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95" r:id="rId4"/>
    <p:sldId id="263" r:id="rId5"/>
    <p:sldId id="294" r:id="rId6"/>
    <p:sldId id="264" r:id="rId7"/>
    <p:sldId id="265" r:id="rId8"/>
    <p:sldId id="269" r:id="rId9"/>
    <p:sldId id="268" r:id="rId10"/>
    <p:sldId id="297" r:id="rId11"/>
    <p:sldId id="270" r:id="rId12"/>
    <p:sldId id="298" r:id="rId13"/>
    <p:sldId id="29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96" r:id="rId22"/>
    <p:sldId id="293" r:id="rId23"/>
    <p:sldId id="261" r:id="rId24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A54"/>
    <a:srgbClr val="53BCA9"/>
    <a:srgbClr val="52BCA8"/>
    <a:srgbClr val="0CA1C9"/>
    <a:srgbClr val="F2F2F2"/>
    <a:srgbClr val="FFFFFF"/>
    <a:srgbClr val="B9B9B9"/>
    <a:srgbClr val="197EC6"/>
    <a:srgbClr val="006699"/>
    <a:srgbClr val="3B7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45" autoAdjust="0"/>
    <p:restoredTop sz="86380" autoAdjust="0"/>
  </p:normalViewPr>
  <p:slideViewPr>
    <p:cSldViewPr showGuides="1">
      <p:cViewPr varScale="1">
        <p:scale>
          <a:sx n="99" d="100"/>
          <a:sy n="99" d="100"/>
        </p:scale>
        <p:origin x="522" y="90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-10684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CAF1-A52E-4CE0-936F-2EF96831695C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94F4E-40F4-4C70-9A36-5D01B444D1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028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2E362-6A50-4047-B83D-450B0D5E65AB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47890-5446-4662-AB75-3CEB6FA02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65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168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22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807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151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000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842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873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783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baseline="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98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800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42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986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618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938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332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714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548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497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13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875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373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023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91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3200" y="4343400"/>
            <a:ext cx="6908800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200" y="5181600"/>
            <a:ext cx="69088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altLang="zh-CN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F9319D8-D4A7-4302-836F-6BE09FA2484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61BCC-5B0B-4E2E-ADFB-5F01A337C7A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664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C147C-3CBD-466D-9DC4-9C6D687FAC2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718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B51E9-348C-4DC8-84CE-839F8B9DCC0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931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4CF73-5DCA-4897-BF85-A0A3AED7061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057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8C585-09AB-4EEA-BB7F-19588CFBADC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381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EB2AD-F96B-4C3F-A388-61F599842BC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711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DEC3E-B697-4474-AF66-F17771CBD7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808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86E05-7D34-46AE-AA68-B7F32834D2C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769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13FCF-D8E0-439E-A0EE-1C5F0CBE92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490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3AF52-B8D8-4057-A887-4083FFA2F85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947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274638"/>
            <a:ext cx="10871200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403" y="1600200"/>
            <a:ext cx="10849205" cy="45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9349" y="6381328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1328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11840" y="6381328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26A8A6AC-ECD1-46D1-8AD8-A99FA76A401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760" y="1700808"/>
            <a:ext cx="11953328" cy="1390424"/>
          </a:xfrm>
        </p:spPr>
        <p:txBody>
          <a:bodyPr vert="horz" wrap="square" lIns="72000" tIns="45720" rIns="7200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/>
              <a:t>Target-oriented Semi-supervised Domain Adaptation for </a:t>
            </a:r>
            <a:r>
              <a:rPr lang="en-US" altLang="zh-CN" dirty="0" err="1"/>
              <a:t>WiFi</a:t>
            </a:r>
            <a:r>
              <a:rPr lang="en-US" altLang="zh-CN" dirty="0"/>
              <a:t>-based HAR</a:t>
            </a:r>
            <a:endParaRPr lang="en-US" altLang="zh-CN" sz="8000" dirty="0">
              <a:solidFill>
                <a:srgbClr val="0CA1C9"/>
              </a:solidFill>
              <a:ea typeface="宋体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2822" y="3789040"/>
            <a:ext cx="1083720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9pPr>
          </a:lstStyle>
          <a:p>
            <a:pPr algn="ctr"/>
            <a:r>
              <a:rPr lang="en-US" altLang="zh-CN" sz="2000" kern="0" dirty="0" err="1" smtClean="0">
                <a:ea typeface="宋体" charset="-122"/>
                <a:cs typeface="Arial" panose="020B0604020202020204" pitchFamily="34" charset="0"/>
              </a:rPr>
              <a:t>Zhipeng</a:t>
            </a:r>
            <a:r>
              <a:rPr lang="en-US" altLang="zh-CN" sz="2000" kern="0" dirty="0" smtClean="0">
                <a:ea typeface="宋体" charset="-122"/>
                <a:cs typeface="Arial" panose="020B0604020202020204" pitchFamily="34" charset="0"/>
              </a:rPr>
              <a:t> </a:t>
            </a:r>
            <a:r>
              <a:rPr lang="en-US" altLang="zh-CN" sz="2000" kern="0" dirty="0" err="1" smtClean="0">
                <a:ea typeface="宋体" charset="-122"/>
                <a:cs typeface="Arial" panose="020B0604020202020204" pitchFamily="34" charset="0"/>
              </a:rPr>
              <a:t>Zhou</a:t>
            </a:r>
            <a:r>
              <a:rPr lang="en-US" altLang="zh-CN" sz="2000" kern="0" baseline="30000" dirty="0" err="1" smtClean="0">
                <a:ea typeface="宋体" charset="-122"/>
                <a:cs typeface="Arial" panose="020B0604020202020204" pitchFamily="34" charset="0"/>
              </a:rPr>
              <a:t>a</a:t>
            </a:r>
            <a:r>
              <a:rPr lang="en-US" altLang="zh-CN" sz="2000" kern="0" dirty="0" smtClean="0">
                <a:ea typeface="宋体" charset="-122"/>
                <a:cs typeface="Arial" panose="020B0604020202020204" pitchFamily="34" charset="0"/>
              </a:rPr>
              <a:t>, Feng </a:t>
            </a:r>
            <a:r>
              <a:rPr lang="en-US" altLang="zh-CN" sz="2000" kern="0" dirty="0" err="1" smtClean="0">
                <a:ea typeface="宋体" charset="-122"/>
                <a:cs typeface="Arial" panose="020B0604020202020204" pitchFamily="34" charset="0"/>
              </a:rPr>
              <a:t>Wang</a:t>
            </a:r>
            <a:r>
              <a:rPr lang="en-US" altLang="zh-CN" sz="2000" kern="0" baseline="30000" dirty="0" err="1" smtClean="0">
                <a:ea typeface="宋体" charset="-122"/>
                <a:cs typeface="Arial" panose="020B0604020202020204" pitchFamily="34" charset="0"/>
              </a:rPr>
              <a:t>b</a:t>
            </a:r>
            <a:r>
              <a:rPr lang="en-US" altLang="zh-CN" sz="2000" kern="0" dirty="0" smtClean="0">
                <a:ea typeface="宋体" charset="-122"/>
                <a:cs typeface="Arial" panose="020B0604020202020204" pitchFamily="34" charset="0"/>
              </a:rPr>
              <a:t>, </a:t>
            </a:r>
            <a:r>
              <a:rPr lang="en-US" altLang="zh-CN" sz="2000" kern="0" dirty="0" err="1" smtClean="0">
                <a:ea typeface="宋体" charset="-122"/>
                <a:cs typeface="Arial" panose="020B0604020202020204" pitchFamily="34" charset="0"/>
              </a:rPr>
              <a:t>Jihong</a:t>
            </a:r>
            <a:r>
              <a:rPr lang="en-US" altLang="zh-CN" sz="2000" kern="0" dirty="0" smtClean="0">
                <a:ea typeface="宋体" charset="-122"/>
                <a:cs typeface="Arial" panose="020B0604020202020204" pitchFamily="34" charset="0"/>
              </a:rPr>
              <a:t> </a:t>
            </a:r>
            <a:r>
              <a:rPr lang="en-US" altLang="zh-CN" sz="2000" kern="0" dirty="0" err="1" smtClean="0">
                <a:ea typeface="宋体" charset="-122"/>
                <a:cs typeface="Arial" panose="020B0604020202020204" pitchFamily="34" charset="0"/>
              </a:rPr>
              <a:t>Yu</a:t>
            </a:r>
            <a:r>
              <a:rPr lang="en-US" altLang="zh-CN" sz="2000" kern="0" baseline="30000" dirty="0" err="1">
                <a:ea typeface="宋体" charset="-122"/>
                <a:cs typeface="Arial" panose="020B0604020202020204" pitchFamily="34" charset="0"/>
              </a:rPr>
              <a:t>c</a:t>
            </a:r>
            <a:r>
              <a:rPr lang="en-US" altLang="zh-CN" sz="2000" kern="0" dirty="0" smtClean="0">
                <a:ea typeface="宋体" charset="-122"/>
                <a:cs typeface="Arial" panose="020B0604020202020204" pitchFamily="34" charset="0"/>
              </a:rPr>
              <a:t>, </a:t>
            </a:r>
            <a:r>
              <a:rPr lang="en-US" altLang="zh-CN" sz="2000" kern="0" dirty="0" err="1" smtClean="0">
                <a:ea typeface="宋体" charset="-122"/>
                <a:cs typeface="Arial" panose="020B0604020202020204" pitchFamily="34" charset="0"/>
              </a:rPr>
              <a:t>Ju</a:t>
            </a:r>
            <a:r>
              <a:rPr lang="en-US" altLang="zh-CN" sz="2000" kern="0" dirty="0" smtClean="0">
                <a:ea typeface="宋体" charset="-122"/>
                <a:cs typeface="Arial" panose="020B0604020202020204" pitchFamily="34" charset="0"/>
              </a:rPr>
              <a:t> Ren</a:t>
            </a:r>
            <a:r>
              <a:rPr lang="en-US" altLang="zh-CN" sz="2000" kern="0" baseline="30000" dirty="0" smtClean="0">
                <a:ea typeface="宋体" charset="-122"/>
                <a:cs typeface="Arial" panose="020B0604020202020204" pitchFamily="34" charset="0"/>
              </a:rPr>
              <a:t>d</a:t>
            </a:r>
            <a:r>
              <a:rPr lang="en-US" altLang="zh-CN" sz="2000" kern="0" dirty="0" smtClean="0">
                <a:ea typeface="宋体" charset="-122"/>
                <a:cs typeface="Arial" panose="020B0604020202020204" pitchFamily="34" charset="0"/>
              </a:rPr>
              <a:t>, </a:t>
            </a:r>
            <a:r>
              <a:rPr lang="en-US" altLang="zh-CN" sz="2000" kern="0" dirty="0" err="1" smtClean="0">
                <a:ea typeface="宋体" charset="-122"/>
                <a:cs typeface="Arial" panose="020B0604020202020204" pitchFamily="34" charset="0"/>
              </a:rPr>
              <a:t>Zhi</a:t>
            </a:r>
            <a:r>
              <a:rPr lang="en-US" altLang="zh-CN" sz="2000" kern="0" dirty="0" smtClean="0">
                <a:ea typeface="宋体" charset="-122"/>
                <a:cs typeface="Arial" panose="020B0604020202020204" pitchFamily="34" charset="0"/>
              </a:rPr>
              <a:t> </a:t>
            </a:r>
            <a:r>
              <a:rPr lang="en-US" altLang="zh-CN" sz="2000" kern="0" dirty="0" err="1" smtClean="0">
                <a:ea typeface="宋体" charset="-122"/>
                <a:cs typeface="Arial" panose="020B0604020202020204" pitchFamily="34" charset="0"/>
              </a:rPr>
              <a:t>Wang</a:t>
            </a:r>
            <a:r>
              <a:rPr lang="en-US" altLang="zh-CN" sz="2000" kern="0" baseline="30000" dirty="0" err="1" smtClean="0">
                <a:ea typeface="宋体" charset="-122"/>
                <a:cs typeface="Arial" panose="020B0604020202020204" pitchFamily="34" charset="0"/>
              </a:rPr>
              <a:t>e</a:t>
            </a:r>
            <a:r>
              <a:rPr lang="en-US" altLang="zh-CN" sz="2000" kern="0" dirty="0" smtClean="0">
                <a:ea typeface="宋体" charset="-122"/>
                <a:cs typeface="Arial" panose="020B0604020202020204" pitchFamily="34" charset="0"/>
              </a:rPr>
              <a:t>, Wei Gong*</a:t>
            </a:r>
            <a:r>
              <a:rPr lang="en-US" altLang="zh-CN" sz="2000" kern="0" baseline="30000" dirty="0" smtClean="0">
                <a:ea typeface="宋体" charset="-122"/>
                <a:cs typeface="Arial" panose="020B0604020202020204" pitchFamily="34" charset="0"/>
              </a:rPr>
              <a:t>a</a:t>
            </a:r>
          </a:p>
          <a:p>
            <a:pPr algn="ctr"/>
            <a:endParaRPr lang="en-US" altLang="zh-CN" sz="1800" kern="0" baseline="30000" dirty="0" smtClean="0">
              <a:ea typeface="宋体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600" kern="0" baseline="30000" dirty="0" err="1" smtClean="0">
                <a:ea typeface="宋体" charset="-122"/>
                <a:cs typeface="Arial" panose="020B0604020202020204" pitchFamily="34" charset="0"/>
              </a:rPr>
              <a:t>a</a:t>
            </a:r>
            <a:r>
              <a:rPr lang="en-US" altLang="zh-CN" sz="1600" kern="0" dirty="0" err="1" smtClean="0">
                <a:ea typeface="宋体" charset="-122"/>
                <a:cs typeface="Arial" panose="020B0604020202020204" pitchFamily="34" charset="0"/>
              </a:rPr>
              <a:t>University</a:t>
            </a:r>
            <a:r>
              <a:rPr lang="en-US" altLang="zh-CN" sz="1600" kern="0" dirty="0" smtClean="0">
                <a:ea typeface="宋体" charset="-122"/>
                <a:cs typeface="Arial" panose="020B0604020202020204" pitchFamily="34" charset="0"/>
              </a:rPr>
              <a:t> of Science and Technology of China, </a:t>
            </a:r>
            <a:r>
              <a:rPr lang="en-US" altLang="zh-CN" sz="1600" kern="0" baseline="30000" dirty="0" err="1" smtClean="0">
                <a:ea typeface="宋体" charset="-122"/>
                <a:cs typeface="Arial" panose="020B0604020202020204" pitchFamily="34" charset="0"/>
              </a:rPr>
              <a:t>b</a:t>
            </a:r>
            <a:r>
              <a:rPr lang="en-US" altLang="zh-CN" sz="1600" kern="0" dirty="0" err="1" smtClean="0">
                <a:ea typeface="宋体" charset="-122"/>
                <a:cs typeface="Arial" panose="020B0604020202020204" pitchFamily="34" charset="0"/>
              </a:rPr>
              <a:t>University</a:t>
            </a:r>
            <a:r>
              <a:rPr lang="en-US" altLang="zh-CN" sz="1600" kern="0" dirty="0" smtClean="0">
                <a:ea typeface="宋体" charset="-122"/>
                <a:cs typeface="Arial" panose="020B0604020202020204" pitchFamily="34" charset="0"/>
              </a:rPr>
              <a:t> </a:t>
            </a:r>
            <a:r>
              <a:rPr lang="en-US" altLang="zh-CN" sz="1600" kern="0" dirty="0">
                <a:ea typeface="宋体" charset="-122"/>
                <a:cs typeface="Arial" panose="020B0604020202020204" pitchFamily="34" charset="0"/>
              </a:rPr>
              <a:t>of </a:t>
            </a:r>
            <a:r>
              <a:rPr lang="en-US" altLang="zh-CN" sz="1600" kern="0" dirty="0" smtClean="0">
                <a:ea typeface="宋体" charset="-122"/>
                <a:cs typeface="Arial" panose="020B0604020202020204" pitchFamily="34" charset="0"/>
              </a:rPr>
              <a:t>Mississippi</a:t>
            </a:r>
          </a:p>
          <a:p>
            <a:pPr algn="ctr"/>
            <a:r>
              <a:rPr lang="en-US" altLang="zh-CN" sz="1600" baseline="30000" dirty="0" err="1" smtClean="0"/>
              <a:t>c</a:t>
            </a:r>
            <a:r>
              <a:rPr lang="en-US" altLang="zh-CN" sz="1600" dirty="0" err="1" smtClean="0"/>
              <a:t>Beijing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Institute of </a:t>
            </a:r>
            <a:r>
              <a:rPr lang="en-US" altLang="zh-CN" sz="1600" dirty="0" smtClean="0"/>
              <a:t>Technology, </a:t>
            </a:r>
            <a:r>
              <a:rPr lang="en-US" altLang="zh-CN" sz="1600" kern="0" baseline="30000" dirty="0" err="1" smtClean="0">
                <a:ea typeface="宋体" charset="-122"/>
                <a:cs typeface="Arial" panose="020B0604020202020204" pitchFamily="34" charset="0"/>
              </a:rPr>
              <a:t>d</a:t>
            </a:r>
            <a:r>
              <a:rPr lang="en-US" altLang="zh-CN" sz="1600" kern="0" dirty="0" err="1" smtClean="0">
                <a:ea typeface="宋体" charset="-122"/>
                <a:cs typeface="Arial" panose="020B0604020202020204" pitchFamily="34" charset="0"/>
              </a:rPr>
              <a:t>Tsinghua</a:t>
            </a:r>
            <a:r>
              <a:rPr lang="en-US" altLang="zh-CN" sz="1600" kern="0" dirty="0" smtClean="0">
                <a:ea typeface="宋体" charset="-122"/>
                <a:cs typeface="Arial" panose="020B0604020202020204" pitchFamily="34" charset="0"/>
              </a:rPr>
              <a:t> University, </a:t>
            </a:r>
            <a:r>
              <a:rPr lang="en-US" altLang="zh-CN" sz="1600" baseline="30000" dirty="0" err="1" smtClean="0"/>
              <a:t>e</a:t>
            </a:r>
            <a:r>
              <a:rPr lang="en-US" altLang="zh-CN" sz="1600" dirty="0" err="1" smtClean="0"/>
              <a:t>Xi'an</a:t>
            </a:r>
            <a:r>
              <a:rPr lang="en-US" altLang="zh-CN" sz="1600" dirty="0" smtClean="0"/>
              <a:t> </a:t>
            </a:r>
            <a:r>
              <a:rPr lang="en-US" altLang="zh-CN" sz="1600" dirty="0" err="1"/>
              <a:t>Jiaotong</a:t>
            </a:r>
            <a:r>
              <a:rPr lang="en-US" altLang="zh-CN" sz="1600" dirty="0"/>
              <a:t> University</a:t>
            </a:r>
            <a:endParaRPr lang="en-US" altLang="zh-CN" sz="1600" kern="0" dirty="0" smtClean="0">
              <a:ea typeface="宋体" charset="-122"/>
              <a:cs typeface="Arial" panose="020B0604020202020204" pitchFamily="34" charset="0"/>
            </a:endParaRPr>
          </a:p>
          <a:p>
            <a:pPr algn="ctr"/>
            <a:endParaRPr lang="en-US" altLang="zh-CN" kern="0" dirty="0" smtClean="0">
              <a:solidFill>
                <a:srgbClr val="0CA1C9"/>
              </a:solidFill>
              <a:ea typeface="宋体" charset="-122"/>
              <a:cs typeface="Arial" panose="020B0604020202020204" pitchFamily="34" charset="0"/>
            </a:endParaRPr>
          </a:p>
          <a:p>
            <a:pPr algn="ctr"/>
            <a:endParaRPr lang="en-US" altLang="zh-CN" kern="0" dirty="0" smtClean="0">
              <a:solidFill>
                <a:srgbClr val="0CA1C9"/>
              </a:solidFill>
              <a:ea typeface="宋体" charset="-122"/>
              <a:cs typeface="Arial" panose="020B0604020202020204" pitchFamily="34" charset="0"/>
            </a:endParaRPr>
          </a:p>
          <a:p>
            <a:pPr algn="r"/>
            <a:r>
              <a:rPr lang="en-US" altLang="zh-CN" sz="1600" dirty="0" smtClean="0"/>
              <a:t>May 3, </a:t>
            </a:r>
            <a:r>
              <a:rPr lang="en-US" altLang="zh-CN" sz="1600" dirty="0"/>
              <a:t>Online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70386"/>
            <a:ext cx="1235525" cy="1270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10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119335" y="1010592"/>
            <a:ext cx="2471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+mn-lt"/>
              </a:rPr>
              <a:t>Pre-processing</a:t>
            </a:r>
            <a:endParaRPr lang="zh-CN" altLang="en-US" sz="2400" b="1" dirty="0">
              <a:latin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191344" y="1407433"/>
            <a:ext cx="2232248" cy="53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1" t="32800" r="33749" b="36621"/>
          <a:stretch/>
        </p:blipFill>
        <p:spPr>
          <a:xfrm>
            <a:off x="3343800" y="2132842"/>
            <a:ext cx="1981200" cy="77776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1" t="27414" r="33749" b="33061"/>
          <a:stretch/>
        </p:blipFill>
        <p:spPr>
          <a:xfrm>
            <a:off x="134887" y="2137378"/>
            <a:ext cx="1981200" cy="777766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2022058" y="2552502"/>
            <a:ext cx="1415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+mn-lt"/>
              </a:rPr>
              <a:t>Low-pass Filter</a:t>
            </a:r>
            <a:endParaRPr lang="zh-CN" altLang="en-US" sz="1400" dirty="0">
              <a:latin typeface="+mn-lt"/>
            </a:endParaRPr>
          </a:p>
        </p:txBody>
      </p:sp>
      <p:cxnSp>
        <p:nvCxnSpPr>
          <p:cNvPr id="43" name="直接箭头连接符 42"/>
          <p:cNvCxnSpPr>
            <a:stCxn id="41" idx="3"/>
            <a:endCxn id="40" idx="1"/>
          </p:cNvCxnSpPr>
          <p:nvPr/>
        </p:nvCxnSpPr>
        <p:spPr>
          <a:xfrm flipV="1">
            <a:off x="2116087" y="2521725"/>
            <a:ext cx="1227713" cy="45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6175391" y="1592099"/>
            <a:ext cx="3024226" cy="1399794"/>
            <a:chOff x="6191287" y="3203959"/>
            <a:chExt cx="3024226" cy="1399794"/>
          </a:xfrm>
        </p:grpSpPr>
        <p:sp>
          <p:nvSpPr>
            <p:cNvPr id="51" name="文本框 50"/>
            <p:cNvSpPr txBox="1"/>
            <p:nvPr/>
          </p:nvSpPr>
          <p:spPr>
            <a:xfrm>
              <a:off x="7029487" y="351987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4"/>
                <p:cNvSpPr txBox="1"/>
                <p:nvPr/>
              </p:nvSpPr>
              <p:spPr>
                <a:xfrm>
                  <a:off x="6191287" y="3557157"/>
                  <a:ext cx="302422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0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𝒔𝒗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0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𝒓</m:t>
                                            </m:r>
                                            <m:r>
                                              <a:rPr lang="en-US" altLang="zh-CN" sz="2000" b="1" i="1">
                                                <a:latin typeface="Cambria Math" panose="02040503050406030204" pitchFamily="18" charset="0"/>
                                              </a:rPr>
                                              <m:t>𝒔𝒗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  <m: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0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𝒓</m:t>
                                            </m:r>
                                            <m:r>
                                              <a:rPr lang="en-US" altLang="zh-CN" sz="2000" b="1" i="1">
                                                <a:latin typeface="Cambria Math" panose="02040503050406030204" pitchFamily="18" charset="0"/>
                                              </a:rPr>
                                              <m:t>𝒔𝒗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𝒔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55" name="文本框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287" y="3557157"/>
                  <a:ext cx="3024226" cy="307777"/>
                </a:xfrm>
                <a:prstGeom prst="rect">
                  <a:avLst/>
                </a:prstGeom>
                <a:blipFill>
                  <a:blip r:embed="rId5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文本框 56"/>
            <p:cNvSpPr txBox="1"/>
            <p:nvPr/>
          </p:nvSpPr>
          <p:spPr>
            <a:xfrm>
              <a:off x="6618825" y="3203959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(Singular vector)</a:t>
              </a:r>
              <a:endParaRPr lang="zh-CN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/>
                <p:cNvSpPr txBox="1"/>
                <p:nvPr/>
              </p:nvSpPr>
              <p:spPr>
                <a:xfrm>
                  <a:off x="6191287" y="4295976"/>
                  <a:ext cx="281288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0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0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𝒔𝒗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000" b="1" i="1">
                                                    <a:latin typeface="Cambria Math" panose="02040503050406030204" pitchFamily="18" charset="0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CN" sz="2000" b="1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0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0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𝒔𝒗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000" b="1" i="1">
                                                    <a:latin typeface="Cambria Math" panose="02040503050406030204" pitchFamily="18" charset="0"/>
                                                  </a:rPr>
                                                  <m:t>𝟐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2000" b="1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CN" sz="2000" b="1" i="1">
                                                <a:latin typeface="Cambria Math" panose="02040503050406030204" pitchFamily="18" charset="0"/>
                                              </a:rPr>
                                              <m:t>…</m:t>
                                            </m:r>
                                            <m:r>
                                              <a:rPr lang="en-US" altLang="zh-CN" sz="2000" b="1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0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0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𝒔𝒗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0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𝒔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d>
                            <m:r>
                              <m:rPr>
                                <m:nor/>
                              </m:rPr>
                              <a:rPr lang="zh-CN" altLang="en-US" sz="2000" b="1" dirty="0"/>
                              <m:t> 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2" name="文本框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287" y="4295976"/>
                  <a:ext cx="2812885" cy="307777"/>
                </a:xfrm>
                <a:prstGeom prst="rect">
                  <a:avLst/>
                </a:prstGeom>
                <a:blipFill>
                  <a:blip r:embed="rId6"/>
                  <a:stretch>
                    <a:fillRect r="-434" b="-78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文本框 62"/>
            <p:cNvSpPr txBox="1"/>
            <p:nvPr/>
          </p:nvSpPr>
          <p:spPr>
            <a:xfrm>
              <a:off x="6625413" y="3889211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(Singular value)</a:t>
              </a:r>
              <a:endParaRPr lang="zh-CN" altLang="en-US" b="1" dirty="0"/>
            </a:p>
          </p:txBody>
        </p:sp>
      </p:grpSp>
      <p:pic>
        <p:nvPicPr>
          <p:cNvPr id="64" name="图片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89" y="1809617"/>
            <a:ext cx="1797078" cy="1295053"/>
          </a:xfrm>
          <a:prstGeom prst="rect">
            <a:avLst/>
          </a:prstGeom>
        </p:spPr>
      </p:pic>
      <p:cxnSp>
        <p:nvCxnSpPr>
          <p:cNvPr id="65" name="直接箭头连接符 64"/>
          <p:cNvCxnSpPr>
            <a:endCxn id="64" idx="1"/>
          </p:cNvCxnSpPr>
          <p:nvPr/>
        </p:nvCxnSpPr>
        <p:spPr>
          <a:xfrm>
            <a:off x="9176448" y="2457143"/>
            <a:ext cx="108984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9400696" y="2073625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n-lt"/>
              </a:rPr>
              <a:t>STFT</a:t>
            </a:r>
            <a:endParaRPr lang="zh-CN" altLang="en-US" dirty="0">
              <a:latin typeface="+mn-lt"/>
            </a:endParaRPr>
          </a:p>
        </p:txBody>
      </p:sp>
      <p:cxnSp>
        <p:nvCxnSpPr>
          <p:cNvPr id="67" name="直接箭头连接符 66"/>
          <p:cNvCxnSpPr/>
          <p:nvPr/>
        </p:nvCxnSpPr>
        <p:spPr>
          <a:xfrm>
            <a:off x="5325000" y="2521725"/>
            <a:ext cx="97112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5456653" y="2137378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n-lt"/>
              </a:rPr>
              <a:t>PCA</a:t>
            </a:r>
            <a:endParaRPr lang="zh-CN" altLang="en-US" dirty="0">
              <a:latin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3479399"/>
            <a:ext cx="9014792" cy="1253366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5041633"/>
            <a:ext cx="9014792" cy="1319238"/>
          </a:xfrm>
          <a:prstGeom prst="rect">
            <a:avLst/>
          </a:prstGeom>
        </p:spPr>
      </p:pic>
      <p:sp>
        <p:nvSpPr>
          <p:cNvPr id="71" name="矩形 70"/>
          <p:cNvSpPr/>
          <p:nvPr/>
        </p:nvSpPr>
        <p:spPr>
          <a:xfrm>
            <a:off x="654084" y="3875249"/>
            <a:ext cx="1306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+mn-lt"/>
              </a:rPr>
              <a:t>Case 1:</a:t>
            </a:r>
            <a:endParaRPr lang="zh-CN" altLang="en-US" sz="2400" b="1" dirty="0">
              <a:latin typeface="+mn-lt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711200" y="5470419"/>
            <a:ext cx="1306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+mn-lt"/>
              </a:rPr>
              <a:t>Case 2:</a:t>
            </a:r>
            <a:endParaRPr lang="zh-CN" altLang="en-US" sz="2400" b="1" dirty="0">
              <a:latin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07900" y="1729853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+mn-lt"/>
              </a:rPr>
              <a:t>Raw CSI Segment</a:t>
            </a:r>
            <a:endParaRPr lang="zh-CN" altLang="en-US" dirty="0">
              <a:latin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176871" y="1747589"/>
            <a:ext cx="2315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n-lt"/>
              </a:rPr>
              <a:t>Activity-related CSI</a:t>
            </a:r>
            <a:endParaRPr lang="zh-CN" altLang="en-US" dirty="0">
              <a:latin typeface="+mn-l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0282110" y="1407433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+mn-lt"/>
              </a:rPr>
              <a:t>spectrograms </a:t>
            </a:r>
            <a:endParaRPr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988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6" grpId="0"/>
      <p:bldP spid="68" grpId="0"/>
      <p:bldP spid="71" grpId="0"/>
      <p:bldP spid="72" grpId="0"/>
      <p:bldP spid="74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System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11</a:t>
            </a:fld>
            <a:endParaRPr lang="en-US" altLang="zh-CN" dirty="0"/>
          </a:p>
        </p:txBody>
      </p:sp>
      <p:sp>
        <p:nvSpPr>
          <p:cNvPr id="38" name="矩形 37"/>
          <p:cNvSpPr/>
          <p:nvPr/>
        </p:nvSpPr>
        <p:spPr>
          <a:xfrm>
            <a:off x="119335" y="1010592"/>
            <a:ext cx="6048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+mn-lt"/>
              </a:rPr>
              <a:t>Meta Learning with Source Hybrid Tasks</a:t>
            </a:r>
            <a:endParaRPr lang="zh-CN" altLang="en-US" sz="2400" b="1" dirty="0">
              <a:latin typeface="+mn-lt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191344" y="1412776"/>
            <a:ext cx="5832648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667988" y="1915979"/>
            <a:ext cx="1008112" cy="720080"/>
            <a:chOff x="432463" y="2031354"/>
            <a:chExt cx="1008112" cy="720080"/>
          </a:xfrm>
        </p:grpSpPr>
        <p:sp>
          <p:nvSpPr>
            <p:cNvPr id="15" name="矩形 14"/>
            <p:cNvSpPr/>
            <p:nvPr/>
          </p:nvSpPr>
          <p:spPr>
            <a:xfrm>
              <a:off x="432463" y="2031354"/>
              <a:ext cx="10081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376" y="2095070"/>
              <a:ext cx="914286" cy="552381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653000" y="2961845"/>
            <a:ext cx="1008112" cy="1017053"/>
            <a:chOff x="371548" y="2916002"/>
            <a:chExt cx="1008112" cy="1017053"/>
          </a:xfrm>
        </p:grpSpPr>
        <p:sp>
          <p:nvSpPr>
            <p:cNvPr id="41" name="矩形 40"/>
            <p:cNvSpPr/>
            <p:nvPr/>
          </p:nvSpPr>
          <p:spPr>
            <a:xfrm>
              <a:off x="371548" y="2916002"/>
              <a:ext cx="1008112" cy="10170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866" y="2943578"/>
              <a:ext cx="585477" cy="894785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625593" y="4304684"/>
            <a:ext cx="1092901" cy="756041"/>
            <a:chOff x="347674" y="4257135"/>
            <a:chExt cx="1092901" cy="756041"/>
          </a:xfrm>
        </p:grpSpPr>
        <p:sp>
          <p:nvSpPr>
            <p:cNvPr id="42" name="矩形 41"/>
            <p:cNvSpPr/>
            <p:nvPr/>
          </p:nvSpPr>
          <p:spPr>
            <a:xfrm>
              <a:off x="347674" y="4257135"/>
              <a:ext cx="1092901" cy="7560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376" y="4293096"/>
              <a:ext cx="914286" cy="685715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611057" y="5391413"/>
            <a:ext cx="1121972" cy="612025"/>
            <a:chOff x="318603" y="5337255"/>
            <a:chExt cx="1121972" cy="612025"/>
          </a:xfrm>
        </p:grpSpPr>
        <p:sp>
          <p:nvSpPr>
            <p:cNvPr id="43" name="矩形 42"/>
            <p:cNvSpPr/>
            <p:nvPr/>
          </p:nvSpPr>
          <p:spPr>
            <a:xfrm>
              <a:off x="318603" y="5337255"/>
              <a:ext cx="1121972" cy="6120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7674" y="5433544"/>
              <a:ext cx="1064320" cy="397963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5719" y="1903942"/>
            <a:ext cx="753799" cy="773294"/>
          </a:xfrm>
          <a:prstGeom prst="rect">
            <a:avLst/>
          </a:prstGeom>
        </p:spPr>
      </p:pic>
      <p:cxnSp>
        <p:nvCxnSpPr>
          <p:cNvPr id="24" name="直接箭头连接符 23"/>
          <p:cNvCxnSpPr>
            <a:stCxn id="15" idx="3"/>
            <a:endCxn id="22" idx="1"/>
          </p:cNvCxnSpPr>
          <p:nvPr/>
        </p:nvCxnSpPr>
        <p:spPr>
          <a:xfrm>
            <a:off x="1676100" y="2276019"/>
            <a:ext cx="1899619" cy="145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图片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5720" y="3882216"/>
            <a:ext cx="753799" cy="773294"/>
          </a:xfrm>
          <a:prstGeom prst="rect">
            <a:avLst/>
          </a:prstGeom>
        </p:spPr>
      </p:pic>
      <p:cxnSp>
        <p:nvCxnSpPr>
          <p:cNvPr id="26" name="肘形连接符 25"/>
          <p:cNvCxnSpPr>
            <a:endCxn id="51" idx="1"/>
          </p:cNvCxnSpPr>
          <p:nvPr/>
        </p:nvCxnSpPr>
        <p:spPr>
          <a:xfrm>
            <a:off x="1649956" y="2398832"/>
            <a:ext cx="1925764" cy="1870031"/>
          </a:xfrm>
          <a:prstGeom prst="bentConnector3">
            <a:avLst>
              <a:gd name="adj1" fmla="val 5830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肘形连接符 44"/>
          <p:cNvCxnSpPr>
            <a:stCxn id="41" idx="3"/>
          </p:cNvCxnSpPr>
          <p:nvPr/>
        </p:nvCxnSpPr>
        <p:spPr>
          <a:xfrm>
            <a:off x="1661112" y="3470372"/>
            <a:ext cx="1914608" cy="96052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肘形连接符 52"/>
          <p:cNvCxnSpPr>
            <a:stCxn id="42" idx="3"/>
          </p:cNvCxnSpPr>
          <p:nvPr/>
        </p:nvCxnSpPr>
        <p:spPr>
          <a:xfrm flipV="1">
            <a:off x="1718494" y="4581128"/>
            <a:ext cx="1857226" cy="101577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肘形连接符 54"/>
          <p:cNvCxnSpPr/>
          <p:nvPr/>
        </p:nvCxnSpPr>
        <p:spPr>
          <a:xfrm flipV="1">
            <a:off x="1611786" y="4624013"/>
            <a:ext cx="2248172" cy="1031174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2873643" y="1576432"/>
            <a:ext cx="1896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+mn-lt"/>
              </a:rPr>
              <a:t>homogeneous  task</a:t>
            </a:r>
            <a:endParaRPr lang="zh-CN" altLang="en-US" sz="1400" dirty="0">
              <a:latin typeface="+mn-lt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861817" y="3547077"/>
            <a:ext cx="1896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+mn-lt"/>
              </a:rPr>
              <a:t>heterogeneous </a:t>
            </a:r>
            <a:r>
              <a:rPr lang="en-US" altLang="zh-CN" sz="1400" dirty="0" smtClean="0">
                <a:latin typeface="+mn-lt"/>
              </a:rPr>
              <a:t>task</a:t>
            </a:r>
            <a:endParaRPr lang="zh-CN" altLang="en-US" sz="1400" dirty="0">
              <a:latin typeface="+mn-lt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6869" y="2862842"/>
            <a:ext cx="1030129" cy="1676245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2344" y="2818096"/>
            <a:ext cx="1041833" cy="1695186"/>
          </a:xfrm>
          <a:prstGeom prst="rect">
            <a:avLst/>
          </a:prstGeom>
        </p:spPr>
      </p:pic>
      <p:grpSp>
        <p:nvGrpSpPr>
          <p:cNvPr id="103" name="组合 102"/>
          <p:cNvGrpSpPr/>
          <p:nvPr/>
        </p:nvGrpSpPr>
        <p:grpSpPr>
          <a:xfrm>
            <a:off x="5187461" y="2271057"/>
            <a:ext cx="1317990" cy="1043460"/>
            <a:chOff x="5015880" y="2388375"/>
            <a:chExt cx="1317990" cy="1043460"/>
          </a:xfrm>
        </p:grpSpPr>
        <p:sp>
          <p:nvSpPr>
            <p:cNvPr id="99" name="矩形 98"/>
            <p:cNvSpPr/>
            <p:nvPr/>
          </p:nvSpPr>
          <p:spPr>
            <a:xfrm>
              <a:off x="5039533" y="2438993"/>
              <a:ext cx="1277425" cy="99284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86686" y="2677236"/>
              <a:ext cx="665297" cy="714438"/>
            </a:xfrm>
            <a:prstGeom prst="rect">
              <a:avLst/>
            </a:prstGeom>
          </p:spPr>
        </p:pic>
        <p:sp>
          <p:nvSpPr>
            <p:cNvPr id="100" name="矩形 99"/>
            <p:cNvSpPr/>
            <p:nvPr/>
          </p:nvSpPr>
          <p:spPr>
            <a:xfrm>
              <a:off x="5015880" y="2388375"/>
              <a:ext cx="13179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latin typeface="+mn-lt"/>
                </a:rPr>
                <a:t>Support Set</a:t>
              </a:r>
              <a:endParaRPr lang="zh-CN" altLang="en-US" sz="1600" dirty="0">
                <a:latin typeface="+mn-lt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5187461" y="4121690"/>
            <a:ext cx="1277425" cy="1007874"/>
            <a:chOff x="5042961" y="3536035"/>
            <a:chExt cx="1277425" cy="1007874"/>
          </a:xfrm>
        </p:grpSpPr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81719" y="3832176"/>
              <a:ext cx="670264" cy="681625"/>
            </a:xfrm>
            <a:prstGeom prst="rect">
              <a:avLst/>
            </a:prstGeom>
          </p:spPr>
        </p:pic>
        <p:sp>
          <p:nvSpPr>
            <p:cNvPr id="101" name="矩形 100"/>
            <p:cNvSpPr/>
            <p:nvPr/>
          </p:nvSpPr>
          <p:spPr>
            <a:xfrm>
              <a:off x="5093349" y="3536035"/>
              <a:ext cx="11560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latin typeface="+mn-lt"/>
                </a:rPr>
                <a:t>Query Set</a:t>
              </a:r>
              <a:endParaRPr lang="zh-CN" altLang="en-US" sz="1600" dirty="0">
                <a:latin typeface="+mn-lt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5042961" y="3551067"/>
              <a:ext cx="1277425" cy="99284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06" name="肘形连接符 105"/>
          <p:cNvCxnSpPr/>
          <p:nvPr/>
        </p:nvCxnSpPr>
        <p:spPr>
          <a:xfrm>
            <a:off x="4329518" y="2196007"/>
            <a:ext cx="881596" cy="527507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肘形连接符 107"/>
          <p:cNvCxnSpPr/>
          <p:nvPr/>
        </p:nvCxnSpPr>
        <p:spPr>
          <a:xfrm>
            <a:off x="4324439" y="2195556"/>
            <a:ext cx="857943" cy="2342554"/>
          </a:xfrm>
          <a:prstGeom prst="bentConnector3">
            <a:avLst>
              <a:gd name="adj1" fmla="val 5138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肘形连接符 114"/>
          <p:cNvCxnSpPr>
            <a:stCxn id="51" idx="3"/>
            <a:endCxn id="99" idx="1"/>
          </p:cNvCxnSpPr>
          <p:nvPr/>
        </p:nvCxnSpPr>
        <p:spPr>
          <a:xfrm flipV="1">
            <a:off x="4329519" y="2818096"/>
            <a:ext cx="881595" cy="1450767"/>
          </a:xfrm>
          <a:prstGeom prst="bentConnector3">
            <a:avLst>
              <a:gd name="adj1" fmla="val 62425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肘形连接符 117"/>
          <p:cNvCxnSpPr>
            <a:stCxn id="51" idx="3"/>
          </p:cNvCxnSpPr>
          <p:nvPr/>
        </p:nvCxnSpPr>
        <p:spPr>
          <a:xfrm>
            <a:off x="4329519" y="4268863"/>
            <a:ext cx="857942" cy="161102"/>
          </a:xfrm>
          <a:prstGeom prst="bentConnector3">
            <a:avLst>
              <a:gd name="adj1" fmla="val 6415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肘形连接符 123"/>
          <p:cNvCxnSpPr>
            <a:stCxn id="99" idx="3"/>
            <a:endCxn id="60" idx="1"/>
          </p:cNvCxnSpPr>
          <p:nvPr/>
        </p:nvCxnSpPr>
        <p:spPr>
          <a:xfrm>
            <a:off x="6488539" y="2818096"/>
            <a:ext cx="908330" cy="882869"/>
          </a:xfrm>
          <a:prstGeom prst="bentConnector3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肘形连接符 125"/>
          <p:cNvCxnSpPr>
            <a:stCxn id="102" idx="2"/>
            <a:endCxn id="62" idx="2"/>
          </p:cNvCxnSpPr>
          <p:nvPr/>
        </p:nvCxnSpPr>
        <p:spPr>
          <a:xfrm rot="5400000" flipH="1" flipV="1">
            <a:off x="7461576" y="2877879"/>
            <a:ext cx="616282" cy="3887087"/>
          </a:xfrm>
          <a:prstGeom prst="bentConnector3">
            <a:avLst>
              <a:gd name="adj1" fmla="val -37093"/>
            </a:avLst>
          </a:prstGeom>
          <a:ln w="28575">
            <a:solidFill>
              <a:srgbClr val="EA4A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右箭头 128"/>
          <p:cNvSpPr/>
          <p:nvPr/>
        </p:nvSpPr>
        <p:spPr>
          <a:xfrm>
            <a:off x="8544272" y="3690222"/>
            <a:ext cx="467568" cy="27793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1" name="图片 1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61483" y="2818096"/>
            <a:ext cx="1041833" cy="1695185"/>
          </a:xfrm>
          <a:prstGeom prst="rect">
            <a:avLst/>
          </a:prstGeom>
        </p:spPr>
      </p:pic>
      <p:sp>
        <p:nvSpPr>
          <p:cNvPr id="132" name="右箭头 131"/>
          <p:cNvSpPr/>
          <p:nvPr/>
        </p:nvSpPr>
        <p:spPr>
          <a:xfrm>
            <a:off x="10414681" y="3656703"/>
            <a:ext cx="467568" cy="27793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圆角矩形 132"/>
          <p:cNvSpPr/>
          <p:nvPr/>
        </p:nvSpPr>
        <p:spPr>
          <a:xfrm>
            <a:off x="8260361" y="4039916"/>
            <a:ext cx="917618" cy="188703"/>
          </a:xfrm>
          <a:prstGeom prst="roundRect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b="1" dirty="0" smtClean="0"/>
              <a:t>Inner Loop</a:t>
            </a:r>
            <a:endParaRPr lang="zh-CN" altLang="en-US" sz="1000" b="1" dirty="0"/>
          </a:p>
        </p:txBody>
      </p:sp>
      <p:sp>
        <p:nvSpPr>
          <p:cNvPr id="134" name="圆角矩形 133"/>
          <p:cNvSpPr/>
          <p:nvPr/>
        </p:nvSpPr>
        <p:spPr>
          <a:xfrm>
            <a:off x="10081905" y="4039916"/>
            <a:ext cx="917618" cy="188703"/>
          </a:xfrm>
          <a:prstGeom prst="roundRect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b="1" dirty="0" smtClean="0"/>
              <a:t>Outer Loop</a:t>
            </a:r>
            <a:endParaRPr lang="zh-CN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03817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129" grpId="0" animBg="1"/>
      <p:bldP spid="132" grpId="0" animBg="1"/>
      <p:bldP spid="133" grpId="0" animBg="1"/>
      <p:bldP spid="1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System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12</a:t>
            </a:fld>
            <a:endParaRPr lang="en-US" altLang="zh-CN" dirty="0"/>
          </a:p>
        </p:txBody>
      </p:sp>
      <p:sp>
        <p:nvSpPr>
          <p:cNvPr id="38" name="矩形 37"/>
          <p:cNvSpPr/>
          <p:nvPr/>
        </p:nvSpPr>
        <p:spPr>
          <a:xfrm>
            <a:off x="119335" y="1010592"/>
            <a:ext cx="547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+mn-lt"/>
              </a:rPr>
              <a:t>Target-oriented Domain Adaptation</a:t>
            </a:r>
            <a:endParaRPr lang="zh-CN" altLang="en-US" sz="2400" b="1" dirty="0">
              <a:latin typeface="+mn-lt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191344" y="1412776"/>
            <a:ext cx="5328592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38023" y="1674386"/>
            <a:ext cx="4240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+mn-lt"/>
              </a:rPr>
              <a:t>How to generate </a:t>
            </a:r>
            <a:r>
              <a:rPr lang="en-US" altLang="zh-CN" sz="2000" b="1" dirty="0" smtClean="0">
                <a:solidFill>
                  <a:srgbClr val="FF0000"/>
                </a:solidFill>
                <a:latin typeface="+mn-lt"/>
              </a:rPr>
              <a:t>target tasks</a:t>
            </a:r>
            <a:r>
              <a:rPr lang="en-US" altLang="zh-CN" sz="2000" dirty="0" smtClean="0">
                <a:latin typeface="+mn-lt"/>
              </a:rPr>
              <a:t>?</a:t>
            </a:r>
            <a:endParaRPr lang="zh-CN" altLang="en-US" sz="2000" dirty="0">
              <a:latin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48580" y="3929206"/>
            <a:ext cx="1008112" cy="981946"/>
            <a:chOff x="653000" y="2996952"/>
            <a:chExt cx="1008112" cy="981946"/>
          </a:xfrm>
        </p:grpSpPr>
        <p:sp>
          <p:nvSpPr>
            <p:cNvPr id="42" name="矩形 41"/>
            <p:cNvSpPr/>
            <p:nvPr/>
          </p:nvSpPr>
          <p:spPr>
            <a:xfrm>
              <a:off x="653000" y="2996952"/>
              <a:ext cx="1008112" cy="98194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223" y="3038323"/>
              <a:ext cx="901665" cy="864096"/>
            </a:xfrm>
            <a:prstGeom prst="rect">
              <a:avLst/>
            </a:prstGeom>
          </p:spPr>
        </p:pic>
      </p:grpSp>
      <p:sp>
        <p:nvSpPr>
          <p:cNvPr id="43" name="矩形 42"/>
          <p:cNvSpPr/>
          <p:nvPr/>
        </p:nvSpPr>
        <p:spPr>
          <a:xfrm>
            <a:off x="415895" y="3586321"/>
            <a:ext cx="1473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+mn-lt"/>
              </a:rPr>
              <a:t>Target Domain</a:t>
            </a:r>
            <a:endParaRPr lang="zh-CN" altLang="en-US" sz="1400" dirty="0">
              <a:latin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728700" y="2603882"/>
            <a:ext cx="2107048" cy="15413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728731" y="4649286"/>
            <a:ext cx="2107017" cy="125477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4319984" y="2699261"/>
            <a:ext cx="1297148" cy="467022"/>
            <a:chOff x="4561962" y="2659356"/>
            <a:chExt cx="1297148" cy="467022"/>
          </a:xfrm>
        </p:grpSpPr>
        <p:sp>
          <p:nvSpPr>
            <p:cNvPr id="14" name="矩形 13"/>
            <p:cNvSpPr/>
            <p:nvPr/>
          </p:nvSpPr>
          <p:spPr>
            <a:xfrm>
              <a:off x="4561962" y="2659356"/>
              <a:ext cx="1297148" cy="46702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3832" y="2679740"/>
              <a:ext cx="389312" cy="42625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5880" y="2679740"/>
              <a:ext cx="389312" cy="42625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47928" y="2679740"/>
              <a:ext cx="389312" cy="426254"/>
            </a:xfrm>
            <a:prstGeom prst="rect">
              <a:avLst/>
            </a:prstGeom>
          </p:spPr>
        </p:pic>
      </p:grpSp>
      <p:sp>
        <p:nvSpPr>
          <p:cNvPr id="45" name="矩形 44"/>
          <p:cNvSpPr/>
          <p:nvPr/>
        </p:nvSpPr>
        <p:spPr>
          <a:xfrm>
            <a:off x="4279478" y="2383904"/>
            <a:ext cx="14638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+mn-lt"/>
              </a:rPr>
              <a:t>Labeled Samples</a:t>
            </a:r>
            <a:endParaRPr lang="zh-CN" altLang="en-US" sz="1200" dirty="0">
              <a:latin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631696" y="4063871"/>
            <a:ext cx="19271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+mn-lt"/>
              </a:rPr>
              <a:t>Unlabeled Sample Pool</a:t>
            </a:r>
            <a:endParaRPr lang="zh-CN" altLang="en-US" sz="1200" dirty="0">
              <a:latin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74580" y="4361254"/>
            <a:ext cx="3154720" cy="1728192"/>
            <a:chOff x="3949392" y="4437112"/>
            <a:chExt cx="3154720" cy="1728192"/>
          </a:xfrm>
        </p:grpSpPr>
        <p:sp>
          <p:nvSpPr>
            <p:cNvPr id="46" name="矩形 45"/>
            <p:cNvSpPr/>
            <p:nvPr/>
          </p:nvSpPr>
          <p:spPr>
            <a:xfrm>
              <a:off x="3949392" y="4437112"/>
              <a:ext cx="3154720" cy="1728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56019" y="4554490"/>
              <a:ext cx="396541" cy="434169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9187" y="4554490"/>
              <a:ext cx="396541" cy="434169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56019" y="5106037"/>
              <a:ext cx="396541" cy="434169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9187" y="5106037"/>
              <a:ext cx="396541" cy="434169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61710" y="4552840"/>
              <a:ext cx="396541" cy="434169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64235" y="4552840"/>
              <a:ext cx="396541" cy="434169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61711" y="5106037"/>
              <a:ext cx="396541" cy="434169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64235" y="5106037"/>
              <a:ext cx="396541" cy="434169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66760" y="4556765"/>
              <a:ext cx="396541" cy="434169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9283" y="4552840"/>
              <a:ext cx="396541" cy="434169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66760" y="5106037"/>
              <a:ext cx="396541" cy="434169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9283" y="5106037"/>
              <a:ext cx="396541" cy="434169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58747" y="5652300"/>
              <a:ext cx="396541" cy="434169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61915" y="5652300"/>
              <a:ext cx="396541" cy="434169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64439" y="5652300"/>
              <a:ext cx="396541" cy="434169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66963" y="5652300"/>
              <a:ext cx="396541" cy="434169"/>
            </a:xfrm>
            <a:prstGeom prst="rect">
              <a:avLst/>
            </a:prstGeom>
          </p:spPr>
        </p:pic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69488" y="5652300"/>
              <a:ext cx="396541" cy="434169"/>
            </a:xfrm>
            <a:prstGeom prst="rect">
              <a:avLst/>
            </a:prstGeom>
          </p:spPr>
        </p:pic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72011" y="5652300"/>
              <a:ext cx="396541" cy="434169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9564813" y="3287439"/>
            <a:ext cx="504056" cy="561489"/>
            <a:chOff x="8013825" y="2775119"/>
            <a:chExt cx="504056" cy="561489"/>
          </a:xfrm>
        </p:grpSpPr>
        <p:sp>
          <p:nvSpPr>
            <p:cNvPr id="75" name="矩形 74"/>
            <p:cNvSpPr/>
            <p:nvPr/>
          </p:nvSpPr>
          <p:spPr>
            <a:xfrm>
              <a:off x="8013825" y="2775119"/>
              <a:ext cx="504056" cy="5614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36470" y="2799352"/>
              <a:ext cx="458767" cy="502299"/>
            </a:xfrm>
            <a:prstGeom prst="rect">
              <a:avLst/>
            </a:prstGeom>
          </p:spPr>
        </p:pic>
      </p:grpSp>
      <p:grpSp>
        <p:nvGrpSpPr>
          <p:cNvPr id="76" name="组合 75"/>
          <p:cNvGrpSpPr/>
          <p:nvPr/>
        </p:nvGrpSpPr>
        <p:grpSpPr>
          <a:xfrm>
            <a:off x="9447188" y="3401245"/>
            <a:ext cx="504056" cy="561489"/>
            <a:chOff x="8013825" y="2775119"/>
            <a:chExt cx="504056" cy="561489"/>
          </a:xfrm>
        </p:grpSpPr>
        <p:sp>
          <p:nvSpPr>
            <p:cNvPr id="77" name="矩形 76"/>
            <p:cNvSpPr/>
            <p:nvPr/>
          </p:nvSpPr>
          <p:spPr>
            <a:xfrm>
              <a:off x="8013825" y="2775119"/>
              <a:ext cx="504056" cy="5614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36470" y="2799352"/>
              <a:ext cx="458767" cy="502299"/>
            </a:xfrm>
            <a:prstGeom prst="rect">
              <a:avLst/>
            </a:prstGeom>
          </p:spPr>
        </p:pic>
      </p:grpSp>
      <p:grpSp>
        <p:nvGrpSpPr>
          <p:cNvPr id="79" name="组合 78"/>
          <p:cNvGrpSpPr/>
          <p:nvPr/>
        </p:nvGrpSpPr>
        <p:grpSpPr>
          <a:xfrm>
            <a:off x="9335430" y="3508691"/>
            <a:ext cx="504056" cy="561489"/>
            <a:chOff x="8013825" y="2775119"/>
            <a:chExt cx="504056" cy="561489"/>
          </a:xfrm>
        </p:grpSpPr>
        <p:sp>
          <p:nvSpPr>
            <p:cNvPr id="80" name="矩形 79"/>
            <p:cNvSpPr/>
            <p:nvPr/>
          </p:nvSpPr>
          <p:spPr>
            <a:xfrm>
              <a:off x="8013825" y="2775119"/>
              <a:ext cx="504056" cy="5614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1" name="图片 8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36470" y="2799352"/>
              <a:ext cx="458767" cy="502299"/>
            </a:xfrm>
            <a:prstGeom prst="rect">
              <a:avLst/>
            </a:prstGeom>
          </p:spPr>
        </p:pic>
      </p:grpSp>
      <p:sp>
        <p:nvSpPr>
          <p:cNvPr id="82" name="矩形 81"/>
          <p:cNvSpPr/>
          <p:nvPr/>
        </p:nvSpPr>
        <p:spPr>
          <a:xfrm>
            <a:off x="9057265" y="2825585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n-lt"/>
              </a:rPr>
              <a:t>Target Tasks</a:t>
            </a:r>
            <a:endParaRPr lang="zh-CN" altLang="en-US" b="1" dirty="0">
              <a:latin typeface="+mn-lt"/>
            </a:endParaRPr>
          </a:p>
        </p:txBody>
      </p:sp>
      <p:cxnSp>
        <p:nvCxnSpPr>
          <p:cNvPr id="25" name="肘形连接符 24"/>
          <p:cNvCxnSpPr>
            <a:stCxn id="13" idx="3"/>
          </p:cNvCxnSpPr>
          <p:nvPr/>
        </p:nvCxnSpPr>
        <p:spPr>
          <a:xfrm>
            <a:off x="5595262" y="2932772"/>
            <a:ext cx="3762813" cy="492706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连接符 26"/>
          <p:cNvCxnSpPr>
            <a:stCxn id="46" idx="3"/>
          </p:cNvCxnSpPr>
          <p:nvPr/>
        </p:nvCxnSpPr>
        <p:spPr>
          <a:xfrm flipV="1">
            <a:off x="7129300" y="4412806"/>
            <a:ext cx="2106804" cy="812544"/>
          </a:xfrm>
          <a:prstGeom prst="bentConnector2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7286295" y="4808404"/>
            <a:ext cx="18774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+mn-lt"/>
              </a:rPr>
              <a:t>Repeat sampling</a:t>
            </a:r>
            <a:endParaRPr lang="zh-CN" altLang="en-US" sz="1600" dirty="0">
              <a:latin typeface="+mn-lt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7664852" y="5912168"/>
            <a:ext cx="434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+mn-lt"/>
              </a:rPr>
              <a:t>How to get the </a:t>
            </a:r>
            <a:r>
              <a:rPr lang="en-US" altLang="zh-CN" b="1" dirty="0" smtClean="0">
                <a:solidFill>
                  <a:srgbClr val="FF0000"/>
                </a:solidFill>
                <a:latin typeface="+mn-lt"/>
              </a:rPr>
              <a:t>label</a:t>
            </a:r>
            <a:r>
              <a:rPr lang="en-US" altLang="zh-CN" b="1" dirty="0" smtClean="0">
                <a:latin typeface="+mn-lt"/>
              </a:rPr>
              <a:t> of the query set?</a:t>
            </a:r>
            <a:endParaRPr lang="zh-CN" altLang="en-US" b="1" dirty="0">
              <a:latin typeface="+mn-lt"/>
            </a:endParaRPr>
          </a:p>
        </p:txBody>
      </p:sp>
      <p:sp>
        <p:nvSpPr>
          <p:cNvPr id="85" name="右箭头 84"/>
          <p:cNvSpPr/>
          <p:nvPr/>
        </p:nvSpPr>
        <p:spPr>
          <a:xfrm rot="2566629">
            <a:off x="7201830" y="5507131"/>
            <a:ext cx="563548" cy="42031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9245892" y="3616137"/>
            <a:ext cx="504056" cy="561489"/>
            <a:chOff x="8013825" y="2775119"/>
            <a:chExt cx="504056" cy="561489"/>
          </a:xfrm>
        </p:grpSpPr>
        <p:sp>
          <p:nvSpPr>
            <p:cNvPr id="64" name="矩形 63"/>
            <p:cNvSpPr/>
            <p:nvPr/>
          </p:nvSpPr>
          <p:spPr>
            <a:xfrm>
              <a:off x="8013825" y="2775119"/>
              <a:ext cx="504056" cy="5614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36470" y="2799352"/>
              <a:ext cx="458767" cy="502299"/>
            </a:xfrm>
            <a:prstGeom prst="rect">
              <a:avLst/>
            </a:prstGeom>
          </p:spPr>
        </p:pic>
      </p:grpSp>
      <p:grpSp>
        <p:nvGrpSpPr>
          <p:cNvPr id="66" name="组合 65"/>
          <p:cNvGrpSpPr/>
          <p:nvPr/>
        </p:nvGrpSpPr>
        <p:grpSpPr>
          <a:xfrm>
            <a:off x="9148884" y="3716374"/>
            <a:ext cx="504056" cy="561489"/>
            <a:chOff x="8013825" y="2775119"/>
            <a:chExt cx="504056" cy="561489"/>
          </a:xfrm>
        </p:grpSpPr>
        <p:sp>
          <p:nvSpPr>
            <p:cNvPr id="67" name="矩形 66"/>
            <p:cNvSpPr/>
            <p:nvPr/>
          </p:nvSpPr>
          <p:spPr>
            <a:xfrm>
              <a:off x="8013825" y="2775119"/>
              <a:ext cx="504056" cy="5614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36470" y="2799352"/>
              <a:ext cx="458767" cy="502299"/>
            </a:xfrm>
            <a:prstGeom prst="rect">
              <a:avLst/>
            </a:prstGeom>
          </p:spPr>
        </p:pic>
      </p:grpSp>
      <p:grpSp>
        <p:nvGrpSpPr>
          <p:cNvPr id="71" name="组合 70"/>
          <p:cNvGrpSpPr/>
          <p:nvPr/>
        </p:nvGrpSpPr>
        <p:grpSpPr>
          <a:xfrm>
            <a:off x="9022990" y="3846195"/>
            <a:ext cx="504056" cy="561489"/>
            <a:chOff x="8013825" y="2775119"/>
            <a:chExt cx="504056" cy="561489"/>
          </a:xfrm>
        </p:grpSpPr>
        <p:sp>
          <p:nvSpPr>
            <p:cNvPr id="86" name="矩形 85"/>
            <p:cNvSpPr/>
            <p:nvPr/>
          </p:nvSpPr>
          <p:spPr>
            <a:xfrm>
              <a:off x="8013825" y="2775119"/>
              <a:ext cx="504056" cy="5614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36470" y="2799352"/>
              <a:ext cx="458767" cy="502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180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82" grpId="0"/>
      <p:bldP spid="83" grpId="0"/>
      <p:bldP spid="84" grpId="0"/>
      <p:bldP spid="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System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13</a:t>
            </a:fld>
            <a:endParaRPr lang="en-US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1271464" y="2492896"/>
            <a:ext cx="1123142" cy="33855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Query Set</a:t>
            </a:r>
            <a:endParaRPr kumimoji="0" lang="zh-CN" alt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28" name="组合 27"/>
          <p:cNvGrpSpPr/>
          <p:nvPr/>
        </p:nvGrpSpPr>
        <p:grpSpPr>
          <a:xfrm rot="5400000">
            <a:off x="3130795" y="3143657"/>
            <a:ext cx="461963" cy="957870"/>
            <a:chOff x="8111864" y="1582735"/>
            <a:chExt cx="461963" cy="957870"/>
          </a:xfrm>
        </p:grpSpPr>
        <p:sp>
          <p:nvSpPr>
            <p:cNvPr id="29" name="梯形 28"/>
            <p:cNvSpPr/>
            <p:nvPr/>
          </p:nvSpPr>
          <p:spPr>
            <a:xfrm rot="5400000">
              <a:off x="7863911" y="1830688"/>
              <a:ext cx="957870" cy="461963"/>
            </a:xfrm>
            <a:prstGeom prst="trapezoid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 rot="16200000">
              <a:off x="8027976" y="1883393"/>
              <a:ext cx="634146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400" b="1" dirty="0">
                  <a:latin typeface="+mn-lt"/>
                  <a:sym typeface="Calibri" panose="020F0502020204030204"/>
                </a:rPr>
                <a:t>MAML</a:t>
              </a:r>
              <a:endParaRPr lang="zh-CN" altLang="en-US" sz="1400" b="1" dirty="0">
                <a:latin typeface="+mn-lt"/>
                <a:sym typeface="Calibri" panose="020F0502020204030204"/>
              </a:endParaRPr>
            </a:p>
          </p:txBody>
        </p:sp>
      </p:grpSp>
      <p:cxnSp>
        <p:nvCxnSpPr>
          <p:cNvPr id="31" name="直接箭头连接符 30"/>
          <p:cNvCxnSpPr/>
          <p:nvPr/>
        </p:nvCxnSpPr>
        <p:spPr>
          <a:xfrm>
            <a:off x="3342835" y="2821385"/>
            <a:ext cx="3308" cy="56285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grpSp>
        <p:nvGrpSpPr>
          <p:cNvPr id="32" name="组合 31"/>
          <p:cNvGrpSpPr/>
          <p:nvPr/>
        </p:nvGrpSpPr>
        <p:grpSpPr>
          <a:xfrm rot="5400000">
            <a:off x="3111853" y="4345817"/>
            <a:ext cx="461963" cy="957870"/>
            <a:chOff x="8111864" y="1582735"/>
            <a:chExt cx="461963" cy="957870"/>
          </a:xfrm>
        </p:grpSpPr>
        <p:sp>
          <p:nvSpPr>
            <p:cNvPr id="33" name="梯形 32"/>
            <p:cNvSpPr/>
            <p:nvPr/>
          </p:nvSpPr>
          <p:spPr>
            <a:xfrm rot="5400000">
              <a:off x="7863911" y="1830688"/>
              <a:ext cx="957870" cy="461963"/>
            </a:xfrm>
            <a:prstGeom prst="trapezoid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 rot="16200000">
              <a:off x="8027976" y="1883393"/>
              <a:ext cx="634146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400" b="1" dirty="0">
                  <a:latin typeface="+mn-lt"/>
                  <a:sym typeface="Calibri" panose="020F0502020204030204"/>
                </a:rPr>
                <a:t>MAML</a:t>
              </a:r>
              <a:endParaRPr lang="zh-CN" altLang="en-US" sz="1400" b="1" dirty="0">
                <a:latin typeface="+mn-lt"/>
                <a:sym typeface="Calibri" panose="020F0502020204030204"/>
              </a:endParaRPr>
            </a:p>
          </p:txBody>
        </p:sp>
      </p:grpSp>
      <p:cxnSp>
        <p:nvCxnSpPr>
          <p:cNvPr id="35" name="直接箭头连接符 34"/>
          <p:cNvCxnSpPr>
            <a:endCxn id="33" idx="2"/>
          </p:cNvCxnSpPr>
          <p:nvPr/>
        </p:nvCxnSpPr>
        <p:spPr>
          <a:xfrm flipH="1">
            <a:off x="3342835" y="3857324"/>
            <a:ext cx="3309" cy="73644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sp>
        <p:nvSpPr>
          <p:cNvPr id="36" name="矩形 35"/>
          <p:cNvSpPr/>
          <p:nvPr/>
        </p:nvSpPr>
        <p:spPr>
          <a:xfrm>
            <a:off x="3361776" y="4089905"/>
            <a:ext cx="928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err="1">
                <a:latin typeface="+mn-lt"/>
              </a:rPr>
              <a:t>Finetune</a:t>
            </a:r>
            <a:endParaRPr lang="zh-CN" altLang="en-US" sz="1400" b="1" dirty="0">
              <a:latin typeface="+mn-lt"/>
            </a:endParaRPr>
          </a:p>
        </p:txBody>
      </p:sp>
      <p:cxnSp>
        <p:nvCxnSpPr>
          <p:cNvPr id="37" name="肘形连接符 36"/>
          <p:cNvCxnSpPr>
            <a:stCxn id="12" idx="2"/>
            <a:endCxn id="33" idx="3"/>
          </p:cNvCxnSpPr>
          <p:nvPr/>
        </p:nvCxnSpPr>
        <p:spPr>
          <a:xfrm rot="16200000" flipH="1">
            <a:off x="1380688" y="3283795"/>
            <a:ext cx="1993304" cy="1088610"/>
          </a:xfrm>
          <a:prstGeom prst="bentConnector2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sp>
        <p:nvSpPr>
          <p:cNvPr id="39" name="圆角矩形 38"/>
          <p:cNvSpPr/>
          <p:nvPr/>
        </p:nvSpPr>
        <p:spPr>
          <a:xfrm>
            <a:off x="2355972" y="5907145"/>
            <a:ext cx="857076" cy="30646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Soft Label</a:t>
            </a:r>
            <a:endParaRPr kumimoji="0" lang="zh-CN" alt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48" name="肘形连接符 47"/>
          <p:cNvCxnSpPr>
            <a:endCxn id="39" idx="0"/>
          </p:cNvCxnSpPr>
          <p:nvPr/>
        </p:nvCxnSpPr>
        <p:spPr>
          <a:xfrm rot="5400000">
            <a:off x="2540094" y="5297448"/>
            <a:ext cx="854113" cy="365280"/>
          </a:xfrm>
          <a:prstGeom prst="bentConnector3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cxnSp>
        <p:nvCxnSpPr>
          <p:cNvPr id="49" name="肘形连接符 48"/>
          <p:cNvCxnSpPr>
            <a:endCxn id="61" idx="0"/>
          </p:cNvCxnSpPr>
          <p:nvPr/>
        </p:nvCxnSpPr>
        <p:spPr>
          <a:xfrm rot="16200000" flipH="1">
            <a:off x="3277178" y="5300854"/>
            <a:ext cx="862846" cy="367199"/>
          </a:xfrm>
          <a:prstGeom prst="bentConnector3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sp>
        <p:nvSpPr>
          <p:cNvPr id="59" name="矩形 58"/>
          <p:cNvSpPr/>
          <p:nvPr/>
        </p:nvSpPr>
        <p:spPr>
          <a:xfrm>
            <a:off x="2785546" y="2506995"/>
            <a:ext cx="1204793" cy="338552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Support Set</a:t>
            </a:r>
            <a:endParaRPr kumimoji="0" lang="zh-CN" alt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3432123" y="5915877"/>
            <a:ext cx="920156" cy="30646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200" b="1" dirty="0" smtClean="0">
                <a:solidFill>
                  <a:srgbClr val="000000"/>
                </a:solidFill>
                <a:latin typeface="+mn-lt"/>
                <a:sym typeface="Calibri" panose="020F0502020204030204"/>
              </a:rPr>
              <a:t>Hard</a:t>
            </a:r>
            <a:r>
              <a:rPr kumimoji="0" lang="en-US" altLang="zh-CN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Label</a:t>
            </a:r>
            <a:endParaRPr kumimoji="0" lang="zh-CN" alt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8189" y="1833655"/>
            <a:ext cx="5255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 smtClean="0">
                <a:solidFill>
                  <a:srgbClr val="C00000"/>
                </a:solidFill>
                <a:latin typeface="+mn-lt"/>
              </a:rPr>
              <a:t>Label Assignment for Query Set of Target Task</a:t>
            </a:r>
            <a:endParaRPr lang="zh-CN" alt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244886" y="1833655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 smtClean="0">
                <a:solidFill>
                  <a:srgbClr val="C00000"/>
                </a:solidFill>
                <a:latin typeface="+mn-lt"/>
              </a:rPr>
              <a:t>How to balance soft label and hard label</a:t>
            </a:r>
            <a:endParaRPr lang="zh-CN" altLang="en-US" b="1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/>
              <p:cNvSpPr txBox="1"/>
              <p:nvPr/>
            </p:nvSpPr>
            <p:spPr>
              <a:xfrm>
                <a:off x="6312024" y="5245251"/>
                <a:ext cx="2052421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 panose="020F0502020204030204"/>
                        </a:rPr>
                        <m:t>𝐵𝐹</m:t>
                      </m:r>
                      <m:r>
                        <a:rPr kumimoji="0" lang="en-US" altLang="zh-CN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 panose="020F0502020204030204"/>
                        </a:rPr>
                        <m:t>= </m:t>
                      </m:r>
                      <m:r>
                        <a:rPr kumimoji="0" lang="zh-CN" alt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 panose="020F0502020204030204"/>
                        </a:rPr>
                        <m:t>𝜆</m:t>
                      </m:r>
                      <m:r>
                        <a:rPr kumimoji="0" lang="zh-CN" alt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 panose="020F0502020204030204"/>
                        </a:rPr>
                        <m:t>∗ </m:t>
                      </m:r>
                      <m:sSup>
                        <m:sSupPr>
                          <m:ctrlP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sSupPr>
                        <m:e>
                          <m: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𝑒</m:t>
                          </m:r>
                        </m:e>
                        <m:sup>
                          <m: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−</m:t>
                          </m:r>
                          <m: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𝐸𝑛𝑡𝑟𝑜𝑝𝑦</m:t>
                          </m:r>
                        </m:sup>
                      </m:sSup>
                    </m:oMath>
                  </m:oMathPara>
                </a14:m>
                <a:endParaRPr kumimoji="0" lang="zh-CN" alt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66" name="文本框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5245251"/>
                <a:ext cx="2052421" cy="276999"/>
              </a:xfrm>
              <a:prstGeom prst="rect">
                <a:avLst/>
              </a:prstGeom>
              <a:blipFill>
                <a:blip r:embed="rId3"/>
                <a:stretch>
                  <a:fillRect l="-2077" t="-2174" r="-1187" b="-1087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/>
              <p:cNvSpPr txBox="1"/>
              <p:nvPr/>
            </p:nvSpPr>
            <p:spPr>
              <a:xfrm>
                <a:off x="6294086" y="5691525"/>
                <a:ext cx="4469366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 panose="020F0502020204030204"/>
                        </a:rPr>
                        <m:t>𝐸𝑛𝑡𝑟𝑜𝑝𝑦</m:t>
                      </m:r>
                      <m:r>
                        <a:rPr kumimoji="0" lang="en-US" altLang="zh-CN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 panose="020F0502020204030204"/>
                        </a:rPr>
                        <m:t>=−</m:t>
                      </m:r>
                      <m:sSub>
                        <m:sSubPr>
                          <m:ctrlP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 panose="020F0502020204030204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 panose="020F0502020204030204"/>
                            </a:rPr>
                            <m:t>𝑜</m:t>
                          </m:r>
                        </m:e>
                        <m:sub>
                          <m: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 panose="020F0502020204030204"/>
                            </a:rPr>
                            <m:t>𝑡</m:t>
                          </m:r>
                        </m:sub>
                      </m:sSub>
                      <m:func>
                        <m:funcPr>
                          <m:ctrlP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 panose="020F050202020403020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altLang="zh-CN" sz="1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 panose="020F0502020204030204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kumimoji="0" lang="en-US" altLang="zh-CN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 panose="020F0502020204030204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zh-CN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 panose="020F0502020204030204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 panose="020F0502020204030204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kumimoji="0" lang="en-US" altLang="zh-CN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 panose="020F0502020204030204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kumimoji="0" lang="en-US" altLang="zh-CN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 panose="020F0502020204030204"/>
                        </a:rPr>
                        <m:t>−</m:t>
                      </m:r>
                      <m:d>
                        <m:dPr>
                          <m:ctrlP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 panose="020F0502020204030204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 panose="020F0502020204030204"/>
                            </a:rPr>
                            <m:t>1−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 panose="020F0502020204030204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 panose="020F0502020204030204"/>
                                </a:rPr>
                                <m:t>𝑜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 panose="020F0502020204030204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kumimoji="0" lang="en-US" altLang="zh-CN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 panose="020F0502020204030204"/>
                        </a:rPr>
                        <m:t>log</m:t>
                      </m:r>
                      <m:r>
                        <a:rPr kumimoji="0" lang="en-US" altLang="zh-CN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 panose="020F0502020204030204"/>
                        </a:rPr>
                        <m:t>⁡(1−</m:t>
                      </m:r>
                      <m:sSub>
                        <m:sSubPr>
                          <m:ctrlP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 panose="020F0502020204030204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 panose="020F0502020204030204"/>
                            </a:rPr>
                            <m:t>𝑜</m:t>
                          </m:r>
                        </m:e>
                        <m:sub>
                          <m: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 panose="020F0502020204030204"/>
                            </a:rPr>
                            <m:t>𝑡</m:t>
                          </m:r>
                        </m:sub>
                      </m:sSub>
                      <m:r>
                        <a:rPr kumimoji="0" lang="en-US" altLang="zh-CN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 panose="020F0502020204030204"/>
                        </a:rPr>
                        <m:t>)</m:t>
                      </m:r>
                    </m:oMath>
                  </m:oMathPara>
                </a14:m>
                <a:endParaRPr kumimoji="0" lang="zh-CN" alt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67" name="文本框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086" y="5691525"/>
                <a:ext cx="4469366" cy="276999"/>
              </a:xfrm>
              <a:prstGeom prst="rect">
                <a:avLst/>
              </a:prstGeom>
              <a:blipFill>
                <a:blip r:embed="rId4"/>
                <a:stretch>
                  <a:fillRect l="-1635" r="-1771" b="-40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文本框 67"/>
          <p:cNvSpPr txBox="1"/>
          <p:nvPr/>
        </p:nvSpPr>
        <p:spPr>
          <a:xfrm>
            <a:off x="6244886" y="2507500"/>
            <a:ext cx="5827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 smtClean="0">
                <a:latin typeface="+mn-lt"/>
              </a:rPr>
              <a:t>Intuitively, entropy </a:t>
            </a:r>
            <a:r>
              <a:rPr lang="en-US" altLang="zh-CN" sz="1600" dirty="0">
                <a:latin typeface="+mn-lt"/>
              </a:rPr>
              <a:t>represents the uncertainty of the model's prediction output for the sample, so the larger the information entropy, the more uncertain the model is about the sample, and vice versa.</a:t>
            </a:r>
            <a:endParaRPr lang="zh-CN" altLang="en-US" sz="1600" dirty="0">
              <a:latin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247405" y="3909118"/>
            <a:ext cx="5827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latin typeface="+mn-lt"/>
              </a:rPr>
              <a:t>When the model is uncertain about the sample prediction, we tend to choose soft labels; otherwise, we choose hard labels.</a:t>
            </a:r>
            <a:endParaRPr lang="zh-CN" altLang="en-US" sz="1600" dirty="0">
              <a:latin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19335" y="1010592"/>
            <a:ext cx="547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+mn-lt"/>
              </a:rPr>
              <a:t>Target-oriented Domain Adaptation</a:t>
            </a:r>
            <a:endParaRPr lang="zh-CN" altLang="en-US" sz="2400" b="1" dirty="0">
              <a:latin typeface="+mn-lt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191344" y="1412776"/>
            <a:ext cx="5328592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82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6" grpId="0"/>
      <p:bldP spid="39" grpId="0" animBg="1"/>
      <p:bldP spid="59" grpId="0" animBg="1"/>
      <p:bldP spid="61" grpId="0" animBg="1"/>
      <p:bldP spid="65" grpId="0"/>
      <p:bldP spid="66" grpId="0"/>
      <p:bldP spid="67" grpId="0"/>
      <p:bldP spid="68" grpId="0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14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3503712" y="3564759"/>
                <a:ext cx="4602670" cy="2779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 panose="020F0502020204030204"/>
                        </a:rPr>
                        <m:t>𝐿𝑜𝑠</m:t>
                      </m:r>
                      <m:sSub>
                        <m:sSubPr>
                          <m:ctrlP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sSubPr>
                        <m:e>
                          <m: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𝐶𝐸</m:t>
                          </m:r>
                        </m:sub>
                      </m:sSub>
                      <m:r>
                        <a:rPr kumimoji="0" lang="en-US" altLang="zh-CN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 panose="020F0502020204030204"/>
                        </a:rPr>
                        <m:t>=−</m:t>
                      </m:r>
                      <m:sSub>
                        <m:sSubPr>
                          <m:ctrlP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sSubPr>
                        <m:e>
                          <m: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𝑦</m:t>
                          </m:r>
                        </m:e>
                        <m:sub>
                          <m: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𝑡</m:t>
                          </m:r>
                        </m:sub>
                      </m:sSub>
                      <m:func>
                        <m:funcPr>
                          <m:ctrlP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altLang="zh-CN" sz="1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kumimoji="0" lang="en-US" altLang="zh-CN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zh-CN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zh-CN" alt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altLang="zh-CN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altLang="zh-CN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Calibri" panose="020F0502020204030204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Calibri" panose="020F0502020204030204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US" altLang="zh-CN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Calibri" panose="020F0502020204030204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kumimoji="0" lang="en-US" altLang="zh-CN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 panose="020F0502020204030204"/>
                        </a:rPr>
                        <m:t>−</m:t>
                      </m:r>
                      <m:d>
                        <m:dPr>
                          <m:ctrlP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dPr>
                        <m:e>
                          <m: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1−</m:t>
                          </m:r>
                          <m:sSub>
                            <m:sSubPr>
                              <m:ctrlPr>
                                <a:rPr kumimoji="0" lang="en-US" altLang="zh-CN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altLang="zh-CN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kumimoji="0" lang="en-US" altLang="zh-CN" sz="1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 panose="020F0502020204030204"/>
                        </a:rPr>
                        <m:t>log</m:t>
                      </m:r>
                      <m:r>
                        <a:rPr kumimoji="0" lang="en-US" altLang="zh-CN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 panose="020F0502020204030204"/>
                        </a:rPr>
                        <m:t>⁡(1−</m:t>
                      </m:r>
                      <m:sSub>
                        <m:sSubPr>
                          <m:ctrlP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sSubPr>
                        <m:e>
                          <m: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𝑓</m:t>
                          </m:r>
                        </m:e>
                        <m:sub>
                          <m:r>
                            <a:rPr kumimoji="0" lang="zh-CN" alt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𝜃</m:t>
                          </m:r>
                        </m:sub>
                      </m:sSub>
                      <m:r>
                        <a:rPr kumimoji="0" lang="en-US" altLang="zh-CN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 panose="020F0502020204030204"/>
                        </a:rPr>
                        <m:t>(</m:t>
                      </m:r>
                      <m:sSub>
                        <m:sSubPr>
                          <m:ctrlP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sSubPr>
                        <m:e>
                          <m: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𝑡</m:t>
                          </m:r>
                        </m:sub>
                      </m:sSub>
                      <m:r>
                        <a:rPr kumimoji="0" lang="en-US" altLang="zh-CN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 panose="020F0502020204030204"/>
                        </a:rPr>
                        <m:t>))</m:t>
                      </m:r>
                    </m:oMath>
                  </m:oMathPara>
                </a14:m>
                <a:endParaRPr kumimoji="0" lang="zh-CN" alt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712" y="3564759"/>
                <a:ext cx="4602670" cy="277961"/>
              </a:xfrm>
              <a:prstGeom prst="rect">
                <a:avLst/>
              </a:prstGeom>
              <a:blipFill>
                <a:blip r:embed="rId3"/>
                <a:stretch>
                  <a:fillRect l="-530" r="-1060" b="-26667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3503712" y="4123280"/>
                <a:ext cx="3061351" cy="465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 panose="020F0502020204030204"/>
                        </a:rPr>
                        <m:t>𝐿𝑜𝑠</m:t>
                      </m:r>
                      <m:sSub>
                        <m:sSubPr>
                          <m:ctrlP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sSubPr>
                        <m:e>
                          <m: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𝐾𝐿</m:t>
                          </m:r>
                        </m:sub>
                      </m:sSub>
                      <m:r>
                        <a:rPr kumimoji="0" lang="en-US" altLang="zh-CN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 panose="020F0502020204030204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sSubPr>
                        <m:e>
                          <m: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𝑜</m:t>
                          </m:r>
                        </m:e>
                        <m:sub>
                          <m: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𝑡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altLang="zh-CN" sz="1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 panose="020F0502020204030204"/>
                        </a:rPr>
                        <m:t>log</m:t>
                      </m:r>
                      <m:r>
                        <a:rPr kumimoji="0" lang="en-US" altLang="zh-CN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 panose="020F0502020204030204"/>
                        </a:rPr>
                        <m:t>⁡(</m:t>
                      </m:r>
                      <m:f>
                        <m:fPr>
                          <m:ctrlP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altLang="zh-CN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  <m:t>𝑜</m:t>
                              </m:r>
                            </m:e>
                            <m:sub>
                              <m:r>
                                <a:rPr kumimoji="0" lang="en-US" altLang="zh-CN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𝑠𝑜𝑓𝑡𝑚𝑎𝑥</m:t>
                          </m:r>
                          <m: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zh-CN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zh-CN" alt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  <m:t>𝜃</m:t>
                              </m:r>
                            </m:sub>
                          </m:sSub>
                          <m: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zh-CN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altLang="zh-CN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))</m:t>
                          </m:r>
                        </m:den>
                      </m:f>
                      <m:r>
                        <a:rPr kumimoji="0" lang="en-US" altLang="zh-CN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 panose="020F0502020204030204"/>
                        </a:rPr>
                        <m:t>)</m:t>
                      </m:r>
                    </m:oMath>
                  </m:oMathPara>
                </a14:m>
                <a:endParaRPr kumimoji="0" lang="zh-CN" alt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712" y="4123280"/>
                <a:ext cx="3061351" cy="465320"/>
              </a:xfrm>
              <a:prstGeom prst="rect">
                <a:avLst/>
              </a:prstGeom>
              <a:blipFill>
                <a:blip r:embed="rId4"/>
                <a:stretch>
                  <a:fillRect l="-996" r="-1793" b="-18182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3503712" y="2798964"/>
                <a:ext cx="6351499" cy="358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𝐿𝑜𝑠𝑠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Calibri" panose="020F0502020204030204"/>
                        </a:rPr>
                        <m:t>𝐿𝑜𝑠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𝐵𝐹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Calibri" panose="020F0502020204030204"/>
                        </a:rPr>
                        <m:t>𝐿𝑜𝑠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𝐶𝐸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zh-CN" altLang="en-US" sz="16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𝐸𝑛𝑡𝑟𝑜𝑝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𝑟𝑒𝑔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712" y="2798964"/>
                <a:ext cx="6351499" cy="358560"/>
              </a:xfrm>
              <a:prstGeom prst="rect">
                <a:avLst/>
              </a:prstGeom>
              <a:blipFill>
                <a:blip r:embed="rId5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3431704" y="4869160"/>
                <a:ext cx="5797806" cy="376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𝐸𝑛𝑡𝑟𝑜𝑝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𝑟𝑒𝑔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4" y="4869160"/>
                <a:ext cx="5797806" cy="376193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矩形 43"/>
          <p:cNvSpPr/>
          <p:nvPr/>
        </p:nvSpPr>
        <p:spPr>
          <a:xfrm>
            <a:off x="1991544" y="2811820"/>
            <a:ext cx="13479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+mn-lt"/>
              </a:rPr>
              <a:t>Outer Loop:</a:t>
            </a:r>
            <a:endParaRPr lang="zh-CN" altLang="en-US" sz="1600" b="1" dirty="0">
              <a:latin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953952" y="3534462"/>
            <a:ext cx="13479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+mn-lt"/>
              </a:rPr>
              <a:t>Inner </a:t>
            </a:r>
            <a:r>
              <a:rPr lang="en-US" altLang="zh-CN" sz="1600" b="1" dirty="0">
                <a:latin typeface="+mn-lt"/>
              </a:rPr>
              <a:t>Loop:</a:t>
            </a:r>
            <a:endParaRPr lang="zh-CN" altLang="en-US" sz="1600" b="1" dirty="0">
              <a:latin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827747" y="1868486"/>
            <a:ext cx="4638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 smtClean="0">
                <a:solidFill>
                  <a:srgbClr val="C00000"/>
                </a:solidFill>
                <a:latin typeface="+mn-lt"/>
              </a:rPr>
              <a:t>Bi-level Optimization for Target </a:t>
            </a:r>
            <a:r>
              <a:rPr lang="en-US" altLang="zh-CN" sz="2000" b="1" dirty="0">
                <a:solidFill>
                  <a:srgbClr val="C00000"/>
                </a:solidFill>
                <a:latin typeface="+mn-lt"/>
              </a:rPr>
              <a:t>T</a:t>
            </a:r>
            <a:r>
              <a:rPr lang="en-US" altLang="zh-CN" sz="2000" b="1" dirty="0" smtClean="0">
                <a:solidFill>
                  <a:srgbClr val="C00000"/>
                </a:solidFill>
                <a:latin typeface="+mn-lt"/>
              </a:rPr>
              <a:t>ask</a:t>
            </a:r>
            <a:endParaRPr lang="zh-CN" altLang="en-US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9335" y="1010592"/>
            <a:ext cx="547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+mn-lt"/>
              </a:rPr>
              <a:t>Target-oriented Domain Adaptation</a:t>
            </a:r>
            <a:endParaRPr lang="zh-CN" altLang="en-US" sz="2400" b="1" dirty="0">
              <a:latin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191344" y="1412776"/>
            <a:ext cx="5328592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2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15</a:t>
            </a:fld>
            <a:endParaRPr lang="en-US" altLang="zh-CN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32" y="1734222"/>
            <a:ext cx="10867850" cy="396619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02832" y="1692077"/>
            <a:ext cx="1080120" cy="410445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23392" y="5877272"/>
            <a:ext cx="1086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 smtClean="0">
                <a:latin typeface="+mn-lt"/>
              </a:rPr>
              <a:t>Mainstream meta learning methods adopt </a:t>
            </a:r>
            <a:r>
              <a:rPr lang="en-US" altLang="zh-CN" sz="1600" b="1" dirty="0" smtClean="0">
                <a:solidFill>
                  <a:srgbClr val="C00000"/>
                </a:solidFill>
                <a:latin typeface="+mn-lt"/>
              </a:rPr>
              <a:t>random strategy </a:t>
            </a:r>
            <a:r>
              <a:rPr lang="en-US" altLang="zh-CN" sz="1600" dirty="0" smtClean="0">
                <a:latin typeface="+mn-lt"/>
              </a:rPr>
              <a:t>to divide tasks into support sets and query sets. </a:t>
            </a:r>
            <a:endParaRPr lang="zh-CN" altLang="en-US" sz="1600" dirty="0">
              <a:latin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335" y="1010592"/>
            <a:ext cx="4176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+mn-lt"/>
              </a:rPr>
              <a:t>Uncertainty-based Division</a:t>
            </a:r>
            <a:endParaRPr lang="zh-CN" altLang="en-US" sz="2400" b="1" dirty="0">
              <a:latin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91343" y="1412776"/>
            <a:ext cx="4011489" cy="134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16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70929" y="2462482"/>
                <a:ext cx="4256358" cy="6118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 panose="020F0502020204030204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 panose="020F0502020204030204"/>
                            </a:rPr>
                            <m:t>𝑔</m:t>
                          </m:r>
                        </m:e>
                        <m:sub>
                          <m: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 panose="020F0502020204030204"/>
                            </a:rPr>
                            <m:t>𝑀𝐴𝑀𝐿</m:t>
                          </m:r>
                        </m:sub>
                      </m:sSub>
                      <m:r>
                        <a:rPr kumimoji="0" lang="en-US" altLang="zh-CN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 panose="020F0502020204030204"/>
                        </a:rPr>
                        <m:t>= </m:t>
                      </m:r>
                      <m:f>
                        <m:fPr>
                          <m:ctrlP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 panose="020F0502020204030204"/>
                            </a:rPr>
                          </m:ctrlPr>
                        </m:fPr>
                        <m:num>
                          <m:r>
                            <a:rPr kumimoji="0" lang="zh-CN" alt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Calibri" panose="020F0502020204030204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Calibri" panose="020F0502020204030204"/>
                                </a:rPr>
                                <m:t>ℒ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Calibri" panose="020F0502020204030204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Calibri" panose="020F0502020204030204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Calibri" panose="020F0502020204030204"/>
                                </a:rPr>
                              </m:ctrlPr>
                            </m:sSubPr>
                            <m:e>
                              <m:r>
                                <a:rPr kumimoji="0" lang="zh-CN" alt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Calibri" panose="020F0502020204030204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Calibri" panose="020F0502020204030204"/>
                                </a:rPr>
                                <m:t>𝑡𝑚𝑝</m:t>
                              </m:r>
                            </m:sub>
                          </m:sSub>
                          <m: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Calibri" panose="020F0502020204030204"/>
                            </a:rPr>
                            <m:t>)</m:t>
                          </m:r>
                        </m:num>
                        <m:den>
                          <m:r>
                            <a:rPr kumimoji="0" lang="zh-CN" alt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</m:ctrlPr>
                            </m:sSubPr>
                            <m:e>
                              <m:r>
                                <a:rPr kumimoji="0" lang="zh-CN" alt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kumimoji="0" lang="en-US" altLang="zh-CN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 panose="020F0502020204030204"/>
                        </a:rPr>
                        <m:t>= </m:t>
                      </m:r>
                      <m:f>
                        <m:fPr>
                          <m:ctrlP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 panose="020F0502020204030204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𝑡𝑚𝑝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𝑡𝑚𝑝</m:t>
                              </m:r>
                            </m:sub>
                          </m:sSub>
                        </m:den>
                      </m:f>
                      <m:r>
                        <a:rPr kumimoji="0" lang="en-US" altLang="zh-CN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 panose="020F0502020204030204"/>
                        </a:rPr>
                        <m:t>∙</m:t>
                      </m:r>
                      <m:f>
                        <m:fPr>
                          <m:ctrlP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Calibri" panose="020F0502020204030204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𝑡𝑚𝑝</m:t>
                              </m:r>
                            </m:sub>
                          </m:sSub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zh-CN" alt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29" y="2462482"/>
                <a:ext cx="4256358" cy="6118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63352" y="3310266"/>
                <a:ext cx="5405967" cy="3126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 panose="020F0502020204030204"/>
                        </a:rPr>
                        <m:t>=</m:t>
                      </m:r>
                      <m:d>
                        <m:dPr>
                          <m:ctrlP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 panose="020F0502020204030204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 panose="020F0502020204030204"/>
                            </a:rPr>
                            <m:t>𝐼</m:t>
                          </m:r>
                          <m: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 panose="020F0502020204030204"/>
                            </a:rPr>
                            <m:t> − </m:t>
                          </m:r>
                          <m:r>
                            <a:rPr kumimoji="0" lang="zh-CN" alt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𝛼</m:t>
                          </m:r>
                          <m:sSubSup>
                            <m:sSubSupPr>
                              <m:ctrlPr>
                                <a:rPr kumimoji="0" lang="en-US" altLang="zh-CN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Calibri" panose="020F0502020204030204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ctrlP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 panose="020F0502020204030204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en-US" altLang="zh-CN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Calibri" panose="020F0502020204030204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kumimoji="0" lang="en-US" altLang="zh-CN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 panose="020F0502020204030204"/>
                        </a:rPr>
                        <m:t>+ </m:t>
                      </m:r>
                      <m:r>
                        <a:rPr kumimoji="0" lang="zh-CN" alt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 panose="020F0502020204030204"/>
                        </a:rPr>
                        <m:t>𝒪</m:t>
                      </m:r>
                      <m:r>
                        <a:rPr kumimoji="0" lang="en-US" altLang="zh-CN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 panose="020F0502020204030204"/>
                        </a:rPr>
                        <m:t>(</m:t>
                      </m:r>
                      <m:sSup>
                        <m:sSupPr>
                          <m:ctrlP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sSupPr>
                        <m:e>
                          <m: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𝑜</m:t>
                          </m:r>
                        </m:e>
                        <m:sup>
                          <m: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2</m:t>
                          </m:r>
                        </m:sup>
                      </m:sSup>
                      <m:r>
                        <a:rPr kumimoji="0" lang="en-US" altLang="zh-CN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 panose="020F0502020204030204"/>
                        </a:rPr>
                        <m:t>)</m:t>
                      </m:r>
                    </m:oMath>
                  </m:oMathPara>
                </a14:m>
                <a:endParaRPr kumimoji="0" lang="zh-CN" alt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3310266"/>
                <a:ext cx="5405967" cy="312650"/>
              </a:xfrm>
              <a:prstGeom prst="rect">
                <a:avLst/>
              </a:prstGeom>
              <a:blipFill>
                <a:blip r:embed="rId4"/>
                <a:stretch>
                  <a:fillRect b="-27451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370929" y="3943971"/>
                <a:ext cx="4460195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 panose="020F0502020204030204"/>
                        </a:rPr>
                        <m:t>≈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𝛼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𝛼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CN" alt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29" y="3943971"/>
                <a:ext cx="4460195" cy="276999"/>
              </a:xfrm>
              <a:prstGeom prst="rect">
                <a:avLst/>
              </a:prstGeom>
              <a:blipFill>
                <a:blip r:embed="rId5"/>
                <a:stretch>
                  <a:fillRect l="-137" b="-20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370929" y="4542025"/>
                <a:ext cx="4527329" cy="6180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 panose="020F0502020204030204"/>
                        </a:rPr>
                        <m:t>𝔼</m:t>
                      </m:r>
                      <m:d>
                        <m:dPr>
                          <m:ctrlP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CN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  <m:t>𝑔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  <m:t>𝑀𝐴𝑀𝐿</m:t>
                              </m:r>
                            </m:sub>
                          </m:sSub>
                        </m:e>
                      </m:d>
                      <m:r>
                        <a:rPr kumimoji="0" lang="en-US" altLang="zh-CN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 panose="020F0502020204030204"/>
                        </a:rPr>
                        <m:t>≈ </m:t>
                      </m:r>
                      <m:r>
                        <a:rPr kumimoji="0" lang="zh-CN" alt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 panose="020F0502020204030204"/>
                        </a:rPr>
                        <m:t>𝔼</m:t>
                      </m:r>
                      <m:d>
                        <m:dPr>
                          <m:ctrlP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Calibri" panose="020F0502020204030204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kumimoji="0" lang="en-US" altLang="zh-CN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 panose="020F0502020204030204"/>
                        </a:rPr>
                        <m:t>−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𝑡𝑚𝑝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zh-CN" alt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29" y="4542025"/>
                <a:ext cx="4527329" cy="618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圆角矩形标注 15"/>
          <p:cNvSpPr/>
          <p:nvPr/>
        </p:nvSpPr>
        <p:spPr>
          <a:xfrm>
            <a:off x="1199456" y="5376709"/>
            <a:ext cx="3284203" cy="541655"/>
          </a:xfrm>
          <a:prstGeom prst="wedgeRoundRectCallout">
            <a:avLst>
              <a:gd name="adj1" fmla="val -24146"/>
              <a:gd name="adj2" fmla="val -112630"/>
              <a:gd name="adj3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Learning on a single task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4898258" y="4075698"/>
            <a:ext cx="3284203" cy="541655"/>
          </a:xfrm>
          <a:prstGeom prst="wedgeRoundRectCallout">
            <a:avLst>
              <a:gd name="adj1" fmla="val -50301"/>
              <a:gd name="adj2" fmla="val 88585"/>
              <a:gd name="adj3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Constraint on bi-level optimization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772" y="1406859"/>
            <a:ext cx="4325628" cy="242126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519936" y="5163872"/>
            <a:ext cx="6521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  <a:latin typeface="+mn-lt"/>
              </a:rPr>
              <a:t>The division strategy of the source task is significant</a:t>
            </a:r>
            <a:endParaRPr lang="en-US" altLang="zh-CN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9335" y="1010592"/>
            <a:ext cx="4176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+mn-lt"/>
              </a:rPr>
              <a:t>Uncertainty-based Division</a:t>
            </a:r>
            <a:endParaRPr lang="zh-CN" altLang="en-US" sz="2400" b="1" dirty="0">
              <a:latin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191343" y="1412776"/>
            <a:ext cx="4011489" cy="134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38023" y="1674386"/>
            <a:ext cx="5715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lt"/>
              </a:rPr>
              <a:t>A glance at MAML from a </a:t>
            </a:r>
            <a:r>
              <a:rPr lang="en-US" altLang="zh-CN" sz="2000" i="1" dirty="0">
                <a:solidFill>
                  <a:srgbClr val="FF0000"/>
                </a:solidFill>
                <a:latin typeface="+mn-lt"/>
              </a:rPr>
              <a:t>theoretical view</a:t>
            </a:r>
          </a:p>
        </p:txBody>
      </p:sp>
      <p:sp>
        <p:nvSpPr>
          <p:cNvPr id="3" name="矩形 2"/>
          <p:cNvSpPr/>
          <p:nvPr/>
        </p:nvSpPr>
        <p:spPr>
          <a:xfrm>
            <a:off x="246695" y="6188051"/>
            <a:ext cx="10122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222222"/>
                </a:solidFill>
                <a:latin typeface="+mn-lt"/>
              </a:rPr>
              <a:t>[1] Nichol </a:t>
            </a:r>
            <a:r>
              <a:rPr lang="en-US" altLang="zh-CN" sz="1400" dirty="0">
                <a:solidFill>
                  <a:srgbClr val="222222"/>
                </a:solidFill>
                <a:latin typeface="+mn-lt"/>
              </a:rPr>
              <a:t>A, Schulman J. Reptile: a scalable </a:t>
            </a:r>
            <a:r>
              <a:rPr lang="en-US" altLang="zh-CN" sz="1400" dirty="0" err="1">
                <a:solidFill>
                  <a:srgbClr val="222222"/>
                </a:solidFill>
                <a:latin typeface="+mn-lt"/>
              </a:rPr>
              <a:t>metalearning</a:t>
            </a:r>
            <a:r>
              <a:rPr lang="en-US" altLang="zh-CN" sz="1400" dirty="0">
                <a:solidFill>
                  <a:srgbClr val="222222"/>
                </a:solidFill>
                <a:latin typeface="+mn-lt"/>
              </a:rPr>
              <a:t> </a:t>
            </a:r>
            <a:r>
              <a:rPr lang="en-US" altLang="zh-CN" sz="1400" dirty="0" smtClean="0">
                <a:solidFill>
                  <a:srgbClr val="222222"/>
                </a:solidFill>
                <a:latin typeface="+mn-lt"/>
              </a:rPr>
              <a:t>algorithm. </a:t>
            </a:r>
            <a:r>
              <a:rPr lang="en-US" altLang="zh-CN" sz="1400" dirty="0" err="1">
                <a:solidFill>
                  <a:srgbClr val="222222"/>
                </a:solidFill>
                <a:latin typeface="+mn-lt"/>
              </a:rPr>
              <a:t>arXiv</a:t>
            </a:r>
            <a:r>
              <a:rPr lang="en-US" altLang="zh-CN" sz="1400" dirty="0">
                <a:solidFill>
                  <a:srgbClr val="222222"/>
                </a:solidFill>
                <a:latin typeface="+mn-lt"/>
              </a:rPr>
              <a:t> preprint arXiv:1803.02999, 2018, 2(3): 4.</a:t>
            </a:r>
            <a:endParaRPr lang="zh-CN" alt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11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17</a:t>
            </a:fld>
            <a:endParaRPr lang="en-US" altLang="zh-CN" dirty="0"/>
          </a:p>
        </p:txBody>
      </p:sp>
      <p:sp>
        <p:nvSpPr>
          <p:cNvPr id="15" name="矩形 14"/>
          <p:cNvSpPr/>
          <p:nvPr/>
        </p:nvSpPr>
        <p:spPr>
          <a:xfrm>
            <a:off x="1271464" y="2595788"/>
            <a:ext cx="1368868" cy="33855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Source Tasks</a:t>
            </a:r>
            <a:endParaRPr kumimoji="0" lang="zh-CN" alt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475413" y="3679909"/>
            <a:ext cx="957870" cy="461963"/>
            <a:chOff x="2813610" y="2327746"/>
            <a:chExt cx="957870" cy="461963"/>
          </a:xfrm>
        </p:grpSpPr>
        <p:sp>
          <p:nvSpPr>
            <p:cNvPr id="27" name="梯形 26"/>
            <p:cNvSpPr/>
            <p:nvPr/>
          </p:nvSpPr>
          <p:spPr>
            <a:xfrm rot="10800000">
              <a:off x="2813610" y="2327746"/>
              <a:ext cx="957870" cy="461963"/>
            </a:xfrm>
            <a:prstGeom prst="trapezoid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983516" y="2400052"/>
              <a:ext cx="650176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400" b="1" dirty="0">
                  <a:latin typeface="+mn-lt"/>
                  <a:sym typeface="Calibri" panose="020F0502020204030204"/>
                </a:rPr>
                <a:t>Model</a:t>
              </a:r>
              <a:endParaRPr lang="zh-CN" altLang="en-US" sz="1400" b="1" dirty="0">
                <a:latin typeface="+mn-lt"/>
                <a:sym typeface="Calibri" panose="020F0502020204030204"/>
              </a:endParaRPr>
            </a:p>
          </p:txBody>
        </p:sp>
      </p:grpSp>
      <p:cxnSp>
        <p:nvCxnSpPr>
          <p:cNvPr id="30" name="直接箭头连接符 29"/>
          <p:cNvCxnSpPr>
            <a:stCxn id="15" idx="2"/>
            <a:endCxn id="27" idx="2"/>
          </p:cNvCxnSpPr>
          <p:nvPr/>
        </p:nvCxnSpPr>
        <p:spPr>
          <a:xfrm flipH="1">
            <a:off x="1954348" y="2934340"/>
            <a:ext cx="1550" cy="74556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grpSp>
        <p:nvGrpSpPr>
          <p:cNvPr id="31" name="组合 30"/>
          <p:cNvGrpSpPr/>
          <p:nvPr/>
        </p:nvGrpSpPr>
        <p:grpSpPr>
          <a:xfrm>
            <a:off x="1475413" y="4690605"/>
            <a:ext cx="957870" cy="523218"/>
            <a:chOff x="2813610" y="2306083"/>
            <a:chExt cx="957870" cy="523218"/>
          </a:xfrm>
        </p:grpSpPr>
        <p:sp>
          <p:nvSpPr>
            <p:cNvPr id="32" name="梯形 31"/>
            <p:cNvSpPr/>
            <p:nvPr/>
          </p:nvSpPr>
          <p:spPr>
            <a:xfrm rot="10800000">
              <a:off x="2813610" y="2327746"/>
              <a:ext cx="957870" cy="461963"/>
            </a:xfrm>
            <a:prstGeom prst="trapezoid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992690" y="2306083"/>
              <a:ext cx="646970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400" b="1" dirty="0">
                  <a:latin typeface="+mn-lt"/>
                  <a:sym typeface="Calibri" panose="020F0502020204030204"/>
                </a:rPr>
                <a:t>Temp </a:t>
              </a:r>
            </a:p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400" b="1" dirty="0">
                  <a:latin typeface="+mn-lt"/>
                  <a:sym typeface="Calibri" panose="020F0502020204030204"/>
                </a:rPr>
                <a:t>Model</a:t>
              </a:r>
              <a:endParaRPr lang="zh-CN" altLang="en-US" sz="1400" b="1" dirty="0">
                <a:latin typeface="+mn-lt"/>
                <a:sym typeface="Calibri" panose="020F0502020204030204"/>
              </a:endParaRPr>
            </a:p>
          </p:txBody>
        </p:sp>
      </p:grpSp>
      <p:cxnSp>
        <p:nvCxnSpPr>
          <p:cNvPr id="34" name="直接箭头连接符 33"/>
          <p:cNvCxnSpPr/>
          <p:nvPr/>
        </p:nvCxnSpPr>
        <p:spPr>
          <a:xfrm flipH="1">
            <a:off x="1951246" y="4180418"/>
            <a:ext cx="3101" cy="54114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cxnSp>
        <p:nvCxnSpPr>
          <p:cNvPr id="35" name="直接箭头连接符 34"/>
          <p:cNvCxnSpPr/>
          <p:nvPr/>
        </p:nvCxnSpPr>
        <p:spPr>
          <a:xfrm flipH="1">
            <a:off x="1948145" y="5174229"/>
            <a:ext cx="3101" cy="54114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sp>
        <p:nvSpPr>
          <p:cNvPr id="36" name="矩形 35"/>
          <p:cNvSpPr/>
          <p:nvPr/>
        </p:nvSpPr>
        <p:spPr>
          <a:xfrm>
            <a:off x="1977978" y="4330562"/>
            <a:ext cx="817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latin typeface="+mn-lt"/>
              </a:rPr>
              <a:t>update</a:t>
            </a:r>
            <a:endParaRPr lang="zh-CN" altLang="en-US" sz="1400" b="1" dirty="0">
              <a:latin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490618" y="5751194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+mn-lt"/>
              </a:rPr>
              <a:t>Division</a:t>
            </a:r>
            <a:endParaRPr lang="zh-CN" altLang="en-US" b="1" dirty="0">
              <a:latin typeface="+mn-lt"/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>
            <a:off x="1953613" y="4262011"/>
            <a:ext cx="1212601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cxnSp>
        <p:nvCxnSpPr>
          <p:cNvPr id="39" name="直接箭头连接符 38"/>
          <p:cNvCxnSpPr/>
          <p:nvPr/>
        </p:nvCxnSpPr>
        <p:spPr>
          <a:xfrm>
            <a:off x="1955898" y="5444803"/>
            <a:ext cx="1212601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3089834" y="4092734"/>
                <a:ext cx="13917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r>
                        <a:rPr lang="en-US" altLang="zh-CN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𝑝𝑟𝑒</m:t>
                      </m:r>
                    </m:oMath>
                  </m:oMathPara>
                </a14:m>
                <a:endParaRPr lang="zh-CN" altLang="en-US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834" y="4092734"/>
                <a:ext cx="1391728" cy="338554"/>
              </a:xfrm>
              <a:prstGeom prst="rect">
                <a:avLst/>
              </a:prstGeom>
              <a:blipFill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3089834" y="5275526"/>
                <a:ext cx="13981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r>
                        <a:rPr lang="en-US" altLang="zh-CN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𝑝𝑟𝑜</m:t>
                      </m:r>
                    </m:oMath>
                  </m:oMathPara>
                </a14:m>
                <a:endParaRPr lang="zh-CN" altLang="en-US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834" y="5275526"/>
                <a:ext cx="1398140" cy="338554"/>
              </a:xfrm>
              <a:prstGeom prst="rect">
                <a:avLst/>
              </a:prstGeom>
              <a:blipFill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4032809" y="4676110"/>
                <a:ext cx="14878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𝑑𝑖𝑓𝑓</m:t>
                      </m:r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809" y="4676110"/>
                <a:ext cx="1487843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肘形连接符 42"/>
          <p:cNvCxnSpPr>
            <a:stCxn id="40" idx="3"/>
            <a:endCxn id="42" idx="0"/>
          </p:cNvCxnSpPr>
          <p:nvPr/>
        </p:nvCxnSpPr>
        <p:spPr>
          <a:xfrm>
            <a:off x="4481562" y="4262011"/>
            <a:ext cx="295169" cy="414099"/>
          </a:xfrm>
          <a:prstGeom prst="bentConnector2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cxnSp>
        <p:nvCxnSpPr>
          <p:cNvPr id="44" name="肘形连接符 43"/>
          <p:cNvCxnSpPr>
            <a:stCxn id="41" idx="3"/>
            <a:endCxn id="42" idx="2"/>
          </p:cNvCxnSpPr>
          <p:nvPr/>
        </p:nvCxnSpPr>
        <p:spPr>
          <a:xfrm flipV="1">
            <a:off x="4487974" y="5014664"/>
            <a:ext cx="288757" cy="430139"/>
          </a:xfrm>
          <a:prstGeom prst="bentConnector2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sp>
        <p:nvSpPr>
          <p:cNvPr id="45" name="文本框 44"/>
          <p:cNvSpPr txBox="1"/>
          <p:nvPr/>
        </p:nvSpPr>
        <p:spPr>
          <a:xfrm>
            <a:off x="84630" y="1955882"/>
            <a:ext cx="526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 smtClean="0">
                <a:solidFill>
                  <a:srgbClr val="C00000"/>
                </a:solidFill>
                <a:latin typeface="+mn-lt"/>
              </a:rPr>
              <a:t>Uncertainty-based Division Strategy (Warmup)</a:t>
            </a:r>
            <a:endParaRPr lang="zh-CN" alt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554476" y="4813713"/>
            <a:ext cx="6407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  <a:latin typeface="+mn-lt"/>
              </a:rPr>
              <a:t>Our </a:t>
            </a:r>
            <a:r>
              <a:rPr lang="en-US" altLang="zh-CN" sz="2000" b="1" dirty="0">
                <a:solidFill>
                  <a:srgbClr val="0070C0"/>
                </a:solidFill>
                <a:latin typeface="+mn-lt"/>
              </a:rPr>
              <a:t>s</a:t>
            </a:r>
            <a:r>
              <a:rPr lang="en-US" altLang="zh-CN" sz="2000" b="1" dirty="0" smtClean="0">
                <a:solidFill>
                  <a:srgbClr val="0070C0"/>
                </a:solidFill>
                <a:latin typeface="+mn-lt"/>
              </a:rPr>
              <a:t>trategy selects support samples as expected</a:t>
            </a:r>
            <a:endParaRPr lang="en-US" altLang="zh-CN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9335" y="1010592"/>
            <a:ext cx="4176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+mn-lt"/>
              </a:rPr>
              <a:t>Uncertainty-based Division</a:t>
            </a:r>
            <a:endParaRPr lang="zh-CN" altLang="en-US" sz="2400" b="1" dirty="0">
              <a:latin typeface="+mn-lt"/>
            </a:endParaRPr>
          </a:p>
        </p:txBody>
      </p:sp>
      <p:cxnSp>
        <p:nvCxnSpPr>
          <p:cNvPr id="48" name="直接连接符 47"/>
          <p:cNvCxnSpPr/>
          <p:nvPr/>
        </p:nvCxnSpPr>
        <p:spPr>
          <a:xfrm flipV="1">
            <a:off x="191343" y="1412776"/>
            <a:ext cx="4011489" cy="134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35" y="2874050"/>
            <a:ext cx="6142108" cy="118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7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18</a:t>
            </a:fld>
            <a:endParaRPr lang="en-US" altLang="zh-CN" dirty="0"/>
          </a:p>
        </p:txBody>
      </p:sp>
      <p:grpSp>
        <p:nvGrpSpPr>
          <p:cNvPr id="49" name="组合 48"/>
          <p:cNvGrpSpPr/>
          <p:nvPr/>
        </p:nvGrpSpPr>
        <p:grpSpPr>
          <a:xfrm>
            <a:off x="1127448" y="2208211"/>
            <a:ext cx="4367429" cy="2156893"/>
            <a:chOff x="334073" y="1644902"/>
            <a:chExt cx="3406265" cy="1741284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496" y="1644902"/>
              <a:ext cx="1055419" cy="791564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073" y="1644902"/>
              <a:ext cx="1055419" cy="791564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073" y="2594622"/>
              <a:ext cx="1055419" cy="791564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589" y="2598124"/>
              <a:ext cx="1050749" cy="788062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790" y="1644902"/>
              <a:ext cx="1055418" cy="791564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166" y="2598124"/>
              <a:ext cx="1050749" cy="788062"/>
            </a:xfrm>
            <a:prstGeom prst="rect">
              <a:avLst/>
            </a:prstGeom>
          </p:spPr>
        </p:pic>
      </p:grpSp>
      <p:pic>
        <p:nvPicPr>
          <p:cNvPr id="56" name="图片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2492210"/>
            <a:ext cx="4679576" cy="1346153"/>
          </a:xfrm>
          <a:prstGeom prst="rect">
            <a:avLst/>
          </a:prstGeom>
        </p:spPr>
      </p:pic>
      <p:sp>
        <p:nvSpPr>
          <p:cNvPr id="57" name="矩形 56"/>
          <p:cNvSpPr/>
          <p:nvPr/>
        </p:nvSpPr>
        <p:spPr>
          <a:xfrm>
            <a:off x="1927610" y="1741838"/>
            <a:ext cx="27671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+mn-lt"/>
              </a:rPr>
              <a:t>Experimental Environment</a:t>
            </a:r>
            <a:endParaRPr lang="zh-CN" altLang="en-US" sz="1600" b="1" dirty="0">
              <a:latin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906674" y="1741838"/>
            <a:ext cx="19223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latin typeface="+mn-lt"/>
              </a:rPr>
              <a:t>Activity Category</a:t>
            </a:r>
            <a:endParaRPr lang="zh-CN" altLang="en-US" sz="1600" b="1" dirty="0">
              <a:latin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127448" y="4828784"/>
            <a:ext cx="4013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+mn-lt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+mn-lt"/>
              </a:rPr>
              <a:t>4</a:t>
            </a:r>
            <a:r>
              <a:rPr lang="en-US" altLang="zh-CN" sz="2000" dirty="0" smtClean="0">
                <a:latin typeface="+mn-lt"/>
              </a:rPr>
              <a:t> </a:t>
            </a:r>
            <a:r>
              <a:rPr lang="en-US" altLang="zh-CN" sz="2000" dirty="0">
                <a:latin typeface="+mn-lt"/>
              </a:rPr>
              <a:t>categories of </a:t>
            </a:r>
            <a:r>
              <a:rPr lang="en-US" altLang="zh-CN" sz="2000" dirty="0" smtClean="0">
                <a:latin typeface="+mn-lt"/>
              </a:rPr>
              <a:t>activity</a:t>
            </a:r>
            <a:endParaRPr lang="en-US" altLang="zh-CN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+mn-lt"/>
              </a:rPr>
              <a:t>6</a:t>
            </a:r>
            <a:r>
              <a:rPr lang="en-US" altLang="zh-CN" sz="2000" dirty="0" smtClean="0">
                <a:latin typeface="+mn-lt"/>
              </a:rPr>
              <a:t> domains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+mn-lt"/>
              </a:rPr>
              <a:t>9</a:t>
            </a:r>
            <a:r>
              <a:rPr lang="en-US" altLang="zh-CN" sz="2000" dirty="0" smtClean="0">
                <a:latin typeface="+mn-lt"/>
              </a:rPr>
              <a:t> volunteers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+mn-lt"/>
              </a:rPr>
              <a:t>9156</a:t>
            </a:r>
            <a:r>
              <a:rPr lang="en-US" altLang="zh-CN" sz="2000" dirty="0" smtClean="0">
                <a:latin typeface="+mn-lt"/>
              </a:rPr>
              <a:t> samples</a:t>
            </a:r>
            <a:endParaRPr lang="zh-CN" altLang="en-US" sz="2000" dirty="0">
              <a:latin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059522" y="5490503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n-lt"/>
              </a:rPr>
              <a:t>CNN, EI, </a:t>
            </a:r>
            <a:r>
              <a:rPr lang="en-US" altLang="zh-CN" sz="2000" dirty="0" err="1" smtClean="0">
                <a:latin typeface="+mn-lt"/>
              </a:rPr>
              <a:t>MatNet</a:t>
            </a:r>
            <a:r>
              <a:rPr lang="en-US" altLang="zh-CN" sz="2000" dirty="0" smtClean="0">
                <a:latin typeface="+mn-lt"/>
              </a:rPr>
              <a:t>, HDA, PACL, MAML, </a:t>
            </a:r>
            <a:r>
              <a:rPr lang="en-US" altLang="zh-CN" sz="2000" dirty="0" err="1" smtClean="0">
                <a:latin typeface="+mn-lt"/>
              </a:rPr>
              <a:t>RFNet</a:t>
            </a:r>
            <a:r>
              <a:rPr lang="en-US" altLang="zh-CN" sz="2000" dirty="0" smtClean="0">
                <a:latin typeface="+mn-lt"/>
              </a:rPr>
              <a:t> </a:t>
            </a:r>
            <a:endParaRPr lang="zh-CN" altLang="en-US" sz="2000" dirty="0">
              <a:latin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059522" y="5028839"/>
            <a:ext cx="4013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n-lt"/>
              </a:rPr>
              <a:t>Comparison:</a:t>
            </a:r>
            <a:endParaRPr lang="zh-CN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1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19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211"/>
            <a:ext cx="12192000" cy="2840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899756" y="157275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n-lt"/>
              </a:rPr>
              <a:t>1 on 1 Domain Adaptation Results</a:t>
            </a:r>
            <a:endParaRPr lang="zh-CN" altLang="en-US" sz="2000" dirty="0">
              <a:latin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74057" y="5484263"/>
            <a:ext cx="5745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+mn-lt"/>
              </a:rPr>
              <a:t>TOSS achieves the SOTA performance</a:t>
            </a:r>
            <a:endParaRPr lang="en-US" altLang="zh-CN" sz="2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54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2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9" y="1833770"/>
            <a:ext cx="3519160" cy="23488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99" y="1833770"/>
            <a:ext cx="3517840" cy="23488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836951"/>
            <a:ext cx="3513076" cy="234569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230843" y="4182650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+mn-lt"/>
              </a:rPr>
              <a:t>Smart Home</a:t>
            </a:r>
            <a:endParaRPr lang="zh-CN" altLang="en-US" sz="2000" dirty="0">
              <a:latin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33979" y="4182650"/>
            <a:ext cx="1841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+mn-lt"/>
              </a:rPr>
              <a:t>Virtual Reality</a:t>
            </a:r>
            <a:endParaRPr lang="zh-CN" altLang="en-US" sz="2000" dirty="0">
              <a:latin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636322" y="4182650"/>
            <a:ext cx="2764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+mn-lt"/>
              </a:rPr>
              <a:t>Security Surveillance </a:t>
            </a:r>
            <a:endParaRPr lang="zh-CN" altLang="en-US" sz="2000" dirty="0">
              <a:latin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86988" y="5054337"/>
            <a:ext cx="10021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+mn-lt"/>
              </a:rPr>
              <a:t>WiFi</a:t>
            </a:r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-based sensing technologies have a promising vision</a:t>
            </a:r>
            <a:endParaRPr lang="zh-CN" altLang="en-US" sz="2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488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20</a:t>
            </a:fld>
            <a:endParaRPr lang="en-US" altLang="zh-CN" dirty="0"/>
          </a:p>
        </p:txBody>
      </p:sp>
      <p:sp>
        <p:nvSpPr>
          <p:cNvPr id="20" name="文本框 19"/>
          <p:cNvSpPr txBox="1"/>
          <p:nvPr/>
        </p:nvSpPr>
        <p:spPr>
          <a:xfrm>
            <a:off x="711200" y="1292338"/>
            <a:ext cx="4736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+mn-lt"/>
              </a:rPr>
              <a:t>Multi-source Domain Adaptation</a:t>
            </a:r>
            <a:endParaRPr lang="zh-CN" altLang="en-US" sz="2000" dirty="0">
              <a:latin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11" y="2242776"/>
            <a:ext cx="3342435" cy="25370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7" y="2242776"/>
            <a:ext cx="3301066" cy="25370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2242775"/>
            <a:ext cx="3318679" cy="253702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266354" y="5330132"/>
            <a:ext cx="5745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+mn-lt"/>
              </a:rPr>
              <a:t>TOSS achieves the SOTA performance</a:t>
            </a:r>
            <a:endParaRPr lang="en-US" altLang="zh-CN" sz="2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947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21</a:t>
            </a:fld>
            <a:endParaRPr lang="en-US" altLang="zh-CN" dirty="0"/>
          </a:p>
        </p:txBody>
      </p:sp>
      <p:sp>
        <p:nvSpPr>
          <p:cNvPr id="21" name="矩形 20"/>
          <p:cNvSpPr/>
          <p:nvPr/>
        </p:nvSpPr>
        <p:spPr>
          <a:xfrm>
            <a:off x="2405393" y="6096520"/>
            <a:ext cx="7482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+mn-lt"/>
              </a:rPr>
              <a:t>TOSS keeps consistent over all micro benchmarks</a:t>
            </a:r>
            <a:endParaRPr lang="en-US" altLang="zh-CN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61523" y="1284211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n-lt"/>
              </a:rPr>
              <a:t>Ablation Study</a:t>
            </a:r>
            <a:endParaRPr lang="zh-CN" altLang="en-US" sz="2000" dirty="0">
              <a:latin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059" y="4123196"/>
            <a:ext cx="3847562" cy="173909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017334" y="3645860"/>
            <a:ext cx="385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lt"/>
              </a:rPr>
              <a:t>Robustness over different people</a:t>
            </a:r>
            <a:endParaRPr lang="zh-CN" altLang="en-US" dirty="0">
              <a:latin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713793"/>
            <a:ext cx="3428390" cy="1659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015192"/>
            <a:ext cx="5400600" cy="170034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16987" y="3593749"/>
            <a:ext cx="523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n-lt"/>
              </a:rPr>
              <a:t>Impacts of the preprocessing &amp; task type</a:t>
            </a:r>
            <a:endParaRPr lang="zh-CN" altLang="en-US" sz="2000" dirty="0">
              <a:latin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684322"/>
            <a:ext cx="4508085" cy="168867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877879" y="1284211"/>
            <a:ext cx="3808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n-lt"/>
              </a:rPr>
              <a:t>Analysis of hyper-parameters</a:t>
            </a:r>
            <a:endParaRPr lang="zh-CN" altLang="en-US" sz="2000" dirty="0">
              <a:latin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7328" y="3512351"/>
            <a:ext cx="12097344" cy="2073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096000" y="1484784"/>
            <a:ext cx="0" cy="423075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85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Contribution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976320" y="6381750"/>
            <a:ext cx="2844800" cy="476250"/>
          </a:xfrm>
        </p:spPr>
        <p:txBody>
          <a:bodyPr/>
          <a:lstStyle/>
          <a:p>
            <a:fld id="{87AB51E9-348C-4DC8-84CE-839F8B9DCC07}" type="slidenum">
              <a:rPr lang="en-US" altLang="zh-CN" smtClean="0"/>
              <a:pPr/>
              <a:t>22</a:t>
            </a:fld>
            <a:endParaRPr lang="en-US" altLang="zh-CN" dirty="0"/>
          </a:p>
        </p:txBody>
      </p:sp>
      <p:sp>
        <p:nvSpPr>
          <p:cNvPr id="9" name="矩形 8"/>
          <p:cNvSpPr/>
          <p:nvPr/>
        </p:nvSpPr>
        <p:spPr>
          <a:xfrm>
            <a:off x="344519" y="1412776"/>
            <a:ext cx="11247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latin typeface="+mn-lt"/>
              </a:rPr>
              <a:t>To fully take advantage of the target domain samples, we develop a </a:t>
            </a:r>
            <a:r>
              <a:rPr lang="en-US" altLang="zh-CN" sz="2000" b="1" dirty="0">
                <a:latin typeface="+mn-lt"/>
              </a:rPr>
              <a:t>Target-Oriented Semi-Supervised (TOSS)</a:t>
            </a:r>
            <a:r>
              <a:rPr lang="en-US" altLang="zh-CN" sz="2000" dirty="0">
                <a:latin typeface="+mn-lt"/>
              </a:rPr>
              <a:t> domain adaptation method for </a:t>
            </a:r>
            <a:r>
              <a:rPr lang="en-US" altLang="zh-CN" sz="2000" dirty="0" err="1">
                <a:latin typeface="+mn-lt"/>
              </a:rPr>
              <a:t>WiFi</a:t>
            </a:r>
            <a:r>
              <a:rPr lang="en-US" altLang="zh-CN" sz="2000" dirty="0">
                <a:latin typeface="+mn-lt"/>
              </a:rPr>
              <a:t>-based HAR to jointly train with both labeled and unlabeled samples. To our best knowledge, TOSS is the </a:t>
            </a:r>
            <a:r>
              <a:rPr lang="en-US" altLang="zh-CN" sz="2000" dirty="0">
                <a:solidFill>
                  <a:srgbClr val="FF0000"/>
                </a:solidFill>
                <a:latin typeface="+mn-lt"/>
              </a:rPr>
              <a:t>first work </a:t>
            </a:r>
            <a:r>
              <a:rPr lang="en-US" altLang="zh-CN" sz="2000" dirty="0" smtClean="0">
                <a:latin typeface="+mn-lt"/>
              </a:rPr>
              <a:t>striving to </a:t>
            </a:r>
            <a:r>
              <a:rPr lang="en-US" altLang="zh-CN" sz="2000" dirty="0">
                <a:latin typeface="+mn-lt"/>
              </a:rPr>
              <a:t>apply semi-supervised domain adaptation into </a:t>
            </a:r>
            <a:r>
              <a:rPr lang="en-US" altLang="zh-CN" sz="2000" dirty="0" err="1" smtClean="0">
                <a:latin typeface="+mn-lt"/>
              </a:rPr>
              <a:t>WiFi</a:t>
            </a:r>
            <a:r>
              <a:rPr lang="en-US" altLang="zh-CN" sz="2000" dirty="0" smtClean="0">
                <a:latin typeface="+mn-lt"/>
              </a:rPr>
              <a:t>-based HAR.</a:t>
            </a:r>
            <a:endParaRPr lang="en-US" altLang="zh-TW" sz="2000" dirty="0">
              <a:latin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4519" y="3199137"/>
            <a:ext cx="112195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latin typeface="+mn-lt"/>
              </a:rPr>
              <a:t>We carefully design a </a:t>
            </a:r>
            <a:r>
              <a:rPr lang="en-US" altLang="zh-CN" sz="2000" b="1" dirty="0">
                <a:latin typeface="+mn-lt"/>
              </a:rPr>
              <a:t>new dynamic pseudo label strategy</a:t>
            </a:r>
            <a:r>
              <a:rPr lang="en-US" altLang="zh-CN" sz="2000" dirty="0">
                <a:latin typeface="+mn-lt"/>
              </a:rPr>
              <a:t> to provide </a:t>
            </a:r>
            <a:r>
              <a:rPr lang="en-US" altLang="zh-CN" sz="2000" dirty="0" smtClean="0">
                <a:latin typeface="+mn-lt"/>
              </a:rPr>
              <a:t>more target </a:t>
            </a:r>
            <a:r>
              <a:rPr lang="en-US" altLang="zh-CN" sz="2000" dirty="0">
                <a:latin typeface="+mn-lt"/>
              </a:rPr>
              <a:t>information. Besides, </a:t>
            </a:r>
            <a:r>
              <a:rPr lang="en-US" altLang="zh-CN" sz="2000" dirty="0" smtClean="0">
                <a:latin typeface="+mn-lt"/>
              </a:rPr>
              <a:t>an </a:t>
            </a:r>
            <a:r>
              <a:rPr lang="en-US" altLang="zh-CN" sz="2000" b="1" dirty="0" smtClean="0">
                <a:latin typeface="+mn-lt"/>
              </a:rPr>
              <a:t>uncertainty-based </a:t>
            </a:r>
            <a:r>
              <a:rPr lang="en-US" altLang="zh-CN" sz="2000" b="1" dirty="0">
                <a:latin typeface="+mn-lt"/>
              </a:rPr>
              <a:t>method </a:t>
            </a:r>
            <a:r>
              <a:rPr lang="en-US" altLang="zh-CN" sz="2000" dirty="0">
                <a:latin typeface="+mn-lt"/>
              </a:rPr>
              <a:t>is adopted to divide inner </a:t>
            </a:r>
            <a:r>
              <a:rPr lang="en-US" altLang="zh-CN" sz="2000" dirty="0" smtClean="0">
                <a:latin typeface="+mn-lt"/>
              </a:rPr>
              <a:t>set so </a:t>
            </a:r>
            <a:r>
              <a:rPr lang="en-US" altLang="zh-CN" sz="2000" dirty="0">
                <a:latin typeface="+mn-lt"/>
              </a:rPr>
              <a:t>as to better benefit meta learner for fast adaptation </a:t>
            </a:r>
            <a:r>
              <a:rPr lang="en-US" altLang="zh-CN" sz="2000" dirty="0" smtClean="0">
                <a:latin typeface="+mn-lt"/>
              </a:rPr>
              <a:t>on the </a:t>
            </a:r>
            <a:r>
              <a:rPr lang="en-US" altLang="zh-CN" sz="2000" dirty="0">
                <a:latin typeface="+mn-lt"/>
              </a:rPr>
              <a:t>source domain </a:t>
            </a:r>
            <a:r>
              <a:rPr lang="en-US" altLang="zh-CN" sz="2000" dirty="0" smtClean="0">
                <a:latin typeface="+mn-lt"/>
              </a:rPr>
              <a:t>samples.</a:t>
            </a:r>
            <a:endParaRPr lang="en-US" altLang="zh-TW" sz="2000" dirty="0">
              <a:latin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4519" y="4677721"/>
            <a:ext cx="112470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000" dirty="0" smtClean="0">
                <a:latin typeface="+mn-lt"/>
              </a:rPr>
              <a:t>We implement </a:t>
            </a:r>
            <a:r>
              <a:rPr lang="en-US" altLang="zh-CN" sz="2000" dirty="0">
                <a:latin typeface="+mn-lt"/>
              </a:rPr>
              <a:t>TOSS with a typical meta learning </a:t>
            </a:r>
            <a:r>
              <a:rPr lang="en-US" altLang="zh-CN" sz="2000" dirty="0" smtClean="0">
                <a:latin typeface="+mn-lt"/>
              </a:rPr>
              <a:t>model conducted </a:t>
            </a:r>
            <a:r>
              <a:rPr lang="en-US" altLang="zh-CN" sz="2000" dirty="0">
                <a:latin typeface="+mn-lt"/>
              </a:rPr>
              <a:t>extensive experiments to evaluate its performance, which shows that TOSS </a:t>
            </a:r>
            <a:r>
              <a:rPr lang="en-US" altLang="zh-CN" sz="2000" dirty="0" smtClean="0">
                <a:latin typeface="+mn-lt"/>
              </a:rPr>
              <a:t>greatly outperforms</a:t>
            </a:r>
            <a:r>
              <a:rPr lang="en-US" altLang="zh-CN" sz="2000" dirty="0">
                <a:latin typeface="+mn-lt"/>
              </a:rPr>
              <a:t> </a:t>
            </a:r>
            <a:r>
              <a:rPr lang="en-US" altLang="zh-CN" sz="2000" dirty="0" smtClean="0">
                <a:latin typeface="+mn-lt"/>
              </a:rPr>
              <a:t>state-of-the-art </a:t>
            </a:r>
            <a:r>
              <a:rPr lang="en-US" altLang="zh-CN" sz="2000" dirty="0">
                <a:latin typeface="+mn-lt"/>
              </a:rPr>
              <a:t>methods under comprehensive 1 on 1 </a:t>
            </a:r>
            <a:r>
              <a:rPr lang="en-US" altLang="zh-CN" sz="2000" dirty="0" smtClean="0">
                <a:latin typeface="+mn-lt"/>
              </a:rPr>
              <a:t>and multi-source </a:t>
            </a:r>
            <a:r>
              <a:rPr lang="en-US" altLang="zh-CN" sz="2000" dirty="0">
                <a:latin typeface="+mn-lt"/>
              </a:rPr>
              <a:t>one-shot domain adaptation </a:t>
            </a:r>
            <a:r>
              <a:rPr lang="en-US" altLang="zh-CN" sz="2000" dirty="0" smtClean="0">
                <a:latin typeface="+mn-lt"/>
              </a:rPr>
              <a:t>experiments across </a:t>
            </a:r>
            <a:r>
              <a:rPr lang="en-US" altLang="zh-CN" sz="2000" dirty="0">
                <a:latin typeface="+mn-lt"/>
              </a:rPr>
              <a:t>multiple real-world scenarios. </a:t>
            </a:r>
            <a:endParaRPr lang="en-US" altLang="zh-TW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27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23</a:t>
            </a:fld>
            <a:endParaRPr lang="en-US" altLang="zh-CN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23392" y="2204864"/>
            <a:ext cx="10871200" cy="2736304"/>
          </a:xfrm>
        </p:spPr>
        <p:txBody>
          <a:bodyPr/>
          <a:lstStyle/>
          <a:p>
            <a:r>
              <a:rPr lang="en-US" altLang="zh-CN" dirty="0" smtClean="0"/>
              <a:t>Thank You for Listening!</a:t>
            </a:r>
            <a:br>
              <a:rPr lang="en-US" altLang="zh-CN" dirty="0" smtClean="0"/>
            </a:br>
            <a:r>
              <a:rPr lang="en-US" altLang="zh-CN" dirty="0" smtClean="0"/>
              <a:t>Q&amp;A</a:t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1600" b="0" dirty="0" err="1" smtClean="0"/>
              <a:t>Zhipeng</a:t>
            </a:r>
            <a:r>
              <a:rPr lang="en-US" altLang="zh-CN" sz="1600" b="0" dirty="0" smtClean="0"/>
              <a:t> Zhou</a:t>
            </a:r>
            <a:br>
              <a:rPr lang="en-US" altLang="zh-CN" sz="1600" b="0" dirty="0" smtClean="0"/>
            </a:br>
            <a:r>
              <a:rPr lang="en-US" altLang="zh-CN" sz="1600" b="0" dirty="0" smtClean="0"/>
              <a:t>University of Science and Technology of China</a:t>
            </a:r>
            <a:br>
              <a:rPr lang="en-US" altLang="zh-CN" sz="1600" b="0" dirty="0" smtClean="0"/>
            </a:br>
            <a:r>
              <a:rPr lang="en-US" altLang="zh-CN" sz="1600" b="0" dirty="0" smtClean="0"/>
              <a:t>zzp1994@mail.ustc.edu.cn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19851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3</a:t>
            </a:fld>
            <a:endParaRPr lang="en-US" altLang="zh-CN"/>
          </a:p>
        </p:txBody>
      </p:sp>
      <p:sp>
        <p:nvSpPr>
          <p:cNvPr id="15" name="矩形 14"/>
          <p:cNvSpPr/>
          <p:nvPr/>
        </p:nvSpPr>
        <p:spPr>
          <a:xfrm>
            <a:off x="303039" y="5661248"/>
            <a:ext cx="11630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+mn-lt"/>
              </a:rPr>
              <a:t>WiFi</a:t>
            </a:r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-based sensing is easily encountered by </a:t>
            </a:r>
            <a:r>
              <a:rPr lang="en-US" altLang="zh-CN" sz="2800" b="1" dirty="0" smtClean="0">
                <a:solidFill>
                  <a:srgbClr val="FF0000"/>
                </a:solidFill>
                <a:latin typeface="+mn-lt"/>
              </a:rPr>
              <a:t>domain shift problem</a:t>
            </a:r>
            <a:endParaRPr lang="zh-CN" alt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右弧形箭头 4"/>
          <p:cNvSpPr/>
          <p:nvPr/>
        </p:nvSpPr>
        <p:spPr>
          <a:xfrm>
            <a:off x="8345836" y="2348880"/>
            <a:ext cx="720080" cy="2376264"/>
          </a:xfrm>
          <a:prstGeom prst="curvedLeftArrow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263124" y="3153274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+mn-lt"/>
              </a:rPr>
              <a:t>Domain Shift</a:t>
            </a:r>
            <a:endParaRPr lang="zh-CN" altLang="en-US" sz="2000" b="1" dirty="0">
              <a:latin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64" y="1295400"/>
            <a:ext cx="6733148" cy="42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4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5" y="4752120"/>
            <a:ext cx="4679576" cy="13461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00" y="2595157"/>
            <a:ext cx="4799856" cy="160591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807968" y="4948142"/>
            <a:ext cx="6134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+mn-lt"/>
              </a:rPr>
              <a:t>CSI is polluted by domain-specific </a:t>
            </a:r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features</a:t>
            </a:r>
            <a:endParaRPr lang="en-US" altLang="zh-CN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6600" y="13733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What is the </a:t>
            </a:r>
            <a:r>
              <a:rPr lang="en-US" altLang="zh-CN" i="1" dirty="0">
                <a:solidFill>
                  <a:srgbClr val="FF0000"/>
                </a:solidFill>
              </a:rPr>
              <a:t>domain shift </a:t>
            </a:r>
            <a:r>
              <a:rPr lang="en-US" altLang="zh-CN" dirty="0"/>
              <a:t>like among environments?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79465" y="2221714"/>
            <a:ext cx="4367429" cy="2156893"/>
            <a:chOff x="334073" y="1644902"/>
            <a:chExt cx="3406265" cy="174128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496" y="1644902"/>
              <a:ext cx="1055419" cy="79156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073" y="1644902"/>
              <a:ext cx="1055419" cy="79156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073" y="2594622"/>
              <a:ext cx="1055419" cy="791564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589" y="2598124"/>
              <a:ext cx="1050749" cy="78806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790" y="1644902"/>
              <a:ext cx="1055418" cy="791564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166" y="2598124"/>
              <a:ext cx="1050749" cy="788062"/>
            </a:xfrm>
            <a:prstGeom prst="rect">
              <a:avLst/>
            </a:prstGeom>
          </p:spPr>
        </p:pic>
      </p:grpSp>
      <p:sp>
        <p:nvSpPr>
          <p:cNvPr id="23" name="矩形 22"/>
          <p:cNvSpPr/>
          <p:nvPr/>
        </p:nvSpPr>
        <p:spPr>
          <a:xfrm>
            <a:off x="7824192" y="2188544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n-lt"/>
              </a:rPr>
              <a:t>Domain Similarities</a:t>
            </a:r>
            <a:endParaRPr lang="zh-CN" altLang="en-US" b="1" dirty="0">
              <a:latin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43472" y="3146272"/>
            <a:ext cx="4541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+mn-lt"/>
              </a:rPr>
              <a:t>E1</a:t>
            </a:r>
            <a:endParaRPr lang="zh-CN" altLang="en-US" sz="1400" dirty="0">
              <a:latin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854121" y="3137274"/>
            <a:ext cx="4541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+mn-lt"/>
              </a:rPr>
              <a:t>E2</a:t>
            </a:r>
            <a:endParaRPr lang="zh-CN" altLang="en-US" sz="1400" dirty="0">
              <a:latin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361219" y="3137273"/>
            <a:ext cx="4541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+mn-lt"/>
              </a:rPr>
              <a:t>E3</a:t>
            </a:r>
            <a:endParaRPr lang="zh-CN" altLang="en-US" sz="1400" dirty="0">
              <a:latin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343471" y="4378607"/>
            <a:ext cx="4541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+mn-lt"/>
              </a:rPr>
              <a:t>E4</a:t>
            </a:r>
            <a:endParaRPr lang="zh-CN" altLang="en-US" sz="1400" dirty="0">
              <a:latin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54120" y="4360611"/>
            <a:ext cx="4541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+mn-lt"/>
              </a:rPr>
              <a:t>E5</a:t>
            </a:r>
            <a:endParaRPr lang="zh-CN" altLang="en-US" sz="1400" dirty="0">
              <a:latin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353749" y="4378607"/>
            <a:ext cx="4541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+mn-lt"/>
              </a:rPr>
              <a:t>E6</a:t>
            </a:r>
            <a:endParaRPr lang="zh-CN" alt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047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5</a:t>
            </a:fld>
            <a:endParaRPr lang="en-US" altLang="zh-CN"/>
          </a:p>
        </p:txBody>
      </p:sp>
      <p:grpSp>
        <p:nvGrpSpPr>
          <p:cNvPr id="6" name="组合 5"/>
          <p:cNvGrpSpPr/>
          <p:nvPr/>
        </p:nvGrpSpPr>
        <p:grpSpPr>
          <a:xfrm>
            <a:off x="709144" y="2600042"/>
            <a:ext cx="2988332" cy="1256782"/>
            <a:chOff x="1019436" y="2852396"/>
            <a:chExt cx="2988332" cy="1256782"/>
          </a:xfrm>
        </p:grpSpPr>
        <p:sp>
          <p:nvSpPr>
            <p:cNvPr id="5" name="矩形 4"/>
            <p:cNvSpPr/>
            <p:nvPr/>
          </p:nvSpPr>
          <p:spPr>
            <a:xfrm>
              <a:off x="1019436" y="2852396"/>
              <a:ext cx="2988332" cy="12567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438" y="2886260"/>
              <a:ext cx="2916324" cy="1189053"/>
            </a:xfrm>
            <a:prstGeom prst="rect">
              <a:avLst/>
            </a:prstGeom>
          </p:spPr>
        </p:pic>
      </p:grpSp>
      <p:sp>
        <p:nvSpPr>
          <p:cNvPr id="16" name="矩形 15"/>
          <p:cNvSpPr/>
          <p:nvPr/>
        </p:nvSpPr>
        <p:spPr>
          <a:xfrm>
            <a:off x="1053384" y="3999917"/>
            <a:ext cx="2016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smtClean="0">
                <a:latin typeface="+mn-lt"/>
              </a:rPr>
              <a:t>EI (MobiCom’18)</a:t>
            </a:r>
            <a:endParaRPr lang="zh-CN" altLang="en-US" dirty="0">
              <a:latin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221736" y="2600041"/>
            <a:ext cx="2988332" cy="1256782"/>
            <a:chOff x="4583832" y="1772816"/>
            <a:chExt cx="2988332" cy="1256782"/>
          </a:xfrm>
        </p:grpSpPr>
        <p:sp>
          <p:nvSpPr>
            <p:cNvPr id="18" name="矩形 17"/>
            <p:cNvSpPr/>
            <p:nvPr/>
          </p:nvSpPr>
          <p:spPr>
            <a:xfrm>
              <a:off x="4583832" y="1772816"/>
              <a:ext cx="2988332" cy="12567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891" y="1795840"/>
              <a:ext cx="2938214" cy="1199893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/>
        </p:nvSpPr>
        <p:spPr>
          <a:xfrm>
            <a:off x="4626781" y="4001391"/>
            <a:ext cx="2178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 smtClean="0">
                <a:latin typeface="+mn-lt"/>
              </a:rPr>
              <a:t>WiCAR</a:t>
            </a:r>
            <a:r>
              <a:rPr lang="en-US" altLang="zh-CN" dirty="0" smtClean="0">
                <a:latin typeface="+mn-lt"/>
              </a:rPr>
              <a:t> (IWQoS’19)</a:t>
            </a:r>
            <a:endParaRPr lang="zh-CN" altLang="en-US" dirty="0">
              <a:latin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734327" y="2594620"/>
            <a:ext cx="2992979" cy="1256782"/>
            <a:chOff x="7736384" y="1772815"/>
            <a:chExt cx="2992979" cy="1256782"/>
          </a:xfrm>
        </p:grpSpPr>
        <p:sp>
          <p:nvSpPr>
            <p:cNvPr id="22" name="矩形 21"/>
            <p:cNvSpPr/>
            <p:nvPr/>
          </p:nvSpPr>
          <p:spPr>
            <a:xfrm>
              <a:off x="7736384" y="1772815"/>
              <a:ext cx="2992979" cy="12567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635" y="1806680"/>
              <a:ext cx="2876870" cy="1091591"/>
            </a:xfrm>
            <a:prstGeom prst="rect">
              <a:avLst/>
            </a:prstGeom>
          </p:spPr>
        </p:pic>
      </p:grpSp>
      <p:sp>
        <p:nvSpPr>
          <p:cNvPr id="23" name="矩形 22"/>
          <p:cNvSpPr/>
          <p:nvPr/>
        </p:nvSpPr>
        <p:spPr>
          <a:xfrm>
            <a:off x="7899208" y="3981159"/>
            <a:ext cx="2585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 smtClean="0">
                <a:latin typeface="+mn-lt"/>
              </a:rPr>
              <a:t>WiHARAN</a:t>
            </a:r>
            <a:r>
              <a:rPr lang="en-US" altLang="zh-CN" dirty="0" smtClean="0">
                <a:latin typeface="+mn-lt"/>
              </a:rPr>
              <a:t> (ICASSP’21)</a:t>
            </a:r>
            <a:endParaRPr lang="zh-CN" altLang="en-US" dirty="0">
              <a:latin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11200" y="4652552"/>
            <a:ext cx="2988332" cy="1256782"/>
            <a:chOff x="711200" y="4166332"/>
            <a:chExt cx="2988332" cy="1256782"/>
          </a:xfrm>
        </p:grpSpPr>
        <p:sp>
          <p:nvSpPr>
            <p:cNvPr id="27" name="矩形 26"/>
            <p:cNvSpPr/>
            <p:nvPr/>
          </p:nvSpPr>
          <p:spPr>
            <a:xfrm>
              <a:off x="711200" y="4166332"/>
              <a:ext cx="2988332" cy="12567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739" y="4293097"/>
              <a:ext cx="2912787" cy="1003252"/>
            </a:xfrm>
            <a:prstGeom prst="rect">
              <a:avLst/>
            </a:prstGeom>
          </p:spPr>
        </p:pic>
      </p:grpSp>
      <p:sp>
        <p:nvSpPr>
          <p:cNvPr id="30" name="矩形 29"/>
          <p:cNvSpPr/>
          <p:nvPr/>
        </p:nvSpPr>
        <p:spPr>
          <a:xfrm>
            <a:off x="865317" y="6075460"/>
            <a:ext cx="2644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 smtClean="0">
                <a:latin typeface="+mn-lt"/>
              </a:rPr>
              <a:t>MetaSense</a:t>
            </a:r>
            <a:r>
              <a:rPr lang="en-US" altLang="zh-CN" dirty="0" smtClean="0">
                <a:latin typeface="+mn-lt"/>
              </a:rPr>
              <a:t> (SenSys’19)</a:t>
            </a:r>
            <a:endParaRPr lang="zh-CN" altLang="en-US" dirty="0">
              <a:latin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691422" y="6075460"/>
            <a:ext cx="205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 smtClean="0">
                <a:latin typeface="+mn-lt"/>
              </a:rPr>
              <a:t>MatNet</a:t>
            </a:r>
            <a:r>
              <a:rPr lang="en-US" altLang="zh-CN" dirty="0" smtClean="0">
                <a:latin typeface="+mn-lt"/>
              </a:rPr>
              <a:t> (TMC’20)</a:t>
            </a:r>
            <a:endParaRPr lang="zh-CN" altLang="en-US" dirty="0">
              <a:latin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248851" y="4652552"/>
            <a:ext cx="2988332" cy="1256782"/>
            <a:chOff x="4248851" y="4166332"/>
            <a:chExt cx="2988332" cy="1256782"/>
          </a:xfrm>
        </p:grpSpPr>
        <p:sp>
          <p:nvSpPr>
            <p:cNvPr id="32" name="矩形 31"/>
            <p:cNvSpPr/>
            <p:nvPr/>
          </p:nvSpPr>
          <p:spPr>
            <a:xfrm>
              <a:off x="4248851" y="4166332"/>
              <a:ext cx="2988332" cy="12567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751" y="4206461"/>
              <a:ext cx="2609652" cy="1176523"/>
            </a:xfrm>
            <a:prstGeom prst="rect">
              <a:avLst/>
            </a:prstGeom>
          </p:spPr>
        </p:pic>
      </p:grpSp>
      <p:sp>
        <p:nvSpPr>
          <p:cNvPr id="40" name="矩形 39"/>
          <p:cNvSpPr/>
          <p:nvPr/>
        </p:nvSpPr>
        <p:spPr>
          <a:xfrm>
            <a:off x="8137864" y="6075460"/>
            <a:ext cx="2112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 smtClean="0">
                <a:latin typeface="+mn-lt"/>
              </a:rPr>
              <a:t>RFNet</a:t>
            </a:r>
            <a:r>
              <a:rPr lang="en-US" altLang="zh-CN" dirty="0" smtClean="0">
                <a:latin typeface="+mn-lt"/>
              </a:rPr>
              <a:t> (SenSys’21)</a:t>
            </a:r>
            <a:endParaRPr lang="zh-CN" altLang="en-US" dirty="0">
              <a:latin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36383" y="4652552"/>
            <a:ext cx="2988332" cy="1256782"/>
            <a:chOff x="7736383" y="4166332"/>
            <a:chExt cx="2988332" cy="1256782"/>
          </a:xfrm>
        </p:grpSpPr>
        <p:sp>
          <p:nvSpPr>
            <p:cNvPr id="38" name="矩形 37"/>
            <p:cNvSpPr/>
            <p:nvPr/>
          </p:nvSpPr>
          <p:spPr>
            <a:xfrm>
              <a:off x="7736383" y="4166332"/>
              <a:ext cx="2988332" cy="12567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9208" y="4206461"/>
              <a:ext cx="2662681" cy="1155367"/>
            </a:xfrm>
            <a:prstGeom prst="rect">
              <a:avLst/>
            </a:prstGeom>
          </p:spPr>
        </p:pic>
      </p:grpSp>
      <p:sp>
        <p:nvSpPr>
          <p:cNvPr id="43" name="矩形 42"/>
          <p:cNvSpPr/>
          <p:nvPr/>
        </p:nvSpPr>
        <p:spPr>
          <a:xfrm>
            <a:off x="702173" y="1412835"/>
            <a:ext cx="380244" cy="21602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702173" y="1799926"/>
            <a:ext cx="380244" cy="21602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424392" y="1341156"/>
            <a:ext cx="2178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smtClean="0">
                <a:latin typeface="+mn-lt"/>
              </a:rPr>
              <a:t>UDA-HAR Models</a:t>
            </a:r>
            <a:endParaRPr lang="zh-CN" altLang="en-US" dirty="0">
              <a:latin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424392" y="1721796"/>
            <a:ext cx="2178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smtClean="0">
                <a:latin typeface="+mn-lt"/>
              </a:rPr>
              <a:t>Few-shot Models</a:t>
            </a:r>
            <a:endParaRPr lang="zh-CN" altLang="en-US" dirty="0">
              <a:latin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526911" y="1295400"/>
            <a:ext cx="6154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+mn-lt"/>
              </a:rPr>
              <a:t>Many solutions have been proposed to tackle this challenge</a:t>
            </a:r>
            <a:endParaRPr lang="zh-CN" altLang="en-US" sz="2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32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/>
      <p:bldP spid="30" grpId="0"/>
      <p:bldP spid="34" grpId="0"/>
      <p:bldP spid="40" grpId="0"/>
      <p:bldP spid="43" grpId="0" animBg="1"/>
      <p:bldP spid="44" grpId="0" animBg="1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6</a:t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91344" y="1330079"/>
            <a:ext cx="4169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lt"/>
              </a:rPr>
              <a:t>Limitation of 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</a:rPr>
              <a:t>UDA-HAR</a:t>
            </a:r>
            <a:r>
              <a:rPr lang="en-US" altLang="zh-CN" sz="2000" dirty="0">
                <a:latin typeface="+mn-lt"/>
              </a:rPr>
              <a:t> Models</a:t>
            </a:r>
            <a:endParaRPr lang="zh-CN" altLang="en-US" sz="2000" dirty="0">
              <a:latin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2481" y="5604063"/>
            <a:ext cx="10628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UDA-HAR model cannot benefit from target one-shot sample</a:t>
            </a:r>
            <a:endParaRPr lang="en-US" altLang="zh-CN" sz="2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32" y="1298143"/>
            <a:ext cx="6240016" cy="224133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0607" y="2407335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+mn-lt"/>
              </a:rPr>
              <a:t>Take </a:t>
            </a:r>
            <a:r>
              <a:rPr lang="en-US" altLang="zh-CN" b="1" dirty="0">
                <a:latin typeface="+mn-lt"/>
              </a:rPr>
              <a:t>EI</a:t>
            </a:r>
            <a:r>
              <a:rPr lang="en-US" altLang="zh-CN" dirty="0">
                <a:latin typeface="+mn-lt"/>
              </a:rPr>
              <a:t>(</a:t>
            </a:r>
            <a:r>
              <a:rPr lang="en-US" altLang="zh-CN" i="1" dirty="0">
                <a:latin typeface="+mn-lt"/>
              </a:rPr>
              <a:t>MobiCom’18</a:t>
            </a:r>
            <a:r>
              <a:rPr lang="en-US" altLang="zh-CN" dirty="0">
                <a:latin typeface="+mn-lt"/>
              </a:rPr>
              <a:t>) as the baseline to conduct verification experiments.</a:t>
            </a:r>
            <a:endParaRPr lang="zh-CN" altLang="en-US" dirty="0">
              <a:latin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2439" y="3399521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+mn-lt"/>
              </a:rPr>
              <a:t>Firstly, we visualize the source </a:t>
            </a:r>
            <a:r>
              <a:rPr lang="en-US" altLang="zh-CN" dirty="0" err="1">
                <a:latin typeface="+mn-lt"/>
              </a:rPr>
              <a:t>embeddings</a:t>
            </a:r>
            <a:r>
              <a:rPr lang="en-US" altLang="zh-CN" dirty="0">
                <a:latin typeface="+mn-lt"/>
              </a:rPr>
              <a:t> and target </a:t>
            </a:r>
            <a:r>
              <a:rPr lang="en-US" altLang="zh-CN" dirty="0" err="1">
                <a:latin typeface="+mn-lt"/>
              </a:rPr>
              <a:t>embeddings</a:t>
            </a:r>
            <a:r>
              <a:rPr lang="en-US" altLang="zh-CN" dirty="0">
                <a:latin typeface="+mn-lt"/>
              </a:rPr>
              <a:t>  in (a) and (b).</a:t>
            </a:r>
            <a:endParaRPr lang="zh-CN" altLang="en-US" dirty="0">
              <a:latin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4447" y="4391707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+mn-lt"/>
              </a:rPr>
              <a:t>Then, we </a:t>
            </a:r>
            <a:r>
              <a:rPr lang="en-US" altLang="zh-CN" dirty="0" err="1">
                <a:latin typeface="+mn-lt"/>
              </a:rPr>
              <a:t>finetune</a:t>
            </a:r>
            <a:r>
              <a:rPr lang="en-US" altLang="zh-CN" dirty="0">
                <a:latin typeface="+mn-lt"/>
              </a:rPr>
              <a:t> the model with target one-shot sample and visualize target </a:t>
            </a:r>
            <a:r>
              <a:rPr lang="en-US" altLang="zh-CN" dirty="0" err="1">
                <a:latin typeface="+mn-lt"/>
              </a:rPr>
              <a:t>embeddings</a:t>
            </a:r>
            <a:r>
              <a:rPr lang="en-US" altLang="zh-CN" dirty="0">
                <a:latin typeface="+mn-lt"/>
              </a:rPr>
              <a:t> in (c).</a:t>
            </a:r>
            <a:endParaRPr lang="zh-CN" altLang="en-US" dirty="0">
              <a:latin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58" y="3614462"/>
            <a:ext cx="2798564" cy="179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6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7</a:t>
            </a:fld>
            <a:endParaRPr lang="en-US" altLang="zh-CN"/>
          </a:p>
        </p:txBody>
      </p:sp>
      <p:sp>
        <p:nvSpPr>
          <p:cNvPr id="14" name="矩形 13"/>
          <p:cNvSpPr/>
          <p:nvPr/>
        </p:nvSpPr>
        <p:spPr>
          <a:xfrm>
            <a:off x="407368" y="5396018"/>
            <a:ext cx="11175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The performance of few-shot </a:t>
            </a:r>
            <a:r>
              <a:rPr lang="en-US" altLang="zh-CN" sz="2800" b="1" dirty="0">
                <a:solidFill>
                  <a:srgbClr val="0070C0"/>
                </a:solidFill>
                <a:latin typeface="+mn-lt"/>
              </a:rPr>
              <a:t>learners fluctuates greatly among </a:t>
            </a:r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different target </a:t>
            </a:r>
            <a:r>
              <a:rPr lang="en-US" altLang="zh-CN" sz="2800" b="1" dirty="0">
                <a:solidFill>
                  <a:srgbClr val="0070C0"/>
                </a:solidFill>
                <a:latin typeface="+mn-lt"/>
              </a:rPr>
              <a:t>domains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6995" y="2348880"/>
            <a:ext cx="6185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+mn-lt"/>
              </a:rPr>
              <a:t>Take </a:t>
            </a:r>
            <a:r>
              <a:rPr lang="en-US" altLang="zh-CN" b="1" dirty="0" err="1">
                <a:latin typeface="+mn-lt"/>
              </a:rPr>
              <a:t>MetaSense</a:t>
            </a:r>
            <a:r>
              <a:rPr lang="en-US" altLang="zh-CN" dirty="0">
                <a:latin typeface="+mn-lt"/>
              </a:rPr>
              <a:t>(</a:t>
            </a:r>
            <a:r>
              <a:rPr lang="en-US" altLang="zh-CN" i="1" dirty="0">
                <a:latin typeface="+mn-lt"/>
              </a:rPr>
              <a:t>SenSys’19</a:t>
            </a:r>
            <a:r>
              <a:rPr lang="en-US" altLang="zh-CN" dirty="0">
                <a:latin typeface="+mn-lt"/>
              </a:rPr>
              <a:t>), </a:t>
            </a:r>
            <a:r>
              <a:rPr lang="en-US" altLang="zh-CN" b="1" dirty="0" err="1">
                <a:latin typeface="+mn-lt"/>
              </a:rPr>
              <a:t>MatNet</a:t>
            </a:r>
            <a:r>
              <a:rPr lang="en-US" altLang="zh-CN" dirty="0">
                <a:latin typeface="+mn-lt"/>
              </a:rPr>
              <a:t>(</a:t>
            </a:r>
            <a:r>
              <a:rPr lang="en-US" altLang="zh-CN" i="1" dirty="0">
                <a:latin typeface="+mn-lt"/>
              </a:rPr>
              <a:t>TMC’20</a:t>
            </a:r>
            <a:r>
              <a:rPr lang="en-US" altLang="zh-CN" dirty="0">
                <a:latin typeface="+mn-lt"/>
              </a:rPr>
              <a:t>), and </a:t>
            </a:r>
            <a:r>
              <a:rPr lang="en-US" altLang="zh-CN" b="1" dirty="0" err="1">
                <a:latin typeface="+mn-lt"/>
              </a:rPr>
              <a:t>RFNet</a:t>
            </a:r>
            <a:r>
              <a:rPr lang="en-US" altLang="zh-CN" dirty="0">
                <a:latin typeface="+mn-lt"/>
              </a:rPr>
              <a:t>(</a:t>
            </a:r>
            <a:r>
              <a:rPr lang="en-US" altLang="zh-CN" i="1" dirty="0">
                <a:latin typeface="+mn-lt"/>
              </a:rPr>
              <a:t>SenSys’21</a:t>
            </a:r>
            <a:r>
              <a:rPr lang="en-US" altLang="zh-CN" dirty="0">
                <a:latin typeface="+mn-lt"/>
              </a:rPr>
              <a:t>) as the baselines to conduct verification experiments.</a:t>
            </a:r>
            <a:endParaRPr lang="zh-CN" altLang="en-US" dirty="0">
              <a:latin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6995" y="3890901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+mn-lt"/>
              </a:rPr>
              <a:t>Current few-shot learners are based on meta-learning, which is </a:t>
            </a:r>
            <a:r>
              <a:rPr lang="en-US" altLang="zh-CN" b="1" dirty="0">
                <a:solidFill>
                  <a:srgbClr val="FF0000"/>
                </a:solidFill>
                <a:latin typeface="+mn-lt"/>
              </a:rPr>
              <a:t>target-agnostic</a:t>
            </a:r>
            <a:r>
              <a:rPr lang="en-US" altLang="zh-CN" dirty="0">
                <a:latin typeface="+mn-lt"/>
              </a:rPr>
              <a:t>.</a:t>
            </a:r>
            <a:endParaRPr lang="zh-CN" altLang="en-US" dirty="0">
              <a:latin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485" y="1730189"/>
            <a:ext cx="5315969" cy="33686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1344" y="1330079"/>
            <a:ext cx="4123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lt"/>
              </a:rPr>
              <a:t>Limitation of </a:t>
            </a:r>
            <a:r>
              <a:rPr lang="en-US" altLang="zh-CN" sz="2000" b="1" dirty="0" smtClean="0">
                <a:solidFill>
                  <a:srgbClr val="FF0000"/>
                </a:solidFill>
                <a:latin typeface="+mn-lt"/>
              </a:rPr>
              <a:t>Few-shot</a:t>
            </a:r>
            <a:r>
              <a:rPr lang="en-US" altLang="zh-CN" sz="2000" dirty="0" smtClean="0">
                <a:latin typeface="+mn-lt"/>
              </a:rPr>
              <a:t> </a:t>
            </a:r>
            <a:r>
              <a:rPr lang="en-US" altLang="zh-CN" sz="2000" dirty="0">
                <a:latin typeface="+mn-lt"/>
              </a:rPr>
              <a:t>Models</a:t>
            </a:r>
            <a:endParaRPr lang="zh-CN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73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8</a:t>
            </a:fld>
            <a:endParaRPr lang="en-US" altLang="zh-CN"/>
          </a:p>
        </p:txBody>
      </p:sp>
      <p:sp>
        <p:nvSpPr>
          <p:cNvPr id="14" name="矩形 13"/>
          <p:cNvSpPr/>
          <p:nvPr/>
        </p:nvSpPr>
        <p:spPr>
          <a:xfrm>
            <a:off x="559284" y="5004348"/>
            <a:ext cx="11175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We strive to develop a new semi-supervised method that can fully leverage the target samples.</a:t>
            </a:r>
            <a:endParaRPr lang="en-US" altLang="zh-CN" sz="2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136" y="1988840"/>
            <a:ext cx="8425327" cy="245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System Overview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9</a:t>
            </a:fld>
            <a:endParaRPr lang="en-US" altLang="zh-CN" dirty="0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10927"/>
            <a:ext cx="10867850" cy="3966193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8760296" y="1190719"/>
            <a:ext cx="3000003" cy="813570"/>
          </a:xfrm>
          <a:prstGeom prst="wedgeRoundRectCallout">
            <a:avLst>
              <a:gd name="adj1" fmla="val -40804"/>
              <a:gd name="adj2" fmla="val 83811"/>
              <a:gd name="adj3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Take MAML as the base </a:t>
            </a:r>
            <a:r>
              <a:rPr lang="en-US" altLang="zh-CN" sz="2400" dirty="0" smtClean="0">
                <a:solidFill>
                  <a:schemeClr val="tx1"/>
                </a:solidFill>
              </a:rPr>
              <a:t>model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4" name="圆角矩形标注 43"/>
          <p:cNvSpPr/>
          <p:nvPr/>
        </p:nvSpPr>
        <p:spPr>
          <a:xfrm rot="10800000">
            <a:off x="8328248" y="5230606"/>
            <a:ext cx="3672408" cy="813570"/>
          </a:xfrm>
          <a:prstGeom prst="wedgeRoundRectCallout">
            <a:avLst>
              <a:gd name="adj1" fmla="val 41934"/>
              <a:gd name="adj2" fmla="val 94348"/>
              <a:gd name="adj3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358905" y="5283448"/>
            <a:ext cx="3644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latin typeface="+mn-lt"/>
              </a:rPr>
              <a:t>We also engage the target samples </a:t>
            </a:r>
            <a:r>
              <a:rPr lang="en-US" altLang="zh-CN" sz="2000" dirty="0" smtClean="0">
                <a:latin typeface="+mn-lt"/>
              </a:rPr>
              <a:t>in </a:t>
            </a:r>
            <a:r>
              <a:rPr lang="en-US" altLang="zh-CN" sz="2000" dirty="0">
                <a:latin typeface="+mn-lt"/>
              </a:rPr>
              <a:t>meta training</a:t>
            </a:r>
          </a:p>
        </p:txBody>
      </p:sp>
    </p:spTree>
    <p:extLst>
      <p:ext uri="{BB962C8B-B14F-4D97-AF65-F5344CB8AC3E}">
        <p14:creationId xmlns:p14="http://schemas.microsoft.com/office/powerpoint/2010/main" val="24238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 animBg="1"/>
      <p:bldP spid="42" grpId="0"/>
    </p:bldLst>
  </p:timing>
</p:sld>
</file>

<file path=ppt/theme/theme1.xml><?xml version="1.0" encoding="utf-8"?>
<a:theme xmlns:a="http://schemas.openxmlformats.org/drawingml/2006/main" name="slightly_digital">
  <a:themeElements>
    <a:clrScheme name="Office 主题​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​​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slightly_digital</Template>
  <TotalTime>2370</TotalTime>
  <Words>1466</Words>
  <Application>Microsoft Office PowerPoint</Application>
  <PresentationFormat>宽屏</PresentationFormat>
  <Paragraphs>205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宋体</vt:lpstr>
      <vt:lpstr>Arial</vt:lpstr>
      <vt:lpstr>Calibri</vt:lpstr>
      <vt:lpstr>Cambria Math</vt:lpstr>
      <vt:lpstr>Century Gothic</vt:lpstr>
      <vt:lpstr>Wingdings</vt:lpstr>
      <vt:lpstr>slightly_digital</vt:lpstr>
      <vt:lpstr>Target-oriented Semi-supervised Domain Adaptation for WiFi-based HAR</vt:lpstr>
      <vt:lpstr>Introduction</vt:lpstr>
      <vt:lpstr>Motivation</vt:lpstr>
      <vt:lpstr>Motivation</vt:lpstr>
      <vt:lpstr>Motivation</vt:lpstr>
      <vt:lpstr>Motivation</vt:lpstr>
      <vt:lpstr>Motivation</vt:lpstr>
      <vt:lpstr>Motivation</vt:lpstr>
      <vt:lpstr>System Overview</vt:lpstr>
      <vt:lpstr>System</vt:lpstr>
      <vt:lpstr>System</vt:lpstr>
      <vt:lpstr>System</vt:lpstr>
      <vt:lpstr>System</vt:lpstr>
      <vt:lpstr>System</vt:lpstr>
      <vt:lpstr>System</vt:lpstr>
      <vt:lpstr>System</vt:lpstr>
      <vt:lpstr>System</vt:lpstr>
      <vt:lpstr>Experiment</vt:lpstr>
      <vt:lpstr>Experiment</vt:lpstr>
      <vt:lpstr>Experiment</vt:lpstr>
      <vt:lpstr>Experiment</vt:lpstr>
      <vt:lpstr>Contribution</vt:lpstr>
      <vt:lpstr>Thank You for Listening! Q&amp;A  Zhipeng Zhou University of Science and Technology of China zzp1994@mail.ustc.edu.cn</vt:lpstr>
    </vt:vector>
  </TitlesOfParts>
  <Company>HKUST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slightly digital</dc:title>
  <dc:creator>zimu</dc:creator>
  <cp:lastModifiedBy>admin</cp:lastModifiedBy>
  <cp:revision>2865</cp:revision>
  <cp:lastPrinted>2016-04-08T02:17:10Z</cp:lastPrinted>
  <dcterms:created xsi:type="dcterms:W3CDTF">2013-09-30T01:54:11Z</dcterms:created>
  <dcterms:modified xsi:type="dcterms:W3CDTF">2022-04-17T05:43:07Z</dcterms:modified>
</cp:coreProperties>
</file>