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57" r:id="rId2"/>
    <p:sldId id="581" r:id="rId3"/>
    <p:sldId id="582" r:id="rId4"/>
    <p:sldId id="583" r:id="rId5"/>
    <p:sldId id="584" r:id="rId6"/>
    <p:sldId id="585" r:id="rId7"/>
    <p:sldId id="586" r:id="rId8"/>
    <p:sldId id="587" r:id="rId9"/>
    <p:sldId id="588" r:id="rId10"/>
    <p:sldId id="589" r:id="rId11"/>
    <p:sldId id="591" r:id="rId12"/>
    <p:sldId id="593" r:id="rId13"/>
    <p:sldId id="594" r:id="rId14"/>
    <p:sldId id="595" r:id="rId15"/>
    <p:sldId id="476" r:id="rId16"/>
    <p:sldId id="477" r:id="rId17"/>
    <p:sldId id="478" r:id="rId18"/>
    <p:sldId id="483" r:id="rId19"/>
    <p:sldId id="479" r:id="rId20"/>
    <p:sldId id="480" r:id="rId21"/>
    <p:sldId id="485" r:id="rId22"/>
    <p:sldId id="481" r:id="rId23"/>
    <p:sldId id="486" r:id="rId24"/>
    <p:sldId id="578" r:id="rId25"/>
    <p:sldId id="579" r:id="rId26"/>
    <p:sldId id="489" r:id="rId27"/>
    <p:sldId id="490" r:id="rId28"/>
    <p:sldId id="491" r:id="rId29"/>
    <p:sldId id="526" r:id="rId30"/>
    <p:sldId id="484" r:id="rId31"/>
    <p:sldId id="482" r:id="rId32"/>
    <p:sldId id="496" r:id="rId33"/>
    <p:sldId id="499" r:id="rId34"/>
    <p:sldId id="527" r:id="rId35"/>
    <p:sldId id="497" r:id="rId36"/>
    <p:sldId id="501" r:id="rId37"/>
    <p:sldId id="580" r:id="rId38"/>
  </p:sldIdLst>
  <p:sldSz cx="9144000" cy="6858000" type="screen4x3"/>
  <p:notesSz cx="6646863" cy="97774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EE9"/>
    <a:srgbClr val="0066FF"/>
    <a:srgbClr val="F0FEF6"/>
    <a:srgbClr val="006600"/>
    <a:srgbClr val="EFFCEE"/>
    <a:srgbClr val="FF6600"/>
    <a:srgbClr val="9900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3" autoAdjust="0"/>
    <p:restoredTop sz="84673" autoAdjust="0"/>
  </p:normalViewPr>
  <p:slideViewPr>
    <p:cSldViewPr>
      <p:cViewPr varScale="1">
        <p:scale>
          <a:sx n="144" d="100"/>
          <a:sy n="144" d="100"/>
        </p:scale>
        <p:origin x="483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91.wmf"/><Relationship Id="rId12" Type="http://schemas.openxmlformats.org/officeDocument/2006/relationships/image" Target="../media/image96.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11" Type="http://schemas.openxmlformats.org/officeDocument/2006/relationships/image" Target="../media/image95.wmf"/><Relationship Id="rId5" Type="http://schemas.openxmlformats.org/officeDocument/2006/relationships/image" Target="../media/image89.wmf"/><Relationship Id="rId10" Type="http://schemas.openxmlformats.org/officeDocument/2006/relationships/image" Target="../media/image94.wmf"/><Relationship Id="rId4" Type="http://schemas.openxmlformats.org/officeDocument/2006/relationships/image" Target="../media/image88.wmf"/><Relationship Id="rId9" Type="http://schemas.openxmlformats.org/officeDocument/2006/relationships/image" Target="../media/image9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emf"/><Relationship Id="rId6" Type="http://schemas.openxmlformats.org/officeDocument/2006/relationships/image" Target="../media/image102.emf"/><Relationship Id="rId5" Type="http://schemas.openxmlformats.org/officeDocument/2006/relationships/image" Target="../media/image101.emf"/><Relationship Id="rId4" Type="http://schemas.openxmlformats.org/officeDocument/2006/relationships/image" Target="../media/image100.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15.wmf"/><Relationship Id="rId3" Type="http://schemas.openxmlformats.org/officeDocument/2006/relationships/image" Target="../media/image98.wmf"/><Relationship Id="rId7" Type="http://schemas.openxmlformats.org/officeDocument/2006/relationships/image" Target="../media/image109.wmf"/><Relationship Id="rId12" Type="http://schemas.openxmlformats.org/officeDocument/2006/relationships/image" Target="../media/image114.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08.wmf"/><Relationship Id="rId11" Type="http://schemas.openxmlformats.org/officeDocument/2006/relationships/image" Target="../media/image113.wmf"/><Relationship Id="rId5" Type="http://schemas.openxmlformats.org/officeDocument/2006/relationships/image" Target="../media/image107.wmf"/><Relationship Id="rId15" Type="http://schemas.openxmlformats.org/officeDocument/2006/relationships/image" Target="../media/image117.wmf"/><Relationship Id="rId10" Type="http://schemas.openxmlformats.org/officeDocument/2006/relationships/image" Target="../media/image112.emf"/><Relationship Id="rId4" Type="http://schemas.openxmlformats.org/officeDocument/2006/relationships/image" Target="../media/image99.wmf"/><Relationship Id="rId9" Type="http://schemas.openxmlformats.org/officeDocument/2006/relationships/image" Target="../media/image111.emf"/><Relationship Id="rId14" Type="http://schemas.openxmlformats.org/officeDocument/2006/relationships/image" Target="../media/image11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6.wmf"/><Relationship Id="rId7" Type="http://schemas.openxmlformats.org/officeDocument/2006/relationships/image" Target="../media/image128.emf"/><Relationship Id="rId12" Type="http://schemas.openxmlformats.org/officeDocument/2006/relationships/image" Target="../media/image133.e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7.emf"/><Relationship Id="rId11" Type="http://schemas.openxmlformats.org/officeDocument/2006/relationships/image" Target="../media/image132.emf"/><Relationship Id="rId5" Type="http://schemas.openxmlformats.org/officeDocument/2006/relationships/image" Target="../media/image99.wmf"/><Relationship Id="rId10" Type="http://schemas.openxmlformats.org/officeDocument/2006/relationships/image" Target="../media/image131.wmf"/><Relationship Id="rId4" Type="http://schemas.openxmlformats.org/officeDocument/2006/relationships/image" Target="../media/image98.wmf"/><Relationship Id="rId9" Type="http://schemas.openxmlformats.org/officeDocument/2006/relationships/image" Target="../media/image13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 Id="rId5" Type="http://schemas.openxmlformats.org/officeDocument/2006/relationships/image" Target="../media/image138.wmf"/><Relationship Id="rId4" Type="http://schemas.openxmlformats.org/officeDocument/2006/relationships/image" Target="../media/image13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image" Target="../media/image142.wmf"/><Relationship Id="rId9" Type="http://schemas.openxmlformats.org/officeDocument/2006/relationships/image" Target="../media/image1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52.wmf"/><Relationship Id="rId7" Type="http://schemas.openxmlformats.org/officeDocument/2006/relationships/image" Target="../media/image156.wmf"/><Relationship Id="rId2" Type="http://schemas.openxmlformats.org/officeDocument/2006/relationships/image" Target="../media/image151.wmf"/><Relationship Id="rId1" Type="http://schemas.openxmlformats.org/officeDocument/2006/relationships/image" Target="../media/image150.wmf"/><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 Id="rId14"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71.wmf"/><Relationship Id="rId2" Type="http://schemas.openxmlformats.org/officeDocument/2006/relationships/image" Target="../media/image66.emf"/><Relationship Id="rId1" Type="http://schemas.openxmlformats.org/officeDocument/2006/relationships/image" Target="../media/image65.emf"/><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880307" cy="48887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765019" y="1"/>
            <a:ext cx="2880307" cy="488871"/>
          </a:xfrm>
          <a:prstGeom prst="rect">
            <a:avLst/>
          </a:prstGeom>
        </p:spPr>
        <p:txBody>
          <a:bodyPr vert="horz" lIns="91440" tIns="45720" rIns="91440" bIns="45720" rtlCol="0"/>
          <a:lstStyle>
            <a:lvl1pPr algn="r">
              <a:defRPr sz="1200"/>
            </a:lvl1pPr>
          </a:lstStyle>
          <a:p>
            <a:fld id="{D2393B70-3489-4500-9852-5D34FB186411}"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879475" y="733425"/>
            <a:ext cx="4887913" cy="36671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64687" y="4644271"/>
            <a:ext cx="5317490" cy="439983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286845"/>
            <a:ext cx="2880307" cy="48887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765019" y="9286845"/>
            <a:ext cx="2880307" cy="488871"/>
          </a:xfrm>
          <a:prstGeom prst="rect">
            <a:avLst/>
          </a:prstGeom>
        </p:spPr>
        <p:txBody>
          <a:bodyPr vert="horz" lIns="91440" tIns="45720" rIns="91440" bIns="45720" rtlCol="0" anchor="b"/>
          <a:lstStyle>
            <a:lvl1pPr algn="r">
              <a:defRPr sz="1200"/>
            </a:lvl1pPr>
          </a:lstStyle>
          <a:p>
            <a:fld id="{78CCDFC4-5FDF-46B8-A6EE-5E09BBEA8A50}" type="slidenum">
              <a:rPr lang="zh-CN" altLang="en-US" smtClean="0"/>
              <a:t>‹#›</a:t>
            </a:fld>
            <a:endParaRPr lang="zh-CN" altLang="en-US"/>
          </a:p>
        </p:txBody>
      </p:sp>
    </p:spTree>
    <p:extLst>
      <p:ext uri="{BB962C8B-B14F-4D97-AF65-F5344CB8AC3E}">
        <p14:creationId xmlns:p14="http://schemas.microsoft.com/office/powerpoint/2010/main" val="289373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baike.sogou.com/lemma/ShowInnerLink.htm?lemmaId=4891947" TargetMode="External"/><Relationship Id="rId3" Type="http://schemas.openxmlformats.org/officeDocument/2006/relationships/hyperlink" Target="http://baike.sogou.com/lemma/ShowInnerLink.htm?lemmaId=256047" TargetMode="External"/><Relationship Id="rId7" Type="http://schemas.openxmlformats.org/officeDocument/2006/relationships/hyperlink" Target="http://baike.sogou.com/lemma/ShowInnerLink.htm?lemmaId=73447452&amp;ss_c=ssc.citiao.link"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baike.sogou.com/lemma/ShowInnerLink.htm?lemmaId=1245164" TargetMode="External"/><Relationship Id="rId11" Type="http://schemas.openxmlformats.org/officeDocument/2006/relationships/hyperlink" Target="http://baike.sogou.com/lemma/ShowInnerLink.htm?lemmaId=470903" TargetMode="External"/><Relationship Id="rId5" Type="http://schemas.openxmlformats.org/officeDocument/2006/relationships/hyperlink" Target="http://baike.sogou.com/lemma/ShowInnerLink.htm?lemmaId=2782499" TargetMode="External"/><Relationship Id="rId10" Type="http://schemas.openxmlformats.org/officeDocument/2006/relationships/hyperlink" Target="http://baike.sogou.com/lemma/ShowInnerLink.htm?lemmaId=275536" TargetMode="External"/><Relationship Id="rId4" Type="http://schemas.openxmlformats.org/officeDocument/2006/relationships/hyperlink" Target="http://baike.sogou.com/lemma/ShowInnerLink.htm?lemmaId=7729048" TargetMode="External"/><Relationship Id="rId9" Type="http://schemas.openxmlformats.org/officeDocument/2006/relationships/hyperlink" Target="http://baike.sogou.com/lemma/ShowInnerLink.htm?lemmaId=10949275&amp;ss_c=ssc.citiao.link"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1</a:t>
            </a:fld>
            <a:endParaRPr lang="zh-CN" altLang="en-US"/>
          </a:p>
        </p:txBody>
      </p:sp>
    </p:spTree>
    <p:extLst>
      <p:ext uri="{BB962C8B-B14F-4D97-AF65-F5344CB8AC3E}">
        <p14:creationId xmlns:p14="http://schemas.microsoft.com/office/powerpoint/2010/main" val="271692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正常散射又称相干散射，康普顿散射可以看做非相干散射。</a:t>
            </a:r>
          </a:p>
        </p:txBody>
      </p:sp>
      <p:sp>
        <p:nvSpPr>
          <p:cNvPr id="4" name="灯片编号占位符 3"/>
          <p:cNvSpPr>
            <a:spLocks noGrp="1"/>
          </p:cNvSpPr>
          <p:nvPr>
            <p:ph type="sldNum" sz="quarter" idx="10"/>
          </p:nvPr>
        </p:nvSpPr>
        <p:spPr/>
        <p:txBody>
          <a:bodyPr/>
          <a:lstStyle/>
          <a:p>
            <a:fld id="{78CCDFC4-5FDF-46B8-A6EE-5E09BBEA8A50}" type="slidenum">
              <a:rPr lang="zh-CN" altLang="en-US" smtClean="0"/>
              <a:t>22</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b="1" dirty="0">
                <a:solidFill>
                  <a:srgbClr val="0000FF"/>
                </a:solidFill>
                <a:latin typeface="Arial" charset="0"/>
              </a:rPr>
              <a:t>光子理论认为康普顿效应是</a:t>
            </a:r>
            <a:r>
              <a:rPr kumimoji="1" lang="zh-CN" altLang="en-US" sz="1200" b="1" dirty="0">
                <a:latin typeface="Arial" charset="0"/>
              </a:rPr>
              <a:t>高能光子和低能自由电子</a:t>
            </a:r>
            <a:r>
              <a:rPr kumimoji="1" lang="zh-CN" altLang="en-US" sz="1200" b="1" u="none" dirty="0">
                <a:solidFill>
                  <a:srgbClr val="0000FF"/>
                </a:solidFill>
                <a:latin typeface="Arial" charset="0"/>
              </a:rPr>
              <a:t>碰撞</a:t>
            </a:r>
            <a:r>
              <a:rPr kumimoji="1" lang="zh-CN" altLang="en-US" sz="1200" b="1" dirty="0">
                <a:latin typeface="Arial" charset="0"/>
              </a:rPr>
              <a:t>的结果</a:t>
            </a:r>
            <a:r>
              <a:rPr kumimoji="1" lang="en-US" altLang="zh-CN" sz="1200" b="1" dirty="0">
                <a:latin typeface="Arial" charset="0"/>
              </a:rPr>
              <a:t>,</a:t>
            </a:r>
          </a:p>
          <a:p>
            <a:r>
              <a:rPr kumimoji="1" lang="en-US" altLang="zh-CN" sz="1200" b="1" dirty="0">
                <a:latin typeface="Arial" charset="0"/>
              </a:rPr>
              <a:t>1.</a:t>
            </a:r>
            <a:r>
              <a:rPr kumimoji="1" lang="zh-CN" altLang="en-US" sz="1200" b="1" dirty="0">
                <a:latin typeface="Arial" charset="0"/>
              </a:rPr>
              <a:t>若光子和外层电子相碰撞，光子有一部分能量传给电子</a:t>
            </a:r>
            <a:r>
              <a:rPr kumimoji="1" lang="en-US" altLang="zh-CN" sz="1200" b="1" dirty="0">
                <a:latin typeface="Arial" charset="0"/>
              </a:rPr>
              <a:t>, </a:t>
            </a:r>
            <a:r>
              <a:rPr kumimoji="1" lang="zh-CN" altLang="en-US" sz="1200" b="1" dirty="0">
                <a:latin typeface="Arial" charset="0"/>
              </a:rPr>
              <a:t>光子的能量减少，频率变低</a:t>
            </a:r>
            <a:r>
              <a:rPr kumimoji="1" lang="en-US" altLang="zh-CN" sz="1200" b="1" dirty="0">
                <a:latin typeface="Arial" charset="0"/>
              </a:rPr>
              <a:t>,</a:t>
            </a:r>
            <a:r>
              <a:rPr kumimoji="1" lang="zh-CN" altLang="en-US" sz="1200" b="1" dirty="0">
                <a:latin typeface="Arial" charset="0"/>
              </a:rPr>
              <a:t>因此波长变长</a:t>
            </a:r>
            <a:r>
              <a:rPr kumimoji="1" lang="en-US" altLang="zh-CN" sz="1200" b="1" dirty="0">
                <a:latin typeface="Arial"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200" b="1" dirty="0">
                <a:latin typeface="Arial" charset="0"/>
              </a:rPr>
              <a:t>2.</a:t>
            </a:r>
            <a:r>
              <a:rPr kumimoji="1" lang="zh-CN" altLang="en-US" sz="1200" b="1" dirty="0">
                <a:latin typeface="Arial" charset="0"/>
              </a:rPr>
              <a:t>若光子和被原子核束缚很紧的内层电子相碰撞时，就相当于和整个原子相碰撞，由于光子质量远小于原子质量，</a:t>
            </a:r>
            <a:r>
              <a:rPr kumimoji="1" lang="zh-CN" altLang="en-US" sz="1200" b="1" dirty="0">
                <a:solidFill>
                  <a:srgbClr val="0000FF"/>
                </a:solidFill>
                <a:latin typeface="Arial" charset="0"/>
              </a:rPr>
              <a:t>碰撞过程中光子传递给原子的能量很少</a:t>
            </a:r>
            <a:r>
              <a:rPr kumimoji="1" lang="zh-CN" altLang="en-US" sz="1200" b="1" dirty="0">
                <a:latin typeface="Arial" charset="0"/>
              </a:rPr>
              <a:t>， 碰撞前后光子能量几乎不变，故在散射光中仍然保留有波长</a:t>
            </a:r>
            <a:r>
              <a:rPr kumimoji="1" lang="zh-CN" altLang="en-US" sz="1200" b="1" dirty="0">
                <a:latin typeface="Arial" charset="0"/>
                <a:sym typeface="Symbol" pitchFamily="18" charset="2"/>
              </a:rPr>
              <a:t></a:t>
            </a:r>
            <a:r>
              <a:rPr kumimoji="1" lang="en-US" altLang="zh-CN" sz="1200" b="1" baseline="-25000" dirty="0">
                <a:latin typeface="Arial" charset="0"/>
                <a:sym typeface="Symbol" pitchFamily="18" charset="2"/>
              </a:rPr>
              <a:t>0</a:t>
            </a:r>
            <a:r>
              <a:rPr kumimoji="1" lang="zh-CN" altLang="en-US" sz="1200" b="1" dirty="0">
                <a:latin typeface="Arial" charset="0"/>
                <a:sym typeface="Symbol" pitchFamily="18" charset="2"/>
              </a:rPr>
              <a:t>的成分</a:t>
            </a:r>
            <a:r>
              <a:rPr kumimoji="1" lang="zh-CN" altLang="en-US" sz="1200" b="1" dirty="0">
                <a:latin typeface="Arial" charset="0"/>
              </a:rPr>
              <a:t>。</a:t>
            </a:r>
          </a:p>
          <a:p>
            <a:pPr eaLnBrk="0" hangingPunct="0">
              <a:lnSpc>
                <a:spcPct val="120000"/>
              </a:lnSpc>
            </a:pPr>
            <a:r>
              <a:rPr kumimoji="1" lang="en-US" altLang="zh-CN" sz="1200" b="1" dirty="0">
                <a:latin typeface="Times New Roman" pitchFamily="18" charset="0"/>
              </a:rPr>
              <a:t>3</a:t>
            </a:r>
            <a:r>
              <a:rPr kumimoji="1" lang="en-US" altLang="zh-CN" sz="1200" b="1" dirty="0">
                <a:latin typeface="Arial" charset="0"/>
              </a:rPr>
              <a:t>.</a:t>
            </a:r>
            <a:r>
              <a:rPr kumimoji="1" lang="zh-CN" altLang="en-US" sz="1200" b="1" dirty="0">
                <a:latin typeface="Arial" charset="0"/>
              </a:rPr>
              <a:t>因为碰撞中交换的能量和碰撞的角度有关</a:t>
            </a:r>
            <a:r>
              <a:rPr kumimoji="1" lang="en-US" altLang="zh-CN" sz="1200" b="1" dirty="0">
                <a:latin typeface="Arial" charset="0"/>
              </a:rPr>
              <a:t>,</a:t>
            </a:r>
            <a:r>
              <a:rPr kumimoji="1" lang="zh-CN" altLang="en-US" sz="1200" b="1" dirty="0">
                <a:latin typeface="Arial" charset="0"/>
              </a:rPr>
              <a:t>所以波长改变和散射角有关。</a:t>
            </a:r>
            <a:endParaRPr kumimoji="1" lang="en-US" altLang="zh-CN" sz="1200" b="1" dirty="0">
              <a:latin typeface="Arial" charset="0"/>
            </a:endParaRPr>
          </a:p>
          <a:p>
            <a:pPr eaLnBrk="0" hangingPunct="0">
              <a:lnSpc>
                <a:spcPct val="120000"/>
              </a:lnSpc>
            </a:pPr>
            <a:r>
              <a:rPr kumimoji="1" lang="en-US" altLang="zh-CN" sz="1200" b="1" dirty="0">
                <a:latin typeface="Arial" charset="0"/>
              </a:rPr>
              <a:t>4.</a:t>
            </a:r>
            <a:r>
              <a:rPr kumimoji="1" lang="zh-CN" altLang="en-US" sz="1200" b="1" dirty="0">
                <a:latin typeface="宋体" charset="-122"/>
              </a:rPr>
              <a:t>康普顿散射只有在入射波的波长与</a:t>
            </a:r>
            <a:r>
              <a:rPr kumimoji="1" lang="zh-CN" altLang="en-US" sz="1200" b="1" dirty="0">
                <a:latin typeface="Bookman Old Style" pitchFamily="18" charset="0"/>
              </a:rPr>
              <a:t>电子的康普顿波长可以相比拟时，才是显著的。所以，</a:t>
            </a:r>
            <a:r>
              <a:rPr kumimoji="1" lang="zh-CN" altLang="en-US" sz="1200" b="1" dirty="0">
                <a:solidFill>
                  <a:srgbClr val="0000FF"/>
                </a:solidFill>
                <a:latin typeface="Bookman Old Style" pitchFamily="18" charset="0"/>
              </a:rPr>
              <a:t>在光电效应中观察不到。</a:t>
            </a:r>
          </a:p>
          <a:p>
            <a:pPr eaLnBrk="0" hangingPunct="0">
              <a:lnSpc>
                <a:spcPct val="120000"/>
              </a:lnSpc>
            </a:pPr>
            <a:endParaRPr kumimoji="1" lang="zh-CN" altLang="en-US" sz="1200" b="1" dirty="0">
              <a:latin typeface="Arial" charset="0"/>
            </a:endParaRPr>
          </a:p>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23</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24</a:t>
            </a:fld>
            <a:endParaRPr lang="zh-CN" altLang="en-US"/>
          </a:p>
        </p:txBody>
      </p:sp>
    </p:spTree>
    <p:extLst>
      <p:ext uri="{BB962C8B-B14F-4D97-AF65-F5344CB8AC3E}">
        <p14:creationId xmlns:p14="http://schemas.microsoft.com/office/powerpoint/2010/main" val="1870887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电子的静止质量</a:t>
            </a:r>
            <a:r>
              <a:rPr lang="en-US" altLang="zh-CN" dirty="0"/>
              <a:t>m0=9.11x10</a:t>
            </a:r>
            <a:r>
              <a:rPr lang="en-US" altLang="zh-CN" baseline="30000" dirty="0"/>
              <a:t>-31</a:t>
            </a:r>
            <a:r>
              <a:rPr lang="en-US" altLang="zh-CN" baseline="0" dirty="0"/>
              <a:t>kg</a:t>
            </a:r>
            <a:endParaRPr lang="zh-CN" altLang="en-US" baseline="30000"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25</a:t>
            </a:fld>
            <a:endParaRPr lang="zh-CN" altLang="en-US"/>
          </a:p>
        </p:txBody>
      </p:sp>
    </p:spTree>
    <p:extLst>
      <p:ext uri="{BB962C8B-B14F-4D97-AF65-F5344CB8AC3E}">
        <p14:creationId xmlns:p14="http://schemas.microsoft.com/office/powerpoint/2010/main" val="3060635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26</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27</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1ev=1.6x10</a:t>
            </a:r>
            <a:r>
              <a:rPr lang="en-US" altLang="zh-CN" baseline="30000" dirty="0"/>
              <a:t>-19</a:t>
            </a:r>
            <a:r>
              <a:rPr lang="en-US" altLang="zh-CN" dirty="0"/>
              <a:t>J</a:t>
            </a:r>
            <a:r>
              <a:rPr lang="zh-CN" altLang="en-US" dirty="0"/>
              <a:t>，是将一个电子移动电势差为</a:t>
            </a:r>
            <a:r>
              <a:rPr lang="en-US" altLang="zh-CN" dirty="0"/>
              <a:t>1V</a:t>
            </a:r>
            <a:r>
              <a:rPr lang="zh-CN" altLang="en-US" dirty="0"/>
              <a:t>的距离做的功。</a:t>
            </a:r>
          </a:p>
        </p:txBody>
      </p:sp>
      <p:sp>
        <p:nvSpPr>
          <p:cNvPr id="4" name="灯片编号占位符 3"/>
          <p:cNvSpPr>
            <a:spLocks noGrp="1"/>
          </p:cNvSpPr>
          <p:nvPr>
            <p:ph type="sldNum" sz="quarter" idx="10"/>
          </p:nvPr>
        </p:nvSpPr>
        <p:spPr/>
        <p:txBody>
          <a:bodyPr/>
          <a:lstStyle/>
          <a:p>
            <a:fld id="{78CCDFC4-5FDF-46B8-A6EE-5E09BBEA8A50}" type="slidenum">
              <a:rPr lang="zh-CN" altLang="en-US" smtClean="0"/>
              <a:t>28</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29</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30</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31</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99B7F-8847-41EE-A13F-50F659EDE641}" type="slidenum">
              <a:rPr lang="en-US" altLang="zh-CN"/>
              <a:pPr/>
              <a:t>6</a:t>
            </a:fld>
            <a:endParaRPr lang="en-US" altLang="zh-CN"/>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14343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32</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33</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34</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35</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德布罗意之前，人们对自然界的认识，只局限于两种基本的物质类型：实物和场。前者由</a:t>
            </a:r>
            <a:r>
              <a:rPr lang="zh-CN" altLang="en-US" sz="1200" b="0" i="0" u="none" strike="noStrike" kern="1200" dirty="0">
                <a:solidFill>
                  <a:schemeClr val="tx1"/>
                </a:solidFill>
                <a:effectLst/>
                <a:latin typeface="+mn-lt"/>
                <a:ea typeface="+mn-ea"/>
                <a:cs typeface="+mn-cs"/>
                <a:hlinkClick r:id="rId3"/>
              </a:rPr>
              <a:t>原子</a:t>
            </a:r>
            <a:r>
              <a:rPr lang="zh-CN" altLang="en-US" sz="1200" b="0" i="0" kern="1200" dirty="0">
                <a:solidFill>
                  <a:schemeClr val="tx1"/>
                </a:solidFill>
                <a:effectLst/>
                <a:latin typeface="+mn-lt"/>
                <a:ea typeface="+mn-ea"/>
                <a:cs typeface="+mn-cs"/>
              </a:rPr>
              <a:t>、电子等粒子构成，光则属于后者。但是，许多实验结果之间出现了难以解释的矛盾。物理学家们相信，这些表面上的矛盾，势必有其深刻的根源。</a:t>
            </a:r>
            <a:r>
              <a:rPr lang="en-US" altLang="zh-CN" sz="1200" b="0" i="0" kern="1200" dirty="0">
                <a:solidFill>
                  <a:schemeClr val="tx1"/>
                </a:solidFill>
                <a:effectLst/>
                <a:latin typeface="+mn-lt"/>
                <a:ea typeface="+mn-ea"/>
                <a:cs typeface="+mn-cs"/>
              </a:rPr>
              <a:t>1923</a:t>
            </a:r>
            <a:r>
              <a:rPr lang="zh-CN" altLang="en-US" sz="1200" b="0" i="0" kern="1200" dirty="0">
                <a:solidFill>
                  <a:schemeClr val="tx1"/>
                </a:solidFill>
                <a:effectLst/>
                <a:latin typeface="+mn-lt"/>
                <a:ea typeface="+mn-ea"/>
                <a:cs typeface="+mn-cs"/>
              </a:rPr>
              <a:t>年，德布罗意最早想到了这个问题，并且大胆地设想，人们对于光子建立起来的两个关系式 会不会也适用于实物粒子。如果成立的话，实物粒子也同样具有波动性。为了证实这一设想，</a:t>
            </a:r>
            <a:r>
              <a:rPr lang="en-US" altLang="zh-CN" sz="1200" b="0" i="0" kern="1200" dirty="0">
                <a:solidFill>
                  <a:schemeClr val="tx1"/>
                </a:solidFill>
                <a:effectLst/>
                <a:latin typeface="+mn-lt"/>
                <a:ea typeface="+mn-ea"/>
                <a:cs typeface="+mn-cs"/>
              </a:rPr>
              <a:t>1923</a:t>
            </a:r>
            <a:r>
              <a:rPr lang="zh-CN" altLang="en-US" sz="1200" b="0" i="0" kern="1200" dirty="0">
                <a:solidFill>
                  <a:schemeClr val="tx1"/>
                </a:solidFill>
                <a:effectLst/>
                <a:latin typeface="+mn-lt"/>
                <a:ea typeface="+mn-ea"/>
                <a:cs typeface="+mn-cs"/>
              </a:rPr>
              <a:t>年，德布罗意又提出了作</a:t>
            </a:r>
            <a:r>
              <a:rPr lang="zh-CN" altLang="en-US" sz="1200" b="0" i="0" u="none" strike="noStrike" kern="1200" dirty="0">
                <a:solidFill>
                  <a:schemeClr val="tx1"/>
                </a:solidFill>
                <a:effectLst/>
                <a:latin typeface="+mn-lt"/>
                <a:ea typeface="+mn-ea"/>
                <a:cs typeface="+mn-cs"/>
                <a:hlinkClick r:id="rId4"/>
              </a:rPr>
              <a:t>电子衍射实验</a:t>
            </a:r>
            <a:r>
              <a:rPr lang="zh-CN" altLang="en-US" sz="1200" b="0" i="0" kern="1200" dirty="0">
                <a:solidFill>
                  <a:schemeClr val="tx1"/>
                </a:solidFill>
                <a:effectLst/>
                <a:latin typeface="+mn-lt"/>
                <a:ea typeface="+mn-ea"/>
                <a:cs typeface="+mn-cs"/>
              </a:rPr>
              <a:t>的设想。</a:t>
            </a:r>
            <a:r>
              <a:rPr lang="en-US" altLang="zh-CN" sz="1200" b="0" i="0" kern="1200" dirty="0">
                <a:solidFill>
                  <a:schemeClr val="tx1"/>
                </a:solidFill>
                <a:effectLst/>
                <a:latin typeface="+mn-lt"/>
                <a:ea typeface="+mn-ea"/>
                <a:cs typeface="+mn-cs"/>
              </a:rPr>
              <a:t>1924</a:t>
            </a:r>
            <a:r>
              <a:rPr lang="zh-CN" altLang="en-US" sz="1200" b="0" i="0" kern="1200" dirty="0">
                <a:solidFill>
                  <a:schemeClr val="tx1"/>
                </a:solidFill>
                <a:effectLst/>
                <a:latin typeface="+mn-lt"/>
                <a:ea typeface="+mn-ea"/>
                <a:cs typeface="+mn-cs"/>
              </a:rPr>
              <a:t>年，又提出用电子在晶体上作</a:t>
            </a:r>
            <a:r>
              <a:rPr lang="zh-CN" altLang="en-US" sz="1200" b="0" i="0" u="none" strike="noStrike" kern="1200" dirty="0">
                <a:solidFill>
                  <a:schemeClr val="tx1"/>
                </a:solidFill>
                <a:effectLst/>
                <a:latin typeface="+mn-lt"/>
                <a:ea typeface="+mn-ea"/>
                <a:cs typeface="+mn-cs"/>
                <a:hlinkClick r:id="rId5"/>
              </a:rPr>
              <a:t>衍射</a:t>
            </a:r>
            <a:r>
              <a:rPr lang="zh-CN" altLang="en-US" sz="1200" b="0" i="0" kern="1200" dirty="0">
                <a:solidFill>
                  <a:schemeClr val="tx1"/>
                </a:solidFill>
                <a:effectLst/>
                <a:latin typeface="+mn-lt"/>
                <a:ea typeface="+mn-ea"/>
                <a:cs typeface="+mn-cs"/>
              </a:rPr>
              <a:t>实验的想法。</a:t>
            </a:r>
            <a:r>
              <a:rPr lang="en-US" altLang="zh-CN" sz="1200" b="0" i="0" kern="1200" dirty="0">
                <a:solidFill>
                  <a:schemeClr val="tx1"/>
                </a:solidFill>
                <a:effectLst/>
                <a:latin typeface="+mn-lt"/>
                <a:ea typeface="+mn-ea"/>
                <a:cs typeface="+mn-cs"/>
              </a:rPr>
              <a:t>1927</a:t>
            </a:r>
            <a:r>
              <a:rPr lang="zh-CN" altLang="en-US" sz="1200" b="0" i="0" kern="1200" dirty="0">
                <a:solidFill>
                  <a:schemeClr val="tx1"/>
                </a:solidFill>
                <a:effectLst/>
                <a:latin typeface="+mn-lt"/>
                <a:ea typeface="+mn-ea"/>
                <a:cs typeface="+mn-cs"/>
              </a:rPr>
              <a:t>年，戴维</a:t>
            </a:r>
            <a:r>
              <a:rPr lang="zh-CN" altLang="en-US" sz="1200" b="0" i="0" u="none" strike="noStrike" kern="1200" dirty="0">
                <a:solidFill>
                  <a:schemeClr val="tx1"/>
                </a:solidFill>
                <a:effectLst/>
                <a:latin typeface="+mn-lt"/>
                <a:ea typeface="+mn-ea"/>
                <a:cs typeface="+mn-cs"/>
                <a:hlinkClick r:id="rId6"/>
              </a:rPr>
              <a:t>孙和</a:t>
            </a:r>
            <a:r>
              <a:rPr lang="zh-CN" altLang="en-US" sz="1200" b="0" i="0" u="none" strike="noStrike" kern="1200" dirty="0">
                <a:solidFill>
                  <a:schemeClr val="tx1"/>
                </a:solidFill>
                <a:effectLst/>
                <a:latin typeface="+mn-lt"/>
                <a:ea typeface="+mn-ea"/>
                <a:cs typeface="+mn-cs"/>
                <a:hlinkClick r:id="rId7"/>
              </a:rPr>
              <a:t>革末</a:t>
            </a:r>
            <a:r>
              <a:rPr lang="zh-CN" altLang="en-US" sz="1200" b="0" i="0" kern="1200" dirty="0">
                <a:solidFill>
                  <a:schemeClr val="tx1"/>
                </a:solidFill>
                <a:effectLst/>
                <a:latin typeface="+mn-lt"/>
                <a:ea typeface="+mn-ea"/>
                <a:cs typeface="+mn-cs"/>
              </a:rPr>
              <a:t>用实验证实了电子具有波动性，不久，</a:t>
            </a:r>
            <a:r>
              <a:rPr lang="en-US" altLang="zh-CN" sz="1200" b="0" i="0" kern="1200" dirty="0">
                <a:solidFill>
                  <a:schemeClr val="tx1"/>
                </a:solidFill>
                <a:effectLst/>
                <a:latin typeface="+mn-lt"/>
                <a:ea typeface="+mn-ea"/>
                <a:cs typeface="+mn-cs"/>
              </a:rPr>
              <a:t>G.P.</a:t>
            </a:r>
            <a:r>
              <a:rPr lang="zh-CN" altLang="en-US" sz="1200" b="0" i="0" u="none" strike="noStrike" kern="1200" dirty="0">
                <a:solidFill>
                  <a:schemeClr val="tx1"/>
                </a:solidFill>
                <a:effectLst/>
                <a:latin typeface="+mn-lt"/>
                <a:ea typeface="+mn-ea"/>
                <a:cs typeface="+mn-cs"/>
                <a:hlinkClick r:id="rId8"/>
              </a:rPr>
              <a:t>汤姆孙</a:t>
            </a:r>
            <a:r>
              <a:rPr lang="zh-CN" altLang="en-US" sz="1200" b="0" i="0" kern="1200" dirty="0">
                <a:solidFill>
                  <a:schemeClr val="tx1"/>
                </a:solidFill>
                <a:effectLst/>
                <a:latin typeface="+mn-lt"/>
                <a:ea typeface="+mn-ea"/>
                <a:cs typeface="+mn-cs"/>
              </a:rPr>
              <a:t>与</a:t>
            </a:r>
            <a:r>
              <a:rPr lang="zh-CN" altLang="en-US" sz="1200" b="0" i="0" u="none" strike="noStrike" kern="1200" dirty="0">
                <a:solidFill>
                  <a:schemeClr val="tx1"/>
                </a:solidFill>
                <a:effectLst/>
                <a:latin typeface="+mn-lt"/>
                <a:ea typeface="+mn-ea"/>
                <a:cs typeface="+mn-cs"/>
                <a:hlinkClick r:id="rId9"/>
              </a:rPr>
              <a:t>戴维孙</a:t>
            </a:r>
            <a:r>
              <a:rPr lang="zh-CN" altLang="en-US" sz="1200" b="0" i="0" kern="1200" dirty="0">
                <a:solidFill>
                  <a:schemeClr val="tx1"/>
                </a:solidFill>
                <a:effectLst/>
                <a:latin typeface="+mn-lt"/>
                <a:ea typeface="+mn-ea"/>
                <a:cs typeface="+mn-cs"/>
              </a:rPr>
              <a:t>完成了电子在晶体上的衍射实验。此后，人们相继证实了原子、分子、中子等都具有波动性。德布罗意的设想最终都得到了完全的证实。这些实物所具有的波动称为</a:t>
            </a:r>
            <a:r>
              <a:rPr lang="zh-CN" altLang="en-US" sz="1200" b="0" i="0" u="none" strike="noStrike" kern="1200" dirty="0">
                <a:solidFill>
                  <a:schemeClr val="tx1"/>
                </a:solidFill>
                <a:effectLst/>
                <a:latin typeface="+mn-lt"/>
                <a:ea typeface="+mn-ea"/>
                <a:cs typeface="+mn-cs"/>
                <a:hlinkClick r:id="rId10"/>
              </a:rPr>
              <a:t>德布罗意波</a:t>
            </a:r>
            <a:r>
              <a:rPr lang="zh-CN" altLang="en-US" sz="1200" b="0" i="0" kern="1200" dirty="0">
                <a:solidFill>
                  <a:schemeClr val="tx1"/>
                </a:solidFill>
                <a:effectLst/>
                <a:latin typeface="+mn-lt"/>
                <a:ea typeface="+mn-ea"/>
                <a:cs typeface="+mn-cs"/>
              </a:rPr>
              <a:t>，即</a:t>
            </a:r>
            <a:r>
              <a:rPr lang="zh-CN" altLang="en-US" sz="1200" b="0" i="0" u="none" strike="noStrike" kern="1200" dirty="0">
                <a:solidFill>
                  <a:schemeClr val="tx1"/>
                </a:solidFill>
                <a:effectLst/>
                <a:latin typeface="+mn-lt"/>
                <a:ea typeface="+mn-ea"/>
                <a:cs typeface="+mn-cs"/>
                <a:hlinkClick r:id="rId11"/>
              </a:rPr>
              <a:t>物质波</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于 </a:t>
            </a:r>
            <a:r>
              <a:rPr lang="en-US" altLang="zh-CN" sz="1200" b="0" i="0" kern="1200" dirty="0">
                <a:solidFill>
                  <a:schemeClr val="tx1"/>
                </a:solidFill>
                <a:effectLst/>
                <a:latin typeface="+mn-lt"/>
                <a:ea typeface="+mn-ea"/>
                <a:cs typeface="+mn-cs"/>
              </a:rPr>
              <a:t>1944 </a:t>
            </a:r>
            <a:r>
              <a:rPr lang="zh-CN" altLang="en-US" sz="1200" b="0" i="0" kern="1200" dirty="0">
                <a:solidFill>
                  <a:schemeClr val="tx1"/>
                </a:solidFill>
                <a:effectLst/>
                <a:latin typeface="+mn-lt"/>
                <a:ea typeface="+mn-ea"/>
                <a:cs typeface="+mn-cs"/>
              </a:rPr>
              <a:t>年，德布罗意膺选为法兰西学术院第一席位的院士，是第十六位得到此殊荣的人士。他也是法国科学院的永久秘书。</a:t>
            </a:r>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36</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37</a:t>
            </a:fld>
            <a:endParaRPr lang="zh-CN" altLang="en-US"/>
          </a:p>
        </p:txBody>
      </p:sp>
    </p:spTree>
    <p:extLst>
      <p:ext uri="{BB962C8B-B14F-4D97-AF65-F5344CB8AC3E}">
        <p14:creationId xmlns:p14="http://schemas.microsoft.com/office/powerpoint/2010/main" val="14428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15</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16</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1899-1902</a:t>
            </a:r>
            <a:r>
              <a:rPr lang="en-US" altLang="zh-CN" baseline="0" dirty="0"/>
              <a:t> </a:t>
            </a:r>
            <a:r>
              <a:rPr lang="zh-CN" altLang="en-US" baseline="0" dirty="0"/>
              <a:t>由赫兹的助手勒纳德利利用各种频率和强度的光，对光电效应进行了系统的研究，发现了</a:t>
            </a:r>
            <a:r>
              <a:rPr lang="en-US" altLang="zh-CN" baseline="0" dirty="0"/>
              <a:t>1-3</a:t>
            </a:r>
            <a:r>
              <a:rPr lang="zh-CN" altLang="en-US" baseline="0" dirty="0"/>
              <a:t>条现象。</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17</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18</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19</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20</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调节</a:t>
            </a:r>
            <a:r>
              <a:rPr kumimoji="1" lang="en-US" altLang="zh-CN" i="1" dirty="0">
                <a:latin typeface="Times New Roman" panose="02020603050405020304" pitchFamily="18" charset="0"/>
                <a:ea typeface="微软雅黑" panose="020B0503020204020204" pitchFamily="34" charset="-122"/>
                <a:cs typeface="Times New Roman" panose="02020603050405020304" pitchFamily="18" charset="0"/>
              </a:rPr>
              <a:t>A</a:t>
            </a: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对</a:t>
            </a:r>
            <a:r>
              <a:rPr kumimoji="1" lang="en-US" altLang="zh-CN" i="1" dirty="0">
                <a:latin typeface="Times New Roman" panose="02020603050405020304" pitchFamily="18" charset="0"/>
                <a:ea typeface="微软雅黑" panose="020B0503020204020204" pitchFamily="34" charset="-122"/>
                <a:cs typeface="Times New Roman" panose="02020603050405020304" pitchFamily="18" charset="0"/>
              </a:rPr>
              <a:t>R</a:t>
            </a: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的方位，可使不同方向的散射线进入光谱仪。</a:t>
            </a:r>
          </a:p>
          <a:p>
            <a:endParaRPr lang="zh-CN" altLang="en-US" dirty="0"/>
          </a:p>
        </p:txBody>
      </p:sp>
      <p:sp>
        <p:nvSpPr>
          <p:cNvPr id="4" name="灯片编号占位符 3"/>
          <p:cNvSpPr>
            <a:spLocks noGrp="1"/>
          </p:cNvSpPr>
          <p:nvPr>
            <p:ph type="sldNum" sz="quarter" idx="10"/>
          </p:nvPr>
        </p:nvSpPr>
        <p:spPr/>
        <p:txBody>
          <a:bodyPr/>
          <a:lstStyle/>
          <a:p>
            <a:fld id="{78CCDFC4-5FDF-46B8-A6EE-5E09BBEA8A50}" type="slidenum">
              <a:rPr lang="zh-CN" altLang="en-US" smtClean="0"/>
              <a:t>21</a:t>
            </a:fld>
            <a:endParaRPr lang="zh-CN" altLang="en-US"/>
          </a:p>
        </p:txBody>
      </p:sp>
    </p:spTree>
    <p:extLst>
      <p:ext uri="{BB962C8B-B14F-4D97-AF65-F5344CB8AC3E}">
        <p14:creationId xmlns:p14="http://schemas.microsoft.com/office/powerpoint/2010/main" val="127053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301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4784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1514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lgn="just">
              <a:defRPr sz="320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p:txBody>
          <a:bodyPr/>
          <a:lstStyle>
            <a:lvl1pPr>
              <a:defRPr>
                <a:latin typeface="Times New Roman" panose="02020603050405020304" pitchFamily="18" charset="0"/>
                <a:ea typeface="微软雅黑" panose="020B0503020204020204" pitchFamily="34" charset="-122"/>
                <a:cs typeface="Times New Roman" panose="02020603050405020304" pitchFamily="18" charset="0"/>
              </a:defRPr>
            </a:lvl1pPr>
            <a:lvl2pPr>
              <a:defRPr>
                <a:latin typeface="Times New Roman" panose="02020603050405020304" pitchFamily="18" charset="0"/>
                <a:ea typeface="微软雅黑" panose="020B0503020204020204" pitchFamily="34" charset="-122"/>
                <a:cs typeface="Times New Roman" panose="02020603050405020304" pitchFamily="18" charset="0"/>
              </a:defRPr>
            </a:lvl2pPr>
            <a:lvl3pPr>
              <a:defRPr>
                <a:latin typeface="Times New Roman" panose="02020603050405020304" pitchFamily="18" charset="0"/>
                <a:ea typeface="微软雅黑" panose="020B0503020204020204" pitchFamily="34" charset="-122"/>
                <a:cs typeface="Times New Roman" panose="02020603050405020304" pitchFamily="18" charset="0"/>
              </a:defRPr>
            </a:lvl3pPr>
            <a:lvl4pPr>
              <a:defRPr>
                <a:latin typeface="Times New Roman" panose="02020603050405020304" pitchFamily="18" charset="0"/>
                <a:ea typeface="微软雅黑" panose="020B0503020204020204" pitchFamily="34" charset="-122"/>
                <a:cs typeface="Times New Roman" panose="02020603050405020304" pitchFamily="18" charset="0"/>
              </a:defRPr>
            </a:lvl4pPr>
            <a:lvl5pPr>
              <a:defRPr>
                <a:latin typeface="Times New Roman" panose="02020603050405020304" pitchFamily="18" charset="0"/>
                <a:ea typeface="微软雅黑" panose="020B0503020204020204" pitchFamily="34" charset="-122"/>
                <a:cs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119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6532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3296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8733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4540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1376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2075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9059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31106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0.png"/><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7.bin"/><Relationship Id="rId18" Type="http://schemas.openxmlformats.org/officeDocument/2006/relationships/image" Target="../media/image39.wmf"/><Relationship Id="rId3" Type="http://schemas.openxmlformats.org/officeDocument/2006/relationships/oleObject" Target="../embeddings/oleObject22.bin"/><Relationship Id="rId21" Type="http://schemas.openxmlformats.org/officeDocument/2006/relationships/image" Target="../media/image41.jpeg"/><Relationship Id="rId7" Type="http://schemas.openxmlformats.org/officeDocument/2006/relationships/oleObject" Target="../embeddings/oleObject24.bin"/><Relationship Id="rId12" Type="http://schemas.openxmlformats.org/officeDocument/2006/relationships/image" Target="../media/image36.wmf"/><Relationship Id="rId17"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6.vml"/><Relationship Id="rId6" Type="http://schemas.openxmlformats.org/officeDocument/2006/relationships/image" Target="../media/image33.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35.wmf"/><Relationship Id="rId19" Type="http://schemas.openxmlformats.org/officeDocument/2006/relationships/oleObject" Target="../embeddings/oleObject30.bin"/><Relationship Id="rId4" Type="http://schemas.openxmlformats.org/officeDocument/2006/relationships/image" Target="../media/image32.wmf"/><Relationship Id="rId9" Type="http://schemas.openxmlformats.org/officeDocument/2006/relationships/oleObject" Target="../embeddings/oleObject25.bin"/><Relationship Id="rId14" Type="http://schemas.openxmlformats.org/officeDocument/2006/relationships/image" Target="../media/image37.wmf"/></Relationships>
</file>

<file path=ppt/slides/_rels/slide13.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6.bin"/><Relationship Id="rId18" Type="http://schemas.openxmlformats.org/officeDocument/2006/relationships/image" Target="../media/image49.wmf"/><Relationship Id="rId26" Type="http://schemas.openxmlformats.org/officeDocument/2006/relationships/image" Target="../media/image53.wmf"/><Relationship Id="rId3" Type="http://schemas.openxmlformats.org/officeDocument/2006/relationships/oleObject" Target="../embeddings/oleObject31.bin"/><Relationship Id="rId21" Type="http://schemas.openxmlformats.org/officeDocument/2006/relationships/oleObject" Target="../embeddings/oleObject40.bin"/><Relationship Id="rId7" Type="http://schemas.openxmlformats.org/officeDocument/2006/relationships/oleObject" Target="../embeddings/oleObject33.bin"/><Relationship Id="rId12" Type="http://schemas.openxmlformats.org/officeDocument/2006/relationships/image" Target="../media/image46.wmf"/><Relationship Id="rId17" Type="http://schemas.openxmlformats.org/officeDocument/2006/relationships/oleObject" Target="../embeddings/oleObject38.bin"/><Relationship Id="rId25"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image" Target="../media/image50.wmf"/><Relationship Id="rId29" Type="http://schemas.openxmlformats.org/officeDocument/2006/relationships/oleObject" Target="../embeddings/oleObject44.bin"/><Relationship Id="rId1" Type="http://schemas.openxmlformats.org/officeDocument/2006/relationships/vmlDrawing" Target="../drawings/vmlDrawing7.vml"/><Relationship Id="rId6" Type="http://schemas.openxmlformats.org/officeDocument/2006/relationships/image" Target="../media/image43.wmf"/><Relationship Id="rId11" Type="http://schemas.openxmlformats.org/officeDocument/2006/relationships/oleObject" Target="../embeddings/oleObject35.bin"/><Relationship Id="rId24" Type="http://schemas.openxmlformats.org/officeDocument/2006/relationships/image" Target="../media/image52.wmf"/><Relationship Id="rId5" Type="http://schemas.openxmlformats.org/officeDocument/2006/relationships/oleObject" Target="../embeddings/oleObject32.bin"/><Relationship Id="rId15" Type="http://schemas.openxmlformats.org/officeDocument/2006/relationships/oleObject" Target="../embeddings/oleObject37.bin"/><Relationship Id="rId23" Type="http://schemas.openxmlformats.org/officeDocument/2006/relationships/oleObject" Target="../embeddings/oleObject41.bin"/><Relationship Id="rId28" Type="http://schemas.openxmlformats.org/officeDocument/2006/relationships/image" Target="../media/image54.wmf"/><Relationship Id="rId10" Type="http://schemas.openxmlformats.org/officeDocument/2006/relationships/image" Target="../media/image45.wmf"/><Relationship Id="rId19" Type="http://schemas.openxmlformats.org/officeDocument/2006/relationships/oleObject" Target="../embeddings/oleObject39.bin"/><Relationship Id="rId4" Type="http://schemas.openxmlformats.org/officeDocument/2006/relationships/image" Target="../media/image42.wmf"/><Relationship Id="rId9" Type="http://schemas.openxmlformats.org/officeDocument/2006/relationships/oleObject" Target="../embeddings/oleObject34.bin"/><Relationship Id="rId14" Type="http://schemas.openxmlformats.org/officeDocument/2006/relationships/image" Target="../media/image47.wmf"/><Relationship Id="rId22" Type="http://schemas.openxmlformats.org/officeDocument/2006/relationships/image" Target="../media/image51.wmf"/><Relationship Id="rId27" Type="http://schemas.openxmlformats.org/officeDocument/2006/relationships/oleObject" Target="../embeddings/oleObject43.bin"/><Relationship Id="rId30" Type="http://schemas.openxmlformats.org/officeDocument/2006/relationships/image" Target="../media/image55.wmf"/></Relationships>
</file>

<file path=ppt/slides/_rels/slide14.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0.bin"/><Relationship Id="rId18" Type="http://schemas.openxmlformats.org/officeDocument/2006/relationships/image" Target="../media/image63.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60.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62.wmf"/><Relationship Id="rId1" Type="http://schemas.openxmlformats.org/officeDocument/2006/relationships/vmlDrawing" Target="../drawings/vmlDrawing8.vml"/><Relationship Id="rId6" Type="http://schemas.openxmlformats.org/officeDocument/2006/relationships/image" Target="../media/image57.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8.bin"/><Relationship Id="rId14" Type="http://schemas.openxmlformats.org/officeDocument/2006/relationships/image" Target="../media/image61.wmf"/></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9.emf"/><Relationship Id="rId3" Type="http://schemas.openxmlformats.org/officeDocument/2006/relationships/notesSlide" Target="../notesSlides/notesSlide4.xml"/><Relationship Id="rId7" Type="http://schemas.openxmlformats.org/officeDocument/2006/relationships/image" Target="../media/image66.emf"/><Relationship Id="rId12" Type="http://schemas.openxmlformats.org/officeDocument/2006/relationships/oleObject" Target="../embeddings/oleObject57.bin"/><Relationship Id="rId17" Type="http://schemas.openxmlformats.org/officeDocument/2006/relationships/image" Target="../media/image71.wmf"/><Relationship Id="rId2" Type="http://schemas.openxmlformats.org/officeDocument/2006/relationships/slideLayout" Target="../slideLayouts/slideLayout2.xml"/><Relationship Id="rId16" Type="http://schemas.openxmlformats.org/officeDocument/2006/relationships/oleObject" Target="../embeddings/oleObject59.bin"/><Relationship Id="rId1" Type="http://schemas.openxmlformats.org/officeDocument/2006/relationships/vmlDrawing" Target="../drawings/vmlDrawing9.vml"/><Relationship Id="rId6" Type="http://schemas.openxmlformats.org/officeDocument/2006/relationships/oleObject" Target="../embeddings/oleObject54.bin"/><Relationship Id="rId11" Type="http://schemas.openxmlformats.org/officeDocument/2006/relationships/image" Target="../media/image68.emf"/><Relationship Id="rId5" Type="http://schemas.openxmlformats.org/officeDocument/2006/relationships/image" Target="../media/image65.emf"/><Relationship Id="rId15" Type="http://schemas.openxmlformats.org/officeDocument/2006/relationships/image" Target="../media/image70.e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7.emf"/><Relationship Id="rId14"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69.emf"/><Relationship Id="rId3" Type="http://schemas.openxmlformats.org/officeDocument/2006/relationships/notesSlide" Target="../notesSlides/notesSlide5.xml"/><Relationship Id="rId7" Type="http://schemas.openxmlformats.org/officeDocument/2006/relationships/image" Target="../media/image66.emf"/><Relationship Id="rId12"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9.png"/><Relationship Id="rId1" Type="http://schemas.openxmlformats.org/officeDocument/2006/relationships/vmlDrawing" Target="../drawings/vmlDrawing10.vml"/><Relationship Id="rId6" Type="http://schemas.openxmlformats.org/officeDocument/2006/relationships/oleObject" Target="../embeddings/oleObject61.bin"/><Relationship Id="rId11" Type="http://schemas.openxmlformats.org/officeDocument/2006/relationships/image" Target="../media/image68.emf"/><Relationship Id="rId5" Type="http://schemas.openxmlformats.org/officeDocument/2006/relationships/image" Target="../media/image65.emf"/><Relationship Id="rId15" Type="http://schemas.openxmlformats.org/officeDocument/2006/relationships/image" Target="../media/image70.e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67.emf"/><Relationship Id="rId14" Type="http://schemas.openxmlformats.org/officeDocument/2006/relationships/oleObject" Target="../embeddings/oleObject6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2.png"/><Relationship Id="rId5" Type="http://schemas.openxmlformats.org/officeDocument/2006/relationships/image" Target="../media/image72.wmf"/><Relationship Id="rId4" Type="http://schemas.openxmlformats.org/officeDocument/2006/relationships/oleObject" Target="../embeddings/oleObject66.bin"/><Relationship Id="rId9" Type="http://schemas.openxmlformats.org/officeDocument/2006/relationships/image" Target="../media/image73.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8.xml"/><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9.bin"/><Relationship Id="rId5" Type="http://schemas.openxmlformats.org/officeDocument/2006/relationships/image" Target="../media/image74.wmf"/><Relationship Id="rId4" Type="http://schemas.openxmlformats.org/officeDocument/2006/relationships/oleObject" Target="../embeddings/oleObject68.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81.emf"/><Relationship Id="rId3" Type="http://schemas.openxmlformats.org/officeDocument/2006/relationships/notesSlide" Target="../notesSlides/notesSlide9.xml"/><Relationship Id="rId7" Type="http://schemas.openxmlformats.org/officeDocument/2006/relationships/image" Target="../media/image78.emf"/><Relationship Id="rId12" Type="http://schemas.openxmlformats.org/officeDocument/2006/relationships/oleObject" Target="../embeddings/oleObject74.bin"/><Relationship Id="rId17" Type="http://schemas.openxmlformats.org/officeDocument/2006/relationships/image" Target="../media/image84.jpeg"/><Relationship Id="rId2" Type="http://schemas.openxmlformats.org/officeDocument/2006/relationships/slideLayout" Target="../slideLayouts/slideLayout2.xml"/><Relationship Id="rId16" Type="http://schemas.openxmlformats.org/officeDocument/2006/relationships/image" Target="../media/image83.png"/><Relationship Id="rId1" Type="http://schemas.openxmlformats.org/officeDocument/2006/relationships/vmlDrawing" Target="../drawings/vmlDrawing13.vml"/><Relationship Id="rId6" Type="http://schemas.openxmlformats.org/officeDocument/2006/relationships/oleObject" Target="../embeddings/oleObject71.bin"/><Relationship Id="rId11" Type="http://schemas.openxmlformats.org/officeDocument/2006/relationships/image" Target="../media/image80.emf"/><Relationship Id="rId5" Type="http://schemas.openxmlformats.org/officeDocument/2006/relationships/image" Target="../media/image77.emf"/><Relationship Id="rId15" Type="http://schemas.openxmlformats.org/officeDocument/2006/relationships/image" Target="../media/image82.e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79.emf"/><Relationship Id="rId14" Type="http://schemas.openxmlformats.org/officeDocument/2006/relationships/oleObject" Target="../embeddings/oleObject75.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89.wmf"/><Relationship Id="rId18" Type="http://schemas.openxmlformats.org/officeDocument/2006/relationships/oleObject" Target="../embeddings/oleObject83.bin"/><Relationship Id="rId26" Type="http://schemas.openxmlformats.org/officeDocument/2006/relationships/oleObject" Target="../embeddings/oleObject87.bin"/><Relationship Id="rId3" Type="http://schemas.openxmlformats.org/officeDocument/2006/relationships/notesSlide" Target="../notesSlides/notesSlide10.xml"/><Relationship Id="rId21" Type="http://schemas.openxmlformats.org/officeDocument/2006/relationships/image" Target="../media/image93.wmf"/><Relationship Id="rId7" Type="http://schemas.openxmlformats.org/officeDocument/2006/relationships/image" Target="../media/image86.wmf"/><Relationship Id="rId12" Type="http://schemas.openxmlformats.org/officeDocument/2006/relationships/oleObject" Target="../embeddings/oleObject80.bin"/><Relationship Id="rId17" Type="http://schemas.openxmlformats.org/officeDocument/2006/relationships/image" Target="../media/image91.wmf"/><Relationship Id="rId25" Type="http://schemas.openxmlformats.org/officeDocument/2006/relationships/image" Target="../media/image95.wmf"/><Relationship Id="rId2" Type="http://schemas.openxmlformats.org/officeDocument/2006/relationships/slideLayout" Target="../slideLayouts/slideLayout2.xml"/><Relationship Id="rId16" Type="http://schemas.openxmlformats.org/officeDocument/2006/relationships/oleObject" Target="../embeddings/oleObject82.bin"/><Relationship Id="rId20" Type="http://schemas.openxmlformats.org/officeDocument/2006/relationships/oleObject" Target="../embeddings/oleObject84.bin"/><Relationship Id="rId1" Type="http://schemas.openxmlformats.org/officeDocument/2006/relationships/vmlDrawing" Target="../drawings/vmlDrawing14.vml"/><Relationship Id="rId6" Type="http://schemas.openxmlformats.org/officeDocument/2006/relationships/oleObject" Target="../embeddings/oleObject77.bin"/><Relationship Id="rId11" Type="http://schemas.openxmlformats.org/officeDocument/2006/relationships/image" Target="../media/image88.wmf"/><Relationship Id="rId24" Type="http://schemas.openxmlformats.org/officeDocument/2006/relationships/oleObject" Target="../embeddings/oleObject86.bin"/><Relationship Id="rId5" Type="http://schemas.openxmlformats.org/officeDocument/2006/relationships/image" Target="../media/image85.wmf"/><Relationship Id="rId15" Type="http://schemas.openxmlformats.org/officeDocument/2006/relationships/image" Target="../media/image90.wmf"/><Relationship Id="rId23" Type="http://schemas.openxmlformats.org/officeDocument/2006/relationships/image" Target="../media/image94.wmf"/><Relationship Id="rId28" Type="http://schemas.openxmlformats.org/officeDocument/2006/relationships/image" Target="../media/image36.png"/><Relationship Id="rId10" Type="http://schemas.openxmlformats.org/officeDocument/2006/relationships/oleObject" Target="../embeddings/oleObject79.bin"/><Relationship Id="rId19" Type="http://schemas.openxmlformats.org/officeDocument/2006/relationships/image" Target="../media/image92.wmf"/><Relationship Id="rId4" Type="http://schemas.openxmlformats.org/officeDocument/2006/relationships/oleObject" Target="../embeddings/oleObject76.bin"/><Relationship Id="rId9" Type="http://schemas.openxmlformats.org/officeDocument/2006/relationships/image" Target="../media/image87.wmf"/><Relationship Id="rId14" Type="http://schemas.openxmlformats.org/officeDocument/2006/relationships/oleObject" Target="../embeddings/oleObject81.bin"/><Relationship Id="rId22" Type="http://schemas.openxmlformats.org/officeDocument/2006/relationships/oleObject" Target="../embeddings/oleObject85.bin"/><Relationship Id="rId27" Type="http://schemas.openxmlformats.org/officeDocument/2006/relationships/image" Target="../media/image9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oleObject" Target="../embeddings/oleObject91.bin"/><Relationship Id="rId18" Type="http://schemas.openxmlformats.org/officeDocument/2006/relationships/image" Target="../media/image101.emf"/><Relationship Id="rId26" Type="http://schemas.openxmlformats.org/officeDocument/2006/relationships/image" Target="../media/image105.png"/><Relationship Id="rId3" Type="http://schemas.openxmlformats.org/officeDocument/2006/relationships/notesSlide" Target="../notesSlides/notesSlide11.xml"/><Relationship Id="rId21" Type="http://schemas.openxmlformats.org/officeDocument/2006/relationships/image" Target="../media/image106.png"/><Relationship Id="rId7" Type="http://schemas.openxmlformats.org/officeDocument/2006/relationships/image" Target="../media/image98.wmf"/><Relationship Id="rId12" Type="http://schemas.openxmlformats.org/officeDocument/2006/relationships/image" Target="../media/image107.png"/><Relationship Id="rId17" Type="http://schemas.openxmlformats.org/officeDocument/2006/relationships/oleObject" Target="../embeddings/oleObject94.bin"/><Relationship Id="rId25"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oleObject" Target="../embeddings/oleObject93.bin"/><Relationship Id="rId20" Type="http://schemas.openxmlformats.org/officeDocument/2006/relationships/image" Target="../media/image102.emf"/><Relationship Id="rId1" Type="http://schemas.openxmlformats.org/officeDocument/2006/relationships/vmlDrawing" Target="../drawings/vmlDrawing15.vml"/><Relationship Id="rId6" Type="http://schemas.openxmlformats.org/officeDocument/2006/relationships/oleObject" Target="../embeddings/oleObject89.bin"/><Relationship Id="rId24" Type="http://schemas.openxmlformats.org/officeDocument/2006/relationships/oleObject" Target="../embeddings/oleObject97.bin"/><Relationship Id="rId5" Type="http://schemas.openxmlformats.org/officeDocument/2006/relationships/image" Target="../media/image97.emf"/><Relationship Id="rId15" Type="http://schemas.openxmlformats.org/officeDocument/2006/relationships/oleObject" Target="../embeddings/oleObject92.bin"/><Relationship Id="rId23" Type="http://schemas.openxmlformats.org/officeDocument/2006/relationships/image" Target="../media/image103.wmf"/><Relationship Id="rId19" Type="http://schemas.openxmlformats.org/officeDocument/2006/relationships/oleObject" Target="../embeddings/oleObject95.bin"/><Relationship Id="rId4" Type="http://schemas.openxmlformats.org/officeDocument/2006/relationships/oleObject" Target="../embeddings/oleObject88.bin"/><Relationship Id="rId9" Type="http://schemas.openxmlformats.org/officeDocument/2006/relationships/image" Target="../media/image99.wmf"/><Relationship Id="rId14" Type="http://schemas.openxmlformats.org/officeDocument/2006/relationships/image" Target="../media/image100.emf"/><Relationship Id="rId22" Type="http://schemas.openxmlformats.org/officeDocument/2006/relationships/oleObject" Target="../embeddings/oleObject96.bin"/></Relationships>
</file>

<file path=ppt/slides/_rels/slide24.xml.rels><?xml version="1.0" encoding="UTF-8" standalone="yes"?>
<Relationships xmlns="http://schemas.openxmlformats.org/package/2006/relationships"><Relationship Id="rId13" Type="http://schemas.openxmlformats.org/officeDocument/2006/relationships/image" Target="../media/image107.wmf"/><Relationship Id="rId18" Type="http://schemas.openxmlformats.org/officeDocument/2006/relationships/oleObject" Target="../embeddings/oleObject105.bin"/><Relationship Id="rId26" Type="http://schemas.openxmlformats.org/officeDocument/2006/relationships/oleObject" Target="../embeddings/oleObject109.bin"/><Relationship Id="rId3" Type="http://schemas.openxmlformats.org/officeDocument/2006/relationships/notesSlide" Target="../notesSlides/notesSlide12.xml"/><Relationship Id="rId21" Type="http://schemas.openxmlformats.org/officeDocument/2006/relationships/image" Target="../media/image111.emf"/><Relationship Id="rId7" Type="http://schemas.openxmlformats.org/officeDocument/2006/relationships/image" Target="../media/image106.wmf"/><Relationship Id="rId12" Type="http://schemas.openxmlformats.org/officeDocument/2006/relationships/oleObject" Target="../embeddings/oleObject102.bin"/><Relationship Id="rId17" Type="http://schemas.openxmlformats.org/officeDocument/2006/relationships/image" Target="../media/image109.wmf"/><Relationship Id="rId25" Type="http://schemas.openxmlformats.org/officeDocument/2006/relationships/image" Target="../media/image113.wmf"/><Relationship Id="rId33" Type="http://schemas.openxmlformats.org/officeDocument/2006/relationships/image" Target="../media/image117.wmf"/><Relationship Id="rId2" Type="http://schemas.openxmlformats.org/officeDocument/2006/relationships/slideLayout" Target="../slideLayouts/slideLayout2.xml"/><Relationship Id="rId16" Type="http://schemas.openxmlformats.org/officeDocument/2006/relationships/oleObject" Target="../embeddings/oleObject104.bin"/><Relationship Id="rId20" Type="http://schemas.openxmlformats.org/officeDocument/2006/relationships/oleObject" Target="../embeddings/oleObject106.bin"/><Relationship Id="rId29" Type="http://schemas.openxmlformats.org/officeDocument/2006/relationships/image" Target="../media/image115.wmf"/><Relationship Id="rId1" Type="http://schemas.openxmlformats.org/officeDocument/2006/relationships/vmlDrawing" Target="../drawings/vmlDrawing16.vml"/><Relationship Id="rId6" Type="http://schemas.openxmlformats.org/officeDocument/2006/relationships/oleObject" Target="../embeddings/oleObject99.bin"/><Relationship Id="rId11" Type="http://schemas.openxmlformats.org/officeDocument/2006/relationships/image" Target="../media/image99.wmf"/><Relationship Id="rId24" Type="http://schemas.openxmlformats.org/officeDocument/2006/relationships/oleObject" Target="../embeddings/oleObject108.bin"/><Relationship Id="rId32" Type="http://schemas.openxmlformats.org/officeDocument/2006/relationships/oleObject" Target="../embeddings/oleObject112.bin"/><Relationship Id="rId5" Type="http://schemas.openxmlformats.org/officeDocument/2006/relationships/image" Target="../media/image105.wmf"/><Relationship Id="rId15" Type="http://schemas.openxmlformats.org/officeDocument/2006/relationships/image" Target="../media/image108.wmf"/><Relationship Id="rId23" Type="http://schemas.openxmlformats.org/officeDocument/2006/relationships/image" Target="../media/image112.emf"/><Relationship Id="rId28" Type="http://schemas.openxmlformats.org/officeDocument/2006/relationships/oleObject" Target="../embeddings/oleObject110.bin"/><Relationship Id="rId10" Type="http://schemas.openxmlformats.org/officeDocument/2006/relationships/oleObject" Target="../embeddings/oleObject101.bin"/><Relationship Id="rId19" Type="http://schemas.openxmlformats.org/officeDocument/2006/relationships/image" Target="../media/image110.wmf"/><Relationship Id="rId31" Type="http://schemas.openxmlformats.org/officeDocument/2006/relationships/image" Target="../media/image116.wmf"/><Relationship Id="rId4" Type="http://schemas.openxmlformats.org/officeDocument/2006/relationships/oleObject" Target="../embeddings/oleObject98.bin"/><Relationship Id="rId9" Type="http://schemas.openxmlformats.org/officeDocument/2006/relationships/image" Target="../media/image98.wmf"/><Relationship Id="rId14" Type="http://schemas.openxmlformats.org/officeDocument/2006/relationships/oleObject" Target="../embeddings/oleObject103.bin"/><Relationship Id="rId22" Type="http://schemas.openxmlformats.org/officeDocument/2006/relationships/oleObject" Target="../embeddings/oleObject107.bin"/><Relationship Id="rId27" Type="http://schemas.openxmlformats.org/officeDocument/2006/relationships/image" Target="../media/image114.wmf"/><Relationship Id="rId30" Type="http://schemas.openxmlformats.org/officeDocument/2006/relationships/oleObject" Target="../embeddings/oleObject111.bin"/><Relationship Id="rId8" Type="http://schemas.openxmlformats.org/officeDocument/2006/relationships/oleObject" Target="../embeddings/oleObject100.bin"/></Relationships>
</file>

<file path=ppt/slides/_rels/slide25.xml.rels><?xml version="1.0" encoding="UTF-8" standalone="yes"?>
<Relationships xmlns="http://schemas.openxmlformats.org/package/2006/relationships"><Relationship Id="rId8" Type="http://schemas.openxmlformats.org/officeDocument/2006/relationships/image" Target="../media/image119.wmf"/><Relationship Id="rId13" Type="http://schemas.openxmlformats.org/officeDocument/2006/relationships/oleObject" Target="../embeddings/oleObject117.bin"/><Relationship Id="rId3" Type="http://schemas.openxmlformats.org/officeDocument/2006/relationships/notesSlide" Target="../notesSlides/notesSlide13.xml"/><Relationship Id="rId7" Type="http://schemas.openxmlformats.org/officeDocument/2006/relationships/oleObject" Target="../embeddings/oleObject114.bin"/><Relationship Id="rId12"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18.w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120.wmf"/><Relationship Id="rId4" Type="http://schemas.openxmlformats.org/officeDocument/2006/relationships/image" Target="../media/image123.png"/><Relationship Id="rId9" Type="http://schemas.openxmlformats.org/officeDocument/2006/relationships/oleObject" Target="../embeddings/oleObject115.bin"/><Relationship Id="rId14" Type="http://schemas.openxmlformats.org/officeDocument/2006/relationships/image" Target="../media/image122.wmf"/></Relationships>
</file>

<file path=ppt/slides/_rels/slide26.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22.bin"/><Relationship Id="rId18" Type="http://schemas.openxmlformats.org/officeDocument/2006/relationships/image" Target="../media/image128.emf"/><Relationship Id="rId26" Type="http://schemas.openxmlformats.org/officeDocument/2006/relationships/image" Target="../media/image132.emf"/><Relationship Id="rId3" Type="http://schemas.openxmlformats.org/officeDocument/2006/relationships/notesSlide" Target="../notesSlides/notesSlide14.xml"/><Relationship Id="rId21" Type="http://schemas.openxmlformats.org/officeDocument/2006/relationships/oleObject" Target="../embeddings/oleObject126.bin"/><Relationship Id="rId7" Type="http://schemas.openxmlformats.org/officeDocument/2006/relationships/oleObject" Target="../embeddings/oleObject119.bin"/><Relationship Id="rId12" Type="http://schemas.openxmlformats.org/officeDocument/2006/relationships/image" Target="../media/image98.wmf"/><Relationship Id="rId17" Type="http://schemas.openxmlformats.org/officeDocument/2006/relationships/oleObject" Target="../embeddings/oleObject124.bin"/><Relationship Id="rId25" Type="http://schemas.openxmlformats.org/officeDocument/2006/relationships/oleObject" Target="../embeddings/oleObject128.bin"/><Relationship Id="rId2" Type="http://schemas.openxmlformats.org/officeDocument/2006/relationships/slideLayout" Target="../slideLayouts/slideLayout2.xml"/><Relationship Id="rId16" Type="http://schemas.openxmlformats.org/officeDocument/2006/relationships/image" Target="../media/image127.emf"/><Relationship Id="rId20" Type="http://schemas.openxmlformats.org/officeDocument/2006/relationships/image" Target="../media/image129.wmf"/><Relationship Id="rId1" Type="http://schemas.openxmlformats.org/officeDocument/2006/relationships/vmlDrawing" Target="../drawings/vmlDrawing18.vml"/><Relationship Id="rId6" Type="http://schemas.openxmlformats.org/officeDocument/2006/relationships/image" Target="../media/image124.wmf"/><Relationship Id="rId11" Type="http://schemas.openxmlformats.org/officeDocument/2006/relationships/oleObject" Target="../embeddings/oleObject121.bin"/><Relationship Id="rId24" Type="http://schemas.openxmlformats.org/officeDocument/2006/relationships/image" Target="../media/image131.wmf"/><Relationship Id="rId5" Type="http://schemas.openxmlformats.org/officeDocument/2006/relationships/oleObject" Target="../embeddings/oleObject118.bin"/><Relationship Id="rId15" Type="http://schemas.openxmlformats.org/officeDocument/2006/relationships/oleObject" Target="../embeddings/oleObject123.bin"/><Relationship Id="rId23" Type="http://schemas.openxmlformats.org/officeDocument/2006/relationships/oleObject" Target="../embeddings/oleObject127.bin"/><Relationship Id="rId28" Type="http://schemas.openxmlformats.org/officeDocument/2006/relationships/image" Target="../media/image133.emf"/><Relationship Id="rId10" Type="http://schemas.openxmlformats.org/officeDocument/2006/relationships/image" Target="../media/image126.wmf"/><Relationship Id="rId19" Type="http://schemas.openxmlformats.org/officeDocument/2006/relationships/oleObject" Target="../embeddings/oleObject125.bin"/><Relationship Id="rId4" Type="http://schemas.openxmlformats.org/officeDocument/2006/relationships/image" Target="../media/image138.png"/><Relationship Id="rId9" Type="http://schemas.openxmlformats.org/officeDocument/2006/relationships/oleObject" Target="../embeddings/oleObject120.bin"/><Relationship Id="rId14" Type="http://schemas.openxmlformats.org/officeDocument/2006/relationships/image" Target="../media/image99.wmf"/><Relationship Id="rId22" Type="http://schemas.openxmlformats.org/officeDocument/2006/relationships/image" Target="../media/image130.wmf"/><Relationship Id="rId27" Type="http://schemas.openxmlformats.org/officeDocument/2006/relationships/oleObject" Target="../embeddings/oleObject129.bin"/></Relationships>
</file>

<file path=ppt/slides/_rels/slide2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23.png"/><Relationship Id="rId4" Type="http://schemas.openxmlformats.org/officeDocument/2006/relationships/image" Target="../media/image140.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137.wmf"/><Relationship Id="rId3" Type="http://schemas.openxmlformats.org/officeDocument/2006/relationships/notesSlide" Target="../notesSlides/notesSlide16.xml"/><Relationship Id="rId7" Type="http://schemas.openxmlformats.org/officeDocument/2006/relationships/image" Target="../media/image143.png"/><Relationship Id="rId12"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34.wmf"/><Relationship Id="rId11" Type="http://schemas.openxmlformats.org/officeDocument/2006/relationships/image" Target="../media/image136.wmf"/><Relationship Id="rId5" Type="http://schemas.openxmlformats.org/officeDocument/2006/relationships/oleObject" Target="../embeddings/oleObject130.bin"/><Relationship Id="rId15" Type="http://schemas.openxmlformats.org/officeDocument/2006/relationships/image" Target="../media/image138.wmf"/><Relationship Id="rId10" Type="http://schemas.openxmlformats.org/officeDocument/2006/relationships/oleObject" Target="../embeddings/oleObject132.bin"/><Relationship Id="rId4" Type="http://schemas.openxmlformats.org/officeDocument/2006/relationships/image" Target="../media/image142.png"/><Relationship Id="rId9" Type="http://schemas.openxmlformats.org/officeDocument/2006/relationships/image" Target="../media/image135.wmf"/><Relationship Id="rId14" Type="http://schemas.openxmlformats.org/officeDocument/2006/relationships/oleObject" Target="../embeddings/oleObject134.bin"/></Relationships>
</file>

<file path=ppt/slides/_rels/slide29.xml.rels><?xml version="1.0" encoding="UTF-8" standalone="yes"?>
<Relationships xmlns="http://schemas.openxmlformats.org/package/2006/relationships"><Relationship Id="rId8" Type="http://schemas.openxmlformats.org/officeDocument/2006/relationships/image" Target="../media/image1470.wmf"/><Relationship Id="rId13" Type="http://schemas.openxmlformats.org/officeDocument/2006/relationships/image" Target="../media/image141.wmf"/><Relationship Id="rId18" Type="http://schemas.openxmlformats.org/officeDocument/2006/relationships/oleObject" Target="../embeddings/oleObject140.bin"/><Relationship Id="rId26" Type="http://schemas.openxmlformats.org/officeDocument/2006/relationships/image" Target="../media/image150.png"/><Relationship Id="rId3" Type="http://schemas.openxmlformats.org/officeDocument/2006/relationships/notesSlide" Target="../notesSlides/notesSlide17.xml"/><Relationship Id="rId21" Type="http://schemas.openxmlformats.org/officeDocument/2006/relationships/image" Target="../media/image147.png"/><Relationship Id="rId7" Type="http://schemas.openxmlformats.org/officeDocument/2006/relationships/oleObject" Target="../embeddings/oleObject830.bin"/><Relationship Id="rId12" Type="http://schemas.openxmlformats.org/officeDocument/2006/relationships/oleObject" Target="../embeddings/oleObject137.bin"/><Relationship Id="rId17" Type="http://schemas.openxmlformats.org/officeDocument/2006/relationships/image" Target="../media/image143.wmf"/><Relationship Id="rId25" Type="http://schemas.openxmlformats.org/officeDocument/2006/relationships/image" Target="../media/image146.wmf"/><Relationship Id="rId2" Type="http://schemas.openxmlformats.org/officeDocument/2006/relationships/slideLayout" Target="../slideLayouts/slideLayout2.xml"/><Relationship Id="rId16" Type="http://schemas.openxmlformats.org/officeDocument/2006/relationships/oleObject" Target="../embeddings/oleObject139.bin"/><Relationship Id="rId20" Type="http://schemas.openxmlformats.org/officeDocument/2006/relationships/image" Target="../media/image146.png"/><Relationship Id="rId1" Type="http://schemas.openxmlformats.org/officeDocument/2006/relationships/vmlDrawing" Target="../drawings/vmlDrawing20.vml"/><Relationship Id="rId6" Type="http://schemas.openxmlformats.org/officeDocument/2006/relationships/image" Target="../media/image139.wmf"/><Relationship Id="rId11" Type="http://schemas.openxmlformats.org/officeDocument/2006/relationships/image" Target="../media/image140.wmf"/><Relationship Id="rId24" Type="http://schemas.openxmlformats.org/officeDocument/2006/relationships/oleObject" Target="../embeddings/oleObject142.bin"/><Relationship Id="rId5" Type="http://schemas.openxmlformats.org/officeDocument/2006/relationships/oleObject" Target="../embeddings/oleObject135.bin"/><Relationship Id="rId15" Type="http://schemas.openxmlformats.org/officeDocument/2006/relationships/image" Target="../media/image142.wmf"/><Relationship Id="rId23" Type="http://schemas.openxmlformats.org/officeDocument/2006/relationships/image" Target="../media/image145.wmf"/><Relationship Id="rId28" Type="http://schemas.openxmlformats.org/officeDocument/2006/relationships/image" Target="../media/image147.wmf"/><Relationship Id="rId10" Type="http://schemas.openxmlformats.org/officeDocument/2006/relationships/oleObject" Target="../embeddings/oleObject136.bin"/><Relationship Id="rId19" Type="http://schemas.openxmlformats.org/officeDocument/2006/relationships/image" Target="../media/image144.wmf"/><Relationship Id="rId4" Type="http://schemas.openxmlformats.org/officeDocument/2006/relationships/image" Target="../media/image96.png"/><Relationship Id="rId9" Type="http://schemas.openxmlformats.org/officeDocument/2006/relationships/image" Target="../media/image157.png"/><Relationship Id="rId14" Type="http://schemas.openxmlformats.org/officeDocument/2006/relationships/oleObject" Target="../embeddings/oleObject138.bin"/><Relationship Id="rId22" Type="http://schemas.openxmlformats.org/officeDocument/2006/relationships/oleObject" Target="../embeddings/oleObject141.bin"/><Relationship Id="rId27" Type="http://schemas.openxmlformats.org/officeDocument/2006/relationships/oleObject" Target="../embeddings/oleObject143.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149.jpeg"/></Relationships>
</file>

<file path=ppt/slides/_rels/slide31.xml.rels><?xml version="1.0" encoding="UTF-8" standalone="yes"?>
<Relationships xmlns="http://schemas.openxmlformats.org/package/2006/relationships"><Relationship Id="rId8" Type="http://schemas.openxmlformats.org/officeDocument/2006/relationships/image" Target="../media/image150.wmf"/><Relationship Id="rId13" Type="http://schemas.openxmlformats.org/officeDocument/2006/relationships/oleObject" Target="../embeddings/oleObject147.bin"/><Relationship Id="rId18" Type="http://schemas.openxmlformats.org/officeDocument/2006/relationships/image" Target="../media/image155.wmf"/><Relationship Id="rId3" Type="http://schemas.openxmlformats.org/officeDocument/2006/relationships/notesSlide" Target="../notesSlides/notesSlide19.xml"/><Relationship Id="rId7" Type="http://schemas.openxmlformats.org/officeDocument/2006/relationships/oleObject" Target="../embeddings/oleObject144.bin"/><Relationship Id="rId12" Type="http://schemas.openxmlformats.org/officeDocument/2006/relationships/image" Target="../media/image152.wmf"/><Relationship Id="rId17" Type="http://schemas.openxmlformats.org/officeDocument/2006/relationships/oleObject" Target="../embeddings/oleObject149.bin"/><Relationship Id="rId2" Type="http://schemas.openxmlformats.org/officeDocument/2006/relationships/slideLayout" Target="../slideLayouts/slideLayout2.xml"/><Relationship Id="rId16" Type="http://schemas.openxmlformats.org/officeDocument/2006/relationships/image" Target="../media/image154.wmf"/><Relationship Id="rId20" Type="http://schemas.openxmlformats.org/officeDocument/2006/relationships/image" Target="../media/image156.wmf"/><Relationship Id="rId1" Type="http://schemas.openxmlformats.org/officeDocument/2006/relationships/vmlDrawing" Target="../drawings/vmlDrawing21.vml"/><Relationship Id="rId6" Type="http://schemas.openxmlformats.org/officeDocument/2006/relationships/image" Target="../media/image159.png"/><Relationship Id="rId11" Type="http://schemas.openxmlformats.org/officeDocument/2006/relationships/oleObject" Target="../embeddings/oleObject146.bin"/><Relationship Id="rId5" Type="http://schemas.openxmlformats.org/officeDocument/2006/relationships/image" Target="../media/image158.jpeg"/><Relationship Id="rId15" Type="http://schemas.openxmlformats.org/officeDocument/2006/relationships/oleObject" Target="../embeddings/oleObject148.bin"/><Relationship Id="rId10" Type="http://schemas.openxmlformats.org/officeDocument/2006/relationships/image" Target="../media/image151.wmf"/><Relationship Id="rId19" Type="http://schemas.openxmlformats.org/officeDocument/2006/relationships/oleObject" Target="../embeddings/oleObject150.bin"/><Relationship Id="rId4" Type="http://schemas.openxmlformats.org/officeDocument/2006/relationships/image" Target="../media/image157.jpeg"/><Relationship Id="rId9" Type="http://schemas.openxmlformats.org/officeDocument/2006/relationships/oleObject" Target="../embeddings/oleObject145.bin"/><Relationship Id="rId14" Type="http://schemas.openxmlformats.org/officeDocument/2006/relationships/image" Target="../media/image153.wmf"/></Relationships>
</file>

<file path=ppt/slides/_rels/slide32.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3.jpeg"/><Relationship Id="rId4" Type="http://schemas.openxmlformats.org/officeDocument/2006/relationships/image" Target="../media/image162.jpeg"/></Relationships>
</file>

<file path=ppt/slides/_rels/slide3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6.png"/><Relationship Id="rId4" Type="http://schemas.openxmlformats.org/officeDocument/2006/relationships/image" Target="../media/image165.png"/></Relationships>
</file>

<file path=ppt/slides/_rels/slide3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69.jpeg"/><Relationship Id="rId5" Type="http://schemas.openxmlformats.org/officeDocument/2006/relationships/image" Target="../media/image168.wmf"/><Relationship Id="rId4" Type="http://schemas.openxmlformats.org/officeDocument/2006/relationships/oleObject" Target="../embeddings/oleObject15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ienceworld.wolfram.com/biography/photo-credits.html#Jeans"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 Id="rId9"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2.bin"/><Relationship Id="rId18" Type="http://schemas.openxmlformats.org/officeDocument/2006/relationships/image" Target="../media/image22.wmf"/><Relationship Id="rId3" Type="http://schemas.openxmlformats.org/officeDocument/2006/relationships/oleObject" Target="../embeddings/oleObject7.bin"/><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19.w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21.wmf"/><Relationship Id="rId20" Type="http://schemas.openxmlformats.org/officeDocument/2006/relationships/image" Target="../media/image23.wmf"/><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18.wmf"/><Relationship Id="rId19" Type="http://schemas.openxmlformats.org/officeDocument/2006/relationships/oleObject" Target="../embeddings/oleObject15.bin"/><Relationship Id="rId4" Type="http://schemas.openxmlformats.org/officeDocument/2006/relationships/image" Target="../media/image15.wmf"/><Relationship Id="rId9" Type="http://schemas.openxmlformats.org/officeDocument/2006/relationships/oleObject" Target="../embeddings/oleObject10.bin"/><Relationship Id="rId14" Type="http://schemas.openxmlformats.org/officeDocument/2006/relationships/image" Target="../media/image20.wmf"/><Relationship Id="rId22"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628800"/>
            <a:ext cx="7772400" cy="4104456"/>
          </a:xfrm>
        </p:spPr>
        <p:txBody>
          <a:bodyPr>
            <a:normAutofit/>
          </a:bodyPr>
          <a:lstStyle/>
          <a:p>
            <a:r>
              <a:rPr lang="zh-CN" altLang="en-US" b="1" dirty="0"/>
              <a:t>第七章 光的量子性</a:t>
            </a:r>
            <a:r>
              <a:rPr lang="en-US" altLang="zh-CN" b="1" dirty="0"/>
              <a:t/>
            </a:r>
            <a:br>
              <a:rPr lang="en-US" altLang="zh-CN" b="1" dirty="0"/>
            </a:br>
            <a:r>
              <a:rPr lang="en-US" altLang="zh-CN" b="1" dirty="0"/>
              <a:t/>
            </a:r>
            <a:br>
              <a:rPr lang="en-US" altLang="zh-CN" b="1" dirty="0"/>
            </a:br>
            <a:r>
              <a:rPr lang="zh-CN" altLang="en-US" sz="3600" b="1" dirty="0"/>
              <a:t>黑体辐射</a:t>
            </a:r>
            <a:r>
              <a:rPr lang="en-US" altLang="zh-CN" sz="3600" b="1" dirty="0"/>
              <a:t/>
            </a:r>
            <a:br>
              <a:rPr lang="en-US" altLang="zh-CN" sz="3600" b="1" dirty="0"/>
            </a:br>
            <a:r>
              <a:rPr lang="zh-CN" altLang="en-US" sz="3600" b="1" dirty="0"/>
              <a:t>光电效应</a:t>
            </a:r>
            <a:r>
              <a:rPr lang="en-US" altLang="zh-CN" sz="3600" b="1" dirty="0"/>
              <a:t/>
            </a:r>
            <a:br>
              <a:rPr lang="en-US" altLang="zh-CN" sz="3600" b="1" dirty="0"/>
            </a:br>
            <a:r>
              <a:rPr lang="zh-CN" altLang="en-US" sz="3600" b="1" dirty="0"/>
              <a:t>康普顿散射</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474679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14610118"/>
              </p:ext>
            </p:extLst>
          </p:nvPr>
        </p:nvGraphicFramePr>
        <p:xfrm>
          <a:off x="4365205" y="1182976"/>
          <a:ext cx="2286000" cy="885825"/>
        </p:xfrm>
        <a:graphic>
          <a:graphicData uri="http://schemas.openxmlformats.org/presentationml/2006/ole">
            <mc:AlternateContent xmlns:mc="http://schemas.openxmlformats.org/markup-compatibility/2006">
              <mc:Choice xmlns:v="urn:schemas-microsoft-com:vml" Requires="v">
                <p:oleObj spid="_x0000_s5157" name="Equation" r:id="rId3" imgW="1002960" imgH="393480" progId="Equation.DSMT4">
                  <p:embed/>
                </p:oleObj>
              </mc:Choice>
              <mc:Fallback>
                <p:oleObj name="Equation" r:id="rId3" imgW="100296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205" y="1182976"/>
                        <a:ext cx="228600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9"/>
          <p:cNvSpPr txBox="1">
            <a:spLocks noChangeArrowheads="1"/>
          </p:cNvSpPr>
          <p:nvPr/>
        </p:nvSpPr>
        <p:spPr bwMode="auto">
          <a:xfrm>
            <a:off x="117055" y="482839"/>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95000"/>
            </a:pPr>
            <a:r>
              <a:rPr lang="zh-CN" altLang="en-US" sz="3200" dirty="0">
                <a:latin typeface="微软雅黑" panose="020B0503020204020204" pitchFamily="34" charset="-122"/>
                <a:ea typeface="微软雅黑" panose="020B0503020204020204" pitchFamily="34" charset="-122"/>
              </a:rPr>
              <a:t>单位体积内、频率在</a:t>
            </a:r>
            <a:r>
              <a:rPr lang="el-GR" altLang="zh-CN" sz="3200" i="1" dirty="0">
                <a:latin typeface="微软雅黑" panose="020B0503020204020204" pitchFamily="34" charset="-122"/>
                <a:ea typeface="微软雅黑" panose="020B0503020204020204" pitchFamily="34" charset="-122"/>
              </a:rPr>
              <a:t>ν</a:t>
            </a:r>
            <a:r>
              <a:rPr lang="en-US" altLang="zh-CN" sz="3200" i="1" dirty="0">
                <a:latin typeface="微软雅黑" panose="020B0503020204020204" pitchFamily="34" charset="-122"/>
                <a:ea typeface="微软雅黑" panose="020B0503020204020204" pitchFamily="34" charset="-122"/>
              </a:rPr>
              <a:t>~</a:t>
            </a:r>
            <a:r>
              <a:rPr lang="el-GR" altLang="zh-CN" sz="3200" i="1" dirty="0">
                <a:latin typeface="微软雅黑" panose="020B0503020204020204" pitchFamily="34" charset="-122"/>
                <a:ea typeface="微软雅黑" panose="020B0503020204020204" pitchFamily="34" charset="-122"/>
              </a:rPr>
              <a:t>ν</a:t>
            </a:r>
            <a:r>
              <a:rPr lang="en-US" altLang="zh-CN" sz="3200" dirty="0">
                <a:latin typeface="微软雅黑" panose="020B0503020204020204" pitchFamily="34" charset="-122"/>
                <a:ea typeface="微软雅黑" panose="020B0503020204020204" pitchFamily="34" charset="-122"/>
              </a:rPr>
              <a:t>+d</a:t>
            </a:r>
            <a:r>
              <a:rPr lang="el-GR" altLang="zh-CN" sz="3200" i="1" dirty="0">
                <a:latin typeface="微软雅黑" panose="020B0503020204020204" pitchFamily="34" charset="-122"/>
                <a:ea typeface="微软雅黑" panose="020B0503020204020204" pitchFamily="34" charset="-122"/>
              </a:rPr>
              <a:t>ν</a:t>
            </a:r>
            <a:r>
              <a:rPr lang="zh-CN" altLang="en-US" sz="3200" dirty="0">
                <a:latin typeface="微软雅黑" panose="020B0503020204020204" pitchFamily="34" charset="-122"/>
                <a:ea typeface="微软雅黑" panose="020B0503020204020204" pitchFamily="34" charset="-122"/>
              </a:rPr>
              <a:t>的驻波数为</a:t>
            </a:r>
          </a:p>
        </p:txBody>
      </p:sp>
      <p:graphicFrame>
        <p:nvGraphicFramePr>
          <p:cNvPr id="6" name="Object 13"/>
          <p:cNvGraphicFramePr>
            <a:graphicFrameLocks noChangeAspect="1"/>
          </p:cNvGraphicFramePr>
          <p:nvPr>
            <p:extLst>
              <p:ext uri="{D42A27DB-BD31-4B8C-83A1-F6EECF244321}">
                <p14:modId xmlns:p14="http://schemas.microsoft.com/office/powerpoint/2010/main" val="986658653"/>
              </p:ext>
            </p:extLst>
          </p:nvPr>
        </p:nvGraphicFramePr>
        <p:xfrm>
          <a:off x="782217" y="1092488"/>
          <a:ext cx="2286000" cy="977900"/>
        </p:xfrm>
        <a:graphic>
          <a:graphicData uri="http://schemas.openxmlformats.org/presentationml/2006/ole">
            <mc:AlternateContent xmlns:mc="http://schemas.openxmlformats.org/markup-compatibility/2006">
              <mc:Choice xmlns:v="urn:schemas-microsoft-com:vml" Requires="v">
                <p:oleObj spid="_x0000_s5158" name="Equation" r:id="rId5" imgW="977760" imgH="419040" progId="Equation.DSMT4">
                  <p:embed/>
                </p:oleObj>
              </mc:Choice>
              <mc:Fallback>
                <p:oleObj name="Equation" r:id="rId5" imgW="97776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217" y="1092488"/>
                        <a:ext cx="22860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179103035"/>
              </p:ext>
            </p:extLst>
          </p:nvPr>
        </p:nvGraphicFramePr>
        <p:xfrm>
          <a:off x="5047435" y="1899264"/>
          <a:ext cx="2359025" cy="992187"/>
        </p:xfrm>
        <a:graphic>
          <a:graphicData uri="http://schemas.openxmlformats.org/presentationml/2006/ole">
            <mc:AlternateContent xmlns:mc="http://schemas.openxmlformats.org/markup-compatibility/2006">
              <mc:Choice xmlns:v="urn:schemas-microsoft-com:vml" Requires="v">
                <p:oleObj spid="_x0000_s5159" name="Equation" r:id="rId7" imgW="1054080" imgH="444240" progId="Equation.DSMT4">
                  <p:embed/>
                </p:oleObj>
              </mc:Choice>
              <mc:Fallback>
                <p:oleObj name="Equation" r:id="rId7" imgW="1054080" imgH="444240" progId="Equation.DSMT4">
                  <p:embed/>
                  <p:pic>
                    <p:nvPicPr>
                      <p:cNvPr id="0" name=""/>
                      <p:cNvPicPr>
                        <a:picLocks noChangeAspect="1" noChangeArrowheads="1"/>
                      </p:cNvPicPr>
                      <p:nvPr/>
                    </p:nvPicPr>
                    <p:blipFill>
                      <a:blip r:embed="rId8"/>
                      <a:srcRect/>
                      <a:stretch>
                        <a:fillRect/>
                      </a:stretch>
                    </p:blipFill>
                    <p:spPr bwMode="auto">
                      <a:xfrm>
                        <a:off x="5047435" y="1899264"/>
                        <a:ext cx="2359025"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6"/>
          <p:cNvSpPr txBox="1">
            <a:spLocks noChangeArrowheads="1"/>
          </p:cNvSpPr>
          <p:nvPr/>
        </p:nvSpPr>
        <p:spPr bwMode="auto">
          <a:xfrm>
            <a:off x="107504" y="2067015"/>
            <a:ext cx="5173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dirty="0">
                <a:latin typeface="微软雅黑" panose="020B0503020204020204" pitchFamily="34" charset="-122"/>
                <a:ea typeface="微软雅黑" panose="020B0503020204020204" pitchFamily="34" charset="-122"/>
              </a:rPr>
              <a:t>而从小孔辐射出的驻波数为</a:t>
            </a:r>
            <a:r>
              <a:rPr lang="zh-CN" altLang="en-US" sz="3200" dirty="0"/>
              <a:t> </a:t>
            </a:r>
          </a:p>
        </p:txBody>
      </p:sp>
      <p:graphicFrame>
        <p:nvGraphicFramePr>
          <p:cNvPr id="9" name="Object 5"/>
          <p:cNvGraphicFramePr>
            <a:graphicFrameLocks noChangeAspect="1"/>
          </p:cNvGraphicFramePr>
          <p:nvPr>
            <p:extLst>
              <p:ext uri="{D42A27DB-BD31-4B8C-83A1-F6EECF244321}">
                <p14:modId xmlns:p14="http://schemas.microsoft.com/office/powerpoint/2010/main" val="1067976481"/>
              </p:ext>
            </p:extLst>
          </p:nvPr>
        </p:nvGraphicFramePr>
        <p:xfrm>
          <a:off x="1878013" y="4375150"/>
          <a:ext cx="4972050" cy="889000"/>
        </p:xfrm>
        <a:graphic>
          <a:graphicData uri="http://schemas.openxmlformats.org/presentationml/2006/ole">
            <mc:AlternateContent xmlns:mc="http://schemas.openxmlformats.org/markup-compatibility/2006">
              <mc:Choice xmlns:v="urn:schemas-microsoft-com:vml" Requires="v">
                <p:oleObj spid="_x0000_s5160" name="Equation" r:id="rId9" imgW="2184120" imgH="393480" progId="Equation.DSMT4">
                  <p:embed/>
                </p:oleObj>
              </mc:Choice>
              <mc:Fallback>
                <p:oleObj name="Equation" r:id="rId9" imgW="2184120" imgH="393480" progId="Equation.DSMT4">
                  <p:embed/>
                  <p:pic>
                    <p:nvPicPr>
                      <p:cNvPr id="0" name=""/>
                      <p:cNvPicPr>
                        <a:picLocks noChangeAspect="1" noChangeArrowheads="1"/>
                      </p:cNvPicPr>
                      <p:nvPr/>
                    </p:nvPicPr>
                    <p:blipFill>
                      <a:blip r:embed="rId10"/>
                      <a:srcRect/>
                      <a:stretch>
                        <a:fillRect/>
                      </a:stretch>
                    </p:blipFill>
                    <p:spPr bwMode="auto">
                      <a:xfrm>
                        <a:off x="1878013" y="4375150"/>
                        <a:ext cx="49720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7"/>
          <p:cNvSpPr txBox="1">
            <a:spLocks noChangeArrowheads="1"/>
          </p:cNvSpPr>
          <p:nvPr/>
        </p:nvSpPr>
        <p:spPr bwMode="auto">
          <a:xfrm>
            <a:off x="107504" y="3625344"/>
            <a:ext cx="546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dirty="0">
                <a:latin typeface="微软雅黑" panose="020B0503020204020204" pitchFamily="34" charset="-122"/>
                <a:ea typeface="微软雅黑" panose="020B0503020204020204" pitchFamily="34" charset="-122"/>
              </a:rPr>
              <a:t>辐射出的能量，即辐射本领为</a:t>
            </a:r>
          </a:p>
        </p:txBody>
      </p:sp>
      <p:sp>
        <p:nvSpPr>
          <p:cNvPr id="12" name="Text Box 15"/>
          <p:cNvSpPr txBox="1">
            <a:spLocks noChangeArrowheads="1"/>
          </p:cNvSpPr>
          <p:nvPr/>
        </p:nvSpPr>
        <p:spPr bwMode="auto">
          <a:xfrm>
            <a:off x="107504" y="2853765"/>
            <a:ext cx="43364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dirty="0">
                <a:latin typeface="微软雅黑" panose="020B0503020204020204" pitchFamily="34" charset="-122"/>
                <a:ea typeface="微软雅黑" panose="020B0503020204020204" pitchFamily="34" charset="-122"/>
              </a:rPr>
              <a:t>每一个驻波的能量为</a:t>
            </a:r>
            <a:r>
              <a:rPr lang="en-US" altLang="zh-CN" sz="3200" dirty="0" err="1">
                <a:latin typeface="微软雅黑" panose="020B0503020204020204" pitchFamily="34" charset="-122"/>
                <a:ea typeface="微软雅黑" panose="020B0503020204020204" pitchFamily="34" charset="-122"/>
              </a:rPr>
              <a:t>kT</a:t>
            </a:r>
            <a:endParaRPr lang="en-US" altLang="zh-CN" sz="3200" dirty="0">
              <a:latin typeface="微软雅黑" panose="020B0503020204020204" pitchFamily="34" charset="-122"/>
              <a:ea typeface="微软雅黑" panose="020B0503020204020204" pitchFamily="34" charset="-122"/>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4140425781"/>
              </p:ext>
            </p:extLst>
          </p:nvPr>
        </p:nvGraphicFramePr>
        <p:xfrm>
          <a:off x="2946078" y="5207471"/>
          <a:ext cx="3368675" cy="885825"/>
        </p:xfrm>
        <a:graphic>
          <a:graphicData uri="http://schemas.openxmlformats.org/presentationml/2006/ole">
            <mc:AlternateContent xmlns:mc="http://schemas.openxmlformats.org/markup-compatibility/2006">
              <mc:Choice xmlns:v="urn:schemas-microsoft-com:vml" Requires="v">
                <p:oleObj spid="_x0000_s5161" name="Equation" r:id="rId11" imgW="1485720" imgH="393480" progId="Equation.DSMT4">
                  <p:embed/>
                </p:oleObj>
              </mc:Choice>
              <mc:Fallback>
                <p:oleObj name="Equation" r:id="rId11" imgW="1485720" imgH="393480" progId="Equation.DSMT4">
                  <p:embed/>
                  <p:pic>
                    <p:nvPicPr>
                      <p:cNvPr id="0" name=""/>
                      <p:cNvPicPr>
                        <a:picLocks noChangeAspect="1" noChangeArrowheads="1"/>
                      </p:cNvPicPr>
                      <p:nvPr/>
                    </p:nvPicPr>
                    <p:blipFill>
                      <a:blip r:embed="rId12"/>
                      <a:srcRect/>
                      <a:stretch>
                        <a:fillRect/>
                      </a:stretch>
                    </p:blipFill>
                    <p:spPr bwMode="auto">
                      <a:xfrm>
                        <a:off x="2946078" y="5207471"/>
                        <a:ext cx="336867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10"/>
          <p:cNvSpPr txBox="1">
            <a:spLocks noChangeArrowheads="1"/>
          </p:cNvSpPr>
          <p:nvPr/>
        </p:nvSpPr>
        <p:spPr bwMode="auto">
          <a:xfrm>
            <a:off x="323528" y="5360666"/>
            <a:ext cx="2622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dirty="0">
                <a:latin typeface="微软雅黑" panose="020B0503020204020204" pitchFamily="34" charset="-122"/>
                <a:ea typeface="微软雅黑" panose="020B0503020204020204" pitchFamily="34" charset="-122"/>
              </a:rPr>
              <a:t>以波长表示为</a:t>
            </a:r>
          </a:p>
        </p:txBody>
      </p:sp>
      <p:pic>
        <p:nvPicPr>
          <p:cNvPr id="3" name="图片 2"/>
          <p:cNvPicPr>
            <a:picLocks noChangeAspect="1"/>
          </p:cNvPicPr>
          <p:nvPr/>
        </p:nvPicPr>
        <p:blipFill>
          <a:blip r:embed="rId13"/>
          <a:stretch>
            <a:fillRect/>
          </a:stretch>
        </p:blipFill>
        <p:spPr>
          <a:xfrm>
            <a:off x="7020272" y="2720840"/>
            <a:ext cx="2123728" cy="1654310"/>
          </a:xfrm>
          <a:prstGeom prst="rect">
            <a:avLst/>
          </a:prstGeom>
        </p:spPr>
      </p:pic>
    </p:spTree>
    <p:extLst>
      <p:ext uri="{BB962C8B-B14F-4D97-AF65-F5344CB8AC3E}">
        <p14:creationId xmlns:p14="http://schemas.microsoft.com/office/powerpoint/2010/main" val="3920637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285875"/>
            <a:ext cx="7510462" cy="538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3107" name="Rectangle 3"/>
          <p:cNvSpPr>
            <a:spLocks noGrp="1" noChangeArrowheads="1"/>
          </p:cNvSpPr>
          <p:nvPr>
            <p:ph type="title"/>
          </p:nvPr>
        </p:nvSpPr>
        <p:spPr/>
        <p:txBody>
          <a:bodyPr>
            <a:normAutofit/>
          </a:bodyPr>
          <a:lstStyle/>
          <a:p>
            <a:r>
              <a:rPr lang="zh-CN" altLang="en-US" sz="3600" dirty="0">
                <a:latin typeface="微软雅黑" panose="020B0503020204020204" pitchFamily="34" charset="-122"/>
                <a:ea typeface="微软雅黑" panose="020B0503020204020204" pitchFamily="34" charset="-122"/>
              </a:rPr>
              <a:t>理论与实验</a:t>
            </a:r>
          </a:p>
        </p:txBody>
      </p:sp>
    </p:spTree>
    <p:extLst>
      <p:ext uri="{BB962C8B-B14F-4D97-AF65-F5344CB8AC3E}">
        <p14:creationId xmlns:p14="http://schemas.microsoft.com/office/powerpoint/2010/main" val="359800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、光量子假说</a:t>
            </a:r>
          </a:p>
        </p:txBody>
      </p:sp>
      <p:sp>
        <p:nvSpPr>
          <p:cNvPr id="4" name="Rectangle 3"/>
          <p:cNvSpPr txBox="1">
            <a:spLocks noChangeArrowheads="1"/>
          </p:cNvSpPr>
          <p:nvPr/>
        </p:nvSpPr>
        <p:spPr>
          <a:xfrm>
            <a:off x="301625" y="1484313"/>
            <a:ext cx="8540750" cy="21605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zh-CN" altLang="en-US" sz="2800" dirty="0">
                <a:latin typeface="微软雅黑" panose="020B0503020204020204" pitchFamily="34" charset="-122"/>
              </a:rPr>
              <a:t>普朗克对黑体辐射的解释</a:t>
            </a:r>
          </a:p>
          <a:p>
            <a:pPr>
              <a:lnSpc>
                <a:spcPct val="90000"/>
              </a:lnSpc>
            </a:pPr>
            <a:r>
              <a:rPr lang="en-US" altLang="zh-CN" sz="2800" dirty="0">
                <a:latin typeface="微软雅黑" panose="020B0503020204020204" pitchFamily="34" charset="-122"/>
              </a:rPr>
              <a:t>1900</a:t>
            </a:r>
            <a:r>
              <a:rPr lang="zh-CN" altLang="en-US" sz="2800" dirty="0">
                <a:latin typeface="微软雅黑" panose="020B0503020204020204" pitchFamily="34" charset="-122"/>
              </a:rPr>
              <a:t>年提出，</a:t>
            </a:r>
            <a:r>
              <a:rPr lang="en-US" altLang="zh-CN" sz="2800" dirty="0">
                <a:latin typeface="微软雅黑" panose="020B0503020204020204" pitchFamily="34" charset="-122"/>
              </a:rPr>
              <a:t>1918</a:t>
            </a:r>
            <a:r>
              <a:rPr lang="zh-CN" altLang="en-US" sz="2800" dirty="0">
                <a:latin typeface="微软雅黑" panose="020B0503020204020204" pitchFamily="34" charset="-122"/>
              </a:rPr>
              <a:t>年获</a:t>
            </a:r>
            <a:r>
              <a:rPr lang="en-US" altLang="zh-CN" sz="2800" dirty="0">
                <a:latin typeface="微软雅黑" panose="020B0503020204020204" pitchFamily="34" charset="-122"/>
              </a:rPr>
              <a:t>Nobel</a:t>
            </a:r>
            <a:r>
              <a:rPr lang="zh-CN" altLang="en-US" sz="2800" dirty="0">
                <a:latin typeface="微软雅黑" panose="020B0503020204020204" pitchFamily="34" charset="-122"/>
              </a:rPr>
              <a:t>奖</a:t>
            </a:r>
          </a:p>
          <a:p>
            <a:pPr>
              <a:lnSpc>
                <a:spcPct val="90000"/>
              </a:lnSpc>
            </a:pPr>
            <a:r>
              <a:rPr lang="zh-CN" altLang="en-US" sz="2800" dirty="0">
                <a:latin typeface="微软雅黑" panose="020B0503020204020204" pitchFamily="34" charset="-122"/>
              </a:rPr>
              <a:t>空腔中的驻波是一系列的谐振子，只能取一些分立的能量，即</a:t>
            </a:r>
          </a:p>
        </p:txBody>
      </p:sp>
      <p:graphicFrame>
        <p:nvGraphicFramePr>
          <p:cNvPr id="5" name="Object 4"/>
          <p:cNvGraphicFramePr>
            <a:graphicFrameLocks noChangeAspect="1"/>
          </p:cNvGraphicFramePr>
          <p:nvPr>
            <p:extLst>
              <p:ext uri="{D42A27DB-BD31-4B8C-83A1-F6EECF244321}">
                <p14:modId xmlns:p14="http://schemas.microsoft.com/office/powerpoint/2010/main" val="266427828"/>
              </p:ext>
            </p:extLst>
          </p:nvPr>
        </p:nvGraphicFramePr>
        <p:xfrm>
          <a:off x="1835150" y="3204205"/>
          <a:ext cx="3960813" cy="614363"/>
        </p:xfrm>
        <a:graphic>
          <a:graphicData uri="http://schemas.openxmlformats.org/presentationml/2006/ole">
            <mc:AlternateContent xmlns:mc="http://schemas.openxmlformats.org/markup-compatibility/2006">
              <mc:Choice xmlns:v="urn:schemas-microsoft-com:vml" Requires="v">
                <p:oleObj spid="_x0000_s6209" name="Equation" r:id="rId3" imgW="1473200" imgH="228600" progId="Equation.DSMT4">
                  <p:embed/>
                </p:oleObj>
              </mc:Choice>
              <mc:Fallback>
                <p:oleObj name="Equation" r:id="rId3" imgW="14732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204205"/>
                        <a:ext cx="3960813"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2190271"/>
              </p:ext>
            </p:extLst>
          </p:nvPr>
        </p:nvGraphicFramePr>
        <p:xfrm>
          <a:off x="1835150" y="3676650"/>
          <a:ext cx="1439863" cy="615950"/>
        </p:xfrm>
        <a:graphic>
          <a:graphicData uri="http://schemas.openxmlformats.org/presentationml/2006/ole">
            <mc:AlternateContent xmlns:mc="http://schemas.openxmlformats.org/markup-compatibility/2006">
              <mc:Choice xmlns:v="urn:schemas-microsoft-com:vml" Requires="v">
                <p:oleObj spid="_x0000_s6210" name="Equation" r:id="rId5" imgW="533169" imgH="228501" progId="Equation.DSMT4">
                  <p:embed/>
                </p:oleObj>
              </mc:Choice>
              <mc:Fallback>
                <p:oleObj name="Equation" r:id="rId5" imgW="533169"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676650"/>
                        <a:ext cx="1439863"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43713420"/>
              </p:ext>
            </p:extLst>
          </p:nvPr>
        </p:nvGraphicFramePr>
        <p:xfrm>
          <a:off x="3708400" y="3716338"/>
          <a:ext cx="2592388" cy="465137"/>
        </p:xfrm>
        <a:graphic>
          <a:graphicData uri="http://schemas.openxmlformats.org/presentationml/2006/ole">
            <mc:AlternateContent xmlns:mc="http://schemas.openxmlformats.org/markup-compatibility/2006">
              <mc:Choice xmlns:v="urn:schemas-microsoft-com:vml" Requires="v">
                <p:oleObj spid="_x0000_s6211" name="Equation" r:id="rId7" imgW="1117115" imgH="203112" progId="Equation.DSMT4">
                  <p:embed/>
                </p:oleObj>
              </mc:Choice>
              <mc:Fallback>
                <p:oleObj name="Equation" r:id="rId7" imgW="1117115"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3716338"/>
                        <a:ext cx="2592388"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42819978"/>
              </p:ext>
            </p:extLst>
          </p:nvPr>
        </p:nvGraphicFramePr>
        <p:xfrm>
          <a:off x="7380288" y="4183063"/>
          <a:ext cx="1038225" cy="974725"/>
        </p:xfrm>
        <a:graphic>
          <a:graphicData uri="http://schemas.openxmlformats.org/presentationml/2006/ole">
            <mc:AlternateContent xmlns:mc="http://schemas.openxmlformats.org/markup-compatibility/2006">
              <mc:Choice xmlns:v="urn:schemas-microsoft-com:vml" Requires="v">
                <p:oleObj spid="_x0000_s6212" name="Equation" r:id="rId9" imgW="317160" imgH="304560" progId="Equation.DSMT4">
                  <p:embed/>
                </p:oleObj>
              </mc:Choice>
              <mc:Fallback>
                <p:oleObj name="Equation" r:id="rId9" imgW="317160" imgH="3045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288" y="4183063"/>
                        <a:ext cx="103822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a:spLocks noChangeArrowheads="1"/>
          </p:cNvSpPr>
          <p:nvPr/>
        </p:nvSpPr>
        <p:spPr bwMode="auto">
          <a:xfrm>
            <a:off x="3348038" y="4162425"/>
            <a:ext cx="39608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95000"/>
              <a:buFont typeface="Wingdings" panose="05000000000000000000" pitchFamily="2" charset="2"/>
              <a:buChar char="w"/>
            </a:pPr>
            <a:r>
              <a:rPr lang="zh-CN" altLang="en-US" sz="2800" dirty="0">
                <a:latin typeface="微软雅黑" panose="020B0503020204020204" pitchFamily="34" charset="-122"/>
                <a:ea typeface="微软雅黑" panose="020B0503020204020204" pitchFamily="34" charset="-122"/>
              </a:rPr>
              <a:t>则一个谐振子处于能态</a:t>
            </a:r>
            <a:r>
              <a:rPr lang="en-US" altLang="zh-CN" sz="2800" dirty="0" err="1">
                <a:latin typeface="微软雅黑" panose="020B0503020204020204" pitchFamily="34" charset="-122"/>
                <a:ea typeface="微软雅黑" panose="020B0503020204020204" pitchFamily="34" charset="-122"/>
              </a:rPr>
              <a:t>E</a:t>
            </a:r>
            <a:r>
              <a:rPr lang="en-US" altLang="zh-CN" sz="2800" baseline="-25000" dirty="0" err="1">
                <a:latin typeface="微软雅黑" panose="020B0503020204020204" pitchFamily="34" charset="-122"/>
                <a:ea typeface="微软雅黑" panose="020B0503020204020204" pitchFamily="34" charset="-122"/>
              </a:rPr>
              <a:t>n</a:t>
            </a:r>
            <a:r>
              <a:rPr lang="en-US" altLang="zh-CN" sz="2800" dirty="0">
                <a:latin typeface="微软雅黑" panose="020B0503020204020204" pitchFamily="34" charset="-122"/>
                <a:ea typeface="微软雅黑" panose="020B0503020204020204" pitchFamily="34" charset="-122"/>
              </a:rPr>
              <a:t>=n</a:t>
            </a:r>
            <a:r>
              <a:rPr lang="el-GR" altLang="zh-CN" sz="2800" dirty="0">
                <a:latin typeface="微软雅黑" panose="020B0503020204020204" pitchFamily="34" charset="-122"/>
                <a:ea typeface="微软雅黑" panose="020B0503020204020204" pitchFamily="34" charset="-122"/>
              </a:rPr>
              <a:t>ε</a:t>
            </a:r>
            <a:r>
              <a:rPr lang="el-GR" altLang="zh-CN" sz="2800" baseline="-25000" dirty="0">
                <a:latin typeface="微软雅黑" panose="020B0503020204020204" pitchFamily="34" charset="-122"/>
                <a:ea typeface="微软雅黑" panose="020B0503020204020204" pitchFamily="34" charset="-122"/>
              </a:rPr>
              <a:t>0</a:t>
            </a:r>
            <a:r>
              <a:rPr lang="zh-CN" altLang="en-US" sz="2800" dirty="0">
                <a:latin typeface="微软雅黑" panose="020B0503020204020204" pitchFamily="34" charset="-122"/>
                <a:ea typeface="微软雅黑" panose="020B0503020204020204" pitchFamily="34" charset="-122"/>
              </a:rPr>
              <a:t>的几率为</a:t>
            </a:r>
          </a:p>
        </p:txBody>
      </p:sp>
      <p:sp>
        <p:nvSpPr>
          <p:cNvPr id="10" name="Line 9"/>
          <p:cNvSpPr>
            <a:spLocks noChangeShapeType="1"/>
          </p:cNvSpPr>
          <p:nvPr/>
        </p:nvSpPr>
        <p:spPr bwMode="auto">
          <a:xfrm>
            <a:off x="1189038" y="4581525"/>
            <a:ext cx="1943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1" name="Line 10"/>
          <p:cNvSpPr>
            <a:spLocks noChangeShapeType="1"/>
          </p:cNvSpPr>
          <p:nvPr/>
        </p:nvSpPr>
        <p:spPr bwMode="auto">
          <a:xfrm>
            <a:off x="1189038" y="5157788"/>
            <a:ext cx="1943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2" name="Line 11"/>
          <p:cNvSpPr>
            <a:spLocks noChangeShapeType="1"/>
          </p:cNvSpPr>
          <p:nvPr/>
        </p:nvSpPr>
        <p:spPr bwMode="auto">
          <a:xfrm>
            <a:off x="1189038" y="5734050"/>
            <a:ext cx="18716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3" name="Line 12"/>
          <p:cNvSpPr>
            <a:spLocks noChangeShapeType="1"/>
          </p:cNvSpPr>
          <p:nvPr/>
        </p:nvSpPr>
        <p:spPr bwMode="auto">
          <a:xfrm>
            <a:off x="1189038" y="6381750"/>
            <a:ext cx="1943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79939713"/>
              </p:ext>
            </p:extLst>
          </p:nvPr>
        </p:nvGraphicFramePr>
        <p:xfrm>
          <a:off x="755650" y="5405438"/>
          <a:ext cx="446088" cy="615950"/>
        </p:xfrm>
        <a:graphic>
          <a:graphicData uri="http://schemas.openxmlformats.org/presentationml/2006/ole">
            <mc:AlternateContent xmlns:mc="http://schemas.openxmlformats.org/markup-compatibility/2006">
              <mc:Choice xmlns:v="urn:schemas-microsoft-com:vml" Requires="v">
                <p:oleObj spid="_x0000_s6213" name="Equation" r:id="rId11" imgW="164880" imgH="228600" progId="Equation.DSMT4">
                  <p:embed/>
                </p:oleObj>
              </mc:Choice>
              <mc:Fallback>
                <p:oleObj name="Equation" r:id="rId11" imgW="1648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5405438"/>
                        <a:ext cx="446088"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79953191"/>
              </p:ext>
            </p:extLst>
          </p:nvPr>
        </p:nvGraphicFramePr>
        <p:xfrm>
          <a:off x="539750" y="4868863"/>
          <a:ext cx="652463" cy="615950"/>
        </p:xfrm>
        <a:graphic>
          <a:graphicData uri="http://schemas.openxmlformats.org/presentationml/2006/ole">
            <mc:AlternateContent xmlns:mc="http://schemas.openxmlformats.org/markup-compatibility/2006">
              <mc:Choice xmlns:v="urn:schemas-microsoft-com:vml" Requires="v">
                <p:oleObj spid="_x0000_s6214" name="Equation" r:id="rId13" imgW="241200" imgH="228600" progId="Equation.DSMT4">
                  <p:embed/>
                </p:oleObj>
              </mc:Choice>
              <mc:Fallback>
                <p:oleObj name="Equation" r:id="rId13" imgW="2412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0" y="4868863"/>
                        <a:ext cx="652463"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73455087"/>
              </p:ext>
            </p:extLst>
          </p:nvPr>
        </p:nvGraphicFramePr>
        <p:xfrm>
          <a:off x="557213" y="4292600"/>
          <a:ext cx="617537" cy="615950"/>
        </p:xfrm>
        <a:graphic>
          <a:graphicData uri="http://schemas.openxmlformats.org/presentationml/2006/ole">
            <mc:AlternateContent xmlns:mc="http://schemas.openxmlformats.org/markup-compatibility/2006">
              <mc:Choice xmlns:v="urn:schemas-microsoft-com:vml" Requires="v">
                <p:oleObj spid="_x0000_s6215" name="Equation" r:id="rId15" imgW="228600" imgH="228600" progId="Equation.DSMT4">
                  <p:embed/>
                </p:oleObj>
              </mc:Choice>
              <mc:Fallback>
                <p:oleObj name="Equation" r:id="rId15" imgW="2286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7213" y="4292600"/>
                        <a:ext cx="617537"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45107611"/>
              </p:ext>
            </p:extLst>
          </p:nvPr>
        </p:nvGraphicFramePr>
        <p:xfrm>
          <a:off x="806450" y="6118225"/>
          <a:ext cx="344488" cy="479425"/>
        </p:xfrm>
        <a:graphic>
          <a:graphicData uri="http://schemas.openxmlformats.org/presentationml/2006/ole">
            <mc:AlternateContent xmlns:mc="http://schemas.openxmlformats.org/markup-compatibility/2006">
              <mc:Choice xmlns:v="urn:schemas-microsoft-com:vml" Requires="v">
                <p:oleObj spid="_x0000_s6216" name="Equation" r:id="rId17" imgW="126720" imgH="177480" progId="Equation.DSMT4">
                  <p:embed/>
                </p:oleObj>
              </mc:Choice>
              <mc:Fallback>
                <p:oleObj name="Equation" r:id="rId17" imgW="126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6450" y="6118225"/>
                        <a:ext cx="344488"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a:spLocks noChangeArrowheads="1"/>
          </p:cNvSpPr>
          <p:nvPr/>
        </p:nvSpPr>
        <p:spPr bwMode="auto">
          <a:xfrm>
            <a:off x="3368675" y="5229225"/>
            <a:ext cx="43316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folHlink"/>
              </a:buClr>
              <a:buSzPct val="95000"/>
              <a:buFont typeface="Wingdings" panose="05000000000000000000" pitchFamily="2" charset="2"/>
              <a:buChar char="w"/>
            </a:pPr>
            <a:r>
              <a:rPr lang="zh-CN" altLang="en-US" sz="2800" dirty="0">
                <a:latin typeface="微软雅黑" panose="020B0503020204020204" pitchFamily="34" charset="-122"/>
                <a:ea typeface="微软雅黑" panose="020B0503020204020204" pitchFamily="34" charset="-122"/>
              </a:rPr>
              <a:t>一个谐振子的平均能量为</a:t>
            </a:r>
          </a:p>
        </p:txBody>
      </p:sp>
      <p:graphicFrame>
        <p:nvGraphicFramePr>
          <p:cNvPr id="19" name="Object 18"/>
          <p:cNvGraphicFramePr>
            <a:graphicFrameLocks noChangeAspect="1"/>
          </p:cNvGraphicFramePr>
          <p:nvPr>
            <p:extLst>
              <p:ext uri="{D42A27DB-BD31-4B8C-83A1-F6EECF244321}">
                <p14:modId xmlns:p14="http://schemas.microsoft.com/office/powerpoint/2010/main" val="3770645187"/>
              </p:ext>
            </p:extLst>
          </p:nvPr>
        </p:nvGraphicFramePr>
        <p:xfrm>
          <a:off x="3944938" y="5680075"/>
          <a:ext cx="3384550" cy="989013"/>
        </p:xfrm>
        <a:graphic>
          <a:graphicData uri="http://schemas.openxmlformats.org/presentationml/2006/ole">
            <mc:AlternateContent xmlns:mc="http://schemas.openxmlformats.org/markup-compatibility/2006">
              <mc:Choice xmlns:v="urn:schemas-microsoft-com:vml" Requires="v">
                <p:oleObj spid="_x0000_s6217" name="Equation" r:id="rId19" imgW="1511280" imgH="444240" progId="Equation.DSMT4">
                  <p:embed/>
                </p:oleObj>
              </mc:Choice>
              <mc:Fallback>
                <p:oleObj name="Equation" r:id="rId19" imgW="1511280" imgH="4442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44938" y="5680075"/>
                        <a:ext cx="3384550"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14" descr="planck"/>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55915" y="578"/>
            <a:ext cx="1691680" cy="244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34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3962374925"/>
              </p:ext>
            </p:extLst>
          </p:nvPr>
        </p:nvGraphicFramePr>
        <p:xfrm>
          <a:off x="468313" y="260350"/>
          <a:ext cx="2219325" cy="1952625"/>
        </p:xfrm>
        <a:graphic>
          <a:graphicData uri="http://schemas.openxmlformats.org/presentationml/2006/ole">
            <mc:AlternateContent xmlns:mc="http://schemas.openxmlformats.org/markup-compatibility/2006">
              <mc:Choice xmlns:v="urn:schemas-microsoft-com:vml" Requires="v">
                <p:oleObj spid="_x0000_s7268" name="Equation" r:id="rId3" imgW="977760" imgH="863280" progId="Equation.DSMT4">
                  <p:embed/>
                </p:oleObj>
              </mc:Choice>
              <mc:Fallback>
                <p:oleObj name="Equation" r:id="rId3" imgW="977760" imgH="863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60350"/>
                        <a:ext cx="2219325" cy="195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4255977223"/>
              </p:ext>
            </p:extLst>
          </p:nvPr>
        </p:nvGraphicFramePr>
        <p:xfrm>
          <a:off x="3662363" y="447675"/>
          <a:ext cx="1917700" cy="1638300"/>
        </p:xfrm>
        <a:graphic>
          <a:graphicData uri="http://schemas.openxmlformats.org/presentationml/2006/ole">
            <mc:AlternateContent xmlns:mc="http://schemas.openxmlformats.org/markup-compatibility/2006">
              <mc:Choice xmlns:v="urn:schemas-microsoft-com:vml" Requires="v">
                <p:oleObj spid="_x0000_s7269" name="Equation" r:id="rId5" imgW="774360" imgH="660240" progId="Equation.DSMT4">
                  <p:embed/>
                </p:oleObj>
              </mc:Choice>
              <mc:Fallback>
                <p:oleObj name="Equation" r:id="rId5" imgW="774360" imgH="660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363" y="447675"/>
                        <a:ext cx="1917700"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964850815"/>
              </p:ext>
            </p:extLst>
          </p:nvPr>
        </p:nvGraphicFramePr>
        <p:xfrm>
          <a:off x="684213" y="3294063"/>
          <a:ext cx="1457325" cy="1258887"/>
        </p:xfrm>
        <a:graphic>
          <a:graphicData uri="http://schemas.openxmlformats.org/presentationml/2006/ole">
            <mc:AlternateContent xmlns:mc="http://schemas.openxmlformats.org/markup-compatibility/2006">
              <mc:Choice xmlns:v="urn:schemas-microsoft-com:vml" Requires="v">
                <p:oleObj spid="_x0000_s7270" name="Equation" r:id="rId7" imgW="571320" imgH="495000" progId="Equation.DSMT4">
                  <p:embed/>
                </p:oleObj>
              </mc:Choice>
              <mc:Fallback>
                <p:oleObj name="Equation" r:id="rId7" imgW="571320" imgH="495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3294063"/>
                        <a:ext cx="1457325" cy="1258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752298647"/>
              </p:ext>
            </p:extLst>
          </p:nvPr>
        </p:nvGraphicFramePr>
        <p:xfrm>
          <a:off x="2124075" y="3479800"/>
          <a:ext cx="1079500" cy="568325"/>
        </p:xfrm>
        <a:graphic>
          <a:graphicData uri="http://schemas.openxmlformats.org/presentationml/2006/ole">
            <mc:AlternateContent xmlns:mc="http://schemas.openxmlformats.org/markup-compatibility/2006">
              <mc:Choice xmlns:v="urn:schemas-microsoft-com:vml" Requires="v">
                <p:oleObj spid="_x0000_s7271" name="Equation" r:id="rId9" imgW="342603" imgH="177646" progId="Equation.DSMT4">
                  <p:embed/>
                </p:oleObj>
              </mc:Choice>
              <mc:Fallback>
                <p:oleObj name="Equation" r:id="rId9" imgW="342603" imgH="17764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3479800"/>
                        <a:ext cx="1079500"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6"/>
          <p:cNvSpPr txBox="1">
            <a:spLocks noChangeArrowheads="1"/>
          </p:cNvSpPr>
          <p:nvPr/>
        </p:nvSpPr>
        <p:spPr bwMode="auto">
          <a:xfrm>
            <a:off x="3378200" y="4409777"/>
            <a:ext cx="31646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latin typeface="微软雅黑" panose="020B0503020204020204" pitchFamily="34" charset="-122"/>
                <a:ea typeface="微软雅黑" panose="020B0503020204020204" pitchFamily="34" charset="-122"/>
              </a:rPr>
              <a:t>黑体的辐射本领为 </a:t>
            </a:r>
          </a:p>
        </p:txBody>
      </p:sp>
      <p:graphicFrame>
        <p:nvGraphicFramePr>
          <p:cNvPr id="9" name="Object 7"/>
          <p:cNvGraphicFramePr>
            <a:graphicFrameLocks noChangeAspect="1"/>
          </p:cNvGraphicFramePr>
          <p:nvPr>
            <p:extLst>
              <p:ext uri="{D42A27DB-BD31-4B8C-83A1-F6EECF244321}">
                <p14:modId xmlns:p14="http://schemas.microsoft.com/office/powerpoint/2010/main" val="2455132422"/>
              </p:ext>
            </p:extLst>
          </p:nvPr>
        </p:nvGraphicFramePr>
        <p:xfrm>
          <a:off x="1908175" y="5113040"/>
          <a:ext cx="1439863" cy="1077912"/>
        </p:xfrm>
        <a:graphic>
          <a:graphicData uri="http://schemas.openxmlformats.org/presentationml/2006/ole">
            <mc:AlternateContent xmlns:mc="http://schemas.openxmlformats.org/markup-compatibility/2006">
              <mc:Choice xmlns:v="urn:schemas-microsoft-com:vml" Requires="v">
                <p:oleObj spid="_x0000_s7272" name="Equation" r:id="rId11" imgW="520560" imgH="393480" progId="Equation.DSMT4">
                  <p:embed/>
                </p:oleObj>
              </mc:Choice>
              <mc:Fallback>
                <p:oleObj name="Equation" r:id="rId11" imgW="5205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5113040"/>
                        <a:ext cx="1439863" cy="1077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331136899"/>
              </p:ext>
            </p:extLst>
          </p:nvPr>
        </p:nvGraphicFramePr>
        <p:xfrm>
          <a:off x="3152775" y="5081290"/>
          <a:ext cx="1379538" cy="1473200"/>
        </p:xfrm>
        <a:graphic>
          <a:graphicData uri="http://schemas.openxmlformats.org/presentationml/2006/ole">
            <mc:AlternateContent xmlns:mc="http://schemas.openxmlformats.org/markup-compatibility/2006">
              <mc:Choice xmlns:v="urn:schemas-microsoft-com:vml" Requires="v">
                <p:oleObj spid="_x0000_s7273" name="Equation" r:id="rId13" imgW="457200" imgH="495000" progId="Equation.DSMT4">
                  <p:embed/>
                </p:oleObj>
              </mc:Choice>
              <mc:Fallback>
                <p:oleObj name="Equation" r:id="rId13" imgW="457200" imgH="495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52775" y="5081290"/>
                        <a:ext cx="1379538"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4093274762"/>
              </p:ext>
            </p:extLst>
          </p:nvPr>
        </p:nvGraphicFramePr>
        <p:xfrm>
          <a:off x="4643438" y="5017790"/>
          <a:ext cx="2601912" cy="1579562"/>
        </p:xfrm>
        <a:graphic>
          <a:graphicData uri="http://schemas.openxmlformats.org/presentationml/2006/ole">
            <mc:AlternateContent xmlns:mc="http://schemas.openxmlformats.org/markup-compatibility/2006">
              <mc:Choice xmlns:v="urn:schemas-microsoft-com:vml" Requires="v">
                <p:oleObj spid="_x0000_s7274" name="Equation" r:id="rId15" imgW="863280" imgH="520560" progId="Equation.DSMT4">
                  <p:embed/>
                </p:oleObj>
              </mc:Choice>
              <mc:Fallback>
                <p:oleObj name="Equation" r:id="rId15" imgW="863280" imgH="52056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3438" y="5017790"/>
                        <a:ext cx="2601912" cy="157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1805346802"/>
              </p:ext>
            </p:extLst>
          </p:nvPr>
        </p:nvGraphicFramePr>
        <p:xfrm>
          <a:off x="5651500" y="663575"/>
          <a:ext cx="3371850" cy="1184275"/>
        </p:xfrm>
        <a:graphic>
          <a:graphicData uri="http://schemas.openxmlformats.org/presentationml/2006/ole">
            <mc:AlternateContent xmlns:mc="http://schemas.openxmlformats.org/markup-compatibility/2006">
              <mc:Choice xmlns:v="urn:schemas-microsoft-com:vml" Requires="v">
                <p:oleObj spid="_x0000_s7275" name="Equation" r:id="rId17" imgW="1231560" imgH="431640" progId="Equation.DSMT4">
                  <p:embed/>
                </p:oleObj>
              </mc:Choice>
              <mc:Fallback>
                <p:oleObj name="Equation" r:id="rId17" imgW="1231560" imgH="4316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1500" y="663575"/>
                        <a:ext cx="3371850"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p:cNvGraphicFramePr>
            <a:graphicFrameLocks noChangeAspect="1"/>
          </p:cNvGraphicFramePr>
          <p:nvPr>
            <p:extLst>
              <p:ext uri="{D42A27DB-BD31-4B8C-83A1-F6EECF244321}">
                <p14:modId xmlns:p14="http://schemas.microsoft.com/office/powerpoint/2010/main" val="2590524552"/>
              </p:ext>
            </p:extLst>
          </p:nvPr>
        </p:nvGraphicFramePr>
        <p:xfrm>
          <a:off x="684213" y="2195513"/>
          <a:ext cx="3024187" cy="1052512"/>
        </p:xfrm>
        <a:graphic>
          <a:graphicData uri="http://schemas.openxmlformats.org/presentationml/2006/ole">
            <mc:AlternateContent xmlns:mc="http://schemas.openxmlformats.org/markup-compatibility/2006">
              <mc:Choice xmlns:v="urn:schemas-microsoft-com:vml" Requires="v">
                <p:oleObj spid="_x0000_s7276" name="Equation" r:id="rId19" imgW="1206360" imgH="419040" progId="Equation.DSMT4">
                  <p:embed/>
                </p:oleObj>
              </mc:Choice>
              <mc:Fallback>
                <p:oleObj name="Equation" r:id="rId19" imgW="1206360" imgH="419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4213" y="2195513"/>
                        <a:ext cx="3024187" cy="105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extLst>
              <p:ext uri="{D42A27DB-BD31-4B8C-83A1-F6EECF244321}">
                <p14:modId xmlns:p14="http://schemas.microsoft.com/office/powerpoint/2010/main" val="2177794924"/>
              </p:ext>
            </p:extLst>
          </p:nvPr>
        </p:nvGraphicFramePr>
        <p:xfrm>
          <a:off x="2700338" y="303213"/>
          <a:ext cx="844550" cy="1152525"/>
        </p:xfrm>
        <a:graphic>
          <a:graphicData uri="http://schemas.openxmlformats.org/presentationml/2006/ole">
            <mc:AlternateContent xmlns:mc="http://schemas.openxmlformats.org/markup-compatibility/2006">
              <mc:Choice xmlns:v="urn:schemas-microsoft-com:vml" Requires="v">
                <p:oleObj spid="_x0000_s7277" name="Equation" r:id="rId21" imgW="279360" imgH="380880" progId="Equation.DSMT4">
                  <p:embed/>
                </p:oleObj>
              </mc:Choice>
              <mc:Fallback>
                <p:oleObj name="Equation" r:id="rId21" imgW="279360" imgH="380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00338" y="303213"/>
                        <a:ext cx="84455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332857943"/>
              </p:ext>
            </p:extLst>
          </p:nvPr>
        </p:nvGraphicFramePr>
        <p:xfrm>
          <a:off x="3708400" y="2070100"/>
          <a:ext cx="2225675" cy="1185863"/>
        </p:xfrm>
        <a:graphic>
          <a:graphicData uri="http://schemas.openxmlformats.org/presentationml/2006/ole">
            <mc:AlternateContent xmlns:mc="http://schemas.openxmlformats.org/markup-compatibility/2006">
              <mc:Choice xmlns:v="urn:schemas-microsoft-com:vml" Requires="v">
                <p:oleObj spid="_x0000_s7278" name="Equation" r:id="rId23" imgW="787320" imgH="419040" progId="Equation.DSMT4">
                  <p:embed/>
                </p:oleObj>
              </mc:Choice>
              <mc:Fallback>
                <p:oleObj name="Equation" r:id="rId23" imgW="787320" imgH="419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08400" y="2070100"/>
                        <a:ext cx="2225675" cy="118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4"/>
          <p:cNvGraphicFramePr>
            <a:graphicFrameLocks noChangeAspect="1"/>
          </p:cNvGraphicFramePr>
          <p:nvPr>
            <p:extLst>
              <p:ext uri="{D42A27DB-BD31-4B8C-83A1-F6EECF244321}">
                <p14:modId xmlns:p14="http://schemas.microsoft.com/office/powerpoint/2010/main" val="3358556727"/>
              </p:ext>
            </p:extLst>
          </p:nvPr>
        </p:nvGraphicFramePr>
        <p:xfrm>
          <a:off x="5867400" y="2103438"/>
          <a:ext cx="785813" cy="1125537"/>
        </p:xfrm>
        <a:graphic>
          <a:graphicData uri="http://schemas.openxmlformats.org/presentationml/2006/ole">
            <mc:AlternateContent xmlns:mc="http://schemas.openxmlformats.org/markup-compatibility/2006">
              <mc:Choice xmlns:v="urn:schemas-microsoft-com:vml" Requires="v">
                <p:oleObj spid="_x0000_s7279" name="Equation" r:id="rId25" imgW="291960" imgH="419040" progId="Equation.DSMT4">
                  <p:embed/>
                </p:oleObj>
              </mc:Choice>
              <mc:Fallback>
                <p:oleObj name="Equation" r:id="rId25" imgW="291960" imgH="4190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67400" y="2103438"/>
                        <a:ext cx="785813" cy="112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5"/>
          <p:cNvGraphicFramePr>
            <a:graphicFrameLocks noChangeAspect="1"/>
          </p:cNvGraphicFramePr>
          <p:nvPr>
            <p:extLst>
              <p:ext uri="{D42A27DB-BD31-4B8C-83A1-F6EECF244321}">
                <p14:modId xmlns:p14="http://schemas.microsoft.com/office/powerpoint/2010/main" val="2871230007"/>
              </p:ext>
            </p:extLst>
          </p:nvPr>
        </p:nvGraphicFramePr>
        <p:xfrm>
          <a:off x="6618288" y="2200275"/>
          <a:ext cx="1482725" cy="976313"/>
        </p:xfrm>
        <a:graphic>
          <a:graphicData uri="http://schemas.openxmlformats.org/presentationml/2006/ole">
            <mc:AlternateContent xmlns:mc="http://schemas.openxmlformats.org/markup-compatibility/2006">
              <mc:Choice xmlns:v="urn:schemas-microsoft-com:vml" Requires="v">
                <p:oleObj spid="_x0000_s7280" name="Equation" r:id="rId27" imgW="596880" imgH="393480" progId="Equation.DSMT4">
                  <p:embed/>
                </p:oleObj>
              </mc:Choice>
              <mc:Fallback>
                <p:oleObj name="Equation" r:id="rId27" imgW="59688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618288" y="2200275"/>
                        <a:ext cx="1482725"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17"/>
          <p:cNvSpPr txBox="1">
            <a:spLocks noChangeArrowheads="1"/>
          </p:cNvSpPr>
          <p:nvPr/>
        </p:nvSpPr>
        <p:spPr bwMode="auto">
          <a:xfrm>
            <a:off x="3327400" y="3486150"/>
            <a:ext cx="51010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latin typeface="微软雅黑" panose="020B0503020204020204" pitchFamily="34" charset="-122"/>
                <a:ea typeface="微软雅黑" panose="020B0503020204020204" pitchFamily="34" charset="-122"/>
              </a:rPr>
              <a:t>与</a:t>
            </a:r>
            <a:r>
              <a:rPr lang="en-US" altLang="zh-CN" sz="2800">
                <a:latin typeface="微软雅黑" panose="020B0503020204020204" pitchFamily="34" charset="-122"/>
                <a:ea typeface="微软雅黑" panose="020B0503020204020204" pitchFamily="34" charset="-122"/>
              </a:rPr>
              <a:t>Rayleigh</a:t>
            </a:r>
            <a:r>
              <a:rPr lang="zh-CN" altLang="en-US" sz="2800">
                <a:latin typeface="微软雅黑" panose="020B0503020204020204" pitchFamily="34" charset="-122"/>
                <a:ea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rPr>
              <a:t>Jeans</a:t>
            </a:r>
            <a:r>
              <a:rPr lang="zh-CN" altLang="en-US" sz="2800">
                <a:latin typeface="微软雅黑" panose="020B0503020204020204" pitchFamily="34" charset="-122"/>
                <a:ea typeface="微软雅黑" panose="020B0503020204020204" pitchFamily="34" charset="-122"/>
              </a:rPr>
              <a:t>的重要区别</a:t>
            </a:r>
          </a:p>
        </p:txBody>
      </p:sp>
      <p:graphicFrame>
        <p:nvGraphicFramePr>
          <p:cNvPr id="2" name="对象 1"/>
          <p:cNvGraphicFramePr>
            <a:graphicFrameLocks noChangeAspect="1"/>
          </p:cNvGraphicFramePr>
          <p:nvPr>
            <p:extLst>
              <p:ext uri="{D42A27DB-BD31-4B8C-83A1-F6EECF244321}">
                <p14:modId xmlns:p14="http://schemas.microsoft.com/office/powerpoint/2010/main" val="3889517865"/>
              </p:ext>
            </p:extLst>
          </p:nvPr>
        </p:nvGraphicFramePr>
        <p:xfrm>
          <a:off x="483212" y="5500735"/>
          <a:ext cx="1461217" cy="350692"/>
        </p:xfrm>
        <a:graphic>
          <a:graphicData uri="http://schemas.openxmlformats.org/presentationml/2006/ole">
            <mc:AlternateContent xmlns:mc="http://schemas.openxmlformats.org/markup-compatibility/2006">
              <mc:Choice xmlns:v="urn:schemas-microsoft-com:vml" Requires="v">
                <p:oleObj spid="_x0000_s7281" name="Equation" r:id="rId29" imgW="952200" imgH="228600" progId="Equation.DSMT4">
                  <p:embed/>
                </p:oleObj>
              </mc:Choice>
              <mc:Fallback>
                <p:oleObj name="Equation" r:id="rId29" imgW="952200" imgH="228600" progId="Equation.DSMT4">
                  <p:embed/>
                  <p:pic>
                    <p:nvPicPr>
                      <p:cNvPr id="0" name=""/>
                      <p:cNvPicPr/>
                      <p:nvPr/>
                    </p:nvPicPr>
                    <p:blipFill>
                      <a:blip r:embed="rId30"/>
                      <a:stretch>
                        <a:fillRect/>
                      </a:stretch>
                    </p:blipFill>
                    <p:spPr>
                      <a:xfrm>
                        <a:off x="483212" y="5500735"/>
                        <a:ext cx="1461217" cy="350692"/>
                      </a:xfrm>
                      <a:prstGeom prst="rect">
                        <a:avLst/>
                      </a:prstGeom>
                    </p:spPr>
                  </p:pic>
                </p:oleObj>
              </mc:Fallback>
            </mc:AlternateContent>
          </a:graphicData>
        </a:graphic>
      </p:graphicFrame>
    </p:spTree>
    <p:extLst>
      <p:ext uri="{BB962C8B-B14F-4D97-AF65-F5344CB8AC3E}">
        <p14:creationId xmlns:p14="http://schemas.microsoft.com/office/powerpoint/2010/main" val="185097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0825" y="1912095"/>
            <a:ext cx="136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latin typeface="微软雅黑" panose="020B0503020204020204" pitchFamily="34" charset="-122"/>
                <a:ea typeface="微软雅黑" panose="020B0503020204020204" pitchFamily="34" charset="-122"/>
              </a:rPr>
              <a:t>长波段 </a:t>
            </a:r>
          </a:p>
        </p:txBody>
      </p:sp>
      <p:graphicFrame>
        <p:nvGraphicFramePr>
          <p:cNvPr id="5" name="Object 3"/>
          <p:cNvGraphicFramePr>
            <a:graphicFrameLocks noChangeAspect="1"/>
          </p:cNvGraphicFramePr>
          <p:nvPr>
            <p:extLst>
              <p:ext uri="{D42A27DB-BD31-4B8C-83A1-F6EECF244321}">
                <p14:modId xmlns:p14="http://schemas.microsoft.com/office/powerpoint/2010/main" val="2340035603"/>
              </p:ext>
            </p:extLst>
          </p:nvPr>
        </p:nvGraphicFramePr>
        <p:xfrm>
          <a:off x="1619250" y="1983532"/>
          <a:ext cx="1343025" cy="398463"/>
        </p:xfrm>
        <a:graphic>
          <a:graphicData uri="http://schemas.openxmlformats.org/presentationml/2006/ole">
            <mc:AlternateContent xmlns:mc="http://schemas.openxmlformats.org/markup-compatibility/2006">
              <mc:Choice xmlns:v="urn:schemas-microsoft-com:vml" Requires="v">
                <p:oleObj spid="_x0000_s8250" name="Equation" r:id="rId3" imgW="609480" imgH="177480" progId="Equation.DSMT4">
                  <p:embed/>
                </p:oleObj>
              </mc:Choice>
              <mc:Fallback>
                <p:oleObj name="Equation" r:id="rId3" imgW="60948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983532"/>
                        <a:ext cx="1343025"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686019652"/>
              </p:ext>
            </p:extLst>
          </p:nvPr>
        </p:nvGraphicFramePr>
        <p:xfrm>
          <a:off x="3132138" y="1700957"/>
          <a:ext cx="2520950" cy="1219200"/>
        </p:xfrm>
        <a:graphic>
          <a:graphicData uri="http://schemas.openxmlformats.org/presentationml/2006/ole">
            <mc:AlternateContent xmlns:mc="http://schemas.openxmlformats.org/markup-compatibility/2006">
              <mc:Choice xmlns:v="urn:schemas-microsoft-com:vml" Requires="v">
                <p:oleObj spid="_x0000_s8251" name="Equation" r:id="rId5" imgW="1193760" imgH="583920" progId="Equation.DSMT4">
                  <p:embed/>
                </p:oleObj>
              </mc:Choice>
              <mc:Fallback>
                <p:oleObj name="Equation" r:id="rId5" imgW="1193760" imgH="5839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1700957"/>
                        <a:ext cx="252095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574861518"/>
              </p:ext>
            </p:extLst>
          </p:nvPr>
        </p:nvGraphicFramePr>
        <p:xfrm>
          <a:off x="5867400" y="1623170"/>
          <a:ext cx="957263" cy="1038225"/>
        </p:xfrm>
        <a:graphic>
          <a:graphicData uri="http://schemas.openxmlformats.org/presentationml/2006/ole">
            <mc:AlternateContent xmlns:mc="http://schemas.openxmlformats.org/markup-compatibility/2006">
              <mc:Choice xmlns:v="urn:schemas-microsoft-com:vml" Requires="v">
                <p:oleObj spid="_x0000_s8252" name="Equation" r:id="rId7" imgW="355320" imgH="393480" progId="Equation.DSMT4">
                  <p:embed/>
                </p:oleObj>
              </mc:Choice>
              <mc:Fallback>
                <p:oleObj name="Equation" r:id="rId7" imgW="355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623170"/>
                        <a:ext cx="957263"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643878075"/>
              </p:ext>
            </p:extLst>
          </p:nvPr>
        </p:nvGraphicFramePr>
        <p:xfrm>
          <a:off x="974725" y="2872532"/>
          <a:ext cx="2513013" cy="839788"/>
        </p:xfrm>
        <a:graphic>
          <a:graphicData uri="http://schemas.openxmlformats.org/presentationml/2006/ole">
            <mc:AlternateContent xmlns:mc="http://schemas.openxmlformats.org/markup-compatibility/2006">
              <mc:Choice xmlns:v="urn:schemas-microsoft-com:vml" Requires="v">
                <p:oleObj spid="_x0000_s8253" name="Equation" r:id="rId9" imgW="1168200" imgH="393480" progId="Equation.DSMT4">
                  <p:embed/>
                </p:oleObj>
              </mc:Choice>
              <mc:Fallback>
                <p:oleObj name="Equation" r:id="rId9" imgW="116820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725" y="2872532"/>
                        <a:ext cx="2513013"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7"/>
          <p:cNvSpPr txBox="1">
            <a:spLocks noChangeArrowheads="1"/>
          </p:cNvSpPr>
          <p:nvPr/>
        </p:nvSpPr>
        <p:spPr bwMode="auto">
          <a:xfrm>
            <a:off x="3851275" y="2993182"/>
            <a:ext cx="4791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latin typeface="微软雅黑" panose="020B0503020204020204" pitchFamily="34" charset="-122"/>
                <a:ea typeface="微软雅黑" panose="020B0503020204020204" pitchFamily="34" charset="-122"/>
              </a:rPr>
              <a:t>与</a:t>
            </a:r>
            <a:r>
              <a:rPr lang="en-US" altLang="zh-CN" sz="2800">
                <a:latin typeface="微软雅黑" panose="020B0503020204020204" pitchFamily="34" charset="-122"/>
                <a:ea typeface="微软雅黑" panose="020B0503020204020204" pitchFamily="34" charset="-122"/>
              </a:rPr>
              <a:t>Rayleigh-Jeans</a:t>
            </a:r>
            <a:r>
              <a:rPr lang="zh-CN" altLang="en-US" sz="2800">
                <a:latin typeface="微软雅黑" panose="020B0503020204020204" pitchFamily="34" charset="-122"/>
                <a:ea typeface="微软雅黑" panose="020B0503020204020204" pitchFamily="34" charset="-122"/>
              </a:rPr>
              <a:t>定律符合 </a:t>
            </a:r>
          </a:p>
        </p:txBody>
      </p:sp>
      <p:sp>
        <p:nvSpPr>
          <p:cNvPr id="10" name="Text Box 8"/>
          <p:cNvSpPr txBox="1">
            <a:spLocks noChangeArrowheads="1"/>
          </p:cNvSpPr>
          <p:nvPr/>
        </p:nvSpPr>
        <p:spPr bwMode="auto">
          <a:xfrm>
            <a:off x="323850" y="4067920"/>
            <a:ext cx="1319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latin typeface="微软雅黑" panose="020B0503020204020204" pitchFamily="34" charset="-122"/>
                <a:ea typeface="微软雅黑" panose="020B0503020204020204" pitchFamily="34" charset="-122"/>
              </a:rPr>
              <a:t>短波段</a:t>
            </a:r>
            <a:r>
              <a:rPr lang="zh-CN" altLang="en-US">
                <a:latin typeface="微软雅黑" panose="020B0503020204020204" pitchFamily="34" charset="-122"/>
                <a:ea typeface="微软雅黑" panose="020B0503020204020204" pitchFamily="34" charset="-122"/>
              </a:rPr>
              <a:t> </a:t>
            </a:r>
          </a:p>
        </p:txBody>
      </p:sp>
      <p:graphicFrame>
        <p:nvGraphicFramePr>
          <p:cNvPr id="11" name="Object 9"/>
          <p:cNvGraphicFramePr>
            <a:graphicFrameLocks noChangeAspect="1"/>
          </p:cNvGraphicFramePr>
          <p:nvPr>
            <p:extLst>
              <p:ext uri="{D42A27DB-BD31-4B8C-83A1-F6EECF244321}">
                <p14:modId xmlns:p14="http://schemas.microsoft.com/office/powerpoint/2010/main" val="3584690118"/>
              </p:ext>
            </p:extLst>
          </p:nvPr>
        </p:nvGraphicFramePr>
        <p:xfrm>
          <a:off x="3708400" y="3712320"/>
          <a:ext cx="3384550" cy="1246187"/>
        </p:xfrm>
        <a:graphic>
          <a:graphicData uri="http://schemas.openxmlformats.org/presentationml/2006/ole">
            <mc:AlternateContent xmlns:mc="http://schemas.openxmlformats.org/markup-compatibility/2006">
              <mc:Choice xmlns:v="urn:schemas-microsoft-com:vml" Requires="v">
                <p:oleObj spid="_x0000_s8254" name="Equation" r:id="rId11" imgW="1396800" imgH="520560" progId="Equation.DSMT4">
                  <p:embed/>
                </p:oleObj>
              </mc:Choice>
              <mc:Fallback>
                <p:oleObj name="Equation" r:id="rId11" imgW="1396800" imgH="5205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3712320"/>
                        <a:ext cx="3384550" cy="124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0"/>
          <p:cNvSpPr txBox="1">
            <a:spLocks noChangeArrowheads="1"/>
          </p:cNvSpPr>
          <p:nvPr/>
        </p:nvSpPr>
        <p:spPr bwMode="auto">
          <a:xfrm>
            <a:off x="5724525" y="5223620"/>
            <a:ext cx="27479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latin typeface="微软雅黑" panose="020B0503020204020204" pitchFamily="34" charset="-122"/>
                <a:ea typeface="微软雅黑" panose="020B0503020204020204" pitchFamily="34" charset="-122"/>
              </a:rPr>
              <a:t>与实验结果一致</a:t>
            </a:r>
            <a:r>
              <a:rPr lang="zh-CN" altLang="en-US">
                <a:latin typeface="微软雅黑" panose="020B0503020204020204" pitchFamily="34" charset="-122"/>
                <a:ea typeface="微软雅黑" panose="020B0503020204020204" pitchFamily="34" charset="-122"/>
              </a:rPr>
              <a:t> </a:t>
            </a:r>
          </a:p>
        </p:txBody>
      </p:sp>
      <p:graphicFrame>
        <p:nvGraphicFramePr>
          <p:cNvPr id="13" name="Object 11"/>
          <p:cNvGraphicFramePr>
            <a:graphicFrameLocks noChangeAspect="1"/>
          </p:cNvGraphicFramePr>
          <p:nvPr>
            <p:extLst>
              <p:ext uri="{D42A27DB-BD31-4B8C-83A1-F6EECF244321}">
                <p14:modId xmlns:p14="http://schemas.microsoft.com/office/powerpoint/2010/main" val="671444041"/>
              </p:ext>
            </p:extLst>
          </p:nvPr>
        </p:nvGraphicFramePr>
        <p:xfrm>
          <a:off x="900113" y="116632"/>
          <a:ext cx="4059237" cy="1579563"/>
        </p:xfrm>
        <a:graphic>
          <a:graphicData uri="http://schemas.openxmlformats.org/presentationml/2006/ole">
            <mc:AlternateContent xmlns:mc="http://schemas.openxmlformats.org/markup-compatibility/2006">
              <mc:Choice xmlns:v="urn:schemas-microsoft-com:vml" Requires="v">
                <p:oleObj spid="_x0000_s8255" name="Equation" r:id="rId13" imgW="1346040" imgH="520560" progId="Equation.DSMT4">
                  <p:embed/>
                </p:oleObj>
              </mc:Choice>
              <mc:Fallback>
                <p:oleObj name="Equation" r:id="rId13" imgW="1346040" imgH="5205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116632"/>
                        <a:ext cx="4059237" cy="157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extLst>
              <p:ext uri="{D42A27DB-BD31-4B8C-83A1-F6EECF244321}">
                <p14:modId xmlns:p14="http://schemas.microsoft.com/office/powerpoint/2010/main" val="2122426980"/>
              </p:ext>
            </p:extLst>
          </p:nvPr>
        </p:nvGraphicFramePr>
        <p:xfrm>
          <a:off x="1547813" y="4120307"/>
          <a:ext cx="1343025" cy="398463"/>
        </p:xfrm>
        <a:graphic>
          <a:graphicData uri="http://schemas.openxmlformats.org/presentationml/2006/ole">
            <mc:AlternateContent xmlns:mc="http://schemas.openxmlformats.org/markup-compatibility/2006">
              <mc:Choice xmlns:v="urn:schemas-microsoft-com:vml" Requires="v">
                <p:oleObj spid="_x0000_s8256" name="Equation" r:id="rId15" imgW="609480" imgH="177480" progId="Equation.DSMT4">
                  <p:embed/>
                </p:oleObj>
              </mc:Choice>
              <mc:Fallback>
                <p:oleObj name="Equation" r:id="rId15" imgW="60948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7813" y="4120307"/>
                        <a:ext cx="1343025"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489041417"/>
              </p:ext>
            </p:extLst>
          </p:nvPr>
        </p:nvGraphicFramePr>
        <p:xfrm>
          <a:off x="525463" y="5007720"/>
          <a:ext cx="4694237" cy="1038225"/>
        </p:xfrm>
        <a:graphic>
          <a:graphicData uri="http://schemas.openxmlformats.org/presentationml/2006/ole">
            <mc:AlternateContent xmlns:mc="http://schemas.openxmlformats.org/markup-compatibility/2006">
              <mc:Choice xmlns:v="urn:schemas-microsoft-com:vml" Requires="v">
                <p:oleObj spid="_x0000_s8257" name="Equation" r:id="rId17" imgW="2323800" imgH="520560" progId="Equation.DSMT4">
                  <p:embed/>
                </p:oleObj>
              </mc:Choice>
              <mc:Fallback>
                <p:oleObj name="Equation" r:id="rId17" imgW="2323800" imgH="52056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3" y="5007720"/>
                        <a:ext cx="4694237"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3"/>
          <p:cNvSpPr txBox="1">
            <a:spLocks noChangeArrowheads="1"/>
          </p:cNvSpPr>
          <p:nvPr/>
        </p:nvSpPr>
        <p:spPr>
          <a:xfrm>
            <a:off x="1187624" y="6206332"/>
            <a:ext cx="6336704" cy="47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zh-CN" altLang="en-US" sz="2800" dirty="0">
                <a:solidFill>
                  <a:srgbClr val="FF0000"/>
                </a:solidFill>
                <a:latin typeface="微软雅黑" panose="020B0503020204020204" pitchFamily="34" charset="-122"/>
              </a:rPr>
              <a:t>光量子假说可以完美的解释黑体辐射。</a:t>
            </a:r>
          </a:p>
        </p:txBody>
      </p:sp>
    </p:spTree>
    <p:extLst>
      <p:ext uri="{BB962C8B-B14F-4D97-AF65-F5344CB8AC3E}">
        <p14:creationId xmlns:p14="http://schemas.microsoft.com/office/powerpoint/2010/main" val="2276855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8" y="68924"/>
            <a:ext cx="8640960" cy="720080"/>
          </a:xfrm>
        </p:spPr>
        <p:txBody>
          <a:bodyPr>
            <a:normAutofit/>
          </a:bodyPr>
          <a:lstStyle/>
          <a:p>
            <a:pPr>
              <a:spcBef>
                <a:spcPts val="1800"/>
              </a:spcBef>
            </a:pPr>
            <a:r>
              <a:rPr lang="zh-CN" altLang="en-US" dirty="0"/>
              <a:t>二、光电效应及其解释</a:t>
            </a:r>
            <a:endParaRPr lang="en-US" altLang="zh-CN" dirty="0"/>
          </a:p>
        </p:txBody>
      </p:sp>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光电效应</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23880" name="Picture 968" descr="D:\work\光学课程\2014秋季\教学参考素材\光的量子性\photoelect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6667500" cy="481965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27584" y="1274612"/>
            <a:ext cx="5314275"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光照在金属上，使电子从金属中脱出的现象。</a:t>
            </a:r>
          </a:p>
        </p:txBody>
      </p:sp>
    </p:spTree>
    <p:extLst>
      <p:ext uri="{BB962C8B-B14F-4D97-AF65-F5344CB8AC3E}">
        <p14:creationId xmlns:p14="http://schemas.microsoft.com/office/powerpoint/2010/main" val="2745856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光电效应的实验现象</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67" name="Group 35"/>
          <p:cNvGrpSpPr>
            <a:grpSpLocks/>
          </p:cNvGrpSpPr>
          <p:nvPr/>
        </p:nvGrpSpPr>
        <p:grpSpPr bwMode="auto">
          <a:xfrm>
            <a:off x="4240213" y="777875"/>
            <a:ext cx="4648200" cy="4090988"/>
            <a:chOff x="2736" y="624"/>
            <a:chExt cx="2928" cy="2577"/>
          </a:xfrm>
        </p:grpSpPr>
        <p:sp>
          <p:nvSpPr>
            <p:cNvPr id="68" name="Line 6"/>
            <p:cNvSpPr>
              <a:spLocks noChangeShapeType="1"/>
            </p:cNvSpPr>
            <p:nvPr/>
          </p:nvSpPr>
          <p:spPr bwMode="auto">
            <a:xfrm>
              <a:off x="3792" y="960"/>
              <a:ext cx="187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9" name="Group 34"/>
            <p:cNvGrpSpPr>
              <a:grpSpLocks/>
            </p:cNvGrpSpPr>
            <p:nvPr/>
          </p:nvGrpSpPr>
          <p:grpSpPr bwMode="auto">
            <a:xfrm>
              <a:off x="2736" y="624"/>
              <a:ext cx="2928" cy="2577"/>
              <a:chOff x="2704" y="516"/>
              <a:chExt cx="2928" cy="2577"/>
            </a:xfrm>
          </p:grpSpPr>
          <p:sp>
            <p:nvSpPr>
              <p:cNvPr id="70" name="Line 4"/>
              <p:cNvSpPr>
                <a:spLocks noChangeShapeType="1"/>
              </p:cNvSpPr>
              <p:nvPr/>
            </p:nvSpPr>
            <p:spPr bwMode="auto">
              <a:xfrm flipH="1">
                <a:off x="3760" y="1575"/>
                <a:ext cx="187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Rectangle 5"/>
              <p:cNvSpPr>
                <a:spLocks noChangeArrowheads="1"/>
              </p:cNvSpPr>
              <p:nvPr/>
            </p:nvSpPr>
            <p:spPr bwMode="auto">
              <a:xfrm>
                <a:off x="3211" y="786"/>
                <a:ext cx="279"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sz="2000" dirty="0">
                    <a:latin typeface="微软雅黑" panose="020B0503020204020204" pitchFamily="34" charset="-122"/>
                    <a:ea typeface="微软雅黑" panose="020B0503020204020204" pitchFamily="34" charset="-122"/>
                  </a:rPr>
                  <a:t>饱</a:t>
                </a:r>
              </a:p>
              <a:p>
                <a:pPr eaLnBrk="0" hangingPunct="0"/>
                <a:r>
                  <a:rPr kumimoji="1" lang="zh-CN" altLang="en-US" sz="2000" dirty="0">
                    <a:latin typeface="微软雅黑" panose="020B0503020204020204" pitchFamily="34" charset="-122"/>
                    <a:ea typeface="微软雅黑" panose="020B0503020204020204" pitchFamily="34" charset="-122"/>
                  </a:rPr>
                  <a:t>和</a:t>
                </a:r>
              </a:p>
              <a:p>
                <a:pPr eaLnBrk="0" hangingPunct="0"/>
                <a:r>
                  <a:rPr kumimoji="1" lang="zh-CN" altLang="en-US" sz="2000" dirty="0">
                    <a:latin typeface="微软雅黑" panose="020B0503020204020204" pitchFamily="34" charset="-122"/>
                    <a:ea typeface="微软雅黑" panose="020B0503020204020204" pitchFamily="34" charset="-122"/>
                  </a:rPr>
                  <a:t>电</a:t>
                </a:r>
              </a:p>
              <a:p>
                <a:pPr eaLnBrk="0" hangingPunct="0"/>
                <a:r>
                  <a:rPr kumimoji="1" lang="zh-CN" altLang="en-US" sz="2000" dirty="0">
                    <a:latin typeface="微软雅黑" panose="020B0503020204020204" pitchFamily="34" charset="-122"/>
                    <a:ea typeface="微软雅黑" panose="020B0503020204020204" pitchFamily="34" charset="-122"/>
                  </a:rPr>
                  <a:t>流</a:t>
                </a:r>
              </a:p>
            </p:txBody>
          </p:sp>
          <p:sp>
            <p:nvSpPr>
              <p:cNvPr id="72" name="Rectangle 7"/>
              <p:cNvSpPr>
                <a:spLocks noChangeArrowheads="1"/>
              </p:cNvSpPr>
              <p:nvPr/>
            </p:nvSpPr>
            <p:spPr bwMode="auto">
              <a:xfrm>
                <a:off x="4166" y="651"/>
                <a:ext cx="90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sz="2000" dirty="0">
                    <a:latin typeface="微软雅黑" panose="020B0503020204020204" pitchFamily="34" charset="-122"/>
                    <a:ea typeface="微软雅黑" panose="020B0503020204020204" pitchFamily="34" charset="-122"/>
                  </a:rPr>
                  <a:t>光 强 较 强</a:t>
                </a:r>
              </a:p>
            </p:txBody>
          </p:sp>
          <p:sp>
            <p:nvSpPr>
              <p:cNvPr id="73" name="Freeform 8"/>
              <p:cNvSpPr>
                <a:spLocks/>
              </p:cNvSpPr>
              <p:nvPr/>
            </p:nvSpPr>
            <p:spPr bwMode="auto">
              <a:xfrm>
                <a:off x="2944" y="958"/>
                <a:ext cx="2577" cy="1817"/>
              </a:xfrm>
              <a:custGeom>
                <a:avLst/>
                <a:gdLst>
                  <a:gd name="T0" fmla="*/ 67 w 2577"/>
                  <a:gd name="T1" fmla="*/ 1810 h 1817"/>
                  <a:gd name="T2" fmla="*/ 133 w 2577"/>
                  <a:gd name="T3" fmla="*/ 1802 h 1817"/>
                  <a:gd name="T4" fmla="*/ 201 w 2577"/>
                  <a:gd name="T5" fmla="*/ 1789 h 1817"/>
                  <a:gd name="T6" fmla="*/ 268 w 2577"/>
                  <a:gd name="T7" fmla="*/ 1771 h 1817"/>
                  <a:gd name="T8" fmla="*/ 335 w 2577"/>
                  <a:gd name="T9" fmla="*/ 1743 h 1817"/>
                  <a:gd name="T10" fmla="*/ 400 w 2577"/>
                  <a:gd name="T11" fmla="*/ 1704 h 1817"/>
                  <a:gd name="T12" fmla="*/ 466 w 2577"/>
                  <a:gd name="T13" fmla="*/ 1652 h 1817"/>
                  <a:gd name="T14" fmla="*/ 515 w 2577"/>
                  <a:gd name="T15" fmla="*/ 1602 h 1817"/>
                  <a:gd name="T16" fmla="*/ 547 w 2577"/>
                  <a:gd name="T17" fmla="*/ 1563 h 1817"/>
                  <a:gd name="T18" fmla="*/ 580 w 2577"/>
                  <a:gd name="T19" fmla="*/ 1518 h 1817"/>
                  <a:gd name="T20" fmla="*/ 612 w 2577"/>
                  <a:gd name="T21" fmla="*/ 1467 h 1817"/>
                  <a:gd name="T22" fmla="*/ 642 w 2577"/>
                  <a:gd name="T23" fmla="*/ 1409 h 1817"/>
                  <a:gd name="T24" fmla="*/ 689 w 2577"/>
                  <a:gd name="T25" fmla="*/ 1314 h 1817"/>
                  <a:gd name="T26" fmla="*/ 752 w 2577"/>
                  <a:gd name="T27" fmla="*/ 1177 h 1817"/>
                  <a:gd name="T28" fmla="*/ 814 w 2577"/>
                  <a:gd name="T29" fmla="*/ 1035 h 1817"/>
                  <a:gd name="T30" fmla="*/ 877 w 2577"/>
                  <a:gd name="T31" fmla="*/ 894 h 1817"/>
                  <a:gd name="T32" fmla="*/ 939 w 2577"/>
                  <a:gd name="T33" fmla="*/ 762 h 1817"/>
                  <a:gd name="T34" fmla="*/ 971 w 2577"/>
                  <a:gd name="T35" fmla="*/ 701 h 1817"/>
                  <a:gd name="T36" fmla="*/ 1004 w 2577"/>
                  <a:gd name="T37" fmla="*/ 645 h 1817"/>
                  <a:gd name="T38" fmla="*/ 1036 w 2577"/>
                  <a:gd name="T39" fmla="*/ 597 h 1817"/>
                  <a:gd name="T40" fmla="*/ 1099 w 2577"/>
                  <a:gd name="T41" fmla="*/ 509 h 1817"/>
                  <a:gd name="T42" fmla="*/ 1159 w 2577"/>
                  <a:gd name="T43" fmla="*/ 431 h 1817"/>
                  <a:gd name="T44" fmla="*/ 1216 w 2577"/>
                  <a:gd name="T45" fmla="*/ 362 h 1817"/>
                  <a:gd name="T46" fmla="*/ 1274 w 2577"/>
                  <a:gd name="T47" fmla="*/ 301 h 1817"/>
                  <a:gd name="T48" fmla="*/ 1338 w 2577"/>
                  <a:gd name="T49" fmla="*/ 245 h 1817"/>
                  <a:gd name="T50" fmla="*/ 1408 w 2577"/>
                  <a:gd name="T51" fmla="*/ 196 h 1817"/>
                  <a:gd name="T52" fmla="*/ 1486 w 2577"/>
                  <a:gd name="T53" fmla="*/ 153 h 1817"/>
                  <a:gd name="T54" fmla="*/ 1577 w 2577"/>
                  <a:gd name="T55" fmla="*/ 113 h 1817"/>
                  <a:gd name="T56" fmla="*/ 1628 w 2577"/>
                  <a:gd name="T57" fmla="*/ 96 h 1817"/>
                  <a:gd name="T58" fmla="*/ 1687 w 2577"/>
                  <a:gd name="T59" fmla="*/ 81 h 1817"/>
                  <a:gd name="T60" fmla="*/ 1749 w 2577"/>
                  <a:gd name="T61" fmla="*/ 67 h 1817"/>
                  <a:gd name="T62" fmla="*/ 1889 w 2577"/>
                  <a:gd name="T63" fmla="*/ 47 h 1817"/>
                  <a:gd name="T64" fmla="*/ 2035 w 2577"/>
                  <a:gd name="T65" fmla="*/ 32 h 1817"/>
                  <a:gd name="T66" fmla="*/ 2184 w 2577"/>
                  <a:gd name="T67" fmla="*/ 22 h 1817"/>
                  <a:gd name="T68" fmla="*/ 2322 w 2577"/>
                  <a:gd name="T69" fmla="*/ 14 h 1817"/>
                  <a:gd name="T70" fmla="*/ 2386 w 2577"/>
                  <a:gd name="T71" fmla="*/ 11 h 1817"/>
                  <a:gd name="T72" fmla="*/ 2444 w 2577"/>
                  <a:gd name="T73" fmla="*/ 8 h 1817"/>
                  <a:gd name="T74" fmla="*/ 2496 w 2577"/>
                  <a:gd name="T75" fmla="*/ 6 h 1817"/>
                  <a:gd name="T76" fmla="*/ 2539 w 2577"/>
                  <a:gd name="T77" fmla="*/ 2 h 1817"/>
                  <a:gd name="T78" fmla="*/ 2576 w 2577"/>
                  <a:gd name="T79"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7" h="1817">
                    <a:moveTo>
                      <a:pt x="0" y="1816"/>
                    </a:moveTo>
                    <a:lnTo>
                      <a:pt x="67" y="1810"/>
                    </a:lnTo>
                    <a:lnTo>
                      <a:pt x="100" y="1807"/>
                    </a:lnTo>
                    <a:lnTo>
                      <a:pt x="133" y="1802"/>
                    </a:lnTo>
                    <a:lnTo>
                      <a:pt x="167" y="1797"/>
                    </a:lnTo>
                    <a:lnTo>
                      <a:pt x="201" y="1789"/>
                    </a:lnTo>
                    <a:lnTo>
                      <a:pt x="234" y="1782"/>
                    </a:lnTo>
                    <a:lnTo>
                      <a:pt x="268" y="1771"/>
                    </a:lnTo>
                    <a:lnTo>
                      <a:pt x="302" y="1758"/>
                    </a:lnTo>
                    <a:lnTo>
                      <a:pt x="335" y="1743"/>
                    </a:lnTo>
                    <a:lnTo>
                      <a:pt x="367" y="1725"/>
                    </a:lnTo>
                    <a:lnTo>
                      <a:pt x="400" y="1704"/>
                    </a:lnTo>
                    <a:lnTo>
                      <a:pt x="433" y="1680"/>
                    </a:lnTo>
                    <a:lnTo>
                      <a:pt x="466" y="1652"/>
                    </a:lnTo>
                    <a:lnTo>
                      <a:pt x="498" y="1620"/>
                    </a:lnTo>
                    <a:lnTo>
                      <a:pt x="515" y="1602"/>
                    </a:lnTo>
                    <a:lnTo>
                      <a:pt x="531" y="1584"/>
                    </a:lnTo>
                    <a:lnTo>
                      <a:pt x="547" y="1563"/>
                    </a:lnTo>
                    <a:lnTo>
                      <a:pt x="563" y="1543"/>
                    </a:lnTo>
                    <a:lnTo>
                      <a:pt x="580" y="1518"/>
                    </a:lnTo>
                    <a:lnTo>
                      <a:pt x="596" y="1493"/>
                    </a:lnTo>
                    <a:lnTo>
                      <a:pt x="612" y="1467"/>
                    </a:lnTo>
                    <a:lnTo>
                      <a:pt x="627" y="1438"/>
                    </a:lnTo>
                    <a:lnTo>
                      <a:pt x="642" y="1409"/>
                    </a:lnTo>
                    <a:lnTo>
                      <a:pt x="658" y="1377"/>
                    </a:lnTo>
                    <a:lnTo>
                      <a:pt x="689" y="1314"/>
                    </a:lnTo>
                    <a:lnTo>
                      <a:pt x="721" y="1247"/>
                    </a:lnTo>
                    <a:lnTo>
                      <a:pt x="752" y="1177"/>
                    </a:lnTo>
                    <a:lnTo>
                      <a:pt x="783" y="1107"/>
                    </a:lnTo>
                    <a:lnTo>
                      <a:pt x="814" y="1035"/>
                    </a:lnTo>
                    <a:lnTo>
                      <a:pt x="845" y="964"/>
                    </a:lnTo>
                    <a:lnTo>
                      <a:pt x="877" y="894"/>
                    </a:lnTo>
                    <a:lnTo>
                      <a:pt x="909" y="825"/>
                    </a:lnTo>
                    <a:lnTo>
                      <a:pt x="939" y="762"/>
                    </a:lnTo>
                    <a:lnTo>
                      <a:pt x="954" y="731"/>
                    </a:lnTo>
                    <a:lnTo>
                      <a:pt x="971" y="701"/>
                    </a:lnTo>
                    <a:lnTo>
                      <a:pt x="987" y="673"/>
                    </a:lnTo>
                    <a:lnTo>
                      <a:pt x="1004" y="645"/>
                    </a:lnTo>
                    <a:lnTo>
                      <a:pt x="1020" y="620"/>
                    </a:lnTo>
                    <a:lnTo>
                      <a:pt x="1036" y="597"/>
                    </a:lnTo>
                    <a:lnTo>
                      <a:pt x="1068" y="551"/>
                    </a:lnTo>
                    <a:lnTo>
                      <a:pt x="1099" y="509"/>
                    </a:lnTo>
                    <a:lnTo>
                      <a:pt x="1128" y="469"/>
                    </a:lnTo>
                    <a:lnTo>
                      <a:pt x="1159" y="431"/>
                    </a:lnTo>
                    <a:lnTo>
                      <a:pt x="1186" y="396"/>
                    </a:lnTo>
                    <a:lnTo>
                      <a:pt x="1216" y="362"/>
                    </a:lnTo>
                    <a:lnTo>
                      <a:pt x="1244" y="330"/>
                    </a:lnTo>
                    <a:lnTo>
                      <a:pt x="1274" y="301"/>
                    </a:lnTo>
                    <a:lnTo>
                      <a:pt x="1307" y="272"/>
                    </a:lnTo>
                    <a:lnTo>
                      <a:pt x="1338" y="245"/>
                    </a:lnTo>
                    <a:lnTo>
                      <a:pt x="1373" y="221"/>
                    </a:lnTo>
                    <a:lnTo>
                      <a:pt x="1408" y="196"/>
                    </a:lnTo>
                    <a:lnTo>
                      <a:pt x="1446" y="173"/>
                    </a:lnTo>
                    <a:lnTo>
                      <a:pt x="1486" y="153"/>
                    </a:lnTo>
                    <a:lnTo>
                      <a:pt x="1529" y="132"/>
                    </a:lnTo>
                    <a:lnTo>
                      <a:pt x="1577" y="113"/>
                    </a:lnTo>
                    <a:lnTo>
                      <a:pt x="1602" y="105"/>
                    </a:lnTo>
                    <a:lnTo>
                      <a:pt x="1628" y="96"/>
                    </a:lnTo>
                    <a:lnTo>
                      <a:pt x="1657" y="88"/>
                    </a:lnTo>
                    <a:lnTo>
                      <a:pt x="1687" y="81"/>
                    </a:lnTo>
                    <a:lnTo>
                      <a:pt x="1716" y="73"/>
                    </a:lnTo>
                    <a:lnTo>
                      <a:pt x="1749" y="67"/>
                    </a:lnTo>
                    <a:lnTo>
                      <a:pt x="1817" y="56"/>
                    </a:lnTo>
                    <a:lnTo>
                      <a:pt x="1889" y="47"/>
                    </a:lnTo>
                    <a:lnTo>
                      <a:pt x="1960" y="38"/>
                    </a:lnTo>
                    <a:lnTo>
                      <a:pt x="2035" y="32"/>
                    </a:lnTo>
                    <a:lnTo>
                      <a:pt x="2110" y="26"/>
                    </a:lnTo>
                    <a:lnTo>
                      <a:pt x="2184" y="22"/>
                    </a:lnTo>
                    <a:lnTo>
                      <a:pt x="2254" y="17"/>
                    </a:lnTo>
                    <a:lnTo>
                      <a:pt x="2322" y="14"/>
                    </a:lnTo>
                    <a:lnTo>
                      <a:pt x="2355" y="13"/>
                    </a:lnTo>
                    <a:lnTo>
                      <a:pt x="2386" y="11"/>
                    </a:lnTo>
                    <a:lnTo>
                      <a:pt x="2415" y="10"/>
                    </a:lnTo>
                    <a:lnTo>
                      <a:pt x="2444" y="8"/>
                    </a:lnTo>
                    <a:lnTo>
                      <a:pt x="2471" y="7"/>
                    </a:lnTo>
                    <a:lnTo>
                      <a:pt x="2496" y="6"/>
                    </a:lnTo>
                    <a:lnTo>
                      <a:pt x="2519" y="5"/>
                    </a:lnTo>
                    <a:lnTo>
                      <a:pt x="2539" y="2"/>
                    </a:lnTo>
                    <a:lnTo>
                      <a:pt x="2559" y="1"/>
                    </a:lnTo>
                    <a:lnTo>
                      <a:pt x="257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 name="Line 9"/>
              <p:cNvSpPr>
                <a:spLocks noChangeShapeType="1"/>
              </p:cNvSpPr>
              <p:nvPr/>
            </p:nvSpPr>
            <p:spPr bwMode="auto">
              <a:xfrm>
                <a:off x="3770" y="516"/>
                <a:ext cx="0" cy="2249"/>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Line 10"/>
              <p:cNvSpPr>
                <a:spLocks noChangeShapeType="1"/>
              </p:cNvSpPr>
              <p:nvPr/>
            </p:nvSpPr>
            <p:spPr bwMode="auto">
              <a:xfrm>
                <a:off x="2704" y="2765"/>
                <a:ext cx="2928" cy="1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Rectangle 11"/>
              <p:cNvSpPr>
                <a:spLocks noChangeArrowheads="1"/>
              </p:cNvSpPr>
              <p:nvPr/>
            </p:nvSpPr>
            <p:spPr bwMode="auto">
              <a:xfrm>
                <a:off x="4207" y="1317"/>
                <a:ext cx="90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sz="2000" dirty="0">
                    <a:latin typeface="微软雅黑" panose="020B0503020204020204" pitchFamily="34" charset="-122"/>
                    <a:ea typeface="微软雅黑" panose="020B0503020204020204" pitchFamily="34" charset="-122"/>
                  </a:rPr>
                  <a:t>光 强 较 弱</a:t>
                </a:r>
              </a:p>
            </p:txBody>
          </p:sp>
          <p:sp>
            <p:nvSpPr>
              <p:cNvPr id="77" name="Rectangle 12"/>
              <p:cNvSpPr>
                <a:spLocks noChangeArrowheads="1"/>
              </p:cNvSpPr>
              <p:nvPr/>
            </p:nvSpPr>
            <p:spPr bwMode="auto">
              <a:xfrm>
                <a:off x="2868" y="1666"/>
                <a:ext cx="279"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sz="2000" dirty="0">
                    <a:latin typeface="微软雅黑" panose="020B0503020204020204" pitchFamily="34" charset="-122"/>
                    <a:ea typeface="微软雅黑" panose="020B0503020204020204" pitchFamily="34" charset="-122"/>
                  </a:rPr>
                  <a:t>遏</a:t>
                </a:r>
              </a:p>
              <a:p>
                <a:pPr eaLnBrk="0" hangingPunct="0"/>
                <a:r>
                  <a:rPr kumimoji="1" lang="zh-CN" altLang="en-US" sz="2000" dirty="0">
                    <a:latin typeface="微软雅黑" panose="020B0503020204020204" pitchFamily="34" charset="-122"/>
                    <a:ea typeface="微软雅黑" panose="020B0503020204020204" pitchFamily="34" charset="-122"/>
                  </a:rPr>
                  <a:t>止</a:t>
                </a:r>
              </a:p>
              <a:p>
                <a:pPr eaLnBrk="0" hangingPunct="0"/>
                <a:r>
                  <a:rPr kumimoji="1" lang="zh-CN" altLang="en-US" sz="2000" dirty="0">
                    <a:latin typeface="微软雅黑" panose="020B0503020204020204" pitchFamily="34" charset="-122"/>
                    <a:ea typeface="微软雅黑" panose="020B0503020204020204" pitchFamily="34" charset="-122"/>
                  </a:rPr>
                  <a:t>电</a:t>
                </a:r>
              </a:p>
              <a:p>
                <a:pPr eaLnBrk="0" hangingPunct="0"/>
                <a:r>
                  <a:rPr kumimoji="1" lang="zh-CN" altLang="en-US" sz="2000" dirty="0">
                    <a:latin typeface="微软雅黑" panose="020B0503020204020204" pitchFamily="34" charset="-122"/>
                    <a:ea typeface="微软雅黑" panose="020B0503020204020204" pitchFamily="34" charset="-122"/>
                  </a:rPr>
                  <a:t>压</a:t>
                </a:r>
              </a:p>
            </p:txBody>
          </p:sp>
          <p:sp>
            <p:nvSpPr>
              <p:cNvPr id="78" name="Line 13"/>
              <p:cNvSpPr>
                <a:spLocks noChangeShapeType="1"/>
              </p:cNvSpPr>
              <p:nvPr/>
            </p:nvSpPr>
            <p:spPr bwMode="auto">
              <a:xfrm>
                <a:off x="2992" y="2500"/>
                <a:ext cx="0" cy="265"/>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Freeform 14"/>
              <p:cNvSpPr>
                <a:spLocks/>
              </p:cNvSpPr>
              <p:nvPr/>
            </p:nvSpPr>
            <p:spPr bwMode="auto">
              <a:xfrm>
                <a:off x="3196" y="1574"/>
                <a:ext cx="1928" cy="1192"/>
              </a:xfrm>
              <a:custGeom>
                <a:avLst/>
                <a:gdLst>
                  <a:gd name="T0" fmla="*/ 60 w 2257"/>
                  <a:gd name="T1" fmla="*/ 1291 h 1297"/>
                  <a:gd name="T2" fmla="*/ 119 w 2257"/>
                  <a:gd name="T3" fmla="*/ 1285 h 1297"/>
                  <a:gd name="T4" fmla="*/ 178 w 2257"/>
                  <a:gd name="T5" fmla="*/ 1276 h 1297"/>
                  <a:gd name="T6" fmla="*/ 238 w 2257"/>
                  <a:gd name="T7" fmla="*/ 1263 h 1297"/>
                  <a:gd name="T8" fmla="*/ 297 w 2257"/>
                  <a:gd name="T9" fmla="*/ 1242 h 1297"/>
                  <a:gd name="T10" fmla="*/ 354 w 2257"/>
                  <a:gd name="T11" fmla="*/ 1214 h 1297"/>
                  <a:gd name="T12" fmla="*/ 411 w 2257"/>
                  <a:gd name="T13" fmla="*/ 1177 h 1297"/>
                  <a:gd name="T14" fmla="*/ 455 w 2257"/>
                  <a:gd name="T15" fmla="*/ 1141 h 1297"/>
                  <a:gd name="T16" fmla="*/ 482 w 2257"/>
                  <a:gd name="T17" fmla="*/ 1115 h 1297"/>
                  <a:gd name="T18" fmla="*/ 510 w 2257"/>
                  <a:gd name="T19" fmla="*/ 1083 h 1297"/>
                  <a:gd name="T20" fmla="*/ 537 w 2257"/>
                  <a:gd name="T21" fmla="*/ 1046 h 1297"/>
                  <a:gd name="T22" fmla="*/ 564 w 2257"/>
                  <a:gd name="T23" fmla="*/ 1005 h 1297"/>
                  <a:gd name="T24" fmla="*/ 604 w 2257"/>
                  <a:gd name="T25" fmla="*/ 937 h 1297"/>
                  <a:gd name="T26" fmla="*/ 656 w 2257"/>
                  <a:gd name="T27" fmla="*/ 841 h 1297"/>
                  <a:gd name="T28" fmla="*/ 708 w 2257"/>
                  <a:gd name="T29" fmla="*/ 740 h 1297"/>
                  <a:gd name="T30" fmla="*/ 762 w 2257"/>
                  <a:gd name="T31" fmla="*/ 641 h 1297"/>
                  <a:gd name="T32" fmla="*/ 814 w 2257"/>
                  <a:gd name="T33" fmla="*/ 547 h 1297"/>
                  <a:gd name="T34" fmla="*/ 842 w 2257"/>
                  <a:gd name="T35" fmla="*/ 504 h 1297"/>
                  <a:gd name="T36" fmla="*/ 869 w 2257"/>
                  <a:gd name="T37" fmla="*/ 463 h 1297"/>
                  <a:gd name="T38" fmla="*/ 896 w 2257"/>
                  <a:gd name="T39" fmla="*/ 431 h 1297"/>
                  <a:gd name="T40" fmla="*/ 952 w 2257"/>
                  <a:gd name="T41" fmla="*/ 369 h 1297"/>
                  <a:gd name="T42" fmla="*/ 1003 w 2257"/>
                  <a:gd name="T43" fmla="*/ 312 h 1297"/>
                  <a:gd name="T44" fmla="*/ 1053 w 2257"/>
                  <a:gd name="T45" fmla="*/ 263 h 1297"/>
                  <a:gd name="T46" fmla="*/ 1103 w 2257"/>
                  <a:gd name="T47" fmla="*/ 218 h 1297"/>
                  <a:gd name="T48" fmla="*/ 1160 w 2257"/>
                  <a:gd name="T49" fmla="*/ 179 h 1297"/>
                  <a:gd name="T50" fmla="*/ 1221 w 2257"/>
                  <a:gd name="T51" fmla="*/ 145 h 1297"/>
                  <a:gd name="T52" fmla="*/ 1289 w 2257"/>
                  <a:gd name="T53" fmla="*/ 114 h 1297"/>
                  <a:gd name="T54" fmla="*/ 1368 w 2257"/>
                  <a:gd name="T55" fmla="*/ 86 h 1297"/>
                  <a:gd name="T56" fmla="*/ 1415 w 2257"/>
                  <a:gd name="T57" fmla="*/ 74 h 1297"/>
                  <a:gd name="T58" fmla="*/ 1466 w 2257"/>
                  <a:gd name="T59" fmla="*/ 63 h 1297"/>
                  <a:gd name="T60" fmla="*/ 1521 w 2257"/>
                  <a:gd name="T61" fmla="*/ 53 h 1297"/>
                  <a:gd name="T62" fmla="*/ 1645 w 2257"/>
                  <a:gd name="T63" fmla="*/ 37 h 1297"/>
                  <a:gd name="T64" fmla="*/ 1774 w 2257"/>
                  <a:gd name="T65" fmla="*/ 26 h 1297"/>
                  <a:gd name="T66" fmla="*/ 1907 w 2257"/>
                  <a:gd name="T67" fmla="*/ 18 h 1297"/>
                  <a:gd name="T68" fmla="*/ 2030 w 2257"/>
                  <a:gd name="T69" fmla="*/ 11 h 1297"/>
                  <a:gd name="T70" fmla="*/ 2087 w 2257"/>
                  <a:gd name="T71" fmla="*/ 9 h 1297"/>
                  <a:gd name="T72" fmla="*/ 2138 w 2257"/>
                  <a:gd name="T73" fmla="*/ 7 h 1297"/>
                  <a:gd name="T74" fmla="*/ 2184 w 2257"/>
                  <a:gd name="T75" fmla="*/ 5 h 1297"/>
                  <a:gd name="T76" fmla="*/ 2223 w 2257"/>
                  <a:gd name="T77" fmla="*/ 2 h 1297"/>
                  <a:gd name="T78" fmla="*/ 2256 w 2257"/>
                  <a:gd name="T79"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7" h="1297">
                    <a:moveTo>
                      <a:pt x="0" y="1296"/>
                    </a:moveTo>
                    <a:lnTo>
                      <a:pt x="60" y="1291"/>
                    </a:lnTo>
                    <a:lnTo>
                      <a:pt x="89" y="1289"/>
                    </a:lnTo>
                    <a:lnTo>
                      <a:pt x="119" y="1285"/>
                    </a:lnTo>
                    <a:lnTo>
                      <a:pt x="149" y="1281"/>
                    </a:lnTo>
                    <a:lnTo>
                      <a:pt x="178" y="1276"/>
                    </a:lnTo>
                    <a:lnTo>
                      <a:pt x="208" y="1268"/>
                    </a:lnTo>
                    <a:lnTo>
                      <a:pt x="238" y="1263"/>
                    </a:lnTo>
                    <a:lnTo>
                      <a:pt x="268" y="1252"/>
                    </a:lnTo>
                    <a:lnTo>
                      <a:pt x="297" y="1242"/>
                    </a:lnTo>
                    <a:lnTo>
                      <a:pt x="325" y="1229"/>
                    </a:lnTo>
                    <a:lnTo>
                      <a:pt x="354" y="1214"/>
                    </a:lnTo>
                    <a:lnTo>
                      <a:pt x="382" y="1197"/>
                    </a:lnTo>
                    <a:lnTo>
                      <a:pt x="411" y="1177"/>
                    </a:lnTo>
                    <a:lnTo>
                      <a:pt x="440" y="1154"/>
                    </a:lnTo>
                    <a:lnTo>
                      <a:pt x="455" y="1141"/>
                    </a:lnTo>
                    <a:lnTo>
                      <a:pt x="468" y="1129"/>
                    </a:lnTo>
                    <a:lnTo>
                      <a:pt x="482" y="1115"/>
                    </a:lnTo>
                    <a:lnTo>
                      <a:pt x="496" y="1098"/>
                    </a:lnTo>
                    <a:lnTo>
                      <a:pt x="510" y="1083"/>
                    </a:lnTo>
                    <a:lnTo>
                      <a:pt x="524" y="1065"/>
                    </a:lnTo>
                    <a:lnTo>
                      <a:pt x="537" y="1046"/>
                    </a:lnTo>
                    <a:lnTo>
                      <a:pt x="551" y="1025"/>
                    </a:lnTo>
                    <a:lnTo>
                      <a:pt x="564" y="1005"/>
                    </a:lnTo>
                    <a:lnTo>
                      <a:pt x="576" y="983"/>
                    </a:lnTo>
                    <a:lnTo>
                      <a:pt x="604" y="937"/>
                    </a:lnTo>
                    <a:lnTo>
                      <a:pt x="630" y="890"/>
                    </a:lnTo>
                    <a:lnTo>
                      <a:pt x="656" y="841"/>
                    </a:lnTo>
                    <a:lnTo>
                      <a:pt x="682" y="789"/>
                    </a:lnTo>
                    <a:lnTo>
                      <a:pt x="708" y="740"/>
                    </a:lnTo>
                    <a:lnTo>
                      <a:pt x="735" y="689"/>
                    </a:lnTo>
                    <a:lnTo>
                      <a:pt x="762" y="641"/>
                    </a:lnTo>
                    <a:lnTo>
                      <a:pt x="789" y="591"/>
                    </a:lnTo>
                    <a:lnTo>
                      <a:pt x="814" y="547"/>
                    </a:lnTo>
                    <a:lnTo>
                      <a:pt x="828" y="524"/>
                    </a:lnTo>
                    <a:lnTo>
                      <a:pt x="842" y="504"/>
                    </a:lnTo>
                    <a:lnTo>
                      <a:pt x="855" y="484"/>
                    </a:lnTo>
                    <a:lnTo>
                      <a:pt x="869" y="463"/>
                    </a:lnTo>
                    <a:lnTo>
                      <a:pt x="884" y="446"/>
                    </a:lnTo>
                    <a:lnTo>
                      <a:pt x="896" y="431"/>
                    </a:lnTo>
                    <a:lnTo>
                      <a:pt x="925" y="397"/>
                    </a:lnTo>
                    <a:lnTo>
                      <a:pt x="952" y="369"/>
                    </a:lnTo>
                    <a:lnTo>
                      <a:pt x="978" y="339"/>
                    </a:lnTo>
                    <a:lnTo>
                      <a:pt x="1003" y="312"/>
                    </a:lnTo>
                    <a:lnTo>
                      <a:pt x="1027" y="287"/>
                    </a:lnTo>
                    <a:lnTo>
                      <a:pt x="1053" y="263"/>
                    </a:lnTo>
                    <a:lnTo>
                      <a:pt x="1077" y="241"/>
                    </a:lnTo>
                    <a:lnTo>
                      <a:pt x="1103" y="218"/>
                    </a:lnTo>
                    <a:lnTo>
                      <a:pt x="1132" y="200"/>
                    </a:lnTo>
                    <a:lnTo>
                      <a:pt x="1160" y="179"/>
                    </a:lnTo>
                    <a:lnTo>
                      <a:pt x="1189" y="163"/>
                    </a:lnTo>
                    <a:lnTo>
                      <a:pt x="1221" y="145"/>
                    </a:lnTo>
                    <a:lnTo>
                      <a:pt x="1254" y="128"/>
                    </a:lnTo>
                    <a:lnTo>
                      <a:pt x="1289" y="114"/>
                    </a:lnTo>
                    <a:lnTo>
                      <a:pt x="1326" y="100"/>
                    </a:lnTo>
                    <a:lnTo>
                      <a:pt x="1368" y="86"/>
                    </a:lnTo>
                    <a:lnTo>
                      <a:pt x="1391" y="79"/>
                    </a:lnTo>
                    <a:lnTo>
                      <a:pt x="1415" y="74"/>
                    </a:lnTo>
                    <a:lnTo>
                      <a:pt x="1440" y="66"/>
                    </a:lnTo>
                    <a:lnTo>
                      <a:pt x="1466" y="63"/>
                    </a:lnTo>
                    <a:lnTo>
                      <a:pt x="1493" y="56"/>
                    </a:lnTo>
                    <a:lnTo>
                      <a:pt x="1521" y="53"/>
                    </a:lnTo>
                    <a:lnTo>
                      <a:pt x="1581" y="44"/>
                    </a:lnTo>
                    <a:lnTo>
                      <a:pt x="1645" y="37"/>
                    </a:lnTo>
                    <a:lnTo>
                      <a:pt x="1708" y="32"/>
                    </a:lnTo>
                    <a:lnTo>
                      <a:pt x="1774" y="26"/>
                    </a:lnTo>
                    <a:lnTo>
                      <a:pt x="1841" y="21"/>
                    </a:lnTo>
                    <a:lnTo>
                      <a:pt x="1907" y="18"/>
                    </a:lnTo>
                    <a:lnTo>
                      <a:pt x="1969" y="14"/>
                    </a:lnTo>
                    <a:lnTo>
                      <a:pt x="2030" y="11"/>
                    </a:lnTo>
                    <a:lnTo>
                      <a:pt x="2059" y="10"/>
                    </a:lnTo>
                    <a:lnTo>
                      <a:pt x="2087" y="9"/>
                    </a:lnTo>
                    <a:lnTo>
                      <a:pt x="2113" y="8"/>
                    </a:lnTo>
                    <a:lnTo>
                      <a:pt x="2138" y="7"/>
                    </a:lnTo>
                    <a:lnTo>
                      <a:pt x="2161" y="5"/>
                    </a:lnTo>
                    <a:lnTo>
                      <a:pt x="2184" y="5"/>
                    </a:lnTo>
                    <a:lnTo>
                      <a:pt x="2205" y="3"/>
                    </a:lnTo>
                    <a:lnTo>
                      <a:pt x="2223" y="2"/>
                    </a:lnTo>
                    <a:lnTo>
                      <a:pt x="2241" y="1"/>
                    </a:lnTo>
                    <a:lnTo>
                      <a:pt x="225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80" name="Object 15"/>
              <p:cNvGraphicFramePr>
                <a:graphicFrameLocks noChangeAspect="1"/>
              </p:cNvGraphicFramePr>
              <p:nvPr/>
            </p:nvGraphicFramePr>
            <p:xfrm>
              <a:off x="3856" y="519"/>
              <a:ext cx="191" cy="251"/>
            </p:xfrm>
            <a:graphic>
              <a:graphicData uri="http://schemas.openxmlformats.org/presentationml/2006/ole">
                <mc:AlternateContent xmlns:mc="http://schemas.openxmlformats.org/markup-compatibility/2006">
                  <mc:Choice xmlns:v="urn:schemas-microsoft-com:vml" Requires="v">
                    <p:oleObj spid="_x0000_s9267" name="公式" r:id="rId4" imgW="126720" imgH="164880" progId="Equation.3">
                      <p:embed/>
                    </p:oleObj>
                  </mc:Choice>
                  <mc:Fallback>
                    <p:oleObj name="公式" r:id="rId4" imgW="126720" imgH="164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 y="519"/>
                            <a:ext cx="191"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 name="Object 16"/>
              <p:cNvGraphicFramePr>
                <a:graphicFrameLocks noChangeAspect="1"/>
              </p:cNvGraphicFramePr>
              <p:nvPr>
                <p:extLst>
                  <p:ext uri="{D42A27DB-BD31-4B8C-83A1-F6EECF244321}">
                    <p14:modId xmlns:p14="http://schemas.microsoft.com/office/powerpoint/2010/main" val="2301043373"/>
                  </p:ext>
                </p:extLst>
              </p:nvPr>
            </p:nvGraphicFramePr>
            <p:xfrm>
              <a:off x="2896" y="2808"/>
              <a:ext cx="266" cy="285"/>
            </p:xfrm>
            <a:graphic>
              <a:graphicData uri="http://schemas.openxmlformats.org/presentationml/2006/ole">
                <mc:AlternateContent xmlns:mc="http://schemas.openxmlformats.org/markup-compatibility/2006">
                  <mc:Choice xmlns:v="urn:schemas-microsoft-com:vml" Requires="v">
                    <p:oleObj spid="_x0000_s9268" name="公式" r:id="rId6" imgW="215640" imgH="228600" progId="Equation.3">
                      <p:embed/>
                    </p:oleObj>
                  </mc:Choice>
                  <mc:Fallback>
                    <p:oleObj name="公式" r:id="rId6" imgW="2156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 y="2808"/>
                            <a:ext cx="266" cy="285"/>
                          </a:xfrm>
                          <a:prstGeom prst="rect">
                            <a:avLst/>
                          </a:prstGeom>
                          <a:noFill/>
                          <a:ln>
                            <a:noFill/>
                          </a:ln>
                          <a:effectLst/>
                        </p:spPr>
                      </p:pic>
                    </p:oleObj>
                  </mc:Fallback>
                </mc:AlternateContent>
              </a:graphicData>
            </a:graphic>
          </p:graphicFrame>
          <p:graphicFrame>
            <p:nvGraphicFramePr>
              <p:cNvPr id="82" name="Object 17"/>
              <p:cNvGraphicFramePr>
                <a:graphicFrameLocks noChangeAspect="1"/>
              </p:cNvGraphicFramePr>
              <p:nvPr/>
            </p:nvGraphicFramePr>
            <p:xfrm>
              <a:off x="3472" y="1383"/>
              <a:ext cx="327" cy="351"/>
            </p:xfrm>
            <a:graphic>
              <a:graphicData uri="http://schemas.openxmlformats.org/presentationml/2006/ole">
                <mc:AlternateContent xmlns:mc="http://schemas.openxmlformats.org/markup-compatibility/2006">
                  <mc:Choice xmlns:v="urn:schemas-microsoft-com:vml" Requires="v">
                    <p:oleObj spid="_x0000_s9269" name="公式" r:id="rId8" imgW="215640" imgH="228600" progId="Equation.3">
                      <p:embed/>
                    </p:oleObj>
                  </mc:Choice>
                  <mc:Fallback>
                    <p:oleObj name="公式" r:id="rId8" imgW="2156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2" y="1383"/>
                            <a:ext cx="327" cy="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 name="Object 18"/>
              <p:cNvGraphicFramePr>
                <a:graphicFrameLocks noChangeAspect="1"/>
              </p:cNvGraphicFramePr>
              <p:nvPr/>
            </p:nvGraphicFramePr>
            <p:xfrm>
              <a:off x="3472" y="759"/>
              <a:ext cx="327" cy="351"/>
            </p:xfrm>
            <a:graphic>
              <a:graphicData uri="http://schemas.openxmlformats.org/presentationml/2006/ole">
                <mc:AlternateContent xmlns:mc="http://schemas.openxmlformats.org/markup-compatibility/2006">
                  <mc:Choice xmlns:v="urn:schemas-microsoft-com:vml" Requires="v">
                    <p:oleObj spid="_x0000_s9270" name="公式" r:id="rId10" imgW="215640" imgH="228600" progId="Equation.3">
                      <p:embed/>
                    </p:oleObj>
                  </mc:Choice>
                  <mc:Fallback>
                    <p:oleObj name="公式" r:id="rId10" imgW="21564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2" y="759"/>
                            <a:ext cx="327" cy="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 name="Object 19"/>
              <p:cNvGraphicFramePr>
                <a:graphicFrameLocks noChangeAspect="1"/>
              </p:cNvGraphicFramePr>
              <p:nvPr>
                <p:extLst>
                  <p:ext uri="{D42A27DB-BD31-4B8C-83A1-F6EECF244321}">
                    <p14:modId xmlns:p14="http://schemas.microsoft.com/office/powerpoint/2010/main" val="42315846"/>
                  </p:ext>
                </p:extLst>
              </p:nvPr>
            </p:nvGraphicFramePr>
            <p:xfrm>
              <a:off x="3664" y="2775"/>
              <a:ext cx="209" cy="228"/>
            </p:xfrm>
            <a:graphic>
              <a:graphicData uri="http://schemas.openxmlformats.org/presentationml/2006/ole">
                <mc:AlternateContent xmlns:mc="http://schemas.openxmlformats.org/markup-compatibility/2006">
                  <mc:Choice xmlns:v="urn:schemas-microsoft-com:vml" Requires="v">
                    <p:oleObj spid="_x0000_s9271" name="公式" r:id="rId12" imgW="164880" imgH="177480" progId="Equation.3">
                      <p:embed/>
                    </p:oleObj>
                  </mc:Choice>
                  <mc:Fallback>
                    <p:oleObj name="公式" r:id="rId12" imgW="16488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4" y="2775"/>
                            <a:ext cx="209" cy="228"/>
                          </a:xfrm>
                          <a:prstGeom prst="rect">
                            <a:avLst/>
                          </a:prstGeom>
                          <a:noFill/>
                          <a:ln>
                            <a:noFill/>
                          </a:ln>
                          <a:effectLst/>
                        </p:spPr>
                      </p:pic>
                    </p:oleObj>
                  </mc:Fallback>
                </mc:AlternateContent>
              </a:graphicData>
            </a:graphic>
          </p:graphicFrame>
          <p:graphicFrame>
            <p:nvGraphicFramePr>
              <p:cNvPr id="85" name="Object 20"/>
              <p:cNvGraphicFramePr>
                <a:graphicFrameLocks noChangeAspect="1"/>
              </p:cNvGraphicFramePr>
              <p:nvPr>
                <p:extLst>
                  <p:ext uri="{D42A27DB-BD31-4B8C-83A1-F6EECF244321}">
                    <p14:modId xmlns:p14="http://schemas.microsoft.com/office/powerpoint/2010/main" val="2528600506"/>
                  </p:ext>
                </p:extLst>
              </p:nvPr>
            </p:nvGraphicFramePr>
            <p:xfrm>
              <a:off x="5200" y="2500"/>
              <a:ext cx="244" cy="265"/>
            </p:xfrm>
            <a:graphic>
              <a:graphicData uri="http://schemas.openxmlformats.org/presentationml/2006/ole">
                <mc:AlternateContent xmlns:mc="http://schemas.openxmlformats.org/markup-compatibility/2006">
                  <mc:Choice xmlns:v="urn:schemas-microsoft-com:vml" Requires="v">
                    <p:oleObj spid="_x0000_s9272" name="公式" r:id="rId14" imgW="164880" imgH="177480" progId="Equation.3">
                      <p:embed/>
                    </p:oleObj>
                  </mc:Choice>
                  <mc:Fallback>
                    <p:oleObj name="公式" r:id="rId14" imgW="16488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00" y="2500"/>
                            <a:ext cx="244" cy="265"/>
                          </a:xfrm>
                          <a:prstGeom prst="rect">
                            <a:avLst/>
                          </a:prstGeom>
                          <a:noFill/>
                          <a:ln>
                            <a:noFill/>
                          </a:ln>
                          <a:effectLst/>
                        </p:spPr>
                      </p:pic>
                    </p:oleObj>
                  </mc:Fallback>
                </mc:AlternateContent>
              </a:graphicData>
            </a:graphic>
          </p:graphicFrame>
        </p:grpSp>
      </p:grpSp>
      <p:sp>
        <p:nvSpPr>
          <p:cNvPr id="3" name="矩形 2"/>
          <p:cNvSpPr/>
          <p:nvPr/>
        </p:nvSpPr>
        <p:spPr>
          <a:xfrm>
            <a:off x="192806" y="1464658"/>
            <a:ext cx="3963267" cy="1569660"/>
          </a:xfrm>
          <a:prstGeom prst="rect">
            <a:avLst/>
          </a:prstGeom>
        </p:spPr>
        <p:txBody>
          <a:bodyPr wrap="square">
            <a:spAutoFit/>
          </a:bodyPr>
          <a:lstStyle/>
          <a:p>
            <a:pPr algn="just" eaLnBrk="0" hangingPunct="0">
              <a:lnSpc>
                <a:spcPct val="120000"/>
              </a:lnSpc>
            </a:pPr>
            <a:r>
              <a:rPr kumimoji="1" lang="en-US" altLang="zh-CN" sz="2000" dirty="0">
                <a:latin typeface="微软雅黑" panose="020B0503020204020204" pitchFamily="34" charset="-122"/>
                <a:ea typeface="微软雅黑" panose="020B0503020204020204" pitchFamily="34" charset="-122"/>
              </a:rPr>
              <a:t>1</a:t>
            </a:r>
            <a:r>
              <a:rPr kumimoji="1" lang="zh-CN" altLang="en-US" sz="2000" dirty="0">
                <a:latin typeface="微软雅黑" panose="020B0503020204020204" pitchFamily="34" charset="-122"/>
                <a:ea typeface="微软雅黑" panose="020B0503020204020204" pitchFamily="34" charset="-122"/>
              </a:rPr>
              <a:t>、单位时间内从阴极逸出的光电子数</a:t>
            </a:r>
            <a:r>
              <a:rPr kumimoji="1" lang="en-US" altLang="zh-CN" sz="2000" dirty="0">
                <a:latin typeface="微软雅黑" panose="020B0503020204020204" pitchFamily="34" charset="-122"/>
                <a:ea typeface="微软雅黑" panose="020B0503020204020204" pitchFamily="34" charset="-122"/>
              </a:rPr>
              <a:t>(</a:t>
            </a:r>
            <a:r>
              <a:rPr kumimoji="1" lang="zh-CN" altLang="en-US" sz="2000" dirty="0">
                <a:latin typeface="微软雅黑" panose="020B0503020204020204" pitchFamily="34" charset="-122"/>
                <a:ea typeface="微软雅黑" panose="020B0503020204020204" pitchFamily="34" charset="-122"/>
              </a:rPr>
              <a:t>光电流</a:t>
            </a:r>
            <a:r>
              <a:rPr kumimoji="1" lang="en-US" altLang="zh-CN" sz="2000" dirty="0">
                <a:latin typeface="微软雅黑" panose="020B0503020204020204" pitchFamily="34" charset="-122"/>
                <a:ea typeface="微软雅黑" panose="020B0503020204020204" pitchFamily="34" charset="-122"/>
              </a:rPr>
              <a:t>)</a:t>
            </a:r>
            <a:r>
              <a:rPr kumimoji="1" lang="zh-CN" altLang="en-US" sz="2000" dirty="0">
                <a:latin typeface="微软雅黑" panose="020B0503020204020204" pitchFamily="34" charset="-122"/>
                <a:ea typeface="微软雅黑" panose="020B0503020204020204" pitchFamily="34" charset="-122"/>
              </a:rPr>
              <a:t>与入射光的强度成正比。当光电管电压为零时，光电流并不为零。</a:t>
            </a:r>
          </a:p>
        </p:txBody>
      </p:sp>
      <p:sp>
        <p:nvSpPr>
          <p:cNvPr id="86" name="Rectangle 23"/>
          <p:cNvSpPr>
            <a:spLocks noChangeArrowheads="1"/>
          </p:cNvSpPr>
          <p:nvPr/>
        </p:nvSpPr>
        <p:spPr bwMode="auto">
          <a:xfrm>
            <a:off x="185663" y="3405382"/>
            <a:ext cx="3970411" cy="1569660"/>
          </a:xfrm>
          <a:prstGeom prst="rect">
            <a:avLst/>
          </a:prstGeom>
        </p:spPr>
        <p:txBody>
          <a:bodyPr wrap="square">
            <a:spAutoFit/>
          </a:bodyPr>
          <a:lstStyle/>
          <a:p>
            <a:pPr algn="just" eaLnBrk="0" hangingPunct="0">
              <a:lnSpc>
                <a:spcPct val="120000"/>
              </a:lnSpc>
            </a:pPr>
            <a:r>
              <a:rPr kumimoji="1" lang="en-US" altLang="zh-CN" sz="2000" dirty="0">
                <a:latin typeface="微软雅黑" panose="020B0503020204020204" pitchFamily="34" charset="-122"/>
                <a:ea typeface="微软雅黑" panose="020B0503020204020204" pitchFamily="34" charset="-122"/>
              </a:rPr>
              <a:t>2</a:t>
            </a:r>
            <a:r>
              <a:rPr kumimoji="1" lang="zh-CN" altLang="en-US" sz="2000" dirty="0">
                <a:latin typeface="微软雅黑" panose="020B0503020204020204" pitchFamily="34" charset="-122"/>
                <a:ea typeface="微软雅黑" panose="020B0503020204020204" pitchFamily="34" charset="-122"/>
              </a:rPr>
              <a:t>、光电子的初动能与入射光频率成正比，</a:t>
            </a:r>
            <a:r>
              <a:rPr kumimoji="1" lang="zh-CN" altLang="en-US" sz="2000" dirty="0">
                <a:solidFill>
                  <a:srgbClr val="0066FF"/>
                </a:solidFill>
                <a:latin typeface="微软雅黑" panose="020B0503020204020204" pitchFamily="34" charset="-122"/>
                <a:ea typeface="微软雅黑" panose="020B0503020204020204" pitchFamily="34" charset="-122"/>
              </a:rPr>
              <a:t>与入射光的强度无关</a:t>
            </a:r>
            <a:r>
              <a:rPr kumimoji="1" lang="zh-CN" altLang="en-US" sz="2000" dirty="0">
                <a:latin typeface="微软雅黑" panose="020B0503020204020204" pitchFamily="34" charset="-122"/>
                <a:ea typeface="微软雅黑" panose="020B0503020204020204" pitchFamily="34" charset="-122"/>
              </a:rPr>
              <a:t>。遏止电压的存在说明光电子具有初动能，其关系为：</a:t>
            </a:r>
          </a:p>
        </p:txBody>
      </p:sp>
      <p:graphicFrame>
        <p:nvGraphicFramePr>
          <p:cNvPr id="4" name="对象 3"/>
          <p:cNvGraphicFramePr>
            <a:graphicFrameLocks noChangeAspect="1"/>
          </p:cNvGraphicFramePr>
          <p:nvPr>
            <p:extLst>
              <p:ext uri="{D42A27DB-BD31-4B8C-83A1-F6EECF244321}">
                <p14:modId xmlns:p14="http://schemas.microsoft.com/office/powerpoint/2010/main" val="128345615"/>
              </p:ext>
            </p:extLst>
          </p:nvPr>
        </p:nvGraphicFramePr>
        <p:xfrm>
          <a:off x="1252363" y="4981934"/>
          <a:ext cx="1837010" cy="835654"/>
        </p:xfrm>
        <a:graphic>
          <a:graphicData uri="http://schemas.openxmlformats.org/presentationml/2006/ole">
            <mc:AlternateContent xmlns:mc="http://schemas.openxmlformats.org/markup-compatibility/2006">
              <mc:Choice xmlns:v="urn:schemas-microsoft-com:vml" Requires="v">
                <p:oleObj spid="_x0000_s9273" name="Equation" r:id="rId16" imgW="876240" imgH="393480" progId="Equation.DSMT4">
                  <p:embed/>
                </p:oleObj>
              </mc:Choice>
              <mc:Fallback>
                <p:oleObj name="Equation" r:id="rId16" imgW="876240" imgH="393480" progId="Equation.DSMT4">
                  <p:embed/>
                  <p:pic>
                    <p:nvPicPr>
                      <p:cNvPr id="0" name="Object 43"/>
                      <p:cNvPicPr>
                        <a:picLocks noChangeAspect="1" noChangeArrowheads="1"/>
                      </p:cNvPicPr>
                      <p:nvPr/>
                    </p:nvPicPr>
                    <p:blipFill>
                      <a:blip r:embed="rId17">
                        <a:lum bright="-100000"/>
                      </a:blip>
                      <a:srcRect/>
                      <a:stretch>
                        <a:fillRect/>
                      </a:stretch>
                    </p:blipFill>
                    <p:spPr bwMode="auto">
                      <a:xfrm>
                        <a:off x="1252363" y="4981934"/>
                        <a:ext cx="1837010" cy="835654"/>
                      </a:xfrm>
                      <a:prstGeom prst="rect">
                        <a:avLst/>
                      </a:prstGeom>
                      <a:noFill/>
                      <a:ln>
                        <a:noFill/>
                      </a:ln>
                      <a:effectLst/>
                    </p:spPr>
                  </p:pic>
                </p:oleObj>
              </mc:Fallback>
            </mc:AlternateContent>
          </a:graphicData>
        </a:graphic>
      </p:graphicFrame>
      <p:sp>
        <p:nvSpPr>
          <p:cNvPr id="88" name="Rectangle 3"/>
          <p:cNvSpPr>
            <a:spLocks noChangeArrowheads="1"/>
          </p:cNvSpPr>
          <p:nvPr/>
        </p:nvSpPr>
        <p:spPr bwMode="auto">
          <a:xfrm>
            <a:off x="5477754" y="4774666"/>
            <a:ext cx="2750753"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sz="2000" dirty="0">
                <a:solidFill>
                  <a:srgbClr val="0066FF"/>
                </a:solidFill>
                <a:latin typeface="微软雅黑" panose="020B0503020204020204" pitchFamily="34" charset="-122"/>
                <a:ea typeface="微软雅黑" panose="020B0503020204020204" pitchFamily="34" charset="-122"/>
              </a:rPr>
              <a:t>光电效应伏安特性曲线</a:t>
            </a:r>
          </a:p>
        </p:txBody>
      </p:sp>
      <p:sp>
        <p:nvSpPr>
          <p:cNvPr id="89" name="Rectangle 38"/>
          <p:cNvSpPr>
            <a:spLocks noChangeArrowheads="1"/>
          </p:cNvSpPr>
          <p:nvPr/>
        </p:nvSpPr>
        <p:spPr bwMode="auto">
          <a:xfrm>
            <a:off x="4240213" y="5373216"/>
            <a:ext cx="4257894" cy="830997"/>
          </a:xfrm>
          <a:prstGeom prst="rect">
            <a:avLst/>
          </a:prstGeom>
        </p:spPr>
        <p:txBody>
          <a:bodyPr wrap="square">
            <a:spAutoFit/>
          </a:bodyPr>
          <a:lstStyle/>
          <a:p>
            <a:pPr algn="just" eaLnBrk="0" hangingPunct="0">
              <a:lnSpc>
                <a:spcPct val="120000"/>
              </a:lnSpc>
            </a:pPr>
            <a:r>
              <a:rPr kumimoji="1" lang="zh-CN" altLang="en-US" sz="2000" dirty="0">
                <a:latin typeface="微软雅黑" panose="020B0503020204020204" pitchFamily="34" charset="-122"/>
                <a:ea typeface="微软雅黑" panose="020B0503020204020204" pitchFamily="34" charset="-122"/>
              </a:rPr>
              <a:t>当反向电压加至</a:t>
            </a:r>
            <a:r>
              <a:rPr kumimoji="1" lang="en-US" altLang="zh-CN" sz="2000" i="1" dirty="0" err="1">
                <a:latin typeface="Times New Roman" panose="02020603050405020304" pitchFamily="18" charset="0"/>
                <a:ea typeface="微软雅黑" panose="020B0503020204020204" pitchFamily="34" charset="-122"/>
                <a:cs typeface="Times New Roman" panose="02020603050405020304" pitchFamily="18" charset="0"/>
              </a:rPr>
              <a:t>U</a:t>
            </a:r>
            <a:r>
              <a:rPr kumimoji="1" lang="en-US" altLang="zh-CN" sz="2000" i="1" baseline="-25000" dirty="0" err="1">
                <a:latin typeface="Times New Roman" panose="02020603050405020304" pitchFamily="18" charset="0"/>
                <a:ea typeface="微软雅黑" panose="020B0503020204020204" pitchFamily="34" charset="-122"/>
                <a:cs typeface="Times New Roman" panose="02020603050405020304" pitchFamily="18" charset="0"/>
              </a:rPr>
              <a:t>a</a:t>
            </a:r>
            <a:r>
              <a:rPr kumimoji="1" lang="en-US" altLang="zh-CN" sz="2000" i="1" baseline="-250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2000" dirty="0">
                <a:latin typeface="微软雅黑" panose="020B0503020204020204" pitchFamily="34" charset="-122"/>
                <a:ea typeface="微软雅黑" panose="020B0503020204020204" pitchFamily="34" charset="-122"/>
              </a:rPr>
              <a:t>时光电流为零，称</a:t>
            </a:r>
            <a:r>
              <a:rPr kumimoji="1" lang="en-US" altLang="zh-CN" sz="2000" i="1" dirty="0" err="1">
                <a:latin typeface="Times New Roman" panose="02020603050405020304" pitchFamily="18" charset="0"/>
                <a:ea typeface="微软雅黑" panose="020B0503020204020204" pitchFamily="34" charset="-122"/>
                <a:cs typeface="Times New Roman" panose="02020603050405020304" pitchFamily="18" charset="0"/>
              </a:rPr>
              <a:t>U</a:t>
            </a:r>
            <a:r>
              <a:rPr kumimoji="1" lang="en-US" altLang="zh-CN" sz="2000" i="1" baseline="-25000" dirty="0" err="1">
                <a:latin typeface="Times New Roman" panose="02020603050405020304" pitchFamily="18" charset="0"/>
                <a:ea typeface="微软雅黑" panose="020B0503020204020204" pitchFamily="34" charset="-122"/>
                <a:cs typeface="Times New Roman" panose="02020603050405020304" pitchFamily="18" charset="0"/>
              </a:rPr>
              <a:t>a</a:t>
            </a:r>
            <a:r>
              <a:rPr kumimoji="1" lang="zh-CN" altLang="en-US" sz="2000" dirty="0">
                <a:latin typeface="微软雅黑" panose="020B0503020204020204" pitchFamily="34" charset="-122"/>
                <a:ea typeface="微软雅黑" panose="020B0503020204020204" pitchFamily="34" charset="-122"/>
              </a:rPr>
              <a:t>为</a:t>
            </a:r>
            <a:r>
              <a:rPr kumimoji="1" lang="zh-CN" altLang="en-US" sz="2000" dirty="0">
                <a:solidFill>
                  <a:srgbClr val="0066FF"/>
                </a:solidFill>
                <a:latin typeface="微软雅黑" panose="020B0503020204020204" pitchFamily="34" charset="-122"/>
                <a:ea typeface="微软雅黑" panose="020B0503020204020204" pitchFamily="34" charset="-122"/>
              </a:rPr>
              <a:t>遏止电压</a:t>
            </a:r>
            <a:r>
              <a:rPr kumimoji="1" lang="zh-CN" altLang="en-US" sz="20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499957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光电效应的实验现象</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67" name="Group 35"/>
          <p:cNvGrpSpPr>
            <a:grpSpLocks/>
          </p:cNvGrpSpPr>
          <p:nvPr/>
        </p:nvGrpSpPr>
        <p:grpSpPr bwMode="auto">
          <a:xfrm>
            <a:off x="5074167" y="1043779"/>
            <a:ext cx="3763963" cy="3149600"/>
            <a:chOff x="2736" y="624"/>
            <a:chExt cx="2928" cy="2577"/>
          </a:xfrm>
        </p:grpSpPr>
        <p:sp>
          <p:nvSpPr>
            <p:cNvPr id="68" name="Line 6"/>
            <p:cNvSpPr>
              <a:spLocks noChangeShapeType="1"/>
            </p:cNvSpPr>
            <p:nvPr/>
          </p:nvSpPr>
          <p:spPr bwMode="auto">
            <a:xfrm>
              <a:off x="3792" y="960"/>
              <a:ext cx="187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9" name="Group 34"/>
            <p:cNvGrpSpPr>
              <a:grpSpLocks/>
            </p:cNvGrpSpPr>
            <p:nvPr/>
          </p:nvGrpSpPr>
          <p:grpSpPr bwMode="auto">
            <a:xfrm>
              <a:off x="2736" y="624"/>
              <a:ext cx="2928" cy="2577"/>
              <a:chOff x="2704" y="516"/>
              <a:chExt cx="2928" cy="2577"/>
            </a:xfrm>
          </p:grpSpPr>
          <p:sp>
            <p:nvSpPr>
              <p:cNvPr id="70" name="Line 4"/>
              <p:cNvSpPr>
                <a:spLocks noChangeShapeType="1"/>
              </p:cNvSpPr>
              <p:nvPr/>
            </p:nvSpPr>
            <p:spPr bwMode="auto">
              <a:xfrm flipH="1">
                <a:off x="3760" y="1575"/>
                <a:ext cx="187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Rectangle 5"/>
              <p:cNvSpPr>
                <a:spLocks noChangeArrowheads="1"/>
              </p:cNvSpPr>
              <p:nvPr/>
            </p:nvSpPr>
            <p:spPr bwMode="auto">
              <a:xfrm>
                <a:off x="3211" y="786"/>
                <a:ext cx="279"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sz="2000" dirty="0">
                    <a:latin typeface="微软雅黑" panose="020B0503020204020204" pitchFamily="34" charset="-122"/>
                    <a:ea typeface="微软雅黑" panose="020B0503020204020204" pitchFamily="34" charset="-122"/>
                  </a:rPr>
                  <a:t>饱</a:t>
                </a:r>
              </a:p>
              <a:p>
                <a:pPr eaLnBrk="0" hangingPunct="0"/>
                <a:r>
                  <a:rPr kumimoji="1" lang="zh-CN" altLang="en-US" sz="2000" dirty="0">
                    <a:latin typeface="微软雅黑" panose="020B0503020204020204" pitchFamily="34" charset="-122"/>
                    <a:ea typeface="微软雅黑" panose="020B0503020204020204" pitchFamily="34" charset="-122"/>
                  </a:rPr>
                  <a:t>和</a:t>
                </a:r>
              </a:p>
              <a:p>
                <a:pPr eaLnBrk="0" hangingPunct="0"/>
                <a:r>
                  <a:rPr kumimoji="1" lang="zh-CN" altLang="en-US" sz="2000" dirty="0">
                    <a:latin typeface="微软雅黑" panose="020B0503020204020204" pitchFamily="34" charset="-122"/>
                    <a:ea typeface="微软雅黑" panose="020B0503020204020204" pitchFamily="34" charset="-122"/>
                  </a:rPr>
                  <a:t>电</a:t>
                </a:r>
              </a:p>
              <a:p>
                <a:pPr eaLnBrk="0" hangingPunct="0"/>
                <a:r>
                  <a:rPr kumimoji="1" lang="zh-CN" altLang="en-US" sz="2000" dirty="0">
                    <a:latin typeface="微软雅黑" panose="020B0503020204020204" pitchFamily="34" charset="-122"/>
                    <a:ea typeface="微软雅黑" panose="020B0503020204020204" pitchFamily="34" charset="-122"/>
                  </a:rPr>
                  <a:t>流</a:t>
                </a:r>
              </a:p>
            </p:txBody>
          </p:sp>
          <p:sp>
            <p:nvSpPr>
              <p:cNvPr id="72" name="Rectangle 7"/>
              <p:cNvSpPr>
                <a:spLocks noChangeArrowheads="1"/>
              </p:cNvSpPr>
              <p:nvPr/>
            </p:nvSpPr>
            <p:spPr bwMode="auto">
              <a:xfrm>
                <a:off x="4166" y="651"/>
                <a:ext cx="90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sz="2000" dirty="0">
                    <a:latin typeface="微软雅黑" panose="020B0503020204020204" pitchFamily="34" charset="-122"/>
                    <a:ea typeface="微软雅黑" panose="020B0503020204020204" pitchFamily="34" charset="-122"/>
                  </a:rPr>
                  <a:t>光 强 较 强</a:t>
                </a:r>
              </a:p>
            </p:txBody>
          </p:sp>
          <p:sp>
            <p:nvSpPr>
              <p:cNvPr id="73" name="Freeform 8"/>
              <p:cNvSpPr>
                <a:spLocks/>
              </p:cNvSpPr>
              <p:nvPr/>
            </p:nvSpPr>
            <p:spPr bwMode="auto">
              <a:xfrm>
                <a:off x="2944" y="958"/>
                <a:ext cx="2577" cy="1817"/>
              </a:xfrm>
              <a:custGeom>
                <a:avLst/>
                <a:gdLst>
                  <a:gd name="T0" fmla="*/ 67 w 2577"/>
                  <a:gd name="T1" fmla="*/ 1810 h 1817"/>
                  <a:gd name="T2" fmla="*/ 133 w 2577"/>
                  <a:gd name="T3" fmla="*/ 1802 h 1817"/>
                  <a:gd name="T4" fmla="*/ 201 w 2577"/>
                  <a:gd name="T5" fmla="*/ 1789 h 1817"/>
                  <a:gd name="T6" fmla="*/ 268 w 2577"/>
                  <a:gd name="T7" fmla="*/ 1771 h 1817"/>
                  <a:gd name="T8" fmla="*/ 335 w 2577"/>
                  <a:gd name="T9" fmla="*/ 1743 h 1817"/>
                  <a:gd name="T10" fmla="*/ 400 w 2577"/>
                  <a:gd name="T11" fmla="*/ 1704 h 1817"/>
                  <a:gd name="T12" fmla="*/ 466 w 2577"/>
                  <a:gd name="T13" fmla="*/ 1652 h 1817"/>
                  <a:gd name="T14" fmla="*/ 515 w 2577"/>
                  <a:gd name="T15" fmla="*/ 1602 h 1817"/>
                  <a:gd name="T16" fmla="*/ 547 w 2577"/>
                  <a:gd name="T17" fmla="*/ 1563 h 1817"/>
                  <a:gd name="T18" fmla="*/ 580 w 2577"/>
                  <a:gd name="T19" fmla="*/ 1518 h 1817"/>
                  <a:gd name="T20" fmla="*/ 612 w 2577"/>
                  <a:gd name="T21" fmla="*/ 1467 h 1817"/>
                  <a:gd name="T22" fmla="*/ 642 w 2577"/>
                  <a:gd name="T23" fmla="*/ 1409 h 1817"/>
                  <a:gd name="T24" fmla="*/ 689 w 2577"/>
                  <a:gd name="T25" fmla="*/ 1314 h 1817"/>
                  <a:gd name="T26" fmla="*/ 752 w 2577"/>
                  <a:gd name="T27" fmla="*/ 1177 h 1817"/>
                  <a:gd name="T28" fmla="*/ 814 w 2577"/>
                  <a:gd name="T29" fmla="*/ 1035 h 1817"/>
                  <a:gd name="T30" fmla="*/ 877 w 2577"/>
                  <a:gd name="T31" fmla="*/ 894 h 1817"/>
                  <a:gd name="T32" fmla="*/ 939 w 2577"/>
                  <a:gd name="T33" fmla="*/ 762 h 1817"/>
                  <a:gd name="T34" fmla="*/ 971 w 2577"/>
                  <a:gd name="T35" fmla="*/ 701 h 1817"/>
                  <a:gd name="T36" fmla="*/ 1004 w 2577"/>
                  <a:gd name="T37" fmla="*/ 645 h 1817"/>
                  <a:gd name="T38" fmla="*/ 1036 w 2577"/>
                  <a:gd name="T39" fmla="*/ 597 h 1817"/>
                  <a:gd name="T40" fmla="*/ 1099 w 2577"/>
                  <a:gd name="T41" fmla="*/ 509 h 1817"/>
                  <a:gd name="T42" fmla="*/ 1159 w 2577"/>
                  <a:gd name="T43" fmla="*/ 431 h 1817"/>
                  <a:gd name="T44" fmla="*/ 1216 w 2577"/>
                  <a:gd name="T45" fmla="*/ 362 h 1817"/>
                  <a:gd name="T46" fmla="*/ 1274 w 2577"/>
                  <a:gd name="T47" fmla="*/ 301 h 1817"/>
                  <a:gd name="T48" fmla="*/ 1338 w 2577"/>
                  <a:gd name="T49" fmla="*/ 245 h 1817"/>
                  <a:gd name="T50" fmla="*/ 1408 w 2577"/>
                  <a:gd name="T51" fmla="*/ 196 h 1817"/>
                  <a:gd name="T52" fmla="*/ 1486 w 2577"/>
                  <a:gd name="T53" fmla="*/ 153 h 1817"/>
                  <a:gd name="T54" fmla="*/ 1577 w 2577"/>
                  <a:gd name="T55" fmla="*/ 113 h 1817"/>
                  <a:gd name="T56" fmla="*/ 1628 w 2577"/>
                  <a:gd name="T57" fmla="*/ 96 h 1817"/>
                  <a:gd name="T58" fmla="*/ 1687 w 2577"/>
                  <a:gd name="T59" fmla="*/ 81 h 1817"/>
                  <a:gd name="T60" fmla="*/ 1749 w 2577"/>
                  <a:gd name="T61" fmla="*/ 67 h 1817"/>
                  <a:gd name="T62" fmla="*/ 1889 w 2577"/>
                  <a:gd name="T63" fmla="*/ 47 h 1817"/>
                  <a:gd name="T64" fmla="*/ 2035 w 2577"/>
                  <a:gd name="T65" fmla="*/ 32 h 1817"/>
                  <a:gd name="T66" fmla="*/ 2184 w 2577"/>
                  <a:gd name="T67" fmla="*/ 22 h 1817"/>
                  <a:gd name="T68" fmla="*/ 2322 w 2577"/>
                  <a:gd name="T69" fmla="*/ 14 h 1817"/>
                  <a:gd name="T70" fmla="*/ 2386 w 2577"/>
                  <a:gd name="T71" fmla="*/ 11 h 1817"/>
                  <a:gd name="T72" fmla="*/ 2444 w 2577"/>
                  <a:gd name="T73" fmla="*/ 8 h 1817"/>
                  <a:gd name="T74" fmla="*/ 2496 w 2577"/>
                  <a:gd name="T75" fmla="*/ 6 h 1817"/>
                  <a:gd name="T76" fmla="*/ 2539 w 2577"/>
                  <a:gd name="T77" fmla="*/ 2 h 1817"/>
                  <a:gd name="T78" fmla="*/ 2576 w 2577"/>
                  <a:gd name="T79"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7" h="1817">
                    <a:moveTo>
                      <a:pt x="0" y="1816"/>
                    </a:moveTo>
                    <a:lnTo>
                      <a:pt x="67" y="1810"/>
                    </a:lnTo>
                    <a:lnTo>
                      <a:pt x="100" y="1807"/>
                    </a:lnTo>
                    <a:lnTo>
                      <a:pt x="133" y="1802"/>
                    </a:lnTo>
                    <a:lnTo>
                      <a:pt x="167" y="1797"/>
                    </a:lnTo>
                    <a:lnTo>
                      <a:pt x="201" y="1789"/>
                    </a:lnTo>
                    <a:lnTo>
                      <a:pt x="234" y="1782"/>
                    </a:lnTo>
                    <a:lnTo>
                      <a:pt x="268" y="1771"/>
                    </a:lnTo>
                    <a:lnTo>
                      <a:pt x="302" y="1758"/>
                    </a:lnTo>
                    <a:lnTo>
                      <a:pt x="335" y="1743"/>
                    </a:lnTo>
                    <a:lnTo>
                      <a:pt x="367" y="1725"/>
                    </a:lnTo>
                    <a:lnTo>
                      <a:pt x="400" y="1704"/>
                    </a:lnTo>
                    <a:lnTo>
                      <a:pt x="433" y="1680"/>
                    </a:lnTo>
                    <a:lnTo>
                      <a:pt x="466" y="1652"/>
                    </a:lnTo>
                    <a:lnTo>
                      <a:pt x="498" y="1620"/>
                    </a:lnTo>
                    <a:lnTo>
                      <a:pt x="515" y="1602"/>
                    </a:lnTo>
                    <a:lnTo>
                      <a:pt x="531" y="1584"/>
                    </a:lnTo>
                    <a:lnTo>
                      <a:pt x="547" y="1563"/>
                    </a:lnTo>
                    <a:lnTo>
                      <a:pt x="563" y="1543"/>
                    </a:lnTo>
                    <a:lnTo>
                      <a:pt x="580" y="1518"/>
                    </a:lnTo>
                    <a:lnTo>
                      <a:pt x="596" y="1493"/>
                    </a:lnTo>
                    <a:lnTo>
                      <a:pt x="612" y="1467"/>
                    </a:lnTo>
                    <a:lnTo>
                      <a:pt x="627" y="1438"/>
                    </a:lnTo>
                    <a:lnTo>
                      <a:pt x="642" y="1409"/>
                    </a:lnTo>
                    <a:lnTo>
                      <a:pt x="658" y="1377"/>
                    </a:lnTo>
                    <a:lnTo>
                      <a:pt x="689" y="1314"/>
                    </a:lnTo>
                    <a:lnTo>
                      <a:pt x="721" y="1247"/>
                    </a:lnTo>
                    <a:lnTo>
                      <a:pt x="752" y="1177"/>
                    </a:lnTo>
                    <a:lnTo>
                      <a:pt x="783" y="1107"/>
                    </a:lnTo>
                    <a:lnTo>
                      <a:pt x="814" y="1035"/>
                    </a:lnTo>
                    <a:lnTo>
                      <a:pt x="845" y="964"/>
                    </a:lnTo>
                    <a:lnTo>
                      <a:pt x="877" y="894"/>
                    </a:lnTo>
                    <a:lnTo>
                      <a:pt x="909" y="825"/>
                    </a:lnTo>
                    <a:lnTo>
                      <a:pt x="939" y="762"/>
                    </a:lnTo>
                    <a:lnTo>
                      <a:pt x="954" y="731"/>
                    </a:lnTo>
                    <a:lnTo>
                      <a:pt x="971" y="701"/>
                    </a:lnTo>
                    <a:lnTo>
                      <a:pt x="987" y="673"/>
                    </a:lnTo>
                    <a:lnTo>
                      <a:pt x="1004" y="645"/>
                    </a:lnTo>
                    <a:lnTo>
                      <a:pt x="1020" y="620"/>
                    </a:lnTo>
                    <a:lnTo>
                      <a:pt x="1036" y="597"/>
                    </a:lnTo>
                    <a:lnTo>
                      <a:pt x="1068" y="551"/>
                    </a:lnTo>
                    <a:lnTo>
                      <a:pt x="1099" y="509"/>
                    </a:lnTo>
                    <a:lnTo>
                      <a:pt x="1128" y="469"/>
                    </a:lnTo>
                    <a:lnTo>
                      <a:pt x="1159" y="431"/>
                    </a:lnTo>
                    <a:lnTo>
                      <a:pt x="1186" y="396"/>
                    </a:lnTo>
                    <a:lnTo>
                      <a:pt x="1216" y="362"/>
                    </a:lnTo>
                    <a:lnTo>
                      <a:pt x="1244" y="330"/>
                    </a:lnTo>
                    <a:lnTo>
                      <a:pt x="1274" y="301"/>
                    </a:lnTo>
                    <a:lnTo>
                      <a:pt x="1307" y="272"/>
                    </a:lnTo>
                    <a:lnTo>
                      <a:pt x="1338" y="245"/>
                    </a:lnTo>
                    <a:lnTo>
                      <a:pt x="1373" y="221"/>
                    </a:lnTo>
                    <a:lnTo>
                      <a:pt x="1408" y="196"/>
                    </a:lnTo>
                    <a:lnTo>
                      <a:pt x="1446" y="173"/>
                    </a:lnTo>
                    <a:lnTo>
                      <a:pt x="1486" y="153"/>
                    </a:lnTo>
                    <a:lnTo>
                      <a:pt x="1529" y="132"/>
                    </a:lnTo>
                    <a:lnTo>
                      <a:pt x="1577" y="113"/>
                    </a:lnTo>
                    <a:lnTo>
                      <a:pt x="1602" y="105"/>
                    </a:lnTo>
                    <a:lnTo>
                      <a:pt x="1628" y="96"/>
                    </a:lnTo>
                    <a:lnTo>
                      <a:pt x="1657" y="88"/>
                    </a:lnTo>
                    <a:lnTo>
                      <a:pt x="1687" y="81"/>
                    </a:lnTo>
                    <a:lnTo>
                      <a:pt x="1716" y="73"/>
                    </a:lnTo>
                    <a:lnTo>
                      <a:pt x="1749" y="67"/>
                    </a:lnTo>
                    <a:lnTo>
                      <a:pt x="1817" y="56"/>
                    </a:lnTo>
                    <a:lnTo>
                      <a:pt x="1889" y="47"/>
                    </a:lnTo>
                    <a:lnTo>
                      <a:pt x="1960" y="38"/>
                    </a:lnTo>
                    <a:lnTo>
                      <a:pt x="2035" y="32"/>
                    </a:lnTo>
                    <a:lnTo>
                      <a:pt x="2110" y="26"/>
                    </a:lnTo>
                    <a:lnTo>
                      <a:pt x="2184" y="22"/>
                    </a:lnTo>
                    <a:lnTo>
                      <a:pt x="2254" y="17"/>
                    </a:lnTo>
                    <a:lnTo>
                      <a:pt x="2322" y="14"/>
                    </a:lnTo>
                    <a:lnTo>
                      <a:pt x="2355" y="13"/>
                    </a:lnTo>
                    <a:lnTo>
                      <a:pt x="2386" y="11"/>
                    </a:lnTo>
                    <a:lnTo>
                      <a:pt x="2415" y="10"/>
                    </a:lnTo>
                    <a:lnTo>
                      <a:pt x="2444" y="8"/>
                    </a:lnTo>
                    <a:lnTo>
                      <a:pt x="2471" y="7"/>
                    </a:lnTo>
                    <a:lnTo>
                      <a:pt x="2496" y="6"/>
                    </a:lnTo>
                    <a:lnTo>
                      <a:pt x="2519" y="5"/>
                    </a:lnTo>
                    <a:lnTo>
                      <a:pt x="2539" y="2"/>
                    </a:lnTo>
                    <a:lnTo>
                      <a:pt x="2559" y="1"/>
                    </a:lnTo>
                    <a:lnTo>
                      <a:pt x="257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 name="Line 9"/>
              <p:cNvSpPr>
                <a:spLocks noChangeShapeType="1"/>
              </p:cNvSpPr>
              <p:nvPr/>
            </p:nvSpPr>
            <p:spPr bwMode="auto">
              <a:xfrm>
                <a:off x="3770" y="516"/>
                <a:ext cx="0" cy="2249"/>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Line 10"/>
              <p:cNvSpPr>
                <a:spLocks noChangeShapeType="1"/>
              </p:cNvSpPr>
              <p:nvPr/>
            </p:nvSpPr>
            <p:spPr bwMode="auto">
              <a:xfrm>
                <a:off x="2704" y="2765"/>
                <a:ext cx="2928" cy="1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Rectangle 11"/>
              <p:cNvSpPr>
                <a:spLocks noChangeArrowheads="1"/>
              </p:cNvSpPr>
              <p:nvPr/>
            </p:nvSpPr>
            <p:spPr bwMode="auto">
              <a:xfrm>
                <a:off x="4207" y="1317"/>
                <a:ext cx="90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sz="2000" dirty="0">
                    <a:latin typeface="微软雅黑" panose="020B0503020204020204" pitchFamily="34" charset="-122"/>
                    <a:ea typeface="微软雅黑" panose="020B0503020204020204" pitchFamily="34" charset="-122"/>
                  </a:rPr>
                  <a:t>光 强 较 弱</a:t>
                </a:r>
              </a:p>
            </p:txBody>
          </p:sp>
          <p:sp>
            <p:nvSpPr>
              <p:cNvPr id="77" name="Rectangle 12"/>
              <p:cNvSpPr>
                <a:spLocks noChangeArrowheads="1"/>
              </p:cNvSpPr>
              <p:nvPr/>
            </p:nvSpPr>
            <p:spPr bwMode="auto">
              <a:xfrm>
                <a:off x="2823" y="1454"/>
                <a:ext cx="279"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sz="2000" dirty="0">
                    <a:latin typeface="微软雅黑" panose="020B0503020204020204" pitchFamily="34" charset="-122"/>
                    <a:ea typeface="微软雅黑" panose="020B0503020204020204" pitchFamily="34" charset="-122"/>
                  </a:rPr>
                  <a:t>遏</a:t>
                </a:r>
              </a:p>
              <a:p>
                <a:pPr eaLnBrk="0" hangingPunct="0"/>
                <a:r>
                  <a:rPr kumimoji="1" lang="zh-CN" altLang="en-US" sz="2000" dirty="0">
                    <a:latin typeface="微软雅黑" panose="020B0503020204020204" pitchFamily="34" charset="-122"/>
                    <a:ea typeface="微软雅黑" panose="020B0503020204020204" pitchFamily="34" charset="-122"/>
                  </a:rPr>
                  <a:t>止</a:t>
                </a:r>
              </a:p>
              <a:p>
                <a:pPr eaLnBrk="0" hangingPunct="0"/>
                <a:r>
                  <a:rPr kumimoji="1" lang="zh-CN" altLang="en-US" sz="2000" dirty="0">
                    <a:latin typeface="微软雅黑" panose="020B0503020204020204" pitchFamily="34" charset="-122"/>
                    <a:ea typeface="微软雅黑" panose="020B0503020204020204" pitchFamily="34" charset="-122"/>
                  </a:rPr>
                  <a:t>电</a:t>
                </a:r>
              </a:p>
              <a:p>
                <a:pPr eaLnBrk="0" hangingPunct="0"/>
                <a:r>
                  <a:rPr kumimoji="1" lang="zh-CN" altLang="en-US" sz="2000" dirty="0">
                    <a:latin typeface="微软雅黑" panose="020B0503020204020204" pitchFamily="34" charset="-122"/>
                    <a:ea typeface="微软雅黑" panose="020B0503020204020204" pitchFamily="34" charset="-122"/>
                  </a:rPr>
                  <a:t>压</a:t>
                </a:r>
              </a:p>
            </p:txBody>
          </p:sp>
          <p:sp>
            <p:nvSpPr>
              <p:cNvPr id="78" name="Line 13"/>
              <p:cNvSpPr>
                <a:spLocks noChangeShapeType="1"/>
              </p:cNvSpPr>
              <p:nvPr/>
            </p:nvSpPr>
            <p:spPr bwMode="auto">
              <a:xfrm>
                <a:off x="2992" y="2500"/>
                <a:ext cx="0" cy="265"/>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Freeform 14"/>
              <p:cNvSpPr>
                <a:spLocks/>
              </p:cNvSpPr>
              <p:nvPr/>
            </p:nvSpPr>
            <p:spPr bwMode="auto">
              <a:xfrm>
                <a:off x="3196" y="1574"/>
                <a:ext cx="1928" cy="1192"/>
              </a:xfrm>
              <a:custGeom>
                <a:avLst/>
                <a:gdLst>
                  <a:gd name="T0" fmla="*/ 60 w 2257"/>
                  <a:gd name="T1" fmla="*/ 1291 h 1297"/>
                  <a:gd name="T2" fmla="*/ 119 w 2257"/>
                  <a:gd name="T3" fmla="*/ 1285 h 1297"/>
                  <a:gd name="T4" fmla="*/ 178 w 2257"/>
                  <a:gd name="T5" fmla="*/ 1276 h 1297"/>
                  <a:gd name="T6" fmla="*/ 238 w 2257"/>
                  <a:gd name="T7" fmla="*/ 1263 h 1297"/>
                  <a:gd name="T8" fmla="*/ 297 w 2257"/>
                  <a:gd name="T9" fmla="*/ 1242 h 1297"/>
                  <a:gd name="T10" fmla="*/ 354 w 2257"/>
                  <a:gd name="T11" fmla="*/ 1214 h 1297"/>
                  <a:gd name="T12" fmla="*/ 411 w 2257"/>
                  <a:gd name="T13" fmla="*/ 1177 h 1297"/>
                  <a:gd name="T14" fmla="*/ 455 w 2257"/>
                  <a:gd name="T15" fmla="*/ 1141 h 1297"/>
                  <a:gd name="T16" fmla="*/ 482 w 2257"/>
                  <a:gd name="T17" fmla="*/ 1115 h 1297"/>
                  <a:gd name="T18" fmla="*/ 510 w 2257"/>
                  <a:gd name="T19" fmla="*/ 1083 h 1297"/>
                  <a:gd name="T20" fmla="*/ 537 w 2257"/>
                  <a:gd name="T21" fmla="*/ 1046 h 1297"/>
                  <a:gd name="T22" fmla="*/ 564 w 2257"/>
                  <a:gd name="T23" fmla="*/ 1005 h 1297"/>
                  <a:gd name="T24" fmla="*/ 604 w 2257"/>
                  <a:gd name="T25" fmla="*/ 937 h 1297"/>
                  <a:gd name="T26" fmla="*/ 656 w 2257"/>
                  <a:gd name="T27" fmla="*/ 841 h 1297"/>
                  <a:gd name="T28" fmla="*/ 708 w 2257"/>
                  <a:gd name="T29" fmla="*/ 740 h 1297"/>
                  <a:gd name="T30" fmla="*/ 762 w 2257"/>
                  <a:gd name="T31" fmla="*/ 641 h 1297"/>
                  <a:gd name="T32" fmla="*/ 814 w 2257"/>
                  <a:gd name="T33" fmla="*/ 547 h 1297"/>
                  <a:gd name="T34" fmla="*/ 842 w 2257"/>
                  <a:gd name="T35" fmla="*/ 504 h 1297"/>
                  <a:gd name="T36" fmla="*/ 869 w 2257"/>
                  <a:gd name="T37" fmla="*/ 463 h 1297"/>
                  <a:gd name="T38" fmla="*/ 896 w 2257"/>
                  <a:gd name="T39" fmla="*/ 431 h 1297"/>
                  <a:gd name="T40" fmla="*/ 952 w 2257"/>
                  <a:gd name="T41" fmla="*/ 369 h 1297"/>
                  <a:gd name="T42" fmla="*/ 1003 w 2257"/>
                  <a:gd name="T43" fmla="*/ 312 h 1297"/>
                  <a:gd name="T44" fmla="*/ 1053 w 2257"/>
                  <a:gd name="T45" fmla="*/ 263 h 1297"/>
                  <a:gd name="T46" fmla="*/ 1103 w 2257"/>
                  <a:gd name="T47" fmla="*/ 218 h 1297"/>
                  <a:gd name="T48" fmla="*/ 1160 w 2257"/>
                  <a:gd name="T49" fmla="*/ 179 h 1297"/>
                  <a:gd name="T50" fmla="*/ 1221 w 2257"/>
                  <a:gd name="T51" fmla="*/ 145 h 1297"/>
                  <a:gd name="T52" fmla="*/ 1289 w 2257"/>
                  <a:gd name="T53" fmla="*/ 114 h 1297"/>
                  <a:gd name="T54" fmla="*/ 1368 w 2257"/>
                  <a:gd name="T55" fmla="*/ 86 h 1297"/>
                  <a:gd name="T56" fmla="*/ 1415 w 2257"/>
                  <a:gd name="T57" fmla="*/ 74 h 1297"/>
                  <a:gd name="T58" fmla="*/ 1466 w 2257"/>
                  <a:gd name="T59" fmla="*/ 63 h 1297"/>
                  <a:gd name="T60" fmla="*/ 1521 w 2257"/>
                  <a:gd name="T61" fmla="*/ 53 h 1297"/>
                  <a:gd name="T62" fmla="*/ 1645 w 2257"/>
                  <a:gd name="T63" fmla="*/ 37 h 1297"/>
                  <a:gd name="T64" fmla="*/ 1774 w 2257"/>
                  <a:gd name="T65" fmla="*/ 26 h 1297"/>
                  <a:gd name="T66" fmla="*/ 1907 w 2257"/>
                  <a:gd name="T67" fmla="*/ 18 h 1297"/>
                  <a:gd name="T68" fmla="*/ 2030 w 2257"/>
                  <a:gd name="T69" fmla="*/ 11 h 1297"/>
                  <a:gd name="T70" fmla="*/ 2087 w 2257"/>
                  <a:gd name="T71" fmla="*/ 9 h 1297"/>
                  <a:gd name="T72" fmla="*/ 2138 w 2257"/>
                  <a:gd name="T73" fmla="*/ 7 h 1297"/>
                  <a:gd name="T74" fmla="*/ 2184 w 2257"/>
                  <a:gd name="T75" fmla="*/ 5 h 1297"/>
                  <a:gd name="T76" fmla="*/ 2223 w 2257"/>
                  <a:gd name="T77" fmla="*/ 2 h 1297"/>
                  <a:gd name="T78" fmla="*/ 2256 w 2257"/>
                  <a:gd name="T79"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7" h="1297">
                    <a:moveTo>
                      <a:pt x="0" y="1296"/>
                    </a:moveTo>
                    <a:lnTo>
                      <a:pt x="60" y="1291"/>
                    </a:lnTo>
                    <a:lnTo>
                      <a:pt x="89" y="1289"/>
                    </a:lnTo>
                    <a:lnTo>
                      <a:pt x="119" y="1285"/>
                    </a:lnTo>
                    <a:lnTo>
                      <a:pt x="149" y="1281"/>
                    </a:lnTo>
                    <a:lnTo>
                      <a:pt x="178" y="1276"/>
                    </a:lnTo>
                    <a:lnTo>
                      <a:pt x="208" y="1268"/>
                    </a:lnTo>
                    <a:lnTo>
                      <a:pt x="238" y="1263"/>
                    </a:lnTo>
                    <a:lnTo>
                      <a:pt x="268" y="1252"/>
                    </a:lnTo>
                    <a:lnTo>
                      <a:pt x="297" y="1242"/>
                    </a:lnTo>
                    <a:lnTo>
                      <a:pt x="325" y="1229"/>
                    </a:lnTo>
                    <a:lnTo>
                      <a:pt x="354" y="1214"/>
                    </a:lnTo>
                    <a:lnTo>
                      <a:pt x="382" y="1197"/>
                    </a:lnTo>
                    <a:lnTo>
                      <a:pt x="411" y="1177"/>
                    </a:lnTo>
                    <a:lnTo>
                      <a:pt x="440" y="1154"/>
                    </a:lnTo>
                    <a:lnTo>
                      <a:pt x="455" y="1141"/>
                    </a:lnTo>
                    <a:lnTo>
                      <a:pt x="468" y="1129"/>
                    </a:lnTo>
                    <a:lnTo>
                      <a:pt x="482" y="1115"/>
                    </a:lnTo>
                    <a:lnTo>
                      <a:pt x="496" y="1098"/>
                    </a:lnTo>
                    <a:lnTo>
                      <a:pt x="510" y="1083"/>
                    </a:lnTo>
                    <a:lnTo>
                      <a:pt x="524" y="1065"/>
                    </a:lnTo>
                    <a:lnTo>
                      <a:pt x="537" y="1046"/>
                    </a:lnTo>
                    <a:lnTo>
                      <a:pt x="551" y="1025"/>
                    </a:lnTo>
                    <a:lnTo>
                      <a:pt x="564" y="1005"/>
                    </a:lnTo>
                    <a:lnTo>
                      <a:pt x="576" y="983"/>
                    </a:lnTo>
                    <a:lnTo>
                      <a:pt x="604" y="937"/>
                    </a:lnTo>
                    <a:lnTo>
                      <a:pt x="630" y="890"/>
                    </a:lnTo>
                    <a:lnTo>
                      <a:pt x="656" y="841"/>
                    </a:lnTo>
                    <a:lnTo>
                      <a:pt x="682" y="789"/>
                    </a:lnTo>
                    <a:lnTo>
                      <a:pt x="708" y="740"/>
                    </a:lnTo>
                    <a:lnTo>
                      <a:pt x="735" y="689"/>
                    </a:lnTo>
                    <a:lnTo>
                      <a:pt x="762" y="641"/>
                    </a:lnTo>
                    <a:lnTo>
                      <a:pt x="789" y="591"/>
                    </a:lnTo>
                    <a:lnTo>
                      <a:pt x="814" y="547"/>
                    </a:lnTo>
                    <a:lnTo>
                      <a:pt x="828" y="524"/>
                    </a:lnTo>
                    <a:lnTo>
                      <a:pt x="842" y="504"/>
                    </a:lnTo>
                    <a:lnTo>
                      <a:pt x="855" y="484"/>
                    </a:lnTo>
                    <a:lnTo>
                      <a:pt x="869" y="463"/>
                    </a:lnTo>
                    <a:lnTo>
                      <a:pt x="884" y="446"/>
                    </a:lnTo>
                    <a:lnTo>
                      <a:pt x="896" y="431"/>
                    </a:lnTo>
                    <a:lnTo>
                      <a:pt x="925" y="397"/>
                    </a:lnTo>
                    <a:lnTo>
                      <a:pt x="952" y="369"/>
                    </a:lnTo>
                    <a:lnTo>
                      <a:pt x="978" y="339"/>
                    </a:lnTo>
                    <a:lnTo>
                      <a:pt x="1003" y="312"/>
                    </a:lnTo>
                    <a:lnTo>
                      <a:pt x="1027" y="287"/>
                    </a:lnTo>
                    <a:lnTo>
                      <a:pt x="1053" y="263"/>
                    </a:lnTo>
                    <a:lnTo>
                      <a:pt x="1077" y="241"/>
                    </a:lnTo>
                    <a:lnTo>
                      <a:pt x="1103" y="218"/>
                    </a:lnTo>
                    <a:lnTo>
                      <a:pt x="1132" y="200"/>
                    </a:lnTo>
                    <a:lnTo>
                      <a:pt x="1160" y="179"/>
                    </a:lnTo>
                    <a:lnTo>
                      <a:pt x="1189" y="163"/>
                    </a:lnTo>
                    <a:lnTo>
                      <a:pt x="1221" y="145"/>
                    </a:lnTo>
                    <a:lnTo>
                      <a:pt x="1254" y="128"/>
                    </a:lnTo>
                    <a:lnTo>
                      <a:pt x="1289" y="114"/>
                    </a:lnTo>
                    <a:lnTo>
                      <a:pt x="1326" y="100"/>
                    </a:lnTo>
                    <a:lnTo>
                      <a:pt x="1368" y="86"/>
                    </a:lnTo>
                    <a:lnTo>
                      <a:pt x="1391" y="79"/>
                    </a:lnTo>
                    <a:lnTo>
                      <a:pt x="1415" y="74"/>
                    </a:lnTo>
                    <a:lnTo>
                      <a:pt x="1440" y="66"/>
                    </a:lnTo>
                    <a:lnTo>
                      <a:pt x="1466" y="63"/>
                    </a:lnTo>
                    <a:lnTo>
                      <a:pt x="1493" y="56"/>
                    </a:lnTo>
                    <a:lnTo>
                      <a:pt x="1521" y="53"/>
                    </a:lnTo>
                    <a:lnTo>
                      <a:pt x="1581" y="44"/>
                    </a:lnTo>
                    <a:lnTo>
                      <a:pt x="1645" y="37"/>
                    </a:lnTo>
                    <a:lnTo>
                      <a:pt x="1708" y="32"/>
                    </a:lnTo>
                    <a:lnTo>
                      <a:pt x="1774" y="26"/>
                    </a:lnTo>
                    <a:lnTo>
                      <a:pt x="1841" y="21"/>
                    </a:lnTo>
                    <a:lnTo>
                      <a:pt x="1907" y="18"/>
                    </a:lnTo>
                    <a:lnTo>
                      <a:pt x="1969" y="14"/>
                    </a:lnTo>
                    <a:lnTo>
                      <a:pt x="2030" y="11"/>
                    </a:lnTo>
                    <a:lnTo>
                      <a:pt x="2059" y="10"/>
                    </a:lnTo>
                    <a:lnTo>
                      <a:pt x="2087" y="9"/>
                    </a:lnTo>
                    <a:lnTo>
                      <a:pt x="2113" y="8"/>
                    </a:lnTo>
                    <a:lnTo>
                      <a:pt x="2138" y="7"/>
                    </a:lnTo>
                    <a:lnTo>
                      <a:pt x="2161" y="5"/>
                    </a:lnTo>
                    <a:lnTo>
                      <a:pt x="2184" y="5"/>
                    </a:lnTo>
                    <a:lnTo>
                      <a:pt x="2205" y="3"/>
                    </a:lnTo>
                    <a:lnTo>
                      <a:pt x="2223" y="2"/>
                    </a:lnTo>
                    <a:lnTo>
                      <a:pt x="2241" y="1"/>
                    </a:lnTo>
                    <a:lnTo>
                      <a:pt x="2256" y="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80" name="Object 15"/>
              <p:cNvGraphicFramePr>
                <a:graphicFrameLocks noChangeAspect="1"/>
              </p:cNvGraphicFramePr>
              <p:nvPr/>
            </p:nvGraphicFramePr>
            <p:xfrm>
              <a:off x="3856" y="519"/>
              <a:ext cx="191" cy="251"/>
            </p:xfrm>
            <a:graphic>
              <a:graphicData uri="http://schemas.openxmlformats.org/presentationml/2006/ole">
                <mc:AlternateContent xmlns:mc="http://schemas.openxmlformats.org/markup-compatibility/2006">
                  <mc:Choice xmlns:v="urn:schemas-microsoft-com:vml" Requires="v">
                    <p:oleObj spid="_x0000_s10284" name="公式" r:id="rId4" imgW="126720" imgH="164880" progId="Equation.3">
                      <p:embed/>
                    </p:oleObj>
                  </mc:Choice>
                  <mc:Fallback>
                    <p:oleObj name="公式" r:id="rId4" imgW="126720" imgH="164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 y="519"/>
                            <a:ext cx="191"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 name="Object 16"/>
              <p:cNvGraphicFramePr>
                <a:graphicFrameLocks noChangeAspect="1"/>
              </p:cNvGraphicFramePr>
              <p:nvPr>
                <p:extLst>
                  <p:ext uri="{D42A27DB-BD31-4B8C-83A1-F6EECF244321}">
                    <p14:modId xmlns:p14="http://schemas.microsoft.com/office/powerpoint/2010/main" val="2948570657"/>
                  </p:ext>
                </p:extLst>
              </p:nvPr>
            </p:nvGraphicFramePr>
            <p:xfrm>
              <a:off x="2896" y="2808"/>
              <a:ext cx="266" cy="285"/>
            </p:xfrm>
            <a:graphic>
              <a:graphicData uri="http://schemas.openxmlformats.org/presentationml/2006/ole">
                <mc:AlternateContent xmlns:mc="http://schemas.openxmlformats.org/markup-compatibility/2006">
                  <mc:Choice xmlns:v="urn:schemas-microsoft-com:vml" Requires="v">
                    <p:oleObj spid="_x0000_s10285" name="公式" r:id="rId6" imgW="215640" imgH="228600" progId="Equation.3">
                      <p:embed/>
                    </p:oleObj>
                  </mc:Choice>
                  <mc:Fallback>
                    <p:oleObj name="公式" r:id="rId6" imgW="2156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 y="2808"/>
                            <a:ext cx="266" cy="285"/>
                          </a:xfrm>
                          <a:prstGeom prst="rect">
                            <a:avLst/>
                          </a:prstGeom>
                          <a:noFill/>
                          <a:ln>
                            <a:noFill/>
                          </a:ln>
                          <a:effectLst/>
                        </p:spPr>
                      </p:pic>
                    </p:oleObj>
                  </mc:Fallback>
                </mc:AlternateContent>
              </a:graphicData>
            </a:graphic>
          </p:graphicFrame>
          <p:graphicFrame>
            <p:nvGraphicFramePr>
              <p:cNvPr id="82" name="Object 17"/>
              <p:cNvGraphicFramePr>
                <a:graphicFrameLocks noChangeAspect="1"/>
              </p:cNvGraphicFramePr>
              <p:nvPr/>
            </p:nvGraphicFramePr>
            <p:xfrm>
              <a:off x="3472" y="1383"/>
              <a:ext cx="327" cy="351"/>
            </p:xfrm>
            <a:graphic>
              <a:graphicData uri="http://schemas.openxmlformats.org/presentationml/2006/ole">
                <mc:AlternateContent xmlns:mc="http://schemas.openxmlformats.org/markup-compatibility/2006">
                  <mc:Choice xmlns:v="urn:schemas-microsoft-com:vml" Requires="v">
                    <p:oleObj spid="_x0000_s10286" name="公式" r:id="rId8" imgW="215640" imgH="228600" progId="Equation.3">
                      <p:embed/>
                    </p:oleObj>
                  </mc:Choice>
                  <mc:Fallback>
                    <p:oleObj name="公式" r:id="rId8" imgW="2156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2" y="1383"/>
                            <a:ext cx="327" cy="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 name="Object 18"/>
              <p:cNvGraphicFramePr>
                <a:graphicFrameLocks noChangeAspect="1"/>
              </p:cNvGraphicFramePr>
              <p:nvPr/>
            </p:nvGraphicFramePr>
            <p:xfrm>
              <a:off x="3472" y="759"/>
              <a:ext cx="327" cy="351"/>
            </p:xfrm>
            <a:graphic>
              <a:graphicData uri="http://schemas.openxmlformats.org/presentationml/2006/ole">
                <mc:AlternateContent xmlns:mc="http://schemas.openxmlformats.org/markup-compatibility/2006">
                  <mc:Choice xmlns:v="urn:schemas-microsoft-com:vml" Requires="v">
                    <p:oleObj spid="_x0000_s10287" name="公式" r:id="rId10" imgW="215640" imgH="228600" progId="Equation.3">
                      <p:embed/>
                    </p:oleObj>
                  </mc:Choice>
                  <mc:Fallback>
                    <p:oleObj name="公式" r:id="rId10" imgW="21564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2" y="759"/>
                            <a:ext cx="327" cy="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 name="Object 19"/>
              <p:cNvGraphicFramePr>
                <a:graphicFrameLocks noChangeAspect="1"/>
              </p:cNvGraphicFramePr>
              <p:nvPr>
                <p:extLst>
                  <p:ext uri="{D42A27DB-BD31-4B8C-83A1-F6EECF244321}">
                    <p14:modId xmlns:p14="http://schemas.microsoft.com/office/powerpoint/2010/main" val="782501413"/>
                  </p:ext>
                </p:extLst>
              </p:nvPr>
            </p:nvGraphicFramePr>
            <p:xfrm>
              <a:off x="3664" y="2775"/>
              <a:ext cx="209" cy="228"/>
            </p:xfrm>
            <a:graphic>
              <a:graphicData uri="http://schemas.openxmlformats.org/presentationml/2006/ole">
                <mc:AlternateContent xmlns:mc="http://schemas.openxmlformats.org/markup-compatibility/2006">
                  <mc:Choice xmlns:v="urn:schemas-microsoft-com:vml" Requires="v">
                    <p:oleObj spid="_x0000_s10288" name="公式" r:id="rId12" imgW="164880" imgH="177480" progId="Equation.3">
                      <p:embed/>
                    </p:oleObj>
                  </mc:Choice>
                  <mc:Fallback>
                    <p:oleObj name="公式" r:id="rId12" imgW="16488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4" y="2775"/>
                            <a:ext cx="209" cy="228"/>
                          </a:xfrm>
                          <a:prstGeom prst="rect">
                            <a:avLst/>
                          </a:prstGeom>
                          <a:noFill/>
                          <a:ln>
                            <a:noFill/>
                          </a:ln>
                          <a:effectLst/>
                        </p:spPr>
                      </p:pic>
                    </p:oleObj>
                  </mc:Fallback>
                </mc:AlternateContent>
              </a:graphicData>
            </a:graphic>
          </p:graphicFrame>
          <p:graphicFrame>
            <p:nvGraphicFramePr>
              <p:cNvPr id="85" name="Object 20"/>
              <p:cNvGraphicFramePr>
                <a:graphicFrameLocks noChangeAspect="1"/>
              </p:cNvGraphicFramePr>
              <p:nvPr>
                <p:extLst>
                  <p:ext uri="{D42A27DB-BD31-4B8C-83A1-F6EECF244321}">
                    <p14:modId xmlns:p14="http://schemas.microsoft.com/office/powerpoint/2010/main" val="3915036446"/>
                  </p:ext>
                </p:extLst>
              </p:nvPr>
            </p:nvGraphicFramePr>
            <p:xfrm>
              <a:off x="5200" y="2500"/>
              <a:ext cx="244" cy="265"/>
            </p:xfrm>
            <a:graphic>
              <a:graphicData uri="http://schemas.openxmlformats.org/presentationml/2006/ole">
                <mc:AlternateContent xmlns:mc="http://schemas.openxmlformats.org/markup-compatibility/2006">
                  <mc:Choice xmlns:v="urn:schemas-microsoft-com:vml" Requires="v">
                    <p:oleObj spid="_x0000_s10289" name="公式" r:id="rId14" imgW="164880" imgH="177480" progId="Equation.3">
                      <p:embed/>
                    </p:oleObj>
                  </mc:Choice>
                  <mc:Fallback>
                    <p:oleObj name="公式" r:id="rId14" imgW="16488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00" y="2500"/>
                            <a:ext cx="244" cy="265"/>
                          </a:xfrm>
                          <a:prstGeom prst="rect">
                            <a:avLst/>
                          </a:prstGeom>
                          <a:noFill/>
                          <a:ln>
                            <a:noFill/>
                          </a:ln>
                          <a:effectLst/>
                        </p:spPr>
                      </p:pic>
                    </p:oleObj>
                  </mc:Fallback>
                </mc:AlternateContent>
              </a:graphicData>
            </a:graphic>
          </p:graphicFrame>
        </p:grpSp>
      </p:grpSp>
      <mc:AlternateContent xmlns:mc="http://schemas.openxmlformats.org/markup-compatibility/2006" xmlns:a14="http://schemas.microsoft.com/office/drawing/2010/main">
        <mc:Choice Requires="a14">
          <p:sp>
            <p:nvSpPr>
              <p:cNvPr id="5" name="矩形 4"/>
              <p:cNvSpPr/>
              <p:nvPr/>
            </p:nvSpPr>
            <p:spPr>
              <a:xfrm>
                <a:off x="252192" y="1460163"/>
                <a:ext cx="4319808" cy="2677656"/>
              </a:xfrm>
              <a:prstGeom prst="rect">
                <a:avLst/>
              </a:prstGeom>
            </p:spPr>
            <p:txBody>
              <a:bodyPr wrap="square">
                <a:spAutoFit/>
              </a:bodyPr>
              <a:lstStyle/>
              <a:p>
                <a:pPr algn="just" eaLnBrk="0" hangingPunct="0">
                  <a:lnSpc>
                    <a:spcPct val="120000"/>
                  </a:lnSpc>
                </a:pPr>
                <a:r>
                  <a:rPr kumimoji="1" lang="en-US" altLang="zh-CN" sz="2000" dirty="0">
                    <a:solidFill>
                      <a:srgbClr val="0066FF"/>
                    </a:solidFill>
                    <a:latin typeface="微软雅黑" panose="020B0503020204020204" pitchFamily="34" charset="-122"/>
                    <a:ea typeface="微软雅黑" panose="020B0503020204020204" pitchFamily="34" charset="-122"/>
                  </a:rPr>
                  <a:t>3</a:t>
                </a:r>
                <a:r>
                  <a:rPr kumimoji="1" lang="zh-CN" altLang="en-US" sz="2000" dirty="0">
                    <a:solidFill>
                      <a:srgbClr val="0066FF"/>
                    </a:solidFill>
                    <a:latin typeface="微软雅黑" panose="020B0503020204020204" pitchFamily="34" charset="-122"/>
                    <a:ea typeface="微软雅黑" panose="020B0503020204020204" pitchFamily="34" charset="-122"/>
                  </a:rPr>
                  <a:t>、存在截止频率（红限）</a:t>
                </a:r>
                <a:endParaRPr kumimoji="1" lang="en-US" altLang="zh-CN" sz="2000" dirty="0">
                  <a:solidFill>
                    <a:srgbClr val="0066FF"/>
                  </a:solidFill>
                  <a:latin typeface="微软雅黑" panose="020B0503020204020204" pitchFamily="34" charset="-122"/>
                  <a:ea typeface="微软雅黑" panose="020B0503020204020204" pitchFamily="34" charset="-122"/>
                </a:endParaRPr>
              </a:p>
              <a:p>
                <a:pPr algn="just" eaLnBrk="0" hangingPunct="0">
                  <a:lnSpc>
                    <a:spcPct val="120000"/>
                  </a:lnSpc>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对于给定的金属，当照射光频率</a:t>
                </a:r>
                <a14:m>
                  <m:oMath xmlns:m="http://schemas.openxmlformats.org/officeDocument/2006/math">
                    <m:r>
                      <a:rPr kumimoji="1" lang="zh-CN" altLang="en-US" sz="2000" i="1" dirty="0">
                        <a:latin typeface="Cambria Math"/>
                        <a:ea typeface="微软雅黑" panose="020B0503020204020204" pitchFamily="34" charset="-122"/>
                        <a:cs typeface="Times New Roman" panose="02020603050405020304" pitchFamily="18" charset="0"/>
                        <a:sym typeface="Symbol" pitchFamily="18" charset="2"/>
                      </a:rPr>
                      <m:t></m:t>
                    </m:r>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小于某一数值</a:t>
                </a:r>
                <a14:m>
                  <m:oMath xmlns:m="http://schemas.openxmlformats.org/officeDocument/2006/math">
                    <m:r>
                      <a:rPr kumimoji="1" lang="zh-CN" altLang="en-US" sz="2000" i="1" dirty="0">
                        <a:latin typeface="Cambria Math"/>
                        <a:ea typeface="微软雅黑" panose="020B0503020204020204" pitchFamily="34" charset="-122"/>
                        <a:cs typeface="Times New Roman" panose="02020603050405020304" pitchFamily="18" charset="0"/>
                        <a:sym typeface="Symbol" pitchFamily="18" charset="2"/>
                      </a:rPr>
                      <m:t></m:t>
                    </m:r>
                    <m:r>
                      <a:rPr kumimoji="1" lang="en-US" altLang="zh-CN" sz="2000" i="1" baseline="-25000" dirty="0">
                        <a:latin typeface="Cambria Math"/>
                        <a:ea typeface="微软雅黑" panose="020B0503020204020204" pitchFamily="34" charset="-122"/>
                        <a:cs typeface="Times New Roman" panose="02020603050405020304" pitchFamily="18" charset="0"/>
                        <a:sym typeface="Symbol" pitchFamily="18" charset="2"/>
                      </a:rPr>
                      <m:t>0 </m:t>
                    </m:r>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（称为红限）时，无论照射光多强都不会产生光电效应。</a:t>
                </a:r>
                <a14:m>
                  <m:oMath xmlns:m="http://schemas.openxmlformats.org/officeDocument/2006/math">
                    <m:r>
                      <a:rPr kumimoji="1" lang="zh-CN" altLang="en-US" sz="2000" i="1" dirty="0" smtClean="0">
                        <a:latin typeface="Cambria Math"/>
                        <a:ea typeface="微软雅黑" panose="020B0503020204020204" pitchFamily="34" charset="-122"/>
                        <a:cs typeface="Times New Roman" panose="02020603050405020304" pitchFamily="18" charset="0"/>
                        <a:sym typeface="Symbol" pitchFamily="18" charset="2"/>
                      </a:rPr>
                      <m:t></m:t>
                    </m:r>
                    <m:r>
                      <a:rPr kumimoji="1" lang="en-US" altLang="zh-CN" sz="2000" i="1" baseline="-25000" dirty="0">
                        <a:latin typeface="Cambria Math"/>
                        <a:ea typeface="微软雅黑" panose="020B0503020204020204" pitchFamily="34" charset="-122"/>
                        <a:cs typeface="Times New Roman" panose="02020603050405020304" pitchFamily="18" charset="0"/>
                        <a:sym typeface="Symbol" pitchFamily="18" charset="2"/>
                      </a:rPr>
                      <m:t>0 </m:t>
                    </m:r>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被称为某种金属的</a:t>
                </a:r>
                <a:r>
                  <a:rPr kumimoji="1"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红限频率</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（或截止频率）</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Symbol" pitchFamily="18" charset="2"/>
                  </a:rPr>
                  <a:t></a:t>
                </a:r>
                <a:r>
                  <a:rPr kumimoji="1" lang="en-US" altLang="zh-CN" sz="2000" baseline="-25000" dirty="0">
                    <a:latin typeface="Times New Roman" panose="02020603050405020304" pitchFamily="18" charset="0"/>
                    <a:ea typeface="微软雅黑" panose="020B0503020204020204" pitchFamily="34" charset="-122"/>
                    <a:cs typeface="Times New Roman" panose="02020603050405020304" pitchFamily="18" charset="0"/>
                    <a:sym typeface="Symbol" pitchFamily="18" charset="2"/>
                  </a:rPr>
                  <a:t>0</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和金属有关，不同的金属</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Symbol" pitchFamily="18" charset="2"/>
                  </a:rPr>
                  <a:t></a:t>
                </a:r>
                <a:r>
                  <a:rPr kumimoji="1" lang="en-US" altLang="zh-CN" sz="2000" baseline="-25000" dirty="0">
                    <a:latin typeface="Times New Roman" panose="02020603050405020304" pitchFamily="18" charset="0"/>
                    <a:ea typeface="微软雅黑" panose="020B0503020204020204" pitchFamily="34" charset="-122"/>
                    <a:cs typeface="Times New Roman" panose="02020603050405020304" pitchFamily="18" charset="0"/>
                    <a:sym typeface="Symbol" pitchFamily="18" charset="2"/>
                  </a:rPr>
                  <a:t>0</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不同。</a:t>
                </a:r>
                <a:endParaRPr kumimoji="1" lang="zh-CN" altLang="en-US" sz="2000" dirty="0">
                  <a:latin typeface="微软雅黑" panose="020B0503020204020204" pitchFamily="34" charset="-122"/>
                  <a:ea typeface="微软雅黑" panose="020B0503020204020204" pitchFamily="34"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252192" y="1460163"/>
                <a:ext cx="4319808" cy="2677656"/>
              </a:xfrm>
              <a:prstGeom prst="rect">
                <a:avLst/>
              </a:prstGeom>
              <a:blipFill rotWithShape="1">
                <a:blip r:embed="rId16"/>
                <a:stretch>
                  <a:fillRect l="-1410" r="-1410" b="-2050"/>
                </a:stretch>
              </a:blipFill>
            </p:spPr>
            <p:txBody>
              <a:bodyPr/>
              <a:lstStyle/>
              <a:p>
                <a:r>
                  <a:rPr lang="zh-CN" altLang="en-US">
                    <a:noFill/>
                  </a:rPr>
                  <a:t> </a:t>
                </a:r>
              </a:p>
            </p:txBody>
          </p:sp>
        </mc:Fallback>
      </mc:AlternateContent>
      <p:sp>
        <p:nvSpPr>
          <p:cNvPr id="30" name="矩形 29"/>
          <p:cNvSpPr/>
          <p:nvPr/>
        </p:nvSpPr>
        <p:spPr>
          <a:xfrm>
            <a:off x="252191" y="4364038"/>
            <a:ext cx="8443247" cy="1261884"/>
          </a:xfrm>
          <a:prstGeom prst="rect">
            <a:avLst/>
          </a:prstGeom>
        </p:spPr>
        <p:txBody>
          <a:bodyPr wrap="square">
            <a:spAutoFit/>
          </a:bodyPr>
          <a:lstStyle/>
          <a:p>
            <a:pPr algn="just" eaLnBrk="0" hangingPunct="0">
              <a:lnSpc>
                <a:spcPct val="120000"/>
              </a:lnSpc>
            </a:pPr>
            <a:r>
              <a:rPr kumimoji="1" lang="en-US" altLang="zh-CN" sz="2000" dirty="0">
                <a:solidFill>
                  <a:srgbClr val="0066FF"/>
                </a:solidFill>
                <a:latin typeface="微软雅黑" panose="020B0503020204020204" pitchFamily="34" charset="-122"/>
                <a:ea typeface="微软雅黑" panose="020B0503020204020204" pitchFamily="34" charset="-122"/>
              </a:rPr>
              <a:t>4</a:t>
            </a:r>
            <a:r>
              <a:rPr kumimoji="1" lang="zh-CN" altLang="en-US" sz="2000" dirty="0">
                <a:solidFill>
                  <a:srgbClr val="0066FF"/>
                </a:solidFill>
                <a:latin typeface="微软雅黑" panose="020B0503020204020204" pitchFamily="34" charset="-122"/>
                <a:ea typeface="微软雅黑" panose="020B0503020204020204" pitchFamily="34" charset="-122"/>
              </a:rPr>
              <a:t>、光电效应瞬时响应性质</a:t>
            </a:r>
          </a:p>
          <a:p>
            <a:pPr algn="just" eaLnBrk="0" hangingPunct="0">
              <a:lnSpc>
                <a:spcPct val="130000"/>
              </a:lnSpc>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实验发现，无论光强如何微弱，从光照射到光照射到电子出现只需要 </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a:t>
            </a:r>
            <a:r>
              <a:rPr kumimoji="1"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-9</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 </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的时间。</a:t>
            </a:r>
          </a:p>
        </p:txBody>
      </p:sp>
      <p:sp>
        <p:nvSpPr>
          <p:cNvPr id="31" name="Rectangle 12"/>
          <p:cNvSpPr>
            <a:spLocks noChangeArrowheads="1"/>
          </p:cNvSpPr>
          <p:nvPr/>
        </p:nvSpPr>
        <p:spPr bwMode="auto">
          <a:xfrm>
            <a:off x="270240" y="5625922"/>
            <a:ext cx="531555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just" eaLnBrk="0" hangingPunct="0">
              <a:lnSpc>
                <a:spcPct val="120000"/>
              </a:lnSpc>
            </a:pPr>
            <a:r>
              <a:rPr kumimoji="1" lang="zh-CN" altLang="en-US" sz="2000" dirty="0">
                <a:latin typeface="微软雅黑" panose="020B0503020204020204" pitchFamily="34" charset="-122"/>
                <a:ea typeface="微软雅黑" panose="020B0503020204020204" pitchFamily="34" charset="-122"/>
              </a:rPr>
              <a:t>结论：光电效应的产生</a:t>
            </a:r>
            <a:r>
              <a:rPr kumimoji="1" lang="zh-CN" altLang="en-US" sz="2000" dirty="0">
                <a:solidFill>
                  <a:srgbClr val="0066FF"/>
                </a:solidFill>
                <a:latin typeface="微软雅黑" panose="020B0503020204020204" pitchFamily="34" charset="-122"/>
                <a:ea typeface="微软雅黑" panose="020B0503020204020204" pitchFamily="34" charset="-122"/>
              </a:rPr>
              <a:t>几乎无需时间的累积</a:t>
            </a:r>
            <a:r>
              <a:rPr kumimoji="1" lang="zh-CN" altLang="en-US" sz="20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173373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光电效应的实验现象与经典理论的矛盾</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467544" y="1628800"/>
            <a:ext cx="7759583" cy="972574"/>
          </a:xfrm>
          <a:prstGeom prst="rect">
            <a:avLst/>
          </a:prstGeom>
        </p:spPr>
        <p:txBody>
          <a:bodyPr wrap="square">
            <a:spAutoFit/>
          </a:bodyPr>
          <a:lstStyle/>
          <a:p>
            <a:pPr eaLnBrk="0" hangingPunct="0">
              <a:lnSpc>
                <a:spcPct val="130000"/>
              </a:lnSpc>
            </a:pPr>
            <a:r>
              <a:rPr kumimoji="1" lang="zh-CN" altLang="en-US" sz="2200" dirty="0">
                <a:latin typeface="微软雅黑" panose="020B0503020204020204" pitchFamily="34" charset="-122"/>
                <a:ea typeface="微软雅黑" panose="020B0503020204020204" pitchFamily="34" charset="-122"/>
              </a:rPr>
              <a:t>（</a:t>
            </a:r>
            <a:r>
              <a:rPr kumimoji="1" lang="en-US" altLang="zh-CN" sz="2200" dirty="0">
                <a:latin typeface="微软雅黑" panose="020B0503020204020204" pitchFamily="34" charset="-122"/>
                <a:ea typeface="微软雅黑" panose="020B0503020204020204" pitchFamily="34" charset="-122"/>
              </a:rPr>
              <a:t>1</a:t>
            </a:r>
            <a:r>
              <a:rPr kumimoji="1" lang="zh-CN" altLang="en-US" sz="2200" dirty="0">
                <a:latin typeface="微软雅黑" panose="020B0503020204020204" pitchFamily="34" charset="-122"/>
                <a:ea typeface="微软雅黑" panose="020B0503020204020204" pitchFamily="34" charset="-122"/>
              </a:rPr>
              <a:t>）按照经典电磁理论，光电子的初动能应决定于入射光的光强，而不是决定于光的频率。</a:t>
            </a:r>
            <a:endParaRPr lang="zh-CN" altLang="en-US" sz="2200" dirty="0">
              <a:latin typeface="微软雅黑" panose="020B0503020204020204" pitchFamily="34" charset="-122"/>
              <a:ea typeface="微软雅黑" panose="020B0503020204020204" pitchFamily="34" charset="-122"/>
            </a:endParaRPr>
          </a:p>
        </p:txBody>
      </p:sp>
      <p:sp>
        <p:nvSpPr>
          <p:cNvPr id="8" name="矩形 7"/>
          <p:cNvSpPr/>
          <p:nvPr/>
        </p:nvSpPr>
        <p:spPr>
          <a:xfrm>
            <a:off x="467544" y="2924944"/>
            <a:ext cx="7759583" cy="929678"/>
          </a:xfrm>
          <a:prstGeom prst="rect">
            <a:avLst/>
          </a:prstGeom>
        </p:spPr>
        <p:txBody>
          <a:bodyPr wrap="square">
            <a:spAutoFit/>
          </a:bodyPr>
          <a:lstStyle/>
          <a:p>
            <a:pPr eaLnBrk="0" hangingPunct="0">
              <a:lnSpc>
                <a:spcPct val="130000"/>
              </a:lnSpc>
            </a:pPr>
            <a:r>
              <a:rPr kumimoji="1" lang="zh-CN" altLang="en-US" sz="2200" dirty="0">
                <a:latin typeface="微软雅黑" panose="020B0503020204020204" pitchFamily="34" charset="-122"/>
                <a:ea typeface="微软雅黑" panose="020B0503020204020204" pitchFamily="34" charset="-122"/>
              </a:rPr>
              <a:t>（</a:t>
            </a:r>
            <a:r>
              <a:rPr kumimoji="1" lang="en-US" altLang="zh-CN" sz="2200" dirty="0">
                <a:latin typeface="微软雅黑" panose="020B0503020204020204" pitchFamily="34" charset="-122"/>
                <a:ea typeface="微软雅黑" panose="020B0503020204020204" pitchFamily="34" charset="-122"/>
              </a:rPr>
              <a:t>2</a:t>
            </a:r>
            <a:r>
              <a:rPr kumimoji="1" lang="zh-CN" altLang="en-US" sz="2200" dirty="0">
                <a:latin typeface="微软雅黑" panose="020B0503020204020204" pitchFamily="34" charset="-122"/>
                <a:ea typeface="微软雅黑" panose="020B0503020204020204" pitchFamily="34" charset="-122"/>
              </a:rPr>
              <a:t>）经典理论认为，只要光照射时间足够长，电子的能量会充分累积，最后一定能产生电子。因此无法解释红限的存在。</a:t>
            </a:r>
          </a:p>
        </p:txBody>
      </p:sp>
      <p:sp>
        <p:nvSpPr>
          <p:cNvPr id="9" name="矩形 8"/>
          <p:cNvSpPr/>
          <p:nvPr/>
        </p:nvSpPr>
        <p:spPr>
          <a:xfrm>
            <a:off x="473224" y="4351639"/>
            <a:ext cx="7759583" cy="1412694"/>
          </a:xfrm>
          <a:prstGeom prst="rect">
            <a:avLst/>
          </a:prstGeom>
        </p:spPr>
        <p:txBody>
          <a:bodyPr wrap="square">
            <a:spAutoFit/>
          </a:bodyPr>
          <a:lstStyle/>
          <a:p>
            <a:pPr eaLnBrk="0" hangingPunct="0">
              <a:lnSpc>
                <a:spcPct val="130000"/>
              </a:lnSpc>
            </a:pPr>
            <a:r>
              <a:rPr kumimoji="1" lang="zh-CN" altLang="en-US" sz="2200" dirty="0">
                <a:latin typeface="微软雅黑" panose="020B0503020204020204" pitchFamily="34" charset="-122"/>
                <a:ea typeface="微软雅黑" panose="020B0503020204020204" pitchFamily="34" charset="-122"/>
              </a:rPr>
              <a:t>（</a:t>
            </a:r>
            <a:r>
              <a:rPr kumimoji="1" lang="en-US" altLang="zh-CN" sz="2200" dirty="0">
                <a:latin typeface="微软雅黑" panose="020B0503020204020204" pitchFamily="34" charset="-122"/>
                <a:ea typeface="微软雅黑" panose="020B0503020204020204" pitchFamily="34" charset="-122"/>
              </a:rPr>
              <a:t>3</a:t>
            </a:r>
            <a:r>
              <a:rPr kumimoji="1" lang="zh-CN" altLang="en-US" sz="2200" dirty="0">
                <a:latin typeface="微软雅黑" panose="020B0503020204020204" pitchFamily="34" charset="-122"/>
                <a:ea typeface="微软雅黑" panose="020B0503020204020204" pitchFamily="34" charset="-122"/>
              </a:rPr>
              <a:t>）电子需要能量累积过程，一定会存在一个滞后的时间。对于弱光来说，需要积累的时间可能达到小时量级，因此无法解释光电效应的产生几乎无须时间的积累的现象。</a:t>
            </a:r>
          </a:p>
        </p:txBody>
      </p:sp>
    </p:spTree>
    <p:extLst>
      <p:ext uri="{BB962C8B-B14F-4D97-AF65-F5344CB8AC3E}">
        <p14:creationId xmlns:p14="http://schemas.microsoft.com/office/powerpoint/2010/main" val="500024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光电效应的解释</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351614" y="1283812"/>
            <a:ext cx="2723823" cy="464166"/>
          </a:xfrm>
          <a:prstGeom prst="rect">
            <a:avLst/>
          </a:prstGeom>
        </p:spPr>
        <p:txBody>
          <a:bodyPr wrap="none">
            <a:spAutoFit/>
          </a:bodyPr>
          <a:lstStyle/>
          <a:p>
            <a:pPr algn="just" eaLnBrk="0" hangingPunct="0">
              <a:lnSpc>
                <a:spcPct val="120000"/>
              </a:lnSpc>
            </a:pPr>
            <a:r>
              <a:rPr kumimoji="1" lang="zh-CN" altLang="en-US" sz="2200" dirty="0">
                <a:solidFill>
                  <a:srgbClr val="0066FF"/>
                </a:solidFill>
                <a:latin typeface="微软雅黑" panose="020B0503020204020204" pitchFamily="34" charset="-122"/>
                <a:ea typeface="微软雅黑" panose="020B0503020204020204" pitchFamily="34" charset="-122"/>
              </a:rPr>
              <a:t>爱因斯坦的光子假说</a:t>
            </a:r>
            <a:endParaRPr kumimoji="1" lang="en-US" altLang="zh-CN" sz="2200" dirty="0">
              <a:solidFill>
                <a:srgbClr val="0066FF"/>
              </a:solidFill>
              <a:latin typeface="微软雅黑" panose="020B0503020204020204" pitchFamily="34" charset="-122"/>
              <a:ea typeface="微软雅黑" panose="020B0503020204020204" pitchFamily="34" charset="-122"/>
            </a:endParaRPr>
          </a:p>
        </p:txBody>
      </p:sp>
      <p:sp>
        <p:nvSpPr>
          <p:cNvPr id="4" name="矩形 3"/>
          <p:cNvSpPr/>
          <p:nvPr/>
        </p:nvSpPr>
        <p:spPr>
          <a:xfrm>
            <a:off x="467544" y="1804043"/>
            <a:ext cx="8136904" cy="830997"/>
          </a:xfrm>
          <a:prstGeom prst="rect">
            <a:avLst/>
          </a:prstGeom>
        </p:spPr>
        <p:txBody>
          <a:bodyPr wrap="square">
            <a:spAutoFit/>
          </a:bodyPr>
          <a:lstStyle/>
          <a:p>
            <a:pPr eaLnBrk="0" hangingPunct="0">
              <a:lnSpc>
                <a:spcPct val="120000"/>
              </a:lnSpc>
              <a:spcBef>
                <a:spcPct val="30000"/>
              </a:spcBef>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光子是以光速</a:t>
            </a:r>
            <a:r>
              <a:rPr kumimoji="1" lang="zh-CN" altLang="en-US" sz="2000" i="1"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c </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运动的微粒流，把这些微粒流称为光量子（光子）</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每个光子的能量为：</a:t>
            </a:r>
          </a:p>
        </p:txBody>
      </p:sp>
      <p:graphicFrame>
        <p:nvGraphicFramePr>
          <p:cNvPr id="8" name="对象 7"/>
          <p:cNvGraphicFramePr>
            <a:graphicFrameLocks noChangeAspect="1"/>
          </p:cNvGraphicFramePr>
          <p:nvPr>
            <p:extLst>
              <p:ext uri="{D42A27DB-BD31-4B8C-83A1-F6EECF244321}">
                <p14:modId xmlns:p14="http://schemas.microsoft.com/office/powerpoint/2010/main" val="2729253042"/>
              </p:ext>
            </p:extLst>
          </p:nvPr>
        </p:nvGraphicFramePr>
        <p:xfrm>
          <a:off x="3584476" y="2420888"/>
          <a:ext cx="989905" cy="395214"/>
        </p:xfrm>
        <a:graphic>
          <a:graphicData uri="http://schemas.openxmlformats.org/presentationml/2006/ole">
            <mc:AlternateContent xmlns:mc="http://schemas.openxmlformats.org/markup-compatibility/2006">
              <mc:Choice xmlns:v="urn:schemas-microsoft-com:vml" Requires="v">
                <p:oleObj spid="_x0000_s11280" name="Equation" r:id="rId4" imgW="444240" imgH="177480" progId="Equation.DSMT4">
                  <p:embed/>
                </p:oleObj>
              </mc:Choice>
              <mc:Fallback>
                <p:oleObj name="Equation" r:id="rId4" imgW="444240" imgH="177480" progId="Equation.DSMT4">
                  <p:embed/>
                  <p:pic>
                    <p:nvPicPr>
                      <p:cNvPr id="0" name=""/>
                      <p:cNvPicPr/>
                      <p:nvPr/>
                    </p:nvPicPr>
                    <p:blipFill>
                      <a:blip r:embed="rId5"/>
                      <a:stretch>
                        <a:fillRect/>
                      </a:stretch>
                    </p:blipFill>
                    <p:spPr>
                      <a:xfrm>
                        <a:off x="3584476" y="2420888"/>
                        <a:ext cx="989905" cy="39521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矩形 8"/>
              <p:cNvSpPr/>
              <p:nvPr/>
            </p:nvSpPr>
            <p:spPr>
              <a:xfrm>
                <a:off x="467544" y="3789040"/>
                <a:ext cx="8131184" cy="830997"/>
              </a:xfrm>
              <a:prstGeom prst="rect">
                <a:avLst/>
              </a:prstGeom>
            </p:spPr>
            <p:txBody>
              <a:bodyPr wrap="square">
                <a:spAutoFit/>
              </a:bodyPr>
              <a:lstStyle/>
              <a:p>
                <a:pPr eaLnBrk="0" hangingPunct="0">
                  <a:lnSpc>
                    <a:spcPct val="120000"/>
                  </a:lnSpc>
                  <a:spcBef>
                    <a:spcPct val="30000"/>
                  </a:spcBef>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金属中的自由电子吸收一个光子能量</a:t>
                </a:r>
                <a14:m>
                  <m:oMath xmlns:m="http://schemas.openxmlformats.org/officeDocument/2006/math">
                    <m:r>
                      <a:rPr kumimoji="1" lang="en-US" altLang="zh-CN" sz="2000" b="0" i="1" smtClean="0">
                        <a:latin typeface="Cambria Math"/>
                        <a:ea typeface="微软雅黑" panose="020B0503020204020204" pitchFamily="34" charset="-122"/>
                        <a:cs typeface="Times New Roman" panose="02020603050405020304" pitchFamily="18" charset="0"/>
                      </a:rPr>
                      <m:t>h</m:t>
                    </m:r>
                    <m:r>
                      <a:rPr kumimoji="1" lang="zh-CN" altLang="en-US" sz="2000" b="0" i="1" smtClean="0">
                        <a:latin typeface="Cambria Math"/>
                        <a:ea typeface="微软雅黑" panose="020B0503020204020204" pitchFamily="34" charset="-122"/>
                        <a:cs typeface="Times New Roman" panose="02020603050405020304" pitchFamily="18" charset="0"/>
                      </a:rPr>
                      <m:t>𝜈</m:t>
                    </m:r>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之后，一部分用于电子从金属表面逸出所需的逸出功 </a:t>
                </a:r>
                <a:r>
                  <a:rPr kumimoji="1"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A</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，另一部分转化为光电子的动能，即：</a:t>
                </a:r>
              </a:p>
            </p:txBody>
          </p:sp>
        </mc:Choice>
        <mc:Fallback xmlns="">
          <p:sp>
            <p:nvSpPr>
              <p:cNvPr id="9" name="矩形 8"/>
              <p:cNvSpPr>
                <a:spLocks noRot="1" noChangeAspect="1" noMove="1" noResize="1" noEditPoints="1" noAdjustHandles="1" noChangeArrowheads="1" noChangeShapeType="1" noTextEdit="1"/>
              </p:cNvSpPr>
              <p:nvPr/>
            </p:nvSpPr>
            <p:spPr>
              <a:xfrm>
                <a:off x="467544" y="3789040"/>
                <a:ext cx="8131184" cy="830997"/>
              </a:xfrm>
              <a:prstGeom prst="rect">
                <a:avLst/>
              </a:prstGeom>
              <a:blipFill rotWithShape="1">
                <a:blip r:embed="rId6"/>
                <a:stretch>
                  <a:fillRect l="-825" r="-300" b="-88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矩形 31"/>
              <p:cNvSpPr/>
              <p:nvPr/>
            </p:nvSpPr>
            <p:spPr>
              <a:xfrm>
                <a:off x="506408" y="2852936"/>
                <a:ext cx="8131184" cy="923330"/>
              </a:xfrm>
              <a:prstGeom prst="rect">
                <a:avLst/>
              </a:prstGeom>
            </p:spPr>
            <p:txBody>
              <a:bodyPr wrap="square">
                <a:spAutoFit/>
              </a:bodyPr>
              <a:lstStyle/>
              <a:p>
                <a:pPr eaLnBrk="0" hangingPunct="0">
                  <a:lnSpc>
                    <a:spcPct val="120000"/>
                  </a:lnSpc>
                  <a:spcBef>
                    <a:spcPct val="30000"/>
                  </a:spcBef>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h </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普朗克常数 </a:t>
                </a:r>
                <a14:m>
                  <m:oMath xmlns:m="http://schemas.openxmlformats.org/officeDocument/2006/math">
                    <m:r>
                      <m:rPr>
                        <m:nor/>
                      </m:rP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m:t>6.626</m:t>
                    </m:r>
                    <m:r>
                      <a:rPr kumimoji="1" lang="en-US" altLang="zh-CN" sz="2000" i="1" dirty="0" smtClean="0">
                        <a:latin typeface="Cambria Math"/>
                        <a:ea typeface="Cambria Math"/>
                        <a:cs typeface="Times New Roman" panose="02020603050405020304" pitchFamily="18" charset="0"/>
                      </a:rPr>
                      <m:t>×</m:t>
                    </m:r>
                    <m:sSup>
                      <m:sSupPr>
                        <m:ctrlPr>
                          <a:rPr kumimoji="1" lang="en-US" altLang="zh-CN" sz="2000" b="0" i="1" dirty="0" smtClean="0">
                            <a:latin typeface="Cambria Math" panose="02040503050406030204" pitchFamily="18" charset="0"/>
                            <a:ea typeface="Cambria Math"/>
                            <a:cs typeface="Times New Roman" panose="02020603050405020304" pitchFamily="18" charset="0"/>
                          </a:rPr>
                        </m:ctrlPr>
                      </m:sSupPr>
                      <m:e>
                        <m:r>
                          <a:rPr kumimoji="1" lang="en-US" altLang="zh-CN" sz="2000" i="1" dirty="0">
                            <a:latin typeface="Cambria Math"/>
                            <a:ea typeface="Cambria Math"/>
                            <a:cs typeface="Times New Roman" panose="02020603050405020304" pitchFamily="18" charset="0"/>
                          </a:rPr>
                          <m:t>10</m:t>
                        </m:r>
                      </m:e>
                      <m:sup>
                        <m:r>
                          <a:rPr kumimoji="1" lang="en-US" altLang="zh-CN" sz="2000" b="0" i="1" dirty="0" smtClean="0">
                            <a:latin typeface="Cambria Math"/>
                            <a:ea typeface="Cambria Math"/>
                            <a:cs typeface="Times New Roman" panose="02020603050405020304" pitchFamily="18" charset="0"/>
                          </a:rPr>
                          <m:t>−34</m:t>
                        </m:r>
                      </m:sup>
                    </m:sSup>
                    <m:r>
                      <m:rPr>
                        <m:sty m:val="p"/>
                      </m:rPr>
                      <a:rPr kumimoji="1" lang="en-US" altLang="zh-CN" sz="2000" b="0" i="0" dirty="0" smtClean="0">
                        <a:latin typeface="Cambria Math"/>
                        <a:ea typeface="Cambria Math"/>
                        <a:cs typeface="Times New Roman" panose="02020603050405020304" pitchFamily="18" charset="0"/>
                      </a:rPr>
                      <m:t>J</m:t>
                    </m:r>
                    <m:r>
                      <a:rPr kumimoji="1" lang="zh-CN" altLang="en-US" sz="2000" b="0" i="1" dirty="0" smtClean="0">
                        <a:latin typeface="Cambria Math"/>
                        <a:ea typeface="Cambria Math"/>
                        <a:cs typeface="Times New Roman" panose="02020603050405020304" pitchFamily="18" charset="0"/>
                      </a:rPr>
                      <m:t>∙</m:t>
                    </m:r>
                    <m:r>
                      <m:rPr>
                        <m:sty m:val="p"/>
                      </m:rPr>
                      <a:rPr kumimoji="1" lang="en-US" altLang="zh-CN" sz="2000" b="0" i="0" dirty="0" smtClean="0">
                        <a:latin typeface="Cambria Math"/>
                        <a:ea typeface="Cambria Math"/>
                        <a:cs typeface="Times New Roman" panose="02020603050405020304" pitchFamily="18" charset="0"/>
                      </a:rPr>
                      <m:t>s</m:t>
                    </m:r>
                  </m:oMath>
                </a14:m>
                <a:endParaRPr kumimoji="1" lang="en-US" altLang="zh-CN" sz="2000" b="0" dirty="0">
                  <a:latin typeface="Times New Roman" panose="02020603050405020304" pitchFamily="18" charset="0"/>
                  <a:ea typeface="Cambria Math"/>
                  <a:cs typeface="Times New Roman" panose="02020603050405020304" pitchFamily="18" charset="0"/>
                </a:endParaRPr>
              </a:p>
              <a:p>
                <a:pPr eaLnBrk="0" hangingPunct="0">
                  <a:lnSpc>
                    <a:spcPct val="120000"/>
                  </a:lnSpc>
                  <a:spcBef>
                    <a:spcPct val="30000"/>
                  </a:spcBef>
                </a:pP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kumimoji="1" lang="zh-CN" altLang="en-US" sz="2000" i="1" smtClean="0">
                        <a:latin typeface="Cambria Math"/>
                        <a:ea typeface="微软雅黑" panose="020B0503020204020204" pitchFamily="34" charset="-122"/>
                        <a:cs typeface="Times New Roman" panose="02020603050405020304" pitchFamily="18" charset="0"/>
                      </a:rPr>
                      <m:t>𝜈</m:t>
                    </m:r>
                    <m:r>
                      <a:rPr kumimoji="1" lang="en-US" altLang="zh-CN" sz="2000" b="0" i="1" smtClean="0">
                        <a:latin typeface="Cambria Math"/>
                        <a:ea typeface="微软雅黑" panose="020B0503020204020204" pitchFamily="34" charset="-122"/>
                        <a:cs typeface="Times New Roman" panose="02020603050405020304" pitchFamily="18" charset="0"/>
                      </a:rPr>
                      <m:t> </m:t>
                    </m:r>
                  </m:oMath>
                </a14:m>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光子的频率</a:t>
                </a:r>
              </a:p>
            </p:txBody>
          </p:sp>
        </mc:Choice>
        <mc:Fallback xmlns="">
          <p:sp>
            <p:nvSpPr>
              <p:cNvPr id="32" name="矩形 31"/>
              <p:cNvSpPr>
                <a:spLocks noRot="1" noChangeAspect="1" noMove="1" noResize="1" noEditPoints="1" noAdjustHandles="1" noChangeArrowheads="1" noChangeShapeType="1" noTextEdit="1"/>
              </p:cNvSpPr>
              <p:nvPr/>
            </p:nvSpPr>
            <p:spPr>
              <a:xfrm>
                <a:off x="506408" y="2852936"/>
                <a:ext cx="8131184" cy="923330"/>
              </a:xfrm>
              <a:prstGeom prst="rect">
                <a:avLst/>
              </a:prstGeom>
              <a:blipFill rotWithShape="1">
                <a:blip r:embed="rId7"/>
                <a:stretch>
                  <a:fillRect b="-7947"/>
                </a:stretch>
              </a:blipFill>
            </p:spPr>
            <p:txBody>
              <a:bodyPr/>
              <a:lstStyle/>
              <a:p>
                <a:r>
                  <a:rPr lang="zh-CN" altLang="en-US">
                    <a:noFill/>
                  </a:rPr>
                  <a:t> </a:t>
                </a:r>
              </a:p>
            </p:txBody>
          </p:sp>
        </mc:Fallback>
      </mc:AlternateContent>
      <p:graphicFrame>
        <p:nvGraphicFramePr>
          <p:cNvPr id="10" name="对象 9"/>
          <p:cNvGraphicFramePr>
            <a:graphicFrameLocks noChangeAspect="1"/>
          </p:cNvGraphicFramePr>
          <p:nvPr>
            <p:extLst>
              <p:ext uri="{D42A27DB-BD31-4B8C-83A1-F6EECF244321}">
                <p14:modId xmlns:p14="http://schemas.microsoft.com/office/powerpoint/2010/main" val="142434750"/>
              </p:ext>
            </p:extLst>
          </p:nvPr>
        </p:nvGraphicFramePr>
        <p:xfrm>
          <a:off x="2495550" y="4587875"/>
          <a:ext cx="1771650" cy="723900"/>
        </p:xfrm>
        <a:graphic>
          <a:graphicData uri="http://schemas.openxmlformats.org/presentationml/2006/ole">
            <mc:AlternateContent xmlns:mc="http://schemas.openxmlformats.org/markup-compatibility/2006">
              <mc:Choice xmlns:v="urn:schemas-microsoft-com:vml" Requires="v">
                <p:oleObj spid="_x0000_s11281" name="Equation" r:id="rId8" imgW="965160" imgH="393480" progId="Equation.DSMT4">
                  <p:embed/>
                </p:oleObj>
              </mc:Choice>
              <mc:Fallback>
                <p:oleObj name="Equation" r:id="rId8" imgW="965160" imgH="393480" progId="Equation.DSMT4">
                  <p:embed/>
                  <p:pic>
                    <p:nvPicPr>
                      <p:cNvPr id="0" name="Object 4"/>
                      <p:cNvPicPr>
                        <a:picLocks noChangeAspect="1" noChangeArrowheads="1"/>
                      </p:cNvPicPr>
                      <p:nvPr/>
                    </p:nvPicPr>
                    <p:blipFill>
                      <a:blip r:embed="rId9"/>
                      <a:srcRect/>
                      <a:stretch>
                        <a:fillRect/>
                      </a:stretch>
                    </p:blipFill>
                    <p:spPr bwMode="auto">
                      <a:xfrm>
                        <a:off x="2495550" y="4587875"/>
                        <a:ext cx="1771650" cy="723900"/>
                      </a:xfrm>
                      <a:prstGeom prst="rect">
                        <a:avLst/>
                      </a:prstGeom>
                      <a:noFill/>
                      <a:ln>
                        <a:noFill/>
                      </a:ln>
                      <a:effectLst/>
                    </p:spPr>
                  </p:pic>
                </p:oleObj>
              </mc:Fallback>
            </mc:AlternateContent>
          </a:graphicData>
        </a:graphic>
      </p:graphicFrame>
      <p:sp>
        <p:nvSpPr>
          <p:cNvPr id="11" name="矩形 10"/>
          <p:cNvSpPr/>
          <p:nvPr/>
        </p:nvSpPr>
        <p:spPr>
          <a:xfrm>
            <a:off x="4333904" y="4757082"/>
            <a:ext cx="3262432" cy="400110"/>
          </a:xfrm>
          <a:prstGeom prst="rect">
            <a:avLst/>
          </a:prstGeom>
        </p:spPr>
        <p:txBody>
          <a:bodyPr wrap="none">
            <a:spAutoFit/>
          </a:bodyPr>
          <a:lstStyle/>
          <a:p>
            <a:pPr eaLnBrk="0" hangingPunct="0"/>
            <a:r>
              <a:rPr kumimoji="1" lang="en-US" altLang="zh-CN"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爱因斯坦光电效应方程</a:t>
            </a:r>
          </a:p>
        </p:txBody>
      </p:sp>
      <p:sp>
        <p:nvSpPr>
          <p:cNvPr id="35" name="AutoShape 33"/>
          <p:cNvSpPr>
            <a:spLocks noChangeArrowheads="1"/>
          </p:cNvSpPr>
          <p:nvPr/>
        </p:nvSpPr>
        <p:spPr bwMode="auto">
          <a:xfrm>
            <a:off x="1403648" y="5548064"/>
            <a:ext cx="1368152" cy="792088"/>
          </a:xfrm>
          <a:prstGeom prst="wedgeRectCallout">
            <a:avLst>
              <a:gd name="adj1" fmla="val 147083"/>
              <a:gd name="adj2" fmla="val -108438"/>
            </a:avLst>
          </a:prstGeom>
          <a:ln>
            <a:headEnd/>
            <a:tailEnd type="none" w="sm" len="lg"/>
          </a:ln>
        </p:spPr>
        <p:style>
          <a:lnRef idx="2">
            <a:schemeClr val="accent2"/>
          </a:lnRef>
          <a:fillRef idx="1">
            <a:schemeClr val="lt1"/>
          </a:fillRef>
          <a:effectRef idx="0">
            <a:schemeClr val="accent2"/>
          </a:effectRef>
          <a:fontRef idx="minor">
            <a:schemeClr val="dk1"/>
          </a:fontRef>
        </p:style>
        <p:txBody>
          <a:bodyPr/>
          <a:lstStyle>
            <a:defPPr>
              <a:defRPr lang="en-US"/>
            </a:defPPr>
            <a:lvl1pPr algn="l" rtl="0" fontAlgn="base">
              <a:spcBef>
                <a:spcPct val="50000"/>
              </a:spcBef>
              <a:spcAft>
                <a:spcPct val="0"/>
              </a:spcAft>
              <a:defRPr sz="2800" b="1" kern="1200">
                <a:solidFill>
                  <a:schemeClr val="tx1"/>
                </a:solidFill>
                <a:latin typeface="Arial" charset="0"/>
                <a:ea typeface="宋体" pitchFamily="2" charset="-122"/>
                <a:cs typeface="+mn-cs"/>
              </a:defRPr>
            </a:lvl1pPr>
            <a:lvl2pPr marL="457200" algn="l" rtl="0" fontAlgn="base">
              <a:spcBef>
                <a:spcPct val="50000"/>
              </a:spcBef>
              <a:spcAft>
                <a:spcPct val="0"/>
              </a:spcAft>
              <a:defRPr sz="2800" b="1" kern="1200">
                <a:solidFill>
                  <a:schemeClr val="tx1"/>
                </a:solidFill>
                <a:latin typeface="Arial" charset="0"/>
                <a:ea typeface="宋体" pitchFamily="2" charset="-122"/>
                <a:cs typeface="+mn-cs"/>
              </a:defRPr>
            </a:lvl2pPr>
            <a:lvl3pPr marL="914400" algn="l" rtl="0" fontAlgn="base">
              <a:spcBef>
                <a:spcPct val="50000"/>
              </a:spcBef>
              <a:spcAft>
                <a:spcPct val="0"/>
              </a:spcAft>
              <a:defRPr sz="2800" b="1" kern="1200">
                <a:solidFill>
                  <a:schemeClr val="tx1"/>
                </a:solidFill>
                <a:latin typeface="Arial" charset="0"/>
                <a:ea typeface="宋体" pitchFamily="2" charset="-122"/>
                <a:cs typeface="+mn-cs"/>
              </a:defRPr>
            </a:lvl3pPr>
            <a:lvl4pPr marL="1371600" algn="l" rtl="0" fontAlgn="base">
              <a:spcBef>
                <a:spcPct val="50000"/>
              </a:spcBef>
              <a:spcAft>
                <a:spcPct val="0"/>
              </a:spcAft>
              <a:defRPr sz="2800" b="1" kern="1200">
                <a:solidFill>
                  <a:schemeClr val="tx1"/>
                </a:solidFill>
                <a:latin typeface="Arial" charset="0"/>
                <a:ea typeface="宋体" pitchFamily="2" charset="-122"/>
                <a:cs typeface="+mn-cs"/>
              </a:defRPr>
            </a:lvl4pPr>
            <a:lvl5pPr marL="1828800" algn="l" rtl="0" fontAlgn="base">
              <a:spcBef>
                <a:spcPct val="50000"/>
              </a:spcBef>
              <a:spcAft>
                <a:spcPct val="0"/>
              </a:spcAft>
              <a:defRPr sz="2800" b="1" kern="1200">
                <a:solidFill>
                  <a:schemeClr val="tx1"/>
                </a:solidFill>
                <a:latin typeface="Arial" charset="0"/>
                <a:ea typeface="宋体" pitchFamily="2" charset="-122"/>
                <a:cs typeface="+mn-cs"/>
              </a:defRPr>
            </a:lvl5pPr>
            <a:lvl6pPr marL="2286000" algn="l" defTabSz="914400" rtl="0" eaLnBrk="1" latinLnBrk="0" hangingPunct="1">
              <a:defRPr sz="2800" b="1" kern="1200">
                <a:solidFill>
                  <a:schemeClr val="tx1"/>
                </a:solidFill>
                <a:latin typeface="Arial" charset="0"/>
                <a:ea typeface="宋体" pitchFamily="2" charset="-122"/>
                <a:cs typeface="+mn-cs"/>
              </a:defRPr>
            </a:lvl6pPr>
            <a:lvl7pPr marL="2743200" algn="l" defTabSz="914400" rtl="0" eaLnBrk="1" latinLnBrk="0" hangingPunct="1">
              <a:defRPr sz="2800" b="1" kern="1200">
                <a:solidFill>
                  <a:schemeClr val="tx1"/>
                </a:solidFill>
                <a:latin typeface="Arial" charset="0"/>
                <a:ea typeface="宋体" pitchFamily="2" charset="-122"/>
                <a:cs typeface="+mn-cs"/>
              </a:defRPr>
            </a:lvl7pPr>
            <a:lvl8pPr marL="3200400" algn="l" defTabSz="914400" rtl="0" eaLnBrk="1" latinLnBrk="0" hangingPunct="1">
              <a:defRPr sz="2800" b="1" kern="1200">
                <a:solidFill>
                  <a:schemeClr val="tx1"/>
                </a:solidFill>
                <a:latin typeface="Arial" charset="0"/>
                <a:ea typeface="宋体" pitchFamily="2" charset="-122"/>
                <a:cs typeface="+mn-cs"/>
              </a:defRPr>
            </a:lvl8pPr>
            <a:lvl9pPr marL="3657600" algn="l" defTabSz="914400" rtl="0" eaLnBrk="1" latinLnBrk="0" hangingPunct="1">
              <a:defRPr sz="2800" b="1" kern="1200">
                <a:solidFill>
                  <a:schemeClr val="tx1"/>
                </a:solidFill>
                <a:latin typeface="Arial" charset="0"/>
                <a:ea typeface="宋体" pitchFamily="2" charset="-122"/>
                <a:cs typeface="+mn-cs"/>
              </a:defRPr>
            </a:lvl9pPr>
          </a:lstStyle>
          <a:p>
            <a:pPr algn="ctr"/>
            <a:r>
              <a:rPr lang="zh-CN" altLang="en-US" sz="2000" dirty="0">
                <a:latin typeface="微软雅黑" panose="020B0503020204020204" pitchFamily="34" charset="-122"/>
                <a:ea typeface="微软雅黑" panose="020B0503020204020204" pitchFamily="34" charset="-122"/>
              </a:rPr>
              <a:t>逸出功与材料有关</a:t>
            </a:r>
          </a:p>
        </p:txBody>
      </p:sp>
      <p:graphicFrame>
        <p:nvGraphicFramePr>
          <p:cNvPr id="12" name="表格 11"/>
          <p:cNvGraphicFramePr>
            <a:graphicFrameLocks noGrp="1"/>
          </p:cNvGraphicFramePr>
          <p:nvPr>
            <p:extLst>
              <p:ext uri="{D42A27DB-BD31-4B8C-83A1-F6EECF244321}">
                <p14:modId xmlns:p14="http://schemas.microsoft.com/office/powerpoint/2010/main" val="1830262105"/>
              </p:ext>
            </p:extLst>
          </p:nvPr>
        </p:nvGraphicFramePr>
        <p:xfrm>
          <a:off x="3185457" y="5711656"/>
          <a:ext cx="5754917" cy="741680"/>
        </p:xfrm>
        <a:graphic>
          <a:graphicData uri="http://schemas.openxmlformats.org/drawingml/2006/table">
            <a:tbl>
              <a:tblPr firstRow="1" bandRow="1">
                <a:tableStyleId>{5C22544A-7EE6-4342-B048-85BDC9FD1C3A}</a:tableStyleId>
              </a:tblPr>
              <a:tblGrid>
                <a:gridCol w="822131">
                  <a:extLst>
                    <a:ext uri="{9D8B030D-6E8A-4147-A177-3AD203B41FA5}">
                      <a16:colId xmlns="" xmlns:a16="http://schemas.microsoft.com/office/drawing/2014/main" val="20000"/>
                    </a:ext>
                  </a:extLst>
                </a:gridCol>
                <a:gridCol w="822131">
                  <a:extLst>
                    <a:ext uri="{9D8B030D-6E8A-4147-A177-3AD203B41FA5}">
                      <a16:colId xmlns="" xmlns:a16="http://schemas.microsoft.com/office/drawing/2014/main" val="20001"/>
                    </a:ext>
                  </a:extLst>
                </a:gridCol>
                <a:gridCol w="822131">
                  <a:extLst>
                    <a:ext uri="{9D8B030D-6E8A-4147-A177-3AD203B41FA5}">
                      <a16:colId xmlns="" xmlns:a16="http://schemas.microsoft.com/office/drawing/2014/main" val="20002"/>
                    </a:ext>
                  </a:extLst>
                </a:gridCol>
                <a:gridCol w="822131">
                  <a:extLst>
                    <a:ext uri="{9D8B030D-6E8A-4147-A177-3AD203B41FA5}">
                      <a16:colId xmlns="" xmlns:a16="http://schemas.microsoft.com/office/drawing/2014/main" val="20003"/>
                    </a:ext>
                  </a:extLst>
                </a:gridCol>
                <a:gridCol w="822131">
                  <a:extLst>
                    <a:ext uri="{9D8B030D-6E8A-4147-A177-3AD203B41FA5}">
                      <a16:colId xmlns="" xmlns:a16="http://schemas.microsoft.com/office/drawing/2014/main" val="20004"/>
                    </a:ext>
                  </a:extLst>
                </a:gridCol>
                <a:gridCol w="822131">
                  <a:extLst>
                    <a:ext uri="{9D8B030D-6E8A-4147-A177-3AD203B41FA5}">
                      <a16:colId xmlns="" xmlns:a16="http://schemas.microsoft.com/office/drawing/2014/main" val="20005"/>
                    </a:ext>
                  </a:extLst>
                </a:gridCol>
                <a:gridCol w="822131">
                  <a:extLst>
                    <a:ext uri="{9D8B030D-6E8A-4147-A177-3AD203B41FA5}">
                      <a16:colId xmlns="" xmlns:a16="http://schemas.microsoft.com/office/drawing/2014/main" val="20006"/>
                    </a:ext>
                  </a:extLst>
                </a:gridCol>
              </a:tblGrid>
              <a:tr h="370840">
                <a:tc>
                  <a:txBody>
                    <a:bodyPr/>
                    <a:lstStyle/>
                    <a:p>
                      <a:pPr algn="ctr"/>
                      <a:r>
                        <a:rPr lang="zh-CN" altLang="en-US" b="0" dirty="0">
                          <a:latin typeface="微软雅黑" panose="020B0503020204020204" pitchFamily="34" charset="-122"/>
                          <a:ea typeface="微软雅黑" panose="020B0503020204020204" pitchFamily="34" charset="-122"/>
                        </a:rPr>
                        <a:t>金属</a:t>
                      </a:r>
                    </a:p>
                  </a:txBody>
                  <a:tcPr/>
                </a:tc>
                <a:tc>
                  <a:txBody>
                    <a:bodyPr/>
                    <a:lstStyle/>
                    <a:p>
                      <a:pPr algn="ctr"/>
                      <a:r>
                        <a:rPr lang="zh-CN" altLang="en-US" b="0" dirty="0">
                          <a:latin typeface="微软雅黑" panose="020B0503020204020204" pitchFamily="34" charset="-122"/>
                          <a:ea typeface="微软雅黑" panose="020B0503020204020204" pitchFamily="34" charset="-122"/>
                        </a:rPr>
                        <a:t>钠</a:t>
                      </a:r>
                    </a:p>
                  </a:txBody>
                  <a:tcPr/>
                </a:tc>
                <a:tc>
                  <a:txBody>
                    <a:bodyPr/>
                    <a:lstStyle/>
                    <a:p>
                      <a:pPr algn="ctr"/>
                      <a:r>
                        <a:rPr lang="zh-CN" altLang="en-US" b="0" dirty="0">
                          <a:latin typeface="微软雅黑" panose="020B0503020204020204" pitchFamily="34" charset="-122"/>
                          <a:ea typeface="微软雅黑" panose="020B0503020204020204" pitchFamily="34" charset="-122"/>
                        </a:rPr>
                        <a:t>铝</a:t>
                      </a:r>
                    </a:p>
                  </a:txBody>
                  <a:tcPr/>
                </a:tc>
                <a:tc>
                  <a:txBody>
                    <a:bodyPr/>
                    <a:lstStyle/>
                    <a:p>
                      <a:pPr algn="ctr"/>
                      <a:r>
                        <a:rPr lang="zh-CN" altLang="en-US" b="0" dirty="0">
                          <a:latin typeface="微软雅黑" panose="020B0503020204020204" pitchFamily="34" charset="-122"/>
                          <a:ea typeface="微软雅黑" panose="020B0503020204020204" pitchFamily="34" charset="-122"/>
                        </a:rPr>
                        <a:t>锌</a:t>
                      </a:r>
                    </a:p>
                  </a:txBody>
                  <a:tcPr/>
                </a:tc>
                <a:tc>
                  <a:txBody>
                    <a:bodyPr/>
                    <a:lstStyle/>
                    <a:p>
                      <a:pPr algn="ctr"/>
                      <a:r>
                        <a:rPr lang="zh-CN" altLang="en-US" b="0" dirty="0">
                          <a:latin typeface="微软雅黑" panose="020B0503020204020204" pitchFamily="34" charset="-122"/>
                          <a:ea typeface="微软雅黑" panose="020B0503020204020204" pitchFamily="34" charset="-122"/>
                        </a:rPr>
                        <a:t>铜 </a:t>
                      </a:r>
                    </a:p>
                  </a:txBody>
                  <a:tcPr/>
                </a:tc>
                <a:tc>
                  <a:txBody>
                    <a:bodyPr/>
                    <a:lstStyle/>
                    <a:p>
                      <a:pPr algn="ctr"/>
                      <a:r>
                        <a:rPr lang="zh-CN" altLang="en-US" b="0" dirty="0">
                          <a:latin typeface="微软雅黑" panose="020B0503020204020204" pitchFamily="34" charset="-122"/>
                          <a:ea typeface="微软雅黑" panose="020B0503020204020204" pitchFamily="34" charset="-122"/>
                        </a:rPr>
                        <a:t>银</a:t>
                      </a:r>
                    </a:p>
                  </a:txBody>
                  <a:tcPr/>
                </a:tc>
                <a:tc>
                  <a:txBody>
                    <a:bodyPr/>
                    <a:lstStyle/>
                    <a:p>
                      <a:pPr algn="ctr"/>
                      <a:r>
                        <a:rPr lang="zh-CN" altLang="en-US" b="0" dirty="0">
                          <a:latin typeface="微软雅黑" panose="020B0503020204020204" pitchFamily="34" charset="-122"/>
                          <a:ea typeface="微软雅黑" panose="020B0503020204020204" pitchFamily="34" charset="-122"/>
                        </a:rPr>
                        <a:t>铂</a:t>
                      </a:r>
                    </a:p>
                  </a:txBody>
                  <a:tcPr/>
                </a:tc>
                <a:extLst>
                  <a:ext uri="{0D108BD9-81ED-4DB2-BD59-A6C34878D82A}">
                    <a16:rowId xmlns="" xmlns:a16="http://schemas.microsoft.com/office/drawing/2014/main" val="10000"/>
                  </a:ext>
                </a:extLst>
              </a:tr>
              <a:tr h="370840">
                <a:tc>
                  <a:txBody>
                    <a:bodyPr/>
                    <a:lstStyle/>
                    <a:p>
                      <a:pPr algn="ctr"/>
                      <a:r>
                        <a:rPr lang="en-US" altLang="zh-CN" dirty="0">
                          <a:latin typeface="Times New Roman" panose="02020603050405020304" pitchFamily="18" charset="0"/>
                          <a:cs typeface="Times New Roman" panose="02020603050405020304" pitchFamily="18" charset="0"/>
                        </a:rPr>
                        <a:t>A/eV</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zh-CN" altLang="en-US" b="0" dirty="0"/>
                        <a:t>2.28 </a:t>
                      </a:r>
                      <a:endParaRPr lang="zh-CN" altLang="en-US" dirty="0"/>
                    </a:p>
                  </a:txBody>
                  <a:tcPr/>
                </a:tc>
                <a:tc>
                  <a:txBody>
                    <a:bodyPr/>
                    <a:lstStyle/>
                    <a:p>
                      <a:pPr algn="ctr"/>
                      <a:r>
                        <a:rPr lang="zh-CN" altLang="en-US" b="0" dirty="0"/>
                        <a:t>4.08 </a:t>
                      </a:r>
                      <a:endParaRPr lang="zh-CN" altLang="en-US" dirty="0"/>
                    </a:p>
                  </a:txBody>
                  <a:tcPr/>
                </a:tc>
                <a:tc>
                  <a:txBody>
                    <a:bodyPr/>
                    <a:lstStyle/>
                    <a:p>
                      <a:pPr algn="ctr"/>
                      <a:r>
                        <a:rPr lang="zh-CN" altLang="en-US" b="0" dirty="0"/>
                        <a:t>4.31 </a:t>
                      </a:r>
                      <a:endParaRPr lang="zh-CN" altLang="en-US" dirty="0"/>
                    </a:p>
                  </a:txBody>
                  <a:tcPr/>
                </a:tc>
                <a:tc>
                  <a:txBody>
                    <a:bodyPr/>
                    <a:lstStyle/>
                    <a:p>
                      <a:pPr algn="ctr"/>
                      <a:r>
                        <a:rPr lang="zh-CN" altLang="en-US" b="0" dirty="0"/>
                        <a:t>4.70 </a:t>
                      </a:r>
                      <a:endParaRPr lang="zh-CN" altLang="en-US" dirty="0"/>
                    </a:p>
                  </a:txBody>
                  <a:tcPr/>
                </a:tc>
                <a:tc>
                  <a:txBody>
                    <a:bodyPr/>
                    <a:lstStyle/>
                    <a:p>
                      <a:pPr algn="ctr"/>
                      <a:r>
                        <a:rPr lang="zh-CN" altLang="en-US" b="0" dirty="0"/>
                        <a:t>4.73 </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b="0" dirty="0"/>
                        <a:t>6.35</a:t>
                      </a:r>
                    </a:p>
                  </a:txBody>
                  <a:tcPr/>
                </a:tc>
                <a:extLst>
                  <a:ext uri="{0D108BD9-81ED-4DB2-BD59-A6C34878D82A}">
                    <a16:rowId xmlns="" xmlns:a16="http://schemas.microsoft.com/office/drawing/2014/main" val="10001"/>
                  </a:ext>
                </a:extLst>
              </a:tr>
            </a:tbl>
          </a:graphicData>
        </a:graphic>
      </p:graphicFrame>
      <p:sp>
        <p:nvSpPr>
          <p:cNvPr id="14" name="矩形 13"/>
          <p:cNvSpPr/>
          <p:nvPr/>
        </p:nvSpPr>
        <p:spPr>
          <a:xfrm>
            <a:off x="4644008" y="5234146"/>
            <a:ext cx="2236510"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几种金属的逸出功</a:t>
            </a:r>
          </a:p>
        </p:txBody>
      </p:sp>
      <p:sp>
        <p:nvSpPr>
          <p:cNvPr id="15" name="矩形 14"/>
          <p:cNvSpPr/>
          <p:nvPr/>
        </p:nvSpPr>
        <p:spPr>
          <a:xfrm>
            <a:off x="3707904" y="1339877"/>
            <a:ext cx="5109091" cy="396583"/>
          </a:xfrm>
          <a:prstGeom prst="rect">
            <a:avLst/>
          </a:prstGeom>
        </p:spPr>
        <p:txBody>
          <a:bodyPr wrap="none">
            <a:spAutoFit/>
          </a:bodyPr>
          <a:lstStyle/>
          <a:p>
            <a:pPr algn="just" eaLnBrk="0" hangingPunct="0">
              <a:lnSpc>
                <a:spcPct val="120000"/>
              </a:lnSpc>
            </a:pPr>
            <a:r>
              <a:rPr kumimoji="1" lang="en-US" altLang="zh-CN"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关于光的产生和转化的一个启发性观点</a:t>
            </a:r>
            <a:r>
              <a:rPr kumimoji="1" lang="en-US" altLang="zh-CN" dirty="0">
                <a:latin typeface="微软雅黑" panose="020B0503020204020204" pitchFamily="34" charset="-122"/>
                <a:ea typeface="微软雅黑" panose="020B0503020204020204" pitchFamily="34" charset="-122"/>
              </a:rPr>
              <a:t>》1905</a:t>
            </a:r>
          </a:p>
        </p:txBody>
      </p:sp>
    </p:spTree>
    <p:extLst>
      <p:ext uri="{BB962C8B-B14F-4D97-AF65-F5344CB8AC3E}">
        <p14:creationId xmlns:p14="http://schemas.microsoft.com/office/powerpoint/2010/main" val="269235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76875" y="746919"/>
            <a:ext cx="8229600" cy="1143000"/>
          </a:xfrm>
        </p:spPr>
        <p:txBody>
          <a:bodyPr/>
          <a:lstStyle/>
          <a:p>
            <a:r>
              <a:rPr lang="zh-CN" altLang="en-US" sz="2800" dirty="0">
                <a:solidFill>
                  <a:srgbClr val="FF0000"/>
                </a:solidFill>
              </a:rPr>
              <a:t>绝对黑体</a:t>
            </a:r>
          </a:p>
        </p:txBody>
      </p:sp>
      <p:sp>
        <p:nvSpPr>
          <p:cNvPr id="288771" name="Rectangle 3"/>
          <p:cNvSpPr>
            <a:spLocks noGrp="1" noChangeArrowheads="1"/>
          </p:cNvSpPr>
          <p:nvPr>
            <p:ph type="body" idx="1"/>
          </p:nvPr>
        </p:nvSpPr>
        <p:spPr>
          <a:xfrm>
            <a:off x="457200" y="1600200"/>
            <a:ext cx="8229600" cy="1187450"/>
          </a:xfrm>
        </p:spPr>
        <p:txBody>
          <a:bodyPr/>
          <a:lstStyle/>
          <a:p>
            <a:r>
              <a:rPr lang="zh-CN" altLang="en-US" sz="2800" dirty="0">
                <a:latin typeface="微软雅黑" panose="020B0503020204020204" pitchFamily="34" charset="-122"/>
              </a:rPr>
              <a:t>一个开有小孔的空腔，对射入其中的光几乎可以全部吸收</a:t>
            </a:r>
          </a:p>
        </p:txBody>
      </p:sp>
      <p:sp>
        <p:nvSpPr>
          <p:cNvPr id="288772" name="Rectangle 4" descr="浅色上对角线"/>
          <p:cNvSpPr>
            <a:spLocks noChangeArrowheads="1"/>
          </p:cNvSpPr>
          <p:nvPr/>
        </p:nvSpPr>
        <p:spPr bwMode="auto">
          <a:xfrm>
            <a:off x="755650" y="2708275"/>
            <a:ext cx="3671888" cy="3671888"/>
          </a:xfrm>
          <a:prstGeom prst="rect">
            <a:avLst/>
          </a:prstGeom>
          <a:pattFill prst="ltUpDiag">
            <a:fgClr>
              <a:schemeClr val="tx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a:latin typeface="微软雅黑" panose="020B0503020204020204" pitchFamily="34" charset="-122"/>
              <a:ea typeface="微软雅黑" panose="020B0503020204020204" pitchFamily="34" charset="-122"/>
            </a:endParaRPr>
          </a:p>
        </p:txBody>
      </p:sp>
      <p:sp>
        <p:nvSpPr>
          <p:cNvPr id="288773" name="Rectangle 5"/>
          <p:cNvSpPr>
            <a:spLocks noChangeArrowheads="1"/>
          </p:cNvSpPr>
          <p:nvPr/>
        </p:nvSpPr>
        <p:spPr bwMode="auto">
          <a:xfrm>
            <a:off x="1216025" y="3165475"/>
            <a:ext cx="2717800" cy="2719388"/>
          </a:xfrm>
          <a:prstGeom prst="rect">
            <a:avLst/>
          </a:prstGeom>
          <a:solidFill>
            <a:srgbClr val="4D4D4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a:latin typeface="微软雅黑" panose="020B0503020204020204" pitchFamily="34" charset="-122"/>
              <a:ea typeface="微软雅黑" panose="020B0503020204020204" pitchFamily="34" charset="-122"/>
            </a:endParaRPr>
          </a:p>
        </p:txBody>
      </p:sp>
      <p:sp>
        <p:nvSpPr>
          <p:cNvPr id="288774" name="Rectangle 6"/>
          <p:cNvSpPr>
            <a:spLocks noChangeArrowheads="1"/>
          </p:cNvSpPr>
          <p:nvPr/>
        </p:nvSpPr>
        <p:spPr bwMode="auto">
          <a:xfrm>
            <a:off x="3967163" y="4427538"/>
            <a:ext cx="460375" cy="230187"/>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a:latin typeface="微软雅黑" panose="020B0503020204020204" pitchFamily="34" charset="-122"/>
              <a:ea typeface="微软雅黑" panose="020B0503020204020204" pitchFamily="34" charset="-122"/>
            </a:endParaRPr>
          </a:p>
        </p:txBody>
      </p:sp>
      <p:sp>
        <p:nvSpPr>
          <p:cNvPr id="288775" name="Line 7"/>
          <p:cNvSpPr>
            <a:spLocks noChangeShapeType="1"/>
          </p:cNvSpPr>
          <p:nvPr/>
        </p:nvSpPr>
        <p:spPr bwMode="auto">
          <a:xfrm flipH="1" flipV="1">
            <a:off x="1549400" y="3168650"/>
            <a:ext cx="3743325" cy="1944688"/>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76" name="Line 8"/>
          <p:cNvSpPr>
            <a:spLocks noChangeShapeType="1"/>
          </p:cNvSpPr>
          <p:nvPr/>
        </p:nvSpPr>
        <p:spPr bwMode="auto">
          <a:xfrm flipH="1">
            <a:off x="1187450" y="3140075"/>
            <a:ext cx="360363" cy="287338"/>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77" name="Line 9"/>
          <p:cNvSpPr>
            <a:spLocks noChangeShapeType="1"/>
          </p:cNvSpPr>
          <p:nvPr/>
        </p:nvSpPr>
        <p:spPr bwMode="auto">
          <a:xfrm>
            <a:off x="1187450" y="3427413"/>
            <a:ext cx="863600" cy="2449512"/>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78" name="Line 10"/>
          <p:cNvSpPr>
            <a:spLocks noChangeShapeType="1"/>
          </p:cNvSpPr>
          <p:nvPr/>
        </p:nvSpPr>
        <p:spPr bwMode="auto">
          <a:xfrm flipV="1">
            <a:off x="2051050" y="3140075"/>
            <a:ext cx="1441450" cy="2736850"/>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79" name="Line 11"/>
          <p:cNvSpPr>
            <a:spLocks noChangeShapeType="1"/>
          </p:cNvSpPr>
          <p:nvPr/>
        </p:nvSpPr>
        <p:spPr bwMode="auto">
          <a:xfrm>
            <a:off x="3492500" y="3140075"/>
            <a:ext cx="431800" cy="1008063"/>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80" name="Line 12"/>
          <p:cNvSpPr>
            <a:spLocks noChangeShapeType="1"/>
          </p:cNvSpPr>
          <p:nvPr/>
        </p:nvSpPr>
        <p:spPr bwMode="auto">
          <a:xfrm flipH="1">
            <a:off x="3276600" y="4148138"/>
            <a:ext cx="647700" cy="1728787"/>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81" name="Line 13"/>
          <p:cNvSpPr>
            <a:spLocks noChangeShapeType="1"/>
          </p:cNvSpPr>
          <p:nvPr/>
        </p:nvSpPr>
        <p:spPr bwMode="auto">
          <a:xfrm flipH="1" flipV="1">
            <a:off x="2411413" y="3140075"/>
            <a:ext cx="865187" cy="2736850"/>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82" name="Line 14"/>
          <p:cNvSpPr>
            <a:spLocks noChangeShapeType="1"/>
          </p:cNvSpPr>
          <p:nvPr/>
        </p:nvSpPr>
        <p:spPr bwMode="auto">
          <a:xfrm flipH="1">
            <a:off x="1187450" y="3140075"/>
            <a:ext cx="1223963" cy="1944688"/>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83" name="Line 15"/>
          <p:cNvSpPr>
            <a:spLocks noChangeShapeType="1"/>
          </p:cNvSpPr>
          <p:nvPr/>
        </p:nvSpPr>
        <p:spPr bwMode="auto">
          <a:xfrm>
            <a:off x="1187450" y="5084763"/>
            <a:ext cx="1296988" cy="792162"/>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84" name="Line 16"/>
          <p:cNvSpPr>
            <a:spLocks noChangeShapeType="1"/>
          </p:cNvSpPr>
          <p:nvPr/>
        </p:nvSpPr>
        <p:spPr bwMode="auto">
          <a:xfrm flipV="1">
            <a:off x="2484438" y="5156200"/>
            <a:ext cx="1223962" cy="720725"/>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8785" name="Rectangle 17"/>
          <p:cNvSpPr>
            <a:spLocks noRot="1" noChangeArrowheads="1"/>
          </p:cNvSpPr>
          <p:nvPr/>
        </p:nvSpPr>
        <p:spPr bwMode="auto">
          <a:xfrm>
            <a:off x="4859338" y="2276475"/>
            <a:ext cx="3429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2800">
                <a:latin typeface="微软雅黑" panose="020B0503020204020204" pitchFamily="34" charset="-122"/>
                <a:ea typeface="微软雅黑" panose="020B0503020204020204" pitchFamily="34" charset="-122"/>
              </a:rPr>
              <a:t>等效于绝对黑体</a:t>
            </a:r>
          </a:p>
          <a:p>
            <a:pPr>
              <a:buFontTx/>
              <a:buNone/>
            </a:pPr>
            <a:endParaRPr lang="en-US" altLang="zh-CN" sz="2800">
              <a:latin typeface="微软雅黑" panose="020B0503020204020204" pitchFamily="34" charset="-122"/>
              <a:ea typeface="微软雅黑" panose="020B0503020204020204" pitchFamily="34" charset="-122"/>
            </a:endParaRPr>
          </a:p>
        </p:txBody>
      </p:sp>
      <p:graphicFrame>
        <p:nvGraphicFramePr>
          <p:cNvPr id="288788" name="Object 20"/>
          <p:cNvGraphicFramePr>
            <a:graphicFrameLocks noChangeAspect="1"/>
          </p:cNvGraphicFramePr>
          <p:nvPr>
            <p:extLst>
              <p:ext uri="{D42A27DB-BD31-4B8C-83A1-F6EECF244321}">
                <p14:modId xmlns:p14="http://schemas.microsoft.com/office/powerpoint/2010/main" val="1672779983"/>
              </p:ext>
            </p:extLst>
          </p:nvPr>
        </p:nvGraphicFramePr>
        <p:xfrm>
          <a:off x="6272212" y="3565560"/>
          <a:ext cx="1435100" cy="587375"/>
        </p:xfrm>
        <a:graphic>
          <a:graphicData uri="http://schemas.openxmlformats.org/presentationml/2006/ole">
            <mc:AlternateContent xmlns:mc="http://schemas.openxmlformats.org/markup-compatibility/2006">
              <mc:Choice xmlns:v="urn:schemas-microsoft-com:vml" Requires="v">
                <p:oleObj spid="_x0000_s1033" name="Equation" r:id="rId3" imgW="495000" imgH="203040" progId="Equation.DSMT4">
                  <p:embed/>
                </p:oleObj>
              </mc:Choice>
              <mc:Fallback>
                <p:oleObj name="Equation" r:id="rId3" imgW="49500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212" y="3565560"/>
                        <a:ext cx="1435100"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8789" name="Text Box 21"/>
          <p:cNvSpPr txBox="1">
            <a:spLocks noChangeArrowheads="1"/>
          </p:cNvSpPr>
          <p:nvPr/>
        </p:nvSpPr>
        <p:spPr bwMode="auto">
          <a:xfrm>
            <a:off x="5138737" y="3129730"/>
            <a:ext cx="35480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dirty="0">
                <a:latin typeface="微软雅黑" panose="020B0503020204020204" pitchFamily="34" charset="-122"/>
                <a:ea typeface="微软雅黑" panose="020B0503020204020204" pitchFamily="34" charset="-122"/>
              </a:rPr>
              <a:t>测量空腔开口处的辐射本领</a:t>
            </a:r>
          </a:p>
        </p:txBody>
      </p:sp>
      <p:sp>
        <p:nvSpPr>
          <p:cNvPr id="20" name="标题 1"/>
          <p:cNvSpPr txBox="1">
            <a:spLocks/>
          </p:cNvSpPr>
          <p:nvPr/>
        </p:nvSpPr>
        <p:spPr>
          <a:xfrm>
            <a:off x="83818" y="68924"/>
            <a:ext cx="8640960" cy="72008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3200" kern="1200">
                <a:solidFill>
                  <a:schemeClr val="tx1"/>
                </a:solidFill>
                <a:latin typeface="微软雅黑" panose="020B0503020204020204" pitchFamily="34" charset="-122"/>
                <a:ea typeface="微软雅黑" panose="020B0503020204020204" pitchFamily="34" charset="-122"/>
                <a:cs typeface="+mj-cs"/>
              </a:defRPr>
            </a:lvl1pPr>
          </a:lstStyle>
          <a:p>
            <a:pPr>
              <a:spcBef>
                <a:spcPts val="1800"/>
              </a:spcBef>
            </a:pPr>
            <a:r>
              <a:rPr lang="zh-CN" altLang="en-US" dirty="0"/>
              <a:t>一、黑体辐射</a:t>
            </a:r>
            <a:endParaRPr lang="en-US" altLang="zh-CN" dirty="0"/>
          </a:p>
        </p:txBody>
      </p:sp>
    </p:spTree>
    <p:extLst>
      <p:ext uri="{BB962C8B-B14F-4D97-AF65-F5344CB8AC3E}">
        <p14:creationId xmlns:p14="http://schemas.microsoft.com/office/powerpoint/2010/main" val="1900322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光电效应的解释</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182078" y="1274612"/>
            <a:ext cx="3570208" cy="498598"/>
          </a:xfrm>
          <a:prstGeom prst="rect">
            <a:avLst/>
          </a:prstGeom>
        </p:spPr>
        <p:txBody>
          <a:bodyPr wrap="none">
            <a:spAutoFit/>
          </a:bodyPr>
          <a:lstStyle/>
          <a:p>
            <a:pPr algn="just" eaLnBrk="0" hangingPunct="0">
              <a:lnSpc>
                <a:spcPct val="120000"/>
              </a:lnSpc>
            </a:pPr>
            <a:r>
              <a:rPr kumimoji="1" lang="zh-CN" altLang="en-US" sz="2200" dirty="0">
                <a:solidFill>
                  <a:srgbClr val="0066FF"/>
                </a:solidFill>
                <a:latin typeface="微软雅黑" panose="020B0503020204020204" pitchFamily="34" charset="-122"/>
                <a:ea typeface="微软雅黑" panose="020B0503020204020204" pitchFamily="34" charset="-122"/>
              </a:rPr>
              <a:t>爱因斯坦对光电效应的解释</a:t>
            </a:r>
            <a:endParaRPr kumimoji="1" lang="en-US" altLang="zh-CN" sz="2200" dirty="0">
              <a:solidFill>
                <a:srgbClr val="0066FF"/>
              </a:solidFill>
              <a:latin typeface="微软雅黑" panose="020B0503020204020204" pitchFamily="34" charset="-122"/>
              <a:ea typeface="微软雅黑" panose="020B0503020204020204" pitchFamily="34"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158469881"/>
              </p:ext>
            </p:extLst>
          </p:nvPr>
        </p:nvGraphicFramePr>
        <p:xfrm>
          <a:off x="2241550" y="4300538"/>
          <a:ext cx="1778000" cy="725487"/>
        </p:xfrm>
        <a:graphic>
          <a:graphicData uri="http://schemas.openxmlformats.org/presentationml/2006/ole">
            <mc:AlternateContent xmlns:mc="http://schemas.openxmlformats.org/markup-compatibility/2006">
              <mc:Choice xmlns:v="urn:schemas-microsoft-com:vml" Requires="v">
                <p:oleObj spid="_x0000_s12304" name="Equation" r:id="rId4" imgW="965160" imgH="393480" progId="Equation.DSMT4">
                  <p:embed/>
                </p:oleObj>
              </mc:Choice>
              <mc:Fallback>
                <p:oleObj name="Equation" r:id="rId4" imgW="965160" imgH="393480" progId="Equation.DSMT4">
                  <p:embed/>
                  <p:pic>
                    <p:nvPicPr>
                      <p:cNvPr id="0" name="对象 9"/>
                      <p:cNvPicPr>
                        <a:picLocks noChangeAspect="1" noChangeArrowheads="1"/>
                      </p:cNvPicPr>
                      <p:nvPr/>
                    </p:nvPicPr>
                    <p:blipFill>
                      <a:blip r:embed="rId5"/>
                      <a:srcRect/>
                      <a:stretch>
                        <a:fillRect/>
                      </a:stretch>
                    </p:blipFill>
                    <p:spPr bwMode="auto">
                      <a:xfrm>
                        <a:off x="2241550" y="4300538"/>
                        <a:ext cx="1778000" cy="725487"/>
                      </a:xfrm>
                      <a:prstGeom prst="rect">
                        <a:avLst/>
                      </a:prstGeom>
                      <a:noFill/>
                      <a:ln>
                        <a:noFill/>
                      </a:ln>
                    </p:spPr>
                  </p:pic>
                </p:oleObj>
              </mc:Fallback>
            </mc:AlternateContent>
          </a:graphicData>
        </a:graphic>
      </p:graphicFrame>
      <p:sp>
        <p:nvSpPr>
          <p:cNvPr id="16" name="Rectangle 5"/>
          <p:cNvSpPr>
            <a:spLocks noChangeArrowheads="1"/>
          </p:cNvSpPr>
          <p:nvPr/>
        </p:nvSpPr>
        <p:spPr bwMode="auto">
          <a:xfrm>
            <a:off x="122019" y="1819376"/>
            <a:ext cx="5299561" cy="830997"/>
          </a:xfrm>
          <a:prstGeom prst="rect">
            <a:avLst/>
          </a:prstGeom>
        </p:spPr>
        <p:txBody>
          <a:bodyPr wrap="square">
            <a:spAutoFit/>
          </a:bodyPr>
          <a:lstStyle/>
          <a:p>
            <a:pPr algn="just" eaLnBrk="0" hangingPunct="0">
              <a:lnSpc>
                <a:spcPct val="120000"/>
              </a:lnSpc>
              <a:spcBef>
                <a:spcPct val="30000"/>
              </a:spcBef>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）光强大，单位体积光子数多，单位时间内释放的光电子也多，所以光电流也大。</a:t>
            </a:r>
          </a:p>
        </p:txBody>
      </p:sp>
      <p:sp>
        <p:nvSpPr>
          <p:cNvPr id="37" name="Rectangle 5"/>
          <p:cNvSpPr>
            <a:spLocks noChangeArrowheads="1"/>
          </p:cNvSpPr>
          <p:nvPr/>
        </p:nvSpPr>
        <p:spPr bwMode="auto">
          <a:xfrm>
            <a:off x="179512" y="2751311"/>
            <a:ext cx="5184576" cy="830997"/>
          </a:xfrm>
          <a:prstGeom prst="rect">
            <a:avLst/>
          </a:prstGeom>
        </p:spPr>
        <p:txBody>
          <a:bodyPr wrap="square">
            <a:spAutoFit/>
          </a:bodyPr>
          <a:lstStyle/>
          <a:p>
            <a:pPr algn="just" eaLnBrk="0" hangingPunct="0">
              <a:lnSpc>
                <a:spcPct val="120000"/>
              </a:lnSpc>
              <a:spcBef>
                <a:spcPct val="30000"/>
              </a:spcBef>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）电子只要吸收一个光子就可以从金属表面逸出，所以无须时间的累积。</a:t>
            </a:r>
          </a:p>
        </p:txBody>
      </p:sp>
      <p:sp>
        <p:nvSpPr>
          <p:cNvPr id="38" name="Rectangle 5"/>
          <p:cNvSpPr>
            <a:spLocks noChangeArrowheads="1"/>
          </p:cNvSpPr>
          <p:nvPr/>
        </p:nvSpPr>
        <p:spPr bwMode="auto">
          <a:xfrm>
            <a:off x="188974" y="3573016"/>
            <a:ext cx="5463146" cy="830997"/>
          </a:xfrm>
          <a:prstGeom prst="rect">
            <a:avLst/>
          </a:prstGeom>
        </p:spPr>
        <p:txBody>
          <a:bodyPr wrap="square">
            <a:spAutoFit/>
          </a:bodyPr>
          <a:lstStyle/>
          <a:p>
            <a:pPr eaLnBrk="0" hangingPunct="0">
              <a:lnSpc>
                <a:spcPct val="120000"/>
              </a:lnSpc>
              <a:spcBef>
                <a:spcPct val="20000"/>
              </a:spcBef>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）从光电方程可以看出光电子初动能和照射光的频率成线性关系。</a:t>
            </a:r>
          </a:p>
        </p:txBody>
      </p:sp>
      <p:sp>
        <p:nvSpPr>
          <p:cNvPr id="39" name="Rectangle 5"/>
          <p:cNvSpPr>
            <a:spLocks noChangeArrowheads="1"/>
          </p:cNvSpPr>
          <p:nvPr/>
        </p:nvSpPr>
        <p:spPr bwMode="auto">
          <a:xfrm>
            <a:off x="231145" y="4979042"/>
            <a:ext cx="5276959" cy="830997"/>
          </a:xfrm>
          <a:prstGeom prst="rect">
            <a:avLst/>
          </a:prstGeom>
        </p:spPr>
        <p:txBody>
          <a:bodyPr wrap="square">
            <a:spAutoFit/>
          </a:bodyPr>
          <a:lstStyle/>
          <a:p>
            <a:pPr eaLnBrk="0" hangingPunct="0">
              <a:lnSpc>
                <a:spcPct val="120000"/>
              </a:lnSpc>
              <a:spcBef>
                <a:spcPct val="30000"/>
              </a:spcBef>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）从光电效应方程中，当初动能为零时，可得到红限频率：</a:t>
            </a:r>
          </a:p>
        </p:txBody>
      </p:sp>
      <p:graphicFrame>
        <p:nvGraphicFramePr>
          <p:cNvPr id="15" name="对象 14"/>
          <p:cNvGraphicFramePr>
            <a:graphicFrameLocks noChangeAspect="1"/>
          </p:cNvGraphicFramePr>
          <p:nvPr>
            <p:extLst>
              <p:ext uri="{D42A27DB-BD31-4B8C-83A1-F6EECF244321}">
                <p14:modId xmlns:p14="http://schemas.microsoft.com/office/powerpoint/2010/main" val="589843509"/>
              </p:ext>
            </p:extLst>
          </p:nvPr>
        </p:nvGraphicFramePr>
        <p:xfrm>
          <a:off x="2493963" y="5711825"/>
          <a:ext cx="850900" cy="736600"/>
        </p:xfrm>
        <a:graphic>
          <a:graphicData uri="http://schemas.openxmlformats.org/presentationml/2006/ole">
            <mc:AlternateContent xmlns:mc="http://schemas.openxmlformats.org/markup-compatibility/2006">
              <mc:Choice xmlns:v="urn:schemas-microsoft-com:vml" Requires="v">
                <p:oleObj spid="_x0000_s12305" name="Equation" r:id="rId6" imgW="457200" imgH="393480" progId="Equation.DSMT4">
                  <p:embed/>
                </p:oleObj>
              </mc:Choice>
              <mc:Fallback>
                <p:oleObj name="Equation" r:id="rId6" imgW="457200" imgH="393480" progId="Equation.DSMT4">
                  <p:embed/>
                  <p:pic>
                    <p:nvPicPr>
                      <p:cNvPr id="0" name="对象 4"/>
                      <p:cNvPicPr>
                        <a:picLocks noChangeAspect="1" noChangeArrowheads="1"/>
                      </p:cNvPicPr>
                      <p:nvPr/>
                    </p:nvPicPr>
                    <p:blipFill>
                      <a:blip r:embed="rId7"/>
                      <a:srcRect/>
                      <a:stretch>
                        <a:fillRect/>
                      </a:stretch>
                    </p:blipFill>
                    <p:spPr bwMode="auto">
                      <a:xfrm>
                        <a:off x="2493963" y="5711825"/>
                        <a:ext cx="850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 name="Picture 4" descr="21eienste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5557" y="823550"/>
            <a:ext cx="1822379" cy="2560008"/>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 Box 5"/>
          <p:cNvSpPr txBox="1">
            <a:spLocks noChangeArrowheads="1"/>
          </p:cNvSpPr>
          <p:nvPr/>
        </p:nvSpPr>
        <p:spPr bwMode="auto">
          <a:xfrm>
            <a:off x="6646186" y="3474400"/>
            <a:ext cx="14013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1" lang="zh-CN" altLang="en-US" sz="1600" dirty="0">
                <a:latin typeface="微软雅黑" panose="020B0503020204020204" pitchFamily="34" charset="-122"/>
                <a:ea typeface="微软雅黑" panose="020B0503020204020204" pitchFamily="34" charset="-122"/>
              </a:rPr>
              <a:t>爱因斯坦</a:t>
            </a:r>
            <a:endParaRPr kumimoji="1" lang="en-US" altLang="zh-CN" sz="1600" dirty="0">
              <a:latin typeface="微软雅黑" panose="020B0503020204020204" pitchFamily="34" charset="-122"/>
              <a:ea typeface="微软雅黑" panose="020B0503020204020204" pitchFamily="34" charset="-122"/>
            </a:endParaRPr>
          </a:p>
          <a:p>
            <a:pPr algn="ctr" eaLnBrk="0" hangingPunct="0"/>
            <a:r>
              <a:rPr kumimoji="1" lang="en-US" altLang="zh-CN" sz="1600" dirty="0">
                <a:latin typeface="微软雅黑" panose="020B0503020204020204" pitchFamily="34" charset="-122"/>
                <a:ea typeface="微软雅黑" panose="020B0503020204020204" pitchFamily="34" charset="-122"/>
              </a:rPr>
              <a:t>(1879-1955)</a:t>
            </a:r>
          </a:p>
        </p:txBody>
      </p:sp>
      <p:sp>
        <p:nvSpPr>
          <p:cNvPr id="928" name="矩形 927"/>
          <p:cNvSpPr/>
          <p:nvPr/>
        </p:nvSpPr>
        <p:spPr>
          <a:xfrm>
            <a:off x="6161278" y="4008643"/>
            <a:ext cx="2371162" cy="369332"/>
          </a:xfrm>
          <a:prstGeom prst="rect">
            <a:avLst/>
          </a:prstGeom>
        </p:spPr>
        <p:txBody>
          <a:bodyPr wrap="none">
            <a:spAutoFit/>
          </a:bodyPr>
          <a:lstStyle/>
          <a:p>
            <a:pPr algn="ctr" eaLnBrk="0" hangingPunct="0"/>
            <a:r>
              <a:rPr lang="en-US" altLang="zh-CN" dirty="0">
                <a:solidFill>
                  <a:srgbClr val="0066FF"/>
                </a:solidFill>
                <a:latin typeface="微软雅黑" panose="020B0503020204020204" pitchFamily="34" charset="-122"/>
                <a:ea typeface="微软雅黑" panose="020B0503020204020204" pitchFamily="34" charset="-122"/>
              </a:rPr>
              <a:t>1921</a:t>
            </a:r>
            <a:r>
              <a:rPr lang="zh-CN" altLang="en-US" dirty="0">
                <a:solidFill>
                  <a:srgbClr val="0066FF"/>
                </a:solidFill>
                <a:latin typeface="微软雅黑" panose="020B0503020204020204" pitchFamily="34" charset="-122"/>
                <a:ea typeface="微软雅黑" panose="020B0503020204020204" pitchFamily="34" charset="-122"/>
              </a:rPr>
              <a:t>诺贝尔物理学奖</a:t>
            </a:r>
          </a:p>
        </p:txBody>
      </p:sp>
      <p:sp>
        <p:nvSpPr>
          <p:cNvPr id="929" name="矩形 928"/>
          <p:cNvSpPr/>
          <p:nvPr/>
        </p:nvSpPr>
        <p:spPr>
          <a:xfrm>
            <a:off x="5522550" y="4392892"/>
            <a:ext cx="3528392" cy="2308324"/>
          </a:xfrm>
          <a:prstGeom prst="rect">
            <a:avLst/>
          </a:prstGeom>
        </p:spPr>
        <p:txBody>
          <a:bodyPr wrap="square">
            <a:spAutoFit/>
          </a:bodyPr>
          <a:lstStyle/>
          <a:p>
            <a:pPr algn="just"/>
            <a:r>
              <a:rPr lang="zh-CN" altLang="en-US" dirty="0">
                <a:latin typeface="新宋体" panose="02010609030101010101" pitchFamily="49" charset="-122"/>
                <a:ea typeface="新宋体" panose="02010609030101010101" pitchFamily="49" charset="-122"/>
              </a:rPr>
              <a:t>“在昨天举行的会议上，皇家科学院决定授予您去年度（</a:t>
            </a:r>
            <a:r>
              <a:rPr lang="en-US" altLang="zh-CN" dirty="0">
                <a:latin typeface="新宋体" panose="02010609030101010101" pitchFamily="49" charset="-122"/>
                <a:ea typeface="新宋体" panose="02010609030101010101" pitchFamily="49" charset="-122"/>
              </a:rPr>
              <a:t>1921</a:t>
            </a:r>
            <a:r>
              <a:rPr lang="zh-CN" altLang="en-US" dirty="0">
                <a:latin typeface="新宋体" panose="02010609030101010101" pitchFamily="49" charset="-122"/>
                <a:ea typeface="新宋体" panose="02010609030101010101" pitchFamily="49" charset="-122"/>
              </a:rPr>
              <a:t>）的诺贝尔物理学奖，这是考虑到您在理论物理学尤其是您对光电效应定律的发现，但没有考虑您的相对论和引力场论在未来获得证实以后将应有的价值。”</a:t>
            </a:r>
            <a:r>
              <a:rPr lang="en-US" altLang="zh-CN" dirty="0">
                <a:latin typeface="新宋体" panose="02010609030101010101" pitchFamily="49" charset="-122"/>
                <a:ea typeface="新宋体" panose="02010609030101010101" pitchFamily="49" charset="-122"/>
              </a:rPr>
              <a:t>—</a:t>
            </a:r>
            <a:r>
              <a:rPr lang="zh-CN" altLang="en-US" dirty="0">
                <a:latin typeface="新宋体" panose="02010609030101010101" pitchFamily="49" charset="-122"/>
                <a:ea typeface="新宋体" panose="02010609030101010101" pitchFamily="49" charset="-122"/>
              </a:rPr>
              <a:t>诺贝尔委员会的来信。</a:t>
            </a:r>
          </a:p>
        </p:txBody>
      </p:sp>
    </p:spTree>
    <p:extLst>
      <p:ext uri="{BB962C8B-B14F-4D97-AF65-F5344CB8AC3E}">
        <p14:creationId xmlns:p14="http://schemas.microsoft.com/office/powerpoint/2010/main" val="2693051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8" y="68924"/>
            <a:ext cx="8640960" cy="720080"/>
          </a:xfrm>
        </p:spPr>
        <p:txBody>
          <a:bodyPr>
            <a:normAutofit/>
          </a:bodyPr>
          <a:lstStyle/>
          <a:p>
            <a:pPr marL="0" indent="0">
              <a:spcBef>
                <a:spcPts val="1800"/>
              </a:spcBef>
            </a:pPr>
            <a:r>
              <a:rPr lang="zh-CN" altLang="en-US" dirty="0"/>
              <a:t>三、康普顿效应</a:t>
            </a:r>
            <a:endParaRPr lang="en-US" altLang="zh-CN" dirty="0"/>
          </a:p>
        </p:txBody>
      </p:sp>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康普顿效应的实验</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395536" y="1312316"/>
            <a:ext cx="6048672" cy="1200329"/>
          </a:xfrm>
          <a:prstGeom prst="rect">
            <a:avLst/>
          </a:prstGeom>
        </p:spPr>
        <p:txBody>
          <a:bodyPr wrap="square">
            <a:spAutoFit/>
          </a:bodyPr>
          <a:lstStyle/>
          <a:p>
            <a:pPr algn="just" eaLnBrk="0" hangingPunct="0">
              <a:lnSpc>
                <a:spcPct val="120000"/>
              </a:lnSpc>
              <a:spcBef>
                <a:spcPct val="30000"/>
              </a:spcBef>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1920年，美国物理学家康普顿在观察</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X</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射线被物质散射时，发现散射线中含有</a:t>
            </a:r>
            <a:r>
              <a:rPr kumimoji="1"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波长发生变化</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的成分。这一工作进一步验证了爱因斯坦的光子理论。</a:t>
            </a:r>
          </a:p>
        </p:txBody>
      </p:sp>
      <p:grpSp>
        <p:nvGrpSpPr>
          <p:cNvPr id="36" name="Group 2116"/>
          <p:cNvGrpSpPr>
            <a:grpSpLocks/>
          </p:cNvGrpSpPr>
          <p:nvPr/>
        </p:nvGrpSpPr>
        <p:grpSpPr bwMode="auto">
          <a:xfrm>
            <a:off x="581557" y="2694961"/>
            <a:ext cx="5571503" cy="2517954"/>
            <a:chOff x="336" y="1113"/>
            <a:chExt cx="5447" cy="2632"/>
          </a:xfrm>
        </p:grpSpPr>
        <p:grpSp>
          <p:nvGrpSpPr>
            <p:cNvPr id="37" name="Group 2053"/>
            <p:cNvGrpSpPr>
              <a:grpSpLocks/>
            </p:cNvGrpSpPr>
            <p:nvPr/>
          </p:nvGrpSpPr>
          <p:grpSpPr bwMode="auto">
            <a:xfrm>
              <a:off x="336" y="1191"/>
              <a:ext cx="4559" cy="2554"/>
              <a:chOff x="528" y="1623"/>
              <a:chExt cx="4559" cy="2554"/>
            </a:xfrm>
          </p:grpSpPr>
          <p:grpSp>
            <p:nvGrpSpPr>
              <p:cNvPr id="39" name="Group 2054"/>
              <p:cNvGrpSpPr>
                <a:grpSpLocks/>
              </p:cNvGrpSpPr>
              <p:nvPr/>
            </p:nvGrpSpPr>
            <p:grpSpPr bwMode="auto">
              <a:xfrm>
                <a:off x="1045" y="2686"/>
                <a:ext cx="730" cy="768"/>
                <a:chOff x="518" y="1678"/>
                <a:chExt cx="730" cy="768"/>
              </a:xfrm>
            </p:grpSpPr>
            <p:sp>
              <p:nvSpPr>
                <p:cNvPr id="95" name="Line 2055"/>
                <p:cNvSpPr>
                  <a:spLocks noChangeShapeType="1"/>
                </p:cNvSpPr>
                <p:nvPr/>
              </p:nvSpPr>
              <p:spPr bwMode="auto">
                <a:xfrm>
                  <a:off x="528" y="1918"/>
                  <a:ext cx="720" cy="288"/>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 name="Line 2056"/>
                <p:cNvSpPr>
                  <a:spLocks noChangeShapeType="1"/>
                </p:cNvSpPr>
                <p:nvPr/>
              </p:nvSpPr>
              <p:spPr bwMode="auto">
                <a:xfrm>
                  <a:off x="576" y="1918"/>
                  <a:ext cx="576" cy="0"/>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 name="Line 2057"/>
                <p:cNvSpPr>
                  <a:spLocks noChangeShapeType="1"/>
                </p:cNvSpPr>
                <p:nvPr/>
              </p:nvSpPr>
              <p:spPr bwMode="auto">
                <a:xfrm>
                  <a:off x="518" y="1933"/>
                  <a:ext cx="634" cy="513"/>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8" name="Line 2058"/>
                <p:cNvSpPr>
                  <a:spLocks noChangeShapeType="1"/>
                </p:cNvSpPr>
                <p:nvPr/>
              </p:nvSpPr>
              <p:spPr bwMode="auto">
                <a:xfrm flipV="1">
                  <a:off x="576" y="1678"/>
                  <a:ext cx="672" cy="192"/>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0" name="Rectangle 2059"/>
              <p:cNvSpPr>
                <a:spLocks noChangeArrowheads="1"/>
              </p:cNvSpPr>
              <p:nvPr/>
            </p:nvSpPr>
            <p:spPr bwMode="auto">
              <a:xfrm>
                <a:off x="1488" y="3705"/>
                <a:ext cx="114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zh-CN" b="1" i="1" dirty="0">
                    <a:latin typeface="Times New Roman" pitchFamily="18" charset="0"/>
                  </a:rPr>
                  <a:t>X </a:t>
                </a:r>
                <a:r>
                  <a:rPr kumimoji="1" lang="zh-CN" altLang="en-US" b="1" dirty="0">
                    <a:latin typeface="宋体" charset="-122"/>
                  </a:rPr>
                  <a:t>射线管</a:t>
                </a:r>
              </a:p>
            </p:txBody>
          </p:sp>
          <p:sp>
            <p:nvSpPr>
              <p:cNvPr id="41" name="AutoShape 2060"/>
              <p:cNvSpPr>
                <a:spLocks noChangeArrowheads="1"/>
              </p:cNvSpPr>
              <p:nvPr/>
            </p:nvSpPr>
            <p:spPr bwMode="auto">
              <a:xfrm>
                <a:off x="1256" y="3792"/>
                <a:ext cx="280" cy="136"/>
              </a:xfrm>
              <a:prstGeom prst="leftArrow">
                <a:avLst>
                  <a:gd name="adj1" fmla="val 50000"/>
                  <a:gd name="adj2" fmla="val 102932"/>
                </a:avLst>
              </a:prstGeom>
              <a:solidFill>
                <a:schemeClr val="accent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Arc 2061"/>
              <p:cNvSpPr>
                <a:spLocks/>
              </p:cNvSpPr>
              <p:nvPr/>
            </p:nvSpPr>
            <p:spPr bwMode="auto">
              <a:xfrm rot="10800000">
                <a:off x="528" y="2514"/>
                <a:ext cx="346" cy="229"/>
              </a:xfrm>
              <a:custGeom>
                <a:avLst/>
                <a:gdLst>
                  <a:gd name="G0" fmla="+- 21600 0 0"/>
                  <a:gd name="G1" fmla="+- 15480 0 0"/>
                  <a:gd name="G2" fmla="+- 21600 0 0"/>
                  <a:gd name="T0" fmla="*/ 0 w 21600"/>
                  <a:gd name="T1" fmla="*/ 15480 h 15480"/>
                  <a:gd name="T2" fmla="*/ 6536 w 21600"/>
                  <a:gd name="T3" fmla="*/ 0 h 15480"/>
                  <a:gd name="T4" fmla="*/ 21600 w 21600"/>
                  <a:gd name="T5" fmla="*/ 15480 h 15480"/>
                </a:gdLst>
                <a:ahLst/>
                <a:cxnLst>
                  <a:cxn ang="0">
                    <a:pos x="T0" y="T1"/>
                  </a:cxn>
                  <a:cxn ang="0">
                    <a:pos x="T2" y="T3"/>
                  </a:cxn>
                  <a:cxn ang="0">
                    <a:pos x="T4" y="T5"/>
                  </a:cxn>
                </a:cxnLst>
                <a:rect l="0" t="0" r="r" b="b"/>
                <a:pathLst>
                  <a:path w="21600" h="15480" fill="none" extrusionOk="0">
                    <a:moveTo>
                      <a:pt x="0" y="15480"/>
                    </a:moveTo>
                    <a:cubicBezTo>
                      <a:pt x="0" y="9649"/>
                      <a:pt x="2357" y="4066"/>
                      <a:pt x="6535" y="-1"/>
                    </a:cubicBezTo>
                  </a:path>
                  <a:path w="21600" h="15480" stroke="0" extrusionOk="0">
                    <a:moveTo>
                      <a:pt x="0" y="15480"/>
                    </a:moveTo>
                    <a:cubicBezTo>
                      <a:pt x="0" y="9649"/>
                      <a:pt x="2357" y="4066"/>
                      <a:pt x="6535" y="-1"/>
                    </a:cubicBezTo>
                    <a:lnTo>
                      <a:pt x="21600" y="15480"/>
                    </a:lnTo>
                    <a:close/>
                  </a:path>
                </a:pathLst>
              </a:custGeom>
              <a:noFill/>
              <a:ln w="25400" cap="rnd">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Arc 2062"/>
              <p:cNvSpPr>
                <a:spLocks/>
              </p:cNvSpPr>
              <p:nvPr/>
            </p:nvSpPr>
            <p:spPr bwMode="auto">
              <a:xfrm rot="10800000">
                <a:off x="1266" y="2497"/>
                <a:ext cx="317" cy="237"/>
              </a:xfrm>
              <a:custGeom>
                <a:avLst/>
                <a:gdLst>
                  <a:gd name="G0" fmla="+- 0 0 0"/>
                  <a:gd name="G1" fmla="+- 14873 0 0"/>
                  <a:gd name="G2" fmla="+- 21600 0 0"/>
                  <a:gd name="T0" fmla="*/ 15663 w 21600"/>
                  <a:gd name="T1" fmla="*/ 0 h 14873"/>
                  <a:gd name="T2" fmla="*/ 21600 w 21600"/>
                  <a:gd name="T3" fmla="*/ 14873 h 14873"/>
                  <a:gd name="T4" fmla="*/ 0 w 21600"/>
                  <a:gd name="T5" fmla="*/ 14873 h 14873"/>
                </a:gdLst>
                <a:ahLst/>
                <a:cxnLst>
                  <a:cxn ang="0">
                    <a:pos x="T0" y="T1"/>
                  </a:cxn>
                  <a:cxn ang="0">
                    <a:pos x="T2" y="T3"/>
                  </a:cxn>
                  <a:cxn ang="0">
                    <a:pos x="T4" y="T5"/>
                  </a:cxn>
                </a:cxnLst>
                <a:rect l="0" t="0" r="r" b="b"/>
                <a:pathLst>
                  <a:path w="21600" h="14873" fill="none" extrusionOk="0">
                    <a:moveTo>
                      <a:pt x="15663" y="-1"/>
                    </a:moveTo>
                    <a:cubicBezTo>
                      <a:pt x="19474" y="4013"/>
                      <a:pt x="21600" y="9337"/>
                      <a:pt x="21600" y="14873"/>
                    </a:cubicBezTo>
                  </a:path>
                  <a:path w="21600" h="14873" stroke="0" extrusionOk="0">
                    <a:moveTo>
                      <a:pt x="15663" y="-1"/>
                    </a:moveTo>
                    <a:cubicBezTo>
                      <a:pt x="19474" y="4013"/>
                      <a:pt x="21600" y="9337"/>
                      <a:pt x="21600" y="14873"/>
                    </a:cubicBezTo>
                    <a:lnTo>
                      <a:pt x="0" y="14873"/>
                    </a:lnTo>
                    <a:close/>
                  </a:path>
                </a:pathLst>
              </a:custGeom>
              <a:noFill/>
              <a:ln w="25400" cap="rnd">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rc 2063"/>
              <p:cNvSpPr>
                <a:spLocks/>
              </p:cNvSpPr>
              <p:nvPr/>
            </p:nvSpPr>
            <p:spPr bwMode="auto">
              <a:xfrm rot="10800000">
                <a:off x="1247" y="3391"/>
                <a:ext cx="384" cy="210"/>
              </a:xfrm>
              <a:custGeom>
                <a:avLst/>
                <a:gdLst>
                  <a:gd name="G0" fmla="+- 0 0 0"/>
                  <a:gd name="G1" fmla="+- 0 0 0"/>
                  <a:gd name="G2" fmla="+- 21600 0 0"/>
                  <a:gd name="T0" fmla="*/ 21600 w 21600"/>
                  <a:gd name="T1" fmla="*/ 0 h 13765"/>
                  <a:gd name="T2" fmla="*/ 16646 w 21600"/>
                  <a:gd name="T3" fmla="*/ 13765 h 13765"/>
                  <a:gd name="T4" fmla="*/ 0 w 21600"/>
                  <a:gd name="T5" fmla="*/ 0 h 13765"/>
                </a:gdLst>
                <a:ahLst/>
                <a:cxnLst>
                  <a:cxn ang="0">
                    <a:pos x="T0" y="T1"/>
                  </a:cxn>
                  <a:cxn ang="0">
                    <a:pos x="T2" y="T3"/>
                  </a:cxn>
                  <a:cxn ang="0">
                    <a:pos x="T4" y="T5"/>
                  </a:cxn>
                </a:cxnLst>
                <a:rect l="0" t="0" r="r" b="b"/>
                <a:pathLst>
                  <a:path w="21600" h="13765" fill="none" extrusionOk="0">
                    <a:moveTo>
                      <a:pt x="21600" y="0"/>
                    </a:moveTo>
                    <a:cubicBezTo>
                      <a:pt x="21600" y="5024"/>
                      <a:pt x="19848" y="9892"/>
                      <a:pt x="16645" y="13764"/>
                    </a:cubicBezTo>
                  </a:path>
                  <a:path w="21600" h="13765" stroke="0" extrusionOk="0">
                    <a:moveTo>
                      <a:pt x="21600" y="0"/>
                    </a:moveTo>
                    <a:cubicBezTo>
                      <a:pt x="21600" y="5024"/>
                      <a:pt x="19848" y="9892"/>
                      <a:pt x="16645" y="13764"/>
                    </a:cubicBezTo>
                    <a:lnTo>
                      <a:pt x="0" y="0"/>
                    </a:lnTo>
                    <a:close/>
                  </a:path>
                </a:pathLst>
              </a:custGeom>
              <a:noFill/>
              <a:ln w="25400" cap="rnd">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AutoShape 2064"/>
              <p:cNvSpPr>
                <a:spLocks noChangeArrowheads="1"/>
              </p:cNvSpPr>
              <p:nvPr/>
            </p:nvSpPr>
            <p:spPr bwMode="auto">
              <a:xfrm rot="-10800000" flipH="1" flipV="1">
                <a:off x="918" y="2039"/>
                <a:ext cx="264" cy="469"/>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hlink"/>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rc 2065"/>
              <p:cNvSpPr>
                <a:spLocks/>
              </p:cNvSpPr>
              <p:nvPr/>
            </p:nvSpPr>
            <p:spPr bwMode="auto">
              <a:xfrm rot="10800000">
                <a:off x="903" y="1940"/>
                <a:ext cx="289" cy="431"/>
              </a:xfrm>
              <a:custGeom>
                <a:avLst/>
                <a:gdLst>
                  <a:gd name="G0" fmla="+- 13212 0 0"/>
                  <a:gd name="G1" fmla="+- 0 0 0"/>
                  <a:gd name="G2" fmla="+- 21600 0 0"/>
                  <a:gd name="T0" fmla="*/ 26710 w 26710"/>
                  <a:gd name="T1" fmla="*/ 16863 h 21600"/>
                  <a:gd name="T2" fmla="*/ 0 w 26710"/>
                  <a:gd name="T3" fmla="*/ 17088 h 21600"/>
                  <a:gd name="T4" fmla="*/ 13212 w 26710"/>
                  <a:gd name="T5" fmla="*/ 0 h 21600"/>
                </a:gdLst>
                <a:ahLst/>
                <a:cxnLst>
                  <a:cxn ang="0">
                    <a:pos x="T0" y="T1"/>
                  </a:cxn>
                  <a:cxn ang="0">
                    <a:pos x="T2" y="T3"/>
                  </a:cxn>
                  <a:cxn ang="0">
                    <a:pos x="T4" y="T5"/>
                  </a:cxn>
                </a:cxnLst>
                <a:rect l="0" t="0" r="r" b="b"/>
                <a:pathLst>
                  <a:path w="26710" h="21600" fill="none" extrusionOk="0">
                    <a:moveTo>
                      <a:pt x="26710" y="16863"/>
                    </a:moveTo>
                    <a:cubicBezTo>
                      <a:pt x="22879" y="19929"/>
                      <a:pt x="18118" y="21599"/>
                      <a:pt x="13212" y="21600"/>
                    </a:cubicBezTo>
                    <a:cubicBezTo>
                      <a:pt x="8429" y="21600"/>
                      <a:pt x="3783" y="20013"/>
                      <a:pt x="-1" y="17088"/>
                    </a:cubicBezTo>
                  </a:path>
                  <a:path w="26710" h="21600" stroke="0" extrusionOk="0">
                    <a:moveTo>
                      <a:pt x="26710" y="16863"/>
                    </a:moveTo>
                    <a:cubicBezTo>
                      <a:pt x="22879" y="19929"/>
                      <a:pt x="18118" y="21599"/>
                      <a:pt x="13212" y="21600"/>
                    </a:cubicBezTo>
                    <a:cubicBezTo>
                      <a:pt x="8429" y="21600"/>
                      <a:pt x="3783" y="20013"/>
                      <a:pt x="-1" y="17088"/>
                    </a:cubicBezTo>
                    <a:lnTo>
                      <a:pt x="13212" y="0"/>
                    </a:lnTo>
                    <a:close/>
                  </a:path>
                </a:pathLst>
              </a:custGeom>
              <a:solidFill>
                <a:schemeClr val="hlink"/>
              </a:solidFill>
              <a:ln w="12700" cap="rnd">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Arc 2066"/>
              <p:cNvSpPr>
                <a:spLocks/>
              </p:cNvSpPr>
              <p:nvPr/>
            </p:nvSpPr>
            <p:spPr bwMode="auto">
              <a:xfrm rot="10800000">
                <a:off x="613" y="2719"/>
                <a:ext cx="442" cy="690"/>
              </a:xfrm>
              <a:custGeom>
                <a:avLst/>
                <a:gdLst>
                  <a:gd name="G0" fmla="+- 0 0 0"/>
                  <a:gd name="G1" fmla="+- 16846 0 0"/>
                  <a:gd name="G2" fmla="+- 21600 0 0"/>
                  <a:gd name="T0" fmla="*/ 13519 w 21600"/>
                  <a:gd name="T1" fmla="*/ 0 h 33849"/>
                  <a:gd name="T2" fmla="*/ 13321 w 21600"/>
                  <a:gd name="T3" fmla="*/ 33849 h 33849"/>
                  <a:gd name="T4" fmla="*/ 0 w 21600"/>
                  <a:gd name="T5" fmla="*/ 16846 h 33849"/>
                </a:gdLst>
                <a:ahLst/>
                <a:cxnLst>
                  <a:cxn ang="0">
                    <a:pos x="T0" y="T1"/>
                  </a:cxn>
                  <a:cxn ang="0">
                    <a:pos x="T2" y="T3"/>
                  </a:cxn>
                  <a:cxn ang="0">
                    <a:pos x="T4" y="T5"/>
                  </a:cxn>
                </a:cxnLst>
                <a:rect l="0" t="0" r="r" b="b"/>
                <a:pathLst>
                  <a:path w="21600" h="33849" fill="none" extrusionOk="0">
                    <a:moveTo>
                      <a:pt x="13519" y="-1"/>
                    </a:moveTo>
                    <a:cubicBezTo>
                      <a:pt x="18627" y="4099"/>
                      <a:pt x="21600" y="10295"/>
                      <a:pt x="21600" y="16846"/>
                    </a:cubicBezTo>
                    <a:cubicBezTo>
                      <a:pt x="21600" y="23484"/>
                      <a:pt x="18547" y="29754"/>
                      <a:pt x="13321" y="33849"/>
                    </a:cubicBezTo>
                  </a:path>
                  <a:path w="21600" h="33849" stroke="0" extrusionOk="0">
                    <a:moveTo>
                      <a:pt x="13519" y="-1"/>
                    </a:moveTo>
                    <a:cubicBezTo>
                      <a:pt x="18627" y="4099"/>
                      <a:pt x="21600" y="10295"/>
                      <a:pt x="21600" y="16846"/>
                    </a:cubicBezTo>
                    <a:cubicBezTo>
                      <a:pt x="21600" y="23484"/>
                      <a:pt x="18547" y="29754"/>
                      <a:pt x="13321" y="33849"/>
                    </a:cubicBezTo>
                    <a:lnTo>
                      <a:pt x="0" y="16846"/>
                    </a:lnTo>
                    <a:close/>
                  </a:path>
                </a:pathLst>
              </a:custGeom>
              <a:noFill/>
              <a:ln w="25400" cap="rnd">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Arc 2067"/>
              <p:cNvSpPr>
                <a:spLocks/>
              </p:cNvSpPr>
              <p:nvPr/>
            </p:nvSpPr>
            <p:spPr bwMode="auto">
              <a:xfrm>
                <a:off x="1007" y="2727"/>
                <a:ext cx="470" cy="682"/>
              </a:xfrm>
              <a:custGeom>
                <a:avLst/>
                <a:gdLst>
                  <a:gd name="G0" fmla="+- 0 0 0"/>
                  <a:gd name="G1" fmla="+- 14454 0 0"/>
                  <a:gd name="G2" fmla="+- 21600 0 0"/>
                  <a:gd name="T0" fmla="*/ 16051 w 21600"/>
                  <a:gd name="T1" fmla="*/ 0 h 29208"/>
                  <a:gd name="T2" fmla="*/ 15776 w 21600"/>
                  <a:gd name="T3" fmla="*/ 29208 h 29208"/>
                  <a:gd name="T4" fmla="*/ 0 w 21600"/>
                  <a:gd name="T5" fmla="*/ 14454 h 29208"/>
                </a:gdLst>
                <a:ahLst/>
                <a:cxnLst>
                  <a:cxn ang="0">
                    <a:pos x="T0" y="T1"/>
                  </a:cxn>
                  <a:cxn ang="0">
                    <a:pos x="T2" y="T3"/>
                  </a:cxn>
                  <a:cxn ang="0">
                    <a:pos x="T4" y="T5"/>
                  </a:cxn>
                </a:cxnLst>
                <a:rect l="0" t="0" r="r" b="b"/>
                <a:pathLst>
                  <a:path w="21600" h="29208" fill="none" extrusionOk="0">
                    <a:moveTo>
                      <a:pt x="16051" y="-1"/>
                    </a:moveTo>
                    <a:cubicBezTo>
                      <a:pt x="19623" y="3966"/>
                      <a:pt x="21600" y="9115"/>
                      <a:pt x="21600" y="14454"/>
                    </a:cubicBezTo>
                    <a:cubicBezTo>
                      <a:pt x="21600" y="19932"/>
                      <a:pt x="19518" y="25206"/>
                      <a:pt x="15775" y="29207"/>
                    </a:cubicBezTo>
                  </a:path>
                  <a:path w="21600" h="29208" stroke="0" extrusionOk="0">
                    <a:moveTo>
                      <a:pt x="16051" y="-1"/>
                    </a:moveTo>
                    <a:cubicBezTo>
                      <a:pt x="19623" y="3966"/>
                      <a:pt x="21600" y="9115"/>
                      <a:pt x="21600" y="14454"/>
                    </a:cubicBezTo>
                    <a:cubicBezTo>
                      <a:pt x="21600" y="19932"/>
                      <a:pt x="19518" y="25206"/>
                      <a:pt x="15775" y="29207"/>
                    </a:cubicBezTo>
                    <a:lnTo>
                      <a:pt x="0" y="14454"/>
                    </a:lnTo>
                    <a:close/>
                  </a:path>
                </a:pathLst>
              </a:custGeom>
              <a:noFill/>
              <a:ln w="25400" cap="rnd">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Arc 2068"/>
              <p:cNvSpPr>
                <a:spLocks/>
              </p:cNvSpPr>
              <p:nvPr/>
            </p:nvSpPr>
            <p:spPr bwMode="auto">
              <a:xfrm rot="10800000">
                <a:off x="586" y="3384"/>
                <a:ext cx="288" cy="218"/>
              </a:xfrm>
              <a:custGeom>
                <a:avLst/>
                <a:gdLst>
                  <a:gd name="G0" fmla="+- 21600 0 0"/>
                  <a:gd name="G1" fmla="+- 0 0 0"/>
                  <a:gd name="G2" fmla="+- 21600 0 0"/>
                  <a:gd name="T0" fmla="*/ 7565 w 21600"/>
                  <a:gd name="T1" fmla="*/ 16419 h 16419"/>
                  <a:gd name="T2" fmla="*/ 0 w 21600"/>
                  <a:gd name="T3" fmla="*/ 0 h 16419"/>
                  <a:gd name="T4" fmla="*/ 21600 w 21600"/>
                  <a:gd name="T5" fmla="*/ 0 h 16419"/>
                </a:gdLst>
                <a:ahLst/>
                <a:cxnLst>
                  <a:cxn ang="0">
                    <a:pos x="T0" y="T1"/>
                  </a:cxn>
                  <a:cxn ang="0">
                    <a:pos x="T2" y="T3"/>
                  </a:cxn>
                  <a:cxn ang="0">
                    <a:pos x="T4" y="T5"/>
                  </a:cxn>
                </a:cxnLst>
                <a:rect l="0" t="0" r="r" b="b"/>
                <a:pathLst>
                  <a:path w="21600" h="16419" fill="none" extrusionOk="0">
                    <a:moveTo>
                      <a:pt x="7565" y="16418"/>
                    </a:moveTo>
                    <a:cubicBezTo>
                      <a:pt x="2764" y="12315"/>
                      <a:pt x="0" y="6315"/>
                      <a:pt x="0" y="0"/>
                    </a:cubicBezTo>
                  </a:path>
                  <a:path w="21600" h="16419" stroke="0" extrusionOk="0">
                    <a:moveTo>
                      <a:pt x="7565" y="16418"/>
                    </a:moveTo>
                    <a:cubicBezTo>
                      <a:pt x="2764" y="12315"/>
                      <a:pt x="0" y="6315"/>
                      <a:pt x="0" y="0"/>
                    </a:cubicBezTo>
                    <a:lnTo>
                      <a:pt x="21600" y="0"/>
                    </a:lnTo>
                    <a:close/>
                  </a:path>
                </a:pathLst>
              </a:custGeom>
              <a:noFill/>
              <a:ln w="25400" cap="rnd">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Arc 2069"/>
              <p:cNvSpPr>
                <a:spLocks/>
              </p:cNvSpPr>
              <p:nvPr/>
            </p:nvSpPr>
            <p:spPr bwMode="auto">
              <a:xfrm rot="10800000">
                <a:off x="874" y="1939"/>
                <a:ext cx="374" cy="201"/>
              </a:xfrm>
              <a:custGeom>
                <a:avLst/>
                <a:gdLst>
                  <a:gd name="G0" fmla="+- 21596 0 0"/>
                  <a:gd name="G1" fmla="+- 0 0 0"/>
                  <a:gd name="G2" fmla="+- 21600 0 0"/>
                  <a:gd name="T0" fmla="*/ 43196 w 43196"/>
                  <a:gd name="T1" fmla="*/ 0 h 21600"/>
                  <a:gd name="T2" fmla="*/ 0 w 43196"/>
                  <a:gd name="T3" fmla="*/ 430 h 21600"/>
                  <a:gd name="T4" fmla="*/ 21596 w 43196"/>
                  <a:gd name="T5" fmla="*/ 0 h 21600"/>
                </a:gdLst>
                <a:ahLst/>
                <a:cxnLst>
                  <a:cxn ang="0">
                    <a:pos x="T0" y="T1"/>
                  </a:cxn>
                  <a:cxn ang="0">
                    <a:pos x="T2" y="T3"/>
                  </a:cxn>
                  <a:cxn ang="0">
                    <a:pos x="T4" y="T5"/>
                  </a:cxn>
                </a:cxnLst>
                <a:rect l="0" t="0" r="r" b="b"/>
                <a:pathLst>
                  <a:path w="43196" h="21600" fill="none" extrusionOk="0">
                    <a:moveTo>
                      <a:pt x="43196" y="0"/>
                    </a:moveTo>
                    <a:cubicBezTo>
                      <a:pt x="43196" y="11929"/>
                      <a:pt x="33525" y="21600"/>
                      <a:pt x="21596" y="21600"/>
                    </a:cubicBezTo>
                    <a:cubicBezTo>
                      <a:pt x="9834" y="21600"/>
                      <a:pt x="234" y="12189"/>
                      <a:pt x="0" y="429"/>
                    </a:cubicBezTo>
                  </a:path>
                  <a:path w="43196" h="21600" stroke="0" extrusionOk="0">
                    <a:moveTo>
                      <a:pt x="43196" y="0"/>
                    </a:moveTo>
                    <a:cubicBezTo>
                      <a:pt x="43196" y="11929"/>
                      <a:pt x="33525" y="21600"/>
                      <a:pt x="21596" y="21600"/>
                    </a:cubicBezTo>
                    <a:cubicBezTo>
                      <a:pt x="9834" y="21600"/>
                      <a:pt x="234" y="12189"/>
                      <a:pt x="0" y="429"/>
                    </a:cubicBezTo>
                    <a:lnTo>
                      <a:pt x="21596" y="0"/>
                    </a:lnTo>
                    <a:close/>
                  </a:path>
                </a:pathLst>
              </a:custGeom>
              <a:noFill/>
              <a:ln w="25400" cap="rnd">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Line 2070"/>
              <p:cNvSpPr>
                <a:spLocks noChangeShapeType="1"/>
              </p:cNvSpPr>
              <p:nvPr/>
            </p:nvSpPr>
            <p:spPr bwMode="auto">
              <a:xfrm flipV="1">
                <a:off x="873" y="3602"/>
                <a:ext cx="0" cy="316"/>
              </a:xfrm>
              <a:prstGeom prst="line">
                <a:avLst/>
              </a:prstGeom>
              <a:noFill/>
              <a:ln w="254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Line 2071"/>
              <p:cNvSpPr>
                <a:spLocks noChangeShapeType="1"/>
              </p:cNvSpPr>
              <p:nvPr/>
            </p:nvSpPr>
            <p:spPr bwMode="auto">
              <a:xfrm flipV="1">
                <a:off x="1247" y="3602"/>
                <a:ext cx="0" cy="316"/>
              </a:xfrm>
              <a:prstGeom prst="line">
                <a:avLst/>
              </a:prstGeom>
              <a:noFill/>
              <a:ln w="254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Line 2072"/>
              <p:cNvSpPr>
                <a:spLocks noChangeShapeType="1"/>
              </p:cNvSpPr>
              <p:nvPr/>
            </p:nvSpPr>
            <p:spPr bwMode="auto">
              <a:xfrm flipV="1">
                <a:off x="873" y="2139"/>
                <a:ext cx="0" cy="373"/>
              </a:xfrm>
              <a:prstGeom prst="line">
                <a:avLst/>
              </a:prstGeom>
              <a:noFill/>
              <a:ln w="254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2073"/>
              <p:cNvSpPr>
                <a:spLocks noChangeShapeType="1"/>
              </p:cNvSpPr>
              <p:nvPr/>
            </p:nvSpPr>
            <p:spPr bwMode="auto">
              <a:xfrm flipV="1">
                <a:off x="1247" y="2139"/>
                <a:ext cx="0" cy="373"/>
              </a:xfrm>
              <a:prstGeom prst="line">
                <a:avLst/>
              </a:prstGeom>
              <a:noFill/>
              <a:ln w="254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5" name="Group 2074"/>
              <p:cNvGrpSpPr>
                <a:grpSpLocks/>
              </p:cNvGrpSpPr>
              <p:nvPr/>
            </p:nvGrpSpPr>
            <p:grpSpPr bwMode="auto">
              <a:xfrm>
                <a:off x="951" y="3664"/>
                <a:ext cx="217" cy="457"/>
                <a:chOff x="424" y="3617"/>
                <a:chExt cx="217" cy="457"/>
              </a:xfrm>
            </p:grpSpPr>
            <p:sp>
              <p:nvSpPr>
                <p:cNvPr id="93" name="AutoShape 2075"/>
                <p:cNvSpPr>
                  <a:spLocks noChangeArrowheads="1"/>
                </p:cNvSpPr>
                <p:nvPr/>
              </p:nvSpPr>
              <p:spPr bwMode="auto">
                <a:xfrm flipV="1">
                  <a:off x="436" y="3617"/>
                  <a:ext cx="179" cy="393"/>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hlink"/>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 name="Arc 2076"/>
                <p:cNvSpPr>
                  <a:spLocks/>
                </p:cNvSpPr>
                <p:nvPr/>
              </p:nvSpPr>
              <p:spPr bwMode="auto">
                <a:xfrm rot="10800000">
                  <a:off x="424" y="3901"/>
                  <a:ext cx="217" cy="173"/>
                </a:xfrm>
                <a:custGeom>
                  <a:avLst/>
                  <a:gdLst>
                    <a:gd name="G0" fmla="+- 13123 0 0"/>
                    <a:gd name="G1" fmla="+- 21600 0 0"/>
                    <a:gd name="G2" fmla="+- 21600 0 0"/>
                    <a:gd name="T0" fmla="*/ 0 w 26579"/>
                    <a:gd name="T1" fmla="*/ 4443 h 21600"/>
                    <a:gd name="T2" fmla="*/ 26579 w 26579"/>
                    <a:gd name="T3" fmla="*/ 4703 h 21600"/>
                    <a:gd name="T4" fmla="*/ 13123 w 26579"/>
                    <a:gd name="T5" fmla="*/ 21600 h 21600"/>
                  </a:gdLst>
                  <a:ahLst/>
                  <a:cxnLst>
                    <a:cxn ang="0">
                      <a:pos x="T0" y="T1"/>
                    </a:cxn>
                    <a:cxn ang="0">
                      <a:pos x="T2" y="T3"/>
                    </a:cxn>
                    <a:cxn ang="0">
                      <a:pos x="T4" y="T5"/>
                    </a:cxn>
                  </a:cxnLst>
                  <a:rect l="0" t="0" r="r" b="b"/>
                  <a:pathLst>
                    <a:path w="26579" h="21600" fill="none" extrusionOk="0">
                      <a:moveTo>
                        <a:pt x="0" y="4443"/>
                      </a:moveTo>
                      <a:cubicBezTo>
                        <a:pt x="3767" y="1561"/>
                        <a:pt x="8379" y="-1"/>
                        <a:pt x="13123" y="0"/>
                      </a:cubicBezTo>
                      <a:cubicBezTo>
                        <a:pt x="18011" y="0"/>
                        <a:pt x="22754" y="1658"/>
                        <a:pt x="26578" y="4703"/>
                      </a:cubicBezTo>
                    </a:path>
                    <a:path w="26579" h="21600" stroke="0" extrusionOk="0">
                      <a:moveTo>
                        <a:pt x="0" y="4443"/>
                      </a:moveTo>
                      <a:cubicBezTo>
                        <a:pt x="3767" y="1561"/>
                        <a:pt x="8379" y="-1"/>
                        <a:pt x="13123" y="0"/>
                      </a:cubicBezTo>
                      <a:cubicBezTo>
                        <a:pt x="18011" y="0"/>
                        <a:pt x="22754" y="1658"/>
                        <a:pt x="26578" y="4703"/>
                      </a:cubicBezTo>
                      <a:lnTo>
                        <a:pt x="13123" y="21600"/>
                      </a:lnTo>
                      <a:close/>
                    </a:path>
                  </a:pathLst>
                </a:custGeom>
                <a:solidFill>
                  <a:schemeClr val="hlink"/>
                </a:solidFill>
                <a:ln w="12700" cap="rnd">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6" name="Freeform 2077"/>
              <p:cNvSpPr>
                <a:spLocks/>
              </p:cNvSpPr>
              <p:nvPr/>
            </p:nvSpPr>
            <p:spPr bwMode="auto">
              <a:xfrm>
                <a:off x="1017" y="3459"/>
                <a:ext cx="87" cy="718"/>
              </a:xfrm>
              <a:custGeom>
                <a:avLst/>
                <a:gdLst>
                  <a:gd name="T0" fmla="*/ 0 w 87"/>
                  <a:gd name="T1" fmla="*/ 10 h 718"/>
                  <a:gd name="T2" fmla="*/ 7 w 87"/>
                  <a:gd name="T3" fmla="*/ 3 h 718"/>
                  <a:gd name="T4" fmla="*/ 15 w 87"/>
                  <a:gd name="T5" fmla="*/ 0 h 718"/>
                  <a:gd name="T6" fmla="*/ 24 w 87"/>
                  <a:gd name="T7" fmla="*/ 3 h 718"/>
                  <a:gd name="T8" fmla="*/ 31 w 87"/>
                  <a:gd name="T9" fmla="*/ 15 h 718"/>
                  <a:gd name="T10" fmla="*/ 36 w 87"/>
                  <a:gd name="T11" fmla="*/ 27 h 718"/>
                  <a:gd name="T12" fmla="*/ 39 w 87"/>
                  <a:gd name="T13" fmla="*/ 45 h 718"/>
                  <a:gd name="T14" fmla="*/ 39 w 87"/>
                  <a:gd name="T15" fmla="*/ 59 h 718"/>
                  <a:gd name="T16" fmla="*/ 34 w 87"/>
                  <a:gd name="T17" fmla="*/ 71 h 718"/>
                  <a:gd name="T18" fmla="*/ 26 w 87"/>
                  <a:gd name="T19" fmla="*/ 71 h 718"/>
                  <a:gd name="T20" fmla="*/ 21 w 87"/>
                  <a:gd name="T21" fmla="*/ 62 h 718"/>
                  <a:gd name="T22" fmla="*/ 18 w 87"/>
                  <a:gd name="T23" fmla="*/ 47 h 718"/>
                  <a:gd name="T24" fmla="*/ 18 w 87"/>
                  <a:gd name="T25" fmla="*/ 33 h 718"/>
                  <a:gd name="T26" fmla="*/ 21 w 87"/>
                  <a:gd name="T27" fmla="*/ 21 h 718"/>
                  <a:gd name="T28" fmla="*/ 29 w 87"/>
                  <a:gd name="T29" fmla="*/ 9 h 718"/>
                  <a:gd name="T30" fmla="*/ 39 w 87"/>
                  <a:gd name="T31" fmla="*/ 0 h 718"/>
                  <a:gd name="T32" fmla="*/ 47 w 87"/>
                  <a:gd name="T33" fmla="*/ 0 h 718"/>
                  <a:gd name="T34" fmla="*/ 57 w 87"/>
                  <a:gd name="T35" fmla="*/ 9 h 718"/>
                  <a:gd name="T36" fmla="*/ 63 w 87"/>
                  <a:gd name="T37" fmla="*/ 21 h 718"/>
                  <a:gd name="T38" fmla="*/ 65 w 87"/>
                  <a:gd name="T39" fmla="*/ 36 h 718"/>
                  <a:gd name="T40" fmla="*/ 65 w 87"/>
                  <a:gd name="T41" fmla="*/ 56 h 718"/>
                  <a:gd name="T42" fmla="*/ 60 w 87"/>
                  <a:gd name="T43" fmla="*/ 68 h 718"/>
                  <a:gd name="T44" fmla="*/ 52 w 87"/>
                  <a:gd name="T45" fmla="*/ 68 h 718"/>
                  <a:gd name="T46" fmla="*/ 45 w 87"/>
                  <a:gd name="T47" fmla="*/ 56 h 718"/>
                  <a:gd name="T48" fmla="*/ 45 w 87"/>
                  <a:gd name="T49" fmla="*/ 39 h 718"/>
                  <a:gd name="T50" fmla="*/ 47 w 87"/>
                  <a:gd name="T51" fmla="*/ 24 h 718"/>
                  <a:gd name="T52" fmla="*/ 55 w 87"/>
                  <a:gd name="T53" fmla="*/ 12 h 718"/>
                  <a:gd name="T54" fmla="*/ 63 w 87"/>
                  <a:gd name="T55" fmla="*/ 6 h 718"/>
                  <a:gd name="T56" fmla="*/ 73 w 87"/>
                  <a:gd name="T57" fmla="*/ 6 h 718"/>
                  <a:gd name="T58" fmla="*/ 78 w 87"/>
                  <a:gd name="T59" fmla="*/ 15 h 718"/>
                  <a:gd name="T60" fmla="*/ 83 w 87"/>
                  <a:gd name="T61" fmla="*/ 30 h 718"/>
                  <a:gd name="T62" fmla="*/ 86 w 87"/>
                  <a:gd name="T63" fmla="*/ 47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18">
                    <a:moveTo>
                      <a:pt x="0" y="687"/>
                    </a:moveTo>
                    <a:lnTo>
                      <a:pt x="0" y="10"/>
                    </a:lnTo>
                    <a:lnTo>
                      <a:pt x="3" y="3"/>
                    </a:lnTo>
                    <a:lnTo>
                      <a:pt x="7" y="3"/>
                    </a:lnTo>
                    <a:lnTo>
                      <a:pt x="11" y="0"/>
                    </a:lnTo>
                    <a:lnTo>
                      <a:pt x="15" y="0"/>
                    </a:lnTo>
                    <a:lnTo>
                      <a:pt x="20" y="0"/>
                    </a:lnTo>
                    <a:lnTo>
                      <a:pt x="24" y="3"/>
                    </a:lnTo>
                    <a:lnTo>
                      <a:pt x="28" y="6"/>
                    </a:lnTo>
                    <a:lnTo>
                      <a:pt x="31" y="15"/>
                    </a:lnTo>
                    <a:lnTo>
                      <a:pt x="34" y="21"/>
                    </a:lnTo>
                    <a:lnTo>
                      <a:pt x="36" y="27"/>
                    </a:lnTo>
                    <a:lnTo>
                      <a:pt x="37" y="36"/>
                    </a:lnTo>
                    <a:lnTo>
                      <a:pt x="39" y="45"/>
                    </a:lnTo>
                    <a:lnTo>
                      <a:pt x="39" y="51"/>
                    </a:lnTo>
                    <a:lnTo>
                      <a:pt x="39" y="59"/>
                    </a:lnTo>
                    <a:lnTo>
                      <a:pt x="39" y="68"/>
                    </a:lnTo>
                    <a:lnTo>
                      <a:pt x="34" y="71"/>
                    </a:lnTo>
                    <a:lnTo>
                      <a:pt x="31" y="71"/>
                    </a:lnTo>
                    <a:lnTo>
                      <a:pt x="26" y="71"/>
                    </a:lnTo>
                    <a:lnTo>
                      <a:pt x="21" y="68"/>
                    </a:lnTo>
                    <a:lnTo>
                      <a:pt x="21" y="62"/>
                    </a:lnTo>
                    <a:lnTo>
                      <a:pt x="20" y="53"/>
                    </a:lnTo>
                    <a:lnTo>
                      <a:pt x="18" y="47"/>
                    </a:lnTo>
                    <a:lnTo>
                      <a:pt x="18" y="39"/>
                    </a:lnTo>
                    <a:lnTo>
                      <a:pt x="18" y="33"/>
                    </a:lnTo>
                    <a:lnTo>
                      <a:pt x="18" y="24"/>
                    </a:lnTo>
                    <a:lnTo>
                      <a:pt x="21" y="21"/>
                    </a:lnTo>
                    <a:lnTo>
                      <a:pt x="26" y="12"/>
                    </a:lnTo>
                    <a:lnTo>
                      <a:pt x="29" y="9"/>
                    </a:lnTo>
                    <a:lnTo>
                      <a:pt x="34" y="3"/>
                    </a:lnTo>
                    <a:lnTo>
                      <a:pt x="39" y="0"/>
                    </a:lnTo>
                    <a:lnTo>
                      <a:pt x="42" y="0"/>
                    </a:lnTo>
                    <a:lnTo>
                      <a:pt x="47" y="0"/>
                    </a:lnTo>
                    <a:lnTo>
                      <a:pt x="50" y="3"/>
                    </a:lnTo>
                    <a:lnTo>
                      <a:pt x="57" y="9"/>
                    </a:lnTo>
                    <a:lnTo>
                      <a:pt x="60" y="18"/>
                    </a:lnTo>
                    <a:lnTo>
                      <a:pt x="63" y="21"/>
                    </a:lnTo>
                    <a:lnTo>
                      <a:pt x="63" y="27"/>
                    </a:lnTo>
                    <a:lnTo>
                      <a:pt x="65" y="36"/>
                    </a:lnTo>
                    <a:lnTo>
                      <a:pt x="65" y="42"/>
                    </a:lnTo>
                    <a:lnTo>
                      <a:pt x="65" y="56"/>
                    </a:lnTo>
                    <a:lnTo>
                      <a:pt x="63" y="65"/>
                    </a:lnTo>
                    <a:lnTo>
                      <a:pt x="60" y="68"/>
                    </a:lnTo>
                    <a:lnTo>
                      <a:pt x="55" y="68"/>
                    </a:lnTo>
                    <a:lnTo>
                      <a:pt x="52" y="68"/>
                    </a:lnTo>
                    <a:lnTo>
                      <a:pt x="49" y="62"/>
                    </a:lnTo>
                    <a:lnTo>
                      <a:pt x="45" y="56"/>
                    </a:lnTo>
                    <a:lnTo>
                      <a:pt x="45" y="47"/>
                    </a:lnTo>
                    <a:lnTo>
                      <a:pt x="45" y="39"/>
                    </a:lnTo>
                    <a:lnTo>
                      <a:pt x="45" y="33"/>
                    </a:lnTo>
                    <a:lnTo>
                      <a:pt x="47" y="24"/>
                    </a:lnTo>
                    <a:lnTo>
                      <a:pt x="50" y="18"/>
                    </a:lnTo>
                    <a:lnTo>
                      <a:pt x="55" y="12"/>
                    </a:lnTo>
                    <a:lnTo>
                      <a:pt x="60" y="9"/>
                    </a:lnTo>
                    <a:lnTo>
                      <a:pt x="63" y="6"/>
                    </a:lnTo>
                    <a:lnTo>
                      <a:pt x="68" y="6"/>
                    </a:lnTo>
                    <a:lnTo>
                      <a:pt x="73" y="6"/>
                    </a:lnTo>
                    <a:lnTo>
                      <a:pt x="76" y="9"/>
                    </a:lnTo>
                    <a:lnTo>
                      <a:pt x="78" y="15"/>
                    </a:lnTo>
                    <a:lnTo>
                      <a:pt x="81" y="24"/>
                    </a:lnTo>
                    <a:lnTo>
                      <a:pt x="83" y="30"/>
                    </a:lnTo>
                    <a:lnTo>
                      <a:pt x="85" y="39"/>
                    </a:lnTo>
                    <a:lnTo>
                      <a:pt x="86" y="47"/>
                    </a:lnTo>
                    <a:lnTo>
                      <a:pt x="85" y="717"/>
                    </a:lnTo>
                  </a:path>
                </a:pathLst>
              </a:custGeom>
              <a:noFill/>
              <a:ln w="12700" cap="rnd" cmpd="sng">
                <a:solidFill>
                  <a:srgbClr val="CC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2078"/>
              <p:cNvSpPr>
                <a:spLocks noChangeShapeType="1"/>
              </p:cNvSpPr>
              <p:nvPr/>
            </p:nvSpPr>
            <p:spPr bwMode="auto">
              <a:xfrm flipV="1">
                <a:off x="1017" y="2971"/>
                <a:ext cx="0" cy="459"/>
              </a:xfrm>
              <a:prstGeom prst="line">
                <a:avLst/>
              </a:prstGeom>
              <a:noFill/>
              <a:ln w="12700">
                <a:solidFill>
                  <a:srgbClr val="CC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Line 2079"/>
              <p:cNvSpPr>
                <a:spLocks noChangeShapeType="1"/>
              </p:cNvSpPr>
              <p:nvPr/>
            </p:nvSpPr>
            <p:spPr bwMode="auto">
              <a:xfrm flipV="1">
                <a:off x="1045" y="2971"/>
                <a:ext cx="0" cy="459"/>
              </a:xfrm>
              <a:prstGeom prst="line">
                <a:avLst/>
              </a:prstGeom>
              <a:noFill/>
              <a:ln w="12700">
                <a:solidFill>
                  <a:srgbClr val="CC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 name="Line 2080"/>
              <p:cNvSpPr>
                <a:spLocks noChangeShapeType="1"/>
              </p:cNvSpPr>
              <p:nvPr/>
            </p:nvSpPr>
            <p:spPr bwMode="auto">
              <a:xfrm flipV="1">
                <a:off x="1074" y="2942"/>
                <a:ext cx="0" cy="488"/>
              </a:xfrm>
              <a:prstGeom prst="line">
                <a:avLst/>
              </a:prstGeom>
              <a:noFill/>
              <a:ln w="12700">
                <a:solidFill>
                  <a:srgbClr val="CC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 name="Line 2081"/>
              <p:cNvSpPr>
                <a:spLocks noChangeShapeType="1"/>
              </p:cNvSpPr>
              <p:nvPr/>
            </p:nvSpPr>
            <p:spPr bwMode="auto">
              <a:xfrm flipV="1">
                <a:off x="1103" y="2914"/>
                <a:ext cx="0" cy="516"/>
              </a:xfrm>
              <a:prstGeom prst="line">
                <a:avLst/>
              </a:prstGeom>
              <a:noFill/>
              <a:ln w="12700">
                <a:solidFill>
                  <a:srgbClr val="CC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Freeform 2082"/>
              <p:cNvSpPr>
                <a:spLocks/>
              </p:cNvSpPr>
              <p:nvPr/>
            </p:nvSpPr>
            <p:spPr bwMode="auto">
              <a:xfrm>
                <a:off x="873" y="1680"/>
                <a:ext cx="350" cy="1379"/>
              </a:xfrm>
              <a:custGeom>
                <a:avLst/>
                <a:gdLst>
                  <a:gd name="T0" fmla="*/ 0 w 350"/>
                  <a:gd name="T1" fmla="*/ 1378 h 1379"/>
                  <a:gd name="T2" fmla="*/ 6 w 350"/>
                  <a:gd name="T3" fmla="*/ 1355 h 1379"/>
                  <a:gd name="T4" fmla="*/ 1 w 350"/>
                  <a:gd name="T5" fmla="*/ 1339 h 1379"/>
                  <a:gd name="T6" fmla="*/ 1 w 350"/>
                  <a:gd name="T7" fmla="*/ 1323 h 1379"/>
                  <a:gd name="T8" fmla="*/ 1 w 350"/>
                  <a:gd name="T9" fmla="*/ 1311 h 1379"/>
                  <a:gd name="T10" fmla="*/ 1 w 350"/>
                  <a:gd name="T11" fmla="*/ 1295 h 1379"/>
                  <a:gd name="T12" fmla="*/ 1 w 350"/>
                  <a:gd name="T13" fmla="*/ 1284 h 1379"/>
                  <a:gd name="T14" fmla="*/ 6 w 350"/>
                  <a:gd name="T15" fmla="*/ 1267 h 1379"/>
                  <a:gd name="T16" fmla="*/ 6 w 350"/>
                  <a:gd name="T17" fmla="*/ 1251 h 1379"/>
                  <a:gd name="T18" fmla="*/ 12 w 350"/>
                  <a:gd name="T19" fmla="*/ 1239 h 1379"/>
                  <a:gd name="T20" fmla="*/ 17 w 350"/>
                  <a:gd name="T21" fmla="*/ 1217 h 1379"/>
                  <a:gd name="T22" fmla="*/ 23 w 350"/>
                  <a:gd name="T23" fmla="*/ 1201 h 1379"/>
                  <a:gd name="T24" fmla="*/ 29 w 350"/>
                  <a:gd name="T25" fmla="*/ 1190 h 1379"/>
                  <a:gd name="T26" fmla="*/ 34 w 350"/>
                  <a:gd name="T27" fmla="*/ 1174 h 1379"/>
                  <a:gd name="T28" fmla="*/ 39 w 350"/>
                  <a:gd name="T29" fmla="*/ 1162 h 1379"/>
                  <a:gd name="T30" fmla="*/ 51 w 350"/>
                  <a:gd name="T31" fmla="*/ 1152 h 1379"/>
                  <a:gd name="T32" fmla="*/ 51 w 350"/>
                  <a:gd name="T33" fmla="*/ 1140 h 1379"/>
                  <a:gd name="T34" fmla="*/ 61 w 350"/>
                  <a:gd name="T35" fmla="*/ 1123 h 1379"/>
                  <a:gd name="T36" fmla="*/ 67 w 350"/>
                  <a:gd name="T37" fmla="*/ 1107 h 1379"/>
                  <a:gd name="T38" fmla="*/ 73 w 350"/>
                  <a:gd name="T39" fmla="*/ 1096 h 1379"/>
                  <a:gd name="T40" fmla="*/ 84 w 350"/>
                  <a:gd name="T41" fmla="*/ 1080 h 1379"/>
                  <a:gd name="T42" fmla="*/ 90 w 350"/>
                  <a:gd name="T43" fmla="*/ 1069 h 1379"/>
                  <a:gd name="T44" fmla="*/ 95 w 350"/>
                  <a:gd name="T45" fmla="*/ 1052 h 1379"/>
                  <a:gd name="T46" fmla="*/ 100 w 350"/>
                  <a:gd name="T47" fmla="*/ 1041 h 1379"/>
                  <a:gd name="T48" fmla="*/ 100 w 350"/>
                  <a:gd name="T49" fmla="*/ 1024 h 1379"/>
                  <a:gd name="T50" fmla="*/ 106 w 350"/>
                  <a:gd name="T51" fmla="*/ 1008 h 1379"/>
                  <a:gd name="T52" fmla="*/ 106 w 350"/>
                  <a:gd name="T53" fmla="*/ 997 h 1379"/>
                  <a:gd name="T54" fmla="*/ 111 w 350"/>
                  <a:gd name="T55" fmla="*/ 981 h 1379"/>
                  <a:gd name="T56" fmla="*/ 111 w 350"/>
                  <a:gd name="T57" fmla="*/ 969 h 1379"/>
                  <a:gd name="T58" fmla="*/ 115 w 350"/>
                  <a:gd name="T59" fmla="*/ 0 h 1379"/>
                  <a:gd name="T60" fmla="*/ 230 w 350"/>
                  <a:gd name="T61" fmla="*/ 0 h 1379"/>
                  <a:gd name="T62" fmla="*/ 230 w 350"/>
                  <a:gd name="T63" fmla="*/ 919 h 1379"/>
                  <a:gd name="T64" fmla="*/ 227 w 350"/>
                  <a:gd name="T65" fmla="*/ 931 h 1379"/>
                  <a:gd name="T66" fmla="*/ 239 w 350"/>
                  <a:gd name="T67" fmla="*/ 942 h 1379"/>
                  <a:gd name="T68" fmla="*/ 244 w 350"/>
                  <a:gd name="T69" fmla="*/ 959 h 1379"/>
                  <a:gd name="T70" fmla="*/ 255 w 350"/>
                  <a:gd name="T71" fmla="*/ 975 h 1379"/>
                  <a:gd name="T72" fmla="*/ 261 w 350"/>
                  <a:gd name="T73" fmla="*/ 986 h 1379"/>
                  <a:gd name="T74" fmla="*/ 277 w 350"/>
                  <a:gd name="T75" fmla="*/ 1002 h 1379"/>
                  <a:gd name="T76" fmla="*/ 288 w 350"/>
                  <a:gd name="T77" fmla="*/ 1014 h 1379"/>
                  <a:gd name="T78" fmla="*/ 305 w 350"/>
                  <a:gd name="T79" fmla="*/ 1030 h 1379"/>
                  <a:gd name="T80" fmla="*/ 316 w 350"/>
                  <a:gd name="T81" fmla="*/ 1046 h 1379"/>
                  <a:gd name="T82" fmla="*/ 321 w 350"/>
                  <a:gd name="T83" fmla="*/ 1058 h 1379"/>
                  <a:gd name="T84" fmla="*/ 333 w 350"/>
                  <a:gd name="T85" fmla="*/ 1074 h 1379"/>
                  <a:gd name="T86" fmla="*/ 333 w 350"/>
                  <a:gd name="T87" fmla="*/ 1085 h 1379"/>
                  <a:gd name="T88" fmla="*/ 338 w 350"/>
                  <a:gd name="T89" fmla="*/ 1102 h 1379"/>
                  <a:gd name="T90" fmla="*/ 343 w 350"/>
                  <a:gd name="T91" fmla="*/ 1118 h 1379"/>
                  <a:gd name="T92" fmla="*/ 349 w 350"/>
                  <a:gd name="T93" fmla="*/ 1135 h 1379"/>
                  <a:gd name="T94" fmla="*/ 0 w 350"/>
                  <a:gd name="T95" fmla="*/ 1378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0" h="1379">
                    <a:moveTo>
                      <a:pt x="0" y="1378"/>
                    </a:moveTo>
                    <a:lnTo>
                      <a:pt x="6" y="1355"/>
                    </a:lnTo>
                    <a:lnTo>
                      <a:pt x="1" y="1339"/>
                    </a:lnTo>
                    <a:lnTo>
                      <a:pt x="1" y="1323"/>
                    </a:lnTo>
                    <a:lnTo>
                      <a:pt x="1" y="1311"/>
                    </a:lnTo>
                    <a:lnTo>
                      <a:pt x="1" y="1295"/>
                    </a:lnTo>
                    <a:lnTo>
                      <a:pt x="1" y="1284"/>
                    </a:lnTo>
                    <a:lnTo>
                      <a:pt x="6" y="1267"/>
                    </a:lnTo>
                    <a:lnTo>
                      <a:pt x="6" y="1251"/>
                    </a:lnTo>
                    <a:lnTo>
                      <a:pt x="12" y="1239"/>
                    </a:lnTo>
                    <a:lnTo>
                      <a:pt x="17" y="1217"/>
                    </a:lnTo>
                    <a:lnTo>
                      <a:pt x="23" y="1201"/>
                    </a:lnTo>
                    <a:lnTo>
                      <a:pt x="29" y="1190"/>
                    </a:lnTo>
                    <a:lnTo>
                      <a:pt x="34" y="1174"/>
                    </a:lnTo>
                    <a:lnTo>
                      <a:pt x="39" y="1162"/>
                    </a:lnTo>
                    <a:lnTo>
                      <a:pt x="51" y="1152"/>
                    </a:lnTo>
                    <a:lnTo>
                      <a:pt x="51" y="1140"/>
                    </a:lnTo>
                    <a:lnTo>
                      <a:pt x="61" y="1123"/>
                    </a:lnTo>
                    <a:lnTo>
                      <a:pt x="67" y="1107"/>
                    </a:lnTo>
                    <a:lnTo>
                      <a:pt x="73" y="1096"/>
                    </a:lnTo>
                    <a:lnTo>
                      <a:pt x="84" y="1080"/>
                    </a:lnTo>
                    <a:lnTo>
                      <a:pt x="90" y="1069"/>
                    </a:lnTo>
                    <a:lnTo>
                      <a:pt x="95" y="1052"/>
                    </a:lnTo>
                    <a:lnTo>
                      <a:pt x="100" y="1041"/>
                    </a:lnTo>
                    <a:lnTo>
                      <a:pt x="100" y="1024"/>
                    </a:lnTo>
                    <a:lnTo>
                      <a:pt x="106" y="1008"/>
                    </a:lnTo>
                    <a:lnTo>
                      <a:pt x="106" y="997"/>
                    </a:lnTo>
                    <a:lnTo>
                      <a:pt x="111" y="981"/>
                    </a:lnTo>
                    <a:lnTo>
                      <a:pt x="111" y="969"/>
                    </a:lnTo>
                    <a:lnTo>
                      <a:pt x="115" y="0"/>
                    </a:lnTo>
                    <a:lnTo>
                      <a:pt x="230" y="0"/>
                    </a:lnTo>
                    <a:lnTo>
                      <a:pt x="230" y="919"/>
                    </a:lnTo>
                    <a:lnTo>
                      <a:pt x="227" y="931"/>
                    </a:lnTo>
                    <a:lnTo>
                      <a:pt x="239" y="942"/>
                    </a:lnTo>
                    <a:lnTo>
                      <a:pt x="244" y="959"/>
                    </a:lnTo>
                    <a:lnTo>
                      <a:pt x="255" y="975"/>
                    </a:lnTo>
                    <a:lnTo>
                      <a:pt x="261" y="986"/>
                    </a:lnTo>
                    <a:lnTo>
                      <a:pt x="277" y="1002"/>
                    </a:lnTo>
                    <a:lnTo>
                      <a:pt x="288" y="1014"/>
                    </a:lnTo>
                    <a:lnTo>
                      <a:pt x="305" y="1030"/>
                    </a:lnTo>
                    <a:lnTo>
                      <a:pt x="316" y="1046"/>
                    </a:lnTo>
                    <a:lnTo>
                      <a:pt x="321" y="1058"/>
                    </a:lnTo>
                    <a:lnTo>
                      <a:pt x="333" y="1074"/>
                    </a:lnTo>
                    <a:lnTo>
                      <a:pt x="333" y="1085"/>
                    </a:lnTo>
                    <a:lnTo>
                      <a:pt x="338" y="1102"/>
                    </a:lnTo>
                    <a:lnTo>
                      <a:pt x="343" y="1118"/>
                    </a:lnTo>
                    <a:lnTo>
                      <a:pt x="349" y="1135"/>
                    </a:lnTo>
                    <a:lnTo>
                      <a:pt x="0" y="1378"/>
                    </a:lnTo>
                  </a:path>
                </a:pathLst>
              </a:custGeom>
              <a:gradFill rotWithShape="0">
                <a:gsLst>
                  <a:gs pos="0">
                    <a:srgbClr val="FF9933">
                      <a:gamma/>
                      <a:shade val="40000"/>
                      <a:invGamma/>
                    </a:srgbClr>
                  </a:gs>
                  <a:gs pos="50000">
                    <a:srgbClr val="FF9933"/>
                  </a:gs>
                  <a:gs pos="100000">
                    <a:srgbClr val="FF9933">
                      <a:gamma/>
                      <a:shade val="40000"/>
                      <a:invGamma/>
                    </a:srgbClr>
                  </a:gs>
                </a:gsLst>
                <a:lin ang="0" scaled="1"/>
              </a:gra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 name="Arc 2083"/>
              <p:cNvSpPr>
                <a:spLocks/>
              </p:cNvSpPr>
              <p:nvPr/>
            </p:nvSpPr>
            <p:spPr bwMode="auto">
              <a:xfrm rot="10800000">
                <a:off x="874" y="3920"/>
                <a:ext cx="374" cy="201"/>
              </a:xfrm>
              <a:custGeom>
                <a:avLst/>
                <a:gdLst>
                  <a:gd name="G0" fmla="+- 21593 0 0"/>
                  <a:gd name="G1" fmla="+- 21600 0 0"/>
                  <a:gd name="G2" fmla="+- 21600 0 0"/>
                  <a:gd name="T0" fmla="*/ 0 w 43193"/>
                  <a:gd name="T1" fmla="*/ 2106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1" y="21062"/>
                    </a:moveTo>
                    <a:cubicBezTo>
                      <a:pt x="291" y="9346"/>
                      <a:pt x="9872" y="-1"/>
                      <a:pt x="21593" y="0"/>
                    </a:cubicBezTo>
                    <a:cubicBezTo>
                      <a:pt x="33522" y="0"/>
                      <a:pt x="43193" y="9670"/>
                      <a:pt x="43193" y="21600"/>
                    </a:cubicBezTo>
                  </a:path>
                  <a:path w="43193" h="21600" stroke="0" extrusionOk="0">
                    <a:moveTo>
                      <a:pt x="-1" y="21062"/>
                    </a:moveTo>
                    <a:cubicBezTo>
                      <a:pt x="291" y="9346"/>
                      <a:pt x="9872" y="-1"/>
                      <a:pt x="21593" y="0"/>
                    </a:cubicBezTo>
                    <a:cubicBezTo>
                      <a:pt x="33522" y="0"/>
                      <a:pt x="43193" y="9670"/>
                      <a:pt x="43193" y="21600"/>
                    </a:cubicBezTo>
                    <a:lnTo>
                      <a:pt x="21593" y="21600"/>
                    </a:lnTo>
                    <a:close/>
                  </a:path>
                </a:pathLst>
              </a:custGeom>
              <a:noFill/>
              <a:ln w="25400" cap="rnd">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63" name="Object 2084"/>
              <p:cNvGraphicFramePr>
                <a:graphicFrameLocks noChangeAspect="1"/>
              </p:cNvGraphicFramePr>
              <p:nvPr/>
            </p:nvGraphicFramePr>
            <p:xfrm>
              <a:off x="1152" y="1632"/>
              <a:ext cx="288" cy="288"/>
            </p:xfrm>
            <a:graphic>
              <a:graphicData uri="http://schemas.openxmlformats.org/presentationml/2006/ole">
                <mc:AlternateContent xmlns:mc="http://schemas.openxmlformats.org/markup-compatibility/2006">
                  <mc:Choice xmlns:v="urn:schemas-microsoft-com:vml" Requires="v">
                    <p:oleObj spid="_x0000_s13356" name="Equation" r:id="rId4" imgW="164880" imgH="164880" progId="Equation.3">
                      <p:embed/>
                    </p:oleObj>
                  </mc:Choice>
                  <mc:Fallback>
                    <p:oleObj name="Equation" r:id="rId4" imgW="164880" imgH="164880" progId="Equation.3">
                      <p:embed/>
                      <p:pic>
                        <p:nvPicPr>
                          <p:cNvPr id="0" name=""/>
                          <p:cNvPicPr preferRelativeResize="0">
                            <a:picLocks noChangeAspect="1" noChangeArrowheads="1"/>
                          </p:cNvPicPr>
                          <p:nvPr/>
                        </p:nvPicPr>
                        <p:blipFill>
                          <a:blip r:embed="rId5">
                            <a:lum bright="-86000"/>
                            <a:extLst>
                              <a:ext uri="{28A0092B-C50C-407E-A947-70E740481C1C}">
                                <a14:useLocalDpi xmlns:a14="http://schemas.microsoft.com/office/drawing/2010/main" val="0"/>
                              </a:ext>
                            </a:extLst>
                          </a:blip>
                          <a:srcRect/>
                          <a:stretch>
                            <a:fillRect/>
                          </a:stretch>
                        </p:blipFill>
                        <p:spPr bwMode="auto">
                          <a:xfrm>
                            <a:off x="1152" y="16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4" name="Group 2085"/>
              <p:cNvGrpSpPr>
                <a:grpSpLocks/>
              </p:cNvGrpSpPr>
              <p:nvPr/>
            </p:nvGrpSpPr>
            <p:grpSpPr bwMode="auto">
              <a:xfrm rot="-4074129">
                <a:off x="4127" y="1728"/>
                <a:ext cx="912" cy="1008"/>
                <a:chOff x="4309" y="1051"/>
                <a:chExt cx="1148" cy="1252"/>
              </a:xfrm>
            </p:grpSpPr>
            <p:sp>
              <p:nvSpPr>
                <p:cNvPr id="88" name="Line 2086"/>
                <p:cNvSpPr>
                  <a:spLocks noChangeShapeType="1"/>
                </p:cNvSpPr>
                <p:nvPr/>
              </p:nvSpPr>
              <p:spPr bwMode="auto">
                <a:xfrm rot="3736034" flipV="1">
                  <a:off x="4607" y="1267"/>
                  <a:ext cx="816" cy="384"/>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Line 2087"/>
                <p:cNvSpPr>
                  <a:spLocks noChangeShapeType="1"/>
                </p:cNvSpPr>
                <p:nvPr/>
              </p:nvSpPr>
              <p:spPr bwMode="auto">
                <a:xfrm rot="3736034" flipV="1">
                  <a:off x="4294" y="1703"/>
                  <a:ext cx="816" cy="384"/>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0" name="Line 2088"/>
                <p:cNvSpPr>
                  <a:spLocks noChangeShapeType="1"/>
                </p:cNvSpPr>
                <p:nvPr/>
              </p:nvSpPr>
              <p:spPr bwMode="auto">
                <a:xfrm rot="3736034">
                  <a:off x="5097" y="1709"/>
                  <a:ext cx="240" cy="480"/>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Line 2089"/>
                <p:cNvSpPr>
                  <a:spLocks noChangeShapeType="1"/>
                </p:cNvSpPr>
                <p:nvPr/>
              </p:nvSpPr>
              <p:spPr bwMode="auto">
                <a:xfrm rot="3736034">
                  <a:off x="4545" y="1178"/>
                  <a:ext cx="96" cy="192"/>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 name="Line 2090"/>
                <p:cNvSpPr>
                  <a:spLocks noChangeShapeType="1"/>
                </p:cNvSpPr>
                <p:nvPr/>
              </p:nvSpPr>
              <p:spPr bwMode="auto">
                <a:xfrm rot="3736034">
                  <a:off x="4357" y="1440"/>
                  <a:ext cx="96" cy="192"/>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5" name="Line 2091"/>
              <p:cNvSpPr>
                <a:spLocks noChangeShapeType="1"/>
              </p:cNvSpPr>
              <p:nvPr/>
            </p:nvSpPr>
            <p:spPr bwMode="auto">
              <a:xfrm flipH="1">
                <a:off x="1199" y="2926"/>
                <a:ext cx="1728" cy="0"/>
              </a:xfrm>
              <a:prstGeom prst="line">
                <a:avLst/>
              </a:prstGeom>
              <a:noFill/>
              <a:ln w="12700">
                <a:solidFill>
                  <a:srgbClr val="CC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Line 2092"/>
              <p:cNvSpPr>
                <a:spLocks noChangeShapeType="1"/>
              </p:cNvSpPr>
              <p:nvPr/>
            </p:nvSpPr>
            <p:spPr bwMode="auto">
              <a:xfrm>
                <a:off x="2015" y="2448"/>
                <a:ext cx="0" cy="432"/>
              </a:xfrm>
              <a:prstGeom prst="line">
                <a:avLst/>
              </a:prstGeom>
              <a:noFill/>
              <a:ln w="381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 name="Line 2093"/>
              <p:cNvSpPr>
                <a:spLocks noChangeShapeType="1"/>
              </p:cNvSpPr>
              <p:nvPr/>
            </p:nvSpPr>
            <p:spPr bwMode="auto">
              <a:xfrm>
                <a:off x="2159" y="2448"/>
                <a:ext cx="0" cy="432"/>
              </a:xfrm>
              <a:prstGeom prst="line">
                <a:avLst/>
              </a:prstGeom>
              <a:noFill/>
              <a:ln w="381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 name="Line 2094"/>
              <p:cNvSpPr>
                <a:spLocks noChangeShapeType="1"/>
              </p:cNvSpPr>
              <p:nvPr/>
            </p:nvSpPr>
            <p:spPr bwMode="auto">
              <a:xfrm>
                <a:off x="2159" y="3024"/>
                <a:ext cx="0" cy="432"/>
              </a:xfrm>
              <a:prstGeom prst="line">
                <a:avLst/>
              </a:prstGeom>
              <a:noFill/>
              <a:ln w="381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 name="Line 2095"/>
              <p:cNvSpPr>
                <a:spLocks noChangeShapeType="1"/>
              </p:cNvSpPr>
              <p:nvPr/>
            </p:nvSpPr>
            <p:spPr bwMode="auto">
              <a:xfrm>
                <a:off x="2015" y="3024"/>
                <a:ext cx="0" cy="432"/>
              </a:xfrm>
              <a:prstGeom prst="line">
                <a:avLst/>
              </a:prstGeom>
              <a:noFill/>
              <a:ln w="381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 name="Text Box 2096"/>
              <p:cNvSpPr txBox="1">
                <a:spLocks noChangeArrowheads="1"/>
              </p:cNvSpPr>
              <p:nvPr/>
            </p:nvSpPr>
            <p:spPr bwMode="auto">
              <a:xfrm>
                <a:off x="1775" y="1623"/>
                <a:ext cx="720"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b="1" dirty="0">
                    <a:latin typeface="Bookman Old Style" pitchFamily="18" charset="0"/>
                  </a:rPr>
                  <a:t>光阑</a:t>
                </a:r>
                <a:endParaRPr kumimoji="1" lang="zh-CN" altLang="en-US" sz="2800" b="1" dirty="0">
                  <a:latin typeface="Bookman Old Style" pitchFamily="18" charset="0"/>
                </a:endParaRPr>
              </a:p>
            </p:txBody>
          </p:sp>
          <p:graphicFrame>
            <p:nvGraphicFramePr>
              <p:cNvPr id="71" name="Object 2097"/>
              <p:cNvGraphicFramePr>
                <a:graphicFrameLocks noChangeAspect="1"/>
              </p:cNvGraphicFramePr>
              <p:nvPr/>
            </p:nvGraphicFramePr>
            <p:xfrm>
              <a:off x="1709" y="2197"/>
              <a:ext cx="307" cy="347"/>
            </p:xfrm>
            <a:graphic>
              <a:graphicData uri="http://schemas.openxmlformats.org/presentationml/2006/ole">
                <mc:AlternateContent xmlns:mc="http://schemas.openxmlformats.org/markup-compatibility/2006">
                  <mc:Choice xmlns:v="urn:schemas-microsoft-com:vml" Requires="v">
                    <p:oleObj spid="_x0000_s13357" name="Equation" r:id="rId6" imgW="190440" imgH="215640" progId="Equation.3">
                      <p:embed/>
                    </p:oleObj>
                  </mc:Choice>
                  <mc:Fallback>
                    <p:oleObj name="Equation" r:id="rId6" imgW="190440" imgH="215640" progId="Equation.3">
                      <p:embed/>
                      <p:pic>
                        <p:nvPicPr>
                          <p:cNvPr id="0" name=""/>
                          <p:cNvPicPr preferRelativeResize="0">
                            <a:picLocks noChangeAspect="1" noChangeArrowheads="1"/>
                          </p:cNvPicPr>
                          <p:nvPr/>
                        </p:nvPicPr>
                        <p:blipFill>
                          <a:blip r:embed="rId7">
                            <a:lum bright="-86000"/>
                            <a:extLst>
                              <a:ext uri="{28A0092B-C50C-407E-A947-70E740481C1C}">
                                <a14:useLocalDpi xmlns:a14="http://schemas.microsoft.com/office/drawing/2010/main" val="0"/>
                              </a:ext>
                            </a:extLst>
                          </a:blip>
                          <a:srcRect/>
                          <a:stretch>
                            <a:fillRect/>
                          </a:stretch>
                        </p:blipFill>
                        <p:spPr bwMode="auto">
                          <a:xfrm>
                            <a:off x="1709" y="2197"/>
                            <a:ext cx="307"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 name="Object 2098"/>
              <p:cNvGraphicFramePr>
                <a:graphicFrameLocks noChangeAspect="1"/>
              </p:cNvGraphicFramePr>
              <p:nvPr/>
            </p:nvGraphicFramePr>
            <p:xfrm>
              <a:off x="2159" y="2208"/>
              <a:ext cx="318" cy="336"/>
            </p:xfrm>
            <a:graphic>
              <a:graphicData uri="http://schemas.openxmlformats.org/presentationml/2006/ole">
                <mc:AlternateContent xmlns:mc="http://schemas.openxmlformats.org/markup-compatibility/2006">
                  <mc:Choice xmlns:v="urn:schemas-microsoft-com:vml" Requires="v">
                    <p:oleObj spid="_x0000_s13358" name="Equation" r:id="rId8" imgW="203040" imgH="215640" progId="Equation.3">
                      <p:embed/>
                    </p:oleObj>
                  </mc:Choice>
                  <mc:Fallback>
                    <p:oleObj name="Equation" r:id="rId8" imgW="203040" imgH="215640" progId="Equation.3">
                      <p:embed/>
                      <p:pic>
                        <p:nvPicPr>
                          <p:cNvPr id="0" name=""/>
                          <p:cNvPicPr preferRelativeResize="0">
                            <a:picLocks noChangeAspect="1" noChangeArrowheads="1"/>
                          </p:cNvPicPr>
                          <p:nvPr/>
                        </p:nvPicPr>
                        <p:blipFill>
                          <a:blip r:embed="rId9">
                            <a:lum bright="-86000"/>
                            <a:extLst>
                              <a:ext uri="{28A0092B-C50C-407E-A947-70E740481C1C}">
                                <a14:useLocalDpi xmlns:a14="http://schemas.microsoft.com/office/drawing/2010/main" val="0"/>
                              </a:ext>
                            </a:extLst>
                          </a:blip>
                          <a:srcRect/>
                          <a:stretch>
                            <a:fillRect/>
                          </a:stretch>
                        </p:blipFill>
                        <p:spPr bwMode="auto">
                          <a:xfrm>
                            <a:off x="2159" y="2208"/>
                            <a:ext cx="31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 name="Line 2099"/>
              <p:cNvSpPr>
                <a:spLocks noChangeShapeType="1"/>
              </p:cNvSpPr>
              <p:nvPr/>
            </p:nvSpPr>
            <p:spPr bwMode="auto">
              <a:xfrm flipH="1">
                <a:off x="1871" y="1968"/>
                <a:ext cx="145" cy="240"/>
              </a:xfrm>
              <a:prstGeom prst="line">
                <a:avLst/>
              </a:prstGeom>
              <a:noFill/>
              <a:ln w="28575">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 name="Line 2100"/>
              <p:cNvSpPr>
                <a:spLocks noChangeShapeType="1"/>
              </p:cNvSpPr>
              <p:nvPr/>
            </p:nvSpPr>
            <p:spPr bwMode="auto">
              <a:xfrm>
                <a:off x="2208" y="1968"/>
                <a:ext cx="96" cy="288"/>
              </a:xfrm>
              <a:prstGeom prst="line">
                <a:avLst/>
              </a:prstGeom>
              <a:noFill/>
              <a:ln w="28575">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75" name="Object 2101"/>
              <p:cNvGraphicFramePr>
                <a:graphicFrameLocks noChangeAspect="1"/>
              </p:cNvGraphicFramePr>
              <p:nvPr/>
            </p:nvGraphicFramePr>
            <p:xfrm>
              <a:off x="2303" y="2640"/>
              <a:ext cx="237" cy="302"/>
            </p:xfrm>
            <a:graphic>
              <a:graphicData uri="http://schemas.openxmlformats.org/presentationml/2006/ole">
                <mc:AlternateContent xmlns:mc="http://schemas.openxmlformats.org/markup-compatibility/2006">
                  <mc:Choice xmlns:v="urn:schemas-microsoft-com:vml" Requires="v">
                    <p:oleObj spid="_x0000_s13359" name="Equation" r:id="rId10" imgW="139680" imgH="177480" progId="Equation.3">
                      <p:embed/>
                    </p:oleObj>
                  </mc:Choice>
                  <mc:Fallback>
                    <p:oleObj name="Equation" r:id="rId10" imgW="139680" imgH="177480" progId="Equation.3">
                      <p:embed/>
                      <p:pic>
                        <p:nvPicPr>
                          <p:cNvPr id="0" name=""/>
                          <p:cNvPicPr preferRelativeResize="0">
                            <a:picLocks noChangeAspect="1" noChangeArrowheads="1"/>
                          </p:cNvPicPr>
                          <p:nvPr/>
                        </p:nvPicPr>
                        <p:blipFill>
                          <a:blip r:embed="rId11">
                            <a:lum bright="-86000"/>
                            <a:extLst>
                              <a:ext uri="{28A0092B-C50C-407E-A947-70E740481C1C}">
                                <a14:useLocalDpi xmlns:a14="http://schemas.microsoft.com/office/drawing/2010/main" val="0"/>
                              </a:ext>
                            </a:extLst>
                          </a:blip>
                          <a:srcRect/>
                          <a:stretch>
                            <a:fillRect/>
                          </a:stretch>
                        </p:blipFill>
                        <p:spPr bwMode="auto">
                          <a:xfrm>
                            <a:off x="2303" y="2640"/>
                            <a:ext cx="237"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 name="Line 2102"/>
              <p:cNvSpPr>
                <a:spLocks noChangeShapeType="1"/>
              </p:cNvSpPr>
              <p:nvPr/>
            </p:nvSpPr>
            <p:spPr bwMode="auto">
              <a:xfrm flipH="1">
                <a:off x="3215" y="2592"/>
                <a:ext cx="720" cy="336"/>
              </a:xfrm>
              <a:prstGeom prst="line">
                <a:avLst/>
              </a:prstGeom>
              <a:noFill/>
              <a:ln w="12700">
                <a:solidFill>
                  <a:srgbClr val="CC00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Arc 2103"/>
              <p:cNvSpPr>
                <a:spLocks/>
              </p:cNvSpPr>
              <p:nvPr/>
            </p:nvSpPr>
            <p:spPr bwMode="auto">
              <a:xfrm>
                <a:off x="3695" y="2689"/>
                <a:ext cx="97" cy="240"/>
              </a:xfrm>
              <a:custGeom>
                <a:avLst/>
                <a:gdLst>
                  <a:gd name="G0" fmla="+- 225 0 0"/>
                  <a:gd name="G1" fmla="+- 21600 0 0"/>
                  <a:gd name="G2" fmla="+- 21600 0 0"/>
                  <a:gd name="T0" fmla="*/ 0 w 21825"/>
                  <a:gd name="T1" fmla="*/ 1 h 21600"/>
                  <a:gd name="T2" fmla="*/ 21825 w 21825"/>
                  <a:gd name="T3" fmla="*/ 21600 h 21600"/>
                  <a:gd name="T4" fmla="*/ 225 w 21825"/>
                  <a:gd name="T5" fmla="*/ 21600 h 21600"/>
                </a:gdLst>
                <a:ahLst/>
                <a:cxnLst>
                  <a:cxn ang="0">
                    <a:pos x="T0" y="T1"/>
                  </a:cxn>
                  <a:cxn ang="0">
                    <a:pos x="T2" y="T3"/>
                  </a:cxn>
                  <a:cxn ang="0">
                    <a:pos x="T4" y="T5"/>
                  </a:cxn>
                </a:cxnLst>
                <a:rect l="0" t="0" r="r" b="b"/>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noFill/>
              <a:ln w="12700" cap="rnd">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Line 2104"/>
              <p:cNvSpPr>
                <a:spLocks noChangeShapeType="1"/>
              </p:cNvSpPr>
              <p:nvPr/>
            </p:nvSpPr>
            <p:spPr bwMode="auto">
              <a:xfrm>
                <a:off x="2927" y="2928"/>
                <a:ext cx="2160" cy="0"/>
              </a:xfrm>
              <a:prstGeom prst="line">
                <a:avLst/>
              </a:prstGeom>
              <a:noFill/>
              <a:ln w="127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Rectangle 2105" descr="小棋盘"/>
              <p:cNvSpPr>
                <a:spLocks noChangeArrowheads="1"/>
              </p:cNvSpPr>
              <p:nvPr/>
            </p:nvSpPr>
            <p:spPr bwMode="auto">
              <a:xfrm>
                <a:off x="2931" y="2788"/>
                <a:ext cx="280" cy="328"/>
              </a:xfrm>
              <a:prstGeom prst="rect">
                <a:avLst/>
              </a:prstGeom>
              <a:pattFill prst="smCheck">
                <a:fgClr>
                  <a:schemeClr val="bg1"/>
                </a:fgClr>
                <a:bgClr>
                  <a:schemeClr val="accent1"/>
                </a:bgClr>
              </a:patt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Line 2106"/>
              <p:cNvSpPr>
                <a:spLocks noChangeShapeType="1"/>
              </p:cNvSpPr>
              <p:nvPr/>
            </p:nvSpPr>
            <p:spPr bwMode="auto">
              <a:xfrm flipV="1">
                <a:off x="3935" y="2208"/>
                <a:ext cx="816" cy="384"/>
              </a:xfrm>
              <a:prstGeom prst="line">
                <a:avLst/>
              </a:prstGeom>
              <a:noFill/>
              <a:ln w="127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Rectangle 2107"/>
              <p:cNvSpPr>
                <a:spLocks noChangeArrowheads="1"/>
              </p:cNvSpPr>
              <p:nvPr/>
            </p:nvSpPr>
            <p:spPr bwMode="auto">
              <a:xfrm>
                <a:off x="2399" y="3218"/>
                <a:ext cx="2071"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zh-CN" altLang="en-US" b="1" dirty="0">
                    <a:latin typeface="Arial" charset="0"/>
                  </a:rPr>
                  <a:t>石墨体（散射物）</a:t>
                </a:r>
              </a:p>
            </p:txBody>
          </p:sp>
          <p:sp>
            <p:nvSpPr>
              <p:cNvPr id="82" name="Rectangle 2108"/>
              <p:cNvSpPr>
                <a:spLocks noChangeArrowheads="1"/>
              </p:cNvSpPr>
              <p:nvPr/>
            </p:nvSpPr>
            <p:spPr bwMode="auto">
              <a:xfrm>
                <a:off x="3763" y="2530"/>
                <a:ext cx="442"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zh-CN" b="1" i="1" dirty="0">
                    <a:latin typeface="Times New Roman" pitchFamily="18" charset="0"/>
                    <a:sym typeface="Symbol" pitchFamily="18" charset="2"/>
                  </a:rPr>
                  <a:t></a:t>
                </a:r>
                <a:endParaRPr kumimoji="1" lang="en-US" altLang="zh-CN" b="1" dirty="0">
                  <a:latin typeface="Arial" charset="0"/>
                </a:endParaRPr>
              </a:p>
            </p:txBody>
          </p:sp>
          <p:graphicFrame>
            <p:nvGraphicFramePr>
              <p:cNvPr id="83" name="Object 2109"/>
              <p:cNvGraphicFramePr>
                <a:graphicFrameLocks noChangeAspect="1"/>
              </p:cNvGraphicFramePr>
              <p:nvPr>
                <p:extLst>
                  <p:ext uri="{D42A27DB-BD31-4B8C-83A1-F6EECF244321}">
                    <p14:modId xmlns:p14="http://schemas.microsoft.com/office/powerpoint/2010/main" val="3006052956"/>
                  </p:ext>
                </p:extLst>
              </p:nvPr>
            </p:nvGraphicFramePr>
            <p:xfrm>
              <a:off x="2893" y="2389"/>
              <a:ext cx="312" cy="312"/>
            </p:xfrm>
            <a:graphic>
              <a:graphicData uri="http://schemas.openxmlformats.org/presentationml/2006/ole">
                <mc:AlternateContent xmlns:mc="http://schemas.openxmlformats.org/markup-compatibility/2006">
                  <mc:Choice xmlns:v="urn:schemas-microsoft-com:vml" Requires="v">
                    <p:oleObj spid="_x0000_s13360" name="Equation" r:id="rId12" imgW="164880" imgH="164880" progId="Equation.3">
                      <p:embed/>
                    </p:oleObj>
                  </mc:Choice>
                  <mc:Fallback>
                    <p:oleObj name="Equation" r:id="rId12" imgW="164880" imgH="164880" progId="Equation.3">
                      <p:embed/>
                      <p:pic>
                        <p:nvPicPr>
                          <p:cNvPr id="0" name=""/>
                          <p:cNvPicPr preferRelativeResize="0">
                            <a:picLocks noChangeAspect="1" noChangeArrowheads="1"/>
                          </p:cNvPicPr>
                          <p:nvPr/>
                        </p:nvPicPr>
                        <p:blipFill>
                          <a:blip r:embed="rId13">
                            <a:lum bright="-86000"/>
                            <a:extLst>
                              <a:ext uri="{28A0092B-C50C-407E-A947-70E740481C1C}">
                                <a14:useLocalDpi xmlns:a14="http://schemas.microsoft.com/office/drawing/2010/main" val="0"/>
                              </a:ext>
                            </a:extLst>
                          </a:blip>
                          <a:srcRect/>
                          <a:stretch>
                            <a:fillRect/>
                          </a:stretch>
                        </p:blipFill>
                        <p:spPr bwMode="auto">
                          <a:xfrm>
                            <a:off x="2893" y="2389"/>
                            <a:ext cx="312" cy="312"/>
                          </a:xfrm>
                          <a:prstGeom prst="rect">
                            <a:avLst/>
                          </a:prstGeom>
                          <a:noFill/>
                          <a:ln>
                            <a:noFill/>
                          </a:ln>
                          <a:effectLst/>
                        </p:spPr>
                      </p:pic>
                    </p:oleObj>
                  </mc:Fallback>
                </mc:AlternateContent>
              </a:graphicData>
            </a:graphic>
          </p:graphicFrame>
          <p:sp>
            <p:nvSpPr>
              <p:cNvPr id="84" name="Arc 2110"/>
              <p:cNvSpPr>
                <a:spLocks/>
              </p:cNvSpPr>
              <p:nvPr/>
            </p:nvSpPr>
            <p:spPr bwMode="auto">
              <a:xfrm>
                <a:off x="3647" y="1856"/>
                <a:ext cx="1248" cy="1963"/>
              </a:xfrm>
              <a:custGeom>
                <a:avLst/>
                <a:gdLst>
                  <a:gd name="G0" fmla="+- 0 0 0"/>
                  <a:gd name="G1" fmla="+- 17990 0 0"/>
                  <a:gd name="G2" fmla="+- 21600 0 0"/>
                  <a:gd name="T0" fmla="*/ 11955 w 21600"/>
                  <a:gd name="T1" fmla="*/ 0 h 32174"/>
                  <a:gd name="T2" fmla="*/ 16291 w 21600"/>
                  <a:gd name="T3" fmla="*/ 32174 h 32174"/>
                  <a:gd name="T4" fmla="*/ 0 w 21600"/>
                  <a:gd name="T5" fmla="*/ 17990 h 32174"/>
                </a:gdLst>
                <a:ahLst/>
                <a:cxnLst>
                  <a:cxn ang="0">
                    <a:pos x="T0" y="T1"/>
                  </a:cxn>
                  <a:cxn ang="0">
                    <a:pos x="T2" y="T3"/>
                  </a:cxn>
                  <a:cxn ang="0">
                    <a:pos x="T4" y="T5"/>
                  </a:cxn>
                </a:cxnLst>
                <a:rect l="0" t="0" r="r" b="b"/>
                <a:pathLst>
                  <a:path w="21600" h="32174" fill="none" extrusionOk="0">
                    <a:moveTo>
                      <a:pt x="11954" y="0"/>
                    </a:moveTo>
                    <a:cubicBezTo>
                      <a:pt x="17979" y="4003"/>
                      <a:pt x="21600" y="10756"/>
                      <a:pt x="21600" y="17990"/>
                    </a:cubicBezTo>
                    <a:cubicBezTo>
                      <a:pt x="21600" y="23203"/>
                      <a:pt x="19714" y="28241"/>
                      <a:pt x="16290" y="32173"/>
                    </a:cubicBezTo>
                  </a:path>
                  <a:path w="21600" h="32174" stroke="0" extrusionOk="0">
                    <a:moveTo>
                      <a:pt x="11954" y="0"/>
                    </a:moveTo>
                    <a:cubicBezTo>
                      <a:pt x="17979" y="4003"/>
                      <a:pt x="21600" y="10756"/>
                      <a:pt x="21600" y="17990"/>
                    </a:cubicBezTo>
                    <a:cubicBezTo>
                      <a:pt x="21600" y="23203"/>
                      <a:pt x="19714" y="28241"/>
                      <a:pt x="16290" y="32173"/>
                    </a:cubicBezTo>
                    <a:lnTo>
                      <a:pt x="0" y="17990"/>
                    </a:lnTo>
                    <a:close/>
                  </a:path>
                </a:pathLst>
              </a:custGeom>
              <a:noFill/>
              <a:ln w="12700">
                <a:solidFill>
                  <a:srgbClr val="CC0000"/>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Line 2111"/>
              <p:cNvSpPr>
                <a:spLocks noChangeShapeType="1"/>
              </p:cNvSpPr>
              <p:nvPr/>
            </p:nvSpPr>
            <p:spPr bwMode="auto">
              <a:xfrm flipH="1" flipV="1">
                <a:off x="3359" y="2352"/>
                <a:ext cx="192" cy="336"/>
              </a:xfrm>
              <a:prstGeom prst="line">
                <a:avLst/>
              </a:prstGeom>
              <a:noFill/>
              <a:ln w="5715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Line 2112"/>
              <p:cNvSpPr>
                <a:spLocks noChangeShapeType="1"/>
              </p:cNvSpPr>
              <p:nvPr/>
            </p:nvSpPr>
            <p:spPr bwMode="auto">
              <a:xfrm flipH="1" flipV="1">
                <a:off x="3599" y="2832"/>
                <a:ext cx="192" cy="336"/>
              </a:xfrm>
              <a:prstGeom prst="line">
                <a:avLst/>
              </a:prstGeom>
              <a:noFill/>
              <a:ln w="5715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7" name="Object 2113"/>
              <p:cNvGraphicFramePr>
                <a:graphicFrameLocks noChangeAspect="1"/>
              </p:cNvGraphicFramePr>
              <p:nvPr/>
            </p:nvGraphicFramePr>
            <p:xfrm>
              <a:off x="4415" y="1632"/>
              <a:ext cx="252" cy="295"/>
            </p:xfrm>
            <a:graphic>
              <a:graphicData uri="http://schemas.openxmlformats.org/presentationml/2006/ole">
                <mc:AlternateContent xmlns:mc="http://schemas.openxmlformats.org/markup-compatibility/2006">
                  <mc:Choice xmlns:v="urn:schemas-microsoft-com:vml" Requires="v">
                    <p:oleObj spid="_x0000_s13361" name="公式" r:id="rId14" imgW="152280" imgH="177480" progId="Equation.3">
                      <p:embed/>
                    </p:oleObj>
                  </mc:Choice>
                  <mc:Fallback>
                    <p:oleObj name="公式" r:id="rId14" imgW="152280" imgH="177480" progId="Equation.3">
                      <p:embed/>
                      <p:pic>
                        <p:nvPicPr>
                          <p:cNvPr id="0" name=""/>
                          <p:cNvPicPr preferRelativeResize="0">
                            <a:picLocks noChangeAspect="1" noChangeArrowheads="1"/>
                          </p:cNvPicPr>
                          <p:nvPr/>
                        </p:nvPicPr>
                        <p:blipFill>
                          <a:blip r:embed="rId15">
                            <a:lum bright="-86000"/>
                            <a:extLst>
                              <a:ext uri="{28A0092B-C50C-407E-A947-70E740481C1C}">
                                <a14:useLocalDpi xmlns:a14="http://schemas.microsoft.com/office/drawing/2010/main" val="0"/>
                              </a:ext>
                            </a:extLst>
                          </a:blip>
                          <a:srcRect/>
                          <a:stretch>
                            <a:fillRect/>
                          </a:stretch>
                        </p:blipFill>
                        <p:spPr bwMode="auto">
                          <a:xfrm>
                            <a:off x="4415" y="1632"/>
                            <a:ext cx="252"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8" name="Rectangle 2115"/>
            <p:cNvSpPr>
              <a:spLocks noChangeArrowheads="1"/>
            </p:cNvSpPr>
            <p:nvPr/>
          </p:nvSpPr>
          <p:spPr bwMode="auto">
            <a:xfrm>
              <a:off x="4491" y="1113"/>
              <a:ext cx="1292"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i="1" dirty="0">
                  <a:latin typeface="Bookman Old Style" pitchFamily="18" charset="0"/>
                </a:rPr>
                <a:t>X</a:t>
              </a:r>
              <a:r>
                <a:rPr kumimoji="1" lang="zh-CN" altLang="en-US" b="1" dirty="0">
                  <a:latin typeface="Arial" charset="0"/>
                </a:rPr>
                <a:t>射线谱仪</a:t>
              </a:r>
            </a:p>
          </p:txBody>
        </p:sp>
      </p:grpSp>
      <p:sp>
        <p:nvSpPr>
          <p:cNvPr id="928" name="矩形 927"/>
          <p:cNvSpPr/>
          <p:nvPr/>
        </p:nvSpPr>
        <p:spPr>
          <a:xfrm>
            <a:off x="2266426" y="5291916"/>
            <a:ext cx="2276585" cy="369332"/>
          </a:xfrm>
          <a:prstGeom prst="rect">
            <a:avLst/>
          </a:prstGeom>
        </p:spPr>
        <p:txBody>
          <a:bodyPr wrap="none">
            <a:spAutoFit/>
          </a:bodyPr>
          <a:lstStyle/>
          <a:p>
            <a:r>
              <a:rPr kumimoji="1" lang="zh-CN" altLang="en-US" dirty="0">
                <a:solidFill>
                  <a:srgbClr val="0066FF"/>
                </a:solidFill>
                <a:latin typeface="微软雅黑" panose="020B0503020204020204" pitchFamily="34" charset="-122"/>
                <a:ea typeface="微软雅黑" panose="020B0503020204020204" pitchFamily="34" charset="-122"/>
              </a:rPr>
              <a:t>康普顿散射实验装置</a:t>
            </a:r>
            <a:endParaRPr lang="zh-CN" altLang="en-US" dirty="0">
              <a:solidFill>
                <a:srgbClr val="0066FF"/>
              </a:solidFill>
              <a:latin typeface="微软雅黑" panose="020B0503020204020204" pitchFamily="34" charset="-122"/>
              <a:ea typeface="微软雅黑" panose="020B0503020204020204" pitchFamily="34" charset="-122"/>
            </a:endParaRPr>
          </a:p>
        </p:txBody>
      </p:sp>
      <p:pic>
        <p:nvPicPr>
          <p:cNvPr id="101" name="Picture 2" descr="27compt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5429" y="3719075"/>
            <a:ext cx="1361936" cy="1970875"/>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5" name="矩形 4"/>
          <p:cNvSpPr/>
          <p:nvPr/>
        </p:nvSpPr>
        <p:spPr>
          <a:xfrm>
            <a:off x="6916616" y="5644981"/>
            <a:ext cx="1492716" cy="369332"/>
          </a:xfrm>
          <a:prstGeom prst="rect">
            <a:avLst/>
          </a:prstGeom>
        </p:spPr>
        <p:txBody>
          <a:bodyPr wrap="none">
            <a:spAutoFit/>
          </a:bodyPr>
          <a:lstStyle/>
          <a:p>
            <a:r>
              <a:rPr kumimoji="1" lang="en-US" altLang="zh-CN" dirty="0" err="1">
                <a:latin typeface="Times New Roman" panose="02020603050405020304" pitchFamily="18" charset="0"/>
                <a:cs typeface="Times New Roman" panose="02020603050405020304" pitchFamily="18" charset="0"/>
              </a:rPr>
              <a:t>A.H.Compton</a:t>
            </a:r>
            <a:endParaRPr lang="zh-CN" altLang="en-US" dirty="0">
              <a:latin typeface="Times New Roman" panose="02020603050405020304" pitchFamily="18" charset="0"/>
              <a:cs typeface="Times New Roman" panose="02020603050405020304" pitchFamily="18" charset="0"/>
            </a:endParaRPr>
          </a:p>
        </p:txBody>
      </p:sp>
      <p:sp>
        <p:nvSpPr>
          <p:cNvPr id="102" name="Text Box 5"/>
          <p:cNvSpPr txBox="1">
            <a:spLocks noChangeArrowheads="1"/>
          </p:cNvSpPr>
          <p:nvPr/>
        </p:nvSpPr>
        <p:spPr bwMode="auto">
          <a:xfrm>
            <a:off x="6301062" y="6072616"/>
            <a:ext cx="27238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1" lang="en-US" altLang="zh-CN" dirty="0">
                <a:latin typeface="Times New Roman" panose="02020603050405020304" pitchFamily="18" charset="0"/>
                <a:ea typeface="微软雅黑" panose="020B0503020204020204" pitchFamily="34" charset="-122"/>
                <a:cs typeface="Times New Roman" panose="02020603050405020304" pitchFamily="18" charset="0"/>
              </a:rPr>
              <a:t>(1892-1962)</a:t>
            </a: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美国物理学家</a:t>
            </a:r>
          </a:p>
          <a:p>
            <a:pPr algn="ctr" eaLnBrk="0" hangingPunct="0"/>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dirty="0">
                <a:latin typeface="Times New Roman" panose="02020603050405020304" pitchFamily="18" charset="0"/>
                <a:ea typeface="微软雅黑" panose="020B0503020204020204" pitchFamily="34" charset="-122"/>
                <a:cs typeface="Times New Roman" panose="02020603050405020304" pitchFamily="18" charset="0"/>
              </a:rPr>
              <a:t>1927</a:t>
            </a:r>
            <a:r>
              <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rPr>
              <a:t>诺贝尔物理学奖</a:t>
            </a:r>
          </a:p>
        </p:txBody>
      </p:sp>
      <p:pic>
        <p:nvPicPr>
          <p:cNvPr id="103" name="Picture 3" descr="compto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34983" y="448435"/>
            <a:ext cx="1962827" cy="303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62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康普顿效应</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4005469" y="5052655"/>
            <a:ext cx="4887011" cy="1569660"/>
          </a:xfrm>
          <a:prstGeom prst="rect">
            <a:avLst/>
          </a:prstGeom>
        </p:spPr>
        <p:txBody>
          <a:bodyPr wrap="square">
            <a:spAutoFit/>
          </a:bodyPr>
          <a:lstStyle/>
          <a:p>
            <a:pPr algn="just" eaLnBrk="0" hangingPunct="0">
              <a:lnSpc>
                <a:spcPct val="120000"/>
              </a:lnSpc>
              <a:spcBef>
                <a:spcPct val="30000"/>
              </a:spcBef>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经典电磁理论预言，散射辐射具有和入射辐射一样的频率。</a:t>
            </a:r>
            <a:r>
              <a:rPr kumimoji="1"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光的经典电磁理论不能解释新的波长的出现，以及波长改变和散射角之间的关系</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8" name="Group 4"/>
          <p:cNvGrpSpPr>
            <a:grpSpLocks/>
          </p:cNvGrpSpPr>
          <p:nvPr/>
        </p:nvGrpSpPr>
        <p:grpSpPr bwMode="auto">
          <a:xfrm>
            <a:off x="617922" y="1513812"/>
            <a:ext cx="3011252" cy="4267199"/>
            <a:chOff x="2976" y="384"/>
            <a:chExt cx="2928" cy="3744"/>
          </a:xfrm>
        </p:grpSpPr>
        <p:sp>
          <p:nvSpPr>
            <p:cNvPr id="9" name="Rectangle 5"/>
            <p:cNvSpPr>
              <a:spLocks noChangeArrowheads="1"/>
            </p:cNvSpPr>
            <p:nvPr/>
          </p:nvSpPr>
          <p:spPr bwMode="auto">
            <a:xfrm>
              <a:off x="2976" y="384"/>
              <a:ext cx="2688" cy="3744"/>
            </a:xfrm>
            <a:prstGeom prst="rect">
              <a:avLst/>
            </a:prstGeom>
            <a:solidFill>
              <a:schemeClr val="bg1"/>
            </a:solidFill>
            <a:ln w="9525">
              <a:solidFill>
                <a:srgbClr val="006666"/>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6"/>
            <p:cNvSpPr>
              <a:spLocks noChangeArrowheads="1"/>
            </p:cNvSpPr>
            <p:nvPr/>
          </p:nvSpPr>
          <p:spPr bwMode="auto">
            <a:xfrm>
              <a:off x="3120" y="768"/>
              <a:ext cx="2112" cy="297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 name="Line 7"/>
            <p:cNvSpPr>
              <a:spLocks noChangeShapeType="1"/>
            </p:cNvSpPr>
            <p:nvPr/>
          </p:nvSpPr>
          <p:spPr bwMode="auto">
            <a:xfrm>
              <a:off x="3120" y="2256"/>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2" name="Line 8"/>
            <p:cNvSpPr>
              <a:spLocks noChangeShapeType="1"/>
            </p:cNvSpPr>
            <p:nvPr/>
          </p:nvSpPr>
          <p:spPr bwMode="auto">
            <a:xfrm>
              <a:off x="3120" y="1440"/>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3" name="Line 9"/>
            <p:cNvSpPr>
              <a:spLocks noChangeShapeType="1"/>
            </p:cNvSpPr>
            <p:nvPr/>
          </p:nvSpPr>
          <p:spPr bwMode="auto">
            <a:xfrm>
              <a:off x="3120" y="2958"/>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4" name="Freeform 10"/>
            <p:cNvSpPr>
              <a:spLocks/>
            </p:cNvSpPr>
            <p:nvPr/>
          </p:nvSpPr>
          <p:spPr bwMode="auto">
            <a:xfrm>
              <a:off x="3360" y="807"/>
              <a:ext cx="300" cy="633"/>
            </a:xfrm>
            <a:custGeom>
              <a:avLst/>
              <a:gdLst>
                <a:gd name="T0" fmla="*/ 0 w 300"/>
                <a:gd name="T1" fmla="*/ 633 h 633"/>
                <a:gd name="T2" fmla="*/ 78 w 300"/>
                <a:gd name="T3" fmla="*/ 447 h 633"/>
                <a:gd name="T4" fmla="*/ 108 w 300"/>
                <a:gd name="T5" fmla="*/ 63 h 633"/>
                <a:gd name="T6" fmla="*/ 186 w 300"/>
                <a:gd name="T7" fmla="*/ 69 h 633"/>
                <a:gd name="T8" fmla="*/ 234 w 300"/>
                <a:gd name="T9" fmla="*/ 441 h 633"/>
                <a:gd name="T10" fmla="*/ 300 w 300"/>
                <a:gd name="T11" fmla="*/ 633 h 633"/>
              </a:gdLst>
              <a:ahLst/>
              <a:cxnLst>
                <a:cxn ang="0">
                  <a:pos x="T0" y="T1"/>
                </a:cxn>
                <a:cxn ang="0">
                  <a:pos x="T2" y="T3"/>
                </a:cxn>
                <a:cxn ang="0">
                  <a:pos x="T4" y="T5"/>
                </a:cxn>
                <a:cxn ang="0">
                  <a:pos x="T6" y="T7"/>
                </a:cxn>
                <a:cxn ang="0">
                  <a:pos x="T8" y="T9"/>
                </a:cxn>
                <a:cxn ang="0">
                  <a:pos x="T10" y="T11"/>
                </a:cxn>
              </a:cxnLst>
              <a:rect l="0" t="0" r="r" b="b"/>
              <a:pathLst>
                <a:path w="300" h="633">
                  <a:moveTo>
                    <a:pt x="0" y="633"/>
                  </a:moveTo>
                  <a:cubicBezTo>
                    <a:pt x="13" y="602"/>
                    <a:pt x="60" y="542"/>
                    <a:pt x="78" y="447"/>
                  </a:cubicBezTo>
                  <a:cubicBezTo>
                    <a:pt x="96" y="352"/>
                    <a:pt x="90" y="126"/>
                    <a:pt x="108" y="63"/>
                  </a:cubicBezTo>
                  <a:cubicBezTo>
                    <a:pt x="126" y="0"/>
                    <a:pt x="165" y="6"/>
                    <a:pt x="186" y="69"/>
                  </a:cubicBezTo>
                  <a:cubicBezTo>
                    <a:pt x="207" y="132"/>
                    <a:pt x="215" y="347"/>
                    <a:pt x="234" y="441"/>
                  </a:cubicBezTo>
                  <a:cubicBezTo>
                    <a:pt x="253" y="535"/>
                    <a:pt x="286" y="593"/>
                    <a:pt x="300" y="633"/>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5" name="Freeform 11"/>
            <p:cNvSpPr>
              <a:spLocks/>
            </p:cNvSpPr>
            <p:nvPr/>
          </p:nvSpPr>
          <p:spPr bwMode="auto">
            <a:xfrm>
              <a:off x="3360" y="2400"/>
              <a:ext cx="1056" cy="558"/>
            </a:xfrm>
            <a:custGeom>
              <a:avLst/>
              <a:gdLst>
                <a:gd name="T0" fmla="*/ 0 w 1056"/>
                <a:gd name="T1" fmla="*/ 558 h 558"/>
                <a:gd name="T2" fmla="*/ 46 w 1056"/>
                <a:gd name="T3" fmla="*/ 450 h 558"/>
                <a:gd name="T4" fmla="*/ 144 w 1056"/>
                <a:gd name="T5" fmla="*/ 126 h 558"/>
                <a:gd name="T6" fmla="*/ 240 w 1056"/>
                <a:gd name="T7" fmla="*/ 270 h 558"/>
                <a:gd name="T8" fmla="*/ 364 w 1056"/>
                <a:gd name="T9" fmla="*/ 381 h 558"/>
                <a:gd name="T10" fmla="*/ 480 w 1056"/>
                <a:gd name="T11" fmla="*/ 318 h 558"/>
                <a:gd name="T12" fmla="*/ 666 w 1056"/>
                <a:gd name="T13" fmla="*/ 24 h 558"/>
                <a:gd name="T14" fmla="*/ 768 w 1056"/>
                <a:gd name="T15" fmla="*/ 174 h 558"/>
                <a:gd name="T16" fmla="*/ 890 w 1056"/>
                <a:gd name="T17" fmla="*/ 341 h 558"/>
                <a:gd name="T18" fmla="*/ 1056 w 1056"/>
                <a:gd name="T19" fmla="*/ 46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558">
                  <a:moveTo>
                    <a:pt x="0" y="558"/>
                  </a:moveTo>
                  <a:cubicBezTo>
                    <a:pt x="8" y="540"/>
                    <a:pt x="22" y="522"/>
                    <a:pt x="46" y="450"/>
                  </a:cubicBezTo>
                  <a:cubicBezTo>
                    <a:pt x="70" y="378"/>
                    <a:pt x="112" y="156"/>
                    <a:pt x="144" y="126"/>
                  </a:cubicBezTo>
                  <a:cubicBezTo>
                    <a:pt x="176" y="96"/>
                    <a:pt x="203" y="228"/>
                    <a:pt x="240" y="270"/>
                  </a:cubicBezTo>
                  <a:cubicBezTo>
                    <a:pt x="277" y="312"/>
                    <a:pt x="324" y="373"/>
                    <a:pt x="364" y="381"/>
                  </a:cubicBezTo>
                  <a:cubicBezTo>
                    <a:pt x="404" y="389"/>
                    <a:pt x="430" y="377"/>
                    <a:pt x="480" y="318"/>
                  </a:cubicBezTo>
                  <a:cubicBezTo>
                    <a:pt x="530" y="259"/>
                    <a:pt x="618" y="48"/>
                    <a:pt x="666" y="24"/>
                  </a:cubicBezTo>
                  <a:cubicBezTo>
                    <a:pt x="714" y="0"/>
                    <a:pt x="731" y="121"/>
                    <a:pt x="768" y="174"/>
                  </a:cubicBezTo>
                  <a:cubicBezTo>
                    <a:pt x="805" y="227"/>
                    <a:pt x="842" y="293"/>
                    <a:pt x="890" y="341"/>
                  </a:cubicBezTo>
                  <a:cubicBezTo>
                    <a:pt x="938" y="389"/>
                    <a:pt x="1022" y="437"/>
                    <a:pt x="1056" y="462"/>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6" name="Freeform 12"/>
            <p:cNvSpPr>
              <a:spLocks/>
            </p:cNvSpPr>
            <p:nvPr/>
          </p:nvSpPr>
          <p:spPr bwMode="auto">
            <a:xfrm>
              <a:off x="3314" y="1683"/>
              <a:ext cx="622" cy="578"/>
            </a:xfrm>
            <a:custGeom>
              <a:avLst/>
              <a:gdLst>
                <a:gd name="T0" fmla="*/ 0 w 622"/>
                <a:gd name="T1" fmla="*/ 578 h 578"/>
                <a:gd name="T2" fmla="*/ 63 w 622"/>
                <a:gd name="T3" fmla="*/ 472 h 578"/>
                <a:gd name="T4" fmla="*/ 172 w 622"/>
                <a:gd name="T5" fmla="*/ 57 h 578"/>
                <a:gd name="T6" fmla="*/ 262 w 622"/>
                <a:gd name="T7" fmla="*/ 129 h 578"/>
                <a:gd name="T8" fmla="*/ 322 w 622"/>
                <a:gd name="T9" fmla="*/ 93 h 578"/>
                <a:gd name="T10" fmla="*/ 376 w 622"/>
                <a:gd name="T11" fmla="*/ 27 h 578"/>
                <a:gd name="T12" fmla="*/ 424 w 622"/>
                <a:gd name="T13" fmla="*/ 75 h 578"/>
                <a:gd name="T14" fmla="*/ 466 w 622"/>
                <a:gd name="T15" fmla="*/ 261 h 578"/>
                <a:gd name="T16" fmla="*/ 526 w 622"/>
                <a:gd name="T17" fmla="*/ 437 h 578"/>
                <a:gd name="T18" fmla="*/ 622 w 622"/>
                <a:gd name="T19" fmla="*/ 53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2" h="578">
                  <a:moveTo>
                    <a:pt x="0" y="578"/>
                  </a:moveTo>
                  <a:cubicBezTo>
                    <a:pt x="10" y="560"/>
                    <a:pt x="34" y="559"/>
                    <a:pt x="63" y="472"/>
                  </a:cubicBezTo>
                  <a:cubicBezTo>
                    <a:pt x="92" y="385"/>
                    <a:pt x="139" y="114"/>
                    <a:pt x="172" y="57"/>
                  </a:cubicBezTo>
                  <a:cubicBezTo>
                    <a:pt x="205" y="0"/>
                    <a:pt x="237" y="123"/>
                    <a:pt x="262" y="129"/>
                  </a:cubicBezTo>
                  <a:cubicBezTo>
                    <a:pt x="287" y="135"/>
                    <a:pt x="303" y="110"/>
                    <a:pt x="322" y="93"/>
                  </a:cubicBezTo>
                  <a:cubicBezTo>
                    <a:pt x="341" y="76"/>
                    <a:pt x="359" y="30"/>
                    <a:pt x="376" y="27"/>
                  </a:cubicBezTo>
                  <a:cubicBezTo>
                    <a:pt x="393" y="24"/>
                    <a:pt x="409" y="36"/>
                    <a:pt x="424" y="75"/>
                  </a:cubicBezTo>
                  <a:cubicBezTo>
                    <a:pt x="439" y="114"/>
                    <a:pt x="449" y="201"/>
                    <a:pt x="466" y="261"/>
                  </a:cubicBezTo>
                  <a:cubicBezTo>
                    <a:pt x="483" y="321"/>
                    <a:pt x="500" y="392"/>
                    <a:pt x="526" y="437"/>
                  </a:cubicBezTo>
                  <a:cubicBezTo>
                    <a:pt x="552" y="482"/>
                    <a:pt x="606" y="517"/>
                    <a:pt x="622" y="533"/>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7" name="Freeform 13"/>
            <p:cNvSpPr>
              <a:spLocks/>
            </p:cNvSpPr>
            <p:nvPr/>
          </p:nvSpPr>
          <p:spPr bwMode="auto">
            <a:xfrm>
              <a:off x="3376" y="3260"/>
              <a:ext cx="1424" cy="484"/>
            </a:xfrm>
            <a:custGeom>
              <a:avLst/>
              <a:gdLst>
                <a:gd name="T0" fmla="*/ 0 w 1424"/>
                <a:gd name="T1" fmla="*/ 484 h 484"/>
                <a:gd name="T2" fmla="*/ 28 w 1424"/>
                <a:gd name="T3" fmla="*/ 416 h 484"/>
                <a:gd name="T4" fmla="*/ 116 w 1424"/>
                <a:gd name="T5" fmla="*/ 225 h 484"/>
                <a:gd name="T6" fmla="*/ 244 w 1424"/>
                <a:gd name="T7" fmla="*/ 364 h 484"/>
                <a:gd name="T8" fmla="*/ 508 w 1424"/>
                <a:gd name="T9" fmla="*/ 456 h 484"/>
                <a:gd name="T10" fmla="*/ 808 w 1424"/>
                <a:gd name="T11" fmla="*/ 336 h 484"/>
                <a:gd name="T12" fmla="*/ 1088 w 1424"/>
                <a:gd name="T13" fmla="*/ 21 h 484"/>
                <a:gd name="T14" fmla="*/ 1232 w 1424"/>
                <a:gd name="T15" fmla="*/ 213 h 484"/>
                <a:gd name="T16" fmla="*/ 1311 w 1424"/>
                <a:gd name="T17" fmla="*/ 335 h 484"/>
                <a:gd name="T18" fmla="*/ 1424 w 1424"/>
                <a:gd name="T19" fmla="*/ 40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4" h="484">
                  <a:moveTo>
                    <a:pt x="0" y="484"/>
                  </a:moveTo>
                  <a:cubicBezTo>
                    <a:pt x="5" y="473"/>
                    <a:pt x="9" y="459"/>
                    <a:pt x="28" y="416"/>
                  </a:cubicBezTo>
                  <a:cubicBezTo>
                    <a:pt x="47" y="373"/>
                    <a:pt x="80" y="234"/>
                    <a:pt x="116" y="225"/>
                  </a:cubicBezTo>
                  <a:cubicBezTo>
                    <a:pt x="152" y="216"/>
                    <a:pt x="179" y="326"/>
                    <a:pt x="244" y="364"/>
                  </a:cubicBezTo>
                  <a:cubicBezTo>
                    <a:pt x="309" y="402"/>
                    <a:pt x="414" y="461"/>
                    <a:pt x="508" y="456"/>
                  </a:cubicBezTo>
                  <a:cubicBezTo>
                    <a:pt x="602" y="451"/>
                    <a:pt x="711" y="408"/>
                    <a:pt x="808" y="336"/>
                  </a:cubicBezTo>
                  <a:cubicBezTo>
                    <a:pt x="905" y="264"/>
                    <a:pt x="1017" y="42"/>
                    <a:pt x="1088" y="21"/>
                  </a:cubicBezTo>
                  <a:cubicBezTo>
                    <a:pt x="1159" y="0"/>
                    <a:pt x="1195" y="161"/>
                    <a:pt x="1232" y="213"/>
                  </a:cubicBezTo>
                  <a:cubicBezTo>
                    <a:pt x="1269" y="265"/>
                    <a:pt x="1279" y="303"/>
                    <a:pt x="1311" y="335"/>
                  </a:cubicBezTo>
                  <a:cubicBezTo>
                    <a:pt x="1343" y="367"/>
                    <a:pt x="1401" y="391"/>
                    <a:pt x="1424" y="405"/>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8" name="Object 14"/>
            <p:cNvGraphicFramePr>
              <a:graphicFrameLocks noChangeAspect="1"/>
            </p:cNvGraphicFramePr>
            <p:nvPr>
              <p:extLst>
                <p:ext uri="{D42A27DB-BD31-4B8C-83A1-F6EECF244321}">
                  <p14:modId xmlns:p14="http://schemas.microsoft.com/office/powerpoint/2010/main" val="1574912476"/>
                </p:ext>
              </p:extLst>
            </p:nvPr>
          </p:nvGraphicFramePr>
          <p:xfrm>
            <a:off x="4724" y="781"/>
            <a:ext cx="472" cy="234"/>
          </p:xfrm>
          <a:graphic>
            <a:graphicData uri="http://schemas.openxmlformats.org/presentationml/2006/ole">
              <mc:AlternateContent xmlns:mc="http://schemas.openxmlformats.org/markup-compatibility/2006">
                <mc:Choice xmlns:v="urn:schemas-microsoft-com:vml" Requires="v">
                  <p:oleObj spid="_x0000_s14422" name="Equation" r:id="rId4" imgW="406080" imgH="203040" progId="Equation.3">
                    <p:embed/>
                  </p:oleObj>
                </mc:Choice>
                <mc:Fallback>
                  <p:oleObj name="Equation" r:id="rId4" imgW="4060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 y="781"/>
                          <a:ext cx="472" cy="234"/>
                        </a:xfrm>
                        <a:prstGeom prst="rect">
                          <a:avLst/>
                        </a:prstGeom>
                        <a:noFill/>
                        <a:ln>
                          <a:noFill/>
                        </a:ln>
                        <a:effectLst/>
                      </p:spPr>
                    </p:pic>
                  </p:oleObj>
                </mc:Fallback>
              </mc:AlternateContent>
            </a:graphicData>
          </a:graphic>
        </p:graphicFrame>
        <p:graphicFrame>
          <p:nvGraphicFramePr>
            <p:cNvPr id="19" name="Object 15"/>
            <p:cNvGraphicFramePr>
              <a:graphicFrameLocks noChangeAspect="1"/>
            </p:cNvGraphicFramePr>
            <p:nvPr>
              <p:extLst>
                <p:ext uri="{D42A27DB-BD31-4B8C-83A1-F6EECF244321}">
                  <p14:modId xmlns:p14="http://schemas.microsoft.com/office/powerpoint/2010/main" val="4200336952"/>
                </p:ext>
              </p:extLst>
            </p:nvPr>
          </p:nvGraphicFramePr>
          <p:xfrm>
            <a:off x="4704" y="1463"/>
            <a:ext cx="528" cy="237"/>
          </p:xfrm>
          <a:graphic>
            <a:graphicData uri="http://schemas.openxmlformats.org/presentationml/2006/ole">
              <mc:AlternateContent xmlns:mc="http://schemas.openxmlformats.org/markup-compatibility/2006">
                <mc:Choice xmlns:v="urn:schemas-microsoft-com:vml" Requires="v">
                  <p:oleObj spid="_x0000_s14423" name="Equation" r:id="rId6" imgW="482400" imgH="203040" progId="Equation.3">
                    <p:embed/>
                  </p:oleObj>
                </mc:Choice>
                <mc:Fallback>
                  <p:oleObj name="Equation" r:id="rId6" imgW="48240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 y="1463"/>
                          <a:ext cx="528" cy="237"/>
                        </a:xfrm>
                        <a:prstGeom prst="rect">
                          <a:avLst/>
                        </a:prstGeom>
                        <a:noFill/>
                        <a:ln>
                          <a:noFill/>
                        </a:ln>
                        <a:effectLst/>
                      </p:spPr>
                    </p:pic>
                  </p:oleObj>
                </mc:Fallback>
              </mc:AlternateContent>
            </a:graphicData>
          </a:graphic>
        </p:graphicFrame>
        <p:graphicFrame>
          <p:nvGraphicFramePr>
            <p:cNvPr id="20" name="Object 16"/>
            <p:cNvGraphicFramePr>
              <a:graphicFrameLocks noChangeAspect="1"/>
            </p:cNvGraphicFramePr>
            <p:nvPr>
              <p:extLst>
                <p:ext uri="{D42A27DB-BD31-4B8C-83A1-F6EECF244321}">
                  <p14:modId xmlns:p14="http://schemas.microsoft.com/office/powerpoint/2010/main" val="1291333004"/>
                </p:ext>
              </p:extLst>
            </p:nvPr>
          </p:nvGraphicFramePr>
          <p:xfrm>
            <a:off x="4698" y="2262"/>
            <a:ext cx="489" cy="217"/>
          </p:xfrm>
          <a:graphic>
            <a:graphicData uri="http://schemas.openxmlformats.org/presentationml/2006/ole">
              <mc:AlternateContent xmlns:mc="http://schemas.openxmlformats.org/markup-compatibility/2006">
                <mc:Choice xmlns:v="urn:schemas-microsoft-com:vml" Requires="v">
                  <p:oleObj spid="_x0000_s14424" name="Equation" r:id="rId8" imgW="469800" imgH="203040" progId="Equation.3">
                    <p:embed/>
                  </p:oleObj>
                </mc:Choice>
                <mc:Fallback>
                  <p:oleObj name="Equation" r:id="rId8" imgW="46980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8" y="2262"/>
                          <a:ext cx="489" cy="217"/>
                        </a:xfrm>
                        <a:prstGeom prst="rect">
                          <a:avLst/>
                        </a:prstGeom>
                        <a:noFill/>
                        <a:ln>
                          <a:noFill/>
                        </a:ln>
                        <a:effectLst/>
                      </p:spPr>
                    </p:pic>
                  </p:oleObj>
                </mc:Fallback>
              </mc:AlternateContent>
            </a:graphicData>
          </a:graphic>
        </p:graphicFrame>
        <p:graphicFrame>
          <p:nvGraphicFramePr>
            <p:cNvPr id="21" name="Object 17"/>
            <p:cNvGraphicFramePr>
              <a:graphicFrameLocks noChangeAspect="1"/>
            </p:cNvGraphicFramePr>
            <p:nvPr>
              <p:extLst>
                <p:ext uri="{D42A27DB-BD31-4B8C-83A1-F6EECF244321}">
                  <p14:modId xmlns:p14="http://schemas.microsoft.com/office/powerpoint/2010/main" val="2535407188"/>
                </p:ext>
              </p:extLst>
            </p:nvPr>
          </p:nvGraphicFramePr>
          <p:xfrm>
            <a:off x="4732" y="2955"/>
            <a:ext cx="500" cy="204"/>
          </p:xfrm>
          <a:graphic>
            <a:graphicData uri="http://schemas.openxmlformats.org/presentationml/2006/ole">
              <mc:AlternateContent xmlns:mc="http://schemas.openxmlformats.org/markup-compatibility/2006">
                <mc:Choice xmlns:v="urn:schemas-microsoft-com:vml" Requires="v">
                  <p:oleObj spid="_x0000_s14425" name="Equation" r:id="rId10" imgW="533160" imgH="203040" progId="Equation.DSMT4">
                    <p:embed/>
                  </p:oleObj>
                </mc:Choice>
                <mc:Fallback>
                  <p:oleObj name="Equation" r:id="rId10" imgW="533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2" y="2955"/>
                          <a:ext cx="500" cy="204"/>
                        </a:xfrm>
                        <a:prstGeom prst="rect">
                          <a:avLst/>
                        </a:prstGeom>
                        <a:noFill/>
                        <a:ln>
                          <a:noFill/>
                        </a:ln>
                        <a:effectLst/>
                      </p:spPr>
                    </p:pic>
                  </p:oleObj>
                </mc:Fallback>
              </mc:AlternateContent>
            </a:graphicData>
          </a:graphic>
        </p:graphicFrame>
        <p:sp>
          <p:nvSpPr>
            <p:cNvPr id="22" name="Text Box 18"/>
            <p:cNvSpPr txBox="1">
              <a:spLocks noChangeArrowheads="1"/>
            </p:cNvSpPr>
            <p:nvPr/>
          </p:nvSpPr>
          <p:spPr bwMode="auto">
            <a:xfrm>
              <a:off x="3168" y="393"/>
              <a:ext cx="153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a:latin typeface="宋体" charset="-122"/>
                </a:rPr>
                <a:t>（相对强度）</a:t>
              </a:r>
              <a:endParaRPr lang="zh-CN" altLang="en-US">
                <a:latin typeface="宋体" charset="-122"/>
              </a:endParaRPr>
            </a:p>
          </p:txBody>
        </p:sp>
        <p:grpSp>
          <p:nvGrpSpPr>
            <p:cNvPr id="23" name="Group 19"/>
            <p:cNvGrpSpPr>
              <a:grpSpLocks/>
            </p:cNvGrpSpPr>
            <p:nvPr/>
          </p:nvGrpSpPr>
          <p:grpSpPr bwMode="auto">
            <a:xfrm>
              <a:off x="4656" y="3744"/>
              <a:ext cx="1248" cy="297"/>
              <a:chOff x="4656" y="3744"/>
              <a:chExt cx="1248" cy="297"/>
            </a:xfrm>
          </p:grpSpPr>
          <p:sp>
            <p:nvSpPr>
              <p:cNvPr id="25" name="Text Box 20"/>
              <p:cNvSpPr txBox="1">
                <a:spLocks noChangeArrowheads="1"/>
              </p:cNvSpPr>
              <p:nvPr/>
            </p:nvSpPr>
            <p:spPr bwMode="auto">
              <a:xfrm>
                <a:off x="4752" y="3744"/>
                <a:ext cx="1152" cy="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dirty="0">
                    <a:latin typeface="微软雅黑" panose="020B0503020204020204" pitchFamily="34" charset="-122"/>
                    <a:ea typeface="微软雅黑" panose="020B0503020204020204" pitchFamily="34" charset="-122"/>
                  </a:rPr>
                  <a:t>（波长）</a:t>
                </a:r>
              </a:p>
            </p:txBody>
          </p:sp>
          <p:graphicFrame>
            <p:nvGraphicFramePr>
              <p:cNvPr id="26" name="Object 21"/>
              <p:cNvGraphicFramePr>
                <a:graphicFrameLocks noChangeAspect="1"/>
              </p:cNvGraphicFramePr>
              <p:nvPr>
                <p:extLst>
                  <p:ext uri="{D42A27DB-BD31-4B8C-83A1-F6EECF244321}">
                    <p14:modId xmlns:p14="http://schemas.microsoft.com/office/powerpoint/2010/main" val="2778787593"/>
                  </p:ext>
                </p:extLst>
              </p:nvPr>
            </p:nvGraphicFramePr>
            <p:xfrm>
              <a:off x="4656" y="3797"/>
              <a:ext cx="182" cy="193"/>
            </p:xfrm>
            <a:graphic>
              <a:graphicData uri="http://schemas.openxmlformats.org/presentationml/2006/ole">
                <mc:AlternateContent xmlns:mc="http://schemas.openxmlformats.org/markup-compatibility/2006">
                  <mc:Choice xmlns:v="urn:schemas-microsoft-com:vml" Requires="v">
                    <p:oleObj spid="_x0000_s14426" name="公式" r:id="rId12" imgW="190440" imgH="241200" progId="Equation.3">
                      <p:embed/>
                    </p:oleObj>
                  </mc:Choice>
                  <mc:Fallback>
                    <p:oleObj name="公式" r:id="rId12" imgW="19044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6" y="3797"/>
                            <a:ext cx="182" cy="193"/>
                          </a:xfrm>
                          <a:prstGeom prst="rect">
                            <a:avLst/>
                          </a:prstGeom>
                          <a:noFill/>
                          <a:ln>
                            <a:noFill/>
                          </a:ln>
                          <a:effectLst/>
                        </p:spPr>
                      </p:pic>
                    </p:oleObj>
                  </mc:Fallback>
                </mc:AlternateContent>
              </a:graphicData>
            </a:graphic>
          </p:graphicFrame>
        </p:grpSp>
        <p:graphicFrame>
          <p:nvGraphicFramePr>
            <p:cNvPr id="24" name="Object 22"/>
            <p:cNvGraphicFramePr>
              <a:graphicFrameLocks noChangeAspect="1"/>
            </p:cNvGraphicFramePr>
            <p:nvPr/>
          </p:nvGraphicFramePr>
          <p:xfrm>
            <a:off x="3101" y="384"/>
            <a:ext cx="259" cy="336"/>
          </p:xfrm>
          <a:graphic>
            <a:graphicData uri="http://schemas.openxmlformats.org/presentationml/2006/ole">
              <mc:AlternateContent xmlns:mc="http://schemas.openxmlformats.org/markup-compatibility/2006">
                <mc:Choice xmlns:v="urn:schemas-microsoft-com:vml" Requires="v">
                  <p:oleObj spid="_x0000_s14427" name="Equation" r:id="rId14" imgW="126720" imgH="164880" progId="Equation.3">
                    <p:embed/>
                  </p:oleObj>
                </mc:Choice>
                <mc:Fallback>
                  <p:oleObj name="Equation" r:id="rId14" imgW="126720" imgH="164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01" y="384"/>
                          <a:ext cx="25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7" name="Group 23"/>
          <p:cNvGrpSpPr>
            <a:grpSpLocks/>
          </p:cNvGrpSpPr>
          <p:nvPr/>
        </p:nvGrpSpPr>
        <p:grpSpPr bwMode="auto">
          <a:xfrm>
            <a:off x="845641" y="1896766"/>
            <a:ext cx="315917" cy="3727362"/>
            <a:chOff x="3053" y="816"/>
            <a:chExt cx="427" cy="3312"/>
          </a:xfrm>
        </p:grpSpPr>
        <p:sp>
          <p:nvSpPr>
            <p:cNvPr id="28" name="Line 24"/>
            <p:cNvSpPr>
              <a:spLocks noChangeShapeType="1"/>
            </p:cNvSpPr>
            <p:nvPr/>
          </p:nvSpPr>
          <p:spPr bwMode="auto">
            <a:xfrm flipV="1">
              <a:off x="3480" y="816"/>
              <a:ext cx="0" cy="3184"/>
            </a:xfrm>
            <a:prstGeom prst="line">
              <a:avLst/>
            </a:prstGeom>
            <a:noFill/>
            <a:ln w="127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29" name="Object 25"/>
            <p:cNvGraphicFramePr>
              <a:graphicFrameLocks noChangeAspect="1"/>
            </p:cNvGraphicFramePr>
            <p:nvPr>
              <p:extLst>
                <p:ext uri="{D42A27DB-BD31-4B8C-83A1-F6EECF244321}">
                  <p14:modId xmlns:p14="http://schemas.microsoft.com/office/powerpoint/2010/main" val="1649975572"/>
                </p:ext>
              </p:extLst>
            </p:nvPr>
          </p:nvGraphicFramePr>
          <p:xfrm>
            <a:off x="3053" y="1532"/>
            <a:ext cx="324" cy="305"/>
          </p:xfrm>
          <a:graphic>
            <a:graphicData uri="http://schemas.openxmlformats.org/presentationml/2006/ole">
              <mc:AlternateContent xmlns:mc="http://schemas.openxmlformats.org/markup-compatibility/2006">
                <mc:Choice xmlns:v="urn:schemas-microsoft-com:vml" Requires="v">
                  <p:oleObj spid="_x0000_s14428" name="Equation" r:id="rId16" imgW="177480" imgH="228600" progId="Equation.DSMT4">
                    <p:embed/>
                  </p:oleObj>
                </mc:Choice>
                <mc:Fallback>
                  <p:oleObj name="Equation" r:id="rId16" imgW="177480" imgH="228600" progId="Equation.DSMT4">
                    <p:embed/>
                    <p:pic>
                      <p:nvPicPr>
                        <p:cNvPr id="0" name=""/>
                        <p:cNvPicPr>
                          <a:picLocks noChangeAspect="1" noChangeArrowheads="1"/>
                        </p:cNvPicPr>
                        <p:nvPr/>
                      </p:nvPicPr>
                      <p:blipFill>
                        <a:blip r:embed="rId17"/>
                        <a:srcRect/>
                        <a:stretch>
                          <a:fillRect/>
                        </a:stretch>
                      </p:blipFill>
                      <p:spPr bwMode="auto">
                        <a:xfrm>
                          <a:off x="3053" y="1532"/>
                          <a:ext cx="324" cy="305"/>
                        </a:xfrm>
                        <a:prstGeom prst="rect">
                          <a:avLst/>
                        </a:prstGeom>
                        <a:noFill/>
                        <a:ln>
                          <a:noFill/>
                        </a:ln>
                        <a:effectLst/>
                      </p:spPr>
                    </p:pic>
                  </p:oleObj>
                </mc:Fallback>
              </mc:AlternateContent>
            </a:graphicData>
          </a:graphic>
        </p:graphicFrame>
        <p:graphicFrame>
          <p:nvGraphicFramePr>
            <p:cNvPr id="30" name="Object 26"/>
            <p:cNvGraphicFramePr>
              <a:graphicFrameLocks noChangeAspect="1"/>
            </p:cNvGraphicFramePr>
            <p:nvPr>
              <p:extLst>
                <p:ext uri="{D42A27DB-BD31-4B8C-83A1-F6EECF244321}">
                  <p14:modId xmlns:p14="http://schemas.microsoft.com/office/powerpoint/2010/main" val="897756382"/>
                </p:ext>
              </p:extLst>
            </p:nvPr>
          </p:nvGraphicFramePr>
          <p:xfrm>
            <a:off x="3100" y="3861"/>
            <a:ext cx="283" cy="267"/>
          </p:xfrm>
          <a:graphic>
            <a:graphicData uri="http://schemas.openxmlformats.org/presentationml/2006/ole">
              <mc:AlternateContent xmlns:mc="http://schemas.openxmlformats.org/markup-compatibility/2006">
                <mc:Choice xmlns:v="urn:schemas-microsoft-com:vml" Requires="v">
                  <p:oleObj spid="_x0000_s14429" name="Equation" r:id="rId18" imgW="177480" imgH="228600" progId="Equation.DSMT4">
                    <p:embed/>
                  </p:oleObj>
                </mc:Choice>
                <mc:Fallback>
                  <p:oleObj name="Equation" r:id="rId18" imgW="177480" imgH="228600" progId="Equation.DSMT4">
                    <p:embed/>
                    <p:pic>
                      <p:nvPicPr>
                        <p:cNvPr id="0" name=""/>
                        <p:cNvPicPr>
                          <a:picLocks noChangeAspect="1" noChangeArrowheads="1"/>
                        </p:cNvPicPr>
                        <p:nvPr/>
                      </p:nvPicPr>
                      <p:blipFill>
                        <a:blip r:embed="rId19"/>
                        <a:srcRect/>
                        <a:stretch>
                          <a:fillRect/>
                        </a:stretch>
                      </p:blipFill>
                      <p:spPr bwMode="auto">
                        <a:xfrm>
                          <a:off x="3100" y="3861"/>
                          <a:ext cx="283"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1" name="Line 24"/>
          <p:cNvSpPr>
            <a:spLocks noChangeShapeType="1"/>
          </p:cNvSpPr>
          <p:nvPr/>
        </p:nvSpPr>
        <p:spPr bwMode="auto">
          <a:xfrm flipH="1" flipV="1">
            <a:off x="1357150" y="2887824"/>
            <a:ext cx="0" cy="906948"/>
          </a:xfrm>
          <a:prstGeom prst="line">
            <a:avLst/>
          </a:prstGeom>
          <a:noFill/>
          <a:ln w="12700">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32" name="Object 25"/>
          <p:cNvGraphicFramePr>
            <a:graphicFrameLocks noChangeAspect="1"/>
          </p:cNvGraphicFramePr>
          <p:nvPr>
            <p:extLst>
              <p:ext uri="{D42A27DB-BD31-4B8C-83A1-F6EECF244321}">
                <p14:modId xmlns:p14="http://schemas.microsoft.com/office/powerpoint/2010/main" val="3133351676"/>
              </p:ext>
            </p:extLst>
          </p:nvPr>
        </p:nvGraphicFramePr>
        <p:xfrm>
          <a:off x="1189038" y="3652837"/>
          <a:ext cx="168112" cy="237335"/>
        </p:xfrm>
        <a:graphic>
          <a:graphicData uri="http://schemas.openxmlformats.org/presentationml/2006/ole">
            <mc:AlternateContent xmlns:mc="http://schemas.openxmlformats.org/markup-compatibility/2006">
              <mc:Choice xmlns:v="urn:schemas-microsoft-com:vml" Requires="v">
                <p:oleObj spid="_x0000_s14430" name="Equation" r:id="rId20" imgW="139680" imgH="177480" progId="Equation.DSMT4">
                  <p:embed/>
                </p:oleObj>
              </mc:Choice>
              <mc:Fallback>
                <p:oleObj name="Equation" r:id="rId20" imgW="139680" imgH="177480" progId="Equation.DSMT4">
                  <p:embed/>
                  <p:pic>
                    <p:nvPicPr>
                      <p:cNvPr id="0" name=""/>
                      <p:cNvPicPr>
                        <a:picLocks noChangeAspect="1" noChangeArrowheads="1"/>
                      </p:cNvPicPr>
                      <p:nvPr/>
                    </p:nvPicPr>
                    <p:blipFill>
                      <a:blip r:embed="rId21"/>
                      <a:srcRect/>
                      <a:stretch>
                        <a:fillRect/>
                      </a:stretch>
                    </p:blipFill>
                    <p:spPr bwMode="auto">
                      <a:xfrm>
                        <a:off x="1189038" y="3652837"/>
                        <a:ext cx="168112" cy="237335"/>
                      </a:xfrm>
                      <a:prstGeom prst="rect">
                        <a:avLst/>
                      </a:prstGeom>
                      <a:noFill/>
                      <a:ln>
                        <a:noFill/>
                      </a:ln>
                      <a:effectLst/>
                    </p:spPr>
                  </p:pic>
                </p:oleObj>
              </mc:Fallback>
            </mc:AlternateContent>
          </a:graphicData>
        </a:graphic>
      </p:graphicFrame>
      <p:sp>
        <p:nvSpPr>
          <p:cNvPr id="33" name="Line 24"/>
          <p:cNvSpPr>
            <a:spLocks noChangeShapeType="1"/>
          </p:cNvSpPr>
          <p:nvPr/>
        </p:nvSpPr>
        <p:spPr bwMode="auto">
          <a:xfrm flipH="1" flipV="1">
            <a:off x="1707030" y="3679912"/>
            <a:ext cx="0" cy="906948"/>
          </a:xfrm>
          <a:prstGeom prst="line">
            <a:avLst/>
          </a:prstGeom>
          <a:noFill/>
          <a:ln w="12700">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5" name="Line 24"/>
          <p:cNvSpPr>
            <a:spLocks noChangeShapeType="1"/>
          </p:cNvSpPr>
          <p:nvPr/>
        </p:nvSpPr>
        <p:spPr bwMode="auto">
          <a:xfrm flipH="1" flipV="1">
            <a:off x="2169558" y="4645172"/>
            <a:ext cx="0" cy="906948"/>
          </a:xfrm>
          <a:prstGeom prst="line">
            <a:avLst/>
          </a:prstGeom>
          <a:noFill/>
          <a:ln w="12700">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9" name="矩形 928"/>
          <p:cNvSpPr/>
          <p:nvPr/>
        </p:nvSpPr>
        <p:spPr>
          <a:xfrm>
            <a:off x="4051495" y="775210"/>
            <a:ext cx="3775393" cy="400110"/>
          </a:xfrm>
          <a:prstGeom prst="rect">
            <a:avLst/>
          </a:prstGeom>
        </p:spPr>
        <p:txBody>
          <a:bodyPr wrap="none">
            <a:spAutoFit/>
          </a:bodyPr>
          <a:lstStyle/>
          <a:p>
            <a:pPr algn="just"/>
            <a:r>
              <a:rPr kumimoji="1" lang="zh-CN" altLang="en-US" sz="2000" dirty="0">
                <a:latin typeface="微软雅黑" panose="020B0503020204020204" pitchFamily="34" charset="-122"/>
                <a:ea typeface="微软雅黑" panose="020B0503020204020204" pitchFamily="34" charset="-122"/>
              </a:rPr>
              <a:t>波长不变的散射称为正常散射。</a:t>
            </a:r>
            <a:endParaRPr lang="zh-CN" altLang="en-US" sz="2000" dirty="0">
              <a:latin typeface="微软雅黑" panose="020B0503020204020204" pitchFamily="34" charset="-122"/>
              <a:ea typeface="微软雅黑" panose="020B0503020204020204" pitchFamily="34" charset="-122"/>
            </a:endParaRPr>
          </a:p>
        </p:txBody>
      </p:sp>
      <p:sp>
        <p:nvSpPr>
          <p:cNvPr id="930" name="矩形 929"/>
          <p:cNvSpPr/>
          <p:nvPr/>
        </p:nvSpPr>
        <p:spPr>
          <a:xfrm>
            <a:off x="4030052" y="1326074"/>
            <a:ext cx="4568216" cy="1169038"/>
          </a:xfrm>
          <a:prstGeom prst="rect">
            <a:avLst/>
          </a:prstGeom>
        </p:spPr>
        <p:txBody>
          <a:bodyPr wrap="square">
            <a:spAutoFit/>
          </a:bodyPr>
          <a:lstStyle/>
          <a:p>
            <a:pPr algn="just">
              <a:lnSpc>
                <a:spcPct val="120000"/>
              </a:lnSpc>
            </a:pPr>
            <a:r>
              <a:rPr kumimoji="1" lang="zh-CN" altLang="en-US" sz="2000" dirty="0">
                <a:latin typeface="微软雅黑" panose="020B0503020204020204" pitchFamily="34" charset="-122"/>
                <a:ea typeface="微软雅黑" panose="020B0503020204020204" pitchFamily="34" charset="-122"/>
              </a:rPr>
              <a:t>散射谱线中，除了波长不变的射线外，还有波长变长的射线。这些波长变长的散射被称为</a:t>
            </a:r>
            <a:r>
              <a:rPr kumimoji="1" lang="zh-CN" altLang="en-US" sz="2000" dirty="0">
                <a:solidFill>
                  <a:srgbClr val="0066FF"/>
                </a:solidFill>
                <a:latin typeface="微软雅黑" panose="020B0503020204020204" pitchFamily="34" charset="-122"/>
                <a:ea typeface="微软雅黑" panose="020B0503020204020204" pitchFamily="34" charset="-122"/>
              </a:rPr>
              <a:t>康普顿散射</a:t>
            </a:r>
            <a:r>
              <a:rPr kumimoji="1" lang="zh-CN" altLang="en-US" sz="2000" dirty="0">
                <a:latin typeface="微软雅黑" panose="020B0503020204020204" pitchFamily="34" charset="-122"/>
                <a:ea typeface="微软雅黑" panose="020B0503020204020204" pitchFamily="34" charset="-122"/>
              </a:rPr>
              <a:t>。</a:t>
            </a:r>
          </a:p>
        </p:txBody>
      </p:sp>
      <p:sp>
        <p:nvSpPr>
          <p:cNvPr id="931" name="任意多边形 930"/>
          <p:cNvSpPr/>
          <p:nvPr/>
        </p:nvSpPr>
        <p:spPr>
          <a:xfrm>
            <a:off x="1167105" y="1026910"/>
            <a:ext cx="2884390" cy="1588034"/>
          </a:xfrm>
          <a:custGeom>
            <a:avLst/>
            <a:gdLst>
              <a:gd name="connsiteX0" fmla="*/ 0 w 2796466"/>
              <a:gd name="connsiteY0" fmla="*/ 612559 h 612559"/>
              <a:gd name="connsiteX1" fmla="*/ 1313896 w 2796466"/>
              <a:gd name="connsiteY1" fmla="*/ 239697 h 612559"/>
              <a:gd name="connsiteX2" fmla="*/ 2796466 w 2796466"/>
              <a:gd name="connsiteY2" fmla="*/ 0 h 612559"/>
            </a:gdLst>
            <a:ahLst/>
            <a:cxnLst>
              <a:cxn ang="0">
                <a:pos x="connsiteX0" y="connsiteY0"/>
              </a:cxn>
              <a:cxn ang="0">
                <a:pos x="connsiteX1" y="connsiteY1"/>
              </a:cxn>
              <a:cxn ang="0">
                <a:pos x="connsiteX2" y="connsiteY2"/>
              </a:cxn>
            </a:cxnLst>
            <a:rect l="l" t="t" r="r" b="b"/>
            <a:pathLst>
              <a:path w="2796466" h="612559">
                <a:moveTo>
                  <a:pt x="0" y="612559"/>
                </a:moveTo>
                <a:cubicBezTo>
                  <a:pt x="423909" y="477174"/>
                  <a:pt x="847818" y="341790"/>
                  <a:pt x="1313896" y="239697"/>
                </a:cubicBezTo>
                <a:cubicBezTo>
                  <a:pt x="1779974" y="137604"/>
                  <a:pt x="2288220" y="68802"/>
                  <a:pt x="2796466" y="0"/>
                </a:cubicBezTo>
              </a:path>
            </a:pathLst>
          </a:custGeom>
          <a:noFill/>
          <a:ln w="127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4005469" y="2613449"/>
            <a:ext cx="4579902" cy="1168846"/>
          </a:xfrm>
          <a:prstGeom prst="rect">
            <a:avLst/>
          </a:prstGeom>
        </p:spPr>
        <p:txBody>
          <a:bodyPr wrap="square">
            <a:spAutoFit/>
          </a:bodyPr>
          <a:lstStyle/>
          <a:p>
            <a:pPr algn="just">
              <a:lnSpc>
                <a:spcPct val="120000"/>
              </a:lnSpc>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实验证明：</a:t>
            </a:r>
            <a:endPar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20000"/>
              </a:lnSpc>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）散射 </a:t>
            </a:r>
            <a:r>
              <a:rPr kumimoji="1"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 </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射线的波长中有两个峰值；</a:t>
            </a:r>
            <a:endPar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20000"/>
              </a:lnSpc>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）波长的偏移与散射角有关。</a:t>
            </a:r>
          </a:p>
        </p:txBody>
      </p:sp>
      <p:sp>
        <p:nvSpPr>
          <p:cNvPr id="935" name="任意多边形 934"/>
          <p:cNvSpPr/>
          <p:nvPr/>
        </p:nvSpPr>
        <p:spPr>
          <a:xfrm>
            <a:off x="1453633" y="1819896"/>
            <a:ext cx="2630747" cy="1322172"/>
          </a:xfrm>
          <a:custGeom>
            <a:avLst/>
            <a:gdLst>
              <a:gd name="connsiteX0" fmla="*/ 0 w 2592279"/>
              <a:gd name="connsiteY0" fmla="*/ 1074198 h 1074198"/>
              <a:gd name="connsiteX1" fmla="*/ 976544 w 2592279"/>
              <a:gd name="connsiteY1" fmla="*/ 790113 h 1074198"/>
              <a:gd name="connsiteX2" fmla="*/ 2592279 w 2592279"/>
              <a:gd name="connsiteY2" fmla="*/ 0 h 1074198"/>
            </a:gdLst>
            <a:ahLst/>
            <a:cxnLst>
              <a:cxn ang="0">
                <a:pos x="connsiteX0" y="connsiteY0"/>
              </a:cxn>
              <a:cxn ang="0">
                <a:pos x="connsiteX1" y="connsiteY1"/>
              </a:cxn>
              <a:cxn ang="0">
                <a:pos x="connsiteX2" y="connsiteY2"/>
              </a:cxn>
            </a:cxnLst>
            <a:rect l="l" t="t" r="r" b="b"/>
            <a:pathLst>
              <a:path w="2592279" h="1074198">
                <a:moveTo>
                  <a:pt x="0" y="1074198"/>
                </a:moveTo>
                <a:cubicBezTo>
                  <a:pt x="272249" y="1021672"/>
                  <a:pt x="544498" y="969146"/>
                  <a:pt x="976544" y="790113"/>
                </a:cubicBezTo>
                <a:cubicBezTo>
                  <a:pt x="1408590" y="611080"/>
                  <a:pt x="2000434" y="305540"/>
                  <a:pt x="2592279" y="0"/>
                </a:cubicBezTo>
              </a:path>
            </a:pathLst>
          </a:custGeom>
          <a:noFill/>
          <a:ln w="127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6" name="任意多边形 935"/>
          <p:cNvSpPr/>
          <p:nvPr/>
        </p:nvSpPr>
        <p:spPr>
          <a:xfrm>
            <a:off x="2156742" y="2278694"/>
            <a:ext cx="1961794" cy="2572457"/>
          </a:xfrm>
          <a:custGeom>
            <a:avLst/>
            <a:gdLst>
              <a:gd name="connsiteX0" fmla="*/ 0 w 1864311"/>
              <a:gd name="connsiteY0" fmla="*/ 1899821 h 2029663"/>
              <a:gd name="connsiteX1" fmla="*/ 1145220 w 1864311"/>
              <a:gd name="connsiteY1" fmla="*/ 1828800 h 2029663"/>
              <a:gd name="connsiteX2" fmla="*/ 1864311 w 1864311"/>
              <a:gd name="connsiteY2" fmla="*/ 0 h 2029663"/>
            </a:gdLst>
            <a:ahLst/>
            <a:cxnLst>
              <a:cxn ang="0">
                <a:pos x="connsiteX0" y="connsiteY0"/>
              </a:cxn>
              <a:cxn ang="0">
                <a:pos x="connsiteX1" y="connsiteY1"/>
              </a:cxn>
              <a:cxn ang="0">
                <a:pos x="connsiteX2" y="connsiteY2"/>
              </a:cxn>
            </a:cxnLst>
            <a:rect l="l" t="t" r="r" b="b"/>
            <a:pathLst>
              <a:path w="1864311" h="2029663">
                <a:moveTo>
                  <a:pt x="0" y="1899821"/>
                </a:moveTo>
                <a:cubicBezTo>
                  <a:pt x="417250" y="2022629"/>
                  <a:pt x="834501" y="2145437"/>
                  <a:pt x="1145220" y="1828800"/>
                </a:cubicBezTo>
                <a:cubicBezTo>
                  <a:pt x="1455939" y="1512163"/>
                  <a:pt x="1660125" y="756081"/>
                  <a:pt x="1864311" y="0"/>
                </a:cubicBezTo>
              </a:path>
            </a:pathLst>
          </a:custGeom>
          <a:noFill/>
          <a:ln w="127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40" name="对象 939"/>
          <p:cNvGraphicFramePr>
            <a:graphicFrameLocks noChangeAspect="1"/>
          </p:cNvGraphicFramePr>
          <p:nvPr>
            <p:extLst>
              <p:ext uri="{D42A27DB-BD31-4B8C-83A1-F6EECF244321}">
                <p14:modId xmlns:p14="http://schemas.microsoft.com/office/powerpoint/2010/main" val="285726327"/>
              </p:ext>
            </p:extLst>
          </p:nvPr>
        </p:nvGraphicFramePr>
        <p:xfrm>
          <a:off x="5596920" y="3754329"/>
          <a:ext cx="1397000" cy="427037"/>
        </p:xfrm>
        <a:graphic>
          <a:graphicData uri="http://schemas.openxmlformats.org/presentationml/2006/ole">
            <mc:AlternateContent xmlns:mc="http://schemas.openxmlformats.org/markup-compatibility/2006">
              <mc:Choice xmlns:v="urn:schemas-microsoft-com:vml" Requires="v">
                <p:oleObj spid="_x0000_s14431" name="Equation" r:id="rId22" imgW="749160" imgH="228600" progId="Equation.DSMT4">
                  <p:embed/>
                </p:oleObj>
              </mc:Choice>
              <mc:Fallback>
                <p:oleObj name="Equation" r:id="rId22" imgW="749160" imgH="228600" progId="Equation.DSMT4">
                  <p:embed/>
                  <p:pic>
                    <p:nvPicPr>
                      <p:cNvPr id="0" name=""/>
                      <p:cNvPicPr/>
                      <p:nvPr/>
                    </p:nvPicPr>
                    <p:blipFill>
                      <a:blip r:embed="rId23"/>
                      <a:stretch>
                        <a:fillRect/>
                      </a:stretch>
                    </p:blipFill>
                    <p:spPr>
                      <a:xfrm>
                        <a:off x="5596920" y="3754329"/>
                        <a:ext cx="1397000" cy="427037"/>
                      </a:xfrm>
                      <a:prstGeom prst="rect">
                        <a:avLst/>
                      </a:prstGeom>
                    </p:spPr>
                  </p:pic>
                </p:oleObj>
              </mc:Fallback>
            </mc:AlternateContent>
          </a:graphicData>
        </a:graphic>
      </p:graphicFrame>
      <p:sp>
        <p:nvSpPr>
          <p:cNvPr id="942" name="任意多边形 941"/>
          <p:cNvSpPr/>
          <p:nvPr/>
        </p:nvSpPr>
        <p:spPr>
          <a:xfrm>
            <a:off x="1730326" y="2122745"/>
            <a:ext cx="2311439" cy="2117231"/>
          </a:xfrm>
          <a:custGeom>
            <a:avLst/>
            <a:gdLst>
              <a:gd name="connsiteX0" fmla="*/ 0 w 2321169"/>
              <a:gd name="connsiteY0" fmla="*/ 1800664 h 1819174"/>
              <a:gd name="connsiteX1" fmla="*/ 1252025 w 2321169"/>
              <a:gd name="connsiteY1" fmla="*/ 1561514 h 1819174"/>
              <a:gd name="connsiteX2" fmla="*/ 2321169 w 2321169"/>
              <a:gd name="connsiteY2" fmla="*/ 0 h 1819174"/>
            </a:gdLst>
            <a:ahLst/>
            <a:cxnLst>
              <a:cxn ang="0">
                <a:pos x="connsiteX0" y="connsiteY0"/>
              </a:cxn>
              <a:cxn ang="0">
                <a:pos x="connsiteX1" y="connsiteY1"/>
              </a:cxn>
              <a:cxn ang="0">
                <a:pos x="connsiteX2" y="connsiteY2"/>
              </a:cxn>
            </a:cxnLst>
            <a:rect l="l" t="t" r="r" b="b"/>
            <a:pathLst>
              <a:path w="2321169" h="1819174">
                <a:moveTo>
                  <a:pt x="0" y="1800664"/>
                </a:moveTo>
                <a:cubicBezTo>
                  <a:pt x="432582" y="1831144"/>
                  <a:pt x="865164" y="1861625"/>
                  <a:pt x="1252025" y="1561514"/>
                </a:cubicBezTo>
                <a:cubicBezTo>
                  <a:pt x="1638886" y="1261403"/>
                  <a:pt x="1980027" y="630701"/>
                  <a:pt x="2321169" y="0"/>
                </a:cubicBezTo>
              </a:path>
            </a:pathLst>
          </a:custGeom>
          <a:noFill/>
          <a:ln w="127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512953" y="5920960"/>
            <a:ext cx="2974366" cy="430182"/>
          </a:xfrm>
          <a:prstGeom prst="rect">
            <a:avLst/>
          </a:prstGeom>
        </p:spPr>
        <p:txBody>
          <a:bodyPr wrap="square">
            <a:spAutoFit/>
          </a:bodyPr>
          <a:lstStyle/>
          <a:p>
            <a:pPr algn="ctr">
              <a:lnSpc>
                <a:spcPct val="120000"/>
              </a:lnSpc>
            </a:pPr>
            <a:r>
              <a:rPr kumimoji="1"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康普顿散射的实验现象</a:t>
            </a:r>
          </a:p>
        </p:txBody>
      </p:sp>
      <p:graphicFrame>
        <p:nvGraphicFramePr>
          <p:cNvPr id="943" name="对象 942"/>
          <p:cNvGraphicFramePr>
            <a:graphicFrameLocks noChangeAspect="1"/>
          </p:cNvGraphicFramePr>
          <p:nvPr>
            <p:extLst>
              <p:ext uri="{D42A27DB-BD31-4B8C-83A1-F6EECF244321}">
                <p14:modId xmlns:p14="http://schemas.microsoft.com/office/powerpoint/2010/main" val="897660335"/>
              </p:ext>
            </p:extLst>
          </p:nvPr>
        </p:nvGraphicFramePr>
        <p:xfrm>
          <a:off x="1471714" y="4239976"/>
          <a:ext cx="168275" cy="238125"/>
        </p:xfrm>
        <a:graphic>
          <a:graphicData uri="http://schemas.openxmlformats.org/presentationml/2006/ole">
            <mc:AlternateContent xmlns:mc="http://schemas.openxmlformats.org/markup-compatibility/2006">
              <mc:Choice xmlns:v="urn:schemas-microsoft-com:vml" Requires="v">
                <p:oleObj spid="_x0000_s14432" name="Equation" r:id="rId24" imgW="139680" imgH="177480" progId="Equation.DSMT4">
                  <p:embed/>
                </p:oleObj>
              </mc:Choice>
              <mc:Fallback>
                <p:oleObj name="Equation" r:id="rId24" imgW="139680" imgH="177480" progId="Equation.DSMT4">
                  <p:embed/>
                  <p:pic>
                    <p:nvPicPr>
                      <p:cNvPr id="0" name="Object 25"/>
                      <p:cNvPicPr>
                        <a:picLocks noChangeAspect="1" noChangeArrowheads="1"/>
                      </p:cNvPicPr>
                      <p:nvPr/>
                    </p:nvPicPr>
                    <p:blipFill>
                      <a:blip r:embed="rId25"/>
                      <a:srcRect/>
                      <a:stretch>
                        <a:fillRect/>
                      </a:stretch>
                    </p:blipFill>
                    <p:spPr bwMode="auto">
                      <a:xfrm>
                        <a:off x="1471714" y="4239976"/>
                        <a:ext cx="168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4" name="对象 943"/>
          <p:cNvGraphicFramePr>
            <a:graphicFrameLocks noChangeAspect="1"/>
          </p:cNvGraphicFramePr>
          <p:nvPr>
            <p:extLst>
              <p:ext uri="{D42A27DB-BD31-4B8C-83A1-F6EECF244321}">
                <p14:modId xmlns:p14="http://schemas.microsoft.com/office/powerpoint/2010/main" val="3834077083"/>
              </p:ext>
            </p:extLst>
          </p:nvPr>
        </p:nvGraphicFramePr>
        <p:xfrm>
          <a:off x="1988467" y="5337264"/>
          <a:ext cx="168275" cy="238125"/>
        </p:xfrm>
        <a:graphic>
          <a:graphicData uri="http://schemas.openxmlformats.org/presentationml/2006/ole">
            <mc:AlternateContent xmlns:mc="http://schemas.openxmlformats.org/markup-compatibility/2006">
              <mc:Choice xmlns:v="urn:schemas-microsoft-com:vml" Requires="v">
                <p:oleObj spid="_x0000_s14433" name="Equation" r:id="rId26" imgW="139680" imgH="177480" progId="Equation.DSMT4">
                  <p:embed/>
                </p:oleObj>
              </mc:Choice>
              <mc:Fallback>
                <p:oleObj name="Equation" r:id="rId26" imgW="139680" imgH="177480" progId="Equation.DSMT4">
                  <p:embed/>
                  <p:pic>
                    <p:nvPicPr>
                      <p:cNvPr id="0" name="Object 25"/>
                      <p:cNvPicPr>
                        <a:picLocks noChangeAspect="1" noChangeArrowheads="1"/>
                      </p:cNvPicPr>
                      <p:nvPr/>
                    </p:nvPicPr>
                    <p:blipFill>
                      <a:blip r:embed="rId27"/>
                      <a:srcRect/>
                      <a:stretch>
                        <a:fillRect/>
                      </a:stretch>
                    </p:blipFill>
                    <p:spPr bwMode="auto">
                      <a:xfrm>
                        <a:off x="1988467" y="5337264"/>
                        <a:ext cx="168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4" name="矩形 43"/>
              <p:cNvSpPr/>
              <p:nvPr/>
            </p:nvSpPr>
            <p:spPr>
              <a:xfrm>
                <a:off x="4006291" y="4158128"/>
                <a:ext cx="4886189" cy="830997"/>
              </a:xfrm>
              <a:prstGeom prst="rect">
                <a:avLst/>
              </a:prstGeom>
            </p:spPr>
            <p:txBody>
              <a:bodyPr wrap="square">
                <a:spAutoFit/>
              </a:bodyPr>
              <a:lstStyle/>
              <a:p>
                <a:pPr algn="just">
                  <a:lnSpc>
                    <a:spcPct val="120000"/>
                  </a:lnSpc>
                </a:pP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kumimoji="1" lang="zh-CN" altLang="en-US" sz="2000" i="1" dirty="0" smtClean="0">
                        <a:latin typeface="Cambria Math" panose="02040503050406030204" pitchFamily="18" charset="0"/>
                        <a:ea typeface="微软雅黑" panose="020B0503020204020204" pitchFamily="34" charset="-122"/>
                        <a:cs typeface="Times New Roman" panose="02020603050405020304" pitchFamily="18" charset="0"/>
                      </a:rPr>
                      <m:t>∆</m:t>
                    </m:r>
                    <m:r>
                      <a:rPr kumimoji="1" lang="zh-CN" altLang="en-US" sz="2000" i="1" dirty="0" smtClean="0">
                        <a:latin typeface="Cambria Math" panose="02040503050406030204" pitchFamily="18" charset="0"/>
                        <a:ea typeface="微软雅黑" panose="020B0503020204020204" pitchFamily="34" charset="-122"/>
                        <a:cs typeface="Times New Roman" panose="02020603050405020304" pitchFamily="18" charset="0"/>
                      </a:rPr>
                      <m:t>𝜆</m:t>
                    </m:r>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与散射物质无关，但</a:t>
                </a:r>
                <a14:m>
                  <m:oMath xmlns:m="http://schemas.openxmlformats.org/officeDocument/2006/math">
                    <m:sSub>
                      <m:sSubPr>
                        <m:ctrlPr>
                          <a:rPr kumimoji="1" lang="en-US" altLang="zh-CN" sz="2000" i="1" smtClean="0">
                            <a:latin typeface="Cambria Math" panose="02040503050406030204" pitchFamily="18" charset="0"/>
                            <a:ea typeface="微软雅黑" panose="020B0503020204020204" pitchFamily="34" charset="-122"/>
                            <a:cs typeface="Times New Roman" panose="02020603050405020304" pitchFamily="18" charset="0"/>
                          </a:rPr>
                        </m:ctrlPr>
                      </m:sSubPr>
                      <m:e>
                        <m:r>
                          <a:rPr kumimoji="1" lang="zh-CN" altLang="en-US" sz="2000" i="1" smtClean="0">
                            <a:latin typeface="Cambria Math" panose="02040503050406030204" pitchFamily="18" charset="0"/>
                            <a:ea typeface="微软雅黑" panose="020B0503020204020204" pitchFamily="34" charset="-122"/>
                            <a:cs typeface="Times New Roman" panose="02020603050405020304" pitchFamily="18" charset="0"/>
                          </a:rPr>
                          <m:t>𝜆</m:t>
                        </m:r>
                      </m:e>
                      <m:sub>
                        <m: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0</m:t>
                        </m:r>
                      </m:sub>
                    </m:sSub>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kumimoji="1" lang="zh-CN" altLang="en-US" sz="2000" i="1" dirty="0">
                        <a:latin typeface="Cambria Math" panose="02040503050406030204" pitchFamily="18" charset="0"/>
                        <a:ea typeface="微软雅黑" panose="020B0503020204020204" pitchFamily="34" charset="-122"/>
                        <a:cs typeface="Times New Roman" panose="02020603050405020304" pitchFamily="18" charset="0"/>
                      </a:rPr>
                      <m:t>𝜆</m:t>
                    </m:r>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）成分随散射物原子序数增加而增加（减少）。</a:t>
                </a:r>
              </a:p>
            </p:txBody>
          </p:sp>
        </mc:Choice>
        <mc:Fallback xmlns="">
          <p:sp>
            <p:nvSpPr>
              <p:cNvPr id="44" name="矩形 43"/>
              <p:cNvSpPr>
                <a:spLocks noRot="1" noChangeAspect="1" noMove="1" noResize="1" noEditPoints="1" noAdjustHandles="1" noChangeArrowheads="1" noChangeShapeType="1" noTextEdit="1"/>
              </p:cNvSpPr>
              <p:nvPr/>
            </p:nvSpPr>
            <p:spPr>
              <a:xfrm>
                <a:off x="4006291" y="4158128"/>
                <a:ext cx="4886189" cy="830997"/>
              </a:xfrm>
              <a:prstGeom prst="rect">
                <a:avLst/>
              </a:prstGeom>
              <a:blipFill rotWithShape="0">
                <a:blip r:embed="rId28"/>
                <a:stretch>
                  <a:fillRect l="-1247" r="-1247" b="-88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5315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75509" y="764704"/>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康普顿散射现象的量子解释</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44" name="Group 2"/>
          <p:cNvGrpSpPr>
            <a:grpSpLocks/>
          </p:cNvGrpSpPr>
          <p:nvPr/>
        </p:nvGrpSpPr>
        <p:grpSpPr bwMode="auto">
          <a:xfrm>
            <a:off x="539552" y="1676400"/>
            <a:ext cx="8305800" cy="2209800"/>
            <a:chOff x="288" y="1056"/>
            <a:chExt cx="5232" cy="1392"/>
          </a:xfrm>
        </p:grpSpPr>
        <p:sp>
          <p:nvSpPr>
            <p:cNvPr id="45" name="Rectangle 3"/>
            <p:cNvSpPr>
              <a:spLocks noChangeArrowheads="1"/>
            </p:cNvSpPr>
            <p:nvPr/>
          </p:nvSpPr>
          <p:spPr bwMode="auto">
            <a:xfrm>
              <a:off x="288" y="1056"/>
              <a:ext cx="5232" cy="1392"/>
            </a:xfrm>
            <a:prstGeom prst="rect">
              <a:avLst/>
            </a:prstGeom>
            <a:solidFill>
              <a:schemeClr val="bg1"/>
            </a:solidFill>
            <a:ln w="9525">
              <a:solidFill>
                <a:srgbClr val="006666"/>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Line 4"/>
            <p:cNvSpPr>
              <a:spLocks noChangeShapeType="1"/>
            </p:cNvSpPr>
            <p:nvPr/>
          </p:nvSpPr>
          <p:spPr bwMode="auto">
            <a:xfrm>
              <a:off x="768" y="1776"/>
              <a:ext cx="1776"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Line 5"/>
            <p:cNvSpPr>
              <a:spLocks noChangeShapeType="1"/>
            </p:cNvSpPr>
            <p:nvPr/>
          </p:nvSpPr>
          <p:spPr bwMode="auto">
            <a:xfrm flipV="1">
              <a:off x="1632" y="1104"/>
              <a:ext cx="0" cy="1296"/>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Oval 6"/>
            <p:cNvSpPr>
              <a:spLocks noChangeArrowheads="1"/>
            </p:cNvSpPr>
            <p:nvPr/>
          </p:nvSpPr>
          <p:spPr bwMode="auto">
            <a:xfrm>
              <a:off x="1559" y="1680"/>
              <a:ext cx="144" cy="144"/>
            </a:xfrm>
            <a:prstGeom prst="ellipse">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Freeform 7"/>
            <p:cNvSpPr>
              <a:spLocks/>
            </p:cNvSpPr>
            <p:nvPr/>
          </p:nvSpPr>
          <p:spPr bwMode="auto">
            <a:xfrm>
              <a:off x="576" y="1713"/>
              <a:ext cx="960" cy="144"/>
            </a:xfrm>
            <a:custGeom>
              <a:avLst/>
              <a:gdLst>
                <a:gd name="T0" fmla="*/ 0 w 672"/>
                <a:gd name="T1" fmla="*/ 96 h 104"/>
                <a:gd name="T2" fmla="*/ 48 w 672"/>
                <a:gd name="T3" fmla="*/ 0 h 104"/>
                <a:gd name="T4" fmla="*/ 96 w 672"/>
                <a:gd name="T5" fmla="*/ 96 h 104"/>
                <a:gd name="T6" fmla="*/ 144 w 672"/>
                <a:gd name="T7" fmla="*/ 0 h 104"/>
                <a:gd name="T8" fmla="*/ 192 w 672"/>
                <a:gd name="T9" fmla="*/ 96 h 104"/>
                <a:gd name="T10" fmla="*/ 240 w 672"/>
                <a:gd name="T11" fmla="*/ 0 h 104"/>
                <a:gd name="T12" fmla="*/ 288 w 672"/>
                <a:gd name="T13" fmla="*/ 96 h 104"/>
                <a:gd name="T14" fmla="*/ 336 w 672"/>
                <a:gd name="T15" fmla="*/ 0 h 104"/>
                <a:gd name="T16" fmla="*/ 384 w 672"/>
                <a:gd name="T17" fmla="*/ 96 h 104"/>
                <a:gd name="T18" fmla="*/ 432 w 672"/>
                <a:gd name="T19" fmla="*/ 0 h 104"/>
                <a:gd name="T20" fmla="*/ 480 w 672"/>
                <a:gd name="T21" fmla="*/ 96 h 104"/>
                <a:gd name="T22" fmla="*/ 528 w 672"/>
                <a:gd name="T23" fmla="*/ 48 h 104"/>
                <a:gd name="T24" fmla="*/ 624 w 672"/>
                <a:gd name="T25" fmla="*/ 48 h 104"/>
                <a:gd name="T26" fmla="*/ 672 w 672"/>
                <a:gd name="T27"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104">
                  <a:moveTo>
                    <a:pt x="0" y="96"/>
                  </a:moveTo>
                  <a:cubicBezTo>
                    <a:pt x="16" y="48"/>
                    <a:pt x="32" y="0"/>
                    <a:pt x="48" y="0"/>
                  </a:cubicBezTo>
                  <a:cubicBezTo>
                    <a:pt x="64" y="0"/>
                    <a:pt x="80" y="96"/>
                    <a:pt x="96" y="96"/>
                  </a:cubicBezTo>
                  <a:cubicBezTo>
                    <a:pt x="112" y="96"/>
                    <a:pt x="128" y="0"/>
                    <a:pt x="144" y="0"/>
                  </a:cubicBezTo>
                  <a:cubicBezTo>
                    <a:pt x="160" y="0"/>
                    <a:pt x="176" y="96"/>
                    <a:pt x="192" y="96"/>
                  </a:cubicBezTo>
                  <a:cubicBezTo>
                    <a:pt x="208" y="96"/>
                    <a:pt x="224" y="0"/>
                    <a:pt x="240" y="0"/>
                  </a:cubicBezTo>
                  <a:cubicBezTo>
                    <a:pt x="256" y="0"/>
                    <a:pt x="272" y="96"/>
                    <a:pt x="288" y="96"/>
                  </a:cubicBezTo>
                  <a:cubicBezTo>
                    <a:pt x="304" y="96"/>
                    <a:pt x="320" y="0"/>
                    <a:pt x="336" y="0"/>
                  </a:cubicBezTo>
                  <a:cubicBezTo>
                    <a:pt x="352" y="0"/>
                    <a:pt x="368" y="96"/>
                    <a:pt x="384" y="96"/>
                  </a:cubicBezTo>
                  <a:cubicBezTo>
                    <a:pt x="400" y="96"/>
                    <a:pt x="416" y="0"/>
                    <a:pt x="432" y="0"/>
                  </a:cubicBezTo>
                  <a:cubicBezTo>
                    <a:pt x="448" y="0"/>
                    <a:pt x="464" y="88"/>
                    <a:pt x="480" y="96"/>
                  </a:cubicBezTo>
                  <a:cubicBezTo>
                    <a:pt x="496" y="104"/>
                    <a:pt x="504" y="56"/>
                    <a:pt x="528" y="48"/>
                  </a:cubicBezTo>
                  <a:cubicBezTo>
                    <a:pt x="552" y="40"/>
                    <a:pt x="600" y="48"/>
                    <a:pt x="624" y="48"/>
                  </a:cubicBezTo>
                  <a:cubicBezTo>
                    <a:pt x="648" y="48"/>
                    <a:pt x="660" y="48"/>
                    <a:pt x="672" y="48"/>
                  </a:cubicBezTo>
                </a:path>
              </a:pathLst>
            </a:custGeom>
            <a:noFill/>
            <a:ln w="28575" cmpd="sng">
              <a:solidFill>
                <a:srgbClr val="FF0000"/>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0" name="Object 8"/>
            <p:cNvGraphicFramePr>
              <a:graphicFrameLocks noChangeAspect="1"/>
            </p:cNvGraphicFramePr>
            <p:nvPr>
              <p:extLst>
                <p:ext uri="{D42A27DB-BD31-4B8C-83A1-F6EECF244321}">
                  <p14:modId xmlns:p14="http://schemas.microsoft.com/office/powerpoint/2010/main" val="1712243328"/>
                </p:ext>
              </p:extLst>
            </p:nvPr>
          </p:nvGraphicFramePr>
          <p:xfrm>
            <a:off x="984" y="1383"/>
            <a:ext cx="215" cy="297"/>
          </p:xfrm>
          <a:graphic>
            <a:graphicData uri="http://schemas.openxmlformats.org/presentationml/2006/ole">
              <mc:AlternateContent xmlns:mc="http://schemas.openxmlformats.org/markup-compatibility/2006">
                <mc:Choice xmlns:v="urn:schemas-microsoft-com:vml" Requires="v">
                  <p:oleObj spid="_x0000_s15433" name="公式" r:id="rId4" imgW="241200" imgH="330120" progId="Equation.3">
                    <p:embed/>
                  </p:oleObj>
                </mc:Choice>
                <mc:Fallback>
                  <p:oleObj name="公式" r:id="rId4" imgW="24120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 y="1383"/>
                          <a:ext cx="215" cy="297"/>
                        </a:xfrm>
                        <a:prstGeom prst="rect">
                          <a:avLst/>
                        </a:prstGeom>
                        <a:noFill/>
                        <a:ln>
                          <a:noFill/>
                        </a:ln>
                        <a:effectLst/>
                      </p:spPr>
                    </p:pic>
                  </p:oleObj>
                </mc:Fallback>
              </mc:AlternateContent>
            </a:graphicData>
          </a:graphic>
        </p:graphicFrame>
        <p:graphicFrame>
          <p:nvGraphicFramePr>
            <p:cNvPr id="52" name="Object 10"/>
            <p:cNvGraphicFramePr>
              <a:graphicFrameLocks noChangeAspect="1"/>
            </p:cNvGraphicFramePr>
            <p:nvPr>
              <p:extLst>
                <p:ext uri="{D42A27DB-BD31-4B8C-83A1-F6EECF244321}">
                  <p14:modId xmlns:p14="http://schemas.microsoft.com/office/powerpoint/2010/main" val="842499517"/>
                </p:ext>
              </p:extLst>
            </p:nvPr>
          </p:nvGraphicFramePr>
          <p:xfrm>
            <a:off x="2582" y="1697"/>
            <a:ext cx="181" cy="196"/>
          </p:xfrm>
          <a:graphic>
            <a:graphicData uri="http://schemas.openxmlformats.org/presentationml/2006/ole">
              <mc:AlternateContent xmlns:mc="http://schemas.openxmlformats.org/markup-compatibility/2006">
                <mc:Choice xmlns:v="urn:schemas-microsoft-com:vml" Requires="v">
                  <p:oleObj spid="_x0000_s15434" name="公式" r:id="rId6" imgW="177480" imgH="190440" progId="Equation.3">
                    <p:embed/>
                  </p:oleObj>
                </mc:Choice>
                <mc:Fallback>
                  <p:oleObj name="公式" r:id="rId6" imgW="177480" imgH="1904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 y="1697"/>
                          <a:ext cx="181" cy="196"/>
                        </a:xfrm>
                        <a:prstGeom prst="rect">
                          <a:avLst/>
                        </a:prstGeom>
                        <a:noFill/>
                        <a:ln>
                          <a:noFill/>
                        </a:ln>
                        <a:effectLst/>
                      </p:spPr>
                    </p:pic>
                  </p:oleObj>
                </mc:Fallback>
              </mc:AlternateContent>
            </a:graphicData>
          </a:graphic>
        </p:graphicFrame>
        <p:graphicFrame>
          <p:nvGraphicFramePr>
            <p:cNvPr id="53" name="Object 11"/>
            <p:cNvGraphicFramePr>
              <a:graphicFrameLocks noChangeAspect="1"/>
            </p:cNvGraphicFramePr>
            <p:nvPr>
              <p:extLst>
                <p:ext uri="{D42A27DB-BD31-4B8C-83A1-F6EECF244321}">
                  <p14:modId xmlns:p14="http://schemas.microsoft.com/office/powerpoint/2010/main" val="1549860440"/>
                </p:ext>
              </p:extLst>
            </p:nvPr>
          </p:nvGraphicFramePr>
          <p:xfrm>
            <a:off x="1680" y="1182"/>
            <a:ext cx="201" cy="255"/>
          </p:xfrm>
          <a:graphic>
            <a:graphicData uri="http://schemas.openxmlformats.org/presentationml/2006/ole">
              <mc:AlternateContent xmlns:mc="http://schemas.openxmlformats.org/markup-compatibility/2006">
                <mc:Choice xmlns:v="urn:schemas-microsoft-com:vml" Requires="v">
                  <p:oleObj spid="_x0000_s15435" name="公式" r:id="rId8" imgW="190440" imgH="241200" progId="Equation.3">
                    <p:embed/>
                  </p:oleObj>
                </mc:Choice>
                <mc:Fallback>
                  <p:oleObj name="公式" r:id="rId8" imgW="19044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0" y="1182"/>
                          <a:ext cx="201" cy="255"/>
                        </a:xfrm>
                        <a:prstGeom prst="rect">
                          <a:avLst/>
                        </a:prstGeom>
                        <a:noFill/>
                        <a:ln>
                          <a:noFill/>
                        </a:ln>
                        <a:effectLst/>
                      </p:spPr>
                    </p:pic>
                  </p:oleObj>
                </mc:Fallback>
              </mc:AlternateContent>
            </a:graphicData>
          </a:graphic>
        </p:graphicFrame>
        <p:sp>
          <p:nvSpPr>
            <p:cNvPr id="54" name="Text Box 12"/>
            <p:cNvSpPr txBox="1">
              <a:spLocks noChangeArrowheads="1"/>
            </p:cNvSpPr>
            <p:nvPr/>
          </p:nvSpPr>
          <p:spPr bwMode="auto">
            <a:xfrm>
              <a:off x="432" y="1257"/>
              <a:ext cx="1104"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光子</a:t>
              </a:r>
            </a:p>
          </p:txBody>
        </p:sp>
        <p:sp>
          <p:nvSpPr>
            <p:cNvPr id="55" name="Text Box 13"/>
            <p:cNvSpPr txBox="1">
              <a:spLocks noChangeArrowheads="1"/>
            </p:cNvSpPr>
            <p:nvPr/>
          </p:nvSpPr>
          <p:spPr bwMode="auto">
            <a:xfrm>
              <a:off x="1680" y="1449"/>
              <a:ext cx="1008"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电子</a:t>
              </a:r>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56" name="Text Box 14"/>
          <p:cNvSpPr txBox="1">
            <a:spLocks noChangeArrowheads="1"/>
          </p:cNvSpPr>
          <p:nvPr/>
        </p:nvSpPr>
        <p:spPr bwMode="auto">
          <a:xfrm>
            <a:off x="609600" y="6034088"/>
            <a:ext cx="5486400"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电子反冲速度很大，严格说来，需用相对论力学来处理。</a:t>
            </a:r>
          </a:p>
        </p:txBody>
      </p:sp>
      <p:sp>
        <p:nvSpPr>
          <p:cNvPr id="57" name="Text Box 15"/>
          <p:cNvSpPr txBox="1">
            <a:spLocks noChangeArrowheads="1"/>
          </p:cNvSpPr>
          <p:nvPr/>
        </p:nvSpPr>
        <p:spPr bwMode="auto">
          <a:xfrm>
            <a:off x="381000" y="1256657"/>
            <a:ext cx="457200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（1）物理模型</a:t>
            </a:r>
          </a:p>
        </p:txBody>
      </p:sp>
      <mc:AlternateContent xmlns:mc="http://schemas.openxmlformats.org/markup-compatibility/2006" xmlns:a14="http://schemas.microsoft.com/office/drawing/2010/main">
        <mc:Choice Requires="a14">
          <p:sp>
            <p:nvSpPr>
              <p:cNvPr id="59" name="Rectangle 17"/>
              <p:cNvSpPr>
                <a:spLocks noChangeArrowheads="1"/>
              </p:cNvSpPr>
              <p:nvPr/>
            </p:nvSpPr>
            <p:spPr bwMode="auto">
              <a:xfrm>
                <a:off x="609600" y="3962400"/>
                <a:ext cx="7415213" cy="4000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type="none" w="sm" len="lg"/>
                  </a14:hiddenLine>
                </a:ext>
                <a:ext uri="{AF507438-7753-43E0-B8FC-AC1667EBCBE1}">
                  <a14:hiddenEffects>
                    <a:effectLst>
                      <a:outerShdw dist="35921" dir="2700000" algn="ctr" rotWithShape="0">
                        <a:schemeClr val="bg2"/>
                      </a:outerShdw>
                    </a:effectLst>
                  </a14:hiddenEffects>
                </a:ext>
              </a:extLst>
            </p:spPr>
            <p:txBody>
              <a:bodyPr>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入射光子（ </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射线或</a:t>
                </a:r>
                <a14:m>
                  <m:oMath xmlns:m="http://schemas.openxmlformats.org/officeDocument/2006/math">
                    <m:r>
                      <a:rPr lang="en-US" altLang="zh-CN" sz="2000" b="0" i="0" dirty="0" smtClean="0">
                        <a:latin typeface="Cambria Math"/>
                        <a:ea typeface="微软雅黑" panose="020B0503020204020204" pitchFamily="34" charset="-122"/>
                        <a:cs typeface="Times New Roman" panose="02020603050405020304" pitchFamily="18" charset="0"/>
                      </a:rPr>
                      <m:t> </m:t>
                    </m:r>
                    <m:r>
                      <a:rPr lang="zh-CN" altLang="en-US" sz="2000" i="1" dirty="0" smtClean="0">
                        <a:latin typeface="Cambria Math"/>
                        <a:ea typeface="微软雅黑" panose="020B0503020204020204" pitchFamily="34" charset="-122"/>
                        <a:cs typeface="Times New Roman" panose="02020603050405020304" pitchFamily="18" charset="0"/>
                      </a:rPr>
                      <m:t>𝛾</m:t>
                    </m:r>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射线）能量大</a:t>
                </a:r>
                <a:r>
                  <a:rPr lang="zh-CN" altLang="en-US" sz="2000" dirty="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mc:Choice>
        <mc:Fallback xmlns="">
          <p:sp>
            <p:nvSpPr>
              <p:cNvPr id="59" name="Rectangle 17"/>
              <p:cNvSpPr>
                <a:spLocks noRot="1" noChangeAspect="1" noMove="1" noResize="1" noEditPoints="1" noAdjustHandles="1" noChangeArrowheads="1" noChangeShapeType="1" noTextEdit="1"/>
              </p:cNvSpPr>
              <p:nvPr/>
            </p:nvSpPr>
            <p:spPr bwMode="auto">
              <a:xfrm>
                <a:off x="609600" y="3962400"/>
                <a:ext cx="7415213" cy="400050"/>
              </a:xfrm>
              <a:prstGeom prst="rect">
                <a:avLst/>
              </a:prstGeom>
              <a:blipFill rotWithShape="0">
                <a:blip r:embed="rId12"/>
                <a:stretch>
                  <a:fillRect l="-822"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61" name="Text Box 19"/>
          <p:cNvSpPr txBox="1">
            <a:spLocks noChangeArrowheads="1"/>
          </p:cNvSpPr>
          <p:nvPr/>
        </p:nvSpPr>
        <p:spPr bwMode="auto">
          <a:xfrm>
            <a:off x="609600" y="4967288"/>
            <a:ext cx="55626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固体表面电子束缚较弱，可视为</a:t>
            </a:r>
            <a:r>
              <a:rPr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近自由电子。</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p>
        </p:txBody>
      </p:sp>
      <p:grpSp>
        <p:nvGrpSpPr>
          <p:cNvPr id="62" name="Group 21"/>
          <p:cNvGrpSpPr>
            <a:grpSpLocks/>
          </p:cNvGrpSpPr>
          <p:nvPr/>
        </p:nvGrpSpPr>
        <p:grpSpPr bwMode="auto">
          <a:xfrm>
            <a:off x="4724400" y="1676400"/>
            <a:ext cx="3810000" cy="2133600"/>
            <a:chOff x="2976" y="1056"/>
            <a:chExt cx="2400" cy="1344"/>
          </a:xfrm>
        </p:grpSpPr>
        <p:sp>
          <p:nvSpPr>
            <p:cNvPr id="63" name="Line 22"/>
            <p:cNvSpPr>
              <a:spLocks noChangeShapeType="1"/>
            </p:cNvSpPr>
            <p:nvPr/>
          </p:nvSpPr>
          <p:spPr bwMode="auto">
            <a:xfrm>
              <a:off x="2976" y="1776"/>
              <a:ext cx="1776"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4" name="Line 23"/>
            <p:cNvSpPr>
              <a:spLocks noChangeShapeType="1"/>
            </p:cNvSpPr>
            <p:nvPr/>
          </p:nvSpPr>
          <p:spPr bwMode="auto">
            <a:xfrm flipV="1">
              <a:off x="3408" y="1152"/>
              <a:ext cx="0" cy="1248"/>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5" name="Freeform 24"/>
            <p:cNvSpPr>
              <a:spLocks/>
            </p:cNvSpPr>
            <p:nvPr/>
          </p:nvSpPr>
          <p:spPr bwMode="auto">
            <a:xfrm rot="-1606133">
              <a:off x="3630" y="1322"/>
              <a:ext cx="966" cy="166"/>
            </a:xfrm>
            <a:custGeom>
              <a:avLst/>
              <a:gdLst>
                <a:gd name="T0" fmla="*/ 0 w 672"/>
                <a:gd name="T1" fmla="*/ 96 h 104"/>
                <a:gd name="T2" fmla="*/ 48 w 672"/>
                <a:gd name="T3" fmla="*/ 0 h 104"/>
                <a:gd name="T4" fmla="*/ 96 w 672"/>
                <a:gd name="T5" fmla="*/ 96 h 104"/>
                <a:gd name="T6" fmla="*/ 144 w 672"/>
                <a:gd name="T7" fmla="*/ 0 h 104"/>
                <a:gd name="T8" fmla="*/ 192 w 672"/>
                <a:gd name="T9" fmla="*/ 96 h 104"/>
                <a:gd name="T10" fmla="*/ 240 w 672"/>
                <a:gd name="T11" fmla="*/ 0 h 104"/>
                <a:gd name="T12" fmla="*/ 288 w 672"/>
                <a:gd name="T13" fmla="*/ 96 h 104"/>
                <a:gd name="T14" fmla="*/ 336 w 672"/>
                <a:gd name="T15" fmla="*/ 0 h 104"/>
                <a:gd name="T16" fmla="*/ 384 w 672"/>
                <a:gd name="T17" fmla="*/ 96 h 104"/>
                <a:gd name="T18" fmla="*/ 432 w 672"/>
                <a:gd name="T19" fmla="*/ 0 h 104"/>
                <a:gd name="T20" fmla="*/ 480 w 672"/>
                <a:gd name="T21" fmla="*/ 96 h 104"/>
                <a:gd name="T22" fmla="*/ 528 w 672"/>
                <a:gd name="T23" fmla="*/ 48 h 104"/>
                <a:gd name="T24" fmla="*/ 624 w 672"/>
                <a:gd name="T25" fmla="*/ 48 h 104"/>
                <a:gd name="T26" fmla="*/ 672 w 672"/>
                <a:gd name="T27"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104">
                  <a:moveTo>
                    <a:pt x="0" y="96"/>
                  </a:moveTo>
                  <a:cubicBezTo>
                    <a:pt x="16" y="48"/>
                    <a:pt x="32" y="0"/>
                    <a:pt x="48" y="0"/>
                  </a:cubicBezTo>
                  <a:cubicBezTo>
                    <a:pt x="64" y="0"/>
                    <a:pt x="80" y="96"/>
                    <a:pt x="96" y="96"/>
                  </a:cubicBezTo>
                  <a:cubicBezTo>
                    <a:pt x="112" y="96"/>
                    <a:pt x="128" y="0"/>
                    <a:pt x="144" y="0"/>
                  </a:cubicBezTo>
                  <a:cubicBezTo>
                    <a:pt x="160" y="0"/>
                    <a:pt x="176" y="96"/>
                    <a:pt x="192" y="96"/>
                  </a:cubicBezTo>
                  <a:cubicBezTo>
                    <a:pt x="208" y="96"/>
                    <a:pt x="224" y="0"/>
                    <a:pt x="240" y="0"/>
                  </a:cubicBezTo>
                  <a:cubicBezTo>
                    <a:pt x="256" y="0"/>
                    <a:pt x="272" y="96"/>
                    <a:pt x="288" y="96"/>
                  </a:cubicBezTo>
                  <a:cubicBezTo>
                    <a:pt x="304" y="96"/>
                    <a:pt x="320" y="0"/>
                    <a:pt x="336" y="0"/>
                  </a:cubicBezTo>
                  <a:cubicBezTo>
                    <a:pt x="352" y="0"/>
                    <a:pt x="368" y="96"/>
                    <a:pt x="384" y="96"/>
                  </a:cubicBezTo>
                  <a:cubicBezTo>
                    <a:pt x="400" y="96"/>
                    <a:pt x="416" y="0"/>
                    <a:pt x="432" y="0"/>
                  </a:cubicBezTo>
                  <a:cubicBezTo>
                    <a:pt x="448" y="0"/>
                    <a:pt x="464" y="88"/>
                    <a:pt x="480" y="96"/>
                  </a:cubicBezTo>
                  <a:cubicBezTo>
                    <a:pt x="496" y="104"/>
                    <a:pt x="504" y="56"/>
                    <a:pt x="528" y="48"/>
                  </a:cubicBezTo>
                  <a:cubicBezTo>
                    <a:pt x="552" y="40"/>
                    <a:pt x="600" y="48"/>
                    <a:pt x="624" y="48"/>
                  </a:cubicBezTo>
                  <a:cubicBezTo>
                    <a:pt x="648" y="48"/>
                    <a:pt x="660" y="48"/>
                    <a:pt x="672" y="48"/>
                  </a:cubicBezTo>
                </a:path>
              </a:pathLst>
            </a:custGeom>
            <a:noFill/>
            <a:ln w="28575" cmpd="sng">
              <a:solidFill>
                <a:srgbClr val="FF0000"/>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6" name="Object 25"/>
            <p:cNvGraphicFramePr>
              <a:graphicFrameLocks noChangeAspect="1"/>
            </p:cNvGraphicFramePr>
            <p:nvPr>
              <p:extLst>
                <p:ext uri="{D42A27DB-BD31-4B8C-83A1-F6EECF244321}">
                  <p14:modId xmlns:p14="http://schemas.microsoft.com/office/powerpoint/2010/main" val="3118194977"/>
                </p:ext>
              </p:extLst>
            </p:nvPr>
          </p:nvGraphicFramePr>
          <p:xfrm>
            <a:off x="4176" y="1509"/>
            <a:ext cx="160" cy="219"/>
          </p:xfrm>
          <a:graphic>
            <a:graphicData uri="http://schemas.openxmlformats.org/presentationml/2006/ole">
              <mc:AlternateContent xmlns:mc="http://schemas.openxmlformats.org/markup-compatibility/2006">
                <mc:Choice xmlns:v="urn:schemas-microsoft-com:vml" Requires="v">
                  <p:oleObj spid="_x0000_s15436" name="公式" r:id="rId13" imgW="177480" imgH="241200" progId="Equation.3">
                    <p:embed/>
                  </p:oleObj>
                </mc:Choice>
                <mc:Fallback>
                  <p:oleObj name="公式" r:id="rId13" imgW="17748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6" y="1509"/>
                          <a:ext cx="160" cy="219"/>
                        </a:xfrm>
                        <a:prstGeom prst="rect">
                          <a:avLst/>
                        </a:prstGeom>
                        <a:noFill/>
                        <a:ln>
                          <a:noFill/>
                        </a:ln>
                        <a:effectLst/>
                      </p:spPr>
                    </p:pic>
                  </p:oleObj>
                </mc:Fallback>
              </mc:AlternateContent>
            </a:graphicData>
          </a:graphic>
        </p:graphicFrame>
        <p:graphicFrame>
          <p:nvGraphicFramePr>
            <p:cNvPr id="67" name="Object 26"/>
            <p:cNvGraphicFramePr>
              <a:graphicFrameLocks noChangeAspect="1"/>
            </p:cNvGraphicFramePr>
            <p:nvPr>
              <p:extLst>
                <p:ext uri="{D42A27DB-BD31-4B8C-83A1-F6EECF244321}">
                  <p14:modId xmlns:p14="http://schemas.microsoft.com/office/powerpoint/2010/main" val="928652368"/>
                </p:ext>
              </p:extLst>
            </p:nvPr>
          </p:nvGraphicFramePr>
          <p:xfrm>
            <a:off x="4848" y="1713"/>
            <a:ext cx="178" cy="193"/>
          </p:xfrm>
          <a:graphic>
            <a:graphicData uri="http://schemas.openxmlformats.org/presentationml/2006/ole">
              <mc:AlternateContent xmlns:mc="http://schemas.openxmlformats.org/markup-compatibility/2006">
                <mc:Choice xmlns:v="urn:schemas-microsoft-com:vml" Requires="v">
                  <p:oleObj spid="_x0000_s15437" name="Equation" r:id="rId15" imgW="177480" imgH="190440" progId="Equation.DSMT4">
                    <p:embed/>
                  </p:oleObj>
                </mc:Choice>
                <mc:Fallback>
                  <p:oleObj name="Equation" r:id="rId15" imgW="17748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 y="1713"/>
                          <a:ext cx="178" cy="193"/>
                        </a:xfrm>
                        <a:prstGeom prst="rect">
                          <a:avLst/>
                        </a:prstGeom>
                        <a:noFill/>
                        <a:ln>
                          <a:noFill/>
                        </a:ln>
                        <a:effectLst/>
                      </p:spPr>
                    </p:pic>
                  </p:oleObj>
                </mc:Fallback>
              </mc:AlternateContent>
            </a:graphicData>
          </a:graphic>
        </p:graphicFrame>
        <p:graphicFrame>
          <p:nvGraphicFramePr>
            <p:cNvPr id="68" name="Object 27"/>
            <p:cNvGraphicFramePr>
              <a:graphicFrameLocks noChangeAspect="1"/>
            </p:cNvGraphicFramePr>
            <p:nvPr>
              <p:extLst>
                <p:ext uri="{D42A27DB-BD31-4B8C-83A1-F6EECF244321}">
                  <p14:modId xmlns:p14="http://schemas.microsoft.com/office/powerpoint/2010/main" val="3164559796"/>
                </p:ext>
              </p:extLst>
            </p:nvPr>
          </p:nvGraphicFramePr>
          <p:xfrm>
            <a:off x="3456" y="1200"/>
            <a:ext cx="187" cy="237"/>
          </p:xfrm>
          <a:graphic>
            <a:graphicData uri="http://schemas.openxmlformats.org/presentationml/2006/ole">
              <mc:AlternateContent xmlns:mc="http://schemas.openxmlformats.org/markup-compatibility/2006">
                <mc:Choice xmlns:v="urn:schemas-microsoft-com:vml" Requires="v">
                  <p:oleObj spid="_x0000_s15438" name="公式" r:id="rId16" imgW="190440" imgH="241200" progId="Equation.3">
                    <p:embed/>
                  </p:oleObj>
                </mc:Choice>
                <mc:Fallback>
                  <p:oleObj name="公式" r:id="rId16" imgW="19044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6" y="1200"/>
                          <a:ext cx="187" cy="237"/>
                        </a:xfrm>
                        <a:prstGeom prst="rect">
                          <a:avLst/>
                        </a:prstGeom>
                        <a:noFill/>
                        <a:ln>
                          <a:noFill/>
                        </a:ln>
                        <a:effectLst/>
                      </p:spPr>
                    </p:pic>
                  </p:oleObj>
                </mc:Fallback>
              </mc:AlternateContent>
            </a:graphicData>
          </a:graphic>
        </p:graphicFrame>
        <p:sp>
          <p:nvSpPr>
            <p:cNvPr id="69" name="Line 28"/>
            <p:cNvSpPr>
              <a:spLocks noChangeShapeType="1"/>
            </p:cNvSpPr>
            <p:nvPr/>
          </p:nvSpPr>
          <p:spPr bwMode="auto">
            <a:xfrm>
              <a:off x="3408" y="1776"/>
              <a:ext cx="672" cy="576"/>
            </a:xfrm>
            <a:prstGeom prst="line">
              <a:avLst/>
            </a:prstGeom>
            <a:noFill/>
            <a:ln w="28575">
              <a:solidFill>
                <a:srgbClr val="0000FF"/>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0" name="Line 29"/>
            <p:cNvSpPr>
              <a:spLocks noChangeShapeType="1"/>
            </p:cNvSpPr>
            <p:nvPr/>
          </p:nvSpPr>
          <p:spPr bwMode="auto">
            <a:xfrm flipV="1">
              <a:off x="3408" y="1200"/>
              <a:ext cx="1104" cy="576"/>
            </a:xfrm>
            <a:prstGeom prst="line">
              <a:avLst/>
            </a:prstGeom>
            <a:noFill/>
            <a:ln w="28575">
              <a:solidFill>
                <a:srgbClr val="FF0000"/>
              </a:solidFill>
              <a:prstDash val="sysDot"/>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1" name="Arc 30"/>
            <p:cNvSpPr>
              <a:spLocks/>
            </p:cNvSpPr>
            <p:nvPr/>
          </p:nvSpPr>
          <p:spPr bwMode="auto">
            <a:xfrm flipV="1">
              <a:off x="3648" y="1767"/>
              <a:ext cx="192" cy="281"/>
            </a:xfrm>
            <a:custGeom>
              <a:avLst/>
              <a:gdLst>
                <a:gd name="G0" fmla="+- 0 0 0"/>
                <a:gd name="G1" fmla="+- 20274 0 0"/>
                <a:gd name="G2" fmla="+- 21600 0 0"/>
                <a:gd name="T0" fmla="*/ 7452 w 21600"/>
                <a:gd name="T1" fmla="*/ 0 h 25344"/>
                <a:gd name="T2" fmla="*/ 20997 w 21600"/>
                <a:gd name="T3" fmla="*/ 25344 h 25344"/>
                <a:gd name="T4" fmla="*/ 0 w 21600"/>
                <a:gd name="T5" fmla="*/ 20274 h 25344"/>
              </a:gdLst>
              <a:ahLst/>
              <a:cxnLst>
                <a:cxn ang="0">
                  <a:pos x="T0" y="T1"/>
                </a:cxn>
                <a:cxn ang="0">
                  <a:pos x="T2" y="T3"/>
                </a:cxn>
                <a:cxn ang="0">
                  <a:pos x="T4" y="T5"/>
                </a:cxn>
              </a:cxnLst>
              <a:rect l="0" t="0" r="r" b="b"/>
              <a:pathLst>
                <a:path w="21600" h="25344" fill="none" extrusionOk="0">
                  <a:moveTo>
                    <a:pt x="7451" y="0"/>
                  </a:moveTo>
                  <a:cubicBezTo>
                    <a:pt x="15951" y="3124"/>
                    <a:pt x="21600" y="11218"/>
                    <a:pt x="21600" y="20274"/>
                  </a:cubicBezTo>
                  <a:cubicBezTo>
                    <a:pt x="21600" y="21981"/>
                    <a:pt x="21397" y="23683"/>
                    <a:pt x="20996" y="25343"/>
                  </a:cubicBezTo>
                </a:path>
                <a:path w="21600" h="25344" stroke="0" extrusionOk="0">
                  <a:moveTo>
                    <a:pt x="7451" y="0"/>
                  </a:moveTo>
                  <a:cubicBezTo>
                    <a:pt x="15951" y="3124"/>
                    <a:pt x="21600" y="11218"/>
                    <a:pt x="21600" y="20274"/>
                  </a:cubicBezTo>
                  <a:cubicBezTo>
                    <a:pt x="21600" y="21981"/>
                    <a:pt x="21397" y="23683"/>
                    <a:pt x="20996" y="25343"/>
                  </a:cubicBezTo>
                  <a:lnTo>
                    <a:pt x="0" y="20274"/>
                  </a:lnTo>
                  <a:close/>
                </a:path>
              </a:pathLst>
            </a:custGeom>
            <a:noFill/>
            <a:ln w="28575">
              <a:solidFill>
                <a:srgbClr val="CC00CC"/>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Arc 31"/>
            <p:cNvSpPr>
              <a:spLocks/>
            </p:cNvSpPr>
            <p:nvPr/>
          </p:nvSpPr>
          <p:spPr bwMode="auto">
            <a:xfrm rot="20593036" flipV="1">
              <a:off x="3885" y="1492"/>
              <a:ext cx="192" cy="290"/>
            </a:xfrm>
            <a:custGeom>
              <a:avLst/>
              <a:gdLst>
                <a:gd name="G0" fmla="+- 0 0 0"/>
                <a:gd name="G1" fmla="+- 15096 0 0"/>
                <a:gd name="G2" fmla="+- 21600 0 0"/>
                <a:gd name="T0" fmla="*/ 15449 w 21600"/>
                <a:gd name="T1" fmla="*/ 0 h 30014"/>
                <a:gd name="T2" fmla="*/ 15621 w 21600"/>
                <a:gd name="T3" fmla="*/ 30014 h 30014"/>
                <a:gd name="T4" fmla="*/ 0 w 21600"/>
                <a:gd name="T5" fmla="*/ 15096 h 30014"/>
              </a:gdLst>
              <a:ahLst/>
              <a:cxnLst>
                <a:cxn ang="0">
                  <a:pos x="T0" y="T1"/>
                </a:cxn>
                <a:cxn ang="0">
                  <a:pos x="T2" y="T3"/>
                </a:cxn>
                <a:cxn ang="0">
                  <a:pos x="T4" y="T5"/>
                </a:cxn>
              </a:cxnLst>
              <a:rect l="0" t="0" r="r" b="b"/>
              <a:pathLst>
                <a:path w="21600" h="30014" fill="none" extrusionOk="0">
                  <a:moveTo>
                    <a:pt x="15448" y="0"/>
                  </a:moveTo>
                  <a:cubicBezTo>
                    <a:pt x="19392" y="4035"/>
                    <a:pt x="21600" y="9453"/>
                    <a:pt x="21600" y="15096"/>
                  </a:cubicBezTo>
                  <a:cubicBezTo>
                    <a:pt x="21600" y="20652"/>
                    <a:pt x="19458" y="25995"/>
                    <a:pt x="15620" y="30013"/>
                  </a:cubicBezTo>
                </a:path>
                <a:path w="21600" h="30014" stroke="0" extrusionOk="0">
                  <a:moveTo>
                    <a:pt x="15448" y="0"/>
                  </a:moveTo>
                  <a:cubicBezTo>
                    <a:pt x="19392" y="4035"/>
                    <a:pt x="21600" y="9453"/>
                    <a:pt x="21600" y="15096"/>
                  </a:cubicBezTo>
                  <a:cubicBezTo>
                    <a:pt x="21600" y="20652"/>
                    <a:pt x="19458" y="25995"/>
                    <a:pt x="15620" y="30013"/>
                  </a:cubicBezTo>
                  <a:lnTo>
                    <a:pt x="0" y="15096"/>
                  </a:lnTo>
                  <a:close/>
                </a:path>
              </a:pathLst>
            </a:custGeom>
            <a:noFill/>
            <a:ln w="28575">
              <a:solidFill>
                <a:srgbClr val="009900"/>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73" name="Object 32"/>
            <p:cNvGraphicFramePr>
              <a:graphicFrameLocks noChangeAspect="1"/>
            </p:cNvGraphicFramePr>
            <p:nvPr>
              <p:extLst>
                <p:ext uri="{D42A27DB-BD31-4B8C-83A1-F6EECF244321}">
                  <p14:modId xmlns:p14="http://schemas.microsoft.com/office/powerpoint/2010/main" val="2145748967"/>
                </p:ext>
              </p:extLst>
            </p:nvPr>
          </p:nvGraphicFramePr>
          <p:xfrm>
            <a:off x="3888" y="1824"/>
            <a:ext cx="192" cy="230"/>
          </p:xfrm>
          <a:graphic>
            <a:graphicData uri="http://schemas.openxmlformats.org/presentationml/2006/ole">
              <mc:AlternateContent xmlns:mc="http://schemas.openxmlformats.org/markup-compatibility/2006">
                <mc:Choice xmlns:v="urn:schemas-microsoft-com:vml" Requires="v">
                  <p:oleObj spid="_x0000_s15439" name="公式" r:id="rId17" imgW="203040" imgH="241200" progId="Equation.3">
                    <p:embed/>
                  </p:oleObj>
                </mc:Choice>
                <mc:Fallback>
                  <p:oleObj name="公式" r:id="rId17" imgW="20304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8" y="1824"/>
                          <a:ext cx="192" cy="230"/>
                        </a:xfrm>
                        <a:prstGeom prst="rect">
                          <a:avLst/>
                        </a:prstGeom>
                        <a:noFill/>
                        <a:ln>
                          <a:noFill/>
                        </a:ln>
                        <a:effectLst/>
                      </p:spPr>
                    </p:pic>
                  </p:oleObj>
                </mc:Fallback>
              </mc:AlternateContent>
            </a:graphicData>
          </a:graphic>
        </p:graphicFrame>
        <p:sp>
          <p:nvSpPr>
            <p:cNvPr id="74" name="Text Box 33"/>
            <p:cNvSpPr txBox="1">
              <a:spLocks noChangeArrowheads="1"/>
            </p:cNvSpPr>
            <p:nvPr/>
          </p:nvSpPr>
          <p:spPr bwMode="auto">
            <a:xfrm>
              <a:off x="4128" y="2121"/>
              <a:ext cx="1008"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电子</a:t>
              </a:r>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5" name="Oval 34"/>
            <p:cNvSpPr>
              <a:spLocks noChangeArrowheads="1"/>
            </p:cNvSpPr>
            <p:nvPr/>
          </p:nvSpPr>
          <p:spPr bwMode="auto">
            <a:xfrm>
              <a:off x="3744" y="2064"/>
              <a:ext cx="144" cy="144"/>
            </a:xfrm>
            <a:prstGeom prst="ellipse">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6" name="Group 35"/>
            <p:cNvGrpSpPr>
              <a:grpSpLocks/>
            </p:cNvGrpSpPr>
            <p:nvPr/>
          </p:nvGrpSpPr>
          <p:grpSpPr bwMode="auto">
            <a:xfrm>
              <a:off x="4560" y="1056"/>
              <a:ext cx="816" cy="384"/>
              <a:chOff x="4560" y="1296"/>
              <a:chExt cx="816" cy="384"/>
            </a:xfrm>
          </p:grpSpPr>
          <p:sp>
            <p:nvSpPr>
              <p:cNvPr id="77" name="Text Box 36"/>
              <p:cNvSpPr txBox="1">
                <a:spLocks noChangeArrowheads="1"/>
              </p:cNvSpPr>
              <p:nvPr/>
            </p:nvSpPr>
            <p:spPr bwMode="auto">
              <a:xfrm>
                <a:off x="4560" y="1296"/>
                <a:ext cx="816"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光子</a:t>
                </a:r>
              </a:p>
            </p:txBody>
          </p:sp>
          <p:graphicFrame>
            <p:nvGraphicFramePr>
              <p:cNvPr id="78" name="Object 37"/>
              <p:cNvGraphicFramePr>
                <a:graphicFrameLocks noChangeAspect="1"/>
              </p:cNvGraphicFramePr>
              <p:nvPr>
                <p:extLst>
                  <p:ext uri="{D42A27DB-BD31-4B8C-83A1-F6EECF244321}">
                    <p14:modId xmlns:p14="http://schemas.microsoft.com/office/powerpoint/2010/main" val="4043882903"/>
                  </p:ext>
                </p:extLst>
              </p:nvPr>
            </p:nvGraphicFramePr>
            <p:xfrm>
              <a:off x="5030" y="1440"/>
              <a:ext cx="216" cy="240"/>
            </p:xfrm>
            <a:graphic>
              <a:graphicData uri="http://schemas.openxmlformats.org/presentationml/2006/ole">
                <mc:AlternateContent xmlns:mc="http://schemas.openxmlformats.org/markup-compatibility/2006">
                  <mc:Choice xmlns:v="urn:schemas-microsoft-com:vml" Requires="v">
                    <p:oleObj spid="_x0000_s15440" name="Equation" r:id="rId19" imgW="126720" imgH="139680" progId="Equation.DSMT4">
                      <p:embed/>
                    </p:oleObj>
                  </mc:Choice>
                  <mc:Fallback>
                    <p:oleObj name="Equation" r:id="rId19" imgW="126720" imgH="1396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30" y="1440"/>
                            <a:ext cx="216" cy="240"/>
                          </a:xfrm>
                          <a:prstGeom prst="rect">
                            <a:avLst/>
                          </a:prstGeom>
                          <a:noFill/>
                          <a:ln>
                            <a:noFill/>
                          </a:ln>
                          <a:effectLst/>
                        </p:spPr>
                      </p:pic>
                    </p:oleObj>
                  </mc:Fallback>
                </mc:AlternateContent>
              </a:graphicData>
            </a:graphic>
          </p:graphicFrame>
        </p:grpSp>
      </p:grpSp>
      <mc:AlternateContent xmlns:mc="http://schemas.openxmlformats.org/markup-compatibility/2006" xmlns:a14="http://schemas.microsoft.com/office/drawing/2010/main">
        <mc:Choice Requires="a14">
          <p:sp>
            <p:nvSpPr>
              <p:cNvPr id="80" name="Text Box 39"/>
              <p:cNvSpPr txBox="1">
                <a:spLocks noChangeArrowheads="1"/>
              </p:cNvSpPr>
              <p:nvPr/>
            </p:nvSpPr>
            <p:spPr bwMode="auto">
              <a:xfrm>
                <a:off x="609600" y="5492750"/>
                <a:ext cx="8205788" cy="4000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电子热运动能量 </a:t>
                </a:r>
                <a14:m>
                  <m:oMath xmlns:m="http://schemas.openxmlformats.org/officeDocument/2006/math">
                    <m:r>
                      <a:rPr lang="en-US" altLang="zh-CN" sz="2000" b="0" i="1" smtClean="0">
                        <a:latin typeface="Cambria Math"/>
                        <a:ea typeface="Cambria Math"/>
                        <a:cs typeface="Times New Roman" panose="02020603050405020304" pitchFamily="18" charset="0"/>
                      </a:rPr>
                      <m:t>≪</m:t>
                    </m:r>
                    <m:r>
                      <a:rPr lang="en-US" altLang="zh-CN" sz="2000" b="0" i="1" smtClean="0">
                        <a:latin typeface="Cambria Math"/>
                        <a:ea typeface="微软雅黑" panose="020B0503020204020204" pitchFamily="34" charset="-122"/>
                        <a:cs typeface="Times New Roman" panose="02020603050405020304" pitchFamily="18" charset="0"/>
                      </a:rPr>
                      <m:t>h</m:t>
                    </m:r>
                    <m:r>
                      <a:rPr lang="zh-CN" altLang="en-US" sz="2000" i="1" smtClean="0">
                        <a:latin typeface="Cambria Math"/>
                        <a:ea typeface="微软雅黑" panose="020B0503020204020204" pitchFamily="34" charset="-122"/>
                        <a:cs typeface="Times New Roman" panose="02020603050405020304" pitchFamily="18" charset="0"/>
                      </a:rPr>
                      <m:t>𝜈</m:t>
                    </m:r>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a:latin typeface="Times New Roman" panose="02020603050405020304" pitchFamily="18" charset="0"/>
                    <a:ea typeface="微软雅黑" panose="020B0503020204020204" pitchFamily="34" charset="-122"/>
                    <a:cs typeface="Times New Roman" panose="02020603050405020304" pitchFamily="18" charset="0"/>
                  </a:rPr>
                  <a:t>，可忽略其初动能</a:t>
                </a:r>
                <a:r>
                  <a:rPr lang="zh-CN" altLang="en-US" sz="200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80" name="Text Box 39"/>
              <p:cNvSpPr txBox="1">
                <a:spLocks noRot="1" noChangeAspect="1" noMove="1" noResize="1" noEditPoints="1" noAdjustHandles="1" noChangeArrowheads="1" noChangeShapeType="1" noTextEdit="1"/>
              </p:cNvSpPr>
              <p:nvPr/>
            </p:nvSpPr>
            <p:spPr bwMode="auto">
              <a:xfrm>
                <a:off x="609600" y="5492750"/>
                <a:ext cx="8205788" cy="400050"/>
              </a:xfrm>
              <a:prstGeom prst="rect">
                <a:avLst/>
              </a:prstGeom>
              <a:blipFill>
                <a:blip r:embed="rId21"/>
                <a:stretch>
                  <a:fillRect l="-743" t="-7576" b="-25758"/>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a:noFill/>
                  </a:rPr>
                  <a:t> </a:t>
                </a:r>
              </a:p>
            </p:txBody>
          </p:sp>
        </mc:Fallback>
      </mc:AlternateContent>
      <p:grpSp>
        <p:nvGrpSpPr>
          <p:cNvPr id="82" name="Group 41"/>
          <p:cNvGrpSpPr>
            <a:grpSpLocks/>
          </p:cNvGrpSpPr>
          <p:nvPr/>
        </p:nvGrpSpPr>
        <p:grpSpPr bwMode="auto">
          <a:xfrm>
            <a:off x="1224280" y="4437062"/>
            <a:ext cx="3802063" cy="400050"/>
            <a:chOff x="1590" y="2784"/>
            <a:chExt cx="2395" cy="252"/>
          </a:xfrm>
        </p:grpSpPr>
        <p:graphicFrame>
          <p:nvGraphicFramePr>
            <p:cNvPr id="83" name="Object 42"/>
            <p:cNvGraphicFramePr>
              <a:graphicFrameLocks noChangeAspect="1"/>
            </p:cNvGraphicFramePr>
            <p:nvPr>
              <p:extLst>
                <p:ext uri="{D42A27DB-BD31-4B8C-83A1-F6EECF244321}">
                  <p14:modId xmlns:p14="http://schemas.microsoft.com/office/powerpoint/2010/main" val="3174629892"/>
                </p:ext>
              </p:extLst>
            </p:nvPr>
          </p:nvGraphicFramePr>
          <p:xfrm>
            <a:off x="3055" y="2787"/>
            <a:ext cx="930" cy="211"/>
          </p:xfrm>
          <a:graphic>
            <a:graphicData uri="http://schemas.openxmlformats.org/presentationml/2006/ole">
              <mc:AlternateContent xmlns:mc="http://schemas.openxmlformats.org/markup-compatibility/2006">
                <mc:Choice xmlns:v="urn:schemas-microsoft-com:vml" Requires="v">
                  <p:oleObj spid="_x0000_s15441" name="Equation" r:id="rId22" imgW="1511280" imgH="342720" progId="Equation.3">
                    <p:embed/>
                  </p:oleObj>
                </mc:Choice>
                <mc:Fallback>
                  <p:oleObj name="Equation" r:id="rId22" imgW="1511280" imgH="34272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55" y="2787"/>
                          <a:ext cx="930" cy="211"/>
                        </a:xfrm>
                        <a:prstGeom prst="rect">
                          <a:avLst/>
                        </a:prstGeom>
                        <a:noFill/>
                        <a:ln>
                          <a:noFill/>
                        </a:ln>
                        <a:effectLst/>
                      </p:spPr>
                    </p:pic>
                  </p:oleObj>
                </mc:Fallback>
              </mc:AlternateContent>
            </a:graphicData>
          </a:graphic>
        </p:graphicFrame>
        <p:graphicFrame>
          <p:nvGraphicFramePr>
            <p:cNvPr id="84" name="Object 43"/>
            <p:cNvGraphicFramePr>
              <a:graphicFrameLocks noChangeAspect="1"/>
            </p:cNvGraphicFramePr>
            <p:nvPr>
              <p:extLst>
                <p:ext uri="{D42A27DB-BD31-4B8C-83A1-F6EECF244321}">
                  <p14:modId xmlns:p14="http://schemas.microsoft.com/office/powerpoint/2010/main" val="2520945095"/>
                </p:ext>
              </p:extLst>
            </p:nvPr>
          </p:nvGraphicFramePr>
          <p:xfrm>
            <a:off x="1590" y="2813"/>
            <a:ext cx="640" cy="195"/>
          </p:xfrm>
          <a:graphic>
            <a:graphicData uri="http://schemas.openxmlformats.org/presentationml/2006/ole">
              <mc:AlternateContent xmlns:mc="http://schemas.openxmlformats.org/markup-compatibility/2006">
                <mc:Choice xmlns:v="urn:schemas-microsoft-com:vml" Requires="v">
                  <p:oleObj spid="_x0000_s15442" name="Equation" r:id="rId24" imgW="914400" imgH="279360" progId="Equation.DSMT4">
                    <p:embed/>
                  </p:oleObj>
                </mc:Choice>
                <mc:Fallback>
                  <p:oleObj name="Equation" r:id="rId24" imgW="914400" imgH="27936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90" y="2813"/>
                          <a:ext cx="640" cy="195"/>
                        </a:xfrm>
                        <a:prstGeom prst="rect">
                          <a:avLst/>
                        </a:prstGeom>
                        <a:noFill/>
                        <a:ln>
                          <a:noFill/>
                        </a:ln>
                        <a:effectLst/>
                      </p:spPr>
                    </p:pic>
                  </p:oleObj>
                </mc:Fallback>
              </mc:AlternateContent>
            </a:graphicData>
          </a:graphic>
        </p:graphicFrame>
        <p:sp>
          <p:nvSpPr>
            <p:cNvPr id="85" name="Text Box 44"/>
            <p:cNvSpPr txBox="1">
              <a:spLocks noChangeArrowheads="1"/>
            </p:cNvSpPr>
            <p:nvPr/>
          </p:nvSpPr>
          <p:spPr bwMode="auto">
            <a:xfrm>
              <a:off x="2304" y="2784"/>
              <a:ext cx="10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范围为：</a:t>
              </a:r>
            </a:p>
          </p:txBody>
        </p:sp>
      </p:grpSp>
      <p:sp>
        <p:nvSpPr>
          <p:cNvPr id="3" name="矩形 2"/>
          <p:cNvSpPr/>
          <p:nvPr/>
        </p:nvSpPr>
        <p:spPr>
          <a:xfrm>
            <a:off x="6179820" y="4162425"/>
            <a:ext cx="2671762" cy="2419124"/>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20000"/>
              </a:lnSpc>
            </a:pPr>
            <a:r>
              <a:rPr lang="zh-CN" altLang="en-US" b="1" dirty="0">
                <a:solidFill>
                  <a:srgbClr val="0066FF"/>
                </a:solidFill>
                <a:latin typeface="微软雅黑" panose="020B0503020204020204" pitchFamily="34" charset="-122"/>
                <a:ea typeface="微软雅黑" panose="020B0503020204020204" pitchFamily="34" charset="-122"/>
              </a:rPr>
              <a:t>模型</a:t>
            </a:r>
            <a:r>
              <a:rPr lang="zh-CN" altLang="en-US" dirty="0">
                <a:latin typeface="微软雅黑" panose="020B0503020204020204" pitchFamily="34" charset="-122"/>
                <a:ea typeface="微软雅黑" panose="020B0503020204020204" pitchFamily="34" charset="-122"/>
              </a:rPr>
              <a:t>：散射过程是光子与散射体中的电子进行弹性碰撞的过程。</a:t>
            </a:r>
            <a:endParaRPr lang="en-US" altLang="zh-CN" dirty="0">
              <a:latin typeface="微软雅黑" panose="020B0503020204020204" pitchFamily="34" charset="-122"/>
              <a:ea typeface="微软雅黑" panose="020B0503020204020204" pitchFamily="34" charset="-122"/>
            </a:endParaRPr>
          </a:p>
          <a:p>
            <a:pPr algn="just">
              <a:lnSpc>
                <a:spcPct val="12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与自由电子碰撞</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康普顿散射</a:t>
            </a:r>
            <a:endParaRPr lang="en-US" altLang="zh-CN" dirty="0">
              <a:latin typeface="微软雅黑" panose="020B0503020204020204" pitchFamily="34" charset="-122"/>
              <a:ea typeface="微软雅黑" panose="020B0503020204020204" pitchFamily="34" charset="-122"/>
            </a:endParaRPr>
          </a:p>
          <a:p>
            <a:pPr algn="just">
              <a:lnSpc>
                <a:spcPct val="12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与紧束缚电子碰撞，瑞利散射。</a:t>
            </a:r>
          </a:p>
        </p:txBody>
      </p:sp>
      <mc:AlternateContent xmlns:mc="http://schemas.openxmlformats.org/markup-compatibility/2006" xmlns:a14="http://schemas.microsoft.com/office/drawing/2010/main">
        <mc:Choice Requires="a14">
          <p:sp>
            <p:nvSpPr>
              <p:cNvPr id="2" name="文本框 1"/>
              <p:cNvSpPr txBox="1"/>
              <p:nvPr/>
            </p:nvSpPr>
            <p:spPr>
              <a:xfrm>
                <a:off x="2843808" y="2947988"/>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0</m:t>
                          </m:r>
                        </m:sub>
                      </m:sSub>
                      <m:acc>
                        <m:accPr>
                          <m:chr m:val="⃑"/>
                          <m:ctrlPr>
                            <a:rPr lang="en-US" altLang="zh-CN" i="1" smtClean="0">
                              <a:latin typeface="Cambria Math" panose="02040503050406030204" pitchFamily="18" charset="0"/>
                            </a:rPr>
                          </m:ctrlPr>
                        </m:acc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0</m:t>
                              </m:r>
                            </m:sub>
                          </m:sSub>
                        </m:e>
                      </m:acc>
                    </m:oMath>
                  </m:oMathPara>
                </a14:m>
                <a:endParaRPr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2843808" y="2947988"/>
                <a:ext cx="864096" cy="369332"/>
              </a:xfrm>
              <a:prstGeom prst="rect">
                <a:avLst/>
              </a:prstGeom>
              <a:blipFill rotWithShape="0">
                <a:blip r:embed="rId26"/>
                <a:stretch>
                  <a:fillRect b="-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24809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75509" y="764704"/>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康普顿散射现象的量子解释</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Text Box 15"/>
          <p:cNvSpPr txBox="1">
            <a:spLocks noChangeArrowheads="1"/>
          </p:cNvSpPr>
          <p:nvPr/>
        </p:nvSpPr>
        <p:spPr bwMode="auto">
          <a:xfrm>
            <a:off x="381000" y="1256657"/>
            <a:ext cx="457200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）理论分析</a:t>
            </a:r>
          </a:p>
        </p:txBody>
      </p:sp>
      <p:graphicFrame>
        <p:nvGraphicFramePr>
          <p:cNvPr id="43" name="Object 2"/>
          <p:cNvGraphicFramePr>
            <a:graphicFrameLocks noChangeAspect="1"/>
          </p:cNvGraphicFramePr>
          <p:nvPr>
            <p:extLst>
              <p:ext uri="{D42A27DB-BD31-4B8C-83A1-F6EECF244321}">
                <p14:modId xmlns:p14="http://schemas.microsoft.com/office/powerpoint/2010/main" val="309234993"/>
              </p:ext>
            </p:extLst>
          </p:nvPr>
        </p:nvGraphicFramePr>
        <p:xfrm>
          <a:off x="323850" y="4338638"/>
          <a:ext cx="6569075" cy="1160462"/>
        </p:xfrm>
        <a:graphic>
          <a:graphicData uri="http://schemas.openxmlformats.org/presentationml/2006/ole">
            <mc:AlternateContent xmlns:mc="http://schemas.openxmlformats.org/markup-compatibility/2006">
              <mc:Choice xmlns:v="urn:schemas-microsoft-com:vml" Requires="v">
                <p:oleObj spid="_x0000_s16491" name="Equation" r:id="rId4" imgW="2552400" imgH="482400" progId="Equation.DSMT4">
                  <p:embed/>
                </p:oleObj>
              </mc:Choice>
              <mc:Fallback>
                <p:oleObj name="Equation" r:id="rId4" imgW="2552400" imgH="482400" progId="Equation.DSMT4">
                  <p:embed/>
                  <p:pic>
                    <p:nvPicPr>
                      <p:cNvPr id="0" name=""/>
                      <p:cNvPicPr>
                        <a:picLocks noChangeAspect="1" noChangeArrowheads="1"/>
                      </p:cNvPicPr>
                      <p:nvPr/>
                    </p:nvPicPr>
                    <p:blipFill>
                      <a:blip r:embed="rId5"/>
                      <a:srcRect/>
                      <a:stretch>
                        <a:fillRect/>
                      </a:stretch>
                    </p:blipFill>
                    <p:spPr bwMode="auto">
                      <a:xfrm>
                        <a:off x="323850" y="4338638"/>
                        <a:ext cx="6569075" cy="1160462"/>
                      </a:xfrm>
                      <a:prstGeom prst="rect">
                        <a:avLst/>
                      </a:prstGeom>
                      <a:noFill/>
                      <a:ln>
                        <a:noFill/>
                      </a:ln>
                      <a:effectLst/>
                    </p:spPr>
                  </p:pic>
                </p:oleObj>
              </mc:Fallback>
            </mc:AlternateContent>
          </a:graphicData>
        </a:graphic>
      </p:graphicFrame>
      <p:grpSp>
        <p:nvGrpSpPr>
          <p:cNvPr id="58" name="Group 31"/>
          <p:cNvGrpSpPr>
            <a:grpSpLocks/>
          </p:cNvGrpSpPr>
          <p:nvPr/>
        </p:nvGrpSpPr>
        <p:grpSpPr bwMode="auto">
          <a:xfrm>
            <a:off x="510233" y="1772816"/>
            <a:ext cx="3016250" cy="1171575"/>
            <a:chOff x="297" y="1036"/>
            <a:chExt cx="1900" cy="738"/>
          </a:xfrm>
        </p:grpSpPr>
        <p:graphicFrame>
          <p:nvGraphicFramePr>
            <p:cNvPr id="60" name="Object 32"/>
            <p:cNvGraphicFramePr>
              <a:graphicFrameLocks noChangeAspect="1"/>
            </p:cNvGraphicFramePr>
            <p:nvPr>
              <p:extLst>
                <p:ext uri="{D42A27DB-BD31-4B8C-83A1-F6EECF244321}">
                  <p14:modId xmlns:p14="http://schemas.microsoft.com/office/powerpoint/2010/main" val="1523531641"/>
                </p:ext>
              </p:extLst>
            </p:nvPr>
          </p:nvGraphicFramePr>
          <p:xfrm>
            <a:off x="470" y="1144"/>
            <a:ext cx="1727" cy="630"/>
          </p:xfrm>
          <a:graphic>
            <a:graphicData uri="http://schemas.openxmlformats.org/presentationml/2006/ole">
              <mc:AlternateContent xmlns:mc="http://schemas.openxmlformats.org/markup-compatibility/2006">
                <mc:Choice xmlns:v="urn:schemas-microsoft-com:vml" Requires="v">
                  <p:oleObj spid="_x0000_s16492" name="Equation" r:id="rId6" imgW="1117440" imgH="393480" progId="Equation.DSMT4">
                    <p:embed/>
                  </p:oleObj>
                </mc:Choice>
                <mc:Fallback>
                  <p:oleObj name="Equation" r:id="rId6" imgW="1117440" imgH="393480" progId="Equation.DSMT4">
                    <p:embed/>
                    <p:pic>
                      <p:nvPicPr>
                        <p:cNvPr id="0" name=""/>
                        <p:cNvPicPr>
                          <a:picLocks noChangeAspect="1" noChangeArrowheads="1"/>
                        </p:cNvPicPr>
                        <p:nvPr/>
                      </p:nvPicPr>
                      <p:blipFill>
                        <a:blip r:embed="rId7"/>
                        <a:srcRect/>
                        <a:stretch>
                          <a:fillRect/>
                        </a:stretch>
                      </p:blipFill>
                      <p:spPr bwMode="auto">
                        <a:xfrm>
                          <a:off x="470" y="1144"/>
                          <a:ext cx="1727" cy="630"/>
                        </a:xfrm>
                        <a:prstGeom prst="rect">
                          <a:avLst/>
                        </a:prstGeom>
                        <a:noFill/>
                        <a:ln>
                          <a:noFill/>
                        </a:ln>
                        <a:effectLst/>
                      </p:spPr>
                    </p:pic>
                  </p:oleObj>
                </mc:Fallback>
              </mc:AlternateContent>
            </a:graphicData>
          </a:graphic>
        </p:graphicFrame>
        <p:sp>
          <p:nvSpPr>
            <p:cNvPr id="79" name="Text Box 33"/>
            <p:cNvSpPr txBox="1">
              <a:spLocks noChangeArrowheads="1"/>
            </p:cNvSpPr>
            <p:nvPr/>
          </p:nvSpPr>
          <p:spPr bwMode="auto">
            <a:xfrm>
              <a:off x="297" y="1036"/>
              <a:ext cx="1296"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能量守恒</a:t>
              </a:r>
            </a:p>
          </p:txBody>
        </p:sp>
      </p:grpSp>
      <p:sp>
        <p:nvSpPr>
          <p:cNvPr id="87" name="Rectangle 36"/>
          <p:cNvSpPr>
            <a:spLocks noChangeArrowheads="1"/>
          </p:cNvSpPr>
          <p:nvPr/>
        </p:nvSpPr>
        <p:spPr bwMode="auto">
          <a:xfrm>
            <a:off x="503742" y="2881417"/>
            <a:ext cx="1981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动量守恒</a:t>
            </a:r>
          </a:p>
        </p:txBody>
      </p:sp>
      <p:sp>
        <p:nvSpPr>
          <p:cNvPr id="88" name="AutoShape 37"/>
          <p:cNvSpPr>
            <a:spLocks/>
          </p:cNvSpPr>
          <p:nvPr/>
        </p:nvSpPr>
        <p:spPr bwMode="auto">
          <a:xfrm>
            <a:off x="266114" y="1831975"/>
            <a:ext cx="228600" cy="2133600"/>
          </a:xfrm>
          <a:prstGeom prst="leftBrace">
            <a:avLst>
              <a:gd name="adj1" fmla="val 77778"/>
              <a:gd name="adj2" fmla="val 50000"/>
            </a:avLst>
          </a:prstGeom>
          <a:noFill/>
          <a:ln w="28575">
            <a:solidFill>
              <a:srgbClr val="FF0000"/>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90" name="Group 4"/>
          <p:cNvGrpSpPr>
            <a:grpSpLocks/>
          </p:cNvGrpSpPr>
          <p:nvPr/>
        </p:nvGrpSpPr>
        <p:grpSpPr bwMode="auto">
          <a:xfrm>
            <a:off x="4404360" y="1068077"/>
            <a:ext cx="4267200" cy="3119264"/>
            <a:chOff x="2784" y="528"/>
            <a:chExt cx="2880" cy="2064"/>
          </a:xfrm>
        </p:grpSpPr>
        <p:sp>
          <p:nvSpPr>
            <p:cNvPr id="91" name="Rectangle 5"/>
            <p:cNvSpPr>
              <a:spLocks noChangeArrowheads="1"/>
            </p:cNvSpPr>
            <p:nvPr/>
          </p:nvSpPr>
          <p:spPr bwMode="auto">
            <a:xfrm>
              <a:off x="2784" y="528"/>
              <a:ext cx="2880" cy="2064"/>
            </a:xfrm>
            <a:prstGeom prst="rect">
              <a:avLst/>
            </a:prstGeom>
            <a:solidFill>
              <a:schemeClr val="bg1"/>
            </a:solidFill>
            <a:ln w="9525">
              <a:solidFill>
                <a:srgbClr val="006666"/>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 name="Line 6"/>
            <p:cNvSpPr>
              <a:spLocks noChangeShapeType="1"/>
            </p:cNvSpPr>
            <p:nvPr/>
          </p:nvSpPr>
          <p:spPr bwMode="auto">
            <a:xfrm>
              <a:off x="5136" y="1680"/>
              <a:ext cx="432"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3" name="Line 7"/>
            <p:cNvSpPr>
              <a:spLocks noChangeShapeType="1"/>
            </p:cNvSpPr>
            <p:nvPr/>
          </p:nvSpPr>
          <p:spPr bwMode="auto">
            <a:xfrm flipV="1">
              <a:off x="3840" y="768"/>
              <a:ext cx="0" cy="168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94" name="Object 8"/>
            <p:cNvGraphicFramePr>
              <a:graphicFrameLocks noChangeAspect="1"/>
            </p:cNvGraphicFramePr>
            <p:nvPr/>
          </p:nvGraphicFramePr>
          <p:xfrm>
            <a:off x="5232" y="1392"/>
            <a:ext cx="208" cy="226"/>
          </p:xfrm>
          <a:graphic>
            <a:graphicData uri="http://schemas.openxmlformats.org/presentationml/2006/ole">
              <mc:AlternateContent xmlns:mc="http://schemas.openxmlformats.org/markup-compatibility/2006">
                <mc:Choice xmlns:v="urn:schemas-microsoft-com:vml" Requires="v">
                  <p:oleObj spid="_x0000_s16493" name="公式" r:id="rId8" imgW="177480" imgH="190440" progId="Equation.3">
                    <p:embed/>
                  </p:oleObj>
                </mc:Choice>
                <mc:Fallback>
                  <p:oleObj name="公式" r:id="rId8" imgW="177480" imgH="1904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2" y="1392"/>
                          <a:ext cx="208"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 name="Object 9"/>
            <p:cNvGraphicFramePr>
              <a:graphicFrameLocks noChangeAspect="1"/>
            </p:cNvGraphicFramePr>
            <p:nvPr/>
          </p:nvGraphicFramePr>
          <p:xfrm>
            <a:off x="3840" y="768"/>
            <a:ext cx="225" cy="285"/>
          </p:xfrm>
          <a:graphic>
            <a:graphicData uri="http://schemas.openxmlformats.org/presentationml/2006/ole">
              <mc:AlternateContent xmlns:mc="http://schemas.openxmlformats.org/markup-compatibility/2006">
                <mc:Choice xmlns:v="urn:schemas-microsoft-com:vml" Requires="v">
                  <p:oleObj spid="_x0000_s16494" name="公式" r:id="rId10" imgW="190440" imgH="241200" progId="Equation.3">
                    <p:embed/>
                  </p:oleObj>
                </mc:Choice>
                <mc:Fallback>
                  <p:oleObj name="公式" r:id="rId10" imgW="19044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0" y="768"/>
                          <a:ext cx="225"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 name="Line 10"/>
            <p:cNvSpPr>
              <a:spLocks noChangeShapeType="1"/>
            </p:cNvSpPr>
            <p:nvPr/>
          </p:nvSpPr>
          <p:spPr bwMode="auto">
            <a:xfrm flipV="1">
              <a:off x="4320" y="1680"/>
              <a:ext cx="816" cy="576"/>
            </a:xfrm>
            <a:prstGeom prst="line">
              <a:avLst/>
            </a:prstGeom>
            <a:noFill/>
            <a:ln w="19050">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7" name="Line 11"/>
            <p:cNvSpPr>
              <a:spLocks noChangeShapeType="1"/>
            </p:cNvSpPr>
            <p:nvPr/>
          </p:nvSpPr>
          <p:spPr bwMode="auto">
            <a:xfrm>
              <a:off x="4656" y="1104"/>
              <a:ext cx="480" cy="576"/>
            </a:xfrm>
            <a:prstGeom prst="line">
              <a:avLst/>
            </a:prstGeom>
            <a:noFill/>
            <a:ln w="19050">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8" name="Line 12"/>
            <p:cNvSpPr>
              <a:spLocks noChangeShapeType="1"/>
            </p:cNvSpPr>
            <p:nvPr/>
          </p:nvSpPr>
          <p:spPr bwMode="auto">
            <a:xfrm>
              <a:off x="3840" y="1680"/>
              <a:ext cx="1248" cy="0"/>
            </a:xfrm>
            <a:prstGeom prst="line">
              <a:avLst/>
            </a:prstGeom>
            <a:noFill/>
            <a:ln w="38100">
              <a:solidFill>
                <a:srgbClr val="FF0000"/>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99" name="Group 13"/>
            <p:cNvGrpSpPr>
              <a:grpSpLocks/>
            </p:cNvGrpSpPr>
            <p:nvPr/>
          </p:nvGrpSpPr>
          <p:grpSpPr bwMode="auto">
            <a:xfrm>
              <a:off x="2976" y="1313"/>
              <a:ext cx="864" cy="367"/>
              <a:chOff x="2976" y="1313"/>
              <a:chExt cx="864" cy="367"/>
            </a:xfrm>
          </p:grpSpPr>
          <p:sp>
            <p:nvSpPr>
              <p:cNvPr id="115" name="Line 14"/>
              <p:cNvSpPr>
                <a:spLocks noChangeShapeType="1"/>
              </p:cNvSpPr>
              <p:nvPr/>
            </p:nvSpPr>
            <p:spPr bwMode="auto">
              <a:xfrm>
                <a:off x="2976" y="1680"/>
                <a:ext cx="864" cy="0"/>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16" name="Object 15"/>
              <p:cNvGraphicFramePr>
                <a:graphicFrameLocks noChangeAspect="1"/>
              </p:cNvGraphicFramePr>
              <p:nvPr>
                <p:extLst>
                  <p:ext uri="{D42A27DB-BD31-4B8C-83A1-F6EECF244321}">
                    <p14:modId xmlns:p14="http://schemas.microsoft.com/office/powerpoint/2010/main" val="2873082913"/>
                  </p:ext>
                </p:extLst>
              </p:nvPr>
            </p:nvGraphicFramePr>
            <p:xfrm>
              <a:off x="3204" y="1313"/>
              <a:ext cx="211" cy="254"/>
            </p:xfrm>
            <a:graphic>
              <a:graphicData uri="http://schemas.openxmlformats.org/presentationml/2006/ole">
                <mc:AlternateContent xmlns:mc="http://schemas.openxmlformats.org/markup-compatibility/2006">
                  <mc:Choice xmlns:v="urn:schemas-microsoft-com:vml" Requires="v">
                    <p:oleObj spid="_x0000_s16495"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3204" y="1313"/>
                            <a:ext cx="211"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0" name="Group 16"/>
            <p:cNvGrpSpPr>
              <a:grpSpLocks/>
            </p:cNvGrpSpPr>
            <p:nvPr/>
          </p:nvGrpSpPr>
          <p:grpSpPr bwMode="auto">
            <a:xfrm>
              <a:off x="3840" y="762"/>
              <a:ext cx="816" cy="918"/>
              <a:chOff x="3840" y="762"/>
              <a:chExt cx="816" cy="918"/>
            </a:xfrm>
          </p:grpSpPr>
          <p:sp>
            <p:nvSpPr>
              <p:cNvPr id="113" name="Line 17"/>
              <p:cNvSpPr>
                <a:spLocks noChangeShapeType="1"/>
              </p:cNvSpPr>
              <p:nvPr/>
            </p:nvSpPr>
            <p:spPr bwMode="auto">
              <a:xfrm flipV="1">
                <a:off x="3840" y="1104"/>
                <a:ext cx="816" cy="576"/>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14" name="Object 18"/>
              <p:cNvGraphicFramePr>
                <a:graphicFrameLocks noChangeAspect="1"/>
              </p:cNvGraphicFramePr>
              <p:nvPr>
                <p:extLst>
                  <p:ext uri="{D42A27DB-BD31-4B8C-83A1-F6EECF244321}">
                    <p14:modId xmlns:p14="http://schemas.microsoft.com/office/powerpoint/2010/main" val="2042965887"/>
                  </p:ext>
                </p:extLst>
              </p:nvPr>
            </p:nvGraphicFramePr>
            <p:xfrm>
              <a:off x="4424" y="762"/>
              <a:ext cx="152" cy="189"/>
            </p:xfrm>
            <a:graphic>
              <a:graphicData uri="http://schemas.openxmlformats.org/presentationml/2006/ole">
                <mc:AlternateContent xmlns:mc="http://schemas.openxmlformats.org/markup-compatibility/2006">
                  <mc:Choice xmlns:v="urn:schemas-microsoft-com:vml" Requires="v">
                    <p:oleObj spid="_x0000_s16496" name="Equation" r:id="rId14" imgW="152280" imgH="203040" progId="Equation.DSMT4">
                      <p:embed/>
                    </p:oleObj>
                  </mc:Choice>
                  <mc:Fallback>
                    <p:oleObj name="Equation" r:id="rId14" imgW="152280" imgH="203040" progId="Equation.DSMT4">
                      <p:embed/>
                      <p:pic>
                        <p:nvPicPr>
                          <p:cNvPr id="0" name=""/>
                          <p:cNvPicPr>
                            <a:picLocks noChangeAspect="1" noChangeArrowheads="1"/>
                          </p:cNvPicPr>
                          <p:nvPr/>
                        </p:nvPicPr>
                        <p:blipFill>
                          <a:blip r:embed="rId15"/>
                          <a:srcRect/>
                          <a:stretch>
                            <a:fillRect/>
                          </a:stretch>
                        </p:blipFill>
                        <p:spPr bwMode="auto">
                          <a:xfrm>
                            <a:off x="4424" y="762"/>
                            <a:ext cx="152" cy="189"/>
                          </a:xfrm>
                          <a:prstGeom prst="rect">
                            <a:avLst/>
                          </a:prstGeom>
                          <a:noFill/>
                          <a:ln>
                            <a:noFill/>
                          </a:ln>
                          <a:effectLst/>
                        </p:spPr>
                      </p:pic>
                    </p:oleObj>
                  </mc:Fallback>
                </mc:AlternateContent>
              </a:graphicData>
            </a:graphic>
          </p:graphicFrame>
        </p:grpSp>
        <p:grpSp>
          <p:nvGrpSpPr>
            <p:cNvPr id="101" name="Group 19"/>
            <p:cNvGrpSpPr>
              <a:grpSpLocks/>
            </p:cNvGrpSpPr>
            <p:nvPr/>
          </p:nvGrpSpPr>
          <p:grpSpPr bwMode="auto">
            <a:xfrm>
              <a:off x="3840" y="1680"/>
              <a:ext cx="480" cy="751"/>
              <a:chOff x="3840" y="1680"/>
              <a:chExt cx="480" cy="751"/>
            </a:xfrm>
          </p:grpSpPr>
          <p:sp>
            <p:nvSpPr>
              <p:cNvPr id="111" name="Line 20"/>
              <p:cNvSpPr>
                <a:spLocks noChangeShapeType="1"/>
              </p:cNvSpPr>
              <p:nvPr/>
            </p:nvSpPr>
            <p:spPr bwMode="auto">
              <a:xfrm>
                <a:off x="3840" y="1680"/>
                <a:ext cx="480" cy="576"/>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12" name="Object 21"/>
              <p:cNvGraphicFramePr>
                <a:graphicFrameLocks noChangeAspect="1"/>
              </p:cNvGraphicFramePr>
              <p:nvPr>
                <p:extLst>
                  <p:ext uri="{D42A27DB-BD31-4B8C-83A1-F6EECF244321}">
                    <p14:modId xmlns:p14="http://schemas.microsoft.com/office/powerpoint/2010/main" val="3724452450"/>
                  </p:ext>
                </p:extLst>
              </p:nvPr>
            </p:nvGraphicFramePr>
            <p:xfrm>
              <a:off x="3851" y="2141"/>
              <a:ext cx="393" cy="290"/>
            </p:xfrm>
            <a:graphic>
              <a:graphicData uri="http://schemas.openxmlformats.org/presentationml/2006/ole">
                <mc:AlternateContent xmlns:mc="http://schemas.openxmlformats.org/markup-compatibility/2006">
                  <mc:Choice xmlns:v="urn:schemas-microsoft-com:vml" Requires="v">
                    <p:oleObj spid="_x0000_s16497" name="Equation" r:id="rId16" imgW="330120" imgH="241200" progId="Equation.DSMT4">
                      <p:embed/>
                    </p:oleObj>
                  </mc:Choice>
                  <mc:Fallback>
                    <p:oleObj name="Equation" r:id="rId16" imgW="330120" imgH="241200" progId="Equation.DSMT4">
                      <p:embed/>
                      <p:pic>
                        <p:nvPicPr>
                          <p:cNvPr id="0" name=""/>
                          <p:cNvPicPr>
                            <a:picLocks noChangeAspect="1" noChangeArrowheads="1"/>
                          </p:cNvPicPr>
                          <p:nvPr/>
                        </p:nvPicPr>
                        <p:blipFill>
                          <a:blip r:embed="rId17"/>
                          <a:srcRect/>
                          <a:stretch>
                            <a:fillRect/>
                          </a:stretch>
                        </p:blipFill>
                        <p:spPr bwMode="auto">
                          <a:xfrm>
                            <a:off x="3851" y="2141"/>
                            <a:ext cx="393" cy="290"/>
                          </a:xfrm>
                          <a:prstGeom prst="rect">
                            <a:avLst/>
                          </a:prstGeom>
                          <a:noFill/>
                          <a:ln>
                            <a:noFill/>
                          </a:ln>
                          <a:effectLst/>
                        </p:spPr>
                      </p:pic>
                    </p:oleObj>
                  </mc:Fallback>
                </mc:AlternateContent>
              </a:graphicData>
            </a:graphic>
          </p:graphicFrame>
        </p:grpSp>
        <p:sp>
          <p:nvSpPr>
            <p:cNvPr id="102" name="Line 22"/>
            <p:cNvSpPr>
              <a:spLocks noChangeShapeType="1"/>
            </p:cNvSpPr>
            <p:nvPr/>
          </p:nvSpPr>
          <p:spPr bwMode="auto">
            <a:xfrm flipV="1">
              <a:off x="3840" y="1440"/>
              <a:ext cx="336" cy="240"/>
            </a:xfrm>
            <a:prstGeom prst="line">
              <a:avLst/>
            </a:prstGeom>
            <a:noFill/>
            <a:ln w="381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03" name="Object 23"/>
            <p:cNvGraphicFramePr>
              <a:graphicFrameLocks noChangeAspect="1"/>
            </p:cNvGraphicFramePr>
            <p:nvPr/>
          </p:nvGraphicFramePr>
          <p:xfrm>
            <a:off x="4008" y="1164"/>
            <a:ext cx="179" cy="238"/>
          </p:xfrm>
          <a:graphic>
            <a:graphicData uri="http://schemas.openxmlformats.org/presentationml/2006/ole">
              <mc:AlternateContent xmlns:mc="http://schemas.openxmlformats.org/markup-compatibility/2006">
                <mc:Choice xmlns:v="urn:schemas-microsoft-com:vml" Requires="v">
                  <p:oleObj spid="_x0000_s16498" name="Equation" r:id="rId18" imgW="152280" imgH="203040" progId="Equation.DSMT4">
                    <p:embed/>
                  </p:oleObj>
                </mc:Choice>
                <mc:Fallback>
                  <p:oleObj name="Equation" r:id="rId18" imgW="152280" imgH="203040" progId="Equation.DSMT4">
                    <p:embed/>
                    <p:pic>
                      <p:nvPicPr>
                        <p:cNvPr id="0" name=""/>
                        <p:cNvPicPr>
                          <a:picLocks noChangeAspect="1" noChangeArrowheads="1"/>
                        </p:cNvPicPr>
                        <p:nvPr/>
                      </p:nvPicPr>
                      <p:blipFill>
                        <a:blip r:embed="rId19"/>
                        <a:srcRect/>
                        <a:stretch>
                          <a:fillRect/>
                        </a:stretch>
                      </p:blipFill>
                      <p:spPr bwMode="auto">
                        <a:xfrm>
                          <a:off x="4008" y="1164"/>
                          <a:ext cx="179" cy="238"/>
                        </a:xfrm>
                        <a:prstGeom prst="rect">
                          <a:avLst/>
                        </a:prstGeom>
                        <a:noFill/>
                        <a:ln>
                          <a:noFill/>
                        </a:ln>
                        <a:effectLst/>
                      </p:spPr>
                    </p:pic>
                  </p:oleObj>
                </mc:Fallback>
              </mc:AlternateContent>
            </a:graphicData>
          </a:graphic>
        </p:graphicFrame>
        <p:sp>
          <p:nvSpPr>
            <p:cNvPr id="104" name="Line 24"/>
            <p:cNvSpPr>
              <a:spLocks noChangeShapeType="1"/>
            </p:cNvSpPr>
            <p:nvPr/>
          </p:nvSpPr>
          <p:spPr bwMode="auto">
            <a:xfrm>
              <a:off x="2928" y="1680"/>
              <a:ext cx="336" cy="0"/>
            </a:xfrm>
            <a:prstGeom prst="line">
              <a:avLst/>
            </a:prstGeom>
            <a:noFill/>
            <a:ln w="381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6" name="Oval 26"/>
            <p:cNvSpPr>
              <a:spLocks noChangeArrowheads="1"/>
            </p:cNvSpPr>
            <p:nvPr/>
          </p:nvSpPr>
          <p:spPr bwMode="auto">
            <a:xfrm>
              <a:off x="3768" y="1632"/>
              <a:ext cx="144" cy="144"/>
            </a:xfrm>
            <a:prstGeom prst="ellipse">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07" name="Object 27"/>
            <p:cNvGraphicFramePr>
              <a:graphicFrameLocks noChangeAspect="1"/>
            </p:cNvGraphicFramePr>
            <p:nvPr/>
          </p:nvGraphicFramePr>
          <p:xfrm>
            <a:off x="4417" y="1371"/>
            <a:ext cx="146" cy="200"/>
          </p:xfrm>
          <a:graphic>
            <a:graphicData uri="http://schemas.openxmlformats.org/presentationml/2006/ole">
              <mc:AlternateContent xmlns:mc="http://schemas.openxmlformats.org/markup-compatibility/2006">
                <mc:Choice xmlns:v="urn:schemas-microsoft-com:vml" Requires="v">
                  <p:oleObj spid="_x0000_s16499" name="公式" r:id="rId20" imgW="177480" imgH="241200" progId="Equation.3">
                    <p:embed/>
                  </p:oleObj>
                </mc:Choice>
                <mc:Fallback>
                  <p:oleObj name="公式" r:id="rId20" imgW="177480" imgH="2412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17" y="1371"/>
                          <a:ext cx="146" cy="200"/>
                        </a:xfrm>
                        <a:prstGeom prst="rect">
                          <a:avLst/>
                        </a:prstGeom>
                        <a:noFill/>
                        <a:ln>
                          <a:noFill/>
                        </a:ln>
                        <a:effectLst/>
                      </p:spPr>
                    </p:pic>
                  </p:oleObj>
                </mc:Fallback>
              </mc:AlternateContent>
            </a:graphicData>
          </a:graphic>
        </p:graphicFrame>
        <p:sp>
          <p:nvSpPr>
            <p:cNvPr id="108" name="Arc 28"/>
            <p:cNvSpPr>
              <a:spLocks/>
            </p:cNvSpPr>
            <p:nvPr/>
          </p:nvSpPr>
          <p:spPr bwMode="auto">
            <a:xfrm flipV="1">
              <a:off x="4032" y="1681"/>
              <a:ext cx="192" cy="290"/>
            </a:xfrm>
            <a:custGeom>
              <a:avLst/>
              <a:gdLst>
                <a:gd name="G0" fmla="+- 0 0 0"/>
                <a:gd name="G1" fmla="+- 21069 0 0"/>
                <a:gd name="G2" fmla="+- 21600 0 0"/>
                <a:gd name="T0" fmla="*/ 4761 w 21600"/>
                <a:gd name="T1" fmla="*/ 0 h 26139"/>
                <a:gd name="T2" fmla="*/ 20997 w 21600"/>
                <a:gd name="T3" fmla="*/ 26139 h 26139"/>
                <a:gd name="T4" fmla="*/ 0 w 21600"/>
                <a:gd name="T5" fmla="*/ 21069 h 26139"/>
              </a:gdLst>
              <a:ahLst/>
              <a:cxnLst>
                <a:cxn ang="0">
                  <a:pos x="T0" y="T1"/>
                </a:cxn>
                <a:cxn ang="0">
                  <a:pos x="T2" y="T3"/>
                </a:cxn>
                <a:cxn ang="0">
                  <a:pos x="T4" y="T5"/>
                </a:cxn>
              </a:cxnLst>
              <a:rect l="0" t="0" r="r" b="b"/>
              <a:pathLst>
                <a:path w="21600" h="26139" fill="none" extrusionOk="0">
                  <a:moveTo>
                    <a:pt x="4760" y="0"/>
                  </a:moveTo>
                  <a:cubicBezTo>
                    <a:pt x="14607" y="2225"/>
                    <a:pt x="21600" y="10973"/>
                    <a:pt x="21600" y="21069"/>
                  </a:cubicBezTo>
                  <a:cubicBezTo>
                    <a:pt x="21600" y="22776"/>
                    <a:pt x="21397" y="24478"/>
                    <a:pt x="20996" y="26138"/>
                  </a:cubicBezTo>
                </a:path>
                <a:path w="21600" h="26139" stroke="0" extrusionOk="0">
                  <a:moveTo>
                    <a:pt x="4760" y="0"/>
                  </a:moveTo>
                  <a:cubicBezTo>
                    <a:pt x="14607" y="2225"/>
                    <a:pt x="21600" y="10973"/>
                    <a:pt x="21600" y="21069"/>
                  </a:cubicBezTo>
                  <a:cubicBezTo>
                    <a:pt x="21600" y="22776"/>
                    <a:pt x="21397" y="24478"/>
                    <a:pt x="20996" y="26138"/>
                  </a:cubicBezTo>
                  <a:lnTo>
                    <a:pt x="0" y="21069"/>
                  </a:lnTo>
                  <a:close/>
                </a:path>
              </a:pathLst>
            </a:custGeom>
            <a:noFill/>
            <a:ln w="28575">
              <a:solidFill>
                <a:srgbClr val="CC00CC"/>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9" name="Arc 29"/>
            <p:cNvSpPr>
              <a:spLocks/>
            </p:cNvSpPr>
            <p:nvPr/>
          </p:nvSpPr>
          <p:spPr bwMode="auto">
            <a:xfrm rot="20593036" flipV="1">
              <a:off x="4176" y="1392"/>
              <a:ext cx="192" cy="294"/>
            </a:xfrm>
            <a:custGeom>
              <a:avLst/>
              <a:gdLst>
                <a:gd name="G0" fmla="+- 0 0 0"/>
                <a:gd name="G1" fmla="+- 15741 0 0"/>
                <a:gd name="G2" fmla="+- 21600 0 0"/>
                <a:gd name="T0" fmla="*/ 14791 w 21600"/>
                <a:gd name="T1" fmla="*/ 0 h 30659"/>
                <a:gd name="T2" fmla="*/ 15621 w 21600"/>
                <a:gd name="T3" fmla="*/ 30659 h 30659"/>
                <a:gd name="T4" fmla="*/ 0 w 21600"/>
                <a:gd name="T5" fmla="*/ 15741 h 30659"/>
              </a:gdLst>
              <a:ahLst/>
              <a:cxnLst>
                <a:cxn ang="0">
                  <a:pos x="T0" y="T1"/>
                </a:cxn>
                <a:cxn ang="0">
                  <a:pos x="T2" y="T3"/>
                </a:cxn>
                <a:cxn ang="0">
                  <a:pos x="T4" y="T5"/>
                </a:cxn>
              </a:cxnLst>
              <a:rect l="0" t="0" r="r" b="b"/>
              <a:pathLst>
                <a:path w="21600" h="30659" fill="none" extrusionOk="0">
                  <a:moveTo>
                    <a:pt x="14791" y="-1"/>
                  </a:moveTo>
                  <a:cubicBezTo>
                    <a:pt x="19135" y="4082"/>
                    <a:pt x="21600" y="9779"/>
                    <a:pt x="21600" y="15741"/>
                  </a:cubicBezTo>
                  <a:cubicBezTo>
                    <a:pt x="21600" y="21297"/>
                    <a:pt x="19458" y="26640"/>
                    <a:pt x="15620" y="30658"/>
                  </a:cubicBezTo>
                </a:path>
                <a:path w="21600" h="30659" stroke="0" extrusionOk="0">
                  <a:moveTo>
                    <a:pt x="14791" y="-1"/>
                  </a:moveTo>
                  <a:cubicBezTo>
                    <a:pt x="19135" y="4082"/>
                    <a:pt x="21600" y="9779"/>
                    <a:pt x="21600" y="15741"/>
                  </a:cubicBezTo>
                  <a:cubicBezTo>
                    <a:pt x="21600" y="21297"/>
                    <a:pt x="19458" y="26640"/>
                    <a:pt x="15620" y="30658"/>
                  </a:cubicBezTo>
                  <a:lnTo>
                    <a:pt x="0" y="15741"/>
                  </a:lnTo>
                  <a:close/>
                </a:path>
              </a:pathLst>
            </a:custGeom>
            <a:noFill/>
            <a:ln w="28575">
              <a:solidFill>
                <a:srgbClr val="009900"/>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110" name="Object 30"/>
            <p:cNvGraphicFramePr>
              <a:graphicFrameLocks noChangeAspect="1"/>
            </p:cNvGraphicFramePr>
            <p:nvPr/>
          </p:nvGraphicFramePr>
          <p:xfrm>
            <a:off x="4224" y="1776"/>
            <a:ext cx="183" cy="220"/>
          </p:xfrm>
          <a:graphic>
            <a:graphicData uri="http://schemas.openxmlformats.org/presentationml/2006/ole">
              <mc:AlternateContent xmlns:mc="http://schemas.openxmlformats.org/markup-compatibility/2006">
                <mc:Choice xmlns:v="urn:schemas-microsoft-com:vml" Requires="v">
                  <p:oleObj spid="_x0000_s16500" name="公式" r:id="rId22" imgW="203040" imgH="241200" progId="Equation.3">
                    <p:embed/>
                  </p:oleObj>
                </mc:Choice>
                <mc:Fallback>
                  <p:oleObj name="公式" r:id="rId22" imgW="203040" imgH="2412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24" y="1776"/>
                          <a:ext cx="183" cy="220"/>
                        </a:xfrm>
                        <a:prstGeom prst="rect">
                          <a:avLst/>
                        </a:prstGeom>
                        <a:noFill/>
                        <a:ln>
                          <a:noFill/>
                        </a:ln>
                        <a:effectLst/>
                      </p:spPr>
                    </p:pic>
                  </p:oleObj>
                </mc:Fallback>
              </mc:AlternateContent>
            </a:graphicData>
          </a:graphic>
        </p:graphicFrame>
      </p:grpSp>
      <p:sp>
        <p:nvSpPr>
          <p:cNvPr id="3" name="任意多边形 2"/>
          <p:cNvSpPr/>
          <p:nvPr/>
        </p:nvSpPr>
        <p:spPr>
          <a:xfrm>
            <a:off x="3498441" y="3833357"/>
            <a:ext cx="402227" cy="738643"/>
          </a:xfrm>
          <a:custGeom>
            <a:avLst/>
            <a:gdLst>
              <a:gd name="connsiteX0" fmla="*/ 0 w 1064871"/>
              <a:gd name="connsiteY0" fmla="*/ 9438 h 738643"/>
              <a:gd name="connsiteX1" fmla="*/ 810228 w 1064871"/>
              <a:gd name="connsiteY1" fmla="*/ 102035 h 738643"/>
              <a:gd name="connsiteX2" fmla="*/ 1064871 w 1064871"/>
              <a:gd name="connsiteY2" fmla="*/ 738643 h 738643"/>
            </a:gdLst>
            <a:ahLst/>
            <a:cxnLst>
              <a:cxn ang="0">
                <a:pos x="connsiteX0" y="connsiteY0"/>
              </a:cxn>
              <a:cxn ang="0">
                <a:pos x="connsiteX1" y="connsiteY1"/>
              </a:cxn>
              <a:cxn ang="0">
                <a:pos x="connsiteX2" y="connsiteY2"/>
              </a:cxn>
            </a:cxnLst>
            <a:rect l="l" t="t" r="r" b="b"/>
            <a:pathLst>
              <a:path w="1064871" h="738643">
                <a:moveTo>
                  <a:pt x="0" y="9438"/>
                </a:moveTo>
                <a:cubicBezTo>
                  <a:pt x="316375" y="-5031"/>
                  <a:pt x="632750" y="-19499"/>
                  <a:pt x="810228" y="102035"/>
                </a:cubicBezTo>
                <a:cubicBezTo>
                  <a:pt x="987706" y="223569"/>
                  <a:pt x="1026288" y="481106"/>
                  <a:pt x="1064871" y="738643"/>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04022" y="2429588"/>
            <a:ext cx="628247" cy="3554523"/>
          </a:xfrm>
          <a:custGeom>
            <a:avLst/>
            <a:gdLst>
              <a:gd name="connsiteX0" fmla="*/ 932004 w 932004"/>
              <a:gd name="connsiteY0" fmla="*/ 0 h 3287210"/>
              <a:gd name="connsiteX1" fmla="*/ 40753 w 932004"/>
              <a:gd name="connsiteY1" fmla="*/ 937550 h 3287210"/>
              <a:gd name="connsiteX2" fmla="*/ 214373 w 932004"/>
              <a:gd name="connsiteY2" fmla="*/ 2777924 h 3287210"/>
              <a:gd name="connsiteX3" fmla="*/ 781533 w 932004"/>
              <a:gd name="connsiteY3" fmla="*/ 3287210 h 3287210"/>
            </a:gdLst>
            <a:ahLst/>
            <a:cxnLst>
              <a:cxn ang="0">
                <a:pos x="connsiteX0" y="connsiteY0"/>
              </a:cxn>
              <a:cxn ang="0">
                <a:pos x="connsiteX1" y="connsiteY1"/>
              </a:cxn>
              <a:cxn ang="0">
                <a:pos x="connsiteX2" y="connsiteY2"/>
              </a:cxn>
              <a:cxn ang="0">
                <a:pos x="connsiteX3" y="connsiteY3"/>
              </a:cxn>
            </a:cxnLst>
            <a:rect l="l" t="t" r="r" b="b"/>
            <a:pathLst>
              <a:path w="932004" h="3287210">
                <a:moveTo>
                  <a:pt x="932004" y="0"/>
                </a:moveTo>
                <a:cubicBezTo>
                  <a:pt x="546181" y="237281"/>
                  <a:pt x="160358" y="474563"/>
                  <a:pt x="40753" y="937550"/>
                </a:cubicBezTo>
                <a:cubicBezTo>
                  <a:pt x="-78852" y="1400537"/>
                  <a:pt x="90910" y="2386314"/>
                  <a:pt x="214373" y="2777924"/>
                </a:cubicBezTo>
                <a:cubicBezTo>
                  <a:pt x="337836" y="3169534"/>
                  <a:pt x="559684" y="3228372"/>
                  <a:pt x="781533" y="328721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8" name="Object 32"/>
          <p:cNvGraphicFramePr>
            <a:graphicFrameLocks noChangeAspect="1"/>
          </p:cNvGraphicFramePr>
          <p:nvPr>
            <p:extLst>
              <p:ext uri="{D42A27DB-BD31-4B8C-83A1-F6EECF244321}">
                <p14:modId xmlns:p14="http://schemas.microsoft.com/office/powerpoint/2010/main" val="4075560712"/>
              </p:ext>
            </p:extLst>
          </p:nvPr>
        </p:nvGraphicFramePr>
        <p:xfrm>
          <a:off x="2527945" y="5771735"/>
          <a:ext cx="279400" cy="452438"/>
        </p:xfrm>
        <a:graphic>
          <a:graphicData uri="http://schemas.openxmlformats.org/presentationml/2006/ole">
            <mc:AlternateContent xmlns:mc="http://schemas.openxmlformats.org/markup-compatibility/2006">
              <mc:Choice xmlns:v="urn:schemas-microsoft-com:vml" Requires="v">
                <p:oleObj spid="_x0000_s16501" name="Equation" r:id="rId24" imgW="114120" imgH="177480" progId="Equation.DSMT4">
                  <p:embed/>
                </p:oleObj>
              </mc:Choice>
              <mc:Fallback>
                <p:oleObj name="Equation" r:id="rId24" imgW="114120" imgH="177480" progId="Equation.DSMT4">
                  <p:embed/>
                  <p:pic>
                    <p:nvPicPr>
                      <p:cNvPr id="0" name=""/>
                      <p:cNvPicPr>
                        <a:picLocks noChangeAspect="1" noChangeArrowheads="1"/>
                      </p:cNvPicPr>
                      <p:nvPr/>
                    </p:nvPicPr>
                    <p:blipFill>
                      <a:blip r:embed="rId25"/>
                      <a:srcRect/>
                      <a:stretch>
                        <a:fillRect/>
                      </a:stretch>
                    </p:blipFill>
                    <p:spPr bwMode="auto">
                      <a:xfrm>
                        <a:off x="2527945" y="5771735"/>
                        <a:ext cx="279400" cy="452438"/>
                      </a:xfrm>
                      <a:prstGeom prst="rect">
                        <a:avLst/>
                      </a:prstGeom>
                      <a:noFill/>
                      <a:ln>
                        <a:noFill/>
                      </a:ln>
                      <a:effectLst/>
                    </p:spPr>
                  </p:pic>
                </p:oleObj>
              </mc:Fallback>
            </mc:AlternateContent>
          </a:graphicData>
        </a:graphic>
      </p:graphicFrame>
      <p:graphicFrame>
        <p:nvGraphicFramePr>
          <p:cNvPr id="53" name="Object 32"/>
          <p:cNvGraphicFramePr>
            <a:graphicFrameLocks noChangeAspect="1"/>
          </p:cNvGraphicFramePr>
          <p:nvPr>
            <p:extLst>
              <p:ext uri="{D42A27DB-BD31-4B8C-83A1-F6EECF244321}">
                <p14:modId xmlns:p14="http://schemas.microsoft.com/office/powerpoint/2010/main" val="2461400890"/>
              </p:ext>
            </p:extLst>
          </p:nvPr>
        </p:nvGraphicFramePr>
        <p:xfrm>
          <a:off x="1216079" y="5719661"/>
          <a:ext cx="1774825" cy="581025"/>
        </p:xfrm>
        <a:graphic>
          <a:graphicData uri="http://schemas.openxmlformats.org/presentationml/2006/ole">
            <mc:AlternateContent xmlns:mc="http://schemas.openxmlformats.org/markup-compatibility/2006">
              <mc:Choice xmlns:v="urn:schemas-microsoft-com:vml" Requires="v">
                <p:oleObj spid="_x0000_s16502" name="Equation" r:id="rId26" imgW="723600" imgH="228600" progId="Equation.DSMT4">
                  <p:embed/>
                </p:oleObj>
              </mc:Choice>
              <mc:Fallback>
                <p:oleObj name="Equation" r:id="rId26" imgW="723600" imgH="228600" progId="Equation.DSMT4">
                  <p:embed/>
                  <p:pic>
                    <p:nvPicPr>
                      <p:cNvPr id="0" name=""/>
                      <p:cNvPicPr>
                        <a:picLocks noChangeAspect="1" noChangeArrowheads="1"/>
                      </p:cNvPicPr>
                      <p:nvPr/>
                    </p:nvPicPr>
                    <p:blipFill>
                      <a:blip r:embed="rId27"/>
                      <a:srcRect/>
                      <a:stretch>
                        <a:fillRect/>
                      </a:stretch>
                    </p:blipFill>
                    <p:spPr bwMode="auto">
                      <a:xfrm>
                        <a:off x="1216079" y="5719661"/>
                        <a:ext cx="1774825" cy="581025"/>
                      </a:xfrm>
                      <a:prstGeom prst="rect">
                        <a:avLst/>
                      </a:prstGeom>
                      <a:noFill/>
                      <a:ln>
                        <a:noFill/>
                      </a:ln>
                      <a:effectLst/>
                    </p:spPr>
                  </p:pic>
                </p:oleObj>
              </mc:Fallback>
            </mc:AlternateContent>
          </a:graphicData>
        </a:graphic>
      </p:graphicFrame>
      <p:sp>
        <p:nvSpPr>
          <p:cNvPr id="54" name="Text Box 44"/>
          <p:cNvSpPr txBox="1">
            <a:spLocks noChangeArrowheads="1"/>
          </p:cNvSpPr>
          <p:nvPr/>
        </p:nvSpPr>
        <p:spPr bwMode="auto">
          <a:xfrm>
            <a:off x="756605" y="5760616"/>
            <a:ext cx="459474"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令</a:t>
            </a:r>
          </a:p>
        </p:txBody>
      </p:sp>
      <p:sp>
        <p:nvSpPr>
          <p:cNvPr id="55" name="Text Box 44"/>
          <p:cNvSpPr txBox="1">
            <a:spLocks noChangeArrowheads="1"/>
          </p:cNvSpPr>
          <p:nvPr/>
        </p:nvSpPr>
        <p:spPr bwMode="auto">
          <a:xfrm>
            <a:off x="3138494" y="5760616"/>
            <a:ext cx="13614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可得到</a:t>
            </a:r>
          </a:p>
        </p:txBody>
      </p:sp>
      <p:graphicFrame>
        <p:nvGraphicFramePr>
          <p:cNvPr id="56" name="Object 32"/>
          <p:cNvGraphicFramePr>
            <a:graphicFrameLocks noChangeAspect="1"/>
          </p:cNvGraphicFramePr>
          <p:nvPr>
            <p:extLst>
              <p:ext uri="{D42A27DB-BD31-4B8C-83A1-F6EECF244321}">
                <p14:modId xmlns:p14="http://schemas.microsoft.com/office/powerpoint/2010/main" val="1817494332"/>
              </p:ext>
            </p:extLst>
          </p:nvPr>
        </p:nvGraphicFramePr>
        <p:xfrm>
          <a:off x="4144963" y="5691188"/>
          <a:ext cx="1892300" cy="509587"/>
        </p:xfrm>
        <a:graphic>
          <a:graphicData uri="http://schemas.openxmlformats.org/presentationml/2006/ole">
            <mc:AlternateContent xmlns:mc="http://schemas.openxmlformats.org/markup-compatibility/2006">
              <mc:Choice xmlns:v="urn:schemas-microsoft-com:vml" Requires="v">
                <p:oleObj spid="_x0000_s16503" name="Equation" r:id="rId28" imgW="927000" imgH="241200" progId="Equation.DSMT4">
                  <p:embed/>
                </p:oleObj>
              </mc:Choice>
              <mc:Fallback>
                <p:oleObj name="Equation" r:id="rId28" imgW="927000" imgH="241200" progId="Equation.DSMT4">
                  <p:embed/>
                  <p:pic>
                    <p:nvPicPr>
                      <p:cNvPr id="0" name=""/>
                      <p:cNvPicPr>
                        <a:picLocks noChangeAspect="1" noChangeArrowheads="1"/>
                      </p:cNvPicPr>
                      <p:nvPr/>
                    </p:nvPicPr>
                    <p:blipFill>
                      <a:blip r:embed="rId29"/>
                      <a:srcRect/>
                      <a:stretch>
                        <a:fillRect/>
                      </a:stretch>
                    </p:blipFill>
                    <p:spPr bwMode="auto">
                      <a:xfrm>
                        <a:off x="4144963" y="5691188"/>
                        <a:ext cx="1892300" cy="509587"/>
                      </a:xfrm>
                      <a:prstGeom prst="rect">
                        <a:avLst/>
                      </a:prstGeom>
                      <a:noFill/>
                      <a:ln>
                        <a:noFill/>
                      </a:ln>
                      <a:effectLst/>
                    </p:spPr>
                  </p:pic>
                </p:oleObj>
              </mc:Fallback>
            </mc:AlternateContent>
          </a:graphicData>
        </a:graphic>
      </p:graphicFrame>
      <p:sp>
        <p:nvSpPr>
          <p:cNvPr id="8" name="任意多边形 7"/>
          <p:cNvSpPr/>
          <p:nvPr/>
        </p:nvSpPr>
        <p:spPr>
          <a:xfrm>
            <a:off x="6198177" y="5120523"/>
            <a:ext cx="845201" cy="945973"/>
          </a:xfrm>
          <a:custGeom>
            <a:avLst/>
            <a:gdLst>
              <a:gd name="connsiteX0" fmla="*/ 0 w 845201"/>
              <a:gd name="connsiteY0" fmla="*/ 937550 h 945973"/>
              <a:gd name="connsiteX1" fmla="*/ 844952 w 845201"/>
              <a:gd name="connsiteY1" fmla="*/ 810228 h 945973"/>
              <a:gd name="connsiteX2" fmla="*/ 69448 w 845201"/>
              <a:gd name="connsiteY2" fmla="*/ 0 h 945973"/>
            </a:gdLst>
            <a:ahLst/>
            <a:cxnLst>
              <a:cxn ang="0">
                <a:pos x="connsiteX0" y="connsiteY0"/>
              </a:cxn>
              <a:cxn ang="0">
                <a:pos x="connsiteX1" y="connsiteY1"/>
              </a:cxn>
              <a:cxn ang="0">
                <a:pos x="connsiteX2" y="connsiteY2"/>
              </a:cxn>
            </a:cxnLst>
            <a:rect l="l" t="t" r="r" b="b"/>
            <a:pathLst>
              <a:path w="845201" h="945973">
                <a:moveTo>
                  <a:pt x="0" y="937550"/>
                </a:moveTo>
                <a:cubicBezTo>
                  <a:pt x="416688" y="952018"/>
                  <a:pt x="833377" y="966486"/>
                  <a:pt x="844952" y="810228"/>
                </a:cubicBezTo>
                <a:cubicBezTo>
                  <a:pt x="856527" y="653970"/>
                  <a:pt x="462987" y="326985"/>
                  <a:pt x="69448"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9" name="Object 35"/>
          <p:cNvGraphicFramePr>
            <a:graphicFrameLocks noChangeAspect="1"/>
          </p:cNvGraphicFramePr>
          <p:nvPr>
            <p:extLst>
              <p:ext uri="{D42A27DB-BD31-4B8C-83A1-F6EECF244321}">
                <p14:modId xmlns:p14="http://schemas.microsoft.com/office/powerpoint/2010/main" val="3117358152"/>
              </p:ext>
            </p:extLst>
          </p:nvPr>
        </p:nvGraphicFramePr>
        <p:xfrm>
          <a:off x="523875" y="3287713"/>
          <a:ext cx="3035300" cy="952500"/>
        </p:xfrm>
        <a:graphic>
          <a:graphicData uri="http://schemas.openxmlformats.org/presentationml/2006/ole">
            <mc:AlternateContent xmlns:mc="http://schemas.openxmlformats.org/markup-compatibility/2006">
              <mc:Choice xmlns:v="urn:schemas-microsoft-com:vml" Requires="v">
                <p:oleObj spid="_x0000_s16504" name="Equation" r:id="rId30" imgW="1295280" imgH="406080" progId="Equation.DSMT4">
                  <p:embed/>
                </p:oleObj>
              </mc:Choice>
              <mc:Fallback>
                <p:oleObj name="Equation" r:id="rId30" imgW="1295280" imgH="406080" progId="Equation.DSMT4">
                  <p:embed/>
                  <p:pic>
                    <p:nvPicPr>
                      <p:cNvPr id="0" name=""/>
                      <p:cNvPicPr>
                        <a:picLocks noChangeAspect="1" noChangeArrowheads="1"/>
                      </p:cNvPicPr>
                      <p:nvPr/>
                    </p:nvPicPr>
                    <p:blipFill>
                      <a:blip r:embed="rId31"/>
                      <a:srcRect/>
                      <a:stretch>
                        <a:fillRect/>
                      </a:stretch>
                    </p:blipFill>
                    <p:spPr bwMode="auto">
                      <a:xfrm>
                        <a:off x="523875" y="3287713"/>
                        <a:ext cx="3035300" cy="952500"/>
                      </a:xfrm>
                      <a:prstGeom prst="rect">
                        <a:avLst/>
                      </a:prstGeom>
                      <a:noFill/>
                      <a:ln>
                        <a:noFill/>
                      </a:ln>
                      <a:effectLst/>
                    </p:spPr>
                  </p:pic>
                </p:oleObj>
              </mc:Fallback>
            </mc:AlternateContent>
          </a:graphicData>
        </a:graphic>
      </p:graphicFrame>
      <p:sp>
        <p:nvSpPr>
          <p:cNvPr id="4" name="任意多边形 3"/>
          <p:cNvSpPr/>
          <p:nvPr/>
        </p:nvSpPr>
        <p:spPr>
          <a:xfrm>
            <a:off x="6625652" y="3447738"/>
            <a:ext cx="1214204" cy="1154242"/>
          </a:xfrm>
          <a:custGeom>
            <a:avLst/>
            <a:gdLst>
              <a:gd name="connsiteX0" fmla="*/ 0 w 1214204"/>
              <a:gd name="connsiteY0" fmla="*/ 0 h 1154242"/>
              <a:gd name="connsiteX1" fmla="*/ 929391 w 1214204"/>
              <a:gd name="connsiteY1" fmla="*/ 344773 h 1154242"/>
              <a:gd name="connsiteX2" fmla="*/ 1214204 w 1214204"/>
              <a:gd name="connsiteY2" fmla="*/ 1154242 h 1154242"/>
              <a:gd name="connsiteX3" fmla="*/ 1214204 w 1214204"/>
              <a:gd name="connsiteY3" fmla="*/ 1154242 h 1154242"/>
            </a:gdLst>
            <a:ahLst/>
            <a:cxnLst>
              <a:cxn ang="0">
                <a:pos x="connsiteX0" y="connsiteY0"/>
              </a:cxn>
              <a:cxn ang="0">
                <a:pos x="connsiteX1" y="connsiteY1"/>
              </a:cxn>
              <a:cxn ang="0">
                <a:pos x="connsiteX2" y="connsiteY2"/>
              </a:cxn>
              <a:cxn ang="0">
                <a:pos x="connsiteX3" y="connsiteY3"/>
              </a:cxn>
            </a:cxnLst>
            <a:rect l="l" t="t" r="r" b="b"/>
            <a:pathLst>
              <a:path w="1214204" h="1154242">
                <a:moveTo>
                  <a:pt x="0" y="0"/>
                </a:moveTo>
                <a:cubicBezTo>
                  <a:pt x="363512" y="76199"/>
                  <a:pt x="727024" y="152399"/>
                  <a:pt x="929391" y="344773"/>
                </a:cubicBezTo>
                <a:cubicBezTo>
                  <a:pt x="1131758" y="537147"/>
                  <a:pt x="1214204" y="1154242"/>
                  <a:pt x="1214204" y="1154242"/>
                </a:cubicBezTo>
                <a:lnTo>
                  <a:pt x="1214204" y="1154242"/>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Rectangle 36"/>
          <p:cNvSpPr>
            <a:spLocks noChangeArrowheads="1"/>
          </p:cNvSpPr>
          <p:nvPr/>
        </p:nvSpPr>
        <p:spPr bwMode="auto">
          <a:xfrm>
            <a:off x="7232754" y="4669908"/>
            <a:ext cx="1492024"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电子的动量</a:t>
            </a:r>
          </a:p>
        </p:txBody>
      </p:sp>
      <p:graphicFrame>
        <p:nvGraphicFramePr>
          <p:cNvPr id="50" name="Object 43"/>
          <p:cNvGraphicFramePr>
            <a:graphicFrameLocks noChangeAspect="1"/>
          </p:cNvGraphicFramePr>
          <p:nvPr>
            <p:extLst>
              <p:ext uri="{D42A27DB-BD31-4B8C-83A1-F6EECF244321}">
                <p14:modId xmlns:p14="http://schemas.microsoft.com/office/powerpoint/2010/main" val="1635382381"/>
              </p:ext>
            </p:extLst>
          </p:nvPr>
        </p:nvGraphicFramePr>
        <p:xfrm>
          <a:off x="4404360" y="602157"/>
          <a:ext cx="4264025" cy="400050"/>
        </p:xfrm>
        <a:graphic>
          <a:graphicData uri="http://schemas.openxmlformats.org/presentationml/2006/ole">
            <mc:AlternateContent xmlns:mc="http://schemas.openxmlformats.org/markup-compatibility/2006">
              <mc:Choice xmlns:v="urn:schemas-microsoft-com:vml" Requires="v">
                <p:oleObj spid="_x0000_s16505" name="Equation" r:id="rId32" imgW="2692080" imgH="253800" progId="Equation.DSMT4">
                  <p:embed/>
                </p:oleObj>
              </mc:Choice>
              <mc:Fallback>
                <p:oleObj name="Equation" r:id="rId32" imgW="2692080" imgH="253800" progId="Equation.DSMT4">
                  <p:embed/>
                  <p:pic>
                    <p:nvPicPr>
                      <p:cNvPr id="0" name=""/>
                      <p:cNvPicPr>
                        <a:picLocks noChangeAspect="1" noChangeArrowheads="1"/>
                      </p:cNvPicPr>
                      <p:nvPr/>
                    </p:nvPicPr>
                    <p:blipFill>
                      <a:blip r:embed="rId33"/>
                      <a:srcRect/>
                      <a:stretch>
                        <a:fillRect/>
                      </a:stretch>
                    </p:blipFill>
                    <p:spPr bwMode="auto">
                      <a:xfrm>
                        <a:off x="4404360" y="602157"/>
                        <a:ext cx="4264025" cy="4000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9796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75509" y="764704"/>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康普顿散射现象的量子解释</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Text Box 15"/>
          <p:cNvSpPr txBox="1">
            <a:spLocks noChangeArrowheads="1"/>
          </p:cNvSpPr>
          <p:nvPr/>
        </p:nvSpPr>
        <p:spPr bwMode="auto">
          <a:xfrm>
            <a:off x="381000" y="1256657"/>
            <a:ext cx="457200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）理论分析（续）</a:t>
            </a:r>
          </a:p>
        </p:txBody>
      </p:sp>
      <p:sp>
        <p:nvSpPr>
          <p:cNvPr id="44" name="Text Box 3"/>
          <p:cNvSpPr txBox="1">
            <a:spLocks noChangeArrowheads="1"/>
          </p:cNvSpPr>
          <p:nvPr/>
        </p:nvSpPr>
        <p:spPr bwMode="auto">
          <a:xfrm>
            <a:off x="519688" y="4464807"/>
            <a:ext cx="3733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buFontTx/>
              <a:buBlip>
                <a:blip r:embed="rId4"/>
              </a:buBlip>
              <a:defRPr sz="2000">
                <a:solidFill>
                  <a:srgbClr val="0066FF"/>
                </a:solidFill>
                <a:latin typeface="微软雅黑" panose="020B0503020204020204" pitchFamily="34" charset="-122"/>
                <a:ea typeface="微软雅黑" panose="020B0503020204020204" pitchFamily="34" charset="-122"/>
              </a:defRPr>
            </a:lvl1pPr>
          </a:lstStyle>
          <a:p>
            <a:pPr>
              <a:buNone/>
            </a:pPr>
            <a:r>
              <a:rPr lang="zh-CN" altLang="en-US" dirty="0"/>
              <a:t>康普顿波长 </a:t>
            </a:r>
          </a:p>
        </p:txBody>
      </p:sp>
      <p:graphicFrame>
        <p:nvGraphicFramePr>
          <p:cNvPr id="46" name="Object 5"/>
          <p:cNvGraphicFramePr>
            <a:graphicFrameLocks noChangeAspect="1"/>
          </p:cNvGraphicFramePr>
          <p:nvPr>
            <p:extLst>
              <p:ext uri="{D42A27DB-BD31-4B8C-83A1-F6EECF244321}">
                <p14:modId xmlns:p14="http://schemas.microsoft.com/office/powerpoint/2010/main" val="904145396"/>
              </p:ext>
            </p:extLst>
          </p:nvPr>
        </p:nvGraphicFramePr>
        <p:xfrm>
          <a:off x="1463005" y="1616794"/>
          <a:ext cx="3824287" cy="990600"/>
        </p:xfrm>
        <a:graphic>
          <a:graphicData uri="http://schemas.openxmlformats.org/presentationml/2006/ole">
            <mc:AlternateContent xmlns:mc="http://schemas.openxmlformats.org/markup-compatibility/2006">
              <mc:Choice xmlns:v="urn:schemas-microsoft-com:vml" Requires="v">
                <p:oleObj spid="_x0000_s17445" name="Equation" r:id="rId5" imgW="1726920" imgH="431640" progId="Equation.DSMT4">
                  <p:embed/>
                </p:oleObj>
              </mc:Choice>
              <mc:Fallback>
                <p:oleObj name="Equation" r:id="rId5" imgW="1726920" imgH="431640" progId="Equation.DSMT4">
                  <p:embed/>
                  <p:pic>
                    <p:nvPicPr>
                      <p:cNvPr id="0" name=""/>
                      <p:cNvPicPr>
                        <a:picLocks noChangeAspect="1" noChangeArrowheads="1"/>
                      </p:cNvPicPr>
                      <p:nvPr/>
                    </p:nvPicPr>
                    <p:blipFill>
                      <a:blip r:embed="rId6"/>
                      <a:srcRect/>
                      <a:stretch>
                        <a:fillRect/>
                      </a:stretch>
                    </p:blipFill>
                    <p:spPr bwMode="auto">
                      <a:xfrm>
                        <a:off x="1463005" y="1616794"/>
                        <a:ext cx="3824287" cy="990600"/>
                      </a:xfrm>
                      <a:prstGeom prst="rect">
                        <a:avLst/>
                      </a:prstGeom>
                      <a:noFill/>
                      <a:ln>
                        <a:noFill/>
                      </a:ln>
                      <a:effectLst/>
                    </p:spPr>
                  </p:pic>
                </p:oleObj>
              </mc:Fallback>
            </mc:AlternateContent>
          </a:graphicData>
        </a:graphic>
      </p:graphicFrame>
      <p:sp>
        <p:nvSpPr>
          <p:cNvPr id="51" name="Text Box 10"/>
          <p:cNvSpPr txBox="1">
            <a:spLocks noChangeArrowheads="1"/>
          </p:cNvSpPr>
          <p:nvPr/>
        </p:nvSpPr>
        <p:spPr bwMode="auto">
          <a:xfrm>
            <a:off x="519688" y="3494518"/>
            <a:ext cx="411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dirty="0">
                <a:solidFill>
                  <a:srgbClr val="0066FF"/>
                </a:solidFill>
                <a:latin typeface="微软雅黑" panose="020B0503020204020204" pitchFamily="34" charset="-122"/>
                <a:ea typeface="微软雅黑" panose="020B0503020204020204" pitchFamily="34" charset="-122"/>
              </a:rPr>
              <a:t>康普顿公式</a:t>
            </a:r>
          </a:p>
        </p:txBody>
      </p:sp>
      <p:graphicFrame>
        <p:nvGraphicFramePr>
          <p:cNvPr id="3" name="对象 2"/>
          <p:cNvGraphicFramePr>
            <a:graphicFrameLocks noChangeAspect="1"/>
          </p:cNvGraphicFramePr>
          <p:nvPr>
            <p:extLst>
              <p:ext uri="{D42A27DB-BD31-4B8C-83A1-F6EECF244321}">
                <p14:modId xmlns:p14="http://schemas.microsoft.com/office/powerpoint/2010/main" val="663856029"/>
              </p:ext>
            </p:extLst>
          </p:nvPr>
        </p:nvGraphicFramePr>
        <p:xfrm>
          <a:off x="2551579" y="3284984"/>
          <a:ext cx="4444889" cy="932878"/>
        </p:xfrm>
        <a:graphic>
          <a:graphicData uri="http://schemas.openxmlformats.org/presentationml/2006/ole">
            <mc:AlternateContent xmlns:mc="http://schemas.openxmlformats.org/markup-compatibility/2006">
              <mc:Choice xmlns:v="urn:schemas-microsoft-com:vml" Requires="v">
                <p:oleObj spid="_x0000_s17446" name="Equation" r:id="rId7" imgW="2057400" imgH="431640" progId="Equation.DSMT4">
                  <p:embed/>
                </p:oleObj>
              </mc:Choice>
              <mc:Fallback>
                <p:oleObj name="Equation" r:id="rId7" imgW="2057400" imgH="431640" progId="Equation.DSMT4">
                  <p:embed/>
                  <p:pic>
                    <p:nvPicPr>
                      <p:cNvPr id="0" name=""/>
                      <p:cNvPicPr/>
                      <p:nvPr/>
                    </p:nvPicPr>
                    <p:blipFill>
                      <a:blip r:embed="rId8"/>
                      <a:stretch>
                        <a:fillRect/>
                      </a:stretch>
                    </p:blipFill>
                    <p:spPr>
                      <a:xfrm>
                        <a:off x="2551579" y="3284984"/>
                        <a:ext cx="4444889" cy="93287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312478861"/>
              </p:ext>
            </p:extLst>
          </p:nvPr>
        </p:nvGraphicFramePr>
        <p:xfrm>
          <a:off x="2563202" y="4172471"/>
          <a:ext cx="5821439" cy="984721"/>
        </p:xfrm>
        <a:graphic>
          <a:graphicData uri="http://schemas.openxmlformats.org/presentationml/2006/ole">
            <mc:AlternateContent xmlns:mc="http://schemas.openxmlformats.org/markup-compatibility/2006">
              <mc:Choice xmlns:v="urn:schemas-microsoft-com:vml" Requires="v">
                <p:oleObj spid="_x0000_s17447" name="Equation" r:id="rId9" imgW="2552400" imgH="431640" progId="Equation.DSMT4">
                  <p:embed/>
                </p:oleObj>
              </mc:Choice>
              <mc:Fallback>
                <p:oleObj name="Equation" r:id="rId9" imgW="2552400" imgH="431640" progId="Equation.DSMT4">
                  <p:embed/>
                  <p:pic>
                    <p:nvPicPr>
                      <p:cNvPr id="0" name=""/>
                      <p:cNvPicPr/>
                      <p:nvPr/>
                    </p:nvPicPr>
                    <p:blipFill>
                      <a:blip r:embed="rId10"/>
                      <a:stretch>
                        <a:fillRect/>
                      </a:stretch>
                    </p:blipFill>
                    <p:spPr>
                      <a:xfrm>
                        <a:off x="2563202" y="4172471"/>
                        <a:ext cx="5821439" cy="984721"/>
                      </a:xfrm>
                      <a:prstGeom prst="rect">
                        <a:avLst/>
                      </a:prstGeom>
                    </p:spPr>
                  </p:pic>
                </p:oleObj>
              </mc:Fallback>
            </mc:AlternateContent>
          </a:graphicData>
        </a:graphic>
      </p:graphicFrame>
      <p:sp>
        <p:nvSpPr>
          <p:cNvPr id="6" name="下箭头 5"/>
          <p:cNvSpPr/>
          <p:nvPr/>
        </p:nvSpPr>
        <p:spPr>
          <a:xfrm>
            <a:off x="4253488" y="4864857"/>
            <a:ext cx="290021" cy="364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6" name="Object 12"/>
          <p:cNvGraphicFramePr>
            <a:graphicFrameLocks noChangeAspect="1"/>
          </p:cNvGraphicFramePr>
          <p:nvPr>
            <p:extLst>
              <p:ext uri="{D42A27DB-BD31-4B8C-83A1-F6EECF244321}">
                <p14:modId xmlns:p14="http://schemas.microsoft.com/office/powerpoint/2010/main" val="3318573430"/>
              </p:ext>
            </p:extLst>
          </p:nvPr>
        </p:nvGraphicFramePr>
        <p:xfrm>
          <a:off x="2398009" y="5229200"/>
          <a:ext cx="5052999" cy="999216"/>
        </p:xfrm>
        <a:graphic>
          <a:graphicData uri="http://schemas.openxmlformats.org/presentationml/2006/ole">
            <mc:AlternateContent xmlns:mc="http://schemas.openxmlformats.org/markup-compatibility/2006">
              <mc:Choice xmlns:v="urn:schemas-microsoft-com:vml" Requires="v">
                <p:oleObj spid="_x0000_s17448" name="Equation" r:id="rId11" imgW="2184120" imgH="431640" progId="Equation.DSMT4">
                  <p:embed/>
                </p:oleObj>
              </mc:Choice>
              <mc:Fallback>
                <p:oleObj name="Equation" r:id="rId11" imgW="2184120" imgH="431640" progId="Equation.DSMT4">
                  <p:embed/>
                  <p:pic>
                    <p:nvPicPr>
                      <p:cNvPr id="0" name=""/>
                      <p:cNvPicPr>
                        <a:picLocks noChangeAspect="1" noChangeArrowheads="1"/>
                      </p:cNvPicPr>
                      <p:nvPr/>
                    </p:nvPicPr>
                    <p:blipFill>
                      <a:blip r:embed="rId12"/>
                      <a:srcRect/>
                      <a:stretch>
                        <a:fillRect/>
                      </a:stretch>
                    </p:blipFill>
                    <p:spPr bwMode="auto">
                      <a:xfrm>
                        <a:off x="2398009" y="5229200"/>
                        <a:ext cx="5052999" cy="999216"/>
                      </a:xfrm>
                      <a:prstGeom prst="rect">
                        <a:avLst/>
                      </a:prstGeom>
                      <a:noFill/>
                      <a:ln>
                        <a:noFill/>
                      </a:ln>
                      <a:effectLst/>
                    </p:spPr>
                  </p:pic>
                </p:oleObj>
              </mc:Fallback>
            </mc:AlternateContent>
          </a:graphicData>
        </a:graphic>
      </p:graphicFrame>
      <p:sp>
        <p:nvSpPr>
          <p:cNvPr id="59" name="Text Box 10"/>
          <p:cNvSpPr txBox="1">
            <a:spLocks noChangeArrowheads="1"/>
          </p:cNvSpPr>
          <p:nvPr/>
        </p:nvSpPr>
        <p:spPr bwMode="auto">
          <a:xfrm>
            <a:off x="519688" y="5373216"/>
            <a:ext cx="411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dirty="0">
                <a:solidFill>
                  <a:srgbClr val="0066FF"/>
                </a:solidFill>
                <a:latin typeface="微软雅黑" panose="020B0503020204020204" pitchFamily="34" charset="-122"/>
                <a:ea typeface="微软雅黑" panose="020B0503020204020204" pitchFamily="34" charset="-122"/>
              </a:rPr>
              <a:t>康普顿公式</a:t>
            </a:r>
          </a:p>
        </p:txBody>
      </p:sp>
      <p:sp>
        <p:nvSpPr>
          <p:cNvPr id="17" name="Text Box 44"/>
          <p:cNvSpPr txBox="1">
            <a:spLocks noChangeArrowheads="1"/>
          </p:cNvSpPr>
          <p:nvPr/>
        </p:nvSpPr>
        <p:spPr bwMode="auto">
          <a:xfrm>
            <a:off x="366737" y="1901459"/>
            <a:ext cx="13614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可得到</a:t>
            </a:r>
          </a:p>
        </p:txBody>
      </p:sp>
      <p:graphicFrame>
        <p:nvGraphicFramePr>
          <p:cNvPr id="15" name="Object 5"/>
          <p:cNvGraphicFramePr>
            <a:graphicFrameLocks noChangeAspect="1"/>
          </p:cNvGraphicFramePr>
          <p:nvPr>
            <p:extLst>
              <p:ext uri="{D42A27DB-BD31-4B8C-83A1-F6EECF244321}">
                <p14:modId xmlns:p14="http://schemas.microsoft.com/office/powerpoint/2010/main" val="2428287378"/>
              </p:ext>
            </p:extLst>
          </p:nvPr>
        </p:nvGraphicFramePr>
        <p:xfrm>
          <a:off x="1463005" y="2478746"/>
          <a:ext cx="1406525" cy="903287"/>
        </p:xfrm>
        <a:graphic>
          <a:graphicData uri="http://schemas.openxmlformats.org/presentationml/2006/ole">
            <mc:AlternateContent xmlns:mc="http://schemas.openxmlformats.org/markup-compatibility/2006">
              <mc:Choice xmlns:v="urn:schemas-microsoft-com:vml" Requires="v">
                <p:oleObj spid="_x0000_s17449" name="Equation" r:id="rId13" imgW="634680" imgH="393480" progId="Equation.DSMT4">
                  <p:embed/>
                </p:oleObj>
              </mc:Choice>
              <mc:Fallback>
                <p:oleObj name="Equation" r:id="rId13" imgW="634680" imgH="393480" progId="Equation.DSMT4">
                  <p:embed/>
                  <p:pic>
                    <p:nvPicPr>
                      <p:cNvPr id="0" name=""/>
                      <p:cNvPicPr>
                        <a:picLocks noChangeAspect="1" noChangeArrowheads="1"/>
                      </p:cNvPicPr>
                      <p:nvPr/>
                    </p:nvPicPr>
                    <p:blipFill>
                      <a:blip r:embed="rId14"/>
                      <a:srcRect/>
                      <a:stretch>
                        <a:fillRect/>
                      </a:stretch>
                    </p:blipFill>
                    <p:spPr bwMode="auto">
                      <a:xfrm>
                        <a:off x="1463005" y="2478746"/>
                        <a:ext cx="1406525" cy="903287"/>
                      </a:xfrm>
                      <a:prstGeom prst="rect">
                        <a:avLst/>
                      </a:prstGeom>
                      <a:noFill/>
                      <a:ln>
                        <a:noFill/>
                      </a:ln>
                      <a:effectLst/>
                    </p:spPr>
                  </p:pic>
                </p:oleObj>
              </mc:Fallback>
            </mc:AlternateContent>
          </a:graphicData>
        </a:graphic>
      </p:graphicFrame>
      <p:sp>
        <p:nvSpPr>
          <p:cNvPr id="16" name="Text Box 44"/>
          <p:cNvSpPr txBox="1">
            <a:spLocks noChangeArrowheads="1"/>
          </p:cNvSpPr>
          <p:nvPr/>
        </p:nvSpPr>
        <p:spPr bwMode="auto">
          <a:xfrm>
            <a:off x="381049" y="2710006"/>
            <a:ext cx="13614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而，</a:t>
            </a:r>
          </a:p>
        </p:txBody>
      </p:sp>
    </p:spTree>
    <p:extLst>
      <p:ext uri="{BB962C8B-B14F-4D97-AF65-F5344CB8AC3E}">
        <p14:creationId xmlns:p14="http://schemas.microsoft.com/office/powerpoint/2010/main" val="1142676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75509" y="764704"/>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康普顿散射现象的量子解释</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Text Box 15"/>
          <p:cNvSpPr txBox="1">
            <a:spLocks noChangeArrowheads="1"/>
          </p:cNvSpPr>
          <p:nvPr/>
        </p:nvSpPr>
        <p:spPr bwMode="auto">
          <a:xfrm>
            <a:off x="381000" y="1345958"/>
            <a:ext cx="457200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）结论</a:t>
            </a:r>
          </a:p>
        </p:txBody>
      </p:sp>
      <mc:AlternateContent xmlns:mc="http://schemas.openxmlformats.org/markup-compatibility/2006" xmlns:a14="http://schemas.microsoft.com/office/drawing/2010/main">
        <mc:Choice Requires="a14">
          <p:sp>
            <p:nvSpPr>
              <p:cNvPr id="18" name="Text Box 3"/>
              <p:cNvSpPr txBox="1">
                <a:spLocks noChangeArrowheads="1"/>
              </p:cNvSpPr>
              <p:nvPr/>
            </p:nvSpPr>
            <p:spPr bwMode="auto">
              <a:xfrm>
                <a:off x="608642" y="1927446"/>
                <a:ext cx="7010400" cy="43088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a:spAutoFit/>
              </a:bodyPr>
              <a:lstStyle/>
              <a:p>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散射光波长的改变量</a:t>
                </a:r>
                <a14:m>
                  <m:oMath xmlns:m="http://schemas.openxmlformats.org/officeDocument/2006/math">
                    <m:r>
                      <a:rPr lang="en-US" altLang="zh-CN" sz="2200" b="0" i="0" dirty="0" smtClean="0">
                        <a:latin typeface="Cambria Math"/>
                        <a:ea typeface="微软雅黑" panose="020B0503020204020204" pitchFamily="34" charset="-122"/>
                        <a:cs typeface="Times New Roman" panose="02020603050405020304" pitchFamily="18" charset="0"/>
                      </a:rPr>
                      <m:t> </m:t>
                    </m:r>
                    <m:r>
                      <a:rPr lang="zh-CN" altLang="en-US" sz="2200" i="1" dirty="0" smtClean="0">
                        <a:latin typeface="Cambria Math"/>
                        <a:ea typeface="微软雅黑" panose="020B0503020204020204" pitchFamily="34" charset="-122"/>
                        <a:cs typeface="Times New Roman" panose="02020603050405020304" pitchFamily="18" charset="0"/>
                      </a:rPr>
                      <m:t>∆</m:t>
                    </m:r>
                    <m:r>
                      <a:rPr lang="zh-CN" altLang="en-US" sz="2200" i="1" dirty="0" smtClean="0">
                        <a:latin typeface="Cambria Math"/>
                        <a:ea typeface="微软雅黑" panose="020B0503020204020204" pitchFamily="34" charset="-122"/>
                        <a:cs typeface="Times New Roman" panose="02020603050405020304" pitchFamily="18" charset="0"/>
                      </a:rPr>
                      <m:t>𝜆</m:t>
                    </m:r>
                  </m:oMath>
                </a14:m>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 仅与 </a:t>
                </a:r>
                <a14:m>
                  <m:oMath xmlns:m="http://schemas.openxmlformats.org/officeDocument/2006/math">
                    <m:r>
                      <a:rPr lang="zh-CN" altLang="en-US" sz="2200" i="1" dirty="0" smtClean="0">
                        <a:latin typeface="Cambria Math"/>
                        <a:ea typeface="微软雅黑" panose="020B0503020204020204" pitchFamily="34" charset="-122"/>
                        <a:cs typeface="Times New Roman" panose="02020603050405020304" pitchFamily="18" charset="0"/>
                      </a:rPr>
                      <m:t>𝜃</m:t>
                    </m:r>
                    <m:r>
                      <a:rPr lang="en-US" altLang="zh-CN" sz="2200" b="0" i="1" dirty="0" smtClean="0">
                        <a:latin typeface="Cambria Math"/>
                        <a:ea typeface="微软雅黑" panose="020B0503020204020204" pitchFamily="34" charset="-122"/>
                        <a:cs typeface="Times New Roman" panose="02020603050405020304" pitchFamily="18" charset="0"/>
                      </a:rPr>
                      <m:t> </m:t>
                    </m:r>
                  </m:oMath>
                </a14:m>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有关</a:t>
                </a:r>
              </a:p>
            </p:txBody>
          </p:sp>
        </mc:Choice>
        <mc:Fallback xmlns="">
          <p:sp>
            <p:nvSpPr>
              <p:cNvPr id="18" name="Text Box 3"/>
              <p:cNvSpPr txBox="1">
                <a:spLocks noRot="1" noChangeAspect="1" noMove="1" noResize="1" noEditPoints="1" noAdjustHandles="1" noChangeArrowheads="1" noChangeShapeType="1" noTextEdit="1"/>
              </p:cNvSpPr>
              <p:nvPr/>
            </p:nvSpPr>
            <p:spPr bwMode="auto">
              <a:xfrm>
                <a:off x="608642" y="1927446"/>
                <a:ext cx="7010400" cy="430887"/>
              </a:xfrm>
              <a:prstGeom prst="rect">
                <a:avLst/>
              </a:prstGeom>
              <a:blipFill rotWithShape="0">
                <a:blip r:embed="rId4"/>
                <a:stretch>
                  <a:fillRect l="-1130" t="-9859" b="-28169"/>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a:noFill/>
                  </a:rPr>
                  <a:t> </a:t>
                </a:r>
              </a:p>
            </p:txBody>
          </p:sp>
        </mc:Fallback>
      </mc:AlternateContent>
      <p:graphicFrame>
        <p:nvGraphicFramePr>
          <p:cNvPr id="21" name="Object 6"/>
          <p:cNvGraphicFramePr>
            <a:graphicFrameLocks noChangeAspect="1"/>
          </p:cNvGraphicFramePr>
          <p:nvPr>
            <p:extLst>
              <p:ext uri="{D42A27DB-BD31-4B8C-83A1-F6EECF244321}">
                <p14:modId xmlns:p14="http://schemas.microsoft.com/office/powerpoint/2010/main" val="3572263174"/>
              </p:ext>
            </p:extLst>
          </p:nvPr>
        </p:nvGraphicFramePr>
        <p:xfrm>
          <a:off x="1259632" y="2613248"/>
          <a:ext cx="1800200" cy="439822"/>
        </p:xfrm>
        <a:graphic>
          <a:graphicData uri="http://schemas.openxmlformats.org/presentationml/2006/ole">
            <mc:AlternateContent xmlns:mc="http://schemas.openxmlformats.org/markup-compatibility/2006">
              <mc:Choice xmlns:v="urn:schemas-microsoft-com:vml" Requires="v">
                <p:oleObj spid="_x0000_s18518" name="公式" r:id="rId5" imgW="825480" imgH="203040" progId="Equation.3">
                  <p:embed/>
                </p:oleObj>
              </mc:Choice>
              <mc:Fallback>
                <p:oleObj name="公式" r:id="rId5" imgW="8254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613248"/>
                        <a:ext cx="1800200" cy="439822"/>
                      </a:xfrm>
                      <a:prstGeom prst="rect">
                        <a:avLst/>
                      </a:prstGeom>
                      <a:noFill/>
                      <a:ln>
                        <a:noFill/>
                      </a:ln>
                      <a:effectLst/>
                    </p:spPr>
                  </p:pic>
                </p:oleObj>
              </mc:Fallback>
            </mc:AlternateContent>
          </a:graphicData>
        </a:graphic>
      </p:graphicFrame>
      <p:graphicFrame>
        <p:nvGraphicFramePr>
          <p:cNvPr id="22" name="Object 7"/>
          <p:cNvGraphicFramePr>
            <a:graphicFrameLocks noChangeAspect="1"/>
          </p:cNvGraphicFramePr>
          <p:nvPr>
            <p:extLst>
              <p:ext uri="{D42A27DB-BD31-4B8C-83A1-F6EECF244321}">
                <p14:modId xmlns:p14="http://schemas.microsoft.com/office/powerpoint/2010/main" val="2000389839"/>
              </p:ext>
            </p:extLst>
          </p:nvPr>
        </p:nvGraphicFramePr>
        <p:xfrm>
          <a:off x="862860" y="3312831"/>
          <a:ext cx="2951054" cy="432872"/>
        </p:xfrm>
        <a:graphic>
          <a:graphicData uri="http://schemas.openxmlformats.org/presentationml/2006/ole">
            <mc:AlternateContent xmlns:mc="http://schemas.openxmlformats.org/markup-compatibility/2006">
              <mc:Choice xmlns:v="urn:schemas-microsoft-com:vml" Requires="v">
                <p:oleObj spid="_x0000_s18519" name="Equation" r:id="rId7" imgW="2641320" imgH="380880" progId="Equation.3">
                  <p:embed/>
                </p:oleObj>
              </mc:Choice>
              <mc:Fallback>
                <p:oleObj name="Equation" r:id="rId7" imgW="2641320" imgH="380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860" y="3312831"/>
                        <a:ext cx="2951054" cy="432872"/>
                      </a:xfrm>
                      <a:prstGeom prst="rect">
                        <a:avLst/>
                      </a:prstGeom>
                      <a:noFill/>
                      <a:ln>
                        <a:noFill/>
                      </a:ln>
                      <a:effectLst/>
                    </p:spPr>
                  </p:pic>
                </p:oleObj>
              </mc:Fallback>
            </mc:AlternateContent>
          </a:graphicData>
        </a:graphic>
      </p:graphicFrame>
      <p:sp>
        <p:nvSpPr>
          <p:cNvPr id="23" name="Text Box 8"/>
          <p:cNvSpPr txBox="1">
            <a:spLocks noChangeArrowheads="1"/>
          </p:cNvSpPr>
          <p:nvPr/>
        </p:nvSpPr>
        <p:spPr bwMode="auto">
          <a:xfrm>
            <a:off x="684842" y="4319811"/>
            <a:ext cx="396240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散射光子能量减小</a:t>
            </a:r>
          </a:p>
        </p:txBody>
      </p:sp>
      <p:graphicFrame>
        <p:nvGraphicFramePr>
          <p:cNvPr id="24" name="Object 9"/>
          <p:cNvGraphicFramePr>
            <a:graphicFrameLocks noChangeAspect="1"/>
          </p:cNvGraphicFramePr>
          <p:nvPr>
            <p:extLst>
              <p:ext uri="{D42A27DB-BD31-4B8C-83A1-F6EECF244321}">
                <p14:modId xmlns:p14="http://schemas.microsoft.com/office/powerpoint/2010/main" val="1763068423"/>
              </p:ext>
            </p:extLst>
          </p:nvPr>
        </p:nvGraphicFramePr>
        <p:xfrm>
          <a:off x="1142042" y="4929412"/>
          <a:ext cx="2277830" cy="620614"/>
        </p:xfrm>
        <a:graphic>
          <a:graphicData uri="http://schemas.openxmlformats.org/presentationml/2006/ole">
            <mc:AlternateContent xmlns:mc="http://schemas.openxmlformats.org/markup-compatibility/2006">
              <mc:Choice xmlns:v="urn:schemas-microsoft-com:vml" Requires="v">
                <p:oleObj spid="_x0000_s18520" name="公式" r:id="rId9" imgW="838080" imgH="228600" progId="Equation.3">
                  <p:embed/>
                </p:oleObj>
              </mc:Choice>
              <mc:Fallback>
                <p:oleObj name="公式" r:id="rId9" imgW="8380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2042" y="4929412"/>
                        <a:ext cx="2277830" cy="620614"/>
                      </a:xfrm>
                      <a:prstGeom prst="rect">
                        <a:avLst/>
                      </a:prstGeom>
                      <a:noFill/>
                      <a:ln>
                        <a:noFill/>
                      </a:ln>
                      <a:effectLst/>
                    </p:spPr>
                  </p:pic>
                </p:oleObj>
              </mc:Fallback>
            </mc:AlternateContent>
          </a:graphicData>
        </a:graphic>
      </p:graphicFrame>
      <p:grpSp>
        <p:nvGrpSpPr>
          <p:cNvPr id="25" name="Group 15"/>
          <p:cNvGrpSpPr>
            <a:grpSpLocks/>
          </p:cNvGrpSpPr>
          <p:nvPr/>
        </p:nvGrpSpPr>
        <p:grpSpPr bwMode="auto">
          <a:xfrm>
            <a:off x="4761542" y="2460849"/>
            <a:ext cx="4267200" cy="3125788"/>
            <a:chOff x="2832" y="2064"/>
            <a:chExt cx="2688" cy="1969"/>
          </a:xfrm>
        </p:grpSpPr>
        <p:sp>
          <p:nvSpPr>
            <p:cNvPr id="26" name="Rectangle 16"/>
            <p:cNvSpPr>
              <a:spLocks noChangeArrowheads="1"/>
            </p:cNvSpPr>
            <p:nvPr/>
          </p:nvSpPr>
          <p:spPr bwMode="auto">
            <a:xfrm>
              <a:off x="2832" y="2064"/>
              <a:ext cx="2688" cy="1920"/>
            </a:xfrm>
            <a:prstGeom prst="rect">
              <a:avLst/>
            </a:prstGeom>
            <a:solidFill>
              <a:schemeClr val="bg1"/>
            </a:solidFill>
            <a:ln w="9525">
              <a:solidFill>
                <a:srgbClr val="006666"/>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Line 17"/>
            <p:cNvSpPr>
              <a:spLocks noChangeShapeType="1"/>
            </p:cNvSpPr>
            <p:nvPr/>
          </p:nvSpPr>
          <p:spPr bwMode="auto">
            <a:xfrm>
              <a:off x="5136" y="3168"/>
              <a:ext cx="288"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Line 18"/>
            <p:cNvSpPr>
              <a:spLocks noChangeShapeType="1"/>
            </p:cNvSpPr>
            <p:nvPr/>
          </p:nvSpPr>
          <p:spPr bwMode="auto">
            <a:xfrm flipV="1">
              <a:off x="3840" y="2256"/>
              <a:ext cx="0" cy="168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9" name="Object 19"/>
            <p:cNvGraphicFramePr>
              <a:graphicFrameLocks noChangeAspect="1"/>
            </p:cNvGraphicFramePr>
            <p:nvPr/>
          </p:nvGraphicFramePr>
          <p:xfrm>
            <a:off x="5136" y="2894"/>
            <a:ext cx="208" cy="226"/>
          </p:xfrm>
          <a:graphic>
            <a:graphicData uri="http://schemas.openxmlformats.org/presentationml/2006/ole">
              <mc:AlternateContent xmlns:mc="http://schemas.openxmlformats.org/markup-compatibility/2006">
                <mc:Choice xmlns:v="urn:schemas-microsoft-com:vml" Requires="v">
                  <p:oleObj spid="_x0000_s18521" name="公式" r:id="rId11" imgW="177480" imgH="190440" progId="Equation.3">
                    <p:embed/>
                  </p:oleObj>
                </mc:Choice>
                <mc:Fallback>
                  <p:oleObj name="公式" r:id="rId11" imgW="177480" imgH="1904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6" y="2894"/>
                          <a:ext cx="208"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0"/>
            <p:cNvGraphicFramePr>
              <a:graphicFrameLocks noChangeAspect="1"/>
            </p:cNvGraphicFramePr>
            <p:nvPr/>
          </p:nvGraphicFramePr>
          <p:xfrm>
            <a:off x="3840" y="2256"/>
            <a:ext cx="225" cy="285"/>
          </p:xfrm>
          <a:graphic>
            <a:graphicData uri="http://schemas.openxmlformats.org/presentationml/2006/ole">
              <mc:AlternateContent xmlns:mc="http://schemas.openxmlformats.org/markup-compatibility/2006">
                <mc:Choice xmlns:v="urn:schemas-microsoft-com:vml" Requires="v">
                  <p:oleObj spid="_x0000_s18522" name="公式" r:id="rId13" imgW="190440" imgH="241200" progId="Equation.3">
                    <p:embed/>
                  </p:oleObj>
                </mc:Choice>
                <mc:Fallback>
                  <p:oleObj name="公式" r:id="rId13" imgW="19044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0" y="2256"/>
                          <a:ext cx="225"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Line 21"/>
            <p:cNvSpPr>
              <a:spLocks noChangeShapeType="1"/>
            </p:cNvSpPr>
            <p:nvPr/>
          </p:nvSpPr>
          <p:spPr bwMode="auto">
            <a:xfrm>
              <a:off x="3840" y="3168"/>
              <a:ext cx="480" cy="576"/>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Line 22"/>
            <p:cNvSpPr>
              <a:spLocks noChangeShapeType="1"/>
            </p:cNvSpPr>
            <p:nvPr/>
          </p:nvSpPr>
          <p:spPr bwMode="auto">
            <a:xfrm flipV="1">
              <a:off x="3840" y="2592"/>
              <a:ext cx="816" cy="576"/>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Line 23"/>
            <p:cNvSpPr>
              <a:spLocks noChangeShapeType="1"/>
            </p:cNvSpPr>
            <p:nvPr/>
          </p:nvSpPr>
          <p:spPr bwMode="auto">
            <a:xfrm>
              <a:off x="2976" y="3168"/>
              <a:ext cx="864" cy="0"/>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Line 24"/>
            <p:cNvSpPr>
              <a:spLocks noChangeShapeType="1"/>
            </p:cNvSpPr>
            <p:nvPr/>
          </p:nvSpPr>
          <p:spPr bwMode="auto">
            <a:xfrm flipV="1">
              <a:off x="4320" y="3168"/>
              <a:ext cx="816" cy="576"/>
            </a:xfrm>
            <a:prstGeom prst="line">
              <a:avLst/>
            </a:prstGeom>
            <a:noFill/>
            <a:ln w="19050">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Line 25"/>
            <p:cNvSpPr>
              <a:spLocks noChangeShapeType="1"/>
            </p:cNvSpPr>
            <p:nvPr/>
          </p:nvSpPr>
          <p:spPr bwMode="auto">
            <a:xfrm>
              <a:off x="4656" y="2592"/>
              <a:ext cx="480" cy="576"/>
            </a:xfrm>
            <a:prstGeom prst="line">
              <a:avLst/>
            </a:prstGeom>
            <a:noFill/>
            <a:ln w="19050">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Line 26"/>
            <p:cNvSpPr>
              <a:spLocks noChangeShapeType="1"/>
            </p:cNvSpPr>
            <p:nvPr/>
          </p:nvSpPr>
          <p:spPr bwMode="auto">
            <a:xfrm>
              <a:off x="3840" y="3168"/>
              <a:ext cx="1248" cy="0"/>
            </a:xfrm>
            <a:prstGeom prst="line">
              <a:avLst/>
            </a:prstGeom>
            <a:noFill/>
            <a:ln w="38100">
              <a:solidFill>
                <a:srgbClr val="FF0000"/>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7" name="Object 27"/>
            <p:cNvGraphicFramePr>
              <a:graphicFrameLocks noChangeAspect="1"/>
            </p:cNvGraphicFramePr>
            <p:nvPr/>
          </p:nvGraphicFramePr>
          <p:xfrm>
            <a:off x="2976" y="2448"/>
            <a:ext cx="720" cy="678"/>
          </p:xfrm>
          <a:graphic>
            <a:graphicData uri="http://schemas.openxmlformats.org/presentationml/2006/ole">
              <mc:AlternateContent xmlns:mc="http://schemas.openxmlformats.org/markup-compatibility/2006">
                <mc:Choice xmlns:v="urn:schemas-microsoft-com:vml" Requires="v">
                  <p:oleObj spid="_x0000_s18523" name="公式" r:id="rId15" imgW="647640" imgH="609480" progId="Equation.3">
                    <p:embed/>
                  </p:oleObj>
                </mc:Choice>
                <mc:Fallback>
                  <p:oleObj name="公式" r:id="rId15" imgW="647640" imgH="609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6" y="2448"/>
                          <a:ext cx="720"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28"/>
            <p:cNvGraphicFramePr>
              <a:graphicFrameLocks noChangeAspect="1"/>
            </p:cNvGraphicFramePr>
            <p:nvPr/>
          </p:nvGraphicFramePr>
          <p:xfrm>
            <a:off x="4176" y="2064"/>
            <a:ext cx="620" cy="672"/>
          </p:xfrm>
          <a:graphic>
            <a:graphicData uri="http://schemas.openxmlformats.org/presentationml/2006/ole">
              <mc:AlternateContent xmlns:mc="http://schemas.openxmlformats.org/markup-compatibility/2006">
                <mc:Choice xmlns:v="urn:schemas-microsoft-com:vml" Requires="v">
                  <p:oleObj spid="_x0000_s18524" name="公式" r:id="rId17" imgW="520560" imgH="609480" progId="Equation.3">
                    <p:embed/>
                  </p:oleObj>
                </mc:Choice>
                <mc:Fallback>
                  <p:oleObj name="公式" r:id="rId17" imgW="520560" imgH="609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6" y="2064"/>
                          <a:ext cx="620" cy="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29"/>
            <p:cNvGraphicFramePr>
              <a:graphicFrameLocks noChangeAspect="1"/>
            </p:cNvGraphicFramePr>
            <p:nvPr>
              <p:extLst>
                <p:ext uri="{D42A27DB-BD31-4B8C-83A1-F6EECF244321}">
                  <p14:modId xmlns:p14="http://schemas.microsoft.com/office/powerpoint/2010/main" val="514282499"/>
                </p:ext>
              </p:extLst>
            </p:nvPr>
          </p:nvGraphicFramePr>
          <p:xfrm>
            <a:off x="4319" y="3550"/>
            <a:ext cx="658" cy="483"/>
          </p:xfrm>
          <a:graphic>
            <a:graphicData uri="http://schemas.openxmlformats.org/presentationml/2006/ole">
              <mc:AlternateContent xmlns:mc="http://schemas.openxmlformats.org/markup-compatibility/2006">
                <mc:Choice xmlns:v="urn:schemas-microsoft-com:vml" Requires="v">
                  <p:oleObj spid="_x0000_s18525" name="Equation" r:id="rId19" imgW="330120" imgH="241200" progId="Equation.DSMT4">
                    <p:embed/>
                  </p:oleObj>
                </mc:Choice>
                <mc:Fallback>
                  <p:oleObj name="Equation" r:id="rId19" imgW="330120" imgH="241200" progId="Equation.DSMT4">
                    <p:embed/>
                    <p:pic>
                      <p:nvPicPr>
                        <p:cNvPr id="0" name=""/>
                        <p:cNvPicPr>
                          <a:picLocks noChangeAspect="1" noChangeArrowheads="1"/>
                        </p:cNvPicPr>
                        <p:nvPr/>
                      </p:nvPicPr>
                      <p:blipFill>
                        <a:blip r:embed="rId20"/>
                        <a:srcRect/>
                        <a:stretch>
                          <a:fillRect/>
                        </a:stretch>
                      </p:blipFill>
                      <p:spPr bwMode="auto">
                        <a:xfrm>
                          <a:off x="4319" y="3550"/>
                          <a:ext cx="658" cy="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 name="Line 30"/>
            <p:cNvSpPr>
              <a:spLocks noChangeShapeType="1"/>
            </p:cNvSpPr>
            <p:nvPr/>
          </p:nvSpPr>
          <p:spPr bwMode="auto">
            <a:xfrm flipV="1">
              <a:off x="3840" y="2928"/>
              <a:ext cx="336" cy="240"/>
            </a:xfrm>
            <a:prstGeom prst="line">
              <a:avLst/>
            </a:prstGeom>
            <a:noFill/>
            <a:ln w="381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1" name="Object 31"/>
            <p:cNvGraphicFramePr>
              <a:graphicFrameLocks noChangeAspect="1"/>
            </p:cNvGraphicFramePr>
            <p:nvPr/>
          </p:nvGraphicFramePr>
          <p:xfrm>
            <a:off x="3926" y="2640"/>
            <a:ext cx="298" cy="387"/>
          </p:xfrm>
          <a:graphic>
            <a:graphicData uri="http://schemas.openxmlformats.org/presentationml/2006/ole">
              <mc:AlternateContent xmlns:mc="http://schemas.openxmlformats.org/markup-compatibility/2006">
                <mc:Choice xmlns:v="urn:schemas-microsoft-com:vml" Requires="v">
                  <p:oleObj spid="_x0000_s18526" name="公式" r:id="rId21" imgW="126720" imgH="164880" progId="Equation.3">
                    <p:embed/>
                  </p:oleObj>
                </mc:Choice>
                <mc:Fallback>
                  <p:oleObj name="公式" r:id="rId21" imgW="126720" imgH="1648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26" y="2640"/>
                          <a:ext cx="298" cy="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Line 32"/>
            <p:cNvSpPr>
              <a:spLocks noChangeShapeType="1"/>
            </p:cNvSpPr>
            <p:nvPr/>
          </p:nvSpPr>
          <p:spPr bwMode="auto">
            <a:xfrm>
              <a:off x="2928" y="3168"/>
              <a:ext cx="336" cy="0"/>
            </a:xfrm>
            <a:prstGeom prst="line">
              <a:avLst/>
            </a:prstGeom>
            <a:noFill/>
            <a:ln w="381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3" name="Object 33"/>
            <p:cNvGraphicFramePr>
              <a:graphicFrameLocks noChangeAspect="1"/>
            </p:cNvGraphicFramePr>
            <p:nvPr/>
          </p:nvGraphicFramePr>
          <p:xfrm>
            <a:off x="2994" y="3155"/>
            <a:ext cx="358" cy="541"/>
          </p:xfrm>
          <a:graphic>
            <a:graphicData uri="http://schemas.openxmlformats.org/presentationml/2006/ole">
              <mc:AlternateContent xmlns:mc="http://schemas.openxmlformats.org/markup-compatibility/2006">
                <mc:Choice xmlns:v="urn:schemas-microsoft-com:vml" Requires="v">
                  <p:oleObj spid="_x0000_s18527" name="公式" r:id="rId23" imgW="152280" imgH="228600" progId="Equation.3">
                    <p:embed/>
                  </p:oleObj>
                </mc:Choice>
                <mc:Fallback>
                  <p:oleObj name="公式" r:id="rId23" imgW="15228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94" y="3155"/>
                          <a:ext cx="358" cy="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Oval 34"/>
            <p:cNvSpPr>
              <a:spLocks noChangeArrowheads="1"/>
            </p:cNvSpPr>
            <p:nvPr/>
          </p:nvSpPr>
          <p:spPr bwMode="auto">
            <a:xfrm>
              <a:off x="3768" y="3120"/>
              <a:ext cx="144" cy="144"/>
            </a:xfrm>
            <a:prstGeom prst="ellipse">
              <a:avLst/>
            </a:prstGeom>
            <a:gradFill rotWithShape="0">
              <a:gsLst>
                <a:gs pos="0">
                  <a:srgbClr val="0000FF">
                    <a:gamma/>
                    <a:tint val="0"/>
                    <a:invGamma/>
                  </a:srgbClr>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9" name="Object 35"/>
            <p:cNvGraphicFramePr>
              <a:graphicFrameLocks noChangeAspect="1"/>
            </p:cNvGraphicFramePr>
            <p:nvPr/>
          </p:nvGraphicFramePr>
          <p:xfrm>
            <a:off x="4416" y="2832"/>
            <a:ext cx="211" cy="288"/>
          </p:xfrm>
          <a:graphic>
            <a:graphicData uri="http://schemas.openxmlformats.org/presentationml/2006/ole">
              <mc:AlternateContent xmlns:mc="http://schemas.openxmlformats.org/markup-compatibility/2006">
                <mc:Choice xmlns:v="urn:schemas-microsoft-com:vml" Requires="v">
                  <p:oleObj spid="_x0000_s18528" name="公式" r:id="rId25" imgW="177480" imgH="241200" progId="Equation.3">
                    <p:embed/>
                  </p:oleObj>
                </mc:Choice>
                <mc:Fallback>
                  <p:oleObj name="公式" r:id="rId25" imgW="177480" imgH="2412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6" y="2832"/>
                          <a:ext cx="21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Arc 36"/>
            <p:cNvSpPr>
              <a:spLocks/>
            </p:cNvSpPr>
            <p:nvPr/>
          </p:nvSpPr>
          <p:spPr bwMode="auto">
            <a:xfrm flipV="1">
              <a:off x="4032" y="3169"/>
              <a:ext cx="192" cy="290"/>
            </a:xfrm>
            <a:custGeom>
              <a:avLst/>
              <a:gdLst>
                <a:gd name="G0" fmla="+- 0 0 0"/>
                <a:gd name="G1" fmla="+- 21069 0 0"/>
                <a:gd name="G2" fmla="+- 21600 0 0"/>
                <a:gd name="T0" fmla="*/ 4761 w 21600"/>
                <a:gd name="T1" fmla="*/ 0 h 26139"/>
                <a:gd name="T2" fmla="*/ 20997 w 21600"/>
                <a:gd name="T3" fmla="*/ 26139 h 26139"/>
                <a:gd name="T4" fmla="*/ 0 w 21600"/>
                <a:gd name="T5" fmla="*/ 21069 h 26139"/>
              </a:gdLst>
              <a:ahLst/>
              <a:cxnLst>
                <a:cxn ang="0">
                  <a:pos x="T0" y="T1"/>
                </a:cxn>
                <a:cxn ang="0">
                  <a:pos x="T2" y="T3"/>
                </a:cxn>
                <a:cxn ang="0">
                  <a:pos x="T4" y="T5"/>
                </a:cxn>
              </a:cxnLst>
              <a:rect l="0" t="0" r="r" b="b"/>
              <a:pathLst>
                <a:path w="21600" h="26139" fill="none" extrusionOk="0">
                  <a:moveTo>
                    <a:pt x="4760" y="0"/>
                  </a:moveTo>
                  <a:cubicBezTo>
                    <a:pt x="14607" y="2225"/>
                    <a:pt x="21600" y="10973"/>
                    <a:pt x="21600" y="21069"/>
                  </a:cubicBezTo>
                  <a:cubicBezTo>
                    <a:pt x="21600" y="22776"/>
                    <a:pt x="21397" y="24478"/>
                    <a:pt x="20996" y="26138"/>
                  </a:cubicBezTo>
                </a:path>
                <a:path w="21600" h="26139" stroke="0" extrusionOk="0">
                  <a:moveTo>
                    <a:pt x="4760" y="0"/>
                  </a:moveTo>
                  <a:cubicBezTo>
                    <a:pt x="14607" y="2225"/>
                    <a:pt x="21600" y="10973"/>
                    <a:pt x="21600" y="21069"/>
                  </a:cubicBezTo>
                  <a:cubicBezTo>
                    <a:pt x="21600" y="22776"/>
                    <a:pt x="21397" y="24478"/>
                    <a:pt x="20996" y="26138"/>
                  </a:cubicBezTo>
                  <a:lnTo>
                    <a:pt x="0" y="21069"/>
                  </a:lnTo>
                  <a:close/>
                </a:path>
              </a:pathLst>
            </a:custGeom>
            <a:noFill/>
            <a:ln w="38100">
              <a:solidFill>
                <a:srgbClr val="CC00CC"/>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Arc 37"/>
            <p:cNvSpPr>
              <a:spLocks/>
            </p:cNvSpPr>
            <p:nvPr/>
          </p:nvSpPr>
          <p:spPr bwMode="auto">
            <a:xfrm rot="20593036" flipV="1">
              <a:off x="4176" y="2880"/>
              <a:ext cx="192" cy="294"/>
            </a:xfrm>
            <a:custGeom>
              <a:avLst/>
              <a:gdLst>
                <a:gd name="G0" fmla="+- 0 0 0"/>
                <a:gd name="G1" fmla="+- 15741 0 0"/>
                <a:gd name="G2" fmla="+- 21600 0 0"/>
                <a:gd name="T0" fmla="*/ 14791 w 21600"/>
                <a:gd name="T1" fmla="*/ 0 h 30659"/>
                <a:gd name="T2" fmla="*/ 15621 w 21600"/>
                <a:gd name="T3" fmla="*/ 30659 h 30659"/>
                <a:gd name="T4" fmla="*/ 0 w 21600"/>
                <a:gd name="T5" fmla="*/ 15741 h 30659"/>
              </a:gdLst>
              <a:ahLst/>
              <a:cxnLst>
                <a:cxn ang="0">
                  <a:pos x="T0" y="T1"/>
                </a:cxn>
                <a:cxn ang="0">
                  <a:pos x="T2" y="T3"/>
                </a:cxn>
                <a:cxn ang="0">
                  <a:pos x="T4" y="T5"/>
                </a:cxn>
              </a:cxnLst>
              <a:rect l="0" t="0" r="r" b="b"/>
              <a:pathLst>
                <a:path w="21600" h="30659" fill="none" extrusionOk="0">
                  <a:moveTo>
                    <a:pt x="14791" y="-1"/>
                  </a:moveTo>
                  <a:cubicBezTo>
                    <a:pt x="19135" y="4082"/>
                    <a:pt x="21600" y="9779"/>
                    <a:pt x="21600" y="15741"/>
                  </a:cubicBezTo>
                  <a:cubicBezTo>
                    <a:pt x="21600" y="21297"/>
                    <a:pt x="19458" y="26640"/>
                    <a:pt x="15620" y="30658"/>
                  </a:cubicBezTo>
                </a:path>
                <a:path w="21600" h="30659" stroke="0" extrusionOk="0">
                  <a:moveTo>
                    <a:pt x="14791" y="-1"/>
                  </a:moveTo>
                  <a:cubicBezTo>
                    <a:pt x="19135" y="4082"/>
                    <a:pt x="21600" y="9779"/>
                    <a:pt x="21600" y="15741"/>
                  </a:cubicBezTo>
                  <a:cubicBezTo>
                    <a:pt x="21600" y="21297"/>
                    <a:pt x="19458" y="26640"/>
                    <a:pt x="15620" y="30658"/>
                  </a:cubicBezTo>
                  <a:lnTo>
                    <a:pt x="0" y="15741"/>
                  </a:lnTo>
                  <a:close/>
                </a:path>
              </a:pathLst>
            </a:custGeom>
            <a:noFill/>
            <a:ln w="28575">
              <a:solidFill>
                <a:srgbClr val="009900"/>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4" name="Object 38"/>
            <p:cNvGraphicFramePr>
              <a:graphicFrameLocks noChangeAspect="1"/>
            </p:cNvGraphicFramePr>
            <p:nvPr/>
          </p:nvGraphicFramePr>
          <p:xfrm>
            <a:off x="4224" y="3216"/>
            <a:ext cx="280" cy="336"/>
          </p:xfrm>
          <a:graphic>
            <a:graphicData uri="http://schemas.openxmlformats.org/presentationml/2006/ole">
              <mc:AlternateContent xmlns:mc="http://schemas.openxmlformats.org/markup-compatibility/2006">
                <mc:Choice xmlns:v="urn:schemas-microsoft-com:vml" Requires="v">
                  <p:oleObj spid="_x0000_s18529" name="公式" r:id="rId27" imgW="203040" imgH="241200" progId="Equation.3">
                    <p:embed/>
                  </p:oleObj>
                </mc:Choice>
                <mc:Fallback>
                  <p:oleObj name="公式" r:id="rId27" imgW="20304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24" y="3216"/>
                          <a:ext cx="28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85989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75509" y="764704"/>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康普顿散射现象的量子解释</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Text Box 15"/>
          <p:cNvSpPr txBox="1">
            <a:spLocks noChangeArrowheads="1"/>
          </p:cNvSpPr>
          <p:nvPr/>
        </p:nvSpPr>
        <p:spPr bwMode="auto">
          <a:xfrm>
            <a:off x="381000" y="1345958"/>
            <a:ext cx="457200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200" b="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）讨论</a:t>
            </a:r>
          </a:p>
        </p:txBody>
      </p:sp>
      <p:sp>
        <p:nvSpPr>
          <p:cNvPr id="44" name="Text Box 3"/>
          <p:cNvSpPr txBox="1">
            <a:spLocks noChangeArrowheads="1"/>
          </p:cNvSpPr>
          <p:nvPr/>
        </p:nvSpPr>
        <p:spPr bwMode="auto">
          <a:xfrm>
            <a:off x="365760" y="4345494"/>
            <a:ext cx="365760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a:defRPr sz="2200" b="1">
                <a:solidFill>
                  <a:srgbClr val="0066FF"/>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（5）物理意义</a:t>
            </a:r>
          </a:p>
        </p:txBody>
      </p:sp>
      <mc:AlternateContent xmlns:mc="http://schemas.openxmlformats.org/markup-compatibility/2006" xmlns:a14="http://schemas.microsoft.com/office/drawing/2010/main">
        <mc:Choice Requires="a14">
          <p:sp>
            <p:nvSpPr>
              <p:cNvPr id="47" name="Rectangle 5"/>
              <p:cNvSpPr>
                <a:spLocks noChangeArrowheads="1"/>
              </p:cNvSpPr>
              <p:nvPr/>
            </p:nvSpPr>
            <p:spPr bwMode="auto">
              <a:xfrm>
                <a:off x="365760" y="1955009"/>
                <a:ext cx="9144000" cy="4302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type="none" w="sm" len="lg"/>
                  </a14:hiddenLine>
                </a:ext>
                <a:ext uri="{AF507438-7753-43E0-B8FC-AC1667EBCBE1}">
                  <a14:hiddenEffects>
                    <a:effectLst>
                      <a:outerShdw dist="35921" dir="2700000" algn="ctr" rotWithShape="0">
                        <a:schemeClr val="bg2"/>
                      </a:outerShdw>
                    </a:effectLst>
                  </a14:hiddenEffects>
                </a:ext>
              </a:extLst>
            </p:spPr>
            <p:txBody>
              <a:bodyPr>
                <a:spAutoFit/>
              </a:bodyPr>
              <a:lstStyle/>
              <a:p>
                <a:r>
                  <a:rPr lang="zh-CN" altLang="en-US" sz="2200" dirty="0">
                    <a:latin typeface="微软雅黑" panose="020B0503020204020204" pitchFamily="34" charset="-122"/>
                    <a:ea typeface="微软雅黑" panose="020B0503020204020204" pitchFamily="34" charset="-122"/>
                  </a:rPr>
                  <a:t> 若 </a:t>
                </a:r>
                <a14:m>
                  <m:oMath xmlns:m="http://schemas.openxmlformats.org/officeDocument/2006/math">
                    <m:sSub>
                      <m:sSubPr>
                        <m:ctrlPr>
                          <a:rPr lang="en-US" altLang="zh-CN" sz="2200" i="1" dirty="0" smtClean="0">
                            <a:latin typeface="Cambria Math" panose="02040503050406030204" pitchFamily="18" charset="0"/>
                            <a:ea typeface="微软雅黑" panose="020B0503020204020204" pitchFamily="34" charset="-122"/>
                          </a:rPr>
                        </m:ctrlPr>
                      </m:sSubPr>
                      <m:e>
                        <m:r>
                          <a:rPr lang="zh-CN" altLang="en-US" sz="2200" i="1" dirty="0" smtClean="0">
                            <a:latin typeface="Cambria Math"/>
                            <a:ea typeface="微软雅黑" panose="020B0503020204020204" pitchFamily="34" charset="-122"/>
                          </a:rPr>
                          <m:t>𝜆</m:t>
                        </m:r>
                      </m:e>
                      <m:sub>
                        <m:r>
                          <a:rPr lang="en-US" altLang="zh-CN" sz="2200" b="0" i="1" dirty="0" smtClean="0">
                            <a:latin typeface="Cambria Math"/>
                            <a:ea typeface="微软雅黑" panose="020B0503020204020204" pitchFamily="34" charset="-122"/>
                          </a:rPr>
                          <m:t>0</m:t>
                        </m:r>
                      </m:sub>
                    </m:sSub>
                    <m:sSub>
                      <m:sSubPr>
                        <m:ctrlPr>
                          <a:rPr lang="en-US" altLang="zh-CN" sz="2200" i="1" dirty="0">
                            <a:latin typeface="Cambria Math" panose="02040503050406030204" pitchFamily="18" charset="0"/>
                            <a:ea typeface="微软雅黑" panose="020B0503020204020204" pitchFamily="34" charset="-122"/>
                          </a:rPr>
                        </m:ctrlPr>
                      </m:sSubPr>
                      <m:e>
                        <m:r>
                          <a:rPr lang="en-US" altLang="zh-CN" sz="2200" i="1" dirty="0" smtClean="0">
                            <a:latin typeface="Cambria Math"/>
                            <a:ea typeface="Cambria Math"/>
                          </a:rPr>
                          <m:t>≫</m:t>
                        </m:r>
                        <m:r>
                          <a:rPr lang="zh-CN" altLang="en-US" sz="2200" i="1" dirty="0">
                            <a:latin typeface="Cambria Math"/>
                            <a:ea typeface="微软雅黑" panose="020B0503020204020204" pitchFamily="34" charset="-122"/>
                          </a:rPr>
                          <m:t>𝜆</m:t>
                        </m:r>
                      </m:e>
                      <m:sub>
                        <m:r>
                          <a:rPr lang="en-US" altLang="zh-CN" sz="2200" b="0" i="1" dirty="0" smtClean="0">
                            <a:latin typeface="Cambria Math"/>
                            <a:ea typeface="微软雅黑" panose="020B0503020204020204" pitchFamily="34" charset="-122"/>
                          </a:rPr>
                          <m:t>𝐶</m:t>
                        </m:r>
                      </m:sub>
                    </m:sSub>
                  </m:oMath>
                </a14:m>
                <a:r>
                  <a:rPr lang="zh-CN" altLang="en-US" sz="2200" dirty="0">
                    <a:latin typeface="微软雅黑" panose="020B0503020204020204" pitchFamily="34" charset="-122"/>
                    <a:ea typeface="微软雅黑" panose="020B0503020204020204" pitchFamily="34" charset="-122"/>
                  </a:rPr>
                  <a:t>则 </a:t>
                </a:r>
                <a14:m>
                  <m:oMath xmlns:m="http://schemas.openxmlformats.org/officeDocument/2006/math">
                    <m:r>
                      <a:rPr lang="zh-CN" altLang="en-US" sz="2200" i="1" dirty="0" smtClean="0">
                        <a:latin typeface="Cambria Math"/>
                        <a:ea typeface="微软雅黑" panose="020B0503020204020204" pitchFamily="34" charset="-122"/>
                      </a:rPr>
                      <m:t>𝜆</m:t>
                    </m:r>
                    <m:sSub>
                      <m:sSubPr>
                        <m:ctrlPr>
                          <a:rPr lang="en-US" altLang="zh-CN" sz="2200" i="1" dirty="0">
                            <a:latin typeface="Cambria Math" panose="02040503050406030204" pitchFamily="18" charset="0"/>
                            <a:ea typeface="微软雅黑" panose="020B0503020204020204" pitchFamily="34" charset="-122"/>
                          </a:rPr>
                        </m:ctrlPr>
                      </m:sSubPr>
                      <m:e>
                        <m:r>
                          <a:rPr lang="en-US" altLang="zh-CN" sz="2200" i="1" dirty="0" smtClean="0">
                            <a:latin typeface="Cambria Math"/>
                            <a:ea typeface="Cambria Math"/>
                          </a:rPr>
                          <m:t>≈</m:t>
                        </m:r>
                        <m:r>
                          <a:rPr lang="zh-CN" altLang="en-US" sz="2200" i="1" dirty="0">
                            <a:latin typeface="Cambria Math"/>
                            <a:ea typeface="微软雅黑" panose="020B0503020204020204" pitchFamily="34" charset="-122"/>
                          </a:rPr>
                          <m:t>𝜆</m:t>
                        </m:r>
                      </m:e>
                      <m:sub>
                        <m:r>
                          <a:rPr lang="en-US" altLang="zh-CN" sz="2200" b="0" i="1" dirty="0" smtClean="0">
                            <a:latin typeface="Cambria Math"/>
                            <a:ea typeface="微软雅黑" panose="020B0503020204020204" pitchFamily="34" charset="-122"/>
                          </a:rPr>
                          <m:t>0</m:t>
                        </m:r>
                      </m:sub>
                    </m:sSub>
                  </m:oMath>
                </a14:m>
                <a:r>
                  <a:rPr lang="zh-CN" altLang="en-US" sz="2200" dirty="0">
                    <a:latin typeface="微软雅黑" panose="020B0503020204020204" pitchFamily="34" charset="-122"/>
                    <a:ea typeface="微软雅黑" panose="020B0503020204020204" pitchFamily="34" charset="-122"/>
                  </a:rPr>
                  <a:t> ,可见光观察不到康普顿效应.</a:t>
                </a:r>
              </a:p>
            </p:txBody>
          </p:sp>
        </mc:Choice>
        <mc:Fallback xmlns="">
          <p:sp>
            <p:nvSpPr>
              <p:cNvPr id="47" name="Rectangle 5"/>
              <p:cNvSpPr>
                <a:spLocks noRot="1" noChangeAspect="1" noMove="1" noResize="1" noEditPoints="1" noAdjustHandles="1" noChangeArrowheads="1" noChangeShapeType="1" noTextEdit="1"/>
              </p:cNvSpPr>
              <p:nvPr/>
            </p:nvSpPr>
            <p:spPr bwMode="auto">
              <a:xfrm>
                <a:off x="365760" y="1955009"/>
                <a:ext cx="9144000" cy="430213"/>
              </a:xfrm>
              <a:prstGeom prst="rect">
                <a:avLst/>
              </a:prstGeom>
              <a:blipFill rotWithShape="0">
                <a:blip r:embed="rId3"/>
                <a:stretch>
                  <a:fillRect t="-10000" b="-285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52" name="Rectangle 8"/>
          <p:cNvSpPr>
            <a:spLocks noChangeArrowheads="1"/>
          </p:cNvSpPr>
          <p:nvPr/>
        </p:nvSpPr>
        <p:spPr bwMode="auto">
          <a:xfrm>
            <a:off x="448310" y="5050632"/>
            <a:ext cx="8610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200" dirty="0">
                <a:latin typeface="微软雅黑" panose="020B0503020204020204" pitchFamily="34" charset="-122"/>
                <a:ea typeface="微软雅黑" panose="020B0503020204020204" pitchFamily="34" charset="-122"/>
              </a:rPr>
              <a:t>光子假设的正确性，狭义相对论力学的正确性 .     </a:t>
            </a:r>
          </a:p>
        </p:txBody>
      </p:sp>
      <p:sp>
        <p:nvSpPr>
          <p:cNvPr id="55" name="Rectangle 9"/>
          <p:cNvSpPr>
            <a:spLocks noChangeArrowheads="1"/>
          </p:cNvSpPr>
          <p:nvPr/>
        </p:nvSpPr>
        <p:spPr bwMode="auto">
          <a:xfrm>
            <a:off x="441960" y="5584032"/>
            <a:ext cx="77025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200" dirty="0">
                <a:latin typeface="微软雅黑" panose="020B0503020204020204" pitchFamily="34" charset="-122"/>
                <a:ea typeface="微软雅黑" panose="020B0503020204020204" pitchFamily="34" charset="-122"/>
              </a:rPr>
              <a:t>微观粒子也遵守</a:t>
            </a:r>
            <a:r>
              <a:rPr lang="zh-CN" altLang="en-US" sz="2200" dirty="0">
                <a:solidFill>
                  <a:srgbClr val="0066FF"/>
                </a:solidFill>
                <a:latin typeface="微软雅黑" panose="020B0503020204020204" pitchFamily="34" charset="-122"/>
                <a:ea typeface="微软雅黑" panose="020B0503020204020204" pitchFamily="34" charset="-122"/>
              </a:rPr>
              <a:t>能量守恒</a:t>
            </a:r>
            <a:r>
              <a:rPr lang="zh-CN" altLang="en-US" sz="2200" dirty="0">
                <a:latin typeface="微软雅黑" panose="020B0503020204020204" pitchFamily="34" charset="-122"/>
                <a:ea typeface="微软雅黑" panose="020B0503020204020204" pitchFamily="34" charset="-122"/>
              </a:rPr>
              <a:t>和</a:t>
            </a:r>
            <a:r>
              <a:rPr lang="zh-CN" altLang="en-US" sz="2200" dirty="0">
                <a:solidFill>
                  <a:srgbClr val="0066FF"/>
                </a:solidFill>
                <a:latin typeface="微软雅黑" panose="020B0503020204020204" pitchFamily="34" charset="-122"/>
                <a:ea typeface="微软雅黑" panose="020B0503020204020204" pitchFamily="34" charset="-122"/>
              </a:rPr>
              <a:t>动量守恒</a:t>
            </a:r>
            <a:r>
              <a:rPr lang="zh-CN" altLang="en-US" sz="2200" dirty="0">
                <a:latin typeface="微软雅黑" panose="020B0503020204020204" pitchFamily="34" charset="-122"/>
                <a:ea typeface="微软雅黑" panose="020B0503020204020204" pitchFamily="34" charset="-122"/>
              </a:rPr>
              <a:t>定律.</a:t>
            </a:r>
          </a:p>
        </p:txBody>
      </p:sp>
      <mc:AlternateContent xmlns:mc="http://schemas.openxmlformats.org/markup-compatibility/2006" xmlns:a14="http://schemas.microsoft.com/office/drawing/2010/main">
        <mc:Choice Requires="a14">
          <p:sp>
            <p:nvSpPr>
              <p:cNvPr id="58" name="Text Box 11"/>
              <p:cNvSpPr txBox="1">
                <a:spLocks noChangeArrowheads="1"/>
              </p:cNvSpPr>
              <p:nvPr/>
            </p:nvSpPr>
            <p:spPr bwMode="auto">
              <a:xfrm>
                <a:off x="365760" y="2636912"/>
                <a:ext cx="8526463" cy="46196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p>
                <a14:m>
                  <m:oMath xmlns:m="http://schemas.openxmlformats.org/officeDocument/2006/math">
                    <m:r>
                      <a:rPr lang="zh-CN" altLang="en-US" sz="2400" i="1" dirty="0">
                        <a:latin typeface="Cambria Math"/>
                        <a:ea typeface="微软雅黑" panose="020B0503020204020204" pitchFamily="34" charset="-122"/>
                        <a:cs typeface="Times New Roman" panose="02020603050405020304" pitchFamily="18" charset="0"/>
                      </a:rPr>
                      <m:t>∆</m:t>
                    </m:r>
                    <m:r>
                      <a:rPr lang="zh-CN" altLang="en-US" sz="2400" i="1" dirty="0">
                        <a:latin typeface="Cambria Math"/>
                        <a:ea typeface="微软雅黑" panose="020B0503020204020204" pitchFamily="34" charset="-122"/>
                        <a:cs typeface="Times New Roman" panose="02020603050405020304" pitchFamily="18" charset="0"/>
                      </a:rPr>
                      <m:t>𝜆</m:t>
                    </m:r>
                  </m:oMath>
                </a14:m>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与 </a:t>
                </a:r>
                <a14:m>
                  <m:oMath xmlns:m="http://schemas.openxmlformats.org/officeDocument/2006/math">
                    <m:r>
                      <a:rPr lang="zh-CN" altLang="en-US" sz="2000" i="1" dirty="0">
                        <a:latin typeface="Cambria Math"/>
                        <a:ea typeface="微软雅黑" panose="020B0503020204020204" pitchFamily="34" charset="-122"/>
                        <a:cs typeface="Times New Roman" panose="02020603050405020304" pitchFamily="18" charset="0"/>
                      </a:rPr>
                      <m:t>𝜃</m:t>
                    </m:r>
                  </m:oMath>
                </a14:m>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 的关系</a:t>
                </a:r>
                <a:r>
                  <a:rPr lang="zh-CN" altLang="en-US" sz="22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与物质无关</a:t>
                </a:r>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，是光子与近自由电子间的相互作用。</a:t>
                </a:r>
              </a:p>
            </p:txBody>
          </p:sp>
        </mc:Choice>
        <mc:Fallback xmlns="">
          <p:sp>
            <p:nvSpPr>
              <p:cNvPr id="58" name="Text Box 11"/>
              <p:cNvSpPr txBox="1">
                <a:spLocks noRot="1" noChangeAspect="1" noMove="1" noResize="1" noEditPoints="1" noAdjustHandles="1" noChangeArrowheads="1" noChangeShapeType="1" noTextEdit="1"/>
              </p:cNvSpPr>
              <p:nvPr/>
            </p:nvSpPr>
            <p:spPr bwMode="auto">
              <a:xfrm>
                <a:off x="365760" y="2636912"/>
                <a:ext cx="8526463" cy="461963"/>
              </a:xfrm>
              <a:prstGeom prst="rect">
                <a:avLst/>
              </a:prstGeom>
              <a:blipFill rotWithShape="0">
                <a:blip r:embed="rId4"/>
                <a:stretch>
                  <a:fillRect l="-143" t="-4000" b="-2533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Text Box 16"/>
              <p:cNvSpPr txBox="1">
                <a:spLocks noChangeArrowheads="1"/>
              </p:cNvSpPr>
              <p:nvPr/>
            </p:nvSpPr>
            <p:spPr bwMode="auto">
              <a:xfrm>
                <a:off x="365760" y="3409157"/>
                <a:ext cx="8526463" cy="110807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p>
                <a:r>
                  <a:rPr lang="zh-CN" altLang="en-US" sz="2200" dirty="0">
                    <a:latin typeface="微软雅黑" panose="020B0503020204020204" pitchFamily="34" charset="-122"/>
                    <a:ea typeface="微软雅黑" panose="020B0503020204020204" pitchFamily="34" charset="-122"/>
                  </a:rPr>
                  <a:t>散射中</a:t>
                </a:r>
                <a14:m>
                  <m:oMath xmlns:m="http://schemas.openxmlformats.org/officeDocument/2006/math">
                    <m:r>
                      <a:rPr lang="zh-CN" altLang="en-US" sz="2200" i="1" smtClean="0">
                        <a:latin typeface="Cambria Math"/>
                        <a:ea typeface="微软雅黑" panose="020B0503020204020204" pitchFamily="34" charset="-122"/>
                      </a:rPr>
                      <m:t>∆</m:t>
                    </m:r>
                    <m:r>
                      <a:rPr lang="zh-CN" altLang="en-US" sz="2200" i="1" smtClean="0">
                        <a:latin typeface="Cambria Math"/>
                        <a:ea typeface="微软雅黑" panose="020B0503020204020204" pitchFamily="34" charset="-122"/>
                      </a:rPr>
                      <m:t>𝜆</m:t>
                    </m:r>
                    <m:r>
                      <a:rPr lang="en-US" altLang="zh-CN" sz="2200" b="0" i="1" smtClean="0">
                        <a:latin typeface="Cambria Math"/>
                        <a:ea typeface="微软雅黑" panose="020B0503020204020204" pitchFamily="34" charset="-122"/>
                      </a:rPr>
                      <m:t>=0</m:t>
                    </m:r>
                  </m:oMath>
                </a14:m>
                <a:r>
                  <a:rPr lang="zh-CN" altLang="en-US" sz="2200" dirty="0">
                    <a:latin typeface="微软雅黑" panose="020B0503020204020204" pitchFamily="34" charset="-122"/>
                    <a:ea typeface="微软雅黑" panose="020B0503020204020204" pitchFamily="34" charset="-122"/>
                  </a:rPr>
                  <a:t> 的散射光是因</a:t>
                </a:r>
                <a:r>
                  <a:rPr lang="zh-CN" altLang="en-US" sz="2200" dirty="0">
                    <a:solidFill>
                      <a:srgbClr val="CC0000"/>
                    </a:solidFill>
                    <a:latin typeface="微软雅黑" panose="020B0503020204020204" pitchFamily="34" charset="-122"/>
                    <a:ea typeface="微软雅黑" panose="020B0503020204020204" pitchFamily="34" charset="-122"/>
                  </a:rPr>
                  <a:t>光子</a:t>
                </a:r>
                <a:r>
                  <a:rPr lang="zh-CN" altLang="en-US" sz="2200" dirty="0">
                    <a:latin typeface="微软雅黑" panose="020B0503020204020204" pitchFamily="34" charset="-122"/>
                    <a:ea typeface="微软雅黑" panose="020B0503020204020204" pitchFamily="34" charset="-122"/>
                  </a:rPr>
                  <a:t>与金属中的</a:t>
                </a:r>
                <a:r>
                  <a:rPr lang="zh-CN" altLang="en-US" sz="2200" dirty="0">
                    <a:solidFill>
                      <a:srgbClr val="0066FF"/>
                    </a:solidFill>
                    <a:latin typeface="微软雅黑" panose="020B0503020204020204" pitchFamily="34" charset="-122"/>
                    <a:ea typeface="微软雅黑" panose="020B0503020204020204" pitchFamily="34" charset="-122"/>
                  </a:rPr>
                  <a:t>紧束缚电子</a:t>
                </a:r>
                <a:r>
                  <a:rPr lang="zh-CN" altLang="en-US" sz="2200" dirty="0">
                    <a:latin typeface="微软雅黑" panose="020B0503020204020204" pitchFamily="34" charset="-122"/>
                    <a:ea typeface="微软雅黑" panose="020B0503020204020204" pitchFamily="34" charset="-122"/>
                  </a:rPr>
                  <a:t>（原子核）的作用.</a:t>
                </a:r>
              </a:p>
              <a:p>
                <a:pPr>
                  <a:buFontTx/>
                  <a:buBlip>
                    <a:blip r:embed="rId5"/>
                  </a:buBlip>
                </a:pPr>
                <a:endParaRPr lang="zh-CN" altLang="en-US" sz="2200" dirty="0">
                  <a:latin typeface="微软雅黑" panose="020B0503020204020204" pitchFamily="34" charset="-122"/>
                  <a:ea typeface="微软雅黑" panose="020B0503020204020204" pitchFamily="34" charset="-122"/>
                </a:endParaRPr>
              </a:p>
            </p:txBody>
          </p:sp>
        </mc:Choice>
        <mc:Fallback xmlns="">
          <p:sp>
            <p:nvSpPr>
              <p:cNvPr id="63" name="Text Box 16"/>
              <p:cNvSpPr txBox="1">
                <a:spLocks noRot="1" noChangeAspect="1" noMove="1" noResize="1" noEditPoints="1" noAdjustHandles="1" noChangeArrowheads="1" noChangeShapeType="1" noTextEdit="1"/>
              </p:cNvSpPr>
              <p:nvPr/>
            </p:nvSpPr>
            <p:spPr bwMode="auto">
              <a:xfrm>
                <a:off x="365760" y="3409157"/>
                <a:ext cx="8526463" cy="1108075"/>
              </a:xfrm>
              <a:prstGeom prst="rect">
                <a:avLst/>
              </a:prstGeom>
              <a:blipFill rotWithShape="0">
                <a:blip r:embed="rId6"/>
                <a:stretch>
                  <a:fillRect l="-929" t="-3846"/>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2701507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75509" y="764704"/>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例题</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2" name="Text Box 7"/>
              <p:cNvSpPr txBox="1">
                <a:spLocks noChangeArrowheads="1"/>
              </p:cNvSpPr>
              <p:nvPr/>
            </p:nvSpPr>
            <p:spPr bwMode="auto">
              <a:xfrm>
                <a:off x="406649" y="1190417"/>
                <a:ext cx="8054207" cy="127669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p>
                <a:pPr>
                  <a:lnSpc>
                    <a:spcPct val="120000"/>
                  </a:lnSpc>
                </a:pPr>
                <a:r>
                  <a:rPr lang="zh-CN" altLang="en-US" sz="2200" dirty="0">
                    <a:latin typeface="微软雅黑" panose="020B0503020204020204" pitchFamily="34" charset="-122"/>
                    <a:ea typeface="微软雅黑" panose="020B0503020204020204" pitchFamily="34" charset="-122"/>
                  </a:rPr>
                  <a:t>波长 </a:t>
                </a:r>
                <a14:m>
                  <m:oMath xmlns:m="http://schemas.openxmlformats.org/officeDocument/2006/math">
                    <m:sSub>
                      <m:sSubPr>
                        <m:ctrlPr>
                          <a:rPr lang="en-US" altLang="zh-CN" sz="2200" i="1" smtClean="0">
                            <a:latin typeface="Cambria Math" panose="02040503050406030204" pitchFamily="18" charset="0"/>
                          </a:rPr>
                        </m:ctrlPr>
                      </m:sSubPr>
                      <m:e>
                        <m:r>
                          <a:rPr lang="zh-CN" altLang="en-US" sz="2200" i="1" smtClean="0">
                            <a:latin typeface="Cambria Math"/>
                          </a:rPr>
                          <m:t>𝜆</m:t>
                        </m:r>
                      </m:e>
                      <m:sub>
                        <m:r>
                          <a:rPr lang="en-US" altLang="zh-CN" sz="2200" b="0" i="1" smtClean="0">
                            <a:latin typeface="Cambria Math"/>
                          </a:rPr>
                          <m:t>0</m:t>
                        </m:r>
                      </m:sub>
                    </m:sSub>
                    <m:r>
                      <a:rPr lang="en-US" altLang="zh-CN" sz="2200" b="0" i="1" smtClean="0">
                        <a:latin typeface="Cambria Math"/>
                      </a:rPr>
                      <m:t>=1.00</m:t>
                    </m:r>
                    <m:r>
                      <a:rPr lang="en-US" altLang="zh-CN" sz="2200" b="0" i="1" smtClean="0">
                        <a:latin typeface="Cambria Math"/>
                        <a:ea typeface="Cambria Math"/>
                      </a:rPr>
                      <m:t>×</m:t>
                    </m:r>
                    <m:sSup>
                      <m:sSupPr>
                        <m:ctrlPr>
                          <a:rPr lang="en-US" altLang="zh-CN" sz="2200" b="0" i="1" smtClean="0">
                            <a:latin typeface="Cambria Math" panose="02040503050406030204" pitchFamily="18" charset="0"/>
                            <a:ea typeface="Cambria Math"/>
                          </a:rPr>
                        </m:ctrlPr>
                      </m:sSupPr>
                      <m:e>
                        <m:r>
                          <a:rPr lang="en-US" altLang="zh-CN" sz="2200" b="0" i="1" smtClean="0">
                            <a:latin typeface="Cambria Math"/>
                            <a:ea typeface="Cambria Math"/>
                          </a:rPr>
                          <m:t>10</m:t>
                        </m:r>
                      </m:e>
                      <m:sup>
                        <m:r>
                          <a:rPr lang="en-US" altLang="zh-CN" sz="2200" b="0" i="1" smtClean="0">
                            <a:latin typeface="Cambria Math"/>
                            <a:ea typeface="Cambria Math"/>
                          </a:rPr>
                          <m:t>−1</m:t>
                        </m:r>
                        <m:r>
                          <a:rPr lang="en-US" altLang="zh-CN" sz="2200" b="0" i="1" smtClean="0">
                            <a:latin typeface="Cambria Math" panose="02040503050406030204" pitchFamily="18" charset="0"/>
                            <a:ea typeface="Cambria Math"/>
                          </a:rPr>
                          <m:t>1</m:t>
                        </m:r>
                      </m:sup>
                    </m:sSup>
                    <m:r>
                      <m:rPr>
                        <m:sty m:val="p"/>
                      </m:rPr>
                      <a:rPr lang="en-US" altLang="zh-CN" sz="2200" b="0" i="0" smtClean="0">
                        <a:latin typeface="Cambria Math"/>
                        <a:ea typeface="Cambria Math"/>
                      </a:rPr>
                      <m:t>m</m:t>
                    </m:r>
                  </m:oMath>
                </a14:m>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 的</a:t>
                </a:r>
                <a:r>
                  <a:rPr lang="en-US" altLang="zh-CN" sz="2200" b="0" dirty="0">
                    <a:latin typeface="Times New Roman" panose="02020603050405020304" pitchFamily="18" charset="0"/>
                    <a:ea typeface="微软雅黑" panose="020B0503020204020204" pitchFamily="34" charset="-122"/>
                    <a:cs typeface="Times New Roman" panose="02020603050405020304" pitchFamily="18" charset="0"/>
                  </a:rPr>
                  <a:t>X</a:t>
                </a:r>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射线</a:t>
                </a:r>
                <a:r>
                  <a:rPr lang="zh-CN" altLang="en-US" sz="2200" dirty="0">
                    <a:latin typeface="微软雅黑" panose="020B0503020204020204" pitchFamily="34" charset="-122"/>
                    <a:ea typeface="微软雅黑" panose="020B0503020204020204" pitchFamily="34" charset="-122"/>
                  </a:rPr>
                  <a:t>与静止的自由电子作弹性碰撞, 在与入射角成</a:t>
                </a:r>
                <a14:m>
                  <m:oMath xmlns:m="http://schemas.openxmlformats.org/officeDocument/2006/math">
                    <m:r>
                      <a:rPr lang="en-US" altLang="zh-CN" sz="2200" b="0" i="0" dirty="0" smtClean="0">
                        <a:latin typeface="Cambria Math"/>
                      </a:rPr>
                      <m:t>90</m:t>
                    </m:r>
                    <m:r>
                      <a:rPr lang="en-US" altLang="zh-CN" sz="2200" b="0" i="1" dirty="0" smtClean="0">
                        <a:latin typeface="Cambria Math"/>
                        <a:ea typeface="Cambria Math"/>
                      </a:rPr>
                      <m:t>°</m:t>
                    </m:r>
                    <m:r>
                      <a:rPr lang="zh-CN" altLang="en-US" sz="2200" i="1" dirty="0" smtClean="0">
                        <a:latin typeface="Cambria Math"/>
                      </a:rPr>
                      <m:t> </m:t>
                    </m:r>
                  </m:oMath>
                </a14:m>
                <a:r>
                  <a:rPr lang="zh-CN" altLang="en-US" sz="2200" dirty="0">
                    <a:latin typeface="微软雅黑" panose="020B0503020204020204" pitchFamily="34" charset="-122"/>
                    <a:ea typeface="微软雅黑" panose="020B0503020204020204" pitchFamily="34" charset="-122"/>
                  </a:rPr>
                  <a:t> 角的方向</a:t>
                </a:r>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上观察,散射</a:t>
                </a: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X</a:t>
                </a:r>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射线的波长多大？反冲电子的动能和动量各为多少？</a:t>
                </a:r>
                <a:endParaRPr lang="zh-CN" altLang="en-US" sz="2200" dirty="0">
                  <a:latin typeface="微软雅黑" panose="020B0503020204020204" pitchFamily="34" charset="-122"/>
                  <a:ea typeface="微软雅黑" panose="020B0503020204020204" pitchFamily="34" charset="-122"/>
                </a:endParaRPr>
              </a:p>
            </p:txBody>
          </p:sp>
        </mc:Choice>
        <mc:Fallback xmlns="">
          <p:sp>
            <p:nvSpPr>
              <p:cNvPr id="12" name="Text Box 7"/>
              <p:cNvSpPr txBox="1">
                <a:spLocks noRot="1" noChangeAspect="1" noMove="1" noResize="1" noEditPoints="1" noAdjustHandles="1" noChangeArrowheads="1" noChangeShapeType="1" noTextEdit="1"/>
              </p:cNvSpPr>
              <p:nvPr/>
            </p:nvSpPr>
            <p:spPr bwMode="auto">
              <a:xfrm>
                <a:off x="406649" y="1190417"/>
                <a:ext cx="8054207" cy="1276696"/>
              </a:xfrm>
              <a:prstGeom prst="rect">
                <a:avLst/>
              </a:prstGeom>
              <a:blipFill rotWithShape="0">
                <a:blip r:embed="rId4"/>
                <a:stretch>
                  <a:fillRect l="-984" r="-1817" b="-9048"/>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a:noFill/>
                  </a:rPr>
                  <a:t> </a:t>
                </a:r>
              </a:p>
            </p:txBody>
          </p:sp>
        </mc:Fallback>
      </mc:AlternateContent>
      <p:sp>
        <p:nvSpPr>
          <p:cNvPr id="18" name="Text Box 2"/>
          <p:cNvSpPr txBox="1">
            <a:spLocks noChangeArrowheads="1"/>
          </p:cNvSpPr>
          <p:nvPr/>
        </p:nvSpPr>
        <p:spPr bwMode="auto">
          <a:xfrm>
            <a:off x="395536" y="2492896"/>
            <a:ext cx="65722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解：将 </a:t>
            </a:r>
            <a:r>
              <a:rPr kumimoji="1"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θ</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90°</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代入康普顿散射公式</a:t>
            </a:r>
          </a:p>
        </p:txBody>
      </p:sp>
      <p:sp>
        <p:nvSpPr>
          <p:cNvPr id="20" name="Text Box 5"/>
          <p:cNvSpPr txBox="1">
            <a:spLocks noChangeArrowheads="1"/>
          </p:cNvSpPr>
          <p:nvPr/>
        </p:nvSpPr>
        <p:spPr bwMode="auto">
          <a:xfrm>
            <a:off x="1051553" y="3779839"/>
            <a:ext cx="13668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000">
                <a:latin typeface="Times New Roman" panose="02020603050405020304" pitchFamily="18" charset="0"/>
                <a:ea typeface="微软雅黑" panose="020B0503020204020204" pitchFamily="34" charset="-122"/>
                <a:cs typeface="Times New Roman" panose="02020603050405020304" pitchFamily="18" charset="0"/>
              </a:rPr>
              <a:t>所以</a:t>
            </a:r>
          </a:p>
        </p:txBody>
      </p:sp>
      <p:graphicFrame>
        <p:nvGraphicFramePr>
          <p:cNvPr id="21" name="Object 6"/>
          <p:cNvGraphicFramePr>
            <a:graphicFrameLocks noChangeAspect="1"/>
          </p:cNvGraphicFramePr>
          <p:nvPr>
            <p:extLst>
              <p:ext uri="{D42A27DB-BD31-4B8C-83A1-F6EECF244321}">
                <p14:modId xmlns:p14="http://schemas.microsoft.com/office/powerpoint/2010/main" val="2662759329"/>
              </p:ext>
            </p:extLst>
          </p:nvPr>
        </p:nvGraphicFramePr>
        <p:xfrm>
          <a:off x="1877020" y="3732214"/>
          <a:ext cx="5575300" cy="495300"/>
        </p:xfrm>
        <a:graphic>
          <a:graphicData uri="http://schemas.openxmlformats.org/presentationml/2006/ole">
            <mc:AlternateContent xmlns:mc="http://schemas.openxmlformats.org/markup-compatibility/2006">
              <mc:Choice xmlns:v="urn:schemas-microsoft-com:vml" Requires="v">
                <p:oleObj spid="_x0000_s19493" name="Equation" r:id="rId5" imgW="3098520" imgH="241200" progId="Equation.DSMT4">
                  <p:embed/>
                </p:oleObj>
              </mc:Choice>
              <mc:Fallback>
                <p:oleObj name="Equation" r:id="rId5" imgW="3098520" imgH="241200" progId="Equation.DSMT4">
                  <p:embed/>
                  <p:pic>
                    <p:nvPicPr>
                      <p:cNvPr id="0" name=""/>
                      <p:cNvPicPr>
                        <a:picLocks noChangeAspect="1" noChangeArrowheads="1"/>
                      </p:cNvPicPr>
                      <p:nvPr/>
                    </p:nvPicPr>
                    <p:blipFill>
                      <a:blip r:embed="rId6"/>
                      <a:srcRect/>
                      <a:stretch>
                        <a:fillRect/>
                      </a:stretch>
                    </p:blipFill>
                    <p:spPr bwMode="auto">
                      <a:xfrm>
                        <a:off x="1877020" y="3732214"/>
                        <a:ext cx="5575300" cy="495300"/>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5" name="Text Box 13"/>
              <p:cNvSpPr txBox="1">
                <a:spLocks noChangeArrowheads="1"/>
              </p:cNvSpPr>
              <p:nvPr/>
            </p:nvSpPr>
            <p:spPr bwMode="auto">
              <a:xfrm>
                <a:off x="684840" y="4493181"/>
                <a:ext cx="8189912" cy="40005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对于反冲电子，所获得的动能</a:t>
                </a:r>
                <a14:m>
                  <m:oMath xmlns:m="http://schemas.openxmlformats.org/officeDocument/2006/math">
                    <m:sSub>
                      <m:sSubPr>
                        <m:ctrlPr>
                          <a:rPr kumimoji="1" lang="en-US" altLang="zh-CN" sz="2000" i="1" smtClean="0">
                            <a:latin typeface="Cambria Math" panose="02040503050406030204" pitchFamily="18" charset="0"/>
                            <a:ea typeface="微软雅黑" panose="020B0503020204020204" pitchFamily="34" charset="-122"/>
                            <a:cs typeface="Times New Roman" panose="02020603050405020304" pitchFamily="18" charset="0"/>
                          </a:rPr>
                        </m:ctrlPr>
                      </m:sSubPr>
                      <m:e>
                        <m:r>
                          <a:rPr kumimoji="1" lang="en-US" altLang="zh-CN" sz="2000" b="0" i="1" smtClean="0">
                            <a:latin typeface="Cambria Math"/>
                            <a:ea typeface="微软雅黑" panose="020B0503020204020204" pitchFamily="34" charset="-122"/>
                            <a:cs typeface="Times New Roman" panose="02020603050405020304" pitchFamily="18" charset="0"/>
                          </a:rPr>
                          <m:t>𝐸</m:t>
                        </m:r>
                      </m:e>
                      <m:sub>
                        <m:r>
                          <a:rPr kumimoji="1" lang="en-US" altLang="zh-CN" sz="2000" b="0" i="1" smtClean="0">
                            <a:latin typeface="Cambria Math"/>
                            <a:ea typeface="微软雅黑" panose="020B0503020204020204" pitchFamily="34" charset="-122"/>
                            <a:cs typeface="Times New Roman" panose="02020603050405020304" pitchFamily="18" charset="0"/>
                          </a:rPr>
                          <m:t>𝑘</m:t>
                        </m:r>
                      </m:sub>
                    </m:sSub>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等于入射光子损失的能量</a:t>
                </a:r>
                <a:r>
                  <a:rPr kumimoji="1" lang="zh-CN" altLang="en-US" sz="2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p>
            </p:txBody>
          </p:sp>
        </mc:Choice>
        <mc:Fallback xmlns="">
          <p:sp>
            <p:nvSpPr>
              <p:cNvPr id="25" name="Text Box 13"/>
              <p:cNvSpPr txBox="1">
                <a:spLocks noRot="1" noChangeAspect="1" noMove="1" noResize="1" noEditPoints="1" noAdjustHandles="1" noChangeArrowheads="1" noChangeShapeType="1" noTextEdit="1"/>
              </p:cNvSpPr>
              <p:nvPr/>
            </p:nvSpPr>
            <p:spPr bwMode="auto">
              <a:xfrm>
                <a:off x="684840" y="4493181"/>
                <a:ext cx="8189912" cy="400050"/>
              </a:xfrm>
              <a:prstGeom prst="rect">
                <a:avLst/>
              </a:prstGeom>
              <a:blipFill rotWithShape="0">
                <a:blip r:embed="rId7"/>
                <a:stretch>
                  <a:fillRect l="-744"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aphicFrame>
        <p:nvGraphicFramePr>
          <p:cNvPr id="27" name="Object 15"/>
          <p:cNvGraphicFramePr>
            <a:graphicFrameLocks noChangeAspect="1"/>
          </p:cNvGraphicFramePr>
          <p:nvPr>
            <p:extLst>
              <p:ext uri="{D42A27DB-BD31-4B8C-83A1-F6EECF244321}">
                <p14:modId xmlns:p14="http://schemas.microsoft.com/office/powerpoint/2010/main" val="2641568855"/>
              </p:ext>
            </p:extLst>
          </p:nvPr>
        </p:nvGraphicFramePr>
        <p:xfrm>
          <a:off x="2720016" y="4893231"/>
          <a:ext cx="3868208" cy="766093"/>
        </p:xfrm>
        <a:graphic>
          <a:graphicData uri="http://schemas.openxmlformats.org/presentationml/2006/ole">
            <mc:AlternateContent xmlns:mc="http://schemas.openxmlformats.org/markup-compatibility/2006">
              <mc:Choice xmlns:v="urn:schemas-microsoft-com:vml" Requires="v">
                <p:oleObj spid="_x0000_s19494" name="Equation" r:id="rId8" imgW="2184120" imgH="431640" progId="Equation.DSMT4">
                  <p:embed/>
                </p:oleObj>
              </mc:Choice>
              <mc:Fallback>
                <p:oleObj name="Equation" r:id="rId8" imgW="218412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0016" y="4893231"/>
                        <a:ext cx="3868208" cy="766093"/>
                      </a:xfrm>
                      <a:prstGeom prst="rect">
                        <a:avLst/>
                      </a:prstGeom>
                      <a:noFill/>
                      <a:ln>
                        <a:noFill/>
                      </a:ln>
                      <a:effectLst/>
                    </p:spPr>
                  </p:pic>
                </p:oleObj>
              </mc:Fallback>
            </mc:AlternateContent>
          </a:graphicData>
        </a:graphic>
      </p:graphicFrame>
      <p:graphicFrame>
        <p:nvGraphicFramePr>
          <p:cNvPr id="28" name="Object 16"/>
          <p:cNvGraphicFramePr>
            <a:graphicFrameLocks noChangeAspect="1"/>
          </p:cNvGraphicFramePr>
          <p:nvPr>
            <p:extLst>
              <p:ext uri="{D42A27DB-BD31-4B8C-83A1-F6EECF244321}">
                <p14:modId xmlns:p14="http://schemas.microsoft.com/office/powerpoint/2010/main" val="1698582606"/>
              </p:ext>
            </p:extLst>
          </p:nvPr>
        </p:nvGraphicFramePr>
        <p:xfrm>
          <a:off x="844493" y="5654500"/>
          <a:ext cx="3727507" cy="698061"/>
        </p:xfrm>
        <a:graphic>
          <a:graphicData uri="http://schemas.openxmlformats.org/presentationml/2006/ole">
            <mc:AlternateContent xmlns:mc="http://schemas.openxmlformats.org/markup-compatibility/2006">
              <mc:Choice xmlns:v="urn:schemas-microsoft-com:vml" Requires="v">
                <p:oleObj spid="_x0000_s19495" name="Equation" r:id="rId10" imgW="2234880" imgH="419040" progId="Equation.DSMT4">
                  <p:embed/>
                </p:oleObj>
              </mc:Choice>
              <mc:Fallback>
                <p:oleObj name="Equation" r:id="rId10" imgW="2234880" imgH="419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493" y="5654500"/>
                        <a:ext cx="3727507" cy="698061"/>
                      </a:xfrm>
                      <a:prstGeom prst="rect">
                        <a:avLst/>
                      </a:prstGeom>
                      <a:noFill/>
                      <a:ln>
                        <a:noFill/>
                      </a:ln>
                      <a:effectLst/>
                    </p:spPr>
                  </p:pic>
                </p:oleObj>
              </mc:Fallback>
            </mc:AlternateContent>
          </a:graphicData>
        </a:graphic>
      </p:graphicFrame>
      <p:graphicFrame>
        <p:nvGraphicFramePr>
          <p:cNvPr id="29" name="Object 17"/>
          <p:cNvGraphicFramePr>
            <a:graphicFrameLocks noChangeAspect="1"/>
          </p:cNvGraphicFramePr>
          <p:nvPr>
            <p:extLst>
              <p:ext uri="{D42A27DB-BD31-4B8C-83A1-F6EECF244321}">
                <p14:modId xmlns:p14="http://schemas.microsoft.com/office/powerpoint/2010/main" val="1964041022"/>
              </p:ext>
            </p:extLst>
          </p:nvPr>
        </p:nvGraphicFramePr>
        <p:xfrm>
          <a:off x="4644008" y="5870524"/>
          <a:ext cx="2952400" cy="352936"/>
        </p:xfrm>
        <a:graphic>
          <a:graphicData uri="http://schemas.openxmlformats.org/presentationml/2006/ole">
            <mc:AlternateContent xmlns:mc="http://schemas.openxmlformats.org/markup-compatibility/2006">
              <mc:Choice xmlns:v="urn:schemas-microsoft-com:vml" Requires="v">
                <p:oleObj spid="_x0000_s19496" name="Equation" r:id="rId12" imgW="1701720" imgH="203040" progId="Equation.DSMT4">
                  <p:embed/>
                </p:oleObj>
              </mc:Choice>
              <mc:Fallback>
                <p:oleObj name="Equation" r:id="rId12" imgW="17017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4008" y="5870524"/>
                        <a:ext cx="2952400" cy="352936"/>
                      </a:xfrm>
                      <a:prstGeom prst="rect">
                        <a:avLst/>
                      </a:prstGeom>
                      <a:noFill/>
                      <a:ln>
                        <a:noFill/>
                      </a:ln>
                      <a:effectLst/>
                    </p:spPr>
                  </p:pic>
                </p:oleObj>
              </mc:Fallback>
            </mc:AlternateContent>
          </a:graphicData>
        </a:graphic>
      </p:graphicFrame>
      <p:graphicFrame>
        <p:nvGraphicFramePr>
          <p:cNvPr id="30" name="Object 19"/>
          <p:cNvGraphicFramePr>
            <a:graphicFrameLocks noChangeAspect="1"/>
          </p:cNvGraphicFramePr>
          <p:nvPr>
            <p:extLst>
              <p:ext uri="{D42A27DB-BD31-4B8C-83A1-F6EECF244321}">
                <p14:modId xmlns:p14="http://schemas.microsoft.com/office/powerpoint/2010/main" val="3112160751"/>
              </p:ext>
            </p:extLst>
          </p:nvPr>
        </p:nvGraphicFramePr>
        <p:xfrm>
          <a:off x="1166199" y="2912307"/>
          <a:ext cx="6811602" cy="804725"/>
        </p:xfrm>
        <a:graphic>
          <a:graphicData uri="http://schemas.openxmlformats.org/presentationml/2006/ole">
            <mc:AlternateContent xmlns:mc="http://schemas.openxmlformats.org/markup-compatibility/2006">
              <mc:Choice xmlns:v="urn:schemas-microsoft-com:vml" Requires="v">
                <p:oleObj spid="_x0000_s19497" name="Equation" r:id="rId14" imgW="3657600" imgH="431640" progId="Equation.DSMT4">
                  <p:embed/>
                </p:oleObj>
              </mc:Choice>
              <mc:Fallback>
                <p:oleObj name="Equation" r:id="rId14" imgW="3657600" imgH="431640" progId="Equation.DSMT4">
                  <p:embed/>
                  <p:pic>
                    <p:nvPicPr>
                      <p:cNvPr id="0" name=""/>
                      <p:cNvPicPr>
                        <a:picLocks noChangeAspect="1" noChangeArrowheads="1"/>
                      </p:cNvPicPr>
                      <p:nvPr/>
                    </p:nvPicPr>
                    <p:blipFill>
                      <a:blip r:embed="rId15"/>
                      <a:srcRect/>
                      <a:stretch>
                        <a:fillRect/>
                      </a:stretch>
                    </p:blipFill>
                    <p:spPr bwMode="auto">
                      <a:xfrm>
                        <a:off x="1166199" y="2912307"/>
                        <a:ext cx="6811602" cy="8047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16599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75509" y="764704"/>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例题</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4" name="Group 7"/>
          <p:cNvGrpSpPr>
            <a:grpSpLocks/>
          </p:cNvGrpSpPr>
          <p:nvPr/>
        </p:nvGrpSpPr>
        <p:grpSpPr bwMode="auto">
          <a:xfrm>
            <a:off x="565745" y="1226369"/>
            <a:ext cx="6886575" cy="663575"/>
            <a:chOff x="158" y="915"/>
            <a:chExt cx="4338" cy="418"/>
          </a:xfrm>
        </p:grpSpPr>
        <mc:AlternateContent xmlns:mc="http://schemas.openxmlformats.org/markup-compatibility/2006" xmlns:a14="http://schemas.microsoft.com/office/drawing/2010/main">
          <mc:Choice Requires="a14">
            <p:sp>
              <p:nvSpPr>
                <p:cNvPr id="31" name="Text Box 9"/>
                <p:cNvSpPr txBox="1">
                  <a:spLocks noChangeArrowheads="1"/>
                </p:cNvSpPr>
                <p:nvPr/>
              </p:nvSpPr>
              <p:spPr bwMode="auto">
                <a:xfrm>
                  <a:off x="158" y="998"/>
                  <a:ext cx="4338" cy="252"/>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r>
                    <a:rPr kumimoji="1" lang="zh-CN" altLang="en-US" sz="2000" dirty="0">
                      <a:latin typeface="微软雅黑" panose="020B0503020204020204" pitchFamily="34" charset="-122"/>
                      <a:ea typeface="微软雅黑" panose="020B0503020204020204" pitchFamily="34" charset="-122"/>
                    </a:rPr>
                    <a:t>设电子动量为</a:t>
                  </a:r>
                  <a14:m>
                    <m:oMath xmlns:m="http://schemas.openxmlformats.org/officeDocument/2006/math">
                      <m:sSub>
                        <m:sSubPr>
                          <m:ctrlPr>
                            <a:rPr kumimoji="1" lang="en-US" altLang="zh-CN" sz="2000" i="1" dirty="0" smtClean="0">
                              <a:latin typeface="Cambria Math" panose="02040503050406030204" pitchFamily="18" charset="0"/>
                              <a:ea typeface="微软雅黑" panose="020B0503020204020204" pitchFamily="34" charset="-122"/>
                            </a:rPr>
                          </m:ctrlPr>
                        </m:sSubPr>
                        <m:e>
                          <m:r>
                            <a:rPr kumimoji="1" lang="en-US" altLang="zh-CN" sz="2000" b="0" i="1" dirty="0" smtClean="0">
                              <a:latin typeface="Cambria Math"/>
                              <a:ea typeface="微软雅黑" panose="020B0503020204020204" pitchFamily="34" charset="-122"/>
                            </a:rPr>
                            <m:t>𝑃</m:t>
                          </m:r>
                        </m:e>
                        <m:sub>
                          <m:r>
                            <a:rPr kumimoji="1" lang="en-US" altLang="zh-CN" sz="2000" b="0" i="1" dirty="0" smtClean="0">
                              <a:latin typeface="Cambria Math"/>
                              <a:ea typeface="微软雅黑" panose="020B0503020204020204" pitchFamily="34" charset="-122"/>
                            </a:rPr>
                            <m:t>𝑒</m:t>
                          </m:r>
                        </m:sub>
                      </m:sSub>
                      <m:r>
                        <a:rPr kumimoji="1" lang="zh-CN" altLang="en-US" sz="2000" i="1" dirty="0" smtClean="0">
                          <a:latin typeface="Cambria Math"/>
                          <a:ea typeface="微软雅黑" panose="020B0503020204020204" pitchFamily="34" charset="-122"/>
                        </a:rPr>
                        <m:t>   </m:t>
                      </m:r>
                    </m:oMath>
                  </a14:m>
                  <a:r>
                    <a:rPr kumimoji="1" lang="zh-CN" altLang="en-US" sz="2000" dirty="0">
                      <a:latin typeface="微软雅黑" panose="020B0503020204020204" pitchFamily="34" charset="-122"/>
                      <a:ea typeface="微软雅黑" panose="020B0503020204020204" pitchFamily="34" charset="-122"/>
                    </a:rPr>
                    <a:t>，根据动量守恒定律</a:t>
                  </a:r>
                </a:p>
              </p:txBody>
            </p:sp>
          </mc:Choice>
          <mc:Fallback xmlns="">
            <p:sp>
              <p:nvSpPr>
                <p:cNvPr id="31" name="Text Box 9"/>
                <p:cNvSpPr txBox="1">
                  <a:spLocks noRot="1" noChangeAspect="1" noMove="1" noResize="1" noEditPoints="1" noAdjustHandles="1" noChangeArrowheads="1" noChangeShapeType="1" noTextEdit="1"/>
                </p:cNvSpPr>
                <p:nvPr/>
              </p:nvSpPr>
              <p:spPr bwMode="auto">
                <a:xfrm>
                  <a:off x="158" y="998"/>
                  <a:ext cx="4338" cy="252"/>
                </a:xfrm>
                <a:prstGeom prst="rect">
                  <a:avLst/>
                </a:prstGeom>
                <a:blipFill rotWithShape="1">
                  <a:blip r:embed="rId4"/>
                  <a:stretch>
                    <a:fillRect l="-974" t="-7692" b="-276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32" name="Object 10"/>
                <p:cNvGraphicFramePr>
                  <a:graphicFrameLocks noChangeAspect="1"/>
                </p:cNvGraphicFramePr>
                <p:nvPr>
                  <p:extLst>
                    <p:ext uri="{D42A27DB-BD31-4B8C-83A1-F6EECF244321}">
                      <p14:modId xmlns:p14="http://schemas.microsoft.com/office/powerpoint/2010/main" val="2192102741"/>
                    </p:ext>
                  </p:extLst>
                </p:nvPr>
              </p:nvGraphicFramePr>
              <p:xfrm>
                <a:off x="2907" y="915"/>
                <a:ext cx="1008" cy="418"/>
              </p:xfrm>
              <a:graphic>
                <a:graphicData uri="http://schemas.openxmlformats.org/presentationml/2006/ole">
                  <mc:AlternateContent>
                    <mc:Choice xmlns:v="urn:schemas-microsoft-com:vml" Requires="v">
                      <p:oleObj spid="_x0000_s20545" name="Equation" r:id="rId5" imgW="1041120" imgH="431640" progId="Equation.DSMT4">
                        <p:embed/>
                      </p:oleObj>
                    </mc:Choice>
                    <mc:Fallback>
                      <p:oleObj name="Equation" r:id="rId5" imgW="1041120" imgH="431640" progId="Equation.DSMT4">
                        <p:embed/>
                        <p:pic>
                          <p:nvPicPr>
                            <p:cNvPr id="0" name=""/>
                            <p:cNvPicPr>
                              <a:picLocks noChangeAspect="1" noChangeArrowheads="1"/>
                            </p:cNvPicPr>
                            <p:nvPr/>
                          </p:nvPicPr>
                          <p:blipFill>
                            <a:blip r:embed="rId6"/>
                            <a:srcRect/>
                            <a:stretch>
                              <a:fillRect/>
                            </a:stretch>
                          </p:blipFill>
                          <p:spPr bwMode="auto">
                            <a:xfrm>
                              <a:off x="2907" y="915"/>
                              <a:ext cx="1008" cy="418"/>
                            </a:xfrm>
                            <a:prstGeom prst="rect">
                              <a:avLst/>
                            </a:prstGeom>
                            <a:noFill/>
                            <a:ln>
                              <a:noFill/>
                            </a:ln>
                            <a:effectLst/>
                          </p:spPr>
                        </p:pic>
                      </p:oleObj>
                    </mc:Fallback>
                  </mc:AlternateContent>
                </a:graphicData>
              </a:graphic>
            </p:graphicFrame>
          </mc:Choice>
          <mc:Fallback xmlns="">
            <p:graphicFrame>
              <p:nvGraphicFramePr>
                <p:cNvPr id="32" name="Object 10"/>
                <p:cNvGraphicFramePr>
                  <a:graphicFrameLocks noChangeAspect="1"/>
                </p:cNvGraphicFramePr>
                <p:nvPr>
                  <p:extLst>
                    <p:ext uri="{D42A27DB-BD31-4B8C-83A1-F6EECF244321}">
                      <p14:modId xmlns:p14="http://schemas.microsoft.com/office/powerpoint/2010/main" val="4196559410"/>
                    </p:ext>
                  </p:extLst>
                </p:nvPr>
              </p:nvGraphicFramePr>
              <p:xfrm>
                <a:off x="2907" y="915"/>
                <a:ext cx="1008" cy="418"/>
              </p:xfrm>
              <a:graphic>
                <a:graphicData uri="http://schemas.openxmlformats.org/presentationml/2006/ole">
                  <mc:AlternateContent>
                    <mc:Choice xmlns:v="urn:schemas-microsoft-com:vml" Requires="v">
                      <p:oleObj spid="_x0000_s526112" name="Equation" r:id="rId7" imgW="1041120" imgH="431640" progId="Equation.DSMT4">
                        <p:embed/>
                      </p:oleObj>
                    </mc:Choice>
                    <mc:Fallback>
                      <p:oleObj name="Equation" r:id="rId7" imgW="1041120" imgH="431640" progId="Equation.DSMT4">
                        <p:embed/>
                        <p:pic>
                          <p:nvPicPr>
                            <p:cNvPr id="0" name=""/>
                            <p:cNvPicPr>
                              <a:picLocks noChangeAspect="1" noChangeArrowheads="1"/>
                            </p:cNvPicPr>
                            <p:nvPr/>
                          </p:nvPicPr>
                          <p:blipFill>
                            <a:blip r:embed="rId8"/>
                            <a:srcRect/>
                            <a:stretch>
                              <a:fillRect/>
                            </a:stretch>
                          </p:blipFill>
                          <p:spPr bwMode="auto">
                            <a:xfrm>
                              <a:off x="2907" y="915"/>
                              <a:ext cx="1008" cy="418"/>
                            </a:xfrm>
                            <a:prstGeom prst="rect">
                              <a:avLst/>
                            </a:prstGeom>
                            <a:noFill/>
                            <a:ln>
                              <a:noFill/>
                            </a:ln>
                            <a:effectLst/>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35" name="Text Box 13"/>
              <p:cNvSpPr txBox="1">
                <a:spLocks noChangeArrowheads="1"/>
              </p:cNvSpPr>
              <p:nvPr/>
            </p:nvSpPr>
            <p:spPr bwMode="auto">
              <a:xfrm>
                <a:off x="2727120" y="2036191"/>
                <a:ext cx="5761217"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已知 </a:t>
                </a:r>
                <a14:m>
                  <m:oMath xmlns:m="http://schemas.openxmlformats.org/officeDocument/2006/math">
                    <m:sSub>
                      <m:sSubPr>
                        <m:ctrlPr>
                          <a:rPr kumimoji="1"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ctrlPr>
                      </m:sSubPr>
                      <m:e>
                        <m:acc>
                          <m:accPr>
                            <m:chr m:val="̂"/>
                            <m:ctrlPr>
                              <a:rPr kumimoji="1"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ctrlPr>
                          </m:accPr>
                          <m:e>
                            <m:r>
                              <a:rPr kumimoji="1" lang="en-US" altLang="zh-CN" sz="2000" b="0" i="1" dirty="0" smtClean="0">
                                <a:latin typeface="Cambria Math" panose="02040503050406030204" pitchFamily="18" charset="0"/>
                                <a:ea typeface="微软雅黑" panose="020B0503020204020204" pitchFamily="34" charset="-122"/>
                                <a:cs typeface="Times New Roman" panose="02020603050405020304" pitchFamily="18" charset="0"/>
                              </a:rPr>
                              <m:t>𝑝</m:t>
                            </m:r>
                          </m:e>
                        </m:acc>
                      </m:e>
                      <m:sub>
                        <m:r>
                          <a:rPr kumimoji="1" lang="en-US" altLang="zh-CN" sz="2000" b="0" i="1" dirty="0" smtClean="0">
                            <a:latin typeface="Cambria Math"/>
                            <a:ea typeface="微软雅黑" panose="020B0503020204020204" pitchFamily="34" charset="-122"/>
                            <a:cs typeface="Times New Roman" panose="02020603050405020304" pitchFamily="18" charset="0"/>
                          </a:rPr>
                          <m:t>0</m:t>
                        </m:r>
                      </m:sub>
                    </m:sSub>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与 </a:t>
                </a:r>
                <a14:m>
                  <m:oMath xmlns:m="http://schemas.openxmlformats.org/officeDocument/2006/math">
                    <m:sSub>
                      <m:sSubPr>
                        <m:ctrlPr>
                          <a:rPr kumimoji="1" lang="en-US" altLang="zh-CN" sz="2000" i="1" dirty="0">
                            <a:latin typeface="Cambria Math" panose="02040503050406030204" pitchFamily="18" charset="0"/>
                            <a:ea typeface="微软雅黑" panose="020B0503020204020204" pitchFamily="34" charset="-122"/>
                            <a:cs typeface="Times New Roman" panose="02020603050405020304" pitchFamily="18" charset="0"/>
                          </a:rPr>
                        </m:ctrlPr>
                      </m:sSubPr>
                      <m:e>
                        <m:acc>
                          <m:accPr>
                            <m:chr m:val="̂"/>
                            <m:ctrlPr>
                              <a:rPr kumimoji="1" lang="en-US" altLang="zh-CN" sz="2000" i="1" dirty="0">
                                <a:latin typeface="Cambria Math" panose="02040503050406030204" pitchFamily="18" charset="0"/>
                                <a:ea typeface="微软雅黑" panose="020B0503020204020204" pitchFamily="34" charset="-122"/>
                                <a:cs typeface="Times New Roman" panose="02020603050405020304" pitchFamily="18" charset="0"/>
                              </a:rPr>
                            </m:ctrlPr>
                          </m:accPr>
                          <m:e>
                            <m:r>
                              <a:rPr kumimoji="1" lang="en-US" altLang="zh-CN" sz="2000" i="1" dirty="0">
                                <a:latin typeface="Cambria Math" panose="02040503050406030204" pitchFamily="18" charset="0"/>
                                <a:ea typeface="微软雅黑" panose="020B0503020204020204" pitchFamily="34" charset="-122"/>
                                <a:cs typeface="Times New Roman" panose="02020603050405020304" pitchFamily="18" charset="0"/>
                              </a:rPr>
                              <m:t>𝑝</m:t>
                            </m:r>
                          </m:e>
                        </m:acc>
                      </m:e>
                      <m:sub/>
                    </m:sSub>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夹角为</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90°</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，设</a:t>
                </a:r>
                <a14:m>
                  <m:oMath xmlns:m="http://schemas.openxmlformats.org/officeDocument/2006/math">
                    <m:sSub>
                      <m:sSubPr>
                        <m:ctrlPr>
                          <a:rPr kumimoji="1" lang="en-US" altLang="zh-CN" sz="2000" i="1" dirty="0">
                            <a:latin typeface="Cambria Math" panose="02040503050406030204" pitchFamily="18" charset="0"/>
                            <a:ea typeface="微软雅黑" panose="020B0503020204020204" pitchFamily="34" charset="-122"/>
                            <a:cs typeface="Times New Roman" panose="02020603050405020304" pitchFamily="18" charset="0"/>
                          </a:rPr>
                        </m:ctrlPr>
                      </m:sSubPr>
                      <m:e>
                        <m:acc>
                          <m:accPr>
                            <m:chr m:val="̂"/>
                            <m:ctrlPr>
                              <a:rPr kumimoji="1" lang="en-US" altLang="zh-CN" sz="2000" i="1" dirty="0">
                                <a:latin typeface="Cambria Math" panose="02040503050406030204" pitchFamily="18" charset="0"/>
                                <a:ea typeface="微软雅黑" panose="020B0503020204020204" pitchFamily="34" charset="-122"/>
                                <a:cs typeface="Times New Roman" panose="02020603050405020304" pitchFamily="18" charset="0"/>
                              </a:rPr>
                            </m:ctrlPr>
                          </m:accPr>
                          <m:e>
                            <m:r>
                              <a:rPr kumimoji="1" lang="en-US" altLang="zh-CN" sz="2000" i="1" dirty="0">
                                <a:latin typeface="Cambria Math" panose="02040503050406030204" pitchFamily="18" charset="0"/>
                                <a:ea typeface="微软雅黑" panose="020B0503020204020204" pitchFamily="34" charset="-122"/>
                                <a:cs typeface="Times New Roman" panose="02020603050405020304" pitchFamily="18" charset="0"/>
                              </a:rPr>
                              <m:t>𝑝</m:t>
                            </m:r>
                          </m:e>
                        </m:acc>
                      </m:e>
                      <m:sub>
                        <m:r>
                          <a:rPr kumimoji="1" lang="en-US" altLang="zh-CN" sz="2000" b="0" i="1" dirty="0" smtClean="0">
                            <a:latin typeface="Cambria Math" panose="02040503050406030204" pitchFamily="18" charset="0"/>
                            <a:ea typeface="微软雅黑" panose="020B0503020204020204" pitchFamily="34" charset="-122"/>
                            <a:cs typeface="Times New Roman" panose="02020603050405020304" pitchFamily="18" charset="0"/>
                          </a:rPr>
                          <m:t>𝑒</m:t>
                        </m:r>
                      </m:sub>
                    </m:sSub>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与</a:t>
                </a:r>
                <a14:m>
                  <m:oMath xmlns:m="http://schemas.openxmlformats.org/officeDocument/2006/math">
                    <m:sSub>
                      <m:sSubPr>
                        <m:ctrlPr>
                          <a:rPr kumimoji="1" lang="en-US" altLang="zh-CN" sz="2000" i="1" dirty="0">
                            <a:latin typeface="Cambria Math" panose="02040503050406030204" pitchFamily="18" charset="0"/>
                            <a:ea typeface="微软雅黑" panose="020B0503020204020204" pitchFamily="34" charset="-122"/>
                            <a:cs typeface="Times New Roman" panose="02020603050405020304" pitchFamily="18" charset="0"/>
                          </a:rPr>
                        </m:ctrlPr>
                      </m:sSubPr>
                      <m:e>
                        <m:acc>
                          <m:accPr>
                            <m:chr m:val="̂"/>
                            <m:ctrlPr>
                              <a:rPr kumimoji="1" lang="en-US" altLang="zh-CN" sz="2000" i="1" dirty="0">
                                <a:latin typeface="Cambria Math" panose="02040503050406030204" pitchFamily="18" charset="0"/>
                                <a:ea typeface="微软雅黑" panose="020B0503020204020204" pitchFamily="34" charset="-122"/>
                                <a:cs typeface="Times New Roman" panose="02020603050405020304" pitchFamily="18" charset="0"/>
                              </a:rPr>
                            </m:ctrlPr>
                          </m:accPr>
                          <m:e>
                            <m:r>
                              <a:rPr kumimoji="1" lang="en-US" altLang="zh-CN" sz="2000" i="1" dirty="0">
                                <a:latin typeface="Cambria Math" panose="02040503050406030204" pitchFamily="18" charset="0"/>
                                <a:ea typeface="微软雅黑" panose="020B0503020204020204" pitchFamily="34" charset="-122"/>
                                <a:cs typeface="Times New Roman" panose="02020603050405020304" pitchFamily="18" charset="0"/>
                              </a:rPr>
                              <m:t>𝑝</m:t>
                            </m:r>
                          </m:e>
                        </m:acc>
                      </m:e>
                      <m:sub>
                        <m:r>
                          <a:rPr kumimoji="1" lang="en-US" altLang="zh-CN" sz="2000" i="1" dirty="0">
                            <a:latin typeface="Cambria Math"/>
                            <a:ea typeface="微软雅黑" panose="020B0503020204020204" pitchFamily="34" charset="-122"/>
                            <a:cs typeface="Times New Roman" panose="02020603050405020304" pitchFamily="18" charset="0"/>
                          </a:rPr>
                          <m:t>0</m:t>
                        </m:r>
                      </m:sub>
                    </m:sSub>
                  </m:oMath>
                </a14:m>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夹角为</a:t>
                </a:r>
                <a:r>
                  <a:rPr kumimoji="1"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θ</a:t>
                </a:r>
                <a:r>
                  <a:rPr kumimoji="1"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，则</a:t>
                </a:r>
              </a:p>
            </p:txBody>
          </p:sp>
        </mc:Choice>
        <mc:Fallback xmlns="">
          <p:sp>
            <p:nvSpPr>
              <p:cNvPr id="35" name="Text Box 13"/>
              <p:cNvSpPr txBox="1">
                <a:spLocks noRot="1" noChangeAspect="1" noMove="1" noResize="1" noEditPoints="1" noAdjustHandles="1" noChangeArrowheads="1" noChangeShapeType="1" noTextEdit="1"/>
              </p:cNvSpPr>
              <p:nvPr/>
            </p:nvSpPr>
            <p:spPr bwMode="auto">
              <a:xfrm>
                <a:off x="2727120" y="2036191"/>
                <a:ext cx="5761217" cy="400110"/>
              </a:xfrm>
              <a:prstGeom prst="rect">
                <a:avLst/>
              </a:prstGeom>
              <a:blipFill rotWithShape="0">
                <a:blip r:embed="rId9"/>
                <a:stretch>
                  <a:fillRect l="-1058"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aphicFrame>
        <p:nvGraphicFramePr>
          <p:cNvPr id="41" name="Object 19"/>
          <p:cNvGraphicFramePr>
            <a:graphicFrameLocks noChangeAspect="1"/>
          </p:cNvGraphicFramePr>
          <p:nvPr>
            <p:extLst>
              <p:ext uri="{D42A27DB-BD31-4B8C-83A1-F6EECF244321}">
                <p14:modId xmlns:p14="http://schemas.microsoft.com/office/powerpoint/2010/main" val="1288367465"/>
              </p:ext>
            </p:extLst>
          </p:nvPr>
        </p:nvGraphicFramePr>
        <p:xfrm>
          <a:off x="4793779" y="4229257"/>
          <a:ext cx="1872208" cy="354310"/>
        </p:xfrm>
        <a:graphic>
          <a:graphicData uri="http://schemas.openxmlformats.org/presentationml/2006/ole">
            <mc:AlternateContent xmlns:mc="http://schemas.openxmlformats.org/markup-compatibility/2006">
              <mc:Choice xmlns:v="urn:schemas-microsoft-com:vml" Requires="v">
                <p:oleObj spid="_x0000_s20546" name="Equation" r:id="rId10" imgW="1206360" imgH="228600" progId="Equation.DSMT4">
                  <p:embed/>
                </p:oleObj>
              </mc:Choice>
              <mc:Fallback>
                <p:oleObj name="Equation" r:id="rId10" imgW="120636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93779" y="4229257"/>
                        <a:ext cx="1872208" cy="354310"/>
                      </a:xfrm>
                      <a:prstGeom prst="rect">
                        <a:avLst/>
                      </a:prstGeom>
                      <a:noFill/>
                      <a:ln>
                        <a:noFill/>
                      </a:ln>
                      <a:effectLst/>
                    </p:spPr>
                  </p:pic>
                </p:oleObj>
              </mc:Fallback>
            </mc:AlternateContent>
          </a:graphicData>
        </a:graphic>
      </p:graphicFrame>
      <p:graphicFrame>
        <p:nvGraphicFramePr>
          <p:cNvPr id="42" name="Object 21"/>
          <p:cNvGraphicFramePr>
            <a:graphicFrameLocks noChangeAspect="1"/>
          </p:cNvGraphicFramePr>
          <p:nvPr>
            <p:extLst>
              <p:ext uri="{D42A27DB-BD31-4B8C-83A1-F6EECF244321}">
                <p14:modId xmlns:p14="http://schemas.microsoft.com/office/powerpoint/2010/main" val="2932250061"/>
              </p:ext>
            </p:extLst>
          </p:nvPr>
        </p:nvGraphicFramePr>
        <p:xfrm>
          <a:off x="5290735" y="5325537"/>
          <a:ext cx="1152128" cy="354501"/>
        </p:xfrm>
        <a:graphic>
          <a:graphicData uri="http://schemas.openxmlformats.org/presentationml/2006/ole">
            <mc:AlternateContent xmlns:mc="http://schemas.openxmlformats.org/markup-compatibility/2006">
              <mc:Choice xmlns:v="urn:schemas-microsoft-com:vml" Requires="v">
                <p:oleObj spid="_x0000_s20547" name="Equation" r:id="rId12" imgW="660240" imgH="203040" progId="Equation.DSMT4">
                  <p:embed/>
                </p:oleObj>
              </mc:Choice>
              <mc:Fallback>
                <p:oleObj name="Equation" r:id="rId12" imgW="660240" imgH="203040" progId="Equation.DSMT4">
                  <p:embed/>
                  <p:pic>
                    <p:nvPicPr>
                      <p:cNvPr id="0" name=""/>
                      <p:cNvPicPr>
                        <a:picLocks noChangeAspect="1" noChangeArrowheads="1"/>
                      </p:cNvPicPr>
                      <p:nvPr/>
                    </p:nvPicPr>
                    <p:blipFill>
                      <a:blip r:embed="rId13"/>
                      <a:srcRect/>
                      <a:stretch>
                        <a:fillRect/>
                      </a:stretch>
                    </p:blipFill>
                    <p:spPr bwMode="auto">
                      <a:xfrm>
                        <a:off x="5290735" y="5325537"/>
                        <a:ext cx="1152128" cy="354501"/>
                      </a:xfrm>
                      <a:prstGeom prst="rect">
                        <a:avLst/>
                      </a:prstGeom>
                      <a:noFill/>
                      <a:ln>
                        <a:noFill/>
                      </a:ln>
                      <a:effec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107680519"/>
              </p:ext>
            </p:extLst>
          </p:nvPr>
        </p:nvGraphicFramePr>
        <p:xfrm>
          <a:off x="565745" y="5213168"/>
          <a:ext cx="4032820" cy="684412"/>
        </p:xfrm>
        <a:graphic>
          <a:graphicData uri="http://schemas.openxmlformats.org/presentationml/2006/ole">
            <mc:AlternateContent xmlns:mc="http://schemas.openxmlformats.org/markup-compatibility/2006">
              <mc:Choice xmlns:v="urn:schemas-microsoft-com:vml" Requires="v">
                <p:oleObj spid="_x0000_s20548" name="Equation" r:id="rId14" imgW="2692400" imgH="457200" progId="Equation.DSMT4">
                  <p:embed/>
                </p:oleObj>
              </mc:Choice>
              <mc:Fallback>
                <p:oleObj name="Equation" r:id="rId14" imgW="2692400" imgH="457200" progId="Equation.DSMT4">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745" y="5213168"/>
                        <a:ext cx="4032820" cy="684412"/>
                      </a:xfrm>
                      <a:prstGeom prst="rect">
                        <a:avLst/>
                      </a:prstGeom>
                      <a:noFill/>
                      <a:ln>
                        <a:noFill/>
                      </a:ln>
                      <a:effectLst/>
                    </p:spPr>
                  </p:pic>
                </p:oleObj>
              </mc:Fallback>
            </mc:AlternateContent>
          </a:graphicData>
        </a:graphic>
      </p:graphicFrame>
      <p:cxnSp>
        <p:nvCxnSpPr>
          <p:cNvPr id="5" name="直接箭头连接符 4"/>
          <p:cNvCxnSpPr/>
          <p:nvPr/>
        </p:nvCxnSpPr>
        <p:spPr>
          <a:xfrm>
            <a:off x="728121" y="2966411"/>
            <a:ext cx="621879" cy="0"/>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44" name="直接箭头连接符 43"/>
          <p:cNvCxnSpPr/>
          <p:nvPr/>
        </p:nvCxnSpPr>
        <p:spPr>
          <a:xfrm>
            <a:off x="1311187" y="2966411"/>
            <a:ext cx="660691" cy="391852"/>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45" name="直接箭头连接符 44"/>
          <p:cNvCxnSpPr/>
          <p:nvPr/>
        </p:nvCxnSpPr>
        <p:spPr>
          <a:xfrm flipV="1">
            <a:off x="1311187" y="2240984"/>
            <a:ext cx="0" cy="725427"/>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46" name="直接箭头连接符 45"/>
          <p:cNvCxnSpPr/>
          <p:nvPr/>
        </p:nvCxnSpPr>
        <p:spPr>
          <a:xfrm>
            <a:off x="1311187" y="2966411"/>
            <a:ext cx="888049" cy="0"/>
          </a:xfrm>
          <a:prstGeom prst="straightConnector1">
            <a:avLst/>
          </a:prstGeom>
          <a:ln w="19050">
            <a:prstDash val="dash"/>
            <a:headEnd type="none" w="med" len="med"/>
            <a:tailEnd type="triangle" w="med" len="med"/>
          </a:ln>
        </p:spPr>
        <p:style>
          <a:lnRef idx="3">
            <a:schemeClr val="dk1"/>
          </a:lnRef>
          <a:fillRef idx="0">
            <a:schemeClr val="dk1"/>
          </a:fillRef>
          <a:effectRef idx="2">
            <a:schemeClr val="dk1"/>
          </a:effectRef>
          <a:fontRef idx="minor">
            <a:schemeClr val="tx1"/>
          </a:fontRef>
        </p:style>
      </p:cxnSp>
      <p:graphicFrame>
        <p:nvGraphicFramePr>
          <p:cNvPr id="11" name="对象 10"/>
          <p:cNvGraphicFramePr>
            <a:graphicFrameLocks noChangeAspect="1"/>
          </p:cNvGraphicFramePr>
          <p:nvPr>
            <p:extLst>
              <p:ext uri="{D42A27DB-BD31-4B8C-83A1-F6EECF244321}">
                <p14:modId xmlns:p14="http://schemas.microsoft.com/office/powerpoint/2010/main" val="1668682015"/>
              </p:ext>
            </p:extLst>
          </p:nvPr>
        </p:nvGraphicFramePr>
        <p:xfrm>
          <a:off x="2271244" y="2818078"/>
          <a:ext cx="288032" cy="316835"/>
        </p:xfrm>
        <a:graphic>
          <a:graphicData uri="http://schemas.openxmlformats.org/presentationml/2006/ole">
            <mc:AlternateContent xmlns:mc="http://schemas.openxmlformats.org/markup-compatibility/2006">
              <mc:Choice xmlns:v="urn:schemas-microsoft-com:vml" Requires="v">
                <p:oleObj spid="_x0000_s20549" name="Equation" r:id="rId16" imgW="126720" imgH="139680" progId="Equation.DSMT4">
                  <p:embed/>
                </p:oleObj>
              </mc:Choice>
              <mc:Fallback>
                <p:oleObj name="Equation" r:id="rId16" imgW="126720" imgH="139680" progId="Equation.DSMT4">
                  <p:embed/>
                  <p:pic>
                    <p:nvPicPr>
                      <p:cNvPr id="0" name=""/>
                      <p:cNvPicPr/>
                      <p:nvPr/>
                    </p:nvPicPr>
                    <p:blipFill>
                      <a:blip r:embed="rId17"/>
                      <a:stretch>
                        <a:fillRect/>
                      </a:stretch>
                    </p:blipFill>
                    <p:spPr>
                      <a:xfrm>
                        <a:off x="2271244" y="2818078"/>
                        <a:ext cx="288032" cy="31683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648300833"/>
              </p:ext>
            </p:extLst>
          </p:nvPr>
        </p:nvGraphicFramePr>
        <p:xfrm>
          <a:off x="1191644" y="1930186"/>
          <a:ext cx="287512" cy="340702"/>
        </p:xfrm>
        <a:graphic>
          <a:graphicData uri="http://schemas.openxmlformats.org/presentationml/2006/ole">
            <mc:AlternateContent xmlns:mc="http://schemas.openxmlformats.org/markup-compatibility/2006">
              <mc:Choice xmlns:v="urn:schemas-microsoft-com:vml" Requires="v">
                <p:oleObj spid="_x0000_s20550" name="Equation" r:id="rId18" imgW="139680" imgH="164880" progId="Equation.DSMT4">
                  <p:embed/>
                </p:oleObj>
              </mc:Choice>
              <mc:Fallback>
                <p:oleObj name="Equation" r:id="rId18" imgW="139680" imgH="164880" progId="Equation.DSMT4">
                  <p:embed/>
                  <p:pic>
                    <p:nvPicPr>
                      <p:cNvPr id="0" name="对象 10"/>
                      <p:cNvPicPr>
                        <a:picLocks noChangeAspect="1" noChangeArrowheads="1"/>
                      </p:cNvPicPr>
                      <p:nvPr/>
                    </p:nvPicPr>
                    <p:blipFill>
                      <a:blip r:embed="rId19"/>
                      <a:srcRect/>
                      <a:stretch>
                        <a:fillRect/>
                      </a:stretch>
                    </p:blipFill>
                    <p:spPr bwMode="auto">
                      <a:xfrm>
                        <a:off x="1191644" y="1930186"/>
                        <a:ext cx="287512" cy="340702"/>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5" name="对象 14"/>
              <p:cNvSpPr txBox="1"/>
              <p:nvPr/>
            </p:nvSpPr>
            <p:spPr bwMode="auto">
              <a:xfrm>
                <a:off x="541338" y="2368550"/>
                <a:ext cx="498475" cy="585788"/>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h</m:t>
                          </m:r>
                        </m:num>
                        <m:den>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0</m:t>
                              </m:r>
                            </m:sub>
                          </m:sSub>
                        </m:den>
                      </m:f>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𝑝</m:t>
                              </m:r>
                            </m:e>
                          </m:acc>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bwMode="auto">
              <a:xfrm>
                <a:off x="541338" y="2368550"/>
                <a:ext cx="498475" cy="585788"/>
              </a:xfrm>
              <a:prstGeom prst="rect">
                <a:avLst/>
              </a:prstGeom>
              <a:blipFill>
                <a:blip r:embed="rId20"/>
                <a:stretch>
                  <a:fillRect r="-3902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8" name="对象 927"/>
              <p:cNvSpPr txBox="1"/>
              <p:nvPr/>
            </p:nvSpPr>
            <p:spPr bwMode="auto">
              <a:xfrm>
                <a:off x="1357313" y="2174875"/>
                <a:ext cx="379412" cy="533400"/>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h</m:t>
                          </m:r>
                        </m:num>
                        <m:den>
                          <m:r>
                            <a:rPr lang="zh-CN" altLang="en-US" i="1">
                              <a:solidFill>
                                <a:srgbClr val="000000"/>
                              </a:solidFill>
                              <a:latin typeface="Cambria Math" panose="02040503050406030204" pitchFamily="18" charset="0"/>
                            </a:rPr>
                            <m:t>𝜆</m:t>
                          </m:r>
                        </m:den>
                      </m:f>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𝑝</m:t>
                          </m:r>
                        </m:e>
                      </m:acc>
                    </m:oMath>
                  </m:oMathPara>
                </a14:m>
                <a:endParaRPr lang="zh-CN" altLang="en-US" dirty="0"/>
              </a:p>
            </p:txBody>
          </p:sp>
        </mc:Choice>
        <mc:Fallback xmlns="">
          <p:sp>
            <p:nvSpPr>
              <p:cNvPr id="928" name="对象 927"/>
              <p:cNvSpPr txBox="1">
                <a:spLocks noRot="1" noChangeAspect="1" noMove="1" noResize="1" noEditPoints="1" noAdjustHandles="1" noChangeArrowheads="1" noChangeShapeType="1" noTextEdit="1"/>
              </p:cNvSpPr>
              <p:nvPr/>
            </p:nvSpPr>
            <p:spPr bwMode="auto">
              <a:xfrm>
                <a:off x="1357313" y="2174875"/>
                <a:ext cx="379412" cy="533400"/>
              </a:xfrm>
              <a:prstGeom prst="rect">
                <a:avLst/>
              </a:prstGeom>
              <a:blipFill>
                <a:blip r:embed="rId21"/>
                <a:stretch>
                  <a:fillRect/>
                </a:stretch>
              </a:blipFill>
              <a:ln>
                <a:noFill/>
              </a:ln>
            </p:spPr>
            <p:txBody>
              <a:bodyPr/>
              <a:lstStyle/>
              <a:p>
                <a:r>
                  <a:rPr lang="zh-CN" altLang="en-US">
                    <a:noFill/>
                  </a:rPr>
                  <a:t> </a:t>
                </a:r>
              </a:p>
            </p:txBody>
          </p:sp>
        </mc:Fallback>
      </mc:AlternateContent>
      <p:graphicFrame>
        <p:nvGraphicFramePr>
          <p:cNvPr id="929" name="对象 928"/>
          <p:cNvGraphicFramePr>
            <a:graphicFrameLocks noChangeAspect="1"/>
          </p:cNvGraphicFramePr>
          <p:nvPr>
            <p:extLst>
              <p:ext uri="{D42A27DB-BD31-4B8C-83A1-F6EECF244321}">
                <p14:modId xmlns:p14="http://schemas.microsoft.com/office/powerpoint/2010/main" val="2147261684"/>
              </p:ext>
            </p:extLst>
          </p:nvPr>
        </p:nvGraphicFramePr>
        <p:xfrm>
          <a:off x="1632970" y="3469450"/>
          <a:ext cx="241300" cy="309563"/>
        </p:xfrm>
        <a:graphic>
          <a:graphicData uri="http://schemas.openxmlformats.org/presentationml/2006/ole">
            <mc:AlternateContent xmlns:mc="http://schemas.openxmlformats.org/markup-compatibility/2006">
              <mc:Choice xmlns:v="urn:schemas-microsoft-com:vml" Requires="v">
                <p:oleObj spid="_x0000_s20551" name="Equation" r:id="rId22" imgW="177480" imgH="228600" progId="Equation.DSMT4">
                  <p:embed/>
                </p:oleObj>
              </mc:Choice>
              <mc:Fallback>
                <p:oleObj name="Equation" r:id="rId22" imgW="177480" imgH="228600" progId="Equation.DSMT4">
                  <p:embed/>
                  <p:pic>
                    <p:nvPicPr>
                      <p:cNvPr id="0" name="对象 927"/>
                      <p:cNvPicPr>
                        <a:picLocks noChangeAspect="1" noChangeArrowheads="1"/>
                      </p:cNvPicPr>
                      <p:nvPr/>
                    </p:nvPicPr>
                    <p:blipFill>
                      <a:blip r:embed="rId23"/>
                      <a:srcRect/>
                      <a:stretch>
                        <a:fillRect/>
                      </a:stretch>
                    </p:blipFill>
                    <p:spPr bwMode="auto">
                      <a:xfrm>
                        <a:off x="1632970" y="3469450"/>
                        <a:ext cx="2413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1" name="对象 930"/>
          <p:cNvGraphicFramePr>
            <a:graphicFrameLocks noChangeAspect="1"/>
          </p:cNvGraphicFramePr>
          <p:nvPr>
            <p:extLst>
              <p:ext uri="{D42A27DB-BD31-4B8C-83A1-F6EECF244321}">
                <p14:modId xmlns:p14="http://schemas.microsoft.com/office/powerpoint/2010/main" val="556881419"/>
              </p:ext>
            </p:extLst>
          </p:nvPr>
        </p:nvGraphicFramePr>
        <p:xfrm>
          <a:off x="1723731" y="2974153"/>
          <a:ext cx="134971" cy="203126"/>
        </p:xfrm>
        <a:graphic>
          <a:graphicData uri="http://schemas.openxmlformats.org/presentationml/2006/ole">
            <mc:AlternateContent xmlns:mc="http://schemas.openxmlformats.org/markup-compatibility/2006">
              <mc:Choice xmlns:v="urn:schemas-microsoft-com:vml" Requires="v">
                <p:oleObj spid="_x0000_s20552" name="Equation" r:id="rId24" imgW="139680" imgH="177480" progId="Equation.DSMT4">
                  <p:embed/>
                </p:oleObj>
              </mc:Choice>
              <mc:Fallback>
                <p:oleObj name="Equation" r:id="rId24" imgW="139680" imgH="177480" progId="Equation.DSMT4">
                  <p:embed/>
                  <p:pic>
                    <p:nvPicPr>
                      <p:cNvPr id="0" name="对象 929"/>
                      <p:cNvPicPr>
                        <a:picLocks noChangeAspect="1" noChangeArrowheads="1"/>
                      </p:cNvPicPr>
                      <p:nvPr/>
                    </p:nvPicPr>
                    <p:blipFill>
                      <a:blip r:embed="rId25"/>
                      <a:srcRect/>
                      <a:stretch>
                        <a:fillRect/>
                      </a:stretch>
                    </p:blipFill>
                    <p:spPr bwMode="auto">
                      <a:xfrm>
                        <a:off x="1723731" y="2974153"/>
                        <a:ext cx="134971" cy="203126"/>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25" name="Object 10"/>
              <p:cNvSpPr txBox="1"/>
              <p:nvPr/>
            </p:nvSpPr>
            <p:spPr bwMode="auto">
              <a:xfrm>
                <a:off x="4067944" y="2907256"/>
                <a:ext cx="2681064" cy="6635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h</m:t>
                          </m:r>
                        </m:num>
                        <m:den>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0</m:t>
                              </m:r>
                            </m:sub>
                          </m:sSub>
                        </m:den>
                      </m:f>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𝑝</m:t>
                              </m:r>
                            </m:e>
                          </m:acc>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h</m:t>
                          </m:r>
                        </m:num>
                        <m:den>
                          <m:r>
                            <a:rPr lang="zh-CN" altLang="en-US" i="1">
                              <a:solidFill>
                                <a:srgbClr val="000000"/>
                              </a:solidFill>
                              <a:latin typeface="Cambria Math" panose="02040503050406030204" pitchFamily="18" charset="0"/>
                            </a:rPr>
                            <m:t>𝜆</m:t>
                          </m:r>
                        </m:den>
                      </m:f>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𝑝</m:t>
                          </m:r>
                        </m:e>
                      </m:acc>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𝑝</m:t>
                              </m:r>
                            </m:e>
                          </m:acc>
                        </m:e>
                        <m:sub>
                          <m:r>
                            <a:rPr lang="zh-CN" altLang="en-US" i="1">
                              <a:solidFill>
                                <a:srgbClr val="000000"/>
                              </a:solidFill>
                              <a:latin typeface="Cambria Math" panose="02040503050406030204" pitchFamily="18" charset="0"/>
                            </a:rPr>
                            <m:t>𝑒</m:t>
                          </m:r>
                        </m:sub>
                      </m:sSub>
                    </m:oMath>
                  </m:oMathPara>
                </a14:m>
                <a:endParaRPr lang="zh-CN" altLang="en-US" dirty="0"/>
              </a:p>
            </p:txBody>
          </p:sp>
        </mc:Choice>
        <mc:Fallback xmlns="">
          <p:sp>
            <p:nvSpPr>
              <p:cNvPr id="25" name="Object 10"/>
              <p:cNvSpPr txBox="1">
                <a:spLocks noRot="1" noChangeAspect="1" noMove="1" noResize="1" noEditPoints="1" noAdjustHandles="1" noChangeArrowheads="1" noChangeShapeType="1" noTextEdit="1"/>
              </p:cNvSpPr>
              <p:nvPr/>
            </p:nvSpPr>
            <p:spPr bwMode="auto">
              <a:xfrm>
                <a:off x="4067944" y="2907256"/>
                <a:ext cx="2681064" cy="663575"/>
              </a:xfrm>
              <a:prstGeom prst="rect">
                <a:avLst/>
              </a:prstGeom>
              <a:blipFill>
                <a:blip r:embed="rId26"/>
                <a:stretch>
                  <a:fillRect/>
                </a:stretch>
              </a:blipFill>
              <a:ln>
                <a:noFill/>
              </a:ln>
              <a:effectLst/>
            </p:spPr>
            <p:txBody>
              <a:bodyPr/>
              <a:lstStyle/>
              <a:p>
                <a:r>
                  <a:rPr lang="zh-CN" altLang="en-US">
                    <a:noFill/>
                  </a:rPr>
                  <a:t> </a:t>
                </a:r>
              </a:p>
            </p:txBody>
          </p:sp>
        </mc:Fallback>
      </mc:AlternateContent>
      <p:graphicFrame>
        <p:nvGraphicFramePr>
          <p:cNvPr id="2" name="对象 1"/>
          <p:cNvGraphicFramePr>
            <a:graphicFrameLocks noChangeAspect="1"/>
          </p:cNvGraphicFramePr>
          <p:nvPr>
            <p:extLst>
              <p:ext uri="{D42A27DB-BD31-4B8C-83A1-F6EECF244321}">
                <p14:modId xmlns:p14="http://schemas.microsoft.com/office/powerpoint/2010/main" val="3429355190"/>
              </p:ext>
            </p:extLst>
          </p:nvPr>
        </p:nvGraphicFramePr>
        <p:xfrm>
          <a:off x="2842729" y="4041787"/>
          <a:ext cx="1942370" cy="768410"/>
        </p:xfrm>
        <a:graphic>
          <a:graphicData uri="http://schemas.openxmlformats.org/presentationml/2006/ole">
            <mc:AlternateContent xmlns:mc="http://schemas.openxmlformats.org/markup-compatibility/2006">
              <mc:Choice xmlns:v="urn:schemas-microsoft-com:vml" Requires="v">
                <p:oleObj spid="_x0000_s20553" name="Equation" r:id="rId27" imgW="1155600" imgH="457200" progId="Equation.DSMT4">
                  <p:embed/>
                </p:oleObj>
              </mc:Choice>
              <mc:Fallback>
                <p:oleObj name="Equation" r:id="rId27" imgW="1155600" imgH="457200" progId="Equation.DSMT4">
                  <p:embed/>
                  <p:pic>
                    <p:nvPicPr>
                      <p:cNvPr id="0" name=""/>
                      <p:cNvPicPr/>
                      <p:nvPr/>
                    </p:nvPicPr>
                    <p:blipFill>
                      <a:blip r:embed="rId28"/>
                      <a:stretch>
                        <a:fillRect/>
                      </a:stretch>
                    </p:blipFill>
                    <p:spPr>
                      <a:xfrm>
                        <a:off x="2842729" y="4041787"/>
                        <a:ext cx="1942370" cy="768410"/>
                      </a:xfrm>
                      <a:prstGeom prst="rect">
                        <a:avLst/>
                      </a:prstGeom>
                    </p:spPr>
                  </p:pic>
                </p:oleObj>
              </mc:Fallback>
            </mc:AlternateContent>
          </a:graphicData>
        </a:graphic>
      </p:graphicFrame>
    </p:spTree>
    <p:extLst>
      <p:ext uri="{BB962C8B-B14F-4D97-AF65-F5344CB8AC3E}">
        <p14:creationId xmlns:p14="http://schemas.microsoft.com/office/powerpoint/2010/main" val="1533766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8" y="260648"/>
            <a:ext cx="8229600" cy="1143000"/>
          </a:xfrm>
        </p:spPr>
        <p:txBody>
          <a:bodyPr/>
          <a:lstStyle/>
          <a:p>
            <a:r>
              <a:rPr lang="zh-CN" altLang="en-US" dirty="0"/>
              <a:t>测量黑体辐射实验装置</a:t>
            </a:r>
          </a:p>
        </p:txBody>
      </p:sp>
      <p:pic>
        <p:nvPicPr>
          <p:cNvPr id="4" name="图片 3"/>
          <p:cNvPicPr>
            <a:picLocks noChangeAspect="1"/>
          </p:cNvPicPr>
          <p:nvPr/>
        </p:nvPicPr>
        <p:blipFill>
          <a:blip r:embed="rId2"/>
          <a:stretch>
            <a:fillRect/>
          </a:stretch>
        </p:blipFill>
        <p:spPr>
          <a:xfrm>
            <a:off x="107504" y="2060848"/>
            <a:ext cx="8900931" cy="3240360"/>
          </a:xfrm>
          <a:prstGeom prst="rect">
            <a:avLst/>
          </a:prstGeom>
        </p:spPr>
      </p:pic>
    </p:spTree>
    <p:extLst>
      <p:ext uri="{BB962C8B-B14F-4D97-AF65-F5344CB8AC3E}">
        <p14:creationId xmlns:p14="http://schemas.microsoft.com/office/powerpoint/2010/main" val="2331974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8" y="68924"/>
            <a:ext cx="8640960" cy="720080"/>
          </a:xfrm>
        </p:spPr>
        <p:txBody>
          <a:bodyPr>
            <a:normAutofit/>
          </a:bodyPr>
          <a:lstStyle/>
          <a:p>
            <a:pPr marL="0" indent="0">
              <a:spcBef>
                <a:spcPts val="1800"/>
              </a:spcBef>
            </a:pPr>
            <a:r>
              <a:rPr lang="zh-CN" altLang="en-US" dirty="0"/>
              <a:t>四、光的波粒二象性</a:t>
            </a:r>
            <a:endParaRPr lang="en-US" altLang="zh-CN" dirty="0"/>
          </a:p>
        </p:txBody>
      </p:sp>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光的波粒二象性</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矩形 4"/>
          <p:cNvSpPr/>
          <p:nvPr/>
        </p:nvSpPr>
        <p:spPr>
          <a:xfrm>
            <a:off x="2804857" y="848076"/>
            <a:ext cx="4134465" cy="498598"/>
          </a:xfrm>
          <a:prstGeom prst="rect">
            <a:avLst/>
          </a:prstGeom>
        </p:spPr>
        <p:txBody>
          <a:bodyPr wrap="none">
            <a:spAutoFit/>
          </a:bodyPr>
          <a:lstStyle/>
          <a:p>
            <a:pPr algn="just" eaLnBrk="0" hangingPunct="0">
              <a:lnSpc>
                <a:spcPct val="120000"/>
              </a:lnSpc>
            </a:pPr>
            <a:r>
              <a:rPr kumimoji="1" lang="zh-CN" altLang="en-US" sz="2200" dirty="0">
                <a:solidFill>
                  <a:srgbClr val="0066FF"/>
                </a:solidFill>
                <a:latin typeface="微软雅黑" panose="020B0503020204020204" pitchFamily="34" charset="-122"/>
                <a:ea typeface="微软雅黑" panose="020B0503020204020204" pitchFamily="34" charset="-122"/>
              </a:rPr>
              <a:t>回顾光的粒子性与波动性的发展</a:t>
            </a:r>
            <a:endParaRPr kumimoji="1" lang="en-US" altLang="zh-CN" sz="2200" dirty="0">
              <a:solidFill>
                <a:srgbClr val="0066FF"/>
              </a:solidFill>
              <a:latin typeface="微软雅黑" panose="020B0503020204020204" pitchFamily="34" charset="-122"/>
              <a:ea typeface="微软雅黑" panose="020B0503020204020204" pitchFamily="34" charset="-122"/>
            </a:endParaRPr>
          </a:p>
        </p:txBody>
      </p:sp>
      <p:pic>
        <p:nvPicPr>
          <p:cNvPr id="492546" name="Picture 2" descr="D:\temp\牛顿.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687" y="1336514"/>
            <a:ext cx="1197642" cy="1677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0350" y="3081913"/>
            <a:ext cx="646331"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牛顿</a:t>
            </a:r>
          </a:p>
        </p:txBody>
      </p:sp>
      <p:pic>
        <p:nvPicPr>
          <p:cNvPr id="492547" name="Picture 3" descr="D:\temp\惠更斯.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2931" y="1435667"/>
            <a:ext cx="1081789" cy="175038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7341575" y="3225929"/>
            <a:ext cx="877163"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惠更斯</a:t>
            </a:r>
          </a:p>
        </p:txBody>
      </p:sp>
      <p:cxnSp>
        <p:nvCxnSpPr>
          <p:cNvPr id="928" name="直接连接符 927"/>
          <p:cNvCxnSpPr/>
          <p:nvPr/>
        </p:nvCxnSpPr>
        <p:spPr>
          <a:xfrm>
            <a:off x="3016562" y="1996722"/>
            <a:ext cx="3833845" cy="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9" name="TextBox 48"/>
          <p:cNvSpPr txBox="1"/>
          <p:nvPr/>
        </p:nvSpPr>
        <p:spPr>
          <a:xfrm>
            <a:off x="4032945" y="1607247"/>
            <a:ext cx="1368282" cy="369332"/>
          </a:xfrm>
          <a:prstGeom prst="rect">
            <a:avLst/>
          </a:prstGeom>
          <a:noFill/>
        </p:spPr>
        <p:txBody>
          <a:bodyPr wrap="square" rtlCol="0">
            <a:spAutoFit/>
          </a:bodyPr>
          <a:lstStyle/>
          <a:p>
            <a:pPr algn="ctr"/>
            <a:r>
              <a:rPr lang="zh-CN" altLang="en-US" b="1" dirty="0">
                <a:solidFill>
                  <a:srgbClr val="0066FF"/>
                </a:solidFill>
                <a:latin typeface="微软雅黑" panose="020B0503020204020204" pitchFamily="34" charset="-122"/>
                <a:ea typeface="微软雅黑" panose="020B0503020204020204" pitchFamily="34" charset="-122"/>
              </a:rPr>
              <a:t>十七世纪</a:t>
            </a:r>
            <a:endParaRPr lang="en-US" altLang="zh-CN" b="1" dirty="0">
              <a:solidFill>
                <a:srgbClr val="0066FF"/>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072117" y="2059138"/>
            <a:ext cx="3709438" cy="424732"/>
          </a:xfrm>
          <a:prstGeom prst="rect">
            <a:avLst/>
          </a:prstGeom>
          <a:noFill/>
        </p:spPr>
        <p:txBody>
          <a:bodyPr wrap="square" rtlCol="0">
            <a:spAutoFit/>
          </a:bodyPr>
          <a:lstStyle/>
          <a:p>
            <a:pPr algn="ctr">
              <a:lnSpc>
                <a:spcPct val="120000"/>
              </a:lnSpc>
            </a:pPr>
            <a:r>
              <a:rPr lang="zh-CN" altLang="en-US" dirty="0">
                <a:latin typeface="微软雅黑" panose="020B0503020204020204" pitchFamily="34" charset="-122"/>
                <a:ea typeface="微软雅黑" panose="020B0503020204020204" pitchFamily="34" charset="-122"/>
              </a:rPr>
              <a:t>明确形成波动说与粒子说两大学派</a:t>
            </a:r>
            <a:endParaRPr lang="en-US" altLang="zh-CN" dirty="0">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2970413" y="4069521"/>
            <a:ext cx="3833845" cy="0"/>
          </a:xfrm>
          <a:prstGeom prst="line">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930" name="直接箭头连接符 929"/>
          <p:cNvCxnSpPr/>
          <p:nvPr/>
        </p:nvCxnSpPr>
        <p:spPr>
          <a:xfrm>
            <a:off x="5401227" y="2437703"/>
            <a:ext cx="0" cy="1503209"/>
          </a:xfrm>
          <a:prstGeom prst="straightConnector1">
            <a:avLst/>
          </a:prstGeom>
          <a:ln>
            <a:solidFill>
              <a:srgbClr val="0066FF"/>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54" name="TextBox 53"/>
          <p:cNvSpPr txBox="1"/>
          <p:nvPr/>
        </p:nvSpPr>
        <p:spPr>
          <a:xfrm>
            <a:off x="3707904" y="3565415"/>
            <a:ext cx="1727304" cy="369332"/>
          </a:xfrm>
          <a:prstGeom prst="rect">
            <a:avLst/>
          </a:prstGeom>
          <a:noFill/>
        </p:spPr>
        <p:txBody>
          <a:bodyPr wrap="square" rtlCol="0">
            <a:spAutoFit/>
          </a:bodyPr>
          <a:lstStyle/>
          <a:p>
            <a:pPr algn="ctr"/>
            <a:r>
              <a:rPr lang="zh-CN" altLang="en-US" b="1" dirty="0">
                <a:solidFill>
                  <a:srgbClr val="0066FF"/>
                </a:solidFill>
                <a:latin typeface="微软雅黑" panose="020B0503020204020204" pitchFamily="34" charset="-122"/>
                <a:ea typeface="微软雅黑" panose="020B0503020204020204" pitchFamily="34" charset="-122"/>
              </a:rPr>
              <a:t>十九世纪初期</a:t>
            </a:r>
            <a:endParaRPr lang="en-US" altLang="zh-CN" b="1" dirty="0">
              <a:solidFill>
                <a:srgbClr val="0066FF"/>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2713501" y="4099071"/>
            <a:ext cx="2811058" cy="424732"/>
          </a:xfrm>
          <a:prstGeom prst="rect">
            <a:avLst/>
          </a:prstGeom>
          <a:noFill/>
        </p:spPr>
        <p:txBody>
          <a:bodyPr wrap="square" rtlCol="0">
            <a:spAutoFit/>
          </a:bodyPr>
          <a:lstStyle/>
          <a:p>
            <a:pPr algn="ctr">
              <a:lnSpc>
                <a:spcPct val="120000"/>
              </a:lnSpc>
            </a:pPr>
            <a:r>
              <a:rPr lang="zh-CN" altLang="en-US" dirty="0">
                <a:latin typeface="微软雅黑" panose="020B0503020204020204" pitchFamily="34" charset="-122"/>
                <a:ea typeface="微软雅黑" panose="020B0503020204020204" pitchFamily="34" charset="-122"/>
              </a:rPr>
              <a:t>证明了波动说的正确性</a:t>
            </a:r>
            <a:endParaRPr lang="en-US" altLang="zh-CN" dirty="0">
              <a:latin typeface="微软雅黑" panose="020B0503020204020204" pitchFamily="34" charset="-122"/>
              <a:ea typeface="微软雅黑" panose="020B0503020204020204" pitchFamily="34" charset="-122"/>
            </a:endParaRPr>
          </a:p>
        </p:txBody>
      </p:sp>
      <p:sp>
        <p:nvSpPr>
          <p:cNvPr id="56" name="TextBox 55"/>
          <p:cNvSpPr txBox="1"/>
          <p:nvPr/>
        </p:nvSpPr>
        <p:spPr>
          <a:xfrm>
            <a:off x="1403648" y="3404060"/>
            <a:ext cx="1087721" cy="396583"/>
          </a:xfrm>
          <a:prstGeom prst="rect">
            <a:avLst/>
          </a:prstGeom>
          <a:noFill/>
        </p:spPr>
        <p:txBody>
          <a:bodyPr wrap="square" rtlCol="0">
            <a:spAutoFit/>
          </a:bodyPr>
          <a:lstStyle/>
          <a:p>
            <a:pPr algn="ctr">
              <a:lnSpc>
                <a:spcPct val="120000"/>
              </a:lnSpc>
            </a:pPr>
            <a:r>
              <a:rPr lang="zh-CN" altLang="en-US" b="1" dirty="0">
                <a:solidFill>
                  <a:srgbClr val="FF0000"/>
                </a:solidFill>
                <a:latin typeface="微软雅黑" panose="020B0503020204020204" pitchFamily="34" charset="-122"/>
                <a:ea typeface="微软雅黑" panose="020B0503020204020204" pitchFamily="34" charset="-122"/>
              </a:rPr>
              <a:t>粒子说</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236296" y="3549426"/>
            <a:ext cx="1087721" cy="396583"/>
          </a:xfrm>
          <a:prstGeom prst="rect">
            <a:avLst/>
          </a:prstGeom>
          <a:noFill/>
        </p:spPr>
        <p:txBody>
          <a:bodyPr wrap="square" rtlCol="0">
            <a:spAutoFit/>
          </a:bodyPr>
          <a:lstStyle/>
          <a:p>
            <a:pPr algn="ctr">
              <a:lnSpc>
                <a:spcPct val="120000"/>
              </a:lnSpc>
            </a:pPr>
            <a:r>
              <a:rPr lang="zh-CN" altLang="en-US" b="1" dirty="0">
                <a:solidFill>
                  <a:srgbClr val="FF0000"/>
                </a:solidFill>
                <a:latin typeface="微软雅黑" panose="020B0503020204020204" pitchFamily="34" charset="-122"/>
                <a:ea typeface="微软雅黑" panose="020B0503020204020204" pitchFamily="34" charset="-122"/>
              </a:rPr>
              <a:t>波动说</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931" name="矩形 930"/>
          <p:cNvSpPr/>
          <p:nvPr/>
        </p:nvSpPr>
        <p:spPr>
          <a:xfrm>
            <a:off x="1822471" y="5079913"/>
            <a:ext cx="3770865" cy="396583"/>
          </a:xfrm>
          <a:prstGeom prst="rect">
            <a:avLst/>
          </a:prstGeom>
          <a:noFill/>
        </p:spPr>
        <p:txBody>
          <a:bodyPr wrap="square" rtlCol="0">
            <a:spAutoFit/>
          </a:bodyPr>
          <a:lstStyle/>
          <a:p>
            <a:pPr algn="ctr">
              <a:lnSpc>
                <a:spcPct val="120000"/>
              </a:lnSpc>
            </a:pPr>
            <a:r>
              <a:rPr lang="zh-CN" altLang="en-US" dirty="0">
                <a:latin typeface="微软雅黑" panose="020B0503020204020204" pitchFamily="34" charset="-122"/>
                <a:ea typeface="微软雅黑" panose="020B0503020204020204" pitchFamily="34" charset="-122"/>
              </a:rPr>
              <a:t>光电效应现象</a:t>
            </a:r>
          </a:p>
        </p:txBody>
      </p:sp>
      <p:cxnSp>
        <p:nvCxnSpPr>
          <p:cNvPr id="59" name="直接连接符 58"/>
          <p:cNvCxnSpPr/>
          <p:nvPr/>
        </p:nvCxnSpPr>
        <p:spPr>
          <a:xfrm>
            <a:off x="2970412" y="5074121"/>
            <a:ext cx="3833845"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60" name="直接箭头连接符 59"/>
          <p:cNvCxnSpPr/>
          <p:nvPr/>
        </p:nvCxnSpPr>
        <p:spPr>
          <a:xfrm flipH="1">
            <a:off x="5401227" y="4137825"/>
            <a:ext cx="1" cy="751604"/>
          </a:xfrm>
          <a:prstGeom prst="straightConnector1">
            <a:avLst/>
          </a:prstGeom>
          <a:ln>
            <a:solidFill>
              <a:srgbClr val="0066FF"/>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3223363" y="2656293"/>
            <a:ext cx="2145995" cy="757130"/>
          </a:xfrm>
          <a:prstGeom prst="rect">
            <a:avLst/>
          </a:prstGeom>
          <a:noFill/>
        </p:spPr>
        <p:txBody>
          <a:bodyPr wrap="square" rtlCol="0">
            <a:spAutoFit/>
          </a:bodyPr>
          <a:lstStyle/>
          <a:p>
            <a:pPr algn="ctr">
              <a:lnSpc>
                <a:spcPct val="120000"/>
              </a:lnSpc>
            </a:pPr>
            <a:r>
              <a:rPr lang="zh-CN" altLang="en-US" dirty="0">
                <a:latin typeface="微软雅黑" panose="020B0503020204020204" pitchFamily="34" charset="-122"/>
                <a:ea typeface="微软雅黑" panose="020B0503020204020204" pitchFamily="34" charset="-122"/>
              </a:rPr>
              <a:t>期间粒子说一直占有优势地位</a:t>
            </a:r>
            <a:endParaRPr lang="en-US" altLang="zh-CN" dirty="0">
              <a:latin typeface="微软雅黑" panose="020B0503020204020204" pitchFamily="34" charset="-122"/>
              <a:ea typeface="微软雅黑" panose="020B0503020204020204" pitchFamily="34" charset="-122"/>
            </a:endParaRPr>
          </a:p>
        </p:txBody>
      </p:sp>
      <p:sp>
        <p:nvSpPr>
          <p:cNvPr id="63" name="TextBox 62"/>
          <p:cNvSpPr txBox="1"/>
          <p:nvPr/>
        </p:nvSpPr>
        <p:spPr>
          <a:xfrm>
            <a:off x="3642054" y="4704763"/>
            <a:ext cx="1727304" cy="369332"/>
          </a:xfrm>
          <a:prstGeom prst="rect">
            <a:avLst/>
          </a:prstGeom>
          <a:noFill/>
        </p:spPr>
        <p:txBody>
          <a:bodyPr wrap="square" rtlCol="0">
            <a:spAutoFit/>
          </a:bodyPr>
          <a:lstStyle/>
          <a:p>
            <a:pPr algn="ctr"/>
            <a:r>
              <a:rPr lang="zh-CN" altLang="en-US" b="1" dirty="0">
                <a:solidFill>
                  <a:srgbClr val="0066FF"/>
                </a:solidFill>
                <a:latin typeface="微软雅黑" panose="020B0503020204020204" pitchFamily="34" charset="-122"/>
                <a:ea typeface="微软雅黑" panose="020B0503020204020204" pitchFamily="34" charset="-122"/>
              </a:rPr>
              <a:t>十九世纪末期</a:t>
            </a:r>
            <a:endParaRPr lang="en-US" altLang="zh-CN" b="1" dirty="0">
              <a:solidFill>
                <a:srgbClr val="0066FF"/>
              </a:solidFill>
              <a:latin typeface="微软雅黑" panose="020B0503020204020204" pitchFamily="34" charset="-122"/>
              <a:ea typeface="微软雅黑" panose="020B0503020204020204" pitchFamily="34" charset="-122"/>
            </a:endParaRPr>
          </a:p>
        </p:txBody>
      </p:sp>
      <p:cxnSp>
        <p:nvCxnSpPr>
          <p:cNvPr id="64" name="直接箭头连接符 63"/>
          <p:cNvCxnSpPr/>
          <p:nvPr/>
        </p:nvCxnSpPr>
        <p:spPr>
          <a:xfrm flipH="1">
            <a:off x="5401226" y="5100694"/>
            <a:ext cx="1" cy="751604"/>
          </a:xfrm>
          <a:prstGeom prst="straightConnector1">
            <a:avLst/>
          </a:prstGeom>
          <a:ln>
            <a:solidFill>
              <a:srgbClr val="0066FF"/>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65" name="直接连接符 64"/>
          <p:cNvCxnSpPr/>
          <p:nvPr/>
        </p:nvCxnSpPr>
        <p:spPr>
          <a:xfrm>
            <a:off x="2947710" y="5962233"/>
            <a:ext cx="3833845"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6" name="TextBox 65"/>
          <p:cNvSpPr txBox="1"/>
          <p:nvPr/>
        </p:nvSpPr>
        <p:spPr>
          <a:xfrm>
            <a:off x="3639495" y="5603447"/>
            <a:ext cx="1727304" cy="369332"/>
          </a:xfrm>
          <a:prstGeom prst="rect">
            <a:avLst/>
          </a:prstGeom>
          <a:noFill/>
        </p:spPr>
        <p:txBody>
          <a:bodyPr wrap="square" rtlCol="0">
            <a:spAutoFit/>
          </a:bodyPr>
          <a:lstStyle/>
          <a:p>
            <a:pPr algn="ctr"/>
            <a:r>
              <a:rPr lang="zh-CN" altLang="en-US" b="1" dirty="0">
                <a:solidFill>
                  <a:srgbClr val="0066FF"/>
                </a:solidFill>
                <a:latin typeface="微软雅黑" panose="020B0503020204020204" pitchFamily="34" charset="-122"/>
                <a:ea typeface="微软雅黑" panose="020B0503020204020204" pitchFamily="34" charset="-122"/>
              </a:rPr>
              <a:t>二十世纪初期</a:t>
            </a:r>
            <a:endParaRPr lang="en-US" altLang="zh-CN" b="1" dirty="0">
              <a:solidFill>
                <a:srgbClr val="0066FF"/>
              </a:solidFill>
              <a:latin typeface="微软雅黑" panose="020B0503020204020204" pitchFamily="34" charset="-122"/>
              <a:ea typeface="微软雅黑" panose="020B0503020204020204" pitchFamily="34" charset="-122"/>
            </a:endParaRPr>
          </a:p>
        </p:txBody>
      </p:sp>
      <p:sp>
        <p:nvSpPr>
          <p:cNvPr id="67" name="矩形 66"/>
          <p:cNvSpPr/>
          <p:nvPr/>
        </p:nvSpPr>
        <p:spPr>
          <a:xfrm>
            <a:off x="1630350" y="5984238"/>
            <a:ext cx="4237794" cy="757130"/>
          </a:xfrm>
          <a:prstGeom prst="rect">
            <a:avLst/>
          </a:prstGeom>
          <a:noFill/>
        </p:spPr>
        <p:txBody>
          <a:bodyPr wrap="square" rtlCol="0">
            <a:spAutoFit/>
          </a:bodyPr>
          <a:lstStyle/>
          <a:p>
            <a:pPr algn="ctr">
              <a:lnSpc>
                <a:spcPct val="120000"/>
              </a:lnSpc>
            </a:pPr>
            <a:r>
              <a:rPr lang="zh-CN" altLang="en-US" dirty="0">
                <a:latin typeface="微软雅黑" panose="020B0503020204020204" pitchFamily="34" charset="-122"/>
                <a:ea typeface="微软雅黑" panose="020B0503020204020204" pitchFamily="34" charset="-122"/>
              </a:rPr>
              <a:t>爱因斯坦提出光子说：光具有粒子特性（此”粒子“非彼”粒子“）</a:t>
            </a:r>
          </a:p>
        </p:txBody>
      </p:sp>
      <p:pic>
        <p:nvPicPr>
          <p:cNvPr id="68" name="Picture 4" descr="21eienst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9322" y="4931504"/>
            <a:ext cx="1083046" cy="1521422"/>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69" name="TextBox 68"/>
          <p:cNvSpPr txBox="1"/>
          <p:nvPr/>
        </p:nvSpPr>
        <p:spPr>
          <a:xfrm>
            <a:off x="8022368" y="5995072"/>
            <a:ext cx="1087721" cy="396583"/>
          </a:xfrm>
          <a:prstGeom prst="rect">
            <a:avLst/>
          </a:prstGeom>
          <a:noFill/>
        </p:spPr>
        <p:txBody>
          <a:bodyPr wrap="square" rtlCol="0">
            <a:spAutoFit/>
          </a:bodyPr>
          <a:lstStyle/>
          <a:p>
            <a:pPr algn="ctr">
              <a:lnSpc>
                <a:spcPct val="120000"/>
              </a:lnSpc>
            </a:pPr>
            <a:r>
              <a:rPr lang="zh-CN" altLang="en-US" b="1" dirty="0">
                <a:solidFill>
                  <a:srgbClr val="FF0000"/>
                </a:solidFill>
                <a:latin typeface="微软雅黑" panose="020B0503020204020204" pitchFamily="34" charset="-122"/>
                <a:ea typeface="微软雅黑" panose="020B0503020204020204" pitchFamily="34" charset="-122"/>
              </a:rPr>
              <a:t>光子说</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8002093" y="5667632"/>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爱因斯坦</a:t>
            </a:r>
          </a:p>
        </p:txBody>
      </p:sp>
    </p:spTree>
    <p:extLst>
      <p:ext uri="{BB962C8B-B14F-4D97-AF65-F5344CB8AC3E}">
        <p14:creationId xmlns:p14="http://schemas.microsoft.com/office/powerpoint/2010/main" val="2942280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81294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光的波粒二象性的描述和特点</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矩形 4"/>
          <p:cNvSpPr/>
          <p:nvPr/>
        </p:nvSpPr>
        <p:spPr>
          <a:xfrm>
            <a:off x="251520" y="1321748"/>
            <a:ext cx="8648521" cy="464166"/>
          </a:xfrm>
          <a:prstGeom prst="rect">
            <a:avLst/>
          </a:prstGeom>
        </p:spPr>
        <p:txBody>
          <a:bodyPr wrap="none">
            <a:spAutoFit/>
          </a:bodyPr>
          <a:lstStyle/>
          <a:p>
            <a:pPr algn="just" eaLnBrk="0" hangingPunct="0">
              <a:lnSpc>
                <a:spcPct val="120000"/>
              </a:lnSpc>
            </a:pPr>
            <a:r>
              <a:rPr kumimoji="1" lang="zh-CN" altLang="en-US" sz="2200" dirty="0">
                <a:solidFill>
                  <a:srgbClr val="0066FF"/>
                </a:solidFill>
                <a:latin typeface="微软雅黑" panose="020B0503020204020204" pitchFamily="34" charset="-122"/>
                <a:ea typeface="微软雅黑" panose="020B0503020204020204" pitchFamily="34" charset="-122"/>
              </a:rPr>
              <a:t>光既是一种波，也是一种粒子，同时具有波动性和粒子性两种特性。</a:t>
            </a:r>
            <a:endParaRPr kumimoji="1" lang="en-US" altLang="zh-CN" sz="2200" dirty="0">
              <a:solidFill>
                <a:srgbClr val="0066FF"/>
              </a:solidFill>
              <a:latin typeface="微软雅黑" panose="020B0503020204020204" pitchFamily="34" charset="-122"/>
              <a:ea typeface="微软雅黑" panose="020B0503020204020204" pitchFamily="34" charset="-122"/>
            </a:endParaRPr>
          </a:p>
        </p:txBody>
      </p:sp>
      <p:sp>
        <p:nvSpPr>
          <p:cNvPr id="6" name="矩形 5"/>
          <p:cNvSpPr/>
          <p:nvPr/>
        </p:nvSpPr>
        <p:spPr>
          <a:xfrm>
            <a:off x="252006" y="1845272"/>
            <a:ext cx="3852337" cy="464166"/>
          </a:xfrm>
          <a:prstGeom prst="rect">
            <a:avLst/>
          </a:prstGeom>
        </p:spPr>
        <p:txBody>
          <a:bodyPr wrap="none">
            <a:spAutoFit/>
          </a:bodyPr>
          <a:lstStyle/>
          <a:p>
            <a:pPr algn="just" eaLnBrk="0" hangingPunct="0">
              <a:lnSpc>
                <a:spcPct val="120000"/>
              </a:lnSpc>
            </a:pPr>
            <a:r>
              <a:rPr kumimoji="1" lang="zh-CN" altLang="en-US" sz="2200" dirty="0">
                <a:solidFill>
                  <a:srgbClr val="0066FF"/>
                </a:solidFill>
                <a:latin typeface="微软雅黑" panose="020B0503020204020204" pitchFamily="34" charset="-122"/>
                <a:ea typeface="微软雅黑" panose="020B0503020204020204" pitchFamily="34" charset="-122"/>
              </a:rPr>
              <a:t>波动性：</a:t>
            </a:r>
            <a:r>
              <a:rPr kumimoji="1" lang="zh-CN" altLang="en-US" sz="2200" dirty="0">
                <a:latin typeface="微软雅黑" panose="020B0503020204020204" pitchFamily="34" charset="-122"/>
                <a:ea typeface="微软雅黑" panose="020B0503020204020204" pitchFamily="34" charset="-122"/>
              </a:rPr>
              <a:t>干涉、衍射、偏振。</a:t>
            </a:r>
            <a:endParaRPr kumimoji="1" lang="en-US" altLang="zh-CN" sz="2200" dirty="0">
              <a:latin typeface="微软雅黑" panose="020B0503020204020204" pitchFamily="34" charset="-122"/>
              <a:ea typeface="微软雅黑" panose="020B0503020204020204" pitchFamily="34" charset="-122"/>
            </a:endParaRPr>
          </a:p>
        </p:txBody>
      </p:sp>
      <p:sp>
        <p:nvSpPr>
          <p:cNvPr id="9" name="矩形 8"/>
          <p:cNvSpPr/>
          <p:nvPr/>
        </p:nvSpPr>
        <p:spPr>
          <a:xfrm>
            <a:off x="4670688" y="1845272"/>
            <a:ext cx="4464496" cy="498598"/>
          </a:xfrm>
          <a:prstGeom prst="rect">
            <a:avLst/>
          </a:prstGeom>
        </p:spPr>
        <p:txBody>
          <a:bodyPr wrap="square">
            <a:spAutoFit/>
          </a:bodyPr>
          <a:lstStyle/>
          <a:p>
            <a:pPr algn="just" eaLnBrk="0" hangingPunct="0">
              <a:lnSpc>
                <a:spcPct val="120000"/>
              </a:lnSpc>
            </a:pPr>
            <a:r>
              <a:rPr kumimoji="1" lang="zh-CN" altLang="en-US" sz="2200" dirty="0">
                <a:solidFill>
                  <a:srgbClr val="0066FF"/>
                </a:solidFill>
                <a:latin typeface="微软雅黑" panose="020B0503020204020204" pitchFamily="34" charset="-122"/>
                <a:ea typeface="微软雅黑" panose="020B0503020204020204" pitchFamily="34" charset="-122"/>
              </a:rPr>
              <a:t>粒子性：光电效应、康普顿散射。</a:t>
            </a:r>
            <a:endParaRPr kumimoji="1" lang="en-US" altLang="zh-CN" sz="2200" dirty="0">
              <a:latin typeface="微软雅黑" panose="020B0503020204020204" pitchFamily="34" charset="-122"/>
              <a:ea typeface="微软雅黑" panose="020B0503020204020204" pitchFamily="34" charset="-122"/>
            </a:endParaRPr>
          </a:p>
        </p:txBody>
      </p:sp>
      <p:grpSp>
        <p:nvGrpSpPr>
          <p:cNvPr id="10" name="Group 2"/>
          <p:cNvGrpSpPr>
            <a:grpSpLocks/>
          </p:cNvGrpSpPr>
          <p:nvPr/>
        </p:nvGrpSpPr>
        <p:grpSpPr bwMode="auto">
          <a:xfrm>
            <a:off x="1112380" y="3486087"/>
            <a:ext cx="2376339" cy="2209800"/>
            <a:chOff x="144" y="2064"/>
            <a:chExt cx="2064" cy="1200"/>
          </a:xfrm>
        </p:grpSpPr>
        <p:grpSp>
          <p:nvGrpSpPr>
            <p:cNvPr id="11" name="Group 3"/>
            <p:cNvGrpSpPr>
              <a:grpSpLocks/>
            </p:cNvGrpSpPr>
            <p:nvPr/>
          </p:nvGrpSpPr>
          <p:grpSpPr bwMode="auto">
            <a:xfrm>
              <a:off x="144" y="2064"/>
              <a:ext cx="2064" cy="432"/>
              <a:chOff x="3151" y="1793"/>
              <a:chExt cx="2609" cy="432"/>
            </a:xfrm>
          </p:grpSpPr>
          <p:sp>
            <p:nvSpPr>
              <p:cNvPr id="13" name="Rectangle 4"/>
              <p:cNvSpPr>
                <a:spLocks noChangeArrowheads="1"/>
              </p:cNvSpPr>
              <p:nvPr/>
            </p:nvSpPr>
            <p:spPr bwMode="auto">
              <a:xfrm>
                <a:off x="3151" y="1793"/>
                <a:ext cx="2609" cy="432"/>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pic>
            <p:nvPicPr>
              <p:cNvPr id="14" name="Picture 5" descr="双缝干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2" y="1824"/>
                <a:ext cx="2510" cy="37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 y="2592"/>
              <a:ext cx="2064" cy="672"/>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5482" y="3662158"/>
            <a:ext cx="3348926" cy="207511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33318" y="5877272"/>
            <a:ext cx="4134465" cy="430887"/>
          </a:xfrm>
          <a:prstGeom prst="rect">
            <a:avLst/>
          </a:prstGeom>
        </p:spPr>
        <p:txBody>
          <a:bodyPr wrap="none">
            <a:spAutoFit/>
          </a:bodyPr>
          <a:lstStyle/>
          <a:p>
            <a:pPr>
              <a:spcBef>
                <a:spcPct val="50000"/>
              </a:spcBef>
            </a:pPr>
            <a:r>
              <a:rPr kumimoji="1" lang="zh-CN" altLang="en-US" sz="2200" dirty="0">
                <a:solidFill>
                  <a:srgbClr val="0066FF"/>
                </a:solidFill>
                <a:latin typeface="微软雅黑" panose="020B0503020204020204" pitchFamily="34" charset="-122"/>
                <a:ea typeface="微软雅黑" panose="020B0503020204020204" pitchFamily="34" charset="-122"/>
              </a:rPr>
              <a:t>频率低波长长的光波动性较明显</a:t>
            </a:r>
          </a:p>
        </p:txBody>
      </p:sp>
      <p:sp>
        <p:nvSpPr>
          <p:cNvPr id="16" name="矩形 15"/>
          <p:cNvSpPr/>
          <p:nvPr/>
        </p:nvSpPr>
        <p:spPr>
          <a:xfrm>
            <a:off x="4633004" y="5891311"/>
            <a:ext cx="4134465" cy="430887"/>
          </a:xfrm>
          <a:prstGeom prst="rect">
            <a:avLst/>
          </a:prstGeom>
        </p:spPr>
        <p:txBody>
          <a:bodyPr wrap="none">
            <a:spAutoFit/>
          </a:bodyPr>
          <a:lstStyle/>
          <a:p>
            <a:pPr>
              <a:spcBef>
                <a:spcPct val="50000"/>
              </a:spcBef>
            </a:pPr>
            <a:r>
              <a:rPr kumimoji="1" lang="zh-CN" altLang="en-US" sz="2200" dirty="0">
                <a:solidFill>
                  <a:srgbClr val="0066FF"/>
                </a:solidFill>
                <a:latin typeface="微软雅黑" panose="020B0503020204020204" pitchFamily="34" charset="-122"/>
                <a:ea typeface="微软雅黑" panose="020B0503020204020204" pitchFamily="34" charset="-122"/>
              </a:rPr>
              <a:t>频率高波长短的光粒子性较明显</a:t>
            </a:r>
          </a:p>
        </p:txBody>
      </p:sp>
      <p:graphicFrame>
        <p:nvGraphicFramePr>
          <p:cNvPr id="4" name="对象 3"/>
          <p:cNvGraphicFramePr>
            <a:graphicFrameLocks noChangeAspect="1"/>
          </p:cNvGraphicFramePr>
          <p:nvPr>
            <p:extLst>
              <p:ext uri="{D42A27DB-BD31-4B8C-83A1-F6EECF244321}">
                <p14:modId xmlns:p14="http://schemas.microsoft.com/office/powerpoint/2010/main" val="3517185735"/>
              </p:ext>
            </p:extLst>
          </p:nvPr>
        </p:nvGraphicFramePr>
        <p:xfrm>
          <a:off x="6510763" y="2365683"/>
          <a:ext cx="427038" cy="427037"/>
        </p:xfrm>
        <a:graphic>
          <a:graphicData uri="http://schemas.openxmlformats.org/presentationml/2006/ole">
            <mc:AlternateContent xmlns:mc="http://schemas.openxmlformats.org/markup-compatibility/2006">
              <mc:Choice xmlns:v="urn:schemas-microsoft-com:vml" Requires="v">
                <p:oleObj spid="_x0000_s21555" name="Equation" r:id="rId7" imgW="152280" imgH="152280" progId="Equation.DSMT4">
                  <p:embed/>
                </p:oleObj>
              </mc:Choice>
              <mc:Fallback>
                <p:oleObj name="Equation" r:id="rId7" imgW="152280" imgH="152280" progId="Equation.DSMT4">
                  <p:embed/>
                  <p:pic>
                    <p:nvPicPr>
                      <p:cNvPr id="0" name=""/>
                      <p:cNvPicPr/>
                      <p:nvPr/>
                    </p:nvPicPr>
                    <p:blipFill>
                      <a:blip r:embed="rId8"/>
                      <a:stretch>
                        <a:fillRect/>
                      </a:stretch>
                    </p:blipFill>
                    <p:spPr>
                      <a:xfrm>
                        <a:off x="6510763" y="2365683"/>
                        <a:ext cx="427038" cy="427037"/>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29155073"/>
              </p:ext>
            </p:extLst>
          </p:nvPr>
        </p:nvGraphicFramePr>
        <p:xfrm>
          <a:off x="2483768" y="3069371"/>
          <a:ext cx="355600" cy="392113"/>
        </p:xfrm>
        <a:graphic>
          <a:graphicData uri="http://schemas.openxmlformats.org/presentationml/2006/ole">
            <mc:AlternateContent xmlns:mc="http://schemas.openxmlformats.org/markup-compatibility/2006">
              <mc:Choice xmlns:v="urn:schemas-microsoft-com:vml" Requires="v">
                <p:oleObj spid="_x0000_s21556" name="Equation" r:id="rId9" imgW="126720" imgH="139680" progId="Equation.DSMT4">
                  <p:embed/>
                </p:oleObj>
              </mc:Choice>
              <mc:Fallback>
                <p:oleObj name="Equation" r:id="rId9" imgW="126720" imgH="139680" progId="Equation.DSMT4">
                  <p:embed/>
                  <p:pic>
                    <p:nvPicPr>
                      <p:cNvPr id="0" name="对象 3"/>
                      <p:cNvPicPr>
                        <a:picLocks noChangeAspect="1" noChangeArrowheads="1"/>
                      </p:cNvPicPr>
                      <p:nvPr/>
                    </p:nvPicPr>
                    <p:blipFill>
                      <a:blip r:embed="rId10"/>
                      <a:srcRect/>
                      <a:stretch>
                        <a:fillRect/>
                      </a:stretch>
                    </p:blipFill>
                    <p:spPr bwMode="auto">
                      <a:xfrm>
                        <a:off x="2483768" y="3069371"/>
                        <a:ext cx="3556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733545491"/>
              </p:ext>
            </p:extLst>
          </p:nvPr>
        </p:nvGraphicFramePr>
        <p:xfrm>
          <a:off x="6510763" y="3059049"/>
          <a:ext cx="427037" cy="427038"/>
        </p:xfrm>
        <a:graphic>
          <a:graphicData uri="http://schemas.openxmlformats.org/presentationml/2006/ole">
            <mc:AlternateContent xmlns:mc="http://schemas.openxmlformats.org/markup-compatibility/2006">
              <mc:Choice xmlns:v="urn:schemas-microsoft-com:vml" Requires="v">
                <p:oleObj spid="_x0000_s21557" name="Equation" r:id="rId11" imgW="152280" imgH="152280" progId="Equation.DSMT4">
                  <p:embed/>
                </p:oleObj>
              </mc:Choice>
              <mc:Fallback>
                <p:oleObj name="Equation" r:id="rId11" imgW="152280" imgH="152280" progId="Equation.DSMT4">
                  <p:embed/>
                  <p:pic>
                    <p:nvPicPr>
                      <p:cNvPr id="0" name="对象 3"/>
                      <p:cNvPicPr>
                        <a:picLocks noChangeAspect="1" noChangeArrowheads="1"/>
                      </p:cNvPicPr>
                      <p:nvPr/>
                    </p:nvPicPr>
                    <p:blipFill>
                      <a:blip r:embed="rId12"/>
                      <a:srcRect/>
                      <a:stretch>
                        <a:fillRect/>
                      </a:stretch>
                    </p:blipFill>
                    <p:spPr bwMode="auto">
                      <a:xfrm>
                        <a:off x="6510763" y="3059049"/>
                        <a:ext cx="4270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1110457430"/>
              </p:ext>
            </p:extLst>
          </p:nvPr>
        </p:nvGraphicFramePr>
        <p:xfrm>
          <a:off x="2411760" y="2376354"/>
          <a:ext cx="392113" cy="500062"/>
        </p:xfrm>
        <a:graphic>
          <a:graphicData uri="http://schemas.openxmlformats.org/presentationml/2006/ole">
            <mc:AlternateContent xmlns:mc="http://schemas.openxmlformats.org/markup-compatibility/2006">
              <mc:Choice xmlns:v="urn:schemas-microsoft-com:vml" Requires="v">
                <p:oleObj spid="_x0000_s21558" name="Equation" r:id="rId13" imgW="139680" imgH="177480" progId="Equation.DSMT4">
                  <p:embed/>
                </p:oleObj>
              </mc:Choice>
              <mc:Fallback>
                <p:oleObj name="Equation" r:id="rId13" imgW="139680" imgH="177480" progId="Equation.DSMT4">
                  <p:embed/>
                  <p:pic>
                    <p:nvPicPr>
                      <p:cNvPr id="0" name="对象 16"/>
                      <p:cNvPicPr>
                        <a:picLocks noChangeAspect="1" noChangeArrowheads="1"/>
                      </p:cNvPicPr>
                      <p:nvPr/>
                    </p:nvPicPr>
                    <p:blipFill>
                      <a:blip r:embed="rId14"/>
                      <a:srcRect/>
                      <a:stretch>
                        <a:fillRect/>
                      </a:stretch>
                    </p:blipFill>
                    <p:spPr bwMode="auto">
                      <a:xfrm>
                        <a:off x="2411760" y="2376354"/>
                        <a:ext cx="39211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242123173"/>
              </p:ext>
            </p:extLst>
          </p:nvPr>
        </p:nvGraphicFramePr>
        <p:xfrm>
          <a:off x="4492888" y="2636912"/>
          <a:ext cx="355600" cy="500063"/>
        </p:xfrm>
        <a:graphic>
          <a:graphicData uri="http://schemas.openxmlformats.org/presentationml/2006/ole">
            <mc:AlternateContent xmlns:mc="http://schemas.openxmlformats.org/markup-compatibility/2006">
              <mc:Choice xmlns:v="urn:schemas-microsoft-com:vml" Requires="v">
                <p:oleObj spid="_x0000_s21559" name="Equation" r:id="rId15" imgW="126720" imgH="177480" progId="Equation.DSMT4">
                  <p:embed/>
                </p:oleObj>
              </mc:Choice>
              <mc:Fallback>
                <p:oleObj name="Equation" r:id="rId15" imgW="126720" imgH="177480" progId="Equation.DSMT4">
                  <p:embed/>
                  <p:pic>
                    <p:nvPicPr>
                      <p:cNvPr id="0" name="对象 16"/>
                      <p:cNvPicPr>
                        <a:picLocks noChangeAspect="1" noChangeArrowheads="1"/>
                      </p:cNvPicPr>
                      <p:nvPr/>
                    </p:nvPicPr>
                    <p:blipFill>
                      <a:blip r:embed="rId16"/>
                      <a:srcRect/>
                      <a:stretch>
                        <a:fillRect/>
                      </a:stretch>
                    </p:blipFill>
                    <p:spPr bwMode="auto">
                      <a:xfrm>
                        <a:off x="4492888" y="2636912"/>
                        <a:ext cx="3556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2" name="直接箭头连接符 21"/>
          <p:cNvCxnSpPr>
            <a:stCxn id="20" idx="1"/>
          </p:cNvCxnSpPr>
          <p:nvPr/>
        </p:nvCxnSpPr>
        <p:spPr>
          <a:xfrm flipH="1" flipV="1">
            <a:off x="2987826" y="2606364"/>
            <a:ext cx="1505062" cy="280579"/>
          </a:xfrm>
          <a:prstGeom prst="straightConnector1">
            <a:avLst/>
          </a:prstGeom>
          <a:ln w="127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4" name="直接箭头连接符 23"/>
          <p:cNvCxnSpPr>
            <a:endCxn id="18" idx="1"/>
          </p:cNvCxnSpPr>
          <p:nvPr/>
        </p:nvCxnSpPr>
        <p:spPr>
          <a:xfrm>
            <a:off x="4895482" y="2977255"/>
            <a:ext cx="1615281" cy="295313"/>
          </a:xfrm>
          <a:prstGeom prst="straightConnector1">
            <a:avLst/>
          </a:prstGeom>
          <a:ln w="127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0" name="直接箭头连接符 29"/>
          <p:cNvCxnSpPr>
            <a:endCxn id="4" idx="1"/>
          </p:cNvCxnSpPr>
          <p:nvPr/>
        </p:nvCxnSpPr>
        <p:spPr>
          <a:xfrm flipV="1">
            <a:off x="4895482" y="2579201"/>
            <a:ext cx="1615281" cy="307743"/>
          </a:xfrm>
          <a:prstGeom prst="straightConnector1">
            <a:avLst/>
          </a:prstGeom>
          <a:ln w="127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3" name="直接箭头连接符 32"/>
          <p:cNvCxnSpPr/>
          <p:nvPr/>
        </p:nvCxnSpPr>
        <p:spPr>
          <a:xfrm flipH="1">
            <a:off x="2987826" y="2977255"/>
            <a:ext cx="1505062" cy="352103"/>
          </a:xfrm>
          <a:prstGeom prst="straightConnector1">
            <a:avLst/>
          </a:prstGeom>
          <a:ln w="12700">
            <a:headEnd type="none" w="med" len="med"/>
            <a:tailEnd type="triangle" w="med" len="med"/>
          </a:ln>
        </p:spPr>
        <p:style>
          <a:lnRef idx="2">
            <a:schemeClr val="dk1"/>
          </a:lnRef>
          <a:fillRef idx="0">
            <a:schemeClr val="dk1"/>
          </a:fillRef>
          <a:effectRef idx="1">
            <a:schemeClr val="dk1"/>
          </a:effectRef>
          <a:fontRef idx="minor">
            <a:schemeClr val="tx1"/>
          </a:fontRef>
        </p:style>
      </p:cxnSp>
      <p:graphicFrame>
        <p:nvGraphicFramePr>
          <p:cNvPr id="930" name="对象 929"/>
          <p:cNvGraphicFramePr>
            <a:graphicFrameLocks noChangeAspect="1"/>
          </p:cNvGraphicFramePr>
          <p:nvPr>
            <p:extLst>
              <p:ext uri="{D42A27DB-BD31-4B8C-83A1-F6EECF244321}">
                <p14:modId xmlns:p14="http://schemas.microsoft.com/office/powerpoint/2010/main" val="950683706"/>
              </p:ext>
            </p:extLst>
          </p:nvPr>
        </p:nvGraphicFramePr>
        <p:xfrm>
          <a:off x="7433435" y="2989633"/>
          <a:ext cx="1334034" cy="406671"/>
        </p:xfrm>
        <a:graphic>
          <a:graphicData uri="http://schemas.openxmlformats.org/presentationml/2006/ole">
            <mc:AlternateContent xmlns:mc="http://schemas.openxmlformats.org/markup-compatibility/2006">
              <mc:Choice xmlns:v="urn:schemas-microsoft-com:vml" Requires="v">
                <p:oleObj spid="_x0000_s21560" name="Equation" r:id="rId17" imgW="583920" imgH="177480" progId="Equation.DSMT4">
                  <p:embed/>
                </p:oleObj>
              </mc:Choice>
              <mc:Fallback>
                <p:oleObj name="Equation" r:id="rId17" imgW="583920" imgH="177480" progId="Equation.DSMT4">
                  <p:embed/>
                  <p:pic>
                    <p:nvPicPr>
                      <p:cNvPr id="0" name="对象 17"/>
                      <p:cNvPicPr>
                        <a:picLocks noChangeAspect="1" noChangeArrowheads="1"/>
                      </p:cNvPicPr>
                      <p:nvPr/>
                    </p:nvPicPr>
                    <p:blipFill>
                      <a:blip r:embed="rId18"/>
                      <a:srcRect/>
                      <a:stretch>
                        <a:fillRect/>
                      </a:stretch>
                    </p:blipFill>
                    <p:spPr bwMode="auto">
                      <a:xfrm>
                        <a:off x="7433435" y="2989633"/>
                        <a:ext cx="1334034" cy="406671"/>
                      </a:xfrm>
                      <a:prstGeom prst="rect">
                        <a:avLst/>
                      </a:prstGeom>
                      <a:noFill/>
                      <a:ln>
                        <a:noFill/>
                      </a:ln>
                    </p:spPr>
                  </p:pic>
                </p:oleObj>
              </mc:Fallback>
            </mc:AlternateContent>
          </a:graphicData>
        </a:graphic>
      </p:graphicFrame>
      <p:graphicFrame>
        <p:nvGraphicFramePr>
          <p:cNvPr id="931" name="对象 930"/>
          <p:cNvGraphicFramePr>
            <a:graphicFrameLocks noChangeAspect="1"/>
          </p:cNvGraphicFramePr>
          <p:nvPr>
            <p:extLst>
              <p:ext uri="{D42A27DB-BD31-4B8C-83A1-F6EECF244321}">
                <p14:modId xmlns:p14="http://schemas.microsoft.com/office/powerpoint/2010/main" val="3497219238"/>
              </p:ext>
            </p:extLst>
          </p:nvPr>
        </p:nvGraphicFramePr>
        <p:xfrm>
          <a:off x="7437224" y="2420039"/>
          <a:ext cx="980090" cy="372649"/>
        </p:xfrm>
        <a:graphic>
          <a:graphicData uri="http://schemas.openxmlformats.org/presentationml/2006/ole">
            <mc:AlternateContent xmlns:mc="http://schemas.openxmlformats.org/markup-compatibility/2006">
              <mc:Choice xmlns:v="urn:schemas-microsoft-com:vml" Requires="v">
                <p:oleObj spid="_x0000_s21561" name="Equation" r:id="rId19" imgW="469800" imgH="177480" progId="Equation.DSMT4">
                  <p:embed/>
                </p:oleObj>
              </mc:Choice>
              <mc:Fallback>
                <p:oleObj name="Equation" r:id="rId19" imgW="469800" imgH="177480" progId="Equation.DSMT4">
                  <p:embed/>
                  <p:pic>
                    <p:nvPicPr>
                      <p:cNvPr id="0" name="对象 929"/>
                      <p:cNvPicPr>
                        <a:picLocks noChangeAspect="1" noChangeArrowheads="1"/>
                      </p:cNvPicPr>
                      <p:nvPr/>
                    </p:nvPicPr>
                    <p:blipFill>
                      <a:blip r:embed="rId20"/>
                      <a:srcRect/>
                      <a:stretch>
                        <a:fillRect/>
                      </a:stretch>
                    </p:blipFill>
                    <p:spPr bwMode="auto">
                      <a:xfrm>
                        <a:off x="7437224" y="2420039"/>
                        <a:ext cx="980090" cy="37264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81675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548680"/>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伽尔顿板实验</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 name="Picture 3" descr="用伽尔顿板演示统计分布规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00" y="1265595"/>
            <a:ext cx="3560440" cy="4832026"/>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4" name="矩形 3"/>
          <p:cNvSpPr/>
          <p:nvPr/>
        </p:nvSpPr>
        <p:spPr>
          <a:xfrm>
            <a:off x="4373880" y="4460877"/>
            <a:ext cx="4572000" cy="19389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9797B7"/>
                  </a:outerShdw>
                </a:effectLst>
              </a14:hiddenEffects>
            </a:ext>
          </a:extLst>
        </p:spPr>
        <p:txBody>
          <a:bodyPr wrap="square" lIns="90000" tIns="46800" rIns="90000" bIns="46800">
            <a:spAutoFit/>
          </a:bodyPr>
          <a:lstStyle/>
          <a:p>
            <a:pPr algn="just" fontAlgn="base">
              <a:lnSpc>
                <a:spcPct val="120000"/>
              </a:lnSpc>
              <a:spcBef>
                <a:spcPct val="50000"/>
              </a:spcBef>
              <a:spcAft>
                <a:spcPct val="0"/>
              </a:spcAft>
            </a:pPr>
            <a:r>
              <a:rPr kumimoji="1" lang="zh-CN" altLang="en-US" sz="2000" b="1" dirty="0">
                <a:solidFill>
                  <a:srgbClr val="0066FF"/>
                </a:solidFill>
                <a:latin typeface="微软雅黑" panose="020B0503020204020204" pitchFamily="34" charset="-122"/>
                <a:ea typeface="微软雅黑" panose="020B0503020204020204" pitchFamily="34" charset="-122"/>
              </a:rPr>
              <a:t>伽尔顿板实验</a:t>
            </a:r>
            <a:r>
              <a:rPr kumimoji="1" lang="zh-CN" altLang="en-US" sz="2000" dirty="0">
                <a:latin typeface="微软雅黑" panose="020B0503020204020204" pitchFamily="34" charset="-122"/>
                <a:ea typeface="微软雅黑" panose="020B0503020204020204" pitchFamily="34" charset="-122"/>
              </a:rPr>
              <a:t>演示了大量偶然事件的统计规律和涨落现象，阐述了物理学中统计与分布的概念。该演示实验是个理想模型，可以演示</a:t>
            </a:r>
            <a:r>
              <a:rPr kumimoji="1" lang="zh-CN" altLang="en-US" sz="2000" dirty="0">
                <a:solidFill>
                  <a:srgbClr val="0066FF"/>
                </a:solidFill>
                <a:latin typeface="微软雅黑" panose="020B0503020204020204" pitchFamily="34" charset="-122"/>
                <a:ea typeface="微软雅黑" panose="020B0503020204020204" pitchFamily="34" charset="-122"/>
              </a:rPr>
              <a:t>单个粒子随机性</a:t>
            </a:r>
            <a:r>
              <a:rPr kumimoji="1" lang="zh-CN" altLang="en-US" sz="2000" dirty="0">
                <a:latin typeface="微软雅黑" panose="020B0503020204020204" pitchFamily="34" charset="-122"/>
                <a:ea typeface="微软雅黑" panose="020B0503020204020204" pitchFamily="34" charset="-122"/>
              </a:rPr>
              <a:t>，伽尔顿板也可以演示</a:t>
            </a:r>
            <a:r>
              <a:rPr kumimoji="1" lang="zh-CN" altLang="en-US" sz="2000" dirty="0">
                <a:solidFill>
                  <a:srgbClr val="0066FF"/>
                </a:solidFill>
                <a:latin typeface="微软雅黑" panose="020B0503020204020204" pitchFamily="34" charset="-122"/>
                <a:ea typeface="微软雅黑" panose="020B0503020204020204" pitchFamily="34" charset="-122"/>
              </a:rPr>
              <a:t>大量粒子的统计规律</a:t>
            </a:r>
            <a:r>
              <a:rPr kumimoji="1" lang="zh-CN" altLang="en-US" sz="2000" dirty="0">
                <a:latin typeface="微软雅黑" panose="020B0503020204020204" pitchFamily="34" charset="-122"/>
                <a:ea typeface="微软雅黑" panose="020B0503020204020204" pitchFamily="34" charset="-122"/>
              </a:rPr>
              <a:t>。</a:t>
            </a:r>
          </a:p>
        </p:txBody>
      </p:sp>
      <p:cxnSp>
        <p:nvCxnSpPr>
          <p:cNvPr id="21" name="直接连接符 20"/>
          <p:cNvCxnSpPr/>
          <p:nvPr/>
        </p:nvCxnSpPr>
        <p:spPr>
          <a:xfrm flipV="1">
            <a:off x="3347864" y="1867858"/>
            <a:ext cx="1800200" cy="814266"/>
          </a:xfrm>
          <a:prstGeom prst="line">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23" name="直接连接符 22"/>
          <p:cNvCxnSpPr/>
          <p:nvPr/>
        </p:nvCxnSpPr>
        <p:spPr>
          <a:xfrm flipV="1">
            <a:off x="2623828" y="1060602"/>
            <a:ext cx="2524236" cy="716780"/>
          </a:xfrm>
          <a:prstGeom prst="line">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2" name="TextBox 21"/>
          <p:cNvSpPr txBox="1"/>
          <p:nvPr/>
        </p:nvSpPr>
        <p:spPr>
          <a:xfrm>
            <a:off x="5232950" y="1635934"/>
            <a:ext cx="2064325" cy="463846"/>
          </a:xfrm>
          <a:prstGeom prst="rect">
            <a:avLst/>
          </a:prstGeom>
          <a:ln/>
        </p:spPr>
        <p:style>
          <a:lnRef idx="2">
            <a:schemeClr val="accent4"/>
          </a:lnRef>
          <a:fillRef idx="1">
            <a:schemeClr val="lt1"/>
          </a:fillRef>
          <a:effectRef idx="0">
            <a:schemeClr val="accent4"/>
          </a:effectRef>
          <a:fontRef idx="minor">
            <a:schemeClr val="dk1"/>
          </a:fontRef>
        </p:style>
        <p:txBody>
          <a:bodyPr wrap="square" lIns="90000" tIns="46800" rIns="90000" bIns="46800">
            <a:spAutoFit/>
          </a:bodyPr>
          <a:lstStyle>
            <a:defPPr>
              <a:defRPr lang="zh-CN"/>
            </a:defPPr>
            <a:lvl1pPr algn="just" fontAlgn="base">
              <a:lnSpc>
                <a:spcPct val="120000"/>
              </a:lnSpc>
              <a:spcBef>
                <a:spcPct val="50000"/>
              </a:spcBef>
              <a:spcAft>
                <a:spcPct val="0"/>
              </a:spcAft>
              <a:defRPr kumimoji="1" sz="2000">
                <a:latin typeface="微软雅黑" panose="020B0503020204020204" pitchFamily="34" charset="-122"/>
                <a:ea typeface="微软雅黑" panose="020B0503020204020204" pitchFamily="34" charset="-122"/>
              </a:defRPr>
            </a:lvl1pPr>
          </a:lstStyle>
          <a:p>
            <a:r>
              <a:rPr lang="zh-CN" altLang="en-US" dirty="0"/>
              <a:t>分布均匀的铁钉</a:t>
            </a:r>
          </a:p>
        </p:txBody>
      </p:sp>
      <p:sp>
        <p:nvSpPr>
          <p:cNvPr id="26" name="TextBox 25"/>
          <p:cNvSpPr txBox="1"/>
          <p:nvPr/>
        </p:nvSpPr>
        <p:spPr>
          <a:xfrm>
            <a:off x="5264671" y="828679"/>
            <a:ext cx="1554475" cy="463846"/>
          </a:xfrm>
          <a:prstGeom prst="rect">
            <a:avLst/>
          </a:prstGeom>
          <a:ln/>
        </p:spPr>
        <p:style>
          <a:lnRef idx="2">
            <a:schemeClr val="accent4"/>
          </a:lnRef>
          <a:fillRef idx="1">
            <a:schemeClr val="lt1"/>
          </a:fillRef>
          <a:effectRef idx="0">
            <a:schemeClr val="accent4"/>
          </a:effectRef>
          <a:fontRef idx="minor">
            <a:schemeClr val="dk1"/>
          </a:fontRef>
        </p:style>
        <p:txBody>
          <a:bodyPr wrap="square" lIns="90000" tIns="46800" rIns="90000" bIns="46800">
            <a:spAutoFit/>
          </a:bodyPr>
          <a:lstStyle>
            <a:defPPr>
              <a:defRPr lang="zh-CN"/>
            </a:defPPr>
            <a:lvl1pPr algn="just" fontAlgn="base">
              <a:lnSpc>
                <a:spcPct val="120000"/>
              </a:lnSpc>
              <a:spcBef>
                <a:spcPct val="50000"/>
              </a:spcBef>
              <a:spcAft>
                <a:spcPct val="0"/>
              </a:spcAft>
              <a:defRPr kumimoji="1" sz="2000">
                <a:latin typeface="微软雅黑" panose="020B0503020204020204" pitchFamily="34" charset="-122"/>
                <a:ea typeface="微软雅黑" panose="020B0503020204020204" pitchFamily="34" charset="-122"/>
              </a:defRPr>
            </a:lvl1pPr>
          </a:lstStyle>
          <a:p>
            <a:pPr algn="ctr"/>
            <a:r>
              <a:rPr lang="zh-CN" altLang="en-US" dirty="0"/>
              <a:t>漏斗</a:t>
            </a:r>
          </a:p>
        </p:txBody>
      </p:sp>
      <p:sp>
        <p:nvSpPr>
          <p:cNvPr id="28" name="TextBox 27"/>
          <p:cNvSpPr txBox="1"/>
          <p:nvPr/>
        </p:nvSpPr>
        <p:spPr>
          <a:xfrm>
            <a:off x="5232950" y="2450201"/>
            <a:ext cx="3318163" cy="463846"/>
          </a:xfrm>
          <a:prstGeom prst="rect">
            <a:avLst/>
          </a:prstGeom>
          <a:ln/>
        </p:spPr>
        <p:style>
          <a:lnRef idx="2">
            <a:schemeClr val="accent4"/>
          </a:lnRef>
          <a:fillRef idx="1">
            <a:schemeClr val="lt1"/>
          </a:fillRef>
          <a:effectRef idx="0">
            <a:schemeClr val="accent4"/>
          </a:effectRef>
          <a:fontRef idx="minor">
            <a:schemeClr val="dk1"/>
          </a:fontRef>
        </p:style>
        <p:txBody>
          <a:bodyPr wrap="square" lIns="90000" tIns="46800" rIns="90000" bIns="46800">
            <a:spAutoFit/>
          </a:bodyPr>
          <a:lstStyle>
            <a:defPPr>
              <a:defRPr lang="zh-CN"/>
            </a:defPPr>
            <a:lvl1pPr algn="just" fontAlgn="base">
              <a:lnSpc>
                <a:spcPct val="120000"/>
              </a:lnSpc>
              <a:spcBef>
                <a:spcPct val="50000"/>
              </a:spcBef>
              <a:spcAft>
                <a:spcPct val="0"/>
              </a:spcAft>
              <a:defRPr kumimoji="1" sz="2000">
                <a:latin typeface="微软雅黑" panose="020B0503020204020204" pitchFamily="34" charset="-122"/>
                <a:ea typeface="微软雅黑" panose="020B0503020204020204" pitchFamily="34" charset="-122"/>
              </a:defRPr>
            </a:lvl1pPr>
          </a:lstStyle>
          <a:p>
            <a:pPr algn="ctr"/>
            <a:r>
              <a:rPr lang="zh-CN" altLang="en-US" dirty="0"/>
              <a:t>用竖直隔板隔成的等宽狭槽</a:t>
            </a:r>
          </a:p>
        </p:txBody>
      </p:sp>
      <p:cxnSp>
        <p:nvCxnSpPr>
          <p:cNvPr id="30" name="直接连接符 29"/>
          <p:cNvCxnSpPr>
            <a:endCxn id="28" idx="1"/>
          </p:cNvCxnSpPr>
          <p:nvPr/>
        </p:nvCxnSpPr>
        <p:spPr>
          <a:xfrm flipV="1">
            <a:off x="3203848" y="2682124"/>
            <a:ext cx="2029102" cy="1438833"/>
          </a:xfrm>
          <a:prstGeom prst="line">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935" name="矩形 934"/>
          <p:cNvSpPr/>
          <p:nvPr/>
        </p:nvSpPr>
        <p:spPr>
          <a:xfrm>
            <a:off x="4400593" y="3260547"/>
            <a:ext cx="4572000" cy="120251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9797B7"/>
                  </a:outerShdw>
                </a:effectLst>
              </a14:hiddenEffects>
            </a:ext>
          </a:extLst>
        </p:spPr>
        <p:txBody>
          <a:bodyPr wrap="square" lIns="90000" tIns="46800" rIns="90000" bIns="46800">
            <a:spAutoFit/>
          </a:bodyPr>
          <a:lstStyle/>
          <a:p>
            <a:pPr algn="just" fontAlgn="base">
              <a:lnSpc>
                <a:spcPct val="120000"/>
              </a:lnSpc>
              <a:spcBef>
                <a:spcPct val="50000"/>
              </a:spcBef>
              <a:spcAft>
                <a:spcPct val="0"/>
              </a:spcAft>
            </a:pPr>
            <a:r>
              <a:rPr kumimoji="1" lang="zh-CN" altLang="en-US" sz="2000" b="1" dirty="0">
                <a:solidFill>
                  <a:srgbClr val="0066FF"/>
                </a:solidFill>
                <a:latin typeface="微软雅黑" panose="020B0503020204020204" pitchFamily="34" charset="-122"/>
                <a:ea typeface="微软雅黑" panose="020B0503020204020204" pitchFamily="34" charset="-122"/>
              </a:rPr>
              <a:t>实验现象</a:t>
            </a:r>
            <a:r>
              <a:rPr kumimoji="1" lang="zh-CN" altLang="en-US" sz="2000" dirty="0">
                <a:latin typeface="微软雅黑" panose="020B0503020204020204" pitchFamily="34" charset="-122"/>
                <a:ea typeface="微软雅黑" panose="020B0503020204020204" pitchFamily="34" charset="-122"/>
              </a:rPr>
              <a:t>：单个小球下落的位置是不确定的</a:t>
            </a:r>
            <a:r>
              <a:rPr kumimoji="1" lang="en-US" altLang="zh-CN" sz="2000" dirty="0">
                <a:latin typeface="微软雅黑" panose="020B0503020204020204" pitchFamily="34" charset="-122"/>
                <a:ea typeface="微软雅黑" panose="020B0503020204020204" pitchFamily="34" charset="-122"/>
              </a:rPr>
              <a:t>,</a:t>
            </a:r>
            <a:r>
              <a:rPr kumimoji="1" lang="zh-CN" altLang="en-US" sz="2000" dirty="0">
                <a:latin typeface="微软雅黑" panose="020B0503020204020204" pitchFamily="34" charset="-122"/>
                <a:ea typeface="微软雅黑" panose="020B0503020204020204" pitchFamily="34" charset="-122"/>
              </a:rPr>
              <a:t>但是它落在中间狭槽的可能性要大一些，即小球落在中间的概率较大．</a:t>
            </a:r>
          </a:p>
        </p:txBody>
      </p:sp>
    </p:spTree>
    <p:extLst>
      <p:ext uri="{BB962C8B-B14F-4D97-AF65-F5344CB8AC3E}">
        <p14:creationId xmlns:p14="http://schemas.microsoft.com/office/powerpoint/2010/main" val="1542880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50495" y="548680"/>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单光子的杨氏双缝干涉实验</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Line 2"/>
          <p:cNvSpPr>
            <a:spLocks noChangeShapeType="1"/>
          </p:cNvSpPr>
          <p:nvPr/>
        </p:nvSpPr>
        <p:spPr bwMode="auto">
          <a:xfrm>
            <a:off x="2095500" y="3862512"/>
            <a:ext cx="0" cy="457200"/>
          </a:xfrm>
          <a:prstGeom prst="line">
            <a:avLst/>
          </a:prstGeom>
          <a:noFill/>
          <a:ln w="571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4" name="Line 3"/>
          <p:cNvSpPr>
            <a:spLocks noChangeShapeType="1"/>
          </p:cNvSpPr>
          <p:nvPr/>
        </p:nvSpPr>
        <p:spPr bwMode="auto">
          <a:xfrm>
            <a:off x="4457700" y="1347912"/>
            <a:ext cx="228600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5" name="Line 4"/>
          <p:cNvSpPr>
            <a:spLocks noChangeShapeType="1"/>
          </p:cNvSpPr>
          <p:nvPr/>
        </p:nvSpPr>
        <p:spPr bwMode="auto">
          <a:xfrm>
            <a:off x="6743700" y="1347912"/>
            <a:ext cx="0" cy="160020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pic>
        <p:nvPicPr>
          <p:cNvPr id="26"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322512"/>
            <a:ext cx="3257550" cy="25400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7" name="Text Box 9"/>
          <p:cNvSpPr txBox="1">
            <a:spLocks noChangeArrowheads="1"/>
          </p:cNvSpPr>
          <p:nvPr/>
        </p:nvSpPr>
        <p:spPr bwMode="auto">
          <a:xfrm>
            <a:off x="5753100" y="1047875"/>
            <a:ext cx="2057400" cy="52322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50000"/>
              </a:spcBef>
            </a:pPr>
            <a:r>
              <a:rPr kumimoji="1" lang="zh-CN" altLang="en-US" sz="2800" dirty="0">
                <a:latin typeface="微软雅黑" panose="020B0503020204020204" pitchFamily="34" charset="-122"/>
                <a:ea typeface="微软雅黑" panose="020B0503020204020204" pitchFamily="34" charset="-122"/>
              </a:rPr>
              <a:t>减弱光源</a:t>
            </a:r>
          </a:p>
        </p:txBody>
      </p:sp>
      <p:sp>
        <p:nvSpPr>
          <p:cNvPr id="28" name="Line 10"/>
          <p:cNvSpPr>
            <a:spLocks noChangeShapeType="1"/>
          </p:cNvSpPr>
          <p:nvPr/>
        </p:nvSpPr>
        <p:spPr bwMode="auto">
          <a:xfrm>
            <a:off x="3695700" y="5005512"/>
            <a:ext cx="914400" cy="0"/>
          </a:xfrm>
          <a:prstGeom prst="line">
            <a:avLst/>
          </a:prstGeom>
          <a:noFill/>
          <a:ln w="571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pic>
        <p:nvPicPr>
          <p:cNvPr id="29" name="Picture 11"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4329237"/>
            <a:ext cx="3200400" cy="1819275"/>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12"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2871912"/>
            <a:ext cx="3962400" cy="3089275"/>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1" name="AutoShape 13">
            <a:hlinkClick r:id="" action="ppaction://hlinkshowjump?jump=nextslide" highlightClick="1"/>
            <a:hlinkHover r:id="" action="ppaction://noaction" highlightClick="1"/>
          </p:cNvPr>
          <p:cNvSpPr>
            <a:spLocks noChangeArrowheads="1"/>
          </p:cNvSpPr>
          <p:nvPr/>
        </p:nvSpPr>
        <p:spPr bwMode="auto">
          <a:xfrm>
            <a:off x="6438900" y="1957512"/>
            <a:ext cx="685800" cy="533400"/>
          </a:xfrm>
          <a:custGeom>
            <a:avLst/>
            <a:gdLst>
              <a:gd name="G0" fmla="+- 12785 0 0"/>
              <a:gd name="G1" fmla="+- 5464 0 0"/>
              <a:gd name="G2" fmla="+- 21600 0 5464"/>
              <a:gd name="G3" fmla="+- 10800 0 5464"/>
              <a:gd name="G4" fmla="+- 21600 0 12785"/>
              <a:gd name="G5" fmla="*/ G4 G3 10800"/>
              <a:gd name="G6" fmla="+- 21600 0 G5"/>
              <a:gd name="T0" fmla="*/ 12785 w 21600"/>
              <a:gd name="T1" fmla="*/ 0 h 21600"/>
              <a:gd name="T2" fmla="*/ 0 w 21600"/>
              <a:gd name="T3" fmla="*/ 10800 h 21600"/>
              <a:gd name="T4" fmla="*/ 127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785" y="0"/>
                </a:moveTo>
                <a:lnTo>
                  <a:pt x="12785" y="5464"/>
                </a:lnTo>
                <a:lnTo>
                  <a:pt x="3375" y="5464"/>
                </a:lnTo>
                <a:lnTo>
                  <a:pt x="3375" y="16136"/>
                </a:lnTo>
                <a:lnTo>
                  <a:pt x="12785" y="16136"/>
                </a:lnTo>
                <a:lnTo>
                  <a:pt x="1278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2" name="Text Box 14"/>
          <p:cNvSpPr txBox="1">
            <a:spLocks noChangeArrowheads="1"/>
          </p:cNvSpPr>
          <p:nvPr/>
        </p:nvSpPr>
        <p:spPr bwMode="auto">
          <a:xfrm>
            <a:off x="6896100" y="2017837"/>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50000"/>
              </a:spcBef>
            </a:pPr>
            <a:r>
              <a:rPr kumimoji="1" lang="zh-CN" altLang="en-US" sz="3600" b="1">
                <a:solidFill>
                  <a:schemeClr val="folHlink"/>
                </a:solidFill>
                <a:latin typeface="Times New Roman" pitchFamily="18" charset="0"/>
                <a:ea typeface="华文新魏" pitchFamily="2" charset="-122"/>
              </a:rPr>
              <a:t>分析</a:t>
            </a:r>
          </a:p>
        </p:txBody>
      </p:sp>
      <p:sp>
        <p:nvSpPr>
          <p:cNvPr id="33" name="Line 15"/>
          <p:cNvSpPr>
            <a:spLocks noChangeShapeType="1"/>
          </p:cNvSpPr>
          <p:nvPr/>
        </p:nvSpPr>
        <p:spPr bwMode="auto">
          <a:xfrm>
            <a:off x="7734300" y="3557712"/>
            <a:ext cx="0" cy="2362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4" name="Line 16"/>
          <p:cNvSpPr>
            <a:spLocks noChangeShapeType="1"/>
          </p:cNvSpPr>
          <p:nvPr/>
        </p:nvSpPr>
        <p:spPr bwMode="auto">
          <a:xfrm>
            <a:off x="7734300" y="3557712"/>
            <a:ext cx="0" cy="2362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Tree>
    <p:extLst>
      <p:ext uri="{BB962C8B-B14F-4D97-AF65-F5344CB8AC3E}">
        <p14:creationId xmlns:p14="http://schemas.microsoft.com/office/powerpoint/2010/main" val="306135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50495" y="735087"/>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单光子的杨氏双缝干涉实验</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129" y="1238405"/>
            <a:ext cx="1676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328580"/>
            <a:ext cx="16478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320" y="4414998"/>
            <a:ext cx="16859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下箭头 2"/>
          <p:cNvSpPr/>
          <p:nvPr/>
        </p:nvSpPr>
        <p:spPr>
          <a:xfrm>
            <a:off x="1259632" y="1340768"/>
            <a:ext cx="144016" cy="48965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531178" y="1724180"/>
            <a:ext cx="441146"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短</a:t>
            </a:r>
          </a:p>
        </p:txBody>
      </p:sp>
      <p:sp>
        <p:nvSpPr>
          <p:cNvPr id="22" name="TextBox 21"/>
          <p:cNvSpPr txBox="1"/>
          <p:nvPr/>
        </p:nvSpPr>
        <p:spPr>
          <a:xfrm>
            <a:off x="531178" y="5827892"/>
            <a:ext cx="441146"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长</a:t>
            </a:r>
          </a:p>
        </p:txBody>
      </p:sp>
      <p:sp>
        <p:nvSpPr>
          <p:cNvPr id="5" name="TextBox 4"/>
          <p:cNvSpPr txBox="1"/>
          <p:nvPr/>
        </p:nvSpPr>
        <p:spPr>
          <a:xfrm>
            <a:off x="558625" y="2987831"/>
            <a:ext cx="492443" cy="1426031"/>
          </a:xfrm>
          <a:prstGeom prst="rect">
            <a:avLst/>
          </a:prstGeom>
          <a:noFill/>
        </p:spPr>
        <p:txBody>
          <a:bodyPr vert="eaVert" wrap="none" rtlCol="0">
            <a:spAutoFit/>
          </a:bodyPr>
          <a:lstStyle/>
          <a:p>
            <a:r>
              <a:rPr lang="zh-CN" altLang="en-US" sz="2000" b="1" spc="600" dirty="0">
                <a:solidFill>
                  <a:srgbClr val="0066FF"/>
                </a:solidFill>
                <a:latin typeface="微软雅黑" panose="020B0503020204020204" pitchFamily="34" charset="-122"/>
                <a:ea typeface="微软雅黑" panose="020B0503020204020204" pitchFamily="34" charset="-122"/>
                <a:cs typeface="Times New Roman" panose="02020603050405020304" pitchFamily="18" charset="0"/>
              </a:rPr>
              <a:t>曝光时间</a:t>
            </a:r>
          </a:p>
        </p:txBody>
      </p:sp>
      <p:sp>
        <p:nvSpPr>
          <p:cNvPr id="35" name="矩形 34"/>
          <p:cNvSpPr/>
          <p:nvPr/>
        </p:nvSpPr>
        <p:spPr>
          <a:xfrm>
            <a:off x="4427984" y="1482400"/>
            <a:ext cx="2520280" cy="498598"/>
          </a:xfrm>
          <a:prstGeom prst="rect">
            <a:avLst/>
          </a:prstGeom>
        </p:spPr>
        <p:txBody>
          <a:bodyPr wrap="square">
            <a:spAutoFit/>
          </a:bodyPr>
          <a:lstStyle/>
          <a:p>
            <a:pPr algn="just" eaLnBrk="0" hangingPunct="0">
              <a:lnSpc>
                <a:spcPct val="120000"/>
              </a:lnSpc>
            </a:pPr>
            <a:r>
              <a:rPr kumimoji="1" lang="zh-CN" altLang="en-US" sz="2200" dirty="0">
                <a:latin typeface="微软雅黑" panose="020B0503020204020204" pitchFamily="34" charset="-122"/>
                <a:ea typeface="微软雅黑" panose="020B0503020204020204" pitchFamily="34" charset="-122"/>
              </a:rPr>
              <a:t>显示了光的粒子性</a:t>
            </a:r>
            <a:endParaRPr kumimoji="1" lang="en-US" altLang="zh-CN" sz="2200" dirty="0">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a:off x="3606245" y="1750137"/>
            <a:ext cx="749731"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6" name="直接箭头连接符 35"/>
          <p:cNvCxnSpPr/>
          <p:nvPr/>
        </p:nvCxnSpPr>
        <p:spPr>
          <a:xfrm>
            <a:off x="3597943" y="4085808"/>
            <a:ext cx="749731"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9" name="矩形 8"/>
          <p:cNvSpPr/>
          <p:nvPr/>
        </p:nvSpPr>
        <p:spPr>
          <a:xfrm>
            <a:off x="4427984" y="2328580"/>
            <a:ext cx="4464496" cy="1717393"/>
          </a:xfrm>
          <a:prstGeom prst="rect">
            <a:avLst/>
          </a:prstGeom>
        </p:spPr>
        <p:txBody>
          <a:bodyPr wrap="square">
            <a:spAutoFit/>
          </a:bodyPr>
          <a:lstStyle/>
          <a:p>
            <a:pPr algn="just" eaLnBrk="0" hangingPunct="0">
              <a:lnSpc>
                <a:spcPct val="120000"/>
              </a:lnSpc>
            </a:pPr>
            <a:r>
              <a:rPr kumimoji="1" lang="zh-CN" altLang="en-US" sz="2200" dirty="0">
                <a:latin typeface="微软雅黑" panose="020B0503020204020204" pitchFamily="34" charset="-122"/>
                <a:ea typeface="微软雅黑" panose="020B0503020204020204" pitchFamily="34" charset="-122"/>
              </a:rPr>
              <a:t>光子落在某些条形区域内的可能性较大（干涉加强区），说明光子在空间各点出现的可能性的大小（概率）可以用波动规律进行解释．</a:t>
            </a:r>
          </a:p>
        </p:txBody>
      </p:sp>
      <p:sp>
        <p:nvSpPr>
          <p:cNvPr id="10" name="矩形 9"/>
          <p:cNvSpPr/>
          <p:nvPr/>
        </p:nvSpPr>
        <p:spPr>
          <a:xfrm>
            <a:off x="4391980" y="4271291"/>
            <a:ext cx="4536504" cy="2123658"/>
          </a:xfrm>
          <a:prstGeom prst="rect">
            <a:avLst/>
          </a:prstGeom>
        </p:spPr>
        <p:txBody>
          <a:bodyPr wrap="square">
            <a:spAutoFit/>
          </a:bodyPr>
          <a:lstStyle/>
          <a:p>
            <a:pPr algn="just" eaLnBrk="0" hangingPunct="0">
              <a:lnSpc>
                <a:spcPct val="120000"/>
              </a:lnSpc>
            </a:pPr>
            <a:r>
              <a:rPr kumimoji="1" lang="zh-CN" altLang="en-US" sz="2200" dirty="0">
                <a:latin typeface="微软雅黑" panose="020B0503020204020204" pitchFamily="34" charset="-122"/>
                <a:ea typeface="微软雅黑" panose="020B0503020204020204" pitchFamily="34" charset="-122"/>
              </a:rPr>
              <a:t>当光源和感光胶片之间不可能同时有两个和多个光子时，长时间曝光得到的照片仍然和光源很强、曝光时间较短时一样，则光的波动性不是光子之间的相互作用引起的。</a:t>
            </a:r>
          </a:p>
        </p:txBody>
      </p:sp>
    </p:spTree>
    <p:extLst>
      <p:ext uri="{BB962C8B-B14F-4D97-AF65-F5344CB8AC3E}">
        <p14:creationId xmlns:p14="http://schemas.microsoft.com/office/powerpoint/2010/main" val="1516547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764704"/>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单电子的杨氏双缝干涉实验的解释</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 name="TextBox 30"/>
          <p:cNvSpPr txBox="1"/>
          <p:nvPr/>
        </p:nvSpPr>
        <p:spPr>
          <a:xfrm>
            <a:off x="1737442" y="1555828"/>
            <a:ext cx="4721164" cy="498598"/>
          </a:xfrm>
          <a:prstGeom prst="rect">
            <a:avLst/>
          </a:prstGeom>
        </p:spPr>
        <p:txBody>
          <a:bodyPr wrap="none">
            <a:spAutoFit/>
          </a:bodyPr>
          <a:lstStyle>
            <a:defPPr>
              <a:defRPr lang="zh-CN"/>
            </a:defPPr>
            <a:lvl1pPr algn="just" eaLnBrk="0" hangingPunct="0">
              <a:lnSpc>
                <a:spcPct val="120000"/>
              </a:lnSpc>
              <a:defRPr kumimoji="1" sz="2200">
                <a:latin typeface="微软雅黑" panose="020B0503020204020204" pitchFamily="34" charset="-122"/>
                <a:ea typeface="微软雅黑" panose="020B0503020204020204" pitchFamily="34" charset="-122"/>
              </a:defRPr>
            </a:lvl1pPr>
          </a:lstStyle>
          <a:p>
            <a:r>
              <a:rPr lang="zh-CN" altLang="en-US" dirty="0"/>
              <a:t>几率波</a:t>
            </a:r>
            <a:r>
              <a:rPr lang="en-US" altLang="zh-CN" dirty="0"/>
              <a:t>—</a:t>
            </a:r>
            <a:r>
              <a:rPr lang="zh-CN" altLang="en-US" dirty="0"/>
              <a:t>微观粒子的位置不确定性。</a:t>
            </a:r>
          </a:p>
        </p:txBody>
      </p:sp>
      <p:pic>
        <p:nvPicPr>
          <p:cNvPr id="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64" y="2189168"/>
            <a:ext cx="4945085" cy="343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5285797" y="2772048"/>
            <a:ext cx="3288080" cy="498598"/>
          </a:xfrm>
          <a:prstGeom prst="rect">
            <a:avLst/>
          </a:prstGeom>
        </p:spPr>
        <p:txBody>
          <a:bodyPr wrap="none">
            <a:spAutoFit/>
          </a:bodyPr>
          <a:lstStyle>
            <a:defPPr>
              <a:defRPr lang="zh-CN"/>
            </a:defPPr>
            <a:lvl1pPr algn="just" eaLnBrk="0" hangingPunct="0">
              <a:lnSpc>
                <a:spcPct val="120000"/>
              </a:lnSpc>
              <a:defRPr kumimoji="1" sz="2200">
                <a:latin typeface="微软雅黑" panose="020B0503020204020204" pitchFamily="34" charset="-122"/>
                <a:ea typeface="微软雅黑" panose="020B0503020204020204" pitchFamily="34" charset="-122"/>
              </a:defRPr>
            </a:lvl1pPr>
          </a:lstStyle>
          <a:p>
            <a:r>
              <a:rPr lang="zh-CN" altLang="en-US" dirty="0"/>
              <a:t>干涉是振幅的相干叠加。</a:t>
            </a:r>
          </a:p>
        </p:txBody>
      </p:sp>
      <p:sp>
        <p:nvSpPr>
          <p:cNvPr id="34" name="TextBox 33"/>
          <p:cNvSpPr txBox="1"/>
          <p:nvPr/>
        </p:nvSpPr>
        <p:spPr>
          <a:xfrm>
            <a:off x="5948278" y="4091320"/>
            <a:ext cx="3028393" cy="498598"/>
          </a:xfrm>
          <a:prstGeom prst="rect">
            <a:avLst/>
          </a:prstGeom>
        </p:spPr>
        <p:txBody>
          <a:bodyPr wrap="none">
            <a:spAutoFit/>
          </a:bodyPr>
          <a:lstStyle>
            <a:defPPr>
              <a:defRPr lang="zh-CN"/>
            </a:defPPr>
            <a:lvl1pPr algn="just" eaLnBrk="0" hangingPunct="0">
              <a:lnSpc>
                <a:spcPct val="120000"/>
              </a:lnSpc>
              <a:defRPr kumimoji="1" sz="2200">
                <a:latin typeface="微软雅黑" panose="020B0503020204020204" pitchFamily="34" charset="-122"/>
                <a:ea typeface="微软雅黑" panose="020B0503020204020204" pitchFamily="34" charset="-122"/>
              </a:defRPr>
            </a:lvl1pPr>
          </a:lstStyle>
          <a:p>
            <a:r>
              <a:rPr lang="zh-CN" altLang="en-US" dirty="0"/>
              <a:t>几率幅</a:t>
            </a:r>
            <a:r>
              <a:rPr lang="en-US" altLang="zh-CN" dirty="0"/>
              <a:t>—</a:t>
            </a:r>
            <a:r>
              <a:rPr lang="zh-CN" altLang="en-US" dirty="0"/>
              <a:t>几率的振幅。</a:t>
            </a:r>
          </a:p>
        </p:txBody>
      </p:sp>
      <p:cxnSp>
        <p:nvCxnSpPr>
          <p:cNvPr id="35" name="直接箭头连接符 34"/>
          <p:cNvCxnSpPr/>
          <p:nvPr/>
        </p:nvCxnSpPr>
        <p:spPr>
          <a:xfrm>
            <a:off x="5948278" y="2054426"/>
            <a:ext cx="580666" cy="717622"/>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6" name="直接箭头连接符 35"/>
          <p:cNvCxnSpPr>
            <a:endCxn id="34" idx="0"/>
          </p:cNvCxnSpPr>
          <p:nvPr/>
        </p:nvCxnSpPr>
        <p:spPr>
          <a:xfrm>
            <a:off x="6845898" y="3270646"/>
            <a:ext cx="616577" cy="820674"/>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04919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 Box 4"/>
          <p:cNvSpPr txBox="1">
            <a:spLocks noChangeArrowheads="1"/>
          </p:cNvSpPr>
          <p:nvPr/>
        </p:nvSpPr>
        <p:spPr bwMode="invGray">
          <a:xfrm>
            <a:off x="185664" y="476672"/>
            <a:ext cx="727681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cs typeface="Times New Roman" pitchFamily="18" charset="0"/>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德布罗意波</a:t>
            </a:r>
          </a:p>
        </p:txBody>
      </p:sp>
      <p:sp>
        <p:nvSpPr>
          <p:cNvPr id="7" name="Rectangle 1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p:cNvSpPr/>
          <p:nvPr/>
        </p:nvSpPr>
        <p:spPr>
          <a:xfrm>
            <a:off x="323528" y="1128699"/>
            <a:ext cx="5256584" cy="904863"/>
          </a:xfrm>
          <a:prstGeom prst="rect">
            <a:avLst/>
          </a:prstGeom>
        </p:spPr>
        <p:txBody>
          <a:bodyPr wrap="square">
            <a:spAutoFit/>
          </a:bodyPr>
          <a:lstStyle/>
          <a:p>
            <a:pPr algn="just" eaLnBrk="0" hangingPunct="0">
              <a:lnSpc>
                <a:spcPct val="120000"/>
              </a:lnSpc>
            </a:pPr>
            <a:r>
              <a:rPr kumimoji="1" lang="zh-CN" altLang="en-US" sz="2200" dirty="0">
                <a:latin typeface="微软雅黑" panose="020B0503020204020204" pitchFamily="34" charset="-122"/>
                <a:ea typeface="微软雅黑" panose="020B0503020204020204" pitchFamily="34" charset="-122"/>
              </a:rPr>
              <a:t>德布罗意波（物质波）：德布罗意的假设实物粒子也具有波动性，其波长为</a:t>
            </a:r>
            <a:endParaRPr kumimoji="1" lang="en-US" altLang="zh-CN" sz="2200" dirty="0">
              <a:latin typeface="微软雅黑" panose="020B0503020204020204" pitchFamily="34" charset="-122"/>
              <a:ea typeface="微软雅黑" panose="020B0503020204020204" pitchFamily="34"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286447919"/>
              </p:ext>
            </p:extLst>
          </p:nvPr>
        </p:nvGraphicFramePr>
        <p:xfrm>
          <a:off x="1722438" y="1963738"/>
          <a:ext cx="2471737" cy="928687"/>
        </p:xfrm>
        <a:graphic>
          <a:graphicData uri="http://schemas.openxmlformats.org/presentationml/2006/ole">
            <mc:AlternateContent xmlns:mc="http://schemas.openxmlformats.org/markup-compatibility/2006">
              <mc:Choice xmlns:v="urn:schemas-microsoft-com:vml" Requires="v">
                <p:oleObj spid="_x0000_s22537" name="Equation" r:id="rId4" imgW="1282680" imgH="482400" progId="Equation.DSMT4">
                  <p:embed/>
                </p:oleObj>
              </mc:Choice>
              <mc:Fallback>
                <p:oleObj name="Equation" r:id="rId4" imgW="1282680" imgH="482400" progId="Equation.DSMT4">
                  <p:embed/>
                  <p:pic>
                    <p:nvPicPr>
                      <p:cNvPr id="0" name=""/>
                      <p:cNvPicPr/>
                      <p:nvPr/>
                    </p:nvPicPr>
                    <p:blipFill>
                      <a:blip r:embed="rId5"/>
                      <a:stretch>
                        <a:fillRect/>
                      </a:stretch>
                    </p:blipFill>
                    <p:spPr>
                      <a:xfrm>
                        <a:off x="1722438" y="1963738"/>
                        <a:ext cx="2471737" cy="928687"/>
                      </a:xfrm>
                      <a:prstGeom prst="rect">
                        <a:avLst/>
                      </a:prstGeom>
                    </p:spPr>
                  </p:pic>
                </p:oleObj>
              </mc:Fallback>
            </mc:AlternateContent>
          </a:graphicData>
        </a:graphic>
      </p:graphicFrame>
      <p:pic>
        <p:nvPicPr>
          <p:cNvPr id="493575" name="Picture 7" descr="D:\temp\德布罗意.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263" y="481790"/>
            <a:ext cx="1655037" cy="221178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937533" y="2801345"/>
            <a:ext cx="2663723" cy="369332"/>
          </a:xfrm>
          <a:prstGeom prst="rect">
            <a:avLst/>
          </a:prstGeom>
        </p:spPr>
        <p:txBody>
          <a:bodyPr wrap="square">
            <a:spAutoFit/>
          </a:bodyPr>
          <a:lstStyle/>
          <a:p>
            <a:pPr algn="ctr"/>
            <a:r>
              <a:rPr lang="en-US" altLang="zh-CN" dirty="0"/>
              <a:t>Louis Victor de Broglie</a:t>
            </a:r>
            <a:endParaRPr lang="zh-CN" altLang="en-US" dirty="0"/>
          </a:p>
        </p:txBody>
      </p:sp>
      <p:sp>
        <p:nvSpPr>
          <p:cNvPr id="27" name="矩形 26"/>
          <p:cNvSpPr/>
          <p:nvPr/>
        </p:nvSpPr>
        <p:spPr>
          <a:xfrm>
            <a:off x="5868144" y="3109295"/>
            <a:ext cx="2802499" cy="369332"/>
          </a:xfrm>
          <a:prstGeom prst="rect">
            <a:avLst/>
          </a:prstGeom>
        </p:spPr>
        <p:txBody>
          <a:bodyPr wrap="square">
            <a:spAutoFit/>
          </a:bodyPr>
          <a:lstStyle/>
          <a:p>
            <a:pPr algn="ctr"/>
            <a:r>
              <a:rPr lang="zh-CN" altLang="en-US" dirty="0"/>
              <a:t>法国物理学家（</a:t>
            </a:r>
            <a:r>
              <a:rPr lang="en-US" altLang="zh-CN" dirty="0"/>
              <a:t>1892-1987</a:t>
            </a:r>
            <a:r>
              <a:rPr lang="zh-CN" altLang="en-US" dirty="0"/>
              <a:t>）</a:t>
            </a:r>
          </a:p>
        </p:txBody>
      </p:sp>
      <p:sp>
        <p:nvSpPr>
          <p:cNvPr id="28" name="矩形 27"/>
          <p:cNvSpPr/>
          <p:nvPr/>
        </p:nvSpPr>
        <p:spPr>
          <a:xfrm>
            <a:off x="5937533" y="3607893"/>
            <a:ext cx="2802499" cy="369332"/>
          </a:xfrm>
          <a:prstGeom prst="rect">
            <a:avLst/>
          </a:prstGeom>
        </p:spPr>
        <p:txBody>
          <a:bodyPr wrap="square">
            <a:spAutoFit/>
          </a:bodyPr>
          <a:lstStyle/>
          <a:p>
            <a:pPr algn="ctr"/>
            <a:r>
              <a:rPr lang="en-US" altLang="zh-CN" dirty="0"/>
              <a:t>1929</a:t>
            </a:r>
            <a:r>
              <a:rPr lang="zh-CN" altLang="en-US" dirty="0"/>
              <a:t>年获诺贝尔物理学奖</a:t>
            </a:r>
          </a:p>
        </p:txBody>
      </p:sp>
      <p:sp>
        <p:nvSpPr>
          <p:cNvPr id="17" name="矩形 16"/>
          <p:cNvSpPr/>
          <p:nvPr/>
        </p:nvSpPr>
        <p:spPr>
          <a:xfrm>
            <a:off x="338772" y="2876373"/>
            <a:ext cx="5241340" cy="498598"/>
          </a:xfrm>
          <a:prstGeom prst="rect">
            <a:avLst/>
          </a:prstGeom>
        </p:spPr>
        <p:txBody>
          <a:bodyPr wrap="square">
            <a:spAutoFit/>
          </a:bodyPr>
          <a:lstStyle/>
          <a:p>
            <a:pPr algn="just" eaLnBrk="0" hangingPunct="0">
              <a:lnSpc>
                <a:spcPct val="120000"/>
              </a:lnSpc>
            </a:pPr>
            <a:r>
              <a:rPr kumimoji="1" lang="zh-CN" altLang="en-US" sz="2200" dirty="0">
                <a:latin typeface="微软雅黑" panose="020B0503020204020204" pitchFamily="34" charset="-122"/>
                <a:ea typeface="微软雅黑" panose="020B0503020204020204" pitchFamily="34" charset="-122"/>
              </a:rPr>
              <a:t>微观粒子的德布罗意波用波函数来描述。</a:t>
            </a:r>
            <a:endParaRPr kumimoji="1" lang="en-US" altLang="zh-CN" sz="2200" dirty="0">
              <a:latin typeface="微软雅黑" panose="020B0503020204020204" pitchFamily="34" charset="-122"/>
              <a:ea typeface="微软雅黑" panose="020B0503020204020204" pitchFamily="34" charset="-122"/>
            </a:endParaRPr>
          </a:p>
        </p:txBody>
      </p:sp>
      <p:sp>
        <p:nvSpPr>
          <p:cNvPr id="18" name="矩形 17"/>
          <p:cNvSpPr/>
          <p:nvPr/>
        </p:nvSpPr>
        <p:spPr>
          <a:xfrm>
            <a:off x="376282" y="3695012"/>
            <a:ext cx="5717381" cy="430887"/>
          </a:xfrm>
          <a:prstGeom prst="rect">
            <a:avLst/>
          </a:prstGeom>
        </p:spPr>
        <p:txBody>
          <a:bodyPr wrap="square">
            <a:spAutoFit/>
          </a:bodyPr>
          <a:lstStyle/>
          <a:p>
            <a:pPr algn="just"/>
            <a:r>
              <a:rPr lang="zh-CN" altLang="en-US" sz="2200" dirty="0">
                <a:latin typeface="微软雅黑" panose="020B0503020204020204" pitchFamily="34" charset="-122"/>
                <a:ea typeface="微软雅黑" panose="020B0503020204020204" pitchFamily="34" charset="-122"/>
              </a:rPr>
              <a:t>德布罗意在诺贝尔奖颁奖典礼的演讲中说：</a:t>
            </a:r>
            <a:endParaRPr lang="en-US" altLang="zh-CN" sz="2200" dirty="0">
              <a:latin typeface="微软雅黑" panose="020B0503020204020204" pitchFamily="34" charset="-122"/>
              <a:ea typeface="微软雅黑" panose="020B0503020204020204" pitchFamily="34" charset="-122"/>
            </a:endParaRPr>
          </a:p>
        </p:txBody>
      </p:sp>
      <p:sp>
        <p:nvSpPr>
          <p:cNvPr id="19" name="矩形 18"/>
          <p:cNvSpPr/>
          <p:nvPr/>
        </p:nvSpPr>
        <p:spPr>
          <a:xfrm>
            <a:off x="323528" y="4193829"/>
            <a:ext cx="8280920" cy="2123658"/>
          </a:xfrm>
          <a:prstGeom prst="rect">
            <a:avLst/>
          </a:prstGeom>
        </p:spPr>
        <p:txBody>
          <a:bodyPr wrap="square">
            <a:spAutoFit/>
          </a:bodyPr>
          <a:lstStyle/>
          <a:p>
            <a:pPr algn="just">
              <a:lnSpc>
                <a:spcPct val="150000"/>
              </a:lnSpc>
            </a:pPr>
            <a:r>
              <a:rPr lang="zh-CN" altLang="en-US" sz="2200" dirty="0">
                <a:latin typeface="微软雅黑" panose="020B0503020204020204" pitchFamily="34" charset="-122"/>
                <a:ea typeface="微软雅黑" panose="020B0503020204020204" pitchFamily="34" charset="-122"/>
              </a:rPr>
              <a:t>“</a:t>
            </a:r>
            <a:r>
              <a:rPr lang="zh-CN" altLang="en-US" sz="2200" b="1" dirty="0">
                <a:latin typeface="仿宋" panose="02010609060101010101" pitchFamily="49" charset="-122"/>
                <a:ea typeface="仿宋" panose="02010609060101010101" pitchFamily="49" charset="-122"/>
              </a:rPr>
              <a:t>我的研究始终围绕着这个思想，对于物质和辐射（尤其是光），必须同时引入粒子的概念和波的概念，即在任何情况下粒子的存在必然伴随着波动，因此，必须首先建立起粒子运动和波动传播之间的对应关系</a:t>
            </a:r>
            <a:r>
              <a:rPr lang="zh-CN" altLang="en-US" sz="2200" dirty="0">
                <a:latin typeface="微软雅黑" panose="020B0503020204020204" pitchFamily="34" charset="-122"/>
                <a:ea typeface="微软雅黑" panose="020B0503020204020204" pitchFamily="34" charset="-122"/>
              </a:rPr>
              <a:t>。”</a:t>
            </a:r>
            <a:endParaRPr lang="en-US" altLang="zh-CN" sz="2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3319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196"/>
            <a:ext cx="8229600" cy="1143000"/>
          </a:xfrm>
        </p:spPr>
        <p:txBody>
          <a:bodyPr/>
          <a:lstStyle/>
          <a:p>
            <a:r>
              <a:rPr lang="zh-CN" altLang="en-US" dirty="0"/>
              <a:t>作业</a:t>
            </a:r>
          </a:p>
        </p:txBody>
      </p:sp>
      <p:sp>
        <p:nvSpPr>
          <p:cNvPr id="3" name="内容占位符 2"/>
          <p:cNvSpPr>
            <a:spLocks noGrp="1"/>
          </p:cNvSpPr>
          <p:nvPr>
            <p:ph idx="1"/>
          </p:nvPr>
        </p:nvSpPr>
        <p:spPr>
          <a:xfrm>
            <a:off x="251520" y="1021947"/>
            <a:ext cx="8640960" cy="576064"/>
          </a:xfrm>
        </p:spPr>
        <p:txBody>
          <a:bodyPr/>
          <a:lstStyle/>
          <a:p>
            <a:pPr marL="0" indent="0">
              <a:buNone/>
            </a:pPr>
            <a:r>
              <a:rPr lang="zh-CN" altLang="en-US" sz="2400" dirty="0"/>
              <a:t>习题</a:t>
            </a:r>
            <a:r>
              <a:rPr lang="en-US" altLang="zh-CN" sz="2400" dirty="0"/>
              <a:t>9.1</a:t>
            </a:r>
            <a:r>
              <a:rPr lang="zh-CN" altLang="en-US" sz="2400" dirty="0"/>
              <a:t>、</a:t>
            </a:r>
            <a:r>
              <a:rPr lang="en-US" altLang="zh-CN" sz="2400" dirty="0"/>
              <a:t>9.2</a:t>
            </a:r>
            <a:r>
              <a:rPr lang="zh-CN" altLang="en-US" sz="2400" dirty="0"/>
              <a:t>、</a:t>
            </a:r>
            <a:r>
              <a:rPr lang="en-US" altLang="zh-CN" sz="2400" dirty="0"/>
              <a:t>9.3</a:t>
            </a:r>
            <a:r>
              <a:rPr lang="zh-CN" altLang="en-US" sz="2400" dirty="0"/>
              <a:t>、</a:t>
            </a:r>
            <a:r>
              <a:rPr lang="en-US" altLang="zh-CN" sz="2400" dirty="0"/>
              <a:t>9.4</a:t>
            </a:r>
            <a:r>
              <a:rPr lang="zh-CN" altLang="en-US" sz="2400" dirty="0"/>
              <a:t>、</a:t>
            </a:r>
            <a:r>
              <a:rPr lang="en-US" altLang="zh-CN" sz="2400" dirty="0"/>
              <a:t>9.6</a:t>
            </a:r>
            <a:r>
              <a:rPr lang="zh-CN" altLang="en-US" sz="2400" dirty="0"/>
              <a:t>。</a:t>
            </a:r>
          </a:p>
        </p:txBody>
      </p:sp>
    </p:spTree>
    <p:extLst>
      <p:ext uri="{BB962C8B-B14F-4D97-AF65-F5344CB8AC3E}">
        <p14:creationId xmlns:p14="http://schemas.microsoft.com/office/powerpoint/2010/main" val="1463087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实验测量结果</a:t>
            </a:r>
          </a:p>
        </p:txBody>
      </p:sp>
      <p:pic>
        <p:nvPicPr>
          <p:cNvPr id="4" name="图片 3"/>
          <p:cNvPicPr>
            <a:picLocks noChangeAspect="1"/>
          </p:cNvPicPr>
          <p:nvPr/>
        </p:nvPicPr>
        <p:blipFill>
          <a:blip r:embed="rId2"/>
          <a:stretch>
            <a:fillRect/>
          </a:stretch>
        </p:blipFill>
        <p:spPr>
          <a:xfrm>
            <a:off x="1187624" y="1400020"/>
            <a:ext cx="7200800" cy="5310999"/>
          </a:xfrm>
          <a:prstGeom prst="rect">
            <a:avLst/>
          </a:prstGeom>
        </p:spPr>
      </p:pic>
    </p:spTree>
    <p:extLst>
      <p:ext uri="{BB962C8B-B14F-4D97-AF65-F5344CB8AC3E}">
        <p14:creationId xmlns:p14="http://schemas.microsoft.com/office/powerpoint/2010/main" val="89337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实验测量结果（以频率表示）</a:t>
            </a:r>
          </a:p>
        </p:txBody>
      </p:sp>
      <p:pic>
        <p:nvPicPr>
          <p:cNvPr id="4" name="图片 3"/>
          <p:cNvPicPr>
            <a:picLocks noChangeAspect="1"/>
          </p:cNvPicPr>
          <p:nvPr/>
        </p:nvPicPr>
        <p:blipFill>
          <a:blip r:embed="rId2"/>
          <a:stretch>
            <a:fillRect/>
          </a:stretch>
        </p:blipFill>
        <p:spPr>
          <a:xfrm>
            <a:off x="683568" y="1299151"/>
            <a:ext cx="7884589" cy="5580688"/>
          </a:xfrm>
          <a:prstGeom prst="rect">
            <a:avLst/>
          </a:prstGeom>
        </p:spPr>
      </p:pic>
    </p:spTree>
    <p:extLst>
      <p:ext uri="{BB962C8B-B14F-4D97-AF65-F5344CB8AC3E}">
        <p14:creationId xmlns:p14="http://schemas.microsoft.com/office/powerpoint/2010/main" val="4132382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zh-CN" altLang="en-US" dirty="0"/>
              <a:t>黑体辐射的定律</a:t>
            </a:r>
          </a:p>
        </p:txBody>
      </p:sp>
      <p:sp>
        <p:nvSpPr>
          <p:cNvPr id="292867" name="Rectangle 3"/>
          <p:cNvSpPr>
            <a:spLocks noGrp="1" noChangeArrowheads="1"/>
          </p:cNvSpPr>
          <p:nvPr>
            <p:ph type="body" idx="1"/>
          </p:nvPr>
        </p:nvSpPr>
        <p:spPr>
          <a:xfrm>
            <a:off x="457200" y="1600200"/>
            <a:ext cx="8229600" cy="1541463"/>
          </a:xfrm>
        </p:spPr>
        <p:txBody>
          <a:bodyPr>
            <a:normAutofit/>
          </a:bodyPr>
          <a:lstStyle/>
          <a:p>
            <a:pPr>
              <a:lnSpc>
                <a:spcPct val="90000"/>
              </a:lnSpc>
            </a:pPr>
            <a:r>
              <a:rPr lang="en-US" altLang="zh-CN" sz="2800" dirty="0">
                <a:latin typeface="Times New Roman" panose="02020603050405020304" pitchFamily="18" charset="0"/>
              </a:rPr>
              <a:t>1</a:t>
            </a:r>
            <a:r>
              <a:rPr lang="zh-CN" altLang="en-US" sz="2800" dirty="0">
                <a:latin typeface="Times New Roman" panose="02020603050405020304" pitchFamily="18" charset="0"/>
              </a:rPr>
              <a:t>、</a:t>
            </a:r>
            <a:r>
              <a:rPr lang="en-US" altLang="zh-CN" sz="2800" dirty="0">
                <a:latin typeface="Times New Roman" panose="02020603050405020304" pitchFamily="18" charset="0"/>
              </a:rPr>
              <a:t>Stefan-Boltzmann</a:t>
            </a:r>
            <a:r>
              <a:rPr lang="zh-CN" altLang="en-US" sz="2800" dirty="0">
                <a:latin typeface="Times New Roman" panose="02020603050405020304" pitchFamily="18" charset="0"/>
              </a:rPr>
              <a:t>定律（</a:t>
            </a:r>
            <a:r>
              <a:rPr lang="en-US" altLang="zh-CN" sz="2800" dirty="0">
                <a:latin typeface="Times New Roman" panose="02020603050405020304" pitchFamily="18" charset="0"/>
              </a:rPr>
              <a:t>1879</a:t>
            </a:r>
            <a:r>
              <a:rPr lang="zh-CN" altLang="en-US" sz="2800" dirty="0">
                <a:latin typeface="Times New Roman" panose="02020603050405020304" pitchFamily="18" charset="0"/>
              </a:rPr>
              <a:t>年、</a:t>
            </a:r>
            <a:r>
              <a:rPr lang="en-US" altLang="zh-CN" sz="2800" dirty="0">
                <a:latin typeface="Times New Roman" panose="02020603050405020304" pitchFamily="18" charset="0"/>
              </a:rPr>
              <a:t>1884</a:t>
            </a:r>
            <a:r>
              <a:rPr lang="zh-CN" altLang="en-US" sz="2800" dirty="0">
                <a:latin typeface="Times New Roman" panose="02020603050405020304" pitchFamily="18" charset="0"/>
              </a:rPr>
              <a:t>年）</a:t>
            </a:r>
          </a:p>
          <a:p>
            <a:pPr fontAlgn="t">
              <a:lnSpc>
                <a:spcPct val="90000"/>
              </a:lnSpc>
            </a:pPr>
            <a:r>
              <a:rPr lang="en-US" altLang="zh-CN" sz="2800" dirty="0">
                <a:latin typeface="Times New Roman" panose="02020603050405020304" pitchFamily="18" charset="0"/>
              </a:rPr>
              <a:t>2</a:t>
            </a:r>
            <a:r>
              <a:rPr lang="zh-CN" altLang="en-US" sz="2800" dirty="0">
                <a:latin typeface="Times New Roman" panose="02020603050405020304" pitchFamily="18" charset="0"/>
              </a:rPr>
              <a:t>、</a:t>
            </a:r>
            <a:r>
              <a:rPr lang="en-US" altLang="zh-CN" sz="2800" dirty="0">
                <a:latin typeface="Times New Roman" panose="02020603050405020304" pitchFamily="18" charset="0"/>
              </a:rPr>
              <a:t>Wien</a:t>
            </a:r>
            <a:r>
              <a:rPr lang="zh-CN" altLang="en-US" sz="2800" dirty="0">
                <a:latin typeface="Times New Roman" panose="02020603050405020304" pitchFamily="18" charset="0"/>
              </a:rPr>
              <a:t>位移定律（</a:t>
            </a:r>
            <a:r>
              <a:rPr lang="en-US" altLang="zh-CN" sz="2800" dirty="0">
                <a:latin typeface="Times New Roman" panose="02020603050405020304" pitchFamily="18" charset="0"/>
              </a:rPr>
              <a:t>1893</a:t>
            </a:r>
            <a:r>
              <a:rPr lang="zh-CN" altLang="en-US" sz="2800" dirty="0">
                <a:latin typeface="Times New Roman" panose="02020603050405020304" pitchFamily="18" charset="0"/>
              </a:rPr>
              <a:t>年）</a:t>
            </a:r>
          </a:p>
          <a:p>
            <a:pPr fontAlgn="t">
              <a:lnSpc>
                <a:spcPct val="90000"/>
              </a:lnSpc>
            </a:pPr>
            <a:r>
              <a:rPr lang="en-US" altLang="zh-CN" sz="2800" dirty="0">
                <a:latin typeface="Times New Roman" panose="02020603050405020304" pitchFamily="18" charset="0"/>
              </a:rPr>
              <a:t>3</a:t>
            </a:r>
            <a:r>
              <a:rPr lang="zh-CN" altLang="en-US" sz="2800" dirty="0">
                <a:latin typeface="Times New Roman" panose="02020603050405020304" pitchFamily="18" charset="0"/>
              </a:rPr>
              <a:t>、</a:t>
            </a:r>
            <a:r>
              <a:rPr lang="en-US" altLang="zh-CN" sz="2800" dirty="0">
                <a:latin typeface="Times New Roman" panose="02020603050405020304" pitchFamily="18" charset="0"/>
              </a:rPr>
              <a:t>Rayleigh-Jeans</a:t>
            </a:r>
            <a:r>
              <a:rPr lang="zh-CN" altLang="en-US" sz="2800" dirty="0">
                <a:latin typeface="Times New Roman" panose="02020603050405020304" pitchFamily="18" charset="0"/>
              </a:rPr>
              <a:t>定律（</a:t>
            </a:r>
            <a:r>
              <a:rPr lang="en-US" altLang="zh-CN" sz="2800" dirty="0">
                <a:latin typeface="Times New Roman" panose="02020603050405020304" pitchFamily="18" charset="0"/>
              </a:rPr>
              <a:t>1900</a:t>
            </a:r>
            <a:r>
              <a:rPr lang="zh-CN" altLang="en-US" sz="2800" dirty="0">
                <a:latin typeface="Times New Roman" panose="02020603050405020304" pitchFamily="18" charset="0"/>
              </a:rPr>
              <a:t>年，</a:t>
            </a:r>
            <a:r>
              <a:rPr lang="en-US" altLang="zh-CN" sz="2800" dirty="0">
                <a:latin typeface="Times New Roman" panose="02020603050405020304" pitchFamily="18" charset="0"/>
              </a:rPr>
              <a:t>1905</a:t>
            </a:r>
            <a:r>
              <a:rPr lang="zh-CN" altLang="en-US" sz="2800" dirty="0">
                <a:latin typeface="Times New Roman" panose="02020603050405020304" pitchFamily="18" charset="0"/>
              </a:rPr>
              <a:t>年）</a:t>
            </a:r>
          </a:p>
        </p:txBody>
      </p:sp>
      <p:sp>
        <p:nvSpPr>
          <p:cNvPr id="292868" name="Rectangle 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292869" name="Picture 5" descr="Wilhelm_W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429000"/>
            <a:ext cx="2073275" cy="2592388"/>
          </a:xfrm>
          <a:prstGeom prst="rect">
            <a:avLst/>
          </a:prstGeom>
          <a:noFill/>
          <a:extLst>
            <a:ext uri="{909E8E84-426E-40DD-AFC4-6F175D3DCCD1}">
              <a14:hiddenFill xmlns:a14="http://schemas.microsoft.com/office/drawing/2010/main">
                <a:solidFill>
                  <a:srgbClr val="FFFFFF"/>
                </a:solidFill>
              </a14:hiddenFill>
            </a:ext>
          </a:extLst>
        </p:spPr>
      </p:pic>
      <p:pic>
        <p:nvPicPr>
          <p:cNvPr id="292870" name="Picture 6" descr="John_William_Strut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3429000"/>
            <a:ext cx="1925637" cy="2592388"/>
          </a:xfrm>
          <a:prstGeom prst="rect">
            <a:avLst/>
          </a:prstGeom>
          <a:noFill/>
          <a:extLst>
            <a:ext uri="{909E8E84-426E-40DD-AFC4-6F175D3DCCD1}">
              <a14:hiddenFill xmlns:a14="http://schemas.microsoft.com/office/drawing/2010/main">
                <a:solidFill>
                  <a:srgbClr val="FFFFFF"/>
                </a:solidFill>
              </a14:hiddenFill>
            </a:ext>
          </a:extLst>
        </p:spPr>
      </p:pic>
      <p:pic>
        <p:nvPicPr>
          <p:cNvPr id="292871" name="Picture 7" descr="Josefstef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429000"/>
            <a:ext cx="2454275" cy="2565400"/>
          </a:xfrm>
          <a:prstGeom prst="rect">
            <a:avLst/>
          </a:prstGeom>
          <a:noFill/>
          <a:extLst>
            <a:ext uri="{909E8E84-426E-40DD-AFC4-6F175D3DCCD1}">
              <a14:hiddenFill xmlns:a14="http://schemas.microsoft.com/office/drawing/2010/main">
                <a:solidFill>
                  <a:srgbClr val="FFFFFF"/>
                </a:solidFill>
              </a14:hiddenFill>
            </a:ext>
          </a:extLst>
        </p:spPr>
      </p:pic>
      <p:sp>
        <p:nvSpPr>
          <p:cNvPr id="292872" name="Rectangle 8"/>
          <p:cNvSpPr>
            <a:spLocks noChangeArrowheads="1"/>
          </p:cNvSpPr>
          <p:nvPr/>
        </p:nvSpPr>
        <p:spPr bwMode="auto">
          <a:xfrm>
            <a:off x="684213" y="6092825"/>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Stefan</a:t>
            </a:r>
          </a:p>
        </p:txBody>
      </p:sp>
      <p:sp>
        <p:nvSpPr>
          <p:cNvPr id="292873" name="Rectangle 9"/>
          <p:cNvSpPr>
            <a:spLocks noChangeArrowheads="1"/>
          </p:cNvSpPr>
          <p:nvPr/>
        </p:nvSpPr>
        <p:spPr bwMode="auto">
          <a:xfrm>
            <a:off x="7594600" y="6092825"/>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Jeans</a:t>
            </a:r>
          </a:p>
        </p:txBody>
      </p:sp>
      <p:sp>
        <p:nvSpPr>
          <p:cNvPr id="292874" name="Rectangle 10"/>
          <p:cNvSpPr>
            <a:spLocks noChangeArrowheads="1"/>
          </p:cNvSpPr>
          <p:nvPr/>
        </p:nvSpPr>
        <p:spPr bwMode="auto">
          <a:xfrm>
            <a:off x="3435350" y="6092825"/>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Wien</a:t>
            </a:r>
          </a:p>
        </p:txBody>
      </p:sp>
      <p:sp>
        <p:nvSpPr>
          <p:cNvPr id="292875" name="Rectangle 11"/>
          <p:cNvSpPr>
            <a:spLocks noChangeArrowheads="1"/>
          </p:cNvSpPr>
          <p:nvPr/>
        </p:nvSpPr>
        <p:spPr bwMode="auto">
          <a:xfrm>
            <a:off x="5364163" y="6092825"/>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Rayleigh</a:t>
            </a:r>
          </a:p>
        </p:txBody>
      </p:sp>
      <p:pic>
        <p:nvPicPr>
          <p:cNvPr id="292876" name="Picture 12" descr="Jean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3429000"/>
            <a:ext cx="2125663" cy="259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1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999" y="291195"/>
            <a:ext cx="8229600" cy="1143000"/>
          </a:xfrm>
        </p:spPr>
        <p:txBody>
          <a:bodyPr>
            <a:normAutofit/>
          </a:bodyPr>
          <a:lstStyle/>
          <a:p>
            <a:r>
              <a:rPr lang="en-US" altLang="zh-CN" dirty="0">
                <a:solidFill>
                  <a:srgbClr val="000000"/>
                </a:solidFill>
              </a:rPr>
              <a:t>1</a:t>
            </a:r>
            <a:r>
              <a:rPr lang="zh-CN" altLang="en-US" dirty="0">
                <a:solidFill>
                  <a:srgbClr val="000000"/>
                </a:solidFill>
              </a:rPr>
              <a:t>、</a:t>
            </a:r>
            <a:r>
              <a:rPr lang="en-US" altLang="zh-CN" dirty="0">
                <a:solidFill>
                  <a:srgbClr val="000000"/>
                </a:solidFill>
              </a:rPr>
              <a:t>Stefan-Boltzmann</a:t>
            </a:r>
            <a:r>
              <a:rPr lang="zh-CN" altLang="en-US" dirty="0">
                <a:solidFill>
                  <a:srgbClr val="000000"/>
                </a:solidFill>
              </a:rPr>
              <a:t>定律</a:t>
            </a:r>
            <a:endParaRPr lang="zh-CN" altLang="en-US" dirty="0"/>
          </a:p>
        </p:txBody>
      </p:sp>
      <p:sp>
        <p:nvSpPr>
          <p:cNvPr id="4" name="Rectangle 4"/>
          <p:cNvSpPr txBox="1">
            <a:spLocks noChangeArrowheads="1"/>
          </p:cNvSpPr>
          <p:nvPr/>
        </p:nvSpPr>
        <p:spPr>
          <a:xfrm>
            <a:off x="364384" y="1429250"/>
            <a:ext cx="8024039" cy="6742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t">
              <a:buFontTx/>
              <a:buNone/>
            </a:pPr>
            <a:r>
              <a:rPr lang="zh-CN" altLang="en-US" dirty="0"/>
              <a:t>辐射的总能量，即曲线下的面积与</a:t>
            </a:r>
            <a:r>
              <a:rPr lang="en-US" altLang="zh-CN" dirty="0"/>
              <a:t>T</a:t>
            </a:r>
            <a:r>
              <a:rPr lang="en-US" altLang="zh-CN" sz="1800" dirty="0"/>
              <a:t>4</a:t>
            </a:r>
            <a:r>
              <a:rPr lang="zh-CN" altLang="en-US" dirty="0"/>
              <a:t>成正比</a:t>
            </a:r>
          </a:p>
        </p:txBody>
      </p:sp>
      <p:graphicFrame>
        <p:nvGraphicFramePr>
          <p:cNvPr id="5" name="Object 6"/>
          <p:cNvGraphicFramePr>
            <a:graphicFrameLocks noChangeAspect="1"/>
          </p:cNvGraphicFramePr>
          <p:nvPr>
            <p:extLst>
              <p:ext uri="{D42A27DB-BD31-4B8C-83A1-F6EECF244321}">
                <p14:modId xmlns:p14="http://schemas.microsoft.com/office/powerpoint/2010/main" val="2392284901"/>
              </p:ext>
            </p:extLst>
          </p:nvPr>
        </p:nvGraphicFramePr>
        <p:xfrm>
          <a:off x="395536" y="3052862"/>
          <a:ext cx="4754562" cy="923925"/>
        </p:xfrm>
        <a:graphic>
          <a:graphicData uri="http://schemas.openxmlformats.org/presentationml/2006/ole">
            <mc:AlternateContent xmlns:mc="http://schemas.openxmlformats.org/markup-compatibility/2006">
              <mc:Choice xmlns:v="urn:schemas-microsoft-com:vml" Requires="v">
                <p:oleObj spid="_x0000_s2064" name="Equation" r:id="rId3" imgW="1714320" imgH="330120" progId="Equation.DSMT4">
                  <p:embed/>
                </p:oleObj>
              </mc:Choice>
              <mc:Fallback>
                <p:oleObj name="Equation" r:id="rId3" imgW="1714320" imgH="330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052862"/>
                        <a:ext cx="4754562"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2632301791"/>
              </p:ext>
            </p:extLst>
          </p:nvPr>
        </p:nvGraphicFramePr>
        <p:xfrm>
          <a:off x="439986" y="4060924"/>
          <a:ext cx="4652962" cy="534988"/>
        </p:xfrm>
        <a:graphic>
          <a:graphicData uri="http://schemas.openxmlformats.org/presentationml/2006/ole">
            <mc:AlternateContent xmlns:mc="http://schemas.openxmlformats.org/markup-compatibility/2006">
              <mc:Choice xmlns:v="urn:schemas-microsoft-com:vml" Requires="v">
                <p:oleObj spid="_x0000_s2065" name="Equation" r:id="rId5" imgW="1739880" imgH="203040" progId="Equation.DSMT4">
                  <p:embed/>
                </p:oleObj>
              </mc:Choice>
              <mc:Fallback>
                <p:oleObj name="Equation" r:id="rId5" imgW="173988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86" y="4060924"/>
                        <a:ext cx="4652962"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32048" y="4926112"/>
            <a:ext cx="40741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dirty="0">
                <a:latin typeface="微软雅黑" panose="020B0503020204020204" pitchFamily="34" charset="-122"/>
                <a:ea typeface="微软雅黑" panose="020B0503020204020204" pitchFamily="34" charset="-122"/>
              </a:rPr>
              <a:t>Stefan-Boltzmann</a:t>
            </a:r>
            <a:r>
              <a:rPr lang="zh-CN" altLang="en-US" sz="2800" dirty="0">
                <a:latin typeface="微软雅黑" panose="020B0503020204020204" pitchFamily="34" charset="-122"/>
                <a:ea typeface="微软雅黑" panose="020B0503020204020204" pitchFamily="34" charset="-122"/>
              </a:rPr>
              <a:t>常数 </a:t>
            </a:r>
          </a:p>
        </p:txBody>
      </p:sp>
      <p:pic>
        <p:nvPicPr>
          <p:cNvPr id="8" name="图片 7"/>
          <p:cNvPicPr>
            <a:picLocks noChangeAspect="1"/>
          </p:cNvPicPr>
          <p:nvPr/>
        </p:nvPicPr>
        <p:blipFill>
          <a:blip r:embed="rId7"/>
          <a:stretch>
            <a:fillRect/>
          </a:stretch>
        </p:blipFill>
        <p:spPr>
          <a:xfrm>
            <a:off x="4932040" y="2852936"/>
            <a:ext cx="4244737" cy="3131666"/>
          </a:xfrm>
          <a:prstGeom prst="rect">
            <a:avLst/>
          </a:prstGeom>
        </p:spPr>
      </p:pic>
    </p:spTree>
    <p:extLst>
      <p:ext uri="{BB962C8B-B14F-4D97-AF65-F5344CB8AC3E}">
        <p14:creationId xmlns:p14="http://schemas.microsoft.com/office/powerpoint/2010/main" val="4137910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a:t>、</a:t>
            </a:r>
            <a:r>
              <a:rPr lang="en-US" altLang="zh-CN" dirty="0"/>
              <a:t>Wien</a:t>
            </a:r>
            <a:r>
              <a:rPr lang="zh-CN" altLang="en-US" dirty="0"/>
              <a:t>位移定律</a:t>
            </a:r>
          </a:p>
        </p:txBody>
      </p:sp>
      <p:sp>
        <p:nvSpPr>
          <p:cNvPr id="4" name="Rectangle 3"/>
          <p:cNvSpPr txBox="1">
            <a:spLocks noChangeArrowheads="1"/>
          </p:cNvSpPr>
          <p:nvPr/>
        </p:nvSpPr>
        <p:spPr>
          <a:xfrm>
            <a:off x="395288" y="1700213"/>
            <a:ext cx="3960812" cy="6810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dirty="0"/>
              <a:t>曲线的极大值满足 </a:t>
            </a:r>
          </a:p>
        </p:txBody>
      </p:sp>
      <p:graphicFrame>
        <p:nvGraphicFramePr>
          <p:cNvPr id="5" name="Object 5"/>
          <p:cNvGraphicFramePr>
            <a:graphicFrameLocks noChangeAspect="1"/>
          </p:cNvGraphicFramePr>
          <p:nvPr/>
        </p:nvGraphicFramePr>
        <p:xfrm>
          <a:off x="1042988" y="2492375"/>
          <a:ext cx="2016125" cy="863600"/>
        </p:xfrm>
        <a:graphic>
          <a:graphicData uri="http://schemas.openxmlformats.org/presentationml/2006/ole">
            <mc:AlternateContent xmlns:mc="http://schemas.openxmlformats.org/markup-compatibility/2006">
              <mc:Choice xmlns:v="urn:schemas-microsoft-com:vml" Requires="v">
                <p:oleObj spid="_x0000_s3095" name="Equation" r:id="rId3" imgW="533169" imgH="228501" progId="Equation.DSMT4">
                  <p:embed/>
                </p:oleObj>
              </mc:Choice>
              <mc:Fallback>
                <p:oleObj name="Equation" r:id="rId3" imgW="533169"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492375"/>
                        <a:ext cx="201612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168499259"/>
              </p:ext>
            </p:extLst>
          </p:nvPr>
        </p:nvGraphicFramePr>
        <p:xfrm>
          <a:off x="1042988" y="4437063"/>
          <a:ext cx="2303462" cy="863600"/>
        </p:xfrm>
        <a:graphic>
          <a:graphicData uri="http://schemas.openxmlformats.org/presentationml/2006/ole">
            <mc:AlternateContent xmlns:mc="http://schemas.openxmlformats.org/markup-compatibility/2006">
              <mc:Choice xmlns:v="urn:schemas-microsoft-com:vml" Requires="v">
                <p:oleObj spid="_x0000_s3096" name="Equation" r:id="rId5" imgW="609480" imgH="228600" progId="Equation.DSMT4">
                  <p:embed/>
                </p:oleObj>
              </mc:Choice>
              <mc:Fallback>
                <p:oleObj name="Equation" r:id="rId5" imgW="6094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437063"/>
                        <a:ext cx="2303462"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7"/>
          <p:cNvSpPr txBox="1">
            <a:spLocks noChangeArrowheads="1"/>
          </p:cNvSpPr>
          <p:nvPr/>
        </p:nvSpPr>
        <p:spPr bwMode="auto">
          <a:xfrm>
            <a:off x="350331" y="5549861"/>
            <a:ext cx="84433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dirty="0">
                <a:latin typeface="微软雅黑" panose="020B0503020204020204" pitchFamily="34" charset="-122"/>
                <a:ea typeface="微软雅黑" panose="020B0503020204020204" pitchFamily="34" charset="-122"/>
              </a:rPr>
              <a:t>可用于非接触式测量温度，例如太阳表面温度测量。</a:t>
            </a:r>
          </a:p>
        </p:txBody>
      </p:sp>
      <p:graphicFrame>
        <p:nvGraphicFramePr>
          <p:cNvPr id="8" name="Object 8"/>
          <p:cNvGraphicFramePr>
            <a:graphicFrameLocks noChangeAspect="1"/>
          </p:cNvGraphicFramePr>
          <p:nvPr/>
        </p:nvGraphicFramePr>
        <p:xfrm>
          <a:off x="258763" y="3500438"/>
          <a:ext cx="4400550" cy="677862"/>
        </p:xfrm>
        <a:graphic>
          <a:graphicData uri="http://schemas.openxmlformats.org/presentationml/2006/ole">
            <mc:AlternateContent xmlns:mc="http://schemas.openxmlformats.org/markup-compatibility/2006">
              <mc:Choice xmlns:v="urn:schemas-microsoft-com:vml" Requires="v">
                <p:oleObj spid="_x0000_s3097" name="Equation" r:id="rId7" imgW="1295280" imgH="203040" progId="Equation.DSMT4">
                  <p:embed/>
                </p:oleObj>
              </mc:Choice>
              <mc:Fallback>
                <p:oleObj name="Equation" r:id="rId7" imgW="129528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763" y="3500438"/>
                        <a:ext cx="4400550" cy="67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图片 8"/>
          <p:cNvPicPr>
            <a:picLocks noChangeAspect="1"/>
          </p:cNvPicPr>
          <p:nvPr/>
        </p:nvPicPr>
        <p:blipFill>
          <a:blip r:embed="rId9"/>
          <a:stretch>
            <a:fillRect/>
          </a:stretch>
        </p:blipFill>
        <p:spPr>
          <a:xfrm>
            <a:off x="4499992" y="1916832"/>
            <a:ext cx="4489665" cy="3312368"/>
          </a:xfrm>
          <a:prstGeom prst="rect">
            <a:avLst/>
          </a:prstGeom>
        </p:spPr>
      </p:pic>
    </p:spTree>
    <p:extLst>
      <p:ext uri="{BB962C8B-B14F-4D97-AF65-F5344CB8AC3E}">
        <p14:creationId xmlns:p14="http://schemas.microsoft.com/office/powerpoint/2010/main" val="4113709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a:t>
            </a:r>
            <a:r>
              <a:rPr lang="en-US" altLang="zh-CN" dirty="0">
                <a:latin typeface="Times New Roman" panose="02020603050405020304" pitchFamily="18" charset="0"/>
              </a:rPr>
              <a:t> Rayleigh-Jeans</a:t>
            </a:r>
            <a:r>
              <a:rPr lang="zh-CN" altLang="en-US" dirty="0">
                <a:latin typeface="Times New Roman" panose="02020603050405020304" pitchFamily="18" charset="0"/>
              </a:rPr>
              <a:t>定律（</a:t>
            </a:r>
            <a:r>
              <a:rPr lang="en-US" altLang="zh-CN" dirty="0">
                <a:latin typeface="Times New Roman" panose="02020603050405020304" pitchFamily="18" charset="0"/>
              </a:rPr>
              <a:t>1900</a:t>
            </a:r>
            <a:r>
              <a:rPr lang="zh-CN" altLang="en-US" dirty="0">
                <a:latin typeface="Times New Roman" panose="02020603050405020304" pitchFamily="18" charset="0"/>
              </a:rPr>
              <a:t>年，</a:t>
            </a:r>
            <a:r>
              <a:rPr lang="en-US" altLang="zh-CN" dirty="0">
                <a:latin typeface="Times New Roman" panose="02020603050405020304" pitchFamily="18" charset="0"/>
              </a:rPr>
              <a:t>1905</a:t>
            </a:r>
            <a:r>
              <a:rPr lang="zh-CN" altLang="en-US" dirty="0">
                <a:latin typeface="Times New Roman" panose="02020603050405020304" pitchFamily="18" charset="0"/>
              </a:rPr>
              <a:t>年）</a:t>
            </a:r>
            <a:endParaRPr lang="zh-CN" altLang="en-US" dirty="0"/>
          </a:p>
        </p:txBody>
      </p:sp>
      <p:sp>
        <p:nvSpPr>
          <p:cNvPr id="10" name="Rectangle 3"/>
          <p:cNvSpPr txBox="1">
            <a:spLocks noChangeArrowheads="1"/>
          </p:cNvSpPr>
          <p:nvPr/>
        </p:nvSpPr>
        <p:spPr>
          <a:xfrm>
            <a:off x="457200" y="1484784"/>
            <a:ext cx="8229600" cy="1114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zh-CN" altLang="en-US" sz="2800" dirty="0">
                <a:latin typeface="微软雅黑" panose="020B0503020204020204" pitchFamily="34" charset="-122"/>
              </a:rPr>
              <a:t>绝对黑体空腔内的光以驻波的形式存在</a:t>
            </a:r>
          </a:p>
          <a:p>
            <a:pPr marL="0" indent="0">
              <a:lnSpc>
                <a:spcPct val="90000"/>
              </a:lnSpc>
              <a:buNone/>
            </a:pPr>
            <a:r>
              <a:rPr lang="zh-CN" altLang="en-US" sz="2800" dirty="0">
                <a:latin typeface="微软雅黑" panose="020B0503020204020204" pitchFamily="34" charset="-122"/>
              </a:rPr>
              <a:t>驻波的边界条件</a:t>
            </a:r>
          </a:p>
        </p:txBody>
      </p:sp>
      <p:graphicFrame>
        <p:nvGraphicFramePr>
          <p:cNvPr id="11" name="Object 4"/>
          <p:cNvGraphicFramePr>
            <a:graphicFrameLocks noChangeAspect="1"/>
          </p:cNvGraphicFramePr>
          <p:nvPr>
            <p:extLst>
              <p:ext uri="{D42A27DB-BD31-4B8C-83A1-F6EECF244321}">
                <p14:modId xmlns:p14="http://schemas.microsoft.com/office/powerpoint/2010/main" val="1149105218"/>
              </p:ext>
            </p:extLst>
          </p:nvPr>
        </p:nvGraphicFramePr>
        <p:xfrm>
          <a:off x="3779838" y="2089622"/>
          <a:ext cx="1778000" cy="492125"/>
        </p:xfrm>
        <a:graphic>
          <a:graphicData uri="http://schemas.openxmlformats.org/presentationml/2006/ole">
            <mc:AlternateContent xmlns:mc="http://schemas.openxmlformats.org/markup-compatibility/2006">
              <mc:Choice xmlns:v="urn:schemas-microsoft-com:vml" Requires="v">
                <p:oleObj spid="_x0000_s4168" name="公式" r:id="rId3" imgW="825480" imgH="228600" progId="Equation.3">
                  <p:embed/>
                </p:oleObj>
              </mc:Choice>
              <mc:Fallback>
                <p:oleObj name="公式" r:id="rId3" imgW="8254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089622"/>
                        <a:ext cx="1778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175863662"/>
              </p:ext>
            </p:extLst>
          </p:nvPr>
        </p:nvGraphicFramePr>
        <p:xfrm>
          <a:off x="5899150" y="2089622"/>
          <a:ext cx="1697038" cy="492125"/>
        </p:xfrm>
        <a:graphic>
          <a:graphicData uri="http://schemas.openxmlformats.org/presentationml/2006/ole">
            <mc:AlternateContent xmlns:mc="http://schemas.openxmlformats.org/markup-compatibility/2006">
              <mc:Choice xmlns:v="urn:schemas-microsoft-com:vml" Requires="v">
                <p:oleObj spid="_x0000_s4169" name="公式" r:id="rId5" imgW="787320" imgH="228600" progId="Equation.3">
                  <p:embed/>
                </p:oleObj>
              </mc:Choice>
              <mc:Fallback>
                <p:oleObj name="公式" r:id="rId5" imgW="7873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2089622"/>
                        <a:ext cx="16970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4142671509"/>
              </p:ext>
            </p:extLst>
          </p:nvPr>
        </p:nvGraphicFramePr>
        <p:xfrm>
          <a:off x="3797374" y="2576984"/>
          <a:ext cx="1724025" cy="520700"/>
        </p:xfrm>
        <a:graphic>
          <a:graphicData uri="http://schemas.openxmlformats.org/presentationml/2006/ole">
            <mc:AlternateContent xmlns:mc="http://schemas.openxmlformats.org/markup-compatibility/2006">
              <mc:Choice xmlns:v="urn:schemas-microsoft-com:vml" Requires="v">
                <p:oleObj spid="_x0000_s4170" name="公式" r:id="rId7" imgW="799920" imgH="241200" progId="Equation.3">
                  <p:embed/>
                </p:oleObj>
              </mc:Choice>
              <mc:Fallback>
                <p:oleObj name="公式" r:id="rId7" imgW="79992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7374" y="2576984"/>
                        <a:ext cx="17240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994115389"/>
              </p:ext>
            </p:extLst>
          </p:nvPr>
        </p:nvGraphicFramePr>
        <p:xfrm>
          <a:off x="5870649" y="2576984"/>
          <a:ext cx="1670050" cy="463550"/>
        </p:xfrm>
        <a:graphic>
          <a:graphicData uri="http://schemas.openxmlformats.org/presentationml/2006/ole">
            <mc:AlternateContent xmlns:mc="http://schemas.openxmlformats.org/markup-compatibility/2006">
              <mc:Choice xmlns:v="urn:schemas-microsoft-com:vml" Requires="v">
                <p:oleObj spid="_x0000_s4171" name="公式" r:id="rId9" imgW="774360" imgH="215640" progId="Equation.3">
                  <p:embed/>
                </p:oleObj>
              </mc:Choice>
              <mc:Fallback>
                <p:oleObj name="公式" r:id="rId9" imgW="77436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0649" y="2576984"/>
                        <a:ext cx="16700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325757926"/>
              </p:ext>
            </p:extLst>
          </p:nvPr>
        </p:nvGraphicFramePr>
        <p:xfrm>
          <a:off x="1476375" y="4682009"/>
          <a:ext cx="5994400" cy="1011238"/>
        </p:xfrm>
        <a:graphic>
          <a:graphicData uri="http://schemas.openxmlformats.org/presentationml/2006/ole">
            <mc:AlternateContent xmlns:mc="http://schemas.openxmlformats.org/markup-compatibility/2006">
              <mc:Choice xmlns:v="urn:schemas-microsoft-com:vml" Requires="v">
                <p:oleObj spid="_x0000_s4172" name="公式" r:id="rId11" imgW="2781000" imgH="469800" progId="Equation.3">
                  <p:embed/>
                </p:oleObj>
              </mc:Choice>
              <mc:Fallback>
                <p:oleObj name="公式" r:id="rId11" imgW="278100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6375" y="4682009"/>
                        <a:ext cx="5994400"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Line 10"/>
          <p:cNvSpPr>
            <a:spLocks noChangeShapeType="1"/>
          </p:cNvSpPr>
          <p:nvPr/>
        </p:nvSpPr>
        <p:spPr bwMode="auto">
          <a:xfrm>
            <a:off x="2987675" y="3531072"/>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 name="Line 11"/>
          <p:cNvSpPr>
            <a:spLocks noChangeShapeType="1"/>
          </p:cNvSpPr>
          <p:nvPr/>
        </p:nvSpPr>
        <p:spPr bwMode="auto">
          <a:xfrm>
            <a:off x="2987675" y="3962872"/>
            <a:ext cx="1728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9" name="Line 12"/>
          <p:cNvSpPr>
            <a:spLocks noChangeShapeType="1"/>
          </p:cNvSpPr>
          <p:nvPr/>
        </p:nvSpPr>
        <p:spPr bwMode="auto">
          <a:xfrm>
            <a:off x="4716463" y="3531072"/>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0" name="Freeform 13"/>
          <p:cNvSpPr>
            <a:spLocks/>
          </p:cNvSpPr>
          <p:nvPr/>
        </p:nvSpPr>
        <p:spPr bwMode="auto">
          <a:xfrm flipV="1">
            <a:off x="2987675" y="3746972"/>
            <a:ext cx="1728788" cy="360362"/>
          </a:xfrm>
          <a:custGeom>
            <a:avLst/>
            <a:gdLst>
              <a:gd name="T0" fmla="*/ 0 w 2359"/>
              <a:gd name="T1" fmla="*/ 499 h 998"/>
              <a:gd name="T2" fmla="*/ 590 w 2359"/>
              <a:gd name="T3" fmla="*/ 0 h 998"/>
              <a:gd name="T4" fmla="*/ 1180 w 2359"/>
              <a:gd name="T5" fmla="*/ 499 h 998"/>
              <a:gd name="T6" fmla="*/ 1769 w 2359"/>
              <a:gd name="T7" fmla="*/ 998 h 998"/>
              <a:gd name="T8" fmla="*/ 2359 w 2359"/>
              <a:gd name="T9" fmla="*/ 499 h 998"/>
            </a:gdLst>
            <a:ahLst/>
            <a:cxnLst>
              <a:cxn ang="0">
                <a:pos x="T0" y="T1"/>
              </a:cxn>
              <a:cxn ang="0">
                <a:pos x="T2" y="T3"/>
              </a:cxn>
              <a:cxn ang="0">
                <a:pos x="T4" y="T5"/>
              </a:cxn>
              <a:cxn ang="0">
                <a:pos x="T6" y="T7"/>
              </a:cxn>
              <a:cxn ang="0">
                <a:pos x="T8" y="T9"/>
              </a:cxn>
            </a:cxnLst>
            <a:rect l="0" t="0" r="r" b="b"/>
            <a:pathLst>
              <a:path w="2359" h="998">
                <a:moveTo>
                  <a:pt x="0" y="499"/>
                </a:moveTo>
                <a:cubicBezTo>
                  <a:pt x="196" y="249"/>
                  <a:pt x="393" y="0"/>
                  <a:pt x="590" y="0"/>
                </a:cubicBezTo>
                <a:cubicBezTo>
                  <a:pt x="787" y="0"/>
                  <a:pt x="984" y="333"/>
                  <a:pt x="1180" y="499"/>
                </a:cubicBezTo>
                <a:cubicBezTo>
                  <a:pt x="1376" y="665"/>
                  <a:pt x="1573" y="998"/>
                  <a:pt x="1769" y="998"/>
                </a:cubicBezTo>
                <a:cubicBezTo>
                  <a:pt x="1965" y="998"/>
                  <a:pt x="2162" y="748"/>
                  <a:pt x="2359" y="499"/>
                </a:cubicBezTo>
              </a:path>
            </a:pathLst>
          </a:custGeom>
          <a:noFill/>
          <a:ln w="381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1" name="Freeform 14"/>
          <p:cNvSpPr>
            <a:spLocks/>
          </p:cNvSpPr>
          <p:nvPr/>
        </p:nvSpPr>
        <p:spPr bwMode="auto">
          <a:xfrm flipV="1">
            <a:off x="2989263" y="3962872"/>
            <a:ext cx="1727200" cy="288925"/>
          </a:xfrm>
          <a:custGeom>
            <a:avLst/>
            <a:gdLst>
              <a:gd name="T0" fmla="*/ 0 w 1180"/>
              <a:gd name="T1" fmla="*/ 499 h 499"/>
              <a:gd name="T2" fmla="*/ 590 w 1180"/>
              <a:gd name="T3" fmla="*/ 0 h 499"/>
              <a:gd name="T4" fmla="*/ 1180 w 1180"/>
              <a:gd name="T5" fmla="*/ 499 h 499"/>
            </a:gdLst>
            <a:ahLst/>
            <a:cxnLst>
              <a:cxn ang="0">
                <a:pos x="T0" y="T1"/>
              </a:cxn>
              <a:cxn ang="0">
                <a:pos x="T2" y="T3"/>
              </a:cxn>
              <a:cxn ang="0">
                <a:pos x="T4" y="T5"/>
              </a:cxn>
            </a:cxnLst>
            <a:rect l="0" t="0" r="r" b="b"/>
            <a:pathLst>
              <a:path w="1180" h="499">
                <a:moveTo>
                  <a:pt x="0" y="499"/>
                </a:moveTo>
                <a:cubicBezTo>
                  <a:pt x="196" y="249"/>
                  <a:pt x="393" y="0"/>
                  <a:pt x="590" y="0"/>
                </a:cubicBezTo>
                <a:cubicBezTo>
                  <a:pt x="787" y="0"/>
                  <a:pt x="983" y="249"/>
                  <a:pt x="1180" y="49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2" name="Freeform 15"/>
          <p:cNvSpPr>
            <a:spLocks/>
          </p:cNvSpPr>
          <p:nvPr/>
        </p:nvSpPr>
        <p:spPr bwMode="auto">
          <a:xfrm>
            <a:off x="2987675" y="3458047"/>
            <a:ext cx="1728788" cy="936625"/>
          </a:xfrm>
          <a:custGeom>
            <a:avLst/>
            <a:gdLst>
              <a:gd name="T0" fmla="*/ 0 w 5307"/>
              <a:gd name="T1" fmla="*/ 582 h 1081"/>
              <a:gd name="T2" fmla="*/ 318 w 5307"/>
              <a:gd name="T3" fmla="*/ 83 h 1081"/>
              <a:gd name="T4" fmla="*/ 907 w 5307"/>
              <a:gd name="T5" fmla="*/ 1081 h 1081"/>
              <a:gd name="T6" fmla="*/ 1497 w 5307"/>
              <a:gd name="T7" fmla="*/ 83 h 1081"/>
              <a:gd name="T8" fmla="*/ 2087 w 5307"/>
              <a:gd name="T9" fmla="*/ 1081 h 1081"/>
              <a:gd name="T10" fmla="*/ 2676 w 5307"/>
              <a:gd name="T11" fmla="*/ 83 h 1081"/>
              <a:gd name="T12" fmla="*/ 3266 w 5307"/>
              <a:gd name="T13" fmla="*/ 1081 h 1081"/>
              <a:gd name="T14" fmla="*/ 3856 w 5307"/>
              <a:gd name="T15" fmla="*/ 83 h 1081"/>
              <a:gd name="T16" fmla="*/ 4445 w 5307"/>
              <a:gd name="T17" fmla="*/ 1081 h 1081"/>
              <a:gd name="T18" fmla="*/ 5035 w 5307"/>
              <a:gd name="T19" fmla="*/ 83 h 1081"/>
              <a:gd name="T20" fmla="*/ 5307 w 5307"/>
              <a:gd name="T21" fmla="*/ 582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7" h="1081">
                <a:moveTo>
                  <a:pt x="0" y="582"/>
                </a:moveTo>
                <a:cubicBezTo>
                  <a:pt x="83" y="291"/>
                  <a:pt x="167" y="0"/>
                  <a:pt x="318" y="83"/>
                </a:cubicBezTo>
                <a:cubicBezTo>
                  <a:pt x="469" y="166"/>
                  <a:pt x="711" y="1081"/>
                  <a:pt x="907" y="1081"/>
                </a:cubicBezTo>
                <a:cubicBezTo>
                  <a:pt x="1103" y="1081"/>
                  <a:pt x="1300" y="83"/>
                  <a:pt x="1497" y="83"/>
                </a:cubicBezTo>
                <a:cubicBezTo>
                  <a:pt x="1694" y="83"/>
                  <a:pt x="1891" y="1081"/>
                  <a:pt x="2087" y="1081"/>
                </a:cubicBezTo>
                <a:cubicBezTo>
                  <a:pt x="2283" y="1081"/>
                  <a:pt x="2480" y="83"/>
                  <a:pt x="2676" y="83"/>
                </a:cubicBezTo>
                <a:cubicBezTo>
                  <a:pt x="2872" y="83"/>
                  <a:pt x="3069" y="1081"/>
                  <a:pt x="3266" y="1081"/>
                </a:cubicBezTo>
                <a:cubicBezTo>
                  <a:pt x="3463" y="1081"/>
                  <a:pt x="3660" y="83"/>
                  <a:pt x="3856" y="83"/>
                </a:cubicBezTo>
                <a:cubicBezTo>
                  <a:pt x="4052" y="83"/>
                  <a:pt x="4249" y="1081"/>
                  <a:pt x="4445" y="1081"/>
                </a:cubicBezTo>
                <a:cubicBezTo>
                  <a:pt x="4641" y="1081"/>
                  <a:pt x="4891" y="166"/>
                  <a:pt x="5035" y="83"/>
                </a:cubicBezTo>
                <a:cubicBezTo>
                  <a:pt x="5179" y="0"/>
                  <a:pt x="5243" y="291"/>
                  <a:pt x="5307" y="582"/>
                </a:cubicBezTo>
              </a:path>
            </a:pathLst>
          </a:custGeom>
          <a:noFill/>
          <a:ln w="38100" cmpd="sng">
            <a:solidFill>
              <a:srgbClr val="66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3" name="Line 16"/>
          <p:cNvSpPr>
            <a:spLocks noChangeShapeType="1"/>
          </p:cNvSpPr>
          <p:nvPr/>
        </p:nvSpPr>
        <p:spPr bwMode="auto">
          <a:xfrm flipV="1">
            <a:off x="4716463" y="3458047"/>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4" name="Line 17"/>
          <p:cNvSpPr>
            <a:spLocks noChangeShapeType="1"/>
          </p:cNvSpPr>
          <p:nvPr/>
        </p:nvSpPr>
        <p:spPr bwMode="auto">
          <a:xfrm flipV="1">
            <a:off x="4716463" y="3673947"/>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5" name="Line 18"/>
          <p:cNvSpPr>
            <a:spLocks noChangeShapeType="1"/>
          </p:cNvSpPr>
          <p:nvPr/>
        </p:nvSpPr>
        <p:spPr bwMode="auto">
          <a:xfrm flipV="1">
            <a:off x="4716463" y="3889847"/>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6" name="Line 19"/>
          <p:cNvSpPr>
            <a:spLocks noChangeShapeType="1"/>
          </p:cNvSpPr>
          <p:nvPr/>
        </p:nvSpPr>
        <p:spPr bwMode="auto">
          <a:xfrm flipV="1">
            <a:off x="4716463" y="4105747"/>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7" name="Line 20"/>
          <p:cNvSpPr>
            <a:spLocks noChangeShapeType="1"/>
          </p:cNvSpPr>
          <p:nvPr/>
        </p:nvSpPr>
        <p:spPr bwMode="auto">
          <a:xfrm flipV="1">
            <a:off x="4716463" y="4321647"/>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8" name="Line 21"/>
          <p:cNvSpPr>
            <a:spLocks noChangeShapeType="1"/>
          </p:cNvSpPr>
          <p:nvPr/>
        </p:nvSpPr>
        <p:spPr bwMode="auto">
          <a:xfrm flipV="1">
            <a:off x="4716463" y="3575522"/>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9" name="Line 22"/>
          <p:cNvSpPr>
            <a:spLocks noChangeShapeType="1"/>
          </p:cNvSpPr>
          <p:nvPr/>
        </p:nvSpPr>
        <p:spPr bwMode="auto">
          <a:xfrm flipV="1">
            <a:off x="4716463" y="3791422"/>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0" name="Line 23"/>
          <p:cNvSpPr>
            <a:spLocks noChangeShapeType="1"/>
          </p:cNvSpPr>
          <p:nvPr/>
        </p:nvSpPr>
        <p:spPr bwMode="auto">
          <a:xfrm flipV="1">
            <a:off x="4716463" y="4007322"/>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1" name="Line 24"/>
          <p:cNvSpPr>
            <a:spLocks noChangeShapeType="1"/>
          </p:cNvSpPr>
          <p:nvPr/>
        </p:nvSpPr>
        <p:spPr bwMode="auto">
          <a:xfrm flipV="1">
            <a:off x="4716463" y="4223222"/>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2" name="Line 25"/>
          <p:cNvSpPr>
            <a:spLocks noChangeShapeType="1"/>
          </p:cNvSpPr>
          <p:nvPr/>
        </p:nvSpPr>
        <p:spPr bwMode="auto">
          <a:xfrm flipV="1">
            <a:off x="2916238" y="3531072"/>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3" name="Line 26"/>
          <p:cNvSpPr>
            <a:spLocks noChangeShapeType="1"/>
          </p:cNvSpPr>
          <p:nvPr/>
        </p:nvSpPr>
        <p:spPr bwMode="auto">
          <a:xfrm flipV="1">
            <a:off x="2916238" y="3746972"/>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4" name="Line 27"/>
          <p:cNvSpPr>
            <a:spLocks noChangeShapeType="1"/>
          </p:cNvSpPr>
          <p:nvPr/>
        </p:nvSpPr>
        <p:spPr bwMode="auto">
          <a:xfrm flipV="1">
            <a:off x="2916238" y="3962872"/>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5" name="Line 28"/>
          <p:cNvSpPr>
            <a:spLocks noChangeShapeType="1"/>
          </p:cNvSpPr>
          <p:nvPr/>
        </p:nvSpPr>
        <p:spPr bwMode="auto">
          <a:xfrm flipV="1">
            <a:off x="2916238" y="4178772"/>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6" name="Line 29"/>
          <p:cNvSpPr>
            <a:spLocks noChangeShapeType="1"/>
          </p:cNvSpPr>
          <p:nvPr/>
        </p:nvSpPr>
        <p:spPr bwMode="auto">
          <a:xfrm flipV="1">
            <a:off x="2916238" y="4394672"/>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7" name="Line 30"/>
          <p:cNvSpPr>
            <a:spLocks noChangeShapeType="1"/>
          </p:cNvSpPr>
          <p:nvPr/>
        </p:nvSpPr>
        <p:spPr bwMode="auto">
          <a:xfrm flipV="1">
            <a:off x="2916238" y="3648547"/>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8" name="Line 31"/>
          <p:cNvSpPr>
            <a:spLocks noChangeShapeType="1"/>
          </p:cNvSpPr>
          <p:nvPr/>
        </p:nvSpPr>
        <p:spPr bwMode="auto">
          <a:xfrm flipV="1">
            <a:off x="2916238" y="3864447"/>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39" name="Line 32"/>
          <p:cNvSpPr>
            <a:spLocks noChangeShapeType="1"/>
          </p:cNvSpPr>
          <p:nvPr/>
        </p:nvSpPr>
        <p:spPr bwMode="auto">
          <a:xfrm flipV="1">
            <a:off x="2916238" y="4080347"/>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0" name="Line 33"/>
          <p:cNvSpPr>
            <a:spLocks noChangeShapeType="1"/>
          </p:cNvSpPr>
          <p:nvPr/>
        </p:nvSpPr>
        <p:spPr bwMode="auto">
          <a:xfrm flipV="1">
            <a:off x="2916238" y="4296247"/>
            <a:ext cx="714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1" name="Line 34"/>
          <p:cNvSpPr>
            <a:spLocks noChangeShapeType="1"/>
          </p:cNvSpPr>
          <p:nvPr/>
        </p:nvSpPr>
        <p:spPr bwMode="auto">
          <a:xfrm flipH="1">
            <a:off x="5564188" y="4034309"/>
            <a:ext cx="576262" cy="3603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2" name="Line 35"/>
          <p:cNvSpPr>
            <a:spLocks noChangeShapeType="1"/>
          </p:cNvSpPr>
          <p:nvPr/>
        </p:nvSpPr>
        <p:spPr bwMode="auto">
          <a:xfrm>
            <a:off x="6140450" y="4034309"/>
            <a:ext cx="158273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3" name="Line 36"/>
          <p:cNvSpPr>
            <a:spLocks noChangeShapeType="1"/>
          </p:cNvSpPr>
          <p:nvPr/>
        </p:nvSpPr>
        <p:spPr bwMode="auto">
          <a:xfrm>
            <a:off x="5564188" y="4394672"/>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4" name="Line 37"/>
          <p:cNvSpPr>
            <a:spLocks noChangeShapeType="1"/>
          </p:cNvSpPr>
          <p:nvPr/>
        </p:nvSpPr>
        <p:spPr bwMode="auto">
          <a:xfrm flipH="1">
            <a:off x="7148513" y="4034309"/>
            <a:ext cx="5762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5" name="Line 38"/>
          <p:cNvSpPr>
            <a:spLocks noChangeShapeType="1"/>
          </p:cNvSpPr>
          <p:nvPr/>
        </p:nvSpPr>
        <p:spPr bwMode="auto">
          <a:xfrm>
            <a:off x="6140450" y="3317630"/>
            <a:ext cx="1582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6" name="Line 39"/>
          <p:cNvSpPr>
            <a:spLocks noChangeShapeType="1"/>
          </p:cNvSpPr>
          <p:nvPr/>
        </p:nvSpPr>
        <p:spPr bwMode="auto">
          <a:xfrm flipV="1">
            <a:off x="6140450" y="3313584"/>
            <a:ext cx="0" cy="7207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7" name="Line 40"/>
          <p:cNvSpPr>
            <a:spLocks noChangeShapeType="1"/>
          </p:cNvSpPr>
          <p:nvPr/>
        </p:nvSpPr>
        <p:spPr bwMode="auto">
          <a:xfrm flipV="1">
            <a:off x="5564188" y="3673947"/>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8" name="Line 41"/>
          <p:cNvSpPr>
            <a:spLocks noChangeShapeType="1"/>
          </p:cNvSpPr>
          <p:nvPr/>
        </p:nvSpPr>
        <p:spPr bwMode="auto">
          <a:xfrm>
            <a:off x="5564188" y="3673947"/>
            <a:ext cx="15827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49" name="Line 42"/>
          <p:cNvSpPr>
            <a:spLocks noChangeShapeType="1"/>
          </p:cNvSpPr>
          <p:nvPr/>
        </p:nvSpPr>
        <p:spPr bwMode="auto">
          <a:xfrm flipV="1">
            <a:off x="5564188" y="3313584"/>
            <a:ext cx="5762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0" name="Line 43"/>
          <p:cNvSpPr>
            <a:spLocks noChangeShapeType="1"/>
          </p:cNvSpPr>
          <p:nvPr/>
        </p:nvSpPr>
        <p:spPr bwMode="auto">
          <a:xfrm flipV="1">
            <a:off x="7148513" y="3313584"/>
            <a:ext cx="57467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1" name="Line 44"/>
          <p:cNvSpPr>
            <a:spLocks noChangeShapeType="1"/>
          </p:cNvSpPr>
          <p:nvPr/>
        </p:nvSpPr>
        <p:spPr bwMode="auto">
          <a:xfrm>
            <a:off x="7148513" y="3673947"/>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2" name="Line 45"/>
          <p:cNvSpPr>
            <a:spLocks noChangeShapeType="1"/>
          </p:cNvSpPr>
          <p:nvPr/>
        </p:nvSpPr>
        <p:spPr bwMode="auto">
          <a:xfrm flipV="1">
            <a:off x="7723188" y="3313584"/>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3" name="Line 46"/>
          <p:cNvSpPr>
            <a:spLocks noChangeShapeType="1"/>
          </p:cNvSpPr>
          <p:nvPr/>
        </p:nvSpPr>
        <p:spPr bwMode="auto">
          <a:xfrm flipV="1">
            <a:off x="6140450" y="3673947"/>
            <a:ext cx="1008063" cy="3603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4" name="Line 47"/>
          <p:cNvSpPr>
            <a:spLocks noChangeShapeType="1"/>
          </p:cNvSpPr>
          <p:nvPr/>
        </p:nvSpPr>
        <p:spPr bwMode="auto">
          <a:xfrm>
            <a:off x="5564188" y="4394672"/>
            <a:ext cx="1584325"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5" name="Line 48"/>
          <p:cNvSpPr>
            <a:spLocks noChangeShapeType="1"/>
          </p:cNvSpPr>
          <p:nvPr/>
        </p:nvSpPr>
        <p:spPr bwMode="auto">
          <a:xfrm flipV="1">
            <a:off x="5564188" y="3673947"/>
            <a:ext cx="0" cy="720725"/>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6" name="Line 49"/>
          <p:cNvSpPr>
            <a:spLocks noChangeShapeType="1"/>
          </p:cNvSpPr>
          <p:nvPr/>
        </p:nvSpPr>
        <p:spPr bwMode="auto">
          <a:xfrm flipH="1">
            <a:off x="7148513" y="4034309"/>
            <a:ext cx="574675" cy="360363"/>
          </a:xfrm>
          <a:prstGeom prst="line">
            <a:avLst/>
          </a:prstGeom>
          <a:noFill/>
          <a:ln w="285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7" name="Freeform 50"/>
          <p:cNvSpPr>
            <a:spLocks/>
          </p:cNvSpPr>
          <p:nvPr/>
        </p:nvSpPr>
        <p:spPr bwMode="auto">
          <a:xfrm rot="20270162" flipV="1">
            <a:off x="7104063" y="4048597"/>
            <a:ext cx="636587" cy="303212"/>
          </a:xfrm>
          <a:custGeom>
            <a:avLst/>
            <a:gdLst>
              <a:gd name="T0" fmla="*/ 0 w 2359"/>
              <a:gd name="T1" fmla="*/ 499 h 998"/>
              <a:gd name="T2" fmla="*/ 590 w 2359"/>
              <a:gd name="T3" fmla="*/ 0 h 998"/>
              <a:gd name="T4" fmla="*/ 1180 w 2359"/>
              <a:gd name="T5" fmla="*/ 499 h 998"/>
              <a:gd name="T6" fmla="*/ 1769 w 2359"/>
              <a:gd name="T7" fmla="*/ 998 h 998"/>
              <a:gd name="T8" fmla="*/ 2359 w 2359"/>
              <a:gd name="T9" fmla="*/ 499 h 998"/>
            </a:gdLst>
            <a:ahLst/>
            <a:cxnLst>
              <a:cxn ang="0">
                <a:pos x="T0" y="T1"/>
              </a:cxn>
              <a:cxn ang="0">
                <a:pos x="T2" y="T3"/>
              </a:cxn>
              <a:cxn ang="0">
                <a:pos x="T4" y="T5"/>
              </a:cxn>
              <a:cxn ang="0">
                <a:pos x="T6" y="T7"/>
              </a:cxn>
              <a:cxn ang="0">
                <a:pos x="T8" y="T9"/>
              </a:cxn>
            </a:cxnLst>
            <a:rect l="0" t="0" r="r" b="b"/>
            <a:pathLst>
              <a:path w="2359" h="998">
                <a:moveTo>
                  <a:pt x="0" y="499"/>
                </a:moveTo>
                <a:cubicBezTo>
                  <a:pt x="196" y="249"/>
                  <a:pt x="393" y="0"/>
                  <a:pt x="590" y="0"/>
                </a:cubicBezTo>
                <a:cubicBezTo>
                  <a:pt x="787" y="0"/>
                  <a:pt x="984" y="333"/>
                  <a:pt x="1180" y="499"/>
                </a:cubicBezTo>
                <a:cubicBezTo>
                  <a:pt x="1376" y="665"/>
                  <a:pt x="1573" y="998"/>
                  <a:pt x="1769" y="998"/>
                </a:cubicBezTo>
                <a:cubicBezTo>
                  <a:pt x="1965" y="998"/>
                  <a:pt x="2162" y="748"/>
                  <a:pt x="2359" y="499"/>
                </a:cubicBezTo>
              </a:path>
            </a:pathLst>
          </a:custGeom>
          <a:noFill/>
          <a:ln w="381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8" name="Freeform 51"/>
          <p:cNvSpPr>
            <a:spLocks/>
          </p:cNvSpPr>
          <p:nvPr/>
        </p:nvSpPr>
        <p:spPr bwMode="auto">
          <a:xfrm rot="16200000">
            <a:off x="5210175" y="3926360"/>
            <a:ext cx="720725" cy="215900"/>
          </a:xfrm>
          <a:custGeom>
            <a:avLst/>
            <a:gdLst>
              <a:gd name="T0" fmla="*/ 0 w 4717"/>
              <a:gd name="T1" fmla="*/ 499 h 998"/>
              <a:gd name="T2" fmla="*/ 589 w 4717"/>
              <a:gd name="T3" fmla="*/ 0 h 998"/>
              <a:gd name="T4" fmla="*/ 1179 w 4717"/>
              <a:gd name="T5" fmla="*/ 499 h 998"/>
              <a:gd name="T6" fmla="*/ 1769 w 4717"/>
              <a:gd name="T7" fmla="*/ 998 h 998"/>
              <a:gd name="T8" fmla="*/ 2358 w 4717"/>
              <a:gd name="T9" fmla="*/ 499 h 998"/>
              <a:gd name="T10" fmla="*/ 2948 w 4717"/>
              <a:gd name="T11" fmla="*/ 0 h 998"/>
              <a:gd name="T12" fmla="*/ 3538 w 4717"/>
              <a:gd name="T13" fmla="*/ 499 h 998"/>
              <a:gd name="T14" fmla="*/ 4127 w 4717"/>
              <a:gd name="T15" fmla="*/ 998 h 998"/>
              <a:gd name="T16" fmla="*/ 4717 w 4717"/>
              <a:gd name="T17" fmla="*/ 499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7" h="998">
                <a:moveTo>
                  <a:pt x="0" y="499"/>
                </a:moveTo>
                <a:cubicBezTo>
                  <a:pt x="196" y="249"/>
                  <a:pt x="393" y="0"/>
                  <a:pt x="589" y="0"/>
                </a:cubicBezTo>
                <a:cubicBezTo>
                  <a:pt x="785" y="0"/>
                  <a:pt x="982" y="333"/>
                  <a:pt x="1179" y="499"/>
                </a:cubicBezTo>
                <a:cubicBezTo>
                  <a:pt x="1376" y="665"/>
                  <a:pt x="1573" y="998"/>
                  <a:pt x="1769" y="998"/>
                </a:cubicBezTo>
                <a:cubicBezTo>
                  <a:pt x="1965" y="998"/>
                  <a:pt x="2162" y="665"/>
                  <a:pt x="2358" y="499"/>
                </a:cubicBezTo>
                <a:cubicBezTo>
                  <a:pt x="2554" y="333"/>
                  <a:pt x="2751" y="0"/>
                  <a:pt x="2948" y="0"/>
                </a:cubicBezTo>
                <a:cubicBezTo>
                  <a:pt x="3145" y="0"/>
                  <a:pt x="3342" y="333"/>
                  <a:pt x="3538" y="499"/>
                </a:cubicBezTo>
                <a:cubicBezTo>
                  <a:pt x="3734" y="665"/>
                  <a:pt x="3931" y="998"/>
                  <a:pt x="4127" y="998"/>
                </a:cubicBezTo>
                <a:cubicBezTo>
                  <a:pt x="4323" y="998"/>
                  <a:pt x="4520" y="748"/>
                  <a:pt x="4717" y="499"/>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59" name="Freeform 52"/>
          <p:cNvSpPr>
            <a:spLocks/>
          </p:cNvSpPr>
          <p:nvPr/>
        </p:nvSpPr>
        <p:spPr bwMode="auto">
          <a:xfrm>
            <a:off x="5564188" y="4216872"/>
            <a:ext cx="1511300" cy="393700"/>
          </a:xfrm>
          <a:custGeom>
            <a:avLst/>
            <a:gdLst>
              <a:gd name="T0" fmla="*/ 0 w 4717"/>
              <a:gd name="T1" fmla="*/ 499 h 998"/>
              <a:gd name="T2" fmla="*/ 589 w 4717"/>
              <a:gd name="T3" fmla="*/ 0 h 998"/>
              <a:gd name="T4" fmla="*/ 1179 w 4717"/>
              <a:gd name="T5" fmla="*/ 499 h 998"/>
              <a:gd name="T6" fmla="*/ 1769 w 4717"/>
              <a:gd name="T7" fmla="*/ 998 h 998"/>
              <a:gd name="T8" fmla="*/ 2358 w 4717"/>
              <a:gd name="T9" fmla="*/ 499 h 998"/>
              <a:gd name="T10" fmla="*/ 2948 w 4717"/>
              <a:gd name="T11" fmla="*/ 0 h 998"/>
              <a:gd name="T12" fmla="*/ 3538 w 4717"/>
              <a:gd name="T13" fmla="*/ 499 h 998"/>
              <a:gd name="T14" fmla="*/ 4127 w 4717"/>
              <a:gd name="T15" fmla="*/ 998 h 998"/>
              <a:gd name="T16" fmla="*/ 4717 w 4717"/>
              <a:gd name="T17" fmla="*/ 499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7" h="998">
                <a:moveTo>
                  <a:pt x="0" y="499"/>
                </a:moveTo>
                <a:cubicBezTo>
                  <a:pt x="196" y="249"/>
                  <a:pt x="393" y="0"/>
                  <a:pt x="589" y="0"/>
                </a:cubicBezTo>
                <a:cubicBezTo>
                  <a:pt x="785" y="0"/>
                  <a:pt x="982" y="333"/>
                  <a:pt x="1179" y="499"/>
                </a:cubicBezTo>
                <a:cubicBezTo>
                  <a:pt x="1376" y="665"/>
                  <a:pt x="1573" y="998"/>
                  <a:pt x="1769" y="998"/>
                </a:cubicBezTo>
                <a:cubicBezTo>
                  <a:pt x="1965" y="998"/>
                  <a:pt x="2162" y="665"/>
                  <a:pt x="2358" y="499"/>
                </a:cubicBezTo>
                <a:cubicBezTo>
                  <a:pt x="2554" y="333"/>
                  <a:pt x="2751" y="0"/>
                  <a:pt x="2948" y="0"/>
                </a:cubicBezTo>
                <a:cubicBezTo>
                  <a:pt x="3145" y="0"/>
                  <a:pt x="3342" y="333"/>
                  <a:pt x="3538" y="499"/>
                </a:cubicBezTo>
                <a:cubicBezTo>
                  <a:pt x="3734" y="665"/>
                  <a:pt x="3931" y="998"/>
                  <a:pt x="4127" y="998"/>
                </a:cubicBezTo>
                <a:cubicBezTo>
                  <a:pt x="4323" y="998"/>
                  <a:pt x="4520" y="748"/>
                  <a:pt x="4717" y="499"/>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0" name="Freeform 53"/>
          <p:cNvSpPr>
            <a:spLocks/>
          </p:cNvSpPr>
          <p:nvPr/>
        </p:nvSpPr>
        <p:spPr bwMode="auto">
          <a:xfrm rot="20434956">
            <a:off x="6137275" y="3654897"/>
            <a:ext cx="936625" cy="358775"/>
          </a:xfrm>
          <a:custGeom>
            <a:avLst/>
            <a:gdLst>
              <a:gd name="T0" fmla="*/ 0 w 5307"/>
              <a:gd name="T1" fmla="*/ 582 h 1081"/>
              <a:gd name="T2" fmla="*/ 318 w 5307"/>
              <a:gd name="T3" fmla="*/ 83 h 1081"/>
              <a:gd name="T4" fmla="*/ 907 w 5307"/>
              <a:gd name="T5" fmla="*/ 1081 h 1081"/>
              <a:gd name="T6" fmla="*/ 1497 w 5307"/>
              <a:gd name="T7" fmla="*/ 83 h 1081"/>
              <a:gd name="T8" fmla="*/ 2087 w 5307"/>
              <a:gd name="T9" fmla="*/ 1081 h 1081"/>
              <a:gd name="T10" fmla="*/ 2676 w 5307"/>
              <a:gd name="T11" fmla="*/ 83 h 1081"/>
              <a:gd name="T12" fmla="*/ 3266 w 5307"/>
              <a:gd name="T13" fmla="*/ 1081 h 1081"/>
              <a:gd name="T14" fmla="*/ 3856 w 5307"/>
              <a:gd name="T15" fmla="*/ 83 h 1081"/>
              <a:gd name="T16" fmla="*/ 4445 w 5307"/>
              <a:gd name="T17" fmla="*/ 1081 h 1081"/>
              <a:gd name="T18" fmla="*/ 5035 w 5307"/>
              <a:gd name="T19" fmla="*/ 83 h 1081"/>
              <a:gd name="T20" fmla="*/ 5307 w 5307"/>
              <a:gd name="T21" fmla="*/ 582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7" h="1081">
                <a:moveTo>
                  <a:pt x="0" y="582"/>
                </a:moveTo>
                <a:cubicBezTo>
                  <a:pt x="83" y="291"/>
                  <a:pt x="167" y="0"/>
                  <a:pt x="318" y="83"/>
                </a:cubicBezTo>
                <a:cubicBezTo>
                  <a:pt x="469" y="166"/>
                  <a:pt x="711" y="1081"/>
                  <a:pt x="907" y="1081"/>
                </a:cubicBezTo>
                <a:cubicBezTo>
                  <a:pt x="1103" y="1081"/>
                  <a:pt x="1300" y="83"/>
                  <a:pt x="1497" y="83"/>
                </a:cubicBezTo>
                <a:cubicBezTo>
                  <a:pt x="1694" y="83"/>
                  <a:pt x="1891" y="1081"/>
                  <a:pt x="2087" y="1081"/>
                </a:cubicBezTo>
                <a:cubicBezTo>
                  <a:pt x="2283" y="1081"/>
                  <a:pt x="2480" y="83"/>
                  <a:pt x="2676" y="83"/>
                </a:cubicBezTo>
                <a:cubicBezTo>
                  <a:pt x="2872" y="83"/>
                  <a:pt x="3069" y="1081"/>
                  <a:pt x="3266" y="1081"/>
                </a:cubicBezTo>
                <a:cubicBezTo>
                  <a:pt x="3463" y="1081"/>
                  <a:pt x="3660" y="83"/>
                  <a:pt x="3856" y="83"/>
                </a:cubicBezTo>
                <a:cubicBezTo>
                  <a:pt x="4052" y="83"/>
                  <a:pt x="4249" y="1081"/>
                  <a:pt x="4445" y="1081"/>
                </a:cubicBezTo>
                <a:cubicBezTo>
                  <a:pt x="4641" y="1081"/>
                  <a:pt x="4891" y="166"/>
                  <a:pt x="5035" y="83"/>
                </a:cubicBezTo>
                <a:cubicBezTo>
                  <a:pt x="5179" y="0"/>
                  <a:pt x="5243" y="291"/>
                  <a:pt x="5307" y="58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grpSp>
        <p:nvGrpSpPr>
          <p:cNvPr id="61" name="Group 54"/>
          <p:cNvGrpSpPr>
            <a:grpSpLocks/>
          </p:cNvGrpSpPr>
          <p:nvPr/>
        </p:nvGrpSpPr>
        <p:grpSpPr bwMode="auto">
          <a:xfrm>
            <a:off x="274638" y="3237384"/>
            <a:ext cx="2335212" cy="1722438"/>
            <a:chOff x="173" y="2112"/>
            <a:chExt cx="1471" cy="1085"/>
          </a:xfrm>
        </p:grpSpPr>
        <p:sp>
          <p:nvSpPr>
            <p:cNvPr id="62" name="Line 55"/>
            <p:cNvSpPr>
              <a:spLocks noChangeShapeType="1"/>
            </p:cNvSpPr>
            <p:nvPr/>
          </p:nvSpPr>
          <p:spPr bwMode="auto">
            <a:xfrm>
              <a:off x="439" y="2762"/>
              <a:ext cx="103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3" name="Line 56"/>
            <p:cNvSpPr>
              <a:spLocks noChangeShapeType="1"/>
            </p:cNvSpPr>
            <p:nvPr/>
          </p:nvSpPr>
          <p:spPr bwMode="auto">
            <a:xfrm flipV="1">
              <a:off x="439" y="2112"/>
              <a:ext cx="0" cy="6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4" name="Line 57"/>
            <p:cNvSpPr>
              <a:spLocks noChangeShapeType="1"/>
            </p:cNvSpPr>
            <p:nvPr/>
          </p:nvSpPr>
          <p:spPr bwMode="auto">
            <a:xfrm flipV="1">
              <a:off x="232" y="2319"/>
              <a:ext cx="0" cy="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5" name="Line 58"/>
            <p:cNvSpPr>
              <a:spLocks noChangeShapeType="1"/>
            </p:cNvSpPr>
            <p:nvPr/>
          </p:nvSpPr>
          <p:spPr bwMode="auto">
            <a:xfrm flipV="1">
              <a:off x="232" y="2112"/>
              <a:ext cx="207" cy="2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6" name="Line 59"/>
            <p:cNvSpPr>
              <a:spLocks noChangeShapeType="1"/>
            </p:cNvSpPr>
            <p:nvPr/>
          </p:nvSpPr>
          <p:spPr bwMode="auto">
            <a:xfrm flipV="1">
              <a:off x="1265" y="2112"/>
              <a:ext cx="207" cy="2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7" name="Line 60"/>
            <p:cNvSpPr>
              <a:spLocks noChangeShapeType="1"/>
            </p:cNvSpPr>
            <p:nvPr/>
          </p:nvSpPr>
          <p:spPr bwMode="auto">
            <a:xfrm flipV="1">
              <a:off x="1266" y="2319"/>
              <a:ext cx="0" cy="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8" name="Line 61"/>
            <p:cNvSpPr>
              <a:spLocks noChangeShapeType="1"/>
            </p:cNvSpPr>
            <p:nvPr/>
          </p:nvSpPr>
          <p:spPr bwMode="auto">
            <a:xfrm flipV="1">
              <a:off x="1266" y="2762"/>
              <a:ext cx="207" cy="2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9" name="Line 62"/>
            <p:cNvSpPr>
              <a:spLocks noChangeShapeType="1"/>
            </p:cNvSpPr>
            <p:nvPr/>
          </p:nvSpPr>
          <p:spPr bwMode="auto">
            <a:xfrm>
              <a:off x="232" y="2969"/>
              <a:ext cx="103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70" name="Line 63"/>
            <p:cNvSpPr>
              <a:spLocks noChangeShapeType="1"/>
            </p:cNvSpPr>
            <p:nvPr/>
          </p:nvSpPr>
          <p:spPr bwMode="auto">
            <a:xfrm>
              <a:off x="232" y="2319"/>
              <a:ext cx="103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71" name="Line 64"/>
            <p:cNvSpPr>
              <a:spLocks noChangeShapeType="1"/>
            </p:cNvSpPr>
            <p:nvPr/>
          </p:nvSpPr>
          <p:spPr bwMode="auto">
            <a:xfrm flipV="1">
              <a:off x="1472" y="2112"/>
              <a:ext cx="0" cy="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72" name="Line 65"/>
            <p:cNvSpPr>
              <a:spLocks noChangeShapeType="1"/>
            </p:cNvSpPr>
            <p:nvPr/>
          </p:nvSpPr>
          <p:spPr bwMode="auto">
            <a:xfrm>
              <a:off x="439" y="2112"/>
              <a:ext cx="10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73" name="Line 66"/>
            <p:cNvSpPr>
              <a:spLocks noChangeShapeType="1"/>
            </p:cNvSpPr>
            <p:nvPr/>
          </p:nvSpPr>
          <p:spPr bwMode="auto">
            <a:xfrm flipV="1">
              <a:off x="232" y="2762"/>
              <a:ext cx="207" cy="20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74" name="Freeform 67"/>
            <p:cNvSpPr>
              <a:spLocks/>
            </p:cNvSpPr>
            <p:nvPr/>
          </p:nvSpPr>
          <p:spPr bwMode="auto">
            <a:xfrm flipV="1">
              <a:off x="222" y="2791"/>
              <a:ext cx="1033" cy="118"/>
            </a:xfrm>
            <a:custGeom>
              <a:avLst/>
              <a:gdLst>
                <a:gd name="T0" fmla="*/ 0 w 1180"/>
                <a:gd name="T1" fmla="*/ 499 h 499"/>
                <a:gd name="T2" fmla="*/ 590 w 1180"/>
                <a:gd name="T3" fmla="*/ 0 h 499"/>
                <a:gd name="T4" fmla="*/ 1180 w 1180"/>
                <a:gd name="T5" fmla="*/ 499 h 499"/>
              </a:gdLst>
              <a:ahLst/>
              <a:cxnLst>
                <a:cxn ang="0">
                  <a:pos x="T0" y="T1"/>
                </a:cxn>
                <a:cxn ang="0">
                  <a:pos x="T2" y="T3"/>
                </a:cxn>
                <a:cxn ang="0">
                  <a:pos x="T4" y="T5"/>
                </a:cxn>
              </a:cxnLst>
              <a:rect l="0" t="0" r="r" b="b"/>
              <a:pathLst>
                <a:path w="1180" h="499">
                  <a:moveTo>
                    <a:pt x="0" y="499"/>
                  </a:moveTo>
                  <a:cubicBezTo>
                    <a:pt x="196" y="249"/>
                    <a:pt x="393" y="0"/>
                    <a:pt x="590" y="0"/>
                  </a:cubicBezTo>
                  <a:cubicBezTo>
                    <a:pt x="787" y="0"/>
                    <a:pt x="983" y="249"/>
                    <a:pt x="1180" y="49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75" name="Freeform 68"/>
            <p:cNvSpPr>
              <a:spLocks/>
            </p:cNvSpPr>
            <p:nvPr/>
          </p:nvSpPr>
          <p:spPr bwMode="auto">
            <a:xfrm flipV="1">
              <a:off x="321" y="2585"/>
              <a:ext cx="1033" cy="147"/>
            </a:xfrm>
            <a:custGeom>
              <a:avLst/>
              <a:gdLst>
                <a:gd name="T0" fmla="*/ 0 w 2359"/>
                <a:gd name="T1" fmla="*/ 499 h 998"/>
                <a:gd name="T2" fmla="*/ 590 w 2359"/>
                <a:gd name="T3" fmla="*/ 0 h 998"/>
                <a:gd name="T4" fmla="*/ 1180 w 2359"/>
                <a:gd name="T5" fmla="*/ 499 h 998"/>
                <a:gd name="T6" fmla="*/ 1769 w 2359"/>
                <a:gd name="T7" fmla="*/ 998 h 998"/>
                <a:gd name="T8" fmla="*/ 2359 w 2359"/>
                <a:gd name="T9" fmla="*/ 499 h 998"/>
              </a:gdLst>
              <a:ahLst/>
              <a:cxnLst>
                <a:cxn ang="0">
                  <a:pos x="T0" y="T1"/>
                </a:cxn>
                <a:cxn ang="0">
                  <a:pos x="T2" y="T3"/>
                </a:cxn>
                <a:cxn ang="0">
                  <a:pos x="T4" y="T5"/>
                </a:cxn>
                <a:cxn ang="0">
                  <a:pos x="T6" y="T7"/>
                </a:cxn>
                <a:cxn ang="0">
                  <a:pos x="T8" y="T9"/>
                </a:cxn>
              </a:cxnLst>
              <a:rect l="0" t="0" r="r" b="b"/>
              <a:pathLst>
                <a:path w="2359" h="998">
                  <a:moveTo>
                    <a:pt x="0" y="499"/>
                  </a:moveTo>
                  <a:cubicBezTo>
                    <a:pt x="196" y="249"/>
                    <a:pt x="393" y="0"/>
                    <a:pt x="590" y="0"/>
                  </a:cubicBezTo>
                  <a:cubicBezTo>
                    <a:pt x="787" y="0"/>
                    <a:pt x="984" y="333"/>
                    <a:pt x="1180" y="499"/>
                  </a:cubicBezTo>
                  <a:cubicBezTo>
                    <a:pt x="1376" y="665"/>
                    <a:pt x="1573" y="998"/>
                    <a:pt x="1769" y="998"/>
                  </a:cubicBezTo>
                  <a:cubicBezTo>
                    <a:pt x="1965" y="998"/>
                    <a:pt x="2162" y="748"/>
                    <a:pt x="2359" y="499"/>
                  </a:cubicBezTo>
                </a:path>
              </a:pathLst>
            </a:custGeom>
            <a:noFill/>
            <a:ln w="381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76" name="Freeform 69"/>
            <p:cNvSpPr>
              <a:spLocks/>
            </p:cNvSpPr>
            <p:nvPr/>
          </p:nvSpPr>
          <p:spPr bwMode="auto">
            <a:xfrm flipV="1">
              <a:off x="380" y="2496"/>
              <a:ext cx="1033" cy="118"/>
            </a:xfrm>
            <a:custGeom>
              <a:avLst/>
              <a:gdLst>
                <a:gd name="T0" fmla="*/ 0 w 3538"/>
                <a:gd name="T1" fmla="*/ 499 h 998"/>
                <a:gd name="T2" fmla="*/ 590 w 3538"/>
                <a:gd name="T3" fmla="*/ 0 h 998"/>
                <a:gd name="T4" fmla="*/ 1180 w 3538"/>
                <a:gd name="T5" fmla="*/ 499 h 998"/>
                <a:gd name="T6" fmla="*/ 1769 w 3538"/>
                <a:gd name="T7" fmla="*/ 998 h 998"/>
                <a:gd name="T8" fmla="*/ 2359 w 3538"/>
                <a:gd name="T9" fmla="*/ 499 h 998"/>
                <a:gd name="T10" fmla="*/ 2949 w 3538"/>
                <a:gd name="T11" fmla="*/ 0 h 998"/>
                <a:gd name="T12" fmla="*/ 3538 w 3538"/>
                <a:gd name="T13" fmla="*/ 499 h 998"/>
              </a:gdLst>
              <a:ahLst/>
              <a:cxnLst>
                <a:cxn ang="0">
                  <a:pos x="T0" y="T1"/>
                </a:cxn>
                <a:cxn ang="0">
                  <a:pos x="T2" y="T3"/>
                </a:cxn>
                <a:cxn ang="0">
                  <a:pos x="T4" y="T5"/>
                </a:cxn>
                <a:cxn ang="0">
                  <a:pos x="T6" y="T7"/>
                </a:cxn>
                <a:cxn ang="0">
                  <a:pos x="T8" y="T9"/>
                </a:cxn>
                <a:cxn ang="0">
                  <a:pos x="T10" y="T11"/>
                </a:cxn>
                <a:cxn ang="0">
                  <a:pos x="T12" y="T13"/>
                </a:cxn>
              </a:cxnLst>
              <a:rect l="0" t="0" r="r" b="b"/>
              <a:pathLst>
                <a:path w="3538" h="998">
                  <a:moveTo>
                    <a:pt x="0" y="499"/>
                  </a:moveTo>
                  <a:cubicBezTo>
                    <a:pt x="196" y="249"/>
                    <a:pt x="393" y="0"/>
                    <a:pt x="590" y="0"/>
                  </a:cubicBezTo>
                  <a:cubicBezTo>
                    <a:pt x="787" y="0"/>
                    <a:pt x="984" y="333"/>
                    <a:pt x="1180" y="499"/>
                  </a:cubicBezTo>
                  <a:cubicBezTo>
                    <a:pt x="1376" y="665"/>
                    <a:pt x="1573" y="998"/>
                    <a:pt x="1769" y="998"/>
                  </a:cubicBezTo>
                  <a:cubicBezTo>
                    <a:pt x="1965" y="998"/>
                    <a:pt x="2162" y="665"/>
                    <a:pt x="2359" y="499"/>
                  </a:cubicBezTo>
                  <a:cubicBezTo>
                    <a:pt x="2556" y="333"/>
                    <a:pt x="2753" y="0"/>
                    <a:pt x="2949" y="0"/>
                  </a:cubicBezTo>
                  <a:cubicBezTo>
                    <a:pt x="3145" y="0"/>
                    <a:pt x="3341" y="249"/>
                    <a:pt x="3538" y="499"/>
                  </a:cubicBezTo>
                </a:path>
              </a:pathLst>
            </a:custGeom>
            <a:noFill/>
            <a:ln w="38100" cmpd="sng">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77" name="Freeform 70"/>
            <p:cNvSpPr>
              <a:spLocks/>
            </p:cNvSpPr>
            <p:nvPr/>
          </p:nvSpPr>
          <p:spPr bwMode="auto">
            <a:xfrm>
              <a:off x="410" y="2408"/>
              <a:ext cx="1033" cy="117"/>
            </a:xfrm>
            <a:custGeom>
              <a:avLst/>
              <a:gdLst>
                <a:gd name="T0" fmla="*/ 0 w 4717"/>
                <a:gd name="T1" fmla="*/ 499 h 998"/>
                <a:gd name="T2" fmla="*/ 589 w 4717"/>
                <a:gd name="T3" fmla="*/ 0 h 998"/>
                <a:gd name="T4" fmla="*/ 1179 w 4717"/>
                <a:gd name="T5" fmla="*/ 499 h 998"/>
                <a:gd name="T6" fmla="*/ 1769 w 4717"/>
                <a:gd name="T7" fmla="*/ 998 h 998"/>
                <a:gd name="T8" fmla="*/ 2358 w 4717"/>
                <a:gd name="T9" fmla="*/ 499 h 998"/>
                <a:gd name="T10" fmla="*/ 2948 w 4717"/>
                <a:gd name="T11" fmla="*/ 0 h 998"/>
                <a:gd name="T12" fmla="*/ 3538 w 4717"/>
                <a:gd name="T13" fmla="*/ 499 h 998"/>
                <a:gd name="T14" fmla="*/ 4127 w 4717"/>
                <a:gd name="T15" fmla="*/ 998 h 998"/>
                <a:gd name="T16" fmla="*/ 4717 w 4717"/>
                <a:gd name="T17" fmla="*/ 499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7" h="998">
                  <a:moveTo>
                    <a:pt x="0" y="499"/>
                  </a:moveTo>
                  <a:cubicBezTo>
                    <a:pt x="196" y="249"/>
                    <a:pt x="393" y="0"/>
                    <a:pt x="589" y="0"/>
                  </a:cubicBezTo>
                  <a:cubicBezTo>
                    <a:pt x="785" y="0"/>
                    <a:pt x="982" y="333"/>
                    <a:pt x="1179" y="499"/>
                  </a:cubicBezTo>
                  <a:cubicBezTo>
                    <a:pt x="1376" y="665"/>
                    <a:pt x="1573" y="998"/>
                    <a:pt x="1769" y="998"/>
                  </a:cubicBezTo>
                  <a:cubicBezTo>
                    <a:pt x="1965" y="998"/>
                    <a:pt x="2162" y="665"/>
                    <a:pt x="2358" y="499"/>
                  </a:cubicBezTo>
                  <a:cubicBezTo>
                    <a:pt x="2554" y="333"/>
                    <a:pt x="2751" y="0"/>
                    <a:pt x="2948" y="0"/>
                  </a:cubicBezTo>
                  <a:cubicBezTo>
                    <a:pt x="3145" y="0"/>
                    <a:pt x="3342" y="333"/>
                    <a:pt x="3538" y="499"/>
                  </a:cubicBezTo>
                  <a:cubicBezTo>
                    <a:pt x="3734" y="665"/>
                    <a:pt x="3931" y="998"/>
                    <a:pt x="4127" y="998"/>
                  </a:cubicBezTo>
                  <a:cubicBezTo>
                    <a:pt x="4323" y="998"/>
                    <a:pt x="4520" y="748"/>
                    <a:pt x="4717" y="499"/>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78" name="Freeform 71"/>
            <p:cNvSpPr>
              <a:spLocks/>
            </p:cNvSpPr>
            <p:nvPr/>
          </p:nvSpPr>
          <p:spPr bwMode="auto">
            <a:xfrm>
              <a:off x="410" y="2319"/>
              <a:ext cx="1033" cy="89"/>
            </a:xfrm>
            <a:custGeom>
              <a:avLst/>
              <a:gdLst>
                <a:gd name="T0" fmla="*/ 0 w 5307"/>
                <a:gd name="T1" fmla="*/ 582 h 1081"/>
                <a:gd name="T2" fmla="*/ 318 w 5307"/>
                <a:gd name="T3" fmla="*/ 83 h 1081"/>
                <a:gd name="T4" fmla="*/ 907 w 5307"/>
                <a:gd name="T5" fmla="*/ 1081 h 1081"/>
                <a:gd name="T6" fmla="*/ 1497 w 5307"/>
                <a:gd name="T7" fmla="*/ 83 h 1081"/>
                <a:gd name="T8" fmla="*/ 2087 w 5307"/>
                <a:gd name="T9" fmla="*/ 1081 h 1081"/>
                <a:gd name="T10" fmla="*/ 2676 w 5307"/>
                <a:gd name="T11" fmla="*/ 83 h 1081"/>
                <a:gd name="T12" fmla="*/ 3266 w 5307"/>
                <a:gd name="T13" fmla="*/ 1081 h 1081"/>
                <a:gd name="T14" fmla="*/ 3856 w 5307"/>
                <a:gd name="T15" fmla="*/ 83 h 1081"/>
                <a:gd name="T16" fmla="*/ 4445 w 5307"/>
                <a:gd name="T17" fmla="*/ 1081 h 1081"/>
                <a:gd name="T18" fmla="*/ 5035 w 5307"/>
                <a:gd name="T19" fmla="*/ 83 h 1081"/>
                <a:gd name="T20" fmla="*/ 5307 w 5307"/>
                <a:gd name="T21" fmla="*/ 582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7" h="1081">
                  <a:moveTo>
                    <a:pt x="0" y="582"/>
                  </a:moveTo>
                  <a:cubicBezTo>
                    <a:pt x="83" y="291"/>
                    <a:pt x="167" y="0"/>
                    <a:pt x="318" y="83"/>
                  </a:cubicBezTo>
                  <a:cubicBezTo>
                    <a:pt x="469" y="166"/>
                    <a:pt x="711" y="1081"/>
                    <a:pt x="907" y="1081"/>
                  </a:cubicBezTo>
                  <a:cubicBezTo>
                    <a:pt x="1103" y="1081"/>
                    <a:pt x="1300" y="83"/>
                    <a:pt x="1497" y="83"/>
                  </a:cubicBezTo>
                  <a:cubicBezTo>
                    <a:pt x="1694" y="83"/>
                    <a:pt x="1891" y="1081"/>
                    <a:pt x="2087" y="1081"/>
                  </a:cubicBezTo>
                  <a:cubicBezTo>
                    <a:pt x="2283" y="1081"/>
                    <a:pt x="2480" y="83"/>
                    <a:pt x="2676" y="83"/>
                  </a:cubicBezTo>
                  <a:cubicBezTo>
                    <a:pt x="2872" y="83"/>
                    <a:pt x="3069" y="1081"/>
                    <a:pt x="3266" y="1081"/>
                  </a:cubicBezTo>
                  <a:cubicBezTo>
                    <a:pt x="3463" y="1081"/>
                    <a:pt x="3660" y="83"/>
                    <a:pt x="3856" y="83"/>
                  </a:cubicBezTo>
                  <a:cubicBezTo>
                    <a:pt x="4052" y="83"/>
                    <a:pt x="4249" y="1081"/>
                    <a:pt x="4445" y="1081"/>
                  </a:cubicBezTo>
                  <a:cubicBezTo>
                    <a:pt x="4641" y="1081"/>
                    <a:pt x="4891" y="166"/>
                    <a:pt x="5035" y="83"/>
                  </a:cubicBezTo>
                  <a:cubicBezTo>
                    <a:pt x="5179" y="0"/>
                    <a:pt x="5243" y="291"/>
                    <a:pt x="5307" y="582"/>
                  </a:cubicBezTo>
                </a:path>
              </a:pathLst>
            </a:custGeom>
            <a:noFill/>
            <a:ln w="38100" cmpd="sng">
              <a:solidFill>
                <a:srgbClr val="66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graphicFrame>
          <p:nvGraphicFramePr>
            <p:cNvPr id="79" name="Object 72"/>
            <p:cNvGraphicFramePr>
              <a:graphicFrameLocks noChangeAspect="1"/>
            </p:cNvGraphicFramePr>
            <p:nvPr/>
          </p:nvGraphicFramePr>
          <p:xfrm>
            <a:off x="530" y="2930"/>
            <a:ext cx="101" cy="190"/>
          </p:xfrm>
          <a:graphic>
            <a:graphicData uri="http://schemas.openxmlformats.org/presentationml/2006/ole">
              <mc:AlternateContent xmlns:mc="http://schemas.openxmlformats.org/markup-compatibility/2006">
                <mc:Choice xmlns:v="urn:schemas-microsoft-com:vml" Requires="v">
                  <p:oleObj spid="_x0000_s4173" name="公式" r:id="rId13" imgW="114120" imgH="215640" progId="Equation.3">
                    <p:embed/>
                  </p:oleObj>
                </mc:Choice>
                <mc:Fallback>
                  <p:oleObj name="公式" r:id="rId13" imgW="11412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 y="2930"/>
                          <a:ext cx="101"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 name="Object 73"/>
            <p:cNvGraphicFramePr>
              <a:graphicFrameLocks noChangeAspect="1"/>
            </p:cNvGraphicFramePr>
            <p:nvPr/>
          </p:nvGraphicFramePr>
          <p:xfrm>
            <a:off x="667" y="2976"/>
            <a:ext cx="172" cy="221"/>
          </p:xfrm>
          <a:graphic>
            <a:graphicData uri="http://schemas.openxmlformats.org/presentationml/2006/ole">
              <mc:AlternateContent xmlns:mc="http://schemas.openxmlformats.org/markup-compatibility/2006">
                <mc:Choice xmlns:v="urn:schemas-microsoft-com:vml" Requires="v">
                  <p:oleObj spid="_x0000_s4174" name="Equation" r:id="rId15" imgW="177480" imgH="228600" progId="Equation.DSMT4">
                    <p:embed/>
                  </p:oleObj>
                </mc:Choice>
                <mc:Fallback>
                  <p:oleObj name="Equation" r:id="rId15" imgW="17748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7" y="2976"/>
                          <a:ext cx="172"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 name="Object 74"/>
            <p:cNvGraphicFramePr>
              <a:graphicFrameLocks noChangeAspect="1"/>
            </p:cNvGraphicFramePr>
            <p:nvPr/>
          </p:nvGraphicFramePr>
          <p:xfrm>
            <a:off x="1472" y="2408"/>
            <a:ext cx="172" cy="222"/>
          </p:xfrm>
          <a:graphic>
            <a:graphicData uri="http://schemas.openxmlformats.org/presentationml/2006/ole">
              <mc:AlternateContent xmlns:mc="http://schemas.openxmlformats.org/markup-compatibility/2006">
                <mc:Choice xmlns:v="urn:schemas-microsoft-com:vml" Requires="v">
                  <p:oleObj spid="_x0000_s4175" name="Equation" r:id="rId17" imgW="177480" imgH="228600" progId="Equation.DSMT4">
                    <p:embed/>
                  </p:oleObj>
                </mc:Choice>
                <mc:Fallback>
                  <p:oleObj name="Equation" r:id="rId17" imgW="17748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72" y="2408"/>
                          <a:ext cx="172"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 name="Freeform 75"/>
            <p:cNvSpPr>
              <a:spLocks/>
            </p:cNvSpPr>
            <p:nvPr/>
          </p:nvSpPr>
          <p:spPr bwMode="auto">
            <a:xfrm rot="18987924" flipV="1">
              <a:off x="192" y="2139"/>
              <a:ext cx="310" cy="148"/>
            </a:xfrm>
            <a:custGeom>
              <a:avLst/>
              <a:gdLst>
                <a:gd name="T0" fmla="*/ 0 w 2359"/>
                <a:gd name="T1" fmla="*/ 499 h 998"/>
                <a:gd name="T2" fmla="*/ 590 w 2359"/>
                <a:gd name="T3" fmla="*/ 0 h 998"/>
                <a:gd name="T4" fmla="*/ 1180 w 2359"/>
                <a:gd name="T5" fmla="*/ 499 h 998"/>
                <a:gd name="T6" fmla="*/ 1769 w 2359"/>
                <a:gd name="T7" fmla="*/ 998 h 998"/>
                <a:gd name="T8" fmla="*/ 2359 w 2359"/>
                <a:gd name="T9" fmla="*/ 499 h 998"/>
              </a:gdLst>
              <a:ahLst/>
              <a:cxnLst>
                <a:cxn ang="0">
                  <a:pos x="T0" y="T1"/>
                </a:cxn>
                <a:cxn ang="0">
                  <a:pos x="T2" y="T3"/>
                </a:cxn>
                <a:cxn ang="0">
                  <a:pos x="T4" y="T5"/>
                </a:cxn>
                <a:cxn ang="0">
                  <a:pos x="T6" y="T7"/>
                </a:cxn>
                <a:cxn ang="0">
                  <a:pos x="T8" y="T9"/>
                </a:cxn>
              </a:cxnLst>
              <a:rect l="0" t="0" r="r" b="b"/>
              <a:pathLst>
                <a:path w="2359" h="998">
                  <a:moveTo>
                    <a:pt x="0" y="499"/>
                  </a:moveTo>
                  <a:cubicBezTo>
                    <a:pt x="196" y="249"/>
                    <a:pt x="393" y="0"/>
                    <a:pt x="590" y="0"/>
                  </a:cubicBezTo>
                  <a:cubicBezTo>
                    <a:pt x="787" y="0"/>
                    <a:pt x="984" y="333"/>
                    <a:pt x="1180" y="499"/>
                  </a:cubicBezTo>
                  <a:cubicBezTo>
                    <a:pt x="1376" y="665"/>
                    <a:pt x="1573" y="998"/>
                    <a:pt x="1769" y="998"/>
                  </a:cubicBezTo>
                  <a:cubicBezTo>
                    <a:pt x="1965" y="998"/>
                    <a:pt x="2162" y="748"/>
                    <a:pt x="2359" y="499"/>
                  </a:cubicBezTo>
                </a:path>
              </a:pathLst>
            </a:custGeom>
            <a:noFill/>
            <a:ln w="381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83" name="Freeform 76"/>
            <p:cNvSpPr>
              <a:spLocks/>
            </p:cNvSpPr>
            <p:nvPr/>
          </p:nvSpPr>
          <p:spPr bwMode="auto">
            <a:xfrm rot="16200000">
              <a:off x="-93" y="2585"/>
              <a:ext cx="650" cy="118"/>
            </a:xfrm>
            <a:custGeom>
              <a:avLst/>
              <a:gdLst>
                <a:gd name="T0" fmla="*/ 0 w 4717"/>
                <a:gd name="T1" fmla="*/ 499 h 998"/>
                <a:gd name="T2" fmla="*/ 589 w 4717"/>
                <a:gd name="T3" fmla="*/ 0 h 998"/>
                <a:gd name="T4" fmla="*/ 1179 w 4717"/>
                <a:gd name="T5" fmla="*/ 499 h 998"/>
                <a:gd name="T6" fmla="*/ 1769 w 4717"/>
                <a:gd name="T7" fmla="*/ 998 h 998"/>
                <a:gd name="T8" fmla="*/ 2358 w 4717"/>
                <a:gd name="T9" fmla="*/ 499 h 998"/>
                <a:gd name="T10" fmla="*/ 2948 w 4717"/>
                <a:gd name="T11" fmla="*/ 0 h 998"/>
                <a:gd name="T12" fmla="*/ 3538 w 4717"/>
                <a:gd name="T13" fmla="*/ 499 h 998"/>
                <a:gd name="T14" fmla="*/ 4127 w 4717"/>
                <a:gd name="T15" fmla="*/ 998 h 998"/>
                <a:gd name="T16" fmla="*/ 4717 w 4717"/>
                <a:gd name="T17" fmla="*/ 499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7" h="998">
                  <a:moveTo>
                    <a:pt x="0" y="499"/>
                  </a:moveTo>
                  <a:cubicBezTo>
                    <a:pt x="196" y="249"/>
                    <a:pt x="393" y="0"/>
                    <a:pt x="589" y="0"/>
                  </a:cubicBezTo>
                  <a:cubicBezTo>
                    <a:pt x="785" y="0"/>
                    <a:pt x="982" y="333"/>
                    <a:pt x="1179" y="499"/>
                  </a:cubicBezTo>
                  <a:cubicBezTo>
                    <a:pt x="1376" y="665"/>
                    <a:pt x="1573" y="998"/>
                    <a:pt x="1769" y="998"/>
                  </a:cubicBezTo>
                  <a:cubicBezTo>
                    <a:pt x="1965" y="998"/>
                    <a:pt x="2162" y="665"/>
                    <a:pt x="2358" y="499"/>
                  </a:cubicBezTo>
                  <a:cubicBezTo>
                    <a:pt x="2554" y="333"/>
                    <a:pt x="2751" y="0"/>
                    <a:pt x="2948" y="0"/>
                  </a:cubicBezTo>
                  <a:cubicBezTo>
                    <a:pt x="3145" y="0"/>
                    <a:pt x="3342" y="333"/>
                    <a:pt x="3538" y="499"/>
                  </a:cubicBezTo>
                  <a:cubicBezTo>
                    <a:pt x="3734" y="665"/>
                    <a:pt x="3931" y="998"/>
                    <a:pt x="4127" y="998"/>
                  </a:cubicBezTo>
                  <a:cubicBezTo>
                    <a:pt x="4323" y="998"/>
                    <a:pt x="4520" y="748"/>
                    <a:pt x="4717" y="499"/>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graphicFrame>
          <p:nvGraphicFramePr>
            <p:cNvPr id="84" name="Object 77"/>
            <p:cNvGraphicFramePr>
              <a:graphicFrameLocks noChangeAspect="1"/>
            </p:cNvGraphicFramePr>
            <p:nvPr/>
          </p:nvGraphicFramePr>
          <p:xfrm>
            <a:off x="1383" y="2795"/>
            <a:ext cx="184" cy="232"/>
          </p:xfrm>
          <a:graphic>
            <a:graphicData uri="http://schemas.openxmlformats.org/presentationml/2006/ole">
              <mc:AlternateContent xmlns:mc="http://schemas.openxmlformats.org/markup-compatibility/2006">
                <mc:Choice xmlns:v="urn:schemas-microsoft-com:vml" Requires="v">
                  <p:oleObj spid="_x0000_s4176" name="Equation" r:id="rId19" imgW="190440" imgH="241200" progId="Equation.DSMT4">
                    <p:embed/>
                  </p:oleObj>
                </mc:Choice>
                <mc:Fallback>
                  <p:oleObj name="Equation" r:id="rId19" imgW="190440" imgH="241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83" y="2795"/>
                          <a:ext cx="18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5" name="Object 80"/>
          <p:cNvGraphicFramePr>
            <a:graphicFrameLocks noChangeAspect="1"/>
          </p:cNvGraphicFramePr>
          <p:nvPr>
            <p:extLst>
              <p:ext uri="{D42A27DB-BD31-4B8C-83A1-F6EECF244321}">
                <p14:modId xmlns:p14="http://schemas.microsoft.com/office/powerpoint/2010/main" val="1281748268"/>
              </p:ext>
            </p:extLst>
          </p:nvPr>
        </p:nvGraphicFramePr>
        <p:xfrm>
          <a:off x="144463" y="5440834"/>
          <a:ext cx="2843212" cy="936625"/>
        </p:xfrm>
        <a:graphic>
          <a:graphicData uri="http://schemas.openxmlformats.org/presentationml/2006/ole">
            <mc:AlternateContent xmlns:mc="http://schemas.openxmlformats.org/markup-compatibility/2006">
              <mc:Choice xmlns:v="urn:schemas-microsoft-com:vml" Requires="v">
                <p:oleObj spid="_x0000_s4177" name="Equation" r:id="rId21" imgW="1193760" imgH="393480" progId="Equation.DSMT4">
                  <p:embed/>
                </p:oleObj>
              </mc:Choice>
              <mc:Fallback>
                <p:oleObj name="Equation" r:id="rId21" imgW="119376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4463" y="5440834"/>
                        <a:ext cx="284321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 name="Rectangle 81"/>
          <p:cNvSpPr>
            <a:spLocks noChangeArrowheads="1"/>
          </p:cNvSpPr>
          <p:nvPr/>
        </p:nvSpPr>
        <p:spPr bwMode="auto">
          <a:xfrm>
            <a:off x="3203575" y="5545609"/>
            <a:ext cx="5940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dirty="0">
                <a:latin typeface="微软雅黑" panose="020B0503020204020204" pitchFamily="34" charset="-122"/>
                <a:ea typeface="微软雅黑" panose="020B0503020204020204" pitchFamily="34" charset="-122"/>
              </a:rPr>
              <a:t>每一个</a:t>
            </a:r>
            <a:r>
              <a:rPr lang="en-US" altLang="zh-CN" sz="2800" i="1" dirty="0">
                <a:latin typeface="微软雅黑" panose="020B0503020204020204" pitchFamily="34" charset="-122"/>
                <a:ea typeface="微软雅黑" panose="020B0503020204020204" pitchFamily="34" charset="-122"/>
              </a:rPr>
              <a:t>ω</a:t>
            </a:r>
            <a:r>
              <a:rPr lang="zh-CN" altLang="en-US" sz="2800" dirty="0">
                <a:latin typeface="微软雅黑" panose="020B0503020204020204" pitchFamily="34" charset="-122"/>
                <a:ea typeface="微软雅黑" panose="020B0503020204020204" pitchFamily="34" charset="-122"/>
              </a:rPr>
              <a:t>，可以有一系列（</a:t>
            </a:r>
            <a:r>
              <a:rPr lang="en-US" altLang="zh-CN" sz="2800" i="1" dirty="0" err="1">
                <a:latin typeface="微软雅黑" panose="020B0503020204020204" pitchFamily="34" charset="-122"/>
                <a:ea typeface="微软雅黑" panose="020B0503020204020204" pitchFamily="34" charset="-122"/>
              </a:rPr>
              <a:t>n</a:t>
            </a:r>
            <a:r>
              <a:rPr lang="en-US" altLang="zh-CN" sz="2800" i="1" baseline="-25000" dirty="0" err="1">
                <a:latin typeface="微软雅黑" panose="020B0503020204020204" pitchFamily="34" charset="-122"/>
                <a:ea typeface="微软雅黑" panose="020B0503020204020204" pitchFamily="34" charset="-122"/>
              </a:rPr>
              <a:t>x</a:t>
            </a:r>
            <a:r>
              <a:rPr lang="en-US" altLang="zh-CN" sz="2800" i="1" baseline="-250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a:t>
            </a:r>
            <a:r>
              <a:rPr lang="en-US" altLang="zh-CN" sz="2800" i="1" dirty="0" err="1">
                <a:latin typeface="微软雅黑" panose="020B0503020204020204" pitchFamily="34" charset="-122"/>
                <a:ea typeface="微软雅黑" panose="020B0503020204020204" pitchFamily="34" charset="-122"/>
              </a:rPr>
              <a:t>n</a:t>
            </a:r>
            <a:r>
              <a:rPr lang="en-US" altLang="zh-CN" sz="2800" i="1" baseline="-25000" dirty="0" err="1">
                <a:latin typeface="微软雅黑" panose="020B0503020204020204" pitchFamily="34" charset="-122"/>
                <a:ea typeface="微软雅黑" panose="020B0503020204020204" pitchFamily="34" charset="-122"/>
              </a:rPr>
              <a:t>y</a:t>
            </a:r>
            <a:r>
              <a:rPr lang="en-US" altLang="zh-CN" sz="2800" i="1" baseline="-250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a:t>
            </a:r>
            <a:r>
              <a:rPr lang="en-US" altLang="zh-CN" sz="2800" i="1" dirty="0" err="1">
                <a:latin typeface="微软雅黑" panose="020B0503020204020204" pitchFamily="34" charset="-122"/>
                <a:ea typeface="微软雅黑" panose="020B0503020204020204" pitchFamily="34" charset="-122"/>
              </a:rPr>
              <a:t>n</a:t>
            </a:r>
            <a:r>
              <a:rPr lang="en-US" altLang="zh-CN" sz="2800" i="1" baseline="-25000" dirty="0" err="1">
                <a:latin typeface="微软雅黑" panose="020B0503020204020204" pitchFamily="34" charset="-122"/>
                <a:ea typeface="微软雅黑" panose="020B0503020204020204" pitchFamily="34" charset="-122"/>
              </a:rPr>
              <a:t>z</a:t>
            </a:r>
            <a:r>
              <a:rPr lang="zh-CN" altLang="en-US" sz="2800" dirty="0">
                <a:latin typeface="微软雅黑" panose="020B0503020204020204" pitchFamily="34" charset="-122"/>
                <a:ea typeface="微软雅黑" panose="020B0503020204020204" pitchFamily="34" charset="-122"/>
              </a:rPr>
              <a:t>）的取值，代表不同的驻波模式</a:t>
            </a:r>
          </a:p>
        </p:txBody>
      </p:sp>
    </p:spTree>
    <p:extLst>
      <p:ext uri="{BB962C8B-B14F-4D97-AF65-F5344CB8AC3E}">
        <p14:creationId xmlns:p14="http://schemas.microsoft.com/office/powerpoint/2010/main" val="3373312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46004</TotalTime>
  <Words>2486</Words>
  <Application>Microsoft Office PowerPoint</Application>
  <PresentationFormat>全屏显示(4:3)</PresentationFormat>
  <Paragraphs>285</Paragraphs>
  <Slides>37</Slides>
  <Notes>25</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37</vt:i4>
      </vt:variant>
    </vt:vector>
  </HeadingPairs>
  <TitlesOfParts>
    <vt:vector size="54" baseType="lpstr">
      <vt:lpstr>仿宋</vt:lpstr>
      <vt:lpstr>黑体</vt:lpstr>
      <vt:lpstr>华文新魏</vt:lpstr>
      <vt:lpstr>宋体</vt:lpstr>
      <vt:lpstr>微软雅黑</vt:lpstr>
      <vt:lpstr>新宋体</vt:lpstr>
      <vt:lpstr>Arial</vt:lpstr>
      <vt:lpstr>Bookman Old Style</vt:lpstr>
      <vt:lpstr>Calibri</vt:lpstr>
      <vt:lpstr>Cambria Math</vt:lpstr>
      <vt:lpstr>Symbol</vt:lpstr>
      <vt:lpstr>Times New Roman</vt:lpstr>
      <vt:lpstr>Wingdings</vt:lpstr>
      <vt:lpstr>Office 主题​​</vt:lpstr>
      <vt:lpstr>Equation</vt:lpstr>
      <vt:lpstr>公式</vt:lpstr>
      <vt:lpstr>MathType 6.0 Equation</vt:lpstr>
      <vt:lpstr>第七章 光的量子性  黑体辐射 光电效应 康普顿散射</vt:lpstr>
      <vt:lpstr>绝对黑体</vt:lpstr>
      <vt:lpstr>测量黑体辐射实验装置</vt:lpstr>
      <vt:lpstr>实验测量结果</vt:lpstr>
      <vt:lpstr>实验测量结果（以频率表示）</vt:lpstr>
      <vt:lpstr>黑体辐射的定律</vt:lpstr>
      <vt:lpstr>1、Stefan-Boltzmann定律</vt:lpstr>
      <vt:lpstr>2、Wien位移定律</vt:lpstr>
      <vt:lpstr>3、 Rayleigh-Jeans定律（1900年，1905年）</vt:lpstr>
      <vt:lpstr>PowerPoint 演示文稿</vt:lpstr>
      <vt:lpstr>理论与实验</vt:lpstr>
      <vt:lpstr>4、光量子假说</vt:lpstr>
      <vt:lpstr>PowerPoint 演示文稿</vt:lpstr>
      <vt:lpstr>PowerPoint 演示文稿</vt:lpstr>
      <vt:lpstr>二、光电效应及其解释</vt:lpstr>
      <vt:lpstr>PowerPoint 演示文稿</vt:lpstr>
      <vt:lpstr>PowerPoint 演示文稿</vt:lpstr>
      <vt:lpstr>PowerPoint 演示文稿</vt:lpstr>
      <vt:lpstr>PowerPoint 演示文稿</vt:lpstr>
      <vt:lpstr>PowerPoint 演示文稿</vt:lpstr>
      <vt:lpstr>三、康普顿效应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四、光的波粒二象性</vt:lpstr>
      <vt:lpstr>PowerPoint 演示文稿</vt:lpstr>
      <vt:lpstr>PowerPoint 演示文稿</vt:lpstr>
      <vt:lpstr>PowerPoint 演示文稿</vt:lpstr>
      <vt:lpstr>PowerPoint 演示文稿</vt:lpstr>
      <vt:lpstr>PowerPoint 演示文稿</vt:lpstr>
      <vt:lpstr>PowerPoint 演示文稿</vt:lpstr>
      <vt:lpstr>作业</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基础物理甲型光学课</dc:title>
  <dc:creator>CCTV</dc:creator>
  <cp:lastModifiedBy>silver zq</cp:lastModifiedBy>
  <cp:revision>2469</cp:revision>
  <cp:lastPrinted>2014-12-21T17:02:53Z</cp:lastPrinted>
  <dcterms:created xsi:type="dcterms:W3CDTF">2013-08-24T06:26:00Z</dcterms:created>
  <dcterms:modified xsi:type="dcterms:W3CDTF">2021-01-04T05:00:03Z</dcterms:modified>
</cp:coreProperties>
</file>