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51" r:id="rId2"/>
    <p:sldId id="548" r:id="rId3"/>
    <p:sldId id="521" r:id="rId4"/>
    <p:sldId id="525" r:id="rId5"/>
    <p:sldId id="526" r:id="rId6"/>
    <p:sldId id="527" r:id="rId7"/>
    <p:sldId id="531" r:id="rId8"/>
    <p:sldId id="537" r:id="rId9"/>
    <p:sldId id="538" r:id="rId10"/>
    <p:sldId id="544" r:id="rId11"/>
    <p:sldId id="540" r:id="rId12"/>
    <p:sldId id="541" r:id="rId13"/>
    <p:sldId id="549" r:id="rId14"/>
    <p:sldId id="550" r:id="rId15"/>
    <p:sldId id="542" r:id="rId16"/>
    <p:sldId id="554" r:id="rId17"/>
  </p:sldIdLst>
  <p:sldSz cx="9144000" cy="6858000" type="screen4x3"/>
  <p:notesSz cx="6646863" cy="97774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00"/>
    <a:srgbClr val="9900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7196" autoAdjust="0"/>
  </p:normalViewPr>
  <p:slideViewPr>
    <p:cSldViewPr>
      <p:cViewPr varScale="1">
        <p:scale>
          <a:sx n="64" d="100"/>
          <a:sy n="64" d="100"/>
        </p:scale>
        <p:origin x="126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5019" y="1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93B70-3489-4500-9852-5D34FB186411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687" y="4644271"/>
            <a:ext cx="5317490" cy="43998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45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5019" y="9286845"/>
            <a:ext cx="2880307" cy="488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CDFC4-5FDF-46B8-A6EE-5E09BBEA8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3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6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9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气体分子热运动造成的不均匀性，局域密度小者，相当于玻璃中的气泡。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CDFC4-5FDF-46B8-A6EE-5E09BBEA8A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53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1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8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1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19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32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96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33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40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7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75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59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2021-1-3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0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4104456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第六章 光与物质相互作用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6.1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光的吸收（略）</a:t>
            </a:r>
            <a:b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b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6.2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光的色散（略）</a:t>
            </a:r>
            <a:b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b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6.3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光的散射</a:t>
            </a:r>
            <a:br>
              <a:rPr lang="en-US" altLang="zh-CN" dirty="0"/>
            </a:br>
            <a:endParaRPr lang="zh-CN" altLang="en-US" sz="31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477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生活中的散射现象</a:t>
            </a:r>
            <a:endParaRPr lang="en-US" altLang="zh-CN" dirty="0"/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天空的颜色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invGray">
          <a:xfrm>
            <a:off x="837376" y="1292344"/>
            <a:ext cx="7276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孤帆远影</a:t>
            </a:r>
            <a:r>
              <a:rPr lang="zh-CN" altLang="en-US" sz="3600" dirty="0">
                <a:solidFill>
                  <a:srgbClr val="FF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碧空</a:t>
            </a:r>
            <a:r>
              <a:rPr lang="zh-CN" altLang="en-US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尽，唯见长江天际流</a:t>
            </a:r>
          </a:p>
        </p:txBody>
      </p:sp>
      <p:pic>
        <p:nvPicPr>
          <p:cNvPr id="453634" name="Picture 2" descr="http://blogimg.eastday.com/attaches/2012-06-16/2225531135006/2225531135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20" y="1970673"/>
            <a:ext cx="6316960" cy="45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3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生活中的散射现象</a:t>
            </a:r>
            <a:endParaRPr lang="en-US" altLang="zh-CN" dirty="0"/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天空的颜色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1412776"/>
            <a:ext cx="835292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）直视太阳，进入眼睛的主要是被大气散射之后透射过来的光。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）巡视天空，进入眼睛的是阳光经大气散射之后的光。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35696" y="2636912"/>
            <a:ext cx="5983287" cy="3395663"/>
            <a:chOff x="395536" y="2674144"/>
            <a:chExt cx="5983287" cy="3395663"/>
          </a:xfrm>
        </p:grpSpPr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395536" y="2674144"/>
              <a:ext cx="5346402" cy="299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611436" y="3610769"/>
              <a:ext cx="576262" cy="5762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auto">
            <a:xfrm rot="18768239">
              <a:off x="3345110" y="3036095"/>
              <a:ext cx="2963863" cy="3103562"/>
            </a:xfrm>
            <a:custGeom>
              <a:avLst/>
              <a:gdLst>
                <a:gd name="G0" fmla="+- 4736 0 0"/>
                <a:gd name="G1" fmla="+- -11377030 0 0"/>
                <a:gd name="G2" fmla="+- 0 0 -11377030"/>
                <a:gd name="T0" fmla="*/ 0 256 1"/>
                <a:gd name="T1" fmla="*/ 180 256 1"/>
                <a:gd name="G3" fmla="+- -11377030 T0 T1"/>
                <a:gd name="T2" fmla="*/ 0 256 1"/>
                <a:gd name="T3" fmla="*/ 90 256 1"/>
                <a:gd name="G4" fmla="+- -11377030 T2 T3"/>
                <a:gd name="G5" fmla="*/ G4 2 1"/>
                <a:gd name="T4" fmla="*/ 90 256 1"/>
                <a:gd name="T5" fmla="*/ 0 256 1"/>
                <a:gd name="G6" fmla="+- -11377030 T4 T5"/>
                <a:gd name="G7" fmla="*/ G6 2 1"/>
                <a:gd name="G8" fmla="abs -1137703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736"/>
                <a:gd name="G18" fmla="*/ 4736 1 2"/>
                <a:gd name="G19" fmla="+- G18 5400 0"/>
                <a:gd name="G20" fmla="cos G19 -11377030"/>
                <a:gd name="G21" fmla="sin G19 -11377030"/>
                <a:gd name="G22" fmla="+- G20 10800 0"/>
                <a:gd name="G23" fmla="+- G21 10800 0"/>
                <a:gd name="G24" fmla="+- 10800 0 G20"/>
                <a:gd name="G25" fmla="+- 4736 10800 0"/>
                <a:gd name="G26" fmla="?: G9 G17 G25"/>
                <a:gd name="G27" fmla="?: G9 0 21600"/>
                <a:gd name="G28" fmla="cos 10800 -11377030"/>
                <a:gd name="G29" fmla="sin 10800 -11377030"/>
                <a:gd name="G30" fmla="sin 4736 -11377030"/>
                <a:gd name="G31" fmla="+- G28 10800 0"/>
                <a:gd name="G32" fmla="+- G29 10800 0"/>
                <a:gd name="G33" fmla="+- G30 10800 0"/>
                <a:gd name="G34" fmla="?: G4 0 G31"/>
                <a:gd name="G35" fmla="?: -11377030 G34 0"/>
                <a:gd name="G36" fmla="?: G6 G35 G31"/>
                <a:gd name="G37" fmla="+- 21600 0 G36"/>
                <a:gd name="G38" fmla="?: G4 0 G33"/>
                <a:gd name="G39" fmla="?: -1137703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080 w 21600"/>
                <a:gd name="T15" fmla="*/ 9934 h 21600"/>
                <a:gd name="T16" fmla="*/ 10800 w 21600"/>
                <a:gd name="T17" fmla="*/ 6064 h 21600"/>
                <a:gd name="T18" fmla="*/ 18520 w 21600"/>
                <a:gd name="T19" fmla="*/ 993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6093" y="10272"/>
                  </a:moveTo>
                  <a:cubicBezTo>
                    <a:pt x="6362" y="7875"/>
                    <a:pt x="8388" y="6063"/>
                    <a:pt x="10800" y="6064"/>
                  </a:cubicBezTo>
                  <a:cubicBezTo>
                    <a:pt x="13211" y="6064"/>
                    <a:pt x="15237" y="7875"/>
                    <a:pt x="15506" y="10272"/>
                  </a:cubicBezTo>
                  <a:lnTo>
                    <a:pt x="21532" y="9596"/>
                  </a:lnTo>
                  <a:cubicBezTo>
                    <a:pt x="20919" y="4131"/>
                    <a:pt x="16298" y="-1"/>
                    <a:pt x="10799" y="0"/>
                  </a:cubicBezTo>
                  <a:cubicBezTo>
                    <a:pt x="5301" y="0"/>
                    <a:pt x="680" y="4131"/>
                    <a:pt x="67" y="9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Arc 7"/>
            <p:cNvSpPr>
              <a:spLocks/>
            </p:cNvSpPr>
            <p:nvPr/>
          </p:nvSpPr>
          <p:spPr bwMode="auto">
            <a:xfrm>
              <a:off x="4175373" y="3898107"/>
              <a:ext cx="1116013" cy="114458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377 w 36901"/>
                <a:gd name="T1" fmla="*/ 37857 h 37857"/>
                <a:gd name="T2" fmla="*/ 36901 w 36901"/>
                <a:gd name="T3" fmla="*/ 6354 h 37857"/>
                <a:gd name="T4" fmla="*/ 21600 w 36901"/>
                <a:gd name="T5" fmla="*/ 21600 h 37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01" h="37857" fill="none" extrusionOk="0">
                  <a:moveTo>
                    <a:pt x="7377" y="37856"/>
                  </a:moveTo>
                  <a:cubicBezTo>
                    <a:pt x="2689" y="33754"/>
                    <a:pt x="0" y="27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342" y="-1"/>
                    <a:pt x="32847" y="2286"/>
                    <a:pt x="36900" y="6354"/>
                  </a:cubicBezTo>
                </a:path>
                <a:path w="36901" h="37857" stroke="0" extrusionOk="0">
                  <a:moveTo>
                    <a:pt x="7377" y="37856"/>
                  </a:moveTo>
                  <a:cubicBezTo>
                    <a:pt x="2689" y="33754"/>
                    <a:pt x="0" y="27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342" y="-1"/>
                    <a:pt x="32847" y="2286"/>
                    <a:pt x="36900" y="63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1187698" y="3898107"/>
              <a:ext cx="230346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4788148" y="3826669"/>
              <a:ext cx="144463" cy="1444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V="1">
              <a:off x="1187698" y="3250407"/>
              <a:ext cx="2808288" cy="64770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3492748" y="3898107"/>
              <a:ext cx="136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 flipV="1">
              <a:off x="3492748" y="3755232"/>
              <a:ext cx="21590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>
              <a:off x="3708648" y="3898107"/>
              <a:ext cx="142875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 flipV="1">
              <a:off x="4067423" y="3755232"/>
              <a:ext cx="21590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 flipH="1">
              <a:off x="4140448" y="3898107"/>
              <a:ext cx="2159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17"/>
            <p:cNvSpPr>
              <a:spLocks noChangeShapeType="1"/>
            </p:cNvSpPr>
            <p:nvPr/>
          </p:nvSpPr>
          <p:spPr bwMode="auto">
            <a:xfrm flipH="1" flipV="1">
              <a:off x="3924548" y="3682207"/>
              <a:ext cx="71438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18"/>
            <p:cNvSpPr>
              <a:spLocks noChangeShapeType="1"/>
            </p:cNvSpPr>
            <p:nvPr/>
          </p:nvSpPr>
          <p:spPr bwMode="auto">
            <a:xfrm flipH="1" flipV="1">
              <a:off x="4500811" y="3755232"/>
              <a:ext cx="71437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19"/>
            <p:cNvSpPr>
              <a:spLocks noChangeShapeType="1"/>
            </p:cNvSpPr>
            <p:nvPr/>
          </p:nvSpPr>
          <p:spPr bwMode="auto">
            <a:xfrm flipV="1">
              <a:off x="3995986" y="3105944"/>
              <a:ext cx="86360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3995986" y="3250407"/>
              <a:ext cx="215900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4211886" y="3321844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4500811" y="3321844"/>
              <a:ext cx="7143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4572248" y="3537744"/>
              <a:ext cx="287338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flipH="1">
              <a:off x="4788148" y="3682207"/>
              <a:ext cx="71438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>
              <a:off x="4643686" y="3178969"/>
              <a:ext cx="144462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4788148" y="3321844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 flipH="1">
              <a:off x="4859586" y="3321844"/>
              <a:ext cx="144462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4859586" y="3394869"/>
              <a:ext cx="144462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4932611" y="3682207"/>
              <a:ext cx="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781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生活中的散射现象</a:t>
            </a:r>
            <a:endParaRPr lang="en-US" altLang="zh-CN" dirty="0"/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天蓝、云白、夕阳红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1412776"/>
            <a:ext cx="83529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）一般情况下，大气对阳光的分子散射很好的服从瑞利散射定律， 因此人看到的散射光，以波长较短的蓝光为主。</a:t>
            </a:r>
            <a:r>
              <a:rPr lang="en-US" altLang="zh-CN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天蓝</a:t>
            </a:r>
            <a:endParaRPr lang="en-US" altLang="zh-CN" sz="2000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）白云是大气中的云团和雾气，其中含有大量的微小水珠和尘埃，它们对阳光的散射服从米氏散射，色效应不明显，因此呈现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白色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或灰色。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在傍晚和清晨，人眼看到的更多是阳光透过大气的透射光，此时因为短波长的蓝光被散射，人看到的以互补的红黄光为主，因此呈现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夕阳红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的现象。</a:t>
            </a:r>
          </a:p>
        </p:txBody>
      </p:sp>
      <p:pic>
        <p:nvPicPr>
          <p:cNvPr id="33" name="Picture 5" descr="SDIM024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96377"/>
            <a:ext cx="3709512" cy="24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5" y="4196377"/>
            <a:ext cx="3905352" cy="254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0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生活中的散射现象</a:t>
            </a:r>
            <a:endParaRPr lang="en-US" altLang="zh-CN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61149" cy="43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抽烟的烟气颜色为什么不同</a:t>
            </a:r>
          </a:p>
        </p:txBody>
      </p:sp>
    </p:spTree>
    <p:extLst>
      <p:ext uri="{BB962C8B-B14F-4D97-AF65-F5344CB8AC3E}">
        <p14:creationId xmlns:p14="http://schemas.microsoft.com/office/powerpoint/2010/main" val="288584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888432" cy="444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生活中的散射现象</a:t>
            </a:r>
            <a:endParaRPr lang="en-US" altLang="zh-CN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月球上为什么没有蓝天</a:t>
            </a:r>
          </a:p>
        </p:txBody>
      </p:sp>
    </p:spTree>
    <p:extLst>
      <p:ext uri="{BB962C8B-B14F-4D97-AF65-F5344CB8AC3E}">
        <p14:creationId xmlns:p14="http://schemas.microsoft.com/office/powerpoint/2010/main" val="165285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生活中的散射现象</a:t>
            </a:r>
            <a:endParaRPr lang="en-US" altLang="zh-CN" dirty="0"/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地平线为什么发白</a:t>
            </a:r>
          </a:p>
        </p:txBody>
      </p:sp>
      <p:pic>
        <p:nvPicPr>
          <p:cNvPr id="8" name="Picture 4" descr="100_80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32805"/>
            <a:ext cx="5783907" cy="43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58963" y="602128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摄于内蒙沙漠上空，地平线处白色是由于米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德拜散射</a:t>
            </a:r>
          </a:p>
        </p:txBody>
      </p:sp>
    </p:spTree>
    <p:extLst>
      <p:ext uri="{BB962C8B-B14F-4D97-AF65-F5344CB8AC3E}">
        <p14:creationId xmlns:p14="http://schemas.microsoft.com/office/powerpoint/2010/main" val="359727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196"/>
            <a:ext cx="8229600" cy="1143000"/>
          </a:xfrm>
        </p:spPr>
        <p:txBody>
          <a:bodyPr/>
          <a:lstStyle/>
          <a:p>
            <a:r>
              <a:rPr lang="zh-CN" altLang="en-US" dirty="0"/>
              <a:t>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21947"/>
            <a:ext cx="8640960" cy="57606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/>
              <a:t>习题</a:t>
            </a:r>
            <a:r>
              <a:rPr lang="en-US" altLang="zh-CN" sz="2400" dirty="0"/>
              <a:t>8.8</a:t>
            </a:r>
            <a:r>
              <a:rPr lang="zh-CN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2496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为什么要学习光的散射理论</a:t>
            </a:r>
            <a:endParaRPr lang="en-US" altLang="zh-CN" dirty="0"/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天蓝、云白、夕阳红等等</a:t>
            </a:r>
          </a:p>
        </p:txBody>
      </p:sp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61149" cy="43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光的散射</a:t>
            </a:r>
            <a:endParaRPr lang="en-US" altLang="zh-CN" dirty="0"/>
          </a:p>
        </p:txBody>
      </p:sp>
      <p:sp>
        <p:nvSpPr>
          <p:cNvPr id="937" name="Text Box 4"/>
          <p:cNvSpPr txBox="1">
            <a:spLocks noChangeArrowheads="1"/>
          </p:cNvSpPr>
          <p:nvPr/>
        </p:nvSpPr>
        <p:spPr bwMode="invGray">
          <a:xfrm>
            <a:off x="185663" y="737806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散射现象概述</a:t>
            </a:r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607766"/>
            <a:ext cx="8136904" cy="79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散射：光束通过光学性质不均匀的介质时，其能量将向整个空间内散开，从而在垂直于传播方向上的强度不为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93013" y="1196752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solidFill>
                  <a:srgbClr val="0066FF"/>
                </a:solidFill>
              </a:rPr>
              <a:t>定义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51520" y="4437112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solidFill>
                  <a:srgbClr val="0066FF"/>
                </a:solidFill>
              </a:rPr>
              <a:t>条件</a:t>
            </a:r>
          </a:p>
        </p:txBody>
      </p:sp>
      <p:sp>
        <p:nvSpPr>
          <p:cNvPr id="30" name="矩形 29"/>
          <p:cNvSpPr/>
          <p:nvPr/>
        </p:nvSpPr>
        <p:spPr>
          <a:xfrm>
            <a:off x="539552" y="47971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媒质的光学性质不均匀。例如：气体中有随机运动的分子、原子或烟雾、尘埃，液体中混入小微粒，晶体中掺入杂质或缺陷等。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51520" y="5907653"/>
            <a:ext cx="83010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ct val="135000"/>
              </a:lnSpc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散射光波矢量变化而波长不变化：瑞利散射、米氏散射。 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51520" y="6284168"/>
            <a:ext cx="830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ct val="135000"/>
              </a:lnSpc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散射光波矢和波长同时变化：拉曼散射和布里渊（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Brillouin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）散射。 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212975" y="5538782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2000" b="1" dirty="0">
                <a:solidFill>
                  <a:srgbClr val="0066FF"/>
                </a:solidFill>
              </a:rPr>
              <a:t>散射现象的分类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911375" y="2415112"/>
            <a:ext cx="3100785" cy="2382040"/>
            <a:chOff x="2736850" y="1279525"/>
            <a:chExt cx="2981325" cy="2173288"/>
          </a:xfrm>
        </p:grpSpPr>
        <p:sp>
          <p:nvSpPr>
            <p:cNvPr id="17" name="Rectangle 9" descr="5%"/>
            <p:cNvSpPr>
              <a:spLocks noChangeAspect="1" noChangeArrowheads="1"/>
            </p:cNvSpPr>
            <p:nvPr/>
          </p:nvSpPr>
          <p:spPr bwMode="auto">
            <a:xfrm>
              <a:off x="3784600" y="2139950"/>
              <a:ext cx="904875" cy="463550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10"/>
            <p:cNvSpPr>
              <a:spLocks noChangeAspect="1" noChangeArrowheads="1"/>
            </p:cNvSpPr>
            <p:nvPr/>
          </p:nvSpPr>
          <p:spPr bwMode="auto">
            <a:xfrm>
              <a:off x="2736850" y="2219325"/>
              <a:ext cx="966787" cy="303213"/>
            </a:xfrm>
            <a:prstGeom prst="rightArrow">
              <a:avLst>
                <a:gd name="adj1" fmla="val 50000"/>
                <a:gd name="adj2" fmla="val 79712"/>
              </a:avLst>
            </a:prstGeom>
            <a:solidFill>
              <a:srgbClr val="FFFF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AutoShape 11"/>
            <p:cNvSpPr>
              <a:spLocks noChangeAspect="1" noChangeArrowheads="1"/>
            </p:cNvSpPr>
            <p:nvPr/>
          </p:nvSpPr>
          <p:spPr bwMode="auto">
            <a:xfrm>
              <a:off x="4751387" y="2249488"/>
              <a:ext cx="957263" cy="241300"/>
            </a:xfrm>
            <a:prstGeom prst="rightArrow">
              <a:avLst>
                <a:gd name="adj1" fmla="val 50000"/>
                <a:gd name="adj2" fmla="val 99178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12"/>
            <p:cNvSpPr>
              <a:spLocks noChangeAspect="1" noChangeArrowheads="1"/>
            </p:cNvSpPr>
            <p:nvPr/>
          </p:nvSpPr>
          <p:spPr bwMode="auto">
            <a:xfrm>
              <a:off x="4194175" y="2662238"/>
              <a:ext cx="101600" cy="682625"/>
            </a:xfrm>
            <a:prstGeom prst="downArrow">
              <a:avLst>
                <a:gd name="adj1" fmla="val 50000"/>
                <a:gd name="adj2" fmla="val 167969"/>
              </a:avLst>
            </a:prstGeom>
            <a:solidFill>
              <a:srgbClr val="FFFFFF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AutoShape 13"/>
            <p:cNvSpPr>
              <a:spLocks noChangeAspect="1" noChangeArrowheads="1"/>
            </p:cNvSpPr>
            <p:nvPr/>
          </p:nvSpPr>
          <p:spPr bwMode="auto">
            <a:xfrm flipV="1">
              <a:off x="4192587" y="1397000"/>
              <a:ext cx="103188" cy="682625"/>
            </a:xfrm>
            <a:prstGeom prst="downArrow">
              <a:avLst>
                <a:gd name="adj1" fmla="val 50000"/>
                <a:gd name="adj2" fmla="val 165384"/>
              </a:avLst>
            </a:prstGeom>
            <a:solidFill>
              <a:srgbClr val="FFFFFF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AutoShape 14"/>
            <p:cNvSpPr>
              <a:spLocks noChangeAspect="1" noChangeArrowheads="1"/>
            </p:cNvSpPr>
            <p:nvPr/>
          </p:nvSpPr>
          <p:spPr bwMode="auto">
            <a:xfrm rot="2330739" flipV="1">
              <a:off x="4764087" y="1279525"/>
              <a:ext cx="98425" cy="931863"/>
            </a:xfrm>
            <a:prstGeom prst="downArrow">
              <a:avLst>
                <a:gd name="adj1" fmla="val 50000"/>
                <a:gd name="adj2" fmla="val 236694"/>
              </a:avLst>
            </a:prstGeom>
            <a:solidFill>
              <a:srgbClr val="FFFFFF"/>
            </a:solidFill>
            <a:ln w="19050">
              <a:solidFill>
                <a:srgbClr val="99CC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5"/>
            <p:cNvSpPr txBox="1">
              <a:spLocks noChangeAspect="1" noChangeArrowheads="1"/>
            </p:cNvSpPr>
            <p:nvPr/>
          </p:nvSpPr>
          <p:spPr bwMode="auto">
            <a:xfrm>
              <a:off x="4283075" y="1358900"/>
              <a:ext cx="2698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i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4" name="Text Box 16"/>
            <p:cNvSpPr txBox="1">
              <a:spLocks noChangeAspect="1" noChangeArrowheads="1"/>
            </p:cNvSpPr>
            <p:nvPr/>
          </p:nvSpPr>
          <p:spPr bwMode="auto">
            <a:xfrm>
              <a:off x="4697412" y="2468563"/>
              <a:ext cx="2476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i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5" name="Text Box 17"/>
            <p:cNvSpPr txBox="1">
              <a:spLocks noChangeAspect="1" noChangeArrowheads="1"/>
            </p:cNvSpPr>
            <p:nvPr/>
          </p:nvSpPr>
          <p:spPr bwMode="auto">
            <a:xfrm>
              <a:off x="5456237" y="2544763"/>
              <a:ext cx="261938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i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6" name="Text Box 18"/>
            <p:cNvSpPr txBox="1">
              <a:spLocks noChangeAspect="1" noChangeArrowheads="1"/>
            </p:cNvSpPr>
            <p:nvPr/>
          </p:nvSpPr>
          <p:spPr bwMode="auto">
            <a:xfrm>
              <a:off x="3478212" y="2880683"/>
              <a:ext cx="6350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散射光</a:t>
              </a:r>
            </a:p>
          </p:txBody>
        </p:sp>
        <p:sp>
          <p:nvSpPr>
            <p:cNvPr id="27" name="Text Box 19"/>
            <p:cNvSpPr txBox="1">
              <a:spLocks noChangeAspect="1" noChangeArrowheads="1"/>
            </p:cNvSpPr>
            <p:nvPr/>
          </p:nvSpPr>
          <p:spPr bwMode="auto">
            <a:xfrm>
              <a:off x="3884612" y="2260600"/>
              <a:ext cx="725488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散射物质 </a:t>
              </a:r>
            </a:p>
          </p:txBody>
        </p:sp>
        <p:sp>
          <p:nvSpPr>
            <p:cNvPr id="36" name="Text Box 20"/>
            <p:cNvSpPr txBox="1">
              <a:spLocks noChangeAspect="1" noChangeArrowheads="1"/>
            </p:cNvSpPr>
            <p:nvPr/>
          </p:nvSpPr>
          <p:spPr bwMode="auto">
            <a:xfrm>
              <a:off x="2863850" y="2516188"/>
              <a:ext cx="588962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平行光</a:t>
              </a:r>
            </a:p>
          </p:txBody>
        </p:sp>
        <p:sp>
          <p:nvSpPr>
            <p:cNvPr id="37" name="AutoShape 21"/>
            <p:cNvSpPr>
              <a:spLocks noChangeAspect="1" noChangeArrowheads="1"/>
            </p:cNvSpPr>
            <p:nvPr/>
          </p:nvSpPr>
          <p:spPr bwMode="auto">
            <a:xfrm rot="19269261">
              <a:off x="4735512" y="2520950"/>
              <a:ext cx="98425" cy="931863"/>
            </a:xfrm>
            <a:prstGeom prst="downArrow">
              <a:avLst>
                <a:gd name="adj1" fmla="val 50000"/>
                <a:gd name="adj2" fmla="val 236694"/>
              </a:avLst>
            </a:prstGeom>
            <a:solidFill>
              <a:srgbClr val="FFFFFF"/>
            </a:solidFill>
            <a:ln w="19050">
              <a:solidFill>
                <a:srgbClr val="99CC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25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散射现象及其解释</a:t>
            </a:r>
            <a:endParaRPr lang="en-US" altLang="zh-CN" dirty="0"/>
          </a:p>
        </p:txBody>
      </p:sp>
      <p:sp>
        <p:nvSpPr>
          <p:cNvPr id="937" name="Text Box 4"/>
          <p:cNvSpPr txBox="1">
            <a:spLocks noChangeArrowheads="1"/>
          </p:cNvSpPr>
          <p:nvPr/>
        </p:nvSpPr>
        <p:spPr bwMode="invGray">
          <a:xfrm>
            <a:off x="185663" y="737806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散射机制的多样性</a:t>
            </a:r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2139993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2000" dirty="0">
                <a:solidFill>
                  <a:srgbClr val="0066FF"/>
                </a:solidFill>
              </a:rPr>
              <a:t>（</a:t>
            </a:r>
            <a:r>
              <a:rPr lang="en-US" altLang="zh-CN" sz="2000" dirty="0">
                <a:solidFill>
                  <a:srgbClr val="0066FF"/>
                </a:solidFill>
              </a:rPr>
              <a:t>1</a:t>
            </a:r>
            <a:r>
              <a:rPr lang="zh-CN" altLang="en-US" sz="2000" dirty="0">
                <a:solidFill>
                  <a:srgbClr val="0066FF"/>
                </a:solidFill>
              </a:rPr>
              <a:t>）分子散射</a:t>
            </a:r>
          </a:p>
        </p:txBody>
      </p:sp>
      <p:sp>
        <p:nvSpPr>
          <p:cNvPr id="14" name="矩形 13"/>
          <p:cNvSpPr/>
          <p:nvPr/>
        </p:nvSpPr>
        <p:spPr>
          <a:xfrm>
            <a:off x="539552" y="257942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：介质中的原子或分子中包含的电子，在外来光波的电磁场作用下，做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同频的受迫振动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，形成一个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偶极振子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，这些偶极振子作为新的次波源，向四周发射次波，这些次波的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相干叠加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，再和主光波进行叠加，形成了散射光场。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39552" y="416359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决定因素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：叠加的结果，是否有明显的侧向散射光强，主要取决于两个因素。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散射单元的尺度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散射单元的排列方式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1340768"/>
            <a:ext cx="4867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按尺度由小到大，可以主要分为以下几种。</a:t>
            </a:r>
          </a:p>
        </p:txBody>
      </p:sp>
    </p:spTree>
    <p:extLst>
      <p:ext uri="{BB962C8B-B14F-4D97-AF65-F5344CB8AC3E}">
        <p14:creationId xmlns:p14="http://schemas.microsoft.com/office/powerpoint/2010/main" val="271483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散射现象及其解释</a:t>
            </a:r>
            <a:endParaRPr lang="en-US" altLang="zh-CN" dirty="0"/>
          </a:p>
        </p:txBody>
      </p:sp>
      <p:sp>
        <p:nvSpPr>
          <p:cNvPr id="937" name="Text Box 4"/>
          <p:cNvSpPr txBox="1">
            <a:spLocks noChangeArrowheads="1"/>
          </p:cNvSpPr>
          <p:nvPr/>
        </p:nvSpPr>
        <p:spPr bwMode="invGray">
          <a:xfrm>
            <a:off x="185663" y="737806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散射机制的多样性（续）</a:t>
            </a:r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5663" y="1268760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2000" dirty="0">
                <a:solidFill>
                  <a:srgbClr val="0066FF"/>
                </a:solidFill>
              </a:rPr>
              <a:t>（</a:t>
            </a:r>
            <a:r>
              <a:rPr lang="en-US" altLang="zh-CN" sz="2000" dirty="0">
                <a:solidFill>
                  <a:srgbClr val="0066FF"/>
                </a:solidFill>
              </a:rPr>
              <a:t>1</a:t>
            </a:r>
            <a:r>
              <a:rPr lang="zh-CN" altLang="en-US" sz="2000" dirty="0">
                <a:solidFill>
                  <a:srgbClr val="0066FF"/>
                </a:solidFill>
              </a:rPr>
              <a:t>）分子散射（续）</a:t>
            </a:r>
          </a:p>
        </p:txBody>
      </p:sp>
      <p:sp>
        <p:nvSpPr>
          <p:cNvPr id="10" name="矩形 9"/>
          <p:cNvSpPr/>
          <p:nvPr/>
        </p:nvSpPr>
        <p:spPr>
          <a:xfrm>
            <a:off x="288883" y="1695982"/>
            <a:ext cx="8424936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气体中的典型尺度关系</a:t>
            </a:r>
          </a:p>
        </p:txBody>
      </p:sp>
      <p:sp>
        <p:nvSpPr>
          <p:cNvPr id="16" name="矩形 15"/>
          <p:cNvSpPr/>
          <p:nvPr/>
        </p:nvSpPr>
        <p:spPr>
          <a:xfrm>
            <a:off x="755343" y="2039731"/>
            <a:ext cx="154817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可见光波长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56661"/>
              </p:ext>
            </p:extLst>
          </p:nvPr>
        </p:nvGraphicFramePr>
        <p:xfrm>
          <a:off x="2123495" y="2133083"/>
          <a:ext cx="1099840" cy="27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177480" progId="Equation.DSMT4">
                  <p:embed/>
                </p:oleObj>
              </mc:Choice>
              <mc:Fallback>
                <p:oleObj name="Equation" r:id="rId3" imgW="711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495" y="2133083"/>
                        <a:ext cx="1099840" cy="27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3419639" y="2039730"/>
            <a:ext cx="154817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分子线度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30523"/>
              </p:ext>
            </p:extLst>
          </p:nvPr>
        </p:nvGraphicFramePr>
        <p:xfrm>
          <a:off x="4633553" y="2133244"/>
          <a:ext cx="102076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177480" progId="Equation.DSMT4">
                  <p:embed/>
                </p:oleObj>
              </mc:Choice>
              <mc:Fallback>
                <p:oleObj name="Equation" r:id="rId5" imgW="660240" imgH="17748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553" y="2133244"/>
                        <a:ext cx="102076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5890504" y="2024084"/>
            <a:ext cx="187220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气体分子间距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69476"/>
              </p:ext>
            </p:extLst>
          </p:nvPr>
        </p:nvGraphicFramePr>
        <p:xfrm>
          <a:off x="7462241" y="2061147"/>
          <a:ext cx="8636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203040" progId="Equation.DSMT4">
                  <p:embed/>
                </p:oleObj>
              </mc:Choice>
              <mc:Fallback>
                <p:oleObj name="Equation" r:id="rId7" imgW="558720" imgH="20304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2241" y="2061147"/>
                        <a:ext cx="8636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732928" y="2505500"/>
            <a:ext cx="2952328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因此，对于气体来说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对象 5"/>
              <p:cNvSpPr txBox="1"/>
              <p:nvPr/>
            </p:nvSpPr>
            <p:spPr bwMode="auto">
              <a:xfrm>
                <a:off x="2944505" y="2559051"/>
                <a:ext cx="1270308" cy="287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acc>
                        <m:accPr>
                          <m:chr m:val="̄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对象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4505" y="2559051"/>
                <a:ext cx="1270308" cy="287042"/>
              </a:xfrm>
              <a:prstGeom prst="rect">
                <a:avLst/>
              </a:prstGeom>
              <a:blipFill>
                <a:blip r:embed="rId9"/>
                <a:stretch>
                  <a:fillRect b="-25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>
            <a:off x="4267771" y="2736332"/>
            <a:ext cx="466693" cy="0"/>
          </a:xfrm>
          <a:prstGeom prst="straightConnector1">
            <a:avLst/>
          </a:prstGeom>
          <a:ln w="190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734464" y="2485749"/>
            <a:ext cx="2429591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极小尺度散射单元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697362" y="2705485"/>
            <a:ext cx="466693" cy="0"/>
          </a:xfrm>
          <a:prstGeom prst="straightConnector1">
            <a:avLst/>
          </a:prstGeom>
          <a:ln w="190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200292" y="2457600"/>
            <a:ext cx="14041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全方位散射</a:t>
            </a:r>
          </a:p>
        </p:txBody>
      </p:sp>
      <p:sp>
        <p:nvSpPr>
          <p:cNvPr id="26" name="矩形 25"/>
          <p:cNvSpPr/>
          <p:nvPr/>
        </p:nvSpPr>
        <p:spPr>
          <a:xfrm>
            <a:off x="288883" y="3054483"/>
            <a:ext cx="42124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散射单元的位置分布对散射的影响</a:t>
            </a:r>
          </a:p>
        </p:txBody>
      </p:sp>
      <p:sp>
        <p:nvSpPr>
          <p:cNvPr id="27" name="矩形 26"/>
          <p:cNvSpPr/>
          <p:nvPr/>
        </p:nvSpPr>
        <p:spPr>
          <a:xfrm>
            <a:off x="395536" y="3669030"/>
            <a:ext cx="25489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(a)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散射单元均匀排列</a:t>
            </a: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751812" y="3903638"/>
            <a:ext cx="466693" cy="0"/>
          </a:xfrm>
          <a:prstGeom prst="straightConnector1">
            <a:avLst/>
          </a:prstGeom>
          <a:ln w="190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218505" y="3677591"/>
            <a:ext cx="53876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相干叠加的结果使侧向散射光强为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，仅保留沿</a:t>
            </a:r>
          </a:p>
        </p:txBody>
      </p:sp>
      <p:sp>
        <p:nvSpPr>
          <p:cNvPr id="30" name="矩形 29"/>
          <p:cNvSpPr/>
          <p:nvPr/>
        </p:nvSpPr>
        <p:spPr>
          <a:xfrm>
            <a:off x="721778" y="4112030"/>
            <a:ext cx="740102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入射方向的零级波。大量次波与主光波叠加，使零级波相位有所滞后，因此介质中的光波相速度小于真空中的光速。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36189" y="4895177"/>
            <a:ext cx="396088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(b)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分子热运动对散射的影响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1778" y="5319909"/>
            <a:ext cx="390864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热运动造成分子密度的局部涨落。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4090359" y="5522477"/>
            <a:ext cx="466693" cy="0"/>
          </a:xfrm>
          <a:prstGeom prst="straightConnector1">
            <a:avLst/>
          </a:prstGeom>
          <a:ln w="190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498455" y="5308650"/>
            <a:ext cx="288167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产生随机的不均匀性。</a:t>
            </a:r>
          </a:p>
        </p:txBody>
      </p:sp>
      <p:sp>
        <p:nvSpPr>
          <p:cNvPr id="35" name="矩形 34"/>
          <p:cNvSpPr/>
          <p:nvPr/>
        </p:nvSpPr>
        <p:spPr>
          <a:xfrm>
            <a:off x="7096246" y="5308650"/>
            <a:ext cx="194421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侧向光强不为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6720010" y="5532275"/>
            <a:ext cx="466693" cy="0"/>
          </a:xfrm>
          <a:prstGeom prst="straightConnector1">
            <a:avLst/>
          </a:prstGeom>
          <a:ln w="1905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07237" y="5668564"/>
            <a:ext cx="705547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由于分子线度很小，因此偶极振子强度很小，导致散射光强微弱。</a:t>
            </a:r>
          </a:p>
        </p:txBody>
      </p:sp>
    </p:spTree>
    <p:extLst>
      <p:ext uri="{BB962C8B-B14F-4D97-AF65-F5344CB8AC3E}">
        <p14:creationId xmlns:p14="http://schemas.microsoft.com/office/powerpoint/2010/main" val="335691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散射现象及其解释</a:t>
            </a:r>
            <a:endParaRPr lang="en-US" altLang="zh-CN" dirty="0"/>
          </a:p>
        </p:txBody>
      </p:sp>
      <p:sp>
        <p:nvSpPr>
          <p:cNvPr id="937" name="Text Box 4"/>
          <p:cNvSpPr txBox="1">
            <a:spLocks noChangeArrowheads="1"/>
          </p:cNvSpPr>
          <p:nvPr/>
        </p:nvSpPr>
        <p:spPr bwMode="invGray">
          <a:xfrm>
            <a:off x="185663" y="737806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散射机制的多样性（续）</a:t>
            </a:r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1520" y="1199471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2000" dirty="0">
                <a:solidFill>
                  <a:srgbClr val="0066FF"/>
                </a:solidFill>
              </a:rPr>
              <a:t>（</a:t>
            </a:r>
            <a:r>
              <a:rPr lang="en-US" altLang="zh-CN" sz="2000" dirty="0">
                <a:solidFill>
                  <a:srgbClr val="0066FF"/>
                </a:solidFill>
              </a:rPr>
              <a:t>2</a:t>
            </a:r>
            <a:r>
              <a:rPr lang="zh-CN" altLang="en-US" sz="2000" dirty="0">
                <a:solidFill>
                  <a:srgbClr val="0066FF"/>
                </a:solidFill>
              </a:rPr>
              <a:t>）微粒散射</a:t>
            </a:r>
          </a:p>
        </p:txBody>
      </p:sp>
      <p:sp>
        <p:nvSpPr>
          <p:cNvPr id="6" name="矩形 5"/>
          <p:cNvSpPr/>
          <p:nvPr/>
        </p:nvSpPr>
        <p:spPr>
          <a:xfrm>
            <a:off x="698441" y="1588792"/>
            <a:ext cx="769866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：较大的微粒：大气中的水珠、灰尘，透明液体中的杂质等。这些微粒的线度可以达到 </a:t>
            </a:r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latin typeface="Times New Roman"/>
                <a:ea typeface="微软雅黑" panose="020B0503020204020204" pitchFamily="34" charset="-122"/>
                <a:cs typeface="Times New Roman"/>
              </a:rPr>
              <a:t>≈ </a:t>
            </a:r>
            <a:r>
              <a:rPr lang="el-GR" altLang="zh-CN" i="1" dirty="0">
                <a:latin typeface="Times New Roman"/>
                <a:ea typeface="微软雅黑"/>
                <a:cs typeface="Times New Roman"/>
              </a:rPr>
              <a:t>λ</a:t>
            </a:r>
            <a:r>
              <a:rPr lang="zh-CN" altLang="en-US" dirty="0">
                <a:latin typeface="Times New Roman"/>
                <a:ea typeface="微软雅黑"/>
                <a:cs typeface="Times New Roman"/>
              </a:rPr>
              <a:t>，微粒之间的距离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8439" y="2429712"/>
            <a:ext cx="769866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：微粒改变入射波前的振幅分布或相位分布，其行为可以看做一个个衍射单元。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对象 2"/>
              <p:cNvSpPr txBox="1"/>
              <p:nvPr/>
            </p:nvSpPr>
            <p:spPr>
              <a:xfrm>
                <a:off x="5033962" y="1966913"/>
                <a:ext cx="1770285" cy="309959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zh-CN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或</m:t>
                      </m:r>
                      <m:r>
                        <a:rPr lang="zh-CN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̄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对象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2" y="1966913"/>
                <a:ext cx="1770285" cy="309959"/>
              </a:xfrm>
              <a:prstGeom prst="rect">
                <a:avLst/>
              </a:prstGeom>
              <a:blipFill>
                <a:blip r:embed="rId3"/>
                <a:stretch>
                  <a:fillRect b="-27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722669" y="3186842"/>
            <a:ext cx="76986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特点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AutoNum type="alphaLcParenBoth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由于其线度与达到波长量级或更大，衍射效应十分显著。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AutoNum type="alphaLcParenBoth"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由于微粒间距远大于波长，位置无规律，且伴随随机的布朗运动，使相干叠加的结果，从统计平均上看与非相干叠加相同，即单元衍射的光强直接相加，从而呈现显著的散射效应。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9531" y="4950622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2000" dirty="0">
                <a:solidFill>
                  <a:srgbClr val="0066FF"/>
                </a:solidFill>
              </a:rPr>
              <a:t>（</a:t>
            </a:r>
            <a:r>
              <a:rPr lang="en-US" altLang="zh-CN" sz="2000" dirty="0">
                <a:solidFill>
                  <a:srgbClr val="0066FF"/>
                </a:solidFill>
              </a:rPr>
              <a:t>3</a:t>
            </a:r>
            <a:r>
              <a:rPr lang="zh-CN" altLang="en-US" sz="2000" dirty="0">
                <a:solidFill>
                  <a:srgbClr val="0066FF"/>
                </a:solidFill>
              </a:rPr>
              <a:t>）大颗粒散射</a:t>
            </a:r>
          </a:p>
        </p:txBody>
      </p:sp>
      <p:sp>
        <p:nvSpPr>
          <p:cNvPr id="11" name="矩形 10"/>
          <p:cNvSpPr/>
          <p:nvPr/>
        </p:nvSpPr>
        <p:spPr>
          <a:xfrm>
            <a:off x="735262" y="5366489"/>
            <a:ext cx="769866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：大颗粒的线度 </a:t>
            </a:r>
            <a:r>
              <a:rPr lang="en-US" altLang="zh-CN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latin typeface="Times New Roman"/>
                <a:ea typeface="微软雅黑" panose="020B0503020204020204" pitchFamily="34" charset="-122"/>
                <a:cs typeface="Times New Roman"/>
              </a:rPr>
              <a:t>&gt;&gt; </a:t>
            </a:r>
            <a:r>
              <a:rPr lang="el-GR" altLang="zh-CN" i="1" dirty="0">
                <a:latin typeface="Times New Roman"/>
                <a:ea typeface="微软雅黑"/>
                <a:cs typeface="Times New Roman"/>
              </a:rPr>
              <a:t>λ</a:t>
            </a:r>
            <a:r>
              <a:rPr lang="zh-CN" altLang="en-US" dirty="0">
                <a:latin typeface="Times New Roman"/>
                <a:ea typeface="微软雅黑"/>
                <a:cs typeface="Times New Roman"/>
              </a:rPr>
              <a:t>，非均匀区域的线度远小于波长，其散射波可以看做几何光学意义上的反射和透射波，散射光场是单元反射波和透射波的非相干叠加。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686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瑞利散射和米氏散射</a:t>
            </a:r>
            <a:endParaRPr lang="en-US" altLang="zh-CN" dirty="0"/>
          </a:p>
        </p:txBody>
      </p:sp>
      <p:sp>
        <p:nvSpPr>
          <p:cNvPr id="937" name="Text Box 4"/>
          <p:cNvSpPr txBox="1">
            <a:spLocks noChangeArrowheads="1"/>
          </p:cNvSpPr>
          <p:nvPr/>
        </p:nvSpPr>
        <p:spPr bwMode="invGray">
          <a:xfrm>
            <a:off x="185663" y="737806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瑞利散射定律</a:t>
            </a:r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6163" y="126095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瑞利散射实验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38337" y="596984"/>
            <a:ext cx="2981325" cy="2423724"/>
            <a:chOff x="2736850" y="1279525"/>
            <a:chExt cx="2981325" cy="2423724"/>
          </a:xfrm>
        </p:grpSpPr>
        <p:sp>
          <p:nvSpPr>
            <p:cNvPr id="10" name="Text Box 7"/>
            <p:cNvSpPr txBox="1">
              <a:spLocks noChangeAspect="1" noChangeArrowheads="1"/>
            </p:cNvSpPr>
            <p:nvPr/>
          </p:nvSpPr>
          <p:spPr bwMode="auto">
            <a:xfrm>
              <a:off x="2968625" y="3452424"/>
              <a:ext cx="252095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600" dirty="0">
                  <a:solidFill>
                    <a:srgbClr val="0066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瑞利散射实验装置</a:t>
              </a:r>
            </a:p>
          </p:txBody>
        </p:sp>
        <p:sp>
          <p:nvSpPr>
            <p:cNvPr id="11" name="Rectangle 9" descr="5%"/>
            <p:cNvSpPr>
              <a:spLocks noChangeAspect="1" noChangeArrowheads="1"/>
            </p:cNvSpPr>
            <p:nvPr/>
          </p:nvSpPr>
          <p:spPr bwMode="auto">
            <a:xfrm>
              <a:off x="3784600" y="2139950"/>
              <a:ext cx="904875" cy="463550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AutoShape 10"/>
            <p:cNvSpPr>
              <a:spLocks noChangeAspect="1" noChangeArrowheads="1"/>
            </p:cNvSpPr>
            <p:nvPr/>
          </p:nvSpPr>
          <p:spPr bwMode="auto">
            <a:xfrm>
              <a:off x="2736850" y="2219325"/>
              <a:ext cx="966787" cy="303213"/>
            </a:xfrm>
            <a:prstGeom prst="rightArrow">
              <a:avLst>
                <a:gd name="adj1" fmla="val 50000"/>
                <a:gd name="adj2" fmla="val 79712"/>
              </a:avLst>
            </a:prstGeom>
            <a:solidFill>
              <a:srgbClr val="FFFFFF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11"/>
            <p:cNvSpPr>
              <a:spLocks noChangeAspect="1" noChangeArrowheads="1"/>
            </p:cNvSpPr>
            <p:nvPr/>
          </p:nvSpPr>
          <p:spPr bwMode="auto">
            <a:xfrm>
              <a:off x="4751387" y="2249488"/>
              <a:ext cx="957263" cy="241300"/>
            </a:xfrm>
            <a:prstGeom prst="rightArrow">
              <a:avLst>
                <a:gd name="adj1" fmla="val 50000"/>
                <a:gd name="adj2" fmla="val 99178"/>
              </a:avLst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12"/>
            <p:cNvSpPr>
              <a:spLocks noChangeAspect="1" noChangeArrowheads="1"/>
            </p:cNvSpPr>
            <p:nvPr/>
          </p:nvSpPr>
          <p:spPr bwMode="auto">
            <a:xfrm>
              <a:off x="4194175" y="2662238"/>
              <a:ext cx="101600" cy="682625"/>
            </a:xfrm>
            <a:prstGeom prst="downArrow">
              <a:avLst>
                <a:gd name="adj1" fmla="val 50000"/>
                <a:gd name="adj2" fmla="val 167969"/>
              </a:avLst>
            </a:prstGeom>
            <a:solidFill>
              <a:srgbClr val="FFFFFF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AutoShape 13"/>
            <p:cNvSpPr>
              <a:spLocks noChangeAspect="1" noChangeArrowheads="1"/>
            </p:cNvSpPr>
            <p:nvPr/>
          </p:nvSpPr>
          <p:spPr bwMode="auto">
            <a:xfrm flipV="1">
              <a:off x="4192587" y="1397000"/>
              <a:ext cx="103188" cy="682625"/>
            </a:xfrm>
            <a:prstGeom prst="downArrow">
              <a:avLst>
                <a:gd name="adj1" fmla="val 50000"/>
                <a:gd name="adj2" fmla="val 165384"/>
              </a:avLst>
            </a:prstGeom>
            <a:solidFill>
              <a:srgbClr val="FFFFFF"/>
            </a:solidFill>
            <a:ln w="19050">
              <a:solidFill>
                <a:srgbClr val="333399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14"/>
            <p:cNvSpPr>
              <a:spLocks noChangeAspect="1" noChangeArrowheads="1"/>
            </p:cNvSpPr>
            <p:nvPr/>
          </p:nvSpPr>
          <p:spPr bwMode="auto">
            <a:xfrm rot="2330739" flipV="1">
              <a:off x="4764087" y="1279525"/>
              <a:ext cx="98425" cy="931863"/>
            </a:xfrm>
            <a:prstGeom prst="downArrow">
              <a:avLst>
                <a:gd name="adj1" fmla="val 50000"/>
                <a:gd name="adj2" fmla="val 236694"/>
              </a:avLst>
            </a:prstGeom>
            <a:solidFill>
              <a:srgbClr val="FFFFFF"/>
            </a:solidFill>
            <a:ln w="19050">
              <a:solidFill>
                <a:srgbClr val="99CC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5"/>
            <p:cNvSpPr txBox="1">
              <a:spLocks noChangeAspect="1" noChangeArrowheads="1"/>
            </p:cNvSpPr>
            <p:nvPr/>
          </p:nvSpPr>
          <p:spPr bwMode="auto">
            <a:xfrm>
              <a:off x="4283075" y="1358900"/>
              <a:ext cx="2698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i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" name="Text Box 16"/>
            <p:cNvSpPr txBox="1">
              <a:spLocks noChangeAspect="1" noChangeArrowheads="1"/>
            </p:cNvSpPr>
            <p:nvPr/>
          </p:nvSpPr>
          <p:spPr bwMode="auto">
            <a:xfrm>
              <a:off x="4697412" y="2468563"/>
              <a:ext cx="2476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i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1" name="Text Box 17"/>
            <p:cNvSpPr txBox="1">
              <a:spLocks noChangeAspect="1" noChangeArrowheads="1"/>
            </p:cNvSpPr>
            <p:nvPr/>
          </p:nvSpPr>
          <p:spPr bwMode="auto">
            <a:xfrm>
              <a:off x="5456237" y="2544763"/>
              <a:ext cx="261938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i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2" name="Text Box 18"/>
            <p:cNvSpPr txBox="1">
              <a:spLocks noChangeAspect="1" noChangeArrowheads="1"/>
            </p:cNvSpPr>
            <p:nvPr/>
          </p:nvSpPr>
          <p:spPr bwMode="auto">
            <a:xfrm>
              <a:off x="4973637" y="2957513"/>
              <a:ext cx="6350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散射光</a:t>
              </a:r>
            </a:p>
          </p:txBody>
        </p:sp>
        <p:sp>
          <p:nvSpPr>
            <p:cNvPr id="23" name="Text Box 19"/>
            <p:cNvSpPr txBox="1">
              <a:spLocks noChangeAspect="1" noChangeArrowheads="1"/>
            </p:cNvSpPr>
            <p:nvPr/>
          </p:nvSpPr>
          <p:spPr bwMode="auto">
            <a:xfrm>
              <a:off x="3884612" y="2260600"/>
              <a:ext cx="725488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散射物质 </a:t>
              </a:r>
            </a:p>
          </p:txBody>
        </p:sp>
        <p:sp>
          <p:nvSpPr>
            <p:cNvPr id="24" name="Text Box 20"/>
            <p:cNvSpPr txBox="1">
              <a:spLocks noChangeAspect="1" noChangeArrowheads="1"/>
            </p:cNvSpPr>
            <p:nvPr/>
          </p:nvSpPr>
          <p:spPr bwMode="auto">
            <a:xfrm>
              <a:off x="2863850" y="2516188"/>
              <a:ext cx="588962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白光</a:t>
              </a:r>
            </a:p>
          </p:txBody>
        </p:sp>
        <p:sp>
          <p:nvSpPr>
            <p:cNvPr id="25" name="AutoShape 21"/>
            <p:cNvSpPr>
              <a:spLocks noChangeAspect="1" noChangeArrowheads="1"/>
            </p:cNvSpPr>
            <p:nvPr/>
          </p:nvSpPr>
          <p:spPr bwMode="auto">
            <a:xfrm rot="19269261">
              <a:off x="4735512" y="2520950"/>
              <a:ext cx="98425" cy="931863"/>
            </a:xfrm>
            <a:prstGeom prst="downArrow">
              <a:avLst>
                <a:gd name="adj1" fmla="val 50000"/>
                <a:gd name="adj2" fmla="val 236694"/>
              </a:avLst>
            </a:prstGeom>
            <a:solidFill>
              <a:srgbClr val="FFFFFF"/>
            </a:solidFill>
            <a:ln w="19050">
              <a:solidFill>
                <a:srgbClr val="99CC00"/>
              </a:solidFill>
              <a:miter lim="800000"/>
              <a:headEnd/>
              <a:tailEnd/>
            </a:ln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90484" y="1732900"/>
            <a:ext cx="3740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实验条件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：平行白光入射于牛奶与水的混合液中。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78974" y="2579599"/>
            <a:ext cx="8009712" cy="132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实验现象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）正侧向（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方向）散射光：青蓝色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短波成分居多。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）平行向（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方向）透射光：偏红色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长波成分居多。</a:t>
            </a:r>
          </a:p>
        </p:txBody>
      </p:sp>
      <p:sp>
        <p:nvSpPr>
          <p:cNvPr id="28" name="矩形 27"/>
          <p:cNvSpPr/>
          <p:nvPr/>
        </p:nvSpPr>
        <p:spPr>
          <a:xfrm>
            <a:off x="251520" y="386104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瑞利散射定律</a:t>
            </a:r>
          </a:p>
        </p:txBody>
      </p:sp>
      <p:sp>
        <p:nvSpPr>
          <p:cNvPr id="29" name="矩形 28"/>
          <p:cNvSpPr/>
          <p:nvPr/>
        </p:nvSpPr>
        <p:spPr>
          <a:xfrm>
            <a:off x="567144" y="4264784"/>
            <a:ext cx="800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应用条件：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散射微粒的几何线度远小于波长时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&lt; </a:t>
            </a:r>
            <a:r>
              <a:rPr lang="el-GR" altLang="zh-CN" sz="2000" i="1" dirty="0">
                <a:latin typeface="Times New Roman"/>
                <a:ea typeface="微软雅黑" panose="020B0503020204020204" pitchFamily="34" charset="-122"/>
                <a:cs typeface="Times New Roman"/>
              </a:rPr>
              <a:t>λ</a:t>
            </a:r>
            <a:r>
              <a:rPr lang="en-US" altLang="zh-CN" sz="2000" dirty="0">
                <a:latin typeface="Times New Roman"/>
                <a:ea typeface="微软雅黑" panose="020B0503020204020204" pitchFamily="34" charset="-122"/>
                <a:cs typeface="Times New Roman"/>
              </a:rPr>
              <a:t>/10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82802" y="4736200"/>
            <a:ext cx="8009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定律描述：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散射过程不改变入射光的波长，但散射光的强度随入射光的波长不同而不同，其关系可表述为：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873441"/>
              </p:ext>
            </p:extLst>
          </p:nvPr>
        </p:nvGraphicFramePr>
        <p:xfrm>
          <a:off x="3572450" y="5445224"/>
          <a:ext cx="1597662" cy="61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2450" y="5445224"/>
                        <a:ext cx="1597662" cy="611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574297"/>
              </p:ext>
            </p:extLst>
          </p:nvPr>
        </p:nvGraphicFramePr>
        <p:xfrm>
          <a:off x="3548063" y="6092825"/>
          <a:ext cx="18716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228600" progId="Equation.DSMT4">
                  <p:embed/>
                </p:oleObj>
              </mc:Choice>
              <mc:Fallback>
                <p:oleObj name="Equation" r:id="rId5" imgW="1206360" imgH="2286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6092825"/>
                        <a:ext cx="18716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" name="Group 20"/>
          <p:cNvGrpSpPr>
            <a:grpSpLocks/>
          </p:cNvGrpSpPr>
          <p:nvPr/>
        </p:nvGrpSpPr>
        <p:grpSpPr bwMode="auto">
          <a:xfrm>
            <a:off x="5497836" y="5170411"/>
            <a:ext cx="2990850" cy="1550988"/>
            <a:chOff x="3115" y="2885"/>
            <a:chExt cx="1884" cy="977"/>
          </a:xfrm>
        </p:grpSpPr>
        <p:grpSp>
          <p:nvGrpSpPr>
            <p:cNvPr id="89" name="Group 21"/>
            <p:cNvGrpSpPr>
              <a:grpSpLocks noChangeAspect="1"/>
            </p:cNvGrpSpPr>
            <p:nvPr/>
          </p:nvGrpSpPr>
          <p:grpSpPr bwMode="auto">
            <a:xfrm>
              <a:off x="3295" y="3113"/>
              <a:ext cx="1256" cy="596"/>
              <a:chOff x="2963" y="2436"/>
              <a:chExt cx="1537" cy="728"/>
            </a:xfrm>
          </p:grpSpPr>
          <p:sp>
            <p:nvSpPr>
              <p:cNvPr id="101" name="Oval 22"/>
              <p:cNvSpPr>
                <a:spLocks noChangeAspect="1" noChangeArrowheads="1"/>
              </p:cNvSpPr>
              <p:nvPr/>
            </p:nvSpPr>
            <p:spPr bwMode="auto">
              <a:xfrm>
                <a:off x="2963" y="2436"/>
                <a:ext cx="728" cy="7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Oval 23"/>
              <p:cNvSpPr>
                <a:spLocks noChangeAspect="1" noChangeArrowheads="1"/>
              </p:cNvSpPr>
              <p:nvPr/>
            </p:nvSpPr>
            <p:spPr bwMode="auto">
              <a:xfrm>
                <a:off x="3772" y="2436"/>
                <a:ext cx="728" cy="7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03" name="Group 24"/>
              <p:cNvGrpSpPr>
                <a:grpSpLocks noChangeAspect="1"/>
              </p:cNvGrpSpPr>
              <p:nvPr/>
            </p:nvGrpSpPr>
            <p:grpSpPr bwMode="auto">
              <a:xfrm>
                <a:off x="3483" y="2470"/>
                <a:ext cx="501" cy="72"/>
                <a:chOff x="3483" y="2470"/>
                <a:chExt cx="501" cy="72"/>
              </a:xfrm>
            </p:grpSpPr>
            <p:sp>
              <p:nvSpPr>
                <p:cNvPr id="112" name="Freeform 25"/>
                <p:cNvSpPr>
                  <a:spLocks noChangeAspect="1"/>
                </p:cNvSpPr>
                <p:nvPr/>
              </p:nvSpPr>
              <p:spPr bwMode="auto">
                <a:xfrm>
                  <a:off x="3483" y="2470"/>
                  <a:ext cx="251" cy="72"/>
                </a:xfrm>
                <a:custGeom>
                  <a:avLst/>
                  <a:gdLst>
                    <a:gd name="T0" fmla="*/ 0 w 312"/>
                    <a:gd name="T1" fmla="*/ 0 h 84"/>
                    <a:gd name="T2" fmla="*/ 90 w 312"/>
                    <a:gd name="T3" fmla="*/ 42 h 84"/>
                    <a:gd name="T4" fmla="*/ 168 w 312"/>
                    <a:gd name="T5" fmla="*/ 66 h 84"/>
                    <a:gd name="T6" fmla="*/ 312 w 312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2" h="84">
                      <a:moveTo>
                        <a:pt x="0" y="0"/>
                      </a:moveTo>
                      <a:cubicBezTo>
                        <a:pt x="31" y="15"/>
                        <a:pt x="62" y="31"/>
                        <a:pt x="90" y="42"/>
                      </a:cubicBezTo>
                      <a:cubicBezTo>
                        <a:pt x="118" y="53"/>
                        <a:pt x="131" y="59"/>
                        <a:pt x="168" y="66"/>
                      </a:cubicBezTo>
                      <a:cubicBezTo>
                        <a:pt x="205" y="73"/>
                        <a:pt x="287" y="81"/>
                        <a:pt x="312" y="84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3" name="Freeform 26"/>
                <p:cNvSpPr>
                  <a:spLocks noChangeAspect="1"/>
                </p:cNvSpPr>
                <p:nvPr/>
              </p:nvSpPr>
              <p:spPr bwMode="auto">
                <a:xfrm flipH="1">
                  <a:off x="3734" y="2470"/>
                  <a:ext cx="250" cy="72"/>
                </a:xfrm>
                <a:custGeom>
                  <a:avLst/>
                  <a:gdLst>
                    <a:gd name="T0" fmla="*/ 0 w 312"/>
                    <a:gd name="T1" fmla="*/ 0 h 84"/>
                    <a:gd name="T2" fmla="*/ 90 w 312"/>
                    <a:gd name="T3" fmla="*/ 42 h 84"/>
                    <a:gd name="T4" fmla="*/ 168 w 312"/>
                    <a:gd name="T5" fmla="*/ 66 h 84"/>
                    <a:gd name="T6" fmla="*/ 312 w 312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2" h="84">
                      <a:moveTo>
                        <a:pt x="0" y="0"/>
                      </a:moveTo>
                      <a:cubicBezTo>
                        <a:pt x="31" y="15"/>
                        <a:pt x="62" y="31"/>
                        <a:pt x="90" y="42"/>
                      </a:cubicBezTo>
                      <a:cubicBezTo>
                        <a:pt x="118" y="53"/>
                        <a:pt x="131" y="59"/>
                        <a:pt x="168" y="66"/>
                      </a:cubicBezTo>
                      <a:cubicBezTo>
                        <a:pt x="205" y="73"/>
                        <a:pt x="287" y="81"/>
                        <a:pt x="312" y="84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04" name="Group 27"/>
              <p:cNvGrpSpPr>
                <a:grpSpLocks noChangeAspect="1"/>
              </p:cNvGrpSpPr>
              <p:nvPr/>
            </p:nvGrpSpPr>
            <p:grpSpPr bwMode="auto">
              <a:xfrm>
                <a:off x="3483" y="3057"/>
                <a:ext cx="501" cy="72"/>
                <a:chOff x="3483" y="3057"/>
                <a:chExt cx="501" cy="72"/>
              </a:xfrm>
            </p:grpSpPr>
            <p:sp>
              <p:nvSpPr>
                <p:cNvPr id="110" name="Freeform 28"/>
                <p:cNvSpPr>
                  <a:spLocks noChangeAspect="1"/>
                </p:cNvSpPr>
                <p:nvPr/>
              </p:nvSpPr>
              <p:spPr bwMode="auto">
                <a:xfrm flipV="1">
                  <a:off x="3483" y="3057"/>
                  <a:ext cx="251" cy="72"/>
                </a:xfrm>
                <a:custGeom>
                  <a:avLst/>
                  <a:gdLst>
                    <a:gd name="T0" fmla="*/ 0 w 312"/>
                    <a:gd name="T1" fmla="*/ 0 h 84"/>
                    <a:gd name="T2" fmla="*/ 90 w 312"/>
                    <a:gd name="T3" fmla="*/ 42 h 84"/>
                    <a:gd name="T4" fmla="*/ 168 w 312"/>
                    <a:gd name="T5" fmla="*/ 66 h 84"/>
                    <a:gd name="T6" fmla="*/ 312 w 312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2" h="84">
                      <a:moveTo>
                        <a:pt x="0" y="0"/>
                      </a:moveTo>
                      <a:cubicBezTo>
                        <a:pt x="31" y="15"/>
                        <a:pt x="62" y="31"/>
                        <a:pt x="90" y="42"/>
                      </a:cubicBezTo>
                      <a:cubicBezTo>
                        <a:pt x="118" y="53"/>
                        <a:pt x="131" y="59"/>
                        <a:pt x="168" y="66"/>
                      </a:cubicBezTo>
                      <a:cubicBezTo>
                        <a:pt x="205" y="73"/>
                        <a:pt x="287" y="81"/>
                        <a:pt x="312" y="84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11" name="Freeform 29"/>
                <p:cNvSpPr>
                  <a:spLocks noChangeAspect="1"/>
                </p:cNvSpPr>
                <p:nvPr/>
              </p:nvSpPr>
              <p:spPr bwMode="auto">
                <a:xfrm flipH="1" flipV="1">
                  <a:off x="3734" y="3057"/>
                  <a:ext cx="250" cy="72"/>
                </a:xfrm>
                <a:custGeom>
                  <a:avLst/>
                  <a:gdLst>
                    <a:gd name="T0" fmla="*/ 0 w 312"/>
                    <a:gd name="T1" fmla="*/ 0 h 84"/>
                    <a:gd name="T2" fmla="*/ 90 w 312"/>
                    <a:gd name="T3" fmla="*/ 42 h 84"/>
                    <a:gd name="T4" fmla="*/ 168 w 312"/>
                    <a:gd name="T5" fmla="*/ 66 h 84"/>
                    <a:gd name="T6" fmla="*/ 312 w 312"/>
                    <a:gd name="T7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2" h="84">
                      <a:moveTo>
                        <a:pt x="0" y="0"/>
                      </a:moveTo>
                      <a:cubicBezTo>
                        <a:pt x="31" y="15"/>
                        <a:pt x="62" y="31"/>
                        <a:pt x="90" y="42"/>
                      </a:cubicBezTo>
                      <a:cubicBezTo>
                        <a:pt x="118" y="53"/>
                        <a:pt x="131" y="59"/>
                        <a:pt x="168" y="66"/>
                      </a:cubicBezTo>
                      <a:cubicBezTo>
                        <a:pt x="205" y="73"/>
                        <a:pt x="287" y="81"/>
                        <a:pt x="312" y="84"/>
                      </a:cubicBez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105" name="AutoShape 30"/>
              <p:cNvSpPr>
                <a:spLocks noChangeAspect="1" noChangeArrowheads="1"/>
              </p:cNvSpPr>
              <p:nvPr/>
            </p:nvSpPr>
            <p:spPr bwMode="auto">
              <a:xfrm rot="-131694">
                <a:off x="3464" y="2469"/>
                <a:ext cx="191" cy="94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AutoShape 31"/>
              <p:cNvSpPr>
                <a:spLocks noChangeAspect="1" noChangeArrowheads="1"/>
              </p:cNvSpPr>
              <p:nvPr/>
            </p:nvSpPr>
            <p:spPr bwMode="auto">
              <a:xfrm flipH="1">
                <a:off x="3797" y="2475"/>
                <a:ext cx="197" cy="85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AutoShape 32"/>
              <p:cNvSpPr>
                <a:spLocks noChangeAspect="1" noChangeArrowheads="1"/>
              </p:cNvSpPr>
              <p:nvPr/>
            </p:nvSpPr>
            <p:spPr bwMode="auto">
              <a:xfrm rot="185032" flipV="1">
                <a:off x="3468" y="3039"/>
                <a:ext cx="185" cy="93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AutoShape 33"/>
              <p:cNvSpPr>
                <a:spLocks noChangeAspect="1" noChangeArrowheads="1"/>
              </p:cNvSpPr>
              <p:nvPr/>
            </p:nvSpPr>
            <p:spPr bwMode="auto">
              <a:xfrm rot="-234345" flipH="1" flipV="1">
                <a:off x="3806" y="3039"/>
                <a:ext cx="178" cy="82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3589" y="2556"/>
                <a:ext cx="284" cy="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宋体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90" name="Line 35"/>
            <p:cNvSpPr>
              <a:spLocks noChangeAspect="1" noChangeShapeType="1"/>
            </p:cNvSpPr>
            <p:nvPr/>
          </p:nvSpPr>
          <p:spPr bwMode="auto">
            <a:xfrm>
              <a:off x="3115" y="3411"/>
              <a:ext cx="165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Line 36"/>
            <p:cNvSpPr>
              <a:spLocks noChangeAspect="1" noChangeShapeType="1"/>
            </p:cNvSpPr>
            <p:nvPr/>
          </p:nvSpPr>
          <p:spPr bwMode="auto">
            <a:xfrm flipH="1">
              <a:off x="3927" y="2892"/>
              <a:ext cx="2" cy="9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Line 37"/>
            <p:cNvSpPr>
              <a:spLocks noChangeAspect="1" noChangeShapeType="1"/>
            </p:cNvSpPr>
            <p:nvPr/>
          </p:nvSpPr>
          <p:spPr bwMode="auto">
            <a:xfrm flipV="1">
              <a:off x="3929" y="3122"/>
              <a:ext cx="408" cy="29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Text Box 38"/>
            <p:cNvSpPr txBox="1">
              <a:spLocks noChangeAspect="1" noChangeArrowheads="1"/>
            </p:cNvSpPr>
            <p:nvPr/>
          </p:nvSpPr>
          <p:spPr bwMode="auto">
            <a:xfrm>
              <a:off x="4617" y="3413"/>
              <a:ext cx="148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b="1" i="1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94" name="Text Box 39"/>
            <p:cNvSpPr txBox="1">
              <a:spLocks noChangeAspect="1" noChangeArrowheads="1"/>
            </p:cNvSpPr>
            <p:nvPr/>
          </p:nvSpPr>
          <p:spPr bwMode="auto">
            <a:xfrm>
              <a:off x="4211" y="3227"/>
              <a:ext cx="16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l-GR" altLang="zh-CN" sz="1400" b="1" i="1" dirty="0"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θ</a:t>
              </a:r>
              <a:endParaRPr lang="en-US" altLang="zh-CN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 Box 40"/>
            <p:cNvSpPr txBox="1">
              <a:spLocks noChangeAspect="1" noChangeArrowheads="1"/>
            </p:cNvSpPr>
            <p:nvPr/>
          </p:nvSpPr>
          <p:spPr bwMode="auto">
            <a:xfrm>
              <a:off x="3937" y="2885"/>
              <a:ext cx="14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b="1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96" name="Text Box 41"/>
            <p:cNvSpPr txBox="1">
              <a:spLocks noChangeAspect="1" noChangeArrowheads="1"/>
            </p:cNvSpPr>
            <p:nvPr/>
          </p:nvSpPr>
          <p:spPr bwMode="auto">
            <a:xfrm>
              <a:off x="4070" y="2971"/>
              <a:ext cx="70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散射光 </a:t>
              </a:r>
              <a:r>
                <a:rPr lang="en-US" altLang="zh-CN" sz="1400" b="1" i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1400" b="1" baseline="-25000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1400" b="1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方向</a:t>
              </a:r>
            </a:p>
          </p:txBody>
        </p:sp>
        <p:sp>
          <p:nvSpPr>
            <p:cNvPr id="97" name="Text Box 42"/>
            <p:cNvSpPr txBox="1">
              <a:spLocks noChangeArrowheads="1"/>
            </p:cNvSpPr>
            <p:nvPr/>
          </p:nvSpPr>
          <p:spPr bwMode="auto">
            <a:xfrm>
              <a:off x="4818" y="3060"/>
              <a:ext cx="181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入射光方向 </a:t>
              </a:r>
            </a:p>
          </p:txBody>
        </p:sp>
        <p:sp>
          <p:nvSpPr>
            <p:cNvPr id="98" name="Arc 43"/>
            <p:cNvSpPr>
              <a:spLocks noChangeAspect="1"/>
            </p:cNvSpPr>
            <p:nvPr/>
          </p:nvSpPr>
          <p:spPr bwMode="auto">
            <a:xfrm>
              <a:off x="4124" y="3279"/>
              <a:ext cx="83" cy="1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Text Box 44"/>
            <p:cNvSpPr txBox="1">
              <a:spLocks noChangeAspect="1" noChangeArrowheads="1"/>
            </p:cNvSpPr>
            <p:nvPr/>
          </p:nvSpPr>
          <p:spPr bwMode="auto">
            <a:xfrm>
              <a:off x="3766" y="3018"/>
              <a:ext cx="14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b="1" i="1">
                  <a:latin typeface="Times New Roman" pitchFamily="18" charset="0"/>
                </a:rPr>
                <a:t>I</a:t>
              </a:r>
              <a:r>
                <a:rPr lang="en-US" altLang="zh-CN" sz="1400" b="1" baseline="-25000">
                  <a:latin typeface="Symbol" pitchFamily="18" charset="2"/>
                </a:rPr>
                <a:t>p/2</a:t>
              </a:r>
            </a:p>
          </p:txBody>
        </p:sp>
        <p:sp>
          <p:nvSpPr>
            <p:cNvPr id="100" name="Text Box 45"/>
            <p:cNvSpPr txBox="1">
              <a:spLocks noChangeAspect="1" noChangeArrowheads="1"/>
            </p:cNvSpPr>
            <p:nvPr/>
          </p:nvSpPr>
          <p:spPr bwMode="auto">
            <a:xfrm>
              <a:off x="4404" y="3645"/>
              <a:ext cx="28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 eaLnBrk="0" hangingPunct="0"/>
              <a:r>
                <a:rPr lang="en-US" altLang="zh-CN" sz="1400" b="1" i="1" dirty="0">
                  <a:latin typeface="Symbol" pitchFamily="18" charset="2"/>
                </a:rPr>
                <a:t>I </a:t>
              </a:r>
              <a:r>
                <a:rPr lang="en-US" altLang="zh-CN" sz="1400" b="1" dirty="0">
                  <a:latin typeface="Symbol" pitchFamily="18" charset="2"/>
                </a:rPr>
                <a:t>(</a:t>
              </a:r>
              <a:r>
                <a:rPr lang="en-US" altLang="zh-CN" sz="1400" b="1" i="1" dirty="0">
                  <a:latin typeface="Symbol" pitchFamily="18" charset="2"/>
                </a:rPr>
                <a:t>Q </a:t>
              </a:r>
              <a:r>
                <a:rPr lang="en-US" altLang="zh-CN" sz="1400" b="1" dirty="0">
                  <a:latin typeface="Symbol" pitchFamily="18" charset="2"/>
                </a:rPr>
                <a:t>)</a:t>
              </a:r>
              <a:endParaRPr lang="en-US" altLang="zh-CN" sz="1400" b="1" i="1" dirty="0">
                <a:latin typeface="Symbol" pitchFamily="18" charset="2"/>
              </a:endParaRPr>
            </a:p>
          </p:txBody>
        </p:sp>
      </p:grpSp>
      <p:sp>
        <p:nvSpPr>
          <p:cNvPr id="31" name="任意多边形 30"/>
          <p:cNvSpPr/>
          <p:nvPr/>
        </p:nvSpPr>
        <p:spPr>
          <a:xfrm>
            <a:off x="5266306" y="5943600"/>
            <a:ext cx="1825158" cy="819626"/>
          </a:xfrm>
          <a:custGeom>
            <a:avLst/>
            <a:gdLst>
              <a:gd name="connsiteX0" fmla="*/ 44996 w 1825158"/>
              <a:gd name="connsiteY0" fmla="*/ 408562 h 819626"/>
              <a:gd name="connsiteX1" fmla="*/ 93634 w 1825158"/>
              <a:gd name="connsiteY1" fmla="*/ 680936 h 819626"/>
              <a:gd name="connsiteX2" fmla="*/ 881575 w 1825158"/>
              <a:gd name="connsiteY2" fmla="*/ 778213 h 819626"/>
              <a:gd name="connsiteX3" fmla="*/ 1825158 w 1825158"/>
              <a:gd name="connsiteY3" fmla="*/ 0 h 81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158" h="819626">
                <a:moveTo>
                  <a:pt x="44996" y="408562"/>
                </a:moveTo>
                <a:cubicBezTo>
                  <a:pt x="-400" y="513945"/>
                  <a:pt x="-45796" y="619328"/>
                  <a:pt x="93634" y="680936"/>
                </a:cubicBezTo>
                <a:cubicBezTo>
                  <a:pt x="233064" y="742545"/>
                  <a:pt x="592988" y="891702"/>
                  <a:pt x="881575" y="778213"/>
                </a:cubicBezTo>
                <a:cubicBezTo>
                  <a:pt x="1170162" y="664724"/>
                  <a:pt x="1497660" y="332362"/>
                  <a:pt x="1825158" y="0"/>
                </a:cubicBezTo>
              </a:path>
            </a:pathLst>
          </a:custGeom>
          <a:noFill/>
          <a:ln w="1270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755509" y="5827279"/>
            <a:ext cx="2439120" cy="362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l-GR" altLang="zh-CN" sz="1600" b="1" i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θ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l-GR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π</a:t>
            </a:r>
            <a:r>
              <a:rPr lang="en-US" altLang="zh-CN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/2</a:t>
            </a:r>
            <a:r>
              <a:rPr lang="zh-CN" altLang="en-US" sz="1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时的散射光强</a:t>
            </a:r>
          </a:p>
        </p:txBody>
      </p:sp>
      <p:sp>
        <p:nvSpPr>
          <p:cNvPr id="930" name="任意多边形 929"/>
          <p:cNvSpPr/>
          <p:nvPr/>
        </p:nvSpPr>
        <p:spPr>
          <a:xfrm>
            <a:off x="1488332" y="6147881"/>
            <a:ext cx="2816911" cy="471986"/>
          </a:xfrm>
          <a:custGeom>
            <a:avLst/>
            <a:gdLst>
              <a:gd name="connsiteX0" fmla="*/ 2811294 w 2816911"/>
              <a:gd name="connsiteY0" fmla="*/ 184825 h 471986"/>
              <a:gd name="connsiteX1" fmla="*/ 2694562 w 2816911"/>
              <a:gd name="connsiteY1" fmla="*/ 389106 h 471986"/>
              <a:gd name="connsiteX2" fmla="*/ 1984442 w 2816911"/>
              <a:gd name="connsiteY2" fmla="*/ 447472 h 471986"/>
              <a:gd name="connsiteX3" fmla="*/ 0 w 2816911"/>
              <a:gd name="connsiteY3" fmla="*/ 0 h 47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911" h="471986">
                <a:moveTo>
                  <a:pt x="2811294" y="184825"/>
                </a:moveTo>
                <a:cubicBezTo>
                  <a:pt x="2821832" y="265078"/>
                  <a:pt x="2832371" y="345332"/>
                  <a:pt x="2694562" y="389106"/>
                </a:cubicBezTo>
                <a:cubicBezTo>
                  <a:pt x="2556753" y="432880"/>
                  <a:pt x="2433536" y="512323"/>
                  <a:pt x="1984442" y="447472"/>
                </a:cubicBezTo>
                <a:cubicBezTo>
                  <a:pt x="1535348" y="382621"/>
                  <a:pt x="767674" y="191310"/>
                  <a:pt x="0" y="0"/>
                </a:cubicBezTo>
              </a:path>
            </a:pathLst>
          </a:custGeom>
          <a:noFill/>
          <a:ln w="12700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39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瑞利散射和米氏散射</a:t>
            </a:r>
            <a:endParaRPr lang="en-US" altLang="zh-CN" dirty="0"/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13982" y="3455287"/>
            <a:ext cx="5834106" cy="2885400"/>
            <a:chOff x="43917" y="1032520"/>
            <a:chExt cx="8608216" cy="5008721"/>
          </a:xfrm>
        </p:grpSpPr>
        <p:sp>
          <p:nvSpPr>
            <p:cNvPr id="48" name="Line 4"/>
            <p:cNvSpPr>
              <a:spLocks noChangeShapeType="1"/>
            </p:cNvSpPr>
            <p:nvPr/>
          </p:nvSpPr>
          <p:spPr bwMode="auto">
            <a:xfrm flipV="1">
              <a:off x="1187450" y="1032520"/>
              <a:ext cx="0" cy="2952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>
              <a:off x="1187450" y="3985270"/>
              <a:ext cx="6121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187450" y="1464320"/>
              <a:ext cx="5761038" cy="2160588"/>
            </a:xfrm>
            <a:custGeom>
              <a:avLst/>
              <a:gdLst>
                <a:gd name="T0" fmla="*/ 0 w 3629"/>
                <a:gd name="T1" fmla="*/ 1361 h 1361"/>
                <a:gd name="T2" fmla="*/ 136 w 3629"/>
                <a:gd name="T3" fmla="*/ 1270 h 1361"/>
                <a:gd name="T4" fmla="*/ 318 w 3629"/>
                <a:gd name="T5" fmla="*/ 1044 h 1361"/>
                <a:gd name="T6" fmla="*/ 499 w 3629"/>
                <a:gd name="T7" fmla="*/ 772 h 1361"/>
                <a:gd name="T8" fmla="*/ 681 w 3629"/>
                <a:gd name="T9" fmla="*/ 409 h 1361"/>
                <a:gd name="T10" fmla="*/ 817 w 3629"/>
                <a:gd name="T11" fmla="*/ 137 h 1361"/>
                <a:gd name="T12" fmla="*/ 862 w 3629"/>
                <a:gd name="T13" fmla="*/ 46 h 1361"/>
                <a:gd name="T14" fmla="*/ 953 w 3629"/>
                <a:gd name="T15" fmla="*/ 0 h 1361"/>
                <a:gd name="T16" fmla="*/ 1089 w 3629"/>
                <a:gd name="T17" fmla="*/ 46 h 1361"/>
                <a:gd name="T18" fmla="*/ 1179 w 3629"/>
                <a:gd name="T19" fmla="*/ 182 h 1361"/>
                <a:gd name="T20" fmla="*/ 1270 w 3629"/>
                <a:gd name="T21" fmla="*/ 273 h 1361"/>
                <a:gd name="T22" fmla="*/ 1406 w 3629"/>
                <a:gd name="T23" fmla="*/ 227 h 1361"/>
                <a:gd name="T24" fmla="*/ 1497 w 3629"/>
                <a:gd name="T25" fmla="*/ 91 h 1361"/>
                <a:gd name="T26" fmla="*/ 1633 w 3629"/>
                <a:gd name="T27" fmla="*/ 137 h 1361"/>
                <a:gd name="T28" fmla="*/ 1724 w 3629"/>
                <a:gd name="T29" fmla="*/ 273 h 1361"/>
                <a:gd name="T30" fmla="*/ 1860 w 3629"/>
                <a:gd name="T31" fmla="*/ 182 h 1361"/>
                <a:gd name="T32" fmla="*/ 1951 w 3629"/>
                <a:gd name="T33" fmla="*/ 137 h 1361"/>
                <a:gd name="T34" fmla="*/ 2087 w 3629"/>
                <a:gd name="T35" fmla="*/ 227 h 1361"/>
                <a:gd name="T36" fmla="*/ 2177 w 3629"/>
                <a:gd name="T37" fmla="*/ 227 h 1361"/>
                <a:gd name="T38" fmla="*/ 2268 w 3629"/>
                <a:gd name="T39" fmla="*/ 137 h 1361"/>
                <a:gd name="T40" fmla="*/ 2404 w 3629"/>
                <a:gd name="T41" fmla="*/ 227 h 1361"/>
                <a:gd name="T42" fmla="*/ 2540 w 3629"/>
                <a:gd name="T43" fmla="*/ 137 h 1361"/>
                <a:gd name="T44" fmla="*/ 2722 w 3629"/>
                <a:gd name="T45" fmla="*/ 227 h 1361"/>
                <a:gd name="T46" fmla="*/ 2903 w 3629"/>
                <a:gd name="T47" fmla="*/ 182 h 1361"/>
                <a:gd name="T48" fmla="*/ 3085 w 3629"/>
                <a:gd name="T49" fmla="*/ 227 h 1361"/>
                <a:gd name="T50" fmla="*/ 3266 w 3629"/>
                <a:gd name="T51" fmla="*/ 182 h 1361"/>
                <a:gd name="T52" fmla="*/ 3447 w 3629"/>
                <a:gd name="T53" fmla="*/ 227 h 1361"/>
                <a:gd name="T54" fmla="*/ 3629 w 3629"/>
                <a:gd name="T55" fmla="*/ 182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29" h="1361">
                  <a:moveTo>
                    <a:pt x="0" y="1361"/>
                  </a:moveTo>
                  <a:cubicBezTo>
                    <a:pt x="41" y="1342"/>
                    <a:pt x="83" y="1323"/>
                    <a:pt x="136" y="1270"/>
                  </a:cubicBezTo>
                  <a:cubicBezTo>
                    <a:pt x="189" y="1217"/>
                    <a:pt x="258" y="1127"/>
                    <a:pt x="318" y="1044"/>
                  </a:cubicBezTo>
                  <a:cubicBezTo>
                    <a:pt x="378" y="961"/>
                    <a:pt x="438" y="878"/>
                    <a:pt x="499" y="772"/>
                  </a:cubicBezTo>
                  <a:cubicBezTo>
                    <a:pt x="560" y="666"/>
                    <a:pt x="628" y="515"/>
                    <a:pt x="681" y="409"/>
                  </a:cubicBezTo>
                  <a:cubicBezTo>
                    <a:pt x="734" y="303"/>
                    <a:pt x="787" y="197"/>
                    <a:pt x="817" y="137"/>
                  </a:cubicBezTo>
                  <a:cubicBezTo>
                    <a:pt x="847" y="77"/>
                    <a:pt x="839" y="69"/>
                    <a:pt x="862" y="46"/>
                  </a:cubicBezTo>
                  <a:cubicBezTo>
                    <a:pt x="885" y="23"/>
                    <a:pt x="915" y="0"/>
                    <a:pt x="953" y="0"/>
                  </a:cubicBezTo>
                  <a:cubicBezTo>
                    <a:pt x="991" y="0"/>
                    <a:pt x="1052" y="16"/>
                    <a:pt x="1089" y="46"/>
                  </a:cubicBezTo>
                  <a:cubicBezTo>
                    <a:pt x="1126" y="76"/>
                    <a:pt x="1149" y="144"/>
                    <a:pt x="1179" y="182"/>
                  </a:cubicBezTo>
                  <a:cubicBezTo>
                    <a:pt x="1209" y="220"/>
                    <a:pt x="1232" y="266"/>
                    <a:pt x="1270" y="273"/>
                  </a:cubicBezTo>
                  <a:cubicBezTo>
                    <a:pt x="1308" y="280"/>
                    <a:pt x="1368" y="257"/>
                    <a:pt x="1406" y="227"/>
                  </a:cubicBezTo>
                  <a:cubicBezTo>
                    <a:pt x="1444" y="197"/>
                    <a:pt x="1459" y="106"/>
                    <a:pt x="1497" y="91"/>
                  </a:cubicBezTo>
                  <a:cubicBezTo>
                    <a:pt x="1535" y="76"/>
                    <a:pt x="1595" y="107"/>
                    <a:pt x="1633" y="137"/>
                  </a:cubicBezTo>
                  <a:cubicBezTo>
                    <a:pt x="1671" y="167"/>
                    <a:pt x="1686" y="266"/>
                    <a:pt x="1724" y="273"/>
                  </a:cubicBezTo>
                  <a:cubicBezTo>
                    <a:pt x="1762" y="280"/>
                    <a:pt x="1822" y="205"/>
                    <a:pt x="1860" y="182"/>
                  </a:cubicBezTo>
                  <a:cubicBezTo>
                    <a:pt x="1898" y="159"/>
                    <a:pt x="1913" y="130"/>
                    <a:pt x="1951" y="137"/>
                  </a:cubicBezTo>
                  <a:cubicBezTo>
                    <a:pt x="1989" y="144"/>
                    <a:pt x="2049" y="212"/>
                    <a:pt x="2087" y="227"/>
                  </a:cubicBezTo>
                  <a:cubicBezTo>
                    <a:pt x="2125" y="242"/>
                    <a:pt x="2147" y="242"/>
                    <a:pt x="2177" y="227"/>
                  </a:cubicBezTo>
                  <a:cubicBezTo>
                    <a:pt x="2207" y="212"/>
                    <a:pt x="2230" y="137"/>
                    <a:pt x="2268" y="137"/>
                  </a:cubicBezTo>
                  <a:cubicBezTo>
                    <a:pt x="2306" y="137"/>
                    <a:pt x="2359" y="227"/>
                    <a:pt x="2404" y="227"/>
                  </a:cubicBezTo>
                  <a:cubicBezTo>
                    <a:pt x="2449" y="227"/>
                    <a:pt x="2487" y="137"/>
                    <a:pt x="2540" y="137"/>
                  </a:cubicBezTo>
                  <a:cubicBezTo>
                    <a:pt x="2593" y="137"/>
                    <a:pt x="2662" y="220"/>
                    <a:pt x="2722" y="227"/>
                  </a:cubicBezTo>
                  <a:cubicBezTo>
                    <a:pt x="2782" y="234"/>
                    <a:pt x="2843" y="182"/>
                    <a:pt x="2903" y="182"/>
                  </a:cubicBezTo>
                  <a:cubicBezTo>
                    <a:pt x="2963" y="182"/>
                    <a:pt x="3025" y="227"/>
                    <a:pt x="3085" y="227"/>
                  </a:cubicBezTo>
                  <a:cubicBezTo>
                    <a:pt x="3145" y="227"/>
                    <a:pt x="3206" y="182"/>
                    <a:pt x="3266" y="182"/>
                  </a:cubicBezTo>
                  <a:cubicBezTo>
                    <a:pt x="3326" y="182"/>
                    <a:pt x="3387" y="227"/>
                    <a:pt x="3447" y="227"/>
                  </a:cubicBezTo>
                  <a:cubicBezTo>
                    <a:pt x="3507" y="227"/>
                    <a:pt x="3599" y="189"/>
                    <a:pt x="3629" y="18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graphicFrame>
          <p:nvGraphicFramePr>
            <p:cNvPr id="5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084893"/>
                </p:ext>
              </p:extLst>
            </p:nvPr>
          </p:nvGraphicFramePr>
          <p:xfrm>
            <a:off x="7418388" y="3769370"/>
            <a:ext cx="538162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" imgW="190440" imgH="177480" progId="Equation.3">
                    <p:embed/>
                  </p:oleObj>
                </mc:Choice>
                <mc:Fallback>
                  <p:oleObj name="公式" r:id="rId3" imgW="190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8388" y="3769370"/>
                          <a:ext cx="538162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9982702"/>
                </p:ext>
              </p:extLst>
            </p:nvPr>
          </p:nvGraphicFramePr>
          <p:xfrm>
            <a:off x="1565275" y="2186633"/>
            <a:ext cx="501650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5" imgW="177480" imgH="203040" progId="Equation.3">
                    <p:embed/>
                  </p:oleObj>
                </mc:Choice>
                <mc:Fallback>
                  <p:oleObj name="公式" r:id="rId5" imgW="177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275" y="2186633"/>
                          <a:ext cx="501650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2700338" y="1464320"/>
              <a:ext cx="0" cy="25209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546225" y="3409008"/>
              <a:ext cx="1225551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瑞利区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3924300" y="3402658"/>
              <a:ext cx="1368425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米氏区</a:t>
              </a: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43917" y="1176984"/>
              <a:ext cx="999072" cy="107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散射几率</a:t>
              </a: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1187451" y="3985269"/>
              <a:ext cx="936624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/>
                <a:t>0.01</a:t>
              </a: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2051050" y="3985269"/>
              <a:ext cx="936624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/>
                <a:t>0.1</a:t>
              </a:r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2843212" y="3985269"/>
              <a:ext cx="936624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/>
                <a:t>1</a:t>
              </a: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3490913" y="3985269"/>
              <a:ext cx="936624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/>
                <a:t>10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4140201" y="3985269"/>
              <a:ext cx="936624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/>
                <a:t>100</a:t>
              </a:r>
            </a:p>
          </p:txBody>
        </p:sp>
        <p:graphicFrame>
          <p:nvGraphicFramePr>
            <p:cNvPr id="6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4796245"/>
                </p:ext>
              </p:extLst>
            </p:nvPr>
          </p:nvGraphicFramePr>
          <p:xfrm>
            <a:off x="971550" y="4417070"/>
            <a:ext cx="1800225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7" imgW="685800" imgH="393480" progId="Equation.3">
                    <p:embed/>
                  </p:oleObj>
                </mc:Choice>
                <mc:Fallback>
                  <p:oleObj name="公式" r:id="rId7" imgW="6858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4417070"/>
                          <a:ext cx="1800225" cy="1035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7320278"/>
                </p:ext>
              </p:extLst>
            </p:nvPr>
          </p:nvGraphicFramePr>
          <p:xfrm>
            <a:off x="3373438" y="4417070"/>
            <a:ext cx="2566987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9" imgW="977760" imgH="393480" progId="Equation.3">
                    <p:embed/>
                  </p:oleObj>
                </mc:Choice>
                <mc:Fallback>
                  <p:oleObj name="公式" r:id="rId9" imgW="977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438" y="4417070"/>
                          <a:ext cx="2566987" cy="1035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6156325" y="4705995"/>
              <a:ext cx="2447924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/>
                <a:t>Rayleigh Scatter</a:t>
              </a:r>
            </a:p>
          </p:txBody>
        </p:sp>
        <p:graphicFrame>
          <p:nvGraphicFramePr>
            <p:cNvPr id="6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898744"/>
                </p:ext>
              </p:extLst>
            </p:nvPr>
          </p:nvGraphicFramePr>
          <p:xfrm>
            <a:off x="3708400" y="5539433"/>
            <a:ext cx="140017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1" imgW="533160" imgH="177480" progId="Equation.3">
                    <p:embed/>
                  </p:oleObj>
                </mc:Choice>
                <mc:Fallback>
                  <p:oleObj name="公式" r:id="rId11" imgW="533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400" y="5539433"/>
                          <a:ext cx="1400175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6032500" y="5453550"/>
              <a:ext cx="2619633" cy="58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zh-CN" sz="1600"/>
                <a:t>Mie-Debye Scatter </a:t>
              </a:r>
            </a:p>
          </p:txBody>
        </p:sp>
      </p:grpSp>
      <p:sp>
        <p:nvSpPr>
          <p:cNvPr id="67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米氏散射</a:t>
            </a:r>
          </a:p>
        </p:txBody>
      </p:sp>
      <p:sp>
        <p:nvSpPr>
          <p:cNvPr id="68" name="矩形 67"/>
          <p:cNvSpPr/>
          <p:nvPr/>
        </p:nvSpPr>
        <p:spPr>
          <a:xfrm>
            <a:off x="646358" y="1406743"/>
            <a:ext cx="8009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应用条件：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散射微粒的几何线度较大情况（</a:t>
            </a:r>
            <a:r>
              <a:rPr lang="en-US" altLang="zh-CN" sz="2000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&gt;10</a:t>
            </a:r>
            <a:r>
              <a:rPr lang="el-GR" altLang="zh-CN" sz="2000" i="1" dirty="0">
                <a:latin typeface="Times New Roman"/>
                <a:ea typeface="微软雅黑" panose="020B0503020204020204" pitchFamily="34" charset="-122"/>
                <a:cs typeface="Times New Roman"/>
              </a:rPr>
              <a:t>λ</a:t>
            </a:r>
            <a:r>
              <a:rPr lang="zh-CN" altLang="en-US" sz="2000" dirty="0">
                <a:latin typeface="Times New Roman"/>
                <a:ea typeface="微软雅黑" panose="020B0503020204020204" pitchFamily="34" charset="-122"/>
                <a:cs typeface="Times New Roman"/>
              </a:rPr>
              <a:t>）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9" name="矩形 68"/>
          <p:cNvSpPr/>
          <p:nvPr/>
        </p:nvSpPr>
        <p:spPr>
          <a:xfrm>
            <a:off x="636694" y="1982807"/>
            <a:ext cx="7588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0066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实验：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米和德拜采用不同半径的金质小球，得出结论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</a:t>
            </a:r>
            <a:r>
              <a:rPr lang="zh-CN" altLang="en-US" sz="2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当</a:t>
            </a:r>
            <a:r>
              <a:rPr lang="en-US" altLang="zh-CN" sz="2000" i="1" dirty="0" err="1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ka</a:t>
            </a:r>
            <a:r>
              <a:rPr lang="zh-CN" altLang="en-US" sz="200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较大时，其散射几乎不依赖于波长。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7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5132710" y="1772782"/>
            <a:ext cx="3687762" cy="1949450"/>
            <a:chOff x="3177" y="2844"/>
            <a:chExt cx="2323" cy="1228"/>
          </a:xfrm>
        </p:grpSpPr>
        <p:sp>
          <p:nvSpPr>
            <p:cNvPr id="34" name="Line 11"/>
            <p:cNvSpPr>
              <a:spLocks noChangeAspect="1" noChangeShapeType="1"/>
            </p:cNvSpPr>
            <p:nvPr/>
          </p:nvSpPr>
          <p:spPr bwMode="auto">
            <a:xfrm>
              <a:off x="4551" y="3146"/>
              <a:ext cx="0" cy="70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Line 12"/>
            <p:cNvSpPr>
              <a:spLocks noChangeAspect="1" noChangeShapeType="1"/>
            </p:cNvSpPr>
            <p:nvPr/>
          </p:nvSpPr>
          <p:spPr bwMode="auto">
            <a:xfrm>
              <a:off x="4249" y="3146"/>
              <a:ext cx="0" cy="70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Line 13"/>
            <p:cNvSpPr>
              <a:spLocks noChangeAspect="1" noChangeShapeType="1"/>
            </p:cNvSpPr>
            <p:nvPr/>
          </p:nvSpPr>
          <p:spPr bwMode="auto">
            <a:xfrm>
              <a:off x="4701" y="3236"/>
              <a:ext cx="0" cy="6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Line 14"/>
            <p:cNvSpPr>
              <a:spLocks noChangeAspect="1" noChangeShapeType="1"/>
            </p:cNvSpPr>
            <p:nvPr/>
          </p:nvSpPr>
          <p:spPr bwMode="auto">
            <a:xfrm>
              <a:off x="4099" y="3236"/>
              <a:ext cx="0" cy="6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Line 15"/>
            <p:cNvSpPr>
              <a:spLocks noChangeAspect="1" noChangeShapeType="1"/>
            </p:cNvSpPr>
            <p:nvPr/>
          </p:nvSpPr>
          <p:spPr bwMode="auto">
            <a:xfrm>
              <a:off x="4852" y="3318"/>
              <a:ext cx="0" cy="5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Line 16"/>
            <p:cNvSpPr>
              <a:spLocks noChangeAspect="1" noChangeShapeType="1"/>
            </p:cNvSpPr>
            <p:nvPr/>
          </p:nvSpPr>
          <p:spPr bwMode="auto">
            <a:xfrm>
              <a:off x="3949" y="3318"/>
              <a:ext cx="0" cy="5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Line 17"/>
            <p:cNvSpPr>
              <a:spLocks noChangeAspect="1" noChangeShapeType="1"/>
            </p:cNvSpPr>
            <p:nvPr/>
          </p:nvSpPr>
          <p:spPr bwMode="auto">
            <a:xfrm flipV="1">
              <a:off x="3350" y="3853"/>
              <a:ext cx="215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Line 18"/>
            <p:cNvSpPr>
              <a:spLocks noChangeAspect="1" noChangeShapeType="1"/>
            </p:cNvSpPr>
            <p:nvPr/>
          </p:nvSpPr>
          <p:spPr bwMode="auto">
            <a:xfrm>
              <a:off x="4395" y="2844"/>
              <a:ext cx="0" cy="100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Text Box 19"/>
            <p:cNvSpPr txBox="1">
              <a:spLocks noChangeAspect="1" noChangeArrowheads="1"/>
            </p:cNvSpPr>
            <p:nvPr/>
          </p:nvSpPr>
          <p:spPr bwMode="auto">
            <a:xfrm>
              <a:off x="4432" y="2913"/>
              <a:ext cx="369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400" b="1" i="1" dirty="0">
                  <a:latin typeface="Symbol" pitchFamily="18" charset="2"/>
                </a:rPr>
                <a:t>n</a:t>
              </a:r>
              <a:r>
                <a:rPr lang="en-US" altLang="zh-CN" sz="1400" b="1" baseline="-25000" dirty="0">
                  <a:latin typeface="Times New Roman" pitchFamily="18" charset="0"/>
                </a:rPr>
                <a:t>0</a:t>
              </a:r>
              <a:r>
                <a:rPr lang="en-US" altLang="zh-CN" sz="1400" b="1" dirty="0">
                  <a:latin typeface="Times New Roman" pitchFamily="18" charset="0"/>
                </a:rPr>
                <a:t>+</a:t>
              </a:r>
              <a:r>
                <a:rPr lang="en-US" altLang="zh-CN" sz="1400" b="1" i="1" dirty="0">
                  <a:latin typeface="Symbol" pitchFamily="18" charset="2"/>
                </a:rPr>
                <a:t>n</a:t>
              </a:r>
              <a:r>
                <a:rPr lang="en-US" altLang="zh-CN" sz="1400" b="1" baseline="-25000" dirty="0">
                  <a:latin typeface="Times New Roman" pitchFamily="18" charset="0"/>
                </a:rPr>
                <a:t>1</a:t>
              </a:r>
              <a:endParaRPr lang="en-US" altLang="zh-CN" sz="1400" b="1" i="1" dirty="0">
                <a:latin typeface="Symbol" pitchFamily="18" charset="2"/>
              </a:endParaRPr>
            </a:p>
          </p:txBody>
        </p:sp>
        <p:sp>
          <p:nvSpPr>
            <p:cNvPr id="43" name="Text Box 20"/>
            <p:cNvSpPr txBox="1">
              <a:spLocks noChangeAspect="1" noChangeArrowheads="1"/>
            </p:cNvSpPr>
            <p:nvPr/>
          </p:nvSpPr>
          <p:spPr bwMode="auto">
            <a:xfrm>
              <a:off x="3177" y="2888"/>
              <a:ext cx="72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拉曼散射线</a:t>
              </a:r>
            </a:p>
          </p:txBody>
        </p:sp>
        <p:sp>
          <p:nvSpPr>
            <p:cNvPr id="44" name="Text Box 21"/>
            <p:cNvSpPr txBox="1">
              <a:spLocks noChangeAspect="1" noChangeArrowheads="1"/>
            </p:cNvSpPr>
            <p:nvPr/>
          </p:nvSpPr>
          <p:spPr bwMode="auto">
            <a:xfrm>
              <a:off x="4293" y="3858"/>
              <a:ext cx="18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400" b="1" i="1" dirty="0">
                  <a:latin typeface="Symbol" pitchFamily="18" charset="2"/>
                </a:rPr>
                <a:t>n</a:t>
              </a:r>
              <a:r>
                <a:rPr lang="en-US" altLang="zh-CN" sz="1400" b="1" baseline="-25000" dirty="0">
                  <a:latin typeface="Times New Roman" pitchFamily="18" charset="0"/>
                </a:rPr>
                <a:t>0</a:t>
              </a:r>
              <a:endParaRPr lang="en-US" altLang="zh-CN" sz="1400" b="1" dirty="0">
                <a:latin typeface="Symbol" pitchFamily="18" charset="2"/>
              </a:endParaRPr>
            </a:p>
          </p:txBody>
        </p:sp>
        <p:sp>
          <p:nvSpPr>
            <p:cNvPr id="45" name="Text Box 22"/>
            <p:cNvSpPr txBox="1">
              <a:spLocks noChangeAspect="1" noChangeArrowheads="1"/>
            </p:cNvSpPr>
            <p:nvPr/>
          </p:nvSpPr>
          <p:spPr bwMode="auto">
            <a:xfrm>
              <a:off x="5287" y="3875"/>
              <a:ext cx="18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400" b="1" i="1" dirty="0">
                  <a:latin typeface="Symbol" pitchFamily="18" charset="2"/>
                </a:rPr>
                <a:t>n</a:t>
              </a:r>
            </a:p>
          </p:txBody>
        </p:sp>
        <p:sp>
          <p:nvSpPr>
            <p:cNvPr id="46" name="Text Box 23"/>
            <p:cNvSpPr txBox="1">
              <a:spLocks noChangeAspect="1" noChangeArrowheads="1"/>
            </p:cNvSpPr>
            <p:nvPr/>
          </p:nvSpPr>
          <p:spPr bwMode="auto">
            <a:xfrm>
              <a:off x="4041" y="2930"/>
              <a:ext cx="36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400" b="1" i="1" dirty="0">
                  <a:latin typeface="Symbol" pitchFamily="18" charset="2"/>
                </a:rPr>
                <a:t>n</a:t>
              </a:r>
              <a:r>
                <a:rPr lang="en-US" altLang="zh-CN" sz="1400" b="1" baseline="-25000" dirty="0">
                  <a:latin typeface="Times New Roman" pitchFamily="18" charset="0"/>
                </a:rPr>
                <a:t>0</a:t>
              </a:r>
              <a:r>
                <a:rPr lang="en-US" altLang="zh-CN" sz="1400" b="1" dirty="0">
                  <a:latin typeface="Times New Roman" pitchFamily="18" charset="0"/>
                </a:rPr>
                <a:t>-</a:t>
              </a:r>
              <a:r>
                <a:rPr lang="en-US" altLang="zh-CN" sz="1400" b="1" i="1" dirty="0">
                  <a:latin typeface="Symbol" pitchFamily="18" charset="2"/>
                </a:rPr>
                <a:t>n</a:t>
              </a:r>
              <a:r>
                <a:rPr lang="en-US" altLang="zh-CN" sz="1400" b="1" baseline="-25000" dirty="0">
                  <a:latin typeface="Times New Roman" pitchFamily="18" charset="0"/>
                </a:rPr>
                <a:t>1</a:t>
              </a:r>
              <a:endParaRPr lang="en-US" altLang="zh-CN" sz="1400" b="1" i="1" dirty="0">
                <a:latin typeface="Symbol" pitchFamily="18" charset="2"/>
              </a:endParaRPr>
            </a:p>
          </p:txBody>
        </p:sp>
        <p:sp>
          <p:nvSpPr>
            <p:cNvPr id="47" name="Line 24"/>
            <p:cNvSpPr>
              <a:spLocks noChangeAspect="1" noChangeShapeType="1"/>
            </p:cNvSpPr>
            <p:nvPr/>
          </p:nvSpPr>
          <p:spPr bwMode="auto">
            <a:xfrm>
              <a:off x="4397" y="3057"/>
              <a:ext cx="0" cy="7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" y="68924"/>
            <a:ext cx="8640960" cy="72008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</a:pPr>
            <a:r>
              <a:rPr lang="zh-CN" altLang="en-US" dirty="0"/>
              <a:t>拉曼散射</a:t>
            </a:r>
            <a:endParaRPr lang="en-US" altLang="zh-CN" dirty="0"/>
          </a:p>
        </p:txBody>
      </p:sp>
      <p:sp>
        <p:nvSpPr>
          <p:cNvPr id="7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invGray">
          <a:xfrm>
            <a:off x="270784" y="830679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拉曼的实验（</a:t>
            </a:r>
            <a:r>
              <a:rPr lang="en-US" altLang="zh-CN" dirty="0"/>
              <a:t>1928</a:t>
            </a:r>
            <a:r>
              <a:rPr lang="zh-CN" altLang="en-US" dirty="0"/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137267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：在苯、甲苯、水及其他多种介质中观察到</a:t>
            </a:r>
            <a:r>
              <a:rPr lang="zh-CN" altLang="en-US" sz="2000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频率发生改变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的散射现象。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1814514"/>
            <a:ext cx="24272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入射光频率：</a:t>
            </a:r>
            <a:r>
              <a:rPr lang="en-US" altLang="zh-CN" sz="2000" i="1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zh-CN" sz="2000" i="1" dirty="0">
                <a:latin typeface="Times New Roman" pitchFamily="18" charset="0"/>
              </a:rPr>
              <a:t> </a:t>
            </a:r>
            <a:r>
              <a:rPr lang="en-US" altLang="zh-CN" sz="2000" baseline="-30000" dirty="0">
                <a:latin typeface="Times New Roman" pitchFamily="18" charset="0"/>
              </a:rPr>
              <a:t>0</a:t>
            </a:r>
            <a:endParaRPr lang="en-US" altLang="zh-CN" sz="2000" dirty="0">
              <a:latin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67544" y="2270845"/>
            <a:ext cx="5392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散射光频率：</a:t>
            </a:r>
            <a:r>
              <a:rPr lang="en-US" altLang="zh-CN" sz="2000" i="1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zh-CN" sz="2000" i="1" dirty="0">
                <a:latin typeface="Times New Roman" pitchFamily="18" charset="0"/>
              </a:rPr>
              <a:t> </a:t>
            </a:r>
            <a:r>
              <a:rPr lang="en-US" altLang="zh-CN" sz="2000" baseline="-30000" dirty="0">
                <a:latin typeface="Times New Roman" pitchFamily="18" charset="0"/>
              </a:rPr>
              <a:t>0</a:t>
            </a:r>
            <a:r>
              <a:rPr lang="en-US" altLang="zh-CN" sz="2000" i="1" baseline="-30000" dirty="0">
                <a:latin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</a:rPr>
              <a:t>, </a:t>
            </a:r>
            <a:r>
              <a:rPr lang="en-US" altLang="zh-CN" sz="2000" i="1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zh-CN" sz="2000" i="1" dirty="0">
                <a:latin typeface="Times New Roman" pitchFamily="18" charset="0"/>
              </a:rPr>
              <a:t> </a:t>
            </a:r>
            <a:r>
              <a:rPr lang="en-US" altLang="zh-CN" sz="2000" baseline="-30000" dirty="0">
                <a:latin typeface="Times New Roman" pitchFamily="18" charset="0"/>
              </a:rPr>
              <a:t>0</a:t>
            </a:r>
            <a:r>
              <a:rPr lang="en-US" altLang="zh-CN" sz="2000" dirty="0">
                <a:latin typeface="Times New Roman" pitchFamily="18" charset="0"/>
              </a:rPr>
              <a:t>±</a:t>
            </a:r>
            <a:r>
              <a:rPr lang="en-US" altLang="zh-CN" sz="2000" i="1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zh-CN" sz="2000" i="1" dirty="0">
                <a:latin typeface="Times New Roman" pitchFamily="18" charset="0"/>
              </a:rPr>
              <a:t> </a:t>
            </a:r>
            <a:r>
              <a:rPr lang="en-US" altLang="zh-CN" sz="2000" baseline="-30000" dirty="0">
                <a:latin typeface="Times New Roman" pitchFamily="18" charset="0"/>
              </a:rPr>
              <a:t>1</a:t>
            </a:r>
            <a:r>
              <a:rPr lang="en-US" altLang="zh-CN" sz="2000" i="1" baseline="-30000" dirty="0">
                <a:latin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</a:rPr>
              <a:t>, </a:t>
            </a:r>
            <a:r>
              <a:rPr lang="en-US" altLang="zh-CN" sz="2000" i="1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zh-CN" sz="2000" i="1" dirty="0">
                <a:latin typeface="Times New Roman" pitchFamily="18" charset="0"/>
              </a:rPr>
              <a:t> </a:t>
            </a:r>
            <a:r>
              <a:rPr lang="en-US" altLang="zh-CN" sz="2000" baseline="-30000" dirty="0">
                <a:latin typeface="Times New Roman" pitchFamily="18" charset="0"/>
              </a:rPr>
              <a:t>0</a:t>
            </a:r>
            <a:r>
              <a:rPr lang="en-US" altLang="zh-CN" sz="2000" dirty="0">
                <a:latin typeface="Times New Roman" pitchFamily="18" charset="0"/>
              </a:rPr>
              <a:t>±</a:t>
            </a:r>
            <a:r>
              <a:rPr lang="en-US" altLang="zh-CN" sz="2000" i="1" dirty="0"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zh-CN" sz="2000" i="1" dirty="0">
                <a:latin typeface="Times New Roman" pitchFamily="18" charset="0"/>
              </a:rPr>
              <a:t> </a:t>
            </a:r>
            <a:r>
              <a:rPr lang="en-US" altLang="zh-CN" sz="2000" baseline="-30000" dirty="0">
                <a:latin typeface="Times New Roman" pitchFamily="18" charset="0"/>
              </a:rPr>
              <a:t>2</a:t>
            </a:r>
            <a:r>
              <a:rPr lang="en-US" altLang="zh-CN" sz="2000" i="1" dirty="0">
                <a:latin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</a:rPr>
              <a:t>,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en-US" altLang="zh-CN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67544" y="2750691"/>
            <a:ext cx="50069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斯托克斯线：长波散射光（红伴线）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67544" y="3219574"/>
            <a:ext cx="50069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反斯托克斯线：短波散射光（紫伴线） </a:t>
            </a: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invGray">
          <a:xfrm>
            <a:off x="323528" y="3717032"/>
            <a:ext cx="7276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拉曼的规律</a:t>
            </a: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362867" y="4149080"/>
            <a:ext cx="5357688" cy="24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同一散射物质，其散射光的频移大小与入射光波长无关。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长波散射光（斯托克斯线）强度大于短波（反斯托克斯线）。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不同散射物质的散射光与入射光的波长差不同，反映了物质分子振动的固有频率。</a:t>
            </a:r>
          </a:p>
        </p:txBody>
      </p:sp>
      <p:pic>
        <p:nvPicPr>
          <p:cNvPr id="451586" name="Picture 2" descr="C:\Users\Lenovo User\Desktop\拉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08" y="3722232"/>
            <a:ext cx="1487438" cy="19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126261" y="5749262"/>
            <a:ext cx="2505300" cy="77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印度物理学家，拉曼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(1888-1971)</a:t>
            </a:r>
          </a:p>
          <a:p>
            <a:pPr algn="ctr">
              <a:spcBef>
                <a:spcPts val="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年诺贝尔物理学奖</a:t>
            </a:r>
            <a:endParaRPr lang="en-US" altLang="zh-CN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4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36921</TotalTime>
  <Words>1287</Words>
  <Application>Microsoft Office PowerPoint</Application>
  <PresentationFormat>全屏显示(4:3)</PresentationFormat>
  <Paragraphs>151</Paragraphs>
  <Slides>16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隶书</vt:lpstr>
      <vt:lpstr>微软雅黑</vt:lpstr>
      <vt:lpstr>Arial</vt:lpstr>
      <vt:lpstr>Calibri</vt:lpstr>
      <vt:lpstr>Cambria Math</vt:lpstr>
      <vt:lpstr>Symbol</vt:lpstr>
      <vt:lpstr>Times New Roman</vt:lpstr>
      <vt:lpstr>Office 主题​​</vt:lpstr>
      <vt:lpstr>Equation</vt:lpstr>
      <vt:lpstr>公式</vt:lpstr>
      <vt:lpstr>第六章 光与物质相互作用  6.1 光的吸收（略）  6.2 光的色散（略）  6.3 光的散射 </vt:lpstr>
      <vt:lpstr>为什么要学习光的散射理论</vt:lpstr>
      <vt:lpstr>光的散射</vt:lpstr>
      <vt:lpstr>散射现象及其解释</vt:lpstr>
      <vt:lpstr>散射现象及其解释</vt:lpstr>
      <vt:lpstr>散射现象及其解释</vt:lpstr>
      <vt:lpstr>瑞利散射和米氏散射</vt:lpstr>
      <vt:lpstr>瑞利散射和米氏散射</vt:lpstr>
      <vt:lpstr>拉曼散射</vt:lpstr>
      <vt:lpstr>生活中的散射现象</vt:lpstr>
      <vt:lpstr>生活中的散射现象</vt:lpstr>
      <vt:lpstr>生活中的散射现象</vt:lpstr>
      <vt:lpstr>生活中的散射现象</vt:lpstr>
      <vt:lpstr>生活中的散射现象</vt:lpstr>
      <vt:lpstr>生活中的散射现象</vt:lpstr>
      <vt:lpstr>作业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基础物理甲型光学课</dc:title>
  <dc:creator>CCTV</dc:creator>
  <cp:lastModifiedBy>silver zq</cp:lastModifiedBy>
  <cp:revision>2178</cp:revision>
  <cp:lastPrinted>2014-12-16T14:39:58Z</cp:lastPrinted>
  <dcterms:created xsi:type="dcterms:W3CDTF">2013-08-24T06:26:00Z</dcterms:created>
  <dcterms:modified xsi:type="dcterms:W3CDTF">2021-01-03T15:29:31Z</dcterms:modified>
</cp:coreProperties>
</file>