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459" r:id="rId3"/>
    <p:sldId id="460" r:id="rId4"/>
    <p:sldId id="461" r:id="rId5"/>
    <p:sldId id="462" r:id="rId6"/>
    <p:sldId id="463" r:id="rId7"/>
    <p:sldId id="473" r:id="rId8"/>
    <p:sldId id="474" r:id="rId9"/>
    <p:sldId id="464" r:id="rId10"/>
    <p:sldId id="475" r:id="rId11"/>
    <p:sldId id="477" r:id="rId12"/>
    <p:sldId id="478" r:id="rId13"/>
    <p:sldId id="479" r:id="rId14"/>
    <p:sldId id="480" r:id="rId15"/>
    <p:sldId id="482" r:id="rId16"/>
    <p:sldId id="466" r:id="rId17"/>
    <p:sldId id="472" r:id="rId18"/>
    <p:sldId id="467" r:id="rId19"/>
    <p:sldId id="469" r:id="rId20"/>
    <p:sldId id="470" r:id="rId21"/>
    <p:sldId id="471" r:id="rId22"/>
    <p:sldId id="387" r:id="rId23"/>
  </p:sldIdLst>
  <p:sldSz cx="9144000" cy="6858000" type="screen4x3"/>
  <p:notesSz cx="6646863" cy="97774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6600"/>
    <a:srgbClr val="9900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6" autoAdjust="0"/>
    <p:restoredTop sz="86462" autoAdjust="0"/>
  </p:normalViewPr>
  <p:slideViewPr>
    <p:cSldViewPr>
      <p:cViewPr varScale="1">
        <p:scale>
          <a:sx n="147" d="100"/>
          <a:sy n="147" d="100"/>
        </p:scale>
        <p:origin x="474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16.wmf"/><Relationship Id="rId4"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2880307" cy="48887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765019" y="1"/>
            <a:ext cx="2880307" cy="488871"/>
          </a:xfrm>
          <a:prstGeom prst="rect">
            <a:avLst/>
          </a:prstGeom>
        </p:spPr>
        <p:txBody>
          <a:bodyPr vert="horz" lIns="91440" tIns="45720" rIns="91440" bIns="45720" rtlCol="0"/>
          <a:lstStyle>
            <a:lvl1pPr algn="r">
              <a:defRPr sz="1200"/>
            </a:lvl1pPr>
          </a:lstStyle>
          <a:p>
            <a:fld id="{D2393B70-3489-4500-9852-5D34FB186411}" type="datetimeFigureOut">
              <a:rPr lang="zh-CN" altLang="en-US" smtClean="0"/>
              <a:t>2019-12-23</a:t>
            </a:fld>
            <a:endParaRPr lang="zh-CN" altLang="en-US"/>
          </a:p>
        </p:txBody>
      </p:sp>
      <p:sp>
        <p:nvSpPr>
          <p:cNvPr id="4" name="幻灯片图像占位符 3"/>
          <p:cNvSpPr>
            <a:spLocks noGrp="1" noRot="1" noChangeAspect="1"/>
          </p:cNvSpPr>
          <p:nvPr>
            <p:ph type="sldImg" idx="2"/>
          </p:nvPr>
        </p:nvSpPr>
        <p:spPr>
          <a:xfrm>
            <a:off x="879475" y="733425"/>
            <a:ext cx="4887913" cy="36671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64687" y="4644271"/>
            <a:ext cx="5317490" cy="439983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286845"/>
            <a:ext cx="2880307" cy="48887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765019" y="9286845"/>
            <a:ext cx="2880307" cy="488871"/>
          </a:xfrm>
          <a:prstGeom prst="rect">
            <a:avLst/>
          </a:prstGeom>
        </p:spPr>
        <p:txBody>
          <a:bodyPr vert="horz" lIns="91440" tIns="45720" rIns="91440" bIns="45720" rtlCol="0" anchor="b"/>
          <a:lstStyle>
            <a:lvl1pPr algn="r">
              <a:defRPr sz="1200"/>
            </a:lvl1pPr>
          </a:lstStyle>
          <a:p>
            <a:fld id="{78CCDFC4-5FDF-46B8-A6EE-5E09BBEA8A50}" type="slidenum">
              <a:rPr lang="zh-CN" altLang="en-US" smtClean="0"/>
              <a:t>‹#›</a:t>
            </a:fld>
            <a:endParaRPr lang="zh-CN" altLang="en-US"/>
          </a:p>
        </p:txBody>
      </p:sp>
    </p:spTree>
    <p:extLst>
      <p:ext uri="{BB962C8B-B14F-4D97-AF65-F5344CB8AC3E}">
        <p14:creationId xmlns:p14="http://schemas.microsoft.com/office/powerpoint/2010/main" val="2893731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solidFill>
                  <a:srgbClr val="0066FF"/>
                </a:solidFill>
                <a:latin typeface="微软雅黑" panose="020B0503020204020204" pitchFamily="34" charset="-122"/>
                <a:ea typeface="微软雅黑" panose="020B0503020204020204" pitchFamily="34" charset="-122"/>
              </a:rPr>
              <a:t>分量相位超前</a:t>
            </a:r>
            <a:r>
              <a:rPr lang="en-US" altLang="zh-CN" dirty="0" smtClean="0">
                <a:solidFill>
                  <a:srgbClr val="0066FF"/>
                </a:solidFill>
                <a:latin typeface="Times New Roman" pitchFamily="18" charset="0"/>
              </a:rPr>
              <a:t>[0,</a:t>
            </a:r>
            <a:r>
              <a:rPr lang="en-US" altLang="zh-CN" dirty="0" smtClean="0">
                <a:solidFill>
                  <a:srgbClr val="0066FF"/>
                </a:solidFill>
                <a:latin typeface="Symbol" pitchFamily="18" charset="2"/>
              </a:rPr>
              <a:t> </a:t>
            </a:r>
            <a:r>
              <a:rPr lang="el-GR" altLang="zh-CN" dirty="0" smtClean="0">
                <a:solidFill>
                  <a:srgbClr val="0066FF"/>
                </a:solidFill>
                <a:latin typeface="Times New Roman"/>
                <a:cs typeface="Times New Roman"/>
              </a:rPr>
              <a:t>π</a:t>
            </a:r>
            <a:r>
              <a:rPr lang="en-US" altLang="zh-CN" dirty="0" smtClean="0">
                <a:solidFill>
                  <a:srgbClr val="0066FF"/>
                </a:solidFill>
                <a:latin typeface="微软雅黑" panose="020B0503020204020204" pitchFamily="34" charset="-122"/>
                <a:ea typeface="微软雅黑" panose="020B0503020204020204" pitchFamily="34" charset="-122"/>
              </a:rPr>
              <a:t>]—</a:t>
            </a:r>
            <a:r>
              <a:rPr lang="zh-CN" altLang="en-US" dirty="0" smtClean="0">
                <a:solidFill>
                  <a:srgbClr val="0066FF"/>
                </a:solidFill>
                <a:latin typeface="微软雅黑" panose="020B0503020204020204" pitchFamily="34" charset="-122"/>
                <a:ea typeface="微软雅黑" panose="020B0503020204020204" pitchFamily="34" charset="-122"/>
              </a:rPr>
              <a:t>右旋</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i="1" dirty="0" smtClean="0">
                <a:solidFill>
                  <a:srgbClr val="0066FF"/>
                </a:solidFill>
                <a:latin typeface="Times New Roman" pitchFamily="18" charset="0"/>
              </a:rPr>
              <a:t>y</a:t>
            </a:r>
            <a:r>
              <a:rPr lang="zh-CN" altLang="en-US" dirty="0" smtClean="0">
                <a:solidFill>
                  <a:srgbClr val="0066FF"/>
                </a:solidFill>
                <a:latin typeface="微软雅黑" panose="020B0503020204020204" pitchFamily="34" charset="-122"/>
                <a:ea typeface="微软雅黑" panose="020B0503020204020204" pitchFamily="34" charset="-122"/>
              </a:rPr>
              <a:t>分量相位滞后 </a:t>
            </a:r>
            <a:r>
              <a:rPr lang="en-US" altLang="zh-CN" dirty="0" smtClean="0">
                <a:solidFill>
                  <a:srgbClr val="0066FF"/>
                </a:solidFill>
                <a:latin typeface="Times New Roman" pitchFamily="18" charset="0"/>
              </a:rPr>
              <a:t>[0,</a:t>
            </a:r>
            <a:r>
              <a:rPr lang="en-US" altLang="zh-CN" dirty="0" smtClean="0">
                <a:solidFill>
                  <a:srgbClr val="0066FF"/>
                </a:solidFill>
                <a:latin typeface="Symbol" pitchFamily="18" charset="2"/>
              </a:rPr>
              <a:t> </a:t>
            </a:r>
            <a:r>
              <a:rPr lang="el-GR" altLang="zh-CN" dirty="0" smtClean="0">
                <a:solidFill>
                  <a:srgbClr val="0066FF"/>
                </a:solidFill>
                <a:latin typeface="Times New Roman"/>
                <a:cs typeface="Times New Roman"/>
              </a:rPr>
              <a:t>π</a:t>
            </a:r>
            <a:r>
              <a:rPr lang="en-US" altLang="zh-CN" dirty="0" smtClean="0">
                <a:solidFill>
                  <a:srgbClr val="0066FF"/>
                </a:solidFill>
                <a:latin typeface="微软雅黑" panose="020B0503020204020204" pitchFamily="34" charset="-122"/>
                <a:ea typeface="微软雅黑" panose="020B0503020204020204" pitchFamily="34" charset="-122"/>
              </a:rPr>
              <a:t>]—</a:t>
            </a:r>
            <a:r>
              <a:rPr lang="zh-CN" altLang="en-US" dirty="0" smtClean="0">
                <a:solidFill>
                  <a:srgbClr val="0066FF"/>
                </a:solidFill>
                <a:latin typeface="微软雅黑" panose="020B0503020204020204" pitchFamily="34" charset="-122"/>
                <a:ea typeface="微软雅黑" panose="020B0503020204020204" pitchFamily="34" charset="-122"/>
              </a:rPr>
              <a:t>右旋</a:t>
            </a:r>
          </a:p>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5</a:t>
            </a:fld>
            <a:endParaRPr lang="zh-CN" altLang="en-US"/>
          </a:p>
        </p:txBody>
      </p:sp>
    </p:spTree>
    <p:extLst>
      <p:ext uri="{BB962C8B-B14F-4D97-AF65-F5344CB8AC3E}">
        <p14:creationId xmlns:p14="http://schemas.microsoft.com/office/powerpoint/2010/main" val="2008534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8</a:t>
            </a:fld>
            <a:endParaRPr lang="zh-CN" altLang="en-US"/>
          </a:p>
        </p:txBody>
      </p:sp>
    </p:spTree>
    <p:extLst>
      <p:ext uri="{BB962C8B-B14F-4D97-AF65-F5344CB8AC3E}">
        <p14:creationId xmlns:p14="http://schemas.microsoft.com/office/powerpoint/2010/main" val="2542142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9</a:t>
            </a:fld>
            <a:endParaRPr lang="zh-CN" altLang="en-US"/>
          </a:p>
        </p:txBody>
      </p:sp>
    </p:spTree>
    <p:extLst>
      <p:ext uri="{BB962C8B-B14F-4D97-AF65-F5344CB8AC3E}">
        <p14:creationId xmlns:p14="http://schemas.microsoft.com/office/powerpoint/2010/main" val="4219121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13</a:t>
            </a:fld>
            <a:endParaRPr lang="zh-CN" altLang="en-US"/>
          </a:p>
        </p:txBody>
      </p:sp>
    </p:spTree>
    <p:extLst>
      <p:ext uri="{BB962C8B-B14F-4D97-AF65-F5344CB8AC3E}">
        <p14:creationId xmlns:p14="http://schemas.microsoft.com/office/powerpoint/2010/main" val="156910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14</a:t>
            </a:fld>
            <a:endParaRPr lang="zh-CN" altLang="en-US"/>
          </a:p>
        </p:txBody>
      </p:sp>
    </p:spTree>
    <p:extLst>
      <p:ext uri="{BB962C8B-B14F-4D97-AF65-F5344CB8AC3E}">
        <p14:creationId xmlns:p14="http://schemas.microsoft.com/office/powerpoint/2010/main" val="156910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15</a:t>
            </a:fld>
            <a:endParaRPr lang="zh-CN" altLang="en-US"/>
          </a:p>
        </p:txBody>
      </p:sp>
    </p:spTree>
    <p:extLst>
      <p:ext uri="{BB962C8B-B14F-4D97-AF65-F5344CB8AC3E}">
        <p14:creationId xmlns:p14="http://schemas.microsoft.com/office/powerpoint/2010/main" val="1569108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8CCDFC4-5FDF-46B8-A6EE-5E09BBEA8A50}" type="slidenum">
              <a:rPr lang="zh-CN" altLang="en-US" smtClean="0"/>
              <a:t>22</a:t>
            </a:fld>
            <a:endParaRPr lang="zh-CN" altLang="en-US"/>
          </a:p>
        </p:txBody>
      </p:sp>
    </p:spTree>
    <p:extLst>
      <p:ext uri="{BB962C8B-B14F-4D97-AF65-F5344CB8AC3E}">
        <p14:creationId xmlns:p14="http://schemas.microsoft.com/office/powerpoint/2010/main" val="448369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0301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047845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71514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lgn="just">
              <a:defRPr sz="3200">
                <a:latin typeface="微软雅黑" panose="020B0503020204020204" pitchFamily="34" charset="-122"/>
                <a:ea typeface="微软雅黑" panose="020B0503020204020204" pitchFamily="34"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a:latin typeface="Times New Roman" panose="02020603050405020304" pitchFamily="18" charset="0"/>
                <a:ea typeface="微软雅黑" panose="020B0503020204020204" pitchFamily="34" charset="-122"/>
                <a:cs typeface="Times New Roman" panose="02020603050405020304" pitchFamily="18" charset="0"/>
              </a:defRPr>
            </a:lvl1pPr>
            <a:lvl2pPr>
              <a:defRPr>
                <a:latin typeface="Times New Roman" panose="02020603050405020304" pitchFamily="18" charset="0"/>
                <a:ea typeface="微软雅黑" panose="020B0503020204020204" pitchFamily="34" charset="-122"/>
                <a:cs typeface="Times New Roman" panose="02020603050405020304" pitchFamily="18" charset="0"/>
              </a:defRPr>
            </a:lvl2pPr>
            <a:lvl3pPr>
              <a:defRPr>
                <a:latin typeface="Times New Roman" panose="02020603050405020304" pitchFamily="18" charset="0"/>
                <a:ea typeface="微软雅黑" panose="020B0503020204020204" pitchFamily="34" charset="-122"/>
                <a:cs typeface="Times New Roman" panose="02020603050405020304" pitchFamily="18" charset="0"/>
              </a:defRPr>
            </a:lvl3pPr>
            <a:lvl4pPr>
              <a:defRPr>
                <a:latin typeface="Times New Roman" panose="02020603050405020304" pitchFamily="18" charset="0"/>
                <a:ea typeface="微软雅黑" panose="020B0503020204020204" pitchFamily="34" charset="-122"/>
                <a:cs typeface="Times New Roman" panose="02020603050405020304" pitchFamily="18" charset="0"/>
              </a:defRPr>
            </a:lvl4pPr>
            <a:lvl5pPr>
              <a:defRPr>
                <a:latin typeface="Times New Roman" panose="02020603050405020304" pitchFamily="18" charset="0"/>
                <a:ea typeface="微软雅黑" panose="020B0503020204020204" pitchFamily="34" charset="-122"/>
                <a:cs typeface="Times New Roman" panose="02020603050405020304" pitchFamily="18" charset="0"/>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2911976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665325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83296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48733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64540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31376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62075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2019-12-23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9059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2019-12-23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31106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19.wmf"/><Relationship Id="rId3" Type="http://schemas.openxmlformats.org/officeDocument/2006/relationships/notesSlide" Target="../notesSlides/notesSlide4.xml"/><Relationship Id="rId7" Type="http://schemas.openxmlformats.org/officeDocument/2006/relationships/image" Target="../media/image17.wmf"/><Relationship Id="rId12"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6.bin"/><Relationship Id="rId11" Type="http://schemas.openxmlformats.org/officeDocument/2006/relationships/image" Target="../media/image20.wmf"/><Relationship Id="rId5" Type="http://schemas.openxmlformats.org/officeDocument/2006/relationships/image" Target="../media/image16.wmf"/><Relationship Id="rId10" Type="http://schemas.openxmlformats.org/officeDocument/2006/relationships/image" Target="../media/image18.wmf"/><Relationship Id="rId4" Type="http://schemas.openxmlformats.org/officeDocument/2006/relationships/oleObject" Target="../embeddings/oleObject15.bin"/><Relationship Id="rId9"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5.xml"/><Relationship Id="rId7" Type="http://schemas.openxmlformats.org/officeDocument/2006/relationships/image" Target="../media/image21.wmf"/><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1.bin"/><Relationship Id="rId11" Type="http://schemas.openxmlformats.org/officeDocument/2006/relationships/oleObject" Target="../embeddings/oleObject23.bin"/><Relationship Id="rId5" Type="http://schemas.openxmlformats.org/officeDocument/2006/relationships/image" Target="../media/image16.wmf"/><Relationship Id="rId10" Type="http://schemas.openxmlformats.org/officeDocument/2006/relationships/image" Target="../media/image20.wmf"/><Relationship Id="rId4" Type="http://schemas.openxmlformats.org/officeDocument/2006/relationships/oleObject" Target="../embeddings/oleObject20.bin"/><Relationship Id="rId9" Type="http://schemas.openxmlformats.org/officeDocument/2006/relationships/image" Target="../media/image22.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6.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4.bin"/><Relationship Id="rId5" Type="http://schemas.openxmlformats.org/officeDocument/2006/relationships/image" Target="../media/image27.wmf"/><Relationship Id="rId4" Type="http://schemas.openxmlformats.org/officeDocument/2006/relationships/image" Target="../media/image26.wmf"/><Relationship Id="rId9" Type="http://schemas.openxmlformats.org/officeDocument/2006/relationships/image" Target="../media/image2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9.bin"/><Relationship Id="rId14" Type="http://schemas.openxmlformats.org/officeDocument/2006/relationships/image" Target="../media/image10.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12.w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5.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image" Target="../media/image14.wmf"/><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1916832"/>
            <a:ext cx="8892480" cy="720080"/>
          </a:xfrm>
        </p:spPr>
        <p:txBody>
          <a:bodyPr>
            <a:normAutofit/>
          </a:bodyPr>
          <a:lstStyle/>
          <a:p>
            <a:pPr algn="ctr"/>
            <a:r>
              <a:rPr lang="en-US" altLang="zh-CN" dirty="0" smtClean="0">
                <a:cs typeface="Times New Roman" panose="02020603050405020304" pitchFamily="18" charset="0"/>
              </a:rPr>
              <a:t>5.3 </a:t>
            </a:r>
            <a:r>
              <a:rPr lang="zh-CN" altLang="en-US" dirty="0" smtClean="0">
                <a:cs typeface="Times New Roman" panose="02020603050405020304" pitchFamily="18" charset="0"/>
              </a:rPr>
              <a:t>偏振光的获得与检验</a:t>
            </a:r>
            <a:endParaRPr lang="zh-CN" altLang="en-US" dirty="0">
              <a:cs typeface="Times New Roman" panose="02020603050405020304" pitchFamily="18" charset="0"/>
            </a:endParaRPr>
          </a:p>
        </p:txBody>
      </p:sp>
      <p:sp>
        <p:nvSpPr>
          <p:cNvPr id="3" name="内容占位符 2"/>
          <p:cNvSpPr>
            <a:spLocks noGrp="1"/>
          </p:cNvSpPr>
          <p:nvPr>
            <p:ph idx="1"/>
          </p:nvPr>
        </p:nvSpPr>
        <p:spPr>
          <a:xfrm>
            <a:off x="179512" y="2708920"/>
            <a:ext cx="8640960" cy="1977083"/>
          </a:xfrm>
        </p:spPr>
        <p:txBody>
          <a:bodyPr>
            <a:normAutofit/>
          </a:bodyPr>
          <a:lstStyle/>
          <a:p>
            <a:pPr marL="0" indent="0" algn="ctr">
              <a:spcBef>
                <a:spcPts val="1800"/>
              </a:spcBef>
              <a:buNone/>
            </a:pPr>
            <a:r>
              <a:rPr lang="zh-CN" altLang="en-US" sz="2800" dirty="0" smtClean="0">
                <a:latin typeface="微软雅黑" panose="020B0503020204020204" pitchFamily="34" charset="-122"/>
              </a:rPr>
              <a:t>偏振光回顾</a:t>
            </a:r>
            <a:endParaRPr lang="en-US" altLang="zh-CN" sz="2800" dirty="0" smtClean="0">
              <a:latin typeface="微软雅黑" panose="020B0503020204020204" pitchFamily="34" charset="-122"/>
            </a:endParaRPr>
          </a:p>
          <a:p>
            <a:pPr marL="0" indent="0" algn="ctr">
              <a:spcBef>
                <a:spcPts val="1800"/>
              </a:spcBef>
              <a:buNone/>
            </a:pPr>
            <a:r>
              <a:rPr lang="zh-CN" altLang="en-US" sz="2800" dirty="0" smtClean="0">
                <a:latin typeface="微软雅黑" panose="020B0503020204020204" pitchFamily="34" charset="-122"/>
              </a:rPr>
              <a:t>椭圆偏振光的获得</a:t>
            </a:r>
            <a:endParaRPr lang="en-US" altLang="zh-CN" sz="2800" dirty="0" smtClean="0">
              <a:latin typeface="微软雅黑" panose="020B0503020204020204" pitchFamily="34" charset="-122"/>
            </a:endParaRPr>
          </a:p>
          <a:p>
            <a:pPr marL="0" indent="0" algn="ctr">
              <a:spcBef>
                <a:spcPts val="1800"/>
              </a:spcBef>
              <a:buNone/>
            </a:pPr>
            <a:r>
              <a:rPr lang="zh-CN" altLang="en-US" sz="2800" dirty="0" smtClean="0">
                <a:latin typeface="微软雅黑" panose="020B0503020204020204" pitchFamily="34" charset="-122"/>
              </a:rPr>
              <a:t>椭圆偏振</a:t>
            </a:r>
            <a:r>
              <a:rPr lang="zh-CN" altLang="en-US" sz="2800" dirty="0">
                <a:latin typeface="微软雅黑" panose="020B0503020204020204" pitchFamily="34" charset="-122"/>
              </a:rPr>
              <a:t>光</a:t>
            </a:r>
            <a:r>
              <a:rPr lang="zh-CN" altLang="en-US" sz="2800" dirty="0" smtClean="0">
                <a:latin typeface="微软雅黑" panose="020B0503020204020204" pitchFamily="34" charset="-122"/>
              </a:rPr>
              <a:t>的</a:t>
            </a:r>
            <a:r>
              <a:rPr lang="zh-CN" altLang="en-US" sz="2800" dirty="0">
                <a:latin typeface="微软雅黑" panose="020B0503020204020204" pitchFamily="34" charset="-122"/>
              </a:rPr>
              <a:t>检验</a:t>
            </a:r>
            <a:endParaRPr lang="en-US" altLang="zh-CN" sz="28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20812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 Box 4"/>
              <p:cNvSpPr txBox="1">
                <a:spLocks noChangeArrowheads="1"/>
              </p:cNvSpPr>
              <p:nvPr/>
            </p:nvSpPr>
            <p:spPr bwMode="auto">
              <a:xfrm>
                <a:off x="323528" y="1353957"/>
                <a:ext cx="8374063" cy="121290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50000"/>
                  </a:lnSpc>
                  <a:spcBef>
                    <a:spcPct val="50000"/>
                  </a:spcBef>
                </a:pPr>
                <a:r>
                  <a:rPr lang="en-US" altLang="zh-CN" sz="2000" dirty="0" smtClean="0">
                    <a:latin typeface="Times New Roman" pitchFamily="18" charset="0"/>
                  </a:rPr>
                  <a:t>③</a:t>
                </a:r>
                <a:r>
                  <a:rPr lang="en-US" altLang="zh-CN" sz="2000" dirty="0" smtClean="0">
                    <a:latin typeface="Times New Roman" pitchFamily="18" charset="0"/>
                    <a:cs typeface="Times New Roman" panose="02020603050405020304" pitchFamily="18" charset="0"/>
                  </a:rPr>
                  <a:t> </a:t>
                </a:r>
                <a14:m>
                  <m:oMath xmlns:m="http://schemas.openxmlformats.org/officeDocument/2006/math">
                    <m:r>
                      <a:rPr lang="en-US" altLang="zh-CN" sz="2000" i="1">
                        <a:latin typeface="Cambria Math"/>
                      </a:rPr>
                      <m:t>𝑑</m:t>
                    </m:r>
                    <m:r>
                      <a:rPr lang="en-US" altLang="zh-CN" sz="2000" i="1">
                        <a:latin typeface="Cambria Math"/>
                      </a:rPr>
                      <m:t>=</m:t>
                    </m:r>
                    <m:f>
                      <m:fPr>
                        <m:ctrlPr>
                          <a:rPr lang="en-US" altLang="zh-CN" sz="2000" i="1">
                            <a:latin typeface="Cambria Math" panose="02040503050406030204" pitchFamily="18" charset="0"/>
                          </a:rPr>
                        </m:ctrlPr>
                      </m:fPr>
                      <m:num>
                        <m:r>
                          <a:rPr lang="zh-CN" altLang="en-US" sz="2000" i="1">
                            <a:latin typeface="Cambria Math"/>
                          </a:rPr>
                          <m:t>𝜆</m:t>
                        </m:r>
                      </m:num>
                      <m:den>
                        <m:r>
                          <a:rPr lang="en-US" altLang="zh-CN" sz="2000" b="0" i="1" smtClean="0">
                            <a:latin typeface="Cambria Math"/>
                          </a:rPr>
                          <m:t>2</m:t>
                        </m:r>
                        <m:d>
                          <m:dPr>
                            <m:begChr m:val="|"/>
                            <m:endChr m:val="|"/>
                            <m:ctrlPr>
                              <a:rPr lang="en-US" altLang="zh-CN" sz="2000" i="1">
                                <a:latin typeface="Cambria Math" panose="02040503050406030204" pitchFamily="18" charset="0"/>
                              </a:rPr>
                            </m:ctrlPr>
                          </m:dPr>
                          <m:e>
                            <m:sSub>
                              <m:sSubPr>
                                <m:ctrlPr>
                                  <a:rPr lang="en-US" altLang="zh-CN" sz="2000" i="1">
                                    <a:latin typeface="Cambria Math" panose="02040503050406030204" pitchFamily="18" charset="0"/>
                                  </a:rPr>
                                </m:ctrlPr>
                              </m:sSubPr>
                              <m:e>
                                <m:r>
                                  <a:rPr lang="en-US" altLang="zh-CN" sz="2000" i="1">
                                    <a:latin typeface="Cambria Math"/>
                                  </a:rPr>
                                  <m:t>𝑛</m:t>
                                </m:r>
                              </m:e>
                              <m:sub>
                                <m:r>
                                  <a:rPr lang="en-US" altLang="zh-CN" sz="2000" i="1">
                                    <a:latin typeface="Cambria Math"/>
                                  </a:rPr>
                                  <m:t>𝑜</m:t>
                                </m:r>
                              </m:sub>
                            </m:sSub>
                            <m:r>
                              <a:rPr lang="en-US" altLang="zh-CN" sz="2000" i="1">
                                <a:latin typeface="Cambria Math"/>
                              </a:rPr>
                              <m:t>−</m:t>
                            </m:r>
                            <m:sSub>
                              <m:sSubPr>
                                <m:ctrlPr>
                                  <a:rPr lang="en-US" altLang="zh-CN" sz="2000" i="1">
                                    <a:latin typeface="Cambria Math" panose="02040503050406030204" pitchFamily="18" charset="0"/>
                                  </a:rPr>
                                </m:ctrlPr>
                              </m:sSubPr>
                              <m:e>
                                <m:r>
                                  <a:rPr lang="en-US" altLang="zh-CN" sz="2000" i="1">
                                    <a:latin typeface="Cambria Math"/>
                                  </a:rPr>
                                  <m:t>𝑛</m:t>
                                </m:r>
                              </m:e>
                              <m:sub>
                                <m:r>
                                  <a:rPr lang="en-US" altLang="zh-CN" sz="2000" i="1">
                                    <a:latin typeface="Cambria Math"/>
                                  </a:rPr>
                                  <m:t>𝑒</m:t>
                                </m:r>
                              </m:sub>
                            </m:sSub>
                          </m:e>
                        </m:d>
                      </m:den>
                    </m:f>
                    <m:r>
                      <a:rPr lang="en-US" altLang="zh-CN" sz="2000" i="1">
                        <a:latin typeface="Cambria Math"/>
                      </a:rPr>
                      <m:t> </m:t>
                    </m:r>
                  </m:oMath>
                </a14:m>
                <a:r>
                  <a:rPr lang="zh-CN" altLang="en-US" sz="2000" dirty="0" smtClean="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最小厚度的</a:t>
                </a:r>
                <a:r>
                  <a:rPr lang="en-US" altLang="zh-CN" sz="2000" i="1" dirty="0">
                    <a:latin typeface="Symbol" pitchFamily="18" charset="2"/>
                  </a:rPr>
                  <a:t>l</a:t>
                </a:r>
                <a:r>
                  <a:rPr lang="en-US" altLang="zh-CN" sz="2000" dirty="0">
                    <a:latin typeface="Times New Roman" pitchFamily="18" charset="0"/>
                  </a:rPr>
                  <a:t>/2</a:t>
                </a:r>
                <a:r>
                  <a:rPr lang="zh-CN" altLang="en-US" sz="2000" dirty="0">
                    <a:latin typeface="微软雅黑" panose="020B0503020204020204" pitchFamily="34" charset="-122"/>
                    <a:ea typeface="微软雅黑" panose="020B0503020204020204" pitchFamily="34" charset="-122"/>
                  </a:rPr>
                  <a:t>片）：</a:t>
                </a:r>
                <a:r>
                  <a:rPr lang="en-US" altLang="zh-CN" sz="2000" i="1" dirty="0">
                    <a:latin typeface="Symbol" pitchFamily="18" charset="2"/>
                  </a:rPr>
                  <a:t>d</a:t>
                </a:r>
                <a:r>
                  <a:rPr lang="en-US" altLang="zh-CN" sz="2000" i="1" dirty="0">
                    <a:latin typeface="Times New Roman" pitchFamily="18" charset="0"/>
                  </a:rPr>
                  <a:t>=</a:t>
                </a:r>
                <a:r>
                  <a:rPr lang="en-US" altLang="zh-CN" sz="2000" dirty="0">
                    <a:latin typeface="Times New Roman" pitchFamily="18" charset="0"/>
                  </a:rPr>
                  <a:t>±</a:t>
                </a:r>
                <a:r>
                  <a:rPr lang="en-US" altLang="zh-CN" sz="2000" dirty="0">
                    <a:latin typeface="Symbol" pitchFamily="18" charset="2"/>
                  </a:rPr>
                  <a:t>p</a:t>
                </a:r>
                <a:r>
                  <a:rPr lang="en-US" altLang="zh-CN" sz="2000" dirty="0">
                    <a:latin typeface="Times New Roman" pitchFamily="18" charset="0"/>
                  </a:rPr>
                  <a:t> </a:t>
                </a:r>
                <a:r>
                  <a:rPr lang="zh-CN" altLang="en-US" sz="2000" dirty="0">
                    <a:latin typeface="微软雅黑" panose="020B0503020204020204" pitchFamily="34" charset="-122"/>
                    <a:ea typeface="微软雅黑" panose="020B0503020204020204" pitchFamily="34" charset="-122"/>
                  </a:rPr>
                  <a:t>，合成光波为偏振面与入射光以光轴为对称</a:t>
                </a:r>
                <a:r>
                  <a:rPr lang="zh-CN" altLang="en-US" sz="2000" dirty="0" smtClean="0">
                    <a:latin typeface="微软雅黑" panose="020B0503020204020204" pitchFamily="34" charset="-122"/>
                    <a:ea typeface="微软雅黑" panose="020B0503020204020204" pitchFamily="34" charset="-122"/>
                  </a:rPr>
                  <a:t>的</a:t>
                </a:r>
                <a:r>
                  <a:rPr lang="zh-CN" altLang="en-US" sz="2000" dirty="0">
                    <a:latin typeface="微软雅黑" panose="020B0503020204020204" pitchFamily="34" charset="-122"/>
                    <a:ea typeface="微软雅黑" panose="020B0503020204020204" pitchFamily="34" charset="-122"/>
                  </a:rPr>
                  <a:t>线</a:t>
                </a:r>
                <a:r>
                  <a:rPr lang="zh-CN" altLang="en-US" sz="2000" dirty="0" smtClean="0">
                    <a:latin typeface="微软雅黑" panose="020B0503020204020204" pitchFamily="34" charset="-122"/>
                    <a:ea typeface="微软雅黑" panose="020B0503020204020204" pitchFamily="34" charset="-122"/>
                  </a:rPr>
                  <a:t>偏振光</a:t>
                </a:r>
                <a:r>
                  <a:rPr lang="zh-CN" altLang="en-US" sz="2000" dirty="0">
                    <a:latin typeface="微软雅黑" panose="020B0503020204020204" pitchFamily="34" charset="-122"/>
                    <a:ea typeface="微软雅黑" panose="020B0503020204020204" pitchFamily="34" charset="-122"/>
                  </a:rPr>
                  <a:t>。 </a:t>
                </a:r>
              </a:p>
            </p:txBody>
          </p:sp>
        </mc:Choice>
        <mc:Fallback xmlns="">
          <p:sp>
            <p:nvSpPr>
              <p:cNvPr id="6" name="Text Box 4"/>
              <p:cNvSpPr txBox="1">
                <a:spLocks noRot="1" noChangeAspect="1" noMove="1" noResize="1" noEditPoints="1" noAdjustHandles="1" noChangeArrowheads="1" noChangeShapeType="1" noTextEdit="1"/>
              </p:cNvSpPr>
              <p:nvPr/>
            </p:nvSpPr>
            <p:spPr bwMode="auto">
              <a:xfrm>
                <a:off x="323528" y="1353957"/>
                <a:ext cx="8374063" cy="1212901"/>
              </a:xfrm>
              <a:prstGeom prst="rect">
                <a:avLst/>
              </a:prstGeom>
              <a:blipFill rotWithShape="0">
                <a:blip r:embed="rId2"/>
                <a:stretch>
                  <a:fillRect l="-1820" r="-1892" b="-653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10" name="Line 4"/>
          <p:cNvSpPr>
            <a:spLocks noChangeShapeType="1"/>
          </p:cNvSpPr>
          <p:nvPr/>
        </p:nvSpPr>
        <p:spPr bwMode="auto">
          <a:xfrm>
            <a:off x="60947" y="3878258"/>
            <a:ext cx="18700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Line 5"/>
          <p:cNvSpPr>
            <a:spLocks noChangeShapeType="1"/>
          </p:cNvSpPr>
          <p:nvPr/>
        </p:nvSpPr>
        <p:spPr bwMode="auto">
          <a:xfrm flipV="1">
            <a:off x="922960" y="2870196"/>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Line 6"/>
          <p:cNvSpPr>
            <a:spLocks noChangeShapeType="1"/>
          </p:cNvSpPr>
          <p:nvPr/>
        </p:nvSpPr>
        <p:spPr bwMode="auto">
          <a:xfrm flipV="1">
            <a:off x="275260" y="3086096"/>
            <a:ext cx="129540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Line 7"/>
          <p:cNvSpPr>
            <a:spLocks noChangeShapeType="1"/>
          </p:cNvSpPr>
          <p:nvPr/>
        </p:nvSpPr>
        <p:spPr bwMode="auto">
          <a:xfrm flipV="1">
            <a:off x="922960" y="3159121"/>
            <a:ext cx="576262" cy="71913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Line 8"/>
          <p:cNvSpPr>
            <a:spLocks noChangeShapeType="1"/>
          </p:cNvSpPr>
          <p:nvPr/>
        </p:nvSpPr>
        <p:spPr bwMode="auto">
          <a:xfrm>
            <a:off x="1499222" y="3159121"/>
            <a:ext cx="0" cy="71913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 name="Line 9"/>
          <p:cNvSpPr>
            <a:spLocks noChangeShapeType="1"/>
          </p:cNvSpPr>
          <p:nvPr/>
        </p:nvSpPr>
        <p:spPr bwMode="auto">
          <a:xfrm flipH="1">
            <a:off x="922960" y="3159121"/>
            <a:ext cx="576262"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Line 10"/>
          <p:cNvSpPr>
            <a:spLocks noChangeShapeType="1"/>
          </p:cNvSpPr>
          <p:nvPr/>
        </p:nvSpPr>
        <p:spPr bwMode="auto">
          <a:xfrm>
            <a:off x="926135" y="3878258"/>
            <a:ext cx="574675"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 name="Line 11"/>
          <p:cNvSpPr>
            <a:spLocks noChangeShapeType="1"/>
          </p:cNvSpPr>
          <p:nvPr/>
        </p:nvSpPr>
        <p:spPr bwMode="auto">
          <a:xfrm flipV="1">
            <a:off x="926135" y="3157533"/>
            <a:ext cx="0" cy="720725"/>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8" name="Text Box 12"/>
          <p:cNvSpPr txBox="1">
            <a:spLocks noChangeArrowheads="1"/>
          </p:cNvSpPr>
          <p:nvPr/>
        </p:nvSpPr>
        <p:spPr bwMode="auto">
          <a:xfrm>
            <a:off x="1573835" y="3856033"/>
            <a:ext cx="51809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9" name="Text Box 13"/>
          <p:cNvSpPr txBox="1">
            <a:spLocks noChangeArrowheads="1"/>
          </p:cNvSpPr>
          <p:nvPr/>
        </p:nvSpPr>
        <p:spPr bwMode="auto">
          <a:xfrm>
            <a:off x="349872" y="2782883"/>
            <a:ext cx="530915"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20" name="Text Box 14"/>
          <p:cNvSpPr txBox="1">
            <a:spLocks noChangeArrowheads="1"/>
          </p:cNvSpPr>
          <p:nvPr/>
        </p:nvSpPr>
        <p:spPr bwMode="auto">
          <a:xfrm>
            <a:off x="1789735" y="3494083"/>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21" name="Text Box 15"/>
          <p:cNvSpPr txBox="1">
            <a:spLocks noChangeArrowheads="1"/>
          </p:cNvSpPr>
          <p:nvPr/>
        </p:nvSpPr>
        <p:spPr bwMode="auto">
          <a:xfrm>
            <a:off x="926135" y="2781296"/>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22" name="Line 16"/>
          <p:cNvSpPr>
            <a:spLocks noChangeShapeType="1"/>
          </p:cNvSpPr>
          <p:nvPr/>
        </p:nvSpPr>
        <p:spPr bwMode="auto">
          <a:xfrm>
            <a:off x="421310" y="4238621"/>
            <a:ext cx="1008062"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Line 17"/>
          <p:cNvSpPr>
            <a:spLocks noChangeShapeType="1"/>
          </p:cNvSpPr>
          <p:nvPr/>
        </p:nvSpPr>
        <p:spPr bwMode="auto">
          <a:xfrm>
            <a:off x="421310" y="3517896"/>
            <a:ext cx="1008062"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 name="Line 18"/>
          <p:cNvSpPr>
            <a:spLocks noChangeShapeType="1"/>
          </p:cNvSpPr>
          <p:nvPr/>
        </p:nvSpPr>
        <p:spPr bwMode="auto">
          <a:xfrm>
            <a:off x="2219947" y="3878258"/>
            <a:ext cx="18700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 name="Line 19"/>
          <p:cNvSpPr>
            <a:spLocks noChangeShapeType="1"/>
          </p:cNvSpPr>
          <p:nvPr/>
        </p:nvSpPr>
        <p:spPr bwMode="auto">
          <a:xfrm flipV="1">
            <a:off x="3081960" y="2870196"/>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6" name="Line 21"/>
          <p:cNvSpPr>
            <a:spLocks noChangeShapeType="1"/>
          </p:cNvSpPr>
          <p:nvPr/>
        </p:nvSpPr>
        <p:spPr bwMode="auto">
          <a:xfrm>
            <a:off x="3081960" y="3879846"/>
            <a:ext cx="576262" cy="71913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7" name="Line 22"/>
          <p:cNvSpPr>
            <a:spLocks noChangeShapeType="1"/>
          </p:cNvSpPr>
          <p:nvPr/>
        </p:nvSpPr>
        <p:spPr bwMode="auto">
          <a:xfrm>
            <a:off x="3658222" y="3879846"/>
            <a:ext cx="0" cy="71913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8" name="Line 23"/>
          <p:cNvSpPr>
            <a:spLocks noChangeShapeType="1"/>
          </p:cNvSpPr>
          <p:nvPr/>
        </p:nvSpPr>
        <p:spPr bwMode="auto">
          <a:xfrm flipH="1">
            <a:off x="3081960" y="4598983"/>
            <a:ext cx="576262"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9" name="Line 24"/>
          <p:cNvSpPr>
            <a:spLocks noChangeShapeType="1"/>
          </p:cNvSpPr>
          <p:nvPr/>
        </p:nvSpPr>
        <p:spPr bwMode="auto">
          <a:xfrm>
            <a:off x="3085135" y="3878258"/>
            <a:ext cx="574675"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0" name="Line 25"/>
          <p:cNvSpPr>
            <a:spLocks noChangeShapeType="1"/>
          </p:cNvSpPr>
          <p:nvPr/>
        </p:nvSpPr>
        <p:spPr bwMode="auto">
          <a:xfrm>
            <a:off x="3085135" y="3878258"/>
            <a:ext cx="0" cy="720725"/>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1" name="Text Box 26"/>
          <p:cNvSpPr txBox="1">
            <a:spLocks noChangeArrowheads="1"/>
          </p:cNvSpPr>
          <p:nvPr/>
        </p:nvSpPr>
        <p:spPr bwMode="auto">
          <a:xfrm>
            <a:off x="3732835" y="3856033"/>
            <a:ext cx="51809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32" name="Text Box 27"/>
          <p:cNvSpPr txBox="1">
            <a:spLocks noChangeArrowheads="1"/>
          </p:cNvSpPr>
          <p:nvPr/>
        </p:nvSpPr>
        <p:spPr bwMode="auto">
          <a:xfrm>
            <a:off x="2508872" y="2782883"/>
            <a:ext cx="530915"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33" name="Text Box 28"/>
          <p:cNvSpPr txBox="1">
            <a:spLocks noChangeArrowheads="1"/>
          </p:cNvSpPr>
          <p:nvPr/>
        </p:nvSpPr>
        <p:spPr bwMode="auto">
          <a:xfrm>
            <a:off x="3948735" y="3494083"/>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34" name="Text Box 29"/>
          <p:cNvSpPr txBox="1">
            <a:spLocks noChangeArrowheads="1"/>
          </p:cNvSpPr>
          <p:nvPr/>
        </p:nvSpPr>
        <p:spPr bwMode="auto">
          <a:xfrm>
            <a:off x="3085135" y="2781296"/>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35" name="Line 30"/>
          <p:cNvSpPr>
            <a:spLocks noChangeShapeType="1"/>
          </p:cNvSpPr>
          <p:nvPr/>
        </p:nvSpPr>
        <p:spPr bwMode="auto">
          <a:xfrm>
            <a:off x="2580310" y="4238621"/>
            <a:ext cx="1008062"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6" name="Line 31"/>
          <p:cNvSpPr>
            <a:spLocks noChangeShapeType="1"/>
          </p:cNvSpPr>
          <p:nvPr/>
        </p:nvSpPr>
        <p:spPr bwMode="auto">
          <a:xfrm>
            <a:off x="2580310" y="3517896"/>
            <a:ext cx="1008062"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7" name="Line 32"/>
          <p:cNvSpPr>
            <a:spLocks noChangeShapeType="1"/>
          </p:cNvSpPr>
          <p:nvPr/>
        </p:nvSpPr>
        <p:spPr bwMode="auto">
          <a:xfrm flipH="1" flipV="1">
            <a:off x="2485060" y="3159121"/>
            <a:ext cx="129540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8" name="Line 33"/>
          <p:cNvSpPr>
            <a:spLocks noChangeShapeType="1"/>
          </p:cNvSpPr>
          <p:nvPr/>
        </p:nvSpPr>
        <p:spPr bwMode="auto">
          <a:xfrm>
            <a:off x="7071347" y="3878258"/>
            <a:ext cx="18700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9" name="Line 34"/>
          <p:cNvSpPr>
            <a:spLocks noChangeShapeType="1"/>
          </p:cNvSpPr>
          <p:nvPr/>
        </p:nvSpPr>
        <p:spPr bwMode="auto">
          <a:xfrm flipV="1">
            <a:off x="7933360" y="2870196"/>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0" name="Line 35"/>
          <p:cNvSpPr>
            <a:spLocks noChangeShapeType="1"/>
          </p:cNvSpPr>
          <p:nvPr/>
        </p:nvSpPr>
        <p:spPr bwMode="auto">
          <a:xfrm flipV="1">
            <a:off x="7285660" y="3086096"/>
            <a:ext cx="129540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1" name="Line 36"/>
          <p:cNvSpPr>
            <a:spLocks noChangeShapeType="1"/>
          </p:cNvSpPr>
          <p:nvPr/>
        </p:nvSpPr>
        <p:spPr bwMode="auto">
          <a:xfrm flipV="1">
            <a:off x="7933360" y="3159121"/>
            <a:ext cx="576262" cy="71913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2" name="Line 37"/>
          <p:cNvSpPr>
            <a:spLocks noChangeShapeType="1"/>
          </p:cNvSpPr>
          <p:nvPr/>
        </p:nvSpPr>
        <p:spPr bwMode="auto">
          <a:xfrm>
            <a:off x="8509622" y="3159121"/>
            <a:ext cx="0" cy="71913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3" name="Line 38"/>
          <p:cNvSpPr>
            <a:spLocks noChangeShapeType="1"/>
          </p:cNvSpPr>
          <p:nvPr/>
        </p:nvSpPr>
        <p:spPr bwMode="auto">
          <a:xfrm flipH="1">
            <a:off x="7933360" y="3159121"/>
            <a:ext cx="576262"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4" name="Line 39"/>
          <p:cNvSpPr>
            <a:spLocks noChangeShapeType="1"/>
          </p:cNvSpPr>
          <p:nvPr/>
        </p:nvSpPr>
        <p:spPr bwMode="auto">
          <a:xfrm>
            <a:off x="7936535" y="3878258"/>
            <a:ext cx="574675"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5" name="Line 40"/>
          <p:cNvSpPr>
            <a:spLocks noChangeShapeType="1"/>
          </p:cNvSpPr>
          <p:nvPr/>
        </p:nvSpPr>
        <p:spPr bwMode="auto">
          <a:xfrm flipV="1">
            <a:off x="7936535" y="3157533"/>
            <a:ext cx="0" cy="720725"/>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6" name="Text Box 41"/>
          <p:cNvSpPr txBox="1">
            <a:spLocks noChangeArrowheads="1"/>
          </p:cNvSpPr>
          <p:nvPr/>
        </p:nvSpPr>
        <p:spPr bwMode="auto">
          <a:xfrm>
            <a:off x="8584235" y="3856033"/>
            <a:ext cx="51809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47" name="Text Box 42"/>
          <p:cNvSpPr txBox="1">
            <a:spLocks noChangeArrowheads="1"/>
          </p:cNvSpPr>
          <p:nvPr/>
        </p:nvSpPr>
        <p:spPr bwMode="auto">
          <a:xfrm>
            <a:off x="7360272" y="2782883"/>
            <a:ext cx="530915"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48" name="Text Box 43"/>
          <p:cNvSpPr txBox="1">
            <a:spLocks noChangeArrowheads="1"/>
          </p:cNvSpPr>
          <p:nvPr/>
        </p:nvSpPr>
        <p:spPr bwMode="auto">
          <a:xfrm>
            <a:off x="8800135" y="3494083"/>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49" name="Text Box 44"/>
          <p:cNvSpPr txBox="1">
            <a:spLocks noChangeArrowheads="1"/>
          </p:cNvSpPr>
          <p:nvPr/>
        </p:nvSpPr>
        <p:spPr bwMode="auto">
          <a:xfrm>
            <a:off x="7936535" y="2781296"/>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50" name="Line 45"/>
          <p:cNvSpPr>
            <a:spLocks noChangeShapeType="1"/>
          </p:cNvSpPr>
          <p:nvPr/>
        </p:nvSpPr>
        <p:spPr bwMode="auto">
          <a:xfrm>
            <a:off x="7431710" y="4238621"/>
            <a:ext cx="1008062"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1" name="Line 46"/>
          <p:cNvSpPr>
            <a:spLocks noChangeShapeType="1"/>
          </p:cNvSpPr>
          <p:nvPr/>
        </p:nvSpPr>
        <p:spPr bwMode="auto">
          <a:xfrm>
            <a:off x="7431710" y="3517896"/>
            <a:ext cx="1008062"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2" name="Line 47"/>
          <p:cNvSpPr>
            <a:spLocks noChangeShapeType="1"/>
          </p:cNvSpPr>
          <p:nvPr/>
        </p:nvSpPr>
        <p:spPr bwMode="auto">
          <a:xfrm>
            <a:off x="4910760" y="3878258"/>
            <a:ext cx="18700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3" name="Line 48"/>
          <p:cNvSpPr>
            <a:spLocks noChangeShapeType="1"/>
          </p:cNvSpPr>
          <p:nvPr/>
        </p:nvSpPr>
        <p:spPr bwMode="auto">
          <a:xfrm flipV="1">
            <a:off x="5772772" y="2870196"/>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4" name="Line 49"/>
          <p:cNvSpPr>
            <a:spLocks noChangeShapeType="1"/>
          </p:cNvSpPr>
          <p:nvPr/>
        </p:nvSpPr>
        <p:spPr bwMode="auto">
          <a:xfrm>
            <a:off x="5772772" y="3879846"/>
            <a:ext cx="576263" cy="71913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5" name="Line 50"/>
          <p:cNvSpPr>
            <a:spLocks noChangeShapeType="1"/>
          </p:cNvSpPr>
          <p:nvPr/>
        </p:nvSpPr>
        <p:spPr bwMode="auto">
          <a:xfrm>
            <a:off x="6349035" y="3879846"/>
            <a:ext cx="0" cy="71913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6" name="Line 51"/>
          <p:cNvSpPr>
            <a:spLocks noChangeShapeType="1"/>
          </p:cNvSpPr>
          <p:nvPr/>
        </p:nvSpPr>
        <p:spPr bwMode="auto">
          <a:xfrm flipH="1">
            <a:off x="5772772" y="4598983"/>
            <a:ext cx="576263"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7" name="Line 52"/>
          <p:cNvSpPr>
            <a:spLocks noChangeShapeType="1"/>
          </p:cNvSpPr>
          <p:nvPr/>
        </p:nvSpPr>
        <p:spPr bwMode="auto">
          <a:xfrm>
            <a:off x="5775947" y="3878258"/>
            <a:ext cx="574675"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8" name="Line 53"/>
          <p:cNvSpPr>
            <a:spLocks noChangeShapeType="1"/>
          </p:cNvSpPr>
          <p:nvPr/>
        </p:nvSpPr>
        <p:spPr bwMode="auto">
          <a:xfrm>
            <a:off x="5775947" y="3878258"/>
            <a:ext cx="0" cy="720725"/>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9" name="Text Box 54"/>
          <p:cNvSpPr txBox="1">
            <a:spLocks noChangeArrowheads="1"/>
          </p:cNvSpPr>
          <p:nvPr/>
        </p:nvSpPr>
        <p:spPr bwMode="auto">
          <a:xfrm>
            <a:off x="6423647" y="3856033"/>
            <a:ext cx="51809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60" name="Text Box 55"/>
          <p:cNvSpPr txBox="1">
            <a:spLocks noChangeArrowheads="1"/>
          </p:cNvSpPr>
          <p:nvPr/>
        </p:nvSpPr>
        <p:spPr bwMode="auto">
          <a:xfrm>
            <a:off x="5199685" y="2782883"/>
            <a:ext cx="530915"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61" name="Text Box 56"/>
          <p:cNvSpPr txBox="1">
            <a:spLocks noChangeArrowheads="1"/>
          </p:cNvSpPr>
          <p:nvPr/>
        </p:nvSpPr>
        <p:spPr bwMode="auto">
          <a:xfrm>
            <a:off x="6639547" y="3494083"/>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62" name="Text Box 57"/>
          <p:cNvSpPr txBox="1">
            <a:spLocks noChangeArrowheads="1"/>
          </p:cNvSpPr>
          <p:nvPr/>
        </p:nvSpPr>
        <p:spPr bwMode="auto">
          <a:xfrm>
            <a:off x="5775947" y="2781296"/>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63" name="Line 58"/>
          <p:cNvSpPr>
            <a:spLocks noChangeShapeType="1"/>
          </p:cNvSpPr>
          <p:nvPr/>
        </p:nvSpPr>
        <p:spPr bwMode="auto">
          <a:xfrm>
            <a:off x="5271122" y="4238621"/>
            <a:ext cx="1008063"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4" name="Line 59"/>
          <p:cNvSpPr>
            <a:spLocks noChangeShapeType="1"/>
          </p:cNvSpPr>
          <p:nvPr/>
        </p:nvSpPr>
        <p:spPr bwMode="auto">
          <a:xfrm>
            <a:off x="5271122" y="3517896"/>
            <a:ext cx="1008063"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7" name="Line 60"/>
          <p:cNvSpPr>
            <a:spLocks noChangeShapeType="1"/>
          </p:cNvSpPr>
          <p:nvPr/>
        </p:nvSpPr>
        <p:spPr bwMode="auto">
          <a:xfrm flipH="1" flipV="1">
            <a:off x="5175872" y="3159121"/>
            <a:ext cx="129540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8" name="Text Box 61"/>
          <p:cNvSpPr txBox="1">
            <a:spLocks noChangeArrowheads="1"/>
          </p:cNvSpPr>
          <p:nvPr/>
        </p:nvSpPr>
        <p:spPr bwMode="auto">
          <a:xfrm>
            <a:off x="494335" y="4813296"/>
            <a:ext cx="64633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zh-CN" altLang="en-US">
                <a:latin typeface="Times New Roman" panose="02020603050405020304" pitchFamily="18" charset="0"/>
                <a:ea typeface="微软雅黑" panose="020B0503020204020204" pitchFamily="34" charset="-122"/>
                <a:cs typeface="Times New Roman" panose="02020603050405020304" pitchFamily="18" charset="0"/>
              </a:rPr>
              <a:t>入射</a:t>
            </a:r>
          </a:p>
        </p:txBody>
      </p:sp>
      <p:sp>
        <p:nvSpPr>
          <p:cNvPr id="69" name="Text Box 62"/>
          <p:cNvSpPr txBox="1">
            <a:spLocks noChangeArrowheads="1"/>
          </p:cNvSpPr>
          <p:nvPr/>
        </p:nvSpPr>
        <p:spPr bwMode="auto">
          <a:xfrm>
            <a:off x="2653335" y="4814883"/>
            <a:ext cx="64633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zh-CN" altLang="en-US">
                <a:latin typeface="Times New Roman" panose="02020603050405020304" pitchFamily="18" charset="0"/>
                <a:ea typeface="微软雅黑" panose="020B0503020204020204" pitchFamily="34" charset="-122"/>
                <a:cs typeface="Times New Roman" panose="02020603050405020304" pitchFamily="18" charset="0"/>
              </a:rPr>
              <a:t>出射</a:t>
            </a:r>
          </a:p>
        </p:txBody>
      </p:sp>
      <p:sp>
        <p:nvSpPr>
          <p:cNvPr id="70" name="Text Box 63"/>
          <p:cNvSpPr txBox="1">
            <a:spLocks noChangeArrowheads="1"/>
          </p:cNvSpPr>
          <p:nvPr/>
        </p:nvSpPr>
        <p:spPr bwMode="auto">
          <a:xfrm>
            <a:off x="5390185" y="4814883"/>
            <a:ext cx="64633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zh-CN" altLang="en-US">
                <a:latin typeface="Times New Roman" panose="02020603050405020304" pitchFamily="18" charset="0"/>
                <a:ea typeface="微软雅黑" panose="020B0503020204020204" pitchFamily="34" charset="-122"/>
                <a:cs typeface="Times New Roman" panose="02020603050405020304" pitchFamily="18" charset="0"/>
              </a:rPr>
              <a:t>入射</a:t>
            </a:r>
          </a:p>
        </p:txBody>
      </p:sp>
      <p:sp>
        <p:nvSpPr>
          <p:cNvPr id="71" name="Text Box 64"/>
          <p:cNvSpPr txBox="1">
            <a:spLocks noChangeArrowheads="1"/>
          </p:cNvSpPr>
          <p:nvPr/>
        </p:nvSpPr>
        <p:spPr bwMode="auto">
          <a:xfrm>
            <a:off x="7549185" y="4816471"/>
            <a:ext cx="64633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zh-CN" altLang="en-US">
                <a:latin typeface="Times New Roman" panose="02020603050405020304" pitchFamily="18" charset="0"/>
                <a:ea typeface="微软雅黑" panose="020B0503020204020204" pitchFamily="34" charset="-122"/>
                <a:cs typeface="Times New Roman" panose="02020603050405020304" pitchFamily="18" charset="0"/>
              </a:rPr>
              <a:t>出射</a:t>
            </a:r>
          </a:p>
        </p:txBody>
      </p:sp>
      <p:sp>
        <p:nvSpPr>
          <p:cNvPr id="72" name="Text Box 4"/>
          <p:cNvSpPr txBox="1">
            <a:spLocks noChangeArrowheads="1"/>
          </p:cNvSpPr>
          <p:nvPr/>
        </p:nvSpPr>
        <p:spPr bwMode="invGray">
          <a:xfrm>
            <a:off x="272374" y="764704"/>
            <a:ext cx="7276811" cy="5355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pPr algn="just">
              <a:lnSpc>
                <a:spcPct val="120000"/>
              </a:lnSpc>
              <a:spcBef>
                <a:spcPct val="50000"/>
              </a:spcBef>
            </a:pPr>
            <a:r>
              <a:rPr lang="zh-CN" altLang="en-US" dirty="0"/>
              <a:t>（</a:t>
            </a:r>
            <a:r>
              <a:rPr lang="en-US" altLang="zh-CN" dirty="0"/>
              <a:t>2</a:t>
            </a:r>
            <a:r>
              <a:rPr lang="zh-CN" altLang="en-US" dirty="0"/>
              <a:t>）平面偏振光经过波</a:t>
            </a:r>
            <a:r>
              <a:rPr lang="zh-CN" altLang="en-US" dirty="0" smtClean="0"/>
              <a:t>片（续）</a:t>
            </a:r>
            <a:endParaRPr lang="zh-CN" altLang="en-US" dirty="0"/>
          </a:p>
        </p:txBody>
      </p:sp>
    </p:spTree>
    <p:extLst>
      <p:ext uri="{BB962C8B-B14F-4D97-AF65-F5344CB8AC3E}">
        <p14:creationId xmlns:p14="http://schemas.microsoft.com/office/powerpoint/2010/main" val="3943127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5" name="Text Box 3"/>
              <p:cNvSpPr txBox="1">
                <a:spLocks noChangeArrowheads="1"/>
              </p:cNvSpPr>
              <p:nvPr/>
            </p:nvSpPr>
            <p:spPr bwMode="auto">
              <a:xfrm>
                <a:off x="323528" y="865323"/>
                <a:ext cx="8358188" cy="107725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en-US" altLang="zh-CN" sz="2000" dirty="0" smtClean="0">
                    <a:latin typeface="Times New Roman" pitchFamily="18" charset="0"/>
                  </a:rPr>
                  <a:t>④ </a:t>
                </a:r>
                <a14:m>
                  <m:oMath xmlns:m="http://schemas.openxmlformats.org/officeDocument/2006/math">
                    <m:r>
                      <a:rPr lang="en-US" altLang="zh-CN" sz="2000" i="1">
                        <a:latin typeface="Cambria Math"/>
                      </a:rPr>
                      <m:t>𝑑</m:t>
                    </m:r>
                    <m:r>
                      <a:rPr lang="en-US" altLang="zh-CN" sz="2000" i="1">
                        <a:latin typeface="Cambria Math"/>
                      </a:rPr>
                      <m:t>=</m:t>
                    </m:r>
                    <m:f>
                      <m:fPr>
                        <m:ctrlPr>
                          <a:rPr lang="en-US" altLang="zh-CN" sz="2000" i="1">
                            <a:latin typeface="Cambria Math" panose="02040503050406030204" pitchFamily="18" charset="0"/>
                          </a:rPr>
                        </m:ctrlPr>
                      </m:fPr>
                      <m:num>
                        <m:r>
                          <a:rPr lang="en-US" altLang="zh-CN" sz="2000" b="0" i="1" smtClean="0">
                            <a:latin typeface="Cambria Math"/>
                          </a:rPr>
                          <m:t>3</m:t>
                        </m:r>
                        <m:r>
                          <a:rPr lang="zh-CN" altLang="en-US" sz="2000" i="1">
                            <a:latin typeface="Cambria Math"/>
                          </a:rPr>
                          <m:t>𝜆</m:t>
                        </m:r>
                      </m:num>
                      <m:den>
                        <m:r>
                          <a:rPr lang="en-US" altLang="zh-CN" sz="2000" i="1">
                            <a:latin typeface="Cambria Math"/>
                          </a:rPr>
                          <m:t>4</m:t>
                        </m:r>
                        <m:d>
                          <m:dPr>
                            <m:begChr m:val="|"/>
                            <m:endChr m:val="|"/>
                            <m:ctrlPr>
                              <a:rPr lang="en-US" altLang="zh-CN" sz="2000" i="1">
                                <a:latin typeface="Cambria Math" panose="02040503050406030204" pitchFamily="18" charset="0"/>
                              </a:rPr>
                            </m:ctrlPr>
                          </m:dPr>
                          <m:e>
                            <m:sSub>
                              <m:sSubPr>
                                <m:ctrlPr>
                                  <a:rPr lang="en-US" altLang="zh-CN" sz="2000" i="1">
                                    <a:latin typeface="Cambria Math" panose="02040503050406030204" pitchFamily="18" charset="0"/>
                                  </a:rPr>
                                </m:ctrlPr>
                              </m:sSubPr>
                              <m:e>
                                <m:r>
                                  <a:rPr lang="en-US" altLang="zh-CN" sz="2000" i="1">
                                    <a:latin typeface="Cambria Math"/>
                                  </a:rPr>
                                  <m:t>𝑛</m:t>
                                </m:r>
                              </m:e>
                              <m:sub>
                                <m:r>
                                  <a:rPr lang="en-US" altLang="zh-CN" sz="2000" i="1">
                                    <a:latin typeface="Cambria Math"/>
                                  </a:rPr>
                                  <m:t>𝑜</m:t>
                                </m:r>
                              </m:sub>
                            </m:sSub>
                            <m:r>
                              <a:rPr lang="en-US" altLang="zh-CN" sz="2000" i="1">
                                <a:latin typeface="Cambria Math"/>
                              </a:rPr>
                              <m:t>−</m:t>
                            </m:r>
                            <m:sSub>
                              <m:sSubPr>
                                <m:ctrlPr>
                                  <a:rPr lang="en-US" altLang="zh-CN" sz="2000" i="1">
                                    <a:latin typeface="Cambria Math" panose="02040503050406030204" pitchFamily="18" charset="0"/>
                                  </a:rPr>
                                </m:ctrlPr>
                              </m:sSubPr>
                              <m:e>
                                <m:r>
                                  <a:rPr lang="en-US" altLang="zh-CN" sz="2000" i="1">
                                    <a:latin typeface="Cambria Math"/>
                                  </a:rPr>
                                  <m:t>𝑛</m:t>
                                </m:r>
                              </m:e>
                              <m:sub>
                                <m:r>
                                  <a:rPr lang="en-US" altLang="zh-CN" sz="2000" i="1">
                                    <a:latin typeface="Cambria Math"/>
                                  </a:rPr>
                                  <m:t>𝑒</m:t>
                                </m:r>
                              </m:sub>
                            </m:sSub>
                          </m:e>
                        </m:d>
                      </m:den>
                    </m:f>
                    <m:r>
                      <a:rPr lang="en-US" altLang="zh-CN" sz="2000" i="1">
                        <a:latin typeface="Cambria Math"/>
                      </a:rPr>
                      <m:t> </m:t>
                    </m:r>
                  </m:oMath>
                </a14:m>
                <a:r>
                  <a:rPr lang="zh-CN" altLang="en-US" sz="2000" dirty="0" smtClean="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三倍于最小厚度的</a:t>
                </a:r>
                <a:r>
                  <a:rPr lang="en-US" altLang="zh-CN" sz="2000" i="1" dirty="0">
                    <a:latin typeface="Symbol" pitchFamily="18" charset="2"/>
                  </a:rPr>
                  <a:t>l</a:t>
                </a:r>
                <a:r>
                  <a:rPr lang="en-US" altLang="zh-CN" sz="2000" dirty="0">
                    <a:latin typeface="Times New Roman" pitchFamily="18" charset="0"/>
                  </a:rPr>
                  <a:t>/4</a:t>
                </a:r>
                <a:r>
                  <a:rPr lang="zh-CN" altLang="en-US" sz="2000" dirty="0">
                    <a:latin typeface="Times New Roman" pitchFamily="18" charset="0"/>
                  </a:rPr>
                  <a:t>片</a:t>
                </a:r>
                <a:r>
                  <a:rPr lang="zh-CN" altLang="en-US" sz="2000" dirty="0">
                    <a:latin typeface="微软雅黑" panose="020B0503020204020204" pitchFamily="34" charset="-122"/>
                    <a:ea typeface="微软雅黑" panose="020B0503020204020204" pitchFamily="34" charset="-122"/>
                  </a:rPr>
                  <a:t>）：</a:t>
                </a:r>
                <a:r>
                  <a:rPr lang="en-US" altLang="zh-CN" sz="2000" i="1" dirty="0">
                    <a:latin typeface="Symbol" pitchFamily="18" charset="2"/>
                  </a:rPr>
                  <a:t>d</a:t>
                </a:r>
                <a:r>
                  <a:rPr lang="en-US" altLang="zh-CN" sz="2000" i="1" dirty="0">
                    <a:latin typeface="Times New Roman" pitchFamily="18" charset="0"/>
                  </a:rPr>
                  <a:t>=</a:t>
                </a:r>
                <a:r>
                  <a:rPr lang="en-US" altLang="zh-CN" sz="2000" dirty="0">
                    <a:latin typeface="Times New Roman" pitchFamily="18" charset="0"/>
                  </a:rPr>
                  <a:t>±3</a:t>
                </a:r>
                <a:r>
                  <a:rPr lang="en-US" altLang="zh-CN" sz="2000" dirty="0">
                    <a:latin typeface="Symbol" pitchFamily="18" charset="2"/>
                  </a:rPr>
                  <a:t>p</a:t>
                </a:r>
                <a:r>
                  <a:rPr lang="en-US" altLang="zh-CN" sz="2000" dirty="0">
                    <a:latin typeface="Times New Roman" pitchFamily="18" charset="0"/>
                  </a:rPr>
                  <a:t>/2</a:t>
                </a:r>
                <a:r>
                  <a:rPr lang="zh-CN" altLang="en-US" sz="2000" dirty="0">
                    <a:latin typeface="微软雅黑" panose="020B0503020204020204" pitchFamily="34" charset="-122"/>
                    <a:ea typeface="微软雅黑" panose="020B0503020204020204" pitchFamily="34" charset="-122"/>
                  </a:rPr>
                  <a:t>，合成光波为左旋（</a:t>
                </a:r>
                <a:r>
                  <a:rPr lang="en-US" altLang="zh-CN" sz="2000" i="1" dirty="0">
                    <a:latin typeface="Times New Roman" pitchFamily="18" charset="0"/>
                  </a:rPr>
                  <a:t>n</a:t>
                </a:r>
                <a:r>
                  <a:rPr lang="en-US" altLang="zh-CN" sz="2000" baseline="-25000" dirty="0">
                    <a:latin typeface="Times New Roman" pitchFamily="18" charset="0"/>
                  </a:rPr>
                  <a:t>o</a:t>
                </a:r>
                <a:r>
                  <a:rPr lang="en-US" altLang="zh-CN" sz="2000" i="1" dirty="0">
                    <a:latin typeface="Times New Roman" pitchFamily="18" charset="0"/>
                  </a:rPr>
                  <a:t>&gt;n</a:t>
                </a:r>
                <a:r>
                  <a:rPr lang="en-US" altLang="zh-CN" sz="2000" baseline="-25000" dirty="0">
                    <a:latin typeface="Times New Roman" pitchFamily="18" charset="0"/>
                  </a:rPr>
                  <a:t>e</a:t>
                </a:r>
                <a:r>
                  <a:rPr lang="zh-CN" altLang="en-US" sz="2000" dirty="0">
                    <a:latin typeface="微软雅黑" panose="020B0503020204020204" pitchFamily="34" charset="-122"/>
                    <a:ea typeface="微软雅黑" panose="020B0503020204020204" pitchFamily="34" charset="-122"/>
                  </a:rPr>
                  <a:t>）或右旋（</a:t>
                </a:r>
                <a:r>
                  <a:rPr lang="en-US" altLang="zh-CN" sz="2000" i="1" dirty="0">
                    <a:latin typeface="Times New Roman" pitchFamily="18" charset="0"/>
                  </a:rPr>
                  <a:t>n</a:t>
                </a:r>
                <a:r>
                  <a:rPr lang="en-US" altLang="zh-CN" sz="2000" baseline="-25000" dirty="0">
                    <a:latin typeface="Times New Roman" pitchFamily="18" charset="0"/>
                  </a:rPr>
                  <a:t>o</a:t>
                </a:r>
                <a:r>
                  <a:rPr lang="en-US" altLang="zh-CN" sz="2000" i="1" dirty="0">
                    <a:latin typeface="Times New Roman" pitchFamily="18" charset="0"/>
                  </a:rPr>
                  <a:t>&lt;n</a:t>
                </a:r>
                <a:r>
                  <a:rPr lang="en-US" altLang="zh-CN" sz="2000" baseline="-25000" dirty="0">
                    <a:latin typeface="Times New Roman" pitchFamily="18" charset="0"/>
                  </a:rPr>
                  <a:t>e</a:t>
                </a:r>
                <a:r>
                  <a:rPr lang="zh-CN" altLang="en-US" sz="2000" dirty="0">
                    <a:latin typeface="微软雅黑" panose="020B0503020204020204" pitchFamily="34" charset="-122"/>
                    <a:ea typeface="微软雅黑" panose="020B0503020204020204" pitchFamily="34" charset="-122"/>
                  </a:rPr>
                  <a:t>）正椭圆偏振</a:t>
                </a:r>
                <a:r>
                  <a:rPr lang="zh-CN" altLang="en-US" sz="2000" dirty="0" smtClean="0">
                    <a:latin typeface="微软雅黑" panose="020B0503020204020204" pitchFamily="34" charset="-122"/>
                    <a:ea typeface="微软雅黑" panose="020B0503020204020204" pitchFamily="34" charset="-122"/>
                  </a:rPr>
                  <a:t>光（输入同相条件下）。 </a:t>
                </a:r>
                <a:endParaRPr lang="zh-CN" altLang="en-US" sz="2000" dirty="0">
                  <a:latin typeface="微软雅黑" panose="020B0503020204020204" pitchFamily="34" charset="-122"/>
                  <a:ea typeface="微软雅黑" panose="020B0503020204020204" pitchFamily="34" charset="-122"/>
                </a:endParaRPr>
              </a:p>
            </p:txBody>
          </p:sp>
        </mc:Choice>
        <mc:Fallback xmlns="">
          <p:sp>
            <p:nvSpPr>
              <p:cNvPr id="65" name="Text Box 3"/>
              <p:cNvSpPr txBox="1">
                <a:spLocks noRot="1" noChangeAspect="1" noMove="1" noResize="1" noEditPoints="1" noAdjustHandles="1" noChangeArrowheads="1" noChangeShapeType="1" noTextEdit="1"/>
              </p:cNvSpPr>
              <p:nvPr/>
            </p:nvSpPr>
            <p:spPr bwMode="auto">
              <a:xfrm>
                <a:off x="323528" y="865323"/>
                <a:ext cx="8358188" cy="1077256"/>
              </a:xfrm>
              <a:prstGeom prst="rect">
                <a:avLst/>
              </a:prstGeom>
              <a:blipFill rotWithShape="0">
                <a:blip r:embed="rId2"/>
                <a:stretch>
                  <a:fillRect l="-1823" r="-1896" b="-565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6" name="Text Box 4"/>
              <p:cNvSpPr txBox="1">
                <a:spLocks noChangeArrowheads="1"/>
              </p:cNvSpPr>
              <p:nvPr/>
            </p:nvSpPr>
            <p:spPr bwMode="auto">
              <a:xfrm>
                <a:off x="323528" y="1873435"/>
                <a:ext cx="8343900" cy="110903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en-US" altLang="zh-CN" sz="2000" dirty="0">
                    <a:latin typeface="Times New Roman" pitchFamily="18" charset="0"/>
                  </a:rPr>
                  <a:t>⑤ </a:t>
                </a:r>
                <a14:m>
                  <m:oMath xmlns:m="http://schemas.openxmlformats.org/officeDocument/2006/math">
                    <m:r>
                      <a:rPr lang="en-US" altLang="zh-CN" sz="2000" i="1">
                        <a:latin typeface="Cambria Math"/>
                      </a:rPr>
                      <m:t>𝑑</m:t>
                    </m:r>
                    <m:r>
                      <a:rPr lang="en-US" altLang="zh-CN" sz="2000" i="1">
                        <a:latin typeface="Cambria Math"/>
                      </a:rPr>
                      <m:t>=</m:t>
                    </m:r>
                    <m:f>
                      <m:fPr>
                        <m:ctrlPr>
                          <a:rPr lang="en-US" altLang="zh-CN" sz="2000" i="1">
                            <a:latin typeface="Cambria Math" panose="02040503050406030204" pitchFamily="18" charset="0"/>
                          </a:rPr>
                        </m:ctrlPr>
                      </m:fPr>
                      <m:num>
                        <m:r>
                          <a:rPr lang="zh-CN" altLang="en-US" sz="2000" i="1">
                            <a:latin typeface="Cambria Math"/>
                          </a:rPr>
                          <m:t>𝜆</m:t>
                        </m:r>
                      </m:num>
                      <m:den>
                        <m:d>
                          <m:dPr>
                            <m:begChr m:val="|"/>
                            <m:endChr m:val="|"/>
                            <m:ctrlPr>
                              <a:rPr lang="en-US" altLang="zh-CN" sz="2000" i="1">
                                <a:latin typeface="Cambria Math" panose="02040503050406030204" pitchFamily="18" charset="0"/>
                              </a:rPr>
                            </m:ctrlPr>
                          </m:dPr>
                          <m:e>
                            <m:sSub>
                              <m:sSubPr>
                                <m:ctrlPr>
                                  <a:rPr lang="en-US" altLang="zh-CN" sz="2000" i="1">
                                    <a:latin typeface="Cambria Math" panose="02040503050406030204" pitchFamily="18" charset="0"/>
                                  </a:rPr>
                                </m:ctrlPr>
                              </m:sSubPr>
                              <m:e>
                                <m:r>
                                  <a:rPr lang="en-US" altLang="zh-CN" sz="2000" i="1">
                                    <a:latin typeface="Cambria Math"/>
                                  </a:rPr>
                                  <m:t>𝑛</m:t>
                                </m:r>
                              </m:e>
                              <m:sub>
                                <m:r>
                                  <a:rPr lang="en-US" altLang="zh-CN" sz="2000" i="1">
                                    <a:latin typeface="Cambria Math"/>
                                  </a:rPr>
                                  <m:t>𝑜</m:t>
                                </m:r>
                              </m:sub>
                            </m:sSub>
                            <m:r>
                              <a:rPr lang="en-US" altLang="zh-CN" sz="2000" i="1">
                                <a:latin typeface="Cambria Math"/>
                              </a:rPr>
                              <m:t>−</m:t>
                            </m:r>
                            <m:sSub>
                              <m:sSubPr>
                                <m:ctrlPr>
                                  <a:rPr lang="en-US" altLang="zh-CN" sz="2000" i="1">
                                    <a:latin typeface="Cambria Math" panose="02040503050406030204" pitchFamily="18" charset="0"/>
                                  </a:rPr>
                                </m:ctrlPr>
                              </m:sSubPr>
                              <m:e>
                                <m:r>
                                  <a:rPr lang="en-US" altLang="zh-CN" sz="2000" i="1">
                                    <a:latin typeface="Cambria Math"/>
                                  </a:rPr>
                                  <m:t>𝑛</m:t>
                                </m:r>
                              </m:e>
                              <m:sub>
                                <m:r>
                                  <a:rPr lang="en-US" altLang="zh-CN" sz="2000" i="1">
                                    <a:latin typeface="Cambria Math"/>
                                  </a:rPr>
                                  <m:t>𝑒</m:t>
                                </m:r>
                              </m:sub>
                            </m:sSub>
                          </m:e>
                        </m:d>
                      </m:den>
                    </m:f>
                    <m:r>
                      <a:rPr lang="en-US" altLang="zh-CN" sz="2000" i="1">
                        <a:latin typeface="Cambria Math"/>
                      </a:rPr>
                      <m:t> </m:t>
                    </m:r>
                  </m:oMath>
                </a14:m>
                <a:r>
                  <a:rPr lang="zh-CN" altLang="en-US" sz="2000" dirty="0" smtClean="0">
                    <a:latin typeface="微软雅黑" panose="020B0503020204020204" pitchFamily="34" charset="-122"/>
                    <a:ea typeface="微软雅黑" panose="020B0503020204020204" pitchFamily="34" charset="-122"/>
                  </a:rPr>
                  <a:t>（</a:t>
                </a:r>
                <a:r>
                  <a:rPr lang="en-US" altLang="zh-CN" sz="2000" dirty="0">
                    <a:latin typeface="Times New Roman" pitchFamily="18" charset="0"/>
                  </a:rPr>
                  <a:t>1</a:t>
                </a:r>
                <a:r>
                  <a:rPr lang="en-US" altLang="zh-CN" sz="2000" i="1" dirty="0">
                    <a:latin typeface="Symbol" pitchFamily="18" charset="2"/>
                  </a:rPr>
                  <a:t>l</a:t>
                </a:r>
                <a:r>
                  <a:rPr lang="zh-CN" altLang="en-US" sz="2000" dirty="0">
                    <a:latin typeface="微软雅黑" panose="020B0503020204020204" pitchFamily="34" charset="-122"/>
                    <a:ea typeface="微软雅黑" panose="020B0503020204020204" pitchFamily="34" charset="-122"/>
                  </a:rPr>
                  <a:t>片）：</a:t>
                </a:r>
                <a:r>
                  <a:rPr lang="en-US" altLang="zh-CN" sz="2000" i="1" dirty="0">
                    <a:latin typeface="Times New Roman" pitchFamily="18" charset="0"/>
                  </a:rPr>
                  <a:t>d=</a:t>
                </a:r>
                <a:r>
                  <a:rPr lang="en-US" altLang="zh-CN" sz="2000" dirty="0">
                    <a:latin typeface="Times New Roman" pitchFamily="18" charset="0"/>
                  </a:rPr>
                  <a:t>±2</a:t>
                </a:r>
                <a:r>
                  <a:rPr lang="en-US" altLang="zh-CN" sz="2000" dirty="0">
                    <a:latin typeface="Symbol" pitchFamily="18" charset="2"/>
                  </a:rPr>
                  <a:t>p</a:t>
                </a:r>
                <a:r>
                  <a:rPr lang="zh-CN" altLang="en-US" sz="2000" dirty="0">
                    <a:latin typeface="微软雅黑" panose="020B0503020204020204" pitchFamily="34" charset="-122"/>
                    <a:ea typeface="微软雅黑" panose="020B0503020204020204" pitchFamily="34" charset="-122"/>
                  </a:rPr>
                  <a:t>，合成光波仍为偏振面与入射光重合</a:t>
                </a:r>
                <a:r>
                  <a:rPr lang="zh-CN" altLang="en-US" sz="2000" dirty="0" smtClean="0">
                    <a:latin typeface="微软雅黑" panose="020B0503020204020204" pitchFamily="34" charset="-122"/>
                    <a:ea typeface="微软雅黑" panose="020B0503020204020204" pitchFamily="34" charset="-122"/>
                  </a:rPr>
                  <a:t>的线偏振光</a:t>
                </a:r>
                <a:r>
                  <a:rPr lang="zh-CN" altLang="en-US" sz="2000" dirty="0">
                    <a:latin typeface="微软雅黑" panose="020B0503020204020204" pitchFamily="34" charset="-122"/>
                    <a:ea typeface="微软雅黑" panose="020B0503020204020204" pitchFamily="34" charset="-122"/>
                  </a:rPr>
                  <a:t>。 </a:t>
                </a:r>
              </a:p>
            </p:txBody>
          </p:sp>
        </mc:Choice>
        <mc:Fallback xmlns="">
          <p:sp>
            <p:nvSpPr>
              <p:cNvPr id="66" name="Text Box 4"/>
              <p:cNvSpPr txBox="1">
                <a:spLocks noRot="1" noChangeAspect="1" noMove="1" noResize="1" noEditPoints="1" noAdjustHandles="1" noChangeArrowheads="1" noChangeShapeType="1" noTextEdit="1"/>
              </p:cNvSpPr>
              <p:nvPr/>
            </p:nvSpPr>
            <p:spPr bwMode="auto">
              <a:xfrm>
                <a:off x="323528" y="1873435"/>
                <a:ext cx="8343900" cy="1109035"/>
              </a:xfrm>
              <a:prstGeom prst="rect">
                <a:avLst/>
              </a:prstGeom>
              <a:blipFill rotWithShape="0">
                <a:blip r:embed="rId3"/>
                <a:stretch>
                  <a:fillRect l="-1826" r="-1899" b="-329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8" name="Text Box 2"/>
          <p:cNvSpPr txBox="1">
            <a:spLocks noChangeArrowheads="1"/>
          </p:cNvSpPr>
          <p:nvPr/>
        </p:nvSpPr>
        <p:spPr bwMode="auto">
          <a:xfrm>
            <a:off x="223980" y="3473935"/>
            <a:ext cx="8668500" cy="257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spcBef>
                <a:spcPts val="1200"/>
              </a:spcBef>
              <a:buClr>
                <a:srgbClr val="FFFF66"/>
              </a:buClr>
            </a:pPr>
            <a:r>
              <a:rPr lang="en-US" altLang="zh-CN" sz="2000" dirty="0">
                <a:latin typeface="微软雅黑" panose="020B0503020204020204" pitchFamily="34" charset="-122"/>
                <a:ea typeface="微软雅黑" panose="020B0503020204020204" pitchFamily="34" charset="-122"/>
              </a:rPr>
              <a:t>① </a:t>
            </a:r>
            <a:r>
              <a:rPr lang="en-US" altLang="zh-CN" sz="2000" dirty="0" smtClean="0">
                <a:latin typeface="Times New Roman" pitchFamily="18" charset="0"/>
              </a:rPr>
              <a:t> </a:t>
            </a:r>
            <a:r>
              <a:rPr lang="zh-CN" altLang="en-US" sz="2000" dirty="0">
                <a:latin typeface="微软雅黑" panose="020B0503020204020204" pitchFamily="34" charset="-122"/>
                <a:ea typeface="微软雅黑" panose="020B0503020204020204" pitchFamily="34" charset="-122"/>
              </a:rPr>
              <a:t>线</a:t>
            </a:r>
            <a:r>
              <a:rPr lang="zh-CN" altLang="en-US" sz="2000" dirty="0" smtClean="0">
                <a:latin typeface="微软雅黑" panose="020B0503020204020204" pitchFamily="34" charset="-122"/>
                <a:ea typeface="微软雅黑" panose="020B0503020204020204" pitchFamily="34" charset="-122"/>
              </a:rPr>
              <a:t>偏振光</a:t>
            </a:r>
            <a:r>
              <a:rPr lang="zh-CN" altLang="en-US" sz="2000" dirty="0">
                <a:latin typeface="微软雅黑" panose="020B0503020204020204" pitchFamily="34" charset="-122"/>
                <a:ea typeface="微软雅黑" panose="020B0503020204020204" pitchFamily="34" charset="-122"/>
              </a:rPr>
              <a:t>通过全波片后仍</a:t>
            </a:r>
            <a:r>
              <a:rPr lang="zh-CN" altLang="en-US" sz="2000" dirty="0" smtClean="0">
                <a:latin typeface="微软雅黑" panose="020B0503020204020204" pitchFamily="34" charset="-122"/>
                <a:ea typeface="微软雅黑" panose="020B0503020204020204" pitchFamily="34" charset="-122"/>
              </a:rPr>
              <a:t>为线偏振光</a:t>
            </a:r>
            <a:r>
              <a:rPr lang="zh-CN" altLang="en-US" sz="2000" dirty="0">
                <a:latin typeface="微软雅黑" panose="020B0503020204020204" pitchFamily="34" charset="-122"/>
                <a:ea typeface="微软雅黑" panose="020B0503020204020204" pitchFamily="34" charset="-122"/>
              </a:rPr>
              <a:t>，且偏振面方位不变。</a:t>
            </a:r>
          </a:p>
          <a:p>
            <a:pPr algn="just">
              <a:lnSpc>
                <a:spcPct val="130000"/>
              </a:lnSpc>
              <a:spcBef>
                <a:spcPts val="1200"/>
              </a:spcBef>
              <a:buClr>
                <a:srgbClr val="FFFF66"/>
              </a:buClr>
            </a:pPr>
            <a:r>
              <a:rPr lang="en-US" altLang="zh-CN" sz="2000" dirty="0">
                <a:latin typeface="微软雅黑" panose="020B0503020204020204" pitchFamily="34" charset="-122"/>
                <a:ea typeface="微软雅黑" panose="020B0503020204020204" pitchFamily="34" charset="-122"/>
              </a:rPr>
              <a:t>② </a:t>
            </a:r>
            <a:r>
              <a:rPr lang="zh-CN" altLang="en-US" sz="2000" dirty="0" smtClean="0">
                <a:latin typeface="微软雅黑" panose="020B0503020204020204" pitchFamily="34" charset="-122"/>
                <a:ea typeface="微软雅黑" panose="020B0503020204020204" pitchFamily="34" charset="-122"/>
              </a:rPr>
              <a:t>线偏振光</a:t>
            </a:r>
            <a:r>
              <a:rPr lang="zh-CN" altLang="en-US" sz="2000" dirty="0">
                <a:latin typeface="微软雅黑" panose="020B0503020204020204" pitchFamily="34" charset="-122"/>
                <a:ea typeface="微软雅黑" panose="020B0503020204020204" pitchFamily="34" charset="-122"/>
              </a:rPr>
              <a:t>通过</a:t>
            </a:r>
            <a:r>
              <a:rPr lang="en-US" altLang="zh-CN" sz="2000" i="1" dirty="0">
                <a:latin typeface="Symbol" pitchFamily="18" charset="2"/>
              </a:rPr>
              <a:t>l</a:t>
            </a:r>
            <a:r>
              <a:rPr lang="en-US" altLang="zh-CN" sz="2000" dirty="0">
                <a:latin typeface="Times New Roman" pitchFamily="18" charset="0"/>
              </a:rPr>
              <a:t>/2</a:t>
            </a:r>
            <a:r>
              <a:rPr lang="zh-CN" altLang="en-US" sz="2000" dirty="0">
                <a:latin typeface="微软雅黑" panose="020B0503020204020204" pitchFamily="34" charset="-122"/>
                <a:ea typeface="微软雅黑" panose="020B0503020204020204" pitchFamily="34" charset="-122"/>
              </a:rPr>
              <a:t>片后仍</a:t>
            </a:r>
            <a:r>
              <a:rPr lang="zh-CN" altLang="en-US" sz="2000" dirty="0" smtClean="0">
                <a:latin typeface="微软雅黑" panose="020B0503020204020204" pitchFamily="34" charset="-122"/>
                <a:ea typeface="微软雅黑" panose="020B0503020204020204" pitchFamily="34" charset="-122"/>
              </a:rPr>
              <a:t>为线偏振光</a:t>
            </a:r>
            <a:r>
              <a:rPr lang="zh-CN" altLang="en-US" sz="2000" dirty="0">
                <a:latin typeface="微软雅黑" panose="020B0503020204020204" pitchFamily="34" charset="-122"/>
                <a:ea typeface="微软雅黑" panose="020B0503020204020204" pitchFamily="34" charset="-122"/>
              </a:rPr>
              <a:t>，但偏振面绕晶片光轴旋转一定角度（</a:t>
            </a:r>
            <a:r>
              <a:rPr lang="en-US" altLang="zh-CN" sz="2000" i="1" dirty="0">
                <a:latin typeface="Symbol" pitchFamily="18" charset="2"/>
              </a:rPr>
              <a:t>q</a:t>
            </a:r>
            <a:r>
              <a:rPr lang="en-US" altLang="zh-CN" sz="2000" i="1" dirty="0">
                <a:latin typeface="Times New Roman" pitchFamily="18" charset="0"/>
              </a:rPr>
              <a:t>=</a:t>
            </a:r>
            <a:r>
              <a:rPr lang="en-US" altLang="zh-CN" sz="2000" dirty="0">
                <a:latin typeface="Times New Roman" pitchFamily="18" charset="0"/>
              </a:rPr>
              <a:t>45</a:t>
            </a:r>
            <a:r>
              <a:rPr lang="en-US" altLang="zh-CN" sz="2000" baseline="30000" dirty="0">
                <a:latin typeface="Times New Roman" pitchFamily="18" charset="0"/>
              </a:rPr>
              <a:t>o</a:t>
            </a:r>
            <a:r>
              <a:rPr lang="zh-CN" altLang="en-US" sz="2000" dirty="0">
                <a:latin typeface="微软雅黑" panose="020B0503020204020204" pitchFamily="34" charset="-122"/>
                <a:ea typeface="微软雅黑" panose="020B0503020204020204" pitchFamily="34" charset="-122"/>
              </a:rPr>
              <a:t>时，透射光的偏振面与入射光的偏振面正交）。</a:t>
            </a:r>
          </a:p>
          <a:p>
            <a:pPr algn="just">
              <a:lnSpc>
                <a:spcPct val="130000"/>
              </a:lnSpc>
              <a:spcBef>
                <a:spcPts val="1200"/>
              </a:spcBef>
              <a:buClr>
                <a:srgbClr val="FFFF66"/>
              </a:buClr>
            </a:pPr>
            <a:r>
              <a:rPr lang="en-US" altLang="zh-CN" sz="2000" dirty="0">
                <a:latin typeface="微软雅黑" panose="020B0503020204020204" pitchFamily="34" charset="-122"/>
                <a:ea typeface="微软雅黑" panose="020B0503020204020204" pitchFamily="34" charset="-122"/>
              </a:rPr>
              <a:t>③ </a:t>
            </a:r>
            <a:r>
              <a:rPr lang="zh-CN" altLang="en-US" sz="2000" dirty="0" smtClean="0">
                <a:latin typeface="微软雅黑" panose="020B0503020204020204" pitchFamily="34" charset="-122"/>
                <a:ea typeface="微软雅黑" panose="020B0503020204020204" pitchFamily="34" charset="-122"/>
              </a:rPr>
              <a:t>线偏振光</a:t>
            </a:r>
            <a:r>
              <a:rPr lang="zh-CN" altLang="en-US" sz="2000" dirty="0">
                <a:latin typeface="微软雅黑" panose="020B0503020204020204" pitchFamily="34" charset="-122"/>
                <a:ea typeface="微软雅黑" panose="020B0503020204020204" pitchFamily="34" charset="-122"/>
              </a:rPr>
              <a:t>通过</a:t>
            </a:r>
            <a:r>
              <a:rPr lang="en-US" altLang="zh-CN" sz="2000" i="1" dirty="0">
                <a:latin typeface="Symbol" pitchFamily="18" charset="2"/>
              </a:rPr>
              <a:t>l</a:t>
            </a:r>
            <a:r>
              <a:rPr lang="en-US" altLang="zh-CN" sz="2000" dirty="0">
                <a:latin typeface="Times New Roman" pitchFamily="18" charset="0"/>
              </a:rPr>
              <a:t>/4</a:t>
            </a:r>
            <a:r>
              <a:rPr lang="zh-CN" altLang="en-US" sz="2000" dirty="0">
                <a:latin typeface="微软雅黑" panose="020B0503020204020204" pitchFamily="34" charset="-122"/>
                <a:ea typeface="微软雅黑" panose="020B0503020204020204" pitchFamily="34" charset="-122"/>
              </a:rPr>
              <a:t>片后变为正椭圆偏振光，椭圆的长短轴大小取决于入射光偏振面与波片光轴的夹角大小（</a:t>
            </a:r>
            <a:r>
              <a:rPr lang="en-US" altLang="zh-CN" sz="2000" i="1" dirty="0">
                <a:latin typeface="Symbol" pitchFamily="18" charset="2"/>
              </a:rPr>
              <a:t>q</a:t>
            </a:r>
            <a:r>
              <a:rPr lang="en-US" altLang="zh-CN" sz="2000" i="1" dirty="0">
                <a:latin typeface="Times New Roman" pitchFamily="18" charset="0"/>
              </a:rPr>
              <a:t>=</a:t>
            </a:r>
            <a:r>
              <a:rPr lang="en-US" altLang="zh-CN" sz="2000" dirty="0">
                <a:latin typeface="Times New Roman" pitchFamily="18" charset="0"/>
              </a:rPr>
              <a:t>45</a:t>
            </a:r>
            <a:r>
              <a:rPr lang="en-US" altLang="zh-CN" sz="2000" baseline="30000" dirty="0">
                <a:latin typeface="Times New Roman" pitchFamily="18" charset="0"/>
              </a:rPr>
              <a:t>o</a:t>
            </a:r>
            <a:r>
              <a:rPr lang="zh-CN" altLang="en-US" sz="2000" dirty="0">
                <a:latin typeface="微软雅黑" panose="020B0503020204020204" pitchFamily="34" charset="-122"/>
                <a:ea typeface="微软雅黑" panose="020B0503020204020204" pitchFamily="34" charset="-122"/>
              </a:rPr>
              <a:t>时为圆偏振光），旋向取决于入射光</a:t>
            </a:r>
            <a:r>
              <a:rPr lang="zh-CN" altLang="en-US" sz="2000" dirty="0" smtClean="0">
                <a:latin typeface="微软雅黑" panose="020B0503020204020204" pitchFamily="34" charset="-122"/>
                <a:ea typeface="微软雅黑" panose="020B0503020204020204" pitchFamily="34" charset="-122"/>
              </a:rPr>
              <a:t>偏振面所处的象限和</a:t>
            </a:r>
            <a:r>
              <a:rPr lang="zh-CN" altLang="en-US" sz="2000" dirty="0">
                <a:latin typeface="微软雅黑" panose="020B0503020204020204" pitchFamily="34" charset="-122"/>
                <a:ea typeface="微软雅黑" panose="020B0503020204020204" pitchFamily="34" charset="-122"/>
              </a:rPr>
              <a:t>波片的正负。 </a:t>
            </a:r>
          </a:p>
        </p:txBody>
      </p:sp>
      <p:sp>
        <p:nvSpPr>
          <p:cNvPr id="10" name="Text Box 4"/>
          <p:cNvSpPr txBox="1">
            <a:spLocks noChangeArrowheads="1"/>
          </p:cNvSpPr>
          <p:nvPr/>
        </p:nvSpPr>
        <p:spPr bwMode="invGray">
          <a:xfrm>
            <a:off x="186696" y="3026724"/>
            <a:ext cx="1859231" cy="430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sz="2200" dirty="0" smtClean="0">
                <a:solidFill>
                  <a:srgbClr val="0066FF"/>
                </a:solidFill>
              </a:rPr>
              <a:t>总结</a:t>
            </a:r>
            <a:endParaRPr lang="zh-CN" altLang="en-US" sz="2200" dirty="0">
              <a:solidFill>
                <a:srgbClr val="0066FF"/>
              </a:solidFill>
            </a:endParaRPr>
          </a:p>
        </p:txBody>
      </p:sp>
      <p:sp>
        <p:nvSpPr>
          <p:cNvPr id="11" name="Text Box 4"/>
          <p:cNvSpPr txBox="1">
            <a:spLocks noChangeArrowheads="1"/>
          </p:cNvSpPr>
          <p:nvPr/>
        </p:nvSpPr>
        <p:spPr bwMode="invGray">
          <a:xfrm>
            <a:off x="197597" y="476672"/>
            <a:ext cx="7276811" cy="5355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pPr algn="just">
              <a:lnSpc>
                <a:spcPct val="120000"/>
              </a:lnSpc>
              <a:spcBef>
                <a:spcPct val="50000"/>
              </a:spcBef>
            </a:pPr>
            <a:r>
              <a:rPr lang="zh-CN" altLang="en-US" dirty="0"/>
              <a:t>（</a:t>
            </a:r>
            <a:r>
              <a:rPr lang="en-US" altLang="zh-CN" dirty="0"/>
              <a:t>2</a:t>
            </a:r>
            <a:r>
              <a:rPr lang="zh-CN" altLang="en-US" dirty="0"/>
              <a:t>）平面偏振光经过波</a:t>
            </a:r>
            <a:r>
              <a:rPr lang="zh-CN" altLang="en-US" dirty="0" smtClean="0"/>
              <a:t>片（续）</a:t>
            </a:r>
            <a:endParaRPr lang="zh-CN" altLang="en-US" dirty="0"/>
          </a:p>
        </p:txBody>
      </p:sp>
    </p:spTree>
    <p:extLst>
      <p:ext uri="{BB962C8B-B14F-4D97-AF65-F5344CB8AC3E}">
        <p14:creationId xmlns:p14="http://schemas.microsoft.com/office/powerpoint/2010/main" val="247672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09735" y="692696"/>
            <a:ext cx="8377238" cy="5355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lgn="just">
              <a:lnSpc>
                <a:spcPct val="120000"/>
              </a:lnSpc>
              <a:spcBef>
                <a:spcPct val="50000"/>
              </a:spcBef>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a:t>（</a:t>
            </a:r>
            <a:r>
              <a:rPr lang="en-US" altLang="zh-CN" dirty="0"/>
              <a:t>3</a:t>
            </a:r>
            <a:r>
              <a:rPr lang="zh-CN" altLang="en-US" dirty="0"/>
              <a:t>）圆偏振光经过波片</a:t>
            </a:r>
          </a:p>
        </p:txBody>
      </p:sp>
      <p:sp>
        <p:nvSpPr>
          <p:cNvPr id="11" name="Text Box 4"/>
          <p:cNvSpPr txBox="1">
            <a:spLocks noChangeArrowheads="1"/>
          </p:cNvSpPr>
          <p:nvPr/>
        </p:nvSpPr>
        <p:spPr bwMode="auto">
          <a:xfrm>
            <a:off x="276107" y="1331505"/>
            <a:ext cx="82804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a:t>
            </a:r>
            <a:r>
              <a:rPr lang="en-US" altLang="zh-CN" sz="2000" b="1" dirty="0" smtClean="0">
                <a:solidFill>
                  <a:srgbClr val="0066FF"/>
                </a:solidFill>
                <a:latin typeface="微软雅黑" panose="020B0503020204020204" pitchFamily="34" charset="-122"/>
                <a:ea typeface="微软雅黑" panose="020B0503020204020204" pitchFamily="34" charset="-122"/>
              </a:rPr>
              <a:t>a</a:t>
            </a:r>
            <a:r>
              <a:rPr lang="zh-CN" altLang="en-US" sz="2000" b="1" dirty="0" smtClean="0">
                <a:solidFill>
                  <a:srgbClr val="0066FF"/>
                </a:solidFill>
                <a:latin typeface="微软雅黑" panose="020B0503020204020204" pitchFamily="34" charset="-122"/>
                <a:ea typeface="微软雅黑" panose="020B0503020204020204" pitchFamily="34" charset="-122"/>
              </a:rPr>
              <a:t>）经过</a:t>
            </a:r>
            <a:r>
              <a:rPr lang="en-US" altLang="zh-CN" sz="2000" b="1" dirty="0" smtClean="0">
                <a:solidFill>
                  <a:srgbClr val="0066FF"/>
                </a:solidFill>
                <a:latin typeface="微软雅黑" panose="020B0503020204020204" pitchFamily="34" charset="-122"/>
                <a:ea typeface="微软雅黑" panose="020B0503020204020204" pitchFamily="34" charset="-122"/>
              </a:rPr>
              <a:t>1/4</a:t>
            </a:r>
            <a:r>
              <a:rPr lang="zh-CN" altLang="en-US" sz="2000" b="1" dirty="0" smtClean="0">
                <a:solidFill>
                  <a:srgbClr val="0066FF"/>
                </a:solidFill>
                <a:latin typeface="微软雅黑" panose="020B0503020204020204" pitchFamily="34" charset="-122"/>
                <a:ea typeface="微软雅黑" panose="020B0503020204020204" pitchFamily="34" charset="-122"/>
              </a:rPr>
              <a:t>波片</a:t>
            </a:r>
            <a:endParaRPr lang="zh-CN" altLang="en-US" sz="2000" b="1" dirty="0">
              <a:solidFill>
                <a:srgbClr val="0066FF"/>
              </a:solidFill>
              <a:latin typeface="微软雅黑" panose="020B0503020204020204" pitchFamily="34" charset="-122"/>
              <a:ea typeface="微软雅黑" panose="020B0503020204020204" pitchFamily="34" charset="-122"/>
            </a:endParaRPr>
          </a:p>
        </p:txBody>
      </p:sp>
      <p:sp>
        <p:nvSpPr>
          <p:cNvPr id="13" name="Rectangle 3"/>
          <p:cNvSpPr>
            <a:spLocks noGrp="1" noChangeArrowheads="1"/>
          </p:cNvSpPr>
          <p:nvPr/>
        </p:nvSpPr>
        <p:spPr bwMode="auto">
          <a:xfrm>
            <a:off x="107504" y="1798230"/>
            <a:ext cx="6302152" cy="1990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42900" indent="-342900" algn="just" fontAlgn="base">
              <a:lnSpc>
                <a:spcPct val="130000"/>
              </a:lnSpc>
              <a:spcBef>
                <a:spcPts val="1200"/>
              </a:spcBef>
              <a:spcAft>
                <a:spcPct val="0"/>
              </a:spcAft>
              <a:buFont typeface="Arial" panose="020B0604020202020204" pitchFamily="34" charset="0"/>
              <a:buChar char="•"/>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入射光的两正交分量间相位差是</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π/2</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000" dirty="0">
              <a:latin typeface="Times New Roman" panose="02020603050405020304" pitchFamily="18" charset="0"/>
              <a:ea typeface="微软雅黑" panose="020B0503020204020204" pitchFamily="34" charset="-122"/>
              <a:cs typeface="Times New Roman" panose="02020603050405020304" pitchFamily="18" charset="0"/>
            </a:endParaRPr>
          </a:p>
          <a:p>
            <a:pPr marL="342900" indent="-342900" algn="just" fontAlgn="base">
              <a:lnSpc>
                <a:spcPct val="130000"/>
              </a:lnSpc>
              <a:spcBef>
                <a:spcPts val="1200"/>
              </a:spcBef>
              <a:spcAft>
                <a:spcPct val="0"/>
              </a:spcAft>
              <a:buFont typeface="Arial" panose="020B0604020202020204" pitchFamily="34" charset="0"/>
              <a:buChar char="•"/>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经过</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1/4</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波片，产生</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±π/2</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的额外</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相位差。</a:t>
            </a: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a:p>
            <a:pPr marL="342900" indent="-342900" algn="just" fontAlgn="base">
              <a:lnSpc>
                <a:spcPct val="130000"/>
              </a:lnSpc>
              <a:spcBef>
                <a:spcPts val="1200"/>
              </a:spcBef>
              <a:spcAft>
                <a:spcPct val="0"/>
              </a:spcAft>
              <a:buFont typeface="Arial" panose="020B0604020202020204" pitchFamily="34" charset="0"/>
              <a:buChar char="•"/>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出射光，正交分量间相位差是</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0</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π</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000" dirty="0">
              <a:latin typeface="Times New Roman" panose="02020603050405020304" pitchFamily="18" charset="0"/>
              <a:ea typeface="微软雅黑" panose="020B0503020204020204" pitchFamily="34" charset="-122"/>
              <a:cs typeface="Times New Roman" panose="02020603050405020304" pitchFamily="18" charset="0"/>
            </a:endParaRPr>
          </a:p>
          <a:p>
            <a:pPr marL="342900" indent="-342900" algn="just" fontAlgn="base">
              <a:lnSpc>
                <a:spcPct val="130000"/>
              </a:lnSpc>
              <a:spcBef>
                <a:spcPts val="1200"/>
              </a:spcBef>
              <a:spcAft>
                <a:spcPct val="0"/>
              </a:spcAft>
              <a:buFont typeface="Arial" panose="020B0604020202020204" pitchFamily="34" charset="0"/>
              <a:buChar char="•"/>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变为平面偏振光，电矢量与光轴成</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45</a:t>
            </a:r>
            <a:r>
              <a:rPr lang="en-US" altLang="zh-CN" sz="2000" baseline="300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角。</a:t>
            </a: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组合 2"/>
          <p:cNvGrpSpPr/>
          <p:nvPr/>
        </p:nvGrpSpPr>
        <p:grpSpPr>
          <a:xfrm>
            <a:off x="5218318" y="1677141"/>
            <a:ext cx="1868570" cy="1736699"/>
            <a:chOff x="5055394" y="1660618"/>
            <a:chExt cx="2354472" cy="2249487"/>
          </a:xfrm>
        </p:grpSpPr>
        <p:sp>
          <p:nvSpPr>
            <p:cNvPr id="25" name="Line 18"/>
            <p:cNvSpPr>
              <a:spLocks noChangeShapeType="1"/>
            </p:cNvSpPr>
            <p:nvPr/>
          </p:nvSpPr>
          <p:spPr bwMode="auto">
            <a:xfrm>
              <a:off x="5055394" y="2902043"/>
              <a:ext cx="21113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6" name="Line 19"/>
            <p:cNvSpPr>
              <a:spLocks noChangeShapeType="1"/>
            </p:cNvSpPr>
            <p:nvPr/>
          </p:nvSpPr>
          <p:spPr bwMode="auto">
            <a:xfrm flipV="1">
              <a:off x="6136482" y="1893980"/>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7" name="Line 21"/>
            <p:cNvSpPr>
              <a:spLocks noChangeShapeType="1"/>
            </p:cNvSpPr>
            <p:nvPr/>
          </p:nvSpPr>
          <p:spPr bwMode="auto">
            <a:xfrm flipV="1">
              <a:off x="6158707" y="2541680"/>
              <a:ext cx="696912" cy="36036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8" name="Line 22"/>
            <p:cNvSpPr>
              <a:spLocks noChangeShapeType="1"/>
            </p:cNvSpPr>
            <p:nvPr/>
          </p:nvSpPr>
          <p:spPr bwMode="auto">
            <a:xfrm>
              <a:off x="6928644" y="2109880"/>
              <a:ext cx="0" cy="15843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9" name="Line 23"/>
            <p:cNvSpPr>
              <a:spLocks noChangeShapeType="1"/>
            </p:cNvSpPr>
            <p:nvPr/>
          </p:nvSpPr>
          <p:spPr bwMode="auto">
            <a:xfrm flipH="1">
              <a:off x="5344319" y="2109880"/>
              <a:ext cx="1584325"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0" name="Line 24"/>
            <p:cNvSpPr>
              <a:spLocks noChangeShapeType="1"/>
            </p:cNvSpPr>
            <p:nvPr/>
          </p:nvSpPr>
          <p:spPr bwMode="auto">
            <a:xfrm>
              <a:off x="6161882" y="2902043"/>
              <a:ext cx="766762"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1" name="Line 25"/>
            <p:cNvSpPr>
              <a:spLocks noChangeShapeType="1"/>
            </p:cNvSpPr>
            <p:nvPr/>
          </p:nvSpPr>
          <p:spPr bwMode="auto">
            <a:xfrm flipV="1">
              <a:off x="6136482" y="2109880"/>
              <a:ext cx="0" cy="792163"/>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2" name="Text Box 26"/>
            <p:cNvSpPr txBox="1">
              <a:spLocks noChangeArrowheads="1"/>
            </p:cNvSpPr>
            <p:nvPr/>
          </p:nvSpPr>
          <p:spPr bwMode="auto">
            <a:xfrm>
              <a:off x="6928644" y="2902043"/>
              <a:ext cx="481222"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33" name="Text Box 27"/>
            <p:cNvSpPr txBox="1">
              <a:spLocks noChangeArrowheads="1"/>
            </p:cNvSpPr>
            <p:nvPr/>
          </p:nvSpPr>
          <p:spPr bwMode="auto">
            <a:xfrm>
              <a:off x="5560219" y="1678080"/>
              <a:ext cx="492443"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34" name="Text Box 28"/>
            <p:cNvSpPr txBox="1">
              <a:spLocks noChangeArrowheads="1"/>
            </p:cNvSpPr>
            <p:nvPr/>
          </p:nvSpPr>
          <p:spPr bwMode="auto">
            <a:xfrm>
              <a:off x="7120732" y="2576605"/>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35" name="Text Box 29"/>
            <p:cNvSpPr txBox="1">
              <a:spLocks noChangeArrowheads="1"/>
            </p:cNvSpPr>
            <p:nvPr/>
          </p:nvSpPr>
          <p:spPr bwMode="auto">
            <a:xfrm>
              <a:off x="6161882" y="1660618"/>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36" name="Line 30"/>
            <p:cNvSpPr>
              <a:spLocks noChangeShapeType="1"/>
            </p:cNvSpPr>
            <p:nvPr/>
          </p:nvSpPr>
          <p:spPr bwMode="auto">
            <a:xfrm>
              <a:off x="5657057" y="3262405"/>
              <a:ext cx="1008062"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7" name="Line 31"/>
            <p:cNvSpPr>
              <a:spLocks noChangeShapeType="1"/>
            </p:cNvSpPr>
            <p:nvPr/>
          </p:nvSpPr>
          <p:spPr bwMode="auto">
            <a:xfrm>
              <a:off x="5657057" y="2541680"/>
              <a:ext cx="1008062"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8" name="Arc 32"/>
            <p:cNvSpPr>
              <a:spLocks/>
            </p:cNvSpPr>
            <p:nvPr/>
          </p:nvSpPr>
          <p:spPr bwMode="auto">
            <a:xfrm>
              <a:off x="5347494" y="2111468"/>
              <a:ext cx="1584325" cy="1584325"/>
            </a:xfrm>
            <a:custGeom>
              <a:avLst/>
              <a:gdLst>
                <a:gd name="G0" fmla="+- 21600 0 0"/>
                <a:gd name="G1" fmla="+- 21600 0 0"/>
                <a:gd name="G2" fmla="+- 21600 0 0"/>
                <a:gd name="T0" fmla="*/ 36962 w 43200"/>
                <a:gd name="T1" fmla="*/ 6415 h 43200"/>
                <a:gd name="T2" fmla="*/ 36234 w 43200"/>
                <a:gd name="T3" fmla="*/ 5712 h 43200"/>
                <a:gd name="T4" fmla="*/ 21600 w 43200"/>
                <a:gd name="T5" fmla="*/ 21600 h 43200"/>
              </a:gdLst>
              <a:ahLst/>
              <a:cxnLst>
                <a:cxn ang="0">
                  <a:pos x="T0" y="T1"/>
                </a:cxn>
                <a:cxn ang="0">
                  <a:pos x="T2" y="T3"/>
                </a:cxn>
                <a:cxn ang="0">
                  <a:pos x="T4" y="T5"/>
                </a:cxn>
              </a:cxnLst>
              <a:rect l="0" t="0" r="r" b="b"/>
              <a:pathLst>
                <a:path w="43200" h="43200" fill="none" extrusionOk="0">
                  <a:moveTo>
                    <a:pt x="36961" y="6415"/>
                  </a:moveTo>
                  <a:cubicBezTo>
                    <a:pt x="40958" y="10458"/>
                    <a:pt x="43200" y="15914"/>
                    <a:pt x="43200" y="21600"/>
                  </a:cubicBezTo>
                  <a:cubicBezTo>
                    <a:pt x="43200" y="33529"/>
                    <a:pt x="33529" y="43200"/>
                    <a:pt x="21600" y="43200"/>
                  </a:cubicBezTo>
                  <a:cubicBezTo>
                    <a:pt x="9670" y="43200"/>
                    <a:pt x="0" y="33529"/>
                    <a:pt x="0" y="21600"/>
                  </a:cubicBezTo>
                  <a:cubicBezTo>
                    <a:pt x="0" y="9670"/>
                    <a:pt x="9670" y="0"/>
                    <a:pt x="21600" y="0"/>
                  </a:cubicBezTo>
                  <a:cubicBezTo>
                    <a:pt x="27021" y="-1"/>
                    <a:pt x="32245" y="2039"/>
                    <a:pt x="36233" y="5712"/>
                  </a:cubicBezTo>
                </a:path>
                <a:path w="43200" h="43200" stroke="0" extrusionOk="0">
                  <a:moveTo>
                    <a:pt x="36961" y="6415"/>
                  </a:moveTo>
                  <a:cubicBezTo>
                    <a:pt x="40958" y="10458"/>
                    <a:pt x="43200" y="15914"/>
                    <a:pt x="43200" y="21600"/>
                  </a:cubicBezTo>
                  <a:cubicBezTo>
                    <a:pt x="43200" y="33529"/>
                    <a:pt x="33529" y="43200"/>
                    <a:pt x="21600" y="43200"/>
                  </a:cubicBezTo>
                  <a:cubicBezTo>
                    <a:pt x="9670" y="43200"/>
                    <a:pt x="0" y="33529"/>
                    <a:pt x="0" y="21600"/>
                  </a:cubicBezTo>
                  <a:cubicBezTo>
                    <a:pt x="0" y="9670"/>
                    <a:pt x="9670" y="0"/>
                    <a:pt x="21600" y="0"/>
                  </a:cubicBezTo>
                  <a:cubicBezTo>
                    <a:pt x="27021" y="-1"/>
                    <a:pt x="32245" y="2039"/>
                    <a:pt x="36233" y="5712"/>
                  </a:cubicBezTo>
                  <a:lnTo>
                    <a:pt x="21600" y="21600"/>
                  </a:lnTo>
                  <a:close/>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9" name="Line 33"/>
            <p:cNvSpPr>
              <a:spLocks noChangeShapeType="1"/>
            </p:cNvSpPr>
            <p:nvPr/>
          </p:nvSpPr>
          <p:spPr bwMode="auto">
            <a:xfrm flipH="1">
              <a:off x="5344319" y="3694205"/>
              <a:ext cx="1584325"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0" name="Line 34"/>
            <p:cNvSpPr>
              <a:spLocks noChangeShapeType="1"/>
            </p:cNvSpPr>
            <p:nvPr/>
          </p:nvSpPr>
          <p:spPr bwMode="auto">
            <a:xfrm>
              <a:off x="5344319" y="2109880"/>
              <a:ext cx="0" cy="15843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4" name="组合 3"/>
          <p:cNvGrpSpPr/>
          <p:nvPr/>
        </p:nvGrpSpPr>
        <p:grpSpPr>
          <a:xfrm>
            <a:off x="7283017" y="1565964"/>
            <a:ext cx="1756863" cy="1861002"/>
            <a:chOff x="8587582" y="3224182"/>
            <a:chExt cx="2192547" cy="2322512"/>
          </a:xfrm>
        </p:grpSpPr>
        <p:sp>
          <p:nvSpPr>
            <p:cNvPr id="14" name="Line 4"/>
            <p:cNvSpPr>
              <a:spLocks noChangeShapeType="1"/>
            </p:cNvSpPr>
            <p:nvPr/>
          </p:nvSpPr>
          <p:spPr bwMode="auto">
            <a:xfrm>
              <a:off x="8587582" y="4538632"/>
              <a:ext cx="18700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 name="Line 5"/>
            <p:cNvSpPr>
              <a:spLocks noChangeShapeType="1"/>
            </p:cNvSpPr>
            <p:nvPr/>
          </p:nvSpPr>
          <p:spPr bwMode="auto">
            <a:xfrm flipV="1">
              <a:off x="9427369" y="3530569"/>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Line 7"/>
            <p:cNvSpPr>
              <a:spLocks noChangeShapeType="1"/>
            </p:cNvSpPr>
            <p:nvPr/>
          </p:nvSpPr>
          <p:spPr bwMode="auto">
            <a:xfrm flipV="1">
              <a:off x="9427369" y="3746469"/>
              <a:ext cx="769938" cy="79216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 name="Line 10"/>
            <p:cNvSpPr>
              <a:spLocks noChangeShapeType="1"/>
            </p:cNvSpPr>
            <p:nvPr/>
          </p:nvSpPr>
          <p:spPr bwMode="auto">
            <a:xfrm>
              <a:off x="9427369" y="4538632"/>
              <a:ext cx="792163"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8" name="Line 11"/>
            <p:cNvSpPr>
              <a:spLocks noChangeShapeType="1"/>
            </p:cNvSpPr>
            <p:nvPr/>
          </p:nvSpPr>
          <p:spPr bwMode="auto">
            <a:xfrm flipV="1">
              <a:off x="9427369" y="3746469"/>
              <a:ext cx="0" cy="792163"/>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9" name="Text Box 12"/>
            <p:cNvSpPr txBox="1">
              <a:spLocks noChangeArrowheads="1"/>
            </p:cNvSpPr>
            <p:nvPr/>
          </p:nvSpPr>
          <p:spPr bwMode="auto">
            <a:xfrm>
              <a:off x="10298907" y="4538632"/>
              <a:ext cx="481222"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20" name="Text Box 13"/>
            <p:cNvSpPr txBox="1">
              <a:spLocks noChangeArrowheads="1"/>
            </p:cNvSpPr>
            <p:nvPr/>
          </p:nvSpPr>
          <p:spPr bwMode="auto">
            <a:xfrm>
              <a:off x="8851107" y="3241644"/>
              <a:ext cx="492443"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21" name="Text Box 14"/>
            <p:cNvSpPr txBox="1">
              <a:spLocks noChangeArrowheads="1"/>
            </p:cNvSpPr>
            <p:nvPr/>
          </p:nvSpPr>
          <p:spPr bwMode="auto">
            <a:xfrm>
              <a:off x="10340182" y="4213194"/>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22" name="Text Box 15"/>
            <p:cNvSpPr txBox="1">
              <a:spLocks noChangeArrowheads="1"/>
            </p:cNvSpPr>
            <p:nvPr/>
          </p:nvSpPr>
          <p:spPr bwMode="auto">
            <a:xfrm>
              <a:off x="9452769" y="3224182"/>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23" name="Line 16"/>
            <p:cNvSpPr>
              <a:spLocks noChangeShapeType="1"/>
            </p:cNvSpPr>
            <p:nvPr/>
          </p:nvSpPr>
          <p:spPr bwMode="auto">
            <a:xfrm>
              <a:off x="8947944" y="4898994"/>
              <a:ext cx="1008063"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 name="Line 17"/>
            <p:cNvSpPr>
              <a:spLocks noChangeShapeType="1"/>
            </p:cNvSpPr>
            <p:nvPr/>
          </p:nvSpPr>
          <p:spPr bwMode="auto">
            <a:xfrm>
              <a:off x="8947944" y="4178269"/>
              <a:ext cx="1008063"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1" name="Line 35"/>
            <p:cNvSpPr>
              <a:spLocks noChangeShapeType="1"/>
            </p:cNvSpPr>
            <p:nvPr/>
          </p:nvSpPr>
          <p:spPr bwMode="auto">
            <a:xfrm>
              <a:off x="10219532" y="3746469"/>
              <a:ext cx="0" cy="15843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2" name="Line 36"/>
            <p:cNvSpPr>
              <a:spLocks noChangeShapeType="1"/>
            </p:cNvSpPr>
            <p:nvPr/>
          </p:nvSpPr>
          <p:spPr bwMode="auto">
            <a:xfrm flipH="1">
              <a:off x="8635207" y="3746469"/>
              <a:ext cx="1584325"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3" name="Line 37"/>
            <p:cNvSpPr>
              <a:spLocks noChangeShapeType="1"/>
            </p:cNvSpPr>
            <p:nvPr/>
          </p:nvSpPr>
          <p:spPr bwMode="auto">
            <a:xfrm flipH="1">
              <a:off x="8635207" y="5330794"/>
              <a:ext cx="1584325"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4" name="Line 38"/>
            <p:cNvSpPr>
              <a:spLocks noChangeShapeType="1"/>
            </p:cNvSpPr>
            <p:nvPr/>
          </p:nvSpPr>
          <p:spPr bwMode="auto">
            <a:xfrm>
              <a:off x="8635207" y="3746469"/>
              <a:ext cx="0" cy="15843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grpSp>
      <p:sp>
        <p:nvSpPr>
          <p:cNvPr id="45" name="Text Box 7"/>
          <p:cNvSpPr txBox="1">
            <a:spLocks noChangeArrowheads="1"/>
          </p:cNvSpPr>
          <p:nvPr/>
        </p:nvSpPr>
        <p:spPr bwMode="auto">
          <a:xfrm>
            <a:off x="5365215" y="3536634"/>
            <a:ext cx="1427201" cy="25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smtClean="0">
                <a:latin typeface="微软雅黑" panose="020B0503020204020204" pitchFamily="34" charset="-122"/>
                <a:ea typeface="微软雅黑" panose="020B0503020204020204" pitchFamily="34" charset="-122"/>
              </a:rPr>
              <a:t>输入</a:t>
            </a:r>
            <a:endParaRPr lang="zh-CN" altLang="en-US" dirty="0">
              <a:latin typeface="微软雅黑" panose="020B0503020204020204" pitchFamily="34" charset="-122"/>
              <a:ea typeface="微软雅黑" panose="020B0503020204020204" pitchFamily="34" charset="-122"/>
            </a:endParaRPr>
          </a:p>
        </p:txBody>
      </p:sp>
      <p:sp>
        <p:nvSpPr>
          <p:cNvPr id="46" name="Text Box 7"/>
          <p:cNvSpPr txBox="1">
            <a:spLocks noChangeArrowheads="1"/>
          </p:cNvSpPr>
          <p:nvPr/>
        </p:nvSpPr>
        <p:spPr bwMode="auto">
          <a:xfrm>
            <a:off x="7262681" y="3536634"/>
            <a:ext cx="1427201" cy="25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smtClean="0">
                <a:latin typeface="微软雅黑" panose="020B0503020204020204" pitchFamily="34" charset="-122"/>
                <a:ea typeface="微软雅黑" panose="020B0503020204020204" pitchFamily="34" charset="-122"/>
              </a:rPr>
              <a:t>输出</a:t>
            </a:r>
            <a:endParaRPr lang="zh-CN" altLang="en-US" dirty="0">
              <a:latin typeface="微软雅黑" panose="020B0503020204020204" pitchFamily="34" charset="-122"/>
              <a:ea typeface="微软雅黑" panose="020B0503020204020204" pitchFamily="34" charset="-122"/>
            </a:endParaRPr>
          </a:p>
        </p:txBody>
      </p:sp>
      <p:sp>
        <p:nvSpPr>
          <p:cNvPr id="47" name="Text Box 4"/>
          <p:cNvSpPr txBox="1">
            <a:spLocks noChangeArrowheads="1"/>
          </p:cNvSpPr>
          <p:nvPr/>
        </p:nvSpPr>
        <p:spPr bwMode="auto">
          <a:xfrm>
            <a:off x="292472" y="4005064"/>
            <a:ext cx="82804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a:t>
            </a:r>
            <a:r>
              <a:rPr lang="en-US" altLang="zh-CN" sz="2000" b="1" dirty="0" smtClean="0">
                <a:solidFill>
                  <a:srgbClr val="0066FF"/>
                </a:solidFill>
                <a:latin typeface="微软雅黑" panose="020B0503020204020204" pitchFamily="34" charset="-122"/>
                <a:ea typeface="微软雅黑" panose="020B0503020204020204" pitchFamily="34" charset="-122"/>
              </a:rPr>
              <a:t>b</a:t>
            </a:r>
            <a:r>
              <a:rPr lang="zh-CN" altLang="en-US" sz="2000" b="1" dirty="0" smtClean="0">
                <a:solidFill>
                  <a:srgbClr val="0066FF"/>
                </a:solidFill>
                <a:latin typeface="微软雅黑" panose="020B0503020204020204" pitchFamily="34" charset="-122"/>
                <a:ea typeface="微软雅黑" panose="020B0503020204020204" pitchFamily="34" charset="-122"/>
              </a:rPr>
              <a:t>）经过</a:t>
            </a:r>
            <a:r>
              <a:rPr lang="en-US" altLang="zh-CN" sz="2000" b="1" dirty="0" smtClean="0">
                <a:solidFill>
                  <a:srgbClr val="0066FF"/>
                </a:solidFill>
                <a:latin typeface="微软雅黑" panose="020B0503020204020204" pitchFamily="34" charset="-122"/>
                <a:ea typeface="微软雅黑" panose="020B0503020204020204" pitchFamily="34" charset="-122"/>
              </a:rPr>
              <a:t>1/2</a:t>
            </a:r>
            <a:r>
              <a:rPr lang="zh-CN" altLang="en-US" sz="2000" b="1" dirty="0" smtClean="0">
                <a:solidFill>
                  <a:srgbClr val="0066FF"/>
                </a:solidFill>
                <a:latin typeface="微软雅黑" panose="020B0503020204020204" pitchFamily="34" charset="-122"/>
                <a:ea typeface="微软雅黑" panose="020B0503020204020204" pitchFamily="34" charset="-122"/>
              </a:rPr>
              <a:t>波片</a:t>
            </a:r>
            <a:endParaRPr lang="zh-CN" altLang="en-US" sz="2000" b="1" dirty="0">
              <a:solidFill>
                <a:srgbClr val="0066FF"/>
              </a:solidFill>
              <a:latin typeface="微软雅黑" panose="020B0503020204020204" pitchFamily="34" charset="-122"/>
              <a:ea typeface="微软雅黑" panose="020B0503020204020204" pitchFamily="34" charset="-122"/>
            </a:endParaRPr>
          </a:p>
        </p:txBody>
      </p:sp>
      <p:sp>
        <p:nvSpPr>
          <p:cNvPr id="48" name="Rectangle 3"/>
          <p:cNvSpPr>
            <a:spLocks noGrp="1" noChangeArrowheads="1"/>
          </p:cNvSpPr>
          <p:nvPr/>
        </p:nvSpPr>
        <p:spPr bwMode="auto">
          <a:xfrm>
            <a:off x="99822" y="4653136"/>
            <a:ext cx="5768322"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42900" indent="-342900" algn="just" fontAlgn="base">
              <a:lnSpc>
                <a:spcPct val="130000"/>
              </a:lnSpc>
              <a:spcBef>
                <a:spcPts val="1200"/>
              </a:spcBef>
              <a:spcAft>
                <a:spcPct val="0"/>
              </a:spcAft>
              <a:buFont typeface="Arial" panose="020B0604020202020204" pitchFamily="34" charset="0"/>
              <a:buChar char="•"/>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经过</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1/2</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波片，产生</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±π</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的额外</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相位差。</a:t>
            </a: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a:p>
            <a:pPr marL="342900" indent="-342900" algn="just" fontAlgn="base">
              <a:lnSpc>
                <a:spcPct val="130000"/>
              </a:lnSpc>
              <a:spcBef>
                <a:spcPts val="1200"/>
              </a:spcBef>
              <a:spcAft>
                <a:spcPct val="0"/>
              </a:spcAft>
              <a:buFont typeface="Arial" panose="020B0604020202020204" pitchFamily="34" charset="0"/>
              <a:buChar char="•"/>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还是圆偏振光，但是由于反相，旋转方向</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相反。</a:t>
            </a: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5" name="组合 4"/>
          <p:cNvGrpSpPr/>
          <p:nvPr/>
        </p:nvGrpSpPr>
        <p:grpSpPr>
          <a:xfrm>
            <a:off x="5519472" y="4111274"/>
            <a:ext cx="1867364" cy="1836482"/>
            <a:chOff x="3264694" y="2374106"/>
            <a:chExt cx="2363181" cy="2324100"/>
          </a:xfrm>
        </p:grpSpPr>
        <p:sp>
          <p:nvSpPr>
            <p:cNvPr id="49" name="Line 4"/>
            <p:cNvSpPr>
              <a:spLocks noChangeShapeType="1"/>
            </p:cNvSpPr>
            <p:nvPr/>
          </p:nvSpPr>
          <p:spPr bwMode="auto">
            <a:xfrm>
              <a:off x="3264694" y="3690144"/>
              <a:ext cx="21113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0" name="Line 5"/>
            <p:cNvSpPr>
              <a:spLocks noChangeShapeType="1"/>
            </p:cNvSpPr>
            <p:nvPr/>
          </p:nvSpPr>
          <p:spPr bwMode="auto">
            <a:xfrm flipV="1">
              <a:off x="4345781" y="2682081"/>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1" name="Line 6"/>
            <p:cNvSpPr>
              <a:spLocks noChangeShapeType="1"/>
            </p:cNvSpPr>
            <p:nvPr/>
          </p:nvSpPr>
          <p:spPr bwMode="auto">
            <a:xfrm flipV="1">
              <a:off x="4368006" y="3329781"/>
              <a:ext cx="696913" cy="36036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2" name="Line 7"/>
            <p:cNvSpPr>
              <a:spLocks noChangeShapeType="1"/>
            </p:cNvSpPr>
            <p:nvPr/>
          </p:nvSpPr>
          <p:spPr bwMode="auto">
            <a:xfrm>
              <a:off x="5137944" y="2897981"/>
              <a:ext cx="0" cy="15843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3" name="Line 8"/>
            <p:cNvSpPr>
              <a:spLocks noChangeShapeType="1"/>
            </p:cNvSpPr>
            <p:nvPr/>
          </p:nvSpPr>
          <p:spPr bwMode="auto">
            <a:xfrm flipH="1">
              <a:off x="3553619" y="2897981"/>
              <a:ext cx="1584325"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4" name="Line 9"/>
            <p:cNvSpPr>
              <a:spLocks noChangeShapeType="1"/>
            </p:cNvSpPr>
            <p:nvPr/>
          </p:nvSpPr>
          <p:spPr bwMode="auto">
            <a:xfrm>
              <a:off x="4371181" y="3690144"/>
              <a:ext cx="766763"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5" name="Line 10"/>
            <p:cNvSpPr>
              <a:spLocks noChangeShapeType="1"/>
            </p:cNvSpPr>
            <p:nvPr/>
          </p:nvSpPr>
          <p:spPr bwMode="auto">
            <a:xfrm flipV="1">
              <a:off x="4345781" y="2897981"/>
              <a:ext cx="0" cy="792163"/>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6" name="Text Box 11"/>
            <p:cNvSpPr txBox="1">
              <a:spLocks noChangeArrowheads="1"/>
            </p:cNvSpPr>
            <p:nvPr/>
          </p:nvSpPr>
          <p:spPr bwMode="auto">
            <a:xfrm>
              <a:off x="5018880" y="3667919"/>
              <a:ext cx="608995" cy="42844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57" name="Text Box 12"/>
            <p:cNvSpPr txBox="1">
              <a:spLocks noChangeArrowheads="1"/>
            </p:cNvSpPr>
            <p:nvPr/>
          </p:nvSpPr>
          <p:spPr bwMode="auto">
            <a:xfrm>
              <a:off x="3794919" y="2594769"/>
              <a:ext cx="623195" cy="42844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58" name="Text Box 13"/>
            <p:cNvSpPr txBox="1">
              <a:spLocks noChangeArrowheads="1"/>
            </p:cNvSpPr>
            <p:nvPr/>
          </p:nvSpPr>
          <p:spPr bwMode="auto">
            <a:xfrm>
              <a:off x="5234781" y="3305969"/>
              <a:ext cx="349331" cy="42844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59" name="Text Box 14"/>
            <p:cNvSpPr txBox="1">
              <a:spLocks noChangeArrowheads="1"/>
            </p:cNvSpPr>
            <p:nvPr/>
          </p:nvSpPr>
          <p:spPr bwMode="auto">
            <a:xfrm>
              <a:off x="4371181" y="2374106"/>
              <a:ext cx="349331" cy="42844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60" name="Line 15"/>
            <p:cNvSpPr>
              <a:spLocks noChangeShapeType="1"/>
            </p:cNvSpPr>
            <p:nvPr/>
          </p:nvSpPr>
          <p:spPr bwMode="auto">
            <a:xfrm>
              <a:off x="3866356" y="4050506"/>
              <a:ext cx="1008063"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1" name="Line 16"/>
            <p:cNvSpPr>
              <a:spLocks noChangeShapeType="1"/>
            </p:cNvSpPr>
            <p:nvPr/>
          </p:nvSpPr>
          <p:spPr bwMode="auto">
            <a:xfrm>
              <a:off x="3866356" y="3329781"/>
              <a:ext cx="1008063"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2" name="Arc 17"/>
            <p:cNvSpPr>
              <a:spLocks/>
            </p:cNvSpPr>
            <p:nvPr/>
          </p:nvSpPr>
          <p:spPr bwMode="auto">
            <a:xfrm>
              <a:off x="3556794" y="2899569"/>
              <a:ext cx="1584325" cy="1584325"/>
            </a:xfrm>
            <a:custGeom>
              <a:avLst/>
              <a:gdLst>
                <a:gd name="G0" fmla="+- 21600 0 0"/>
                <a:gd name="G1" fmla="+- 21600 0 0"/>
                <a:gd name="G2" fmla="+- 21600 0 0"/>
                <a:gd name="T0" fmla="*/ 36962 w 43200"/>
                <a:gd name="T1" fmla="*/ 6415 h 43200"/>
                <a:gd name="T2" fmla="*/ 36234 w 43200"/>
                <a:gd name="T3" fmla="*/ 5712 h 43200"/>
                <a:gd name="T4" fmla="*/ 21600 w 43200"/>
                <a:gd name="T5" fmla="*/ 21600 h 43200"/>
              </a:gdLst>
              <a:ahLst/>
              <a:cxnLst>
                <a:cxn ang="0">
                  <a:pos x="T0" y="T1"/>
                </a:cxn>
                <a:cxn ang="0">
                  <a:pos x="T2" y="T3"/>
                </a:cxn>
                <a:cxn ang="0">
                  <a:pos x="T4" y="T5"/>
                </a:cxn>
              </a:cxnLst>
              <a:rect l="0" t="0" r="r" b="b"/>
              <a:pathLst>
                <a:path w="43200" h="43200" fill="none" extrusionOk="0">
                  <a:moveTo>
                    <a:pt x="36961" y="6415"/>
                  </a:moveTo>
                  <a:cubicBezTo>
                    <a:pt x="40958" y="10458"/>
                    <a:pt x="43200" y="15914"/>
                    <a:pt x="43200" y="21600"/>
                  </a:cubicBezTo>
                  <a:cubicBezTo>
                    <a:pt x="43200" y="33529"/>
                    <a:pt x="33529" y="43200"/>
                    <a:pt x="21600" y="43200"/>
                  </a:cubicBezTo>
                  <a:cubicBezTo>
                    <a:pt x="9670" y="43200"/>
                    <a:pt x="0" y="33529"/>
                    <a:pt x="0" y="21600"/>
                  </a:cubicBezTo>
                  <a:cubicBezTo>
                    <a:pt x="0" y="9670"/>
                    <a:pt x="9670" y="0"/>
                    <a:pt x="21600" y="0"/>
                  </a:cubicBezTo>
                  <a:cubicBezTo>
                    <a:pt x="27021" y="-1"/>
                    <a:pt x="32245" y="2039"/>
                    <a:pt x="36233" y="5712"/>
                  </a:cubicBezTo>
                </a:path>
                <a:path w="43200" h="43200" stroke="0" extrusionOk="0">
                  <a:moveTo>
                    <a:pt x="36961" y="6415"/>
                  </a:moveTo>
                  <a:cubicBezTo>
                    <a:pt x="40958" y="10458"/>
                    <a:pt x="43200" y="15914"/>
                    <a:pt x="43200" y="21600"/>
                  </a:cubicBezTo>
                  <a:cubicBezTo>
                    <a:pt x="43200" y="33529"/>
                    <a:pt x="33529" y="43200"/>
                    <a:pt x="21600" y="43200"/>
                  </a:cubicBezTo>
                  <a:cubicBezTo>
                    <a:pt x="9670" y="43200"/>
                    <a:pt x="0" y="33529"/>
                    <a:pt x="0" y="21600"/>
                  </a:cubicBezTo>
                  <a:cubicBezTo>
                    <a:pt x="0" y="9670"/>
                    <a:pt x="9670" y="0"/>
                    <a:pt x="21600" y="0"/>
                  </a:cubicBezTo>
                  <a:cubicBezTo>
                    <a:pt x="27021" y="-1"/>
                    <a:pt x="32245" y="2039"/>
                    <a:pt x="36233" y="5712"/>
                  </a:cubicBezTo>
                  <a:lnTo>
                    <a:pt x="21600" y="21600"/>
                  </a:lnTo>
                  <a:close/>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3" name="Line 18"/>
            <p:cNvSpPr>
              <a:spLocks noChangeShapeType="1"/>
            </p:cNvSpPr>
            <p:nvPr/>
          </p:nvSpPr>
          <p:spPr bwMode="auto">
            <a:xfrm flipH="1">
              <a:off x="3553619" y="4482306"/>
              <a:ext cx="1584325"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4" name="Line 19"/>
            <p:cNvSpPr>
              <a:spLocks noChangeShapeType="1"/>
            </p:cNvSpPr>
            <p:nvPr/>
          </p:nvSpPr>
          <p:spPr bwMode="auto">
            <a:xfrm>
              <a:off x="3553619" y="2897981"/>
              <a:ext cx="0" cy="15843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6" name="组合 5"/>
          <p:cNvGrpSpPr/>
          <p:nvPr/>
        </p:nvGrpSpPr>
        <p:grpSpPr>
          <a:xfrm>
            <a:off x="7285373" y="4020531"/>
            <a:ext cx="1935857" cy="1927225"/>
            <a:chOff x="3264694" y="2374106"/>
            <a:chExt cx="2334510" cy="2324100"/>
          </a:xfrm>
        </p:grpSpPr>
        <p:sp>
          <p:nvSpPr>
            <p:cNvPr id="67" name="Line 20"/>
            <p:cNvSpPr>
              <a:spLocks noChangeShapeType="1"/>
            </p:cNvSpPr>
            <p:nvPr/>
          </p:nvSpPr>
          <p:spPr bwMode="auto">
            <a:xfrm>
              <a:off x="3264694" y="3690144"/>
              <a:ext cx="21113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8" name="Line 21"/>
            <p:cNvSpPr>
              <a:spLocks noChangeShapeType="1"/>
            </p:cNvSpPr>
            <p:nvPr/>
          </p:nvSpPr>
          <p:spPr bwMode="auto">
            <a:xfrm flipV="1">
              <a:off x="4345782" y="2682081"/>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9" name="Line 22"/>
            <p:cNvSpPr>
              <a:spLocks noChangeShapeType="1"/>
            </p:cNvSpPr>
            <p:nvPr/>
          </p:nvSpPr>
          <p:spPr bwMode="auto">
            <a:xfrm flipV="1">
              <a:off x="4368007" y="3329781"/>
              <a:ext cx="696912" cy="36036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0" name="Line 23"/>
            <p:cNvSpPr>
              <a:spLocks noChangeShapeType="1"/>
            </p:cNvSpPr>
            <p:nvPr/>
          </p:nvSpPr>
          <p:spPr bwMode="auto">
            <a:xfrm>
              <a:off x="5137944" y="2897981"/>
              <a:ext cx="0" cy="15843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1" name="Line 24"/>
            <p:cNvSpPr>
              <a:spLocks noChangeShapeType="1"/>
            </p:cNvSpPr>
            <p:nvPr/>
          </p:nvSpPr>
          <p:spPr bwMode="auto">
            <a:xfrm flipH="1">
              <a:off x="3553619" y="2890433"/>
              <a:ext cx="1584324"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2" name="Line 25"/>
            <p:cNvSpPr>
              <a:spLocks noChangeShapeType="1"/>
            </p:cNvSpPr>
            <p:nvPr/>
          </p:nvSpPr>
          <p:spPr bwMode="auto">
            <a:xfrm>
              <a:off x="4371182" y="3690144"/>
              <a:ext cx="766762"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3" name="Line 26"/>
            <p:cNvSpPr>
              <a:spLocks noChangeShapeType="1"/>
            </p:cNvSpPr>
            <p:nvPr/>
          </p:nvSpPr>
          <p:spPr bwMode="auto">
            <a:xfrm flipV="1">
              <a:off x="4345782" y="2897981"/>
              <a:ext cx="0" cy="792163"/>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4" name="Text Box 27"/>
            <p:cNvSpPr txBox="1">
              <a:spLocks noChangeArrowheads="1"/>
            </p:cNvSpPr>
            <p:nvPr/>
          </p:nvSpPr>
          <p:spPr bwMode="auto">
            <a:xfrm>
              <a:off x="5018883" y="3667919"/>
              <a:ext cx="580321" cy="40827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75" name="Text Box 28"/>
            <p:cNvSpPr txBox="1">
              <a:spLocks noChangeArrowheads="1"/>
            </p:cNvSpPr>
            <p:nvPr/>
          </p:nvSpPr>
          <p:spPr bwMode="auto">
            <a:xfrm>
              <a:off x="3794919" y="2594768"/>
              <a:ext cx="593852" cy="40827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76" name="Text Box 29"/>
            <p:cNvSpPr txBox="1">
              <a:spLocks noChangeArrowheads="1"/>
            </p:cNvSpPr>
            <p:nvPr/>
          </p:nvSpPr>
          <p:spPr bwMode="auto">
            <a:xfrm>
              <a:off x="5234783" y="3305969"/>
              <a:ext cx="332883" cy="40827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77" name="Text Box 30"/>
            <p:cNvSpPr txBox="1">
              <a:spLocks noChangeArrowheads="1"/>
            </p:cNvSpPr>
            <p:nvPr/>
          </p:nvSpPr>
          <p:spPr bwMode="auto">
            <a:xfrm>
              <a:off x="4371182" y="2374106"/>
              <a:ext cx="332883" cy="40827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78" name="Line 31"/>
            <p:cNvSpPr>
              <a:spLocks noChangeShapeType="1"/>
            </p:cNvSpPr>
            <p:nvPr/>
          </p:nvSpPr>
          <p:spPr bwMode="auto">
            <a:xfrm>
              <a:off x="3866357" y="4050506"/>
              <a:ext cx="1008062"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9" name="Line 32"/>
            <p:cNvSpPr>
              <a:spLocks noChangeShapeType="1"/>
            </p:cNvSpPr>
            <p:nvPr/>
          </p:nvSpPr>
          <p:spPr bwMode="auto">
            <a:xfrm>
              <a:off x="3866357" y="3329781"/>
              <a:ext cx="1008062"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0" name="Arc 33"/>
            <p:cNvSpPr>
              <a:spLocks/>
            </p:cNvSpPr>
            <p:nvPr/>
          </p:nvSpPr>
          <p:spPr bwMode="auto">
            <a:xfrm>
              <a:off x="3556794" y="2899569"/>
              <a:ext cx="1584325" cy="1584325"/>
            </a:xfrm>
            <a:custGeom>
              <a:avLst/>
              <a:gdLst>
                <a:gd name="G0" fmla="+- 21600 0 0"/>
                <a:gd name="G1" fmla="+- 21600 0 0"/>
                <a:gd name="G2" fmla="+- 21600 0 0"/>
                <a:gd name="T0" fmla="*/ 36962 w 43200"/>
                <a:gd name="T1" fmla="*/ 6415 h 43200"/>
                <a:gd name="T2" fmla="*/ 36234 w 43200"/>
                <a:gd name="T3" fmla="*/ 5712 h 43200"/>
                <a:gd name="T4" fmla="*/ 21600 w 43200"/>
                <a:gd name="T5" fmla="*/ 21600 h 43200"/>
              </a:gdLst>
              <a:ahLst/>
              <a:cxnLst>
                <a:cxn ang="0">
                  <a:pos x="T0" y="T1"/>
                </a:cxn>
                <a:cxn ang="0">
                  <a:pos x="T2" y="T3"/>
                </a:cxn>
                <a:cxn ang="0">
                  <a:pos x="T4" y="T5"/>
                </a:cxn>
              </a:cxnLst>
              <a:rect l="0" t="0" r="r" b="b"/>
              <a:pathLst>
                <a:path w="43200" h="43200" fill="none" extrusionOk="0">
                  <a:moveTo>
                    <a:pt x="36961" y="6415"/>
                  </a:moveTo>
                  <a:cubicBezTo>
                    <a:pt x="40958" y="10458"/>
                    <a:pt x="43200" y="15914"/>
                    <a:pt x="43200" y="21600"/>
                  </a:cubicBezTo>
                  <a:cubicBezTo>
                    <a:pt x="43200" y="33529"/>
                    <a:pt x="33529" y="43200"/>
                    <a:pt x="21600" y="43200"/>
                  </a:cubicBezTo>
                  <a:cubicBezTo>
                    <a:pt x="9670" y="43200"/>
                    <a:pt x="0" y="33529"/>
                    <a:pt x="0" y="21600"/>
                  </a:cubicBezTo>
                  <a:cubicBezTo>
                    <a:pt x="0" y="9670"/>
                    <a:pt x="9670" y="0"/>
                    <a:pt x="21600" y="0"/>
                  </a:cubicBezTo>
                  <a:cubicBezTo>
                    <a:pt x="27021" y="-1"/>
                    <a:pt x="32245" y="2039"/>
                    <a:pt x="36233" y="5712"/>
                  </a:cubicBezTo>
                </a:path>
                <a:path w="43200" h="43200" stroke="0" extrusionOk="0">
                  <a:moveTo>
                    <a:pt x="36961" y="6415"/>
                  </a:moveTo>
                  <a:cubicBezTo>
                    <a:pt x="40958" y="10458"/>
                    <a:pt x="43200" y="15914"/>
                    <a:pt x="43200" y="21600"/>
                  </a:cubicBezTo>
                  <a:cubicBezTo>
                    <a:pt x="43200" y="33529"/>
                    <a:pt x="33529" y="43200"/>
                    <a:pt x="21600" y="43200"/>
                  </a:cubicBezTo>
                  <a:cubicBezTo>
                    <a:pt x="9670" y="43200"/>
                    <a:pt x="0" y="33529"/>
                    <a:pt x="0" y="21600"/>
                  </a:cubicBezTo>
                  <a:cubicBezTo>
                    <a:pt x="0" y="9670"/>
                    <a:pt x="9670" y="0"/>
                    <a:pt x="21600" y="0"/>
                  </a:cubicBezTo>
                  <a:cubicBezTo>
                    <a:pt x="27021" y="-1"/>
                    <a:pt x="32245" y="2039"/>
                    <a:pt x="36233" y="5712"/>
                  </a:cubicBezTo>
                  <a:lnTo>
                    <a:pt x="21600" y="21600"/>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1" name="Line 34"/>
            <p:cNvSpPr>
              <a:spLocks noChangeShapeType="1"/>
            </p:cNvSpPr>
            <p:nvPr/>
          </p:nvSpPr>
          <p:spPr bwMode="auto">
            <a:xfrm flipH="1">
              <a:off x="3553619" y="4482306"/>
              <a:ext cx="1584325"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2" name="Line 35"/>
            <p:cNvSpPr>
              <a:spLocks noChangeShapeType="1"/>
            </p:cNvSpPr>
            <p:nvPr/>
          </p:nvSpPr>
          <p:spPr bwMode="auto">
            <a:xfrm>
              <a:off x="3553619" y="2897981"/>
              <a:ext cx="0" cy="158432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grpSp>
    </p:spTree>
    <p:extLst>
      <p:ext uri="{BB962C8B-B14F-4D97-AF65-F5344CB8AC3E}">
        <p14:creationId xmlns:p14="http://schemas.microsoft.com/office/powerpoint/2010/main" val="217088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09735" y="352377"/>
            <a:ext cx="8377238" cy="5355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lgn="just">
              <a:lnSpc>
                <a:spcPct val="120000"/>
              </a:lnSpc>
              <a:spcBef>
                <a:spcPct val="50000"/>
              </a:spcBef>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a:t>
            </a:r>
            <a:r>
              <a:rPr lang="en-US" altLang="zh-CN" dirty="0" smtClean="0"/>
              <a:t>4</a:t>
            </a:r>
            <a:r>
              <a:rPr lang="zh-CN" altLang="en-US" dirty="0" smtClean="0"/>
              <a:t>）椭圆偏振光</a:t>
            </a:r>
            <a:r>
              <a:rPr lang="zh-CN" altLang="en-US" dirty="0"/>
              <a:t>经过波片</a:t>
            </a:r>
          </a:p>
        </p:txBody>
      </p:sp>
      <p:sp>
        <p:nvSpPr>
          <p:cNvPr id="83" name="Rectangle 3"/>
          <p:cNvSpPr>
            <a:spLocks noGrp="1" noChangeArrowheads="1"/>
          </p:cNvSpPr>
          <p:nvPr/>
        </p:nvSpPr>
        <p:spPr bwMode="auto">
          <a:xfrm>
            <a:off x="209735" y="887908"/>
            <a:ext cx="5298369" cy="1620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42900" indent="-342900" algn="just" fontAlgn="base">
              <a:lnSpc>
                <a:spcPct val="120000"/>
              </a:lnSpc>
              <a:spcBef>
                <a:spcPts val="600"/>
              </a:spcBef>
              <a:spcAft>
                <a:spcPct val="0"/>
              </a:spcAft>
              <a:buFont typeface="Arial" panose="020B0604020202020204" pitchFamily="34" charset="0"/>
              <a:buChar char="•"/>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入射光，正交分量间有任意的固定相位差</a:t>
            </a:r>
          </a:p>
          <a:p>
            <a:pPr marL="342900" indent="-342900" algn="just" fontAlgn="base">
              <a:lnSpc>
                <a:spcPct val="120000"/>
              </a:lnSpc>
              <a:spcBef>
                <a:spcPts val="600"/>
              </a:spcBef>
              <a:spcAft>
                <a:spcPct val="0"/>
              </a:spcAft>
              <a:buFont typeface="Arial" panose="020B0604020202020204" pitchFamily="34" charset="0"/>
              <a:buChar char="•"/>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经过波片，产生额外的相位差，出射光为</a:t>
            </a:r>
          </a:p>
          <a:p>
            <a:pPr marL="342900" indent="-342900" algn="just" fontAlgn="base">
              <a:lnSpc>
                <a:spcPct val="120000"/>
              </a:lnSpc>
              <a:spcBef>
                <a:spcPts val="600"/>
              </a:spcBef>
              <a:spcAft>
                <a:spcPct val="0"/>
              </a:spcAft>
              <a:buFont typeface="Arial" panose="020B0604020202020204" pitchFamily="34" charset="0"/>
              <a:buChar char="•"/>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相位差仍是固定的任意值，仍是椭偏光</a:t>
            </a:r>
          </a:p>
        </p:txBody>
      </p:sp>
      <p:graphicFrame>
        <p:nvGraphicFramePr>
          <p:cNvPr id="7" name="对象 6"/>
          <p:cNvGraphicFramePr>
            <a:graphicFrameLocks noChangeAspect="1"/>
          </p:cNvGraphicFramePr>
          <p:nvPr>
            <p:extLst>
              <p:ext uri="{D42A27DB-BD31-4B8C-83A1-F6EECF244321}">
                <p14:modId xmlns:p14="http://schemas.microsoft.com/office/powerpoint/2010/main" val="3200761206"/>
              </p:ext>
            </p:extLst>
          </p:nvPr>
        </p:nvGraphicFramePr>
        <p:xfrm>
          <a:off x="698679" y="2220126"/>
          <a:ext cx="2160240" cy="807599"/>
        </p:xfrm>
        <a:graphic>
          <a:graphicData uri="http://schemas.openxmlformats.org/presentationml/2006/ole">
            <mc:AlternateContent xmlns:mc="http://schemas.openxmlformats.org/markup-compatibility/2006">
              <mc:Choice xmlns:v="urn:schemas-microsoft-com:vml" Requires="v">
                <p:oleObj spid="_x0000_s382246" name="Equation" r:id="rId4" imgW="1358640" imgH="507960" progId="Equation.DSMT4">
                  <p:embed/>
                </p:oleObj>
              </mc:Choice>
              <mc:Fallback>
                <p:oleObj name="Equation" r:id="rId4" imgW="1358640" imgH="5079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679" y="2220126"/>
                        <a:ext cx="2160240" cy="807599"/>
                      </a:xfrm>
                      <a:prstGeom prst="rect">
                        <a:avLst/>
                      </a:prstGeom>
                      <a:noFill/>
                      <a:ln>
                        <a:noFill/>
                      </a:ln>
                      <a:effectLst/>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479068981"/>
              </p:ext>
            </p:extLst>
          </p:nvPr>
        </p:nvGraphicFramePr>
        <p:xfrm>
          <a:off x="3278001" y="2165047"/>
          <a:ext cx="2627313" cy="792163"/>
        </p:xfrm>
        <a:graphic>
          <a:graphicData uri="http://schemas.openxmlformats.org/presentationml/2006/ole">
            <mc:AlternateContent xmlns:mc="http://schemas.openxmlformats.org/markup-compatibility/2006">
              <mc:Choice xmlns:v="urn:schemas-microsoft-com:vml" Requires="v">
                <p:oleObj spid="_x0000_s382247" name="Equation" r:id="rId6" imgW="1600200" imgH="482400" progId="Equation.DSMT4">
                  <p:embed/>
                </p:oleObj>
              </mc:Choice>
              <mc:Fallback>
                <p:oleObj name="Equation" r:id="rId6" imgW="1600200" imgH="482400" progId="Equation.DSMT4">
                  <p:embed/>
                  <p:pic>
                    <p:nvPicPr>
                      <p:cNvPr id="0" name="Object 5"/>
                      <p:cNvPicPr>
                        <a:picLocks noChangeAspect="1" noChangeArrowheads="1"/>
                      </p:cNvPicPr>
                      <p:nvPr/>
                    </p:nvPicPr>
                    <p:blipFill>
                      <a:blip r:embed="rId7"/>
                      <a:srcRect/>
                      <a:stretch>
                        <a:fillRect/>
                      </a:stretch>
                    </p:blipFill>
                    <p:spPr bwMode="auto">
                      <a:xfrm>
                        <a:off x="3278001" y="2165047"/>
                        <a:ext cx="2627313" cy="792163"/>
                      </a:xfrm>
                      <a:prstGeom prst="rect">
                        <a:avLst/>
                      </a:prstGeom>
                      <a:noFill/>
                      <a:ln>
                        <a:noFill/>
                      </a:ln>
                      <a:effectLst/>
                    </p:spPr>
                  </p:pic>
                </p:oleObj>
              </mc:Fallback>
            </mc:AlternateContent>
          </a:graphicData>
        </a:graphic>
      </p:graphicFrame>
      <p:sp>
        <p:nvSpPr>
          <p:cNvPr id="84" name="Line 8"/>
          <p:cNvSpPr>
            <a:spLocks noChangeShapeType="1"/>
          </p:cNvSpPr>
          <p:nvPr/>
        </p:nvSpPr>
        <p:spPr bwMode="auto">
          <a:xfrm>
            <a:off x="5874375" y="1882056"/>
            <a:ext cx="23050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5" name="Line 7"/>
          <p:cNvSpPr>
            <a:spLocks noChangeShapeType="1"/>
          </p:cNvSpPr>
          <p:nvPr/>
        </p:nvSpPr>
        <p:spPr bwMode="auto">
          <a:xfrm flipV="1">
            <a:off x="7026900" y="658093"/>
            <a:ext cx="0" cy="2447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6" name="Line 10"/>
          <p:cNvSpPr>
            <a:spLocks noChangeShapeType="1"/>
          </p:cNvSpPr>
          <p:nvPr/>
        </p:nvSpPr>
        <p:spPr bwMode="auto">
          <a:xfrm flipH="1">
            <a:off x="6234738" y="2890118"/>
            <a:ext cx="15843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7" name="Line 11"/>
          <p:cNvSpPr>
            <a:spLocks noChangeShapeType="1"/>
          </p:cNvSpPr>
          <p:nvPr/>
        </p:nvSpPr>
        <p:spPr bwMode="auto">
          <a:xfrm>
            <a:off x="6234738" y="873993"/>
            <a:ext cx="0" cy="2016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8" name="Line 12"/>
          <p:cNvSpPr>
            <a:spLocks noChangeShapeType="1"/>
          </p:cNvSpPr>
          <p:nvPr/>
        </p:nvSpPr>
        <p:spPr bwMode="auto">
          <a:xfrm flipH="1">
            <a:off x="6234738" y="873993"/>
            <a:ext cx="15843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9" name="Line 13"/>
          <p:cNvSpPr>
            <a:spLocks noChangeShapeType="1"/>
          </p:cNvSpPr>
          <p:nvPr/>
        </p:nvSpPr>
        <p:spPr bwMode="auto">
          <a:xfrm>
            <a:off x="7819063" y="873993"/>
            <a:ext cx="0" cy="2016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0" name="Arc 14"/>
          <p:cNvSpPr>
            <a:spLocks/>
          </p:cNvSpPr>
          <p:nvPr/>
        </p:nvSpPr>
        <p:spPr bwMode="auto">
          <a:xfrm rot="1743563">
            <a:off x="6382375" y="805731"/>
            <a:ext cx="1292225" cy="2155825"/>
          </a:xfrm>
          <a:custGeom>
            <a:avLst/>
            <a:gdLst>
              <a:gd name="G0" fmla="+- 21600 0 0"/>
              <a:gd name="G1" fmla="+- 21600 0 0"/>
              <a:gd name="G2" fmla="+- 21600 0 0"/>
              <a:gd name="T0" fmla="*/ 21600 w 43200"/>
              <a:gd name="T1" fmla="*/ 0 h 43200"/>
              <a:gd name="T2" fmla="*/ 21394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9751"/>
                  <a:pt x="9545" y="113"/>
                  <a:pt x="21393" y="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9751"/>
                  <a:pt x="9545" y="113"/>
                  <a:pt x="21393" y="0"/>
                </a:cubicBezTo>
                <a:lnTo>
                  <a:pt x="21600" y="21600"/>
                </a:lnTo>
                <a:close/>
              </a:path>
            </a:pathLst>
          </a:custGeom>
          <a:noFill/>
          <a:ln w="19050">
            <a:solidFill>
              <a:schemeClr val="tx1"/>
            </a:solidFill>
            <a:round/>
            <a:headEnd/>
            <a:tailEnd type="arrow" w="lg"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1" name="Line 15"/>
          <p:cNvSpPr>
            <a:spLocks noChangeShapeType="1"/>
          </p:cNvSpPr>
          <p:nvPr/>
        </p:nvSpPr>
        <p:spPr bwMode="auto">
          <a:xfrm flipV="1">
            <a:off x="7026900" y="1016868"/>
            <a:ext cx="647700" cy="86518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2" name="Line 16"/>
          <p:cNvSpPr>
            <a:spLocks noChangeShapeType="1"/>
          </p:cNvSpPr>
          <p:nvPr/>
        </p:nvSpPr>
        <p:spPr bwMode="auto">
          <a:xfrm>
            <a:off x="7026900" y="1882056"/>
            <a:ext cx="6477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3" name="Line 17"/>
          <p:cNvSpPr>
            <a:spLocks noChangeShapeType="1"/>
          </p:cNvSpPr>
          <p:nvPr/>
        </p:nvSpPr>
        <p:spPr bwMode="auto">
          <a:xfrm>
            <a:off x="7674600" y="1016868"/>
            <a:ext cx="0" cy="865188"/>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4" name="Line 18"/>
          <p:cNvSpPr>
            <a:spLocks noChangeShapeType="1"/>
          </p:cNvSpPr>
          <p:nvPr/>
        </p:nvSpPr>
        <p:spPr bwMode="auto">
          <a:xfrm flipH="1">
            <a:off x="7026900" y="1016868"/>
            <a:ext cx="647700"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5" name="Line 19"/>
          <p:cNvSpPr>
            <a:spLocks noChangeShapeType="1"/>
          </p:cNvSpPr>
          <p:nvPr/>
        </p:nvSpPr>
        <p:spPr bwMode="auto">
          <a:xfrm flipV="1">
            <a:off x="7026900" y="1016868"/>
            <a:ext cx="0" cy="86518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6" name="Text Box 20"/>
          <p:cNvSpPr txBox="1">
            <a:spLocks noChangeArrowheads="1"/>
          </p:cNvSpPr>
          <p:nvPr/>
        </p:nvSpPr>
        <p:spPr bwMode="auto">
          <a:xfrm>
            <a:off x="7915900" y="1826493"/>
            <a:ext cx="481222"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97" name="Text Box 21"/>
          <p:cNvSpPr txBox="1">
            <a:spLocks noChangeArrowheads="1"/>
          </p:cNvSpPr>
          <p:nvPr/>
        </p:nvSpPr>
        <p:spPr bwMode="auto">
          <a:xfrm>
            <a:off x="6450638" y="459656"/>
            <a:ext cx="492443"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98" name="Text Box 22"/>
          <p:cNvSpPr txBox="1">
            <a:spLocks noChangeArrowheads="1"/>
          </p:cNvSpPr>
          <p:nvPr/>
        </p:nvSpPr>
        <p:spPr bwMode="auto">
          <a:xfrm>
            <a:off x="8131800" y="1464543"/>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99" name="Text Box 23"/>
          <p:cNvSpPr txBox="1">
            <a:spLocks noChangeArrowheads="1"/>
          </p:cNvSpPr>
          <p:nvPr/>
        </p:nvSpPr>
        <p:spPr bwMode="auto">
          <a:xfrm>
            <a:off x="7025313" y="332656"/>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100" name="Text Box 4"/>
          <p:cNvSpPr txBox="1">
            <a:spLocks noChangeArrowheads="1"/>
          </p:cNvSpPr>
          <p:nvPr/>
        </p:nvSpPr>
        <p:spPr bwMode="auto">
          <a:xfrm>
            <a:off x="306573" y="3075997"/>
            <a:ext cx="82804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a:t>
            </a:r>
            <a:r>
              <a:rPr lang="en-US" altLang="zh-CN" sz="2000" b="1" dirty="0" smtClean="0">
                <a:solidFill>
                  <a:srgbClr val="0066FF"/>
                </a:solidFill>
                <a:latin typeface="微软雅黑" panose="020B0503020204020204" pitchFamily="34" charset="-122"/>
                <a:ea typeface="微软雅黑" panose="020B0503020204020204" pitchFamily="34" charset="-122"/>
              </a:rPr>
              <a:t>a</a:t>
            </a:r>
            <a:r>
              <a:rPr lang="zh-CN" altLang="en-US" sz="2000" b="1" dirty="0" smtClean="0">
                <a:solidFill>
                  <a:srgbClr val="0066FF"/>
                </a:solidFill>
                <a:latin typeface="微软雅黑" panose="020B0503020204020204" pitchFamily="34" charset="-122"/>
                <a:ea typeface="微软雅黑" panose="020B0503020204020204" pitchFamily="34" charset="-122"/>
              </a:rPr>
              <a:t>）经过</a:t>
            </a:r>
            <a:r>
              <a:rPr lang="en-US" altLang="zh-CN" sz="2000" b="1" dirty="0" smtClean="0">
                <a:solidFill>
                  <a:srgbClr val="0066FF"/>
                </a:solidFill>
                <a:latin typeface="微软雅黑" panose="020B0503020204020204" pitchFamily="34" charset="-122"/>
                <a:ea typeface="微软雅黑" panose="020B0503020204020204" pitchFamily="34" charset="-122"/>
              </a:rPr>
              <a:t>1/2</a:t>
            </a:r>
            <a:r>
              <a:rPr lang="zh-CN" altLang="en-US" sz="2000" b="1" dirty="0" smtClean="0">
                <a:solidFill>
                  <a:srgbClr val="0066FF"/>
                </a:solidFill>
                <a:latin typeface="微软雅黑" panose="020B0503020204020204" pitchFamily="34" charset="-122"/>
                <a:ea typeface="微软雅黑" panose="020B0503020204020204" pitchFamily="34" charset="-122"/>
              </a:rPr>
              <a:t>波片</a:t>
            </a:r>
            <a:endParaRPr lang="zh-CN" altLang="en-US" sz="2000" b="1" dirty="0">
              <a:solidFill>
                <a:srgbClr val="0066FF"/>
              </a:solidFill>
              <a:latin typeface="微软雅黑" panose="020B0503020204020204" pitchFamily="34" charset="-122"/>
              <a:ea typeface="微软雅黑" panose="020B0503020204020204" pitchFamily="34" charset="-122"/>
            </a:endParaRPr>
          </a:p>
        </p:txBody>
      </p:sp>
      <p:sp>
        <p:nvSpPr>
          <p:cNvPr id="102" name="Rectangle 3"/>
          <p:cNvSpPr>
            <a:spLocks noGrp="1" noChangeArrowheads="1"/>
          </p:cNvSpPr>
          <p:nvPr/>
        </p:nvSpPr>
        <p:spPr bwMode="auto">
          <a:xfrm>
            <a:off x="683568" y="3542722"/>
            <a:ext cx="8229600" cy="509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just" fontAlgn="base">
              <a:lnSpc>
                <a:spcPct val="120000"/>
              </a:lnSpc>
              <a:spcBef>
                <a:spcPts val="600"/>
              </a:spcBef>
              <a:spcAft>
                <a:spcPct val="0"/>
              </a:spcAft>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产生</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±π</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的额外相位差</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，导致旋转方向相反。</a:t>
            </a: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2329797253"/>
              </p:ext>
            </p:extLst>
          </p:nvPr>
        </p:nvGraphicFramePr>
        <p:xfrm>
          <a:off x="683568" y="3975808"/>
          <a:ext cx="2232248" cy="834520"/>
        </p:xfrm>
        <a:graphic>
          <a:graphicData uri="http://schemas.openxmlformats.org/presentationml/2006/ole">
            <mc:AlternateContent xmlns:mc="http://schemas.openxmlformats.org/markup-compatibility/2006">
              <mc:Choice xmlns:v="urn:schemas-microsoft-com:vml" Requires="v">
                <p:oleObj spid="_x0000_s382248" name="Equation" r:id="rId8" imgW="1358640" imgH="507960" progId="Equation.DSMT4">
                  <p:embed/>
                </p:oleObj>
              </mc:Choice>
              <mc:Fallback>
                <p:oleObj name="Equation" r:id="rId8" imgW="1358640" imgH="507960" progId="Equation.DSMT4">
                  <p:embed/>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3975808"/>
                        <a:ext cx="2232248" cy="834520"/>
                      </a:xfrm>
                      <a:prstGeom prst="rect">
                        <a:avLst/>
                      </a:prstGeom>
                      <a:noFill/>
                      <a:ln>
                        <a:noFill/>
                      </a:ln>
                      <a:effectLst/>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659152042"/>
              </p:ext>
            </p:extLst>
          </p:nvPr>
        </p:nvGraphicFramePr>
        <p:xfrm>
          <a:off x="763711" y="5246374"/>
          <a:ext cx="2573042" cy="823421"/>
        </p:xfrm>
        <a:graphic>
          <a:graphicData uri="http://schemas.openxmlformats.org/presentationml/2006/ole">
            <mc:AlternateContent xmlns:mc="http://schemas.openxmlformats.org/markup-compatibility/2006">
              <mc:Choice xmlns:v="urn:schemas-microsoft-com:vml" Requires="v">
                <p:oleObj spid="_x0000_s382249" name="Equation" r:id="rId9" imgW="1587240" imgH="507960" progId="Equation.DSMT4">
                  <p:embed/>
                </p:oleObj>
              </mc:Choice>
              <mc:Fallback>
                <p:oleObj name="Equation" r:id="rId9" imgW="1587240" imgH="507960" progId="Equation.DSMT4">
                  <p:embed/>
                  <p:pic>
                    <p:nvPicPr>
                      <p:cNvPr id="0" name="Object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3711" y="5246374"/>
                        <a:ext cx="2573042" cy="823421"/>
                      </a:xfrm>
                      <a:prstGeom prst="rect">
                        <a:avLst/>
                      </a:prstGeom>
                      <a:noFill/>
                      <a:ln>
                        <a:noFill/>
                      </a:ln>
                      <a:effectLst/>
                    </p:spPr>
                  </p:pic>
                </p:oleObj>
              </mc:Fallback>
            </mc:AlternateContent>
          </a:graphicData>
        </a:graphic>
      </p:graphicFrame>
      <p:sp>
        <p:nvSpPr>
          <p:cNvPr id="66" name="下箭头 65"/>
          <p:cNvSpPr/>
          <p:nvPr/>
        </p:nvSpPr>
        <p:spPr>
          <a:xfrm>
            <a:off x="1906216" y="4752833"/>
            <a:ext cx="144016" cy="432048"/>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grpSp>
        <p:nvGrpSpPr>
          <p:cNvPr id="157" name="组合 156"/>
          <p:cNvGrpSpPr/>
          <p:nvPr/>
        </p:nvGrpSpPr>
        <p:grpSpPr>
          <a:xfrm>
            <a:off x="3487330" y="3936651"/>
            <a:ext cx="2622075" cy="2403806"/>
            <a:chOff x="3612663" y="4302059"/>
            <a:chExt cx="3411538" cy="2682875"/>
          </a:xfrm>
        </p:grpSpPr>
        <p:sp>
          <p:nvSpPr>
            <p:cNvPr id="140" name="Line 4"/>
            <p:cNvSpPr>
              <a:spLocks noChangeShapeType="1"/>
            </p:cNvSpPr>
            <p:nvPr/>
          </p:nvSpPr>
          <p:spPr bwMode="auto">
            <a:xfrm>
              <a:off x="3612663" y="5760972"/>
              <a:ext cx="23050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1" name="Line 5"/>
            <p:cNvSpPr>
              <a:spLocks noChangeShapeType="1"/>
            </p:cNvSpPr>
            <p:nvPr/>
          </p:nvSpPr>
          <p:spPr bwMode="auto">
            <a:xfrm flipV="1">
              <a:off x="4765188" y="4537009"/>
              <a:ext cx="0" cy="2447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2" name="Line 6"/>
            <p:cNvSpPr>
              <a:spLocks noChangeShapeType="1"/>
            </p:cNvSpPr>
            <p:nvPr/>
          </p:nvSpPr>
          <p:spPr bwMode="auto">
            <a:xfrm flipH="1">
              <a:off x="3973026" y="6769034"/>
              <a:ext cx="15843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 name="Line 7"/>
            <p:cNvSpPr>
              <a:spLocks noChangeShapeType="1"/>
            </p:cNvSpPr>
            <p:nvPr/>
          </p:nvSpPr>
          <p:spPr bwMode="auto">
            <a:xfrm>
              <a:off x="3973026" y="4752909"/>
              <a:ext cx="0" cy="2016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4" name="Line 8"/>
            <p:cNvSpPr>
              <a:spLocks noChangeShapeType="1"/>
            </p:cNvSpPr>
            <p:nvPr/>
          </p:nvSpPr>
          <p:spPr bwMode="auto">
            <a:xfrm flipH="1">
              <a:off x="3973026" y="4752909"/>
              <a:ext cx="15843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5" name="Line 9"/>
            <p:cNvSpPr>
              <a:spLocks noChangeShapeType="1"/>
            </p:cNvSpPr>
            <p:nvPr/>
          </p:nvSpPr>
          <p:spPr bwMode="auto">
            <a:xfrm>
              <a:off x="5557351" y="4752909"/>
              <a:ext cx="0" cy="2016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6" name="Arc 10"/>
            <p:cNvSpPr>
              <a:spLocks/>
            </p:cNvSpPr>
            <p:nvPr/>
          </p:nvSpPr>
          <p:spPr bwMode="auto">
            <a:xfrm rot="1743563">
              <a:off x="4120663" y="4684647"/>
              <a:ext cx="1292225" cy="2155825"/>
            </a:xfrm>
            <a:custGeom>
              <a:avLst/>
              <a:gdLst>
                <a:gd name="G0" fmla="+- 21600 0 0"/>
                <a:gd name="G1" fmla="+- 21600 0 0"/>
                <a:gd name="G2" fmla="+- 21600 0 0"/>
                <a:gd name="T0" fmla="*/ 21600 w 43200"/>
                <a:gd name="T1" fmla="*/ 0 h 43200"/>
                <a:gd name="T2" fmla="*/ 21394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9751"/>
                    <a:pt x="9545" y="113"/>
                    <a:pt x="21393" y="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9751"/>
                    <a:pt x="9545" y="113"/>
                    <a:pt x="21393" y="0"/>
                  </a:cubicBezTo>
                  <a:lnTo>
                    <a:pt x="21600" y="21600"/>
                  </a:lnTo>
                  <a:close/>
                </a:path>
              </a:pathLst>
            </a:custGeom>
            <a:noFill/>
            <a:ln w="28575">
              <a:solidFill>
                <a:schemeClr val="tx1"/>
              </a:solidFill>
              <a:round/>
              <a:headEnd/>
              <a:tailEnd type="arrow" w="lg"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7" name="Line 11"/>
            <p:cNvSpPr>
              <a:spLocks noChangeShapeType="1"/>
            </p:cNvSpPr>
            <p:nvPr/>
          </p:nvSpPr>
          <p:spPr bwMode="auto">
            <a:xfrm flipV="1">
              <a:off x="4765188" y="4895784"/>
              <a:ext cx="647700" cy="86518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8" name="Line 12"/>
            <p:cNvSpPr>
              <a:spLocks noChangeShapeType="1"/>
            </p:cNvSpPr>
            <p:nvPr/>
          </p:nvSpPr>
          <p:spPr bwMode="auto">
            <a:xfrm>
              <a:off x="4765188" y="5760972"/>
              <a:ext cx="6477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9" name="Line 13"/>
            <p:cNvSpPr>
              <a:spLocks noChangeShapeType="1"/>
            </p:cNvSpPr>
            <p:nvPr/>
          </p:nvSpPr>
          <p:spPr bwMode="auto">
            <a:xfrm>
              <a:off x="5412888" y="4895784"/>
              <a:ext cx="0" cy="865188"/>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0" name="Line 14"/>
            <p:cNvSpPr>
              <a:spLocks noChangeShapeType="1"/>
            </p:cNvSpPr>
            <p:nvPr/>
          </p:nvSpPr>
          <p:spPr bwMode="auto">
            <a:xfrm flipH="1">
              <a:off x="4765188" y="4895784"/>
              <a:ext cx="647700"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1" name="Line 15"/>
            <p:cNvSpPr>
              <a:spLocks noChangeShapeType="1"/>
            </p:cNvSpPr>
            <p:nvPr/>
          </p:nvSpPr>
          <p:spPr bwMode="auto">
            <a:xfrm flipV="1">
              <a:off x="4765188" y="4895784"/>
              <a:ext cx="0" cy="86518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2" name="Text Box 16"/>
            <p:cNvSpPr txBox="1">
              <a:spLocks noChangeArrowheads="1"/>
            </p:cNvSpPr>
            <p:nvPr/>
          </p:nvSpPr>
          <p:spPr bwMode="auto">
            <a:xfrm>
              <a:off x="5654188" y="5705409"/>
              <a:ext cx="712222" cy="43476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53" name="Text Box 17"/>
            <p:cNvSpPr txBox="1">
              <a:spLocks noChangeArrowheads="1"/>
            </p:cNvSpPr>
            <p:nvPr/>
          </p:nvSpPr>
          <p:spPr bwMode="auto">
            <a:xfrm>
              <a:off x="4188927" y="4338573"/>
              <a:ext cx="728829" cy="43476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54" name="Text Box 18"/>
            <p:cNvSpPr txBox="1">
              <a:spLocks noChangeArrowheads="1"/>
            </p:cNvSpPr>
            <p:nvPr/>
          </p:nvSpPr>
          <p:spPr bwMode="auto">
            <a:xfrm>
              <a:off x="5870089" y="5343459"/>
              <a:ext cx="408544" cy="43476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155" name="Text Box 19"/>
            <p:cNvSpPr txBox="1">
              <a:spLocks noChangeArrowheads="1"/>
            </p:cNvSpPr>
            <p:nvPr/>
          </p:nvSpPr>
          <p:spPr bwMode="auto">
            <a:xfrm>
              <a:off x="4836627" y="4302059"/>
              <a:ext cx="408544" cy="43476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pic>
          <p:nvPicPr>
            <p:cNvPr id="156" name="图片 15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622438" y="4679884"/>
              <a:ext cx="1401763" cy="804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58" name="Line 20"/>
          <p:cNvSpPr>
            <a:spLocks noChangeShapeType="1"/>
          </p:cNvSpPr>
          <p:nvPr/>
        </p:nvSpPr>
        <p:spPr bwMode="auto">
          <a:xfrm>
            <a:off x="6416583" y="5242705"/>
            <a:ext cx="189444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9" name="Line 21"/>
          <p:cNvSpPr>
            <a:spLocks noChangeShapeType="1"/>
          </p:cNvSpPr>
          <p:nvPr/>
        </p:nvSpPr>
        <p:spPr bwMode="auto">
          <a:xfrm flipV="1">
            <a:off x="7363804" y="4097729"/>
            <a:ext cx="0" cy="22899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0" name="Line 22"/>
          <p:cNvSpPr>
            <a:spLocks noChangeShapeType="1"/>
          </p:cNvSpPr>
          <p:nvPr/>
        </p:nvSpPr>
        <p:spPr bwMode="auto">
          <a:xfrm flipH="1">
            <a:off x="6712753" y="6185712"/>
            <a:ext cx="130210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1" name="Line 23"/>
          <p:cNvSpPr>
            <a:spLocks noChangeShapeType="1"/>
          </p:cNvSpPr>
          <p:nvPr/>
        </p:nvSpPr>
        <p:spPr bwMode="auto">
          <a:xfrm>
            <a:off x="6712753" y="4299696"/>
            <a:ext cx="0" cy="188601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2" name="Line 24"/>
          <p:cNvSpPr>
            <a:spLocks noChangeShapeType="1"/>
          </p:cNvSpPr>
          <p:nvPr/>
        </p:nvSpPr>
        <p:spPr bwMode="auto">
          <a:xfrm flipH="1">
            <a:off x="6712753" y="4299696"/>
            <a:ext cx="130210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3" name="Line 25"/>
          <p:cNvSpPr>
            <a:spLocks noChangeShapeType="1"/>
          </p:cNvSpPr>
          <p:nvPr/>
        </p:nvSpPr>
        <p:spPr bwMode="auto">
          <a:xfrm>
            <a:off x="8014856" y="4299696"/>
            <a:ext cx="0" cy="188601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4" name="Arc 26"/>
          <p:cNvSpPr>
            <a:spLocks/>
          </p:cNvSpPr>
          <p:nvPr/>
        </p:nvSpPr>
        <p:spPr bwMode="auto">
          <a:xfrm rot="19856437" flipH="1">
            <a:off x="6834091" y="4235840"/>
            <a:ext cx="1062036" cy="2016700"/>
          </a:xfrm>
          <a:custGeom>
            <a:avLst/>
            <a:gdLst>
              <a:gd name="G0" fmla="+- 21600 0 0"/>
              <a:gd name="G1" fmla="+- 21600 0 0"/>
              <a:gd name="G2" fmla="+- 21600 0 0"/>
              <a:gd name="T0" fmla="*/ 21600 w 43200"/>
              <a:gd name="T1" fmla="*/ 0 h 43200"/>
              <a:gd name="T2" fmla="*/ 21394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9751"/>
                  <a:pt x="9545" y="113"/>
                  <a:pt x="21393" y="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9751"/>
                  <a:pt x="9545" y="113"/>
                  <a:pt x="21393" y="0"/>
                </a:cubicBezTo>
                <a:lnTo>
                  <a:pt x="21600" y="21600"/>
                </a:lnTo>
                <a:close/>
              </a:path>
            </a:pathLst>
          </a:custGeom>
          <a:noFill/>
          <a:ln w="28575">
            <a:solidFill>
              <a:schemeClr val="tx1"/>
            </a:solidFill>
            <a:round/>
            <a:headEnd/>
            <a:tailEnd type="arrow" w="lg"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5" name="Line 27"/>
          <p:cNvSpPr>
            <a:spLocks noChangeShapeType="1"/>
          </p:cNvSpPr>
          <p:nvPr/>
        </p:nvSpPr>
        <p:spPr bwMode="auto">
          <a:xfrm flipH="1" flipV="1">
            <a:off x="6830177" y="4433351"/>
            <a:ext cx="532322" cy="80935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6" name="Line 28"/>
          <p:cNvSpPr>
            <a:spLocks noChangeShapeType="1"/>
          </p:cNvSpPr>
          <p:nvPr/>
        </p:nvSpPr>
        <p:spPr bwMode="auto">
          <a:xfrm flipH="1">
            <a:off x="6830177" y="5242705"/>
            <a:ext cx="53232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7" name="Line 29"/>
          <p:cNvSpPr>
            <a:spLocks noChangeShapeType="1"/>
          </p:cNvSpPr>
          <p:nvPr/>
        </p:nvSpPr>
        <p:spPr bwMode="auto">
          <a:xfrm>
            <a:off x="6830177" y="4433351"/>
            <a:ext cx="0" cy="809354"/>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8" name="Line 30"/>
          <p:cNvSpPr>
            <a:spLocks noChangeShapeType="1"/>
          </p:cNvSpPr>
          <p:nvPr/>
        </p:nvSpPr>
        <p:spPr bwMode="auto">
          <a:xfrm flipH="1">
            <a:off x="6830177" y="4433351"/>
            <a:ext cx="532322"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9" name="Line 31"/>
          <p:cNvSpPr>
            <a:spLocks noChangeShapeType="1"/>
          </p:cNvSpPr>
          <p:nvPr/>
        </p:nvSpPr>
        <p:spPr bwMode="auto">
          <a:xfrm flipV="1">
            <a:off x="7363804" y="4433351"/>
            <a:ext cx="0" cy="80935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0" name="Text Box 32"/>
          <p:cNvSpPr txBox="1">
            <a:spLocks noChangeArrowheads="1"/>
          </p:cNvSpPr>
          <p:nvPr/>
        </p:nvSpPr>
        <p:spPr bwMode="auto">
          <a:xfrm>
            <a:off x="8094443" y="5190727"/>
            <a:ext cx="395500" cy="31670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71" name="Text Box 33"/>
          <p:cNvSpPr txBox="1">
            <a:spLocks noChangeArrowheads="1"/>
          </p:cNvSpPr>
          <p:nvPr/>
        </p:nvSpPr>
        <p:spPr bwMode="auto">
          <a:xfrm>
            <a:off x="6890194" y="3912098"/>
            <a:ext cx="404722" cy="31670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72" name="Text Box 34"/>
          <p:cNvSpPr txBox="1">
            <a:spLocks noChangeArrowheads="1"/>
          </p:cNvSpPr>
          <p:nvPr/>
        </p:nvSpPr>
        <p:spPr bwMode="auto">
          <a:xfrm>
            <a:off x="8271883" y="4852136"/>
            <a:ext cx="226866" cy="31670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173" name="Text Box 35"/>
          <p:cNvSpPr txBox="1">
            <a:spLocks noChangeArrowheads="1"/>
          </p:cNvSpPr>
          <p:nvPr/>
        </p:nvSpPr>
        <p:spPr bwMode="auto">
          <a:xfrm>
            <a:off x="7422516" y="3877942"/>
            <a:ext cx="226866" cy="31670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graphicFrame>
        <p:nvGraphicFramePr>
          <p:cNvPr id="3" name="对象 2"/>
          <p:cNvGraphicFramePr>
            <a:graphicFrameLocks noChangeAspect="1"/>
          </p:cNvGraphicFramePr>
          <p:nvPr>
            <p:extLst>
              <p:ext uri="{D42A27DB-BD31-4B8C-83A1-F6EECF244321}">
                <p14:modId xmlns:p14="http://schemas.microsoft.com/office/powerpoint/2010/main" val="1706072916"/>
              </p:ext>
            </p:extLst>
          </p:nvPr>
        </p:nvGraphicFramePr>
        <p:xfrm>
          <a:off x="7800246" y="3793555"/>
          <a:ext cx="1112922" cy="594838"/>
        </p:xfrm>
        <a:graphic>
          <a:graphicData uri="http://schemas.openxmlformats.org/presentationml/2006/ole">
            <mc:AlternateContent xmlns:mc="http://schemas.openxmlformats.org/markup-compatibility/2006">
              <mc:Choice xmlns:v="urn:schemas-microsoft-com:vml" Requires="v">
                <p:oleObj spid="_x0000_s382250" name="Equation" r:id="rId12" imgW="736560" imgH="393480" progId="Equation.DSMT4">
                  <p:embed/>
                </p:oleObj>
              </mc:Choice>
              <mc:Fallback>
                <p:oleObj name="Equation" r:id="rId12" imgW="736560" imgH="393480" progId="Equation.DSMT4">
                  <p:embed/>
                  <p:pic>
                    <p:nvPicPr>
                      <p:cNvPr id="0" name=""/>
                      <p:cNvPicPr/>
                      <p:nvPr/>
                    </p:nvPicPr>
                    <p:blipFill>
                      <a:blip r:embed="rId13"/>
                      <a:stretch>
                        <a:fillRect/>
                      </a:stretch>
                    </p:blipFill>
                    <p:spPr>
                      <a:xfrm>
                        <a:off x="7800246" y="3793555"/>
                        <a:ext cx="1112922" cy="594838"/>
                      </a:xfrm>
                      <a:prstGeom prst="rect">
                        <a:avLst/>
                      </a:prstGeom>
                    </p:spPr>
                  </p:pic>
                </p:oleObj>
              </mc:Fallback>
            </mc:AlternateContent>
          </a:graphicData>
        </a:graphic>
      </p:graphicFrame>
    </p:spTree>
    <p:extLst>
      <p:ext uri="{BB962C8B-B14F-4D97-AF65-F5344CB8AC3E}">
        <p14:creationId xmlns:p14="http://schemas.microsoft.com/office/powerpoint/2010/main" val="2354990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180823" y="620688"/>
            <a:ext cx="8377238" cy="5355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lgn="just">
              <a:lnSpc>
                <a:spcPct val="120000"/>
              </a:lnSpc>
              <a:spcBef>
                <a:spcPct val="50000"/>
              </a:spcBef>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a:t>
            </a:r>
            <a:r>
              <a:rPr lang="en-US" altLang="zh-CN" dirty="0" smtClean="0"/>
              <a:t>4</a:t>
            </a:r>
            <a:r>
              <a:rPr lang="zh-CN" altLang="en-US" dirty="0" smtClean="0"/>
              <a:t>）椭圆偏振光</a:t>
            </a:r>
            <a:r>
              <a:rPr lang="zh-CN" altLang="en-US" dirty="0"/>
              <a:t>经过波片</a:t>
            </a:r>
          </a:p>
        </p:txBody>
      </p:sp>
      <p:sp>
        <p:nvSpPr>
          <p:cNvPr id="102" name="Rectangle 3"/>
          <p:cNvSpPr>
            <a:spLocks noGrp="1" noChangeArrowheads="1"/>
          </p:cNvSpPr>
          <p:nvPr/>
        </p:nvSpPr>
        <p:spPr bwMode="auto">
          <a:xfrm>
            <a:off x="683568" y="1869635"/>
            <a:ext cx="8229600" cy="509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just" fontAlgn="base">
              <a:lnSpc>
                <a:spcPct val="120000"/>
              </a:lnSpc>
              <a:spcBef>
                <a:spcPts val="600"/>
              </a:spcBef>
              <a:spcAft>
                <a:spcPct val="0"/>
              </a:spcAft>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产生</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±π/2</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的额外相位差，需要根据入射分量间的相位差作具体分析</a:t>
            </a:r>
          </a:p>
        </p:txBody>
      </p:sp>
      <p:sp>
        <p:nvSpPr>
          <p:cNvPr id="25" name="Text Box 4"/>
          <p:cNvSpPr txBox="1">
            <a:spLocks noChangeArrowheads="1"/>
          </p:cNvSpPr>
          <p:nvPr/>
        </p:nvSpPr>
        <p:spPr bwMode="auto">
          <a:xfrm>
            <a:off x="306573" y="1293571"/>
            <a:ext cx="82804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a:t>
            </a:r>
            <a:r>
              <a:rPr lang="en-US" altLang="zh-CN" sz="2000" b="1" dirty="0" smtClean="0">
                <a:solidFill>
                  <a:srgbClr val="0066FF"/>
                </a:solidFill>
                <a:latin typeface="微软雅黑" panose="020B0503020204020204" pitchFamily="34" charset="-122"/>
                <a:ea typeface="微软雅黑" panose="020B0503020204020204" pitchFamily="34" charset="-122"/>
              </a:rPr>
              <a:t>b</a:t>
            </a:r>
            <a:r>
              <a:rPr lang="zh-CN" altLang="en-US" sz="2000" b="1" dirty="0" smtClean="0">
                <a:solidFill>
                  <a:srgbClr val="0066FF"/>
                </a:solidFill>
                <a:latin typeface="微软雅黑" panose="020B0503020204020204" pitchFamily="34" charset="-122"/>
                <a:ea typeface="微软雅黑" panose="020B0503020204020204" pitchFamily="34" charset="-122"/>
              </a:rPr>
              <a:t>）经过</a:t>
            </a:r>
            <a:r>
              <a:rPr lang="en-US" altLang="zh-CN" sz="2000" b="1" dirty="0" smtClean="0">
                <a:solidFill>
                  <a:srgbClr val="0066FF"/>
                </a:solidFill>
                <a:latin typeface="微软雅黑" panose="020B0503020204020204" pitchFamily="34" charset="-122"/>
                <a:ea typeface="微软雅黑" panose="020B0503020204020204" pitchFamily="34" charset="-122"/>
              </a:rPr>
              <a:t>1/4</a:t>
            </a:r>
            <a:r>
              <a:rPr lang="zh-CN" altLang="en-US" sz="2000" b="1" dirty="0" smtClean="0">
                <a:solidFill>
                  <a:srgbClr val="0066FF"/>
                </a:solidFill>
                <a:latin typeface="微软雅黑" panose="020B0503020204020204" pitchFamily="34" charset="-122"/>
                <a:ea typeface="微软雅黑" panose="020B0503020204020204" pitchFamily="34" charset="-122"/>
              </a:rPr>
              <a:t>波片</a:t>
            </a:r>
            <a:endParaRPr lang="zh-CN" altLang="en-US" sz="2000" b="1" dirty="0">
              <a:solidFill>
                <a:srgbClr val="0066FF"/>
              </a:solidFill>
              <a:latin typeface="微软雅黑" panose="020B0503020204020204" pitchFamily="34" charset="-122"/>
              <a:ea typeface="微软雅黑" panose="020B0503020204020204" pitchFamily="34" charset="-122"/>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3437064162"/>
              </p:ext>
            </p:extLst>
          </p:nvPr>
        </p:nvGraphicFramePr>
        <p:xfrm>
          <a:off x="1331640" y="2351818"/>
          <a:ext cx="2485150" cy="929066"/>
        </p:xfrm>
        <a:graphic>
          <a:graphicData uri="http://schemas.openxmlformats.org/presentationml/2006/ole">
            <mc:AlternateContent xmlns:mc="http://schemas.openxmlformats.org/markup-compatibility/2006">
              <mc:Choice xmlns:v="urn:schemas-microsoft-com:vml" Requires="v">
                <p:oleObj spid="_x0000_s383201" name="Equation" r:id="rId4" imgW="1358640" imgH="507960" progId="Equation.DSMT4">
                  <p:embed/>
                </p:oleObj>
              </mc:Choice>
              <mc:Fallback>
                <p:oleObj name="Equation" r:id="rId4" imgW="1358640" imgH="5079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2351818"/>
                        <a:ext cx="2485150" cy="929066"/>
                      </a:xfrm>
                      <a:prstGeom prst="rect">
                        <a:avLst/>
                      </a:prstGeom>
                      <a:noFill/>
                      <a:ln>
                        <a:noFill/>
                      </a:ln>
                      <a:effec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2225743095"/>
              </p:ext>
            </p:extLst>
          </p:nvPr>
        </p:nvGraphicFramePr>
        <p:xfrm>
          <a:off x="4572000" y="2351818"/>
          <a:ext cx="3228134" cy="929066"/>
        </p:xfrm>
        <a:graphic>
          <a:graphicData uri="http://schemas.openxmlformats.org/presentationml/2006/ole">
            <mc:AlternateContent xmlns:mc="http://schemas.openxmlformats.org/markup-compatibility/2006">
              <mc:Choice xmlns:v="urn:schemas-microsoft-com:vml" Requires="v">
                <p:oleObj spid="_x0000_s383202" name="Equation" r:id="rId6" imgW="1765080" imgH="507960" progId="Equation.DSMT4">
                  <p:embed/>
                </p:oleObj>
              </mc:Choice>
              <mc:Fallback>
                <p:oleObj name="Equation" r:id="rId6" imgW="1765080" imgH="50796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2351818"/>
                        <a:ext cx="3228134" cy="929066"/>
                      </a:xfrm>
                      <a:prstGeom prst="rect">
                        <a:avLst/>
                      </a:prstGeom>
                      <a:noFill/>
                      <a:ln>
                        <a:noFill/>
                      </a:ln>
                      <a:effectLst/>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875971344"/>
              </p:ext>
            </p:extLst>
          </p:nvPr>
        </p:nvGraphicFramePr>
        <p:xfrm>
          <a:off x="4015762" y="2589715"/>
          <a:ext cx="349242" cy="279125"/>
        </p:xfrm>
        <a:graphic>
          <a:graphicData uri="http://schemas.openxmlformats.org/presentationml/2006/ole">
            <mc:AlternateContent xmlns:mc="http://schemas.openxmlformats.org/markup-compatibility/2006">
              <mc:Choice xmlns:v="urn:schemas-microsoft-com:vml" Requires="v">
                <p:oleObj spid="_x0000_s383203" name="Equation" r:id="rId8" imgW="190440" imgH="152280" progId="Equation.DSMT4">
                  <p:embed/>
                </p:oleObj>
              </mc:Choice>
              <mc:Fallback>
                <p:oleObj name="Equation" r:id="rId8" imgW="190440" imgH="1522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15762" y="2589715"/>
                        <a:ext cx="349242" cy="279125"/>
                      </a:xfrm>
                      <a:prstGeom prst="rect">
                        <a:avLst/>
                      </a:prstGeom>
                      <a:noFill/>
                      <a:ln>
                        <a:noFill/>
                      </a:ln>
                      <a:effectLst/>
                    </p:spPr>
                  </p:pic>
                </p:oleObj>
              </mc:Fallback>
            </mc:AlternateContent>
          </a:graphicData>
        </a:graphic>
      </p:graphicFrame>
      <p:sp>
        <p:nvSpPr>
          <p:cNvPr id="29" name="Line 7"/>
          <p:cNvSpPr>
            <a:spLocks noChangeShapeType="1"/>
          </p:cNvSpPr>
          <p:nvPr/>
        </p:nvSpPr>
        <p:spPr bwMode="auto">
          <a:xfrm>
            <a:off x="1116515" y="4968051"/>
            <a:ext cx="23050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0" name="Line 8"/>
          <p:cNvSpPr>
            <a:spLocks noChangeShapeType="1"/>
          </p:cNvSpPr>
          <p:nvPr/>
        </p:nvSpPr>
        <p:spPr bwMode="auto">
          <a:xfrm flipV="1">
            <a:off x="2269040" y="3744089"/>
            <a:ext cx="0" cy="2447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1" name="Line 9"/>
          <p:cNvSpPr>
            <a:spLocks noChangeShapeType="1"/>
          </p:cNvSpPr>
          <p:nvPr/>
        </p:nvSpPr>
        <p:spPr bwMode="auto">
          <a:xfrm flipH="1">
            <a:off x="1476878" y="5976114"/>
            <a:ext cx="15843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2" name="Line 10"/>
          <p:cNvSpPr>
            <a:spLocks noChangeShapeType="1"/>
          </p:cNvSpPr>
          <p:nvPr/>
        </p:nvSpPr>
        <p:spPr bwMode="auto">
          <a:xfrm>
            <a:off x="1476878" y="3959989"/>
            <a:ext cx="0" cy="2016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3" name="Line 11"/>
          <p:cNvSpPr>
            <a:spLocks noChangeShapeType="1"/>
          </p:cNvSpPr>
          <p:nvPr/>
        </p:nvSpPr>
        <p:spPr bwMode="auto">
          <a:xfrm flipH="1">
            <a:off x="1476878" y="3959989"/>
            <a:ext cx="15843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4" name="Line 12"/>
          <p:cNvSpPr>
            <a:spLocks noChangeShapeType="1"/>
          </p:cNvSpPr>
          <p:nvPr/>
        </p:nvSpPr>
        <p:spPr bwMode="auto">
          <a:xfrm>
            <a:off x="3061203" y="3959989"/>
            <a:ext cx="0" cy="2016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5" name="Arc 13"/>
          <p:cNvSpPr>
            <a:spLocks/>
          </p:cNvSpPr>
          <p:nvPr/>
        </p:nvSpPr>
        <p:spPr bwMode="auto">
          <a:xfrm rot="1743563">
            <a:off x="1624515" y="3891726"/>
            <a:ext cx="1292225" cy="2155825"/>
          </a:xfrm>
          <a:custGeom>
            <a:avLst/>
            <a:gdLst>
              <a:gd name="G0" fmla="+- 21600 0 0"/>
              <a:gd name="G1" fmla="+- 21600 0 0"/>
              <a:gd name="G2" fmla="+- 21600 0 0"/>
              <a:gd name="T0" fmla="*/ 21600 w 43200"/>
              <a:gd name="T1" fmla="*/ 0 h 43200"/>
              <a:gd name="T2" fmla="*/ 21394 w 43200"/>
              <a:gd name="T3" fmla="*/ 1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9751"/>
                  <a:pt x="9545" y="113"/>
                  <a:pt x="21393" y="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9751"/>
                  <a:pt x="9545" y="113"/>
                  <a:pt x="21393" y="0"/>
                </a:cubicBezTo>
                <a:lnTo>
                  <a:pt x="21600" y="21600"/>
                </a:lnTo>
                <a:close/>
              </a:path>
            </a:pathLst>
          </a:custGeom>
          <a:noFill/>
          <a:ln w="28575">
            <a:solidFill>
              <a:schemeClr val="tx1"/>
            </a:solidFill>
            <a:round/>
            <a:headEnd/>
            <a:tailEnd type="arrow" w="lg"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6" name="Line 14"/>
          <p:cNvSpPr>
            <a:spLocks noChangeShapeType="1"/>
          </p:cNvSpPr>
          <p:nvPr/>
        </p:nvSpPr>
        <p:spPr bwMode="auto">
          <a:xfrm flipV="1">
            <a:off x="2269040" y="4102864"/>
            <a:ext cx="647700" cy="8651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7" name="Line 15"/>
          <p:cNvSpPr>
            <a:spLocks noChangeShapeType="1"/>
          </p:cNvSpPr>
          <p:nvPr/>
        </p:nvSpPr>
        <p:spPr bwMode="auto">
          <a:xfrm>
            <a:off x="2269040" y="4968051"/>
            <a:ext cx="6477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8" name="Line 16"/>
          <p:cNvSpPr>
            <a:spLocks noChangeShapeType="1"/>
          </p:cNvSpPr>
          <p:nvPr/>
        </p:nvSpPr>
        <p:spPr bwMode="auto">
          <a:xfrm>
            <a:off x="2916740" y="4102864"/>
            <a:ext cx="0" cy="86518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9" name="Line 17"/>
          <p:cNvSpPr>
            <a:spLocks noChangeShapeType="1"/>
          </p:cNvSpPr>
          <p:nvPr/>
        </p:nvSpPr>
        <p:spPr bwMode="auto">
          <a:xfrm flipH="1">
            <a:off x="2269040" y="4102864"/>
            <a:ext cx="647700"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0" name="Line 18"/>
          <p:cNvSpPr>
            <a:spLocks noChangeShapeType="1"/>
          </p:cNvSpPr>
          <p:nvPr/>
        </p:nvSpPr>
        <p:spPr bwMode="auto">
          <a:xfrm flipV="1">
            <a:off x="2269040" y="4102864"/>
            <a:ext cx="0" cy="8651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1" name="Text Box 19"/>
          <p:cNvSpPr txBox="1">
            <a:spLocks noChangeArrowheads="1"/>
          </p:cNvSpPr>
          <p:nvPr/>
        </p:nvSpPr>
        <p:spPr bwMode="auto">
          <a:xfrm>
            <a:off x="3158040" y="4912489"/>
            <a:ext cx="481222"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42" name="Text Box 20"/>
          <p:cNvSpPr txBox="1">
            <a:spLocks noChangeArrowheads="1"/>
          </p:cNvSpPr>
          <p:nvPr/>
        </p:nvSpPr>
        <p:spPr bwMode="auto">
          <a:xfrm>
            <a:off x="1692778" y="3545651"/>
            <a:ext cx="492443"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43" name="Text Box 21"/>
          <p:cNvSpPr txBox="1">
            <a:spLocks noChangeArrowheads="1"/>
          </p:cNvSpPr>
          <p:nvPr/>
        </p:nvSpPr>
        <p:spPr bwMode="auto">
          <a:xfrm>
            <a:off x="3373940" y="4550539"/>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44" name="Text Box 22"/>
          <p:cNvSpPr txBox="1">
            <a:spLocks noChangeArrowheads="1"/>
          </p:cNvSpPr>
          <p:nvPr/>
        </p:nvSpPr>
        <p:spPr bwMode="auto">
          <a:xfrm>
            <a:off x="2340478" y="3509139"/>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pic>
        <p:nvPicPr>
          <p:cNvPr id="45" name="图片 4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126291" y="3886964"/>
            <a:ext cx="1085670" cy="6233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6" name="Line 24"/>
          <p:cNvSpPr>
            <a:spLocks noChangeShapeType="1"/>
          </p:cNvSpPr>
          <p:nvPr/>
        </p:nvSpPr>
        <p:spPr bwMode="auto">
          <a:xfrm>
            <a:off x="4905878" y="4966464"/>
            <a:ext cx="23050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7" name="Line 25"/>
          <p:cNvSpPr>
            <a:spLocks noChangeShapeType="1"/>
          </p:cNvSpPr>
          <p:nvPr/>
        </p:nvSpPr>
        <p:spPr bwMode="auto">
          <a:xfrm flipV="1">
            <a:off x="6085390" y="3742501"/>
            <a:ext cx="0" cy="2447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8" name="Line 26"/>
          <p:cNvSpPr>
            <a:spLocks noChangeShapeType="1"/>
          </p:cNvSpPr>
          <p:nvPr/>
        </p:nvSpPr>
        <p:spPr bwMode="auto">
          <a:xfrm flipH="1">
            <a:off x="5266240" y="5974526"/>
            <a:ext cx="15843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9" name="Line 27"/>
          <p:cNvSpPr>
            <a:spLocks noChangeShapeType="1"/>
          </p:cNvSpPr>
          <p:nvPr/>
        </p:nvSpPr>
        <p:spPr bwMode="auto">
          <a:xfrm>
            <a:off x="5266240" y="3958401"/>
            <a:ext cx="0" cy="2016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0" name="Line 28"/>
          <p:cNvSpPr>
            <a:spLocks noChangeShapeType="1"/>
          </p:cNvSpPr>
          <p:nvPr/>
        </p:nvSpPr>
        <p:spPr bwMode="auto">
          <a:xfrm flipH="1">
            <a:off x="5266240" y="3958401"/>
            <a:ext cx="15843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1" name="Line 29"/>
          <p:cNvSpPr>
            <a:spLocks noChangeShapeType="1"/>
          </p:cNvSpPr>
          <p:nvPr/>
        </p:nvSpPr>
        <p:spPr bwMode="auto">
          <a:xfrm>
            <a:off x="6850565" y="3958401"/>
            <a:ext cx="0" cy="2016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2" name="Arc 30"/>
          <p:cNvSpPr>
            <a:spLocks/>
          </p:cNvSpPr>
          <p:nvPr/>
        </p:nvSpPr>
        <p:spPr bwMode="auto">
          <a:xfrm rot="19856437" flipH="1">
            <a:off x="5413878" y="3891726"/>
            <a:ext cx="1292225" cy="2155825"/>
          </a:xfrm>
          <a:custGeom>
            <a:avLst/>
            <a:gdLst>
              <a:gd name="G0" fmla="+- 21600 0 0"/>
              <a:gd name="G1" fmla="+- 21600 0 0"/>
              <a:gd name="G2" fmla="+- 21600 0 0"/>
              <a:gd name="T0" fmla="*/ 1365 w 43200"/>
              <a:gd name="T1" fmla="*/ 14043 h 43200"/>
              <a:gd name="T2" fmla="*/ 1138 w 43200"/>
              <a:gd name="T3" fmla="*/ 14682 h 43200"/>
              <a:gd name="T4" fmla="*/ 21600 w 43200"/>
              <a:gd name="T5" fmla="*/ 21600 h 43200"/>
            </a:gdLst>
            <a:ahLst/>
            <a:cxnLst>
              <a:cxn ang="0">
                <a:pos x="T0" y="T1"/>
              </a:cxn>
              <a:cxn ang="0">
                <a:pos x="T2" y="T3"/>
              </a:cxn>
              <a:cxn ang="0">
                <a:pos x="T4" y="T5"/>
              </a:cxn>
            </a:cxnLst>
            <a:rect l="0" t="0" r="r" b="b"/>
            <a:pathLst>
              <a:path w="43200" h="43200" fill="none" extrusionOk="0">
                <a:moveTo>
                  <a:pt x="1365" y="14043"/>
                </a:moveTo>
                <a:cubicBezTo>
                  <a:pt x="4518" y="5598"/>
                  <a:pt x="12585" y="-1"/>
                  <a:pt x="21600" y="0"/>
                </a:cubicBezTo>
                <a:cubicBezTo>
                  <a:pt x="33529" y="0"/>
                  <a:pt x="43200" y="9670"/>
                  <a:pt x="43200" y="21600"/>
                </a:cubicBezTo>
                <a:cubicBezTo>
                  <a:pt x="43200" y="33529"/>
                  <a:pt x="33529" y="43200"/>
                  <a:pt x="21600" y="43200"/>
                </a:cubicBezTo>
                <a:cubicBezTo>
                  <a:pt x="9670" y="43200"/>
                  <a:pt x="0" y="33529"/>
                  <a:pt x="0" y="21600"/>
                </a:cubicBezTo>
                <a:cubicBezTo>
                  <a:pt x="-1" y="19247"/>
                  <a:pt x="384" y="16910"/>
                  <a:pt x="1137" y="14681"/>
                </a:cubicBezTo>
              </a:path>
              <a:path w="43200" h="43200" stroke="0" extrusionOk="0">
                <a:moveTo>
                  <a:pt x="1365" y="14043"/>
                </a:moveTo>
                <a:cubicBezTo>
                  <a:pt x="4518" y="5598"/>
                  <a:pt x="12585" y="-1"/>
                  <a:pt x="21600" y="0"/>
                </a:cubicBezTo>
                <a:cubicBezTo>
                  <a:pt x="33529" y="0"/>
                  <a:pt x="43200" y="9670"/>
                  <a:pt x="43200" y="21600"/>
                </a:cubicBezTo>
                <a:cubicBezTo>
                  <a:pt x="43200" y="33529"/>
                  <a:pt x="33529" y="43200"/>
                  <a:pt x="21600" y="43200"/>
                </a:cubicBezTo>
                <a:cubicBezTo>
                  <a:pt x="9670" y="43200"/>
                  <a:pt x="0" y="33529"/>
                  <a:pt x="0" y="21600"/>
                </a:cubicBezTo>
                <a:cubicBezTo>
                  <a:pt x="-1" y="19247"/>
                  <a:pt x="384" y="16910"/>
                  <a:pt x="1137" y="14681"/>
                </a:cubicBezTo>
                <a:lnTo>
                  <a:pt x="21600" y="21600"/>
                </a:lnTo>
                <a:close/>
              </a:path>
            </a:pathLst>
          </a:custGeom>
          <a:noFill/>
          <a:ln w="28575">
            <a:solidFill>
              <a:schemeClr val="tx1"/>
            </a:solidFill>
            <a:round/>
            <a:headEnd type="arrow" w="lg" len="med"/>
            <a:tailEnd type="none" w="lg"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3" name="Line 31"/>
          <p:cNvSpPr>
            <a:spLocks noChangeShapeType="1"/>
          </p:cNvSpPr>
          <p:nvPr/>
        </p:nvSpPr>
        <p:spPr bwMode="auto">
          <a:xfrm flipV="1">
            <a:off x="6085390" y="4534664"/>
            <a:ext cx="431800" cy="431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4" name="Line 32"/>
          <p:cNvSpPr>
            <a:spLocks noChangeShapeType="1"/>
          </p:cNvSpPr>
          <p:nvPr/>
        </p:nvSpPr>
        <p:spPr bwMode="auto">
          <a:xfrm>
            <a:off x="6085390" y="4966464"/>
            <a:ext cx="4318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5" name="Line 33"/>
          <p:cNvSpPr>
            <a:spLocks noChangeShapeType="1"/>
          </p:cNvSpPr>
          <p:nvPr/>
        </p:nvSpPr>
        <p:spPr bwMode="auto">
          <a:xfrm>
            <a:off x="6517190" y="4534664"/>
            <a:ext cx="0" cy="43338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6" name="Line 34"/>
          <p:cNvSpPr>
            <a:spLocks noChangeShapeType="1"/>
          </p:cNvSpPr>
          <p:nvPr/>
        </p:nvSpPr>
        <p:spPr bwMode="auto">
          <a:xfrm flipH="1">
            <a:off x="6085390" y="4534664"/>
            <a:ext cx="431800"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7" name="Line 35"/>
          <p:cNvSpPr>
            <a:spLocks noChangeShapeType="1"/>
          </p:cNvSpPr>
          <p:nvPr/>
        </p:nvSpPr>
        <p:spPr bwMode="auto">
          <a:xfrm flipV="1">
            <a:off x="6085390" y="4101276"/>
            <a:ext cx="0" cy="86518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8" name="Text Box 36"/>
          <p:cNvSpPr txBox="1">
            <a:spLocks noChangeArrowheads="1"/>
          </p:cNvSpPr>
          <p:nvPr/>
        </p:nvSpPr>
        <p:spPr bwMode="auto">
          <a:xfrm>
            <a:off x="6947403" y="4910901"/>
            <a:ext cx="481222"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59" name="Text Box 37"/>
          <p:cNvSpPr txBox="1">
            <a:spLocks noChangeArrowheads="1"/>
          </p:cNvSpPr>
          <p:nvPr/>
        </p:nvSpPr>
        <p:spPr bwMode="auto">
          <a:xfrm>
            <a:off x="5482140" y="3544064"/>
            <a:ext cx="492443"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60" name="Text Box 38"/>
          <p:cNvSpPr txBox="1">
            <a:spLocks noChangeArrowheads="1"/>
          </p:cNvSpPr>
          <p:nvPr/>
        </p:nvSpPr>
        <p:spPr bwMode="auto">
          <a:xfrm>
            <a:off x="7163303" y="4548951"/>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61" name="Text Box 39"/>
          <p:cNvSpPr txBox="1">
            <a:spLocks noChangeArrowheads="1"/>
          </p:cNvSpPr>
          <p:nvPr/>
        </p:nvSpPr>
        <p:spPr bwMode="auto">
          <a:xfrm>
            <a:off x="6129840" y="3507551"/>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graphicFrame>
        <p:nvGraphicFramePr>
          <p:cNvPr id="6" name="对象 5"/>
          <p:cNvGraphicFramePr>
            <a:graphicFrameLocks noChangeAspect="1"/>
          </p:cNvGraphicFramePr>
          <p:nvPr>
            <p:extLst>
              <p:ext uri="{D42A27DB-BD31-4B8C-83A1-F6EECF244321}">
                <p14:modId xmlns:p14="http://schemas.microsoft.com/office/powerpoint/2010/main" val="1736423305"/>
              </p:ext>
            </p:extLst>
          </p:nvPr>
        </p:nvGraphicFramePr>
        <p:xfrm>
          <a:off x="7332663" y="3761216"/>
          <a:ext cx="1036637" cy="595312"/>
        </p:xfrm>
        <a:graphic>
          <a:graphicData uri="http://schemas.openxmlformats.org/presentationml/2006/ole">
            <mc:AlternateContent xmlns:mc="http://schemas.openxmlformats.org/markup-compatibility/2006">
              <mc:Choice xmlns:v="urn:schemas-microsoft-com:vml" Requires="v">
                <p:oleObj spid="_x0000_s383204" name="Equation" r:id="rId11" imgW="685800" imgH="393480" progId="Equation.DSMT4">
                  <p:embed/>
                </p:oleObj>
              </mc:Choice>
              <mc:Fallback>
                <p:oleObj name="Equation" r:id="rId11" imgW="685800" imgH="393480" progId="Equation.DSMT4">
                  <p:embed/>
                  <p:pic>
                    <p:nvPicPr>
                      <p:cNvPr id="0" name="对象 2"/>
                      <p:cNvPicPr>
                        <a:picLocks noChangeAspect="1" noChangeArrowheads="1"/>
                      </p:cNvPicPr>
                      <p:nvPr/>
                    </p:nvPicPr>
                    <p:blipFill>
                      <a:blip r:embed="rId12"/>
                      <a:srcRect/>
                      <a:stretch>
                        <a:fillRect/>
                      </a:stretch>
                    </p:blipFill>
                    <p:spPr bwMode="auto">
                      <a:xfrm>
                        <a:off x="7332663" y="3761216"/>
                        <a:ext cx="1036637"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30261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180823" y="267740"/>
            <a:ext cx="8377238" cy="5355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lgn="just">
              <a:lnSpc>
                <a:spcPct val="120000"/>
              </a:lnSpc>
              <a:spcBef>
                <a:spcPct val="50000"/>
              </a:spcBef>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a:t>
            </a:r>
            <a:r>
              <a:rPr lang="en-US" altLang="zh-CN" dirty="0" smtClean="0"/>
              <a:t>4</a:t>
            </a:r>
            <a:r>
              <a:rPr lang="zh-CN" altLang="en-US" dirty="0" smtClean="0"/>
              <a:t>）椭圆偏振光</a:t>
            </a:r>
            <a:r>
              <a:rPr lang="zh-CN" altLang="en-US" dirty="0"/>
              <a:t>经过波片</a:t>
            </a:r>
          </a:p>
        </p:txBody>
      </p:sp>
      <p:sp>
        <p:nvSpPr>
          <p:cNvPr id="25" name="Text Box 4"/>
          <p:cNvSpPr txBox="1">
            <a:spLocks noChangeArrowheads="1"/>
          </p:cNvSpPr>
          <p:nvPr/>
        </p:nvSpPr>
        <p:spPr bwMode="auto">
          <a:xfrm>
            <a:off x="306573" y="727327"/>
            <a:ext cx="82804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a:t>
            </a:r>
            <a:r>
              <a:rPr lang="en-US" altLang="zh-CN" sz="2000" b="1" dirty="0" smtClean="0">
                <a:solidFill>
                  <a:srgbClr val="0066FF"/>
                </a:solidFill>
                <a:latin typeface="微软雅黑" panose="020B0503020204020204" pitchFamily="34" charset="-122"/>
                <a:ea typeface="微软雅黑" panose="020B0503020204020204" pitchFamily="34" charset="-122"/>
              </a:rPr>
              <a:t>c</a:t>
            </a:r>
            <a:r>
              <a:rPr lang="zh-CN" altLang="en-US" sz="2000" b="1" dirty="0" smtClean="0">
                <a:solidFill>
                  <a:srgbClr val="0066FF"/>
                </a:solidFill>
                <a:latin typeface="微软雅黑" panose="020B0503020204020204" pitchFamily="34" charset="-122"/>
                <a:ea typeface="微软雅黑" panose="020B0503020204020204" pitchFamily="34" charset="-122"/>
              </a:rPr>
              <a:t>）</a:t>
            </a:r>
            <a:r>
              <a:rPr lang="zh-CN" altLang="en-US" sz="2000" b="1" dirty="0">
                <a:solidFill>
                  <a:srgbClr val="0066FF"/>
                </a:solidFill>
                <a:latin typeface="微软雅黑" panose="020B0503020204020204" pitchFamily="34" charset="-122"/>
                <a:ea typeface="微软雅黑" panose="020B0503020204020204" pitchFamily="34" charset="-122"/>
              </a:rPr>
              <a:t>正</a:t>
            </a:r>
            <a:r>
              <a:rPr lang="zh-CN" altLang="en-US" sz="2000" b="1" dirty="0" smtClean="0">
                <a:solidFill>
                  <a:srgbClr val="0066FF"/>
                </a:solidFill>
                <a:latin typeface="微软雅黑" panose="020B0503020204020204" pitchFamily="34" charset="-122"/>
                <a:ea typeface="微软雅黑" panose="020B0503020204020204" pitchFamily="34" charset="-122"/>
              </a:rPr>
              <a:t>椭圆偏振光经过</a:t>
            </a:r>
            <a:r>
              <a:rPr lang="en-US" altLang="zh-CN" sz="2000" b="1" dirty="0" smtClean="0">
                <a:solidFill>
                  <a:srgbClr val="0066FF"/>
                </a:solidFill>
                <a:latin typeface="微软雅黑" panose="020B0503020204020204" pitchFamily="34" charset="-122"/>
                <a:ea typeface="微软雅黑" panose="020B0503020204020204" pitchFamily="34" charset="-122"/>
              </a:rPr>
              <a:t>1/2</a:t>
            </a:r>
            <a:r>
              <a:rPr lang="zh-CN" altLang="en-US" sz="2000" b="1" dirty="0" smtClean="0">
                <a:solidFill>
                  <a:srgbClr val="0066FF"/>
                </a:solidFill>
                <a:latin typeface="微软雅黑" panose="020B0503020204020204" pitchFamily="34" charset="-122"/>
                <a:ea typeface="微软雅黑" panose="020B0503020204020204" pitchFamily="34" charset="-122"/>
              </a:rPr>
              <a:t>和</a:t>
            </a:r>
            <a:r>
              <a:rPr lang="en-US" altLang="zh-CN" sz="2000" b="1" dirty="0" smtClean="0">
                <a:solidFill>
                  <a:srgbClr val="0066FF"/>
                </a:solidFill>
                <a:latin typeface="微软雅黑" panose="020B0503020204020204" pitchFamily="34" charset="-122"/>
                <a:ea typeface="微软雅黑" panose="020B0503020204020204" pitchFamily="34" charset="-122"/>
              </a:rPr>
              <a:t>1/4</a:t>
            </a:r>
            <a:r>
              <a:rPr lang="zh-CN" altLang="en-US" sz="2000" b="1" dirty="0" smtClean="0">
                <a:solidFill>
                  <a:srgbClr val="0066FF"/>
                </a:solidFill>
                <a:latin typeface="微软雅黑" panose="020B0503020204020204" pitchFamily="34" charset="-122"/>
                <a:ea typeface="微软雅黑" panose="020B0503020204020204" pitchFamily="34" charset="-122"/>
              </a:rPr>
              <a:t>波片（快轴为</a:t>
            </a:r>
            <a:r>
              <a:rPr lang="en-US" altLang="zh-CN" sz="2000" b="1" dirty="0" smtClean="0">
                <a:solidFill>
                  <a:srgbClr val="0066FF"/>
                </a:solidFill>
                <a:latin typeface="微软雅黑" panose="020B0503020204020204" pitchFamily="34" charset="-122"/>
                <a:ea typeface="微软雅黑" panose="020B0503020204020204" pitchFamily="34" charset="-122"/>
              </a:rPr>
              <a:t>y</a:t>
            </a:r>
            <a:r>
              <a:rPr lang="zh-CN" altLang="en-US" sz="2000" b="1" dirty="0" smtClean="0">
                <a:solidFill>
                  <a:srgbClr val="0066FF"/>
                </a:solidFill>
                <a:latin typeface="微软雅黑" panose="020B0503020204020204" pitchFamily="34" charset="-122"/>
                <a:ea typeface="微软雅黑" panose="020B0503020204020204" pitchFamily="34" charset="-122"/>
              </a:rPr>
              <a:t>轴）</a:t>
            </a:r>
            <a:endParaRPr lang="zh-CN" altLang="en-US" sz="2000" b="1" dirty="0">
              <a:solidFill>
                <a:srgbClr val="0066FF"/>
              </a:solidFill>
              <a:latin typeface="微软雅黑" panose="020B0503020204020204" pitchFamily="34" charset="-122"/>
              <a:ea typeface="微软雅黑" panose="020B0503020204020204" pitchFamily="34" charset="-122"/>
            </a:endParaRPr>
          </a:p>
        </p:txBody>
      </p:sp>
      <p:sp>
        <p:nvSpPr>
          <p:cNvPr id="63" name="Line 92"/>
          <p:cNvSpPr>
            <a:spLocks noChangeShapeType="1"/>
          </p:cNvSpPr>
          <p:nvPr/>
        </p:nvSpPr>
        <p:spPr bwMode="auto">
          <a:xfrm flipV="1">
            <a:off x="6873874" y="3474674"/>
            <a:ext cx="1081088" cy="144145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4" name="Line 4"/>
          <p:cNvSpPr>
            <a:spLocks noChangeShapeType="1"/>
          </p:cNvSpPr>
          <p:nvPr/>
        </p:nvSpPr>
        <p:spPr bwMode="auto">
          <a:xfrm>
            <a:off x="328226" y="2179443"/>
            <a:ext cx="16319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5" name="Line 5"/>
          <p:cNvSpPr>
            <a:spLocks noChangeShapeType="1"/>
          </p:cNvSpPr>
          <p:nvPr/>
        </p:nvSpPr>
        <p:spPr bwMode="auto">
          <a:xfrm flipV="1">
            <a:off x="1144201" y="1312668"/>
            <a:ext cx="0" cy="1733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6" name="Line 6"/>
          <p:cNvSpPr>
            <a:spLocks noChangeShapeType="1"/>
          </p:cNvSpPr>
          <p:nvPr/>
        </p:nvSpPr>
        <p:spPr bwMode="auto">
          <a:xfrm flipH="1">
            <a:off x="583813" y="2893818"/>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7" name="Line 7"/>
          <p:cNvSpPr>
            <a:spLocks noChangeShapeType="1"/>
          </p:cNvSpPr>
          <p:nvPr/>
        </p:nvSpPr>
        <p:spPr bwMode="auto">
          <a:xfrm>
            <a:off x="583813" y="1465068"/>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8" name="Line 8"/>
          <p:cNvSpPr>
            <a:spLocks noChangeShapeType="1"/>
          </p:cNvSpPr>
          <p:nvPr/>
        </p:nvSpPr>
        <p:spPr bwMode="auto">
          <a:xfrm flipH="1">
            <a:off x="583813" y="1465068"/>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9" name="Line 9"/>
          <p:cNvSpPr>
            <a:spLocks noChangeShapeType="1"/>
          </p:cNvSpPr>
          <p:nvPr/>
        </p:nvSpPr>
        <p:spPr bwMode="auto">
          <a:xfrm>
            <a:off x="1706176" y="1465068"/>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0" name="Arc 10"/>
          <p:cNvSpPr>
            <a:spLocks/>
          </p:cNvSpPr>
          <p:nvPr/>
        </p:nvSpPr>
        <p:spPr bwMode="auto">
          <a:xfrm>
            <a:off x="585401" y="1471418"/>
            <a:ext cx="1120775" cy="1422400"/>
          </a:xfrm>
          <a:custGeom>
            <a:avLst/>
            <a:gdLst>
              <a:gd name="G0" fmla="+- 21600 0 0"/>
              <a:gd name="G1" fmla="+- 21600 0 0"/>
              <a:gd name="G2" fmla="+- 21600 0 0"/>
              <a:gd name="T0" fmla="*/ 8788 w 43200"/>
              <a:gd name="T1" fmla="*/ 4210 h 43200"/>
              <a:gd name="T2" fmla="*/ 8006 w 43200"/>
              <a:gd name="T3" fmla="*/ 4814 h 43200"/>
              <a:gd name="T4" fmla="*/ 21600 w 43200"/>
              <a:gd name="T5" fmla="*/ 21600 h 43200"/>
            </a:gdLst>
            <a:ahLst/>
            <a:cxnLst>
              <a:cxn ang="0">
                <a:pos x="T0" y="T1"/>
              </a:cxn>
              <a:cxn ang="0">
                <a:pos x="T2" y="T3"/>
              </a:cxn>
              <a:cxn ang="0">
                <a:pos x="T4" y="T5"/>
              </a:cxn>
            </a:cxnLst>
            <a:rect l="0" t="0" r="r" b="b"/>
            <a:pathLst>
              <a:path w="43200" h="43200" fill="none" extrusionOk="0">
                <a:moveTo>
                  <a:pt x="8787" y="4209"/>
                </a:moveTo>
                <a:cubicBezTo>
                  <a:pt x="12499" y="1475"/>
                  <a:pt x="16989" y="-1"/>
                  <a:pt x="21600" y="0"/>
                </a:cubicBezTo>
                <a:cubicBezTo>
                  <a:pt x="33529" y="0"/>
                  <a:pt x="43200" y="9670"/>
                  <a:pt x="43200" y="21600"/>
                </a:cubicBezTo>
                <a:cubicBezTo>
                  <a:pt x="43200" y="33529"/>
                  <a:pt x="33529" y="43200"/>
                  <a:pt x="21600" y="43200"/>
                </a:cubicBezTo>
                <a:cubicBezTo>
                  <a:pt x="9670" y="43200"/>
                  <a:pt x="0" y="33529"/>
                  <a:pt x="0" y="21600"/>
                </a:cubicBezTo>
                <a:cubicBezTo>
                  <a:pt x="-1" y="15083"/>
                  <a:pt x="2941" y="8915"/>
                  <a:pt x="8006" y="4814"/>
                </a:cubicBezTo>
              </a:path>
              <a:path w="43200" h="43200" stroke="0" extrusionOk="0">
                <a:moveTo>
                  <a:pt x="8787" y="4209"/>
                </a:moveTo>
                <a:cubicBezTo>
                  <a:pt x="12499" y="1475"/>
                  <a:pt x="16989" y="-1"/>
                  <a:pt x="21600" y="0"/>
                </a:cubicBezTo>
                <a:cubicBezTo>
                  <a:pt x="33529" y="0"/>
                  <a:pt x="43200" y="9670"/>
                  <a:pt x="43200" y="21600"/>
                </a:cubicBezTo>
                <a:cubicBezTo>
                  <a:pt x="43200" y="33529"/>
                  <a:pt x="33529" y="43200"/>
                  <a:pt x="21600" y="43200"/>
                </a:cubicBezTo>
                <a:cubicBezTo>
                  <a:pt x="9670" y="43200"/>
                  <a:pt x="0" y="33529"/>
                  <a:pt x="0" y="21600"/>
                </a:cubicBezTo>
                <a:cubicBezTo>
                  <a:pt x="-1" y="15083"/>
                  <a:pt x="2941" y="8915"/>
                  <a:pt x="8006" y="4814"/>
                </a:cubicBezTo>
                <a:lnTo>
                  <a:pt x="21600" y="21600"/>
                </a:lnTo>
                <a:close/>
              </a:path>
            </a:pathLst>
          </a:custGeom>
          <a:noFill/>
          <a:ln w="28575">
            <a:solidFill>
              <a:schemeClr val="tx1"/>
            </a:solidFill>
            <a:round/>
            <a:headEnd/>
            <a:tailEnd type="arrow" w="lg"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1" name="Line 11"/>
          <p:cNvSpPr>
            <a:spLocks noChangeShapeType="1"/>
          </p:cNvSpPr>
          <p:nvPr/>
        </p:nvSpPr>
        <p:spPr bwMode="auto">
          <a:xfrm flipV="1">
            <a:off x="1144201" y="1669856"/>
            <a:ext cx="407987" cy="509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2" name="Line 12"/>
          <p:cNvSpPr>
            <a:spLocks noChangeShapeType="1"/>
          </p:cNvSpPr>
          <p:nvPr/>
        </p:nvSpPr>
        <p:spPr bwMode="auto">
          <a:xfrm flipV="1">
            <a:off x="1144201" y="2177856"/>
            <a:ext cx="407987" cy="1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3" name="Line 13"/>
          <p:cNvSpPr>
            <a:spLocks noChangeShapeType="1"/>
          </p:cNvSpPr>
          <p:nvPr/>
        </p:nvSpPr>
        <p:spPr bwMode="auto">
          <a:xfrm>
            <a:off x="1552188" y="1669856"/>
            <a:ext cx="0" cy="50958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4" name="Line 14"/>
          <p:cNvSpPr>
            <a:spLocks noChangeShapeType="1"/>
          </p:cNvSpPr>
          <p:nvPr/>
        </p:nvSpPr>
        <p:spPr bwMode="auto">
          <a:xfrm flipH="1">
            <a:off x="1144201" y="1669856"/>
            <a:ext cx="407987"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5" name="Line 15"/>
          <p:cNvSpPr>
            <a:spLocks noChangeShapeType="1"/>
          </p:cNvSpPr>
          <p:nvPr/>
        </p:nvSpPr>
        <p:spPr bwMode="auto">
          <a:xfrm flipV="1">
            <a:off x="1144201" y="1669856"/>
            <a:ext cx="0" cy="509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6" name="Text Box 16"/>
          <p:cNvSpPr txBox="1">
            <a:spLocks noChangeArrowheads="1"/>
          </p:cNvSpPr>
          <p:nvPr/>
        </p:nvSpPr>
        <p:spPr bwMode="auto">
          <a:xfrm>
            <a:off x="1774438" y="2134993"/>
            <a:ext cx="51809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77" name="Text Box 17"/>
          <p:cNvSpPr txBox="1">
            <a:spLocks noChangeArrowheads="1"/>
          </p:cNvSpPr>
          <p:nvPr/>
        </p:nvSpPr>
        <p:spPr bwMode="auto">
          <a:xfrm>
            <a:off x="615563" y="1084068"/>
            <a:ext cx="530915"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78" name="Text Box 18"/>
          <p:cNvSpPr txBox="1">
            <a:spLocks noChangeArrowheads="1"/>
          </p:cNvSpPr>
          <p:nvPr/>
        </p:nvSpPr>
        <p:spPr bwMode="auto">
          <a:xfrm>
            <a:off x="1926838" y="1879406"/>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79" name="Text Box 19"/>
          <p:cNvSpPr txBox="1">
            <a:spLocks noChangeArrowheads="1"/>
          </p:cNvSpPr>
          <p:nvPr/>
        </p:nvSpPr>
        <p:spPr bwMode="auto">
          <a:xfrm>
            <a:off x="1195001" y="1012631"/>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dirty="0">
                <a:latin typeface="Times New Roman" panose="02020603050405020304" pitchFamily="18" charset="0"/>
                <a:ea typeface="微软雅黑" panose="020B0503020204020204" pitchFamily="34" charset="-122"/>
                <a:cs typeface="Times New Roman" panose="02020603050405020304" pitchFamily="18" charset="0"/>
              </a:rPr>
              <a:t>y</a:t>
            </a:r>
          </a:p>
        </p:txBody>
      </p:sp>
      <p:pic>
        <p:nvPicPr>
          <p:cNvPr id="80" name="图片 7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39526" y="1388868"/>
            <a:ext cx="660400" cy="569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 name="Line 22"/>
          <p:cNvSpPr>
            <a:spLocks noChangeShapeType="1"/>
          </p:cNvSpPr>
          <p:nvPr/>
        </p:nvSpPr>
        <p:spPr bwMode="auto">
          <a:xfrm>
            <a:off x="328226" y="4195568"/>
            <a:ext cx="16319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2" name="Line 23"/>
          <p:cNvSpPr>
            <a:spLocks noChangeShapeType="1"/>
          </p:cNvSpPr>
          <p:nvPr/>
        </p:nvSpPr>
        <p:spPr bwMode="auto">
          <a:xfrm flipV="1">
            <a:off x="1144201" y="3328793"/>
            <a:ext cx="0" cy="1733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3" name="Line 24"/>
          <p:cNvSpPr>
            <a:spLocks noChangeShapeType="1"/>
          </p:cNvSpPr>
          <p:nvPr/>
        </p:nvSpPr>
        <p:spPr bwMode="auto">
          <a:xfrm flipH="1">
            <a:off x="583813" y="4909943"/>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4" name="Line 25"/>
          <p:cNvSpPr>
            <a:spLocks noChangeShapeType="1"/>
          </p:cNvSpPr>
          <p:nvPr/>
        </p:nvSpPr>
        <p:spPr bwMode="auto">
          <a:xfrm>
            <a:off x="583813" y="3481193"/>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5" name="Line 26"/>
          <p:cNvSpPr>
            <a:spLocks noChangeShapeType="1"/>
          </p:cNvSpPr>
          <p:nvPr/>
        </p:nvSpPr>
        <p:spPr bwMode="auto">
          <a:xfrm flipH="1">
            <a:off x="583813" y="3481193"/>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6" name="Line 27"/>
          <p:cNvSpPr>
            <a:spLocks noChangeShapeType="1"/>
          </p:cNvSpPr>
          <p:nvPr/>
        </p:nvSpPr>
        <p:spPr bwMode="auto">
          <a:xfrm>
            <a:off x="1706176" y="3481193"/>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7" name="Arc 28"/>
          <p:cNvSpPr>
            <a:spLocks/>
          </p:cNvSpPr>
          <p:nvPr/>
        </p:nvSpPr>
        <p:spPr bwMode="auto">
          <a:xfrm>
            <a:off x="585401" y="3487543"/>
            <a:ext cx="1120775" cy="1422400"/>
          </a:xfrm>
          <a:custGeom>
            <a:avLst/>
            <a:gdLst>
              <a:gd name="G0" fmla="+- 21600 0 0"/>
              <a:gd name="G1" fmla="+- 21600 0 0"/>
              <a:gd name="G2" fmla="+- 21600 0 0"/>
              <a:gd name="T0" fmla="*/ 8788 w 43200"/>
              <a:gd name="T1" fmla="*/ 4210 h 43200"/>
              <a:gd name="T2" fmla="*/ 8006 w 43200"/>
              <a:gd name="T3" fmla="*/ 4814 h 43200"/>
              <a:gd name="T4" fmla="*/ 21600 w 43200"/>
              <a:gd name="T5" fmla="*/ 21600 h 43200"/>
            </a:gdLst>
            <a:ahLst/>
            <a:cxnLst>
              <a:cxn ang="0">
                <a:pos x="T0" y="T1"/>
              </a:cxn>
              <a:cxn ang="0">
                <a:pos x="T2" y="T3"/>
              </a:cxn>
              <a:cxn ang="0">
                <a:pos x="T4" y="T5"/>
              </a:cxn>
            </a:cxnLst>
            <a:rect l="0" t="0" r="r" b="b"/>
            <a:pathLst>
              <a:path w="43200" h="43200" fill="none" extrusionOk="0">
                <a:moveTo>
                  <a:pt x="8787" y="4209"/>
                </a:moveTo>
                <a:cubicBezTo>
                  <a:pt x="12499" y="1475"/>
                  <a:pt x="16989" y="-1"/>
                  <a:pt x="21600" y="0"/>
                </a:cubicBezTo>
                <a:cubicBezTo>
                  <a:pt x="33529" y="0"/>
                  <a:pt x="43200" y="9670"/>
                  <a:pt x="43200" y="21600"/>
                </a:cubicBezTo>
                <a:cubicBezTo>
                  <a:pt x="43200" y="33529"/>
                  <a:pt x="33529" y="43200"/>
                  <a:pt x="21600" y="43200"/>
                </a:cubicBezTo>
                <a:cubicBezTo>
                  <a:pt x="9670" y="43200"/>
                  <a:pt x="0" y="33529"/>
                  <a:pt x="0" y="21600"/>
                </a:cubicBezTo>
                <a:cubicBezTo>
                  <a:pt x="-1" y="15083"/>
                  <a:pt x="2941" y="8915"/>
                  <a:pt x="8006" y="4814"/>
                </a:cubicBezTo>
              </a:path>
              <a:path w="43200" h="43200" stroke="0" extrusionOk="0">
                <a:moveTo>
                  <a:pt x="8787" y="4209"/>
                </a:moveTo>
                <a:cubicBezTo>
                  <a:pt x="12499" y="1475"/>
                  <a:pt x="16989" y="-1"/>
                  <a:pt x="21600" y="0"/>
                </a:cubicBezTo>
                <a:cubicBezTo>
                  <a:pt x="33529" y="0"/>
                  <a:pt x="43200" y="9670"/>
                  <a:pt x="43200" y="21600"/>
                </a:cubicBezTo>
                <a:cubicBezTo>
                  <a:pt x="43200" y="33529"/>
                  <a:pt x="33529" y="43200"/>
                  <a:pt x="21600" y="43200"/>
                </a:cubicBezTo>
                <a:cubicBezTo>
                  <a:pt x="9670" y="43200"/>
                  <a:pt x="0" y="33529"/>
                  <a:pt x="0" y="21600"/>
                </a:cubicBezTo>
                <a:cubicBezTo>
                  <a:pt x="-1" y="15083"/>
                  <a:pt x="2941" y="8915"/>
                  <a:pt x="8006" y="4814"/>
                </a:cubicBezTo>
                <a:lnTo>
                  <a:pt x="21600" y="21600"/>
                </a:lnTo>
                <a:close/>
              </a:path>
            </a:pathLst>
          </a:custGeom>
          <a:noFill/>
          <a:ln w="28575">
            <a:solidFill>
              <a:schemeClr val="tx1"/>
            </a:solidFill>
            <a:round/>
            <a:headEnd type="arrow" w="lg" len="med"/>
            <a:tailEnd type="none" w="lg"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8" name="Line 29"/>
          <p:cNvSpPr>
            <a:spLocks noChangeShapeType="1"/>
          </p:cNvSpPr>
          <p:nvPr/>
        </p:nvSpPr>
        <p:spPr bwMode="auto">
          <a:xfrm flipV="1">
            <a:off x="1144201" y="3685981"/>
            <a:ext cx="407987" cy="509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9" name="Line 30"/>
          <p:cNvSpPr>
            <a:spLocks noChangeShapeType="1"/>
          </p:cNvSpPr>
          <p:nvPr/>
        </p:nvSpPr>
        <p:spPr bwMode="auto">
          <a:xfrm flipV="1">
            <a:off x="1144201" y="4193981"/>
            <a:ext cx="407987" cy="1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0" name="Line 31"/>
          <p:cNvSpPr>
            <a:spLocks noChangeShapeType="1"/>
          </p:cNvSpPr>
          <p:nvPr/>
        </p:nvSpPr>
        <p:spPr bwMode="auto">
          <a:xfrm>
            <a:off x="1552188" y="3685981"/>
            <a:ext cx="0" cy="50958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1" name="Line 32"/>
          <p:cNvSpPr>
            <a:spLocks noChangeShapeType="1"/>
          </p:cNvSpPr>
          <p:nvPr/>
        </p:nvSpPr>
        <p:spPr bwMode="auto">
          <a:xfrm flipH="1">
            <a:off x="1144201" y="3685981"/>
            <a:ext cx="407987"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2" name="Line 33"/>
          <p:cNvSpPr>
            <a:spLocks noChangeShapeType="1"/>
          </p:cNvSpPr>
          <p:nvPr/>
        </p:nvSpPr>
        <p:spPr bwMode="auto">
          <a:xfrm flipV="1">
            <a:off x="1144201" y="3685981"/>
            <a:ext cx="0" cy="509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3" name="Text Box 34"/>
          <p:cNvSpPr txBox="1">
            <a:spLocks noChangeArrowheads="1"/>
          </p:cNvSpPr>
          <p:nvPr/>
        </p:nvSpPr>
        <p:spPr bwMode="auto">
          <a:xfrm>
            <a:off x="1774438" y="4151118"/>
            <a:ext cx="51809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94" name="Text Box 35"/>
          <p:cNvSpPr txBox="1">
            <a:spLocks noChangeArrowheads="1"/>
          </p:cNvSpPr>
          <p:nvPr/>
        </p:nvSpPr>
        <p:spPr bwMode="auto">
          <a:xfrm>
            <a:off x="615563" y="3100193"/>
            <a:ext cx="530915"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95" name="Text Box 36"/>
          <p:cNvSpPr txBox="1">
            <a:spLocks noChangeArrowheads="1"/>
          </p:cNvSpPr>
          <p:nvPr/>
        </p:nvSpPr>
        <p:spPr bwMode="auto">
          <a:xfrm>
            <a:off x="1926838" y="3895531"/>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96" name="Text Box 37"/>
          <p:cNvSpPr txBox="1">
            <a:spLocks noChangeArrowheads="1"/>
          </p:cNvSpPr>
          <p:nvPr/>
        </p:nvSpPr>
        <p:spPr bwMode="auto">
          <a:xfrm>
            <a:off x="1195001" y="3028756"/>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y</a:t>
            </a:r>
          </a:p>
        </p:txBody>
      </p:sp>
      <p:pic>
        <p:nvPicPr>
          <p:cNvPr id="97" name="图片 9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39526" y="3404993"/>
            <a:ext cx="806450" cy="569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8" name="Line 39"/>
          <p:cNvSpPr>
            <a:spLocks noChangeShapeType="1"/>
          </p:cNvSpPr>
          <p:nvPr/>
        </p:nvSpPr>
        <p:spPr bwMode="auto">
          <a:xfrm>
            <a:off x="3538151" y="2179443"/>
            <a:ext cx="16319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9" name="Line 40"/>
          <p:cNvSpPr>
            <a:spLocks noChangeShapeType="1"/>
          </p:cNvSpPr>
          <p:nvPr/>
        </p:nvSpPr>
        <p:spPr bwMode="auto">
          <a:xfrm flipV="1">
            <a:off x="4354126" y="1312668"/>
            <a:ext cx="0" cy="1733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0" name="Line 41"/>
          <p:cNvSpPr>
            <a:spLocks noChangeShapeType="1"/>
          </p:cNvSpPr>
          <p:nvPr/>
        </p:nvSpPr>
        <p:spPr bwMode="auto">
          <a:xfrm flipH="1">
            <a:off x="3793738" y="2893818"/>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1" name="Line 42"/>
          <p:cNvSpPr>
            <a:spLocks noChangeShapeType="1"/>
          </p:cNvSpPr>
          <p:nvPr/>
        </p:nvSpPr>
        <p:spPr bwMode="auto">
          <a:xfrm>
            <a:off x="3793738" y="1465068"/>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3" name="Line 43"/>
          <p:cNvSpPr>
            <a:spLocks noChangeShapeType="1"/>
          </p:cNvSpPr>
          <p:nvPr/>
        </p:nvSpPr>
        <p:spPr bwMode="auto">
          <a:xfrm flipH="1">
            <a:off x="3793738" y="1465068"/>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4" name="Line 44"/>
          <p:cNvSpPr>
            <a:spLocks noChangeShapeType="1"/>
          </p:cNvSpPr>
          <p:nvPr/>
        </p:nvSpPr>
        <p:spPr bwMode="auto">
          <a:xfrm>
            <a:off x="4916101" y="1465068"/>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5" name="Arc 45"/>
          <p:cNvSpPr>
            <a:spLocks/>
          </p:cNvSpPr>
          <p:nvPr/>
        </p:nvSpPr>
        <p:spPr bwMode="auto">
          <a:xfrm>
            <a:off x="3795326" y="1471418"/>
            <a:ext cx="1120775" cy="1422400"/>
          </a:xfrm>
          <a:custGeom>
            <a:avLst/>
            <a:gdLst>
              <a:gd name="G0" fmla="+- 21600 0 0"/>
              <a:gd name="G1" fmla="+- 21600 0 0"/>
              <a:gd name="G2" fmla="+- 21600 0 0"/>
              <a:gd name="T0" fmla="*/ 8788 w 43200"/>
              <a:gd name="T1" fmla="*/ 4210 h 43200"/>
              <a:gd name="T2" fmla="*/ 8006 w 43200"/>
              <a:gd name="T3" fmla="*/ 4814 h 43200"/>
              <a:gd name="T4" fmla="*/ 21600 w 43200"/>
              <a:gd name="T5" fmla="*/ 21600 h 43200"/>
            </a:gdLst>
            <a:ahLst/>
            <a:cxnLst>
              <a:cxn ang="0">
                <a:pos x="T0" y="T1"/>
              </a:cxn>
              <a:cxn ang="0">
                <a:pos x="T2" y="T3"/>
              </a:cxn>
              <a:cxn ang="0">
                <a:pos x="T4" y="T5"/>
              </a:cxn>
            </a:cxnLst>
            <a:rect l="0" t="0" r="r" b="b"/>
            <a:pathLst>
              <a:path w="43200" h="43200" fill="none" extrusionOk="0">
                <a:moveTo>
                  <a:pt x="8787" y="4209"/>
                </a:moveTo>
                <a:cubicBezTo>
                  <a:pt x="12499" y="1475"/>
                  <a:pt x="16989" y="-1"/>
                  <a:pt x="21600" y="0"/>
                </a:cubicBezTo>
                <a:cubicBezTo>
                  <a:pt x="33529" y="0"/>
                  <a:pt x="43200" y="9670"/>
                  <a:pt x="43200" y="21600"/>
                </a:cubicBezTo>
                <a:cubicBezTo>
                  <a:pt x="43200" y="33529"/>
                  <a:pt x="33529" y="43200"/>
                  <a:pt x="21600" y="43200"/>
                </a:cubicBezTo>
                <a:cubicBezTo>
                  <a:pt x="9670" y="43200"/>
                  <a:pt x="0" y="33529"/>
                  <a:pt x="0" y="21600"/>
                </a:cubicBezTo>
                <a:cubicBezTo>
                  <a:pt x="-1" y="15083"/>
                  <a:pt x="2941" y="8915"/>
                  <a:pt x="8006" y="4814"/>
                </a:cubicBezTo>
              </a:path>
              <a:path w="43200" h="43200" stroke="0" extrusionOk="0">
                <a:moveTo>
                  <a:pt x="8787" y="4209"/>
                </a:moveTo>
                <a:cubicBezTo>
                  <a:pt x="12499" y="1475"/>
                  <a:pt x="16989" y="-1"/>
                  <a:pt x="21600" y="0"/>
                </a:cubicBezTo>
                <a:cubicBezTo>
                  <a:pt x="33529" y="0"/>
                  <a:pt x="43200" y="9670"/>
                  <a:pt x="43200" y="21600"/>
                </a:cubicBezTo>
                <a:cubicBezTo>
                  <a:pt x="43200" y="33529"/>
                  <a:pt x="33529" y="43200"/>
                  <a:pt x="21600" y="43200"/>
                </a:cubicBezTo>
                <a:cubicBezTo>
                  <a:pt x="9670" y="43200"/>
                  <a:pt x="0" y="33529"/>
                  <a:pt x="0" y="21600"/>
                </a:cubicBezTo>
                <a:cubicBezTo>
                  <a:pt x="-1" y="15083"/>
                  <a:pt x="2941" y="8915"/>
                  <a:pt x="8006" y="4814"/>
                </a:cubicBezTo>
                <a:lnTo>
                  <a:pt x="21600" y="21600"/>
                </a:lnTo>
                <a:close/>
              </a:path>
            </a:pathLst>
          </a:custGeom>
          <a:noFill/>
          <a:ln w="28575">
            <a:solidFill>
              <a:schemeClr val="tx1"/>
            </a:solidFill>
            <a:round/>
            <a:headEnd type="arrow" w="lg" len="me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6" name="Line 46"/>
          <p:cNvSpPr>
            <a:spLocks noChangeShapeType="1"/>
          </p:cNvSpPr>
          <p:nvPr/>
        </p:nvSpPr>
        <p:spPr bwMode="auto">
          <a:xfrm flipV="1">
            <a:off x="4354126" y="1669856"/>
            <a:ext cx="407987" cy="509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7" name="Line 47"/>
          <p:cNvSpPr>
            <a:spLocks noChangeShapeType="1"/>
          </p:cNvSpPr>
          <p:nvPr/>
        </p:nvSpPr>
        <p:spPr bwMode="auto">
          <a:xfrm flipV="1">
            <a:off x="4354126" y="2177856"/>
            <a:ext cx="407987" cy="1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8" name="Line 48"/>
          <p:cNvSpPr>
            <a:spLocks noChangeShapeType="1"/>
          </p:cNvSpPr>
          <p:nvPr/>
        </p:nvSpPr>
        <p:spPr bwMode="auto">
          <a:xfrm>
            <a:off x="4762113" y="1669856"/>
            <a:ext cx="0" cy="50958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9" name="Line 49"/>
          <p:cNvSpPr>
            <a:spLocks noChangeShapeType="1"/>
          </p:cNvSpPr>
          <p:nvPr/>
        </p:nvSpPr>
        <p:spPr bwMode="auto">
          <a:xfrm flipH="1">
            <a:off x="4354126" y="1669856"/>
            <a:ext cx="407987"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0" name="Line 50"/>
          <p:cNvSpPr>
            <a:spLocks noChangeShapeType="1"/>
          </p:cNvSpPr>
          <p:nvPr/>
        </p:nvSpPr>
        <p:spPr bwMode="auto">
          <a:xfrm flipV="1">
            <a:off x="4354126" y="1669856"/>
            <a:ext cx="0" cy="509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1" name="Text Box 51"/>
          <p:cNvSpPr txBox="1">
            <a:spLocks noChangeArrowheads="1"/>
          </p:cNvSpPr>
          <p:nvPr/>
        </p:nvSpPr>
        <p:spPr bwMode="auto">
          <a:xfrm>
            <a:off x="4984363" y="2134993"/>
            <a:ext cx="51809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12" name="Text Box 52"/>
          <p:cNvSpPr txBox="1">
            <a:spLocks noChangeArrowheads="1"/>
          </p:cNvSpPr>
          <p:nvPr/>
        </p:nvSpPr>
        <p:spPr bwMode="auto">
          <a:xfrm>
            <a:off x="3825488" y="1084068"/>
            <a:ext cx="530915"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13" name="Text Box 53"/>
          <p:cNvSpPr txBox="1">
            <a:spLocks noChangeArrowheads="1"/>
          </p:cNvSpPr>
          <p:nvPr/>
        </p:nvSpPr>
        <p:spPr bwMode="auto">
          <a:xfrm>
            <a:off x="5136763" y="1879406"/>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114" name="Text Box 54"/>
          <p:cNvSpPr txBox="1">
            <a:spLocks noChangeArrowheads="1"/>
          </p:cNvSpPr>
          <p:nvPr/>
        </p:nvSpPr>
        <p:spPr bwMode="auto">
          <a:xfrm>
            <a:off x="4404926" y="1012631"/>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116" name="Line 56"/>
          <p:cNvSpPr>
            <a:spLocks noChangeShapeType="1"/>
          </p:cNvSpPr>
          <p:nvPr/>
        </p:nvSpPr>
        <p:spPr bwMode="auto">
          <a:xfrm>
            <a:off x="3538151" y="4195568"/>
            <a:ext cx="16319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7" name="Line 57"/>
          <p:cNvSpPr>
            <a:spLocks noChangeShapeType="1"/>
          </p:cNvSpPr>
          <p:nvPr/>
        </p:nvSpPr>
        <p:spPr bwMode="auto">
          <a:xfrm flipV="1">
            <a:off x="4354126" y="3328793"/>
            <a:ext cx="0" cy="1733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8" name="Line 58"/>
          <p:cNvSpPr>
            <a:spLocks noChangeShapeType="1"/>
          </p:cNvSpPr>
          <p:nvPr/>
        </p:nvSpPr>
        <p:spPr bwMode="auto">
          <a:xfrm flipH="1">
            <a:off x="3793738" y="4909943"/>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9" name="Line 59"/>
          <p:cNvSpPr>
            <a:spLocks noChangeShapeType="1"/>
          </p:cNvSpPr>
          <p:nvPr/>
        </p:nvSpPr>
        <p:spPr bwMode="auto">
          <a:xfrm>
            <a:off x="3793738" y="3481193"/>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0" name="Line 60"/>
          <p:cNvSpPr>
            <a:spLocks noChangeShapeType="1"/>
          </p:cNvSpPr>
          <p:nvPr/>
        </p:nvSpPr>
        <p:spPr bwMode="auto">
          <a:xfrm flipH="1">
            <a:off x="3793738" y="3481193"/>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1" name="Line 61"/>
          <p:cNvSpPr>
            <a:spLocks noChangeShapeType="1"/>
          </p:cNvSpPr>
          <p:nvPr/>
        </p:nvSpPr>
        <p:spPr bwMode="auto">
          <a:xfrm>
            <a:off x="4916101" y="3481193"/>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2" name="Arc 62"/>
          <p:cNvSpPr>
            <a:spLocks/>
          </p:cNvSpPr>
          <p:nvPr/>
        </p:nvSpPr>
        <p:spPr bwMode="auto">
          <a:xfrm>
            <a:off x="3795326" y="3487543"/>
            <a:ext cx="1120775" cy="1422400"/>
          </a:xfrm>
          <a:custGeom>
            <a:avLst/>
            <a:gdLst>
              <a:gd name="G0" fmla="+- 21600 0 0"/>
              <a:gd name="G1" fmla="+- 21600 0 0"/>
              <a:gd name="G2" fmla="+- 21600 0 0"/>
              <a:gd name="T0" fmla="*/ 8788 w 43200"/>
              <a:gd name="T1" fmla="*/ 4210 h 43200"/>
              <a:gd name="T2" fmla="*/ 8006 w 43200"/>
              <a:gd name="T3" fmla="*/ 4814 h 43200"/>
              <a:gd name="T4" fmla="*/ 21600 w 43200"/>
              <a:gd name="T5" fmla="*/ 21600 h 43200"/>
            </a:gdLst>
            <a:ahLst/>
            <a:cxnLst>
              <a:cxn ang="0">
                <a:pos x="T0" y="T1"/>
              </a:cxn>
              <a:cxn ang="0">
                <a:pos x="T2" y="T3"/>
              </a:cxn>
              <a:cxn ang="0">
                <a:pos x="T4" y="T5"/>
              </a:cxn>
            </a:cxnLst>
            <a:rect l="0" t="0" r="r" b="b"/>
            <a:pathLst>
              <a:path w="43200" h="43200" fill="none" extrusionOk="0">
                <a:moveTo>
                  <a:pt x="8787" y="4209"/>
                </a:moveTo>
                <a:cubicBezTo>
                  <a:pt x="12499" y="1475"/>
                  <a:pt x="16989" y="-1"/>
                  <a:pt x="21600" y="0"/>
                </a:cubicBezTo>
                <a:cubicBezTo>
                  <a:pt x="33529" y="0"/>
                  <a:pt x="43200" y="9670"/>
                  <a:pt x="43200" y="21600"/>
                </a:cubicBezTo>
                <a:cubicBezTo>
                  <a:pt x="43200" y="33529"/>
                  <a:pt x="33529" y="43200"/>
                  <a:pt x="21600" y="43200"/>
                </a:cubicBezTo>
                <a:cubicBezTo>
                  <a:pt x="9670" y="43200"/>
                  <a:pt x="0" y="33529"/>
                  <a:pt x="0" y="21600"/>
                </a:cubicBezTo>
                <a:cubicBezTo>
                  <a:pt x="-1" y="15083"/>
                  <a:pt x="2941" y="8915"/>
                  <a:pt x="8006" y="4814"/>
                </a:cubicBezTo>
              </a:path>
              <a:path w="43200" h="43200" stroke="0" extrusionOk="0">
                <a:moveTo>
                  <a:pt x="8787" y="4209"/>
                </a:moveTo>
                <a:cubicBezTo>
                  <a:pt x="12499" y="1475"/>
                  <a:pt x="16989" y="-1"/>
                  <a:pt x="21600" y="0"/>
                </a:cubicBezTo>
                <a:cubicBezTo>
                  <a:pt x="33529" y="0"/>
                  <a:pt x="43200" y="9670"/>
                  <a:pt x="43200" y="21600"/>
                </a:cubicBezTo>
                <a:cubicBezTo>
                  <a:pt x="43200" y="33529"/>
                  <a:pt x="33529" y="43200"/>
                  <a:pt x="21600" y="43200"/>
                </a:cubicBezTo>
                <a:cubicBezTo>
                  <a:pt x="9670" y="43200"/>
                  <a:pt x="0" y="33529"/>
                  <a:pt x="0" y="21600"/>
                </a:cubicBezTo>
                <a:cubicBezTo>
                  <a:pt x="-1" y="15083"/>
                  <a:pt x="2941" y="8915"/>
                  <a:pt x="8006" y="4814"/>
                </a:cubicBezTo>
                <a:lnTo>
                  <a:pt x="21600" y="21600"/>
                </a:lnTo>
                <a:close/>
              </a:path>
            </a:pathLst>
          </a:custGeom>
          <a:noFill/>
          <a:ln w="28575">
            <a:solidFill>
              <a:schemeClr val="tx1"/>
            </a:solidFill>
            <a:round/>
            <a:headEnd/>
            <a:tailEnd type="arrow" w="lg"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3" name="Line 63"/>
          <p:cNvSpPr>
            <a:spLocks noChangeShapeType="1"/>
          </p:cNvSpPr>
          <p:nvPr/>
        </p:nvSpPr>
        <p:spPr bwMode="auto">
          <a:xfrm flipV="1">
            <a:off x="4354126" y="3685981"/>
            <a:ext cx="407987" cy="509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4" name="Line 64"/>
          <p:cNvSpPr>
            <a:spLocks noChangeShapeType="1"/>
          </p:cNvSpPr>
          <p:nvPr/>
        </p:nvSpPr>
        <p:spPr bwMode="auto">
          <a:xfrm flipV="1">
            <a:off x="4354126" y="4193981"/>
            <a:ext cx="407987" cy="1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5" name="Line 65"/>
          <p:cNvSpPr>
            <a:spLocks noChangeShapeType="1"/>
          </p:cNvSpPr>
          <p:nvPr/>
        </p:nvSpPr>
        <p:spPr bwMode="auto">
          <a:xfrm>
            <a:off x="4762113" y="3685981"/>
            <a:ext cx="0" cy="50958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6" name="Line 66"/>
          <p:cNvSpPr>
            <a:spLocks noChangeShapeType="1"/>
          </p:cNvSpPr>
          <p:nvPr/>
        </p:nvSpPr>
        <p:spPr bwMode="auto">
          <a:xfrm flipH="1">
            <a:off x="4354126" y="3685981"/>
            <a:ext cx="407987"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7" name="Line 67"/>
          <p:cNvSpPr>
            <a:spLocks noChangeShapeType="1"/>
          </p:cNvSpPr>
          <p:nvPr/>
        </p:nvSpPr>
        <p:spPr bwMode="auto">
          <a:xfrm flipV="1">
            <a:off x="4354126" y="3685981"/>
            <a:ext cx="0" cy="5095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8" name="Text Box 68"/>
          <p:cNvSpPr txBox="1">
            <a:spLocks noChangeArrowheads="1"/>
          </p:cNvSpPr>
          <p:nvPr/>
        </p:nvSpPr>
        <p:spPr bwMode="auto">
          <a:xfrm>
            <a:off x="4984363" y="4151118"/>
            <a:ext cx="51809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29" name="Text Box 69"/>
          <p:cNvSpPr txBox="1">
            <a:spLocks noChangeArrowheads="1"/>
          </p:cNvSpPr>
          <p:nvPr/>
        </p:nvSpPr>
        <p:spPr bwMode="auto">
          <a:xfrm>
            <a:off x="3825488" y="3100193"/>
            <a:ext cx="530915"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30" name="Text Box 70"/>
          <p:cNvSpPr txBox="1">
            <a:spLocks noChangeArrowheads="1"/>
          </p:cNvSpPr>
          <p:nvPr/>
        </p:nvSpPr>
        <p:spPr bwMode="auto">
          <a:xfrm>
            <a:off x="5136763" y="3895531"/>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131" name="Text Box 71"/>
          <p:cNvSpPr txBox="1">
            <a:spLocks noChangeArrowheads="1"/>
          </p:cNvSpPr>
          <p:nvPr/>
        </p:nvSpPr>
        <p:spPr bwMode="auto">
          <a:xfrm>
            <a:off x="4404926" y="3028756"/>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135" name="Line 75"/>
          <p:cNvSpPr>
            <a:spLocks noChangeShapeType="1"/>
          </p:cNvSpPr>
          <p:nvPr/>
        </p:nvSpPr>
        <p:spPr bwMode="auto">
          <a:xfrm>
            <a:off x="6592501" y="2179443"/>
            <a:ext cx="16319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6" name="Line 76"/>
          <p:cNvSpPr>
            <a:spLocks noChangeShapeType="1"/>
          </p:cNvSpPr>
          <p:nvPr/>
        </p:nvSpPr>
        <p:spPr bwMode="auto">
          <a:xfrm flipV="1">
            <a:off x="7384663" y="1312668"/>
            <a:ext cx="0" cy="1733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7" name="Line 77"/>
          <p:cNvSpPr>
            <a:spLocks noChangeShapeType="1"/>
          </p:cNvSpPr>
          <p:nvPr/>
        </p:nvSpPr>
        <p:spPr bwMode="auto">
          <a:xfrm flipH="1">
            <a:off x="6848088" y="2893818"/>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8" name="Line 78"/>
          <p:cNvSpPr>
            <a:spLocks noChangeShapeType="1"/>
          </p:cNvSpPr>
          <p:nvPr/>
        </p:nvSpPr>
        <p:spPr bwMode="auto">
          <a:xfrm>
            <a:off x="6879838" y="1465068"/>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9" name="Line 79"/>
          <p:cNvSpPr>
            <a:spLocks noChangeShapeType="1"/>
          </p:cNvSpPr>
          <p:nvPr/>
        </p:nvSpPr>
        <p:spPr bwMode="auto">
          <a:xfrm flipH="1">
            <a:off x="6848088" y="1465068"/>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0" name="Line 80"/>
          <p:cNvSpPr>
            <a:spLocks noChangeShapeType="1"/>
          </p:cNvSpPr>
          <p:nvPr/>
        </p:nvSpPr>
        <p:spPr bwMode="auto">
          <a:xfrm>
            <a:off x="7960926" y="1465068"/>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1" name="Line 82"/>
          <p:cNvSpPr>
            <a:spLocks noChangeShapeType="1"/>
          </p:cNvSpPr>
          <p:nvPr/>
        </p:nvSpPr>
        <p:spPr bwMode="auto">
          <a:xfrm flipV="1">
            <a:off x="7405494" y="3462144"/>
            <a:ext cx="552450" cy="717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2" name="Line 83"/>
          <p:cNvSpPr>
            <a:spLocks noChangeShapeType="1"/>
          </p:cNvSpPr>
          <p:nvPr/>
        </p:nvSpPr>
        <p:spPr bwMode="auto">
          <a:xfrm>
            <a:off x="7408476" y="2179443"/>
            <a:ext cx="552450" cy="317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3" name="Line 86"/>
          <p:cNvSpPr>
            <a:spLocks noChangeShapeType="1"/>
          </p:cNvSpPr>
          <p:nvPr/>
        </p:nvSpPr>
        <p:spPr bwMode="auto">
          <a:xfrm flipV="1">
            <a:off x="7384663" y="3487543"/>
            <a:ext cx="0" cy="717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4" name="Text Box 87"/>
          <p:cNvSpPr txBox="1">
            <a:spLocks noChangeArrowheads="1"/>
          </p:cNvSpPr>
          <p:nvPr/>
        </p:nvSpPr>
        <p:spPr bwMode="auto">
          <a:xfrm>
            <a:off x="6879838" y="1084068"/>
            <a:ext cx="530915"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45" name="Text Box 88"/>
          <p:cNvSpPr txBox="1">
            <a:spLocks noChangeArrowheads="1"/>
          </p:cNvSpPr>
          <p:nvPr/>
        </p:nvSpPr>
        <p:spPr bwMode="auto">
          <a:xfrm>
            <a:off x="8191113" y="1879406"/>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146" name="Text Box 89"/>
          <p:cNvSpPr txBox="1">
            <a:spLocks noChangeArrowheads="1"/>
          </p:cNvSpPr>
          <p:nvPr/>
        </p:nvSpPr>
        <p:spPr bwMode="auto">
          <a:xfrm>
            <a:off x="7459276" y="1012631"/>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147" name="Text Box 90"/>
          <p:cNvSpPr txBox="1">
            <a:spLocks noChangeArrowheads="1"/>
          </p:cNvSpPr>
          <p:nvPr/>
        </p:nvSpPr>
        <p:spPr bwMode="auto">
          <a:xfrm>
            <a:off x="8032363" y="2236593"/>
            <a:ext cx="51809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48" name="Line 93"/>
          <p:cNvSpPr>
            <a:spLocks noChangeShapeType="1"/>
          </p:cNvSpPr>
          <p:nvPr/>
        </p:nvSpPr>
        <p:spPr bwMode="auto">
          <a:xfrm flipH="1" flipV="1">
            <a:off x="6876683" y="1471417"/>
            <a:ext cx="1081088" cy="144145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9" name="Line 94"/>
          <p:cNvSpPr>
            <a:spLocks noChangeShapeType="1"/>
          </p:cNvSpPr>
          <p:nvPr/>
        </p:nvSpPr>
        <p:spPr bwMode="auto">
          <a:xfrm>
            <a:off x="6592501" y="4195568"/>
            <a:ext cx="16319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0" name="Line 95"/>
          <p:cNvSpPr>
            <a:spLocks noChangeShapeType="1"/>
          </p:cNvSpPr>
          <p:nvPr/>
        </p:nvSpPr>
        <p:spPr bwMode="auto">
          <a:xfrm flipV="1">
            <a:off x="7384663" y="3328793"/>
            <a:ext cx="0" cy="1733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1" name="Line 96"/>
          <p:cNvSpPr>
            <a:spLocks noChangeShapeType="1"/>
          </p:cNvSpPr>
          <p:nvPr/>
        </p:nvSpPr>
        <p:spPr bwMode="auto">
          <a:xfrm flipH="1">
            <a:off x="6848088" y="4909943"/>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2" name="Line 97"/>
          <p:cNvSpPr>
            <a:spLocks noChangeShapeType="1"/>
          </p:cNvSpPr>
          <p:nvPr/>
        </p:nvSpPr>
        <p:spPr bwMode="auto">
          <a:xfrm>
            <a:off x="6879838" y="3481193"/>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3" name="Line 98"/>
          <p:cNvSpPr>
            <a:spLocks noChangeShapeType="1"/>
          </p:cNvSpPr>
          <p:nvPr/>
        </p:nvSpPr>
        <p:spPr bwMode="auto">
          <a:xfrm flipH="1">
            <a:off x="6848088" y="3481193"/>
            <a:ext cx="11223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4" name="Line 99"/>
          <p:cNvSpPr>
            <a:spLocks noChangeShapeType="1"/>
          </p:cNvSpPr>
          <p:nvPr/>
        </p:nvSpPr>
        <p:spPr bwMode="auto">
          <a:xfrm>
            <a:off x="7960926" y="3481193"/>
            <a:ext cx="0" cy="14287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5" name="Line 100"/>
          <p:cNvSpPr>
            <a:spLocks noChangeShapeType="1"/>
          </p:cNvSpPr>
          <p:nvPr/>
        </p:nvSpPr>
        <p:spPr bwMode="auto">
          <a:xfrm>
            <a:off x="7392347" y="2176268"/>
            <a:ext cx="552450" cy="717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6" name="Line 101"/>
          <p:cNvSpPr>
            <a:spLocks noChangeShapeType="1"/>
          </p:cNvSpPr>
          <p:nvPr/>
        </p:nvSpPr>
        <p:spPr bwMode="auto">
          <a:xfrm>
            <a:off x="7408476" y="4195568"/>
            <a:ext cx="552450" cy="317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7" name="Line 102"/>
          <p:cNvSpPr>
            <a:spLocks noChangeShapeType="1"/>
          </p:cNvSpPr>
          <p:nvPr/>
        </p:nvSpPr>
        <p:spPr bwMode="auto">
          <a:xfrm>
            <a:off x="7384663" y="2176268"/>
            <a:ext cx="0" cy="717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8" name="Text Box 103"/>
          <p:cNvSpPr txBox="1">
            <a:spLocks noChangeArrowheads="1"/>
          </p:cNvSpPr>
          <p:nvPr/>
        </p:nvSpPr>
        <p:spPr bwMode="auto">
          <a:xfrm>
            <a:off x="6879838" y="3100193"/>
            <a:ext cx="530915"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59" name="Text Box 104"/>
          <p:cNvSpPr txBox="1">
            <a:spLocks noChangeArrowheads="1"/>
          </p:cNvSpPr>
          <p:nvPr/>
        </p:nvSpPr>
        <p:spPr bwMode="auto">
          <a:xfrm>
            <a:off x="8191113" y="3895531"/>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160" name="Text Box 105"/>
          <p:cNvSpPr txBox="1">
            <a:spLocks noChangeArrowheads="1"/>
          </p:cNvSpPr>
          <p:nvPr/>
        </p:nvSpPr>
        <p:spPr bwMode="auto">
          <a:xfrm>
            <a:off x="7459276" y="3028756"/>
            <a:ext cx="287258"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161" name="Text Box 106"/>
          <p:cNvSpPr txBox="1">
            <a:spLocks noChangeArrowheads="1"/>
          </p:cNvSpPr>
          <p:nvPr/>
        </p:nvSpPr>
        <p:spPr bwMode="auto">
          <a:xfrm>
            <a:off x="8032363" y="4252718"/>
            <a:ext cx="518091" cy="36933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62" name="Text Box 3"/>
          <p:cNvSpPr txBox="1">
            <a:spLocks noChangeArrowheads="1"/>
          </p:cNvSpPr>
          <p:nvPr/>
        </p:nvSpPr>
        <p:spPr bwMode="auto">
          <a:xfrm>
            <a:off x="180823" y="5431482"/>
            <a:ext cx="8377238" cy="43037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lgn="just">
              <a:lnSpc>
                <a:spcPct val="120000"/>
              </a:lnSpc>
              <a:spcBef>
                <a:spcPct val="50000"/>
              </a:spcBef>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sz="2000" dirty="0" smtClean="0">
                <a:solidFill>
                  <a:srgbClr val="0066FF"/>
                </a:solidFill>
              </a:rPr>
              <a:t>结论</a:t>
            </a:r>
            <a:endParaRPr lang="zh-CN" altLang="en-US" sz="2000" dirty="0">
              <a:solidFill>
                <a:srgbClr val="0066FF"/>
              </a:solidFill>
            </a:endParaRPr>
          </a:p>
        </p:txBody>
      </p:sp>
      <p:sp>
        <p:nvSpPr>
          <p:cNvPr id="163" name="Rectangle 3"/>
          <p:cNvSpPr>
            <a:spLocks noGrp="1" noChangeArrowheads="1"/>
          </p:cNvSpPr>
          <p:nvPr/>
        </p:nvSpPr>
        <p:spPr bwMode="auto">
          <a:xfrm>
            <a:off x="539552" y="5871721"/>
            <a:ext cx="8229600" cy="509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just" fontAlgn="base">
              <a:lnSpc>
                <a:spcPct val="120000"/>
              </a:lnSpc>
              <a:spcBef>
                <a:spcPts val="600"/>
              </a:spcBef>
              <a:spcAft>
                <a:spcPct val="0"/>
              </a:spcAft>
            </a:pPr>
            <a:r>
              <a:rPr lang="zh-CN" altLang="en-US" sz="20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圆偏振光和正椭圆偏振光与线偏振光之间，可以通过</a:t>
            </a:r>
            <a:r>
              <a:rPr lang="en-US" altLang="zh-CN" sz="20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1/4</a:t>
            </a:r>
            <a:r>
              <a:rPr lang="zh-CN" altLang="en-US" sz="20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波片相互转化。</a:t>
            </a:r>
            <a:endParaRPr lang="zh-CN" altLang="en-US" sz="20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4" name="Text Box 3"/>
          <p:cNvSpPr txBox="1">
            <a:spLocks noChangeArrowheads="1"/>
          </p:cNvSpPr>
          <p:nvPr/>
        </p:nvSpPr>
        <p:spPr bwMode="auto">
          <a:xfrm>
            <a:off x="723647" y="5090322"/>
            <a:ext cx="942707" cy="3965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lgn="just">
              <a:lnSpc>
                <a:spcPct val="120000"/>
              </a:lnSpc>
              <a:spcBef>
                <a:spcPct val="50000"/>
              </a:spcBef>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sz="1800" b="0" dirty="0" smtClean="0">
                <a:solidFill>
                  <a:schemeClr val="tx1"/>
                </a:solidFill>
              </a:rPr>
              <a:t>入射光</a:t>
            </a:r>
            <a:endParaRPr lang="zh-CN" altLang="en-US" sz="1800" b="0" dirty="0">
              <a:solidFill>
                <a:schemeClr val="tx1"/>
              </a:solidFill>
            </a:endParaRPr>
          </a:p>
        </p:txBody>
      </p:sp>
      <p:sp>
        <p:nvSpPr>
          <p:cNvPr id="165" name="Text Box 3"/>
          <p:cNvSpPr txBox="1">
            <a:spLocks noChangeArrowheads="1"/>
          </p:cNvSpPr>
          <p:nvPr/>
        </p:nvSpPr>
        <p:spPr bwMode="auto">
          <a:xfrm>
            <a:off x="3275857" y="5090322"/>
            <a:ext cx="2304256" cy="4247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lgn="just">
              <a:lnSpc>
                <a:spcPct val="120000"/>
              </a:lnSpc>
              <a:spcBef>
                <a:spcPct val="50000"/>
              </a:spcBef>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pPr algn="ctr"/>
            <a:r>
              <a:rPr lang="zh-CN" altLang="en-US" sz="1800" b="0" dirty="0" smtClean="0">
                <a:solidFill>
                  <a:schemeClr val="tx1"/>
                </a:solidFill>
              </a:rPr>
              <a:t>经</a:t>
            </a:r>
            <a:r>
              <a:rPr lang="zh-CN" altLang="en-US" sz="1800" b="0" dirty="0" smtClean="0">
                <a:solidFill>
                  <a:schemeClr val="tx1"/>
                </a:solidFill>
                <a:latin typeface="Times New Roman" panose="02020603050405020304" pitchFamily="18" charset="0"/>
              </a:rPr>
              <a:t>过</a:t>
            </a:r>
            <a:r>
              <a:rPr lang="en-US" altLang="zh-CN" sz="1800" b="0" i="1" dirty="0" smtClean="0">
                <a:solidFill>
                  <a:schemeClr val="tx1"/>
                </a:solidFill>
                <a:latin typeface="Times New Roman" panose="02020603050405020304" pitchFamily="18" charset="0"/>
                <a:ea typeface="微软雅黑"/>
              </a:rPr>
              <a:t>λ</a:t>
            </a:r>
            <a:r>
              <a:rPr lang="en-US" altLang="zh-CN" sz="1800" b="0" dirty="0" smtClean="0">
                <a:solidFill>
                  <a:schemeClr val="tx1"/>
                </a:solidFill>
                <a:latin typeface="Times New Roman" panose="02020603050405020304" pitchFamily="18" charset="0"/>
                <a:ea typeface="微软雅黑"/>
              </a:rPr>
              <a:t>/2</a:t>
            </a:r>
            <a:r>
              <a:rPr lang="zh-CN" altLang="en-US" sz="1800" b="0" dirty="0" smtClean="0">
                <a:solidFill>
                  <a:schemeClr val="tx1"/>
                </a:solidFill>
                <a:latin typeface="微软雅黑"/>
                <a:ea typeface="微软雅黑"/>
              </a:rPr>
              <a:t>波片</a:t>
            </a:r>
            <a:endParaRPr lang="zh-CN" altLang="en-US" sz="1800" b="0" dirty="0">
              <a:solidFill>
                <a:schemeClr val="tx1"/>
              </a:solidFill>
            </a:endParaRPr>
          </a:p>
        </p:txBody>
      </p:sp>
      <p:sp>
        <p:nvSpPr>
          <p:cNvPr id="166" name="Text Box 3"/>
          <p:cNvSpPr txBox="1">
            <a:spLocks noChangeArrowheads="1"/>
          </p:cNvSpPr>
          <p:nvPr/>
        </p:nvSpPr>
        <p:spPr bwMode="auto">
          <a:xfrm>
            <a:off x="6232535" y="5095151"/>
            <a:ext cx="2304256" cy="4247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lgn="just">
              <a:lnSpc>
                <a:spcPct val="120000"/>
              </a:lnSpc>
              <a:spcBef>
                <a:spcPct val="50000"/>
              </a:spcBef>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pPr algn="ctr"/>
            <a:r>
              <a:rPr lang="zh-CN" altLang="en-US" sz="1800" b="0" dirty="0" smtClean="0">
                <a:solidFill>
                  <a:schemeClr val="tx1"/>
                </a:solidFill>
              </a:rPr>
              <a:t>经</a:t>
            </a:r>
            <a:r>
              <a:rPr lang="zh-CN" altLang="en-US" sz="1800" b="0" dirty="0" smtClean="0">
                <a:solidFill>
                  <a:schemeClr val="tx1"/>
                </a:solidFill>
                <a:latin typeface="Times New Roman" panose="02020603050405020304" pitchFamily="18" charset="0"/>
              </a:rPr>
              <a:t>过</a:t>
            </a:r>
            <a:r>
              <a:rPr lang="en-US" altLang="zh-CN" sz="1800" b="0" i="1" dirty="0" smtClean="0">
                <a:solidFill>
                  <a:schemeClr val="tx1"/>
                </a:solidFill>
                <a:latin typeface="Times New Roman" panose="02020603050405020304" pitchFamily="18" charset="0"/>
                <a:ea typeface="微软雅黑"/>
              </a:rPr>
              <a:t>λ</a:t>
            </a:r>
            <a:r>
              <a:rPr lang="en-US" altLang="zh-CN" sz="1800" b="0" dirty="0" smtClean="0">
                <a:solidFill>
                  <a:schemeClr val="tx1"/>
                </a:solidFill>
                <a:latin typeface="Times New Roman" panose="02020603050405020304" pitchFamily="18" charset="0"/>
                <a:ea typeface="微软雅黑"/>
              </a:rPr>
              <a:t>/4</a:t>
            </a:r>
            <a:r>
              <a:rPr lang="zh-CN" altLang="en-US" sz="1800" b="0" dirty="0" smtClean="0">
                <a:solidFill>
                  <a:schemeClr val="tx1"/>
                </a:solidFill>
                <a:latin typeface="微软雅黑"/>
                <a:ea typeface="微软雅黑"/>
              </a:rPr>
              <a:t>波片</a:t>
            </a:r>
            <a:endParaRPr lang="zh-CN" altLang="en-US" sz="1800" b="0" dirty="0">
              <a:solidFill>
                <a:schemeClr val="tx1"/>
              </a:solidFill>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486775779"/>
              </p:ext>
            </p:extLst>
          </p:nvPr>
        </p:nvGraphicFramePr>
        <p:xfrm>
          <a:off x="5170101" y="1329336"/>
          <a:ext cx="787400" cy="595313"/>
        </p:xfrm>
        <a:graphic>
          <a:graphicData uri="http://schemas.openxmlformats.org/presentationml/2006/ole">
            <mc:AlternateContent xmlns:mc="http://schemas.openxmlformats.org/markup-compatibility/2006">
              <mc:Choice xmlns:v="urn:schemas-microsoft-com:vml" Requires="v">
                <p:oleObj spid="_x0000_s384057" name="Equation" r:id="rId6" imgW="520560" imgH="393480" progId="Equation.DSMT4">
                  <p:embed/>
                </p:oleObj>
              </mc:Choice>
              <mc:Fallback>
                <p:oleObj name="Equation" r:id="rId6" imgW="520560" imgH="393480" progId="Equation.DSMT4">
                  <p:embed/>
                  <p:pic>
                    <p:nvPicPr>
                      <p:cNvPr id="0" name="对象 5"/>
                      <p:cNvPicPr>
                        <a:picLocks noChangeAspect="1" noChangeArrowheads="1"/>
                      </p:cNvPicPr>
                      <p:nvPr/>
                    </p:nvPicPr>
                    <p:blipFill>
                      <a:blip r:embed="rId7"/>
                      <a:srcRect/>
                      <a:stretch>
                        <a:fillRect/>
                      </a:stretch>
                    </p:blipFill>
                    <p:spPr bwMode="auto">
                      <a:xfrm>
                        <a:off x="5170101" y="1329336"/>
                        <a:ext cx="7874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94713386"/>
              </p:ext>
            </p:extLst>
          </p:nvPr>
        </p:nvGraphicFramePr>
        <p:xfrm>
          <a:off x="5185748" y="3345461"/>
          <a:ext cx="633412" cy="595313"/>
        </p:xfrm>
        <a:graphic>
          <a:graphicData uri="http://schemas.openxmlformats.org/presentationml/2006/ole">
            <mc:AlternateContent xmlns:mc="http://schemas.openxmlformats.org/markup-compatibility/2006">
              <mc:Choice xmlns:v="urn:schemas-microsoft-com:vml" Requires="v">
                <p:oleObj spid="_x0000_s384058" name="Equation" r:id="rId8" imgW="419040" imgH="393480" progId="Equation.DSMT4">
                  <p:embed/>
                </p:oleObj>
              </mc:Choice>
              <mc:Fallback>
                <p:oleObj name="Equation" r:id="rId8" imgW="419040" imgH="393480" progId="Equation.DSMT4">
                  <p:embed/>
                  <p:pic>
                    <p:nvPicPr>
                      <p:cNvPr id="0" name="对象 2"/>
                      <p:cNvPicPr>
                        <a:picLocks noChangeAspect="1" noChangeArrowheads="1"/>
                      </p:cNvPicPr>
                      <p:nvPr/>
                    </p:nvPicPr>
                    <p:blipFill>
                      <a:blip r:embed="rId9"/>
                      <a:srcRect/>
                      <a:stretch>
                        <a:fillRect/>
                      </a:stretch>
                    </p:blipFill>
                    <p:spPr bwMode="auto">
                      <a:xfrm>
                        <a:off x="5185748" y="3345461"/>
                        <a:ext cx="63341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2597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 name="Text Box 4"/>
          <p:cNvSpPr txBox="1">
            <a:spLocks noChangeArrowheads="1"/>
          </p:cNvSpPr>
          <p:nvPr/>
        </p:nvSpPr>
        <p:spPr bwMode="invGray">
          <a:xfrm>
            <a:off x="323528" y="620688"/>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椭圆偏振光的获得（续）</a:t>
            </a:r>
            <a:endParaRPr lang="zh-CN" altLang="en-US" dirty="0"/>
          </a:p>
        </p:txBody>
      </p:sp>
      <p:sp>
        <p:nvSpPr>
          <p:cNvPr id="67" name="Text Box 4"/>
          <p:cNvSpPr txBox="1">
            <a:spLocks noChangeArrowheads="1"/>
          </p:cNvSpPr>
          <p:nvPr/>
        </p:nvSpPr>
        <p:spPr bwMode="invGray">
          <a:xfrm>
            <a:off x="355362" y="1279321"/>
            <a:ext cx="5329902" cy="430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sz="2200" dirty="0" smtClean="0">
                <a:solidFill>
                  <a:srgbClr val="0066FF"/>
                </a:solidFill>
              </a:rPr>
              <a:t>从自然光获取椭圆偏振光的装置</a:t>
            </a:r>
            <a:endParaRPr lang="zh-CN" altLang="en-US" sz="2200" dirty="0">
              <a:solidFill>
                <a:srgbClr val="0066FF"/>
              </a:solidFill>
            </a:endParaRPr>
          </a:p>
        </p:txBody>
      </p:sp>
      <p:sp>
        <p:nvSpPr>
          <p:cNvPr id="113" name="Text Box 7"/>
          <p:cNvSpPr txBox="1">
            <a:spLocks noChangeAspect="1" noChangeArrowheads="1"/>
          </p:cNvSpPr>
          <p:nvPr/>
        </p:nvSpPr>
        <p:spPr bwMode="auto">
          <a:xfrm>
            <a:off x="678889" y="4130261"/>
            <a:ext cx="677386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r>
              <a:rPr lang="zh-CN" altLang="en-US" dirty="0" smtClean="0">
                <a:latin typeface="微软雅黑" panose="020B0503020204020204" pitchFamily="34" charset="-122"/>
                <a:ea typeface="微软雅黑" panose="020B0503020204020204" pitchFamily="34" charset="-122"/>
              </a:rPr>
              <a:t>当偏振片的透振方向和波片光轴成</a:t>
            </a:r>
            <a:r>
              <a:rPr lang="en-US" altLang="zh-CN" dirty="0" smtClean="0">
                <a:latin typeface="微软雅黑" panose="020B0503020204020204" pitchFamily="34" charset="-122"/>
                <a:ea typeface="微软雅黑" panose="020B0503020204020204" pitchFamily="34" charset="-122"/>
              </a:rPr>
              <a:t>45°</a:t>
            </a:r>
            <a:r>
              <a:rPr lang="zh-CN" altLang="en-US" dirty="0" smtClean="0">
                <a:latin typeface="微软雅黑" panose="020B0503020204020204" pitchFamily="34" charset="-122"/>
                <a:ea typeface="微软雅黑" panose="020B0503020204020204" pitchFamily="34" charset="-122"/>
              </a:rPr>
              <a:t>角时，输出圆偏振光。 </a:t>
            </a:r>
            <a:endParaRPr lang="zh-CN" altLang="en-US" dirty="0">
              <a:latin typeface="微软雅黑" panose="020B0503020204020204" pitchFamily="34" charset="-122"/>
              <a:ea typeface="微软雅黑" panose="020B0503020204020204" pitchFamily="34" charset="-122"/>
            </a:endParaRPr>
          </a:p>
        </p:txBody>
      </p:sp>
      <p:sp>
        <p:nvSpPr>
          <p:cNvPr id="7" name="椭圆 6"/>
          <p:cNvSpPr/>
          <p:nvPr/>
        </p:nvSpPr>
        <p:spPr>
          <a:xfrm>
            <a:off x="6732240" y="2214167"/>
            <a:ext cx="1663224" cy="166322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28" name="直接箭头连接符 927"/>
          <p:cNvCxnSpPr/>
          <p:nvPr/>
        </p:nvCxnSpPr>
        <p:spPr>
          <a:xfrm>
            <a:off x="6444208" y="3045779"/>
            <a:ext cx="2232248"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直接箭头连接符 115"/>
          <p:cNvCxnSpPr/>
          <p:nvPr/>
        </p:nvCxnSpPr>
        <p:spPr>
          <a:xfrm flipH="1" flipV="1">
            <a:off x="7600339" y="1979099"/>
            <a:ext cx="5308" cy="2016305"/>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1" name="直接连接符 930"/>
          <p:cNvCxnSpPr/>
          <p:nvPr/>
        </p:nvCxnSpPr>
        <p:spPr>
          <a:xfrm>
            <a:off x="6876256" y="2656338"/>
            <a:ext cx="144016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6843772" y="3393757"/>
            <a:ext cx="144016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934" name="直接连接符 933"/>
          <p:cNvCxnSpPr/>
          <p:nvPr/>
        </p:nvCxnSpPr>
        <p:spPr>
          <a:xfrm flipV="1">
            <a:off x="6809654" y="2420448"/>
            <a:ext cx="1484618" cy="1358637"/>
          </a:xfrm>
          <a:prstGeom prst="line">
            <a:avLst/>
          </a:prstGeom>
          <a:ln>
            <a:solidFill>
              <a:srgbClr val="0066FF"/>
            </a:solidFill>
            <a:prstDash val="dash"/>
          </a:ln>
        </p:spPr>
        <p:style>
          <a:lnRef idx="1">
            <a:schemeClr val="accent1"/>
          </a:lnRef>
          <a:fillRef idx="0">
            <a:schemeClr val="accent1"/>
          </a:fillRef>
          <a:effectRef idx="0">
            <a:schemeClr val="accent1"/>
          </a:effectRef>
          <a:fontRef idx="minor">
            <a:schemeClr val="tx1"/>
          </a:fontRef>
        </p:style>
      </p:cxnSp>
      <p:sp>
        <p:nvSpPr>
          <p:cNvPr id="126" name="Text Box 37"/>
          <p:cNvSpPr txBox="1">
            <a:spLocks noChangeAspect="1" noChangeArrowheads="1"/>
          </p:cNvSpPr>
          <p:nvPr/>
        </p:nvSpPr>
        <p:spPr bwMode="auto">
          <a:xfrm>
            <a:off x="8153458" y="2173213"/>
            <a:ext cx="162958" cy="20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a:solidFill>
                  <a:srgbClr val="000099"/>
                </a:solidFill>
                <a:latin typeface="Times New Roman" pitchFamily="18" charset="0"/>
              </a:rPr>
              <a:t>P</a:t>
            </a:r>
            <a:endParaRPr lang="en-US" altLang="zh-CN" sz="1400" b="1" dirty="0">
              <a:solidFill>
                <a:srgbClr val="000099"/>
              </a:solidFill>
            </a:endParaRPr>
          </a:p>
        </p:txBody>
      </p:sp>
      <p:sp>
        <p:nvSpPr>
          <p:cNvPr id="127" name="Text Box 7"/>
          <p:cNvSpPr txBox="1">
            <a:spLocks noChangeAspect="1" noChangeArrowheads="1"/>
          </p:cNvSpPr>
          <p:nvPr/>
        </p:nvSpPr>
        <p:spPr bwMode="auto">
          <a:xfrm>
            <a:off x="438505" y="5817845"/>
            <a:ext cx="782337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20000"/>
              </a:lnSpc>
            </a:pPr>
            <a:r>
              <a:rPr lang="zh-CN" altLang="en-US" sz="2000" dirty="0" smtClean="0">
                <a:solidFill>
                  <a:srgbClr val="0066FF"/>
                </a:solidFill>
                <a:latin typeface="微软雅黑" panose="020B0503020204020204" pitchFamily="34" charset="-122"/>
                <a:ea typeface="微软雅黑" panose="020B0503020204020204" pitchFamily="34" charset="-122"/>
              </a:rPr>
              <a:t>缺陷</a:t>
            </a:r>
            <a:r>
              <a:rPr lang="zh-CN" altLang="en-US" sz="2000" dirty="0" smtClean="0">
                <a:latin typeface="微软雅黑" panose="020B0503020204020204" pitchFamily="34" charset="-122"/>
                <a:ea typeface="微软雅黑" panose="020B0503020204020204" pitchFamily="34" charset="-122"/>
              </a:rPr>
              <a:t>：无法区分自然光里的左旋和右旋正交偏振态</a:t>
            </a:r>
            <a:r>
              <a:rPr lang="zh-CN" altLang="en-US" sz="2000" dirty="0">
                <a:latin typeface="微软雅黑" panose="020B0503020204020204" pitchFamily="34" charset="-122"/>
                <a:ea typeface="微软雅黑" panose="020B0503020204020204" pitchFamily="34" charset="-122"/>
              </a:rPr>
              <a:t>。</a:t>
            </a:r>
          </a:p>
        </p:txBody>
      </p:sp>
      <p:cxnSp>
        <p:nvCxnSpPr>
          <p:cNvPr id="938" name="直接箭头连接符 937"/>
          <p:cNvCxnSpPr>
            <a:stCxn id="7" idx="1"/>
          </p:cNvCxnSpPr>
          <p:nvPr/>
        </p:nvCxnSpPr>
        <p:spPr>
          <a:xfrm flipV="1">
            <a:off x="6975814" y="2345683"/>
            <a:ext cx="116466" cy="11205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40" name="组合 939"/>
          <p:cNvGrpSpPr/>
          <p:nvPr/>
        </p:nvGrpSpPr>
        <p:grpSpPr>
          <a:xfrm>
            <a:off x="618331" y="1884710"/>
            <a:ext cx="4544114" cy="2245087"/>
            <a:chOff x="618331" y="2160161"/>
            <a:chExt cx="4544114" cy="2245087"/>
          </a:xfrm>
        </p:grpSpPr>
        <p:grpSp>
          <p:nvGrpSpPr>
            <p:cNvPr id="6" name="组合 5"/>
            <p:cNvGrpSpPr/>
            <p:nvPr/>
          </p:nvGrpSpPr>
          <p:grpSpPr>
            <a:xfrm>
              <a:off x="618331" y="2160161"/>
              <a:ext cx="4544114" cy="2245087"/>
              <a:chOff x="1382414" y="2318760"/>
              <a:chExt cx="5008861" cy="2529465"/>
            </a:xfrm>
          </p:grpSpPr>
          <p:grpSp>
            <p:nvGrpSpPr>
              <p:cNvPr id="70" name="Group 53"/>
              <p:cNvGrpSpPr>
                <a:grpSpLocks/>
              </p:cNvGrpSpPr>
              <p:nvPr/>
            </p:nvGrpSpPr>
            <p:grpSpPr bwMode="auto">
              <a:xfrm>
                <a:off x="1382414" y="2318760"/>
                <a:ext cx="5008861" cy="2529465"/>
                <a:chOff x="1132" y="1764"/>
                <a:chExt cx="3402" cy="1690"/>
              </a:xfrm>
            </p:grpSpPr>
            <p:sp>
              <p:nvSpPr>
                <p:cNvPr id="71" name="Text Box 7"/>
                <p:cNvSpPr txBox="1">
                  <a:spLocks noChangeAspect="1" noChangeArrowheads="1"/>
                </p:cNvSpPr>
                <p:nvPr/>
              </p:nvSpPr>
              <p:spPr bwMode="auto">
                <a:xfrm>
                  <a:off x="1514" y="3264"/>
                  <a:ext cx="25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smtClean="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椭）圆偏振器原理</a:t>
                  </a:r>
                </a:p>
              </p:txBody>
            </p:sp>
            <p:grpSp>
              <p:nvGrpSpPr>
                <p:cNvPr id="72" name="Group 50"/>
                <p:cNvGrpSpPr>
                  <a:grpSpLocks/>
                </p:cNvGrpSpPr>
                <p:nvPr/>
              </p:nvGrpSpPr>
              <p:grpSpPr bwMode="auto">
                <a:xfrm>
                  <a:off x="1132" y="1764"/>
                  <a:ext cx="3402" cy="1426"/>
                  <a:chOff x="1132" y="1764"/>
                  <a:chExt cx="3402" cy="1426"/>
                </a:xfrm>
              </p:grpSpPr>
              <p:grpSp>
                <p:nvGrpSpPr>
                  <p:cNvPr id="73" name="Group 9"/>
                  <p:cNvGrpSpPr>
                    <a:grpSpLocks noChangeAspect="1"/>
                  </p:cNvGrpSpPr>
                  <p:nvPr/>
                </p:nvGrpSpPr>
                <p:grpSpPr bwMode="auto">
                  <a:xfrm>
                    <a:off x="2644" y="2339"/>
                    <a:ext cx="520" cy="192"/>
                    <a:chOff x="6990" y="8165"/>
                    <a:chExt cx="564" cy="210"/>
                  </a:xfrm>
                </p:grpSpPr>
                <p:sp>
                  <p:nvSpPr>
                    <p:cNvPr id="108" name="Line 10"/>
                    <p:cNvSpPr>
                      <a:spLocks noChangeAspect="1" noChangeShapeType="1"/>
                    </p:cNvSpPr>
                    <p:nvPr/>
                  </p:nvSpPr>
                  <p:spPr bwMode="auto">
                    <a:xfrm flipH="1">
                      <a:off x="7427" y="8165"/>
                      <a:ext cx="127" cy="210"/>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09" name="Line 11"/>
                    <p:cNvSpPr>
                      <a:spLocks noChangeAspect="1" noChangeShapeType="1"/>
                    </p:cNvSpPr>
                    <p:nvPr/>
                  </p:nvSpPr>
                  <p:spPr bwMode="auto">
                    <a:xfrm flipH="1">
                      <a:off x="7208" y="8165"/>
                      <a:ext cx="128" cy="210"/>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10" name="Line 12"/>
                    <p:cNvSpPr>
                      <a:spLocks noChangeAspect="1" noChangeShapeType="1"/>
                    </p:cNvSpPr>
                    <p:nvPr/>
                  </p:nvSpPr>
                  <p:spPr bwMode="auto">
                    <a:xfrm flipH="1">
                      <a:off x="6990" y="8165"/>
                      <a:ext cx="127" cy="210"/>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74" name="Text Box 13"/>
                  <p:cNvSpPr txBox="1">
                    <a:spLocks noChangeAspect="1" noChangeArrowheads="1"/>
                  </p:cNvSpPr>
                  <p:nvPr/>
                </p:nvSpPr>
                <p:spPr bwMode="auto">
                  <a:xfrm>
                    <a:off x="3253" y="3036"/>
                    <a:ext cx="4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i="1" dirty="0">
                        <a:latin typeface="Symbol" pitchFamily="18" charset="2"/>
                      </a:rPr>
                      <a:t>l</a:t>
                    </a:r>
                    <a:r>
                      <a:rPr lang="en-US" altLang="zh-CN" dirty="0">
                        <a:latin typeface="Times New Roman" pitchFamily="18" charset="0"/>
                      </a:rPr>
                      <a:t>/4</a:t>
                    </a:r>
                    <a:r>
                      <a:rPr lang="zh-CN" altLang="en-US" dirty="0">
                        <a:latin typeface="微软雅黑" panose="020B0503020204020204" pitchFamily="34" charset="-122"/>
                        <a:ea typeface="微软雅黑" panose="020B0503020204020204" pitchFamily="34" charset="-122"/>
                      </a:rPr>
                      <a:t>片</a:t>
                    </a:r>
                  </a:p>
                </p:txBody>
              </p:sp>
              <p:sp>
                <p:nvSpPr>
                  <p:cNvPr id="75" name="Line 14"/>
                  <p:cNvSpPr>
                    <a:spLocks noChangeAspect="1" noChangeShapeType="1"/>
                  </p:cNvSpPr>
                  <p:nvPr/>
                </p:nvSpPr>
                <p:spPr bwMode="auto">
                  <a:xfrm>
                    <a:off x="1132" y="2439"/>
                    <a:ext cx="822" cy="0"/>
                  </a:xfrm>
                  <a:prstGeom prst="line">
                    <a:avLst/>
                  </a:prstGeom>
                  <a:noFill/>
                  <a:ln w="28575">
                    <a:solidFill>
                      <a:srgbClr val="FF0000"/>
                    </a:solidFill>
                    <a:round/>
                    <a:headEnd/>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76" name="Group 15"/>
                  <p:cNvGrpSpPr>
                    <a:grpSpLocks noChangeAspect="1"/>
                  </p:cNvGrpSpPr>
                  <p:nvPr/>
                </p:nvGrpSpPr>
                <p:grpSpPr bwMode="auto">
                  <a:xfrm>
                    <a:off x="1948" y="1951"/>
                    <a:ext cx="568" cy="963"/>
                    <a:chOff x="4371" y="2904"/>
                    <a:chExt cx="618" cy="1050"/>
                  </a:xfrm>
                </p:grpSpPr>
                <p:sp>
                  <p:nvSpPr>
                    <p:cNvPr id="103" name="Oval 16"/>
                    <p:cNvSpPr>
                      <a:spLocks noChangeAspect="1" noChangeArrowheads="1"/>
                    </p:cNvSpPr>
                    <p:nvPr/>
                  </p:nvSpPr>
                  <p:spPr bwMode="auto">
                    <a:xfrm>
                      <a:off x="4371" y="2904"/>
                      <a:ext cx="570" cy="1050"/>
                    </a:xfrm>
                    <a:prstGeom prst="ellipse">
                      <a:avLst/>
                    </a:prstGeom>
                    <a:solidFill>
                      <a:srgbClr val="FFCC99"/>
                    </a:solidFill>
                    <a:ln w="9525">
                      <a:solidFill>
                        <a:srgbClr val="00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104" name="Group 17"/>
                    <p:cNvGrpSpPr>
                      <a:grpSpLocks noChangeAspect="1"/>
                    </p:cNvGrpSpPr>
                    <p:nvPr/>
                  </p:nvGrpSpPr>
                  <p:grpSpPr bwMode="auto">
                    <a:xfrm>
                      <a:off x="4419" y="2904"/>
                      <a:ext cx="570" cy="1050"/>
                      <a:chOff x="4419" y="2904"/>
                      <a:chExt cx="570" cy="1050"/>
                    </a:xfrm>
                  </p:grpSpPr>
                  <p:sp>
                    <p:nvSpPr>
                      <p:cNvPr id="106" name="Oval 18"/>
                      <p:cNvSpPr>
                        <a:spLocks noChangeAspect="1" noChangeArrowheads="1"/>
                      </p:cNvSpPr>
                      <p:nvPr/>
                    </p:nvSpPr>
                    <p:spPr bwMode="auto">
                      <a:xfrm>
                        <a:off x="4419" y="2904"/>
                        <a:ext cx="570" cy="1050"/>
                      </a:xfrm>
                      <a:prstGeom prst="ellipse">
                        <a:avLst/>
                      </a:prstGeom>
                      <a:solidFill>
                        <a:srgbClr val="FFFFFF"/>
                      </a:solidFill>
                      <a:ln w="9525">
                        <a:solidFill>
                          <a:srgbClr val="00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07" name="Line 19"/>
                      <p:cNvSpPr>
                        <a:spLocks noChangeAspect="1" noChangeShapeType="1"/>
                      </p:cNvSpPr>
                      <p:nvPr/>
                    </p:nvSpPr>
                    <p:spPr bwMode="auto">
                      <a:xfrm flipV="1">
                        <a:off x="4425" y="2973"/>
                        <a:ext cx="558" cy="912"/>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105" name="Line 20"/>
                    <p:cNvSpPr>
                      <a:spLocks noChangeAspect="1" noChangeShapeType="1"/>
                    </p:cNvSpPr>
                    <p:nvPr/>
                  </p:nvSpPr>
                  <p:spPr bwMode="auto">
                    <a:xfrm>
                      <a:off x="4437" y="3435"/>
                      <a:ext cx="316" cy="0"/>
                    </a:xfrm>
                    <a:prstGeom prst="line">
                      <a:avLst/>
                    </a:prstGeom>
                    <a:noFill/>
                    <a:ln w="12700">
                      <a:solidFill>
                        <a:srgbClr val="000000"/>
                      </a:solidFill>
                      <a:prstDash val="dash"/>
                      <a:round/>
                      <a:headEnd/>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78" name="Line 30"/>
                  <p:cNvSpPr>
                    <a:spLocks noChangeAspect="1" noChangeShapeType="1"/>
                  </p:cNvSpPr>
                  <p:nvPr/>
                </p:nvSpPr>
                <p:spPr bwMode="auto">
                  <a:xfrm>
                    <a:off x="2263" y="2435"/>
                    <a:ext cx="108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79" name="Group 31"/>
                  <p:cNvGrpSpPr>
                    <a:grpSpLocks/>
                  </p:cNvGrpSpPr>
                  <p:nvPr/>
                </p:nvGrpSpPr>
                <p:grpSpPr bwMode="auto">
                  <a:xfrm>
                    <a:off x="3324" y="2022"/>
                    <a:ext cx="177" cy="898"/>
                    <a:chOff x="3164" y="1894"/>
                    <a:chExt cx="177" cy="898"/>
                  </a:xfrm>
                </p:grpSpPr>
                <p:sp>
                  <p:nvSpPr>
                    <p:cNvPr id="93" name="Rectangle 32"/>
                    <p:cNvSpPr>
                      <a:spLocks noChangeAspect="1" noChangeArrowheads="1"/>
                    </p:cNvSpPr>
                    <p:nvPr/>
                  </p:nvSpPr>
                  <p:spPr bwMode="auto">
                    <a:xfrm>
                      <a:off x="3164" y="1983"/>
                      <a:ext cx="83" cy="809"/>
                    </a:xfrm>
                    <a:prstGeom prst="rect">
                      <a:avLst/>
                    </a:prstGeom>
                    <a:solidFill>
                      <a:srgbClr val="FFFF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flatTx/>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4" name="Line 33"/>
                    <p:cNvSpPr>
                      <a:spLocks noChangeAspect="1" noChangeShapeType="1"/>
                    </p:cNvSpPr>
                    <p:nvPr/>
                  </p:nvSpPr>
                  <p:spPr bwMode="auto">
                    <a:xfrm>
                      <a:off x="3341" y="1894"/>
                      <a:ext cx="0" cy="808"/>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80" name="Line 34"/>
                  <p:cNvSpPr>
                    <a:spLocks noChangeAspect="1" noChangeShapeType="1"/>
                  </p:cNvSpPr>
                  <p:nvPr/>
                </p:nvSpPr>
                <p:spPr bwMode="auto">
                  <a:xfrm>
                    <a:off x="1153" y="2439"/>
                    <a:ext cx="172"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1" name="Text Box 35"/>
                  <p:cNvSpPr txBox="1">
                    <a:spLocks noChangeAspect="1" noChangeArrowheads="1"/>
                  </p:cNvSpPr>
                  <p:nvPr/>
                </p:nvSpPr>
                <p:spPr bwMode="auto">
                  <a:xfrm>
                    <a:off x="1843" y="3003"/>
                    <a:ext cx="733"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a:latin typeface="微软雅黑" panose="020B0503020204020204" pitchFamily="34" charset="-122"/>
                        <a:ea typeface="微软雅黑" panose="020B0503020204020204" pitchFamily="34" charset="-122"/>
                      </a:rPr>
                      <a:t>偏振片</a:t>
                    </a:r>
                  </a:p>
                </p:txBody>
              </p:sp>
              <p:sp>
                <p:nvSpPr>
                  <p:cNvPr id="82" name="Text Box 36"/>
                  <p:cNvSpPr txBox="1">
                    <a:spLocks noChangeAspect="1" noChangeArrowheads="1"/>
                  </p:cNvSpPr>
                  <p:nvPr/>
                </p:nvSpPr>
                <p:spPr bwMode="auto">
                  <a:xfrm>
                    <a:off x="3416" y="1764"/>
                    <a:ext cx="14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smtClean="0">
                        <a:solidFill>
                          <a:srgbClr val="000099"/>
                        </a:solidFill>
                        <a:latin typeface="Times New Roman" pitchFamily="18" charset="0"/>
                      </a:rPr>
                      <a:t>o</a:t>
                    </a:r>
                    <a:endParaRPr lang="en-US" altLang="zh-CN" sz="1400" b="1" dirty="0">
                      <a:solidFill>
                        <a:srgbClr val="000099"/>
                      </a:solidFill>
                    </a:endParaRPr>
                  </a:p>
                </p:txBody>
              </p:sp>
              <p:sp>
                <p:nvSpPr>
                  <p:cNvPr id="83" name="Text Box 37"/>
                  <p:cNvSpPr txBox="1">
                    <a:spLocks noChangeAspect="1" noChangeArrowheads="1"/>
                  </p:cNvSpPr>
                  <p:nvPr/>
                </p:nvSpPr>
                <p:spPr bwMode="auto">
                  <a:xfrm>
                    <a:off x="2505" y="1858"/>
                    <a:ext cx="12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a:solidFill>
                          <a:srgbClr val="000099"/>
                        </a:solidFill>
                        <a:latin typeface="Times New Roman" pitchFamily="18" charset="0"/>
                      </a:rPr>
                      <a:t>P</a:t>
                    </a:r>
                    <a:endParaRPr lang="en-US" altLang="zh-CN" sz="1400" b="1" dirty="0">
                      <a:solidFill>
                        <a:srgbClr val="000099"/>
                      </a:solidFill>
                    </a:endParaRPr>
                  </a:p>
                </p:txBody>
              </p:sp>
              <p:grpSp>
                <p:nvGrpSpPr>
                  <p:cNvPr id="84" name="Group 38"/>
                  <p:cNvGrpSpPr>
                    <a:grpSpLocks noChangeAspect="1"/>
                  </p:cNvGrpSpPr>
                  <p:nvPr/>
                </p:nvGrpSpPr>
                <p:grpSpPr bwMode="auto">
                  <a:xfrm>
                    <a:off x="3813" y="2310"/>
                    <a:ext cx="507" cy="251"/>
                    <a:chOff x="3632" y="3127"/>
                    <a:chExt cx="399" cy="197"/>
                  </a:xfrm>
                </p:grpSpPr>
                <p:sp>
                  <p:nvSpPr>
                    <p:cNvPr id="88" name="Oval 39"/>
                    <p:cNvSpPr>
                      <a:spLocks noChangeAspect="1" noChangeArrowheads="1"/>
                    </p:cNvSpPr>
                    <p:nvPr/>
                  </p:nvSpPr>
                  <p:spPr bwMode="auto">
                    <a:xfrm>
                      <a:off x="3791" y="3127"/>
                      <a:ext cx="81" cy="197"/>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9" name="Oval 40"/>
                    <p:cNvSpPr>
                      <a:spLocks noChangeAspect="1" noChangeArrowheads="1"/>
                    </p:cNvSpPr>
                    <p:nvPr/>
                  </p:nvSpPr>
                  <p:spPr bwMode="auto">
                    <a:xfrm>
                      <a:off x="3951" y="3127"/>
                      <a:ext cx="80" cy="197"/>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0" name="Line 41"/>
                    <p:cNvSpPr>
                      <a:spLocks noChangeAspect="1" noChangeShapeType="1"/>
                    </p:cNvSpPr>
                    <p:nvPr/>
                  </p:nvSpPr>
                  <p:spPr bwMode="auto">
                    <a:xfrm flipV="1">
                      <a:off x="3838" y="3225"/>
                      <a:ext cx="11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1" name="Oval 42"/>
                    <p:cNvSpPr>
                      <a:spLocks noChangeAspect="1" noChangeArrowheads="1"/>
                    </p:cNvSpPr>
                    <p:nvPr/>
                  </p:nvSpPr>
                  <p:spPr bwMode="auto">
                    <a:xfrm>
                      <a:off x="3632" y="3127"/>
                      <a:ext cx="80" cy="197"/>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2" name="Line 43"/>
                    <p:cNvSpPr>
                      <a:spLocks noChangeAspect="1" noChangeShapeType="1"/>
                    </p:cNvSpPr>
                    <p:nvPr/>
                  </p:nvSpPr>
                  <p:spPr bwMode="auto">
                    <a:xfrm flipV="1">
                      <a:off x="3677" y="3225"/>
                      <a:ext cx="111"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grpSp>
                <p:nvGrpSpPr>
                  <p:cNvPr id="85" name="Group 44"/>
                  <p:cNvGrpSpPr>
                    <a:grpSpLocks/>
                  </p:cNvGrpSpPr>
                  <p:nvPr/>
                </p:nvGrpSpPr>
                <p:grpSpPr bwMode="auto">
                  <a:xfrm>
                    <a:off x="3506" y="2435"/>
                    <a:ext cx="1028" cy="0"/>
                    <a:chOff x="3346" y="2307"/>
                    <a:chExt cx="1028" cy="0"/>
                  </a:xfrm>
                </p:grpSpPr>
                <p:sp>
                  <p:nvSpPr>
                    <p:cNvPr id="86" name="Line 45"/>
                    <p:cNvSpPr>
                      <a:spLocks noChangeAspect="1" noChangeShapeType="1"/>
                    </p:cNvSpPr>
                    <p:nvPr/>
                  </p:nvSpPr>
                  <p:spPr bwMode="auto">
                    <a:xfrm flipV="1">
                      <a:off x="3346" y="2307"/>
                      <a:ext cx="31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7" name="Line 46"/>
                    <p:cNvSpPr>
                      <a:spLocks noChangeAspect="1" noChangeShapeType="1"/>
                    </p:cNvSpPr>
                    <p:nvPr/>
                  </p:nvSpPr>
                  <p:spPr bwMode="auto">
                    <a:xfrm flipV="1">
                      <a:off x="4113" y="2307"/>
                      <a:ext cx="261"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grpSp>
          </p:grpSp>
          <p:cxnSp>
            <p:nvCxnSpPr>
              <p:cNvPr id="4" name="直接连接符 3"/>
              <p:cNvCxnSpPr/>
              <p:nvPr/>
            </p:nvCxnSpPr>
            <p:spPr>
              <a:xfrm flipV="1">
                <a:off x="4729511" y="3141541"/>
                <a:ext cx="296420" cy="336101"/>
              </a:xfrm>
              <a:prstGeom prst="line">
                <a:avLst/>
              </a:prstGeom>
              <a:ln w="9525">
                <a:solidFill>
                  <a:srgbClr val="0066FF"/>
                </a:solidFill>
                <a:prstDash val="sysDash"/>
              </a:ln>
            </p:spPr>
            <p:style>
              <a:lnRef idx="1">
                <a:schemeClr val="accent1"/>
              </a:lnRef>
              <a:fillRef idx="0">
                <a:schemeClr val="accent1"/>
              </a:fillRef>
              <a:effectRef idx="0">
                <a:schemeClr val="accent1"/>
              </a:effectRef>
              <a:fontRef idx="minor">
                <a:schemeClr val="tx1"/>
              </a:fontRef>
            </p:style>
          </p:cxnSp>
          <p:sp>
            <p:nvSpPr>
              <p:cNvPr id="112" name="Text Box 36"/>
              <p:cNvSpPr txBox="1">
                <a:spLocks noChangeAspect="1" noChangeArrowheads="1"/>
              </p:cNvSpPr>
              <p:nvPr/>
            </p:nvSpPr>
            <p:spPr bwMode="auto">
              <a:xfrm>
                <a:off x="5086906" y="2923208"/>
                <a:ext cx="209071" cy="264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smtClean="0">
                    <a:solidFill>
                      <a:srgbClr val="000099"/>
                    </a:solidFill>
                    <a:latin typeface="Times New Roman" pitchFamily="18" charset="0"/>
                  </a:rPr>
                  <a:t>e</a:t>
                </a:r>
                <a:endParaRPr lang="en-US" altLang="zh-CN" sz="1400" b="1" dirty="0">
                  <a:solidFill>
                    <a:srgbClr val="000099"/>
                  </a:solidFill>
                </a:endParaRPr>
              </a:p>
            </p:txBody>
          </p:sp>
        </p:grpSp>
        <p:grpSp>
          <p:nvGrpSpPr>
            <p:cNvPr id="939" name="组合 938"/>
            <p:cNvGrpSpPr/>
            <p:nvPr/>
          </p:nvGrpSpPr>
          <p:grpSpPr>
            <a:xfrm>
              <a:off x="850488" y="2647554"/>
              <a:ext cx="403886" cy="807636"/>
              <a:chOff x="971476" y="2730750"/>
              <a:chExt cx="505136" cy="1010101"/>
            </a:xfrm>
          </p:grpSpPr>
          <p:sp>
            <p:nvSpPr>
              <p:cNvPr id="130" name="Line 68"/>
              <p:cNvSpPr>
                <a:spLocks noChangeShapeType="1"/>
              </p:cNvSpPr>
              <p:nvPr/>
            </p:nvSpPr>
            <p:spPr bwMode="auto">
              <a:xfrm>
                <a:off x="1224044" y="2730750"/>
                <a:ext cx="0" cy="1010101"/>
              </a:xfrm>
              <a:prstGeom prst="line">
                <a:avLst/>
              </a:prstGeom>
              <a:noFill/>
              <a:ln w="28575">
                <a:solidFill>
                  <a:srgbClr val="FF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1" name="Line 69"/>
              <p:cNvSpPr>
                <a:spLocks noChangeShapeType="1"/>
              </p:cNvSpPr>
              <p:nvPr/>
            </p:nvSpPr>
            <p:spPr bwMode="auto">
              <a:xfrm flipH="1">
                <a:off x="971476" y="3084508"/>
                <a:ext cx="505136" cy="302585"/>
              </a:xfrm>
              <a:prstGeom prst="line">
                <a:avLst/>
              </a:prstGeom>
              <a:noFill/>
              <a:ln w="28575">
                <a:solidFill>
                  <a:srgbClr val="FF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2" name="Line 70"/>
              <p:cNvSpPr>
                <a:spLocks noChangeShapeType="1"/>
              </p:cNvSpPr>
              <p:nvPr/>
            </p:nvSpPr>
            <p:spPr bwMode="auto">
              <a:xfrm flipH="1">
                <a:off x="1072726" y="2831983"/>
                <a:ext cx="302636" cy="807636"/>
              </a:xfrm>
              <a:prstGeom prst="line">
                <a:avLst/>
              </a:prstGeom>
              <a:noFill/>
              <a:ln w="28575">
                <a:solidFill>
                  <a:srgbClr val="FF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 name="Line 71"/>
              <p:cNvSpPr>
                <a:spLocks noChangeShapeType="1"/>
              </p:cNvSpPr>
              <p:nvPr/>
            </p:nvSpPr>
            <p:spPr bwMode="auto">
              <a:xfrm>
                <a:off x="1021545" y="2933215"/>
                <a:ext cx="404999" cy="605171"/>
              </a:xfrm>
              <a:prstGeom prst="line">
                <a:avLst/>
              </a:prstGeom>
              <a:noFill/>
              <a:ln w="28575">
                <a:solidFill>
                  <a:srgbClr val="FF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sp>
        <p:nvSpPr>
          <p:cNvPr id="56" name="Text Box 7"/>
          <p:cNvSpPr txBox="1">
            <a:spLocks noChangeAspect="1" noChangeArrowheads="1"/>
          </p:cNvSpPr>
          <p:nvPr/>
        </p:nvSpPr>
        <p:spPr bwMode="auto">
          <a:xfrm>
            <a:off x="458281" y="4737725"/>
            <a:ext cx="7823372" cy="1034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20000"/>
              </a:lnSpc>
            </a:pPr>
            <a:r>
              <a:rPr lang="zh-CN" altLang="en-US" sz="20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两</a:t>
            </a:r>
            <a:r>
              <a:rPr lang="zh-CN" altLang="en-US" sz="20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个条件</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endParaRPr>
          </a:p>
          <a:p>
            <a:pPr marL="457200" indent="-457200" algn="just">
              <a:lnSpc>
                <a:spcPct val="120000"/>
              </a:lnSpc>
              <a:buAutoNum type="arabicPeriod"/>
            </a:pP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000" i="1" dirty="0" err="1" smtClean="0">
                <a:latin typeface="Times New Roman" panose="02020603050405020304" pitchFamily="18" charset="0"/>
                <a:ea typeface="微软雅黑" panose="020B0503020204020204" pitchFamily="34" charset="-122"/>
                <a:cs typeface="Times New Roman" panose="02020603050405020304" pitchFamily="18" charset="0"/>
              </a:rPr>
              <a:t>E</a:t>
            </a:r>
            <a:r>
              <a:rPr lang="en-US" altLang="zh-CN" sz="2000" baseline="-25000" dirty="0" err="1" smtClean="0">
                <a:latin typeface="Times New Roman" panose="02020603050405020304" pitchFamily="18" charset="0"/>
                <a:ea typeface="微软雅黑" panose="020B0503020204020204" pitchFamily="34" charset="-122"/>
                <a:cs typeface="Times New Roman" panose="02020603050405020304" pitchFamily="18" charset="0"/>
              </a:rPr>
              <a:t>o</a:t>
            </a:r>
            <a:r>
              <a:rPr lang="en-US" altLang="zh-CN" sz="2000" baseline="-250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和 </a:t>
            </a:r>
            <a:r>
              <a:rPr lang="en-US" altLang="zh-CN" sz="2000" i="1" dirty="0" err="1" smtClean="0">
                <a:latin typeface="Times New Roman" panose="02020603050405020304" pitchFamily="18" charset="0"/>
                <a:ea typeface="微软雅黑" panose="020B0503020204020204" pitchFamily="34" charset="-122"/>
                <a:cs typeface="Times New Roman" panose="02020603050405020304" pitchFamily="18" charset="0"/>
              </a:rPr>
              <a:t>E</a:t>
            </a:r>
            <a:r>
              <a:rPr lang="en-US" altLang="zh-CN" sz="2000" baseline="-25000" dirty="0" err="1" smtClean="0">
                <a:latin typeface="Times New Roman" panose="02020603050405020304" pitchFamily="18" charset="0"/>
                <a:ea typeface="微软雅黑" panose="020B0503020204020204" pitchFamily="34" charset="-122"/>
                <a:cs typeface="Times New Roman" panose="02020603050405020304" pitchFamily="18" charset="0"/>
              </a:rPr>
              <a:t>e</a:t>
            </a:r>
            <a:r>
              <a:rPr lang="en-US" altLang="zh-CN" sz="2000" baseline="-250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的相位差 </a:t>
            </a:r>
            <a:r>
              <a:rPr lang="el-GR"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δ</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l-GR" altLang="zh-CN" sz="2000" dirty="0">
                <a:latin typeface="Times New Roman" panose="02020603050405020304" pitchFamily="18" charset="0"/>
                <a:ea typeface="微软雅黑" panose="020B0503020204020204" pitchFamily="34" charset="-122"/>
                <a:cs typeface="Times New Roman" panose="02020603050405020304" pitchFamily="18" charset="0"/>
              </a:rPr>
              <a:t> </a:t>
            </a:r>
            <a:r>
              <a:rPr lang="el-GR"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δ</a:t>
            </a:r>
            <a:r>
              <a:rPr lang="en-US" altLang="zh-CN" sz="2000" baseline="-25000" dirty="0" smtClean="0">
                <a:latin typeface="Times New Roman" panose="02020603050405020304" pitchFamily="18" charset="0"/>
                <a:ea typeface="微软雅黑" panose="020B0503020204020204" pitchFamily="34" charset="-122"/>
                <a:cs typeface="Times New Roman" panose="02020603050405020304" pitchFamily="18" charset="0"/>
              </a:rPr>
              <a:t>0</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l-GR"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Δ</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l-GR"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π</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endParaRPr>
          </a:p>
          <a:p>
            <a:pPr marL="457200" indent="-457200" algn="just">
              <a:lnSpc>
                <a:spcPct val="120000"/>
              </a:lnSpc>
              <a:buFontTx/>
              <a:buAutoNum type="arabicPeriod"/>
            </a:pP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000" i="1" dirty="0" err="1">
                <a:latin typeface="Times New Roman" panose="02020603050405020304" pitchFamily="18" charset="0"/>
                <a:ea typeface="微软雅黑" panose="020B0503020204020204" pitchFamily="34" charset="-122"/>
                <a:cs typeface="Times New Roman" panose="02020603050405020304" pitchFamily="18" charset="0"/>
              </a:rPr>
              <a:t>E</a:t>
            </a:r>
            <a:r>
              <a:rPr lang="en-US" altLang="zh-CN" sz="2000" baseline="-25000" dirty="0" err="1">
                <a:latin typeface="Times New Roman" panose="02020603050405020304" pitchFamily="18" charset="0"/>
                <a:ea typeface="微软雅黑" panose="020B0503020204020204" pitchFamily="34" charset="-122"/>
                <a:cs typeface="Times New Roman" panose="02020603050405020304" pitchFamily="18" charset="0"/>
              </a:rPr>
              <a:t>o</a:t>
            </a:r>
            <a:r>
              <a:rPr lang="en-US" altLang="zh-CN" sz="2000" baseline="-25000"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和 </a:t>
            </a:r>
            <a:r>
              <a:rPr lang="en-US" altLang="zh-CN" sz="2000" i="1" dirty="0" err="1">
                <a:latin typeface="Times New Roman" panose="02020603050405020304" pitchFamily="18" charset="0"/>
                <a:ea typeface="微软雅黑" panose="020B0503020204020204" pitchFamily="34" charset="-122"/>
                <a:cs typeface="Times New Roman" panose="02020603050405020304" pitchFamily="18" charset="0"/>
              </a:rPr>
              <a:t>E</a:t>
            </a:r>
            <a:r>
              <a:rPr lang="en-US" altLang="zh-CN" sz="2000" baseline="-25000" dirty="0" err="1">
                <a:latin typeface="Times New Roman" panose="02020603050405020304" pitchFamily="18" charset="0"/>
                <a:ea typeface="微软雅黑" panose="020B0503020204020204" pitchFamily="34" charset="-122"/>
                <a:cs typeface="Times New Roman" panose="02020603050405020304" pitchFamily="18" charset="0"/>
              </a:rPr>
              <a:t>e</a:t>
            </a:r>
            <a:r>
              <a:rPr lang="en-US" altLang="zh-CN" sz="2000" baseline="-25000"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的振幅 </a:t>
            </a:r>
            <a:r>
              <a:rPr lang="en-US" altLang="zh-CN" sz="2000" i="1" dirty="0" smtClean="0">
                <a:latin typeface="Times New Roman" panose="02020603050405020304" pitchFamily="18" charset="0"/>
                <a:ea typeface="微软雅黑" panose="020B0503020204020204" pitchFamily="34" charset="-122"/>
                <a:cs typeface="Times New Roman" panose="02020603050405020304" pitchFamily="18" charset="0"/>
              </a:rPr>
              <a:t>A</a:t>
            </a:r>
            <a:r>
              <a:rPr lang="en-US" altLang="zh-CN" sz="2000" baseline="-25000" dirty="0" smtClean="0">
                <a:latin typeface="Times New Roman" panose="02020603050405020304" pitchFamily="18" charset="0"/>
                <a:ea typeface="微软雅黑" panose="020B0503020204020204" pitchFamily="34" charset="-122"/>
                <a:cs typeface="Times New Roman" panose="02020603050405020304" pitchFamily="18" charset="0"/>
              </a:rPr>
              <a:t>e</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i="1" dirty="0" err="1" smtClean="0">
                <a:latin typeface="Times New Roman" panose="02020603050405020304" pitchFamily="18" charset="0"/>
                <a:ea typeface="微软雅黑" panose="020B0503020204020204" pitchFamily="34" charset="-122"/>
                <a:cs typeface="Times New Roman" panose="02020603050405020304" pitchFamily="18" charset="0"/>
              </a:rPr>
              <a:t>A</a:t>
            </a:r>
            <a:r>
              <a:rPr lang="en-US" altLang="zh-CN" sz="2000" baseline="-25000" dirty="0" err="1" smtClean="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56588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5" name="直接箭头连接符 184"/>
          <p:cNvCxnSpPr/>
          <p:nvPr/>
        </p:nvCxnSpPr>
        <p:spPr>
          <a:xfrm flipH="1" flipV="1">
            <a:off x="5746988" y="1809299"/>
            <a:ext cx="6256" cy="215010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V="1">
            <a:off x="5318585" y="2606984"/>
            <a:ext cx="821530" cy="881269"/>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37" name="Text Box 4"/>
          <p:cNvSpPr txBox="1">
            <a:spLocks noChangeArrowheads="1"/>
          </p:cNvSpPr>
          <p:nvPr/>
        </p:nvSpPr>
        <p:spPr bwMode="invGray">
          <a:xfrm>
            <a:off x="334913" y="404664"/>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椭圆偏振光的获得（续）</a:t>
            </a:r>
            <a:endParaRPr lang="zh-CN" altLang="en-US" dirty="0"/>
          </a:p>
        </p:txBody>
      </p:sp>
      <p:sp>
        <p:nvSpPr>
          <p:cNvPr id="67" name="Text Box 4"/>
          <p:cNvSpPr txBox="1">
            <a:spLocks noChangeArrowheads="1"/>
          </p:cNvSpPr>
          <p:nvPr/>
        </p:nvSpPr>
        <p:spPr bwMode="invGray">
          <a:xfrm>
            <a:off x="341598" y="792074"/>
            <a:ext cx="8190842" cy="7078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sz="2000" dirty="0" smtClean="0">
                <a:solidFill>
                  <a:srgbClr val="0066FF"/>
                </a:solidFill>
              </a:rPr>
              <a:t>例：</a:t>
            </a:r>
            <a:r>
              <a:rPr lang="zh-CN" altLang="en-US" sz="2000" b="0" dirty="0" smtClean="0">
                <a:solidFill>
                  <a:schemeClr val="tx1"/>
                </a:solidFill>
              </a:rPr>
              <a:t>设计起偏器，</a:t>
            </a:r>
            <a:r>
              <a:rPr lang="zh-CN" altLang="en-US" sz="2000" b="0" dirty="0">
                <a:solidFill>
                  <a:schemeClr val="tx1"/>
                </a:solidFill>
              </a:rPr>
              <a:t>要求</a:t>
            </a:r>
            <a:r>
              <a:rPr lang="zh-CN" altLang="en-US" sz="2000" b="0" dirty="0" smtClean="0">
                <a:solidFill>
                  <a:schemeClr val="tx1"/>
                </a:solidFill>
              </a:rPr>
              <a:t>能够产生右旋圆偏振光分量，且能阻拦自然光中的左旋分量（正交分量）</a:t>
            </a:r>
            <a:endParaRPr lang="zh-CN" altLang="en-US" sz="2000" b="0" dirty="0">
              <a:solidFill>
                <a:schemeClr val="tx1"/>
              </a:solidFill>
            </a:endParaRPr>
          </a:p>
        </p:txBody>
      </p:sp>
      <p:sp>
        <p:nvSpPr>
          <p:cNvPr id="170" name="Line 10"/>
          <p:cNvSpPr>
            <a:spLocks noChangeAspect="1" noChangeShapeType="1"/>
          </p:cNvSpPr>
          <p:nvPr/>
        </p:nvSpPr>
        <p:spPr bwMode="auto">
          <a:xfrm flipH="1">
            <a:off x="4942028" y="2859339"/>
            <a:ext cx="209313" cy="350622"/>
          </a:xfrm>
          <a:prstGeom prst="line">
            <a:avLst/>
          </a:prstGeom>
          <a:noFill/>
          <a:ln w="1905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lIns="0" tIns="0" rIns="0"/>
          <a:lstStyle/>
          <a:p>
            <a:pPr fontAlgn="base">
              <a:spcBef>
                <a:spcPct val="0"/>
              </a:spcBef>
              <a:spcAft>
                <a:spcPct val="0"/>
              </a:spcAft>
            </a:pPr>
            <a:endParaRPr lang="zh-CN" altLang="en-US">
              <a:latin typeface="Arial" charset="0"/>
              <a:ea typeface="宋体" pitchFamily="2" charset="-122"/>
            </a:endParaRPr>
          </a:p>
        </p:txBody>
      </p:sp>
      <p:sp>
        <p:nvSpPr>
          <p:cNvPr id="171" name="Line 11"/>
          <p:cNvSpPr>
            <a:spLocks noChangeAspect="1" noChangeShapeType="1"/>
          </p:cNvSpPr>
          <p:nvPr/>
        </p:nvSpPr>
        <p:spPr bwMode="auto">
          <a:xfrm flipH="1">
            <a:off x="4581087" y="2859339"/>
            <a:ext cx="210961" cy="350622"/>
          </a:xfrm>
          <a:prstGeom prst="line">
            <a:avLst/>
          </a:prstGeom>
          <a:noFill/>
          <a:ln w="1905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lIns="0" tIns="0" rIns="0"/>
          <a:lstStyle/>
          <a:p>
            <a:pPr fontAlgn="base">
              <a:spcBef>
                <a:spcPct val="0"/>
              </a:spcBef>
              <a:spcAft>
                <a:spcPct val="0"/>
              </a:spcAft>
            </a:pPr>
            <a:endParaRPr lang="zh-CN" altLang="en-US">
              <a:latin typeface="Arial" charset="0"/>
              <a:ea typeface="宋体" pitchFamily="2" charset="-122"/>
            </a:endParaRPr>
          </a:p>
        </p:txBody>
      </p:sp>
      <p:sp>
        <p:nvSpPr>
          <p:cNvPr id="172" name="Line 12"/>
          <p:cNvSpPr>
            <a:spLocks noChangeAspect="1" noChangeShapeType="1"/>
          </p:cNvSpPr>
          <p:nvPr/>
        </p:nvSpPr>
        <p:spPr bwMode="auto">
          <a:xfrm flipH="1">
            <a:off x="4221794" y="2859339"/>
            <a:ext cx="209313" cy="350622"/>
          </a:xfrm>
          <a:prstGeom prst="line">
            <a:avLst/>
          </a:prstGeom>
          <a:noFill/>
          <a:ln w="1905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46" name="Line 14"/>
          <p:cNvSpPr>
            <a:spLocks noChangeAspect="1" noChangeShapeType="1"/>
          </p:cNvSpPr>
          <p:nvPr/>
        </p:nvSpPr>
        <p:spPr bwMode="auto">
          <a:xfrm>
            <a:off x="1199392" y="3041955"/>
            <a:ext cx="1788965" cy="0"/>
          </a:xfrm>
          <a:prstGeom prst="line">
            <a:avLst/>
          </a:prstGeom>
          <a:noFill/>
          <a:ln w="28575">
            <a:solidFill>
              <a:srgbClr val="FF0000"/>
            </a:solidFill>
            <a:round/>
            <a:headEnd/>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5" name="Oval 16"/>
          <p:cNvSpPr>
            <a:spLocks noChangeAspect="1" noChangeArrowheads="1"/>
          </p:cNvSpPr>
          <p:nvPr/>
        </p:nvSpPr>
        <p:spPr bwMode="auto">
          <a:xfrm>
            <a:off x="2977631" y="2150790"/>
            <a:ext cx="936489" cy="1758589"/>
          </a:xfrm>
          <a:prstGeom prst="ellipse">
            <a:avLst/>
          </a:prstGeom>
          <a:solidFill>
            <a:srgbClr val="FFCC99"/>
          </a:solidFill>
          <a:ln w="9525">
            <a:solidFill>
              <a:srgbClr val="00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166" name="Group 17"/>
          <p:cNvGrpSpPr>
            <a:grpSpLocks noChangeAspect="1"/>
          </p:cNvGrpSpPr>
          <p:nvPr/>
        </p:nvGrpSpPr>
        <p:grpSpPr bwMode="auto">
          <a:xfrm>
            <a:off x="3056493" y="2150790"/>
            <a:ext cx="936489" cy="1758589"/>
            <a:chOff x="4419" y="2904"/>
            <a:chExt cx="570" cy="1050"/>
          </a:xfrm>
        </p:grpSpPr>
        <p:sp>
          <p:nvSpPr>
            <p:cNvPr id="168" name="Oval 18"/>
            <p:cNvSpPr>
              <a:spLocks noChangeAspect="1" noChangeArrowheads="1"/>
            </p:cNvSpPr>
            <p:nvPr/>
          </p:nvSpPr>
          <p:spPr bwMode="auto">
            <a:xfrm>
              <a:off x="4419" y="2904"/>
              <a:ext cx="570" cy="1050"/>
            </a:xfrm>
            <a:prstGeom prst="ellipse">
              <a:avLst/>
            </a:prstGeom>
            <a:solidFill>
              <a:srgbClr val="FFFFFF"/>
            </a:solidFill>
            <a:ln w="9525">
              <a:solidFill>
                <a:srgbClr val="00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9" name="Line 19"/>
            <p:cNvSpPr>
              <a:spLocks noChangeAspect="1" noChangeShapeType="1"/>
            </p:cNvSpPr>
            <p:nvPr/>
          </p:nvSpPr>
          <p:spPr bwMode="auto">
            <a:xfrm flipV="1">
              <a:off x="4425" y="2973"/>
              <a:ext cx="558" cy="912"/>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167" name="Line 20"/>
          <p:cNvSpPr>
            <a:spLocks noChangeAspect="1" noChangeShapeType="1"/>
          </p:cNvSpPr>
          <p:nvPr/>
        </p:nvSpPr>
        <p:spPr bwMode="auto">
          <a:xfrm>
            <a:off x="3086067" y="3040134"/>
            <a:ext cx="519176" cy="0"/>
          </a:xfrm>
          <a:prstGeom prst="line">
            <a:avLst/>
          </a:prstGeom>
          <a:noFill/>
          <a:ln w="12700">
            <a:solidFill>
              <a:srgbClr val="000000"/>
            </a:solidFill>
            <a:prstDash val="dash"/>
            <a:round/>
            <a:headEnd/>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48" name="Line 30"/>
          <p:cNvSpPr>
            <a:spLocks noChangeAspect="1" noChangeShapeType="1"/>
          </p:cNvSpPr>
          <p:nvPr/>
        </p:nvSpPr>
        <p:spPr bwMode="auto">
          <a:xfrm>
            <a:off x="3540722" y="3034650"/>
            <a:ext cx="193596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3" name="Rectangle 32"/>
          <p:cNvSpPr>
            <a:spLocks noChangeAspect="1" noChangeArrowheads="1"/>
          </p:cNvSpPr>
          <p:nvPr/>
        </p:nvSpPr>
        <p:spPr bwMode="auto">
          <a:xfrm>
            <a:off x="5437355" y="2442976"/>
            <a:ext cx="148370" cy="1477361"/>
          </a:xfrm>
          <a:prstGeom prst="rect">
            <a:avLst/>
          </a:prstGeom>
          <a:solidFill>
            <a:srgbClr val="FFFF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flatTx/>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4" name="Line 33"/>
          <p:cNvSpPr>
            <a:spLocks noChangeAspect="1" noChangeShapeType="1"/>
          </p:cNvSpPr>
          <p:nvPr/>
        </p:nvSpPr>
        <p:spPr bwMode="auto">
          <a:xfrm>
            <a:off x="5753758" y="2280448"/>
            <a:ext cx="0" cy="1475535"/>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0" name="Line 34"/>
          <p:cNvSpPr>
            <a:spLocks noChangeAspect="1" noChangeShapeType="1"/>
          </p:cNvSpPr>
          <p:nvPr/>
        </p:nvSpPr>
        <p:spPr bwMode="auto">
          <a:xfrm>
            <a:off x="355362" y="3041955"/>
            <a:ext cx="1003402"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1" name="Text Box 35"/>
          <p:cNvSpPr txBox="1">
            <a:spLocks noChangeAspect="1" noChangeArrowheads="1"/>
          </p:cNvSpPr>
          <p:nvPr/>
        </p:nvSpPr>
        <p:spPr bwMode="auto">
          <a:xfrm>
            <a:off x="2789934" y="4071908"/>
            <a:ext cx="1310304" cy="341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a:latin typeface="微软雅黑" panose="020B0503020204020204" pitchFamily="34" charset="-122"/>
                <a:ea typeface="微软雅黑" panose="020B0503020204020204" pitchFamily="34" charset="-122"/>
              </a:rPr>
              <a:t>偏振片</a:t>
            </a:r>
          </a:p>
        </p:txBody>
      </p:sp>
      <p:sp>
        <p:nvSpPr>
          <p:cNvPr id="152" name="Text Box 36"/>
          <p:cNvSpPr txBox="1">
            <a:spLocks noChangeAspect="1" noChangeArrowheads="1"/>
          </p:cNvSpPr>
          <p:nvPr/>
        </p:nvSpPr>
        <p:spPr bwMode="auto">
          <a:xfrm>
            <a:off x="5412402" y="2100571"/>
            <a:ext cx="253838" cy="32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smtClean="0">
                <a:solidFill>
                  <a:srgbClr val="000099"/>
                </a:solidFill>
                <a:latin typeface="Times New Roman" pitchFamily="18" charset="0"/>
              </a:rPr>
              <a:t>o</a:t>
            </a:r>
            <a:endParaRPr lang="en-US" altLang="zh-CN" sz="1400" b="1" dirty="0">
              <a:solidFill>
                <a:srgbClr val="000099"/>
              </a:solidFill>
            </a:endParaRPr>
          </a:p>
        </p:txBody>
      </p:sp>
      <p:sp>
        <p:nvSpPr>
          <p:cNvPr id="153" name="Text Box 37"/>
          <p:cNvSpPr txBox="1">
            <a:spLocks noChangeAspect="1" noChangeArrowheads="1"/>
          </p:cNvSpPr>
          <p:nvPr/>
        </p:nvSpPr>
        <p:spPr bwMode="auto">
          <a:xfrm>
            <a:off x="3973319" y="1980958"/>
            <a:ext cx="218086" cy="281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a:solidFill>
                  <a:srgbClr val="000099"/>
                </a:solidFill>
                <a:latin typeface="Times New Roman" pitchFamily="18" charset="0"/>
              </a:rPr>
              <a:t>P</a:t>
            </a:r>
            <a:endParaRPr lang="en-US" altLang="zh-CN" sz="1400" b="1" dirty="0">
              <a:solidFill>
                <a:srgbClr val="000099"/>
              </a:solidFill>
            </a:endParaRPr>
          </a:p>
        </p:txBody>
      </p:sp>
      <p:sp>
        <p:nvSpPr>
          <p:cNvPr id="156" name="Line 45"/>
          <p:cNvSpPr>
            <a:spLocks noChangeAspect="1" noChangeShapeType="1"/>
          </p:cNvSpPr>
          <p:nvPr/>
        </p:nvSpPr>
        <p:spPr bwMode="auto">
          <a:xfrm flipV="1">
            <a:off x="5762696" y="3034650"/>
            <a:ext cx="559516"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7" name="Line 46"/>
          <p:cNvSpPr>
            <a:spLocks noChangeAspect="1" noChangeShapeType="1"/>
          </p:cNvSpPr>
          <p:nvPr/>
        </p:nvSpPr>
        <p:spPr bwMode="auto">
          <a:xfrm flipV="1">
            <a:off x="7133778" y="3034650"/>
            <a:ext cx="466561"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cxnSp>
        <p:nvCxnSpPr>
          <p:cNvPr id="140" name="直接连接符 139"/>
          <p:cNvCxnSpPr/>
          <p:nvPr/>
        </p:nvCxnSpPr>
        <p:spPr>
          <a:xfrm flipV="1">
            <a:off x="5582750" y="2813176"/>
            <a:ext cx="359891" cy="410077"/>
          </a:xfrm>
          <a:prstGeom prst="line">
            <a:avLst/>
          </a:prstGeom>
          <a:ln w="9525">
            <a:solidFill>
              <a:srgbClr val="0066FF"/>
            </a:solidFill>
            <a:prstDash val="sysDash"/>
          </a:ln>
        </p:spPr>
        <p:style>
          <a:lnRef idx="1">
            <a:schemeClr val="accent1"/>
          </a:lnRef>
          <a:fillRef idx="0">
            <a:schemeClr val="accent1"/>
          </a:fillRef>
          <a:effectRef idx="0">
            <a:schemeClr val="accent1"/>
          </a:effectRef>
          <a:fontRef idx="minor">
            <a:schemeClr val="tx1"/>
          </a:fontRef>
        </p:style>
      </p:cxnSp>
      <p:sp>
        <p:nvSpPr>
          <p:cNvPr id="141" name="Text Box 36"/>
          <p:cNvSpPr txBox="1">
            <a:spLocks noChangeAspect="1" noChangeArrowheads="1"/>
          </p:cNvSpPr>
          <p:nvPr/>
        </p:nvSpPr>
        <p:spPr bwMode="auto">
          <a:xfrm>
            <a:off x="5865920" y="2479808"/>
            <a:ext cx="253838" cy="3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smtClean="0">
                <a:solidFill>
                  <a:srgbClr val="000099"/>
                </a:solidFill>
                <a:latin typeface="Times New Roman" pitchFamily="18" charset="0"/>
              </a:rPr>
              <a:t>e</a:t>
            </a:r>
            <a:endParaRPr lang="en-US" altLang="zh-CN" sz="1400" b="1" dirty="0">
              <a:solidFill>
                <a:srgbClr val="000099"/>
              </a:solidFill>
            </a:endParaRPr>
          </a:p>
        </p:txBody>
      </p:sp>
      <p:grpSp>
        <p:nvGrpSpPr>
          <p:cNvPr id="134" name="组合 133"/>
          <p:cNvGrpSpPr/>
          <p:nvPr/>
        </p:nvGrpSpPr>
        <p:grpSpPr>
          <a:xfrm>
            <a:off x="569141" y="2495718"/>
            <a:ext cx="540520" cy="1110215"/>
            <a:chOff x="971476" y="2730750"/>
            <a:chExt cx="505136" cy="1010101"/>
          </a:xfrm>
        </p:grpSpPr>
        <p:sp>
          <p:nvSpPr>
            <p:cNvPr id="135" name="Line 68"/>
            <p:cNvSpPr>
              <a:spLocks noChangeShapeType="1"/>
            </p:cNvSpPr>
            <p:nvPr/>
          </p:nvSpPr>
          <p:spPr bwMode="auto">
            <a:xfrm>
              <a:off x="1224044" y="2730750"/>
              <a:ext cx="0" cy="1010101"/>
            </a:xfrm>
            <a:prstGeom prst="line">
              <a:avLst/>
            </a:prstGeom>
            <a:noFill/>
            <a:ln w="28575">
              <a:solidFill>
                <a:srgbClr val="FF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6" name="Line 69"/>
            <p:cNvSpPr>
              <a:spLocks noChangeShapeType="1"/>
            </p:cNvSpPr>
            <p:nvPr/>
          </p:nvSpPr>
          <p:spPr bwMode="auto">
            <a:xfrm flipH="1">
              <a:off x="971476" y="3084508"/>
              <a:ext cx="505136" cy="302585"/>
            </a:xfrm>
            <a:prstGeom prst="line">
              <a:avLst/>
            </a:prstGeom>
            <a:noFill/>
            <a:ln w="28575">
              <a:solidFill>
                <a:srgbClr val="FF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7" name="Line 70"/>
            <p:cNvSpPr>
              <a:spLocks noChangeShapeType="1"/>
            </p:cNvSpPr>
            <p:nvPr/>
          </p:nvSpPr>
          <p:spPr bwMode="auto">
            <a:xfrm flipH="1">
              <a:off x="1072726" y="2831983"/>
              <a:ext cx="302636" cy="807636"/>
            </a:xfrm>
            <a:prstGeom prst="line">
              <a:avLst/>
            </a:prstGeom>
            <a:noFill/>
            <a:ln w="28575">
              <a:solidFill>
                <a:srgbClr val="FF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8" name="Line 71"/>
            <p:cNvSpPr>
              <a:spLocks noChangeShapeType="1"/>
            </p:cNvSpPr>
            <p:nvPr/>
          </p:nvSpPr>
          <p:spPr bwMode="auto">
            <a:xfrm>
              <a:off x="1021545" y="2933215"/>
              <a:ext cx="404999" cy="605171"/>
            </a:xfrm>
            <a:prstGeom prst="line">
              <a:avLst/>
            </a:prstGeom>
            <a:noFill/>
            <a:ln w="28575">
              <a:solidFill>
                <a:srgbClr val="FF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931" name="组合 930"/>
          <p:cNvGrpSpPr/>
          <p:nvPr/>
        </p:nvGrpSpPr>
        <p:grpSpPr>
          <a:xfrm>
            <a:off x="1585023" y="1947079"/>
            <a:ext cx="997666" cy="2406057"/>
            <a:chOff x="1585023" y="2136759"/>
            <a:chExt cx="997666" cy="2406057"/>
          </a:xfrm>
        </p:grpSpPr>
        <p:sp>
          <p:nvSpPr>
            <p:cNvPr id="145" name="Text Box 13"/>
            <p:cNvSpPr txBox="1">
              <a:spLocks noChangeAspect="1" noChangeArrowheads="1"/>
            </p:cNvSpPr>
            <p:nvPr/>
          </p:nvSpPr>
          <p:spPr bwMode="auto">
            <a:xfrm>
              <a:off x="1585023" y="4261588"/>
              <a:ext cx="822291" cy="281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i="1" dirty="0">
                  <a:latin typeface="Symbol" pitchFamily="18" charset="2"/>
                </a:rPr>
                <a:t>l</a:t>
              </a:r>
              <a:r>
                <a:rPr lang="en-US" altLang="zh-CN" dirty="0">
                  <a:latin typeface="Times New Roman" pitchFamily="18" charset="0"/>
                </a:rPr>
                <a:t>/4</a:t>
              </a:r>
              <a:r>
                <a:rPr lang="zh-CN" altLang="en-US" dirty="0">
                  <a:latin typeface="微软雅黑" panose="020B0503020204020204" pitchFamily="34" charset="-122"/>
                  <a:ea typeface="微软雅黑" panose="020B0503020204020204" pitchFamily="34" charset="-122"/>
                </a:rPr>
                <a:t>片</a:t>
              </a:r>
            </a:p>
          </p:txBody>
        </p:sp>
        <p:grpSp>
          <p:nvGrpSpPr>
            <p:cNvPr id="173" name="Group 31"/>
            <p:cNvGrpSpPr>
              <a:grpSpLocks/>
            </p:cNvGrpSpPr>
            <p:nvPr/>
          </p:nvGrpSpPr>
          <p:grpSpPr bwMode="auto">
            <a:xfrm>
              <a:off x="1779945" y="2459989"/>
              <a:ext cx="316403" cy="1639889"/>
              <a:chOff x="3164" y="1894"/>
              <a:chExt cx="177" cy="898"/>
            </a:xfrm>
          </p:grpSpPr>
          <p:sp>
            <p:nvSpPr>
              <p:cNvPr id="174" name="Rectangle 32"/>
              <p:cNvSpPr>
                <a:spLocks noChangeAspect="1" noChangeArrowheads="1"/>
              </p:cNvSpPr>
              <p:nvPr/>
            </p:nvSpPr>
            <p:spPr bwMode="auto">
              <a:xfrm>
                <a:off x="3164" y="1983"/>
                <a:ext cx="83" cy="809"/>
              </a:xfrm>
              <a:prstGeom prst="rect">
                <a:avLst/>
              </a:prstGeom>
              <a:solidFill>
                <a:srgbClr val="FFFF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flatTx/>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75" name="Line 33"/>
              <p:cNvSpPr>
                <a:spLocks noChangeAspect="1" noChangeShapeType="1"/>
              </p:cNvSpPr>
              <p:nvPr/>
            </p:nvSpPr>
            <p:spPr bwMode="auto">
              <a:xfrm>
                <a:off x="3341" y="1894"/>
                <a:ext cx="0" cy="808"/>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176" name="Text Box 36"/>
            <p:cNvSpPr txBox="1">
              <a:spLocks noChangeAspect="1" noChangeArrowheads="1"/>
            </p:cNvSpPr>
            <p:nvPr/>
          </p:nvSpPr>
          <p:spPr bwMode="auto">
            <a:xfrm>
              <a:off x="1801396" y="2136759"/>
              <a:ext cx="253838" cy="32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smtClean="0">
                  <a:solidFill>
                    <a:srgbClr val="000099"/>
                  </a:solidFill>
                  <a:latin typeface="Times New Roman" pitchFamily="18" charset="0"/>
                </a:rPr>
                <a:t>e</a:t>
              </a:r>
              <a:endParaRPr lang="en-US" altLang="zh-CN" sz="1400" b="1" dirty="0">
                <a:solidFill>
                  <a:srgbClr val="000099"/>
                </a:solidFill>
              </a:endParaRPr>
            </a:p>
          </p:txBody>
        </p:sp>
        <p:cxnSp>
          <p:nvCxnSpPr>
            <p:cNvPr id="177" name="直接连接符 176"/>
            <p:cNvCxnSpPr/>
            <p:nvPr/>
          </p:nvCxnSpPr>
          <p:spPr>
            <a:xfrm flipV="1">
              <a:off x="1916402" y="3031557"/>
              <a:ext cx="359891" cy="410077"/>
            </a:xfrm>
            <a:prstGeom prst="line">
              <a:avLst/>
            </a:prstGeom>
            <a:ln w="9525">
              <a:solidFill>
                <a:srgbClr val="0066FF"/>
              </a:solidFill>
              <a:prstDash val="sysDash"/>
            </a:ln>
          </p:spPr>
          <p:style>
            <a:lnRef idx="1">
              <a:schemeClr val="accent1"/>
            </a:lnRef>
            <a:fillRef idx="0">
              <a:schemeClr val="accent1"/>
            </a:fillRef>
            <a:effectRef idx="0">
              <a:schemeClr val="accent1"/>
            </a:effectRef>
            <a:fontRef idx="minor">
              <a:schemeClr val="tx1"/>
            </a:fontRef>
          </p:style>
        </p:cxnSp>
        <p:sp>
          <p:nvSpPr>
            <p:cNvPr id="178" name="Text Box 36"/>
            <p:cNvSpPr txBox="1">
              <a:spLocks noChangeAspect="1" noChangeArrowheads="1"/>
            </p:cNvSpPr>
            <p:nvPr/>
          </p:nvSpPr>
          <p:spPr bwMode="auto">
            <a:xfrm>
              <a:off x="2328851" y="2831102"/>
              <a:ext cx="253838" cy="3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smtClean="0">
                  <a:solidFill>
                    <a:srgbClr val="000099"/>
                  </a:solidFill>
                  <a:latin typeface="Times New Roman" pitchFamily="18" charset="0"/>
                </a:rPr>
                <a:t>o</a:t>
              </a:r>
              <a:endParaRPr lang="en-US" altLang="zh-CN" sz="1400" b="1" dirty="0">
                <a:solidFill>
                  <a:srgbClr val="000099"/>
                </a:solidFill>
              </a:endParaRPr>
            </a:p>
          </p:txBody>
        </p:sp>
      </p:grpSp>
      <p:sp>
        <p:nvSpPr>
          <p:cNvPr id="179" name="Text Box 13"/>
          <p:cNvSpPr txBox="1">
            <a:spLocks noChangeAspect="1" noChangeArrowheads="1"/>
          </p:cNvSpPr>
          <p:nvPr/>
        </p:nvSpPr>
        <p:spPr bwMode="auto">
          <a:xfrm>
            <a:off x="5308339" y="4071908"/>
            <a:ext cx="822291" cy="281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i="1" dirty="0">
                <a:latin typeface="Symbol" pitchFamily="18" charset="2"/>
              </a:rPr>
              <a:t>l</a:t>
            </a:r>
            <a:r>
              <a:rPr lang="en-US" altLang="zh-CN" dirty="0">
                <a:latin typeface="Times New Roman" pitchFamily="18" charset="0"/>
              </a:rPr>
              <a:t>/4</a:t>
            </a:r>
            <a:r>
              <a:rPr lang="zh-CN" altLang="en-US" dirty="0">
                <a:latin typeface="微软雅黑" panose="020B0503020204020204" pitchFamily="34" charset="-122"/>
                <a:ea typeface="微软雅黑" panose="020B0503020204020204" pitchFamily="34" charset="-122"/>
              </a:rPr>
              <a:t>片</a:t>
            </a:r>
          </a:p>
        </p:txBody>
      </p:sp>
      <p:sp>
        <p:nvSpPr>
          <p:cNvPr id="180" name="Text Box 7"/>
          <p:cNvSpPr txBox="1">
            <a:spLocks noChangeAspect="1" noChangeArrowheads="1"/>
          </p:cNvSpPr>
          <p:nvPr/>
        </p:nvSpPr>
        <p:spPr bwMode="auto">
          <a:xfrm>
            <a:off x="4941590" y="1422682"/>
            <a:ext cx="1051249" cy="34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sz="1600" dirty="0" smtClean="0">
                <a:latin typeface="微软雅黑" panose="020B0503020204020204" pitchFamily="34" charset="-122"/>
                <a:ea typeface="微软雅黑" panose="020B0503020204020204" pitchFamily="34" charset="-122"/>
              </a:rPr>
              <a:t>快轴</a:t>
            </a:r>
            <a:endParaRPr lang="zh-CN" altLang="en-US" sz="1600" dirty="0">
              <a:latin typeface="微软雅黑" panose="020B0503020204020204" pitchFamily="34" charset="-122"/>
              <a:ea typeface="微软雅黑" panose="020B0503020204020204" pitchFamily="34" charset="-122"/>
            </a:endParaRPr>
          </a:p>
        </p:txBody>
      </p:sp>
      <p:grpSp>
        <p:nvGrpSpPr>
          <p:cNvPr id="9" name="组合 8"/>
          <p:cNvGrpSpPr/>
          <p:nvPr/>
        </p:nvGrpSpPr>
        <p:grpSpPr>
          <a:xfrm>
            <a:off x="6311487" y="2806381"/>
            <a:ext cx="906308" cy="458365"/>
            <a:chOff x="6311487" y="2996061"/>
            <a:chExt cx="906308" cy="458365"/>
          </a:xfrm>
        </p:grpSpPr>
        <p:sp>
          <p:nvSpPr>
            <p:cNvPr id="158" name="Oval 39"/>
            <p:cNvSpPr>
              <a:spLocks noChangeAspect="1" noChangeArrowheads="1"/>
            </p:cNvSpPr>
            <p:nvPr/>
          </p:nvSpPr>
          <p:spPr bwMode="auto">
            <a:xfrm>
              <a:off x="6672647" y="2996061"/>
              <a:ext cx="183987" cy="458365"/>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9" name="Oval 40"/>
            <p:cNvSpPr>
              <a:spLocks noChangeAspect="1" noChangeArrowheads="1"/>
            </p:cNvSpPr>
            <p:nvPr/>
          </p:nvSpPr>
          <p:spPr bwMode="auto">
            <a:xfrm>
              <a:off x="7036079" y="2996061"/>
              <a:ext cx="181716" cy="458365"/>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0" name="Line 41"/>
            <p:cNvSpPr>
              <a:spLocks noChangeAspect="1" noChangeShapeType="1"/>
            </p:cNvSpPr>
            <p:nvPr/>
          </p:nvSpPr>
          <p:spPr bwMode="auto">
            <a:xfrm flipV="1">
              <a:off x="6779405" y="3224080"/>
              <a:ext cx="249859"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1" name="Oval 42"/>
            <p:cNvSpPr>
              <a:spLocks noChangeAspect="1" noChangeArrowheads="1"/>
            </p:cNvSpPr>
            <p:nvPr/>
          </p:nvSpPr>
          <p:spPr bwMode="auto">
            <a:xfrm>
              <a:off x="6311487" y="2996061"/>
              <a:ext cx="181716" cy="458365"/>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2" name="Line 43"/>
            <p:cNvSpPr>
              <a:spLocks noChangeAspect="1" noChangeShapeType="1"/>
            </p:cNvSpPr>
            <p:nvPr/>
          </p:nvSpPr>
          <p:spPr bwMode="auto">
            <a:xfrm flipV="1">
              <a:off x="6413702" y="3224080"/>
              <a:ext cx="252131"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cxnSp>
          <p:nvCxnSpPr>
            <p:cNvPr id="6" name="直接箭头连接符 5"/>
            <p:cNvCxnSpPr>
              <a:stCxn id="161" idx="1"/>
            </p:cNvCxnSpPr>
            <p:nvPr/>
          </p:nvCxnSpPr>
          <p:spPr>
            <a:xfrm flipV="1">
              <a:off x="6338099" y="3023692"/>
              <a:ext cx="23059" cy="39495"/>
            </a:xfrm>
            <a:prstGeom prst="straightConnector1">
              <a:avLst/>
            </a:prstGeom>
            <a:ln>
              <a:solidFill>
                <a:srgbClr val="FF000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81" name="直接箭头连接符 180"/>
            <p:cNvCxnSpPr/>
            <p:nvPr/>
          </p:nvCxnSpPr>
          <p:spPr>
            <a:xfrm flipV="1">
              <a:off x="6700237" y="3019691"/>
              <a:ext cx="23059" cy="39495"/>
            </a:xfrm>
            <a:prstGeom prst="straightConnector1">
              <a:avLst/>
            </a:prstGeom>
            <a:ln>
              <a:solidFill>
                <a:srgbClr val="FF000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82" name="直接箭头连接符 181"/>
            <p:cNvCxnSpPr/>
            <p:nvPr/>
          </p:nvCxnSpPr>
          <p:spPr>
            <a:xfrm flipV="1">
              <a:off x="7056085" y="3034723"/>
              <a:ext cx="23059" cy="39495"/>
            </a:xfrm>
            <a:prstGeom prst="straightConnector1">
              <a:avLst/>
            </a:prstGeom>
            <a:ln>
              <a:solidFill>
                <a:srgbClr val="FF000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cxnSp>
        <p:nvCxnSpPr>
          <p:cNvPr id="11" name="直接箭头连接符 10"/>
          <p:cNvCxnSpPr>
            <a:endCxn id="152" idx="0"/>
          </p:cNvCxnSpPr>
          <p:nvPr/>
        </p:nvCxnSpPr>
        <p:spPr>
          <a:xfrm>
            <a:off x="5398049" y="1769652"/>
            <a:ext cx="141272" cy="330919"/>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3" name="Text Box 7"/>
          <p:cNvSpPr txBox="1">
            <a:spLocks noChangeAspect="1" noChangeArrowheads="1"/>
          </p:cNvSpPr>
          <p:nvPr/>
        </p:nvSpPr>
        <p:spPr bwMode="auto">
          <a:xfrm>
            <a:off x="6240126" y="1422173"/>
            <a:ext cx="1493732" cy="34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600" dirty="0" smtClean="0">
                <a:latin typeface="微软雅黑" panose="020B0503020204020204" pitchFamily="34" charset="-122"/>
                <a:ea typeface="微软雅黑" panose="020B0503020204020204" pitchFamily="34" charset="-122"/>
              </a:rPr>
              <a:t>y</a:t>
            </a:r>
            <a:r>
              <a:rPr lang="zh-CN" altLang="en-US" sz="1600" dirty="0" smtClean="0">
                <a:latin typeface="微软雅黑" panose="020B0503020204020204" pitchFamily="34" charset="-122"/>
                <a:ea typeface="微软雅黑" panose="020B0503020204020204" pitchFamily="34" charset="-122"/>
              </a:rPr>
              <a:t>方向超前</a:t>
            </a:r>
            <a:r>
              <a:rPr lang="en-US" altLang="zh-CN" sz="1600" dirty="0">
                <a:latin typeface="Symbol" pitchFamily="18" charset="2"/>
              </a:rPr>
              <a:t>p</a:t>
            </a:r>
            <a:r>
              <a:rPr lang="en-US" altLang="zh-CN" sz="1600" dirty="0">
                <a:latin typeface="Times New Roman" pitchFamily="18" charset="0"/>
              </a:rPr>
              <a:t>/2</a:t>
            </a:r>
            <a:endParaRPr lang="zh-CN" altLang="en-US" sz="1600" dirty="0">
              <a:latin typeface="微软雅黑" panose="020B0503020204020204" pitchFamily="34" charset="-122"/>
              <a:ea typeface="微软雅黑" panose="020B0503020204020204" pitchFamily="34" charset="-122"/>
            </a:endParaRPr>
          </a:p>
        </p:txBody>
      </p:sp>
      <p:sp>
        <p:nvSpPr>
          <p:cNvPr id="184" name="Text Box 36"/>
          <p:cNvSpPr txBox="1">
            <a:spLocks noChangeAspect="1" noChangeArrowheads="1"/>
          </p:cNvSpPr>
          <p:nvPr/>
        </p:nvSpPr>
        <p:spPr bwMode="auto">
          <a:xfrm>
            <a:off x="6145239" y="2432837"/>
            <a:ext cx="253838" cy="3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smtClean="0">
                <a:latin typeface="Times New Roman" pitchFamily="18" charset="0"/>
              </a:rPr>
              <a:t>x</a:t>
            </a:r>
            <a:endParaRPr lang="en-US" altLang="zh-CN" sz="1400" b="1" dirty="0"/>
          </a:p>
        </p:txBody>
      </p:sp>
      <p:sp>
        <p:nvSpPr>
          <p:cNvPr id="186" name="Text Box 36"/>
          <p:cNvSpPr txBox="1">
            <a:spLocks noChangeAspect="1" noChangeArrowheads="1"/>
          </p:cNvSpPr>
          <p:nvPr/>
        </p:nvSpPr>
        <p:spPr bwMode="auto">
          <a:xfrm>
            <a:off x="5762696" y="1657729"/>
            <a:ext cx="253838" cy="3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smtClean="0">
                <a:latin typeface="Times New Roman" pitchFamily="18" charset="0"/>
              </a:rPr>
              <a:t>y</a:t>
            </a:r>
            <a:endParaRPr lang="en-US" altLang="zh-CN" sz="1400" b="1" dirty="0"/>
          </a:p>
        </p:txBody>
      </p:sp>
      <p:sp>
        <p:nvSpPr>
          <p:cNvPr id="187" name="Text Box 7"/>
          <p:cNvSpPr txBox="1">
            <a:spLocks noChangeAspect="1" noChangeArrowheads="1"/>
          </p:cNvSpPr>
          <p:nvPr/>
        </p:nvSpPr>
        <p:spPr bwMode="auto">
          <a:xfrm>
            <a:off x="6239015" y="2409096"/>
            <a:ext cx="1051249" cy="34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sz="1600" dirty="0">
                <a:latin typeface="微软雅黑" panose="020B0503020204020204" pitchFamily="34" charset="-122"/>
                <a:ea typeface="微软雅黑" panose="020B0503020204020204" pitchFamily="34" charset="-122"/>
              </a:rPr>
              <a:t>右旋</a:t>
            </a:r>
          </a:p>
        </p:txBody>
      </p:sp>
      <p:cxnSp>
        <p:nvCxnSpPr>
          <p:cNvPr id="27" name="直接箭头连接符 26"/>
          <p:cNvCxnSpPr/>
          <p:nvPr/>
        </p:nvCxnSpPr>
        <p:spPr>
          <a:xfrm>
            <a:off x="5746988" y="1596167"/>
            <a:ext cx="493138" cy="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8" name="直接箭头连接符 187"/>
          <p:cNvCxnSpPr/>
          <p:nvPr/>
        </p:nvCxnSpPr>
        <p:spPr>
          <a:xfrm>
            <a:off x="6711766" y="1726704"/>
            <a:ext cx="0" cy="697097"/>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9" name="Text Box 35"/>
          <p:cNvSpPr txBox="1">
            <a:spLocks noChangeAspect="1" noChangeArrowheads="1"/>
          </p:cNvSpPr>
          <p:nvPr/>
        </p:nvSpPr>
        <p:spPr bwMode="auto">
          <a:xfrm>
            <a:off x="3476434" y="4443773"/>
            <a:ext cx="2122193" cy="444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smtClean="0">
                <a:latin typeface="微软雅黑" panose="020B0503020204020204" pitchFamily="34" charset="-122"/>
                <a:ea typeface="微软雅黑" panose="020B0503020204020204" pitchFamily="34" charset="-122"/>
              </a:rPr>
              <a:t>透振方向在</a:t>
            </a:r>
            <a:r>
              <a:rPr lang="en-US" altLang="zh-CN" dirty="0" smtClean="0">
                <a:latin typeface="微软雅黑" panose="020B0503020204020204" pitchFamily="34" charset="-122"/>
                <a:ea typeface="微软雅黑" panose="020B0503020204020204" pitchFamily="34" charset="-122"/>
              </a:rPr>
              <a:t>I</a:t>
            </a:r>
            <a:r>
              <a:rPr lang="zh-CN" altLang="en-US" dirty="0" smtClean="0">
                <a:latin typeface="微软雅黑" panose="020B0503020204020204" pitchFamily="34" charset="-122"/>
                <a:ea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rPr>
              <a:t>III</a:t>
            </a:r>
            <a:r>
              <a:rPr lang="zh-CN" altLang="en-US" dirty="0" smtClean="0">
                <a:latin typeface="微软雅黑" panose="020B0503020204020204" pitchFamily="34" charset="-122"/>
                <a:ea typeface="微软雅黑" panose="020B0503020204020204" pitchFamily="34" charset="-122"/>
              </a:rPr>
              <a:t>象限</a:t>
            </a:r>
            <a:endParaRPr lang="zh-CN" altLang="en-US" dirty="0">
              <a:latin typeface="微软雅黑" panose="020B0503020204020204" pitchFamily="34" charset="-122"/>
              <a:ea typeface="微软雅黑" panose="020B0503020204020204" pitchFamily="34" charset="-122"/>
            </a:endParaRPr>
          </a:p>
        </p:txBody>
      </p:sp>
      <p:sp>
        <p:nvSpPr>
          <p:cNvPr id="930" name="任意多边形 929"/>
          <p:cNvSpPr/>
          <p:nvPr/>
        </p:nvSpPr>
        <p:spPr>
          <a:xfrm>
            <a:off x="3533775" y="3153595"/>
            <a:ext cx="1035107" cy="1257300"/>
          </a:xfrm>
          <a:custGeom>
            <a:avLst/>
            <a:gdLst>
              <a:gd name="connsiteX0" fmla="*/ 771525 w 1035107"/>
              <a:gd name="connsiteY0" fmla="*/ 1257300 h 1257300"/>
              <a:gd name="connsiteX1" fmla="*/ 990600 w 1035107"/>
              <a:gd name="connsiteY1" fmla="*/ 781050 h 1257300"/>
              <a:gd name="connsiteX2" fmla="*/ 0 w 1035107"/>
              <a:gd name="connsiteY2" fmla="*/ 0 h 1257300"/>
            </a:gdLst>
            <a:ahLst/>
            <a:cxnLst>
              <a:cxn ang="0">
                <a:pos x="connsiteX0" y="connsiteY0"/>
              </a:cxn>
              <a:cxn ang="0">
                <a:pos x="connsiteX1" y="connsiteY1"/>
              </a:cxn>
              <a:cxn ang="0">
                <a:pos x="connsiteX2" y="connsiteY2"/>
              </a:cxn>
            </a:cxnLst>
            <a:rect l="l" t="t" r="r" b="b"/>
            <a:pathLst>
              <a:path w="1035107" h="1257300">
                <a:moveTo>
                  <a:pt x="771525" y="1257300"/>
                </a:moveTo>
                <a:cubicBezTo>
                  <a:pt x="945356" y="1123950"/>
                  <a:pt x="1119187" y="990600"/>
                  <a:pt x="990600" y="781050"/>
                </a:cubicBezTo>
                <a:cubicBezTo>
                  <a:pt x="862013" y="571500"/>
                  <a:pt x="431006" y="285750"/>
                  <a:pt x="0" y="0"/>
                </a:cubicBezTo>
              </a:path>
            </a:pathLst>
          </a:custGeom>
          <a:noFill/>
          <a:ln w="19050">
            <a:solidFill>
              <a:srgbClr val="0066FF"/>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2" name="任意多边形 931"/>
          <p:cNvSpPr/>
          <p:nvPr/>
        </p:nvSpPr>
        <p:spPr>
          <a:xfrm>
            <a:off x="2343150" y="1597561"/>
            <a:ext cx="2847975" cy="1108359"/>
          </a:xfrm>
          <a:custGeom>
            <a:avLst/>
            <a:gdLst>
              <a:gd name="connsiteX0" fmla="*/ 2847975 w 2847975"/>
              <a:gd name="connsiteY0" fmla="*/ 117759 h 1108359"/>
              <a:gd name="connsiteX1" fmla="*/ 1562100 w 2847975"/>
              <a:gd name="connsiteY1" fmla="*/ 89184 h 1108359"/>
              <a:gd name="connsiteX2" fmla="*/ 0 w 2847975"/>
              <a:gd name="connsiteY2" fmla="*/ 1108359 h 1108359"/>
            </a:gdLst>
            <a:ahLst/>
            <a:cxnLst>
              <a:cxn ang="0">
                <a:pos x="connsiteX0" y="connsiteY0"/>
              </a:cxn>
              <a:cxn ang="0">
                <a:pos x="connsiteX1" y="connsiteY1"/>
              </a:cxn>
              <a:cxn ang="0">
                <a:pos x="connsiteX2" y="connsiteY2"/>
              </a:cxn>
            </a:cxnLst>
            <a:rect l="l" t="t" r="r" b="b"/>
            <a:pathLst>
              <a:path w="2847975" h="1108359">
                <a:moveTo>
                  <a:pt x="2847975" y="117759"/>
                </a:moveTo>
                <a:cubicBezTo>
                  <a:pt x="2442368" y="20921"/>
                  <a:pt x="2036762" y="-75916"/>
                  <a:pt x="1562100" y="89184"/>
                </a:cubicBezTo>
                <a:cubicBezTo>
                  <a:pt x="1087438" y="254284"/>
                  <a:pt x="543719" y="681321"/>
                  <a:pt x="0" y="1108359"/>
                </a:cubicBezTo>
              </a:path>
            </a:pathLst>
          </a:custGeom>
          <a:noFill/>
          <a:ln w="19050">
            <a:solidFill>
              <a:srgbClr val="0066FF"/>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38" name="组合 937"/>
          <p:cNvGrpSpPr/>
          <p:nvPr/>
        </p:nvGrpSpPr>
        <p:grpSpPr>
          <a:xfrm>
            <a:off x="1202192" y="2813176"/>
            <a:ext cx="181716" cy="458365"/>
            <a:chOff x="819602" y="4084451"/>
            <a:chExt cx="181716" cy="458365"/>
          </a:xfrm>
        </p:grpSpPr>
        <p:sp>
          <p:nvSpPr>
            <p:cNvPr id="190" name="Oval 42"/>
            <p:cNvSpPr>
              <a:spLocks noChangeAspect="1" noChangeArrowheads="1"/>
            </p:cNvSpPr>
            <p:nvPr/>
          </p:nvSpPr>
          <p:spPr bwMode="auto">
            <a:xfrm>
              <a:off x="819602" y="4084451"/>
              <a:ext cx="181716" cy="458365"/>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cxnSp>
          <p:nvCxnSpPr>
            <p:cNvPr id="191" name="直接箭头连接符 190"/>
            <p:cNvCxnSpPr>
              <a:endCxn id="190" idx="7"/>
            </p:cNvCxnSpPr>
            <p:nvPr/>
          </p:nvCxnSpPr>
          <p:spPr>
            <a:xfrm flipH="1" flipV="1">
              <a:off x="974706" y="4151577"/>
              <a:ext cx="16036" cy="69511"/>
            </a:xfrm>
            <a:prstGeom prst="straightConnector1">
              <a:avLst/>
            </a:prstGeom>
            <a:ln>
              <a:solidFill>
                <a:srgbClr val="FF000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192" name="Line 34"/>
          <p:cNvSpPr>
            <a:spLocks noChangeAspect="1" noChangeShapeType="1"/>
          </p:cNvSpPr>
          <p:nvPr/>
        </p:nvSpPr>
        <p:spPr bwMode="auto">
          <a:xfrm>
            <a:off x="1278482" y="3043590"/>
            <a:ext cx="409297"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cxnSp>
        <p:nvCxnSpPr>
          <p:cNvPr id="940" name="直接连接符 939"/>
          <p:cNvCxnSpPr/>
          <p:nvPr/>
        </p:nvCxnSpPr>
        <p:spPr>
          <a:xfrm>
            <a:off x="2359694" y="2890064"/>
            <a:ext cx="421008" cy="288032"/>
          </a:xfrm>
          <a:prstGeom prst="line">
            <a:avLst/>
          </a:prstGeom>
          <a:ln w="19050">
            <a:solidFill>
              <a:srgbClr val="0066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4" name="Text Box 35"/>
          <p:cNvSpPr txBox="1">
            <a:spLocks noChangeAspect="1" noChangeArrowheads="1"/>
          </p:cNvSpPr>
          <p:nvPr/>
        </p:nvSpPr>
        <p:spPr bwMode="auto">
          <a:xfrm>
            <a:off x="1093823" y="4447291"/>
            <a:ext cx="2122193" cy="444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dirty="0" smtClean="0">
                <a:latin typeface="微软雅黑" panose="020B0503020204020204" pitchFamily="34" charset="-122"/>
                <a:ea typeface="微软雅黑" panose="020B0503020204020204" pitchFamily="34" charset="-122"/>
              </a:rPr>
              <a:t>II</a:t>
            </a:r>
            <a:r>
              <a:rPr lang="zh-CN" altLang="en-US" dirty="0" smtClean="0">
                <a:latin typeface="微软雅黑" panose="020B0503020204020204" pitchFamily="34" charset="-122"/>
                <a:ea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rPr>
              <a:t>IV</a:t>
            </a:r>
            <a:r>
              <a:rPr lang="zh-CN" altLang="en-US" dirty="0" smtClean="0">
                <a:latin typeface="微软雅黑" panose="020B0503020204020204" pitchFamily="34" charset="-122"/>
                <a:ea typeface="微软雅黑" panose="020B0503020204020204" pitchFamily="34" charset="-122"/>
              </a:rPr>
              <a:t>象限线偏振光</a:t>
            </a:r>
            <a:endParaRPr lang="zh-CN" altLang="en-US" dirty="0">
              <a:latin typeface="微软雅黑" panose="020B0503020204020204" pitchFamily="34" charset="-122"/>
              <a:ea typeface="微软雅黑" panose="020B0503020204020204" pitchFamily="34" charset="-122"/>
            </a:endParaRPr>
          </a:p>
        </p:txBody>
      </p:sp>
      <p:sp>
        <p:nvSpPr>
          <p:cNvPr id="941" name="任意多边形 940"/>
          <p:cNvSpPr/>
          <p:nvPr/>
        </p:nvSpPr>
        <p:spPr>
          <a:xfrm>
            <a:off x="2446020" y="3086920"/>
            <a:ext cx="337596" cy="1348740"/>
          </a:xfrm>
          <a:custGeom>
            <a:avLst/>
            <a:gdLst>
              <a:gd name="connsiteX0" fmla="*/ 0 w 337596"/>
              <a:gd name="connsiteY0" fmla="*/ 1348740 h 1348740"/>
              <a:gd name="connsiteX1" fmla="*/ 335280 w 337596"/>
              <a:gd name="connsiteY1" fmla="*/ 906780 h 1348740"/>
              <a:gd name="connsiteX2" fmla="*/ 121920 w 337596"/>
              <a:gd name="connsiteY2" fmla="*/ 0 h 1348740"/>
            </a:gdLst>
            <a:ahLst/>
            <a:cxnLst>
              <a:cxn ang="0">
                <a:pos x="connsiteX0" y="connsiteY0"/>
              </a:cxn>
              <a:cxn ang="0">
                <a:pos x="connsiteX1" y="connsiteY1"/>
              </a:cxn>
              <a:cxn ang="0">
                <a:pos x="connsiteX2" y="connsiteY2"/>
              </a:cxn>
            </a:cxnLst>
            <a:rect l="l" t="t" r="r" b="b"/>
            <a:pathLst>
              <a:path w="337596" h="1348740">
                <a:moveTo>
                  <a:pt x="0" y="1348740"/>
                </a:moveTo>
                <a:cubicBezTo>
                  <a:pt x="157480" y="1240155"/>
                  <a:pt x="314960" y="1131570"/>
                  <a:pt x="335280" y="906780"/>
                </a:cubicBezTo>
                <a:cubicBezTo>
                  <a:pt x="355600" y="681990"/>
                  <a:pt x="238760" y="340995"/>
                  <a:pt x="121920" y="0"/>
                </a:cubicBezTo>
              </a:path>
            </a:pathLst>
          </a:custGeom>
          <a:noFill/>
          <a:ln w="12700">
            <a:solidFill>
              <a:srgbClr val="0066FF"/>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 Box 7"/>
          <p:cNvSpPr txBox="1">
            <a:spLocks noChangeAspect="1" noChangeArrowheads="1"/>
          </p:cNvSpPr>
          <p:nvPr/>
        </p:nvSpPr>
        <p:spPr bwMode="auto">
          <a:xfrm>
            <a:off x="1952143" y="1657729"/>
            <a:ext cx="1493732" cy="346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600" i="1" dirty="0" smtClean="0">
                <a:latin typeface="Times New Roman" panose="02020603050405020304" pitchFamily="18" charset="0"/>
                <a:ea typeface="微软雅黑" panose="020B0503020204020204" pitchFamily="34" charset="-122"/>
                <a:cs typeface="Times New Roman" panose="02020603050405020304" pitchFamily="18" charset="0"/>
              </a:rPr>
              <a:t>y</a:t>
            </a:r>
            <a:r>
              <a:rPr lang="zh-CN" altLang="en-US" sz="1600" dirty="0" smtClean="0">
                <a:latin typeface="微软雅黑" panose="020B0503020204020204" pitchFamily="34" charset="-122"/>
                <a:ea typeface="微软雅黑" panose="020B0503020204020204" pitchFamily="34" charset="-122"/>
              </a:rPr>
              <a:t>方向滞后</a:t>
            </a:r>
            <a:r>
              <a:rPr lang="en-US" altLang="zh-CN" sz="1600" dirty="0" smtClean="0">
                <a:latin typeface="Symbol" pitchFamily="18" charset="2"/>
              </a:rPr>
              <a:t>p</a:t>
            </a:r>
            <a:r>
              <a:rPr lang="en-US" altLang="zh-CN" sz="1600" dirty="0" smtClean="0">
                <a:latin typeface="Times New Roman" pitchFamily="18" charset="0"/>
              </a:rPr>
              <a:t>/2</a:t>
            </a:r>
            <a:endParaRPr lang="zh-CN" altLang="en-US" sz="1600" dirty="0">
              <a:latin typeface="微软雅黑" panose="020B0503020204020204" pitchFamily="34" charset="-122"/>
              <a:ea typeface="微软雅黑" panose="020B0503020204020204" pitchFamily="34" charset="-122"/>
            </a:endParaRPr>
          </a:p>
        </p:txBody>
      </p:sp>
      <p:grpSp>
        <p:nvGrpSpPr>
          <p:cNvPr id="71" name="Group 68"/>
          <p:cNvGrpSpPr>
            <a:grpSpLocks/>
          </p:cNvGrpSpPr>
          <p:nvPr/>
        </p:nvGrpSpPr>
        <p:grpSpPr bwMode="auto">
          <a:xfrm>
            <a:off x="1332986" y="4747518"/>
            <a:ext cx="5654005" cy="1675524"/>
            <a:chOff x="285" y="1143"/>
            <a:chExt cx="5280" cy="1923"/>
          </a:xfrm>
        </p:grpSpPr>
        <p:sp>
          <p:nvSpPr>
            <p:cNvPr id="73" name="Text Box 6"/>
            <p:cNvSpPr txBox="1">
              <a:spLocks noChangeAspect="1" noChangeArrowheads="1"/>
            </p:cNvSpPr>
            <p:nvPr/>
          </p:nvSpPr>
          <p:spPr bwMode="auto">
            <a:xfrm>
              <a:off x="3866" y="1147"/>
              <a:ext cx="387" cy="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sz="1200" dirty="0">
                  <a:latin typeface="微软雅黑" panose="020B0503020204020204" pitchFamily="34" charset="-122"/>
                  <a:ea typeface="微软雅黑" panose="020B0503020204020204" pitchFamily="34" charset="-122"/>
                </a:rPr>
                <a:t>左旋</a:t>
              </a:r>
            </a:p>
          </p:txBody>
        </p:sp>
        <p:sp>
          <p:nvSpPr>
            <p:cNvPr id="74" name="Text Box 7"/>
            <p:cNvSpPr txBox="1">
              <a:spLocks noChangeAspect="1" noChangeArrowheads="1"/>
            </p:cNvSpPr>
            <p:nvPr/>
          </p:nvSpPr>
          <p:spPr bwMode="auto">
            <a:xfrm>
              <a:off x="1551" y="1143"/>
              <a:ext cx="387" cy="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sz="1200" dirty="0">
                  <a:latin typeface="微软雅黑" panose="020B0503020204020204" pitchFamily="34" charset="-122"/>
                  <a:ea typeface="微软雅黑" panose="020B0503020204020204" pitchFamily="34" charset="-122"/>
                </a:rPr>
                <a:t>右旋</a:t>
              </a:r>
            </a:p>
          </p:txBody>
        </p:sp>
        <p:sp>
          <p:nvSpPr>
            <p:cNvPr id="75" name="Rectangle 8"/>
            <p:cNvSpPr>
              <a:spLocks noChangeAspect="1" noChangeArrowheads="1"/>
            </p:cNvSpPr>
            <p:nvPr/>
          </p:nvSpPr>
          <p:spPr bwMode="auto">
            <a:xfrm>
              <a:off x="1499" y="1705"/>
              <a:ext cx="457"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76" name="Line 9"/>
            <p:cNvSpPr>
              <a:spLocks noChangeAspect="1" noChangeShapeType="1"/>
            </p:cNvSpPr>
            <p:nvPr/>
          </p:nvSpPr>
          <p:spPr bwMode="auto">
            <a:xfrm>
              <a:off x="1454" y="2180"/>
              <a:ext cx="624"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77" name="Line 10"/>
            <p:cNvSpPr>
              <a:spLocks noChangeAspect="1" noChangeShapeType="1"/>
            </p:cNvSpPr>
            <p:nvPr/>
          </p:nvSpPr>
          <p:spPr bwMode="auto">
            <a:xfrm flipV="1">
              <a:off x="1725" y="1507"/>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78" name="Oval 11"/>
            <p:cNvSpPr>
              <a:spLocks noChangeAspect="1" noChangeArrowheads="1"/>
            </p:cNvSpPr>
            <p:nvPr/>
          </p:nvSpPr>
          <p:spPr bwMode="auto">
            <a:xfrm>
              <a:off x="1503" y="1707"/>
              <a:ext cx="447" cy="954"/>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79" name="Text Box 12"/>
            <p:cNvSpPr txBox="1">
              <a:spLocks noChangeAspect="1" noChangeArrowheads="1"/>
            </p:cNvSpPr>
            <p:nvPr/>
          </p:nvSpPr>
          <p:spPr bwMode="auto">
            <a:xfrm>
              <a:off x="1454" y="2666"/>
              <a:ext cx="533" cy="1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200" b="1">
                  <a:latin typeface="Symbol" pitchFamily="18" charset="2"/>
                </a:rPr>
                <a:t>p</a:t>
              </a:r>
              <a:r>
                <a:rPr lang="en-US" altLang="zh-CN" sz="1200" b="1">
                  <a:latin typeface="Times New Roman" pitchFamily="18" charset="0"/>
                </a:rPr>
                <a:t>/2</a:t>
              </a:r>
              <a:endParaRPr lang="en-US" altLang="zh-CN" sz="1200" b="1"/>
            </a:p>
          </p:txBody>
        </p:sp>
        <p:sp>
          <p:nvSpPr>
            <p:cNvPr id="80" name="Rectangle 13"/>
            <p:cNvSpPr>
              <a:spLocks noChangeAspect="1" noChangeArrowheads="1"/>
            </p:cNvSpPr>
            <p:nvPr/>
          </p:nvSpPr>
          <p:spPr bwMode="auto">
            <a:xfrm>
              <a:off x="3826" y="1706"/>
              <a:ext cx="456"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81" name="Line 14"/>
            <p:cNvSpPr>
              <a:spLocks noChangeAspect="1" noChangeShapeType="1"/>
            </p:cNvSpPr>
            <p:nvPr/>
          </p:nvSpPr>
          <p:spPr bwMode="auto">
            <a:xfrm>
              <a:off x="3782" y="2181"/>
              <a:ext cx="623"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82" name="Line 15"/>
            <p:cNvSpPr>
              <a:spLocks noChangeAspect="1" noChangeShapeType="1"/>
            </p:cNvSpPr>
            <p:nvPr/>
          </p:nvSpPr>
          <p:spPr bwMode="auto">
            <a:xfrm flipV="1">
              <a:off x="4053" y="1508"/>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83" name="Oval 16"/>
            <p:cNvSpPr>
              <a:spLocks noChangeAspect="1" noChangeArrowheads="1"/>
            </p:cNvSpPr>
            <p:nvPr/>
          </p:nvSpPr>
          <p:spPr bwMode="auto">
            <a:xfrm>
              <a:off x="3831" y="1711"/>
              <a:ext cx="445" cy="949"/>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84" name="Text Box 17"/>
            <p:cNvSpPr txBox="1">
              <a:spLocks noChangeAspect="1" noChangeArrowheads="1"/>
            </p:cNvSpPr>
            <p:nvPr/>
          </p:nvSpPr>
          <p:spPr bwMode="auto">
            <a:xfrm>
              <a:off x="3782" y="2666"/>
              <a:ext cx="532" cy="3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200" b="1">
                  <a:latin typeface="Times New Roman" pitchFamily="18" charset="0"/>
                </a:rPr>
                <a:t>3</a:t>
              </a:r>
              <a:r>
                <a:rPr lang="en-US" altLang="zh-CN" sz="1200" b="1">
                  <a:latin typeface="Symbol" pitchFamily="18" charset="2"/>
                </a:rPr>
                <a:t>p</a:t>
              </a:r>
              <a:r>
                <a:rPr lang="en-US" altLang="zh-CN" sz="1200" b="1">
                  <a:latin typeface="Times New Roman" pitchFamily="18" charset="0"/>
                </a:rPr>
                <a:t>/2</a:t>
              </a:r>
            </a:p>
            <a:p>
              <a:pPr algn="ctr"/>
              <a:r>
                <a:rPr lang="en-US" altLang="zh-CN" sz="1200" b="1">
                  <a:latin typeface="Times New Roman" pitchFamily="18" charset="0"/>
                </a:rPr>
                <a:t>(</a:t>
              </a:r>
              <a:r>
                <a:rPr lang="en-US" altLang="zh-CN" sz="1200" b="1">
                  <a:latin typeface="宋体" pitchFamily="2" charset="-122"/>
                </a:rPr>
                <a:t>-</a:t>
              </a:r>
              <a:r>
                <a:rPr lang="en-US" altLang="zh-CN" sz="1200" b="1">
                  <a:latin typeface="Symbol" pitchFamily="18" charset="2"/>
                </a:rPr>
                <a:t>p</a:t>
              </a:r>
              <a:r>
                <a:rPr lang="en-US" altLang="zh-CN" sz="1200" b="1">
                  <a:latin typeface="Times New Roman" pitchFamily="18" charset="0"/>
                </a:rPr>
                <a:t>/2)</a:t>
              </a:r>
              <a:endParaRPr lang="en-US" altLang="zh-CN" sz="1200" b="1"/>
            </a:p>
          </p:txBody>
        </p:sp>
        <p:sp>
          <p:nvSpPr>
            <p:cNvPr id="85" name="Rectangle 18"/>
            <p:cNvSpPr>
              <a:spLocks noChangeAspect="1" noChangeArrowheads="1"/>
            </p:cNvSpPr>
            <p:nvPr/>
          </p:nvSpPr>
          <p:spPr bwMode="auto">
            <a:xfrm>
              <a:off x="927" y="1706"/>
              <a:ext cx="457"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86" name="Line 19"/>
            <p:cNvSpPr>
              <a:spLocks noChangeAspect="1" noChangeShapeType="1"/>
            </p:cNvSpPr>
            <p:nvPr/>
          </p:nvSpPr>
          <p:spPr bwMode="auto">
            <a:xfrm>
              <a:off x="882" y="2181"/>
              <a:ext cx="623"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87" name="Line 20"/>
            <p:cNvSpPr>
              <a:spLocks noChangeAspect="1" noChangeShapeType="1"/>
            </p:cNvSpPr>
            <p:nvPr/>
          </p:nvSpPr>
          <p:spPr bwMode="auto">
            <a:xfrm flipV="1">
              <a:off x="1153" y="1508"/>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88" name="Oval 21"/>
            <p:cNvSpPr>
              <a:spLocks noChangeAspect="1" noChangeArrowheads="1"/>
            </p:cNvSpPr>
            <p:nvPr/>
          </p:nvSpPr>
          <p:spPr bwMode="auto">
            <a:xfrm rot="1328360">
              <a:off x="1026" y="1678"/>
              <a:ext cx="261" cy="1012"/>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89" name="Text Box 22"/>
            <p:cNvSpPr txBox="1">
              <a:spLocks noChangeAspect="1" noChangeArrowheads="1"/>
            </p:cNvSpPr>
            <p:nvPr/>
          </p:nvSpPr>
          <p:spPr bwMode="auto">
            <a:xfrm>
              <a:off x="882" y="2666"/>
              <a:ext cx="532" cy="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200" b="1">
                  <a:latin typeface="Symbol" pitchFamily="18" charset="2"/>
                </a:rPr>
                <a:t>p</a:t>
              </a:r>
              <a:r>
                <a:rPr lang="en-US" altLang="zh-CN" sz="1200" b="1">
                  <a:latin typeface="Times New Roman" pitchFamily="18" charset="0"/>
                </a:rPr>
                <a:t>/4</a:t>
              </a:r>
              <a:endParaRPr lang="en-US" altLang="zh-CN" sz="1200" b="1"/>
            </a:p>
          </p:txBody>
        </p:sp>
        <p:sp>
          <p:nvSpPr>
            <p:cNvPr id="90" name="Rectangle 23"/>
            <p:cNvSpPr>
              <a:spLocks noChangeAspect="1" noChangeArrowheads="1"/>
            </p:cNvSpPr>
            <p:nvPr/>
          </p:nvSpPr>
          <p:spPr bwMode="auto">
            <a:xfrm>
              <a:off x="4409" y="1701"/>
              <a:ext cx="456"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91" name="Line 24"/>
            <p:cNvSpPr>
              <a:spLocks noChangeAspect="1" noChangeShapeType="1"/>
            </p:cNvSpPr>
            <p:nvPr/>
          </p:nvSpPr>
          <p:spPr bwMode="auto">
            <a:xfrm>
              <a:off x="4364" y="2180"/>
              <a:ext cx="625"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92" name="Line 25"/>
            <p:cNvSpPr>
              <a:spLocks noChangeAspect="1" noChangeShapeType="1"/>
            </p:cNvSpPr>
            <p:nvPr/>
          </p:nvSpPr>
          <p:spPr bwMode="auto">
            <a:xfrm flipV="1">
              <a:off x="4635" y="1502"/>
              <a:ext cx="0" cy="115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93" name="Oval 26"/>
            <p:cNvSpPr>
              <a:spLocks noChangeAspect="1" noChangeArrowheads="1"/>
            </p:cNvSpPr>
            <p:nvPr/>
          </p:nvSpPr>
          <p:spPr bwMode="auto">
            <a:xfrm rot="1328360">
              <a:off x="4506" y="1675"/>
              <a:ext cx="260" cy="1011"/>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94" name="Text Box 27"/>
            <p:cNvSpPr txBox="1">
              <a:spLocks noChangeAspect="1" noChangeArrowheads="1"/>
            </p:cNvSpPr>
            <p:nvPr/>
          </p:nvSpPr>
          <p:spPr bwMode="auto">
            <a:xfrm>
              <a:off x="4364" y="2661"/>
              <a:ext cx="533" cy="3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200" b="1" dirty="0">
                  <a:latin typeface="Times New Roman" pitchFamily="18" charset="0"/>
                </a:rPr>
                <a:t>7</a:t>
              </a:r>
              <a:r>
                <a:rPr lang="en-US" altLang="zh-CN" sz="1200" b="1" dirty="0">
                  <a:latin typeface="Symbol" pitchFamily="18" charset="2"/>
                </a:rPr>
                <a:t>p</a:t>
              </a:r>
              <a:r>
                <a:rPr lang="en-US" altLang="zh-CN" sz="1200" b="1" dirty="0">
                  <a:latin typeface="Times New Roman" pitchFamily="18" charset="0"/>
                </a:rPr>
                <a:t>/4</a:t>
              </a:r>
            </a:p>
            <a:p>
              <a:pPr algn="ctr"/>
              <a:r>
                <a:rPr lang="en-US" altLang="zh-CN" sz="1200" b="1" dirty="0">
                  <a:latin typeface="Times New Roman" pitchFamily="18" charset="0"/>
                </a:rPr>
                <a:t>(</a:t>
              </a:r>
              <a:r>
                <a:rPr lang="en-US" altLang="zh-CN" sz="1200" b="1" dirty="0">
                  <a:latin typeface="宋体" pitchFamily="2" charset="-122"/>
                </a:rPr>
                <a:t>-</a:t>
              </a:r>
              <a:r>
                <a:rPr lang="en-US" altLang="zh-CN" sz="1200" b="1" dirty="0">
                  <a:latin typeface="Symbol" pitchFamily="18" charset="2"/>
                </a:rPr>
                <a:t>p</a:t>
              </a:r>
              <a:r>
                <a:rPr lang="en-US" altLang="zh-CN" sz="1200" b="1" dirty="0">
                  <a:latin typeface="Times New Roman" pitchFamily="18" charset="0"/>
                </a:rPr>
                <a:t>/4)</a:t>
              </a:r>
              <a:endParaRPr lang="en-US" altLang="zh-CN" sz="1200" b="1" dirty="0"/>
            </a:p>
          </p:txBody>
        </p:sp>
        <p:sp>
          <p:nvSpPr>
            <p:cNvPr id="95" name="Rectangle 28"/>
            <p:cNvSpPr>
              <a:spLocks noChangeAspect="1" noChangeArrowheads="1"/>
            </p:cNvSpPr>
            <p:nvPr/>
          </p:nvSpPr>
          <p:spPr bwMode="auto">
            <a:xfrm>
              <a:off x="2064" y="1705"/>
              <a:ext cx="457"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96" name="Line 29"/>
            <p:cNvSpPr>
              <a:spLocks noChangeAspect="1" noChangeShapeType="1"/>
            </p:cNvSpPr>
            <p:nvPr/>
          </p:nvSpPr>
          <p:spPr bwMode="auto">
            <a:xfrm>
              <a:off x="2019" y="2180"/>
              <a:ext cx="623"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97" name="Line 30"/>
            <p:cNvSpPr>
              <a:spLocks noChangeAspect="1" noChangeShapeType="1"/>
            </p:cNvSpPr>
            <p:nvPr/>
          </p:nvSpPr>
          <p:spPr bwMode="auto">
            <a:xfrm flipV="1">
              <a:off x="2290" y="1507"/>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98" name="Oval 31"/>
            <p:cNvSpPr>
              <a:spLocks noChangeAspect="1" noChangeArrowheads="1"/>
            </p:cNvSpPr>
            <p:nvPr/>
          </p:nvSpPr>
          <p:spPr bwMode="auto">
            <a:xfrm rot="20271640" flipH="1">
              <a:off x="2167" y="1678"/>
              <a:ext cx="258" cy="1012"/>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99" name="Text Box 32"/>
            <p:cNvSpPr txBox="1">
              <a:spLocks noChangeAspect="1" noChangeArrowheads="1"/>
            </p:cNvSpPr>
            <p:nvPr/>
          </p:nvSpPr>
          <p:spPr bwMode="auto">
            <a:xfrm>
              <a:off x="2019" y="2666"/>
              <a:ext cx="532" cy="2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200" b="1">
                  <a:latin typeface="Times New Roman" pitchFamily="18" charset="0"/>
                </a:rPr>
                <a:t>3</a:t>
              </a:r>
              <a:r>
                <a:rPr lang="en-US" altLang="zh-CN" sz="1200" b="1">
                  <a:latin typeface="Symbol" pitchFamily="18" charset="2"/>
                </a:rPr>
                <a:t>p</a:t>
              </a:r>
              <a:r>
                <a:rPr lang="en-US" altLang="zh-CN" sz="1200" b="1">
                  <a:latin typeface="Times New Roman" pitchFamily="18" charset="0"/>
                </a:rPr>
                <a:t>/4</a:t>
              </a:r>
              <a:endParaRPr lang="en-US" altLang="zh-CN" sz="1200" b="1"/>
            </a:p>
          </p:txBody>
        </p:sp>
        <p:sp>
          <p:nvSpPr>
            <p:cNvPr id="100" name="Rectangle 33"/>
            <p:cNvSpPr>
              <a:spLocks noChangeAspect="1" noChangeArrowheads="1"/>
            </p:cNvSpPr>
            <p:nvPr/>
          </p:nvSpPr>
          <p:spPr bwMode="auto">
            <a:xfrm>
              <a:off x="3245" y="1706"/>
              <a:ext cx="456"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01" name="Line 34"/>
            <p:cNvSpPr>
              <a:spLocks noChangeAspect="1" noChangeShapeType="1"/>
            </p:cNvSpPr>
            <p:nvPr/>
          </p:nvSpPr>
          <p:spPr bwMode="auto">
            <a:xfrm>
              <a:off x="3200" y="2181"/>
              <a:ext cx="624"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02" name="Line 35"/>
            <p:cNvSpPr>
              <a:spLocks noChangeAspect="1" noChangeShapeType="1"/>
            </p:cNvSpPr>
            <p:nvPr/>
          </p:nvSpPr>
          <p:spPr bwMode="auto">
            <a:xfrm flipV="1">
              <a:off x="3471" y="1508"/>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03" name="Oval 36"/>
            <p:cNvSpPr>
              <a:spLocks noChangeAspect="1" noChangeArrowheads="1"/>
            </p:cNvSpPr>
            <p:nvPr/>
          </p:nvSpPr>
          <p:spPr bwMode="auto">
            <a:xfrm rot="20271640" flipH="1">
              <a:off x="3350" y="1675"/>
              <a:ext cx="252" cy="1019"/>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04" name="Text Box 37"/>
            <p:cNvSpPr txBox="1">
              <a:spLocks noChangeAspect="1" noChangeArrowheads="1"/>
            </p:cNvSpPr>
            <p:nvPr/>
          </p:nvSpPr>
          <p:spPr bwMode="auto">
            <a:xfrm>
              <a:off x="3200" y="2666"/>
              <a:ext cx="532" cy="3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200" b="1" dirty="0">
                  <a:latin typeface="Times New Roman" pitchFamily="18" charset="0"/>
                </a:rPr>
                <a:t>5</a:t>
              </a:r>
              <a:r>
                <a:rPr lang="en-US" altLang="zh-CN" sz="1200" b="1" dirty="0">
                  <a:latin typeface="Symbol" pitchFamily="18" charset="2"/>
                </a:rPr>
                <a:t>p</a:t>
              </a:r>
              <a:r>
                <a:rPr lang="en-US" altLang="zh-CN" sz="1200" b="1" dirty="0">
                  <a:latin typeface="Times New Roman" pitchFamily="18" charset="0"/>
                </a:rPr>
                <a:t>/4</a:t>
              </a:r>
            </a:p>
            <a:p>
              <a:pPr algn="ctr"/>
              <a:r>
                <a:rPr lang="en-US" altLang="zh-CN" sz="1200" b="1" dirty="0">
                  <a:latin typeface="Times New Roman" pitchFamily="18" charset="0"/>
                </a:rPr>
                <a:t>(</a:t>
              </a:r>
              <a:r>
                <a:rPr lang="en-US" altLang="zh-CN" sz="1200" b="1" dirty="0">
                  <a:latin typeface="宋体" pitchFamily="2" charset="-122"/>
                </a:rPr>
                <a:t>-</a:t>
              </a:r>
              <a:r>
                <a:rPr lang="en-US" altLang="zh-CN" sz="1200" b="1" dirty="0">
                  <a:latin typeface="Times New Roman" pitchFamily="18" charset="0"/>
                </a:rPr>
                <a:t>3</a:t>
              </a:r>
              <a:r>
                <a:rPr lang="en-US" altLang="zh-CN" sz="1200" b="1" dirty="0">
                  <a:latin typeface="Symbol" pitchFamily="18" charset="2"/>
                </a:rPr>
                <a:t>p</a:t>
              </a:r>
              <a:r>
                <a:rPr lang="en-US" altLang="zh-CN" sz="1200" b="1" dirty="0">
                  <a:latin typeface="Times New Roman" pitchFamily="18" charset="0"/>
                </a:rPr>
                <a:t>/4)</a:t>
              </a:r>
              <a:endParaRPr lang="en-US" altLang="zh-CN" sz="1200" b="1" dirty="0"/>
            </a:p>
          </p:txBody>
        </p:sp>
        <p:sp>
          <p:nvSpPr>
            <p:cNvPr id="105" name="Rectangle 38"/>
            <p:cNvSpPr>
              <a:spLocks noChangeAspect="1" noChangeArrowheads="1"/>
            </p:cNvSpPr>
            <p:nvPr/>
          </p:nvSpPr>
          <p:spPr bwMode="auto">
            <a:xfrm>
              <a:off x="329" y="1701"/>
              <a:ext cx="457"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06" name="Line 39"/>
            <p:cNvSpPr>
              <a:spLocks noChangeAspect="1" noChangeShapeType="1"/>
            </p:cNvSpPr>
            <p:nvPr/>
          </p:nvSpPr>
          <p:spPr bwMode="auto">
            <a:xfrm>
              <a:off x="285" y="2175"/>
              <a:ext cx="624"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07" name="Line 40"/>
            <p:cNvSpPr>
              <a:spLocks noChangeAspect="1" noChangeShapeType="1"/>
            </p:cNvSpPr>
            <p:nvPr/>
          </p:nvSpPr>
          <p:spPr bwMode="auto">
            <a:xfrm flipV="1">
              <a:off x="556" y="1502"/>
              <a:ext cx="0" cy="115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08" name="Text Box 41"/>
            <p:cNvSpPr txBox="1">
              <a:spLocks noChangeAspect="1" noChangeArrowheads="1"/>
            </p:cNvSpPr>
            <p:nvPr/>
          </p:nvSpPr>
          <p:spPr bwMode="auto">
            <a:xfrm>
              <a:off x="285" y="2661"/>
              <a:ext cx="532" cy="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200" b="1" i="1">
                  <a:latin typeface="Symbol" pitchFamily="18" charset="2"/>
                </a:rPr>
                <a:t>d </a:t>
              </a:r>
              <a:r>
                <a:rPr lang="en-US" altLang="zh-CN" sz="1200" b="1" i="1">
                  <a:latin typeface="Times New Roman" pitchFamily="18" charset="0"/>
                </a:rPr>
                <a:t>=</a:t>
              </a:r>
              <a:r>
                <a:rPr lang="en-US" altLang="zh-CN" sz="1200" b="1">
                  <a:latin typeface="Times New Roman" pitchFamily="18" charset="0"/>
                </a:rPr>
                <a:t>0</a:t>
              </a:r>
              <a:endParaRPr lang="en-US" altLang="zh-CN" sz="1200" b="1"/>
            </a:p>
          </p:txBody>
        </p:sp>
        <p:sp>
          <p:nvSpPr>
            <p:cNvPr id="109" name="Line 42"/>
            <p:cNvSpPr>
              <a:spLocks noChangeAspect="1" noChangeShapeType="1"/>
            </p:cNvSpPr>
            <p:nvPr/>
          </p:nvSpPr>
          <p:spPr bwMode="auto">
            <a:xfrm>
              <a:off x="330" y="2630"/>
              <a:ext cx="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10" name="Line 43"/>
            <p:cNvSpPr>
              <a:spLocks noChangeAspect="1" noChangeShapeType="1"/>
            </p:cNvSpPr>
            <p:nvPr/>
          </p:nvSpPr>
          <p:spPr bwMode="auto">
            <a:xfrm flipV="1">
              <a:off x="332" y="1695"/>
              <a:ext cx="457" cy="958"/>
            </a:xfrm>
            <a:prstGeom prst="line">
              <a:avLst/>
            </a:prstGeom>
            <a:noFill/>
            <a:ln w="28575">
              <a:solidFill>
                <a:srgbClr val="FF0000"/>
              </a:solidFill>
              <a:round/>
              <a:headEnd type="triangle" w="sm" len="lg"/>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11" name="Rectangle 44"/>
            <p:cNvSpPr>
              <a:spLocks noChangeAspect="1" noChangeArrowheads="1"/>
            </p:cNvSpPr>
            <p:nvPr/>
          </p:nvSpPr>
          <p:spPr bwMode="auto">
            <a:xfrm>
              <a:off x="4983" y="1701"/>
              <a:ext cx="456"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12" name="Line 45"/>
            <p:cNvSpPr>
              <a:spLocks noChangeAspect="1" noChangeShapeType="1"/>
            </p:cNvSpPr>
            <p:nvPr/>
          </p:nvSpPr>
          <p:spPr bwMode="auto">
            <a:xfrm>
              <a:off x="4941" y="2178"/>
              <a:ext cx="624"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13" name="Line 46"/>
            <p:cNvSpPr>
              <a:spLocks noChangeAspect="1" noChangeShapeType="1"/>
            </p:cNvSpPr>
            <p:nvPr/>
          </p:nvSpPr>
          <p:spPr bwMode="auto">
            <a:xfrm flipV="1">
              <a:off x="5212" y="1502"/>
              <a:ext cx="0" cy="115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14" name="Text Box 47"/>
            <p:cNvSpPr txBox="1">
              <a:spLocks noChangeAspect="1" noChangeArrowheads="1"/>
            </p:cNvSpPr>
            <p:nvPr/>
          </p:nvSpPr>
          <p:spPr bwMode="auto">
            <a:xfrm>
              <a:off x="4941" y="2661"/>
              <a:ext cx="532" cy="1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200" b="1">
                  <a:latin typeface="Times New Roman" pitchFamily="18" charset="0"/>
                </a:rPr>
                <a:t>2</a:t>
              </a:r>
              <a:r>
                <a:rPr lang="en-US" altLang="zh-CN" sz="1200" b="1">
                  <a:latin typeface="Symbol" pitchFamily="18" charset="2"/>
                </a:rPr>
                <a:t>p</a:t>
              </a:r>
              <a:endParaRPr lang="en-US" altLang="zh-CN" sz="1200" b="1"/>
            </a:p>
          </p:txBody>
        </p:sp>
        <p:sp>
          <p:nvSpPr>
            <p:cNvPr id="115" name="Line 48"/>
            <p:cNvSpPr>
              <a:spLocks noChangeAspect="1" noChangeShapeType="1"/>
            </p:cNvSpPr>
            <p:nvPr/>
          </p:nvSpPr>
          <p:spPr bwMode="auto">
            <a:xfrm>
              <a:off x="4986" y="2630"/>
              <a:ext cx="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16" name="Line 49"/>
            <p:cNvSpPr>
              <a:spLocks noChangeAspect="1" noChangeShapeType="1"/>
            </p:cNvSpPr>
            <p:nvPr/>
          </p:nvSpPr>
          <p:spPr bwMode="auto">
            <a:xfrm flipV="1">
              <a:off x="4983" y="1697"/>
              <a:ext cx="457" cy="958"/>
            </a:xfrm>
            <a:prstGeom prst="line">
              <a:avLst/>
            </a:prstGeom>
            <a:noFill/>
            <a:ln w="28575">
              <a:solidFill>
                <a:srgbClr val="FF0000"/>
              </a:solidFill>
              <a:round/>
              <a:headEnd type="triangle" w="sm" len="lg"/>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17" name="Text Box 50"/>
            <p:cNvSpPr txBox="1">
              <a:spLocks noChangeAspect="1" noChangeArrowheads="1"/>
            </p:cNvSpPr>
            <p:nvPr/>
          </p:nvSpPr>
          <p:spPr bwMode="auto">
            <a:xfrm>
              <a:off x="2628" y="2651"/>
              <a:ext cx="532" cy="4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200" b="1">
                  <a:latin typeface="Symbol" pitchFamily="18" charset="2"/>
                </a:rPr>
                <a:t>p</a:t>
              </a:r>
              <a:endParaRPr lang="en-US" altLang="zh-CN" sz="1200" b="1">
                <a:latin typeface="Times New Roman" pitchFamily="18" charset="0"/>
              </a:endParaRPr>
            </a:p>
            <a:p>
              <a:pPr algn="ctr"/>
              <a:r>
                <a:rPr lang="en-US" altLang="zh-CN" sz="1200" b="1">
                  <a:latin typeface="Symbol" pitchFamily="18" charset="2"/>
                </a:rPr>
                <a:t>(-p)</a:t>
              </a:r>
              <a:endParaRPr lang="en-US" altLang="zh-CN" sz="1200" b="1"/>
            </a:p>
          </p:txBody>
        </p:sp>
        <p:sp>
          <p:nvSpPr>
            <p:cNvPr id="118" name="Rectangle 51"/>
            <p:cNvSpPr>
              <a:spLocks noChangeAspect="1" noChangeArrowheads="1"/>
            </p:cNvSpPr>
            <p:nvPr/>
          </p:nvSpPr>
          <p:spPr bwMode="auto">
            <a:xfrm>
              <a:off x="2673" y="1705"/>
              <a:ext cx="457"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19" name="Line 52"/>
            <p:cNvSpPr>
              <a:spLocks noChangeAspect="1" noChangeShapeType="1"/>
            </p:cNvSpPr>
            <p:nvPr/>
          </p:nvSpPr>
          <p:spPr bwMode="auto">
            <a:xfrm>
              <a:off x="2628" y="2180"/>
              <a:ext cx="624"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20" name="Line 53"/>
            <p:cNvSpPr>
              <a:spLocks noChangeAspect="1" noChangeShapeType="1"/>
            </p:cNvSpPr>
            <p:nvPr/>
          </p:nvSpPr>
          <p:spPr bwMode="auto">
            <a:xfrm flipV="1">
              <a:off x="2899" y="1507"/>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21" name="Line 54"/>
            <p:cNvSpPr>
              <a:spLocks noChangeAspect="1" noChangeShapeType="1"/>
            </p:cNvSpPr>
            <p:nvPr/>
          </p:nvSpPr>
          <p:spPr bwMode="auto">
            <a:xfrm>
              <a:off x="2673" y="2634"/>
              <a:ext cx="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22" name="Line 55"/>
            <p:cNvSpPr>
              <a:spLocks noChangeAspect="1" noChangeShapeType="1"/>
            </p:cNvSpPr>
            <p:nvPr/>
          </p:nvSpPr>
          <p:spPr bwMode="auto">
            <a:xfrm flipH="1" flipV="1">
              <a:off x="2677" y="1703"/>
              <a:ext cx="448" cy="954"/>
            </a:xfrm>
            <a:prstGeom prst="line">
              <a:avLst/>
            </a:prstGeom>
            <a:noFill/>
            <a:ln w="28575">
              <a:solidFill>
                <a:srgbClr val="FF0000"/>
              </a:solidFill>
              <a:round/>
              <a:headEnd type="triangle" w="sm" len="lg"/>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23" name="AutoShape 56"/>
            <p:cNvSpPr>
              <a:spLocks noChangeAspect="1"/>
            </p:cNvSpPr>
            <p:nvPr/>
          </p:nvSpPr>
          <p:spPr bwMode="auto">
            <a:xfrm rot="16191405">
              <a:off x="1629" y="806"/>
              <a:ext cx="168" cy="1156"/>
            </a:xfrm>
            <a:prstGeom prst="rightBrace">
              <a:avLst>
                <a:gd name="adj1" fmla="val 57341"/>
                <a:gd name="adj2" fmla="val 50000"/>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24" name="AutoShape 57"/>
            <p:cNvSpPr>
              <a:spLocks noChangeAspect="1"/>
            </p:cNvSpPr>
            <p:nvPr/>
          </p:nvSpPr>
          <p:spPr bwMode="auto">
            <a:xfrm rot="16191405">
              <a:off x="3965" y="831"/>
              <a:ext cx="162" cy="1115"/>
            </a:xfrm>
            <a:prstGeom prst="rightBrace">
              <a:avLst>
                <a:gd name="adj1" fmla="val 57356"/>
                <a:gd name="adj2" fmla="val 50000"/>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25" name="Line 58"/>
            <p:cNvSpPr>
              <a:spLocks noChangeAspect="1" noChangeShapeType="1"/>
            </p:cNvSpPr>
            <p:nvPr/>
          </p:nvSpPr>
          <p:spPr bwMode="auto">
            <a:xfrm rot="-4061288">
              <a:off x="1063" y="1969"/>
              <a:ext cx="98" cy="7"/>
            </a:xfrm>
            <a:prstGeom prst="line">
              <a:avLst/>
            </a:prstGeom>
            <a:noFill/>
            <a:ln w="28575">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26" name="Line 59"/>
            <p:cNvSpPr>
              <a:spLocks noChangeAspect="1" noChangeShapeType="1"/>
            </p:cNvSpPr>
            <p:nvPr/>
          </p:nvSpPr>
          <p:spPr bwMode="auto">
            <a:xfrm rot="-4191322">
              <a:off x="1571" y="1773"/>
              <a:ext cx="81" cy="18"/>
            </a:xfrm>
            <a:prstGeom prst="line">
              <a:avLst/>
            </a:prstGeom>
            <a:noFill/>
            <a:ln w="28575">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27" name="Line 60"/>
            <p:cNvSpPr>
              <a:spLocks noChangeAspect="1" noChangeShapeType="1"/>
            </p:cNvSpPr>
            <p:nvPr/>
          </p:nvSpPr>
          <p:spPr bwMode="auto">
            <a:xfrm rot="4045260" flipV="1">
              <a:off x="2333" y="2076"/>
              <a:ext cx="109" cy="6"/>
            </a:xfrm>
            <a:prstGeom prst="line">
              <a:avLst/>
            </a:prstGeom>
            <a:noFill/>
            <a:ln w="28575">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28" name="Line 61"/>
            <p:cNvSpPr>
              <a:spLocks noChangeAspect="1" noChangeShapeType="1"/>
            </p:cNvSpPr>
            <p:nvPr/>
          </p:nvSpPr>
          <p:spPr bwMode="auto">
            <a:xfrm rot="-7208078">
              <a:off x="3491" y="2016"/>
              <a:ext cx="87" cy="8"/>
            </a:xfrm>
            <a:prstGeom prst="line">
              <a:avLst/>
            </a:prstGeom>
            <a:noFill/>
            <a:ln w="28575">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29" name="Line 62"/>
            <p:cNvSpPr>
              <a:spLocks noChangeAspect="1" noChangeShapeType="1"/>
            </p:cNvSpPr>
            <p:nvPr/>
          </p:nvSpPr>
          <p:spPr bwMode="auto">
            <a:xfrm rot="14948732" flipH="1">
              <a:off x="4150" y="1814"/>
              <a:ext cx="90" cy="10"/>
            </a:xfrm>
            <a:prstGeom prst="line">
              <a:avLst/>
            </a:prstGeom>
            <a:noFill/>
            <a:ln w="28575">
              <a:solidFill>
                <a:srgbClr val="FF0000"/>
              </a:solidFill>
              <a:round/>
              <a:headEnd type="triangle" w="sm"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sp>
          <p:nvSpPr>
            <p:cNvPr id="130" name="Line 63"/>
            <p:cNvSpPr>
              <a:spLocks noChangeAspect="1" noChangeShapeType="1"/>
            </p:cNvSpPr>
            <p:nvPr/>
          </p:nvSpPr>
          <p:spPr bwMode="auto">
            <a:xfrm rot="7108452" flipV="1">
              <a:off x="4495" y="2052"/>
              <a:ext cx="106" cy="5"/>
            </a:xfrm>
            <a:prstGeom prst="line">
              <a:avLst/>
            </a:prstGeom>
            <a:noFill/>
            <a:ln w="28575">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200"/>
            </a:p>
          </p:txBody>
        </p:sp>
      </p:grpSp>
    </p:spTree>
    <p:extLst>
      <p:ext uri="{BB962C8B-B14F-4D97-AF65-F5344CB8AC3E}">
        <p14:creationId xmlns:p14="http://schemas.microsoft.com/office/powerpoint/2010/main" val="141600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500"/>
                                        <p:tgtEl>
                                          <p:spTgt spid="27"/>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83"/>
                                        </p:tgtEl>
                                        <p:attrNameLst>
                                          <p:attrName>style.visibility</p:attrName>
                                        </p:attrNameLst>
                                      </p:cBhvr>
                                      <p:to>
                                        <p:strVal val="visible"/>
                                      </p:to>
                                    </p:set>
                                    <p:animEffect transition="in" filter="fade">
                                      <p:cBhvr>
                                        <p:cTn id="17" dur="250"/>
                                        <p:tgtEl>
                                          <p:spTgt spid="18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88"/>
                                        </p:tgtEl>
                                        <p:attrNameLst>
                                          <p:attrName>style.visibility</p:attrName>
                                        </p:attrNameLst>
                                      </p:cBhvr>
                                      <p:to>
                                        <p:strVal val="visible"/>
                                      </p:to>
                                    </p:set>
                                    <p:animEffect transition="in" filter="wipe(up)">
                                      <p:cBhvr>
                                        <p:cTn id="22" dur="500"/>
                                        <p:tgtEl>
                                          <p:spTgt spid="188"/>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18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938"/>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9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931"/>
                                        </p:tgtEl>
                                        <p:attrNameLst>
                                          <p:attrName>style.visibility</p:attrName>
                                        </p:attrNameLst>
                                      </p:cBhvr>
                                      <p:to>
                                        <p:strVal val="visible"/>
                                      </p:to>
                                    </p:set>
                                    <p:animEffect transition="in" filter="barn(inVertical)">
                                      <p:cBhvr>
                                        <p:cTn id="36" dur="500"/>
                                        <p:tgtEl>
                                          <p:spTgt spid="93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932"/>
                                        </p:tgtEl>
                                        <p:attrNameLst>
                                          <p:attrName>style.visibility</p:attrName>
                                        </p:attrNameLst>
                                      </p:cBhvr>
                                      <p:to>
                                        <p:strVal val="visible"/>
                                      </p:to>
                                    </p:set>
                                    <p:animEffect transition="in" filter="wipe(right)">
                                      <p:cBhvr>
                                        <p:cTn id="41" dur="500"/>
                                        <p:tgtEl>
                                          <p:spTgt spid="932"/>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95"/>
                                        </p:tgtEl>
                                        <p:attrNameLst>
                                          <p:attrName>style.visibility</p:attrName>
                                        </p:attrNameLst>
                                      </p:cBhvr>
                                      <p:to>
                                        <p:strVal val="visible"/>
                                      </p:to>
                                    </p:set>
                                    <p:animEffect transition="in" filter="fade">
                                      <p:cBhvr>
                                        <p:cTn id="45" dur="250"/>
                                        <p:tgtEl>
                                          <p:spTgt spid="19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940"/>
                                        </p:tgtEl>
                                        <p:attrNameLst>
                                          <p:attrName>style.visibility</p:attrName>
                                        </p:attrNameLst>
                                      </p:cBhvr>
                                      <p:to>
                                        <p:strVal val="visible"/>
                                      </p:to>
                                    </p:set>
                                    <p:animEffect transition="in" filter="wipe(down)">
                                      <p:cBhvr>
                                        <p:cTn id="50" dur="500"/>
                                        <p:tgtEl>
                                          <p:spTgt spid="94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941"/>
                                        </p:tgtEl>
                                        <p:attrNameLst>
                                          <p:attrName>style.visibility</p:attrName>
                                        </p:attrNameLst>
                                      </p:cBhvr>
                                      <p:to>
                                        <p:strVal val="visible"/>
                                      </p:to>
                                    </p:set>
                                    <p:animEffect transition="in" filter="wipe(down)">
                                      <p:cBhvr>
                                        <p:cTn id="53" dur="500"/>
                                        <p:tgtEl>
                                          <p:spTgt spid="941"/>
                                        </p:tgtEl>
                                      </p:cBhvr>
                                    </p:animEffect>
                                  </p:childTnLst>
                                </p:cTn>
                              </p:par>
                              <p:par>
                                <p:cTn id="54" presetID="1" presetClass="entr" presetSubtype="0" fill="hold" grpId="0" nodeType="withEffect">
                                  <p:stCondLst>
                                    <p:cond delay="0"/>
                                  </p:stCondLst>
                                  <p:childTnLst>
                                    <p:set>
                                      <p:cBhvr>
                                        <p:cTn id="55" dur="1" fill="hold">
                                          <p:stCondLst>
                                            <p:cond delay="0"/>
                                          </p:stCondLst>
                                        </p:cTn>
                                        <p:tgtEl>
                                          <p:spTgt spid="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p:bldP spid="183" grpId="0"/>
      <p:bldP spid="187" grpId="0"/>
      <p:bldP spid="932" grpId="0" animBg="1"/>
      <p:bldP spid="192" grpId="0" animBg="1"/>
      <p:bldP spid="194" grpId="0"/>
      <p:bldP spid="941" grpId="0" animBg="1"/>
      <p:bldP spid="19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18" y="68924"/>
            <a:ext cx="8640960" cy="720080"/>
          </a:xfrm>
        </p:spPr>
        <p:txBody>
          <a:bodyPr>
            <a:normAutofit/>
          </a:bodyPr>
          <a:lstStyle/>
          <a:p>
            <a:pPr marL="0" indent="0">
              <a:spcBef>
                <a:spcPts val="1800"/>
              </a:spcBef>
            </a:pPr>
            <a:r>
              <a:rPr lang="zh-CN" altLang="en-US" dirty="0" smtClean="0"/>
              <a:t>三、椭圆偏振</a:t>
            </a:r>
            <a:r>
              <a:rPr lang="zh-CN" altLang="en-US" dirty="0"/>
              <a:t>光的检验</a:t>
            </a:r>
            <a:endParaRPr lang="en-US" altLang="zh-CN" dirty="0"/>
          </a:p>
        </p:txBody>
      </p:sp>
      <p:sp>
        <p:nvSpPr>
          <p:cNvPr id="937" name="Text Box 4"/>
          <p:cNvSpPr txBox="1">
            <a:spLocks noChangeArrowheads="1"/>
          </p:cNvSpPr>
          <p:nvPr/>
        </p:nvSpPr>
        <p:spPr bwMode="invGray">
          <a:xfrm>
            <a:off x="323528" y="896139"/>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偏振光的检验途径</a:t>
            </a:r>
            <a:endParaRPr lang="zh-CN" altLang="en-US" dirty="0"/>
          </a:p>
        </p:txBody>
      </p:sp>
      <p:sp>
        <p:nvSpPr>
          <p:cNvPr id="46" name="Text Box 4"/>
          <p:cNvSpPr txBox="1">
            <a:spLocks noChangeArrowheads="1"/>
          </p:cNvSpPr>
          <p:nvPr/>
        </p:nvSpPr>
        <p:spPr bwMode="auto">
          <a:xfrm>
            <a:off x="439832" y="1450107"/>
            <a:ext cx="82804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200" b="1" dirty="0" smtClean="0">
                <a:solidFill>
                  <a:srgbClr val="0066FF"/>
                </a:solidFill>
                <a:latin typeface="微软雅黑" panose="020B0503020204020204" pitchFamily="34" charset="-122"/>
                <a:ea typeface="微软雅黑" panose="020B0503020204020204" pitchFamily="34" charset="-122"/>
              </a:rPr>
              <a:t>原则：</a:t>
            </a:r>
            <a:r>
              <a:rPr lang="zh-CN" altLang="en-US" sz="2200" dirty="0" smtClean="0">
                <a:latin typeface="微软雅黑" panose="020B0503020204020204" pitchFamily="34" charset="-122"/>
                <a:ea typeface="微软雅黑" panose="020B0503020204020204" pitchFamily="34" charset="-122"/>
              </a:rPr>
              <a:t>能够</a:t>
            </a:r>
            <a:r>
              <a:rPr lang="zh-CN" altLang="en-US" sz="2200" dirty="0">
                <a:latin typeface="微软雅黑" panose="020B0503020204020204" pitchFamily="34" charset="-122"/>
                <a:ea typeface="微软雅黑" panose="020B0503020204020204" pitchFamily="34" charset="-122"/>
              </a:rPr>
              <a:t>产生偏振光的器件同时也就能够检验偏振光。</a:t>
            </a:r>
          </a:p>
        </p:txBody>
      </p:sp>
      <p:sp>
        <p:nvSpPr>
          <p:cNvPr id="47" name="Text Box 4"/>
          <p:cNvSpPr txBox="1">
            <a:spLocks noChangeArrowheads="1"/>
          </p:cNvSpPr>
          <p:nvPr/>
        </p:nvSpPr>
        <p:spPr bwMode="auto">
          <a:xfrm>
            <a:off x="323528" y="2427543"/>
            <a:ext cx="82804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a:t>
            </a:r>
            <a:r>
              <a:rPr lang="en-US" altLang="zh-CN" sz="2000" b="1" dirty="0" smtClean="0">
                <a:solidFill>
                  <a:srgbClr val="0066FF"/>
                </a:solidFill>
                <a:latin typeface="微软雅黑" panose="020B0503020204020204" pitchFamily="34" charset="-122"/>
                <a:ea typeface="微软雅黑" panose="020B0503020204020204" pitchFamily="34" charset="-122"/>
              </a:rPr>
              <a:t>1</a:t>
            </a:r>
            <a:r>
              <a:rPr lang="zh-CN" altLang="en-US" sz="2000" b="1" dirty="0" smtClean="0">
                <a:solidFill>
                  <a:srgbClr val="0066FF"/>
                </a:solidFill>
                <a:latin typeface="微软雅黑" panose="020B0503020204020204" pitchFamily="34" charset="-122"/>
                <a:ea typeface="微软雅黑" panose="020B0503020204020204" pitchFamily="34" charset="-122"/>
              </a:rPr>
              <a:t>）线偏振光的检测</a:t>
            </a:r>
            <a:endParaRPr lang="zh-CN" altLang="en-US" sz="2000" b="1" dirty="0">
              <a:solidFill>
                <a:srgbClr val="0066FF"/>
              </a:solidFill>
              <a:latin typeface="微软雅黑" panose="020B0503020204020204" pitchFamily="34" charset="-122"/>
              <a:ea typeface="微软雅黑" panose="020B0503020204020204" pitchFamily="34" charset="-122"/>
            </a:endParaRPr>
          </a:p>
        </p:txBody>
      </p:sp>
      <p:sp>
        <p:nvSpPr>
          <p:cNvPr id="48" name="Text Box 4"/>
          <p:cNvSpPr txBox="1">
            <a:spLocks noChangeArrowheads="1"/>
          </p:cNvSpPr>
          <p:nvPr/>
        </p:nvSpPr>
        <p:spPr bwMode="auto">
          <a:xfrm>
            <a:off x="439832" y="1956027"/>
            <a:ext cx="82804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dirty="0">
                <a:latin typeface="微软雅黑" panose="020B0503020204020204" pitchFamily="34" charset="-122"/>
                <a:ea typeface="微软雅黑" panose="020B0503020204020204" pitchFamily="34" charset="-122"/>
              </a:rPr>
              <a:t>线</a:t>
            </a:r>
            <a:r>
              <a:rPr lang="zh-CN" altLang="en-US" sz="2000" dirty="0" smtClean="0">
                <a:latin typeface="微软雅黑" panose="020B0503020204020204" pitchFamily="34" charset="-122"/>
                <a:ea typeface="微软雅黑" panose="020B0503020204020204" pitchFamily="34" charset="-122"/>
              </a:rPr>
              <a:t>偏光和圆偏光看做椭圆偏振光的特例。</a:t>
            </a:r>
            <a:endParaRPr lang="zh-CN" altLang="en-US" sz="2000" dirty="0">
              <a:latin typeface="微软雅黑" panose="020B0503020204020204" pitchFamily="34" charset="-122"/>
              <a:ea typeface="微软雅黑" panose="020B0503020204020204" pitchFamily="34" charset="-122"/>
            </a:endParaRPr>
          </a:p>
        </p:txBody>
      </p:sp>
      <p:grpSp>
        <p:nvGrpSpPr>
          <p:cNvPr id="51" name="Group 38"/>
          <p:cNvGrpSpPr>
            <a:grpSpLocks/>
          </p:cNvGrpSpPr>
          <p:nvPr/>
        </p:nvGrpSpPr>
        <p:grpSpPr bwMode="auto">
          <a:xfrm>
            <a:off x="4695424" y="2496112"/>
            <a:ext cx="4370213" cy="2954362"/>
            <a:chOff x="3584" y="2231"/>
            <a:chExt cx="2075" cy="1388"/>
          </a:xfrm>
        </p:grpSpPr>
        <p:sp>
          <p:nvSpPr>
            <p:cNvPr id="52" name="Text Box 11"/>
            <p:cNvSpPr txBox="1">
              <a:spLocks noChangeAspect="1" noChangeArrowheads="1"/>
            </p:cNvSpPr>
            <p:nvPr/>
          </p:nvSpPr>
          <p:spPr bwMode="auto">
            <a:xfrm>
              <a:off x="3584" y="3456"/>
              <a:ext cx="207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a:latin typeface="微软雅黑" panose="020B0503020204020204" pitchFamily="34" charset="-122"/>
                  <a:ea typeface="微软雅黑" panose="020B0503020204020204" pitchFamily="34" charset="-122"/>
                </a:rPr>
                <a:t>线</a:t>
              </a:r>
              <a:r>
                <a:rPr lang="zh-CN" altLang="en-US" dirty="0" smtClean="0">
                  <a:latin typeface="微软雅黑" panose="020B0503020204020204" pitchFamily="34" charset="-122"/>
                  <a:ea typeface="微软雅黑" panose="020B0503020204020204" pitchFamily="34" charset="-122"/>
                </a:rPr>
                <a:t>偏振光</a:t>
              </a:r>
              <a:r>
                <a:rPr lang="zh-CN" altLang="en-US" dirty="0">
                  <a:latin typeface="微软雅黑" panose="020B0503020204020204" pitchFamily="34" charset="-122"/>
                  <a:ea typeface="微软雅黑" panose="020B0503020204020204" pitchFamily="34" charset="-122"/>
                </a:rPr>
                <a:t>的检验原理</a:t>
              </a:r>
            </a:p>
          </p:txBody>
        </p:sp>
        <p:grpSp>
          <p:nvGrpSpPr>
            <p:cNvPr id="53" name="Group 37"/>
            <p:cNvGrpSpPr>
              <a:grpSpLocks/>
            </p:cNvGrpSpPr>
            <p:nvPr/>
          </p:nvGrpSpPr>
          <p:grpSpPr bwMode="auto">
            <a:xfrm>
              <a:off x="3711" y="2231"/>
              <a:ext cx="1841" cy="1067"/>
              <a:chOff x="3711" y="2231"/>
              <a:chExt cx="1841" cy="1067"/>
            </a:xfrm>
          </p:grpSpPr>
          <p:sp>
            <p:nvSpPr>
              <p:cNvPr id="54" name="Text Box 13"/>
              <p:cNvSpPr txBox="1">
                <a:spLocks noChangeAspect="1" noChangeArrowheads="1"/>
              </p:cNvSpPr>
              <p:nvPr/>
            </p:nvSpPr>
            <p:spPr bwMode="auto">
              <a:xfrm>
                <a:off x="3731" y="3145"/>
                <a:ext cx="595"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a:latin typeface="微软雅黑" panose="020B0503020204020204" pitchFamily="34" charset="-122"/>
                    <a:ea typeface="微软雅黑" panose="020B0503020204020204" pitchFamily="34" charset="-122"/>
                  </a:rPr>
                  <a:t>入射光</a:t>
                </a:r>
              </a:p>
            </p:txBody>
          </p:sp>
          <p:sp>
            <p:nvSpPr>
              <p:cNvPr id="55" name="Oval 14"/>
              <p:cNvSpPr>
                <a:spLocks noChangeAspect="1" noChangeArrowheads="1"/>
              </p:cNvSpPr>
              <p:nvPr/>
            </p:nvSpPr>
            <p:spPr bwMode="auto">
              <a:xfrm>
                <a:off x="4406" y="2325"/>
                <a:ext cx="555" cy="962"/>
              </a:xfrm>
              <a:prstGeom prst="ellipse">
                <a:avLst/>
              </a:prstGeom>
              <a:solidFill>
                <a:srgbClr val="FFCC99"/>
              </a:solidFill>
              <a:ln w="9525">
                <a:solidFill>
                  <a:srgbClr val="00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6" name="Oval 15"/>
              <p:cNvSpPr>
                <a:spLocks noChangeAspect="1" noChangeArrowheads="1"/>
              </p:cNvSpPr>
              <p:nvPr/>
            </p:nvSpPr>
            <p:spPr bwMode="auto">
              <a:xfrm>
                <a:off x="4453" y="2325"/>
                <a:ext cx="553" cy="962"/>
              </a:xfrm>
              <a:prstGeom prst="ellipse">
                <a:avLst/>
              </a:prstGeom>
              <a:solidFill>
                <a:srgbClr val="FFFFFF"/>
              </a:solidFill>
              <a:ln w="9525">
                <a:solidFill>
                  <a:srgbClr val="00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7" name="Line 16"/>
              <p:cNvSpPr>
                <a:spLocks noChangeAspect="1" noChangeShapeType="1"/>
              </p:cNvSpPr>
              <p:nvPr/>
            </p:nvSpPr>
            <p:spPr bwMode="auto">
              <a:xfrm flipV="1">
                <a:off x="4459" y="2389"/>
                <a:ext cx="541" cy="835"/>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8" name="Line 17"/>
              <p:cNvSpPr>
                <a:spLocks noChangeShapeType="1"/>
              </p:cNvSpPr>
              <p:nvPr/>
            </p:nvSpPr>
            <p:spPr bwMode="auto">
              <a:xfrm>
                <a:off x="3711" y="2803"/>
                <a:ext cx="559"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9" name="Line 18"/>
              <p:cNvSpPr>
                <a:spLocks noChangeAspect="1" noChangeShapeType="1"/>
              </p:cNvSpPr>
              <p:nvPr/>
            </p:nvSpPr>
            <p:spPr bwMode="auto">
              <a:xfrm flipV="1">
                <a:off x="4737" y="2796"/>
                <a:ext cx="723"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0" name="Text Box 19"/>
              <p:cNvSpPr txBox="1">
                <a:spLocks noChangeAspect="1" noChangeArrowheads="1"/>
              </p:cNvSpPr>
              <p:nvPr/>
            </p:nvSpPr>
            <p:spPr bwMode="auto">
              <a:xfrm>
                <a:off x="4966" y="3083"/>
                <a:ext cx="539"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a:latin typeface="微软雅黑" panose="020B0503020204020204" pitchFamily="34" charset="-122"/>
                    <a:ea typeface="微软雅黑" panose="020B0503020204020204" pitchFamily="34" charset="-122"/>
                  </a:rPr>
                  <a:t>偏振片</a:t>
                </a:r>
              </a:p>
            </p:txBody>
          </p:sp>
          <p:sp>
            <p:nvSpPr>
              <p:cNvPr id="61" name="Text Box 20"/>
              <p:cNvSpPr txBox="1">
                <a:spLocks noChangeAspect="1" noChangeArrowheads="1"/>
              </p:cNvSpPr>
              <p:nvPr/>
            </p:nvSpPr>
            <p:spPr bwMode="auto">
              <a:xfrm>
                <a:off x="4995" y="2231"/>
                <a:ext cx="128"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solidFill>
                      <a:srgbClr val="000099"/>
                    </a:solidFill>
                    <a:latin typeface="Times New Roman" pitchFamily="18" charset="0"/>
                  </a:rPr>
                  <a:t>P</a:t>
                </a:r>
                <a:endParaRPr lang="en-US" altLang="zh-CN" sz="1400" b="1">
                  <a:solidFill>
                    <a:srgbClr val="000099"/>
                  </a:solidFill>
                </a:endParaRPr>
              </a:p>
            </p:txBody>
          </p:sp>
          <p:sp>
            <p:nvSpPr>
              <p:cNvPr id="62" name="Line 21"/>
              <p:cNvSpPr>
                <a:spLocks noChangeShapeType="1"/>
              </p:cNvSpPr>
              <p:nvPr/>
            </p:nvSpPr>
            <p:spPr bwMode="auto">
              <a:xfrm>
                <a:off x="3711" y="2573"/>
                <a:ext cx="559"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3" name="Line 22"/>
              <p:cNvSpPr>
                <a:spLocks noChangeShapeType="1"/>
              </p:cNvSpPr>
              <p:nvPr/>
            </p:nvSpPr>
            <p:spPr bwMode="auto">
              <a:xfrm>
                <a:off x="3711" y="3034"/>
                <a:ext cx="559"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4" name="AutoShape 23"/>
              <p:cNvSpPr>
                <a:spLocks noChangeAspect="1" noChangeArrowheads="1"/>
              </p:cNvSpPr>
              <p:nvPr/>
            </p:nvSpPr>
            <p:spPr bwMode="auto">
              <a:xfrm rot="4271516" flipH="1">
                <a:off x="5275" y="2604"/>
                <a:ext cx="173" cy="380"/>
              </a:xfrm>
              <a:prstGeom prst="curvedLeftArrow">
                <a:avLst>
                  <a:gd name="adj1" fmla="val 43931"/>
                  <a:gd name="adj2" fmla="val 87861"/>
                  <a:gd name="adj3" fmla="val 33333"/>
                </a:avLst>
              </a:prstGeom>
              <a:solidFill>
                <a:srgbClr val="FFFFFF"/>
              </a:solidFill>
              <a:ln w="9525">
                <a:solidFill>
                  <a:srgbClr val="000000"/>
                </a:solidFill>
                <a:miter lim="800000"/>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65" name="Group 24"/>
              <p:cNvGrpSpPr>
                <a:grpSpLocks noChangeAspect="1"/>
              </p:cNvGrpSpPr>
              <p:nvPr/>
            </p:nvGrpSpPr>
            <p:grpSpPr bwMode="auto">
              <a:xfrm>
                <a:off x="4793" y="2712"/>
                <a:ext cx="426" cy="194"/>
                <a:chOff x="5511" y="9233"/>
                <a:chExt cx="438" cy="210"/>
              </a:xfrm>
            </p:grpSpPr>
            <p:sp>
              <p:nvSpPr>
                <p:cNvPr id="66" name="Line 25"/>
                <p:cNvSpPr>
                  <a:spLocks noChangeAspect="1" noChangeShapeType="1"/>
                </p:cNvSpPr>
                <p:nvPr/>
              </p:nvSpPr>
              <p:spPr bwMode="auto">
                <a:xfrm flipH="1">
                  <a:off x="5511" y="9233"/>
                  <a:ext cx="144" cy="21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8" name="Line 26"/>
                <p:cNvSpPr>
                  <a:spLocks noChangeAspect="1" noChangeShapeType="1"/>
                </p:cNvSpPr>
                <p:nvPr/>
              </p:nvSpPr>
              <p:spPr bwMode="auto">
                <a:xfrm flipH="1">
                  <a:off x="5658" y="9233"/>
                  <a:ext cx="144" cy="21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9" name="Line 27"/>
                <p:cNvSpPr>
                  <a:spLocks noChangeAspect="1" noChangeShapeType="1"/>
                </p:cNvSpPr>
                <p:nvPr/>
              </p:nvSpPr>
              <p:spPr bwMode="auto">
                <a:xfrm flipH="1">
                  <a:off x="5805" y="9233"/>
                  <a:ext cx="144" cy="21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grpSp>
      </p:grpSp>
      <p:sp>
        <p:nvSpPr>
          <p:cNvPr id="111" name="Text Box 4"/>
          <p:cNvSpPr txBox="1">
            <a:spLocks noChangeArrowheads="1"/>
          </p:cNvSpPr>
          <p:nvPr/>
        </p:nvSpPr>
        <p:spPr bwMode="auto">
          <a:xfrm>
            <a:off x="323528" y="2852936"/>
            <a:ext cx="4329724" cy="1300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方法</a:t>
            </a:r>
            <a:r>
              <a:rPr lang="zh-CN" altLang="en-US" sz="2000" dirty="0" smtClean="0">
                <a:latin typeface="微软雅黑" panose="020B0503020204020204" pitchFamily="34" charset="-122"/>
                <a:ea typeface="微软雅黑" panose="020B0503020204020204" pitchFamily="34" charset="-122"/>
              </a:rPr>
              <a:t>：在光路中插入起偏器，由于起偏器可以产生线偏振光，因此也可以对其进行检验。</a:t>
            </a:r>
            <a:endParaRPr lang="zh-CN" altLang="en-US" sz="2000" dirty="0">
              <a:latin typeface="微软雅黑" panose="020B0503020204020204" pitchFamily="34" charset="-122"/>
              <a:ea typeface="微软雅黑" panose="020B0503020204020204" pitchFamily="34" charset="-122"/>
            </a:endParaRPr>
          </a:p>
        </p:txBody>
      </p:sp>
      <p:sp>
        <p:nvSpPr>
          <p:cNvPr id="112" name="Text Box 4"/>
          <p:cNvSpPr txBox="1">
            <a:spLocks noChangeArrowheads="1"/>
          </p:cNvSpPr>
          <p:nvPr/>
        </p:nvSpPr>
        <p:spPr bwMode="auto">
          <a:xfrm>
            <a:off x="303519" y="4240803"/>
            <a:ext cx="4349733" cy="1643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a:solidFill>
                  <a:srgbClr val="0066FF"/>
                </a:solidFill>
                <a:latin typeface="微软雅黑" panose="020B0503020204020204" pitchFamily="34" charset="-122"/>
                <a:ea typeface="微软雅黑" panose="020B0503020204020204" pitchFamily="34" charset="-122"/>
              </a:rPr>
              <a:t>判据</a:t>
            </a:r>
            <a:r>
              <a:rPr lang="zh-CN" altLang="en-US" sz="2000" dirty="0" smtClean="0">
                <a:latin typeface="微软雅黑" panose="020B0503020204020204" pitchFamily="34" charset="-122"/>
                <a:ea typeface="微软雅黑" panose="020B0503020204020204" pitchFamily="34" charset="-122"/>
              </a:rPr>
              <a:t>：</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绕轴旋转偏振片</a:t>
            </a:r>
            <a:r>
              <a:rPr lang="en-US" altLang="zh-CN" sz="2000" i="1"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。有消光时，入射光为平面偏振光；无消光时，入射光为自然光或圆偏振光；部分消光时，入射光为椭圆偏振光或部分偏振光。</a:t>
            </a:r>
          </a:p>
        </p:txBody>
      </p:sp>
      <p:sp>
        <p:nvSpPr>
          <p:cNvPr id="113" name="Text Box 4"/>
          <p:cNvSpPr txBox="1">
            <a:spLocks noChangeArrowheads="1"/>
          </p:cNvSpPr>
          <p:nvPr/>
        </p:nvSpPr>
        <p:spPr bwMode="auto">
          <a:xfrm>
            <a:off x="303517" y="5975447"/>
            <a:ext cx="8300411" cy="465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a:solidFill>
                  <a:srgbClr val="0066FF"/>
                </a:solidFill>
                <a:latin typeface="微软雅黑" panose="020B0503020204020204" pitchFamily="34" charset="-122"/>
                <a:ea typeface="微软雅黑" panose="020B0503020204020204" pitchFamily="34" charset="-122"/>
              </a:rPr>
              <a:t>缺点</a:t>
            </a:r>
            <a:r>
              <a:rPr lang="zh-CN" altLang="en-US" sz="2000" dirty="0" smtClean="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无法区分自然光与圆偏振光、部分偏振光</a:t>
            </a:r>
            <a:r>
              <a:rPr lang="zh-CN" altLang="en-US" sz="2000">
                <a:latin typeface="微软雅黑" panose="020B0503020204020204" pitchFamily="34" charset="-122"/>
                <a:ea typeface="微软雅黑" panose="020B0503020204020204" pitchFamily="34" charset="-122"/>
              </a:rPr>
              <a:t>与</a:t>
            </a:r>
            <a:r>
              <a:rPr lang="zh-CN" altLang="en-US" sz="2000" smtClean="0">
                <a:latin typeface="微软雅黑" panose="020B0503020204020204" pitchFamily="34" charset="-122"/>
                <a:ea typeface="微软雅黑" panose="020B0503020204020204" pitchFamily="34" charset="-122"/>
              </a:rPr>
              <a:t>椭圆偏振光。</a:t>
            </a:r>
            <a:r>
              <a:rPr lang="zh-CN" altLang="en-US" sz="2000" b="1" smtClean="0">
                <a:solidFill>
                  <a:srgbClr val="FFFFFF"/>
                </a:solidFill>
              </a:rPr>
              <a:t>光</a:t>
            </a:r>
            <a:r>
              <a:rPr lang="zh-CN" altLang="en-US" sz="2000" b="1" dirty="0">
                <a:solidFill>
                  <a:srgbClr val="FFFFFF"/>
                </a:solidFill>
              </a:rPr>
              <a:t>。</a:t>
            </a: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83682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 name="Text Box 4"/>
          <p:cNvSpPr txBox="1">
            <a:spLocks noChangeArrowheads="1"/>
          </p:cNvSpPr>
          <p:nvPr/>
        </p:nvSpPr>
        <p:spPr bwMode="invGray">
          <a:xfrm>
            <a:off x="308288" y="548680"/>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偏振光的检验途径</a:t>
            </a:r>
            <a:r>
              <a:rPr lang="en-US" altLang="zh-CN" dirty="0" smtClean="0"/>
              <a:t>(</a:t>
            </a:r>
            <a:r>
              <a:rPr lang="zh-CN" altLang="en-US" dirty="0" smtClean="0"/>
              <a:t>续</a:t>
            </a:r>
            <a:r>
              <a:rPr lang="en-US" altLang="zh-CN" dirty="0" smtClean="0"/>
              <a:t>)</a:t>
            </a:r>
            <a:endParaRPr lang="zh-CN" altLang="en-US" dirty="0"/>
          </a:p>
        </p:txBody>
      </p:sp>
      <p:grpSp>
        <p:nvGrpSpPr>
          <p:cNvPr id="30" name="Group 56"/>
          <p:cNvGrpSpPr>
            <a:grpSpLocks/>
          </p:cNvGrpSpPr>
          <p:nvPr/>
        </p:nvGrpSpPr>
        <p:grpSpPr bwMode="auto">
          <a:xfrm>
            <a:off x="1435362" y="3550739"/>
            <a:ext cx="5875426" cy="2920495"/>
            <a:chOff x="1409" y="2452"/>
            <a:chExt cx="2976" cy="1383"/>
          </a:xfrm>
        </p:grpSpPr>
        <p:sp>
          <p:nvSpPr>
            <p:cNvPr id="31" name="Text Box 7"/>
            <p:cNvSpPr txBox="1">
              <a:spLocks noChangeAspect="1" noChangeArrowheads="1"/>
            </p:cNvSpPr>
            <p:nvPr/>
          </p:nvSpPr>
          <p:spPr bwMode="auto">
            <a:xfrm>
              <a:off x="1892" y="3674"/>
              <a:ext cx="2161"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smtClean="0">
                  <a:latin typeface="微软雅黑" panose="020B0503020204020204" pitchFamily="34" charset="-122"/>
                  <a:ea typeface="微软雅黑" panose="020B0503020204020204" pitchFamily="34" charset="-122"/>
                </a:rPr>
                <a:t>圆偏振光</a:t>
              </a:r>
              <a:r>
                <a:rPr lang="zh-CN" altLang="en-US" dirty="0">
                  <a:latin typeface="微软雅黑" panose="020B0503020204020204" pitchFamily="34" charset="-122"/>
                  <a:ea typeface="微软雅黑" panose="020B0503020204020204" pitchFamily="34" charset="-122"/>
                </a:rPr>
                <a:t>的检验原理</a:t>
              </a:r>
            </a:p>
          </p:txBody>
        </p:sp>
        <p:grpSp>
          <p:nvGrpSpPr>
            <p:cNvPr id="32" name="Group 55"/>
            <p:cNvGrpSpPr>
              <a:grpSpLocks/>
            </p:cNvGrpSpPr>
            <p:nvPr/>
          </p:nvGrpSpPr>
          <p:grpSpPr bwMode="auto">
            <a:xfrm>
              <a:off x="1409" y="2452"/>
              <a:ext cx="2976" cy="1258"/>
              <a:chOff x="1409" y="2452"/>
              <a:chExt cx="2976" cy="1258"/>
            </a:xfrm>
          </p:grpSpPr>
          <p:sp>
            <p:nvSpPr>
              <p:cNvPr id="33" name="Line 9"/>
              <p:cNvSpPr>
                <a:spLocks noChangeAspect="1" noChangeShapeType="1"/>
              </p:cNvSpPr>
              <p:nvPr/>
            </p:nvSpPr>
            <p:spPr bwMode="auto">
              <a:xfrm flipV="1">
                <a:off x="1409" y="3033"/>
                <a:ext cx="34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4" name="Oval 10"/>
              <p:cNvSpPr>
                <a:spLocks noChangeAspect="1" noChangeArrowheads="1"/>
              </p:cNvSpPr>
              <p:nvPr/>
            </p:nvSpPr>
            <p:spPr bwMode="auto">
              <a:xfrm>
                <a:off x="1706" y="2924"/>
                <a:ext cx="96" cy="235"/>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5" name="Oval 11"/>
              <p:cNvSpPr>
                <a:spLocks noChangeAspect="1" noChangeArrowheads="1"/>
              </p:cNvSpPr>
              <p:nvPr/>
            </p:nvSpPr>
            <p:spPr bwMode="auto">
              <a:xfrm>
                <a:off x="1897" y="2924"/>
                <a:ext cx="96" cy="235"/>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6" name="Oval 12"/>
              <p:cNvSpPr>
                <a:spLocks noChangeAspect="1" noChangeArrowheads="1"/>
              </p:cNvSpPr>
              <p:nvPr/>
            </p:nvSpPr>
            <p:spPr bwMode="auto">
              <a:xfrm>
                <a:off x="2086" y="2924"/>
                <a:ext cx="96" cy="235"/>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7" name="Line 13"/>
              <p:cNvSpPr>
                <a:spLocks noChangeAspect="1" noChangeShapeType="1"/>
              </p:cNvSpPr>
              <p:nvPr/>
            </p:nvSpPr>
            <p:spPr bwMode="auto">
              <a:xfrm flipV="1">
                <a:off x="1760" y="3033"/>
                <a:ext cx="13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8" name="Line 14"/>
              <p:cNvSpPr>
                <a:spLocks noChangeAspect="1" noChangeShapeType="1"/>
              </p:cNvSpPr>
              <p:nvPr/>
            </p:nvSpPr>
            <p:spPr bwMode="auto">
              <a:xfrm flipV="1">
                <a:off x="1951" y="3033"/>
                <a:ext cx="13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9" name="Line 15"/>
              <p:cNvSpPr>
                <a:spLocks noChangeAspect="1" noChangeShapeType="1"/>
              </p:cNvSpPr>
              <p:nvPr/>
            </p:nvSpPr>
            <p:spPr bwMode="auto">
              <a:xfrm flipV="1">
                <a:off x="2137" y="3033"/>
                <a:ext cx="245"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40" name="Group 16"/>
              <p:cNvGrpSpPr>
                <a:grpSpLocks/>
              </p:cNvGrpSpPr>
              <p:nvPr/>
            </p:nvGrpSpPr>
            <p:grpSpPr bwMode="auto">
              <a:xfrm>
                <a:off x="2355" y="2452"/>
                <a:ext cx="431" cy="1222"/>
                <a:chOff x="2290" y="2452"/>
                <a:chExt cx="431" cy="1222"/>
              </a:xfrm>
            </p:grpSpPr>
            <p:sp>
              <p:nvSpPr>
                <p:cNvPr id="78" name="Text Box 17"/>
                <p:cNvSpPr txBox="1">
                  <a:spLocks noChangeAspect="1" noChangeArrowheads="1"/>
                </p:cNvSpPr>
                <p:nvPr/>
              </p:nvSpPr>
              <p:spPr bwMode="auto">
                <a:xfrm>
                  <a:off x="2290" y="3529"/>
                  <a:ext cx="431" cy="145"/>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i="1" dirty="0">
                      <a:latin typeface="Symbol" pitchFamily="18" charset="2"/>
                    </a:rPr>
                    <a:t>l</a:t>
                  </a:r>
                  <a:r>
                    <a:rPr lang="en-US" altLang="zh-CN" dirty="0">
                      <a:latin typeface="Times New Roman" pitchFamily="18" charset="0"/>
                    </a:rPr>
                    <a:t>/4</a:t>
                  </a:r>
                  <a:r>
                    <a:rPr lang="zh-CN" altLang="en-US" dirty="0">
                      <a:latin typeface="微软雅黑" panose="020B0503020204020204" pitchFamily="34" charset="-122"/>
                      <a:ea typeface="微软雅黑" panose="020B0503020204020204" pitchFamily="34" charset="-122"/>
                    </a:rPr>
                    <a:t>片</a:t>
                  </a:r>
                </a:p>
              </p:txBody>
            </p:sp>
            <p:grpSp>
              <p:nvGrpSpPr>
                <p:cNvPr id="79" name="Group 18"/>
                <p:cNvGrpSpPr>
                  <a:grpSpLocks/>
                </p:cNvGrpSpPr>
                <p:nvPr/>
              </p:nvGrpSpPr>
              <p:grpSpPr bwMode="auto">
                <a:xfrm>
                  <a:off x="2327" y="2638"/>
                  <a:ext cx="181" cy="870"/>
                  <a:chOff x="2327" y="2638"/>
                  <a:chExt cx="181" cy="870"/>
                </a:xfrm>
              </p:grpSpPr>
              <p:sp>
                <p:nvSpPr>
                  <p:cNvPr id="81" name="Rectangle 19"/>
                  <p:cNvSpPr>
                    <a:spLocks noChangeAspect="1" noChangeArrowheads="1"/>
                  </p:cNvSpPr>
                  <p:nvPr/>
                </p:nvSpPr>
                <p:spPr bwMode="auto">
                  <a:xfrm>
                    <a:off x="2327" y="2749"/>
                    <a:ext cx="78" cy="759"/>
                  </a:xfrm>
                  <a:prstGeom prst="rect">
                    <a:avLst/>
                  </a:prstGeom>
                  <a:solidFill>
                    <a:srgbClr val="CCFF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CC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flatTx/>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2" name="Line 20"/>
                  <p:cNvSpPr>
                    <a:spLocks noChangeAspect="1" noChangeShapeType="1"/>
                  </p:cNvSpPr>
                  <p:nvPr/>
                </p:nvSpPr>
                <p:spPr bwMode="auto">
                  <a:xfrm>
                    <a:off x="2508" y="2638"/>
                    <a:ext cx="0" cy="758"/>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80" name="Text Box 21"/>
                <p:cNvSpPr txBox="1">
                  <a:spLocks noChangeAspect="1" noChangeArrowheads="1"/>
                </p:cNvSpPr>
                <p:nvPr/>
              </p:nvSpPr>
              <p:spPr bwMode="auto">
                <a:xfrm>
                  <a:off x="2376" y="2452"/>
                  <a:ext cx="135" cy="165"/>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i="1">
                      <a:solidFill>
                        <a:srgbClr val="000099"/>
                      </a:solidFill>
                      <a:latin typeface="Times New Roman" pitchFamily="18" charset="0"/>
                    </a:rPr>
                    <a:t>c</a:t>
                  </a:r>
                  <a:endParaRPr lang="en-US" altLang="zh-CN" b="1">
                    <a:solidFill>
                      <a:srgbClr val="000099"/>
                    </a:solidFill>
                  </a:endParaRPr>
                </a:p>
              </p:txBody>
            </p:sp>
          </p:grpSp>
          <p:sp>
            <p:nvSpPr>
              <p:cNvPr id="41" name="Line 22"/>
              <p:cNvSpPr>
                <a:spLocks noChangeAspect="1" noChangeShapeType="1"/>
              </p:cNvSpPr>
              <p:nvPr/>
            </p:nvSpPr>
            <p:spPr bwMode="auto">
              <a:xfrm>
                <a:off x="3430" y="3033"/>
                <a:ext cx="222" cy="0"/>
              </a:xfrm>
              <a:prstGeom prst="line">
                <a:avLst/>
              </a:prstGeom>
              <a:noFill/>
              <a:ln w="28575">
                <a:solidFill>
                  <a:srgbClr val="000000"/>
                </a:solidFill>
                <a:prstDash val="dash"/>
                <a:round/>
                <a:headEnd/>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2" name="Text Box 23"/>
              <p:cNvSpPr txBox="1">
                <a:spLocks noChangeAspect="1" noChangeArrowheads="1"/>
              </p:cNvSpPr>
              <p:nvPr/>
            </p:nvSpPr>
            <p:spPr bwMode="auto">
              <a:xfrm>
                <a:off x="3388" y="3534"/>
                <a:ext cx="478"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a:latin typeface="微软雅黑" panose="020B0503020204020204" pitchFamily="34" charset="-122"/>
                    <a:ea typeface="微软雅黑" panose="020B0503020204020204" pitchFamily="34" charset="-122"/>
                  </a:rPr>
                  <a:t>偏振片</a:t>
                </a:r>
              </a:p>
            </p:txBody>
          </p:sp>
          <p:sp>
            <p:nvSpPr>
              <p:cNvPr id="43" name="Text Box 24"/>
              <p:cNvSpPr txBox="1">
                <a:spLocks noChangeAspect="1" noChangeArrowheads="1"/>
              </p:cNvSpPr>
              <p:nvPr/>
            </p:nvSpPr>
            <p:spPr bwMode="auto">
              <a:xfrm>
                <a:off x="3812" y="2485"/>
                <a:ext cx="11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i="1">
                    <a:solidFill>
                      <a:srgbClr val="000099"/>
                    </a:solidFill>
                    <a:latin typeface="Times New Roman" pitchFamily="18" charset="0"/>
                  </a:rPr>
                  <a:t>P</a:t>
                </a:r>
                <a:endParaRPr lang="en-US" altLang="zh-CN" b="1">
                  <a:solidFill>
                    <a:srgbClr val="000099"/>
                  </a:solidFill>
                </a:endParaRPr>
              </a:p>
            </p:txBody>
          </p:sp>
          <p:sp>
            <p:nvSpPr>
              <p:cNvPr id="44" name="Line 25"/>
              <p:cNvSpPr>
                <a:spLocks noChangeAspect="1" noChangeShapeType="1"/>
              </p:cNvSpPr>
              <p:nvPr/>
            </p:nvSpPr>
            <p:spPr bwMode="auto">
              <a:xfrm>
                <a:off x="2579" y="3033"/>
                <a:ext cx="98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45" name="Group 26"/>
              <p:cNvGrpSpPr>
                <a:grpSpLocks noChangeAspect="1"/>
              </p:cNvGrpSpPr>
              <p:nvPr/>
            </p:nvGrpSpPr>
            <p:grpSpPr bwMode="auto">
              <a:xfrm>
                <a:off x="2743" y="2950"/>
                <a:ext cx="487" cy="181"/>
                <a:chOff x="2891" y="2460"/>
                <a:chExt cx="456" cy="170"/>
              </a:xfrm>
            </p:grpSpPr>
            <p:sp>
              <p:nvSpPr>
                <p:cNvPr id="75" name="Line 27"/>
                <p:cNvSpPr>
                  <a:spLocks noChangeAspect="1" noChangeShapeType="1"/>
                </p:cNvSpPr>
                <p:nvPr/>
              </p:nvSpPr>
              <p:spPr bwMode="auto">
                <a:xfrm flipH="1">
                  <a:off x="3244" y="2460"/>
                  <a:ext cx="103" cy="170"/>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6" name="Line 28"/>
                <p:cNvSpPr>
                  <a:spLocks noChangeAspect="1" noChangeShapeType="1"/>
                </p:cNvSpPr>
                <p:nvPr/>
              </p:nvSpPr>
              <p:spPr bwMode="auto">
                <a:xfrm flipH="1">
                  <a:off x="3067" y="2460"/>
                  <a:ext cx="104" cy="170"/>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7" name="Line 29"/>
                <p:cNvSpPr>
                  <a:spLocks noChangeAspect="1" noChangeShapeType="1"/>
                </p:cNvSpPr>
                <p:nvPr/>
              </p:nvSpPr>
              <p:spPr bwMode="auto">
                <a:xfrm flipH="1">
                  <a:off x="2891" y="2460"/>
                  <a:ext cx="103" cy="170"/>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49" name="Oval 30"/>
              <p:cNvSpPr>
                <a:spLocks noChangeAspect="1" noChangeArrowheads="1"/>
              </p:cNvSpPr>
              <p:nvPr/>
            </p:nvSpPr>
            <p:spPr bwMode="auto">
              <a:xfrm>
                <a:off x="3306" y="2583"/>
                <a:ext cx="491" cy="904"/>
              </a:xfrm>
              <a:prstGeom prst="ellipse">
                <a:avLst/>
              </a:prstGeom>
              <a:solidFill>
                <a:srgbClr val="FFCC99"/>
              </a:solidFill>
              <a:ln w="9525">
                <a:solidFill>
                  <a:srgbClr val="00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0" name="Oval 31"/>
              <p:cNvSpPr>
                <a:spLocks noChangeAspect="1" noChangeArrowheads="1"/>
              </p:cNvSpPr>
              <p:nvPr/>
            </p:nvSpPr>
            <p:spPr bwMode="auto">
              <a:xfrm>
                <a:off x="3337" y="2584"/>
                <a:ext cx="491" cy="904"/>
              </a:xfrm>
              <a:prstGeom prst="ellipse">
                <a:avLst/>
              </a:prstGeom>
              <a:solidFill>
                <a:srgbClr val="FFFFFF"/>
              </a:solidFill>
              <a:ln w="9525">
                <a:solidFill>
                  <a:srgbClr val="00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7" name="Line 32"/>
              <p:cNvSpPr>
                <a:spLocks noChangeAspect="1" noChangeShapeType="1"/>
              </p:cNvSpPr>
              <p:nvPr/>
            </p:nvSpPr>
            <p:spPr bwMode="auto">
              <a:xfrm flipV="1">
                <a:off x="3332" y="2642"/>
                <a:ext cx="480" cy="787"/>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70" name="Group 33"/>
              <p:cNvGrpSpPr>
                <a:grpSpLocks noChangeAspect="1"/>
              </p:cNvGrpSpPr>
              <p:nvPr/>
            </p:nvGrpSpPr>
            <p:grpSpPr bwMode="auto">
              <a:xfrm>
                <a:off x="3666" y="2950"/>
                <a:ext cx="487" cy="180"/>
                <a:chOff x="3755" y="2460"/>
                <a:chExt cx="456" cy="169"/>
              </a:xfrm>
            </p:grpSpPr>
            <p:sp>
              <p:nvSpPr>
                <p:cNvPr id="72" name="Line 34"/>
                <p:cNvSpPr>
                  <a:spLocks noChangeAspect="1" noChangeShapeType="1"/>
                </p:cNvSpPr>
                <p:nvPr/>
              </p:nvSpPr>
              <p:spPr bwMode="auto">
                <a:xfrm flipH="1">
                  <a:off x="4108" y="2460"/>
                  <a:ext cx="103" cy="169"/>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3" name="Line 35"/>
                <p:cNvSpPr>
                  <a:spLocks noChangeAspect="1" noChangeShapeType="1"/>
                </p:cNvSpPr>
                <p:nvPr/>
              </p:nvSpPr>
              <p:spPr bwMode="auto">
                <a:xfrm flipH="1">
                  <a:off x="3931" y="2460"/>
                  <a:ext cx="104" cy="169"/>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4" name="Line 36"/>
                <p:cNvSpPr>
                  <a:spLocks noChangeAspect="1" noChangeShapeType="1"/>
                </p:cNvSpPr>
                <p:nvPr/>
              </p:nvSpPr>
              <p:spPr bwMode="auto">
                <a:xfrm flipH="1">
                  <a:off x="3755" y="2460"/>
                  <a:ext cx="103" cy="169"/>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71" name="Line 37"/>
              <p:cNvSpPr>
                <a:spLocks noChangeShapeType="1"/>
              </p:cNvSpPr>
              <p:nvPr/>
            </p:nvSpPr>
            <p:spPr bwMode="auto">
              <a:xfrm flipV="1">
                <a:off x="3564" y="3033"/>
                <a:ext cx="821"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grpSp>
      <p:sp>
        <p:nvSpPr>
          <p:cNvPr id="83" name="Text Box 4"/>
          <p:cNvSpPr txBox="1">
            <a:spLocks noChangeArrowheads="1"/>
          </p:cNvSpPr>
          <p:nvPr/>
        </p:nvSpPr>
        <p:spPr bwMode="auto">
          <a:xfrm>
            <a:off x="308288" y="1029968"/>
            <a:ext cx="82804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a:t>
            </a:r>
            <a:r>
              <a:rPr lang="en-US" altLang="zh-CN" sz="2000" b="1" dirty="0" smtClean="0">
                <a:solidFill>
                  <a:srgbClr val="0066FF"/>
                </a:solidFill>
                <a:latin typeface="微软雅黑" panose="020B0503020204020204" pitchFamily="34" charset="-122"/>
                <a:ea typeface="微软雅黑" panose="020B0503020204020204" pitchFamily="34" charset="-122"/>
              </a:rPr>
              <a:t>2</a:t>
            </a:r>
            <a:r>
              <a:rPr lang="zh-CN" altLang="en-US" sz="2000" b="1" dirty="0" smtClean="0">
                <a:solidFill>
                  <a:srgbClr val="0066FF"/>
                </a:solidFill>
                <a:latin typeface="微软雅黑" panose="020B0503020204020204" pitchFamily="34" charset="-122"/>
                <a:ea typeface="微软雅黑" panose="020B0503020204020204" pitchFamily="34" charset="-122"/>
              </a:rPr>
              <a:t>）</a:t>
            </a:r>
            <a:r>
              <a:rPr lang="zh-CN" altLang="en-US" sz="2000" b="1" dirty="0">
                <a:solidFill>
                  <a:srgbClr val="0066FF"/>
                </a:solidFill>
                <a:latin typeface="微软雅黑" panose="020B0503020204020204" pitchFamily="34" charset="-122"/>
                <a:ea typeface="微软雅黑" panose="020B0503020204020204" pitchFamily="34" charset="-122"/>
              </a:rPr>
              <a:t>圆</a:t>
            </a:r>
            <a:r>
              <a:rPr lang="zh-CN" altLang="en-US" sz="2000" b="1" dirty="0" smtClean="0">
                <a:solidFill>
                  <a:srgbClr val="0066FF"/>
                </a:solidFill>
                <a:latin typeface="微软雅黑" panose="020B0503020204020204" pitchFamily="34" charset="-122"/>
                <a:ea typeface="微软雅黑" panose="020B0503020204020204" pitchFamily="34" charset="-122"/>
              </a:rPr>
              <a:t>偏振光的检测</a:t>
            </a:r>
            <a:endParaRPr lang="zh-CN" altLang="en-US" sz="2000" b="1" dirty="0">
              <a:solidFill>
                <a:srgbClr val="0066FF"/>
              </a:solidFill>
              <a:latin typeface="微软雅黑" panose="020B0503020204020204" pitchFamily="34" charset="-122"/>
              <a:ea typeface="微软雅黑" panose="020B0503020204020204" pitchFamily="34" charset="-122"/>
            </a:endParaRPr>
          </a:p>
        </p:txBody>
      </p:sp>
      <p:sp>
        <p:nvSpPr>
          <p:cNvPr id="84" name="Text Box 4"/>
          <p:cNvSpPr txBox="1">
            <a:spLocks noChangeArrowheads="1"/>
          </p:cNvSpPr>
          <p:nvPr/>
        </p:nvSpPr>
        <p:spPr bwMode="auto">
          <a:xfrm>
            <a:off x="391814" y="1514989"/>
            <a:ext cx="8356650" cy="1271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方法</a:t>
            </a:r>
            <a:r>
              <a:rPr lang="zh-CN" altLang="en-US" sz="2000" dirty="0" smtClean="0">
                <a:latin typeface="微软雅黑" panose="020B0503020204020204" pitchFamily="34" charset="-122"/>
                <a:ea typeface="微软雅黑" panose="020B0503020204020204" pitchFamily="34" charset="-122"/>
              </a:rPr>
              <a:t>：让光束依次穿过</a:t>
            </a:r>
            <a:r>
              <a:rPr lang="en-US" altLang="zh-CN" sz="2000" i="1" dirty="0" smtClean="0">
                <a:latin typeface="Symbol" pitchFamily="18" charset="2"/>
              </a:rPr>
              <a:t>l</a:t>
            </a:r>
            <a:r>
              <a:rPr lang="en-US" altLang="zh-CN" sz="2000" dirty="0" smtClean="0">
                <a:latin typeface="Times New Roman" pitchFamily="18" charset="0"/>
              </a:rPr>
              <a:t>/4</a:t>
            </a:r>
            <a:r>
              <a:rPr lang="zh-CN" altLang="en-US" sz="2000" dirty="0" smtClean="0">
                <a:latin typeface="微软雅黑" panose="020B0503020204020204" pitchFamily="34" charset="-122"/>
                <a:ea typeface="微软雅黑" panose="020B0503020204020204" pitchFamily="34" charset="-122"/>
              </a:rPr>
              <a:t>片和检偏器。</a:t>
            </a:r>
            <a:r>
              <a:rPr lang="zh-CN" altLang="en-US" sz="2000" dirty="0">
                <a:latin typeface="微软雅黑" panose="020B0503020204020204" pitchFamily="34" charset="-122"/>
                <a:ea typeface="微软雅黑" panose="020B0503020204020204" pitchFamily="34" charset="-122"/>
              </a:rPr>
              <a:t>自然光通过任何厚度的波片后仍然是自然光。圆偏振光通过一个</a:t>
            </a:r>
            <a:r>
              <a:rPr lang="en-US" altLang="zh-CN" sz="2000" i="1" dirty="0">
                <a:latin typeface="Symbol" pitchFamily="18" charset="2"/>
                <a:ea typeface="楷体_GB2312" pitchFamily="49" charset="-122"/>
              </a:rPr>
              <a:t>l</a:t>
            </a:r>
            <a:r>
              <a:rPr lang="en-US" altLang="zh-CN" sz="2000" dirty="0">
                <a:latin typeface="楷体_GB2312" pitchFamily="49" charset="-122"/>
                <a:ea typeface="楷体_GB2312" pitchFamily="49" charset="-122"/>
              </a:rPr>
              <a:t>/</a:t>
            </a:r>
            <a:r>
              <a:rPr lang="en-US" altLang="zh-CN" sz="2000" dirty="0">
                <a:latin typeface="Times New Roman" pitchFamily="18" charset="0"/>
                <a:ea typeface="楷体_GB2312" pitchFamily="49" charset="-122"/>
              </a:rPr>
              <a:t>4</a:t>
            </a:r>
            <a:r>
              <a:rPr lang="zh-CN" altLang="en-US" sz="2000" dirty="0">
                <a:latin typeface="微软雅黑" panose="020B0503020204020204" pitchFamily="34" charset="-122"/>
                <a:ea typeface="微软雅黑" panose="020B0503020204020204" pitchFamily="34" charset="-122"/>
              </a:rPr>
              <a:t>片后变为平面偏振光。</a:t>
            </a:r>
          </a:p>
          <a:p>
            <a:pPr algn="just">
              <a:lnSpc>
                <a:spcPct val="130000"/>
              </a:lnSpc>
            </a:pPr>
            <a:endParaRPr lang="zh-CN" altLang="en-US" sz="2000" dirty="0">
              <a:latin typeface="微软雅黑" panose="020B0503020204020204" pitchFamily="34" charset="-122"/>
              <a:ea typeface="微软雅黑" panose="020B0503020204020204" pitchFamily="34" charset="-122"/>
            </a:endParaRPr>
          </a:p>
        </p:txBody>
      </p:sp>
      <p:sp>
        <p:nvSpPr>
          <p:cNvPr id="85" name="Text Box 4"/>
          <p:cNvSpPr txBox="1">
            <a:spLocks noChangeArrowheads="1"/>
          </p:cNvSpPr>
          <p:nvPr/>
        </p:nvSpPr>
        <p:spPr bwMode="auto">
          <a:xfrm>
            <a:off x="367851" y="2729228"/>
            <a:ext cx="8380613" cy="891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a:solidFill>
                  <a:srgbClr val="0066FF"/>
                </a:solidFill>
                <a:latin typeface="微软雅黑" panose="020B0503020204020204" pitchFamily="34" charset="-122"/>
                <a:ea typeface="微软雅黑" panose="020B0503020204020204" pitchFamily="34" charset="-122"/>
              </a:rPr>
              <a:t>判据</a:t>
            </a:r>
            <a:r>
              <a:rPr lang="zh-CN" altLang="en-US" sz="2000" dirty="0" smtClean="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旋转检偏器。若出现消光，表明入射光为圆偏振光；若无消光，则表明入射光为自然光。 </a:t>
            </a:r>
          </a:p>
          <a:p>
            <a:pPr algn="just">
              <a:lnSpc>
                <a:spcPct val="130000"/>
              </a:lnSpc>
            </a:pP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272385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18" y="68924"/>
            <a:ext cx="8640960" cy="720080"/>
          </a:xfrm>
        </p:spPr>
        <p:txBody>
          <a:bodyPr>
            <a:normAutofit/>
          </a:bodyPr>
          <a:lstStyle/>
          <a:p>
            <a:pPr marL="0" indent="0">
              <a:spcBef>
                <a:spcPts val="1800"/>
              </a:spcBef>
            </a:pPr>
            <a:r>
              <a:rPr lang="zh-CN" altLang="en-US" dirty="0" smtClean="0"/>
              <a:t>一</a:t>
            </a:r>
            <a:r>
              <a:rPr lang="zh-CN" altLang="en-US" dirty="0"/>
              <a:t>、</a:t>
            </a:r>
            <a:r>
              <a:rPr lang="zh-CN" altLang="en-US" dirty="0" smtClean="0"/>
              <a:t>偏振光</a:t>
            </a:r>
            <a:r>
              <a:rPr lang="zh-CN" altLang="en-US" dirty="0"/>
              <a:t>回顾</a:t>
            </a:r>
            <a:endParaRPr lang="en-US" altLang="zh-CN" dirty="0"/>
          </a:p>
        </p:txBody>
      </p:sp>
      <p:sp>
        <p:nvSpPr>
          <p:cNvPr id="937" name="Text Box 4"/>
          <p:cNvSpPr txBox="1">
            <a:spLocks noChangeArrowheads="1"/>
          </p:cNvSpPr>
          <p:nvPr/>
        </p:nvSpPr>
        <p:spPr bwMode="invGray">
          <a:xfrm>
            <a:off x="323528" y="808101"/>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正交振动平面偏振光</a:t>
            </a:r>
            <a:r>
              <a:rPr lang="en-US" altLang="zh-CN" dirty="0" smtClean="0"/>
              <a:t>(</a:t>
            </a:r>
            <a:r>
              <a:rPr lang="zh-CN" altLang="en-US" dirty="0" smtClean="0"/>
              <a:t>线偏振光</a:t>
            </a:r>
            <a:r>
              <a:rPr lang="en-US" altLang="zh-CN" dirty="0" smtClean="0"/>
              <a:t>)</a:t>
            </a:r>
            <a:r>
              <a:rPr lang="zh-CN" altLang="en-US" dirty="0" smtClean="0"/>
              <a:t>的合成</a:t>
            </a:r>
            <a:endParaRPr lang="zh-CN" altLang="en-US" dirty="0"/>
          </a:p>
        </p:txBody>
      </p:sp>
      <p:sp>
        <p:nvSpPr>
          <p:cNvPr id="3" name="矩形 2"/>
          <p:cNvSpPr/>
          <p:nvPr/>
        </p:nvSpPr>
        <p:spPr>
          <a:xfrm>
            <a:off x="345664" y="1308156"/>
            <a:ext cx="8280920" cy="972574"/>
          </a:xfrm>
          <a:prstGeom prst="rect">
            <a:avLst/>
          </a:prstGeom>
        </p:spPr>
        <p:txBody>
          <a:bodyPr wrap="square">
            <a:spAutoFit/>
          </a:bodyPr>
          <a:lstStyle/>
          <a:p>
            <a:pPr algn="just">
              <a:lnSpc>
                <a:spcPct val="130000"/>
              </a:lnSpc>
              <a:spcBef>
                <a:spcPct val="50000"/>
              </a:spcBef>
            </a:pPr>
            <a:r>
              <a:rPr lang="zh-CN" altLang="en-US" sz="2200" dirty="0" smtClean="0">
                <a:solidFill>
                  <a:srgbClr val="0066FF"/>
                </a:solidFill>
                <a:latin typeface="微软雅黑" panose="020B0503020204020204" pitchFamily="34" charset="-122"/>
                <a:ea typeface="微软雅黑" panose="020B0503020204020204" pitchFamily="34" charset="-122"/>
              </a:rPr>
              <a:t>假设</a:t>
            </a:r>
            <a:r>
              <a:rPr lang="zh-CN" altLang="en-US" sz="2200" dirty="0" smtClean="0">
                <a:latin typeface="微软雅黑" panose="020B0503020204020204" pitchFamily="34" charset="-122"/>
                <a:ea typeface="微软雅黑" panose="020B0503020204020204" pitchFamily="34" charset="-122"/>
              </a:rPr>
              <a:t>：两</a:t>
            </a:r>
            <a:r>
              <a:rPr lang="zh-CN" altLang="en-US" sz="2200" dirty="0">
                <a:latin typeface="微软雅黑" panose="020B0503020204020204" pitchFamily="34" charset="-122"/>
                <a:ea typeface="微软雅黑" panose="020B0503020204020204" pitchFamily="34" charset="-122"/>
              </a:rPr>
              <a:t>同向传播</a:t>
            </a:r>
            <a:r>
              <a:rPr lang="zh-CN" altLang="en-US" sz="2200" dirty="0" smtClean="0">
                <a:latin typeface="微软雅黑" panose="020B0503020204020204" pitchFamily="34" charset="-122"/>
                <a:ea typeface="微软雅黑" panose="020B0503020204020204" pitchFamily="34" charset="-122"/>
              </a:rPr>
              <a:t>的线偏振</a:t>
            </a:r>
            <a:r>
              <a:rPr lang="zh-CN" altLang="en-US" sz="2200" dirty="0">
                <a:latin typeface="微软雅黑" panose="020B0503020204020204" pitchFamily="34" charset="-122"/>
                <a:ea typeface="微软雅黑" panose="020B0503020204020204" pitchFamily="34" charset="-122"/>
              </a:rPr>
              <a:t>光波，频率为</a:t>
            </a:r>
            <a:r>
              <a:rPr lang="en-US" altLang="zh-CN" sz="2200" i="1" dirty="0">
                <a:latin typeface="Symbol" pitchFamily="18" charset="2"/>
              </a:rPr>
              <a:t>w</a:t>
            </a:r>
            <a:r>
              <a:rPr lang="zh-CN" altLang="en-US" sz="2200" dirty="0">
                <a:latin typeface="微软雅黑" panose="020B0503020204020204" pitchFamily="34" charset="-122"/>
                <a:ea typeface="微软雅黑" panose="020B0503020204020204" pitchFamily="34" charset="-122"/>
              </a:rPr>
              <a:t>，相位差为</a:t>
            </a:r>
            <a:r>
              <a:rPr lang="en-US" altLang="zh-CN" sz="2200" i="1" dirty="0">
                <a:latin typeface="Symbol" pitchFamily="18" charset="2"/>
              </a:rPr>
              <a:t>d</a:t>
            </a:r>
            <a:r>
              <a:rPr lang="zh-CN" altLang="en-US" sz="2200" dirty="0">
                <a:latin typeface="微软雅黑" panose="020B0503020204020204" pitchFamily="34" charset="-122"/>
                <a:ea typeface="微软雅黑" panose="020B0503020204020204" pitchFamily="34" charset="-122"/>
              </a:rPr>
              <a:t>，振动方向分别沿</a:t>
            </a:r>
            <a:r>
              <a:rPr lang="en-US" altLang="zh-CN" sz="2200" i="1" dirty="0">
                <a:latin typeface="Times New Roman" pitchFamily="18" charset="0"/>
              </a:rPr>
              <a:t>x</a:t>
            </a:r>
            <a:r>
              <a:rPr lang="zh-CN" altLang="en-US" sz="2200" dirty="0">
                <a:latin typeface="微软雅黑" panose="020B0503020204020204" pitchFamily="34" charset="-122"/>
                <a:ea typeface="微软雅黑" panose="020B0503020204020204" pitchFamily="34" charset="-122"/>
              </a:rPr>
              <a:t>和</a:t>
            </a:r>
            <a:r>
              <a:rPr lang="en-US" altLang="zh-CN" sz="2200" i="1" dirty="0">
                <a:latin typeface="Times New Roman" pitchFamily="18" charset="0"/>
              </a:rPr>
              <a:t>y</a:t>
            </a:r>
            <a:r>
              <a:rPr lang="zh-CN" altLang="en-US" sz="2200" dirty="0">
                <a:latin typeface="微软雅黑" panose="020B0503020204020204" pitchFamily="34" charset="-122"/>
                <a:ea typeface="微软雅黑" panose="020B0503020204020204" pitchFamily="34" charset="-122"/>
              </a:rPr>
              <a:t>方向，振幅分别为</a:t>
            </a:r>
            <a:r>
              <a:rPr lang="en-US" altLang="zh-CN" sz="2200" i="1" dirty="0">
                <a:latin typeface="Times New Roman" pitchFamily="18" charset="0"/>
              </a:rPr>
              <a:t>A</a:t>
            </a:r>
            <a:r>
              <a:rPr lang="en-US" altLang="zh-CN" sz="2200" i="1" baseline="-30000" dirty="0">
                <a:latin typeface="Times New Roman" pitchFamily="18" charset="0"/>
              </a:rPr>
              <a:t>x</a:t>
            </a:r>
            <a:r>
              <a:rPr lang="zh-CN" altLang="en-US" sz="2200" dirty="0">
                <a:latin typeface="微软雅黑" panose="020B0503020204020204" pitchFamily="34" charset="-122"/>
                <a:ea typeface="微软雅黑" panose="020B0503020204020204" pitchFamily="34" charset="-122"/>
              </a:rPr>
              <a:t>和</a:t>
            </a:r>
            <a:r>
              <a:rPr lang="en-US" altLang="zh-CN" sz="2200" i="1" dirty="0">
                <a:latin typeface="Times New Roman" pitchFamily="18" charset="0"/>
              </a:rPr>
              <a:t>A</a:t>
            </a:r>
            <a:r>
              <a:rPr lang="en-US" altLang="zh-CN" sz="2200" i="1" baseline="-30000" dirty="0">
                <a:latin typeface="Times New Roman" pitchFamily="18" charset="0"/>
              </a:rPr>
              <a:t>y</a:t>
            </a:r>
            <a:r>
              <a:rPr lang="en-US" altLang="zh-CN" sz="2200" dirty="0">
                <a:latin typeface="宋体" pitchFamily="2" charset="-122"/>
              </a:rPr>
              <a:t>,</a:t>
            </a:r>
            <a:r>
              <a:rPr lang="zh-CN" altLang="en-US" sz="2200" dirty="0">
                <a:latin typeface="微软雅黑" panose="020B0503020204020204" pitchFamily="34" charset="-122"/>
                <a:ea typeface="微软雅黑" panose="020B0503020204020204" pitchFamily="34" charset="-122"/>
              </a:rPr>
              <a:t>瞬时光矢量分别为 </a:t>
            </a:r>
          </a:p>
        </p:txBody>
      </p:sp>
      <p:graphicFrame>
        <p:nvGraphicFramePr>
          <p:cNvPr id="5" name="对象 4"/>
          <p:cNvGraphicFramePr>
            <a:graphicFrameLocks noChangeAspect="1"/>
          </p:cNvGraphicFramePr>
          <p:nvPr>
            <p:extLst>
              <p:ext uri="{D42A27DB-BD31-4B8C-83A1-F6EECF244321}">
                <p14:modId xmlns:p14="http://schemas.microsoft.com/office/powerpoint/2010/main" val="1844501972"/>
              </p:ext>
            </p:extLst>
          </p:nvPr>
        </p:nvGraphicFramePr>
        <p:xfrm>
          <a:off x="2029664" y="2293041"/>
          <a:ext cx="4651183" cy="511119"/>
        </p:xfrm>
        <a:graphic>
          <a:graphicData uri="http://schemas.openxmlformats.org/presentationml/2006/ole">
            <mc:AlternateContent xmlns:mc="http://schemas.openxmlformats.org/markup-compatibility/2006">
              <mc:Choice xmlns:v="urn:schemas-microsoft-com:vml" Requires="v">
                <p:oleObj spid="_x0000_s377319" name="Equation" r:id="rId3" imgW="2311200" imgH="253800" progId="Equation.DSMT4">
                  <p:embed/>
                </p:oleObj>
              </mc:Choice>
              <mc:Fallback>
                <p:oleObj name="Equation" r:id="rId3" imgW="2311200" imgH="253800" progId="Equation.DSMT4">
                  <p:embed/>
                  <p:pic>
                    <p:nvPicPr>
                      <p:cNvPr id="0" name=""/>
                      <p:cNvPicPr/>
                      <p:nvPr/>
                    </p:nvPicPr>
                    <p:blipFill>
                      <a:blip r:embed="rId4"/>
                      <a:stretch>
                        <a:fillRect/>
                      </a:stretch>
                    </p:blipFill>
                    <p:spPr>
                      <a:xfrm>
                        <a:off x="2029664" y="2293041"/>
                        <a:ext cx="4651183" cy="511119"/>
                      </a:xfrm>
                      <a:prstGeom prst="rect">
                        <a:avLst/>
                      </a:prstGeom>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68560788"/>
              </p:ext>
            </p:extLst>
          </p:nvPr>
        </p:nvGraphicFramePr>
        <p:xfrm>
          <a:off x="2627784" y="2713930"/>
          <a:ext cx="5368211" cy="1773427"/>
        </p:xfrm>
        <a:graphic>
          <a:graphicData uri="http://schemas.openxmlformats.org/presentationml/2006/ole">
            <mc:AlternateContent xmlns:mc="http://schemas.openxmlformats.org/markup-compatibility/2006">
              <mc:Choice xmlns:v="urn:schemas-microsoft-com:vml" Requires="v">
                <p:oleObj spid="_x0000_s377320" name="Equation" r:id="rId5" imgW="2844720" imgH="939600" progId="Equation.DSMT4">
                  <p:embed/>
                </p:oleObj>
              </mc:Choice>
              <mc:Fallback>
                <p:oleObj name="Equation" r:id="rId5" imgW="2844720" imgH="939600" progId="Equation.DSMT4">
                  <p:embed/>
                  <p:pic>
                    <p:nvPicPr>
                      <p:cNvPr id="0" name=""/>
                      <p:cNvPicPr/>
                      <p:nvPr/>
                    </p:nvPicPr>
                    <p:blipFill>
                      <a:blip r:embed="rId6"/>
                      <a:stretch>
                        <a:fillRect/>
                      </a:stretch>
                    </p:blipFill>
                    <p:spPr>
                      <a:xfrm>
                        <a:off x="2627784" y="2713930"/>
                        <a:ext cx="5368211" cy="1773427"/>
                      </a:xfrm>
                      <a:prstGeom prst="rect">
                        <a:avLst/>
                      </a:prstGeom>
                    </p:spPr>
                  </p:pic>
                </p:oleObj>
              </mc:Fallback>
            </mc:AlternateContent>
          </a:graphicData>
        </a:graphic>
      </p:graphicFrame>
      <p:sp>
        <p:nvSpPr>
          <p:cNvPr id="13" name="矩形 12"/>
          <p:cNvSpPr/>
          <p:nvPr/>
        </p:nvSpPr>
        <p:spPr>
          <a:xfrm>
            <a:off x="386488" y="3246668"/>
            <a:ext cx="2376264" cy="453457"/>
          </a:xfrm>
          <a:prstGeom prst="rect">
            <a:avLst/>
          </a:prstGeom>
        </p:spPr>
        <p:txBody>
          <a:bodyPr wrap="square">
            <a:spAutoFit/>
          </a:bodyPr>
          <a:lstStyle/>
          <a:p>
            <a:pPr algn="just">
              <a:lnSpc>
                <a:spcPct val="130000"/>
              </a:lnSpc>
              <a:spcBef>
                <a:spcPct val="50000"/>
              </a:spcBef>
            </a:pPr>
            <a:r>
              <a:rPr lang="zh-CN" altLang="en-US" sz="2000" dirty="0" smtClean="0">
                <a:latin typeface="微软雅黑" panose="020B0503020204020204" pitchFamily="34" charset="-122"/>
                <a:ea typeface="微软雅黑" panose="020B0503020204020204" pitchFamily="34" charset="-122"/>
              </a:rPr>
              <a:t>其归一化形式为</a:t>
            </a:r>
            <a:endParaRPr lang="zh-CN" altLang="en-US" sz="2000" dirty="0">
              <a:latin typeface="微软雅黑" panose="020B0503020204020204" pitchFamily="34" charset="-122"/>
              <a:ea typeface="微软雅黑" panose="020B0503020204020204" pitchFamily="34" charset="-122"/>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3512608331"/>
              </p:ext>
            </p:extLst>
          </p:nvPr>
        </p:nvGraphicFramePr>
        <p:xfrm>
          <a:off x="2649005" y="4470955"/>
          <a:ext cx="3616104" cy="916759"/>
        </p:xfrm>
        <a:graphic>
          <a:graphicData uri="http://schemas.openxmlformats.org/presentationml/2006/ole">
            <mc:AlternateContent xmlns:mc="http://schemas.openxmlformats.org/markup-compatibility/2006">
              <mc:Choice xmlns:v="urn:schemas-microsoft-com:vml" Requires="v">
                <p:oleObj spid="_x0000_s377321" name="Equation" r:id="rId7" imgW="1803240" imgH="457200" progId="Equation.DSMT4">
                  <p:embed/>
                </p:oleObj>
              </mc:Choice>
              <mc:Fallback>
                <p:oleObj name="Equation" r:id="rId7" imgW="1803240" imgH="457200" progId="Equation.DSMT4">
                  <p:embed/>
                  <p:pic>
                    <p:nvPicPr>
                      <p:cNvPr id="0" name=""/>
                      <p:cNvPicPr/>
                      <p:nvPr/>
                    </p:nvPicPr>
                    <p:blipFill>
                      <a:blip r:embed="rId8"/>
                      <a:stretch>
                        <a:fillRect/>
                      </a:stretch>
                    </p:blipFill>
                    <p:spPr>
                      <a:xfrm>
                        <a:off x="2649005" y="4470955"/>
                        <a:ext cx="3616104" cy="916759"/>
                      </a:xfrm>
                      <a:prstGeom prst="rect">
                        <a:avLst/>
                      </a:prstGeom>
                    </p:spPr>
                  </p:pic>
                </p:oleObj>
              </mc:Fallback>
            </mc:AlternateContent>
          </a:graphicData>
        </a:graphic>
      </p:graphicFrame>
      <p:sp>
        <p:nvSpPr>
          <p:cNvPr id="16" name="矩形 15"/>
          <p:cNvSpPr/>
          <p:nvPr/>
        </p:nvSpPr>
        <p:spPr>
          <a:xfrm>
            <a:off x="386488" y="4702607"/>
            <a:ext cx="2376264" cy="453457"/>
          </a:xfrm>
          <a:prstGeom prst="rect">
            <a:avLst/>
          </a:prstGeom>
        </p:spPr>
        <p:txBody>
          <a:bodyPr wrap="square">
            <a:spAutoFit/>
          </a:bodyPr>
          <a:lstStyle/>
          <a:p>
            <a:pPr algn="just">
              <a:lnSpc>
                <a:spcPct val="130000"/>
              </a:lnSpc>
              <a:spcBef>
                <a:spcPct val="50000"/>
              </a:spcBef>
            </a:pPr>
            <a:r>
              <a:rPr lang="zh-CN" altLang="en-US" sz="2000" dirty="0" smtClean="0">
                <a:latin typeface="微软雅黑" panose="020B0503020204020204" pitchFamily="34" charset="-122"/>
                <a:ea typeface="微软雅黑" panose="020B0503020204020204" pitchFamily="34" charset="-122"/>
              </a:rPr>
              <a:t>两式相减得到</a:t>
            </a:r>
            <a:endParaRPr lang="zh-CN" altLang="en-US" sz="2000" dirty="0">
              <a:latin typeface="微软雅黑" panose="020B0503020204020204" pitchFamily="34" charset="-122"/>
              <a:ea typeface="微软雅黑" panose="020B0503020204020204" pitchFamily="34" charset="-122"/>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584760250"/>
              </p:ext>
            </p:extLst>
          </p:nvPr>
        </p:nvGraphicFramePr>
        <p:xfrm>
          <a:off x="3934117" y="5475548"/>
          <a:ext cx="3867588" cy="936104"/>
        </p:xfrm>
        <a:graphic>
          <a:graphicData uri="http://schemas.openxmlformats.org/presentationml/2006/ole">
            <mc:AlternateContent xmlns:mc="http://schemas.openxmlformats.org/markup-compatibility/2006">
              <mc:Choice xmlns:v="urn:schemas-microsoft-com:vml" Requires="v">
                <p:oleObj spid="_x0000_s377322" name="Equation" r:id="rId9" imgW="1993680" imgH="482400" progId="Equation.DSMT4">
                  <p:embed/>
                </p:oleObj>
              </mc:Choice>
              <mc:Fallback>
                <p:oleObj name="Equation" r:id="rId9" imgW="1993680" imgH="482400" progId="Equation.DSMT4">
                  <p:embed/>
                  <p:pic>
                    <p:nvPicPr>
                      <p:cNvPr id="0" name=""/>
                      <p:cNvPicPr/>
                      <p:nvPr/>
                    </p:nvPicPr>
                    <p:blipFill>
                      <a:blip r:embed="rId10"/>
                      <a:stretch>
                        <a:fillRect/>
                      </a:stretch>
                    </p:blipFill>
                    <p:spPr>
                      <a:xfrm>
                        <a:off x="3934117" y="5475548"/>
                        <a:ext cx="3867588" cy="936104"/>
                      </a:xfrm>
                      <a:prstGeom prst="rect">
                        <a:avLst/>
                      </a:prstGeom>
                    </p:spPr>
                  </p:pic>
                </p:oleObj>
              </mc:Fallback>
            </mc:AlternateContent>
          </a:graphicData>
        </a:graphic>
      </p:graphicFrame>
      <p:sp>
        <p:nvSpPr>
          <p:cNvPr id="12" name="任意多边形 11"/>
          <p:cNvSpPr/>
          <p:nvPr/>
        </p:nvSpPr>
        <p:spPr>
          <a:xfrm>
            <a:off x="6873240" y="5039907"/>
            <a:ext cx="697700" cy="621341"/>
          </a:xfrm>
          <a:custGeom>
            <a:avLst/>
            <a:gdLst>
              <a:gd name="connsiteX0" fmla="*/ 0 w 697700"/>
              <a:gd name="connsiteY0" fmla="*/ 19773 h 873213"/>
              <a:gd name="connsiteX1" fmla="*/ 670560 w 697700"/>
              <a:gd name="connsiteY1" fmla="*/ 111213 h 873213"/>
              <a:gd name="connsiteX2" fmla="*/ 502920 w 697700"/>
              <a:gd name="connsiteY2" fmla="*/ 873213 h 873213"/>
            </a:gdLst>
            <a:ahLst/>
            <a:cxnLst>
              <a:cxn ang="0">
                <a:pos x="connsiteX0" y="connsiteY0"/>
              </a:cxn>
              <a:cxn ang="0">
                <a:pos x="connsiteX1" y="connsiteY1"/>
              </a:cxn>
              <a:cxn ang="0">
                <a:pos x="connsiteX2" y="connsiteY2"/>
              </a:cxn>
            </a:cxnLst>
            <a:rect l="l" t="t" r="r" b="b"/>
            <a:pathLst>
              <a:path w="697700" h="873213">
                <a:moveTo>
                  <a:pt x="0" y="19773"/>
                </a:moveTo>
                <a:cubicBezTo>
                  <a:pt x="293370" y="-5627"/>
                  <a:pt x="586740" y="-31027"/>
                  <a:pt x="670560" y="111213"/>
                </a:cubicBezTo>
                <a:cubicBezTo>
                  <a:pt x="754380" y="253453"/>
                  <a:pt x="628650" y="563333"/>
                  <a:pt x="502920" y="873213"/>
                </a:cubicBezTo>
              </a:path>
            </a:pathLst>
          </a:custGeom>
          <a:noFill/>
          <a:ln>
            <a:solidFill>
              <a:srgbClr val="0066FF"/>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a:off x="3794760" y="2804160"/>
            <a:ext cx="4941633" cy="2857088"/>
          </a:xfrm>
          <a:custGeom>
            <a:avLst/>
            <a:gdLst>
              <a:gd name="connsiteX0" fmla="*/ 0 w 4941633"/>
              <a:gd name="connsiteY0" fmla="*/ 0 h 3139440"/>
              <a:gd name="connsiteX1" fmla="*/ 2987040 w 4941633"/>
              <a:gd name="connsiteY1" fmla="*/ 624840 h 3139440"/>
              <a:gd name="connsiteX2" fmla="*/ 4922520 w 4941633"/>
              <a:gd name="connsiteY2" fmla="*/ 1676400 h 3139440"/>
              <a:gd name="connsiteX3" fmla="*/ 3810000 w 4941633"/>
              <a:gd name="connsiteY3" fmla="*/ 3139440 h 3139440"/>
            </a:gdLst>
            <a:ahLst/>
            <a:cxnLst>
              <a:cxn ang="0">
                <a:pos x="connsiteX0" y="connsiteY0"/>
              </a:cxn>
              <a:cxn ang="0">
                <a:pos x="connsiteX1" y="connsiteY1"/>
              </a:cxn>
              <a:cxn ang="0">
                <a:pos x="connsiteX2" y="connsiteY2"/>
              </a:cxn>
              <a:cxn ang="0">
                <a:pos x="connsiteX3" y="connsiteY3"/>
              </a:cxn>
            </a:cxnLst>
            <a:rect l="l" t="t" r="r" b="b"/>
            <a:pathLst>
              <a:path w="4941633" h="3139440">
                <a:moveTo>
                  <a:pt x="0" y="0"/>
                </a:moveTo>
                <a:cubicBezTo>
                  <a:pt x="1083310" y="172720"/>
                  <a:pt x="2166620" y="345440"/>
                  <a:pt x="2987040" y="624840"/>
                </a:cubicBezTo>
                <a:cubicBezTo>
                  <a:pt x="3807460" y="904240"/>
                  <a:pt x="4785360" y="1257300"/>
                  <a:pt x="4922520" y="1676400"/>
                </a:cubicBezTo>
                <a:cubicBezTo>
                  <a:pt x="5059680" y="2095500"/>
                  <a:pt x="4434840" y="2617470"/>
                  <a:pt x="3810000" y="3139440"/>
                </a:cubicBezTo>
              </a:path>
            </a:pathLst>
          </a:custGeom>
          <a:noFill/>
          <a:ln>
            <a:solidFill>
              <a:srgbClr val="0066FF"/>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329680" y="5516816"/>
            <a:ext cx="3456384" cy="853567"/>
          </a:xfrm>
          <a:prstGeom prst="rect">
            <a:avLst/>
          </a:prstGeom>
        </p:spPr>
        <p:txBody>
          <a:bodyPr wrap="square">
            <a:spAutoFit/>
          </a:bodyPr>
          <a:lstStyle/>
          <a:p>
            <a:pPr algn="just">
              <a:lnSpc>
                <a:spcPct val="130000"/>
              </a:lnSpc>
              <a:spcBef>
                <a:spcPct val="50000"/>
              </a:spcBef>
            </a:pPr>
            <a:r>
              <a:rPr lang="zh-CN" altLang="en-US" sz="2000" dirty="0" smtClean="0">
                <a:latin typeface="微软雅黑" panose="020B0503020204020204" pitchFamily="34" charset="-122"/>
                <a:ea typeface="微软雅黑" panose="020B0503020204020204" pitchFamily="34" charset="-122"/>
              </a:rPr>
              <a:t>消除</a:t>
            </a:r>
            <a:r>
              <a:rPr lang="en-US" altLang="zh-CN" sz="2000" i="1" dirty="0" err="1" smtClean="0">
                <a:latin typeface="Symbol" pitchFamily="18" charset="2"/>
              </a:rPr>
              <a:t>w</a:t>
            </a:r>
            <a:r>
              <a:rPr lang="en-US" altLang="zh-CN" sz="2000" i="1" dirty="0" err="1" smtClean="0">
                <a:latin typeface="Times New Roman" panose="02020603050405020304" pitchFamily="18" charset="0"/>
                <a:cs typeface="Times New Roman" panose="02020603050405020304" pitchFamily="18" charset="0"/>
              </a:rPr>
              <a:t>t</a:t>
            </a:r>
            <a:r>
              <a:rPr lang="zh-CN" altLang="en-US" sz="2000" dirty="0" smtClean="0">
                <a:latin typeface="微软雅黑" panose="020B0503020204020204" pitchFamily="34" charset="-122"/>
                <a:ea typeface="微软雅黑" panose="020B0503020204020204" pitchFamily="34" charset="-122"/>
                <a:cs typeface="Times New Roman" panose="02020603050405020304" pitchFamily="18" charset="0"/>
              </a:rPr>
              <a:t>，得到合成光矢量末端轨迹方程</a:t>
            </a:r>
            <a:endParaRPr lang="zh-CN" altLang="en-US"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191380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 name="Text Box 4"/>
          <p:cNvSpPr txBox="1">
            <a:spLocks noChangeArrowheads="1"/>
          </p:cNvSpPr>
          <p:nvPr/>
        </p:nvSpPr>
        <p:spPr bwMode="invGray">
          <a:xfrm>
            <a:off x="251520" y="404664"/>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偏振光的检验途径</a:t>
            </a:r>
            <a:r>
              <a:rPr lang="en-US" altLang="zh-CN" dirty="0" smtClean="0"/>
              <a:t>(</a:t>
            </a:r>
            <a:r>
              <a:rPr lang="zh-CN" altLang="en-US" dirty="0" smtClean="0"/>
              <a:t>续</a:t>
            </a:r>
            <a:r>
              <a:rPr lang="en-US" altLang="zh-CN" dirty="0" smtClean="0"/>
              <a:t>)</a:t>
            </a:r>
            <a:endParaRPr lang="zh-CN" altLang="en-US" dirty="0"/>
          </a:p>
        </p:txBody>
      </p:sp>
      <p:grpSp>
        <p:nvGrpSpPr>
          <p:cNvPr id="30" name="Group 56"/>
          <p:cNvGrpSpPr>
            <a:grpSpLocks/>
          </p:cNvGrpSpPr>
          <p:nvPr/>
        </p:nvGrpSpPr>
        <p:grpSpPr bwMode="auto">
          <a:xfrm>
            <a:off x="4534920" y="3617566"/>
            <a:ext cx="4525997" cy="2293317"/>
            <a:chOff x="1409" y="2452"/>
            <a:chExt cx="2976" cy="1383"/>
          </a:xfrm>
        </p:grpSpPr>
        <p:sp>
          <p:nvSpPr>
            <p:cNvPr id="31" name="Text Box 7"/>
            <p:cNvSpPr txBox="1">
              <a:spLocks noChangeAspect="1" noChangeArrowheads="1"/>
            </p:cNvSpPr>
            <p:nvPr/>
          </p:nvSpPr>
          <p:spPr bwMode="auto">
            <a:xfrm>
              <a:off x="1892" y="3674"/>
              <a:ext cx="2161"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smtClean="0">
                  <a:latin typeface="微软雅黑" panose="020B0503020204020204" pitchFamily="34" charset="-122"/>
                  <a:ea typeface="微软雅黑" panose="020B0503020204020204" pitchFamily="34" charset="-122"/>
                </a:rPr>
                <a:t>圆偏振光</a:t>
              </a:r>
              <a:r>
                <a:rPr lang="zh-CN" altLang="en-US" dirty="0">
                  <a:latin typeface="微软雅黑" panose="020B0503020204020204" pitchFamily="34" charset="-122"/>
                  <a:ea typeface="微软雅黑" panose="020B0503020204020204" pitchFamily="34" charset="-122"/>
                </a:rPr>
                <a:t>的检验原理</a:t>
              </a:r>
            </a:p>
          </p:txBody>
        </p:sp>
        <p:grpSp>
          <p:nvGrpSpPr>
            <p:cNvPr id="32" name="Group 55"/>
            <p:cNvGrpSpPr>
              <a:grpSpLocks/>
            </p:cNvGrpSpPr>
            <p:nvPr/>
          </p:nvGrpSpPr>
          <p:grpSpPr bwMode="auto">
            <a:xfrm>
              <a:off x="1409" y="2452"/>
              <a:ext cx="2976" cy="1258"/>
              <a:chOff x="1409" y="2452"/>
              <a:chExt cx="2976" cy="1258"/>
            </a:xfrm>
          </p:grpSpPr>
          <p:sp>
            <p:nvSpPr>
              <p:cNvPr id="33" name="Line 9"/>
              <p:cNvSpPr>
                <a:spLocks noChangeAspect="1" noChangeShapeType="1"/>
              </p:cNvSpPr>
              <p:nvPr/>
            </p:nvSpPr>
            <p:spPr bwMode="auto">
              <a:xfrm flipV="1">
                <a:off x="1409" y="3033"/>
                <a:ext cx="34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4" name="Oval 10"/>
              <p:cNvSpPr>
                <a:spLocks noChangeAspect="1" noChangeArrowheads="1"/>
              </p:cNvSpPr>
              <p:nvPr/>
            </p:nvSpPr>
            <p:spPr bwMode="auto">
              <a:xfrm>
                <a:off x="1706" y="2924"/>
                <a:ext cx="96" cy="235"/>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5" name="Oval 11"/>
              <p:cNvSpPr>
                <a:spLocks noChangeAspect="1" noChangeArrowheads="1"/>
              </p:cNvSpPr>
              <p:nvPr/>
            </p:nvSpPr>
            <p:spPr bwMode="auto">
              <a:xfrm>
                <a:off x="1897" y="2924"/>
                <a:ext cx="96" cy="235"/>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6" name="Oval 12"/>
              <p:cNvSpPr>
                <a:spLocks noChangeAspect="1" noChangeArrowheads="1"/>
              </p:cNvSpPr>
              <p:nvPr/>
            </p:nvSpPr>
            <p:spPr bwMode="auto">
              <a:xfrm>
                <a:off x="2086" y="2924"/>
                <a:ext cx="96" cy="235"/>
              </a:xfrm>
              <a:prstGeom prst="ellipse">
                <a:avLst/>
              </a:prstGeom>
              <a:solidFill>
                <a:srgbClr val="CCFFFF"/>
              </a:solidFill>
              <a:ln w="9525">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7" name="Line 13"/>
              <p:cNvSpPr>
                <a:spLocks noChangeAspect="1" noChangeShapeType="1"/>
              </p:cNvSpPr>
              <p:nvPr/>
            </p:nvSpPr>
            <p:spPr bwMode="auto">
              <a:xfrm flipV="1">
                <a:off x="1760" y="3033"/>
                <a:ext cx="13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8" name="Line 14"/>
              <p:cNvSpPr>
                <a:spLocks noChangeAspect="1" noChangeShapeType="1"/>
              </p:cNvSpPr>
              <p:nvPr/>
            </p:nvSpPr>
            <p:spPr bwMode="auto">
              <a:xfrm flipV="1">
                <a:off x="1951" y="3033"/>
                <a:ext cx="13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9" name="Line 15"/>
              <p:cNvSpPr>
                <a:spLocks noChangeAspect="1" noChangeShapeType="1"/>
              </p:cNvSpPr>
              <p:nvPr/>
            </p:nvSpPr>
            <p:spPr bwMode="auto">
              <a:xfrm flipV="1">
                <a:off x="2137" y="3033"/>
                <a:ext cx="245"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40" name="Group 16"/>
              <p:cNvGrpSpPr>
                <a:grpSpLocks/>
              </p:cNvGrpSpPr>
              <p:nvPr/>
            </p:nvGrpSpPr>
            <p:grpSpPr bwMode="auto">
              <a:xfrm>
                <a:off x="2355" y="2452"/>
                <a:ext cx="431" cy="1222"/>
                <a:chOff x="2290" y="2452"/>
                <a:chExt cx="431" cy="1222"/>
              </a:xfrm>
            </p:grpSpPr>
            <p:sp>
              <p:nvSpPr>
                <p:cNvPr id="78" name="Text Box 17"/>
                <p:cNvSpPr txBox="1">
                  <a:spLocks noChangeAspect="1" noChangeArrowheads="1"/>
                </p:cNvSpPr>
                <p:nvPr/>
              </p:nvSpPr>
              <p:spPr bwMode="auto">
                <a:xfrm>
                  <a:off x="2290" y="3529"/>
                  <a:ext cx="431" cy="145"/>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i="1" dirty="0">
                      <a:latin typeface="Symbol" pitchFamily="18" charset="2"/>
                    </a:rPr>
                    <a:t>l</a:t>
                  </a:r>
                  <a:r>
                    <a:rPr lang="en-US" altLang="zh-CN" dirty="0">
                      <a:latin typeface="Times New Roman" pitchFamily="18" charset="0"/>
                    </a:rPr>
                    <a:t>/4</a:t>
                  </a:r>
                  <a:r>
                    <a:rPr lang="zh-CN" altLang="en-US" dirty="0">
                      <a:latin typeface="微软雅黑" panose="020B0503020204020204" pitchFamily="34" charset="-122"/>
                      <a:ea typeface="微软雅黑" panose="020B0503020204020204" pitchFamily="34" charset="-122"/>
                    </a:rPr>
                    <a:t>片</a:t>
                  </a:r>
                </a:p>
              </p:txBody>
            </p:sp>
            <p:grpSp>
              <p:nvGrpSpPr>
                <p:cNvPr id="79" name="Group 18"/>
                <p:cNvGrpSpPr>
                  <a:grpSpLocks/>
                </p:cNvGrpSpPr>
                <p:nvPr/>
              </p:nvGrpSpPr>
              <p:grpSpPr bwMode="auto">
                <a:xfrm>
                  <a:off x="2327" y="2638"/>
                  <a:ext cx="181" cy="870"/>
                  <a:chOff x="2327" y="2638"/>
                  <a:chExt cx="181" cy="870"/>
                </a:xfrm>
              </p:grpSpPr>
              <p:sp>
                <p:nvSpPr>
                  <p:cNvPr id="81" name="Rectangle 19"/>
                  <p:cNvSpPr>
                    <a:spLocks noChangeAspect="1" noChangeArrowheads="1"/>
                  </p:cNvSpPr>
                  <p:nvPr/>
                </p:nvSpPr>
                <p:spPr bwMode="auto">
                  <a:xfrm>
                    <a:off x="2327" y="2749"/>
                    <a:ext cx="78" cy="759"/>
                  </a:xfrm>
                  <a:prstGeom prst="rect">
                    <a:avLst/>
                  </a:prstGeom>
                  <a:solidFill>
                    <a:srgbClr val="CCFF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CC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flatTx/>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2" name="Line 20"/>
                  <p:cNvSpPr>
                    <a:spLocks noChangeAspect="1" noChangeShapeType="1"/>
                  </p:cNvSpPr>
                  <p:nvPr/>
                </p:nvSpPr>
                <p:spPr bwMode="auto">
                  <a:xfrm>
                    <a:off x="2508" y="2638"/>
                    <a:ext cx="0" cy="758"/>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80" name="Text Box 21"/>
                <p:cNvSpPr txBox="1">
                  <a:spLocks noChangeAspect="1" noChangeArrowheads="1"/>
                </p:cNvSpPr>
                <p:nvPr/>
              </p:nvSpPr>
              <p:spPr bwMode="auto">
                <a:xfrm>
                  <a:off x="2376" y="2452"/>
                  <a:ext cx="135" cy="165"/>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i="1">
                      <a:solidFill>
                        <a:srgbClr val="000099"/>
                      </a:solidFill>
                      <a:latin typeface="Times New Roman" pitchFamily="18" charset="0"/>
                    </a:rPr>
                    <a:t>c</a:t>
                  </a:r>
                  <a:endParaRPr lang="en-US" altLang="zh-CN" b="1">
                    <a:solidFill>
                      <a:srgbClr val="000099"/>
                    </a:solidFill>
                  </a:endParaRPr>
                </a:p>
              </p:txBody>
            </p:sp>
          </p:grpSp>
          <p:sp>
            <p:nvSpPr>
              <p:cNvPr id="41" name="Line 22"/>
              <p:cNvSpPr>
                <a:spLocks noChangeAspect="1" noChangeShapeType="1"/>
              </p:cNvSpPr>
              <p:nvPr/>
            </p:nvSpPr>
            <p:spPr bwMode="auto">
              <a:xfrm>
                <a:off x="3430" y="3033"/>
                <a:ext cx="222" cy="0"/>
              </a:xfrm>
              <a:prstGeom prst="line">
                <a:avLst/>
              </a:prstGeom>
              <a:noFill/>
              <a:ln w="28575">
                <a:solidFill>
                  <a:srgbClr val="000000"/>
                </a:solidFill>
                <a:prstDash val="dash"/>
                <a:round/>
                <a:headEnd/>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2" name="Text Box 23"/>
              <p:cNvSpPr txBox="1">
                <a:spLocks noChangeAspect="1" noChangeArrowheads="1"/>
              </p:cNvSpPr>
              <p:nvPr/>
            </p:nvSpPr>
            <p:spPr bwMode="auto">
              <a:xfrm>
                <a:off x="3388" y="3534"/>
                <a:ext cx="478"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a:latin typeface="微软雅黑" panose="020B0503020204020204" pitchFamily="34" charset="-122"/>
                    <a:ea typeface="微软雅黑" panose="020B0503020204020204" pitchFamily="34" charset="-122"/>
                  </a:rPr>
                  <a:t>偏振片</a:t>
                </a:r>
              </a:p>
            </p:txBody>
          </p:sp>
          <p:sp>
            <p:nvSpPr>
              <p:cNvPr id="43" name="Text Box 24"/>
              <p:cNvSpPr txBox="1">
                <a:spLocks noChangeAspect="1" noChangeArrowheads="1"/>
              </p:cNvSpPr>
              <p:nvPr/>
            </p:nvSpPr>
            <p:spPr bwMode="auto">
              <a:xfrm>
                <a:off x="3812" y="2485"/>
                <a:ext cx="11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i="1">
                    <a:solidFill>
                      <a:srgbClr val="000099"/>
                    </a:solidFill>
                    <a:latin typeface="Times New Roman" pitchFamily="18" charset="0"/>
                  </a:rPr>
                  <a:t>P</a:t>
                </a:r>
                <a:endParaRPr lang="en-US" altLang="zh-CN" b="1">
                  <a:solidFill>
                    <a:srgbClr val="000099"/>
                  </a:solidFill>
                </a:endParaRPr>
              </a:p>
            </p:txBody>
          </p:sp>
          <p:sp>
            <p:nvSpPr>
              <p:cNvPr id="44" name="Line 25"/>
              <p:cNvSpPr>
                <a:spLocks noChangeAspect="1" noChangeShapeType="1"/>
              </p:cNvSpPr>
              <p:nvPr/>
            </p:nvSpPr>
            <p:spPr bwMode="auto">
              <a:xfrm>
                <a:off x="2579" y="3033"/>
                <a:ext cx="98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45" name="Group 26"/>
              <p:cNvGrpSpPr>
                <a:grpSpLocks noChangeAspect="1"/>
              </p:cNvGrpSpPr>
              <p:nvPr/>
            </p:nvGrpSpPr>
            <p:grpSpPr bwMode="auto">
              <a:xfrm>
                <a:off x="2743" y="2950"/>
                <a:ext cx="487" cy="181"/>
                <a:chOff x="2891" y="2460"/>
                <a:chExt cx="456" cy="170"/>
              </a:xfrm>
            </p:grpSpPr>
            <p:sp>
              <p:nvSpPr>
                <p:cNvPr id="75" name="Line 27"/>
                <p:cNvSpPr>
                  <a:spLocks noChangeAspect="1" noChangeShapeType="1"/>
                </p:cNvSpPr>
                <p:nvPr/>
              </p:nvSpPr>
              <p:spPr bwMode="auto">
                <a:xfrm flipH="1">
                  <a:off x="3244" y="2460"/>
                  <a:ext cx="103" cy="170"/>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6" name="Line 28"/>
                <p:cNvSpPr>
                  <a:spLocks noChangeAspect="1" noChangeShapeType="1"/>
                </p:cNvSpPr>
                <p:nvPr/>
              </p:nvSpPr>
              <p:spPr bwMode="auto">
                <a:xfrm flipH="1">
                  <a:off x="3067" y="2460"/>
                  <a:ext cx="104" cy="170"/>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7" name="Line 29"/>
                <p:cNvSpPr>
                  <a:spLocks noChangeAspect="1" noChangeShapeType="1"/>
                </p:cNvSpPr>
                <p:nvPr/>
              </p:nvSpPr>
              <p:spPr bwMode="auto">
                <a:xfrm flipH="1">
                  <a:off x="2891" y="2460"/>
                  <a:ext cx="103" cy="170"/>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49" name="Oval 30"/>
              <p:cNvSpPr>
                <a:spLocks noChangeAspect="1" noChangeArrowheads="1"/>
              </p:cNvSpPr>
              <p:nvPr/>
            </p:nvSpPr>
            <p:spPr bwMode="auto">
              <a:xfrm>
                <a:off x="3306" y="2583"/>
                <a:ext cx="491" cy="904"/>
              </a:xfrm>
              <a:prstGeom prst="ellipse">
                <a:avLst/>
              </a:prstGeom>
              <a:solidFill>
                <a:srgbClr val="FFCC99"/>
              </a:solidFill>
              <a:ln w="9525">
                <a:solidFill>
                  <a:srgbClr val="00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0" name="Oval 31"/>
              <p:cNvSpPr>
                <a:spLocks noChangeAspect="1" noChangeArrowheads="1"/>
              </p:cNvSpPr>
              <p:nvPr/>
            </p:nvSpPr>
            <p:spPr bwMode="auto">
              <a:xfrm>
                <a:off x="3337" y="2584"/>
                <a:ext cx="491" cy="904"/>
              </a:xfrm>
              <a:prstGeom prst="ellipse">
                <a:avLst/>
              </a:prstGeom>
              <a:solidFill>
                <a:srgbClr val="FFFFFF"/>
              </a:solidFill>
              <a:ln w="9525">
                <a:solidFill>
                  <a:srgbClr val="00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7" name="Line 32"/>
              <p:cNvSpPr>
                <a:spLocks noChangeAspect="1" noChangeShapeType="1"/>
              </p:cNvSpPr>
              <p:nvPr/>
            </p:nvSpPr>
            <p:spPr bwMode="auto">
              <a:xfrm flipV="1">
                <a:off x="3332" y="2642"/>
                <a:ext cx="480" cy="787"/>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70" name="Group 33"/>
              <p:cNvGrpSpPr>
                <a:grpSpLocks noChangeAspect="1"/>
              </p:cNvGrpSpPr>
              <p:nvPr/>
            </p:nvGrpSpPr>
            <p:grpSpPr bwMode="auto">
              <a:xfrm>
                <a:off x="3666" y="2950"/>
                <a:ext cx="487" cy="180"/>
                <a:chOff x="3755" y="2460"/>
                <a:chExt cx="456" cy="169"/>
              </a:xfrm>
            </p:grpSpPr>
            <p:sp>
              <p:nvSpPr>
                <p:cNvPr id="72" name="Line 34"/>
                <p:cNvSpPr>
                  <a:spLocks noChangeAspect="1" noChangeShapeType="1"/>
                </p:cNvSpPr>
                <p:nvPr/>
              </p:nvSpPr>
              <p:spPr bwMode="auto">
                <a:xfrm flipH="1">
                  <a:off x="4108" y="2460"/>
                  <a:ext cx="103" cy="169"/>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3" name="Line 35"/>
                <p:cNvSpPr>
                  <a:spLocks noChangeAspect="1" noChangeShapeType="1"/>
                </p:cNvSpPr>
                <p:nvPr/>
              </p:nvSpPr>
              <p:spPr bwMode="auto">
                <a:xfrm flipH="1">
                  <a:off x="3931" y="2460"/>
                  <a:ext cx="104" cy="169"/>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4" name="Line 36"/>
                <p:cNvSpPr>
                  <a:spLocks noChangeAspect="1" noChangeShapeType="1"/>
                </p:cNvSpPr>
                <p:nvPr/>
              </p:nvSpPr>
              <p:spPr bwMode="auto">
                <a:xfrm flipH="1">
                  <a:off x="3755" y="2460"/>
                  <a:ext cx="103" cy="169"/>
                </a:xfrm>
                <a:prstGeom prst="line">
                  <a:avLst/>
                </a:prstGeom>
                <a:noFill/>
                <a:ln w="190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71" name="Line 37"/>
              <p:cNvSpPr>
                <a:spLocks noChangeShapeType="1"/>
              </p:cNvSpPr>
              <p:nvPr/>
            </p:nvSpPr>
            <p:spPr bwMode="auto">
              <a:xfrm flipV="1">
                <a:off x="3564" y="3033"/>
                <a:ext cx="821"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grpSp>
      <p:sp>
        <p:nvSpPr>
          <p:cNvPr id="83" name="Text Box 4"/>
          <p:cNvSpPr txBox="1">
            <a:spLocks noChangeArrowheads="1"/>
          </p:cNvSpPr>
          <p:nvPr/>
        </p:nvSpPr>
        <p:spPr bwMode="auto">
          <a:xfrm>
            <a:off x="251520" y="885952"/>
            <a:ext cx="82804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a:t>
            </a:r>
            <a:r>
              <a:rPr lang="en-US" altLang="zh-CN" sz="2000" b="1" dirty="0" smtClean="0">
                <a:solidFill>
                  <a:srgbClr val="0066FF"/>
                </a:solidFill>
                <a:latin typeface="微软雅黑" panose="020B0503020204020204" pitchFamily="34" charset="-122"/>
                <a:ea typeface="微软雅黑" panose="020B0503020204020204" pitchFamily="34" charset="-122"/>
              </a:rPr>
              <a:t>3</a:t>
            </a:r>
            <a:r>
              <a:rPr lang="zh-CN" altLang="en-US" sz="2000" b="1" dirty="0" smtClean="0">
                <a:solidFill>
                  <a:srgbClr val="0066FF"/>
                </a:solidFill>
                <a:latin typeface="微软雅黑" panose="020B0503020204020204" pitchFamily="34" charset="-122"/>
                <a:ea typeface="微软雅黑" panose="020B0503020204020204" pitchFamily="34" charset="-122"/>
              </a:rPr>
              <a:t>）椭圆偏振光的检测</a:t>
            </a:r>
            <a:endParaRPr lang="zh-CN" altLang="en-US" sz="2000" b="1" dirty="0">
              <a:solidFill>
                <a:srgbClr val="0066FF"/>
              </a:solidFill>
              <a:latin typeface="微软雅黑" panose="020B0503020204020204" pitchFamily="34" charset="-122"/>
              <a:ea typeface="微软雅黑" panose="020B0503020204020204" pitchFamily="34" charset="-122"/>
            </a:endParaRPr>
          </a:p>
        </p:txBody>
      </p:sp>
      <p:sp>
        <p:nvSpPr>
          <p:cNvPr id="84" name="Text Box 4"/>
          <p:cNvSpPr txBox="1">
            <a:spLocks noChangeArrowheads="1"/>
          </p:cNvSpPr>
          <p:nvPr/>
        </p:nvSpPr>
        <p:spPr bwMode="auto">
          <a:xfrm>
            <a:off x="335046" y="1370973"/>
            <a:ext cx="8356650" cy="1271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方法</a:t>
            </a:r>
            <a:r>
              <a:rPr lang="zh-CN" altLang="en-US" sz="2000" dirty="0" smtClean="0">
                <a:latin typeface="微软雅黑" panose="020B0503020204020204" pitchFamily="34" charset="-122"/>
                <a:ea typeface="微软雅黑" panose="020B0503020204020204" pitchFamily="34" charset="-122"/>
              </a:rPr>
              <a:t>：装置与检测圆偏振光相同。</a:t>
            </a:r>
            <a:r>
              <a:rPr lang="zh-CN" altLang="en-US" sz="2000" dirty="0">
                <a:latin typeface="微软雅黑" panose="020B0503020204020204" pitchFamily="34" charset="-122"/>
                <a:ea typeface="微软雅黑" panose="020B0503020204020204" pitchFamily="34" charset="-122"/>
              </a:rPr>
              <a:t>椭圆偏振光通过</a:t>
            </a:r>
            <a:r>
              <a:rPr lang="en-US" altLang="zh-CN" sz="2000" i="1" dirty="0">
                <a:latin typeface="Symbol" pitchFamily="18" charset="2"/>
                <a:ea typeface="楷体_GB2312" pitchFamily="49" charset="-122"/>
              </a:rPr>
              <a:t>l</a:t>
            </a:r>
            <a:r>
              <a:rPr lang="en-US" altLang="zh-CN" sz="2000" dirty="0">
                <a:latin typeface="Times New Roman" pitchFamily="18" charset="0"/>
                <a:ea typeface="楷体_GB2312" pitchFamily="49" charset="-122"/>
              </a:rPr>
              <a:t>/4</a:t>
            </a:r>
            <a:r>
              <a:rPr lang="zh-CN" altLang="en-US" sz="2000" dirty="0">
                <a:latin typeface="微软雅黑" panose="020B0503020204020204" pitchFamily="34" charset="-122"/>
                <a:ea typeface="微软雅黑" panose="020B0503020204020204" pitchFamily="34" charset="-122"/>
              </a:rPr>
              <a:t>片后，若波片光轴与椭圆的长轴或短轴重合，则透射光变为平面偏振光；若不重合，则仍为椭圆偏振光</a:t>
            </a:r>
            <a:r>
              <a:rPr lang="zh-CN" altLang="en-US" sz="2000" dirty="0" smtClean="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部分偏振光通过任何厚度的波片</a:t>
            </a:r>
            <a:r>
              <a:rPr lang="zh-CN" altLang="en-US" sz="2000" dirty="0" smtClean="0">
                <a:latin typeface="微软雅黑" panose="020B0503020204020204" pitchFamily="34" charset="-122"/>
                <a:ea typeface="微软雅黑" panose="020B0503020204020204" pitchFamily="34" charset="-122"/>
              </a:rPr>
              <a:t>后则仍然</a:t>
            </a:r>
            <a:r>
              <a:rPr lang="zh-CN" altLang="en-US" sz="2000" dirty="0">
                <a:latin typeface="微软雅黑" panose="020B0503020204020204" pitchFamily="34" charset="-122"/>
                <a:ea typeface="微软雅黑" panose="020B0503020204020204" pitchFamily="34" charset="-122"/>
              </a:rPr>
              <a:t>是部分偏振光。</a:t>
            </a:r>
          </a:p>
        </p:txBody>
      </p:sp>
      <p:sp>
        <p:nvSpPr>
          <p:cNvPr id="85" name="Text Box 4"/>
          <p:cNvSpPr txBox="1">
            <a:spLocks noChangeArrowheads="1"/>
          </p:cNvSpPr>
          <p:nvPr/>
        </p:nvSpPr>
        <p:spPr bwMode="auto">
          <a:xfrm>
            <a:off x="311083" y="2585212"/>
            <a:ext cx="8380613" cy="891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a:solidFill>
                  <a:srgbClr val="0066FF"/>
                </a:solidFill>
                <a:latin typeface="微软雅黑" panose="020B0503020204020204" pitchFamily="34" charset="-122"/>
                <a:ea typeface="微软雅黑" panose="020B0503020204020204" pitchFamily="34" charset="-122"/>
              </a:rPr>
              <a:t>判据</a:t>
            </a:r>
            <a:r>
              <a:rPr lang="zh-CN" altLang="en-US" sz="2000" dirty="0" smtClean="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旋转检偏器，使透射光强达到最大或最小，然后旋转</a:t>
            </a:r>
            <a:r>
              <a:rPr lang="en-US" altLang="zh-CN" sz="2000" i="1" dirty="0">
                <a:latin typeface="Symbol" pitchFamily="18" charset="2"/>
              </a:rPr>
              <a:t>l</a:t>
            </a:r>
            <a:r>
              <a:rPr lang="en-US" altLang="zh-CN" sz="2000" dirty="0">
                <a:latin typeface="Times New Roman" pitchFamily="18" charset="0"/>
              </a:rPr>
              <a:t>/4</a:t>
            </a:r>
            <a:r>
              <a:rPr lang="zh-CN" altLang="en-US" sz="2000" smtClean="0">
                <a:latin typeface="微软雅黑" panose="020B0503020204020204" pitchFamily="34" charset="-122"/>
                <a:ea typeface="微软雅黑" panose="020B0503020204020204" pitchFamily="34" charset="-122"/>
              </a:rPr>
              <a:t>片使其光轴平行于透射方向。</a:t>
            </a:r>
            <a:r>
              <a:rPr lang="zh-CN" altLang="en-US" sz="2000">
                <a:latin typeface="微软雅黑" panose="020B0503020204020204" pitchFamily="34" charset="-122"/>
                <a:ea typeface="微软雅黑" panose="020B0503020204020204" pitchFamily="34" charset="-122"/>
              </a:rPr>
              <a:t>旋转</a:t>
            </a:r>
            <a:r>
              <a:rPr lang="zh-CN" altLang="en-US" sz="2000" smtClean="0">
                <a:latin typeface="微软雅黑" panose="020B0503020204020204" pitchFamily="34" charset="-122"/>
                <a:ea typeface="微软雅黑" panose="020B0503020204020204" pitchFamily="34" charset="-122"/>
              </a:rPr>
              <a:t>检偏器，若</a:t>
            </a:r>
            <a:r>
              <a:rPr lang="zh-CN" altLang="en-US" sz="2000" dirty="0">
                <a:latin typeface="微软雅黑" panose="020B0503020204020204" pitchFamily="34" charset="-122"/>
                <a:ea typeface="微软雅黑" panose="020B0503020204020204" pitchFamily="34" charset="-122"/>
              </a:rPr>
              <a:t>出现消光，表明入射光为圆偏振光；若无消光，则表明入射光为自然光。 </a:t>
            </a:r>
          </a:p>
        </p:txBody>
      </p:sp>
      <p:sp>
        <p:nvSpPr>
          <p:cNvPr id="3" name="矩形 2"/>
          <p:cNvSpPr/>
          <p:nvPr/>
        </p:nvSpPr>
        <p:spPr>
          <a:xfrm>
            <a:off x="311083" y="3896289"/>
            <a:ext cx="4190306" cy="2308324"/>
          </a:xfrm>
          <a:prstGeom prst="rect">
            <a:avLst/>
          </a:prstGeom>
        </p:spPr>
        <p:txBody>
          <a:bodyPr wrap="square">
            <a:spAutoFit/>
          </a:bodyPr>
          <a:lstStyle/>
          <a:p>
            <a:pPr>
              <a:lnSpc>
                <a:spcPct val="120000"/>
              </a:lnSpc>
            </a:pPr>
            <a:r>
              <a:rPr lang="zh-CN" altLang="en-US" sz="2000" b="1" dirty="0">
                <a:solidFill>
                  <a:srgbClr val="0066FF"/>
                </a:solidFill>
                <a:latin typeface="微软雅黑" panose="020B0503020204020204" pitchFamily="34" charset="-122"/>
                <a:ea typeface="微软雅黑" panose="020B0503020204020204" pitchFamily="34" charset="-122"/>
              </a:rPr>
              <a:t>说明：</a:t>
            </a:r>
            <a:r>
              <a:rPr lang="zh-CN" altLang="en-US" sz="2000" dirty="0" smtClean="0">
                <a:latin typeface="微软雅黑" panose="020B0503020204020204" pitchFamily="34" charset="-122"/>
                <a:ea typeface="微软雅黑" panose="020B0503020204020204" pitchFamily="34" charset="-122"/>
              </a:rPr>
              <a:t>椭圆偏振</a:t>
            </a:r>
            <a:r>
              <a:rPr lang="zh-CN" altLang="en-US" sz="2000" dirty="0">
                <a:latin typeface="微软雅黑" panose="020B0503020204020204" pitchFamily="34" charset="-122"/>
                <a:ea typeface="微软雅黑" panose="020B0503020204020204" pitchFamily="34" charset="-122"/>
              </a:rPr>
              <a:t>光或圆偏振光通过</a:t>
            </a:r>
            <a:r>
              <a:rPr lang="en-US" altLang="zh-CN" sz="2000" i="1" dirty="0">
                <a:latin typeface="Symbol" pitchFamily="18" charset="2"/>
                <a:ea typeface="宋体" pitchFamily="2" charset="-122"/>
              </a:rPr>
              <a:t>l</a:t>
            </a:r>
            <a:r>
              <a:rPr lang="en-US" altLang="zh-CN" sz="2000" dirty="0">
                <a:latin typeface="Symbol" pitchFamily="18" charset="2"/>
                <a:ea typeface="宋体" pitchFamily="2" charset="-122"/>
              </a:rPr>
              <a:t>/4</a:t>
            </a:r>
            <a:r>
              <a:rPr lang="zh-CN" altLang="en-US" sz="2000" dirty="0">
                <a:latin typeface="微软雅黑" panose="020B0503020204020204" pitchFamily="34" charset="-122"/>
                <a:ea typeface="微软雅黑" panose="020B0503020204020204" pitchFamily="34" charset="-122"/>
              </a:rPr>
              <a:t>片后变为平面偏振光，其振动方向与原来的椭圆或圆偏振光的旋向及晶片相位延迟的正负有关，视左旋或右旋或相位延迟正负不同，而取不同方向。</a:t>
            </a:r>
          </a:p>
        </p:txBody>
      </p:sp>
    </p:spTree>
    <p:extLst>
      <p:ext uri="{BB962C8B-B14F-4D97-AF65-F5344CB8AC3E}">
        <p14:creationId xmlns:p14="http://schemas.microsoft.com/office/powerpoint/2010/main" val="8227577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40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758979"/>
            <a:ext cx="7776864" cy="5888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37" name="Text Box 4"/>
          <p:cNvSpPr txBox="1">
            <a:spLocks noChangeArrowheads="1"/>
          </p:cNvSpPr>
          <p:nvPr/>
        </p:nvSpPr>
        <p:spPr bwMode="invGray">
          <a:xfrm>
            <a:off x="308288" y="758979"/>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光源检测的流程</a:t>
            </a:r>
            <a:endParaRPr lang="zh-CN" altLang="en-US" dirty="0"/>
          </a:p>
        </p:txBody>
      </p:sp>
    </p:spTree>
    <p:extLst>
      <p:ext uri="{BB962C8B-B14F-4D97-AF65-F5344CB8AC3E}">
        <p14:creationId xmlns:p14="http://schemas.microsoft.com/office/powerpoint/2010/main" val="1240792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196"/>
            <a:ext cx="8229600" cy="1143000"/>
          </a:xfrm>
        </p:spPr>
        <p:txBody>
          <a:bodyPr/>
          <a:lstStyle/>
          <a:p>
            <a:r>
              <a:rPr lang="zh-CN" altLang="en-US" dirty="0" smtClean="0"/>
              <a:t>作业</a:t>
            </a:r>
            <a:endParaRPr lang="zh-CN" altLang="en-US" dirty="0"/>
          </a:p>
        </p:txBody>
      </p:sp>
      <p:sp>
        <p:nvSpPr>
          <p:cNvPr id="3" name="内容占位符 2"/>
          <p:cNvSpPr>
            <a:spLocks noGrp="1"/>
          </p:cNvSpPr>
          <p:nvPr>
            <p:ph idx="1"/>
          </p:nvPr>
        </p:nvSpPr>
        <p:spPr>
          <a:xfrm>
            <a:off x="251520" y="1021947"/>
            <a:ext cx="8640960" cy="576064"/>
          </a:xfrm>
        </p:spPr>
        <p:txBody>
          <a:bodyPr/>
          <a:lstStyle/>
          <a:p>
            <a:pPr marL="0" indent="0">
              <a:buNone/>
            </a:pPr>
            <a:r>
              <a:rPr lang="zh-CN" altLang="en-US" sz="2400" dirty="0" smtClean="0"/>
              <a:t>习题</a:t>
            </a:r>
            <a:r>
              <a:rPr lang="en-US" altLang="zh-CN" sz="2400" dirty="0" smtClean="0"/>
              <a:t>7.23</a:t>
            </a:r>
            <a:r>
              <a:rPr lang="zh-CN" altLang="en-US" sz="2400" dirty="0"/>
              <a:t>，</a:t>
            </a:r>
            <a:r>
              <a:rPr lang="en-US" altLang="zh-CN" sz="2400" dirty="0" smtClean="0"/>
              <a:t>7.24</a:t>
            </a:r>
            <a:r>
              <a:rPr lang="zh-CN" altLang="en-US" sz="2400" dirty="0" smtClean="0"/>
              <a:t>，</a:t>
            </a:r>
            <a:r>
              <a:rPr lang="en-US" altLang="zh-CN" sz="2400" dirty="0" smtClean="0"/>
              <a:t>7.25</a:t>
            </a:r>
            <a:r>
              <a:rPr lang="zh-CN" altLang="en-US" sz="2400" dirty="0" smtClean="0"/>
              <a:t>，</a:t>
            </a:r>
            <a:r>
              <a:rPr lang="en-US" altLang="zh-CN" sz="2400" dirty="0" smtClean="0"/>
              <a:t>7.31</a:t>
            </a:r>
            <a:r>
              <a:rPr lang="zh-CN" altLang="en-US" sz="2400" dirty="0" smtClean="0"/>
              <a:t>。</a:t>
            </a:r>
            <a:endParaRPr lang="zh-CN" altLang="en-US" sz="2400" dirty="0"/>
          </a:p>
        </p:txBody>
      </p:sp>
    </p:spTree>
    <p:extLst>
      <p:ext uri="{BB962C8B-B14F-4D97-AF65-F5344CB8AC3E}">
        <p14:creationId xmlns:p14="http://schemas.microsoft.com/office/powerpoint/2010/main" val="813762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 name="Text Box 4"/>
          <p:cNvSpPr txBox="1">
            <a:spLocks noChangeArrowheads="1"/>
          </p:cNvSpPr>
          <p:nvPr/>
        </p:nvSpPr>
        <p:spPr bwMode="invGray">
          <a:xfrm>
            <a:off x="323528" y="808101"/>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正交振动平面偏振光的合成</a:t>
            </a:r>
            <a:endParaRPr lang="zh-CN" altLang="en-US" dirty="0"/>
          </a:p>
        </p:txBody>
      </p:sp>
      <p:sp>
        <p:nvSpPr>
          <p:cNvPr id="3" name="矩形 2"/>
          <p:cNvSpPr/>
          <p:nvPr/>
        </p:nvSpPr>
        <p:spPr>
          <a:xfrm>
            <a:off x="345664" y="1308156"/>
            <a:ext cx="8280920" cy="1532727"/>
          </a:xfrm>
          <a:prstGeom prst="rect">
            <a:avLst/>
          </a:prstGeom>
        </p:spPr>
        <p:txBody>
          <a:bodyPr wrap="square">
            <a:spAutoFit/>
          </a:bodyPr>
          <a:lstStyle/>
          <a:p>
            <a:pPr algn="just">
              <a:lnSpc>
                <a:spcPct val="130000"/>
              </a:lnSpc>
              <a:spcBef>
                <a:spcPct val="50000"/>
              </a:spcBef>
            </a:pPr>
            <a:r>
              <a:rPr lang="zh-CN" altLang="en-US" sz="2400" dirty="0">
                <a:solidFill>
                  <a:srgbClr val="0066FF"/>
                </a:solidFill>
                <a:latin typeface="微软雅黑" panose="020B0503020204020204" pitchFamily="34" charset="-122"/>
                <a:ea typeface="微软雅黑" panose="020B0503020204020204" pitchFamily="34" charset="-122"/>
              </a:rPr>
              <a:t>意义：</a:t>
            </a:r>
            <a:r>
              <a:rPr lang="zh-CN" altLang="en-US" sz="2400" dirty="0">
                <a:latin typeface="微软雅黑" panose="020B0503020204020204" pitchFamily="34" charset="-122"/>
                <a:ea typeface="微软雅黑" panose="020B0503020204020204" pitchFamily="34" charset="-122"/>
              </a:rPr>
              <a:t>合光矢量末端的轨迹为一个椭圆，该椭圆与以</a:t>
            </a:r>
            <a:r>
              <a:rPr lang="en-US" altLang="zh-CN" sz="2400" i="1" dirty="0">
                <a:latin typeface="Times New Roman" pitchFamily="18" charset="0"/>
              </a:rPr>
              <a:t>E</a:t>
            </a:r>
            <a:r>
              <a:rPr lang="en-US" altLang="zh-CN" sz="2400" i="1" baseline="-25000" dirty="0">
                <a:latin typeface="Times New Roman" pitchFamily="18" charset="0"/>
              </a:rPr>
              <a:t>x</a:t>
            </a:r>
            <a:r>
              <a:rPr lang="en-US" altLang="zh-CN" sz="2400" i="1" dirty="0">
                <a:latin typeface="Times New Roman" pitchFamily="18" charset="0"/>
              </a:rPr>
              <a:t>=</a:t>
            </a:r>
            <a:r>
              <a:rPr lang="en-US" altLang="zh-CN" sz="2400" dirty="0">
                <a:latin typeface="Times New Roman" pitchFamily="18" charset="0"/>
              </a:rPr>
              <a:t>±</a:t>
            </a:r>
            <a:r>
              <a:rPr lang="en-US" altLang="zh-CN" sz="2400" i="1" dirty="0">
                <a:latin typeface="Times New Roman" pitchFamily="18" charset="0"/>
              </a:rPr>
              <a:t>A</a:t>
            </a:r>
            <a:r>
              <a:rPr lang="en-US" altLang="zh-CN" sz="2400" i="1" baseline="-25000" dirty="0">
                <a:latin typeface="Times New Roman" pitchFamily="18" charset="0"/>
              </a:rPr>
              <a:t>x</a:t>
            </a:r>
            <a:r>
              <a:rPr lang="zh-CN" altLang="en-US" sz="2400" dirty="0">
                <a:latin typeface="微软雅黑" panose="020B0503020204020204" pitchFamily="34" charset="-122"/>
                <a:ea typeface="微软雅黑" panose="020B0503020204020204" pitchFamily="34" charset="-122"/>
              </a:rPr>
              <a:t>和</a:t>
            </a:r>
            <a:r>
              <a:rPr lang="en-US" altLang="zh-CN" sz="2400" i="1" dirty="0" err="1">
                <a:latin typeface="Times New Roman" pitchFamily="18" charset="0"/>
              </a:rPr>
              <a:t>E</a:t>
            </a:r>
            <a:r>
              <a:rPr lang="en-US" altLang="zh-CN" sz="2400" i="1" baseline="-25000" dirty="0" err="1">
                <a:latin typeface="Times New Roman" pitchFamily="18" charset="0"/>
              </a:rPr>
              <a:t>y</a:t>
            </a:r>
            <a:r>
              <a:rPr lang="en-US" altLang="zh-CN" sz="2400" i="1" dirty="0">
                <a:latin typeface="Times New Roman" pitchFamily="18" charset="0"/>
              </a:rPr>
              <a:t>=</a:t>
            </a:r>
            <a:r>
              <a:rPr lang="en-US" altLang="zh-CN" sz="2400" dirty="0">
                <a:latin typeface="Times New Roman" pitchFamily="18" charset="0"/>
              </a:rPr>
              <a:t>±</a:t>
            </a:r>
            <a:r>
              <a:rPr lang="en-US" altLang="zh-CN" sz="2400" i="1" dirty="0">
                <a:latin typeface="Times New Roman" pitchFamily="18" charset="0"/>
              </a:rPr>
              <a:t>A</a:t>
            </a:r>
            <a:r>
              <a:rPr lang="en-US" altLang="zh-CN" sz="2400" i="1" baseline="-25000" dirty="0">
                <a:latin typeface="Times New Roman" pitchFamily="18" charset="0"/>
              </a:rPr>
              <a:t>y</a:t>
            </a:r>
            <a:r>
              <a:rPr lang="zh-CN" altLang="en-US" sz="2400" dirty="0">
                <a:latin typeface="微软雅黑" panose="020B0503020204020204" pitchFamily="34" charset="-122"/>
                <a:ea typeface="微软雅黑" panose="020B0503020204020204" pitchFamily="34" charset="-122"/>
              </a:rPr>
              <a:t>为界的矩形框内切，其旋转方向及长短轴的方位与两叠加光波的相位差</a:t>
            </a:r>
            <a:r>
              <a:rPr lang="en-US" altLang="zh-CN" sz="2400" i="1" dirty="0">
                <a:latin typeface="Symbol" pitchFamily="18" charset="2"/>
              </a:rPr>
              <a:t>d</a:t>
            </a:r>
            <a:r>
              <a:rPr lang="en-US" altLang="zh-CN" sz="2400" i="1" dirty="0">
                <a:latin typeface="Times New Roman" pitchFamily="18" charset="0"/>
              </a:rPr>
              <a:t> </a:t>
            </a:r>
            <a:r>
              <a:rPr lang="zh-CN" altLang="en-US" sz="2400" dirty="0">
                <a:latin typeface="微软雅黑" panose="020B0503020204020204" pitchFamily="34" charset="-122"/>
                <a:ea typeface="微软雅黑" panose="020B0503020204020204" pitchFamily="34" charset="-122"/>
              </a:rPr>
              <a:t>有关。 </a:t>
            </a:r>
          </a:p>
        </p:txBody>
      </p:sp>
      <p:grpSp>
        <p:nvGrpSpPr>
          <p:cNvPr id="18" name="Group 4"/>
          <p:cNvGrpSpPr>
            <a:grpSpLocks/>
          </p:cNvGrpSpPr>
          <p:nvPr/>
        </p:nvGrpSpPr>
        <p:grpSpPr bwMode="auto">
          <a:xfrm>
            <a:off x="5439468" y="2826014"/>
            <a:ext cx="2922588" cy="3375025"/>
            <a:chOff x="1999" y="1637"/>
            <a:chExt cx="1841" cy="2126"/>
          </a:xfrm>
        </p:grpSpPr>
        <p:sp>
          <p:nvSpPr>
            <p:cNvPr id="19" name="Text Box 5"/>
            <p:cNvSpPr txBox="1">
              <a:spLocks noChangeAspect="1" noChangeArrowheads="1"/>
            </p:cNvSpPr>
            <p:nvPr/>
          </p:nvSpPr>
          <p:spPr bwMode="auto">
            <a:xfrm>
              <a:off x="1999" y="3552"/>
              <a:ext cx="1841"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smtClean="0">
                  <a:latin typeface="微软雅黑" panose="020B0503020204020204" pitchFamily="34" charset="-122"/>
                  <a:ea typeface="微软雅黑" panose="020B0503020204020204" pitchFamily="34" charset="-122"/>
                </a:rPr>
                <a:t>正交</a:t>
              </a:r>
              <a:r>
                <a:rPr lang="zh-CN" altLang="en-US" dirty="0">
                  <a:latin typeface="微软雅黑" panose="020B0503020204020204" pitchFamily="34" charset="-122"/>
                  <a:ea typeface="微软雅黑" panose="020B0503020204020204" pitchFamily="34" charset="-122"/>
                </a:rPr>
                <a:t>振动的合成</a:t>
              </a:r>
            </a:p>
          </p:txBody>
        </p:sp>
        <p:grpSp>
          <p:nvGrpSpPr>
            <p:cNvPr id="20" name="Group 6"/>
            <p:cNvGrpSpPr>
              <a:grpSpLocks/>
            </p:cNvGrpSpPr>
            <p:nvPr/>
          </p:nvGrpSpPr>
          <p:grpSpPr bwMode="auto">
            <a:xfrm>
              <a:off x="2056" y="1637"/>
              <a:ext cx="1729" cy="1715"/>
              <a:chOff x="2056" y="1637"/>
              <a:chExt cx="1729" cy="1715"/>
            </a:xfrm>
          </p:grpSpPr>
          <p:sp>
            <p:nvSpPr>
              <p:cNvPr id="22" name="Line 7"/>
              <p:cNvSpPr>
                <a:spLocks noChangeAspect="1" noChangeShapeType="1"/>
              </p:cNvSpPr>
              <p:nvPr/>
            </p:nvSpPr>
            <p:spPr bwMode="auto">
              <a:xfrm flipH="1">
                <a:off x="2881" y="1657"/>
                <a:ext cx="2" cy="1695"/>
              </a:xfrm>
              <a:prstGeom prst="line">
                <a:avLst/>
              </a:prstGeom>
              <a:noFill/>
              <a:ln w="19050">
                <a:solidFill>
                  <a:srgbClr val="0000FF"/>
                </a:solidFill>
                <a:round/>
                <a:headEnd type="arrow" w="sm" len="sm"/>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3" name="Line 8"/>
              <p:cNvSpPr>
                <a:spLocks noChangeAspect="1" noChangeShapeType="1"/>
              </p:cNvSpPr>
              <p:nvPr/>
            </p:nvSpPr>
            <p:spPr bwMode="auto">
              <a:xfrm>
                <a:off x="2056" y="2588"/>
                <a:ext cx="1724" cy="0"/>
              </a:xfrm>
              <a:prstGeom prst="line">
                <a:avLst/>
              </a:prstGeom>
              <a:noFill/>
              <a:ln w="19050">
                <a:solidFill>
                  <a:srgbClr val="0000FF"/>
                </a:solidFill>
                <a:round/>
                <a:headEnd/>
                <a:tailEnd type="arrow"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4" name="Line 9"/>
              <p:cNvSpPr>
                <a:spLocks noChangeAspect="1" noChangeShapeType="1"/>
              </p:cNvSpPr>
              <p:nvPr/>
            </p:nvSpPr>
            <p:spPr bwMode="auto">
              <a:xfrm flipV="1">
                <a:off x="2881" y="2215"/>
                <a:ext cx="375" cy="376"/>
              </a:xfrm>
              <a:prstGeom prst="line">
                <a:avLst/>
              </a:prstGeom>
              <a:noFill/>
              <a:ln w="28575">
                <a:solidFill>
                  <a:srgbClr val="FF0000"/>
                </a:solidFill>
                <a:round/>
                <a:headEnd/>
                <a:tailEnd type="triangle" w="sm"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5" name="Line 10"/>
              <p:cNvSpPr>
                <a:spLocks noChangeAspect="1" noChangeShapeType="1"/>
              </p:cNvSpPr>
              <p:nvPr/>
            </p:nvSpPr>
            <p:spPr bwMode="auto">
              <a:xfrm>
                <a:off x="3256" y="2215"/>
                <a:ext cx="0" cy="37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6" name="Line 11"/>
              <p:cNvSpPr>
                <a:spLocks noChangeAspect="1" noChangeShapeType="1"/>
              </p:cNvSpPr>
              <p:nvPr/>
            </p:nvSpPr>
            <p:spPr bwMode="auto">
              <a:xfrm>
                <a:off x="2881" y="2591"/>
                <a:ext cx="385" cy="0"/>
              </a:xfrm>
              <a:prstGeom prst="line">
                <a:avLst/>
              </a:prstGeom>
              <a:noFill/>
              <a:ln w="28575">
                <a:solidFill>
                  <a:srgbClr val="FF0000"/>
                </a:solidFill>
                <a:round/>
                <a:headEnd/>
                <a:tailEnd type="triangle" w="sm"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7" name="Line 12"/>
              <p:cNvSpPr>
                <a:spLocks noChangeAspect="1" noChangeShapeType="1"/>
              </p:cNvSpPr>
              <p:nvPr/>
            </p:nvSpPr>
            <p:spPr bwMode="auto">
              <a:xfrm flipH="1">
                <a:off x="2881" y="2215"/>
                <a:ext cx="375"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8" name="Line 13"/>
              <p:cNvSpPr>
                <a:spLocks noChangeAspect="1" noChangeShapeType="1"/>
              </p:cNvSpPr>
              <p:nvPr/>
            </p:nvSpPr>
            <p:spPr bwMode="auto">
              <a:xfrm flipV="1">
                <a:off x="2881" y="2209"/>
                <a:ext cx="0" cy="376"/>
              </a:xfrm>
              <a:prstGeom prst="line">
                <a:avLst/>
              </a:prstGeom>
              <a:noFill/>
              <a:ln w="28575">
                <a:solidFill>
                  <a:srgbClr val="FF0000"/>
                </a:solidFill>
                <a:round/>
                <a:headEnd/>
                <a:tailEnd type="triangle" w="sm"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9" name="Text Box 14"/>
              <p:cNvSpPr txBox="1">
                <a:spLocks noChangeAspect="1" noChangeArrowheads="1"/>
              </p:cNvSpPr>
              <p:nvPr/>
            </p:nvSpPr>
            <p:spPr bwMode="auto">
              <a:xfrm>
                <a:off x="3630" y="2623"/>
                <a:ext cx="155"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x</a:t>
                </a:r>
                <a:endParaRPr lang="en-US" altLang="zh-CN" sz="1400" b="1"/>
              </a:p>
            </p:txBody>
          </p:sp>
          <p:sp>
            <p:nvSpPr>
              <p:cNvPr id="30" name="Text Box 15"/>
              <p:cNvSpPr txBox="1">
                <a:spLocks noChangeAspect="1" noChangeArrowheads="1"/>
              </p:cNvSpPr>
              <p:nvPr/>
            </p:nvSpPr>
            <p:spPr bwMode="auto">
              <a:xfrm>
                <a:off x="2664" y="2204"/>
                <a:ext cx="18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E</a:t>
                </a:r>
                <a:r>
                  <a:rPr lang="en-US" altLang="zh-CN" sz="1400" b="1" i="1" baseline="-25000">
                    <a:latin typeface="Times New Roman" pitchFamily="18" charset="0"/>
                  </a:rPr>
                  <a:t>y</a:t>
                </a:r>
                <a:endParaRPr lang="en-US" altLang="zh-CN" sz="1400" b="1"/>
              </a:p>
            </p:txBody>
          </p:sp>
          <p:sp>
            <p:nvSpPr>
              <p:cNvPr id="31" name="Text Box 16"/>
              <p:cNvSpPr txBox="1">
                <a:spLocks noChangeAspect="1" noChangeArrowheads="1"/>
              </p:cNvSpPr>
              <p:nvPr/>
            </p:nvSpPr>
            <p:spPr bwMode="auto">
              <a:xfrm>
                <a:off x="2996" y="2637"/>
                <a:ext cx="181"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E</a:t>
                </a:r>
                <a:r>
                  <a:rPr lang="en-US" altLang="zh-CN" sz="1400" b="1" i="1" baseline="-25000">
                    <a:latin typeface="Times New Roman" pitchFamily="18" charset="0"/>
                  </a:rPr>
                  <a:t>x</a:t>
                </a:r>
                <a:endParaRPr lang="en-US" altLang="zh-CN" sz="1400" b="1"/>
              </a:p>
            </p:txBody>
          </p:sp>
          <p:sp>
            <p:nvSpPr>
              <p:cNvPr id="32" name="Text Box 17"/>
              <p:cNvSpPr txBox="1">
                <a:spLocks noChangeAspect="1" noChangeArrowheads="1"/>
              </p:cNvSpPr>
              <p:nvPr/>
            </p:nvSpPr>
            <p:spPr bwMode="auto">
              <a:xfrm>
                <a:off x="2658" y="1637"/>
                <a:ext cx="183"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y</a:t>
                </a:r>
                <a:endParaRPr lang="en-US" altLang="zh-CN" sz="1400" b="1"/>
              </a:p>
            </p:txBody>
          </p:sp>
          <p:sp>
            <p:nvSpPr>
              <p:cNvPr id="33" name="Text Box 18"/>
              <p:cNvSpPr txBox="1">
                <a:spLocks noChangeAspect="1" noChangeArrowheads="1"/>
              </p:cNvSpPr>
              <p:nvPr/>
            </p:nvSpPr>
            <p:spPr bwMode="auto">
              <a:xfrm>
                <a:off x="3021" y="2400"/>
                <a:ext cx="156"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Symbol" pitchFamily="18" charset="2"/>
                  </a:rPr>
                  <a:t>w</a:t>
                </a:r>
                <a:r>
                  <a:rPr lang="en-US" altLang="zh-CN" sz="1400" b="1" i="1">
                    <a:latin typeface="Times New Roman" pitchFamily="18" charset="0"/>
                  </a:rPr>
                  <a:t>t</a:t>
                </a:r>
                <a:endParaRPr lang="en-US" altLang="zh-CN" sz="1400" b="1"/>
              </a:p>
            </p:txBody>
          </p:sp>
          <p:sp>
            <p:nvSpPr>
              <p:cNvPr id="34" name="Arc 19"/>
              <p:cNvSpPr>
                <a:spLocks noChangeAspect="1"/>
              </p:cNvSpPr>
              <p:nvPr/>
            </p:nvSpPr>
            <p:spPr bwMode="auto">
              <a:xfrm>
                <a:off x="2971" y="2463"/>
                <a:ext cx="69" cy="122"/>
              </a:xfrm>
              <a:custGeom>
                <a:avLst/>
                <a:gdLst>
                  <a:gd name="G0" fmla="+- 0 0 0"/>
                  <a:gd name="G1" fmla="+- 16886 0 0"/>
                  <a:gd name="G2" fmla="+- 21600 0 0"/>
                  <a:gd name="T0" fmla="*/ 13469 w 21600"/>
                  <a:gd name="T1" fmla="*/ 0 h 16886"/>
                  <a:gd name="T2" fmla="*/ 21600 w 21600"/>
                  <a:gd name="T3" fmla="*/ 16886 h 16886"/>
                  <a:gd name="T4" fmla="*/ 0 w 21600"/>
                  <a:gd name="T5" fmla="*/ 16886 h 16886"/>
                </a:gdLst>
                <a:ahLst/>
                <a:cxnLst>
                  <a:cxn ang="0">
                    <a:pos x="T0" y="T1"/>
                  </a:cxn>
                  <a:cxn ang="0">
                    <a:pos x="T2" y="T3"/>
                  </a:cxn>
                  <a:cxn ang="0">
                    <a:pos x="T4" y="T5"/>
                  </a:cxn>
                </a:cxnLst>
                <a:rect l="0" t="0" r="r" b="b"/>
                <a:pathLst>
                  <a:path w="21600" h="16886" fill="none" extrusionOk="0">
                    <a:moveTo>
                      <a:pt x="13469" y="-1"/>
                    </a:moveTo>
                    <a:cubicBezTo>
                      <a:pt x="18607" y="4098"/>
                      <a:pt x="21600" y="10313"/>
                      <a:pt x="21600" y="16886"/>
                    </a:cubicBezTo>
                  </a:path>
                  <a:path w="21600" h="16886" stroke="0" extrusionOk="0">
                    <a:moveTo>
                      <a:pt x="13469" y="-1"/>
                    </a:moveTo>
                    <a:cubicBezTo>
                      <a:pt x="18607" y="4098"/>
                      <a:pt x="21600" y="10313"/>
                      <a:pt x="21600" y="16886"/>
                    </a:cubicBezTo>
                    <a:lnTo>
                      <a:pt x="0" y="16886"/>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5" name="Oval 20"/>
              <p:cNvSpPr>
                <a:spLocks noChangeAspect="1" noChangeArrowheads="1"/>
              </p:cNvSpPr>
              <p:nvPr/>
            </p:nvSpPr>
            <p:spPr bwMode="auto">
              <a:xfrm>
                <a:off x="2422" y="1929"/>
                <a:ext cx="918" cy="1318"/>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6" name="Rectangle 21"/>
              <p:cNvSpPr>
                <a:spLocks noChangeAspect="1" noChangeArrowheads="1"/>
              </p:cNvSpPr>
              <p:nvPr/>
            </p:nvSpPr>
            <p:spPr bwMode="auto">
              <a:xfrm>
                <a:off x="2420" y="1933"/>
                <a:ext cx="919" cy="1316"/>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7" name="Text Box 22"/>
              <p:cNvSpPr txBox="1">
                <a:spLocks noChangeAspect="1" noChangeArrowheads="1"/>
              </p:cNvSpPr>
              <p:nvPr/>
            </p:nvSpPr>
            <p:spPr bwMode="auto">
              <a:xfrm>
                <a:off x="2878" y="1759"/>
                <a:ext cx="155"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A</a:t>
                </a:r>
                <a:r>
                  <a:rPr lang="en-US" altLang="zh-CN" sz="1400" b="1" i="1" baseline="-25000">
                    <a:latin typeface="Times New Roman" pitchFamily="18" charset="0"/>
                  </a:rPr>
                  <a:t>y</a:t>
                </a:r>
                <a:endParaRPr lang="en-US" altLang="zh-CN" sz="1400" b="1"/>
              </a:p>
            </p:txBody>
          </p:sp>
          <p:sp>
            <p:nvSpPr>
              <p:cNvPr id="38" name="Text Box 23"/>
              <p:cNvSpPr txBox="1">
                <a:spLocks noChangeAspect="1" noChangeArrowheads="1"/>
              </p:cNvSpPr>
              <p:nvPr/>
            </p:nvSpPr>
            <p:spPr bwMode="auto">
              <a:xfrm>
                <a:off x="3369" y="2637"/>
                <a:ext cx="181"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A</a:t>
                </a:r>
                <a:r>
                  <a:rPr lang="en-US" altLang="zh-CN" sz="1400" b="1" i="1" baseline="-25000">
                    <a:latin typeface="Times New Roman" pitchFamily="18" charset="0"/>
                  </a:rPr>
                  <a:t>x</a:t>
                </a:r>
                <a:endParaRPr lang="en-US" altLang="zh-CN" sz="1400" b="1"/>
              </a:p>
            </p:txBody>
          </p:sp>
        </p:grpSp>
      </p:grpSp>
      <p:graphicFrame>
        <p:nvGraphicFramePr>
          <p:cNvPr id="4" name="对象 3"/>
          <p:cNvGraphicFramePr>
            <a:graphicFrameLocks noChangeAspect="1"/>
          </p:cNvGraphicFramePr>
          <p:nvPr>
            <p:extLst>
              <p:ext uri="{D42A27DB-BD31-4B8C-83A1-F6EECF244321}">
                <p14:modId xmlns:p14="http://schemas.microsoft.com/office/powerpoint/2010/main" val="216213001"/>
              </p:ext>
            </p:extLst>
          </p:nvPr>
        </p:nvGraphicFramePr>
        <p:xfrm>
          <a:off x="632334" y="2885932"/>
          <a:ext cx="3867150" cy="936625"/>
        </p:xfrm>
        <a:graphic>
          <a:graphicData uri="http://schemas.openxmlformats.org/presentationml/2006/ole">
            <mc:AlternateContent xmlns:mc="http://schemas.openxmlformats.org/markup-compatibility/2006">
              <mc:Choice xmlns:v="urn:schemas-microsoft-com:vml" Requires="v">
                <p:oleObj spid="_x0000_s377983" name="Equation" r:id="rId3" imgW="1993680" imgH="482400" progId="Equation.DSMT4">
                  <p:embed/>
                </p:oleObj>
              </mc:Choice>
              <mc:Fallback>
                <p:oleObj name="Equation" r:id="rId3" imgW="1993680" imgH="482400" progId="Equation.DSMT4">
                  <p:embed/>
                  <p:pic>
                    <p:nvPicPr>
                      <p:cNvPr id="0" name="对象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334" y="2885932"/>
                        <a:ext cx="386715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矩形 5"/>
          <p:cNvSpPr/>
          <p:nvPr/>
        </p:nvSpPr>
        <p:spPr>
          <a:xfrm>
            <a:off x="323528" y="4061671"/>
            <a:ext cx="4758658" cy="1717393"/>
          </a:xfrm>
          <a:prstGeom prst="rect">
            <a:avLst/>
          </a:prstGeom>
        </p:spPr>
        <p:txBody>
          <a:bodyPr wrap="square">
            <a:spAutoFit/>
          </a:bodyPr>
          <a:lstStyle/>
          <a:p>
            <a:pPr algn="just">
              <a:lnSpc>
                <a:spcPct val="120000"/>
              </a:lnSpc>
            </a:pPr>
            <a:r>
              <a:rPr lang="zh-CN" altLang="en-US" sz="2200" dirty="0">
                <a:latin typeface="微软雅黑" panose="020B0503020204020204" pitchFamily="34" charset="-122"/>
                <a:ea typeface="微软雅黑" panose="020B0503020204020204" pitchFamily="34" charset="-122"/>
              </a:rPr>
              <a:t>椭圆偏振光产生于两</a:t>
            </a:r>
            <a:r>
              <a:rPr lang="zh-CN" altLang="en-US" sz="2200" dirty="0">
                <a:solidFill>
                  <a:srgbClr val="0066FF"/>
                </a:solidFill>
                <a:latin typeface="微软雅黑" panose="020B0503020204020204" pitchFamily="34" charset="-122"/>
                <a:ea typeface="微软雅黑" panose="020B0503020204020204" pitchFamily="34" charset="-122"/>
              </a:rPr>
              <a:t>同频率</a:t>
            </a:r>
            <a:r>
              <a:rPr lang="zh-CN" altLang="en-US" sz="2200" dirty="0">
                <a:latin typeface="微软雅黑" panose="020B0503020204020204" pitchFamily="34" charset="-122"/>
                <a:ea typeface="微软雅黑" panose="020B0503020204020204" pitchFamily="34" charset="-122"/>
              </a:rPr>
              <a:t>、</a:t>
            </a:r>
            <a:r>
              <a:rPr lang="zh-CN" altLang="en-US" sz="2200" dirty="0">
                <a:solidFill>
                  <a:srgbClr val="0066FF"/>
                </a:solidFill>
                <a:latin typeface="微软雅黑" panose="020B0503020204020204" pitchFamily="34" charset="-122"/>
                <a:ea typeface="微软雅黑" panose="020B0503020204020204" pitchFamily="34" charset="-122"/>
              </a:rPr>
              <a:t>相位差恒定</a:t>
            </a:r>
            <a:r>
              <a:rPr lang="zh-CN" altLang="en-US" sz="2200" dirty="0">
                <a:latin typeface="微软雅黑" panose="020B0503020204020204" pitchFamily="34" charset="-122"/>
                <a:ea typeface="微软雅黑" panose="020B0503020204020204" pitchFamily="34" charset="-122"/>
              </a:rPr>
              <a:t>且</a:t>
            </a:r>
            <a:r>
              <a:rPr lang="zh-CN" altLang="en-US" sz="2200" dirty="0">
                <a:solidFill>
                  <a:srgbClr val="0066FF"/>
                </a:solidFill>
                <a:latin typeface="微软雅黑" panose="020B0503020204020204" pitchFamily="34" charset="-122"/>
                <a:ea typeface="微软雅黑" panose="020B0503020204020204" pitchFamily="34" charset="-122"/>
              </a:rPr>
              <a:t>振动方向</a:t>
            </a:r>
            <a:r>
              <a:rPr lang="zh-CN" altLang="en-US" sz="2200" dirty="0" smtClean="0">
                <a:solidFill>
                  <a:srgbClr val="0066FF"/>
                </a:solidFill>
                <a:latin typeface="微软雅黑" panose="020B0503020204020204" pitchFamily="34" charset="-122"/>
                <a:ea typeface="微软雅黑" panose="020B0503020204020204" pitchFamily="34" charset="-122"/>
              </a:rPr>
              <a:t>正交</a:t>
            </a:r>
            <a:r>
              <a:rPr lang="zh-CN" altLang="en-US" sz="2200" dirty="0" smtClean="0">
                <a:latin typeface="微软雅黑" panose="020B0503020204020204" pitchFamily="34" charset="-122"/>
                <a:ea typeface="微软雅黑" panose="020B0503020204020204" pitchFamily="34" charset="-122"/>
              </a:rPr>
              <a:t>的线偏振</a:t>
            </a:r>
            <a:r>
              <a:rPr lang="zh-CN" altLang="en-US" sz="2200" smtClean="0">
                <a:latin typeface="微软雅黑" panose="020B0503020204020204" pitchFamily="34" charset="-122"/>
                <a:ea typeface="微软雅黑" panose="020B0503020204020204" pitchFamily="34" charset="-122"/>
              </a:rPr>
              <a:t>光的</a:t>
            </a:r>
            <a:r>
              <a:rPr lang="zh-CN" altLang="en-US" sz="2200" smtClean="0">
                <a:solidFill>
                  <a:srgbClr val="0066FF"/>
                </a:solidFill>
                <a:latin typeface="微软雅黑" panose="020B0503020204020204" pitchFamily="34" charset="-122"/>
                <a:ea typeface="微软雅黑" panose="020B0503020204020204" pitchFamily="34" charset="-122"/>
              </a:rPr>
              <a:t>叠加</a:t>
            </a:r>
            <a:r>
              <a:rPr lang="zh-CN" altLang="en-US" sz="2200" dirty="0" smtClean="0">
                <a:latin typeface="微软雅黑" panose="020B0503020204020204" pitchFamily="34" charset="-122"/>
                <a:ea typeface="微软雅黑" panose="020B0503020204020204" pitchFamily="34" charset="-122"/>
              </a:rPr>
              <a:t>，线偏振光和圆偏振光都可看做椭圆偏振</a:t>
            </a:r>
            <a:r>
              <a:rPr lang="zh-CN" altLang="en-US" sz="2200" dirty="0">
                <a:latin typeface="微软雅黑" panose="020B0503020204020204" pitchFamily="34" charset="-122"/>
                <a:ea typeface="微软雅黑" panose="020B0503020204020204" pitchFamily="34" charset="-122"/>
              </a:rPr>
              <a:t>光的</a:t>
            </a:r>
            <a:r>
              <a:rPr lang="zh-CN" altLang="en-US" sz="2200" dirty="0">
                <a:solidFill>
                  <a:srgbClr val="0066FF"/>
                </a:solidFill>
                <a:latin typeface="微软雅黑" panose="020B0503020204020204" pitchFamily="34" charset="-122"/>
                <a:ea typeface="微软雅黑" panose="020B0503020204020204" pitchFamily="34" charset="-122"/>
              </a:rPr>
              <a:t>特例</a:t>
            </a:r>
            <a:r>
              <a:rPr lang="zh-CN" altLang="en-US" sz="2200"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966394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 name="Text Box 4"/>
          <p:cNvSpPr txBox="1">
            <a:spLocks noChangeArrowheads="1"/>
          </p:cNvSpPr>
          <p:nvPr/>
        </p:nvSpPr>
        <p:spPr bwMode="invGray">
          <a:xfrm>
            <a:off x="323528" y="713724"/>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椭圆方程的演化</a:t>
            </a:r>
            <a:endParaRPr lang="zh-CN" altLang="en-US" dirty="0"/>
          </a:p>
        </p:txBody>
      </p:sp>
      <p:grpSp>
        <p:nvGrpSpPr>
          <p:cNvPr id="20" name="Group 6"/>
          <p:cNvGrpSpPr>
            <a:grpSpLocks/>
          </p:cNvGrpSpPr>
          <p:nvPr/>
        </p:nvGrpSpPr>
        <p:grpSpPr bwMode="auto">
          <a:xfrm>
            <a:off x="3501600" y="260648"/>
            <a:ext cx="2228057" cy="2559050"/>
            <a:chOff x="2056" y="1637"/>
            <a:chExt cx="1729" cy="1715"/>
          </a:xfrm>
        </p:grpSpPr>
        <p:sp>
          <p:nvSpPr>
            <p:cNvPr id="22" name="Line 7"/>
            <p:cNvSpPr>
              <a:spLocks noChangeAspect="1" noChangeShapeType="1"/>
            </p:cNvSpPr>
            <p:nvPr/>
          </p:nvSpPr>
          <p:spPr bwMode="auto">
            <a:xfrm flipH="1">
              <a:off x="2881" y="1657"/>
              <a:ext cx="2" cy="1695"/>
            </a:xfrm>
            <a:prstGeom prst="line">
              <a:avLst/>
            </a:prstGeom>
            <a:noFill/>
            <a:ln w="19050">
              <a:solidFill>
                <a:srgbClr val="0000FF"/>
              </a:solidFill>
              <a:round/>
              <a:headEnd type="arrow" w="sm" len="sm"/>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3" name="Line 8"/>
            <p:cNvSpPr>
              <a:spLocks noChangeAspect="1" noChangeShapeType="1"/>
            </p:cNvSpPr>
            <p:nvPr/>
          </p:nvSpPr>
          <p:spPr bwMode="auto">
            <a:xfrm>
              <a:off x="2056" y="2588"/>
              <a:ext cx="1724" cy="0"/>
            </a:xfrm>
            <a:prstGeom prst="line">
              <a:avLst/>
            </a:prstGeom>
            <a:noFill/>
            <a:ln w="19050">
              <a:solidFill>
                <a:srgbClr val="0000FF"/>
              </a:solidFill>
              <a:round/>
              <a:headEnd/>
              <a:tailEnd type="arrow"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4" name="Line 9"/>
            <p:cNvSpPr>
              <a:spLocks noChangeAspect="1" noChangeShapeType="1"/>
            </p:cNvSpPr>
            <p:nvPr/>
          </p:nvSpPr>
          <p:spPr bwMode="auto">
            <a:xfrm flipV="1">
              <a:off x="2881" y="2215"/>
              <a:ext cx="375" cy="376"/>
            </a:xfrm>
            <a:prstGeom prst="line">
              <a:avLst/>
            </a:prstGeom>
            <a:noFill/>
            <a:ln w="28575">
              <a:solidFill>
                <a:srgbClr val="FF0000"/>
              </a:solidFill>
              <a:round/>
              <a:headEnd/>
              <a:tailEnd type="triangle" w="sm"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5" name="Line 10"/>
            <p:cNvSpPr>
              <a:spLocks noChangeAspect="1" noChangeShapeType="1"/>
            </p:cNvSpPr>
            <p:nvPr/>
          </p:nvSpPr>
          <p:spPr bwMode="auto">
            <a:xfrm>
              <a:off x="3256" y="2215"/>
              <a:ext cx="0" cy="37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6" name="Line 11"/>
            <p:cNvSpPr>
              <a:spLocks noChangeAspect="1" noChangeShapeType="1"/>
            </p:cNvSpPr>
            <p:nvPr/>
          </p:nvSpPr>
          <p:spPr bwMode="auto">
            <a:xfrm>
              <a:off x="2881" y="2591"/>
              <a:ext cx="385" cy="0"/>
            </a:xfrm>
            <a:prstGeom prst="line">
              <a:avLst/>
            </a:prstGeom>
            <a:noFill/>
            <a:ln w="28575">
              <a:solidFill>
                <a:srgbClr val="FF0000"/>
              </a:solidFill>
              <a:round/>
              <a:headEnd/>
              <a:tailEnd type="triangle" w="sm"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7" name="Line 12"/>
            <p:cNvSpPr>
              <a:spLocks noChangeAspect="1" noChangeShapeType="1"/>
            </p:cNvSpPr>
            <p:nvPr/>
          </p:nvSpPr>
          <p:spPr bwMode="auto">
            <a:xfrm flipH="1">
              <a:off x="2881" y="2215"/>
              <a:ext cx="375"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8" name="Line 13"/>
            <p:cNvSpPr>
              <a:spLocks noChangeAspect="1" noChangeShapeType="1"/>
            </p:cNvSpPr>
            <p:nvPr/>
          </p:nvSpPr>
          <p:spPr bwMode="auto">
            <a:xfrm flipV="1">
              <a:off x="2881" y="2209"/>
              <a:ext cx="0" cy="376"/>
            </a:xfrm>
            <a:prstGeom prst="line">
              <a:avLst/>
            </a:prstGeom>
            <a:noFill/>
            <a:ln w="28575">
              <a:solidFill>
                <a:srgbClr val="FF0000"/>
              </a:solidFill>
              <a:round/>
              <a:headEnd/>
              <a:tailEnd type="triangle" w="sm"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29" name="Text Box 14"/>
            <p:cNvSpPr txBox="1">
              <a:spLocks noChangeAspect="1" noChangeArrowheads="1"/>
            </p:cNvSpPr>
            <p:nvPr/>
          </p:nvSpPr>
          <p:spPr bwMode="auto">
            <a:xfrm>
              <a:off x="3630" y="2623"/>
              <a:ext cx="155"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x</a:t>
              </a:r>
              <a:endParaRPr lang="en-US" altLang="zh-CN" sz="1400" b="1"/>
            </a:p>
          </p:txBody>
        </p:sp>
        <p:sp>
          <p:nvSpPr>
            <p:cNvPr id="30" name="Text Box 15"/>
            <p:cNvSpPr txBox="1">
              <a:spLocks noChangeAspect="1" noChangeArrowheads="1"/>
            </p:cNvSpPr>
            <p:nvPr/>
          </p:nvSpPr>
          <p:spPr bwMode="auto">
            <a:xfrm>
              <a:off x="2664" y="2204"/>
              <a:ext cx="18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E</a:t>
              </a:r>
              <a:r>
                <a:rPr lang="en-US" altLang="zh-CN" sz="1400" b="1" i="1" baseline="-25000">
                  <a:latin typeface="Times New Roman" pitchFamily="18" charset="0"/>
                </a:rPr>
                <a:t>y</a:t>
              </a:r>
              <a:endParaRPr lang="en-US" altLang="zh-CN" sz="1400" b="1"/>
            </a:p>
          </p:txBody>
        </p:sp>
        <p:sp>
          <p:nvSpPr>
            <p:cNvPr id="31" name="Text Box 16"/>
            <p:cNvSpPr txBox="1">
              <a:spLocks noChangeAspect="1" noChangeArrowheads="1"/>
            </p:cNvSpPr>
            <p:nvPr/>
          </p:nvSpPr>
          <p:spPr bwMode="auto">
            <a:xfrm>
              <a:off x="2996" y="2637"/>
              <a:ext cx="181"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E</a:t>
              </a:r>
              <a:r>
                <a:rPr lang="en-US" altLang="zh-CN" sz="1400" b="1" i="1" baseline="-25000">
                  <a:latin typeface="Times New Roman" pitchFamily="18" charset="0"/>
                </a:rPr>
                <a:t>x</a:t>
              </a:r>
              <a:endParaRPr lang="en-US" altLang="zh-CN" sz="1400" b="1"/>
            </a:p>
          </p:txBody>
        </p:sp>
        <p:sp>
          <p:nvSpPr>
            <p:cNvPr id="32" name="Text Box 17"/>
            <p:cNvSpPr txBox="1">
              <a:spLocks noChangeAspect="1" noChangeArrowheads="1"/>
            </p:cNvSpPr>
            <p:nvPr/>
          </p:nvSpPr>
          <p:spPr bwMode="auto">
            <a:xfrm>
              <a:off x="2658" y="1637"/>
              <a:ext cx="183"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y</a:t>
              </a:r>
              <a:endParaRPr lang="en-US" altLang="zh-CN" sz="1400" b="1"/>
            </a:p>
          </p:txBody>
        </p:sp>
        <p:sp>
          <p:nvSpPr>
            <p:cNvPr id="33" name="Text Box 18"/>
            <p:cNvSpPr txBox="1">
              <a:spLocks noChangeAspect="1" noChangeArrowheads="1"/>
            </p:cNvSpPr>
            <p:nvPr/>
          </p:nvSpPr>
          <p:spPr bwMode="auto">
            <a:xfrm>
              <a:off x="3021" y="2400"/>
              <a:ext cx="156"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Symbol" pitchFamily="18" charset="2"/>
                </a:rPr>
                <a:t>w</a:t>
              </a:r>
              <a:r>
                <a:rPr lang="en-US" altLang="zh-CN" sz="1400" b="1" i="1">
                  <a:latin typeface="Times New Roman" pitchFamily="18" charset="0"/>
                </a:rPr>
                <a:t>t</a:t>
              </a:r>
              <a:endParaRPr lang="en-US" altLang="zh-CN" sz="1400" b="1"/>
            </a:p>
          </p:txBody>
        </p:sp>
        <p:sp>
          <p:nvSpPr>
            <p:cNvPr id="34" name="Arc 19"/>
            <p:cNvSpPr>
              <a:spLocks noChangeAspect="1"/>
            </p:cNvSpPr>
            <p:nvPr/>
          </p:nvSpPr>
          <p:spPr bwMode="auto">
            <a:xfrm>
              <a:off x="2971" y="2463"/>
              <a:ext cx="69" cy="122"/>
            </a:xfrm>
            <a:custGeom>
              <a:avLst/>
              <a:gdLst>
                <a:gd name="G0" fmla="+- 0 0 0"/>
                <a:gd name="G1" fmla="+- 16886 0 0"/>
                <a:gd name="G2" fmla="+- 21600 0 0"/>
                <a:gd name="T0" fmla="*/ 13469 w 21600"/>
                <a:gd name="T1" fmla="*/ 0 h 16886"/>
                <a:gd name="T2" fmla="*/ 21600 w 21600"/>
                <a:gd name="T3" fmla="*/ 16886 h 16886"/>
                <a:gd name="T4" fmla="*/ 0 w 21600"/>
                <a:gd name="T5" fmla="*/ 16886 h 16886"/>
              </a:gdLst>
              <a:ahLst/>
              <a:cxnLst>
                <a:cxn ang="0">
                  <a:pos x="T0" y="T1"/>
                </a:cxn>
                <a:cxn ang="0">
                  <a:pos x="T2" y="T3"/>
                </a:cxn>
                <a:cxn ang="0">
                  <a:pos x="T4" y="T5"/>
                </a:cxn>
              </a:cxnLst>
              <a:rect l="0" t="0" r="r" b="b"/>
              <a:pathLst>
                <a:path w="21600" h="16886" fill="none" extrusionOk="0">
                  <a:moveTo>
                    <a:pt x="13469" y="-1"/>
                  </a:moveTo>
                  <a:cubicBezTo>
                    <a:pt x="18607" y="4098"/>
                    <a:pt x="21600" y="10313"/>
                    <a:pt x="21600" y="16886"/>
                  </a:cubicBezTo>
                </a:path>
                <a:path w="21600" h="16886" stroke="0" extrusionOk="0">
                  <a:moveTo>
                    <a:pt x="13469" y="-1"/>
                  </a:moveTo>
                  <a:cubicBezTo>
                    <a:pt x="18607" y="4098"/>
                    <a:pt x="21600" y="10313"/>
                    <a:pt x="21600" y="16886"/>
                  </a:cubicBezTo>
                  <a:lnTo>
                    <a:pt x="0" y="16886"/>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5" name="Oval 20"/>
            <p:cNvSpPr>
              <a:spLocks noChangeAspect="1" noChangeArrowheads="1"/>
            </p:cNvSpPr>
            <p:nvPr/>
          </p:nvSpPr>
          <p:spPr bwMode="auto">
            <a:xfrm>
              <a:off x="2422" y="1929"/>
              <a:ext cx="918" cy="1318"/>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6" name="Rectangle 21"/>
            <p:cNvSpPr>
              <a:spLocks noChangeAspect="1" noChangeArrowheads="1"/>
            </p:cNvSpPr>
            <p:nvPr/>
          </p:nvSpPr>
          <p:spPr bwMode="auto">
            <a:xfrm>
              <a:off x="2420" y="1933"/>
              <a:ext cx="919" cy="1316"/>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7" name="Text Box 22"/>
            <p:cNvSpPr txBox="1">
              <a:spLocks noChangeAspect="1" noChangeArrowheads="1"/>
            </p:cNvSpPr>
            <p:nvPr/>
          </p:nvSpPr>
          <p:spPr bwMode="auto">
            <a:xfrm>
              <a:off x="2878" y="1759"/>
              <a:ext cx="155"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A</a:t>
              </a:r>
              <a:r>
                <a:rPr lang="en-US" altLang="zh-CN" sz="1400" b="1" i="1" baseline="-25000">
                  <a:latin typeface="Times New Roman" pitchFamily="18" charset="0"/>
                </a:rPr>
                <a:t>y</a:t>
              </a:r>
              <a:endParaRPr lang="en-US" altLang="zh-CN" sz="1400" b="1"/>
            </a:p>
          </p:txBody>
        </p:sp>
        <p:sp>
          <p:nvSpPr>
            <p:cNvPr id="38" name="Text Box 23"/>
            <p:cNvSpPr txBox="1">
              <a:spLocks noChangeAspect="1" noChangeArrowheads="1"/>
            </p:cNvSpPr>
            <p:nvPr/>
          </p:nvSpPr>
          <p:spPr bwMode="auto">
            <a:xfrm>
              <a:off x="3369" y="2637"/>
              <a:ext cx="181"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A</a:t>
              </a:r>
              <a:r>
                <a:rPr lang="en-US" altLang="zh-CN" sz="1400" b="1" i="1" baseline="-25000">
                  <a:latin typeface="Times New Roman" pitchFamily="18" charset="0"/>
                </a:rPr>
                <a:t>x</a:t>
              </a:r>
              <a:endParaRPr lang="en-US" altLang="zh-CN" sz="1400" b="1"/>
            </a:p>
          </p:txBody>
        </p:sp>
      </p:grpSp>
      <p:grpSp>
        <p:nvGrpSpPr>
          <p:cNvPr id="41" name="Group 53"/>
          <p:cNvGrpSpPr>
            <a:grpSpLocks/>
          </p:cNvGrpSpPr>
          <p:nvPr/>
        </p:nvGrpSpPr>
        <p:grpSpPr bwMode="auto">
          <a:xfrm>
            <a:off x="242711" y="4316071"/>
            <a:ext cx="1860552" cy="1943100"/>
            <a:chOff x="2268" y="2772"/>
            <a:chExt cx="1319" cy="1308"/>
          </a:xfrm>
        </p:grpSpPr>
        <p:sp>
          <p:nvSpPr>
            <p:cNvPr id="42" name="Line 33"/>
            <p:cNvSpPr>
              <a:spLocks noChangeAspect="1" noChangeShapeType="1"/>
            </p:cNvSpPr>
            <p:nvPr/>
          </p:nvSpPr>
          <p:spPr bwMode="auto">
            <a:xfrm flipH="1">
              <a:off x="2897" y="2787"/>
              <a:ext cx="2" cy="1293"/>
            </a:xfrm>
            <a:prstGeom prst="line">
              <a:avLst/>
            </a:prstGeom>
            <a:noFill/>
            <a:ln w="19050">
              <a:solidFill>
                <a:srgbClr val="0000FF"/>
              </a:solidFill>
              <a:round/>
              <a:headEnd type="arrow" w="sm" len="sm"/>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3" name="Line 34"/>
            <p:cNvSpPr>
              <a:spLocks noChangeAspect="1" noChangeShapeType="1"/>
            </p:cNvSpPr>
            <p:nvPr/>
          </p:nvSpPr>
          <p:spPr bwMode="auto">
            <a:xfrm>
              <a:off x="2268" y="3498"/>
              <a:ext cx="1315" cy="0"/>
            </a:xfrm>
            <a:prstGeom prst="line">
              <a:avLst/>
            </a:prstGeom>
            <a:noFill/>
            <a:ln w="19050">
              <a:solidFill>
                <a:srgbClr val="0000FF"/>
              </a:solidFill>
              <a:round/>
              <a:headEnd/>
              <a:tailEnd type="arrow"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4" name="Line 35"/>
            <p:cNvSpPr>
              <a:spLocks noChangeShapeType="1"/>
            </p:cNvSpPr>
            <p:nvPr/>
          </p:nvSpPr>
          <p:spPr bwMode="auto">
            <a:xfrm flipV="1">
              <a:off x="2547" y="2998"/>
              <a:ext cx="701" cy="998"/>
            </a:xfrm>
            <a:prstGeom prst="line">
              <a:avLst/>
            </a:prstGeom>
            <a:noFill/>
            <a:ln w="28575">
              <a:solidFill>
                <a:srgbClr val="FF0000"/>
              </a:solidFill>
              <a:round/>
              <a:headEnd type="none" w="med" len="med"/>
              <a:tailEnd type="triangle"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5" name="Line 36"/>
            <p:cNvSpPr>
              <a:spLocks noChangeAspect="1" noChangeShapeType="1"/>
            </p:cNvSpPr>
            <p:nvPr/>
          </p:nvSpPr>
          <p:spPr bwMode="auto">
            <a:xfrm>
              <a:off x="3183" y="3213"/>
              <a:ext cx="0" cy="28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6" name="Line 37"/>
            <p:cNvSpPr>
              <a:spLocks noChangeAspect="1" noChangeShapeType="1"/>
            </p:cNvSpPr>
            <p:nvPr/>
          </p:nvSpPr>
          <p:spPr bwMode="auto">
            <a:xfrm>
              <a:off x="2897" y="3499"/>
              <a:ext cx="351" cy="0"/>
            </a:xfrm>
            <a:prstGeom prst="line">
              <a:avLst/>
            </a:prstGeom>
            <a:noFill/>
            <a:ln w="28575">
              <a:solidFill>
                <a:srgbClr val="FF0000"/>
              </a:solidFill>
              <a:round/>
              <a:headEnd type="none" w="med" len="med"/>
              <a:tailEnd type="triangle"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7" name="Line 38"/>
            <p:cNvSpPr>
              <a:spLocks noChangeAspect="1" noChangeShapeType="1"/>
            </p:cNvSpPr>
            <p:nvPr/>
          </p:nvSpPr>
          <p:spPr bwMode="auto">
            <a:xfrm flipH="1">
              <a:off x="2897" y="3213"/>
              <a:ext cx="286"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8" name="Line 39"/>
            <p:cNvSpPr>
              <a:spLocks noChangeAspect="1" noChangeShapeType="1"/>
            </p:cNvSpPr>
            <p:nvPr/>
          </p:nvSpPr>
          <p:spPr bwMode="auto">
            <a:xfrm flipV="1">
              <a:off x="2897" y="2976"/>
              <a:ext cx="0" cy="519"/>
            </a:xfrm>
            <a:prstGeom prst="line">
              <a:avLst/>
            </a:prstGeom>
            <a:noFill/>
            <a:ln w="28575">
              <a:solidFill>
                <a:srgbClr val="FF0000"/>
              </a:solidFill>
              <a:round/>
              <a:headEnd type="none" w="med" len="med"/>
              <a:tailEnd type="triangle"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9" name="Text Box 40"/>
            <p:cNvSpPr txBox="1">
              <a:spLocks noChangeAspect="1" noChangeArrowheads="1"/>
            </p:cNvSpPr>
            <p:nvPr/>
          </p:nvSpPr>
          <p:spPr bwMode="auto">
            <a:xfrm>
              <a:off x="3469" y="3524"/>
              <a:ext cx="118"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x</a:t>
              </a:r>
              <a:endParaRPr lang="en-US" altLang="zh-CN" sz="1400" b="1"/>
            </a:p>
          </p:txBody>
        </p:sp>
        <p:sp>
          <p:nvSpPr>
            <p:cNvPr id="50" name="Text Box 41"/>
            <p:cNvSpPr txBox="1">
              <a:spLocks noChangeAspect="1" noChangeArrowheads="1"/>
            </p:cNvSpPr>
            <p:nvPr/>
          </p:nvSpPr>
          <p:spPr bwMode="auto">
            <a:xfrm>
              <a:off x="3264" y="2976"/>
              <a:ext cx="13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A</a:t>
              </a:r>
              <a:endParaRPr lang="en-US" altLang="zh-CN" sz="1400" b="1"/>
            </a:p>
          </p:txBody>
        </p:sp>
        <p:sp>
          <p:nvSpPr>
            <p:cNvPr id="51" name="Text Box 43"/>
            <p:cNvSpPr txBox="1">
              <a:spLocks noChangeAspect="1" noChangeArrowheads="1"/>
            </p:cNvSpPr>
            <p:nvPr/>
          </p:nvSpPr>
          <p:spPr bwMode="auto">
            <a:xfrm>
              <a:off x="2727" y="2772"/>
              <a:ext cx="14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y</a:t>
              </a:r>
              <a:endParaRPr lang="en-US" altLang="zh-CN" sz="1400" b="1"/>
            </a:p>
          </p:txBody>
        </p:sp>
        <p:sp>
          <p:nvSpPr>
            <p:cNvPr id="52" name="Text Box 44"/>
            <p:cNvSpPr txBox="1">
              <a:spLocks noChangeAspect="1" noChangeArrowheads="1"/>
            </p:cNvSpPr>
            <p:nvPr/>
          </p:nvSpPr>
          <p:spPr bwMode="auto">
            <a:xfrm>
              <a:off x="3004" y="3354"/>
              <a:ext cx="11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Symbol" pitchFamily="18" charset="2"/>
                </a:rPr>
                <a:t>q</a:t>
              </a:r>
              <a:endParaRPr lang="en-US" altLang="zh-CN" sz="1400" b="1"/>
            </a:p>
          </p:txBody>
        </p:sp>
        <p:sp>
          <p:nvSpPr>
            <p:cNvPr id="53" name="Arc 45"/>
            <p:cNvSpPr>
              <a:spLocks noChangeAspect="1"/>
            </p:cNvSpPr>
            <p:nvPr/>
          </p:nvSpPr>
          <p:spPr bwMode="auto">
            <a:xfrm>
              <a:off x="2966" y="3386"/>
              <a:ext cx="53" cy="110"/>
            </a:xfrm>
            <a:custGeom>
              <a:avLst/>
              <a:gdLst>
                <a:gd name="G0" fmla="+- 0 0 0"/>
                <a:gd name="G1" fmla="+- 19961 0 0"/>
                <a:gd name="G2" fmla="+- 21600 0 0"/>
                <a:gd name="T0" fmla="*/ 8253 w 21600"/>
                <a:gd name="T1" fmla="*/ 0 h 19961"/>
                <a:gd name="T2" fmla="*/ 21600 w 21600"/>
                <a:gd name="T3" fmla="*/ 19961 h 19961"/>
                <a:gd name="T4" fmla="*/ 0 w 21600"/>
                <a:gd name="T5" fmla="*/ 19961 h 19961"/>
              </a:gdLst>
              <a:ahLst/>
              <a:cxnLst>
                <a:cxn ang="0">
                  <a:pos x="T0" y="T1"/>
                </a:cxn>
                <a:cxn ang="0">
                  <a:pos x="T2" y="T3"/>
                </a:cxn>
                <a:cxn ang="0">
                  <a:pos x="T4" y="T5"/>
                </a:cxn>
              </a:cxnLst>
              <a:rect l="0" t="0" r="r" b="b"/>
              <a:pathLst>
                <a:path w="21600" h="19961" fill="none" extrusionOk="0">
                  <a:moveTo>
                    <a:pt x="8253" y="-1"/>
                  </a:moveTo>
                  <a:cubicBezTo>
                    <a:pt x="16331" y="3339"/>
                    <a:pt x="21600" y="11219"/>
                    <a:pt x="21600" y="19961"/>
                  </a:cubicBezTo>
                </a:path>
                <a:path w="21600" h="19961" stroke="0" extrusionOk="0">
                  <a:moveTo>
                    <a:pt x="8253" y="-1"/>
                  </a:moveTo>
                  <a:cubicBezTo>
                    <a:pt x="16331" y="3339"/>
                    <a:pt x="21600" y="11219"/>
                    <a:pt x="21600" y="19961"/>
                  </a:cubicBezTo>
                  <a:lnTo>
                    <a:pt x="0" y="1996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4" name="Rectangle 47"/>
            <p:cNvSpPr>
              <a:spLocks noChangeAspect="1" noChangeArrowheads="1"/>
            </p:cNvSpPr>
            <p:nvPr/>
          </p:nvSpPr>
          <p:spPr bwMode="auto">
            <a:xfrm>
              <a:off x="2546" y="2998"/>
              <a:ext cx="701" cy="1003"/>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5" name="Text Box 48"/>
            <p:cNvSpPr txBox="1">
              <a:spLocks noChangeAspect="1" noChangeArrowheads="1"/>
            </p:cNvSpPr>
            <p:nvPr/>
          </p:nvSpPr>
          <p:spPr bwMode="auto">
            <a:xfrm>
              <a:off x="2936" y="3021"/>
              <a:ext cx="11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a:latin typeface="Times New Roman" pitchFamily="18" charset="0"/>
                </a:rPr>
                <a:t>A</a:t>
              </a:r>
              <a:r>
                <a:rPr lang="en-US" altLang="zh-CN" sz="1400" b="1" i="1" baseline="-25000" dirty="0">
                  <a:latin typeface="Times New Roman" pitchFamily="18" charset="0"/>
                </a:rPr>
                <a:t>y</a:t>
              </a:r>
              <a:endParaRPr lang="en-US" altLang="zh-CN" sz="1400" b="1" dirty="0"/>
            </a:p>
          </p:txBody>
        </p:sp>
        <p:sp>
          <p:nvSpPr>
            <p:cNvPr id="56" name="Text Box 49"/>
            <p:cNvSpPr txBox="1">
              <a:spLocks noChangeAspect="1" noChangeArrowheads="1"/>
            </p:cNvSpPr>
            <p:nvPr/>
          </p:nvSpPr>
          <p:spPr bwMode="auto">
            <a:xfrm>
              <a:off x="3263" y="3508"/>
              <a:ext cx="138"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a:latin typeface="Times New Roman" pitchFamily="18" charset="0"/>
                </a:rPr>
                <a:t>A</a:t>
              </a:r>
              <a:r>
                <a:rPr lang="en-US" altLang="zh-CN" sz="1400" b="1" i="1" baseline="-25000" dirty="0">
                  <a:latin typeface="Times New Roman" pitchFamily="18" charset="0"/>
                </a:rPr>
                <a:t>x</a:t>
              </a:r>
              <a:endParaRPr lang="en-US" altLang="zh-CN" sz="1400" b="1" dirty="0"/>
            </a:p>
          </p:txBody>
        </p:sp>
      </p:grpSp>
      <p:grpSp>
        <p:nvGrpSpPr>
          <p:cNvPr id="59" name="Group 52"/>
          <p:cNvGrpSpPr>
            <a:grpSpLocks/>
          </p:cNvGrpSpPr>
          <p:nvPr/>
        </p:nvGrpSpPr>
        <p:grpSpPr bwMode="auto">
          <a:xfrm>
            <a:off x="2482371" y="4326351"/>
            <a:ext cx="1900947" cy="1943100"/>
            <a:chOff x="2268" y="2772"/>
            <a:chExt cx="1319" cy="1308"/>
          </a:xfrm>
        </p:grpSpPr>
        <p:sp>
          <p:nvSpPr>
            <p:cNvPr id="60" name="Line 30"/>
            <p:cNvSpPr>
              <a:spLocks noChangeAspect="1" noChangeShapeType="1"/>
            </p:cNvSpPr>
            <p:nvPr/>
          </p:nvSpPr>
          <p:spPr bwMode="auto">
            <a:xfrm flipH="1">
              <a:off x="2897" y="2787"/>
              <a:ext cx="2" cy="1293"/>
            </a:xfrm>
            <a:prstGeom prst="line">
              <a:avLst/>
            </a:prstGeom>
            <a:noFill/>
            <a:ln w="19050">
              <a:solidFill>
                <a:srgbClr val="0000FF"/>
              </a:solidFill>
              <a:round/>
              <a:headEnd type="arrow" w="sm" len="sm"/>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1" name="Line 31"/>
            <p:cNvSpPr>
              <a:spLocks noChangeAspect="1" noChangeShapeType="1"/>
            </p:cNvSpPr>
            <p:nvPr/>
          </p:nvSpPr>
          <p:spPr bwMode="auto">
            <a:xfrm>
              <a:off x="2268" y="3498"/>
              <a:ext cx="1315" cy="0"/>
            </a:xfrm>
            <a:prstGeom prst="line">
              <a:avLst/>
            </a:prstGeom>
            <a:noFill/>
            <a:ln w="19050">
              <a:solidFill>
                <a:srgbClr val="0000FF"/>
              </a:solidFill>
              <a:round/>
              <a:headEnd/>
              <a:tailEnd type="arrow"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2" name="Line 32"/>
            <p:cNvSpPr>
              <a:spLocks noChangeShapeType="1"/>
            </p:cNvSpPr>
            <p:nvPr/>
          </p:nvSpPr>
          <p:spPr bwMode="auto">
            <a:xfrm flipH="1" flipV="1">
              <a:off x="2547" y="2998"/>
              <a:ext cx="701" cy="998"/>
            </a:xfrm>
            <a:prstGeom prst="line">
              <a:avLst/>
            </a:prstGeom>
            <a:noFill/>
            <a:ln w="28575">
              <a:solidFill>
                <a:srgbClr val="FF0000"/>
              </a:solidFill>
              <a:round/>
              <a:headEnd type="none" w="med" len="med"/>
              <a:tailEnd type="triangle"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3" name="Line 34"/>
            <p:cNvSpPr>
              <a:spLocks noChangeAspect="1" noChangeShapeType="1"/>
            </p:cNvSpPr>
            <p:nvPr/>
          </p:nvSpPr>
          <p:spPr bwMode="auto">
            <a:xfrm flipH="1">
              <a:off x="2544" y="3499"/>
              <a:ext cx="351" cy="0"/>
            </a:xfrm>
            <a:prstGeom prst="line">
              <a:avLst/>
            </a:prstGeom>
            <a:noFill/>
            <a:ln w="28575">
              <a:solidFill>
                <a:srgbClr val="FF0000"/>
              </a:solidFill>
              <a:round/>
              <a:headEnd type="none" w="med" len="med"/>
              <a:tailEnd type="triangle"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4" name="Line 36"/>
            <p:cNvSpPr>
              <a:spLocks noChangeAspect="1" noChangeShapeType="1"/>
            </p:cNvSpPr>
            <p:nvPr/>
          </p:nvSpPr>
          <p:spPr bwMode="auto">
            <a:xfrm flipV="1">
              <a:off x="2897" y="2976"/>
              <a:ext cx="0" cy="519"/>
            </a:xfrm>
            <a:prstGeom prst="line">
              <a:avLst/>
            </a:prstGeom>
            <a:noFill/>
            <a:ln w="28575">
              <a:solidFill>
                <a:srgbClr val="FF0000"/>
              </a:solidFill>
              <a:round/>
              <a:headEnd type="none" w="med" len="med"/>
              <a:tailEnd type="triangle"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65" name="Text Box 37"/>
            <p:cNvSpPr txBox="1">
              <a:spLocks noChangeAspect="1" noChangeArrowheads="1"/>
            </p:cNvSpPr>
            <p:nvPr/>
          </p:nvSpPr>
          <p:spPr bwMode="auto">
            <a:xfrm>
              <a:off x="3469" y="3524"/>
              <a:ext cx="118"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x</a:t>
              </a:r>
              <a:endParaRPr lang="en-US" altLang="zh-CN" sz="1400" b="1"/>
            </a:p>
          </p:txBody>
        </p:sp>
        <p:sp>
          <p:nvSpPr>
            <p:cNvPr id="66" name="Text Box 39"/>
            <p:cNvSpPr txBox="1">
              <a:spLocks noChangeAspect="1" noChangeArrowheads="1"/>
            </p:cNvSpPr>
            <p:nvPr/>
          </p:nvSpPr>
          <p:spPr bwMode="auto">
            <a:xfrm>
              <a:off x="2400" y="2928"/>
              <a:ext cx="138"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A</a:t>
              </a:r>
              <a:endParaRPr lang="en-US" altLang="zh-CN" sz="1400" b="1"/>
            </a:p>
          </p:txBody>
        </p:sp>
        <p:sp>
          <p:nvSpPr>
            <p:cNvPr id="67" name="Text Box 40"/>
            <p:cNvSpPr txBox="1">
              <a:spLocks noChangeAspect="1" noChangeArrowheads="1"/>
            </p:cNvSpPr>
            <p:nvPr/>
          </p:nvSpPr>
          <p:spPr bwMode="auto">
            <a:xfrm>
              <a:off x="2727" y="2772"/>
              <a:ext cx="14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y</a:t>
              </a:r>
              <a:endParaRPr lang="en-US" altLang="zh-CN" sz="1400" b="1"/>
            </a:p>
          </p:txBody>
        </p:sp>
        <p:sp>
          <p:nvSpPr>
            <p:cNvPr id="68" name="Text Box 41"/>
            <p:cNvSpPr txBox="1">
              <a:spLocks noChangeAspect="1" noChangeArrowheads="1"/>
            </p:cNvSpPr>
            <p:nvPr/>
          </p:nvSpPr>
          <p:spPr bwMode="auto">
            <a:xfrm>
              <a:off x="2936" y="3306"/>
              <a:ext cx="11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a:latin typeface="Symbol" pitchFamily="18" charset="2"/>
                </a:rPr>
                <a:t>q</a:t>
              </a:r>
              <a:endParaRPr lang="en-US" altLang="zh-CN" sz="1400" b="1" dirty="0"/>
            </a:p>
          </p:txBody>
        </p:sp>
        <p:sp>
          <p:nvSpPr>
            <p:cNvPr id="69" name="Arc 42"/>
            <p:cNvSpPr>
              <a:spLocks noChangeAspect="1"/>
            </p:cNvSpPr>
            <p:nvPr/>
          </p:nvSpPr>
          <p:spPr bwMode="auto">
            <a:xfrm rot="16606090" flipV="1">
              <a:off x="2859" y="3397"/>
              <a:ext cx="134" cy="170"/>
            </a:xfrm>
            <a:custGeom>
              <a:avLst/>
              <a:gdLst>
                <a:gd name="G0" fmla="+- 0 0 0"/>
                <a:gd name="G1" fmla="+- 19961 0 0"/>
                <a:gd name="G2" fmla="+- 21600 0 0"/>
                <a:gd name="T0" fmla="*/ 8253 w 21600"/>
                <a:gd name="T1" fmla="*/ 0 h 19961"/>
                <a:gd name="T2" fmla="*/ 21600 w 21600"/>
                <a:gd name="T3" fmla="*/ 19961 h 19961"/>
                <a:gd name="T4" fmla="*/ 0 w 21600"/>
                <a:gd name="T5" fmla="*/ 19961 h 19961"/>
              </a:gdLst>
              <a:ahLst/>
              <a:cxnLst>
                <a:cxn ang="0">
                  <a:pos x="T0" y="T1"/>
                </a:cxn>
                <a:cxn ang="0">
                  <a:pos x="T2" y="T3"/>
                </a:cxn>
                <a:cxn ang="0">
                  <a:pos x="T4" y="T5"/>
                </a:cxn>
              </a:cxnLst>
              <a:rect l="0" t="0" r="r" b="b"/>
              <a:pathLst>
                <a:path w="21600" h="19961" fill="none" extrusionOk="0">
                  <a:moveTo>
                    <a:pt x="8253" y="-1"/>
                  </a:moveTo>
                  <a:cubicBezTo>
                    <a:pt x="16331" y="3339"/>
                    <a:pt x="21600" y="11219"/>
                    <a:pt x="21600" y="19961"/>
                  </a:cubicBezTo>
                </a:path>
                <a:path w="21600" h="19961" stroke="0" extrusionOk="0">
                  <a:moveTo>
                    <a:pt x="8253" y="-1"/>
                  </a:moveTo>
                  <a:cubicBezTo>
                    <a:pt x="16331" y="3339"/>
                    <a:pt x="21600" y="11219"/>
                    <a:pt x="21600" y="19961"/>
                  </a:cubicBezTo>
                  <a:lnTo>
                    <a:pt x="0" y="1996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0" name="Rectangle 43"/>
            <p:cNvSpPr>
              <a:spLocks noChangeAspect="1" noChangeArrowheads="1"/>
            </p:cNvSpPr>
            <p:nvPr/>
          </p:nvSpPr>
          <p:spPr bwMode="auto">
            <a:xfrm>
              <a:off x="2546" y="2998"/>
              <a:ext cx="701" cy="1003"/>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1" name="Text Box 44"/>
            <p:cNvSpPr txBox="1">
              <a:spLocks noChangeAspect="1" noChangeArrowheads="1"/>
            </p:cNvSpPr>
            <p:nvPr/>
          </p:nvSpPr>
          <p:spPr bwMode="auto">
            <a:xfrm>
              <a:off x="2936" y="3021"/>
              <a:ext cx="11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A</a:t>
              </a:r>
              <a:r>
                <a:rPr lang="en-US" altLang="zh-CN" sz="1400" b="1" i="1" baseline="-25000">
                  <a:latin typeface="Times New Roman" pitchFamily="18" charset="0"/>
                </a:rPr>
                <a:t>y</a:t>
              </a:r>
              <a:endParaRPr lang="en-US" altLang="zh-CN" sz="1400" b="1"/>
            </a:p>
          </p:txBody>
        </p:sp>
        <p:sp>
          <p:nvSpPr>
            <p:cNvPr id="72" name="Text Box 45"/>
            <p:cNvSpPr txBox="1">
              <a:spLocks noChangeAspect="1" noChangeArrowheads="1"/>
            </p:cNvSpPr>
            <p:nvPr/>
          </p:nvSpPr>
          <p:spPr bwMode="auto">
            <a:xfrm>
              <a:off x="2319" y="3504"/>
              <a:ext cx="21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smtClean="0">
                  <a:latin typeface="Times New Roman" pitchFamily="18" charset="0"/>
                </a:rPr>
                <a:t>-A</a:t>
              </a:r>
              <a:r>
                <a:rPr lang="en-US" altLang="zh-CN" sz="1400" b="1" i="1" baseline="-25000" dirty="0" smtClean="0">
                  <a:latin typeface="Times New Roman" pitchFamily="18" charset="0"/>
                </a:rPr>
                <a:t>x</a:t>
              </a:r>
              <a:endParaRPr lang="en-US" altLang="zh-CN" sz="1400" b="1" dirty="0"/>
            </a:p>
          </p:txBody>
        </p:sp>
      </p:grpSp>
      <p:graphicFrame>
        <p:nvGraphicFramePr>
          <p:cNvPr id="4" name="对象 3"/>
          <p:cNvGraphicFramePr>
            <a:graphicFrameLocks noChangeAspect="1"/>
          </p:cNvGraphicFramePr>
          <p:nvPr>
            <p:extLst>
              <p:ext uri="{D42A27DB-BD31-4B8C-83A1-F6EECF244321}">
                <p14:modId xmlns:p14="http://schemas.microsoft.com/office/powerpoint/2010/main" val="2194949741"/>
              </p:ext>
            </p:extLst>
          </p:nvPr>
        </p:nvGraphicFramePr>
        <p:xfrm>
          <a:off x="5272835" y="290491"/>
          <a:ext cx="3224254" cy="780915"/>
        </p:xfrm>
        <a:graphic>
          <a:graphicData uri="http://schemas.openxmlformats.org/presentationml/2006/ole">
            <mc:AlternateContent xmlns:mc="http://schemas.openxmlformats.org/markup-compatibility/2006">
              <mc:Choice xmlns:v="urn:schemas-microsoft-com:vml" Requires="v">
                <p:oleObj spid="_x0000_s379592" name="Equation" r:id="rId3" imgW="1993680" imgH="482400" progId="Equation.DSMT4">
                  <p:embed/>
                </p:oleObj>
              </mc:Choice>
              <mc:Fallback>
                <p:oleObj name="Equation" r:id="rId3" imgW="1993680" imgH="482400" progId="Equation.DSMT4">
                  <p:embed/>
                  <p:pic>
                    <p:nvPicPr>
                      <p:cNvPr id="0" name="对象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2835" y="290491"/>
                        <a:ext cx="3224254" cy="780915"/>
                      </a:xfrm>
                      <a:prstGeom prst="rect">
                        <a:avLst/>
                      </a:prstGeom>
                      <a:noFill/>
                      <a:ln>
                        <a:noFill/>
                      </a:ln>
                    </p:spPr>
                  </p:pic>
                </p:oleObj>
              </mc:Fallback>
            </mc:AlternateContent>
          </a:graphicData>
        </a:graphic>
      </p:graphicFrame>
      <p:grpSp>
        <p:nvGrpSpPr>
          <p:cNvPr id="75" name="Group 135"/>
          <p:cNvGrpSpPr>
            <a:grpSpLocks/>
          </p:cNvGrpSpPr>
          <p:nvPr/>
        </p:nvGrpSpPr>
        <p:grpSpPr bwMode="auto">
          <a:xfrm>
            <a:off x="4758012" y="4198719"/>
            <a:ext cx="4108450" cy="2246312"/>
            <a:chOff x="1200" y="2640"/>
            <a:chExt cx="3012" cy="1560"/>
          </a:xfrm>
        </p:grpSpPr>
        <p:grpSp>
          <p:nvGrpSpPr>
            <p:cNvPr id="76" name="Group 109"/>
            <p:cNvGrpSpPr>
              <a:grpSpLocks/>
            </p:cNvGrpSpPr>
            <p:nvPr/>
          </p:nvGrpSpPr>
          <p:grpSpPr bwMode="auto">
            <a:xfrm>
              <a:off x="1200" y="2640"/>
              <a:ext cx="1380" cy="1560"/>
              <a:chOff x="2878" y="2639"/>
              <a:chExt cx="1380" cy="1560"/>
            </a:xfrm>
          </p:grpSpPr>
          <p:sp>
            <p:nvSpPr>
              <p:cNvPr id="89" name="Text Box 86"/>
              <p:cNvSpPr txBox="1">
                <a:spLocks noChangeAspect="1" noChangeArrowheads="1"/>
              </p:cNvSpPr>
              <p:nvPr/>
            </p:nvSpPr>
            <p:spPr bwMode="auto">
              <a:xfrm>
                <a:off x="3088" y="4032"/>
                <a:ext cx="960"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dirty="0">
                    <a:latin typeface="Symbol" pitchFamily="18" charset="2"/>
                  </a:rPr>
                  <a:t>p</a:t>
                </a:r>
                <a:r>
                  <a:rPr lang="en-US" altLang="zh-CN" sz="1400" b="1" dirty="0">
                    <a:latin typeface="Times New Roman" pitchFamily="18" charset="0"/>
                  </a:rPr>
                  <a:t>/2</a:t>
                </a:r>
              </a:p>
            </p:txBody>
          </p:sp>
          <p:grpSp>
            <p:nvGrpSpPr>
              <p:cNvPr id="90" name="Group 108"/>
              <p:cNvGrpSpPr>
                <a:grpSpLocks/>
              </p:cNvGrpSpPr>
              <p:nvPr/>
            </p:nvGrpSpPr>
            <p:grpSpPr bwMode="auto">
              <a:xfrm>
                <a:off x="2878" y="2639"/>
                <a:ext cx="1380" cy="1356"/>
                <a:chOff x="2878" y="2639"/>
                <a:chExt cx="1380" cy="1356"/>
              </a:xfrm>
            </p:grpSpPr>
            <p:sp>
              <p:nvSpPr>
                <p:cNvPr id="91" name="Line 88"/>
                <p:cNvSpPr>
                  <a:spLocks noChangeAspect="1" noChangeShapeType="1"/>
                </p:cNvSpPr>
                <p:nvPr/>
              </p:nvSpPr>
              <p:spPr bwMode="auto">
                <a:xfrm flipH="1">
                  <a:off x="3536" y="2655"/>
                  <a:ext cx="2" cy="1340"/>
                </a:xfrm>
                <a:prstGeom prst="line">
                  <a:avLst/>
                </a:prstGeom>
                <a:noFill/>
                <a:ln w="19050">
                  <a:solidFill>
                    <a:srgbClr val="0000FF"/>
                  </a:solidFill>
                  <a:round/>
                  <a:headEnd type="arrow" w="sm" len="sm"/>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2" name="Line 89"/>
                <p:cNvSpPr>
                  <a:spLocks noChangeAspect="1" noChangeShapeType="1"/>
                </p:cNvSpPr>
                <p:nvPr/>
              </p:nvSpPr>
              <p:spPr bwMode="auto">
                <a:xfrm>
                  <a:off x="2878" y="3391"/>
                  <a:ext cx="1376" cy="0"/>
                </a:xfrm>
                <a:prstGeom prst="line">
                  <a:avLst/>
                </a:prstGeom>
                <a:noFill/>
                <a:ln w="19050">
                  <a:solidFill>
                    <a:srgbClr val="0000FF"/>
                  </a:solidFill>
                  <a:round/>
                  <a:headEnd/>
                  <a:tailEnd type="arrow"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3" name="Text Box 95"/>
                <p:cNvSpPr txBox="1">
                  <a:spLocks noChangeAspect="1" noChangeArrowheads="1"/>
                </p:cNvSpPr>
                <p:nvPr/>
              </p:nvSpPr>
              <p:spPr bwMode="auto">
                <a:xfrm>
                  <a:off x="4134" y="3419"/>
                  <a:ext cx="12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x</a:t>
                  </a:r>
                  <a:endParaRPr lang="en-US" altLang="zh-CN" sz="1400" b="1"/>
                </a:p>
              </p:txBody>
            </p:sp>
            <p:sp>
              <p:nvSpPr>
                <p:cNvPr id="94" name="Text Box 98"/>
                <p:cNvSpPr txBox="1">
                  <a:spLocks noChangeAspect="1" noChangeArrowheads="1"/>
                </p:cNvSpPr>
                <p:nvPr/>
              </p:nvSpPr>
              <p:spPr bwMode="auto">
                <a:xfrm>
                  <a:off x="3358" y="2639"/>
                  <a:ext cx="14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y</a:t>
                  </a:r>
                  <a:endParaRPr lang="en-US" altLang="zh-CN" sz="1400" b="1"/>
                </a:p>
              </p:txBody>
            </p:sp>
            <p:sp>
              <p:nvSpPr>
                <p:cNvPr id="95" name="Oval 101"/>
                <p:cNvSpPr>
                  <a:spLocks noChangeAspect="1" noChangeArrowheads="1"/>
                </p:cNvSpPr>
                <p:nvPr/>
              </p:nvSpPr>
              <p:spPr bwMode="auto">
                <a:xfrm>
                  <a:off x="3170" y="2870"/>
                  <a:ext cx="733" cy="1042"/>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6" name="Rectangle 102"/>
                <p:cNvSpPr>
                  <a:spLocks noChangeAspect="1" noChangeArrowheads="1"/>
                </p:cNvSpPr>
                <p:nvPr/>
              </p:nvSpPr>
              <p:spPr bwMode="auto">
                <a:xfrm>
                  <a:off x="3169" y="2873"/>
                  <a:ext cx="733" cy="1041"/>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7" name="Text Box 103"/>
                <p:cNvSpPr txBox="1">
                  <a:spLocks noChangeAspect="1" noChangeArrowheads="1"/>
                </p:cNvSpPr>
                <p:nvPr/>
              </p:nvSpPr>
              <p:spPr bwMode="auto">
                <a:xfrm>
                  <a:off x="3598" y="2688"/>
                  <a:ext cx="146"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A</a:t>
                  </a:r>
                  <a:r>
                    <a:rPr lang="en-US" altLang="zh-CN" sz="1400" b="1" i="1" baseline="-25000">
                      <a:latin typeface="Times New Roman" pitchFamily="18" charset="0"/>
                    </a:rPr>
                    <a:t>y</a:t>
                  </a:r>
                  <a:endParaRPr lang="en-US" altLang="zh-CN" sz="1400" b="1"/>
                </a:p>
              </p:txBody>
            </p:sp>
            <p:sp>
              <p:nvSpPr>
                <p:cNvPr id="98" name="Text Box 104"/>
                <p:cNvSpPr txBox="1">
                  <a:spLocks noChangeAspect="1" noChangeArrowheads="1"/>
                </p:cNvSpPr>
                <p:nvPr/>
              </p:nvSpPr>
              <p:spPr bwMode="auto">
                <a:xfrm>
                  <a:off x="3926" y="3430"/>
                  <a:ext cx="144"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dirty="0">
                      <a:latin typeface="Times New Roman" pitchFamily="18" charset="0"/>
                    </a:rPr>
                    <a:t>A</a:t>
                  </a:r>
                  <a:r>
                    <a:rPr lang="en-US" altLang="zh-CN" sz="1400" b="1" i="1" baseline="-25000" dirty="0">
                      <a:latin typeface="Times New Roman" pitchFamily="18" charset="0"/>
                    </a:rPr>
                    <a:t>x</a:t>
                  </a:r>
                  <a:endParaRPr lang="en-US" altLang="zh-CN" sz="1400" b="1" dirty="0"/>
                </a:p>
              </p:txBody>
            </p:sp>
            <p:sp>
              <p:nvSpPr>
                <p:cNvPr id="99" name="Line 107"/>
                <p:cNvSpPr>
                  <a:spLocks noChangeShapeType="1"/>
                </p:cNvSpPr>
                <p:nvPr/>
              </p:nvSpPr>
              <p:spPr bwMode="auto">
                <a:xfrm>
                  <a:off x="3748" y="2964"/>
                  <a:ext cx="49" cy="59"/>
                </a:xfrm>
                <a:prstGeom prst="line">
                  <a:avLst/>
                </a:prstGeom>
                <a:noFill/>
                <a:ln w="28575">
                  <a:solidFill>
                    <a:srgbClr val="FF330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grpSp>
        <p:grpSp>
          <p:nvGrpSpPr>
            <p:cNvPr id="77" name="Group 134"/>
            <p:cNvGrpSpPr>
              <a:grpSpLocks/>
            </p:cNvGrpSpPr>
            <p:nvPr/>
          </p:nvGrpSpPr>
          <p:grpSpPr bwMode="auto">
            <a:xfrm>
              <a:off x="2832" y="2640"/>
              <a:ext cx="1380" cy="1560"/>
              <a:chOff x="2880" y="2592"/>
              <a:chExt cx="1380" cy="1560"/>
            </a:xfrm>
          </p:grpSpPr>
          <p:sp>
            <p:nvSpPr>
              <p:cNvPr id="78" name="Text Box 122"/>
              <p:cNvSpPr txBox="1">
                <a:spLocks noChangeAspect="1" noChangeArrowheads="1"/>
              </p:cNvSpPr>
              <p:nvPr/>
            </p:nvSpPr>
            <p:spPr bwMode="auto">
              <a:xfrm>
                <a:off x="3090" y="3985"/>
                <a:ext cx="960"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a:latin typeface="Times New Roman" pitchFamily="18" charset="0"/>
                  </a:rPr>
                  <a:t>3</a:t>
                </a:r>
                <a:r>
                  <a:rPr lang="en-US" altLang="zh-CN" sz="1400" b="1">
                    <a:latin typeface="Symbol" pitchFamily="18" charset="2"/>
                  </a:rPr>
                  <a:t>p</a:t>
                </a:r>
                <a:r>
                  <a:rPr lang="en-US" altLang="zh-CN" sz="1400" b="1">
                    <a:latin typeface="Times New Roman" pitchFamily="18" charset="0"/>
                  </a:rPr>
                  <a:t>/2</a:t>
                </a:r>
                <a:r>
                  <a:rPr lang="zh-CN" altLang="en-US" sz="1400" b="1">
                    <a:latin typeface="Times New Roman" pitchFamily="18" charset="0"/>
                  </a:rPr>
                  <a:t>，</a:t>
                </a:r>
                <a:r>
                  <a:rPr lang="en-US" altLang="zh-CN" sz="1400" b="1">
                    <a:latin typeface="Times New Roman" pitchFamily="18" charset="0"/>
                  </a:rPr>
                  <a:t>(</a:t>
                </a:r>
                <a:r>
                  <a:rPr lang="en-US" altLang="zh-CN" sz="1400" b="1">
                    <a:latin typeface="宋体" pitchFamily="2" charset="-122"/>
                  </a:rPr>
                  <a:t>-</a:t>
                </a:r>
                <a:r>
                  <a:rPr lang="en-US" altLang="zh-CN" sz="1400" b="1">
                    <a:latin typeface="Symbol" pitchFamily="18" charset="2"/>
                  </a:rPr>
                  <a:t>p</a:t>
                </a:r>
                <a:r>
                  <a:rPr lang="en-US" altLang="zh-CN" sz="1400" b="1">
                    <a:latin typeface="Times New Roman" pitchFamily="18" charset="0"/>
                  </a:rPr>
                  <a:t>/2)</a:t>
                </a:r>
              </a:p>
            </p:txBody>
          </p:sp>
          <p:grpSp>
            <p:nvGrpSpPr>
              <p:cNvPr id="79" name="Group 133"/>
              <p:cNvGrpSpPr>
                <a:grpSpLocks/>
              </p:cNvGrpSpPr>
              <p:nvPr/>
            </p:nvGrpSpPr>
            <p:grpSpPr bwMode="auto">
              <a:xfrm>
                <a:off x="2880" y="2592"/>
                <a:ext cx="1380" cy="1356"/>
                <a:chOff x="2880" y="2592"/>
                <a:chExt cx="1380" cy="1356"/>
              </a:xfrm>
            </p:grpSpPr>
            <p:sp>
              <p:nvSpPr>
                <p:cNvPr id="80" name="Line 124"/>
                <p:cNvSpPr>
                  <a:spLocks noChangeAspect="1" noChangeShapeType="1"/>
                </p:cNvSpPr>
                <p:nvPr/>
              </p:nvSpPr>
              <p:spPr bwMode="auto">
                <a:xfrm flipH="1">
                  <a:off x="3538" y="2608"/>
                  <a:ext cx="2" cy="1340"/>
                </a:xfrm>
                <a:prstGeom prst="line">
                  <a:avLst/>
                </a:prstGeom>
                <a:noFill/>
                <a:ln w="19050">
                  <a:solidFill>
                    <a:srgbClr val="0000FF"/>
                  </a:solidFill>
                  <a:round/>
                  <a:headEnd type="arrow" w="sm" len="sm"/>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1" name="Line 125"/>
                <p:cNvSpPr>
                  <a:spLocks noChangeAspect="1" noChangeShapeType="1"/>
                </p:cNvSpPr>
                <p:nvPr/>
              </p:nvSpPr>
              <p:spPr bwMode="auto">
                <a:xfrm>
                  <a:off x="2880" y="3344"/>
                  <a:ext cx="1376" cy="0"/>
                </a:xfrm>
                <a:prstGeom prst="line">
                  <a:avLst/>
                </a:prstGeom>
                <a:noFill/>
                <a:ln w="19050">
                  <a:solidFill>
                    <a:srgbClr val="0000FF"/>
                  </a:solidFill>
                  <a:round/>
                  <a:headEnd/>
                  <a:tailEnd type="arrow"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2" name="Text Box 126"/>
                <p:cNvSpPr txBox="1">
                  <a:spLocks noChangeAspect="1" noChangeArrowheads="1"/>
                </p:cNvSpPr>
                <p:nvPr/>
              </p:nvSpPr>
              <p:spPr bwMode="auto">
                <a:xfrm>
                  <a:off x="4136" y="3372"/>
                  <a:ext cx="12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x</a:t>
                  </a:r>
                  <a:endParaRPr lang="en-US" altLang="zh-CN" sz="1400" b="1"/>
                </a:p>
              </p:txBody>
            </p:sp>
            <p:sp>
              <p:nvSpPr>
                <p:cNvPr id="83" name="Text Box 127"/>
                <p:cNvSpPr txBox="1">
                  <a:spLocks noChangeAspect="1" noChangeArrowheads="1"/>
                </p:cNvSpPr>
                <p:nvPr/>
              </p:nvSpPr>
              <p:spPr bwMode="auto">
                <a:xfrm>
                  <a:off x="3360" y="2592"/>
                  <a:ext cx="14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y</a:t>
                  </a:r>
                  <a:endParaRPr lang="en-US" altLang="zh-CN" sz="1400" b="1"/>
                </a:p>
              </p:txBody>
            </p:sp>
            <p:sp>
              <p:nvSpPr>
                <p:cNvPr id="84" name="Oval 128"/>
                <p:cNvSpPr>
                  <a:spLocks noChangeAspect="1" noChangeArrowheads="1"/>
                </p:cNvSpPr>
                <p:nvPr/>
              </p:nvSpPr>
              <p:spPr bwMode="auto">
                <a:xfrm>
                  <a:off x="3172" y="2823"/>
                  <a:ext cx="733" cy="1042"/>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5" name="Rectangle 129"/>
                <p:cNvSpPr>
                  <a:spLocks noChangeAspect="1" noChangeArrowheads="1"/>
                </p:cNvSpPr>
                <p:nvPr/>
              </p:nvSpPr>
              <p:spPr bwMode="auto">
                <a:xfrm>
                  <a:off x="3171" y="2826"/>
                  <a:ext cx="733" cy="1041"/>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6" name="Text Box 130"/>
                <p:cNvSpPr txBox="1">
                  <a:spLocks noChangeAspect="1" noChangeArrowheads="1"/>
                </p:cNvSpPr>
                <p:nvPr/>
              </p:nvSpPr>
              <p:spPr bwMode="auto">
                <a:xfrm>
                  <a:off x="3600" y="2641"/>
                  <a:ext cx="146"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A</a:t>
                  </a:r>
                  <a:r>
                    <a:rPr lang="en-US" altLang="zh-CN" sz="1400" b="1" i="1" baseline="-25000">
                      <a:latin typeface="Times New Roman" pitchFamily="18" charset="0"/>
                    </a:rPr>
                    <a:t>y</a:t>
                  </a:r>
                  <a:endParaRPr lang="en-US" altLang="zh-CN" sz="1400" b="1"/>
                </a:p>
              </p:txBody>
            </p:sp>
            <p:sp>
              <p:nvSpPr>
                <p:cNvPr id="87" name="Text Box 131"/>
                <p:cNvSpPr txBox="1">
                  <a:spLocks noChangeAspect="1" noChangeArrowheads="1"/>
                </p:cNvSpPr>
                <p:nvPr/>
              </p:nvSpPr>
              <p:spPr bwMode="auto">
                <a:xfrm>
                  <a:off x="3928" y="3383"/>
                  <a:ext cx="144"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latin typeface="Times New Roman" pitchFamily="18" charset="0"/>
                    </a:rPr>
                    <a:t>A</a:t>
                  </a:r>
                  <a:r>
                    <a:rPr lang="en-US" altLang="zh-CN" sz="1400" b="1" i="1" baseline="-25000">
                      <a:latin typeface="Times New Roman" pitchFamily="18" charset="0"/>
                    </a:rPr>
                    <a:t>x</a:t>
                  </a:r>
                  <a:endParaRPr lang="en-US" altLang="zh-CN" sz="1400" b="1"/>
                </a:p>
              </p:txBody>
            </p:sp>
            <p:sp>
              <p:nvSpPr>
                <p:cNvPr id="88" name="Line 132"/>
                <p:cNvSpPr>
                  <a:spLocks noChangeShapeType="1"/>
                </p:cNvSpPr>
                <p:nvPr/>
              </p:nvSpPr>
              <p:spPr bwMode="auto">
                <a:xfrm flipH="1" flipV="1">
                  <a:off x="3750" y="2917"/>
                  <a:ext cx="27" cy="38"/>
                </a:xfrm>
                <a:prstGeom prst="line">
                  <a:avLst/>
                </a:prstGeom>
                <a:noFill/>
                <a:ln w="28575">
                  <a:solidFill>
                    <a:srgbClr val="FF330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grpSp>
      </p:grpSp>
      <p:cxnSp>
        <p:nvCxnSpPr>
          <p:cNvPr id="6" name="直接连接符 5"/>
          <p:cNvCxnSpPr/>
          <p:nvPr/>
        </p:nvCxnSpPr>
        <p:spPr>
          <a:xfrm flipH="1">
            <a:off x="2214129" y="1700830"/>
            <a:ext cx="930374" cy="0"/>
          </a:xfrm>
          <a:prstGeom prst="line">
            <a:avLst/>
          </a:prstGeom>
          <a:ln w="19050">
            <a:solidFill>
              <a:srgbClr val="FF6600"/>
            </a:solidFill>
          </a:ln>
        </p:spPr>
        <p:style>
          <a:lnRef idx="3">
            <a:schemeClr val="dk1"/>
          </a:lnRef>
          <a:fillRef idx="0">
            <a:schemeClr val="dk1"/>
          </a:fillRef>
          <a:effectRef idx="2">
            <a:schemeClr val="dk1"/>
          </a:effectRef>
          <a:fontRef idx="minor">
            <a:schemeClr val="tx1"/>
          </a:fontRef>
        </p:style>
      </p:cxnSp>
      <p:cxnSp>
        <p:nvCxnSpPr>
          <p:cNvPr id="9" name="直接连接符 8"/>
          <p:cNvCxnSpPr/>
          <p:nvPr/>
        </p:nvCxnSpPr>
        <p:spPr>
          <a:xfrm>
            <a:off x="2214129" y="1700830"/>
            <a:ext cx="0" cy="1489777"/>
          </a:xfrm>
          <a:prstGeom prst="line">
            <a:avLst/>
          </a:prstGeom>
          <a:ln w="19050">
            <a:solidFill>
              <a:srgbClr val="FF6600"/>
            </a:solidFill>
          </a:ln>
        </p:spPr>
        <p:style>
          <a:lnRef idx="3">
            <a:schemeClr val="dk1"/>
          </a:lnRef>
          <a:fillRef idx="0">
            <a:schemeClr val="dk1"/>
          </a:fillRef>
          <a:effectRef idx="2">
            <a:schemeClr val="dk1"/>
          </a:effectRef>
          <a:fontRef idx="minor">
            <a:schemeClr val="tx1"/>
          </a:fontRef>
        </p:style>
      </p:cxnSp>
      <p:cxnSp>
        <p:nvCxnSpPr>
          <p:cNvPr id="11" name="直接连接符 10"/>
          <p:cNvCxnSpPr/>
          <p:nvPr/>
        </p:nvCxnSpPr>
        <p:spPr>
          <a:xfrm>
            <a:off x="1287435" y="3190607"/>
            <a:ext cx="1857068" cy="0"/>
          </a:xfrm>
          <a:prstGeom prst="line">
            <a:avLst/>
          </a:prstGeom>
          <a:ln w="19050">
            <a:solidFill>
              <a:srgbClr val="FF6600"/>
            </a:solidFill>
          </a:ln>
        </p:spPr>
        <p:style>
          <a:lnRef idx="3">
            <a:schemeClr val="dk1"/>
          </a:lnRef>
          <a:fillRef idx="0">
            <a:schemeClr val="dk1"/>
          </a:fillRef>
          <a:effectRef idx="2">
            <a:schemeClr val="dk1"/>
          </a:effectRef>
          <a:fontRef idx="minor">
            <a:schemeClr val="tx1"/>
          </a:fontRef>
        </p:style>
      </p:cxnSp>
      <p:cxnSp>
        <p:nvCxnSpPr>
          <p:cNvPr id="13" name="直接箭头连接符 12"/>
          <p:cNvCxnSpPr/>
          <p:nvPr/>
        </p:nvCxnSpPr>
        <p:spPr>
          <a:xfrm>
            <a:off x="1287435" y="3190607"/>
            <a:ext cx="0" cy="1133014"/>
          </a:xfrm>
          <a:prstGeom prst="straightConnector1">
            <a:avLst/>
          </a:prstGeom>
          <a:ln w="19050">
            <a:solidFill>
              <a:srgbClr val="FF6600"/>
            </a:solidFill>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00" name="直接箭头连接符 99"/>
          <p:cNvCxnSpPr/>
          <p:nvPr/>
        </p:nvCxnSpPr>
        <p:spPr>
          <a:xfrm>
            <a:off x="3144503" y="3190607"/>
            <a:ext cx="0" cy="1133014"/>
          </a:xfrm>
          <a:prstGeom prst="straightConnector1">
            <a:avLst/>
          </a:prstGeom>
          <a:ln w="19050">
            <a:solidFill>
              <a:srgbClr val="FF6600"/>
            </a:solidFill>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16" name="矩形 15"/>
          <p:cNvSpPr/>
          <p:nvPr/>
        </p:nvSpPr>
        <p:spPr>
          <a:xfrm>
            <a:off x="-14903" y="2433081"/>
            <a:ext cx="1324587" cy="615553"/>
          </a:xfrm>
          <a:prstGeom prst="rect">
            <a:avLst/>
          </a:prstGeom>
        </p:spPr>
        <p:txBody>
          <a:bodyPr wrap="square">
            <a:spAutoFit/>
          </a:bodyPr>
          <a:lstStyle/>
          <a:p>
            <a:pPr algn="ctr"/>
            <a:r>
              <a:rPr lang="en-US" altLang="zh-CN" b="1" i="1" dirty="0" smtClean="0">
                <a:latin typeface="Symbol" pitchFamily="18" charset="2"/>
              </a:rPr>
              <a:t>d</a:t>
            </a:r>
            <a:r>
              <a:rPr lang="en-US" altLang="zh-CN" b="1" i="1" dirty="0" smtClean="0">
                <a:latin typeface="Times New Roman" pitchFamily="18" charset="0"/>
              </a:rPr>
              <a:t> =</a:t>
            </a:r>
            <a:r>
              <a:rPr lang="en-US" altLang="zh-CN" b="1" dirty="0" smtClean="0">
                <a:latin typeface="Times New Roman" pitchFamily="18" charset="0"/>
              </a:rPr>
              <a:t>±</a:t>
            </a:r>
            <a:r>
              <a:rPr lang="en-US" altLang="zh-CN" b="1" dirty="0">
                <a:latin typeface="Times New Roman" pitchFamily="18" charset="0"/>
              </a:rPr>
              <a:t>2</a:t>
            </a:r>
            <a:r>
              <a:rPr lang="en-US" altLang="zh-CN" b="1" i="1" dirty="0">
                <a:latin typeface="Times New Roman" pitchFamily="18" charset="0"/>
              </a:rPr>
              <a:t>j</a:t>
            </a:r>
            <a:r>
              <a:rPr lang="en-US" altLang="zh-CN" b="1" dirty="0">
                <a:latin typeface="Symbol" pitchFamily="18" charset="2"/>
                <a:ea typeface="楷体_GB2312" pitchFamily="49" charset="-122"/>
              </a:rPr>
              <a:t>p</a:t>
            </a:r>
            <a:r>
              <a:rPr lang="el-GR" altLang="zh-CN" b="1" dirty="0">
                <a:latin typeface="Symbol" pitchFamily="18" charset="2"/>
                <a:cs typeface="Times New Roman" pitchFamily="18" charset="0"/>
              </a:rPr>
              <a:t> </a:t>
            </a:r>
            <a:endParaRPr lang="en-US" altLang="zh-CN" b="1" dirty="0" smtClean="0">
              <a:latin typeface="Symbol" pitchFamily="18" charset="2"/>
              <a:cs typeface="Times New Roman" pitchFamily="18" charset="0"/>
            </a:endParaRPr>
          </a:p>
          <a:p>
            <a:pPr algn="ctr"/>
            <a:r>
              <a:rPr lang="en-US" altLang="zh-CN" sz="1600" dirty="0">
                <a:latin typeface="Times New Roman" pitchFamily="18" charset="0"/>
              </a:rPr>
              <a:t>(</a:t>
            </a:r>
            <a:r>
              <a:rPr lang="en-US" altLang="zh-CN" sz="1600" i="1" dirty="0" smtClean="0">
                <a:latin typeface="Times New Roman" pitchFamily="18" charset="0"/>
              </a:rPr>
              <a:t>j=</a:t>
            </a:r>
            <a:r>
              <a:rPr lang="en-US" altLang="zh-CN" sz="1600" dirty="0" smtClean="0">
                <a:latin typeface="Times New Roman" pitchFamily="18" charset="0"/>
              </a:rPr>
              <a:t>0</a:t>
            </a:r>
            <a:r>
              <a:rPr lang="en-US" altLang="zh-CN" sz="1600" dirty="0">
                <a:latin typeface="Times New Roman" pitchFamily="18" charset="0"/>
              </a:rPr>
              <a:t>, 1, 2, </a:t>
            </a:r>
            <a:r>
              <a:rPr lang="en-US" altLang="zh-CN" sz="1600" dirty="0" smtClean="0">
                <a:latin typeface="Times New Roman" pitchFamily="18" charset="0"/>
                <a:cs typeface="Times New Roman" pitchFamily="18" charset="0"/>
              </a:rPr>
              <a:t>···</a:t>
            </a:r>
            <a:r>
              <a:rPr lang="en-US" altLang="zh-CN" sz="1600" dirty="0" smtClean="0">
                <a:latin typeface="Times New Roman" pitchFamily="18" charset="0"/>
              </a:rPr>
              <a:t>)</a:t>
            </a:r>
            <a:endParaRPr lang="zh-CN" altLang="en-US" sz="1600" dirty="0"/>
          </a:p>
        </p:txBody>
      </p:sp>
      <p:sp>
        <p:nvSpPr>
          <p:cNvPr id="17" name="矩形 16"/>
          <p:cNvSpPr/>
          <p:nvPr/>
        </p:nvSpPr>
        <p:spPr>
          <a:xfrm>
            <a:off x="-37160" y="3029224"/>
            <a:ext cx="1346844" cy="369332"/>
          </a:xfrm>
          <a:prstGeom prst="rect">
            <a:avLst/>
          </a:prstGeom>
        </p:spPr>
        <p:txBody>
          <a:bodyPr wrap="none">
            <a:spAutoFit/>
          </a:bodyPr>
          <a:lstStyle/>
          <a:p>
            <a:pPr>
              <a:spcBef>
                <a:spcPct val="50000"/>
              </a:spcBef>
            </a:pPr>
            <a:r>
              <a:rPr lang="zh-CN" altLang="en-US" dirty="0">
                <a:latin typeface="微软雅黑" panose="020B0503020204020204" pitchFamily="34" charset="-122"/>
                <a:ea typeface="微软雅黑" panose="020B0503020204020204" pitchFamily="34" charset="-122"/>
              </a:rPr>
              <a:t>两光波同相</a:t>
            </a:r>
          </a:p>
        </p:txBody>
      </p:sp>
      <p:graphicFrame>
        <p:nvGraphicFramePr>
          <p:cNvPr id="928" name="对象 927"/>
          <p:cNvGraphicFramePr>
            <a:graphicFrameLocks noChangeAspect="1"/>
          </p:cNvGraphicFramePr>
          <p:nvPr>
            <p:extLst>
              <p:ext uri="{D42A27DB-BD31-4B8C-83A1-F6EECF244321}">
                <p14:modId xmlns:p14="http://schemas.microsoft.com/office/powerpoint/2010/main" val="1290963111"/>
              </p:ext>
            </p:extLst>
          </p:nvPr>
        </p:nvGraphicFramePr>
        <p:xfrm>
          <a:off x="163690" y="3395972"/>
          <a:ext cx="949286" cy="722283"/>
        </p:xfrm>
        <a:graphic>
          <a:graphicData uri="http://schemas.openxmlformats.org/presentationml/2006/ole">
            <mc:AlternateContent xmlns:mc="http://schemas.openxmlformats.org/markup-compatibility/2006">
              <mc:Choice xmlns:v="urn:schemas-microsoft-com:vml" Requires="v">
                <p:oleObj spid="_x0000_s379593" name="Equation" r:id="rId5" imgW="583920" imgH="444240" progId="Equation.DSMT4">
                  <p:embed/>
                </p:oleObj>
              </mc:Choice>
              <mc:Fallback>
                <p:oleObj name="Equation" r:id="rId5" imgW="583920" imgH="444240" progId="Equation.DSMT4">
                  <p:embed/>
                  <p:pic>
                    <p:nvPicPr>
                      <p:cNvPr id="0" name=""/>
                      <p:cNvPicPr/>
                      <p:nvPr/>
                    </p:nvPicPr>
                    <p:blipFill>
                      <a:blip r:embed="rId6"/>
                      <a:stretch>
                        <a:fillRect/>
                      </a:stretch>
                    </p:blipFill>
                    <p:spPr>
                      <a:xfrm>
                        <a:off x="163690" y="3395972"/>
                        <a:ext cx="949286" cy="722283"/>
                      </a:xfrm>
                      <a:prstGeom prst="rect">
                        <a:avLst/>
                      </a:prstGeom>
                    </p:spPr>
                  </p:pic>
                </p:oleObj>
              </mc:Fallback>
            </mc:AlternateContent>
          </a:graphicData>
        </a:graphic>
      </p:graphicFrame>
      <p:sp>
        <p:nvSpPr>
          <p:cNvPr id="111" name="矩形 110"/>
          <p:cNvSpPr/>
          <p:nvPr/>
        </p:nvSpPr>
        <p:spPr>
          <a:xfrm>
            <a:off x="3013119" y="2755591"/>
            <a:ext cx="1477240" cy="615553"/>
          </a:xfrm>
          <a:prstGeom prst="rect">
            <a:avLst/>
          </a:prstGeom>
        </p:spPr>
        <p:txBody>
          <a:bodyPr wrap="square">
            <a:spAutoFit/>
          </a:bodyPr>
          <a:lstStyle/>
          <a:p>
            <a:pPr algn="ctr"/>
            <a:r>
              <a:rPr lang="en-US" altLang="zh-CN" b="1" i="1" dirty="0" smtClean="0">
                <a:latin typeface="Symbol" pitchFamily="18" charset="2"/>
              </a:rPr>
              <a:t>d</a:t>
            </a:r>
            <a:r>
              <a:rPr lang="en-US" altLang="zh-CN" b="1" i="1" dirty="0" smtClean="0">
                <a:latin typeface="Times New Roman" pitchFamily="18" charset="0"/>
              </a:rPr>
              <a:t> =</a:t>
            </a:r>
            <a:r>
              <a:rPr lang="en-US" altLang="zh-CN" b="1" dirty="0" smtClean="0">
                <a:latin typeface="Times New Roman" pitchFamily="18" charset="0"/>
              </a:rPr>
              <a:t>±(2</a:t>
            </a:r>
            <a:r>
              <a:rPr lang="en-US" altLang="zh-CN" b="1" i="1" dirty="0" smtClean="0">
                <a:latin typeface="Times New Roman" pitchFamily="18" charset="0"/>
              </a:rPr>
              <a:t>j+</a:t>
            </a:r>
            <a:r>
              <a:rPr lang="en-US" altLang="zh-CN" b="1" dirty="0" smtClean="0">
                <a:latin typeface="Times New Roman" pitchFamily="18" charset="0"/>
              </a:rPr>
              <a:t>1</a:t>
            </a:r>
            <a:r>
              <a:rPr lang="en-US" altLang="zh-CN" b="1" i="1" dirty="0" smtClean="0">
                <a:latin typeface="Times New Roman" pitchFamily="18" charset="0"/>
              </a:rPr>
              <a:t>)</a:t>
            </a:r>
            <a:r>
              <a:rPr lang="en-US" altLang="zh-CN" b="1" dirty="0" smtClean="0">
                <a:latin typeface="Symbol" pitchFamily="18" charset="2"/>
                <a:ea typeface="楷体_GB2312" pitchFamily="49" charset="-122"/>
              </a:rPr>
              <a:t>p</a:t>
            </a:r>
            <a:r>
              <a:rPr lang="el-GR" altLang="zh-CN" b="1" dirty="0" smtClean="0">
                <a:latin typeface="Symbol" pitchFamily="18" charset="2"/>
                <a:cs typeface="Times New Roman" pitchFamily="18" charset="0"/>
              </a:rPr>
              <a:t> </a:t>
            </a:r>
            <a:endParaRPr lang="en-US" altLang="zh-CN" b="1" dirty="0" smtClean="0">
              <a:latin typeface="Symbol" pitchFamily="18" charset="2"/>
              <a:cs typeface="Times New Roman" pitchFamily="18" charset="0"/>
            </a:endParaRPr>
          </a:p>
          <a:p>
            <a:pPr algn="ctr"/>
            <a:r>
              <a:rPr lang="en-US" altLang="zh-CN" sz="1600" dirty="0">
                <a:latin typeface="Times New Roman" pitchFamily="18" charset="0"/>
              </a:rPr>
              <a:t>(</a:t>
            </a:r>
            <a:r>
              <a:rPr lang="en-US" altLang="zh-CN" sz="1600" i="1" dirty="0" smtClean="0">
                <a:latin typeface="Times New Roman" pitchFamily="18" charset="0"/>
              </a:rPr>
              <a:t>j=</a:t>
            </a:r>
            <a:r>
              <a:rPr lang="en-US" altLang="zh-CN" sz="1600" dirty="0" smtClean="0">
                <a:latin typeface="Times New Roman" pitchFamily="18" charset="0"/>
              </a:rPr>
              <a:t>0</a:t>
            </a:r>
            <a:r>
              <a:rPr lang="en-US" altLang="zh-CN" sz="1600" dirty="0">
                <a:latin typeface="Times New Roman" pitchFamily="18" charset="0"/>
              </a:rPr>
              <a:t>, 1, 2, </a:t>
            </a:r>
            <a:r>
              <a:rPr lang="en-US" altLang="zh-CN" sz="1600" dirty="0" smtClean="0">
                <a:latin typeface="Times New Roman" pitchFamily="18" charset="0"/>
                <a:cs typeface="Times New Roman" pitchFamily="18" charset="0"/>
              </a:rPr>
              <a:t>···</a:t>
            </a:r>
            <a:r>
              <a:rPr lang="en-US" altLang="zh-CN" sz="1600" dirty="0" smtClean="0">
                <a:latin typeface="Times New Roman" pitchFamily="18" charset="0"/>
              </a:rPr>
              <a:t>)</a:t>
            </a:r>
            <a:endParaRPr lang="zh-CN" altLang="en-US" sz="1600" dirty="0"/>
          </a:p>
        </p:txBody>
      </p:sp>
      <p:sp>
        <p:nvSpPr>
          <p:cNvPr id="114" name="矩形 113"/>
          <p:cNvSpPr/>
          <p:nvPr/>
        </p:nvSpPr>
        <p:spPr>
          <a:xfrm>
            <a:off x="3233172" y="3333947"/>
            <a:ext cx="1338828" cy="369332"/>
          </a:xfrm>
          <a:prstGeom prst="rect">
            <a:avLst/>
          </a:prstGeom>
        </p:spPr>
        <p:txBody>
          <a:bodyPr wrap="none">
            <a:spAutoFit/>
          </a:bodyPr>
          <a:lstStyle/>
          <a:p>
            <a:pPr>
              <a:spcBef>
                <a:spcPct val="50000"/>
              </a:spcBef>
            </a:pPr>
            <a:r>
              <a:rPr lang="zh-CN" altLang="en-US" dirty="0">
                <a:latin typeface="微软雅黑" panose="020B0503020204020204" pitchFamily="34" charset="-122"/>
                <a:ea typeface="微软雅黑" panose="020B0503020204020204" pitchFamily="34" charset="-122"/>
              </a:rPr>
              <a:t>两</a:t>
            </a:r>
            <a:r>
              <a:rPr lang="zh-CN" altLang="en-US" dirty="0" smtClean="0">
                <a:latin typeface="微软雅黑" panose="020B0503020204020204" pitchFamily="34" charset="-122"/>
                <a:ea typeface="微软雅黑" panose="020B0503020204020204" pitchFamily="34" charset="-122"/>
              </a:rPr>
              <a:t>光波</a:t>
            </a:r>
            <a:r>
              <a:rPr lang="zh-CN" altLang="en-US" dirty="0">
                <a:latin typeface="微软雅黑" panose="020B0503020204020204" pitchFamily="34" charset="-122"/>
                <a:ea typeface="微软雅黑" panose="020B0503020204020204" pitchFamily="34" charset="-122"/>
              </a:rPr>
              <a:t>反</a:t>
            </a:r>
            <a:r>
              <a:rPr lang="zh-CN" altLang="en-US" dirty="0" smtClean="0">
                <a:latin typeface="微软雅黑" panose="020B0503020204020204" pitchFamily="34" charset="-122"/>
                <a:ea typeface="微软雅黑" panose="020B0503020204020204" pitchFamily="34" charset="-122"/>
              </a:rPr>
              <a:t>相</a:t>
            </a:r>
            <a:endParaRPr lang="zh-CN" altLang="en-US" dirty="0">
              <a:latin typeface="微软雅黑" panose="020B0503020204020204" pitchFamily="34" charset="-122"/>
              <a:ea typeface="微软雅黑" panose="020B0503020204020204" pitchFamily="34" charset="-122"/>
            </a:endParaRPr>
          </a:p>
        </p:txBody>
      </p:sp>
      <p:graphicFrame>
        <p:nvGraphicFramePr>
          <p:cNvPr id="939" name="对象 938"/>
          <p:cNvGraphicFramePr>
            <a:graphicFrameLocks noChangeAspect="1"/>
          </p:cNvGraphicFramePr>
          <p:nvPr>
            <p:extLst>
              <p:ext uri="{D42A27DB-BD31-4B8C-83A1-F6EECF244321}">
                <p14:modId xmlns:p14="http://schemas.microsoft.com/office/powerpoint/2010/main" val="3764588100"/>
              </p:ext>
            </p:extLst>
          </p:nvPr>
        </p:nvGraphicFramePr>
        <p:xfrm>
          <a:off x="3370135" y="3692430"/>
          <a:ext cx="1114425" cy="722313"/>
        </p:xfrm>
        <a:graphic>
          <a:graphicData uri="http://schemas.openxmlformats.org/presentationml/2006/ole">
            <mc:AlternateContent xmlns:mc="http://schemas.openxmlformats.org/markup-compatibility/2006">
              <mc:Choice xmlns:v="urn:schemas-microsoft-com:vml" Requires="v">
                <p:oleObj spid="_x0000_s379594" name="Equation" r:id="rId7" imgW="685800" imgH="444240" progId="Equation.DSMT4">
                  <p:embed/>
                </p:oleObj>
              </mc:Choice>
              <mc:Fallback>
                <p:oleObj name="Equation" r:id="rId7" imgW="685800" imgH="444240" progId="Equation.DSMT4">
                  <p:embed/>
                  <p:pic>
                    <p:nvPicPr>
                      <p:cNvPr id="0" name="对象 927"/>
                      <p:cNvPicPr>
                        <a:picLocks noChangeAspect="1" noChangeArrowheads="1"/>
                      </p:cNvPicPr>
                      <p:nvPr/>
                    </p:nvPicPr>
                    <p:blipFill>
                      <a:blip r:embed="rId8"/>
                      <a:srcRect/>
                      <a:stretch>
                        <a:fillRect/>
                      </a:stretch>
                    </p:blipFill>
                    <p:spPr bwMode="auto">
                      <a:xfrm>
                        <a:off x="3370135" y="3692430"/>
                        <a:ext cx="1114425"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19" name="直接连接符 118"/>
          <p:cNvCxnSpPr/>
          <p:nvPr/>
        </p:nvCxnSpPr>
        <p:spPr>
          <a:xfrm>
            <a:off x="5897880" y="1626470"/>
            <a:ext cx="968074" cy="0"/>
          </a:xfrm>
          <a:prstGeom prst="line">
            <a:avLst/>
          </a:prstGeom>
          <a:ln w="19050">
            <a:solidFill>
              <a:srgbClr val="FF6600"/>
            </a:solidFill>
          </a:ln>
        </p:spPr>
        <p:style>
          <a:lnRef idx="3">
            <a:schemeClr val="dk1"/>
          </a:lnRef>
          <a:fillRef idx="0">
            <a:schemeClr val="dk1"/>
          </a:fillRef>
          <a:effectRef idx="2">
            <a:schemeClr val="dk1"/>
          </a:effectRef>
          <a:fontRef idx="minor">
            <a:schemeClr val="tx1"/>
          </a:fontRef>
        </p:style>
      </p:cxnSp>
      <p:cxnSp>
        <p:nvCxnSpPr>
          <p:cNvPr id="120" name="直接连接符 119"/>
          <p:cNvCxnSpPr/>
          <p:nvPr/>
        </p:nvCxnSpPr>
        <p:spPr>
          <a:xfrm>
            <a:off x="6865954" y="1626470"/>
            <a:ext cx="0" cy="1489777"/>
          </a:xfrm>
          <a:prstGeom prst="line">
            <a:avLst/>
          </a:prstGeom>
          <a:ln w="19050">
            <a:solidFill>
              <a:srgbClr val="FF6600"/>
            </a:solidFill>
          </a:ln>
        </p:spPr>
        <p:style>
          <a:lnRef idx="3">
            <a:schemeClr val="dk1"/>
          </a:lnRef>
          <a:fillRef idx="0">
            <a:schemeClr val="dk1"/>
          </a:fillRef>
          <a:effectRef idx="2">
            <a:schemeClr val="dk1"/>
          </a:effectRef>
          <a:fontRef idx="minor">
            <a:schemeClr val="tx1"/>
          </a:fontRef>
        </p:style>
      </p:cxnSp>
      <p:cxnSp>
        <p:nvCxnSpPr>
          <p:cNvPr id="121" name="直接连接符 120"/>
          <p:cNvCxnSpPr/>
          <p:nvPr/>
        </p:nvCxnSpPr>
        <p:spPr>
          <a:xfrm>
            <a:off x="5939260" y="3116247"/>
            <a:ext cx="1857068" cy="0"/>
          </a:xfrm>
          <a:prstGeom prst="line">
            <a:avLst/>
          </a:prstGeom>
          <a:ln w="19050">
            <a:solidFill>
              <a:srgbClr val="FF6600"/>
            </a:solidFill>
          </a:ln>
        </p:spPr>
        <p:style>
          <a:lnRef idx="3">
            <a:schemeClr val="dk1"/>
          </a:lnRef>
          <a:fillRef idx="0">
            <a:schemeClr val="dk1"/>
          </a:fillRef>
          <a:effectRef idx="2">
            <a:schemeClr val="dk1"/>
          </a:effectRef>
          <a:fontRef idx="minor">
            <a:schemeClr val="tx1"/>
          </a:fontRef>
        </p:style>
      </p:cxnSp>
      <p:cxnSp>
        <p:nvCxnSpPr>
          <p:cNvPr id="122" name="直接箭头连接符 121"/>
          <p:cNvCxnSpPr/>
          <p:nvPr/>
        </p:nvCxnSpPr>
        <p:spPr>
          <a:xfrm>
            <a:off x="5939260" y="3135361"/>
            <a:ext cx="0" cy="1133014"/>
          </a:xfrm>
          <a:prstGeom prst="straightConnector1">
            <a:avLst/>
          </a:prstGeom>
          <a:ln w="19050">
            <a:solidFill>
              <a:srgbClr val="FF6600"/>
            </a:solidFill>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23" name="直接箭头连接符 122"/>
          <p:cNvCxnSpPr/>
          <p:nvPr/>
        </p:nvCxnSpPr>
        <p:spPr>
          <a:xfrm>
            <a:off x="7796328" y="3116247"/>
            <a:ext cx="0" cy="1133014"/>
          </a:xfrm>
          <a:prstGeom prst="straightConnector1">
            <a:avLst/>
          </a:prstGeom>
          <a:ln w="19050">
            <a:solidFill>
              <a:srgbClr val="FF6600"/>
            </a:solidFill>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944" name="矩形 943"/>
          <p:cNvSpPr/>
          <p:nvPr/>
        </p:nvSpPr>
        <p:spPr>
          <a:xfrm>
            <a:off x="6993063" y="1869193"/>
            <a:ext cx="1606530" cy="369332"/>
          </a:xfrm>
          <a:prstGeom prst="rect">
            <a:avLst/>
          </a:prstGeom>
        </p:spPr>
        <p:txBody>
          <a:bodyPr wrap="none">
            <a:spAutoFit/>
          </a:bodyPr>
          <a:lstStyle/>
          <a:p>
            <a:r>
              <a:rPr lang="en-US" altLang="zh-CN" b="1" i="1" dirty="0">
                <a:solidFill>
                  <a:srgbClr val="0066FF"/>
                </a:solidFill>
                <a:latin typeface="Symbol" pitchFamily="18" charset="2"/>
              </a:rPr>
              <a:t>d </a:t>
            </a:r>
            <a:r>
              <a:rPr lang="en-US" altLang="zh-CN" b="1" i="1" dirty="0">
                <a:solidFill>
                  <a:srgbClr val="0066FF"/>
                </a:solidFill>
                <a:latin typeface="Times New Roman" pitchFamily="18" charset="0"/>
              </a:rPr>
              <a:t>=</a:t>
            </a:r>
            <a:r>
              <a:rPr lang="en-US" altLang="zh-CN" b="1" dirty="0">
                <a:solidFill>
                  <a:srgbClr val="0066FF"/>
                </a:solidFill>
                <a:latin typeface="Times New Roman" pitchFamily="18" charset="0"/>
              </a:rPr>
              <a:t>±(2</a:t>
            </a:r>
            <a:r>
              <a:rPr lang="en-US" altLang="zh-CN" b="1" i="1" dirty="0">
                <a:solidFill>
                  <a:srgbClr val="0066FF"/>
                </a:solidFill>
                <a:latin typeface="Times New Roman" pitchFamily="18" charset="0"/>
              </a:rPr>
              <a:t>j</a:t>
            </a:r>
            <a:r>
              <a:rPr lang="en-US" altLang="zh-CN" b="1" dirty="0">
                <a:solidFill>
                  <a:srgbClr val="0066FF"/>
                </a:solidFill>
                <a:latin typeface="Times New Roman" pitchFamily="18" charset="0"/>
              </a:rPr>
              <a:t>+1)</a:t>
            </a:r>
            <a:r>
              <a:rPr lang="en-US" altLang="zh-CN" b="1" dirty="0">
                <a:solidFill>
                  <a:srgbClr val="0066FF"/>
                </a:solidFill>
                <a:latin typeface="Symbol" pitchFamily="18" charset="2"/>
              </a:rPr>
              <a:t>p</a:t>
            </a:r>
            <a:r>
              <a:rPr lang="en-US" altLang="zh-CN" b="1" dirty="0">
                <a:solidFill>
                  <a:srgbClr val="0066FF"/>
                </a:solidFill>
                <a:latin typeface="Times New Roman" pitchFamily="18" charset="0"/>
              </a:rPr>
              <a:t>/2</a:t>
            </a:r>
            <a:endParaRPr lang="zh-CN" altLang="en-US" dirty="0">
              <a:solidFill>
                <a:srgbClr val="0066FF"/>
              </a:solidFill>
            </a:endParaRPr>
          </a:p>
        </p:txBody>
      </p:sp>
      <p:sp>
        <p:nvSpPr>
          <p:cNvPr id="945" name="矩形 944"/>
          <p:cNvSpPr/>
          <p:nvPr/>
        </p:nvSpPr>
        <p:spPr>
          <a:xfrm>
            <a:off x="6860346" y="2238525"/>
            <a:ext cx="1871964" cy="812530"/>
          </a:xfrm>
          <a:prstGeom prst="rect">
            <a:avLst/>
          </a:prstGeom>
        </p:spPr>
        <p:txBody>
          <a:bodyPr wrap="square">
            <a:spAutoFit/>
          </a:bodyPr>
          <a:lstStyle/>
          <a:p>
            <a:pPr algn="ctr">
              <a:lnSpc>
                <a:spcPct val="130000"/>
              </a:lnSpc>
            </a:pPr>
            <a:r>
              <a:rPr lang="zh-CN" altLang="en-US" dirty="0">
                <a:latin typeface="微软雅黑" panose="020B0503020204020204" pitchFamily="34" charset="-122"/>
                <a:ea typeface="微软雅黑" panose="020B0503020204020204" pitchFamily="34" charset="-122"/>
              </a:rPr>
              <a:t>合振动</a:t>
            </a:r>
            <a:r>
              <a:rPr lang="zh-CN" altLang="en-US" dirty="0" smtClean="0">
                <a:latin typeface="微软雅黑" panose="020B0503020204020204" pitchFamily="34" charset="-122"/>
                <a:ea typeface="微软雅黑" panose="020B0503020204020204" pitchFamily="34" charset="-122"/>
              </a:rPr>
              <a:t>变为</a:t>
            </a:r>
            <a:endParaRPr lang="en-US" altLang="zh-CN" dirty="0" smtClean="0">
              <a:latin typeface="微软雅黑" panose="020B0503020204020204" pitchFamily="34" charset="-122"/>
              <a:ea typeface="微软雅黑" panose="020B0503020204020204" pitchFamily="34" charset="-122"/>
            </a:endParaRPr>
          </a:p>
          <a:p>
            <a:pPr algn="ctr">
              <a:lnSpc>
                <a:spcPct val="130000"/>
              </a:lnSpc>
            </a:pPr>
            <a:r>
              <a:rPr lang="zh-CN" altLang="en-US" dirty="0" smtClean="0">
                <a:solidFill>
                  <a:srgbClr val="0066FF"/>
                </a:solidFill>
                <a:latin typeface="微软雅黑" panose="020B0503020204020204" pitchFamily="34" charset="-122"/>
                <a:ea typeface="微软雅黑" panose="020B0503020204020204" pitchFamily="34" charset="-122"/>
              </a:rPr>
              <a:t>正</a:t>
            </a:r>
            <a:r>
              <a:rPr lang="zh-CN" altLang="en-US" dirty="0">
                <a:solidFill>
                  <a:srgbClr val="0066FF"/>
                </a:solidFill>
                <a:latin typeface="微软雅黑" panose="020B0503020204020204" pitchFamily="34" charset="-122"/>
                <a:ea typeface="微软雅黑" panose="020B0503020204020204" pitchFamily="34" charset="-122"/>
              </a:rPr>
              <a:t>椭圆偏振光</a:t>
            </a:r>
          </a:p>
        </p:txBody>
      </p:sp>
      <p:graphicFrame>
        <p:nvGraphicFramePr>
          <p:cNvPr id="948" name="对象 947"/>
          <p:cNvGraphicFramePr>
            <a:graphicFrameLocks noChangeAspect="1"/>
          </p:cNvGraphicFramePr>
          <p:nvPr>
            <p:extLst>
              <p:ext uri="{D42A27DB-BD31-4B8C-83A1-F6EECF244321}">
                <p14:modId xmlns:p14="http://schemas.microsoft.com/office/powerpoint/2010/main" val="3257214770"/>
              </p:ext>
            </p:extLst>
          </p:nvPr>
        </p:nvGraphicFramePr>
        <p:xfrm>
          <a:off x="5513001" y="2293437"/>
          <a:ext cx="1248419" cy="765160"/>
        </p:xfrm>
        <a:graphic>
          <a:graphicData uri="http://schemas.openxmlformats.org/presentationml/2006/ole">
            <mc:AlternateContent xmlns:mc="http://schemas.openxmlformats.org/markup-compatibility/2006">
              <mc:Choice xmlns:v="urn:schemas-microsoft-com:vml" Requires="v">
                <p:oleObj spid="_x0000_s379595" name="Equation" r:id="rId9" imgW="787320" imgH="482400" progId="Equation.DSMT4">
                  <p:embed/>
                </p:oleObj>
              </mc:Choice>
              <mc:Fallback>
                <p:oleObj name="Equation" r:id="rId9" imgW="787320" imgH="482400" progId="Equation.DSMT4">
                  <p:embed/>
                  <p:pic>
                    <p:nvPicPr>
                      <p:cNvPr id="0" name=""/>
                      <p:cNvPicPr/>
                      <p:nvPr/>
                    </p:nvPicPr>
                    <p:blipFill>
                      <a:blip r:embed="rId10"/>
                      <a:stretch>
                        <a:fillRect/>
                      </a:stretch>
                    </p:blipFill>
                    <p:spPr>
                      <a:xfrm>
                        <a:off x="5513001" y="2293437"/>
                        <a:ext cx="1248419" cy="765160"/>
                      </a:xfrm>
                      <a:prstGeom prst="rect">
                        <a:avLst/>
                      </a:prstGeom>
                    </p:spPr>
                  </p:pic>
                </p:oleObj>
              </mc:Fallback>
            </mc:AlternateContent>
          </a:graphicData>
        </a:graphic>
      </p:graphicFrame>
      <p:sp>
        <p:nvSpPr>
          <p:cNvPr id="130" name="Text Box 4"/>
          <p:cNvSpPr txBox="1">
            <a:spLocks noChangeArrowheads="1"/>
          </p:cNvSpPr>
          <p:nvPr/>
        </p:nvSpPr>
        <p:spPr bwMode="invGray">
          <a:xfrm>
            <a:off x="375409" y="1239789"/>
            <a:ext cx="1595156" cy="430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sz="2200" dirty="0" smtClean="0">
                <a:solidFill>
                  <a:srgbClr val="0066FF"/>
                </a:solidFill>
              </a:rPr>
              <a:t>特殊情况</a:t>
            </a:r>
            <a:endParaRPr lang="zh-CN" altLang="en-US" sz="2200" dirty="0">
              <a:solidFill>
                <a:srgbClr val="0066FF"/>
              </a:solidFill>
            </a:endParaRPr>
          </a:p>
        </p:txBody>
      </p:sp>
      <p:sp>
        <p:nvSpPr>
          <p:cNvPr id="949" name="矩形 948"/>
          <p:cNvSpPr/>
          <p:nvPr/>
        </p:nvSpPr>
        <p:spPr>
          <a:xfrm>
            <a:off x="4859865" y="6301641"/>
            <a:ext cx="1800494" cy="417358"/>
          </a:xfrm>
          <a:prstGeom prst="rect">
            <a:avLst/>
          </a:prstGeom>
        </p:spPr>
        <p:txBody>
          <a:bodyPr wrap="none">
            <a:spAutoFit/>
          </a:bodyPr>
          <a:lstStyle/>
          <a:p>
            <a:pPr algn="ctr">
              <a:lnSpc>
                <a:spcPct val="130000"/>
              </a:lnSpc>
            </a:pPr>
            <a:r>
              <a:rPr lang="zh-CN" altLang="en-US" dirty="0" smtClean="0">
                <a:latin typeface="微软雅黑" panose="020B0503020204020204" pitchFamily="34" charset="-122"/>
                <a:ea typeface="微软雅黑" panose="020B0503020204020204" pitchFamily="34" charset="-122"/>
              </a:rPr>
              <a:t>右旋正椭圆偏振</a:t>
            </a:r>
            <a:endParaRPr lang="zh-CN" altLang="en-US" dirty="0">
              <a:latin typeface="微软雅黑" panose="020B0503020204020204" pitchFamily="34" charset="-122"/>
              <a:ea typeface="微软雅黑" panose="020B0503020204020204" pitchFamily="34" charset="-122"/>
            </a:endParaRPr>
          </a:p>
        </p:txBody>
      </p:sp>
      <p:sp>
        <p:nvSpPr>
          <p:cNvPr id="132" name="矩形 131"/>
          <p:cNvSpPr/>
          <p:nvPr/>
        </p:nvSpPr>
        <p:spPr>
          <a:xfrm>
            <a:off x="7048871" y="6286951"/>
            <a:ext cx="1800494" cy="417358"/>
          </a:xfrm>
          <a:prstGeom prst="rect">
            <a:avLst/>
          </a:prstGeom>
        </p:spPr>
        <p:txBody>
          <a:bodyPr wrap="none">
            <a:spAutoFit/>
          </a:bodyPr>
          <a:lstStyle/>
          <a:p>
            <a:pPr algn="ctr">
              <a:lnSpc>
                <a:spcPct val="130000"/>
              </a:lnSpc>
            </a:pPr>
            <a:r>
              <a:rPr lang="zh-CN" altLang="en-US" dirty="0" smtClean="0">
                <a:latin typeface="微软雅黑" panose="020B0503020204020204" pitchFamily="34" charset="-122"/>
                <a:ea typeface="微软雅黑" panose="020B0503020204020204" pitchFamily="34" charset="-122"/>
              </a:rPr>
              <a:t>左旋正椭圆偏振</a:t>
            </a:r>
            <a:endParaRPr lang="zh-CN" altLang="en-US" dirty="0">
              <a:latin typeface="微软雅黑" panose="020B0503020204020204" pitchFamily="34" charset="-122"/>
              <a:ea typeface="微软雅黑" panose="020B0503020204020204" pitchFamily="34" charset="-122"/>
            </a:endParaRPr>
          </a:p>
        </p:txBody>
      </p:sp>
      <p:sp>
        <p:nvSpPr>
          <p:cNvPr id="950" name="矩形 949"/>
          <p:cNvSpPr/>
          <p:nvPr/>
        </p:nvSpPr>
        <p:spPr>
          <a:xfrm>
            <a:off x="378196" y="1786750"/>
            <a:ext cx="1973258" cy="646331"/>
          </a:xfrm>
          <a:prstGeom prst="rect">
            <a:avLst/>
          </a:prstGeom>
        </p:spPr>
        <p:txBody>
          <a:bodyPr wrap="square">
            <a:spAutoFit/>
          </a:bodyPr>
          <a:lstStyle/>
          <a:p>
            <a:pPr algn="ctr"/>
            <a:r>
              <a:rPr lang="zh-CN" altLang="en-US" dirty="0" smtClean="0">
                <a:latin typeface="微软雅黑" panose="020B0503020204020204" pitchFamily="34" charset="-122"/>
                <a:ea typeface="微软雅黑" panose="020B0503020204020204" pitchFamily="34" charset="-122"/>
              </a:rPr>
              <a:t>蜕变</a:t>
            </a:r>
            <a:r>
              <a:rPr lang="zh-CN" altLang="en-US" dirty="0">
                <a:latin typeface="微软雅黑" panose="020B0503020204020204" pitchFamily="34" charset="-122"/>
                <a:ea typeface="微软雅黑" panose="020B0503020204020204" pitchFamily="34" charset="-122"/>
              </a:rPr>
              <a:t>为</a:t>
            </a:r>
            <a:r>
              <a:rPr lang="zh-CN" altLang="en-US" dirty="0" smtClean="0">
                <a:latin typeface="微软雅黑" panose="020B0503020204020204" pitchFamily="34" charset="-122"/>
                <a:ea typeface="微软雅黑" panose="020B0503020204020204" pitchFamily="34" charset="-122"/>
              </a:rPr>
              <a:t>直线</a:t>
            </a:r>
            <a:endParaRPr lang="en-US" altLang="zh-CN" dirty="0" smtClean="0">
              <a:latin typeface="微软雅黑" panose="020B0503020204020204" pitchFamily="34" charset="-122"/>
              <a:ea typeface="微软雅黑" panose="020B0503020204020204" pitchFamily="34" charset="-122"/>
            </a:endParaRPr>
          </a:p>
          <a:p>
            <a:pPr algn="ctr"/>
            <a:r>
              <a:rPr lang="zh-CN" altLang="en-US" dirty="0" smtClean="0">
                <a:latin typeface="微软雅黑" panose="020B0503020204020204" pitchFamily="34" charset="-122"/>
                <a:ea typeface="微软雅黑" panose="020B0503020204020204" pitchFamily="34" charset="-122"/>
              </a:rPr>
              <a:t>合振动为</a:t>
            </a:r>
            <a:r>
              <a:rPr lang="zh-CN" altLang="en-US" dirty="0" smtClean="0">
                <a:solidFill>
                  <a:srgbClr val="0066FF"/>
                </a:solidFill>
                <a:latin typeface="微软雅黑" panose="020B0503020204020204" pitchFamily="34" charset="-122"/>
                <a:ea typeface="微软雅黑" panose="020B0503020204020204" pitchFamily="34" charset="-122"/>
              </a:rPr>
              <a:t>线偏振</a:t>
            </a:r>
            <a:endParaRPr lang="zh-CN" altLang="en-US" dirty="0">
              <a:solidFill>
                <a:srgbClr val="0066FF"/>
              </a:solidFill>
              <a:latin typeface="微软雅黑" panose="020B0503020204020204" pitchFamily="34" charset="-122"/>
              <a:ea typeface="微软雅黑" panose="020B0503020204020204" pitchFamily="34" charset="-122"/>
            </a:endParaRPr>
          </a:p>
        </p:txBody>
      </p:sp>
      <p:graphicFrame>
        <p:nvGraphicFramePr>
          <p:cNvPr id="952" name="对象 951"/>
          <p:cNvGraphicFramePr>
            <a:graphicFrameLocks noChangeAspect="1"/>
          </p:cNvGraphicFramePr>
          <p:nvPr>
            <p:extLst>
              <p:ext uri="{D42A27DB-BD31-4B8C-83A1-F6EECF244321}">
                <p14:modId xmlns:p14="http://schemas.microsoft.com/office/powerpoint/2010/main" val="757383363"/>
              </p:ext>
            </p:extLst>
          </p:nvPr>
        </p:nvGraphicFramePr>
        <p:xfrm>
          <a:off x="1427951" y="3237210"/>
          <a:ext cx="1521022" cy="521493"/>
        </p:xfrm>
        <a:graphic>
          <a:graphicData uri="http://schemas.openxmlformats.org/presentationml/2006/ole">
            <mc:AlternateContent xmlns:mc="http://schemas.openxmlformats.org/markup-compatibility/2006">
              <mc:Choice xmlns:v="urn:schemas-microsoft-com:vml" Requires="v">
                <p:oleObj spid="_x0000_s379596" name="Equation" r:id="rId11" imgW="888840" imgH="304560" progId="Equation.DSMT4">
                  <p:embed/>
                </p:oleObj>
              </mc:Choice>
              <mc:Fallback>
                <p:oleObj name="Equation" r:id="rId11" imgW="888840" imgH="304560" progId="Equation.DSMT4">
                  <p:embed/>
                  <p:pic>
                    <p:nvPicPr>
                      <p:cNvPr id="0" name=""/>
                      <p:cNvPicPr/>
                      <p:nvPr/>
                    </p:nvPicPr>
                    <p:blipFill>
                      <a:blip r:embed="rId12"/>
                      <a:stretch>
                        <a:fillRect/>
                      </a:stretch>
                    </p:blipFill>
                    <p:spPr>
                      <a:xfrm>
                        <a:off x="1427951" y="3237210"/>
                        <a:ext cx="1521022" cy="521493"/>
                      </a:xfrm>
                      <a:prstGeom prst="rect">
                        <a:avLst/>
                      </a:prstGeom>
                    </p:spPr>
                  </p:pic>
                </p:oleObj>
              </mc:Fallback>
            </mc:AlternateContent>
          </a:graphicData>
        </a:graphic>
      </p:graphicFrame>
      <p:graphicFrame>
        <p:nvGraphicFramePr>
          <p:cNvPr id="954" name="对象 953"/>
          <p:cNvGraphicFramePr>
            <a:graphicFrameLocks noChangeAspect="1"/>
          </p:cNvGraphicFramePr>
          <p:nvPr>
            <p:extLst>
              <p:ext uri="{D42A27DB-BD31-4B8C-83A1-F6EECF244321}">
                <p14:modId xmlns:p14="http://schemas.microsoft.com/office/powerpoint/2010/main" val="605583834"/>
              </p:ext>
            </p:extLst>
          </p:nvPr>
        </p:nvGraphicFramePr>
        <p:xfrm>
          <a:off x="1380721" y="3806910"/>
          <a:ext cx="1666815" cy="648206"/>
        </p:xfrm>
        <a:graphic>
          <a:graphicData uri="http://schemas.openxmlformats.org/presentationml/2006/ole">
            <mc:AlternateContent xmlns:mc="http://schemas.openxmlformats.org/markup-compatibility/2006">
              <mc:Choice xmlns:v="urn:schemas-microsoft-com:vml" Requires="v">
                <p:oleObj spid="_x0000_s379597" name="Equation" r:id="rId13" imgW="1143000" imgH="444240" progId="Equation.DSMT4">
                  <p:embed/>
                </p:oleObj>
              </mc:Choice>
              <mc:Fallback>
                <p:oleObj name="Equation" r:id="rId13" imgW="1143000" imgH="444240" progId="Equation.DSMT4">
                  <p:embed/>
                  <p:pic>
                    <p:nvPicPr>
                      <p:cNvPr id="0" name=""/>
                      <p:cNvPicPr/>
                      <p:nvPr/>
                    </p:nvPicPr>
                    <p:blipFill>
                      <a:blip r:embed="rId14"/>
                      <a:stretch>
                        <a:fillRect/>
                      </a:stretch>
                    </p:blipFill>
                    <p:spPr>
                      <a:xfrm>
                        <a:off x="1380721" y="3806910"/>
                        <a:ext cx="1666815" cy="648206"/>
                      </a:xfrm>
                      <a:prstGeom prst="rect">
                        <a:avLst/>
                      </a:prstGeom>
                    </p:spPr>
                  </p:pic>
                </p:oleObj>
              </mc:Fallback>
            </mc:AlternateContent>
          </a:graphicData>
        </a:graphic>
      </p:graphicFrame>
      <p:sp>
        <p:nvSpPr>
          <p:cNvPr id="138" name="矩形 137"/>
          <p:cNvSpPr/>
          <p:nvPr/>
        </p:nvSpPr>
        <p:spPr>
          <a:xfrm>
            <a:off x="6154584" y="3186603"/>
            <a:ext cx="1468986" cy="416524"/>
          </a:xfrm>
          <a:prstGeom prst="rect">
            <a:avLst/>
          </a:prstGeom>
        </p:spPr>
        <p:txBody>
          <a:bodyPr wrap="square">
            <a:spAutoFit/>
          </a:bodyPr>
          <a:lstStyle/>
          <a:p>
            <a:pPr algn="ctr">
              <a:lnSpc>
                <a:spcPct val="130000"/>
              </a:lnSpc>
            </a:pPr>
            <a:r>
              <a:rPr lang="en-US" altLang="zh-CN" i="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A</a:t>
            </a:r>
            <a:r>
              <a:rPr lang="en-US" altLang="zh-CN" i="1" baseline="-250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x</a:t>
            </a:r>
            <a:r>
              <a:rPr lang="en-US" altLang="zh-CN"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i="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A</a:t>
            </a:r>
            <a:r>
              <a:rPr lang="en-US" altLang="zh-CN" i="1" baseline="-250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y</a:t>
            </a:r>
            <a:endParaRPr lang="zh-CN" altLang="en-US" i="1" baseline="-250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55" name="下箭头 954"/>
          <p:cNvSpPr/>
          <p:nvPr/>
        </p:nvSpPr>
        <p:spPr>
          <a:xfrm>
            <a:off x="6889077" y="3639035"/>
            <a:ext cx="45719" cy="199644"/>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矩形 139"/>
          <p:cNvSpPr/>
          <p:nvPr/>
        </p:nvSpPr>
        <p:spPr>
          <a:xfrm>
            <a:off x="6223260" y="3858544"/>
            <a:ext cx="1397195" cy="417358"/>
          </a:xfrm>
          <a:prstGeom prst="rect">
            <a:avLst/>
          </a:prstGeom>
        </p:spPr>
        <p:txBody>
          <a:bodyPr wrap="square">
            <a:spAutoFit/>
          </a:bodyPr>
          <a:lstStyle/>
          <a:p>
            <a:pPr algn="ctr">
              <a:lnSpc>
                <a:spcPct val="130000"/>
              </a:lnSpc>
            </a:pPr>
            <a:r>
              <a:rPr lang="zh-CN" altLang="en-US" dirty="0">
                <a:solidFill>
                  <a:srgbClr val="0066FF"/>
                </a:solidFill>
                <a:latin typeface="微软雅黑" panose="020B0503020204020204" pitchFamily="34" charset="-122"/>
                <a:ea typeface="微软雅黑" panose="020B0503020204020204" pitchFamily="34" charset="-122"/>
              </a:rPr>
              <a:t>圆偏振</a:t>
            </a:r>
          </a:p>
        </p:txBody>
      </p:sp>
      <p:sp>
        <p:nvSpPr>
          <p:cNvPr id="956" name="矩形 955"/>
          <p:cNvSpPr/>
          <p:nvPr/>
        </p:nvSpPr>
        <p:spPr>
          <a:xfrm>
            <a:off x="2243818" y="1885341"/>
            <a:ext cx="736099" cy="369332"/>
          </a:xfrm>
          <a:prstGeom prst="rect">
            <a:avLst/>
          </a:prstGeom>
        </p:spPr>
        <p:txBody>
          <a:bodyPr wrap="none">
            <a:spAutoFit/>
          </a:bodyPr>
          <a:lstStyle/>
          <a:p>
            <a:pPr algn="ctr"/>
            <a:r>
              <a:rPr lang="en-US" altLang="zh-CN" b="1" i="1" dirty="0">
                <a:solidFill>
                  <a:srgbClr val="0066FF"/>
                </a:solidFill>
                <a:latin typeface="Symbol" pitchFamily="18" charset="2"/>
              </a:rPr>
              <a:t>d</a:t>
            </a:r>
            <a:r>
              <a:rPr lang="en-US" altLang="zh-CN" b="1" i="1" dirty="0">
                <a:solidFill>
                  <a:srgbClr val="0066FF"/>
                </a:solidFill>
                <a:latin typeface="Times New Roman" pitchFamily="18" charset="0"/>
              </a:rPr>
              <a:t> </a:t>
            </a:r>
            <a:r>
              <a:rPr lang="en-US" altLang="zh-CN" b="1" i="1" dirty="0" smtClean="0">
                <a:solidFill>
                  <a:srgbClr val="0066FF"/>
                </a:solidFill>
                <a:latin typeface="Times New Roman" pitchFamily="18" charset="0"/>
              </a:rPr>
              <a:t>=</a:t>
            </a:r>
            <a:r>
              <a:rPr lang="en-US" altLang="zh-CN" b="1" i="1" dirty="0" err="1">
                <a:solidFill>
                  <a:srgbClr val="0066FF"/>
                </a:solidFill>
                <a:latin typeface="Times New Roman" pitchFamily="18" charset="0"/>
              </a:rPr>
              <a:t>j</a:t>
            </a:r>
            <a:r>
              <a:rPr lang="en-US" altLang="zh-CN" b="1" dirty="0" err="1" smtClean="0">
                <a:solidFill>
                  <a:srgbClr val="0066FF"/>
                </a:solidFill>
                <a:latin typeface="Symbol" pitchFamily="18" charset="2"/>
                <a:ea typeface="楷体_GB2312" pitchFamily="49" charset="-122"/>
              </a:rPr>
              <a:t>p</a:t>
            </a:r>
            <a:r>
              <a:rPr lang="el-GR" altLang="zh-CN" b="1" dirty="0" smtClean="0">
                <a:solidFill>
                  <a:srgbClr val="0066FF"/>
                </a:solidFill>
                <a:latin typeface="Symbol" pitchFamily="18" charset="2"/>
                <a:cs typeface="Times New Roman" pitchFamily="18" charset="0"/>
              </a:rPr>
              <a:t> </a:t>
            </a:r>
            <a:endParaRPr lang="en-US" altLang="zh-CN" b="1" dirty="0">
              <a:solidFill>
                <a:srgbClr val="0066FF"/>
              </a:solidFill>
              <a:latin typeface="Symbol" pitchFamily="18" charset="2"/>
              <a:cs typeface="Times New Roman" pitchFamily="18" charset="0"/>
            </a:endParaRPr>
          </a:p>
        </p:txBody>
      </p:sp>
      <p:sp>
        <p:nvSpPr>
          <p:cNvPr id="107" name="矩形 106"/>
          <p:cNvSpPr/>
          <p:nvPr/>
        </p:nvSpPr>
        <p:spPr>
          <a:xfrm>
            <a:off x="253505" y="6245362"/>
            <a:ext cx="1838966" cy="452432"/>
          </a:xfrm>
          <a:prstGeom prst="rect">
            <a:avLst/>
          </a:prstGeom>
        </p:spPr>
        <p:txBody>
          <a:bodyPr wrap="none">
            <a:spAutoFit/>
          </a:bodyPr>
          <a:lstStyle/>
          <a:p>
            <a:pPr algn="ctr">
              <a:lnSpc>
                <a:spcPct val="130000"/>
              </a:lnSpc>
            </a:pPr>
            <a:r>
              <a:rPr lang="en-US" altLang="zh-CN" dirty="0" smtClean="0">
                <a:latin typeface="微软雅黑" panose="020B0503020204020204" pitchFamily="34" charset="-122"/>
                <a:ea typeface="微软雅黑" panose="020B0503020204020204" pitchFamily="34" charset="-122"/>
              </a:rPr>
              <a:t>I</a:t>
            </a:r>
            <a:r>
              <a:rPr lang="zh-CN" altLang="en-US" dirty="0" smtClean="0">
                <a:latin typeface="微软雅黑" panose="020B0503020204020204" pitchFamily="34" charset="-122"/>
                <a:ea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rPr>
              <a:t>III</a:t>
            </a:r>
            <a:r>
              <a:rPr lang="zh-CN" altLang="en-US" dirty="0" smtClean="0">
                <a:latin typeface="微软雅黑" panose="020B0503020204020204" pitchFamily="34" charset="-122"/>
                <a:ea typeface="微软雅黑" panose="020B0503020204020204" pitchFamily="34" charset="-122"/>
              </a:rPr>
              <a:t>象限线偏光</a:t>
            </a:r>
            <a:endParaRPr lang="zh-CN" altLang="en-US" dirty="0">
              <a:latin typeface="微软雅黑" panose="020B0503020204020204" pitchFamily="34" charset="-122"/>
              <a:ea typeface="微软雅黑" panose="020B0503020204020204" pitchFamily="34" charset="-122"/>
            </a:endParaRPr>
          </a:p>
        </p:txBody>
      </p:sp>
      <p:sp>
        <p:nvSpPr>
          <p:cNvPr id="108" name="矩形 107"/>
          <p:cNvSpPr/>
          <p:nvPr/>
        </p:nvSpPr>
        <p:spPr>
          <a:xfrm>
            <a:off x="2398715" y="6297267"/>
            <a:ext cx="1927131" cy="417358"/>
          </a:xfrm>
          <a:prstGeom prst="rect">
            <a:avLst/>
          </a:prstGeom>
        </p:spPr>
        <p:txBody>
          <a:bodyPr wrap="none">
            <a:spAutoFit/>
          </a:bodyPr>
          <a:lstStyle/>
          <a:p>
            <a:pPr algn="ctr">
              <a:lnSpc>
                <a:spcPct val="130000"/>
              </a:lnSpc>
            </a:pPr>
            <a:r>
              <a:rPr lang="en-US" altLang="zh-CN" dirty="0" smtClean="0">
                <a:latin typeface="微软雅黑" panose="020B0503020204020204" pitchFamily="34" charset="-122"/>
                <a:ea typeface="微软雅黑" panose="020B0503020204020204" pitchFamily="34" charset="-122"/>
              </a:rPr>
              <a:t>II</a:t>
            </a:r>
            <a:r>
              <a:rPr lang="zh-CN" altLang="en-US" dirty="0" smtClean="0">
                <a:latin typeface="微软雅黑" panose="020B0503020204020204" pitchFamily="34" charset="-122"/>
                <a:ea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rPr>
              <a:t>IV</a:t>
            </a:r>
            <a:r>
              <a:rPr lang="zh-CN" altLang="en-US" dirty="0" smtClean="0">
                <a:latin typeface="微软雅黑" panose="020B0503020204020204" pitchFamily="34" charset="-122"/>
                <a:ea typeface="微软雅黑" panose="020B0503020204020204" pitchFamily="34" charset="-122"/>
              </a:rPr>
              <a:t>象限线偏光</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02726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 name="Text Box 4"/>
          <p:cNvSpPr txBox="1">
            <a:spLocks noChangeArrowheads="1"/>
          </p:cNvSpPr>
          <p:nvPr/>
        </p:nvSpPr>
        <p:spPr bwMode="invGray">
          <a:xfrm>
            <a:off x="323528" y="476672"/>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椭圆方程的演化（续）</a:t>
            </a:r>
            <a:endParaRPr lang="zh-CN" altLang="en-US" dirty="0"/>
          </a:p>
        </p:txBody>
      </p:sp>
      <p:sp>
        <p:nvSpPr>
          <p:cNvPr id="101" name="Text Box 4"/>
          <p:cNvSpPr txBox="1">
            <a:spLocks noChangeArrowheads="1"/>
          </p:cNvSpPr>
          <p:nvPr/>
        </p:nvSpPr>
        <p:spPr bwMode="invGray">
          <a:xfrm>
            <a:off x="375408" y="865323"/>
            <a:ext cx="5852775" cy="430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sz="2200" dirty="0">
                <a:solidFill>
                  <a:srgbClr val="0066FF"/>
                </a:solidFill>
              </a:rPr>
              <a:t>一般</a:t>
            </a:r>
            <a:r>
              <a:rPr lang="zh-CN" altLang="en-US" sz="2200" dirty="0" smtClean="0">
                <a:solidFill>
                  <a:srgbClr val="0066FF"/>
                </a:solidFill>
              </a:rPr>
              <a:t>情况（</a:t>
            </a:r>
            <a:r>
              <a:rPr lang="en-US" altLang="zh-CN" sz="2000" i="1" dirty="0">
                <a:solidFill>
                  <a:srgbClr val="0066FF"/>
                </a:solidFill>
                <a:latin typeface="Symbol" pitchFamily="18" charset="2"/>
              </a:rPr>
              <a:t>d</a:t>
            </a:r>
            <a:r>
              <a:rPr lang="en-US" altLang="zh-CN" sz="2000" dirty="0">
                <a:solidFill>
                  <a:srgbClr val="0066FF"/>
                </a:solidFill>
                <a:latin typeface="Times New Roman" pitchFamily="18" charset="0"/>
              </a:rPr>
              <a:t>≠±2</a:t>
            </a:r>
            <a:r>
              <a:rPr lang="en-US" altLang="zh-CN" sz="2000" i="1" dirty="0">
                <a:solidFill>
                  <a:srgbClr val="0066FF"/>
                </a:solidFill>
                <a:latin typeface="Times New Roman" pitchFamily="18" charset="0"/>
              </a:rPr>
              <a:t>j</a:t>
            </a:r>
            <a:r>
              <a:rPr lang="en-US" altLang="zh-CN" sz="2000" dirty="0">
                <a:solidFill>
                  <a:srgbClr val="0066FF"/>
                </a:solidFill>
                <a:latin typeface="Symbol" pitchFamily="18" charset="2"/>
                <a:ea typeface="楷体_GB2312" pitchFamily="49" charset="-122"/>
              </a:rPr>
              <a:t>p</a:t>
            </a:r>
            <a:r>
              <a:rPr lang="en-US" altLang="zh-CN" sz="2000" dirty="0">
                <a:solidFill>
                  <a:srgbClr val="0066FF"/>
                </a:solidFill>
                <a:latin typeface="Times New Roman" pitchFamily="18" charset="0"/>
              </a:rPr>
              <a:t>, ±(2</a:t>
            </a:r>
            <a:r>
              <a:rPr lang="en-US" altLang="zh-CN" sz="2000" i="1" dirty="0">
                <a:solidFill>
                  <a:srgbClr val="0066FF"/>
                </a:solidFill>
                <a:latin typeface="Times New Roman" pitchFamily="18" charset="0"/>
              </a:rPr>
              <a:t>j</a:t>
            </a:r>
            <a:r>
              <a:rPr lang="en-US" altLang="zh-CN" sz="2000" dirty="0">
                <a:solidFill>
                  <a:srgbClr val="0066FF"/>
                </a:solidFill>
                <a:latin typeface="Times New Roman" pitchFamily="18" charset="0"/>
              </a:rPr>
              <a:t>+1)</a:t>
            </a:r>
            <a:r>
              <a:rPr lang="en-US" altLang="zh-CN" sz="2000" dirty="0">
                <a:solidFill>
                  <a:srgbClr val="0066FF"/>
                </a:solidFill>
                <a:latin typeface="Symbol" pitchFamily="18" charset="2"/>
                <a:ea typeface="楷体_GB2312" pitchFamily="49" charset="-122"/>
              </a:rPr>
              <a:t>p</a:t>
            </a:r>
            <a:r>
              <a:rPr lang="en-US" altLang="zh-CN" sz="2000" dirty="0">
                <a:solidFill>
                  <a:srgbClr val="0066FF"/>
                </a:solidFill>
                <a:latin typeface="Times New Roman" pitchFamily="18" charset="0"/>
              </a:rPr>
              <a:t>,</a:t>
            </a:r>
            <a:r>
              <a:rPr lang="en-US" altLang="zh-CN" sz="2000" i="1" dirty="0">
                <a:solidFill>
                  <a:srgbClr val="0066FF"/>
                </a:solidFill>
                <a:latin typeface="Times New Roman" pitchFamily="18" charset="0"/>
              </a:rPr>
              <a:t> </a:t>
            </a:r>
            <a:r>
              <a:rPr lang="en-US" altLang="zh-CN" sz="2000" dirty="0">
                <a:solidFill>
                  <a:srgbClr val="0066FF"/>
                </a:solidFill>
                <a:latin typeface="Times New Roman" pitchFamily="18" charset="0"/>
              </a:rPr>
              <a:t>±(2</a:t>
            </a:r>
            <a:r>
              <a:rPr lang="en-US" altLang="zh-CN" sz="2000" i="1" dirty="0">
                <a:solidFill>
                  <a:srgbClr val="0066FF"/>
                </a:solidFill>
                <a:latin typeface="Times New Roman" pitchFamily="18" charset="0"/>
              </a:rPr>
              <a:t>j</a:t>
            </a:r>
            <a:r>
              <a:rPr lang="en-US" altLang="zh-CN" sz="2000" dirty="0">
                <a:solidFill>
                  <a:srgbClr val="0066FF"/>
                </a:solidFill>
                <a:latin typeface="Times New Roman" pitchFamily="18" charset="0"/>
              </a:rPr>
              <a:t>+1)</a:t>
            </a:r>
            <a:r>
              <a:rPr lang="en-US" altLang="zh-CN" sz="2000" dirty="0">
                <a:solidFill>
                  <a:srgbClr val="0066FF"/>
                </a:solidFill>
                <a:latin typeface="Symbol" pitchFamily="18" charset="2"/>
                <a:ea typeface="楷体_GB2312" pitchFamily="49" charset="-122"/>
              </a:rPr>
              <a:t>p</a:t>
            </a:r>
            <a:r>
              <a:rPr lang="en-US" altLang="zh-CN" sz="2000" dirty="0">
                <a:solidFill>
                  <a:srgbClr val="0066FF"/>
                </a:solidFill>
                <a:latin typeface="Times New Roman" pitchFamily="18" charset="0"/>
              </a:rPr>
              <a:t>/2 </a:t>
            </a:r>
            <a:r>
              <a:rPr lang="zh-CN" altLang="en-US" sz="2200" dirty="0" smtClean="0">
                <a:solidFill>
                  <a:srgbClr val="0066FF"/>
                </a:solidFill>
              </a:rPr>
              <a:t>）</a:t>
            </a:r>
            <a:endParaRPr lang="zh-CN" altLang="en-US" sz="2200" dirty="0">
              <a:solidFill>
                <a:srgbClr val="0066FF"/>
              </a:solidFill>
            </a:endParaRPr>
          </a:p>
        </p:txBody>
      </p:sp>
      <p:grpSp>
        <p:nvGrpSpPr>
          <p:cNvPr id="104" name="Group 69"/>
          <p:cNvGrpSpPr>
            <a:grpSpLocks/>
          </p:cNvGrpSpPr>
          <p:nvPr/>
        </p:nvGrpSpPr>
        <p:grpSpPr bwMode="auto">
          <a:xfrm>
            <a:off x="346076" y="2878643"/>
            <a:ext cx="8382000" cy="3321050"/>
            <a:chOff x="285" y="1143"/>
            <a:chExt cx="5280" cy="2092"/>
          </a:xfrm>
        </p:grpSpPr>
        <p:grpSp>
          <p:nvGrpSpPr>
            <p:cNvPr id="105" name="Group 68"/>
            <p:cNvGrpSpPr>
              <a:grpSpLocks/>
            </p:cNvGrpSpPr>
            <p:nvPr/>
          </p:nvGrpSpPr>
          <p:grpSpPr bwMode="auto">
            <a:xfrm>
              <a:off x="285" y="1143"/>
              <a:ext cx="5280" cy="1923"/>
              <a:chOff x="285" y="1143"/>
              <a:chExt cx="5280" cy="1923"/>
            </a:xfrm>
          </p:grpSpPr>
          <p:sp>
            <p:nvSpPr>
              <p:cNvPr id="107" name="Text Box 6"/>
              <p:cNvSpPr txBox="1">
                <a:spLocks noChangeAspect="1" noChangeArrowheads="1"/>
              </p:cNvSpPr>
              <p:nvPr/>
            </p:nvSpPr>
            <p:spPr bwMode="auto">
              <a:xfrm>
                <a:off x="3866" y="1147"/>
                <a:ext cx="387" cy="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sz="1600" dirty="0">
                    <a:latin typeface="微软雅黑" panose="020B0503020204020204" pitchFamily="34" charset="-122"/>
                    <a:ea typeface="微软雅黑" panose="020B0503020204020204" pitchFamily="34" charset="-122"/>
                  </a:rPr>
                  <a:t>左旋</a:t>
                </a:r>
              </a:p>
            </p:txBody>
          </p:sp>
          <p:sp>
            <p:nvSpPr>
              <p:cNvPr id="108" name="Text Box 7"/>
              <p:cNvSpPr txBox="1">
                <a:spLocks noChangeAspect="1" noChangeArrowheads="1"/>
              </p:cNvSpPr>
              <p:nvPr/>
            </p:nvSpPr>
            <p:spPr bwMode="auto">
              <a:xfrm>
                <a:off x="1551" y="1143"/>
                <a:ext cx="387" cy="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sz="1600" dirty="0">
                    <a:latin typeface="微软雅黑" panose="020B0503020204020204" pitchFamily="34" charset="-122"/>
                    <a:ea typeface="微软雅黑" panose="020B0503020204020204" pitchFamily="34" charset="-122"/>
                  </a:rPr>
                  <a:t>右旋</a:t>
                </a:r>
              </a:p>
            </p:txBody>
          </p:sp>
          <p:sp>
            <p:nvSpPr>
              <p:cNvPr id="109" name="Rectangle 8"/>
              <p:cNvSpPr>
                <a:spLocks noChangeAspect="1" noChangeArrowheads="1"/>
              </p:cNvSpPr>
              <p:nvPr/>
            </p:nvSpPr>
            <p:spPr bwMode="auto">
              <a:xfrm>
                <a:off x="1499" y="1705"/>
                <a:ext cx="457"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10" name="Line 9"/>
              <p:cNvSpPr>
                <a:spLocks noChangeAspect="1" noChangeShapeType="1"/>
              </p:cNvSpPr>
              <p:nvPr/>
            </p:nvSpPr>
            <p:spPr bwMode="auto">
              <a:xfrm>
                <a:off x="1454" y="2180"/>
                <a:ext cx="624"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12" name="Line 10"/>
              <p:cNvSpPr>
                <a:spLocks noChangeAspect="1" noChangeShapeType="1"/>
              </p:cNvSpPr>
              <p:nvPr/>
            </p:nvSpPr>
            <p:spPr bwMode="auto">
              <a:xfrm flipV="1">
                <a:off x="1725" y="1507"/>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13" name="Oval 11"/>
              <p:cNvSpPr>
                <a:spLocks noChangeAspect="1" noChangeArrowheads="1"/>
              </p:cNvSpPr>
              <p:nvPr/>
            </p:nvSpPr>
            <p:spPr bwMode="auto">
              <a:xfrm>
                <a:off x="1503" y="1707"/>
                <a:ext cx="447" cy="954"/>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15" name="Text Box 12"/>
              <p:cNvSpPr txBox="1">
                <a:spLocks noChangeAspect="1" noChangeArrowheads="1"/>
              </p:cNvSpPr>
              <p:nvPr/>
            </p:nvSpPr>
            <p:spPr bwMode="auto">
              <a:xfrm>
                <a:off x="1454" y="2666"/>
                <a:ext cx="533" cy="1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a:latin typeface="Symbol" pitchFamily="18" charset="2"/>
                  </a:rPr>
                  <a:t>p</a:t>
                </a:r>
                <a:r>
                  <a:rPr lang="en-US" altLang="zh-CN" b="1">
                    <a:latin typeface="Times New Roman" pitchFamily="18" charset="0"/>
                  </a:rPr>
                  <a:t>/2</a:t>
                </a:r>
                <a:endParaRPr lang="en-US" altLang="zh-CN" b="1"/>
              </a:p>
            </p:txBody>
          </p:sp>
          <p:sp>
            <p:nvSpPr>
              <p:cNvPr id="116" name="Rectangle 13"/>
              <p:cNvSpPr>
                <a:spLocks noChangeAspect="1" noChangeArrowheads="1"/>
              </p:cNvSpPr>
              <p:nvPr/>
            </p:nvSpPr>
            <p:spPr bwMode="auto">
              <a:xfrm>
                <a:off x="3826" y="1706"/>
                <a:ext cx="456"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17" name="Line 14"/>
              <p:cNvSpPr>
                <a:spLocks noChangeAspect="1" noChangeShapeType="1"/>
              </p:cNvSpPr>
              <p:nvPr/>
            </p:nvSpPr>
            <p:spPr bwMode="auto">
              <a:xfrm>
                <a:off x="3782" y="2181"/>
                <a:ext cx="623"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18" name="Line 15"/>
              <p:cNvSpPr>
                <a:spLocks noChangeAspect="1" noChangeShapeType="1"/>
              </p:cNvSpPr>
              <p:nvPr/>
            </p:nvSpPr>
            <p:spPr bwMode="auto">
              <a:xfrm flipV="1">
                <a:off x="4053" y="1508"/>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24" name="Oval 16"/>
              <p:cNvSpPr>
                <a:spLocks noChangeAspect="1" noChangeArrowheads="1"/>
              </p:cNvSpPr>
              <p:nvPr/>
            </p:nvSpPr>
            <p:spPr bwMode="auto">
              <a:xfrm>
                <a:off x="3831" y="1711"/>
                <a:ext cx="445" cy="949"/>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25" name="Text Box 17"/>
              <p:cNvSpPr txBox="1">
                <a:spLocks noChangeAspect="1" noChangeArrowheads="1"/>
              </p:cNvSpPr>
              <p:nvPr/>
            </p:nvSpPr>
            <p:spPr bwMode="auto">
              <a:xfrm>
                <a:off x="3782" y="2666"/>
                <a:ext cx="532" cy="3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a:latin typeface="Times New Roman" pitchFamily="18" charset="0"/>
                  </a:rPr>
                  <a:t>3</a:t>
                </a:r>
                <a:r>
                  <a:rPr lang="en-US" altLang="zh-CN" b="1">
                    <a:latin typeface="Symbol" pitchFamily="18" charset="2"/>
                  </a:rPr>
                  <a:t>p</a:t>
                </a:r>
                <a:r>
                  <a:rPr lang="en-US" altLang="zh-CN" b="1">
                    <a:latin typeface="Times New Roman" pitchFamily="18" charset="0"/>
                  </a:rPr>
                  <a:t>/2</a:t>
                </a:r>
              </a:p>
              <a:p>
                <a:pPr algn="ctr"/>
                <a:r>
                  <a:rPr lang="en-US" altLang="zh-CN" b="1">
                    <a:latin typeface="Times New Roman" pitchFamily="18" charset="0"/>
                  </a:rPr>
                  <a:t>(</a:t>
                </a:r>
                <a:r>
                  <a:rPr lang="en-US" altLang="zh-CN" b="1">
                    <a:latin typeface="宋体" pitchFamily="2" charset="-122"/>
                  </a:rPr>
                  <a:t>-</a:t>
                </a:r>
                <a:r>
                  <a:rPr lang="en-US" altLang="zh-CN" b="1">
                    <a:latin typeface="Symbol" pitchFamily="18" charset="2"/>
                  </a:rPr>
                  <a:t>p</a:t>
                </a:r>
                <a:r>
                  <a:rPr lang="en-US" altLang="zh-CN" b="1">
                    <a:latin typeface="Times New Roman" pitchFamily="18" charset="0"/>
                  </a:rPr>
                  <a:t>/2)</a:t>
                </a:r>
                <a:endParaRPr lang="en-US" altLang="zh-CN" b="1"/>
              </a:p>
            </p:txBody>
          </p:sp>
          <p:sp>
            <p:nvSpPr>
              <p:cNvPr id="126" name="Rectangle 18"/>
              <p:cNvSpPr>
                <a:spLocks noChangeAspect="1" noChangeArrowheads="1"/>
              </p:cNvSpPr>
              <p:nvPr/>
            </p:nvSpPr>
            <p:spPr bwMode="auto">
              <a:xfrm>
                <a:off x="927" y="1706"/>
                <a:ext cx="457"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27" name="Line 19"/>
              <p:cNvSpPr>
                <a:spLocks noChangeAspect="1" noChangeShapeType="1"/>
              </p:cNvSpPr>
              <p:nvPr/>
            </p:nvSpPr>
            <p:spPr bwMode="auto">
              <a:xfrm>
                <a:off x="882" y="2181"/>
                <a:ext cx="623"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28" name="Line 20"/>
              <p:cNvSpPr>
                <a:spLocks noChangeAspect="1" noChangeShapeType="1"/>
              </p:cNvSpPr>
              <p:nvPr/>
            </p:nvSpPr>
            <p:spPr bwMode="auto">
              <a:xfrm flipV="1">
                <a:off x="1153" y="1508"/>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29" name="Oval 21"/>
              <p:cNvSpPr>
                <a:spLocks noChangeAspect="1" noChangeArrowheads="1"/>
              </p:cNvSpPr>
              <p:nvPr/>
            </p:nvSpPr>
            <p:spPr bwMode="auto">
              <a:xfrm rot="1328360">
                <a:off x="1026" y="1678"/>
                <a:ext cx="261" cy="1012"/>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30" name="Text Box 22"/>
              <p:cNvSpPr txBox="1">
                <a:spLocks noChangeAspect="1" noChangeArrowheads="1"/>
              </p:cNvSpPr>
              <p:nvPr/>
            </p:nvSpPr>
            <p:spPr bwMode="auto">
              <a:xfrm>
                <a:off x="882" y="2666"/>
                <a:ext cx="532" cy="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a:latin typeface="Symbol" pitchFamily="18" charset="2"/>
                  </a:rPr>
                  <a:t>p</a:t>
                </a:r>
                <a:r>
                  <a:rPr lang="en-US" altLang="zh-CN" b="1">
                    <a:latin typeface="Times New Roman" pitchFamily="18" charset="0"/>
                  </a:rPr>
                  <a:t>/4</a:t>
                </a:r>
                <a:endParaRPr lang="en-US" altLang="zh-CN" b="1"/>
              </a:p>
            </p:txBody>
          </p:sp>
          <p:sp>
            <p:nvSpPr>
              <p:cNvPr id="131" name="Rectangle 23"/>
              <p:cNvSpPr>
                <a:spLocks noChangeAspect="1" noChangeArrowheads="1"/>
              </p:cNvSpPr>
              <p:nvPr/>
            </p:nvSpPr>
            <p:spPr bwMode="auto">
              <a:xfrm>
                <a:off x="4409" y="1701"/>
                <a:ext cx="456"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32" name="Line 24"/>
              <p:cNvSpPr>
                <a:spLocks noChangeAspect="1" noChangeShapeType="1"/>
              </p:cNvSpPr>
              <p:nvPr/>
            </p:nvSpPr>
            <p:spPr bwMode="auto">
              <a:xfrm>
                <a:off x="4364" y="2180"/>
                <a:ext cx="625"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33" name="Line 25"/>
              <p:cNvSpPr>
                <a:spLocks noChangeAspect="1" noChangeShapeType="1"/>
              </p:cNvSpPr>
              <p:nvPr/>
            </p:nvSpPr>
            <p:spPr bwMode="auto">
              <a:xfrm flipV="1">
                <a:off x="4635" y="1502"/>
                <a:ext cx="0" cy="115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34" name="Oval 26"/>
              <p:cNvSpPr>
                <a:spLocks noChangeAspect="1" noChangeArrowheads="1"/>
              </p:cNvSpPr>
              <p:nvPr/>
            </p:nvSpPr>
            <p:spPr bwMode="auto">
              <a:xfrm rot="1328360">
                <a:off x="4506" y="1675"/>
                <a:ext cx="260" cy="1011"/>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35" name="Text Box 27"/>
              <p:cNvSpPr txBox="1">
                <a:spLocks noChangeAspect="1" noChangeArrowheads="1"/>
              </p:cNvSpPr>
              <p:nvPr/>
            </p:nvSpPr>
            <p:spPr bwMode="auto">
              <a:xfrm>
                <a:off x="4364" y="2661"/>
                <a:ext cx="533" cy="3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dirty="0">
                    <a:latin typeface="Times New Roman" pitchFamily="18" charset="0"/>
                  </a:rPr>
                  <a:t>7</a:t>
                </a:r>
                <a:r>
                  <a:rPr lang="en-US" altLang="zh-CN" b="1" dirty="0">
                    <a:latin typeface="Symbol" pitchFamily="18" charset="2"/>
                  </a:rPr>
                  <a:t>p</a:t>
                </a:r>
                <a:r>
                  <a:rPr lang="en-US" altLang="zh-CN" b="1" dirty="0">
                    <a:latin typeface="Times New Roman" pitchFamily="18" charset="0"/>
                  </a:rPr>
                  <a:t>/4</a:t>
                </a:r>
              </a:p>
              <a:p>
                <a:pPr algn="ctr"/>
                <a:r>
                  <a:rPr lang="en-US" altLang="zh-CN" b="1" dirty="0">
                    <a:latin typeface="Times New Roman" pitchFamily="18" charset="0"/>
                  </a:rPr>
                  <a:t>(</a:t>
                </a:r>
                <a:r>
                  <a:rPr lang="en-US" altLang="zh-CN" b="1" dirty="0">
                    <a:latin typeface="宋体" pitchFamily="2" charset="-122"/>
                  </a:rPr>
                  <a:t>-</a:t>
                </a:r>
                <a:r>
                  <a:rPr lang="en-US" altLang="zh-CN" b="1" dirty="0">
                    <a:latin typeface="Symbol" pitchFamily="18" charset="2"/>
                  </a:rPr>
                  <a:t>p</a:t>
                </a:r>
                <a:r>
                  <a:rPr lang="en-US" altLang="zh-CN" b="1" dirty="0">
                    <a:latin typeface="Times New Roman" pitchFamily="18" charset="0"/>
                  </a:rPr>
                  <a:t>/4)</a:t>
                </a:r>
                <a:endParaRPr lang="en-US" altLang="zh-CN" b="1" dirty="0"/>
              </a:p>
            </p:txBody>
          </p:sp>
          <p:sp>
            <p:nvSpPr>
              <p:cNvPr id="136" name="Rectangle 28"/>
              <p:cNvSpPr>
                <a:spLocks noChangeAspect="1" noChangeArrowheads="1"/>
              </p:cNvSpPr>
              <p:nvPr/>
            </p:nvSpPr>
            <p:spPr bwMode="auto">
              <a:xfrm>
                <a:off x="2064" y="1705"/>
                <a:ext cx="457"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37" name="Line 29"/>
              <p:cNvSpPr>
                <a:spLocks noChangeAspect="1" noChangeShapeType="1"/>
              </p:cNvSpPr>
              <p:nvPr/>
            </p:nvSpPr>
            <p:spPr bwMode="auto">
              <a:xfrm>
                <a:off x="2019" y="2180"/>
                <a:ext cx="623"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38" name="Line 30"/>
              <p:cNvSpPr>
                <a:spLocks noChangeAspect="1" noChangeShapeType="1"/>
              </p:cNvSpPr>
              <p:nvPr/>
            </p:nvSpPr>
            <p:spPr bwMode="auto">
              <a:xfrm flipV="1">
                <a:off x="2290" y="1507"/>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39" name="Oval 31"/>
              <p:cNvSpPr>
                <a:spLocks noChangeAspect="1" noChangeArrowheads="1"/>
              </p:cNvSpPr>
              <p:nvPr/>
            </p:nvSpPr>
            <p:spPr bwMode="auto">
              <a:xfrm rot="20271640" flipH="1">
                <a:off x="2167" y="1678"/>
                <a:ext cx="258" cy="1012"/>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40" name="Text Box 32"/>
              <p:cNvSpPr txBox="1">
                <a:spLocks noChangeAspect="1" noChangeArrowheads="1"/>
              </p:cNvSpPr>
              <p:nvPr/>
            </p:nvSpPr>
            <p:spPr bwMode="auto">
              <a:xfrm>
                <a:off x="2019" y="2666"/>
                <a:ext cx="532" cy="2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a:latin typeface="Times New Roman" pitchFamily="18" charset="0"/>
                  </a:rPr>
                  <a:t>3</a:t>
                </a:r>
                <a:r>
                  <a:rPr lang="en-US" altLang="zh-CN" b="1">
                    <a:latin typeface="Symbol" pitchFamily="18" charset="2"/>
                  </a:rPr>
                  <a:t>p</a:t>
                </a:r>
                <a:r>
                  <a:rPr lang="en-US" altLang="zh-CN" b="1">
                    <a:latin typeface="Times New Roman" pitchFamily="18" charset="0"/>
                  </a:rPr>
                  <a:t>/4</a:t>
                </a:r>
                <a:endParaRPr lang="en-US" altLang="zh-CN" b="1"/>
              </a:p>
            </p:txBody>
          </p:sp>
          <p:sp>
            <p:nvSpPr>
              <p:cNvPr id="141" name="Rectangle 33"/>
              <p:cNvSpPr>
                <a:spLocks noChangeAspect="1" noChangeArrowheads="1"/>
              </p:cNvSpPr>
              <p:nvPr/>
            </p:nvSpPr>
            <p:spPr bwMode="auto">
              <a:xfrm>
                <a:off x="3245" y="1706"/>
                <a:ext cx="456"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42" name="Line 34"/>
              <p:cNvSpPr>
                <a:spLocks noChangeAspect="1" noChangeShapeType="1"/>
              </p:cNvSpPr>
              <p:nvPr/>
            </p:nvSpPr>
            <p:spPr bwMode="auto">
              <a:xfrm>
                <a:off x="3200" y="2181"/>
                <a:ext cx="624"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43" name="Line 35"/>
              <p:cNvSpPr>
                <a:spLocks noChangeAspect="1" noChangeShapeType="1"/>
              </p:cNvSpPr>
              <p:nvPr/>
            </p:nvSpPr>
            <p:spPr bwMode="auto">
              <a:xfrm flipV="1">
                <a:off x="3471" y="1508"/>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44" name="Oval 36"/>
              <p:cNvSpPr>
                <a:spLocks noChangeAspect="1" noChangeArrowheads="1"/>
              </p:cNvSpPr>
              <p:nvPr/>
            </p:nvSpPr>
            <p:spPr bwMode="auto">
              <a:xfrm rot="20271640" flipH="1">
                <a:off x="3350" y="1675"/>
                <a:ext cx="252" cy="1019"/>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45" name="Text Box 37"/>
              <p:cNvSpPr txBox="1">
                <a:spLocks noChangeAspect="1" noChangeArrowheads="1"/>
              </p:cNvSpPr>
              <p:nvPr/>
            </p:nvSpPr>
            <p:spPr bwMode="auto">
              <a:xfrm>
                <a:off x="3200" y="2666"/>
                <a:ext cx="532" cy="3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dirty="0">
                    <a:latin typeface="Times New Roman" pitchFamily="18" charset="0"/>
                  </a:rPr>
                  <a:t>5</a:t>
                </a:r>
                <a:r>
                  <a:rPr lang="en-US" altLang="zh-CN" b="1" dirty="0">
                    <a:latin typeface="Symbol" pitchFamily="18" charset="2"/>
                  </a:rPr>
                  <a:t>p</a:t>
                </a:r>
                <a:r>
                  <a:rPr lang="en-US" altLang="zh-CN" b="1" dirty="0">
                    <a:latin typeface="Times New Roman" pitchFamily="18" charset="0"/>
                  </a:rPr>
                  <a:t>/4</a:t>
                </a:r>
              </a:p>
              <a:p>
                <a:pPr algn="ctr"/>
                <a:r>
                  <a:rPr lang="en-US" altLang="zh-CN" b="1" dirty="0">
                    <a:latin typeface="Times New Roman" pitchFamily="18" charset="0"/>
                  </a:rPr>
                  <a:t>(</a:t>
                </a:r>
                <a:r>
                  <a:rPr lang="en-US" altLang="zh-CN" b="1" dirty="0">
                    <a:latin typeface="宋体" pitchFamily="2" charset="-122"/>
                  </a:rPr>
                  <a:t>-</a:t>
                </a:r>
                <a:r>
                  <a:rPr lang="en-US" altLang="zh-CN" b="1" dirty="0">
                    <a:latin typeface="Times New Roman" pitchFamily="18" charset="0"/>
                  </a:rPr>
                  <a:t>3</a:t>
                </a:r>
                <a:r>
                  <a:rPr lang="en-US" altLang="zh-CN" b="1" dirty="0">
                    <a:latin typeface="Symbol" pitchFamily="18" charset="2"/>
                  </a:rPr>
                  <a:t>p</a:t>
                </a:r>
                <a:r>
                  <a:rPr lang="en-US" altLang="zh-CN" b="1" dirty="0">
                    <a:latin typeface="Times New Roman" pitchFamily="18" charset="0"/>
                  </a:rPr>
                  <a:t>/4)</a:t>
                </a:r>
                <a:endParaRPr lang="en-US" altLang="zh-CN" b="1" dirty="0"/>
              </a:p>
            </p:txBody>
          </p:sp>
          <p:sp>
            <p:nvSpPr>
              <p:cNvPr id="146" name="Rectangle 38"/>
              <p:cNvSpPr>
                <a:spLocks noChangeAspect="1" noChangeArrowheads="1"/>
              </p:cNvSpPr>
              <p:nvPr/>
            </p:nvSpPr>
            <p:spPr bwMode="auto">
              <a:xfrm>
                <a:off x="329" y="1701"/>
                <a:ext cx="457"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47" name="Line 39"/>
              <p:cNvSpPr>
                <a:spLocks noChangeAspect="1" noChangeShapeType="1"/>
              </p:cNvSpPr>
              <p:nvPr/>
            </p:nvSpPr>
            <p:spPr bwMode="auto">
              <a:xfrm>
                <a:off x="285" y="2175"/>
                <a:ext cx="624"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48" name="Line 40"/>
              <p:cNvSpPr>
                <a:spLocks noChangeAspect="1" noChangeShapeType="1"/>
              </p:cNvSpPr>
              <p:nvPr/>
            </p:nvSpPr>
            <p:spPr bwMode="auto">
              <a:xfrm flipV="1">
                <a:off x="556" y="1502"/>
                <a:ext cx="0" cy="115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49" name="Text Box 41"/>
              <p:cNvSpPr txBox="1">
                <a:spLocks noChangeAspect="1" noChangeArrowheads="1"/>
              </p:cNvSpPr>
              <p:nvPr/>
            </p:nvSpPr>
            <p:spPr bwMode="auto">
              <a:xfrm>
                <a:off x="285" y="2661"/>
                <a:ext cx="532" cy="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i="1">
                    <a:latin typeface="Symbol" pitchFamily="18" charset="2"/>
                  </a:rPr>
                  <a:t>d </a:t>
                </a:r>
                <a:r>
                  <a:rPr lang="en-US" altLang="zh-CN" b="1" i="1">
                    <a:latin typeface="Times New Roman" pitchFamily="18" charset="0"/>
                  </a:rPr>
                  <a:t>=</a:t>
                </a:r>
                <a:r>
                  <a:rPr lang="en-US" altLang="zh-CN" b="1">
                    <a:latin typeface="Times New Roman" pitchFamily="18" charset="0"/>
                  </a:rPr>
                  <a:t>0</a:t>
                </a:r>
                <a:endParaRPr lang="en-US" altLang="zh-CN" b="1"/>
              </a:p>
            </p:txBody>
          </p:sp>
          <p:sp>
            <p:nvSpPr>
              <p:cNvPr id="150" name="Line 42"/>
              <p:cNvSpPr>
                <a:spLocks noChangeAspect="1" noChangeShapeType="1"/>
              </p:cNvSpPr>
              <p:nvPr/>
            </p:nvSpPr>
            <p:spPr bwMode="auto">
              <a:xfrm>
                <a:off x="330" y="2630"/>
                <a:ext cx="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1" name="Line 43"/>
              <p:cNvSpPr>
                <a:spLocks noChangeAspect="1" noChangeShapeType="1"/>
              </p:cNvSpPr>
              <p:nvPr/>
            </p:nvSpPr>
            <p:spPr bwMode="auto">
              <a:xfrm flipV="1">
                <a:off x="332" y="1695"/>
                <a:ext cx="457" cy="958"/>
              </a:xfrm>
              <a:prstGeom prst="line">
                <a:avLst/>
              </a:prstGeom>
              <a:noFill/>
              <a:ln w="28575">
                <a:solidFill>
                  <a:srgbClr val="FF0000"/>
                </a:solidFill>
                <a:round/>
                <a:headEnd type="triangle" w="sm" len="lg"/>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2" name="Rectangle 44"/>
              <p:cNvSpPr>
                <a:spLocks noChangeAspect="1" noChangeArrowheads="1"/>
              </p:cNvSpPr>
              <p:nvPr/>
            </p:nvSpPr>
            <p:spPr bwMode="auto">
              <a:xfrm>
                <a:off x="4983" y="1701"/>
                <a:ext cx="456"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3" name="Line 45"/>
              <p:cNvSpPr>
                <a:spLocks noChangeAspect="1" noChangeShapeType="1"/>
              </p:cNvSpPr>
              <p:nvPr/>
            </p:nvSpPr>
            <p:spPr bwMode="auto">
              <a:xfrm>
                <a:off x="4941" y="2178"/>
                <a:ext cx="624"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4" name="Line 46"/>
              <p:cNvSpPr>
                <a:spLocks noChangeAspect="1" noChangeShapeType="1"/>
              </p:cNvSpPr>
              <p:nvPr/>
            </p:nvSpPr>
            <p:spPr bwMode="auto">
              <a:xfrm flipV="1">
                <a:off x="5212" y="1502"/>
                <a:ext cx="0" cy="115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5" name="Text Box 47"/>
              <p:cNvSpPr txBox="1">
                <a:spLocks noChangeAspect="1" noChangeArrowheads="1"/>
              </p:cNvSpPr>
              <p:nvPr/>
            </p:nvSpPr>
            <p:spPr bwMode="auto">
              <a:xfrm>
                <a:off x="4941" y="2661"/>
                <a:ext cx="532" cy="1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a:latin typeface="Times New Roman" pitchFamily="18" charset="0"/>
                  </a:rPr>
                  <a:t>2</a:t>
                </a:r>
                <a:r>
                  <a:rPr lang="en-US" altLang="zh-CN" b="1">
                    <a:latin typeface="Symbol" pitchFamily="18" charset="2"/>
                  </a:rPr>
                  <a:t>p</a:t>
                </a:r>
                <a:endParaRPr lang="en-US" altLang="zh-CN" b="1"/>
              </a:p>
            </p:txBody>
          </p:sp>
          <p:sp>
            <p:nvSpPr>
              <p:cNvPr id="156" name="Line 48"/>
              <p:cNvSpPr>
                <a:spLocks noChangeAspect="1" noChangeShapeType="1"/>
              </p:cNvSpPr>
              <p:nvPr/>
            </p:nvSpPr>
            <p:spPr bwMode="auto">
              <a:xfrm>
                <a:off x="4986" y="2630"/>
                <a:ext cx="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7" name="Line 49"/>
              <p:cNvSpPr>
                <a:spLocks noChangeAspect="1" noChangeShapeType="1"/>
              </p:cNvSpPr>
              <p:nvPr/>
            </p:nvSpPr>
            <p:spPr bwMode="auto">
              <a:xfrm flipV="1">
                <a:off x="4983" y="1697"/>
                <a:ext cx="457" cy="958"/>
              </a:xfrm>
              <a:prstGeom prst="line">
                <a:avLst/>
              </a:prstGeom>
              <a:noFill/>
              <a:ln w="28575">
                <a:solidFill>
                  <a:srgbClr val="FF0000"/>
                </a:solidFill>
                <a:round/>
                <a:headEnd type="triangle" w="sm" len="lg"/>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58" name="Text Box 50"/>
              <p:cNvSpPr txBox="1">
                <a:spLocks noChangeAspect="1" noChangeArrowheads="1"/>
              </p:cNvSpPr>
              <p:nvPr/>
            </p:nvSpPr>
            <p:spPr bwMode="auto">
              <a:xfrm>
                <a:off x="2628" y="2651"/>
                <a:ext cx="532" cy="4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b="1">
                    <a:latin typeface="Symbol" pitchFamily="18" charset="2"/>
                  </a:rPr>
                  <a:t>p</a:t>
                </a:r>
                <a:endParaRPr lang="en-US" altLang="zh-CN" b="1">
                  <a:latin typeface="Times New Roman" pitchFamily="18" charset="0"/>
                </a:endParaRPr>
              </a:p>
              <a:p>
                <a:pPr algn="ctr"/>
                <a:r>
                  <a:rPr lang="en-US" altLang="zh-CN" b="1">
                    <a:latin typeface="Symbol" pitchFamily="18" charset="2"/>
                  </a:rPr>
                  <a:t>(-p)</a:t>
                </a:r>
                <a:endParaRPr lang="en-US" altLang="zh-CN" b="1"/>
              </a:p>
            </p:txBody>
          </p:sp>
          <p:sp>
            <p:nvSpPr>
              <p:cNvPr id="159" name="Rectangle 51"/>
              <p:cNvSpPr>
                <a:spLocks noChangeAspect="1" noChangeArrowheads="1"/>
              </p:cNvSpPr>
              <p:nvPr/>
            </p:nvSpPr>
            <p:spPr bwMode="auto">
              <a:xfrm>
                <a:off x="2673" y="1705"/>
                <a:ext cx="457" cy="95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0" name="Line 52"/>
              <p:cNvSpPr>
                <a:spLocks noChangeAspect="1" noChangeShapeType="1"/>
              </p:cNvSpPr>
              <p:nvPr/>
            </p:nvSpPr>
            <p:spPr bwMode="auto">
              <a:xfrm>
                <a:off x="2628" y="2180"/>
                <a:ext cx="624" cy="0"/>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1" name="Line 53"/>
              <p:cNvSpPr>
                <a:spLocks noChangeAspect="1" noChangeShapeType="1"/>
              </p:cNvSpPr>
              <p:nvPr/>
            </p:nvSpPr>
            <p:spPr bwMode="auto">
              <a:xfrm flipV="1">
                <a:off x="2899" y="1507"/>
                <a:ext cx="0" cy="1156"/>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2" name="Line 54"/>
              <p:cNvSpPr>
                <a:spLocks noChangeAspect="1" noChangeShapeType="1"/>
              </p:cNvSpPr>
              <p:nvPr/>
            </p:nvSpPr>
            <p:spPr bwMode="auto">
              <a:xfrm>
                <a:off x="2673" y="2634"/>
                <a:ext cx="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3" name="Line 55"/>
              <p:cNvSpPr>
                <a:spLocks noChangeAspect="1" noChangeShapeType="1"/>
              </p:cNvSpPr>
              <p:nvPr/>
            </p:nvSpPr>
            <p:spPr bwMode="auto">
              <a:xfrm flipH="1" flipV="1">
                <a:off x="2677" y="1703"/>
                <a:ext cx="448" cy="954"/>
              </a:xfrm>
              <a:prstGeom prst="line">
                <a:avLst/>
              </a:prstGeom>
              <a:noFill/>
              <a:ln w="28575">
                <a:solidFill>
                  <a:srgbClr val="FF0000"/>
                </a:solidFill>
                <a:round/>
                <a:headEnd type="triangle" w="sm" len="lg"/>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4" name="AutoShape 56"/>
              <p:cNvSpPr>
                <a:spLocks noChangeAspect="1"/>
              </p:cNvSpPr>
              <p:nvPr/>
            </p:nvSpPr>
            <p:spPr bwMode="auto">
              <a:xfrm rot="16191405">
                <a:off x="1629" y="806"/>
                <a:ext cx="168" cy="1156"/>
              </a:xfrm>
              <a:prstGeom prst="rightBrace">
                <a:avLst>
                  <a:gd name="adj1" fmla="val 57341"/>
                  <a:gd name="adj2" fmla="val 50000"/>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5" name="AutoShape 57"/>
              <p:cNvSpPr>
                <a:spLocks noChangeAspect="1"/>
              </p:cNvSpPr>
              <p:nvPr/>
            </p:nvSpPr>
            <p:spPr bwMode="auto">
              <a:xfrm rot="16191405">
                <a:off x="3965" y="831"/>
                <a:ext cx="162" cy="1115"/>
              </a:xfrm>
              <a:prstGeom prst="rightBrace">
                <a:avLst>
                  <a:gd name="adj1" fmla="val 57356"/>
                  <a:gd name="adj2" fmla="val 50000"/>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6" name="Line 58"/>
              <p:cNvSpPr>
                <a:spLocks noChangeAspect="1" noChangeShapeType="1"/>
              </p:cNvSpPr>
              <p:nvPr/>
            </p:nvSpPr>
            <p:spPr bwMode="auto">
              <a:xfrm rot="-4061288">
                <a:off x="1063" y="1969"/>
                <a:ext cx="98" cy="7"/>
              </a:xfrm>
              <a:prstGeom prst="line">
                <a:avLst/>
              </a:prstGeom>
              <a:noFill/>
              <a:ln w="28575">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7" name="Line 59"/>
              <p:cNvSpPr>
                <a:spLocks noChangeAspect="1" noChangeShapeType="1"/>
              </p:cNvSpPr>
              <p:nvPr/>
            </p:nvSpPr>
            <p:spPr bwMode="auto">
              <a:xfrm rot="-4191322">
                <a:off x="1571" y="1773"/>
                <a:ext cx="81" cy="18"/>
              </a:xfrm>
              <a:prstGeom prst="line">
                <a:avLst/>
              </a:prstGeom>
              <a:noFill/>
              <a:ln w="28575">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8" name="Line 60"/>
              <p:cNvSpPr>
                <a:spLocks noChangeAspect="1" noChangeShapeType="1"/>
              </p:cNvSpPr>
              <p:nvPr/>
            </p:nvSpPr>
            <p:spPr bwMode="auto">
              <a:xfrm rot="4045260" flipV="1">
                <a:off x="2333" y="2076"/>
                <a:ext cx="109" cy="6"/>
              </a:xfrm>
              <a:prstGeom prst="line">
                <a:avLst/>
              </a:prstGeom>
              <a:noFill/>
              <a:ln w="28575">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69" name="Line 61"/>
              <p:cNvSpPr>
                <a:spLocks noChangeAspect="1" noChangeShapeType="1"/>
              </p:cNvSpPr>
              <p:nvPr/>
            </p:nvSpPr>
            <p:spPr bwMode="auto">
              <a:xfrm rot="-7208078">
                <a:off x="3491" y="2016"/>
                <a:ext cx="87" cy="8"/>
              </a:xfrm>
              <a:prstGeom prst="line">
                <a:avLst/>
              </a:prstGeom>
              <a:noFill/>
              <a:ln w="28575">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70" name="Line 62"/>
              <p:cNvSpPr>
                <a:spLocks noChangeAspect="1" noChangeShapeType="1"/>
              </p:cNvSpPr>
              <p:nvPr/>
            </p:nvSpPr>
            <p:spPr bwMode="auto">
              <a:xfrm rot="14948732" flipH="1">
                <a:off x="4150" y="1814"/>
                <a:ext cx="90" cy="10"/>
              </a:xfrm>
              <a:prstGeom prst="line">
                <a:avLst/>
              </a:prstGeom>
              <a:noFill/>
              <a:ln w="28575">
                <a:solidFill>
                  <a:srgbClr val="FF0000"/>
                </a:solidFill>
                <a:round/>
                <a:headEnd type="triangle" w="sm"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71" name="Line 63"/>
              <p:cNvSpPr>
                <a:spLocks noChangeAspect="1" noChangeShapeType="1"/>
              </p:cNvSpPr>
              <p:nvPr/>
            </p:nvSpPr>
            <p:spPr bwMode="auto">
              <a:xfrm rot="7108452" flipV="1">
                <a:off x="4495" y="2052"/>
                <a:ext cx="106" cy="5"/>
              </a:xfrm>
              <a:prstGeom prst="line">
                <a:avLst/>
              </a:prstGeom>
              <a:noFill/>
              <a:ln w="28575">
                <a:solidFill>
                  <a:srgbClr val="FF0000"/>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106" name="Text Box 64"/>
            <p:cNvSpPr txBox="1">
              <a:spLocks noChangeAspect="1" noChangeArrowheads="1"/>
            </p:cNvSpPr>
            <p:nvPr/>
          </p:nvSpPr>
          <p:spPr bwMode="auto">
            <a:xfrm>
              <a:off x="1291" y="3072"/>
              <a:ext cx="326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dirty="0" smtClean="0">
                  <a:latin typeface="微软雅黑" panose="020B0503020204020204" pitchFamily="34" charset="-122"/>
                  <a:ea typeface="微软雅黑" panose="020B0503020204020204" pitchFamily="34" charset="-122"/>
                </a:rPr>
                <a:t>两</a:t>
              </a:r>
              <a:r>
                <a:rPr lang="zh-CN" altLang="en-US" dirty="0">
                  <a:latin typeface="微软雅黑" panose="020B0503020204020204" pitchFamily="34" charset="-122"/>
                  <a:ea typeface="微软雅黑" panose="020B0503020204020204" pitchFamily="34" charset="-122"/>
                </a:rPr>
                <a:t>正交平面偏振光的合成</a:t>
              </a:r>
            </a:p>
          </p:txBody>
        </p:sp>
      </p:grpSp>
      <p:sp>
        <p:nvSpPr>
          <p:cNvPr id="172" name="Text Box 73"/>
          <p:cNvSpPr txBox="1">
            <a:spLocks noChangeArrowheads="1"/>
          </p:cNvSpPr>
          <p:nvPr/>
        </p:nvSpPr>
        <p:spPr bwMode="auto">
          <a:xfrm>
            <a:off x="539552" y="1297371"/>
            <a:ext cx="5748338"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spcBef>
                <a:spcPct val="50000"/>
              </a:spcBef>
            </a:pPr>
            <a:r>
              <a:rPr lang="en-US" altLang="zh-CN" dirty="0">
                <a:latin typeface="Times New Roman" pitchFamily="18" charset="0"/>
              </a:rPr>
              <a:t>0&lt;</a:t>
            </a:r>
            <a:r>
              <a:rPr lang="en-US" altLang="zh-CN" i="1" dirty="0">
                <a:latin typeface="Symbol" pitchFamily="18" charset="2"/>
              </a:rPr>
              <a:t>d</a:t>
            </a:r>
            <a:r>
              <a:rPr lang="en-US" altLang="zh-CN" dirty="0">
                <a:latin typeface="Times New Roman" pitchFamily="18" charset="0"/>
              </a:rPr>
              <a:t>&lt;</a:t>
            </a:r>
            <a:r>
              <a:rPr lang="en-US" altLang="zh-CN" dirty="0">
                <a:latin typeface="Symbol" pitchFamily="18" charset="2"/>
              </a:rPr>
              <a:t>p</a:t>
            </a:r>
            <a:r>
              <a:rPr lang="en-US" altLang="zh-CN" dirty="0">
                <a:latin typeface="Times New Roman" pitchFamily="18" charset="0"/>
              </a:rPr>
              <a:t>/2</a:t>
            </a:r>
            <a:r>
              <a:rPr lang="zh-CN" altLang="en-US" dirty="0">
                <a:latin typeface="Times New Roman" pitchFamily="18" charset="0"/>
              </a:rPr>
              <a:t>，</a:t>
            </a:r>
            <a:r>
              <a:rPr lang="zh-CN" altLang="en-US" dirty="0">
                <a:latin typeface="微软雅黑" panose="020B0503020204020204" pitchFamily="34" charset="-122"/>
                <a:ea typeface="微软雅黑" panose="020B0503020204020204" pitchFamily="34" charset="-122"/>
              </a:rPr>
              <a:t>右旋椭圆，且向</a:t>
            </a:r>
            <a:r>
              <a:rPr lang="en-US" altLang="zh-CN" dirty="0">
                <a:latin typeface="Times New Roman" pitchFamily="18" charset="0"/>
              </a:rPr>
              <a:t>1</a:t>
            </a:r>
            <a:r>
              <a:rPr lang="zh-CN" altLang="en-US" dirty="0">
                <a:latin typeface="Times New Roman" pitchFamily="18" charset="0"/>
              </a:rPr>
              <a:t>～</a:t>
            </a:r>
            <a:r>
              <a:rPr lang="en-US" altLang="zh-CN" dirty="0">
                <a:latin typeface="Times New Roman" pitchFamily="18" charset="0"/>
              </a:rPr>
              <a:t>3</a:t>
            </a:r>
            <a:r>
              <a:rPr lang="zh-CN" altLang="en-US" dirty="0">
                <a:latin typeface="微软雅黑" panose="020B0503020204020204" pitchFamily="34" charset="-122"/>
                <a:ea typeface="微软雅黑" panose="020B0503020204020204" pitchFamily="34" charset="-122"/>
              </a:rPr>
              <a:t>象限倾斜； </a:t>
            </a:r>
          </a:p>
        </p:txBody>
      </p:sp>
      <p:sp>
        <p:nvSpPr>
          <p:cNvPr id="173" name="Text Box 74"/>
          <p:cNvSpPr txBox="1">
            <a:spLocks noChangeArrowheads="1"/>
          </p:cNvSpPr>
          <p:nvPr/>
        </p:nvSpPr>
        <p:spPr bwMode="auto">
          <a:xfrm>
            <a:off x="539552" y="1676651"/>
            <a:ext cx="598805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spcBef>
                <a:spcPct val="50000"/>
              </a:spcBef>
            </a:pPr>
            <a:r>
              <a:rPr lang="en-US" altLang="zh-CN" dirty="0">
                <a:latin typeface="Symbol" pitchFamily="18" charset="2"/>
              </a:rPr>
              <a:t>p</a:t>
            </a:r>
            <a:r>
              <a:rPr lang="en-US" altLang="zh-CN" dirty="0">
                <a:latin typeface="Times New Roman" pitchFamily="18" charset="0"/>
              </a:rPr>
              <a:t>/2&lt;</a:t>
            </a:r>
            <a:r>
              <a:rPr lang="en-US" altLang="zh-CN" i="1" dirty="0">
                <a:latin typeface="Symbol" pitchFamily="18" charset="2"/>
              </a:rPr>
              <a:t>d</a:t>
            </a:r>
            <a:r>
              <a:rPr lang="en-US" altLang="zh-CN" i="1" dirty="0">
                <a:latin typeface="Times New Roman" pitchFamily="18" charset="0"/>
              </a:rPr>
              <a:t> </a:t>
            </a:r>
            <a:r>
              <a:rPr lang="en-US" altLang="zh-CN" dirty="0">
                <a:latin typeface="Times New Roman" pitchFamily="18" charset="0"/>
              </a:rPr>
              <a:t>&lt;</a:t>
            </a:r>
            <a:r>
              <a:rPr lang="en-US" altLang="zh-CN" dirty="0">
                <a:latin typeface="Symbol" pitchFamily="18" charset="2"/>
                <a:ea typeface="楷体_GB2312" pitchFamily="49" charset="-122"/>
              </a:rPr>
              <a:t>p</a:t>
            </a:r>
            <a:r>
              <a:rPr lang="zh-CN" altLang="en-US" dirty="0">
                <a:latin typeface="Times New Roman" pitchFamily="18" charset="0"/>
              </a:rPr>
              <a:t>，</a:t>
            </a:r>
            <a:r>
              <a:rPr lang="zh-CN" altLang="en-US" dirty="0">
                <a:latin typeface="微软雅黑" panose="020B0503020204020204" pitchFamily="34" charset="-122"/>
                <a:ea typeface="微软雅黑" panose="020B0503020204020204" pitchFamily="34" charset="-122"/>
              </a:rPr>
              <a:t>右旋椭圆，且向</a:t>
            </a:r>
            <a:r>
              <a:rPr lang="en-US" altLang="zh-CN" dirty="0">
                <a:latin typeface="Times New Roman" pitchFamily="18" charset="0"/>
              </a:rPr>
              <a:t>2</a:t>
            </a:r>
            <a:r>
              <a:rPr lang="zh-CN" altLang="en-US" dirty="0">
                <a:latin typeface="Times New Roman" pitchFamily="18" charset="0"/>
              </a:rPr>
              <a:t>～</a:t>
            </a:r>
            <a:r>
              <a:rPr lang="en-US" altLang="zh-CN" dirty="0">
                <a:latin typeface="Times New Roman" pitchFamily="18" charset="0"/>
              </a:rPr>
              <a:t>4</a:t>
            </a:r>
            <a:r>
              <a:rPr lang="zh-CN" altLang="en-US" dirty="0">
                <a:latin typeface="微软雅黑" panose="020B0503020204020204" pitchFamily="34" charset="-122"/>
                <a:ea typeface="微软雅黑" panose="020B0503020204020204" pitchFamily="34" charset="-122"/>
              </a:rPr>
              <a:t>象限倾斜； </a:t>
            </a:r>
          </a:p>
        </p:txBody>
      </p:sp>
      <p:sp>
        <p:nvSpPr>
          <p:cNvPr id="174" name="Text Box 75"/>
          <p:cNvSpPr txBox="1">
            <a:spLocks noChangeArrowheads="1"/>
          </p:cNvSpPr>
          <p:nvPr/>
        </p:nvSpPr>
        <p:spPr bwMode="auto">
          <a:xfrm>
            <a:off x="539552" y="2055931"/>
            <a:ext cx="77819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spcBef>
                <a:spcPct val="50000"/>
              </a:spcBef>
            </a:pPr>
            <a:r>
              <a:rPr lang="en-US" altLang="zh-CN" dirty="0">
                <a:latin typeface="Symbol" pitchFamily="18" charset="2"/>
                <a:ea typeface="楷体_GB2312" pitchFamily="49" charset="-122"/>
              </a:rPr>
              <a:t>p</a:t>
            </a:r>
            <a:r>
              <a:rPr lang="en-US" altLang="zh-CN" dirty="0">
                <a:latin typeface="Times New Roman" pitchFamily="18" charset="0"/>
              </a:rPr>
              <a:t>&lt;</a:t>
            </a:r>
            <a:r>
              <a:rPr lang="en-US" altLang="zh-CN" i="1" dirty="0">
                <a:latin typeface="Symbol" pitchFamily="18" charset="2"/>
              </a:rPr>
              <a:t>d</a:t>
            </a:r>
            <a:r>
              <a:rPr lang="en-US" altLang="zh-CN" i="1" dirty="0">
                <a:latin typeface="Times New Roman" pitchFamily="18" charset="0"/>
              </a:rPr>
              <a:t> </a:t>
            </a:r>
            <a:r>
              <a:rPr lang="en-US" altLang="zh-CN" dirty="0">
                <a:latin typeface="Times New Roman" pitchFamily="18" charset="0"/>
              </a:rPr>
              <a:t>&lt;3</a:t>
            </a:r>
            <a:r>
              <a:rPr lang="en-US" altLang="zh-CN" dirty="0">
                <a:latin typeface="Symbol" pitchFamily="18" charset="2"/>
                <a:ea typeface="楷体_GB2312" pitchFamily="49" charset="-122"/>
              </a:rPr>
              <a:t>p</a:t>
            </a:r>
            <a:r>
              <a:rPr lang="en-US" altLang="zh-CN" dirty="0">
                <a:latin typeface="Times New Roman" pitchFamily="18" charset="0"/>
              </a:rPr>
              <a:t>/2</a:t>
            </a:r>
            <a:r>
              <a:rPr lang="zh-CN" altLang="en-US" dirty="0">
                <a:latin typeface="微软雅黑" panose="020B0503020204020204" pitchFamily="34" charset="-122"/>
                <a:ea typeface="微软雅黑" panose="020B0503020204020204" pitchFamily="34" charset="-122"/>
              </a:rPr>
              <a:t>（或</a:t>
            </a:r>
            <a:r>
              <a:rPr lang="en-US" altLang="zh-CN" dirty="0">
                <a:latin typeface="宋体" pitchFamily="2" charset="-122"/>
              </a:rPr>
              <a:t>-</a:t>
            </a:r>
            <a:r>
              <a:rPr lang="en-US" altLang="zh-CN" dirty="0">
                <a:latin typeface="Symbol" pitchFamily="18" charset="2"/>
                <a:ea typeface="楷体_GB2312" pitchFamily="49" charset="-122"/>
              </a:rPr>
              <a:t>p</a:t>
            </a:r>
            <a:r>
              <a:rPr lang="en-US" altLang="zh-CN" dirty="0">
                <a:latin typeface="Times New Roman" pitchFamily="18" charset="0"/>
              </a:rPr>
              <a:t>&lt;</a:t>
            </a:r>
            <a:r>
              <a:rPr lang="en-US" altLang="zh-CN" i="1" dirty="0">
                <a:latin typeface="Symbol" pitchFamily="18" charset="2"/>
              </a:rPr>
              <a:t>d </a:t>
            </a:r>
            <a:r>
              <a:rPr lang="en-US" altLang="zh-CN" dirty="0">
                <a:latin typeface="Times New Roman" pitchFamily="18" charset="0"/>
              </a:rPr>
              <a:t>&lt;</a:t>
            </a:r>
            <a:r>
              <a:rPr lang="en-US" altLang="zh-CN" dirty="0">
                <a:latin typeface="宋体" pitchFamily="2" charset="-122"/>
              </a:rPr>
              <a:t>-</a:t>
            </a:r>
            <a:r>
              <a:rPr lang="en-US" altLang="zh-CN" dirty="0">
                <a:latin typeface="Symbol" pitchFamily="18" charset="2"/>
                <a:ea typeface="楷体_GB2312" pitchFamily="49" charset="-122"/>
              </a:rPr>
              <a:t>p</a:t>
            </a:r>
            <a:r>
              <a:rPr lang="en-US" altLang="zh-CN" dirty="0">
                <a:latin typeface="Times New Roman" pitchFamily="18" charset="0"/>
              </a:rPr>
              <a:t>/2</a:t>
            </a:r>
            <a:r>
              <a:rPr lang="zh-CN" altLang="en-US" dirty="0">
                <a:latin typeface="微软雅黑" panose="020B0503020204020204" pitchFamily="34" charset="-122"/>
                <a:ea typeface="微软雅黑" panose="020B0503020204020204" pitchFamily="34" charset="-122"/>
              </a:rPr>
              <a:t>），左旋椭圆，且向</a:t>
            </a:r>
            <a:r>
              <a:rPr lang="en-US" altLang="zh-CN" dirty="0">
                <a:latin typeface="Times New Roman" pitchFamily="18" charset="0"/>
              </a:rPr>
              <a:t>2</a:t>
            </a:r>
            <a:r>
              <a:rPr lang="zh-CN" altLang="en-US" dirty="0">
                <a:latin typeface="Times New Roman" pitchFamily="18" charset="0"/>
              </a:rPr>
              <a:t>～</a:t>
            </a:r>
            <a:r>
              <a:rPr lang="en-US" altLang="zh-CN" dirty="0">
                <a:latin typeface="Times New Roman" pitchFamily="18" charset="0"/>
              </a:rPr>
              <a:t>4</a:t>
            </a:r>
            <a:r>
              <a:rPr lang="zh-CN" altLang="en-US" dirty="0">
                <a:latin typeface="微软雅黑" panose="020B0503020204020204" pitchFamily="34" charset="-122"/>
                <a:ea typeface="微软雅黑" panose="020B0503020204020204" pitchFamily="34" charset="-122"/>
              </a:rPr>
              <a:t>象限倾斜； </a:t>
            </a:r>
          </a:p>
        </p:txBody>
      </p:sp>
      <p:sp>
        <p:nvSpPr>
          <p:cNvPr id="175" name="Text Box 76"/>
          <p:cNvSpPr txBox="1">
            <a:spLocks noChangeArrowheads="1"/>
          </p:cNvSpPr>
          <p:nvPr/>
        </p:nvSpPr>
        <p:spPr bwMode="auto">
          <a:xfrm>
            <a:off x="539552" y="2449499"/>
            <a:ext cx="7820025"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spcBef>
                <a:spcPct val="50000"/>
              </a:spcBef>
            </a:pPr>
            <a:r>
              <a:rPr lang="en-US" altLang="zh-CN" dirty="0">
                <a:latin typeface="Times New Roman" pitchFamily="18" charset="0"/>
              </a:rPr>
              <a:t>3</a:t>
            </a:r>
            <a:r>
              <a:rPr lang="en-US" altLang="zh-CN" dirty="0">
                <a:latin typeface="Symbol" pitchFamily="18" charset="2"/>
                <a:ea typeface="楷体_GB2312" pitchFamily="49" charset="-122"/>
              </a:rPr>
              <a:t>p</a:t>
            </a:r>
            <a:r>
              <a:rPr lang="en-US" altLang="zh-CN" dirty="0">
                <a:latin typeface="Times New Roman" pitchFamily="18" charset="0"/>
              </a:rPr>
              <a:t>/2&lt;</a:t>
            </a:r>
            <a:r>
              <a:rPr lang="en-US" altLang="zh-CN" i="1" dirty="0">
                <a:latin typeface="Symbol" pitchFamily="18" charset="2"/>
              </a:rPr>
              <a:t>d </a:t>
            </a:r>
            <a:r>
              <a:rPr lang="en-US" altLang="zh-CN" dirty="0">
                <a:latin typeface="Times New Roman" pitchFamily="18" charset="0"/>
              </a:rPr>
              <a:t>&lt;2</a:t>
            </a:r>
            <a:r>
              <a:rPr lang="en-US" altLang="zh-CN" dirty="0">
                <a:latin typeface="Symbol" pitchFamily="18" charset="2"/>
                <a:ea typeface="楷体_GB2312" pitchFamily="49" charset="-122"/>
              </a:rPr>
              <a:t>p</a:t>
            </a:r>
            <a:r>
              <a:rPr lang="en-US" altLang="zh-CN" dirty="0">
                <a:latin typeface="Times New Roman" pitchFamily="18" charset="0"/>
              </a:rPr>
              <a:t> </a:t>
            </a:r>
            <a:r>
              <a:rPr lang="zh-CN" altLang="en-US" dirty="0">
                <a:latin typeface="微软雅黑" panose="020B0503020204020204" pitchFamily="34" charset="-122"/>
                <a:ea typeface="微软雅黑" panose="020B0503020204020204" pitchFamily="34" charset="-122"/>
              </a:rPr>
              <a:t>（或</a:t>
            </a:r>
            <a:r>
              <a:rPr lang="en-US" altLang="zh-CN" dirty="0">
                <a:latin typeface="宋体" pitchFamily="2" charset="-122"/>
              </a:rPr>
              <a:t>-</a:t>
            </a:r>
            <a:r>
              <a:rPr lang="en-US" altLang="zh-CN" dirty="0">
                <a:latin typeface="Symbol" pitchFamily="18" charset="2"/>
                <a:ea typeface="楷体_GB2312" pitchFamily="49" charset="-122"/>
              </a:rPr>
              <a:t>p</a:t>
            </a:r>
            <a:r>
              <a:rPr lang="en-US" altLang="zh-CN" dirty="0">
                <a:latin typeface="Times New Roman" pitchFamily="18" charset="0"/>
              </a:rPr>
              <a:t>/2&lt;</a:t>
            </a:r>
            <a:r>
              <a:rPr lang="en-US" altLang="zh-CN" i="1" dirty="0">
                <a:latin typeface="Symbol" pitchFamily="18" charset="2"/>
              </a:rPr>
              <a:t>d</a:t>
            </a:r>
            <a:r>
              <a:rPr lang="en-US" altLang="zh-CN" i="1" dirty="0">
                <a:latin typeface="Times New Roman" pitchFamily="18" charset="0"/>
              </a:rPr>
              <a:t> </a:t>
            </a:r>
            <a:r>
              <a:rPr lang="en-US" altLang="zh-CN" dirty="0">
                <a:latin typeface="Times New Roman" pitchFamily="18" charset="0"/>
              </a:rPr>
              <a:t>&lt;0</a:t>
            </a:r>
            <a:r>
              <a:rPr lang="zh-CN" altLang="en-US" dirty="0">
                <a:latin typeface="微软雅黑" panose="020B0503020204020204" pitchFamily="34" charset="-122"/>
                <a:ea typeface="微软雅黑" panose="020B0503020204020204" pitchFamily="34" charset="-122"/>
              </a:rPr>
              <a:t>），左旋椭圆，且向</a:t>
            </a:r>
            <a:r>
              <a:rPr lang="en-US" altLang="zh-CN" dirty="0">
                <a:latin typeface="Times New Roman" pitchFamily="18" charset="0"/>
              </a:rPr>
              <a:t>1</a:t>
            </a:r>
            <a:r>
              <a:rPr lang="zh-CN" altLang="en-US" dirty="0">
                <a:latin typeface="Times New Roman" pitchFamily="18" charset="0"/>
              </a:rPr>
              <a:t>～</a:t>
            </a:r>
            <a:r>
              <a:rPr lang="en-US" altLang="zh-CN" dirty="0">
                <a:latin typeface="Times New Roman" pitchFamily="18" charset="0"/>
              </a:rPr>
              <a:t>3</a:t>
            </a:r>
            <a:r>
              <a:rPr lang="zh-CN" altLang="en-US" dirty="0">
                <a:latin typeface="微软雅黑" panose="020B0503020204020204" pitchFamily="34" charset="-122"/>
                <a:ea typeface="微软雅黑" panose="020B0503020204020204" pitchFamily="34" charset="-122"/>
              </a:rPr>
              <a:t>象限倾斜。 </a:t>
            </a:r>
          </a:p>
        </p:txBody>
      </p:sp>
      <p:graphicFrame>
        <p:nvGraphicFramePr>
          <p:cNvPr id="4" name="对象 3"/>
          <p:cNvGraphicFramePr>
            <a:graphicFrameLocks noChangeAspect="1"/>
          </p:cNvGraphicFramePr>
          <p:nvPr>
            <p:extLst>
              <p:ext uri="{D42A27DB-BD31-4B8C-83A1-F6EECF244321}">
                <p14:modId xmlns:p14="http://schemas.microsoft.com/office/powerpoint/2010/main" val="3118897282"/>
              </p:ext>
            </p:extLst>
          </p:nvPr>
        </p:nvGraphicFramePr>
        <p:xfrm>
          <a:off x="5181751" y="562101"/>
          <a:ext cx="3422349" cy="376236"/>
        </p:xfrm>
        <a:graphic>
          <a:graphicData uri="http://schemas.openxmlformats.org/presentationml/2006/ole">
            <mc:AlternateContent xmlns:mc="http://schemas.openxmlformats.org/markup-compatibility/2006">
              <mc:Choice xmlns:v="urn:schemas-microsoft-com:vml" Requires="v">
                <p:oleObj spid="_x0000_s379984" name="Equation" r:id="rId4" imgW="2311200" imgH="253800" progId="Equation.DSMT4">
                  <p:embed/>
                </p:oleObj>
              </mc:Choice>
              <mc:Fallback>
                <p:oleObj name="Equation" r:id="rId4" imgW="2311200" imgH="253800" progId="Equation.DSMT4">
                  <p:embed/>
                  <p:pic>
                    <p:nvPicPr>
                      <p:cNvPr id="0" name="对象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751" y="562101"/>
                        <a:ext cx="3422349" cy="37623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23042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18" y="68924"/>
            <a:ext cx="8640960" cy="720080"/>
          </a:xfrm>
        </p:spPr>
        <p:txBody>
          <a:bodyPr>
            <a:normAutofit/>
          </a:bodyPr>
          <a:lstStyle/>
          <a:p>
            <a:pPr marL="0" indent="0">
              <a:spcBef>
                <a:spcPts val="1800"/>
              </a:spcBef>
            </a:pPr>
            <a:r>
              <a:rPr lang="zh-CN" altLang="en-US" dirty="0" smtClean="0"/>
              <a:t>二、椭圆偏振</a:t>
            </a:r>
            <a:r>
              <a:rPr lang="zh-CN" altLang="en-US" dirty="0"/>
              <a:t>光的获得</a:t>
            </a:r>
            <a:endParaRPr lang="en-US" altLang="zh-CN" dirty="0"/>
          </a:p>
        </p:txBody>
      </p:sp>
      <p:sp>
        <p:nvSpPr>
          <p:cNvPr id="937" name="Text Box 4"/>
          <p:cNvSpPr txBox="1">
            <a:spLocks noChangeArrowheads="1"/>
          </p:cNvSpPr>
          <p:nvPr/>
        </p:nvSpPr>
        <p:spPr bwMode="invGray">
          <a:xfrm>
            <a:off x="323528" y="808101"/>
            <a:ext cx="7276811"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r>
              <a:rPr lang="zh-CN" altLang="en-US" dirty="0" smtClean="0"/>
              <a:t>椭圆偏振光的获得</a:t>
            </a:r>
            <a:endParaRPr lang="zh-CN" altLang="en-US" dirty="0"/>
          </a:p>
        </p:txBody>
      </p:sp>
      <p:sp>
        <p:nvSpPr>
          <p:cNvPr id="70" name="Text Box 3"/>
          <p:cNvSpPr txBox="1">
            <a:spLocks noChangeArrowheads="1"/>
          </p:cNvSpPr>
          <p:nvPr/>
        </p:nvSpPr>
        <p:spPr bwMode="auto">
          <a:xfrm>
            <a:off x="334293" y="1352470"/>
            <a:ext cx="8377238"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20000"/>
              </a:lnSpc>
              <a:spcBef>
                <a:spcPct val="50000"/>
              </a:spcBef>
            </a:pPr>
            <a:r>
              <a:rPr lang="zh-CN" altLang="en-US" sz="2000" b="1" dirty="0">
                <a:solidFill>
                  <a:srgbClr val="0066FF"/>
                </a:solidFill>
                <a:latin typeface="微软雅黑" panose="020B0503020204020204" pitchFamily="34" charset="-122"/>
                <a:ea typeface="微软雅黑" panose="020B0503020204020204" pitchFamily="34" charset="-122"/>
              </a:rPr>
              <a:t>思路</a:t>
            </a:r>
            <a:r>
              <a:rPr lang="zh-CN" altLang="en-US" sz="2000" dirty="0">
                <a:latin typeface="微软雅黑" panose="020B0503020204020204" pitchFamily="34" charset="-122"/>
                <a:ea typeface="微软雅黑" panose="020B0503020204020204" pitchFamily="34" charset="-122"/>
              </a:rPr>
              <a:t>：设法获得两列具有同频率、相位差恒定但振动方向正交的</a:t>
            </a:r>
            <a:r>
              <a:rPr lang="zh-CN" altLang="en-US" sz="2000" dirty="0" smtClean="0">
                <a:latin typeface="微软雅黑" panose="020B0503020204020204" pitchFamily="34" charset="-122"/>
                <a:ea typeface="微软雅黑" panose="020B0503020204020204" pitchFamily="34" charset="-122"/>
              </a:rPr>
              <a:t>相干线偏振</a:t>
            </a:r>
            <a:r>
              <a:rPr lang="zh-CN" altLang="en-US" sz="2000" dirty="0">
                <a:latin typeface="微软雅黑" panose="020B0503020204020204" pitchFamily="34" charset="-122"/>
                <a:ea typeface="微软雅黑" panose="020B0503020204020204" pitchFamily="34" charset="-122"/>
              </a:rPr>
              <a:t>光波。</a:t>
            </a:r>
          </a:p>
        </p:txBody>
      </p:sp>
      <p:sp>
        <p:nvSpPr>
          <p:cNvPr id="71" name="Text Box 4"/>
          <p:cNvSpPr txBox="1">
            <a:spLocks noChangeArrowheads="1"/>
          </p:cNvSpPr>
          <p:nvPr/>
        </p:nvSpPr>
        <p:spPr bwMode="auto">
          <a:xfrm>
            <a:off x="334293" y="2123995"/>
            <a:ext cx="8389938"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spcBef>
                <a:spcPct val="50000"/>
              </a:spcBef>
            </a:pPr>
            <a:r>
              <a:rPr lang="zh-CN" altLang="en-US" sz="2000" b="1"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途径</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：垂直进入光轴平行于表面的单轴晶体中</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的线偏振光，</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被分解为振动方向正交的</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光和</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光两个分量。两分量因传播速度不同而产生相位差，进而合成为椭圆偏振光，并且椭圆的形状及旋向随着传播距离不断变化，最终透射光的偏振态与晶片</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光和</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光的折射率，以及晶体的厚度</a:t>
            </a:r>
            <a:r>
              <a:rPr lang="en-US" altLang="zh-CN" sz="2000" i="1"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有关。 </a:t>
            </a:r>
          </a:p>
        </p:txBody>
      </p:sp>
      <p:grpSp>
        <p:nvGrpSpPr>
          <p:cNvPr id="74" name="Group 60"/>
          <p:cNvGrpSpPr>
            <a:grpSpLocks/>
          </p:cNvGrpSpPr>
          <p:nvPr/>
        </p:nvGrpSpPr>
        <p:grpSpPr bwMode="auto">
          <a:xfrm>
            <a:off x="1820193" y="3943967"/>
            <a:ext cx="5405437" cy="2400300"/>
            <a:chOff x="1212" y="2563"/>
            <a:chExt cx="3405" cy="1512"/>
          </a:xfrm>
        </p:grpSpPr>
        <p:grpSp>
          <p:nvGrpSpPr>
            <p:cNvPr id="75" name="Group 59"/>
            <p:cNvGrpSpPr>
              <a:grpSpLocks/>
            </p:cNvGrpSpPr>
            <p:nvPr/>
          </p:nvGrpSpPr>
          <p:grpSpPr bwMode="auto">
            <a:xfrm>
              <a:off x="1212" y="2563"/>
              <a:ext cx="3405" cy="1147"/>
              <a:chOff x="1212" y="2563"/>
              <a:chExt cx="3405" cy="1147"/>
            </a:xfrm>
          </p:grpSpPr>
          <p:sp>
            <p:nvSpPr>
              <p:cNvPr id="77" name="AutoShape 9"/>
              <p:cNvSpPr>
                <a:spLocks noChangeAspect="1" noChangeArrowheads="1"/>
              </p:cNvSpPr>
              <p:nvPr/>
            </p:nvSpPr>
            <p:spPr bwMode="auto">
              <a:xfrm flipH="1">
                <a:off x="2044" y="2563"/>
                <a:ext cx="1838" cy="1147"/>
              </a:xfrm>
              <a:prstGeom prst="cube">
                <a:avLst>
                  <a:gd name="adj" fmla="val 25000"/>
                </a:avLst>
              </a:prstGeom>
              <a:solidFill>
                <a:srgbClr val="FFFFFF"/>
              </a:solidFill>
              <a:ln w="9525">
                <a:solidFill>
                  <a:srgbClr val="000000"/>
                </a:solidFill>
                <a:miter lim="800000"/>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8" name="Line 10"/>
              <p:cNvSpPr>
                <a:spLocks noChangeAspect="1" noChangeShapeType="1"/>
              </p:cNvSpPr>
              <p:nvPr/>
            </p:nvSpPr>
            <p:spPr bwMode="auto">
              <a:xfrm>
                <a:off x="2172" y="2696"/>
                <a:ext cx="0" cy="841"/>
              </a:xfrm>
              <a:prstGeom prst="line">
                <a:avLst/>
              </a:prstGeom>
              <a:noFill/>
              <a:ln w="9525">
                <a:solidFill>
                  <a:srgbClr val="0000FF"/>
                </a:solidFill>
                <a:prstDash val="dash"/>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79" name="Line 11"/>
              <p:cNvSpPr>
                <a:spLocks noChangeAspect="1" noChangeShapeType="1"/>
              </p:cNvSpPr>
              <p:nvPr/>
            </p:nvSpPr>
            <p:spPr bwMode="auto">
              <a:xfrm>
                <a:off x="1212" y="3148"/>
                <a:ext cx="9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80" name="Group 12"/>
              <p:cNvGrpSpPr>
                <a:grpSpLocks noChangeAspect="1"/>
              </p:cNvGrpSpPr>
              <p:nvPr/>
            </p:nvGrpSpPr>
            <p:grpSpPr bwMode="auto">
              <a:xfrm flipH="1">
                <a:off x="1540" y="2989"/>
                <a:ext cx="735" cy="315"/>
                <a:chOff x="3798" y="3737"/>
                <a:chExt cx="1014" cy="438"/>
              </a:xfrm>
            </p:grpSpPr>
            <p:sp>
              <p:nvSpPr>
                <p:cNvPr id="186" name="Line 13"/>
                <p:cNvSpPr>
                  <a:spLocks noChangeAspect="1" noChangeShapeType="1"/>
                </p:cNvSpPr>
                <p:nvPr/>
              </p:nvSpPr>
              <p:spPr bwMode="auto">
                <a:xfrm flipH="1">
                  <a:off x="3798" y="3737"/>
                  <a:ext cx="294" cy="438"/>
                </a:xfrm>
                <a:prstGeom prst="line">
                  <a:avLst/>
                </a:prstGeom>
                <a:noFill/>
                <a:ln w="12700">
                  <a:solidFill>
                    <a:srgbClr val="FF0000"/>
                  </a:solidFill>
                  <a:round/>
                  <a:headEnd type="triangle" w="sm" len="sm"/>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87" name="Line 14"/>
                <p:cNvSpPr>
                  <a:spLocks noChangeAspect="1" noChangeShapeType="1"/>
                </p:cNvSpPr>
                <p:nvPr/>
              </p:nvSpPr>
              <p:spPr bwMode="auto">
                <a:xfrm flipH="1">
                  <a:off x="4038" y="3737"/>
                  <a:ext cx="294" cy="438"/>
                </a:xfrm>
                <a:prstGeom prst="line">
                  <a:avLst/>
                </a:prstGeom>
                <a:noFill/>
                <a:ln w="12700">
                  <a:solidFill>
                    <a:srgbClr val="FF0000"/>
                  </a:solidFill>
                  <a:round/>
                  <a:headEnd type="triangle" w="sm" len="sm"/>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88" name="Line 15"/>
                <p:cNvSpPr>
                  <a:spLocks noChangeAspect="1" noChangeShapeType="1"/>
                </p:cNvSpPr>
                <p:nvPr/>
              </p:nvSpPr>
              <p:spPr bwMode="auto">
                <a:xfrm flipH="1">
                  <a:off x="4278" y="3737"/>
                  <a:ext cx="294" cy="438"/>
                </a:xfrm>
                <a:prstGeom prst="line">
                  <a:avLst/>
                </a:prstGeom>
                <a:noFill/>
                <a:ln w="12700">
                  <a:solidFill>
                    <a:srgbClr val="FF0000"/>
                  </a:solidFill>
                  <a:round/>
                  <a:headEnd type="triangle" w="sm" len="sm"/>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89" name="Line 16"/>
                <p:cNvSpPr>
                  <a:spLocks noChangeAspect="1" noChangeShapeType="1"/>
                </p:cNvSpPr>
                <p:nvPr/>
              </p:nvSpPr>
              <p:spPr bwMode="auto">
                <a:xfrm flipH="1">
                  <a:off x="4518" y="3737"/>
                  <a:ext cx="294" cy="438"/>
                </a:xfrm>
                <a:prstGeom prst="line">
                  <a:avLst/>
                </a:prstGeom>
                <a:noFill/>
                <a:ln w="12700">
                  <a:solidFill>
                    <a:srgbClr val="FF0000"/>
                  </a:solidFill>
                  <a:round/>
                  <a:headEnd type="triangle" w="sm" len="sm"/>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81" name="Line 17"/>
              <p:cNvSpPr>
                <a:spLocks noChangeAspect="1" noChangeShapeType="1"/>
              </p:cNvSpPr>
              <p:nvPr/>
            </p:nvSpPr>
            <p:spPr bwMode="auto">
              <a:xfrm flipH="1">
                <a:off x="2842" y="2990"/>
                <a:ext cx="211" cy="316"/>
              </a:xfrm>
              <a:prstGeom prst="line">
                <a:avLst/>
              </a:prstGeom>
              <a:noFill/>
              <a:ln w="12700">
                <a:solidFill>
                  <a:srgbClr val="FF0000"/>
                </a:solidFill>
                <a:round/>
                <a:headEnd type="triangle" w="sm" len="sm"/>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2" name="Line 18"/>
              <p:cNvSpPr>
                <a:spLocks noChangeAspect="1" noChangeShapeType="1"/>
              </p:cNvSpPr>
              <p:nvPr/>
            </p:nvSpPr>
            <p:spPr bwMode="auto">
              <a:xfrm>
                <a:off x="3512" y="2990"/>
                <a:ext cx="213" cy="316"/>
              </a:xfrm>
              <a:prstGeom prst="line">
                <a:avLst/>
              </a:prstGeom>
              <a:noFill/>
              <a:ln w="12700">
                <a:solidFill>
                  <a:srgbClr val="FF0000"/>
                </a:solidFill>
                <a:round/>
                <a:headEnd type="triangle" w="sm" len="sm"/>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3" name="Oval 19"/>
              <p:cNvSpPr>
                <a:spLocks noChangeAspect="1" noChangeArrowheads="1"/>
              </p:cNvSpPr>
              <p:nvPr/>
            </p:nvSpPr>
            <p:spPr bwMode="auto">
              <a:xfrm rot="19710486" flipH="1">
                <a:off x="2394" y="2984"/>
                <a:ext cx="92" cy="329"/>
              </a:xfrm>
              <a:prstGeom prst="ellipse">
                <a:avLst/>
              </a:prstGeom>
              <a:solidFill>
                <a:srgbClr val="CCFFFF"/>
              </a:solidFill>
              <a:ln w="12700">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84" name="Line 20"/>
              <p:cNvSpPr>
                <a:spLocks noChangeAspect="1" noChangeShapeType="1"/>
              </p:cNvSpPr>
              <p:nvPr/>
            </p:nvSpPr>
            <p:spPr bwMode="auto">
              <a:xfrm flipH="1" flipV="1">
                <a:off x="2399" y="3023"/>
                <a:ext cx="55" cy="65"/>
              </a:xfrm>
              <a:prstGeom prst="line">
                <a:avLst/>
              </a:prstGeom>
              <a:noFill/>
              <a:ln w="9525">
                <a:solidFill>
                  <a:srgbClr val="FF0000"/>
                </a:solidFill>
                <a:round/>
                <a:headEnd/>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nvGrpSpPr>
              <p:cNvPr id="85" name="Group 21"/>
              <p:cNvGrpSpPr>
                <a:grpSpLocks noChangeAspect="1"/>
              </p:cNvGrpSpPr>
              <p:nvPr/>
            </p:nvGrpSpPr>
            <p:grpSpPr bwMode="auto">
              <a:xfrm flipH="1">
                <a:off x="2733" y="2984"/>
                <a:ext cx="91" cy="329"/>
                <a:chOff x="4728" y="3360"/>
                <a:chExt cx="126" cy="456"/>
              </a:xfrm>
            </p:grpSpPr>
            <p:sp>
              <p:nvSpPr>
                <p:cNvPr id="184" name="Oval 22"/>
                <p:cNvSpPr>
                  <a:spLocks noChangeAspect="1" noChangeArrowheads="1"/>
                </p:cNvSpPr>
                <p:nvPr/>
              </p:nvSpPr>
              <p:spPr bwMode="auto">
                <a:xfrm rot="19710486" flipH="1">
                  <a:off x="4728" y="3360"/>
                  <a:ext cx="126" cy="456"/>
                </a:xfrm>
                <a:prstGeom prst="ellipse">
                  <a:avLst/>
                </a:prstGeom>
                <a:solidFill>
                  <a:srgbClr val="CCFFFF"/>
                </a:solidFill>
                <a:ln w="12700">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85" name="Line 23"/>
                <p:cNvSpPr>
                  <a:spLocks noChangeAspect="1" noChangeShapeType="1"/>
                </p:cNvSpPr>
                <p:nvPr/>
              </p:nvSpPr>
              <p:spPr bwMode="auto">
                <a:xfrm>
                  <a:off x="4770" y="3455"/>
                  <a:ext cx="72" cy="90"/>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grpSp>
            <p:nvGrpSpPr>
              <p:cNvPr id="86" name="Group 24"/>
              <p:cNvGrpSpPr>
                <a:grpSpLocks noChangeAspect="1"/>
              </p:cNvGrpSpPr>
              <p:nvPr/>
            </p:nvGrpSpPr>
            <p:grpSpPr bwMode="auto">
              <a:xfrm flipH="1">
                <a:off x="3071" y="2984"/>
                <a:ext cx="91" cy="329"/>
                <a:chOff x="5196" y="3360"/>
                <a:chExt cx="126" cy="456"/>
              </a:xfrm>
            </p:grpSpPr>
            <p:sp>
              <p:nvSpPr>
                <p:cNvPr id="182" name="Oval 25"/>
                <p:cNvSpPr>
                  <a:spLocks noChangeAspect="1" noChangeArrowheads="1"/>
                </p:cNvSpPr>
                <p:nvPr/>
              </p:nvSpPr>
              <p:spPr bwMode="auto">
                <a:xfrm rot="19710486" flipH="1">
                  <a:off x="5196" y="3360"/>
                  <a:ext cx="126" cy="456"/>
                </a:xfrm>
                <a:prstGeom prst="ellipse">
                  <a:avLst/>
                </a:prstGeom>
                <a:solidFill>
                  <a:srgbClr val="CCFFFF"/>
                </a:solidFill>
                <a:ln w="12700">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83" name="Line 26"/>
                <p:cNvSpPr>
                  <a:spLocks noChangeAspect="1" noChangeShapeType="1"/>
                </p:cNvSpPr>
                <p:nvPr/>
              </p:nvSpPr>
              <p:spPr bwMode="auto">
                <a:xfrm flipH="1" flipV="1">
                  <a:off x="5220" y="3431"/>
                  <a:ext cx="78" cy="96"/>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grpSp>
            <p:nvGrpSpPr>
              <p:cNvPr id="87" name="Group 27"/>
              <p:cNvGrpSpPr>
                <a:grpSpLocks noChangeAspect="1"/>
              </p:cNvGrpSpPr>
              <p:nvPr/>
            </p:nvGrpSpPr>
            <p:grpSpPr bwMode="auto">
              <a:xfrm flipH="1">
                <a:off x="3742" y="2984"/>
                <a:ext cx="91" cy="329"/>
                <a:chOff x="6126" y="3360"/>
                <a:chExt cx="126" cy="456"/>
              </a:xfrm>
            </p:grpSpPr>
            <p:sp>
              <p:nvSpPr>
                <p:cNvPr id="180" name="Oval 28"/>
                <p:cNvSpPr>
                  <a:spLocks noChangeAspect="1" noChangeArrowheads="1"/>
                </p:cNvSpPr>
                <p:nvPr/>
              </p:nvSpPr>
              <p:spPr bwMode="auto">
                <a:xfrm rot="1889514">
                  <a:off x="6126" y="3360"/>
                  <a:ext cx="126" cy="456"/>
                </a:xfrm>
                <a:prstGeom prst="ellipse">
                  <a:avLst/>
                </a:prstGeom>
                <a:solidFill>
                  <a:srgbClr val="CCFFFF"/>
                </a:solidFill>
                <a:ln w="12700">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81" name="Line 29"/>
                <p:cNvSpPr>
                  <a:spLocks noChangeAspect="1" noChangeShapeType="1"/>
                </p:cNvSpPr>
                <p:nvPr/>
              </p:nvSpPr>
              <p:spPr bwMode="auto">
                <a:xfrm flipV="1">
                  <a:off x="6162" y="3419"/>
                  <a:ext cx="78" cy="90"/>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grpSp>
            <p:nvGrpSpPr>
              <p:cNvPr id="88" name="Group 30"/>
              <p:cNvGrpSpPr>
                <a:grpSpLocks noChangeAspect="1"/>
              </p:cNvGrpSpPr>
              <p:nvPr/>
            </p:nvGrpSpPr>
            <p:grpSpPr bwMode="auto">
              <a:xfrm flipH="1">
                <a:off x="3409" y="2984"/>
                <a:ext cx="90" cy="329"/>
                <a:chOff x="5664" y="3360"/>
                <a:chExt cx="126" cy="456"/>
              </a:xfrm>
            </p:grpSpPr>
            <p:sp>
              <p:nvSpPr>
                <p:cNvPr id="178" name="Oval 31"/>
                <p:cNvSpPr>
                  <a:spLocks noChangeAspect="1" noChangeArrowheads="1"/>
                </p:cNvSpPr>
                <p:nvPr/>
              </p:nvSpPr>
              <p:spPr bwMode="auto">
                <a:xfrm rot="1889514">
                  <a:off x="5664" y="3360"/>
                  <a:ext cx="126" cy="456"/>
                </a:xfrm>
                <a:prstGeom prst="ellipse">
                  <a:avLst/>
                </a:prstGeom>
                <a:solidFill>
                  <a:srgbClr val="CCFFFF"/>
                </a:solidFill>
                <a:ln w="12700">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79" name="Line 32"/>
                <p:cNvSpPr>
                  <a:spLocks noChangeAspect="1" noChangeShapeType="1"/>
                </p:cNvSpPr>
                <p:nvPr/>
              </p:nvSpPr>
              <p:spPr bwMode="auto">
                <a:xfrm flipH="1">
                  <a:off x="5682" y="3443"/>
                  <a:ext cx="78" cy="96"/>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grpSp>
          <p:sp>
            <p:nvSpPr>
              <p:cNvPr id="89" name="Oval 33"/>
              <p:cNvSpPr>
                <a:spLocks noChangeAspect="1" noChangeArrowheads="1"/>
              </p:cNvSpPr>
              <p:nvPr/>
            </p:nvSpPr>
            <p:spPr bwMode="auto">
              <a:xfrm>
                <a:off x="2560" y="2984"/>
                <a:ext cx="90" cy="329"/>
              </a:xfrm>
              <a:prstGeom prst="ellipse">
                <a:avLst/>
              </a:prstGeom>
              <a:solidFill>
                <a:srgbClr val="CCFFFF"/>
              </a:solidFill>
              <a:ln w="12700">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0" name="Line 34"/>
              <p:cNvSpPr>
                <a:spLocks noChangeAspect="1" noChangeShapeType="1"/>
              </p:cNvSpPr>
              <p:nvPr/>
            </p:nvSpPr>
            <p:spPr bwMode="auto">
              <a:xfrm flipH="1" flipV="1">
                <a:off x="2637" y="3027"/>
                <a:ext cx="9" cy="69"/>
              </a:xfrm>
              <a:prstGeom prst="line">
                <a:avLst/>
              </a:prstGeom>
              <a:noFill/>
              <a:ln w="9525">
                <a:solidFill>
                  <a:srgbClr val="FF0000"/>
                </a:solidFill>
                <a:round/>
                <a:headEnd/>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1" name="Oval 35"/>
              <p:cNvSpPr>
                <a:spLocks noChangeAspect="1" noChangeArrowheads="1"/>
              </p:cNvSpPr>
              <p:nvPr/>
            </p:nvSpPr>
            <p:spPr bwMode="auto">
              <a:xfrm>
                <a:off x="3239" y="2984"/>
                <a:ext cx="92" cy="329"/>
              </a:xfrm>
              <a:prstGeom prst="ellipse">
                <a:avLst/>
              </a:prstGeom>
              <a:solidFill>
                <a:srgbClr val="CCFFFF"/>
              </a:solidFill>
              <a:ln w="12700">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2" name="Line 36"/>
              <p:cNvSpPr>
                <a:spLocks noChangeAspect="1" noChangeShapeType="1"/>
              </p:cNvSpPr>
              <p:nvPr/>
            </p:nvSpPr>
            <p:spPr bwMode="auto">
              <a:xfrm>
                <a:off x="3317" y="3027"/>
                <a:ext cx="9" cy="66"/>
              </a:xfrm>
              <a:prstGeom prst="line">
                <a:avLst/>
              </a:prstGeom>
              <a:noFill/>
              <a:ln w="9525">
                <a:solidFill>
                  <a:srgbClr val="FF0000"/>
                </a:solidFill>
                <a:round/>
                <a:headEnd/>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3" name="Oval 37"/>
              <p:cNvSpPr>
                <a:spLocks noChangeAspect="1" noChangeArrowheads="1"/>
              </p:cNvSpPr>
              <p:nvPr/>
            </p:nvSpPr>
            <p:spPr bwMode="auto">
              <a:xfrm>
                <a:off x="3924" y="2984"/>
                <a:ext cx="91" cy="329"/>
              </a:xfrm>
              <a:prstGeom prst="ellipse">
                <a:avLst/>
              </a:prstGeom>
              <a:solidFill>
                <a:srgbClr val="CCFFFF"/>
              </a:solidFill>
              <a:ln w="12700">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4" name="Line 38"/>
              <p:cNvSpPr>
                <a:spLocks noChangeAspect="1" noChangeShapeType="1"/>
              </p:cNvSpPr>
              <p:nvPr/>
            </p:nvSpPr>
            <p:spPr bwMode="auto">
              <a:xfrm flipH="1" flipV="1">
                <a:off x="4006" y="3036"/>
                <a:ext cx="9" cy="65"/>
              </a:xfrm>
              <a:prstGeom prst="line">
                <a:avLst/>
              </a:prstGeom>
              <a:noFill/>
              <a:ln w="9525">
                <a:solidFill>
                  <a:srgbClr val="FF0000"/>
                </a:solidFill>
                <a:round/>
                <a:headEnd/>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5" name="Oval 39"/>
              <p:cNvSpPr>
                <a:spLocks noChangeAspect="1" noChangeArrowheads="1"/>
              </p:cNvSpPr>
              <p:nvPr/>
            </p:nvSpPr>
            <p:spPr bwMode="auto">
              <a:xfrm>
                <a:off x="4105" y="2984"/>
                <a:ext cx="92" cy="329"/>
              </a:xfrm>
              <a:prstGeom prst="ellipse">
                <a:avLst/>
              </a:prstGeom>
              <a:solidFill>
                <a:srgbClr val="CCFFFF"/>
              </a:solidFill>
              <a:ln w="12700">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6" name="Line 40"/>
              <p:cNvSpPr>
                <a:spLocks noChangeAspect="1" noChangeShapeType="1"/>
              </p:cNvSpPr>
              <p:nvPr/>
            </p:nvSpPr>
            <p:spPr bwMode="auto">
              <a:xfrm flipH="1" flipV="1">
                <a:off x="4188" y="3036"/>
                <a:ext cx="9" cy="65"/>
              </a:xfrm>
              <a:prstGeom prst="line">
                <a:avLst/>
              </a:prstGeom>
              <a:noFill/>
              <a:ln w="9525">
                <a:solidFill>
                  <a:srgbClr val="FF0000"/>
                </a:solidFill>
                <a:round/>
                <a:headEnd/>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7" name="Oval 41"/>
              <p:cNvSpPr>
                <a:spLocks noChangeAspect="1" noChangeArrowheads="1"/>
              </p:cNvSpPr>
              <p:nvPr/>
            </p:nvSpPr>
            <p:spPr bwMode="auto">
              <a:xfrm>
                <a:off x="4288" y="2984"/>
                <a:ext cx="91" cy="329"/>
              </a:xfrm>
              <a:prstGeom prst="ellipse">
                <a:avLst/>
              </a:prstGeom>
              <a:solidFill>
                <a:srgbClr val="CCFFFF"/>
              </a:solidFill>
              <a:ln w="12700">
                <a:solidFill>
                  <a:srgbClr val="FF0000"/>
                </a:solidFill>
                <a:round/>
                <a:headEnd/>
                <a:tailEnd/>
              </a:ln>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8" name="Line 42"/>
              <p:cNvSpPr>
                <a:spLocks noChangeAspect="1" noChangeShapeType="1"/>
              </p:cNvSpPr>
              <p:nvPr/>
            </p:nvSpPr>
            <p:spPr bwMode="auto">
              <a:xfrm flipH="1" flipV="1">
                <a:off x="4366" y="3036"/>
                <a:ext cx="8" cy="65"/>
              </a:xfrm>
              <a:prstGeom prst="line">
                <a:avLst/>
              </a:prstGeom>
              <a:noFill/>
              <a:ln w="9525">
                <a:solidFill>
                  <a:srgbClr val="FF0000"/>
                </a:solidFill>
                <a:round/>
                <a:headEnd/>
                <a:tailEnd type="triangle" w="sm" len="sm"/>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99" name="Line 43"/>
              <p:cNvSpPr>
                <a:spLocks noChangeAspect="1" noChangeShapeType="1"/>
              </p:cNvSpPr>
              <p:nvPr/>
            </p:nvSpPr>
            <p:spPr bwMode="auto">
              <a:xfrm>
                <a:off x="2340" y="3148"/>
                <a:ext cx="106"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00" name="Line 44"/>
              <p:cNvSpPr>
                <a:spLocks noChangeAspect="1" noChangeShapeType="1"/>
              </p:cNvSpPr>
              <p:nvPr/>
            </p:nvSpPr>
            <p:spPr bwMode="auto">
              <a:xfrm>
                <a:off x="2498" y="3148"/>
                <a:ext cx="109"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02" name="Line 45"/>
              <p:cNvSpPr>
                <a:spLocks noChangeAspect="1" noChangeShapeType="1"/>
              </p:cNvSpPr>
              <p:nvPr/>
            </p:nvSpPr>
            <p:spPr bwMode="auto">
              <a:xfrm>
                <a:off x="2650" y="3148"/>
                <a:ext cx="13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03" name="Line 46"/>
              <p:cNvSpPr>
                <a:spLocks noChangeAspect="1" noChangeShapeType="1"/>
              </p:cNvSpPr>
              <p:nvPr/>
            </p:nvSpPr>
            <p:spPr bwMode="auto">
              <a:xfrm>
                <a:off x="2828" y="3148"/>
                <a:ext cx="28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11" name="Line 47"/>
              <p:cNvSpPr>
                <a:spLocks noChangeAspect="1" noChangeShapeType="1"/>
              </p:cNvSpPr>
              <p:nvPr/>
            </p:nvSpPr>
            <p:spPr bwMode="auto">
              <a:xfrm flipV="1">
                <a:off x="3175" y="3148"/>
                <a:ext cx="11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14" name="Line 48"/>
              <p:cNvSpPr>
                <a:spLocks noChangeAspect="1" noChangeShapeType="1"/>
              </p:cNvSpPr>
              <p:nvPr/>
            </p:nvSpPr>
            <p:spPr bwMode="auto">
              <a:xfrm flipV="1">
                <a:off x="3331" y="3148"/>
                <a:ext cx="12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19" name="Line 49"/>
              <p:cNvSpPr>
                <a:spLocks noChangeAspect="1" noChangeShapeType="1"/>
              </p:cNvSpPr>
              <p:nvPr/>
            </p:nvSpPr>
            <p:spPr bwMode="auto">
              <a:xfrm flipV="1">
                <a:off x="3512" y="3148"/>
                <a:ext cx="277"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20" name="Line 50"/>
              <p:cNvSpPr>
                <a:spLocks noChangeAspect="1" noChangeShapeType="1"/>
              </p:cNvSpPr>
              <p:nvPr/>
            </p:nvSpPr>
            <p:spPr bwMode="auto">
              <a:xfrm flipV="1">
                <a:off x="3841" y="3148"/>
                <a:ext cx="126"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21" name="Line 51"/>
              <p:cNvSpPr>
                <a:spLocks noChangeAspect="1" noChangeShapeType="1"/>
              </p:cNvSpPr>
              <p:nvPr/>
            </p:nvSpPr>
            <p:spPr bwMode="auto">
              <a:xfrm flipV="1">
                <a:off x="4023" y="3148"/>
                <a:ext cx="126"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22" name="Line 52"/>
              <p:cNvSpPr>
                <a:spLocks noChangeAspect="1" noChangeShapeType="1"/>
              </p:cNvSpPr>
              <p:nvPr/>
            </p:nvSpPr>
            <p:spPr bwMode="auto">
              <a:xfrm flipV="1">
                <a:off x="4206" y="3148"/>
                <a:ext cx="126"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23" name="Line 53"/>
              <p:cNvSpPr>
                <a:spLocks noChangeAspect="1" noChangeShapeType="1"/>
              </p:cNvSpPr>
              <p:nvPr/>
            </p:nvSpPr>
            <p:spPr bwMode="auto">
              <a:xfrm flipV="1">
                <a:off x="4384" y="3148"/>
                <a:ext cx="233"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76" name="Line 54"/>
              <p:cNvSpPr>
                <a:spLocks noChangeAspect="1" noChangeShapeType="1"/>
              </p:cNvSpPr>
              <p:nvPr/>
            </p:nvSpPr>
            <p:spPr bwMode="auto">
              <a:xfrm>
                <a:off x="1311" y="3148"/>
                <a:ext cx="260" cy="0"/>
              </a:xfrm>
              <a:prstGeom prst="line">
                <a:avLst/>
              </a:prstGeom>
              <a:noFill/>
              <a:ln w="28575">
                <a:solidFill>
                  <a:srgbClr val="FF0000"/>
                </a:solidFill>
                <a:round/>
                <a:headEnd/>
                <a:tailEnd type="stealth" w="med" len="med"/>
              </a:ln>
              <a:extLst>
                <a:ext uri="{909E8E84-426E-40DD-AFC4-6F175D3DCCD1}">
                  <a14:hiddenFill xmlns:a14="http://schemas.microsoft.com/office/drawing/2010/main">
                    <a:noFill/>
                  </a14:hiddenFill>
                </a:ext>
              </a:extLst>
            </p:spPr>
            <p:txBody>
              <a:bodyPr lIns="0" tIns="0" r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177" name="Text Box 55"/>
              <p:cNvSpPr txBox="1">
                <a:spLocks noChangeAspect="1" noChangeArrowheads="1"/>
              </p:cNvSpPr>
              <p:nvPr/>
            </p:nvSpPr>
            <p:spPr bwMode="auto">
              <a:xfrm>
                <a:off x="2167" y="3430"/>
                <a:ext cx="123"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altLang="zh-CN" sz="1400" b="1" i="1">
                    <a:solidFill>
                      <a:srgbClr val="000099"/>
                    </a:solidFill>
                    <a:latin typeface="Times New Roman" pitchFamily="18" charset="0"/>
                  </a:rPr>
                  <a:t>c</a:t>
                </a:r>
                <a:endParaRPr lang="en-US" altLang="zh-CN" sz="1400" b="1">
                  <a:solidFill>
                    <a:srgbClr val="000099"/>
                  </a:solidFill>
                </a:endParaRPr>
              </a:p>
            </p:txBody>
          </p:sp>
        </p:grpSp>
        <p:sp>
          <p:nvSpPr>
            <p:cNvPr id="76" name="Text Box 56"/>
            <p:cNvSpPr txBox="1">
              <a:spLocks noChangeAspect="1" noChangeArrowheads="1"/>
            </p:cNvSpPr>
            <p:nvPr/>
          </p:nvSpPr>
          <p:spPr bwMode="auto">
            <a:xfrm>
              <a:off x="1328" y="3897"/>
              <a:ext cx="317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sz="1600" dirty="0" smtClean="0">
                  <a:latin typeface="微软雅黑" panose="020B0503020204020204" pitchFamily="34" charset="-122"/>
                  <a:ea typeface="微软雅黑" panose="020B0503020204020204" pitchFamily="34" charset="-122"/>
                </a:rPr>
                <a:t>单</a:t>
              </a:r>
              <a:r>
                <a:rPr lang="zh-CN" altLang="en-US" sz="1600" dirty="0">
                  <a:latin typeface="微软雅黑" panose="020B0503020204020204" pitchFamily="34" charset="-122"/>
                  <a:ea typeface="微软雅黑" panose="020B0503020204020204" pitchFamily="34" charset="-122"/>
                </a:rPr>
                <a:t>轴晶片中两正交平面偏振光的合成</a:t>
              </a:r>
            </a:p>
          </p:txBody>
        </p:sp>
      </p:grpSp>
    </p:spTree>
    <p:extLst>
      <p:ext uri="{BB962C8B-B14F-4D97-AF65-F5344CB8AC3E}">
        <p14:creationId xmlns:p14="http://schemas.microsoft.com/office/powerpoint/2010/main" val="2484359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 name="Text Box 4"/>
          <p:cNvSpPr txBox="1">
            <a:spLocks noChangeArrowheads="1"/>
          </p:cNvSpPr>
          <p:nvPr/>
        </p:nvSpPr>
        <p:spPr bwMode="invGray">
          <a:xfrm>
            <a:off x="323528" y="808101"/>
            <a:ext cx="7276811" cy="49795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pPr algn="just">
              <a:lnSpc>
                <a:spcPct val="120000"/>
              </a:lnSpc>
              <a:spcBef>
                <a:spcPct val="50000"/>
              </a:spcBef>
            </a:pPr>
            <a:r>
              <a:rPr lang="zh-CN" altLang="en-US" dirty="0"/>
              <a:t>（</a:t>
            </a:r>
            <a:r>
              <a:rPr lang="en-US" altLang="zh-CN" dirty="0"/>
              <a:t>1</a:t>
            </a:r>
            <a:r>
              <a:rPr lang="zh-CN" altLang="en-US" dirty="0"/>
              <a:t>）自然光经过波片</a:t>
            </a:r>
          </a:p>
        </p:txBody>
      </p:sp>
      <p:sp>
        <p:nvSpPr>
          <p:cNvPr id="70" name="Text Box 3"/>
          <p:cNvSpPr txBox="1">
            <a:spLocks noChangeArrowheads="1"/>
          </p:cNvSpPr>
          <p:nvPr/>
        </p:nvSpPr>
        <p:spPr bwMode="auto">
          <a:xfrm>
            <a:off x="334293" y="1352470"/>
            <a:ext cx="8377238"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20000"/>
              </a:lnSpc>
              <a:spcBef>
                <a:spcPct val="50000"/>
              </a:spcBef>
            </a:pPr>
            <a:endParaRPr lang="zh-CN" altLang="en-US" sz="2000" b="1" dirty="0">
              <a:solidFill>
                <a:srgbClr val="0066FF"/>
              </a:solidFill>
              <a:latin typeface="微软雅黑" panose="020B0503020204020204" pitchFamily="34" charset="-122"/>
              <a:ea typeface="微软雅黑" panose="020B0503020204020204" pitchFamily="34" charset="-122"/>
            </a:endParaRPr>
          </a:p>
        </p:txBody>
      </p:sp>
      <p:sp>
        <p:nvSpPr>
          <p:cNvPr id="71" name="Text Box 4"/>
          <p:cNvSpPr txBox="1">
            <a:spLocks noChangeArrowheads="1"/>
          </p:cNvSpPr>
          <p:nvPr/>
        </p:nvSpPr>
        <p:spPr bwMode="auto">
          <a:xfrm>
            <a:off x="467544" y="1556792"/>
            <a:ext cx="8389938"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spcBef>
                <a:spcPct val="50000"/>
              </a:spcBef>
            </a:pP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）自然光可以正交分解。</a:t>
            </a:r>
            <a:endPar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30000"/>
              </a:lnSpc>
              <a:spcBef>
                <a:spcPct val="50000"/>
              </a:spcBef>
            </a:pP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每一个分量都含有</a:t>
            </a:r>
            <a:r>
              <a:rPr lang="zh-CN" altLang="en-US" sz="20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相位随机</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的多</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列平面波。</a:t>
            </a:r>
            <a:endPar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30000"/>
              </a:lnSpc>
              <a:spcBef>
                <a:spcPct val="50000"/>
              </a:spcBef>
            </a:pP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）每列平面波在</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晶体中分为相互正交的</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光、</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光。</a:t>
            </a:r>
            <a:endPar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30000"/>
              </a:lnSpc>
              <a:spcBef>
                <a:spcPct val="50000"/>
              </a:spcBef>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）经过波片后，每一个分量仍然是相位随机的多列波。</a:t>
            </a:r>
            <a:endParaRPr lang="en-US" altLang="zh-CN" sz="2000" dirty="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30000"/>
              </a:lnSpc>
              <a:spcBef>
                <a:spcPct val="50000"/>
              </a:spcBef>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）所以，正交分量合成后，仍是</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自然光。</a:t>
            </a: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30000"/>
              </a:lnSpc>
              <a:spcBef>
                <a:spcPct val="50000"/>
              </a:spcBef>
            </a:pP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）如果不考虑波片的吸收，可以认为光强不变。</a:t>
            </a:r>
          </a:p>
          <a:p>
            <a:pPr algn="just">
              <a:lnSpc>
                <a:spcPct val="130000"/>
              </a:lnSpc>
              <a:spcBef>
                <a:spcPct val="50000"/>
              </a:spcBef>
            </a:pP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30000"/>
              </a:lnSpc>
              <a:spcBef>
                <a:spcPct val="50000"/>
              </a:spcBef>
            </a:pP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30000"/>
              </a:lnSpc>
              <a:spcBef>
                <a:spcPct val="50000"/>
              </a:spcBef>
            </a:pPr>
            <a:endPar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139051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 name="Text Box 4"/>
          <p:cNvSpPr txBox="1">
            <a:spLocks noChangeArrowheads="1"/>
          </p:cNvSpPr>
          <p:nvPr/>
        </p:nvSpPr>
        <p:spPr bwMode="invGray">
          <a:xfrm>
            <a:off x="323528" y="692696"/>
            <a:ext cx="7276811" cy="49795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pPr algn="just">
              <a:lnSpc>
                <a:spcPct val="120000"/>
              </a:lnSpc>
              <a:spcBef>
                <a:spcPct val="50000"/>
              </a:spcBef>
            </a:pPr>
            <a:r>
              <a:rPr lang="zh-CN" altLang="en-US" dirty="0"/>
              <a:t>（</a:t>
            </a:r>
            <a:r>
              <a:rPr lang="en-US" altLang="zh-CN" dirty="0"/>
              <a:t>2</a:t>
            </a:r>
            <a:r>
              <a:rPr lang="zh-CN" altLang="en-US" dirty="0"/>
              <a:t>）平面偏振光经过波片</a:t>
            </a:r>
          </a:p>
        </p:txBody>
      </p:sp>
      <p:sp>
        <p:nvSpPr>
          <p:cNvPr id="70" name="Text Box 3"/>
          <p:cNvSpPr txBox="1">
            <a:spLocks noChangeArrowheads="1"/>
          </p:cNvSpPr>
          <p:nvPr/>
        </p:nvSpPr>
        <p:spPr bwMode="auto">
          <a:xfrm>
            <a:off x="334293" y="1237065"/>
            <a:ext cx="8377238"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20000"/>
              </a:lnSpc>
              <a:spcBef>
                <a:spcPct val="50000"/>
              </a:spcBef>
            </a:pPr>
            <a:endParaRPr lang="zh-CN" altLang="en-US" sz="2000" b="1" dirty="0">
              <a:solidFill>
                <a:srgbClr val="0066FF"/>
              </a:solidFill>
              <a:latin typeface="微软雅黑" panose="020B0503020204020204" pitchFamily="34" charset="-122"/>
              <a:ea typeface="微软雅黑" panose="020B0503020204020204" pitchFamily="34" charset="-122"/>
            </a:endParaRPr>
          </a:p>
        </p:txBody>
      </p:sp>
      <p:sp>
        <p:nvSpPr>
          <p:cNvPr id="71" name="Text Box 4"/>
          <p:cNvSpPr txBox="1">
            <a:spLocks noChangeArrowheads="1"/>
          </p:cNvSpPr>
          <p:nvPr/>
        </p:nvSpPr>
        <p:spPr bwMode="auto">
          <a:xfrm>
            <a:off x="587901" y="1441387"/>
            <a:ext cx="8389938"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20000"/>
              </a:lnSpc>
              <a:spcBef>
                <a:spcPts val="1200"/>
              </a:spcBef>
            </a:pP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在波片中分为正交的</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光、</a:t>
            </a:r>
            <a:r>
              <a:rPr lang="en-US" altLang="zh-CN" sz="20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光。</a:t>
            </a:r>
            <a:endParaRPr lang="en-US" altLang="zh-CN" sz="2000" dirty="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20000"/>
              </a:lnSpc>
              <a:spcBef>
                <a:spcPts val="1200"/>
              </a:spcBef>
            </a:pP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）根据入射平面波所处象限不同，分解后两分量之间的相位差</a:t>
            </a:r>
            <a:endPar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20000"/>
              </a:lnSpc>
              <a:spcBef>
                <a:spcPts val="1200"/>
              </a:spcBef>
            </a:pPr>
            <a:r>
              <a:rPr lang="en-US" altLang="zh-CN" sz="2000" b="1" i="1"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000" i="1" dirty="0" smtClean="0">
                <a:latin typeface="Times New Roman" panose="02020603050405020304" pitchFamily="18" charset="0"/>
                <a:ea typeface="黑体" pitchFamily="2" charset="-122"/>
                <a:cs typeface="Times New Roman" panose="02020603050405020304" pitchFamily="18" charset="0"/>
              </a:rPr>
              <a:t>δ</a:t>
            </a:r>
            <a:r>
              <a:rPr lang="en-US" altLang="zh-CN" sz="2000" baseline="-25000" dirty="0" smtClean="0">
                <a:latin typeface="Times New Roman" panose="02020603050405020304" pitchFamily="18" charset="0"/>
                <a:ea typeface="黑体" pitchFamily="2" charset="-122"/>
                <a:cs typeface="Times New Roman" panose="02020603050405020304" pitchFamily="18" charset="0"/>
              </a:rPr>
              <a:t>0</a:t>
            </a:r>
            <a:r>
              <a:rPr lang="en-US" altLang="zh-CN" sz="2000" dirty="0" smtClean="0">
                <a:latin typeface="Times New Roman" panose="02020603050405020304" pitchFamily="18" charset="0"/>
                <a:ea typeface="黑体" pitchFamily="2" charset="-122"/>
                <a:cs typeface="Times New Roman" panose="02020603050405020304" pitchFamily="18" charset="0"/>
              </a:rPr>
              <a:t>=0</a:t>
            </a:r>
            <a:r>
              <a:rPr lang="zh-CN" altLang="en-US" sz="2000" dirty="0" smtClean="0">
                <a:latin typeface="Times New Roman" panose="02020603050405020304" pitchFamily="18" charset="0"/>
                <a:ea typeface="黑体" pitchFamily="2" charset="-122"/>
                <a:cs typeface="Times New Roman" panose="02020603050405020304" pitchFamily="18" charset="0"/>
              </a:rPr>
              <a:t>（</a:t>
            </a:r>
            <a:r>
              <a:rPr lang="en-US" altLang="zh-CN" sz="2000" dirty="0" smtClean="0">
                <a:latin typeface="Times New Roman" panose="02020603050405020304" pitchFamily="18" charset="0"/>
                <a:ea typeface="黑体" pitchFamily="2" charset="-122"/>
                <a:cs typeface="Times New Roman" panose="02020603050405020304" pitchFamily="18" charset="0"/>
              </a:rPr>
              <a:t>I,III</a:t>
            </a:r>
            <a:r>
              <a:rPr lang="zh-CN" altLang="en-US" sz="2000" dirty="0" smtClean="0">
                <a:latin typeface="Times New Roman" panose="02020603050405020304" pitchFamily="18" charset="0"/>
                <a:ea typeface="黑体" pitchFamily="2" charset="-122"/>
                <a:cs typeface="Times New Roman" panose="02020603050405020304" pitchFamily="18" charset="0"/>
              </a:rPr>
              <a:t>象限）或</a:t>
            </a:r>
            <a:r>
              <a:rPr lang="en-US" altLang="zh-CN" sz="2000" dirty="0" smtClean="0">
                <a:latin typeface="Times New Roman" panose="02020603050405020304" pitchFamily="18" charset="0"/>
                <a:ea typeface="黑体" pitchFamily="2" charset="-122"/>
                <a:cs typeface="Times New Roman" panose="02020603050405020304" pitchFamily="18" charset="0"/>
              </a:rPr>
              <a:t>π</a:t>
            </a:r>
            <a:r>
              <a:rPr lang="zh-CN" altLang="en-US" sz="2000" dirty="0" smtClean="0">
                <a:latin typeface="Times New Roman" panose="02020603050405020304" pitchFamily="18" charset="0"/>
                <a:ea typeface="黑体" pitchFamily="2" charset="-122"/>
                <a:cs typeface="Times New Roman" panose="02020603050405020304" pitchFamily="18" charset="0"/>
              </a:rPr>
              <a:t>（</a:t>
            </a:r>
            <a:r>
              <a:rPr lang="en-US" altLang="zh-CN" sz="2000" dirty="0" smtClean="0">
                <a:latin typeface="Times New Roman" panose="02020603050405020304" pitchFamily="18" charset="0"/>
                <a:ea typeface="黑体" pitchFamily="2" charset="-122"/>
                <a:cs typeface="Times New Roman" panose="02020603050405020304" pitchFamily="18" charset="0"/>
              </a:rPr>
              <a:t>II,IV</a:t>
            </a:r>
            <a:r>
              <a:rPr lang="zh-CN" altLang="en-US" sz="2000" dirty="0" smtClean="0">
                <a:latin typeface="Times New Roman" panose="02020603050405020304" pitchFamily="18" charset="0"/>
                <a:ea typeface="黑体" pitchFamily="2" charset="-122"/>
                <a:cs typeface="Times New Roman" panose="02020603050405020304" pitchFamily="18" charset="0"/>
              </a:rPr>
              <a:t>象限）</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20000"/>
              </a:lnSpc>
              <a:spcBef>
                <a:spcPts val="1200"/>
              </a:spcBef>
            </a:pP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）经过波片出射的正交分量产生额外的相位差</a:t>
            </a:r>
            <a:r>
              <a:rPr lang="el-GR"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δ</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20000"/>
              </a:lnSpc>
              <a:spcBef>
                <a:spcPts val="1200"/>
              </a:spcBef>
            </a:pP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20000"/>
              </a:lnSpc>
              <a:spcBef>
                <a:spcPts val="1200"/>
              </a:spcBef>
            </a:pP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20000"/>
              </a:lnSpc>
              <a:spcBef>
                <a:spcPts val="1200"/>
              </a:spcBef>
            </a:pPr>
            <a:endPar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326508999"/>
              </p:ext>
            </p:extLst>
          </p:nvPr>
        </p:nvGraphicFramePr>
        <p:xfrm>
          <a:off x="2267745" y="3529619"/>
          <a:ext cx="2056522" cy="806457"/>
        </p:xfrm>
        <a:graphic>
          <a:graphicData uri="http://schemas.openxmlformats.org/presentationml/2006/ole">
            <mc:AlternateContent xmlns:mc="http://schemas.openxmlformats.org/markup-compatibility/2006">
              <mc:Choice xmlns:v="urn:schemas-microsoft-com:vml" Requires="v">
                <p:oleObj spid="_x0000_s381074" name="Equation" r:id="rId4" imgW="1295280" imgH="507960" progId="Equation.DSMT4">
                  <p:embed/>
                </p:oleObj>
              </mc:Choice>
              <mc:Fallback>
                <p:oleObj name="Equation" r:id="rId4" imgW="1295280" imgH="507960" progId="Equation.DSMT4">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5" y="3529619"/>
                        <a:ext cx="2056522" cy="806457"/>
                      </a:xfrm>
                      <a:prstGeom prst="rect">
                        <a:avLst/>
                      </a:prstGeom>
                      <a:noFill/>
                      <a:ln>
                        <a:noFill/>
                      </a:ln>
                      <a:effec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094836401"/>
              </p:ext>
            </p:extLst>
          </p:nvPr>
        </p:nvGraphicFramePr>
        <p:xfrm>
          <a:off x="5076056" y="3529619"/>
          <a:ext cx="2096318" cy="806457"/>
        </p:xfrm>
        <a:graphic>
          <a:graphicData uri="http://schemas.openxmlformats.org/presentationml/2006/ole">
            <mc:AlternateContent xmlns:mc="http://schemas.openxmlformats.org/markup-compatibility/2006">
              <mc:Choice xmlns:v="urn:schemas-microsoft-com:vml" Requires="v">
                <p:oleObj spid="_x0000_s381075" name="Equation" r:id="rId6" imgW="1320480" imgH="507960" progId="Equation.DSMT4">
                  <p:embed/>
                </p:oleObj>
              </mc:Choice>
              <mc:Fallback>
                <p:oleObj name="Equation" r:id="rId6" imgW="1320480" imgH="507960" progId="Equation.DSMT4">
                  <p:embed/>
                  <p:pic>
                    <p:nvPicPr>
                      <p:cNvPr id="0" name="Object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76056" y="3529619"/>
                        <a:ext cx="2096318" cy="806457"/>
                      </a:xfrm>
                      <a:prstGeom prst="rect">
                        <a:avLst/>
                      </a:prstGeom>
                      <a:noFill/>
                      <a:ln>
                        <a:noFill/>
                      </a:ln>
                      <a:effectLst/>
                    </p:spPr>
                  </p:pic>
                </p:oleObj>
              </mc:Fallback>
            </mc:AlternateContent>
          </a:graphicData>
        </a:graphic>
      </p:graphicFrame>
      <p:sp>
        <p:nvSpPr>
          <p:cNvPr id="8" name="Text Box 50"/>
          <p:cNvSpPr txBox="1">
            <a:spLocks noChangeArrowheads="1"/>
          </p:cNvSpPr>
          <p:nvPr/>
        </p:nvSpPr>
        <p:spPr bwMode="auto">
          <a:xfrm>
            <a:off x="3361660" y="4302954"/>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9" name="Line 25"/>
          <p:cNvSpPr>
            <a:spLocks noChangeShapeType="1"/>
          </p:cNvSpPr>
          <p:nvPr/>
        </p:nvSpPr>
        <p:spPr bwMode="auto">
          <a:xfrm>
            <a:off x="2496473" y="5401504"/>
            <a:ext cx="18700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Line 26"/>
          <p:cNvSpPr>
            <a:spLocks noChangeShapeType="1"/>
          </p:cNvSpPr>
          <p:nvPr/>
        </p:nvSpPr>
        <p:spPr bwMode="auto">
          <a:xfrm flipV="1">
            <a:off x="3358485" y="4393442"/>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Line 27"/>
          <p:cNvSpPr>
            <a:spLocks noChangeShapeType="1"/>
          </p:cNvSpPr>
          <p:nvPr/>
        </p:nvSpPr>
        <p:spPr bwMode="auto">
          <a:xfrm flipV="1">
            <a:off x="2856835" y="4609342"/>
            <a:ext cx="100330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Line 28"/>
          <p:cNvSpPr>
            <a:spLocks noChangeShapeType="1"/>
          </p:cNvSpPr>
          <p:nvPr/>
        </p:nvSpPr>
        <p:spPr bwMode="auto">
          <a:xfrm flipV="1">
            <a:off x="3358485" y="4680779"/>
            <a:ext cx="434975" cy="72072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Line 29"/>
          <p:cNvSpPr>
            <a:spLocks noChangeShapeType="1"/>
          </p:cNvSpPr>
          <p:nvPr/>
        </p:nvSpPr>
        <p:spPr bwMode="auto">
          <a:xfrm>
            <a:off x="3793460" y="4682367"/>
            <a:ext cx="0" cy="719137"/>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Line 38"/>
          <p:cNvSpPr>
            <a:spLocks noChangeShapeType="1"/>
          </p:cNvSpPr>
          <p:nvPr/>
        </p:nvSpPr>
        <p:spPr bwMode="auto">
          <a:xfrm>
            <a:off x="3361660" y="5401504"/>
            <a:ext cx="431800"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 name="Line 39"/>
          <p:cNvSpPr>
            <a:spLocks noChangeShapeType="1"/>
          </p:cNvSpPr>
          <p:nvPr/>
        </p:nvSpPr>
        <p:spPr bwMode="auto">
          <a:xfrm flipV="1">
            <a:off x="3361660" y="4680779"/>
            <a:ext cx="0" cy="720725"/>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Text Box 47"/>
          <p:cNvSpPr txBox="1">
            <a:spLocks noChangeArrowheads="1"/>
          </p:cNvSpPr>
          <p:nvPr/>
        </p:nvSpPr>
        <p:spPr bwMode="auto">
          <a:xfrm>
            <a:off x="4009360" y="5379279"/>
            <a:ext cx="481222"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7" name="Text Box 48"/>
          <p:cNvSpPr txBox="1">
            <a:spLocks noChangeArrowheads="1"/>
          </p:cNvSpPr>
          <p:nvPr/>
        </p:nvSpPr>
        <p:spPr bwMode="auto">
          <a:xfrm>
            <a:off x="2785398" y="4306129"/>
            <a:ext cx="492443"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18" name="Text Box 49"/>
          <p:cNvSpPr txBox="1">
            <a:spLocks noChangeArrowheads="1"/>
          </p:cNvSpPr>
          <p:nvPr/>
        </p:nvSpPr>
        <p:spPr bwMode="auto">
          <a:xfrm>
            <a:off x="4225260" y="5017329"/>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19" name="Line 51"/>
          <p:cNvSpPr>
            <a:spLocks noChangeShapeType="1"/>
          </p:cNvSpPr>
          <p:nvPr/>
        </p:nvSpPr>
        <p:spPr bwMode="auto">
          <a:xfrm>
            <a:off x="2856835" y="5761867"/>
            <a:ext cx="1008063"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 name="Line 52"/>
          <p:cNvSpPr>
            <a:spLocks noChangeShapeType="1"/>
          </p:cNvSpPr>
          <p:nvPr/>
        </p:nvSpPr>
        <p:spPr bwMode="auto">
          <a:xfrm>
            <a:off x="2856835" y="5041142"/>
            <a:ext cx="1008063"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 name="Line 55"/>
          <p:cNvSpPr>
            <a:spLocks noChangeShapeType="1"/>
          </p:cNvSpPr>
          <p:nvPr/>
        </p:nvSpPr>
        <p:spPr bwMode="auto">
          <a:xfrm>
            <a:off x="3361660" y="4680779"/>
            <a:ext cx="431800"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2" name="Line 31"/>
          <p:cNvSpPr>
            <a:spLocks noChangeShapeType="1"/>
          </p:cNvSpPr>
          <p:nvPr/>
        </p:nvSpPr>
        <p:spPr bwMode="auto">
          <a:xfrm>
            <a:off x="5097121" y="5401504"/>
            <a:ext cx="18700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Line 32"/>
          <p:cNvSpPr>
            <a:spLocks noChangeShapeType="1"/>
          </p:cNvSpPr>
          <p:nvPr/>
        </p:nvSpPr>
        <p:spPr bwMode="auto">
          <a:xfrm flipV="1">
            <a:off x="5959134" y="4393442"/>
            <a:ext cx="0" cy="2016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 name="Line 33"/>
          <p:cNvSpPr>
            <a:spLocks noChangeShapeType="1"/>
          </p:cNvSpPr>
          <p:nvPr/>
        </p:nvSpPr>
        <p:spPr bwMode="auto">
          <a:xfrm flipH="1" flipV="1">
            <a:off x="5455896" y="4609342"/>
            <a:ext cx="1006475"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 name="Line 34"/>
          <p:cNvSpPr>
            <a:spLocks noChangeShapeType="1"/>
          </p:cNvSpPr>
          <p:nvPr/>
        </p:nvSpPr>
        <p:spPr bwMode="auto">
          <a:xfrm>
            <a:off x="5959134" y="5401504"/>
            <a:ext cx="431800" cy="71913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6" name="Line 35"/>
          <p:cNvSpPr>
            <a:spLocks noChangeShapeType="1"/>
          </p:cNvSpPr>
          <p:nvPr/>
        </p:nvSpPr>
        <p:spPr bwMode="auto">
          <a:xfrm>
            <a:off x="6390934" y="5401504"/>
            <a:ext cx="0" cy="719138"/>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7" name="Line 36"/>
          <p:cNvSpPr>
            <a:spLocks noChangeShapeType="1"/>
          </p:cNvSpPr>
          <p:nvPr/>
        </p:nvSpPr>
        <p:spPr bwMode="auto">
          <a:xfrm flipH="1">
            <a:off x="5959134" y="6120642"/>
            <a:ext cx="431800"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8" name="Line 40"/>
          <p:cNvSpPr>
            <a:spLocks noChangeShapeType="1"/>
          </p:cNvSpPr>
          <p:nvPr/>
        </p:nvSpPr>
        <p:spPr bwMode="auto">
          <a:xfrm>
            <a:off x="5959134" y="5401504"/>
            <a:ext cx="431800"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9" name="Line 41"/>
          <p:cNvSpPr>
            <a:spLocks noChangeShapeType="1"/>
          </p:cNvSpPr>
          <p:nvPr/>
        </p:nvSpPr>
        <p:spPr bwMode="auto">
          <a:xfrm>
            <a:off x="5959134" y="5401504"/>
            <a:ext cx="0" cy="720725"/>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0" name="Text Box 43"/>
          <p:cNvSpPr txBox="1">
            <a:spLocks noChangeArrowheads="1"/>
          </p:cNvSpPr>
          <p:nvPr/>
        </p:nvSpPr>
        <p:spPr bwMode="auto">
          <a:xfrm>
            <a:off x="6678271" y="5426904"/>
            <a:ext cx="481222"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31" name="Text Box 44"/>
          <p:cNvSpPr txBox="1">
            <a:spLocks noChangeArrowheads="1"/>
          </p:cNvSpPr>
          <p:nvPr/>
        </p:nvSpPr>
        <p:spPr bwMode="auto">
          <a:xfrm>
            <a:off x="5454309" y="4353754"/>
            <a:ext cx="492443"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a:latin typeface="Times New Roman" panose="02020603050405020304" pitchFamily="18" charset="0"/>
                <a:ea typeface="微软雅黑" panose="020B0503020204020204" pitchFamily="34" charset="-122"/>
                <a:cs typeface="Times New Roman" panose="02020603050405020304" pitchFamily="18" charset="0"/>
              </a:rPr>
              <a:t>轴</a:t>
            </a:r>
          </a:p>
        </p:txBody>
      </p:sp>
      <p:sp>
        <p:nvSpPr>
          <p:cNvPr id="32" name="Text Box 45"/>
          <p:cNvSpPr txBox="1">
            <a:spLocks noChangeArrowheads="1"/>
          </p:cNvSpPr>
          <p:nvPr/>
        </p:nvSpPr>
        <p:spPr bwMode="auto">
          <a:xfrm>
            <a:off x="6894171" y="5064954"/>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x</a:t>
            </a:r>
          </a:p>
        </p:txBody>
      </p:sp>
      <p:sp>
        <p:nvSpPr>
          <p:cNvPr id="33" name="Text Box 46"/>
          <p:cNvSpPr txBox="1">
            <a:spLocks noChangeArrowheads="1"/>
          </p:cNvSpPr>
          <p:nvPr/>
        </p:nvSpPr>
        <p:spPr bwMode="auto">
          <a:xfrm>
            <a:off x="6030571" y="4352167"/>
            <a:ext cx="276038"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1600" i="1">
                <a:latin typeface="Times New Roman" panose="02020603050405020304" pitchFamily="18" charset="0"/>
                <a:ea typeface="微软雅黑" panose="020B0503020204020204" pitchFamily="34" charset="-122"/>
                <a:cs typeface="Times New Roman" panose="02020603050405020304" pitchFamily="18" charset="0"/>
              </a:rPr>
              <a:t>y</a:t>
            </a:r>
          </a:p>
        </p:txBody>
      </p:sp>
      <p:sp>
        <p:nvSpPr>
          <p:cNvPr id="34" name="Line 53"/>
          <p:cNvSpPr>
            <a:spLocks noChangeShapeType="1"/>
          </p:cNvSpPr>
          <p:nvPr/>
        </p:nvSpPr>
        <p:spPr bwMode="auto">
          <a:xfrm>
            <a:off x="5525746" y="5761867"/>
            <a:ext cx="1008063"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5" name="Line 54"/>
          <p:cNvSpPr>
            <a:spLocks noChangeShapeType="1"/>
          </p:cNvSpPr>
          <p:nvPr/>
        </p:nvSpPr>
        <p:spPr bwMode="auto">
          <a:xfrm>
            <a:off x="5525746" y="5041142"/>
            <a:ext cx="1008063"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sz="1600"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6" name="Rectangle 4"/>
          <p:cNvSpPr>
            <a:spLocks noChangeArrowheads="1"/>
          </p:cNvSpPr>
          <p:nvPr/>
        </p:nvSpPr>
        <p:spPr bwMode="auto">
          <a:xfrm>
            <a:off x="898897" y="3892305"/>
            <a:ext cx="647700" cy="187166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7" name="Oval 5"/>
          <p:cNvSpPr>
            <a:spLocks noChangeArrowheads="1"/>
          </p:cNvSpPr>
          <p:nvPr/>
        </p:nvSpPr>
        <p:spPr bwMode="auto">
          <a:xfrm>
            <a:off x="971922" y="4036767"/>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8" name="Oval 7"/>
          <p:cNvSpPr>
            <a:spLocks noChangeArrowheads="1"/>
          </p:cNvSpPr>
          <p:nvPr/>
        </p:nvSpPr>
        <p:spPr bwMode="auto">
          <a:xfrm>
            <a:off x="1187822" y="4036767"/>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39" name="Oval 8"/>
          <p:cNvSpPr>
            <a:spLocks noChangeArrowheads="1"/>
          </p:cNvSpPr>
          <p:nvPr/>
        </p:nvSpPr>
        <p:spPr bwMode="auto">
          <a:xfrm>
            <a:off x="1403722" y="4036767"/>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0" name="Oval 9"/>
          <p:cNvSpPr>
            <a:spLocks noChangeArrowheads="1"/>
          </p:cNvSpPr>
          <p:nvPr/>
        </p:nvSpPr>
        <p:spPr bwMode="auto">
          <a:xfrm>
            <a:off x="971922" y="4252667"/>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1" name="Oval 10"/>
          <p:cNvSpPr>
            <a:spLocks noChangeArrowheads="1"/>
          </p:cNvSpPr>
          <p:nvPr/>
        </p:nvSpPr>
        <p:spPr bwMode="auto">
          <a:xfrm>
            <a:off x="1187822" y="4252667"/>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2" name="Oval 11"/>
          <p:cNvSpPr>
            <a:spLocks noChangeArrowheads="1"/>
          </p:cNvSpPr>
          <p:nvPr/>
        </p:nvSpPr>
        <p:spPr bwMode="auto">
          <a:xfrm>
            <a:off x="1403722" y="4252667"/>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3" name="Oval 12"/>
          <p:cNvSpPr>
            <a:spLocks noChangeArrowheads="1"/>
          </p:cNvSpPr>
          <p:nvPr/>
        </p:nvSpPr>
        <p:spPr bwMode="auto">
          <a:xfrm>
            <a:off x="971922" y="5405192"/>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4" name="Oval 13"/>
          <p:cNvSpPr>
            <a:spLocks noChangeArrowheads="1"/>
          </p:cNvSpPr>
          <p:nvPr/>
        </p:nvSpPr>
        <p:spPr bwMode="auto">
          <a:xfrm>
            <a:off x="1187822" y="5405192"/>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5" name="Oval 14"/>
          <p:cNvSpPr>
            <a:spLocks noChangeArrowheads="1"/>
          </p:cNvSpPr>
          <p:nvPr/>
        </p:nvSpPr>
        <p:spPr bwMode="auto">
          <a:xfrm>
            <a:off x="1403722" y="5405192"/>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6" name="Oval 15"/>
          <p:cNvSpPr>
            <a:spLocks noChangeArrowheads="1"/>
          </p:cNvSpPr>
          <p:nvPr/>
        </p:nvSpPr>
        <p:spPr bwMode="auto">
          <a:xfrm>
            <a:off x="971922" y="5621092"/>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7" name="Oval 16"/>
          <p:cNvSpPr>
            <a:spLocks noChangeArrowheads="1"/>
          </p:cNvSpPr>
          <p:nvPr/>
        </p:nvSpPr>
        <p:spPr bwMode="auto">
          <a:xfrm>
            <a:off x="1187822" y="5621092"/>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8" name="Oval 17"/>
          <p:cNvSpPr>
            <a:spLocks noChangeArrowheads="1"/>
          </p:cNvSpPr>
          <p:nvPr/>
        </p:nvSpPr>
        <p:spPr bwMode="auto">
          <a:xfrm>
            <a:off x="1403722" y="5621092"/>
            <a:ext cx="71438" cy="71438"/>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49" name="Line 18"/>
          <p:cNvSpPr>
            <a:spLocks noChangeShapeType="1"/>
          </p:cNvSpPr>
          <p:nvPr/>
        </p:nvSpPr>
        <p:spPr bwMode="auto">
          <a:xfrm>
            <a:off x="611560" y="4828930"/>
            <a:ext cx="15113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0" name="Line 19"/>
          <p:cNvSpPr>
            <a:spLocks noChangeShapeType="1"/>
          </p:cNvSpPr>
          <p:nvPr/>
        </p:nvSpPr>
        <p:spPr bwMode="auto">
          <a:xfrm flipV="1">
            <a:off x="898897" y="3603380"/>
            <a:ext cx="0" cy="2451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1" name="Line 20"/>
          <p:cNvSpPr>
            <a:spLocks noChangeShapeType="1"/>
          </p:cNvSpPr>
          <p:nvPr/>
        </p:nvSpPr>
        <p:spPr bwMode="auto">
          <a:xfrm flipV="1">
            <a:off x="1546597" y="3603380"/>
            <a:ext cx="0" cy="2451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endParaRPr lang="zh-CN" altLang="en-US"/>
          </a:p>
        </p:txBody>
      </p:sp>
      <p:sp>
        <p:nvSpPr>
          <p:cNvPr id="52" name="Text Box 56"/>
          <p:cNvSpPr txBox="1">
            <a:spLocks noChangeArrowheads="1"/>
          </p:cNvSpPr>
          <p:nvPr/>
        </p:nvSpPr>
        <p:spPr bwMode="auto">
          <a:xfrm>
            <a:off x="1762497" y="4813055"/>
            <a:ext cx="311150" cy="3968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en-US" altLang="zh-CN" sz="2000" b="1" i="1">
                <a:latin typeface="黑体" pitchFamily="2" charset="-122"/>
                <a:ea typeface="黑体" pitchFamily="2" charset="-122"/>
              </a:rPr>
              <a:t>z</a:t>
            </a:r>
          </a:p>
        </p:txBody>
      </p:sp>
      <p:sp>
        <p:nvSpPr>
          <p:cNvPr id="53" name="Text Box 43"/>
          <p:cNvSpPr txBox="1">
            <a:spLocks noChangeArrowheads="1"/>
          </p:cNvSpPr>
          <p:nvPr/>
        </p:nvSpPr>
        <p:spPr bwMode="auto">
          <a:xfrm>
            <a:off x="7262679" y="3698213"/>
            <a:ext cx="1723549"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r>
              <a:rPr lang="zh-CN" altLang="en-US" sz="16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设</a:t>
            </a:r>
            <a:r>
              <a:rPr lang="en-US" altLang="zh-CN" sz="1600" i="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sz="16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轴与光轴平行</a:t>
            </a:r>
            <a:endParaRPr lang="zh-CN" altLang="en-US" sz="1600"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865310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2773074"/>
            <a:ext cx="9144000" cy="353747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 Box 2"/>
          <p:cNvSpPr txBox="1">
            <a:spLocks noChangeArrowheads="1"/>
          </p:cNvSpPr>
          <p:nvPr/>
        </p:nvSpPr>
        <p:spPr bwMode="auto">
          <a:xfrm>
            <a:off x="266760" y="793315"/>
            <a:ext cx="8348663"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nSpc>
                <a:spcPct val="135000"/>
              </a:lnSpc>
              <a:spcBef>
                <a:spcPct val="50000"/>
              </a:spcBef>
            </a:pPr>
            <a:r>
              <a:rPr lang="en-US" altLang="zh-CN" sz="2000" dirty="0" smtClean="0">
                <a:latin typeface="Times New Roman" pitchFamily="18" charset="0"/>
              </a:rPr>
              <a:t>① </a:t>
            </a:r>
            <a:r>
              <a:rPr lang="en-US" altLang="zh-CN" sz="2000" i="1" dirty="0" smtClean="0">
                <a:latin typeface="Times New Roman" pitchFamily="18" charset="0"/>
              </a:rPr>
              <a:t>d=</a:t>
            </a:r>
            <a:r>
              <a:rPr lang="en-US" altLang="zh-CN" sz="2000" dirty="0" smtClean="0">
                <a:latin typeface="Times New Roman" pitchFamily="18" charset="0"/>
              </a:rPr>
              <a:t>0</a:t>
            </a:r>
            <a:r>
              <a:rPr lang="zh-CN" altLang="en-US" sz="2000" dirty="0" smtClean="0">
                <a:latin typeface="Times New Roman" pitchFamily="18" charset="0"/>
              </a:rPr>
              <a:t>：</a:t>
            </a:r>
            <a:r>
              <a:rPr lang="en-US" altLang="zh-CN" sz="2000" i="1" dirty="0" smtClean="0">
                <a:latin typeface="Symbol" pitchFamily="18" charset="2"/>
                <a:cs typeface="Times New Roman" pitchFamily="18" charset="0"/>
              </a:rPr>
              <a:t>d</a:t>
            </a:r>
            <a:r>
              <a:rPr lang="en-US" altLang="zh-CN" sz="2000" i="1" dirty="0" smtClean="0">
                <a:latin typeface="Times New Roman" pitchFamily="18" charset="0"/>
              </a:rPr>
              <a:t>=</a:t>
            </a:r>
            <a:r>
              <a:rPr lang="en-US" altLang="zh-CN" sz="2000" dirty="0" smtClean="0">
                <a:latin typeface="Times New Roman" pitchFamily="18" charset="0"/>
              </a:rPr>
              <a:t>0</a:t>
            </a:r>
            <a:r>
              <a:rPr lang="zh-CN" altLang="en-US" sz="2000" dirty="0" smtClean="0">
                <a:latin typeface="Times New Roman" pitchFamily="18" charset="0"/>
              </a:rPr>
              <a:t>，</a:t>
            </a:r>
            <a:r>
              <a:rPr lang="zh-CN" altLang="en-US" sz="2000" dirty="0" smtClean="0">
                <a:latin typeface="微软雅黑" panose="020B0503020204020204" pitchFamily="34" charset="-122"/>
                <a:ea typeface="微软雅黑" panose="020B0503020204020204" pitchFamily="34" charset="-122"/>
              </a:rPr>
              <a:t>合成光波仍为偏振面与入射光重合的线偏振光。</a:t>
            </a:r>
            <a:endParaRPr lang="en-US" altLang="zh-CN" sz="2000" dirty="0" smtClean="0">
              <a:latin typeface="微软雅黑" panose="020B0503020204020204" pitchFamily="34" charset="-122"/>
              <a:ea typeface="微软雅黑" panose="020B0503020204020204" pitchFamily="34" charset="-122"/>
            </a:endParaRPr>
          </a:p>
          <a:p>
            <a:pPr>
              <a:lnSpc>
                <a:spcPct val="135000"/>
              </a:lnSpc>
              <a:spcBef>
                <a:spcPct val="50000"/>
              </a:spcBef>
            </a:pPr>
            <a:r>
              <a:rPr lang="zh-CN" altLang="en-US" sz="2000" dirty="0" smtClean="0">
                <a:latin typeface="微软雅黑" panose="020B0503020204020204" pitchFamily="34" charset="-122"/>
                <a:ea typeface="微软雅黑" panose="020B0503020204020204" pitchFamily="34" charset="-122"/>
              </a:rPr>
              <a:t> </a:t>
            </a:r>
            <a:endParaRPr lang="zh-CN" altLang="en-US" sz="2000" dirty="0">
              <a:latin typeface="微软雅黑" panose="020B0503020204020204" pitchFamily="34" charset="-122"/>
              <a:ea typeface="微软雅黑" panose="020B0503020204020204" pitchFamily="34" charset="-122"/>
            </a:endParaRPr>
          </a:p>
        </p:txBody>
      </p:sp>
      <mc:AlternateContent xmlns:mc="http://schemas.openxmlformats.org/markup-compatibility/2006" xmlns:a14="http://schemas.microsoft.com/office/drawing/2010/main">
        <mc:Choice Requires="a14">
          <p:sp>
            <p:nvSpPr>
              <p:cNvPr id="5" name="Text Box 3"/>
              <p:cNvSpPr txBox="1">
                <a:spLocks noChangeArrowheads="1"/>
              </p:cNvSpPr>
              <p:nvPr/>
            </p:nvSpPr>
            <p:spPr bwMode="auto">
              <a:xfrm>
                <a:off x="266760" y="1153355"/>
                <a:ext cx="8391525" cy="151622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5000"/>
                  </a:lnSpc>
                  <a:spcBef>
                    <a:spcPct val="50000"/>
                  </a:spcBef>
                </a:pPr>
                <a:r>
                  <a:rPr lang="en-US" altLang="zh-CN" sz="2000" dirty="0" smtClean="0">
                    <a:latin typeface="Times New Roman" pitchFamily="18" charset="0"/>
                  </a:rPr>
                  <a:t>② </a:t>
                </a:r>
                <a14:m>
                  <m:oMath xmlns:m="http://schemas.openxmlformats.org/officeDocument/2006/math">
                    <m:r>
                      <a:rPr lang="en-US" altLang="zh-CN" sz="2000" b="0" i="1" smtClean="0">
                        <a:latin typeface="Cambria Math"/>
                      </a:rPr>
                      <m:t>𝑑</m:t>
                    </m:r>
                    <m:r>
                      <a:rPr lang="en-US" altLang="zh-CN" sz="2000" b="0" i="1" smtClean="0">
                        <a:latin typeface="Cambria Math"/>
                      </a:rPr>
                      <m:t>=</m:t>
                    </m:r>
                    <m:f>
                      <m:fPr>
                        <m:ctrlPr>
                          <a:rPr lang="en-US" altLang="zh-CN" sz="2000" b="0" i="1" smtClean="0">
                            <a:latin typeface="Cambria Math" panose="02040503050406030204" pitchFamily="18" charset="0"/>
                          </a:rPr>
                        </m:ctrlPr>
                      </m:fPr>
                      <m:num>
                        <m:r>
                          <a:rPr lang="zh-CN" altLang="en-US" sz="2000" b="0" i="1" smtClean="0">
                            <a:latin typeface="Cambria Math"/>
                          </a:rPr>
                          <m:t>𝜆</m:t>
                        </m:r>
                      </m:num>
                      <m:den>
                        <m:r>
                          <a:rPr lang="en-US" altLang="zh-CN" sz="2000" b="0" i="1" smtClean="0">
                            <a:latin typeface="Cambria Math"/>
                          </a:rPr>
                          <m:t>4</m:t>
                        </m:r>
                        <m:d>
                          <m:dPr>
                            <m:begChr m:val="|"/>
                            <m:endChr m:val="|"/>
                            <m:ctrlPr>
                              <a:rPr lang="en-US" altLang="zh-CN" sz="2000" b="0" i="1" smtClean="0">
                                <a:latin typeface="Cambria Math" panose="02040503050406030204" pitchFamily="18" charset="0"/>
                              </a:rPr>
                            </m:ctrlPr>
                          </m:dPr>
                          <m:e>
                            <m:sSub>
                              <m:sSubPr>
                                <m:ctrlPr>
                                  <a:rPr lang="en-US" altLang="zh-CN" sz="2000" b="0" i="1" smtClean="0">
                                    <a:latin typeface="Cambria Math" panose="02040503050406030204" pitchFamily="18" charset="0"/>
                                  </a:rPr>
                                </m:ctrlPr>
                              </m:sSubPr>
                              <m:e>
                                <m:r>
                                  <a:rPr lang="en-US" altLang="zh-CN" sz="2000" b="0" i="1" smtClean="0">
                                    <a:latin typeface="Cambria Math"/>
                                  </a:rPr>
                                  <m:t>𝑛</m:t>
                                </m:r>
                              </m:e>
                              <m:sub>
                                <m:r>
                                  <a:rPr lang="en-US" altLang="zh-CN" sz="2000" b="0" i="1" smtClean="0">
                                    <a:latin typeface="Cambria Math"/>
                                  </a:rPr>
                                  <m:t>𝑜</m:t>
                                </m:r>
                              </m:sub>
                            </m:sSub>
                            <m:r>
                              <a:rPr lang="en-US" altLang="zh-CN" sz="2000" b="0" i="1" smtClean="0">
                                <a:latin typeface="Cambria Math"/>
                              </a:rPr>
                              <m:t>−</m:t>
                            </m:r>
                            <m:sSub>
                              <m:sSubPr>
                                <m:ctrlPr>
                                  <a:rPr lang="en-US" altLang="zh-CN" sz="2000" i="1">
                                    <a:latin typeface="Cambria Math" panose="02040503050406030204" pitchFamily="18" charset="0"/>
                                  </a:rPr>
                                </m:ctrlPr>
                              </m:sSubPr>
                              <m:e>
                                <m:r>
                                  <a:rPr lang="en-US" altLang="zh-CN" sz="2000" i="1">
                                    <a:latin typeface="Cambria Math"/>
                                  </a:rPr>
                                  <m:t>𝑛</m:t>
                                </m:r>
                              </m:e>
                              <m:sub>
                                <m:r>
                                  <a:rPr lang="en-US" altLang="zh-CN" sz="2000" b="0" i="1" smtClean="0">
                                    <a:latin typeface="Cambria Math"/>
                                  </a:rPr>
                                  <m:t>𝑒</m:t>
                                </m:r>
                              </m:sub>
                            </m:sSub>
                          </m:e>
                        </m:d>
                      </m:den>
                    </m:f>
                  </m:oMath>
                </a14:m>
                <a:r>
                  <a:rPr lang="zh-CN" altLang="en-US" sz="2000" dirty="0" smtClean="0">
                    <a:latin typeface="微软雅黑" panose="020B0503020204020204" pitchFamily="34" charset="-122"/>
                    <a:ea typeface="微软雅黑" panose="020B0503020204020204" pitchFamily="34" charset="-122"/>
                  </a:rPr>
                  <a:t>（最小厚度的</a:t>
                </a:r>
                <a:r>
                  <a:rPr lang="en-US" altLang="zh-CN" sz="2000" i="1" dirty="0" smtClean="0">
                    <a:latin typeface="Symbol" pitchFamily="18" charset="2"/>
                  </a:rPr>
                  <a:t>l</a:t>
                </a:r>
                <a:r>
                  <a:rPr lang="en-US" altLang="zh-CN" sz="2000" dirty="0" smtClean="0">
                    <a:latin typeface="Times New Roman" pitchFamily="18" charset="0"/>
                  </a:rPr>
                  <a:t>/4</a:t>
                </a:r>
                <a:r>
                  <a:rPr lang="zh-CN" altLang="en-US" sz="2000" dirty="0" smtClean="0">
                    <a:latin typeface="Times New Roman" pitchFamily="18" charset="0"/>
                  </a:rPr>
                  <a:t>片）：</a:t>
                </a:r>
                <a:r>
                  <a:rPr lang="en-US" altLang="zh-CN" sz="2000" i="1" dirty="0" smtClean="0">
                    <a:latin typeface="Symbol" pitchFamily="18" charset="2"/>
                  </a:rPr>
                  <a:t>d</a:t>
                </a:r>
                <a:r>
                  <a:rPr lang="en-US" altLang="zh-CN" sz="2000" i="1" dirty="0" smtClean="0">
                    <a:latin typeface="Times New Roman" pitchFamily="18" charset="0"/>
                  </a:rPr>
                  <a:t>=</a:t>
                </a:r>
                <a:r>
                  <a:rPr lang="en-US" altLang="zh-CN" sz="2000" dirty="0" smtClean="0">
                    <a:latin typeface="Times New Roman" pitchFamily="18" charset="0"/>
                  </a:rPr>
                  <a:t>±</a:t>
                </a:r>
                <a:r>
                  <a:rPr lang="en-US" altLang="zh-CN" sz="2000" dirty="0" smtClean="0">
                    <a:latin typeface="Symbol" pitchFamily="18" charset="2"/>
                  </a:rPr>
                  <a:t>p</a:t>
                </a:r>
                <a:r>
                  <a:rPr lang="en-US" altLang="zh-CN" sz="2000" dirty="0" smtClean="0">
                    <a:latin typeface="Times New Roman" pitchFamily="18" charset="0"/>
                  </a:rPr>
                  <a:t>/2</a:t>
                </a:r>
                <a:r>
                  <a:rPr lang="zh-CN" altLang="en-US" sz="2000" dirty="0" smtClean="0">
                    <a:latin typeface="Times New Roman" pitchFamily="18" charset="0"/>
                  </a:rPr>
                  <a:t>（</a:t>
                </a:r>
                <a:r>
                  <a:rPr lang="en-US" altLang="zh-CN" sz="2000" i="1" dirty="0" smtClean="0">
                    <a:latin typeface="Times New Roman" pitchFamily="18" charset="0"/>
                  </a:rPr>
                  <a:t>n</a:t>
                </a:r>
                <a:r>
                  <a:rPr lang="en-US" altLang="zh-CN" sz="2000" baseline="-25000" dirty="0" smtClean="0">
                    <a:latin typeface="Times New Roman" pitchFamily="18" charset="0"/>
                  </a:rPr>
                  <a:t>o</a:t>
                </a:r>
                <a:r>
                  <a:rPr lang="en-US" altLang="zh-CN" sz="2000" i="1" dirty="0" smtClean="0">
                    <a:latin typeface="Times New Roman" pitchFamily="18" charset="0"/>
                  </a:rPr>
                  <a:t>&gt;n</a:t>
                </a:r>
                <a:r>
                  <a:rPr lang="en-US" altLang="zh-CN" sz="2000" baseline="-25000" dirty="0" smtClean="0">
                    <a:latin typeface="Times New Roman" pitchFamily="18" charset="0"/>
                  </a:rPr>
                  <a:t>e</a:t>
                </a:r>
                <a:r>
                  <a:rPr lang="zh-CN" altLang="en-US" sz="2000" dirty="0" smtClean="0">
                    <a:latin typeface="微软雅黑" panose="020B0503020204020204" pitchFamily="34" charset="-122"/>
                    <a:ea typeface="微软雅黑" panose="020B0503020204020204" pitchFamily="34" charset="-122"/>
                  </a:rPr>
                  <a:t>取正号，</a:t>
                </a:r>
                <a:r>
                  <a:rPr lang="en-US" altLang="zh-CN" sz="2000" i="1" dirty="0" smtClean="0">
                    <a:latin typeface="Times New Roman" pitchFamily="18" charset="0"/>
                  </a:rPr>
                  <a:t>n</a:t>
                </a:r>
                <a:r>
                  <a:rPr lang="en-US" altLang="zh-CN" sz="2000" baseline="-25000" dirty="0" smtClean="0">
                    <a:latin typeface="Times New Roman" pitchFamily="18" charset="0"/>
                  </a:rPr>
                  <a:t>o</a:t>
                </a:r>
                <a:r>
                  <a:rPr lang="en-US" altLang="zh-CN" sz="2000" i="1" dirty="0" smtClean="0">
                    <a:latin typeface="Times New Roman" pitchFamily="18" charset="0"/>
                  </a:rPr>
                  <a:t>&lt;n</a:t>
                </a:r>
                <a:r>
                  <a:rPr lang="en-US" altLang="zh-CN" sz="2000" baseline="-25000" dirty="0" smtClean="0">
                    <a:latin typeface="Times New Roman" pitchFamily="18" charset="0"/>
                  </a:rPr>
                  <a:t>e</a:t>
                </a:r>
                <a:r>
                  <a:rPr lang="zh-CN" altLang="en-US" sz="2000" dirty="0" smtClean="0">
                    <a:latin typeface="微软雅黑" panose="020B0503020204020204" pitchFamily="34" charset="-122"/>
                    <a:ea typeface="微软雅黑" panose="020B0503020204020204" pitchFamily="34" charset="-122"/>
                  </a:rPr>
                  <a:t>取负号） ，合成光波为正椭圆偏振光。其旋转方向</a:t>
                </a:r>
                <a:r>
                  <a:rPr lang="zh-CN" altLang="en-US" sz="2000" dirty="0">
                    <a:latin typeface="微软雅黑" panose="020B0503020204020204" pitchFamily="34" charset="-122"/>
                    <a:ea typeface="微软雅黑" panose="020B0503020204020204" pitchFamily="34" charset="-122"/>
                  </a:rPr>
                  <a:t>不仅</a:t>
                </a:r>
                <a:r>
                  <a:rPr lang="zh-CN" altLang="en-US" sz="2000" dirty="0" smtClean="0">
                    <a:latin typeface="微软雅黑" panose="020B0503020204020204" pitchFamily="34" charset="-122"/>
                    <a:ea typeface="微软雅黑" panose="020B0503020204020204" pitchFamily="34" charset="-122"/>
                  </a:rPr>
                  <a:t>与</a:t>
                </a:r>
                <a:r>
                  <a:rPr lang="en-US" altLang="zh-CN" sz="2000" i="1" dirty="0" smtClean="0">
                    <a:latin typeface="Times New Roman" pitchFamily="18" charset="0"/>
                  </a:rPr>
                  <a:t>n</a:t>
                </a:r>
                <a:r>
                  <a:rPr lang="en-US" altLang="zh-CN" sz="2000" baseline="-25000" dirty="0" smtClean="0">
                    <a:latin typeface="Times New Roman" pitchFamily="18" charset="0"/>
                  </a:rPr>
                  <a:t>o</a:t>
                </a:r>
                <a:r>
                  <a:rPr lang="zh-CN" altLang="en-US" sz="2000" dirty="0">
                    <a:latin typeface="微软雅黑" panose="020B0503020204020204" pitchFamily="34" charset="-122"/>
                    <a:ea typeface="微软雅黑" panose="020B0503020204020204" pitchFamily="34" charset="-122"/>
                  </a:rPr>
                  <a:t>与</a:t>
                </a:r>
                <a:r>
                  <a:rPr lang="en-US" altLang="zh-CN" sz="2000" i="1" dirty="0" smtClean="0">
                    <a:latin typeface="Times New Roman" pitchFamily="18" charset="0"/>
                  </a:rPr>
                  <a:t>n</a:t>
                </a:r>
                <a:r>
                  <a:rPr lang="en-US" altLang="zh-CN" sz="2000" baseline="-25000" dirty="0" smtClean="0">
                    <a:latin typeface="Times New Roman" pitchFamily="18" charset="0"/>
                  </a:rPr>
                  <a:t>e</a:t>
                </a:r>
                <a:r>
                  <a:rPr lang="zh-CN" altLang="en-US" sz="2000" dirty="0">
                    <a:latin typeface="微软雅黑" panose="020B0503020204020204" pitchFamily="34" charset="-122"/>
                    <a:ea typeface="微软雅黑" panose="020B0503020204020204" pitchFamily="34" charset="-122"/>
                  </a:rPr>
                  <a:t>之间</a:t>
                </a:r>
                <a:r>
                  <a:rPr lang="zh-CN" altLang="en-US" sz="2000" dirty="0" smtClean="0">
                    <a:latin typeface="微软雅黑" panose="020B0503020204020204" pitchFamily="34" charset="-122"/>
                    <a:ea typeface="微软雅黑" panose="020B0503020204020204" pitchFamily="34" charset="-122"/>
                  </a:rPr>
                  <a:t>的关系有关，还与输入偏振光的初始状态有关。</a:t>
                </a:r>
                <a:endParaRPr lang="zh-CN" altLang="en-US" sz="2000" dirty="0">
                  <a:latin typeface="微软雅黑" panose="020B0503020204020204" pitchFamily="34" charset="-122"/>
                  <a:ea typeface="微软雅黑" panose="020B0503020204020204" pitchFamily="34" charset="-122"/>
                </a:endParaRPr>
              </a:p>
            </p:txBody>
          </p:sp>
        </mc:Choice>
        <mc:Fallback xmlns="">
          <p:sp>
            <p:nvSpPr>
              <p:cNvPr id="5" name="Text Box 3"/>
              <p:cNvSpPr txBox="1">
                <a:spLocks noRot="1" noChangeAspect="1" noMove="1" noResize="1" noEditPoints="1" noAdjustHandles="1" noChangeArrowheads="1" noChangeShapeType="1" noTextEdit="1"/>
              </p:cNvSpPr>
              <p:nvPr/>
            </p:nvSpPr>
            <p:spPr bwMode="auto">
              <a:xfrm>
                <a:off x="266760" y="1153355"/>
                <a:ext cx="8391525" cy="1516227"/>
              </a:xfrm>
              <a:prstGeom prst="rect">
                <a:avLst/>
              </a:prstGeom>
              <a:blipFill rotWithShape="0">
                <a:blip r:embed="rId3"/>
                <a:stretch>
                  <a:fillRect l="-1890" r="-4869" b="-522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pic>
        <p:nvPicPr>
          <p:cNvPr id="9" name="图片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577" y="3653066"/>
            <a:ext cx="2340893" cy="9179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图片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13562" y="3490993"/>
            <a:ext cx="2362572" cy="1170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 Box 7"/>
          <p:cNvSpPr txBox="1">
            <a:spLocks noChangeArrowheads="1"/>
          </p:cNvSpPr>
          <p:nvPr/>
        </p:nvSpPr>
        <p:spPr bwMode="auto">
          <a:xfrm>
            <a:off x="7477386" y="3653066"/>
            <a:ext cx="1260103" cy="70788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zh-CN" altLang="en-US" sz="2000" dirty="0">
                <a:latin typeface="Times New Roman" panose="02020603050405020304" pitchFamily="18" charset="0"/>
                <a:ea typeface="微软雅黑" panose="020B0503020204020204" pitchFamily="34" charset="-122"/>
                <a:cs typeface="Times New Roman" panose="02020603050405020304" pitchFamily="18" charset="0"/>
              </a:rPr>
              <a:t>右旋椭圆偏振光</a:t>
            </a:r>
          </a:p>
        </p:txBody>
      </p:sp>
      <p:pic>
        <p:nvPicPr>
          <p:cNvPr id="13" name="图片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0992" y="4815579"/>
            <a:ext cx="2345255" cy="9022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 name="图片 1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60916" y="4754879"/>
            <a:ext cx="2467864" cy="1223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 name="Text Box 11"/>
          <p:cNvSpPr txBox="1">
            <a:spLocks noChangeArrowheads="1"/>
          </p:cNvSpPr>
          <p:nvPr/>
        </p:nvSpPr>
        <p:spPr bwMode="auto">
          <a:xfrm>
            <a:off x="7391346" y="4844515"/>
            <a:ext cx="1429126" cy="70788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lgn="ctr" fontAlgn="base">
              <a:spcBef>
                <a:spcPct val="0"/>
              </a:spcBef>
              <a:spcAft>
                <a:spcPct val="0"/>
              </a:spcAft>
              <a:defRPr sz="2000">
                <a:latin typeface="Times New Roman" panose="02020603050405020304" pitchFamily="18" charset="0"/>
                <a:ea typeface="微软雅黑" panose="020B0503020204020204" pitchFamily="34" charset="-122"/>
                <a:cs typeface="Times New Roman" panose="02020603050405020304" pitchFamily="18" charset="0"/>
              </a:defRPr>
            </a:lvl1pPr>
            <a:lvl2pPr fontAlgn="base">
              <a:spcBef>
                <a:spcPct val="0"/>
              </a:spcBef>
              <a:spcAft>
                <a:spcPct val="0"/>
              </a:spcAft>
              <a:defRPr>
                <a:latin typeface="Arial" charset="0"/>
                <a:ea typeface="宋体" pitchFamily="2" charset="-122"/>
              </a:defRPr>
            </a:lvl2pPr>
            <a:lvl3pPr fontAlgn="base">
              <a:spcBef>
                <a:spcPct val="0"/>
              </a:spcBef>
              <a:spcAft>
                <a:spcPct val="0"/>
              </a:spcAft>
              <a:defRPr>
                <a:latin typeface="Arial" charset="0"/>
                <a:ea typeface="宋体" pitchFamily="2" charset="-122"/>
              </a:defRPr>
            </a:lvl3pPr>
            <a:lvl4pPr fontAlgn="base">
              <a:spcBef>
                <a:spcPct val="0"/>
              </a:spcBef>
              <a:spcAft>
                <a:spcPct val="0"/>
              </a:spcAft>
              <a:defRPr>
                <a:latin typeface="Arial" charset="0"/>
                <a:ea typeface="宋体" pitchFamily="2" charset="-122"/>
              </a:defRPr>
            </a:lvl4pPr>
            <a:lvl5pPr fontAlgn="base">
              <a:spcBef>
                <a:spcPct val="0"/>
              </a:spcBef>
              <a:spcAft>
                <a:spcPct val="0"/>
              </a:spcAft>
              <a:defRPr>
                <a:latin typeface="Arial" charset="0"/>
                <a:ea typeface="宋体" pitchFamily="2" charset="-122"/>
              </a:defRPr>
            </a:lvl5pPr>
            <a:lvl6pPr>
              <a:defRPr>
                <a:latin typeface="Arial" charset="0"/>
                <a:ea typeface="宋体" pitchFamily="2" charset="-122"/>
              </a:defRPr>
            </a:lvl6pPr>
            <a:lvl7pPr>
              <a:defRPr>
                <a:latin typeface="Arial" charset="0"/>
                <a:ea typeface="宋体" pitchFamily="2" charset="-122"/>
              </a:defRPr>
            </a:lvl7pPr>
            <a:lvl8pPr>
              <a:defRPr>
                <a:latin typeface="Arial" charset="0"/>
                <a:ea typeface="宋体" pitchFamily="2" charset="-122"/>
              </a:defRPr>
            </a:lvl8pPr>
            <a:lvl9pPr>
              <a:defRPr>
                <a:latin typeface="Arial" charset="0"/>
                <a:ea typeface="宋体" pitchFamily="2" charset="-122"/>
              </a:defRPr>
            </a:lvl9pPr>
          </a:lstStyle>
          <a:p>
            <a:r>
              <a:rPr lang="zh-CN" altLang="en-US" dirty="0"/>
              <a:t>左旋椭圆偏振光</a:t>
            </a:r>
          </a:p>
        </p:txBody>
      </p:sp>
      <p:sp>
        <p:nvSpPr>
          <p:cNvPr id="23" name="Text Box 4"/>
          <p:cNvSpPr txBox="1">
            <a:spLocks noChangeArrowheads="1"/>
          </p:cNvSpPr>
          <p:nvPr/>
        </p:nvSpPr>
        <p:spPr bwMode="invGray">
          <a:xfrm>
            <a:off x="323528" y="260648"/>
            <a:ext cx="7276811" cy="5355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rnd">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a:defRPr sz="2400" b="1">
                <a:solidFill>
                  <a:srgbClr val="FF0000"/>
                </a:solidFill>
                <a:latin typeface="微软雅黑" panose="020B0503020204020204" pitchFamily="34" charset="-122"/>
                <a:ea typeface="微软雅黑" panose="020B0503020204020204" pitchFamily="34" charset="-122"/>
                <a:cs typeface="Times New Roman" pitchFamily="18" charset="0"/>
              </a:defRPr>
            </a:lvl1pPr>
            <a:lvl2pPr marL="742950" indent="-285750" eaLnBrk="0" hangingPunct="0">
              <a:defRPr>
                <a:latin typeface="Calibri" pitchFamily="34" charset="0"/>
                <a:ea typeface="宋体" pitchFamily="2" charset="-122"/>
              </a:defRPr>
            </a:lvl2pPr>
            <a:lvl3pPr marL="1143000" indent="-228600" eaLnBrk="0" hangingPunct="0">
              <a:defRPr>
                <a:latin typeface="Calibri" pitchFamily="34" charset="0"/>
                <a:ea typeface="宋体" pitchFamily="2" charset="-122"/>
              </a:defRPr>
            </a:lvl3pPr>
            <a:lvl4pPr marL="1600200" indent="-228600" eaLnBrk="0" hangingPunct="0">
              <a:defRPr>
                <a:latin typeface="Calibri" pitchFamily="34" charset="0"/>
                <a:ea typeface="宋体" pitchFamily="2" charset="-122"/>
              </a:defRPr>
            </a:lvl4pPr>
            <a:lvl5pPr marL="2057400" indent="-228600" eaLnBrk="0" hangingPunct="0">
              <a:defRPr>
                <a:latin typeface="Calibri" pitchFamily="34" charset="0"/>
                <a:ea typeface="宋体" pitchFamily="2" charset="-122"/>
              </a:defRPr>
            </a:lvl5pPr>
            <a:lvl6pPr marL="2514600" indent="-228600" eaLnBrk="0" fontAlgn="base" hangingPunct="0">
              <a:spcBef>
                <a:spcPct val="0"/>
              </a:spcBef>
              <a:spcAft>
                <a:spcPct val="0"/>
              </a:spcAft>
              <a:defRPr>
                <a:latin typeface="Calibri" pitchFamily="34" charset="0"/>
                <a:ea typeface="宋体" pitchFamily="2" charset="-122"/>
              </a:defRPr>
            </a:lvl6pPr>
            <a:lvl7pPr marL="2971800" indent="-228600" eaLnBrk="0" fontAlgn="base" hangingPunct="0">
              <a:spcBef>
                <a:spcPct val="0"/>
              </a:spcBef>
              <a:spcAft>
                <a:spcPct val="0"/>
              </a:spcAft>
              <a:defRPr>
                <a:latin typeface="Calibri" pitchFamily="34" charset="0"/>
                <a:ea typeface="宋体" pitchFamily="2" charset="-122"/>
              </a:defRPr>
            </a:lvl7pPr>
            <a:lvl8pPr marL="3429000" indent="-228600" eaLnBrk="0" fontAlgn="base" hangingPunct="0">
              <a:spcBef>
                <a:spcPct val="0"/>
              </a:spcBef>
              <a:spcAft>
                <a:spcPct val="0"/>
              </a:spcAft>
              <a:defRPr>
                <a:latin typeface="Calibri" pitchFamily="34" charset="0"/>
                <a:ea typeface="宋体" pitchFamily="2" charset="-122"/>
              </a:defRPr>
            </a:lvl8pPr>
            <a:lvl9pPr marL="3886200" indent="-228600" eaLnBrk="0" fontAlgn="base" hangingPunct="0">
              <a:spcBef>
                <a:spcPct val="0"/>
              </a:spcBef>
              <a:spcAft>
                <a:spcPct val="0"/>
              </a:spcAft>
              <a:defRPr>
                <a:latin typeface="Calibri" pitchFamily="34" charset="0"/>
                <a:ea typeface="宋体" pitchFamily="2" charset="-122"/>
              </a:defRPr>
            </a:lvl9pPr>
          </a:lstStyle>
          <a:p>
            <a:pPr algn="just">
              <a:lnSpc>
                <a:spcPct val="120000"/>
              </a:lnSpc>
              <a:spcBef>
                <a:spcPct val="50000"/>
              </a:spcBef>
            </a:pPr>
            <a:r>
              <a:rPr lang="zh-CN" altLang="en-US" dirty="0"/>
              <a:t>（</a:t>
            </a:r>
            <a:r>
              <a:rPr lang="en-US" altLang="zh-CN" dirty="0"/>
              <a:t>2</a:t>
            </a:r>
            <a:r>
              <a:rPr lang="zh-CN" altLang="en-US" dirty="0"/>
              <a:t>）平面偏振光经过波</a:t>
            </a:r>
            <a:r>
              <a:rPr lang="zh-CN" altLang="en-US" dirty="0" smtClean="0"/>
              <a:t>片（续）</a:t>
            </a:r>
            <a:endParaRPr lang="zh-CN" altLang="en-US" dirty="0"/>
          </a:p>
        </p:txBody>
      </p:sp>
      <p:sp>
        <p:nvSpPr>
          <p:cNvPr id="17" name="Text Box 4"/>
          <p:cNvSpPr txBox="1">
            <a:spLocks noChangeArrowheads="1"/>
          </p:cNvSpPr>
          <p:nvPr/>
        </p:nvSpPr>
        <p:spPr bwMode="auto">
          <a:xfrm>
            <a:off x="107504" y="2989098"/>
            <a:ext cx="8853492"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lnSpc>
                <a:spcPct val="130000"/>
              </a:lnSpc>
            </a:pPr>
            <a:r>
              <a:rPr lang="zh-CN" altLang="en-US" sz="2000" b="1" dirty="0" smtClean="0">
                <a:solidFill>
                  <a:srgbClr val="0066FF"/>
                </a:solidFill>
                <a:latin typeface="微软雅黑" panose="020B0503020204020204" pitchFamily="34" charset="-122"/>
                <a:ea typeface="微软雅黑" panose="020B0503020204020204" pitchFamily="34" charset="-122"/>
              </a:rPr>
              <a:t>例</a:t>
            </a:r>
            <a:r>
              <a:rPr lang="zh-CN" altLang="en-US" sz="2000" dirty="0" smtClean="0">
                <a:solidFill>
                  <a:srgbClr val="0066FF"/>
                </a:solidFill>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同样</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在</a:t>
            </a:r>
            <a:r>
              <a:rPr lang="en-US" altLang="zh-CN" sz="2000" i="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y</a:t>
            </a:r>
            <a:r>
              <a:rPr lang="zh-CN" altLang="en-US" sz="2000"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轴是快轴</a:t>
            </a:r>
            <a:r>
              <a:rPr lang="zh-CN" altLang="en-US" sz="2000" dirty="0" smtClean="0">
                <a:latin typeface="Times New Roman" panose="02020603050405020304" pitchFamily="18" charset="0"/>
                <a:ea typeface="微软雅黑" panose="020B0503020204020204" pitchFamily="34" charset="-122"/>
                <a:cs typeface="Times New Roman" panose="02020603050405020304" pitchFamily="18" charset="0"/>
              </a:rPr>
              <a:t>的情况下，初始相位差为</a:t>
            </a:r>
            <a:r>
              <a:rPr lang="en-US" altLang="zh-CN" sz="2000" dirty="0" smtClean="0">
                <a:latin typeface="Times New Roman" panose="02020603050405020304" pitchFamily="18" charset="0"/>
                <a:ea typeface="微软雅黑" panose="020B0503020204020204" pitchFamily="34" charset="-122"/>
                <a:cs typeface="Times New Roman" panose="02020603050405020304" pitchFamily="18" charset="0"/>
              </a:rPr>
              <a:t>0</a:t>
            </a:r>
            <a:r>
              <a:rPr lang="zh-CN" altLang="en-US" sz="2000" dirty="0" smtClean="0">
                <a:latin typeface="微软雅黑" panose="020B0503020204020204" pitchFamily="34" charset="-122"/>
                <a:ea typeface="微软雅黑" panose="020B0503020204020204" pitchFamily="34" charset="-122"/>
              </a:rPr>
              <a:t>和</a:t>
            </a:r>
            <a:r>
              <a:rPr lang="en-US" altLang="zh-CN" sz="2000" dirty="0" smtClean="0">
                <a:latin typeface="Symbol" pitchFamily="18" charset="2"/>
              </a:rPr>
              <a:t>p</a:t>
            </a:r>
            <a:r>
              <a:rPr lang="zh-CN" altLang="en-US" sz="2000" dirty="0">
                <a:latin typeface="微软雅黑" panose="020B0503020204020204" pitchFamily="34" charset="-122"/>
                <a:ea typeface="微软雅黑" panose="020B0503020204020204" pitchFamily="34" charset="-122"/>
              </a:rPr>
              <a:t>情况下的出射光场偏振状态。</a:t>
            </a:r>
          </a:p>
        </p:txBody>
      </p:sp>
      <p:sp>
        <p:nvSpPr>
          <p:cNvPr id="3" name="右箭头 2"/>
          <p:cNvSpPr/>
          <p:nvPr/>
        </p:nvSpPr>
        <p:spPr>
          <a:xfrm>
            <a:off x="3491880" y="3889659"/>
            <a:ext cx="792088" cy="1864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右箭头 14"/>
          <p:cNvSpPr/>
          <p:nvPr/>
        </p:nvSpPr>
        <p:spPr>
          <a:xfrm>
            <a:off x="3491880" y="5222351"/>
            <a:ext cx="792088" cy="1864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32658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25444</TotalTime>
  <Words>1901</Words>
  <Application>Microsoft Office PowerPoint</Application>
  <PresentationFormat>全屏显示(4:3)</PresentationFormat>
  <Paragraphs>335</Paragraphs>
  <Slides>22</Slides>
  <Notes>7</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33" baseType="lpstr">
      <vt:lpstr>黑体</vt:lpstr>
      <vt:lpstr>楷体_GB2312</vt:lpstr>
      <vt:lpstr>宋体</vt:lpstr>
      <vt:lpstr>微软雅黑</vt:lpstr>
      <vt:lpstr>Arial</vt:lpstr>
      <vt:lpstr>Calibri</vt:lpstr>
      <vt:lpstr>Cambria Math</vt:lpstr>
      <vt:lpstr>Symbol</vt:lpstr>
      <vt:lpstr>Times New Roman</vt:lpstr>
      <vt:lpstr>Office 主题​​</vt:lpstr>
      <vt:lpstr>Equation</vt:lpstr>
      <vt:lpstr>5.3 偏振光的获得与检验</vt:lpstr>
      <vt:lpstr>一、偏振光回顾</vt:lpstr>
      <vt:lpstr>PowerPoint 演示文稿</vt:lpstr>
      <vt:lpstr>PowerPoint 演示文稿</vt:lpstr>
      <vt:lpstr>PowerPoint 演示文稿</vt:lpstr>
      <vt:lpstr>二、椭圆偏振光的获得</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三、椭圆偏振光的检验</vt:lpstr>
      <vt:lpstr>PowerPoint 演示文稿</vt:lpstr>
      <vt:lpstr>PowerPoint 演示文稿</vt:lpstr>
      <vt:lpstr>PowerPoint 演示文稿</vt:lpstr>
      <vt:lpstr>作业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基础物理甲型光学课</dc:title>
  <dc:creator>CCTV</dc:creator>
  <cp:lastModifiedBy>silver zq</cp:lastModifiedBy>
  <cp:revision>1690</cp:revision>
  <cp:lastPrinted>2013-11-04T09:01:54Z</cp:lastPrinted>
  <dcterms:created xsi:type="dcterms:W3CDTF">2013-08-24T06:26:00Z</dcterms:created>
  <dcterms:modified xsi:type="dcterms:W3CDTF">2019-12-23T04:09:34Z</dcterms:modified>
</cp:coreProperties>
</file>