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498" r:id="rId2"/>
    <p:sldId id="501" r:id="rId3"/>
    <p:sldId id="500" r:id="rId4"/>
    <p:sldId id="503" r:id="rId5"/>
    <p:sldId id="516" r:id="rId6"/>
    <p:sldId id="507" r:id="rId7"/>
    <p:sldId id="504" r:id="rId8"/>
    <p:sldId id="506" r:id="rId9"/>
    <p:sldId id="505" r:id="rId10"/>
    <p:sldId id="508" r:id="rId11"/>
    <p:sldId id="510" r:id="rId12"/>
    <p:sldId id="511" r:id="rId13"/>
    <p:sldId id="512" r:id="rId14"/>
    <p:sldId id="513" r:id="rId15"/>
    <p:sldId id="521" r:id="rId16"/>
    <p:sldId id="514" r:id="rId17"/>
    <p:sldId id="517" r:id="rId18"/>
    <p:sldId id="515" r:id="rId19"/>
    <p:sldId id="387" r:id="rId20"/>
  </p:sldIdLst>
  <p:sldSz cx="9144000" cy="6858000" type="screen4x3"/>
  <p:notesSz cx="7102475"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9900CC"/>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6" autoAdjust="0"/>
    <p:restoredTop sz="73619" autoAdjust="0"/>
  </p:normalViewPr>
  <p:slideViewPr>
    <p:cSldViewPr>
      <p:cViewPr varScale="1">
        <p:scale>
          <a:sx n="125" d="100"/>
          <a:sy n="125" d="100"/>
        </p:scale>
        <p:origin x="53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3" Type="http://schemas.openxmlformats.org/officeDocument/2006/relationships/image" Target="../media/image54.wmf"/><Relationship Id="rId7" Type="http://schemas.openxmlformats.org/officeDocument/2006/relationships/image" Target="../media/image58.wmf"/><Relationship Id="rId12" Type="http://schemas.openxmlformats.org/officeDocument/2006/relationships/image" Target="../media/image63.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11" Type="http://schemas.openxmlformats.org/officeDocument/2006/relationships/image" Target="../media/image62.wmf"/><Relationship Id="rId5" Type="http://schemas.openxmlformats.org/officeDocument/2006/relationships/image" Target="../media/image56.wmf"/><Relationship Id="rId10" Type="http://schemas.openxmlformats.org/officeDocument/2006/relationships/image" Target="../media/image61.wmf"/><Relationship Id="rId4" Type="http://schemas.openxmlformats.org/officeDocument/2006/relationships/image" Target="../media/image55.wmf"/><Relationship Id="rId9" Type="http://schemas.openxmlformats.org/officeDocument/2006/relationships/image" Target="../media/image60.wmf"/><Relationship Id="rId14" Type="http://schemas.openxmlformats.org/officeDocument/2006/relationships/image" Target="../media/image65.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image" Target="../media/image75.wmf"/><Relationship Id="rId3" Type="http://schemas.openxmlformats.org/officeDocument/2006/relationships/image" Target="../media/image68.wmf"/><Relationship Id="rId7" Type="http://schemas.openxmlformats.org/officeDocument/2006/relationships/image" Target="../media/image72.wmf"/><Relationship Id="rId12" Type="http://schemas.openxmlformats.org/officeDocument/2006/relationships/image" Target="../media/image74.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11" Type="http://schemas.openxmlformats.org/officeDocument/2006/relationships/image" Target="../media/image73.wmf"/><Relationship Id="rId5" Type="http://schemas.openxmlformats.org/officeDocument/2006/relationships/image" Target="../media/image70.wmf"/><Relationship Id="rId10" Type="http://schemas.openxmlformats.org/officeDocument/2006/relationships/image" Target="../media/image58.wmf"/><Relationship Id="rId4" Type="http://schemas.openxmlformats.org/officeDocument/2006/relationships/image" Target="../media/image69.wmf"/><Relationship Id="rId9" Type="http://schemas.openxmlformats.org/officeDocument/2006/relationships/image" Target="../media/image57.wmf"/><Relationship Id="rId14" Type="http://schemas.openxmlformats.org/officeDocument/2006/relationships/image" Target="../media/image7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5" Type="http://schemas.openxmlformats.org/officeDocument/2006/relationships/image" Target="../media/image81.wmf"/><Relationship Id="rId4" Type="http://schemas.openxmlformats.org/officeDocument/2006/relationships/image" Target="../media/image8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0.wmf"/><Relationship Id="rId1" Type="http://schemas.openxmlformats.org/officeDocument/2006/relationships/image" Target="../media/image79.wmf"/><Relationship Id="rId5" Type="http://schemas.openxmlformats.org/officeDocument/2006/relationships/image" Target="../media/image87.wmf"/><Relationship Id="rId4" Type="http://schemas.openxmlformats.org/officeDocument/2006/relationships/image" Target="../media/image86.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2.wmf"/><Relationship Id="rId1" Type="http://schemas.openxmlformats.org/officeDocument/2006/relationships/image" Target="../media/image27.wmf"/><Relationship Id="rId5" Type="http://schemas.openxmlformats.org/officeDocument/2006/relationships/image" Target="../media/image30.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image" Target="../media/image46.wmf"/><Relationship Id="rId18" Type="http://schemas.openxmlformats.org/officeDocument/2006/relationships/image" Target="../media/image51.wmf"/><Relationship Id="rId3" Type="http://schemas.openxmlformats.org/officeDocument/2006/relationships/image" Target="../media/image36.wmf"/><Relationship Id="rId7" Type="http://schemas.openxmlformats.org/officeDocument/2006/relationships/image" Target="../media/image40.wmf"/><Relationship Id="rId12" Type="http://schemas.openxmlformats.org/officeDocument/2006/relationships/image" Target="../media/image45.wmf"/><Relationship Id="rId17" Type="http://schemas.openxmlformats.org/officeDocument/2006/relationships/image" Target="../media/image50.wmf"/><Relationship Id="rId2" Type="http://schemas.openxmlformats.org/officeDocument/2006/relationships/image" Target="../media/image35.wmf"/><Relationship Id="rId16" Type="http://schemas.openxmlformats.org/officeDocument/2006/relationships/image" Target="../media/image49.wmf"/><Relationship Id="rId1" Type="http://schemas.openxmlformats.org/officeDocument/2006/relationships/image" Target="../media/image34.wmf"/><Relationship Id="rId6" Type="http://schemas.openxmlformats.org/officeDocument/2006/relationships/image" Target="../media/image39.wmf"/><Relationship Id="rId11" Type="http://schemas.openxmlformats.org/officeDocument/2006/relationships/image" Target="../media/image44.wmf"/><Relationship Id="rId5" Type="http://schemas.openxmlformats.org/officeDocument/2006/relationships/image" Target="../media/image38.wmf"/><Relationship Id="rId15" Type="http://schemas.openxmlformats.org/officeDocument/2006/relationships/image" Target="../media/image48.wmf"/><Relationship Id="rId10" Type="http://schemas.openxmlformats.org/officeDocument/2006/relationships/image" Target="../media/image43.wmf"/><Relationship Id="rId4" Type="http://schemas.openxmlformats.org/officeDocument/2006/relationships/image" Target="../media/image37.wmf"/><Relationship Id="rId9" Type="http://schemas.openxmlformats.org/officeDocument/2006/relationships/image" Target="../media/image42.wmf"/><Relationship Id="rId14" Type="http://schemas.openxmlformats.org/officeDocument/2006/relationships/image" Target="../media/image4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2"/>
            <a:ext cx="3077739" cy="511731"/>
          </a:xfrm>
          <a:prstGeom prst="rect">
            <a:avLst/>
          </a:prstGeom>
        </p:spPr>
        <p:txBody>
          <a:bodyPr vert="horz" lIns="96515" tIns="48257" rIns="96515" bIns="48257" rtlCol="0"/>
          <a:lstStyle>
            <a:lvl1pPr algn="l">
              <a:defRPr sz="1300"/>
            </a:lvl1pPr>
          </a:lstStyle>
          <a:p>
            <a:endParaRPr lang="zh-CN" altLang="en-US"/>
          </a:p>
        </p:txBody>
      </p:sp>
      <p:sp>
        <p:nvSpPr>
          <p:cNvPr id="3" name="日期占位符 2"/>
          <p:cNvSpPr>
            <a:spLocks noGrp="1"/>
          </p:cNvSpPr>
          <p:nvPr>
            <p:ph type="dt" idx="1"/>
          </p:nvPr>
        </p:nvSpPr>
        <p:spPr>
          <a:xfrm>
            <a:off x="4023094" y="2"/>
            <a:ext cx="3077739" cy="511731"/>
          </a:xfrm>
          <a:prstGeom prst="rect">
            <a:avLst/>
          </a:prstGeom>
        </p:spPr>
        <p:txBody>
          <a:bodyPr vert="horz" lIns="96515" tIns="48257" rIns="96515" bIns="48257" rtlCol="0"/>
          <a:lstStyle>
            <a:lvl1pPr algn="r">
              <a:defRPr sz="1300"/>
            </a:lvl1pPr>
          </a:lstStyle>
          <a:p>
            <a:fld id="{D2393B70-3489-4500-9852-5D34FB186411}" type="datetimeFigureOut">
              <a:rPr lang="zh-CN" altLang="en-US" smtClean="0"/>
              <a:t>2020-12-28</a:t>
            </a:fld>
            <a:endParaRPr lang="zh-CN" altLang="en-US"/>
          </a:p>
        </p:txBody>
      </p:sp>
      <p:sp>
        <p:nvSpPr>
          <p:cNvPr id="4" name="幻灯片图像占位符 3"/>
          <p:cNvSpPr>
            <a:spLocks noGrp="1" noRot="1" noChangeAspect="1"/>
          </p:cNvSpPr>
          <p:nvPr>
            <p:ph type="sldImg" idx="2"/>
          </p:nvPr>
        </p:nvSpPr>
        <p:spPr>
          <a:xfrm>
            <a:off x="992188" y="768350"/>
            <a:ext cx="5118100" cy="3838575"/>
          </a:xfrm>
          <a:prstGeom prst="rect">
            <a:avLst/>
          </a:prstGeom>
          <a:noFill/>
          <a:ln w="12700">
            <a:solidFill>
              <a:prstClr val="black"/>
            </a:solidFill>
          </a:ln>
        </p:spPr>
        <p:txBody>
          <a:bodyPr vert="horz" lIns="96515" tIns="48257" rIns="96515" bIns="48257" rtlCol="0" anchor="ctr"/>
          <a:lstStyle/>
          <a:p>
            <a:endParaRPr lang="zh-CN" altLang="en-US"/>
          </a:p>
        </p:txBody>
      </p:sp>
      <p:sp>
        <p:nvSpPr>
          <p:cNvPr id="5" name="备注占位符 4"/>
          <p:cNvSpPr>
            <a:spLocks noGrp="1"/>
          </p:cNvSpPr>
          <p:nvPr>
            <p:ph type="body" sz="quarter" idx="3"/>
          </p:nvPr>
        </p:nvSpPr>
        <p:spPr>
          <a:xfrm>
            <a:off x="710248" y="4861441"/>
            <a:ext cx="5681980" cy="4605576"/>
          </a:xfrm>
          <a:prstGeom prst="rect">
            <a:avLst/>
          </a:prstGeom>
        </p:spPr>
        <p:txBody>
          <a:bodyPr vert="horz" lIns="96515" tIns="48257" rIns="96515" bIns="48257"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106"/>
            <a:ext cx="3077739" cy="511731"/>
          </a:xfrm>
          <a:prstGeom prst="rect">
            <a:avLst/>
          </a:prstGeom>
        </p:spPr>
        <p:txBody>
          <a:bodyPr vert="horz" lIns="96515" tIns="48257" rIns="96515" bIns="48257"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094" y="9721106"/>
            <a:ext cx="3077739" cy="511731"/>
          </a:xfrm>
          <a:prstGeom prst="rect">
            <a:avLst/>
          </a:prstGeom>
        </p:spPr>
        <p:txBody>
          <a:bodyPr vert="horz" lIns="96515" tIns="48257" rIns="96515" bIns="48257" rtlCol="0" anchor="b"/>
          <a:lstStyle>
            <a:lvl1pPr algn="r">
              <a:defRPr sz="1300"/>
            </a:lvl1pPr>
          </a:lstStyle>
          <a:p>
            <a:fld id="{78CCDFC4-5FDF-46B8-A6EE-5E09BBEA8A50}" type="slidenum">
              <a:rPr lang="zh-CN" altLang="en-US" smtClean="0"/>
              <a:t>‹#›</a:t>
            </a:fld>
            <a:endParaRPr lang="zh-CN" altLang="en-US"/>
          </a:p>
        </p:txBody>
      </p:sp>
    </p:spTree>
    <p:extLst>
      <p:ext uri="{BB962C8B-B14F-4D97-AF65-F5344CB8AC3E}">
        <p14:creationId xmlns:p14="http://schemas.microsoft.com/office/powerpoint/2010/main" val="289373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天然方解石的主截面总是与晶面相交成一个角度为</a:t>
            </a:r>
            <a:r>
              <a:rPr lang="en-US" altLang="zh-CN" dirty="0" smtClean="0"/>
              <a:t>70°53′</a:t>
            </a:r>
            <a:r>
              <a:rPr lang="zh-CN" altLang="en-US" dirty="0" smtClean="0"/>
              <a:t>和</a:t>
            </a:r>
            <a:r>
              <a:rPr lang="en-US" altLang="zh-CN" dirty="0" smtClean="0"/>
              <a:t>109°7′</a:t>
            </a:r>
            <a:r>
              <a:rPr lang="zh-CN" altLang="en-US" dirty="0" smtClean="0"/>
              <a:t>的平行四边形。</a:t>
            </a:r>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4</a:t>
            </a:fld>
            <a:endParaRPr lang="zh-CN" altLang="en-US"/>
          </a:p>
        </p:txBody>
      </p:sp>
    </p:spTree>
    <p:extLst>
      <p:ext uri="{BB962C8B-B14F-4D97-AF65-F5344CB8AC3E}">
        <p14:creationId xmlns:p14="http://schemas.microsoft.com/office/powerpoint/2010/main" val="2674337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15</a:t>
            </a:fld>
            <a:endParaRPr lang="zh-CN" altLang="en-US"/>
          </a:p>
        </p:txBody>
      </p:sp>
    </p:spTree>
    <p:extLst>
      <p:ext uri="{BB962C8B-B14F-4D97-AF65-F5344CB8AC3E}">
        <p14:creationId xmlns:p14="http://schemas.microsoft.com/office/powerpoint/2010/main" val="3117181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巴比涅补偿器的结构与</a:t>
            </a:r>
            <a:r>
              <a:rPr lang="en-US" altLang="zh-CN" sz="1200" dirty="0" err="1" smtClean="0"/>
              <a:t>Wallaston</a:t>
            </a:r>
            <a:r>
              <a:rPr lang="zh-CN" altLang="en-US" sz="1200" dirty="0" smtClean="0"/>
              <a:t>棱镜相同，区别仅在于该补偿器很薄，且三棱镜的顶角很小。所以在棱镜斜面处光近似垂直入射，因此透过的光并没有分开，还基本保持了原有方向，也避免了全反射的发生。</a:t>
            </a:r>
            <a:endParaRPr lang="en-US" altLang="zh-CN" sz="1200" dirty="0" smtClean="0"/>
          </a:p>
          <a:p>
            <a:r>
              <a:rPr lang="zh-CN" altLang="en-US" sz="1200" dirty="0" smtClean="0"/>
              <a:t>由于上下两部分的光轴互相垂直，第一块晶体中的</a:t>
            </a:r>
            <a:r>
              <a:rPr lang="en-US" altLang="zh-CN" sz="1200" dirty="0" smtClean="0"/>
              <a:t>o</a:t>
            </a:r>
            <a:r>
              <a:rPr lang="zh-CN" altLang="en-US" sz="1200" dirty="0" smtClean="0"/>
              <a:t>光，振动反向与纸面垂直，进入第二块晶体变成了</a:t>
            </a:r>
            <a:r>
              <a:rPr lang="en-US" altLang="zh-CN" sz="1200" dirty="0" smtClean="0"/>
              <a:t>e</a:t>
            </a:r>
            <a:r>
              <a:rPr lang="zh-CN" altLang="en-US" sz="1200" dirty="0" smtClean="0"/>
              <a:t>光，同样第一块晶体中的</a:t>
            </a:r>
            <a:r>
              <a:rPr lang="en-US" altLang="zh-CN" sz="1200" dirty="0" smtClean="0"/>
              <a:t>e</a:t>
            </a:r>
            <a:r>
              <a:rPr lang="zh-CN" altLang="en-US" sz="1200" dirty="0" smtClean="0"/>
              <a:t>光进入第二块晶体就变成</a:t>
            </a:r>
            <a:r>
              <a:rPr lang="en-US" altLang="zh-CN" sz="1200" dirty="0" smtClean="0"/>
              <a:t>o</a:t>
            </a:r>
            <a:r>
              <a:rPr lang="zh-CN" altLang="en-US" sz="1200" dirty="0" smtClean="0"/>
              <a:t>光。</a:t>
            </a:r>
            <a:endParaRPr lang="en-US" altLang="zh-CN" sz="1200" dirty="0" smtClean="0"/>
          </a:p>
          <a:p>
            <a:r>
              <a:rPr lang="zh-CN" altLang="en-US" sz="1200" dirty="0" smtClean="0"/>
              <a:t>由于</a:t>
            </a:r>
            <a:r>
              <a:rPr lang="en-US" altLang="zh-CN" sz="1200" dirty="0" smtClean="0"/>
              <a:t>d1-d2</a:t>
            </a:r>
            <a:r>
              <a:rPr lang="zh-CN" altLang="en-US" sz="1200" dirty="0" smtClean="0"/>
              <a:t>的取值范围很大，因此出射光的相位差的取值范围也可以很大，从而起到相位补偿的作用。</a:t>
            </a:r>
            <a:endParaRPr lang="en-US" altLang="zh-CN" sz="1200" dirty="0" smtClean="0"/>
          </a:p>
          <a:p>
            <a:r>
              <a:rPr lang="zh-CN" altLang="en-US" sz="1200" dirty="0" smtClean="0"/>
              <a:t>其缺点在于：光束总有一定大小的截面，所以一束光经过补偿器后，光束中不同的部分经历的厚度</a:t>
            </a:r>
            <a:r>
              <a:rPr lang="en-US" altLang="zh-CN" sz="1200" dirty="0" smtClean="0"/>
              <a:t>d1</a:t>
            </a:r>
            <a:r>
              <a:rPr lang="zh-CN" altLang="en-US" sz="1200" dirty="0" smtClean="0"/>
              <a:t>和</a:t>
            </a:r>
            <a:r>
              <a:rPr lang="en-US" altLang="zh-CN" sz="1200" dirty="0" smtClean="0"/>
              <a:t>d2</a:t>
            </a:r>
            <a:r>
              <a:rPr lang="zh-CN" altLang="en-US" sz="1200" dirty="0" smtClean="0"/>
              <a:t>都不同，因此相位差都不相同；同时，由于光在斜面处总有折射，快光和慢光的传播方向也会发生偏离。因此这补偿器只适用于足够细的光束。</a:t>
            </a:r>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16</a:t>
            </a:fld>
            <a:endParaRPr lang="zh-CN" altLang="en-US"/>
          </a:p>
        </p:txBody>
      </p:sp>
    </p:spTree>
    <p:extLst>
      <p:ext uri="{BB962C8B-B14F-4D97-AF65-F5344CB8AC3E}">
        <p14:creationId xmlns:p14="http://schemas.microsoft.com/office/powerpoint/2010/main" val="241732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u="none" strike="noStrike" kern="1200" dirty="0" smtClean="0">
                <a:solidFill>
                  <a:schemeClr val="tx1"/>
                </a:solidFill>
                <a:effectLst/>
                <a:latin typeface="+mn-lt"/>
                <a:ea typeface="+mn-ea"/>
                <a:cs typeface="+mn-cs"/>
              </a:rPr>
              <a:t>索累－巴比涅补偿器是一种连续可调的零级延迟器</a:t>
            </a:r>
            <a:r>
              <a:rPr lang="en-US" altLang="zh-CN" sz="1200" b="0" i="0" u="none" strike="noStrike" kern="1200" dirty="0" smtClean="0">
                <a:solidFill>
                  <a:schemeClr val="tx1"/>
                </a:solidFill>
                <a:effectLst/>
                <a:latin typeface="+mn-lt"/>
                <a:ea typeface="+mn-ea"/>
                <a:cs typeface="+mn-cs"/>
              </a:rPr>
              <a:t>(</a:t>
            </a:r>
            <a:r>
              <a:rPr lang="zh-CN" altLang="en-US" sz="1200" b="0" i="0" u="none" strike="noStrike" kern="1200" dirty="0" smtClean="0">
                <a:solidFill>
                  <a:schemeClr val="tx1"/>
                </a:solidFill>
                <a:effectLst/>
                <a:latin typeface="+mn-lt"/>
                <a:ea typeface="+mn-ea"/>
                <a:cs typeface="+mn-cs"/>
              </a:rPr>
              <a:t>波片</a:t>
            </a:r>
            <a:r>
              <a:rPr lang="en-US" altLang="zh-CN" sz="1200" b="0" i="0" u="none" strike="noStrike" kern="1200" dirty="0" smtClean="0">
                <a:solidFill>
                  <a:schemeClr val="tx1"/>
                </a:solidFill>
                <a:effectLst/>
                <a:latin typeface="+mn-lt"/>
                <a:ea typeface="+mn-ea"/>
                <a:cs typeface="+mn-cs"/>
              </a:rPr>
              <a:t>)</a:t>
            </a:r>
            <a:r>
              <a:rPr lang="zh-CN" altLang="en-US" sz="1200" b="0" i="0" u="none" strike="noStrike" kern="1200" dirty="0" smtClean="0">
                <a:solidFill>
                  <a:schemeClr val="tx1"/>
                </a:solidFill>
                <a:effectLst/>
                <a:latin typeface="+mn-lt"/>
                <a:ea typeface="+mn-ea"/>
                <a:cs typeface="+mn-cs"/>
              </a:rPr>
              <a:t>，能在宽波长范围内工作。补偿器的经典设计由一个双折射长光楔和一个安装在补偿片上的固定短光楔组成。使用精密数显千分尺移动长光楔和短光楔的相对位置可以调节延迟量。这样就能使延迟量连续变化，同时在任何设置下都能在整个通光孔径内维持均匀的延迟量。两种索累－巴比涅补偿器都使用晶体石英光学元件。可见光型号</a:t>
            </a:r>
            <a:r>
              <a:rPr lang="en-US" altLang="zh-CN" sz="1200" b="0" i="0" u="none" strike="noStrike" kern="1200" dirty="0" smtClean="0">
                <a:solidFill>
                  <a:schemeClr val="tx1"/>
                </a:solidFill>
                <a:effectLst/>
                <a:latin typeface="+mn-lt"/>
                <a:ea typeface="+mn-ea"/>
                <a:cs typeface="+mn-cs"/>
              </a:rPr>
              <a:t>(SBC-VIS)</a:t>
            </a:r>
            <a:r>
              <a:rPr lang="zh-CN" altLang="en-US" sz="1200" b="0" i="0" u="none" strike="noStrike" kern="1200" dirty="0" smtClean="0">
                <a:solidFill>
                  <a:schemeClr val="tx1"/>
                </a:solidFill>
                <a:effectLst/>
                <a:latin typeface="+mn-lt"/>
                <a:ea typeface="+mn-ea"/>
                <a:cs typeface="+mn-cs"/>
              </a:rPr>
              <a:t>和红外型号</a:t>
            </a:r>
            <a:r>
              <a:rPr lang="en-US" altLang="zh-CN" sz="1200" b="0" i="0" u="none" strike="noStrike" kern="1200" dirty="0" smtClean="0">
                <a:solidFill>
                  <a:schemeClr val="tx1"/>
                </a:solidFill>
                <a:effectLst/>
                <a:latin typeface="+mn-lt"/>
                <a:ea typeface="+mn-ea"/>
                <a:cs typeface="+mn-cs"/>
              </a:rPr>
              <a:t>(SBC-IR)</a:t>
            </a:r>
            <a:r>
              <a:rPr lang="zh-CN" altLang="en-US" sz="1200" b="0" i="0" u="none" strike="noStrike" kern="1200" dirty="0" smtClean="0">
                <a:solidFill>
                  <a:schemeClr val="tx1"/>
                </a:solidFill>
                <a:effectLst/>
                <a:latin typeface="+mn-lt"/>
                <a:ea typeface="+mn-ea"/>
                <a:cs typeface="+mn-cs"/>
              </a:rPr>
              <a:t>分别设计用于</a:t>
            </a:r>
            <a:r>
              <a:rPr lang="en-US" altLang="zh-CN" sz="1200" b="0" i="0" u="none" strike="noStrike" kern="1200" dirty="0" smtClean="0">
                <a:solidFill>
                  <a:schemeClr val="tx1"/>
                </a:solidFill>
                <a:effectLst/>
                <a:latin typeface="+mn-lt"/>
                <a:ea typeface="+mn-ea"/>
                <a:cs typeface="+mn-cs"/>
              </a:rPr>
              <a:t>365</a:t>
            </a:r>
            <a:r>
              <a:rPr lang="zh-CN" altLang="en-US" sz="1200" b="0" i="0" u="none" strike="noStrike" kern="1200" dirty="0" smtClean="0">
                <a:solidFill>
                  <a:schemeClr val="tx1"/>
                </a:solidFill>
                <a:effectLst/>
                <a:latin typeface="+mn-lt"/>
                <a:ea typeface="+mn-ea"/>
                <a:cs typeface="+mn-cs"/>
              </a:rPr>
              <a:t>－</a:t>
            </a:r>
            <a:r>
              <a:rPr lang="en-US" altLang="zh-CN" sz="1200" b="0" i="0" u="none" strike="noStrike" kern="1200" dirty="0" smtClean="0">
                <a:solidFill>
                  <a:schemeClr val="tx1"/>
                </a:solidFill>
                <a:effectLst/>
                <a:latin typeface="+mn-lt"/>
                <a:ea typeface="+mn-ea"/>
                <a:cs typeface="+mn-cs"/>
              </a:rPr>
              <a:t>800 nm</a:t>
            </a:r>
            <a:r>
              <a:rPr lang="zh-CN" altLang="en-US" sz="1200" b="0" i="0" u="none" strike="noStrike" kern="1200" dirty="0" smtClean="0">
                <a:solidFill>
                  <a:schemeClr val="tx1"/>
                </a:solidFill>
                <a:effectLst/>
                <a:latin typeface="+mn-lt"/>
                <a:ea typeface="+mn-ea"/>
                <a:cs typeface="+mn-cs"/>
              </a:rPr>
              <a:t>和</a:t>
            </a:r>
            <a:r>
              <a:rPr lang="en-US" altLang="zh-CN" sz="1200" b="0" i="0" u="none" strike="noStrike" kern="1200" dirty="0" smtClean="0">
                <a:solidFill>
                  <a:schemeClr val="tx1"/>
                </a:solidFill>
                <a:effectLst/>
                <a:latin typeface="+mn-lt"/>
                <a:ea typeface="+mn-ea"/>
                <a:cs typeface="+mn-cs"/>
              </a:rPr>
              <a:t>740</a:t>
            </a:r>
            <a:r>
              <a:rPr lang="zh-CN" altLang="en-US" sz="1200" b="0" i="0" u="none" strike="noStrike" kern="1200" dirty="0" smtClean="0">
                <a:solidFill>
                  <a:schemeClr val="tx1"/>
                </a:solidFill>
                <a:effectLst/>
                <a:latin typeface="+mn-lt"/>
                <a:ea typeface="+mn-ea"/>
                <a:cs typeface="+mn-cs"/>
              </a:rPr>
              <a:t>－</a:t>
            </a:r>
            <a:r>
              <a:rPr lang="en-US" altLang="zh-CN" sz="1200" b="0" i="0" u="none" strike="noStrike" kern="1200" dirty="0" smtClean="0">
                <a:solidFill>
                  <a:schemeClr val="tx1"/>
                </a:solidFill>
                <a:effectLst/>
                <a:latin typeface="+mn-lt"/>
                <a:ea typeface="+mn-ea"/>
                <a:cs typeface="+mn-cs"/>
              </a:rPr>
              <a:t>1650 nm</a:t>
            </a:r>
            <a:r>
              <a:rPr lang="zh-CN" altLang="en-US" sz="1200" b="0" i="0" u="none" strike="noStrike" kern="1200" dirty="0" smtClean="0">
                <a:solidFill>
                  <a:schemeClr val="tx1"/>
                </a:solidFill>
                <a:effectLst/>
                <a:latin typeface="+mn-lt"/>
                <a:ea typeface="+mn-ea"/>
                <a:cs typeface="+mn-cs"/>
              </a:rPr>
              <a:t>光谱范围。</a:t>
            </a:r>
          </a:p>
          <a:p>
            <a:r>
              <a:rPr lang="zh-CN" altLang="en-US" sz="1200" b="0" i="0" u="none" strike="noStrike" kern="1200" dirty="0" smtClean="0">
                <a:solidFill>
                  <a:schemeClr val="tx1"/>
                </a:solidFill>
                <a:effectLst/>
                <a:latin typeface="+mn-lt"/>
                <a:ea typeface="+mn-ea"/>
                <a:cs typeface="+mn-cs"/>
              </a:rPr>
              <a:t>为了能在宽光谱范围内工作，标准的索累－巴比涅补偿器是不镀膜的。当补偿器在窄波长范围使用时，为了将反射损耗降到最低，可以根据要求提供镀增透膜版本。</a:t>
            </a:r>
          </a:p>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17</a:t>
            </a:fld>
            <a:endParaRPr lang="zh-CN" altLang="en-US"/>
          </a:p>
        </p:txBody>
      </p:sp>
    </p:spTree>
    <p:extLst>
      <p:ext uri="{BB962C8B-B14F-4D97-AF65-F5344CB8AC3E}">
        <p14:creationId xmlns:p14="http://schemas.microsoft.com/office/powerpoint/2010/main" val="2699304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索列尔补偿器克服了巴比涅补偿器的缺点，由于上下两块晶体等效于平行平板，因此宽光束入射时，也能产生相同的相位差，且光的传播方向不会改变。</a:t>
            </a:r>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18</a:t>
            </a:fld>
            <a:endParaRPr lang="zh-CN" altLang="en-US"/>
          </a:p>
        </p:txBody>
      </p:sp>
    </p:spTree>
    <p:extLst>
      <p:ext uri="{BB962C8B-B14F-4D97-AF65-F5344CB8AC3E}">
        <p14:creationId xmlns:p14="http://schemas.microsoft.com/office/powerpoint/2010/main" val="1873235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endParaRPr lang="en-US" altLang="zh-CN" dirty="0" smtClean="0"/>
              </a:p>
            </p:txBody>
          </p:sp>
        </mc:Choice>
        <mc:Fallback xmlns="">
          <p:sp>
            <p:nvSpPr>
              <p:cNvPr id="3" name="备注占位符 2"/>
              <p:cNvSpPr>
                <a:spLocks noGrp="1"/>
              </p:cNvSpPr>
              <p:nvPr>
                <p:ph type="body" idx="1"/>
              </p:nvPr>
            </p:nvSpPr>
            <p:spPr/>
            <p:txBody>
              <a:bodyPr/>
              <a:lstStyle/>
              <a:p>
                <a:r>
                  <a:rPr lang="zh-CN" altLang="en-US" dirty="0" smtClean="0"/>
                  <a:t>如果上下两块晶体材料相同，光轴方向也相同，则有</a:t>
                </a:r>
                <a:r>
                  <a:rPr lang="en-US" altLang="zh-CN" dirty="0" smtClean="0"/>
                  <a:t>L</a:t>
                </a:r>
                <a:r>
                  <a:rPr lang="en-US" altLang="zh-CN" baseline="-25000" dirty="0" smtClean="0"/>
                  <a:t>o</a:t>
                </a:r>
                <a:r>
                  <a:rPr lang="en-US" altLang="zh-CN" dirty="0" smtClean="0"/>
                  <a:t>=n</a:t>
                </a:r>
                <a:r>
                  <a:rPr lang="en-US" altLang="zh-CN" baseline="-25000" dirty="0" smtClean="0"/>
                  <a:t>o</a:t>
                </a:r>
                <a:r>
                  <a:rPr lang="en-US" altLang="zh-CN" dirty="0" smtClean="0"/>
                  <a:t>d</a:t>
                </a:r>
                <a:r>
                  <a:rPr lang="zh-CN" altLang="en-US" dirty="0" smtClean="0"/>
                  <a:t>，</a:t>
                </a:r>
                <a:r>
                  <a:rPr lang="en-US" altLang="zh-CN" dirty="0" smtClean="0"/>
                  <a:t>L</a:t>
                </a:r>
                <a:r>
                  <a:rPr lang="en-US" altLang="zh-CN" baseline="-25000" dirty="0" smtClean="0"/>
                  <a:t>e</a:t>
                </a:r>
                <a:r>
                  <a:rPr lang="en-US" altLang="zh-CN" dirty="0" smtClean="0"/>
                  <a:t>=</a:t>
                </a:r>
                <a:r>
                  <a:rPr lang="en-US" altLang="zh-CN" dirty="0" err="1" smtClean="0"/>
                  <a:t>n</a:t>
                </a:r>
                <a:r>
                  <a:rPr lang="en-US" altLang="zh-CN" baseline="-25000" dirty="0" err="1" smtClean="0"/>
                  <a:t>e</a:t>
                </a:r>
                <a:r>
                  <a:rPr lang="en-US" altLang="zh-CN" dirty="0" err="1" smtClean="0"/>
                  <a:t>d</a:t>
                </a:r>
                <a:r>
                  <a:rPr lang="zh-CN" altLang="en-US" dirty="0" smtClean="0"/>
                  <a:t>，可以得到</a:t>
                </a:r>
                <a:r>
                  <a:rPr lang="el-GR" altLang="zh-CN" i="0" smtClean="0">
                    <a:latin typeface="Cambria Math" panose="02040503050406030204" pitchFamily="18" charset="0"/>
                    <a:ea typeface="Cambria Math" panose="02040503050406030204" pitchFamily="18" charset="0"/>
                  </a:rPr>
                  <a:t>Δ</a:t>
                </a:r>
                <a:r>
                  <a:rPr lang="en-US" altLang="zh-CN" b="0" i="0" smtClean="0">
                    <a:latin typeface="Cambria Math" panose="02040503050406030204" pitchFamily="18" charset="0"/>
                    <a:ea typeface="Cambria Math" panose="02040503050406030204" pitchFamily="18" charset="0"/>
                  </a:rPr>
                  <a:t>𝐿</a:t>
                </a:r>
                <a:r>
                  <a:rPr lang="el-GR" altLang="zh-CN" b="0" i="0" smtClean="0">
                    <a:latin typeface="Cambria Math" panose="02040503050406030204" pitchFamily="18" charset="0"/>
                    <a:ea typeface="Cambria Math" panose="02040503050406030204" pitchFamily="18" charset="0"/>
                  </a:rPr>
                  <a:t>^</a:t>
                </a:r>
                <a:r>
                  <a:rPr lang="en-US" altLang="zh-CN" b="0" i="0" smtClean="0">
                    <a:latin typeface="Cambria Math" panose="02040503050406030204" pitchFamily="18" charset="0"/>
                    <a:ea typeface="Cambria Math" panose="02040503050406030204" pitchFamily="18" charset="0"/>
                  </a:rPr>
                  <a:t>′=(𝑛_𝑜−</a:t>
                </a:r>
                <a:r>
                  <a:rPr lang="en-US" altLang="zh-CN" b="0" i="0" smtClean="0">
                    <a:latin typeface="Cambria Math" panose="02040503050406030204" pitchFamily="18" charset="0"/>
                    <a:ea typeface="Cambria Math" panose="02040503050406030204" pitchFamily="18" charset="0"/>
                  </a:rPr>
                  <a:t>𝑛</a:t>
                </a:r>
                <a:r>
                  <a:rPr lang="en-US" altLang="zh-CN" b="0" i="0" smtClean="0">
                    <a:latin typeface="Cambria Math" panose="02040503050406030204" pitchFamily="18" charset="0"/>
                    <a:ea typeface="Cambria Math" panose="02040503050406030204" pitchFamily="18" charset="0"/>
                  </a:rPr>
                  <a:t>_𝑒 )</a:t>
                </a:r>
                <a:r>
                  <a:rPr lang="en-US" altLang="zh-CN" b="0" i="0" smtClean="0">
                    <a:latin typeface="Cambria Math" panose="02040503050406030204" pitchFamily="18" charset="0"/>
                    <a:ea typeface="Cambria Math" panose="02040503050406030204" pitchFamily="18" charset="0"/>
                  </a:rPr>
                  <a:t>𝑑</a:t>
                </a:r>
                <a:r>
                  <a:rPr lang="zh-CN" altLang="en-US" dirty="0" smtClean="0"/>
                  <a:t>。这时，看起来只要将上下两块晶体相对滑动，是的晶体的厚度</a:t>
                </a:r>
                <a:r>
                  <a:rPr lang="en-US" altLang="zh-CN" dirty="0" smtClean="0"/>
                  <a:t>d</a:t>
                </a:r>
                <a:r>
                  <a:rPr lang="zh-CN" altLang="en-US" dirty="0" smtClean="0"/>
                  <a:t>改变，就可以改变出射光的相位差。但是，由于厚度</a:t>
                </a:r>
                <a:r>
                  <a:rPr lang="en-US" altLang="zh-CN" dirty="0" smtClean="0"/>
                  <a:t>d</a:t>
                </a:r>
                <a:r>
                  <a:rPr lang="zh-CN" altLang="en-US" dirty="0" smtClean="0"/>
                  <a:t>不是一个小量，所以</a:t>
                </a:r>
                <a:r>
                  <a:rPr lang="el-GR" altLang="zh-CN" i="0" smtClean="0">
                    <a:latin typeface="Cambria Math" panose="02040503050406030204" pitchFamily="18" charset="0"/>
                    <a:ea typeface="Cambria Math" panose="02040503050406030204" pitchFamily="18" charset="0"/>
                  </a:rPr>
                  <a:t>Δ</a:t>
                </a:r>
                <a:r>
                  <a:rPr lang="en-US" altLang="zh-CN" b="0" i="0" smtClean="0">
                    <a:latin typeface="Cambria Math" panose="02040503050406030204" pitchFamily="18" charset="0"/>
                    <a:ea typeface="Cambria Math" panose="02040503050406030204" pitchFamily="18" charset="0"/>
                  </a:rPr>
                  <a:t>𝐿′≫</a:t>
                </a:r>
                <a:r>
                  <a:rPr lang="el-GR" altLang="zh-CN" b="0" i="0" smtClean="0">
                    <a:latin typeface="Cambria Math" panose="02040503050406030204" pitchFamily="18" charset="0"/>
                    <a:ea typeface="Cambria Math" panose="02040503050406030204" pitchFamily="18" charset="0"/>
                  </a:rPr>
                  <a:t>Δ</a:t>
                </a:r>
                <a:r>
                  <a:rPr lang="en-US" altLang="zh-CN" b="0" i="0" smtClean="0">
                    <a:latin typeface="Cambria Math" panose="02040503050406030204" pitchFamily="18" charset="0"/>
                    <a:ea typeface="Cambria Math" panose="02040503050406030204" pitchFamily="18" charset="0"/>
                  </a:rPr>
                  <a:t>𝐿</a:t>
                </a:r>
                <a:r>
                  <a:rPr lang="zh-CN" altLang="en-US" dirty="0" smtClean="0"/>
                  <a:t>，即光程差要大的多，而实际的光不总是严格的非单色波，而是准单色波，其波列长度有限，即</a:t>
                </a:r>
                <a:r>
                  <a:rPr lang="en-US" altLang="zh-CN" b="0" i="0" smtClean="0">
                    <a:latin typeface="Cambria Math" panose="02040503050406030204" pitchFamily="18" charset="0"/>
                  </a:rPr>
                  <a:t>𝐿=</a:t>
                </a:r>
                <a:r>
                  <a:rPr lang="zh-CN" altLang="en-US" b="0" i="0" smtClean="0">
                    <a:latin typeface="Cambria Math" panose="02040503050406030204" pitchFamily="18" charset="0"/>
                  </a:rPr>
                  <a:t>𝜆</a:t>
                </a:r>
                <a:r>
                  <a:rPr lang="en-US" altLang="zh-CN" b="0" i="0" smtClean="0">
                    <a:latin typeface="Cambria Math" panose="02040503050406030204" pitchFamily="18" charset="0"/>
                  </a:rPr>
                  <a:t>^2/</a:t>
                </a:r>
                <a:r>
                  <a:rPr lang="el-GR" altLang="zh-CN" b="0" i="0" smtClean="0">
                    <a:latin typeface="Cambria Math" panose="02040503050406030204" pitchFamily="18" charset="0"/>
                    <a:ea typeface="Cambria Math" panose="02040503050406030204" pitchFamily="18" charset="0"/>
                  </a:rPr>
                  <a:t>Δ</a:t>
                </a:r>
                <a:r>
                  <a:rPr lang="zh-CN" altLang="el-GR" b="0" i="0" smtClean="0">
                    <a:latin typeface="Cambria Math" panose="02040503050406030204" pitchFamily="18" charset="0"/>
                    <a:ea typeface="Cambria Math" panose="02040503050406030204" pitchFamily="18" charset="0"/>
                  </a:rPr>
                  <a:t>𝜆</a:t>
                </a:r>
                <a:r>
                  <a:rPr lang="zh-CN" altLang="en-US" dirty="0" smtClean="0"/>
                  <a:t>，如果光程差</a:t>
                </a:r>
                <a:r>
                  <a:rPr lang="el-GR" altLang="zh-CN" i="0" smtClean="0">
                    <a:latin typeface="Cambria Math" panose="02040503050406030204" pitchFamily="18" charset="0"/>
                    <a:ea typeface="Cambria Math" panose="02040503050406030204" pitchFamily="18" charset="0"/>
                  </a:rPr>
                  <a:t>Δ</a:t>
                </a:r>
                <a:r>
                  <a:rPr lang="en-US" altLang="zh-CN" b="0" i="0" smtClean="0">
                    <a:latin typeface="Cambria Math" panose="02040503050406030204" pitchFamily="18" charset="0"/>
                    <a:ea typeface="Cambria Math" panose="02040503050406030204" pitchFamily="18" charset="0"/>
                  </a:rPr>
                  <a:t>𝐿′</a:t>
                </a:r>
                <a:r>
                  <a:rPr lang="zh-CN" altLang="en-US" dirty="0" smtClean="0"/>
                  <a:t>超出波列的想干长度，受时间相干性的限制，出射的正交电矢量已经无法叠加。而厚度差</a:t>
                </a:r>
                <a:r>
                  <a:rPr lang="en-US" altLang="zh-CN" dirty="0" smtClean="0"/>
                  <a:t>d1-d2</a:t>
                </a:r>
                <a:r>
                  <a:rPr lang="zh-CN" altLang="en-US" dirty="0" smtClean="0"/>
                  <a:t>可以足够小，使光程差</a:t>
                </a:r>
                <a:r>
                  <a:rPr lang="el-GR" altLang="zh-CN" i="0" smtClean="0">
                    <a:latin typeface="Cambria Math" panose="02040503050406030204" pitchFamily="18" charset="0"/>
                    <a:ea typeface="Cambria Math" panose="02040503050406030204" pitchFamily="18" charset="0"/>
                  </a:rPr>
                  <a:t>Δ</a:t>
                </a:r>
                <a:r>
                  <a:rPr lang="en-US" altLang="zh-CN" b="0" i="0" smtClean="0">
                    <a:latin typeface="Cambria Math" panose="02040503050406030204" pitchFamily="18" charset="0"/>
                    <a:ea typeface="Cambria Math" panose="02040503050406030204" pitchFamily="18" charset="0"/>
                  </a:rPr>
                  <a:t>𝐿</a:t>
                </a:r>
                <a:r>
                  <a:rPr lang="en-US" altLang="zh-CN" b="0" i="0" smtClean="0">
                    <a:latin typeface="Cambria Math" panose="02040503050406030204" pitchFamily="18" charset="0"/>
                    <a:ea typeface="Cambria Math" panose="02040503050406030204" pitchFamily="18" charset="0"/>
                  </a:rPr>
                  <a:t>=(𝑛_𝑜−</a:t>
                </a:r>
                <a:r>
                  <a:rPr lang="en-US" altLang="zh-CN" b="0" i="0" smtClean="0">
                    <a:latin typeface="Cambria Math" panose="02040503050406030204" pitchFamily="18" charset="0"/>
                    <a:ea typeface="Cambria Math" panose="02040503050406030204" pitchFamily="18" charset="0"/>
                  </a:rPr>
                  <a:t>𝑛</a:t>
                </a:r>
                <a:r>
                  <a:rPr lang="en-US" altLang="zh-CN" b="0" i="0" smtClean="0">
                    <a:latin typeface="Cambria Math" panose="02040503050406030204" pitchFamily="18" charset="0"/>
                    <a:ea typeface="Cambria Math" panose="02040503050406030204" pitchFamily="18" charset="0"/>
                  </a:rPr>
                  <a:t>_𝑒)(𝑑_1−</a:t>
                </a:r>
                <a:r>
                  <a:rPr lang="en-US" altLang="zh-CN" b="0" i="0" smtClean="0">
                    <a:latin typeface="Cambria Math" panose="02040503050406030204" pitchFamily="18" charset="0"/>
                    <a:ea typeface="Cambria Math" panose="02040503050406030204" pitchFamily="18" charset="0"/>
                  </a:rPr>
                  <a:t>𝑑</a:t>
                </a:r>
                <a:r>
                  <a:rPr lang="en-US" altLang="zh-CN" b="0" i="0" smtClean="0">
                    <a:latin typeface="Cambria Math" panose="02040503050406030204" pitchFamily="18" charset="0"/>
                    <a:ea typeface="Cambria Math" panose="02040503050406030204" pitchFamily="18" charset="0"/>
                  </a:rPr>
                  <a:t>_2)</a:t>
                </a:r>
                <a:r>
                  <a:rPr lang="zh-CN" altLang="en-US" b="0" i="0" smtClean="0">
                    <a:latin typeface="Cambria Math" panose="02040503050406030204" pitchFamily="18" charset="0"/>
                    <a:ea typeface="Cambria Math" panose="02040503050406030204" pitchFamily="18" charset="0"/>
                  </a:rPr>
                  <a:t>足够小</a:t>
                </a:r>
                <a:r>
                  <a:rPr lang="zh-CN" altLang="en-US" dirty="0" smtClean="0"/>
                  <a:t>，满足对时间相干性的要求。正式由于这一原因，补偿器都是由两块光轴正交的棱镜组成，而波片的厚度也是很薄的。</a:t>
                </a:r>
                <a:endParaRPr lang="en-US" altLang="zh-CN" dirty="0" smtClean="0"/>
              </a:p>
            </p:txBody>
          </p:sp>
        </mc:Fallback>
      </mc:AlternateContent>
      <p:sp>
        <p:nvSpPr>
          <p:cNvPr id="4" name="灯片编号占位符 3"/>
          <p:cNvSpPr>
            <a:spLocks noGrp="1"/>
          </p:cNvSpPr>
          <p:nvPr>
            <p:ph type="sldNum" sz="quarter" idx="10"/>
          </p:nvPr>
        </p:nvSpPr>
        <p:spPr/>
        <p:txBody>
          <a:bodyPr/>
          <a:lstStyle/>
          <a:p>
            <a:fld id="{78CCDFC4-5FDF-46B8-A6EE-5E09BBEA8A50}" type="slidenum">
              <a:rPr lang="zh-CN" altLang="en-US" smtClean="0"/>
              <a:t>19</a:t>
            </a:fld>
            <a:endParaRPr lang="zh-CN" altLang="en-US"/>
          </a:p>
        </p:txBody>
      </p:sp>
    </p:spTree>
    <p:extLst>
      <p:ext uri="{BB962C8B-B14F-4D97-AF65-F5344CB8AC3E}">
        <p14:creationId xmlns:p14="http://schemas.microsoft.com/office/powerpoint/2010/main" val="1380404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若光线向下偏移，由于冰洲石是负晶体，因此折射率</a:t>
            </a:r>
            <a:r>
              <a:rPr lang="en-US" altLang="zh-CN" dirty="0" smtClean="0"/>
              <a:t>ne</a:t>
            </a:r>
            <a:r>
              <a:rPr lang="zh-CN" altLang="en-US" dirty="0" smtClean="0"/>
              <a:t>小于等于</a:t>
            </a:r>
            <a:r>
              <a:rPr lang="en-US" altLang="zh-CN" dirty="0" smtClean="0"/>
              <a:t>no</a:t>
            </a:r>
            <a:r>
              <a:rPr lang="zh-CN" altLang="en-US" dirty="0" smtClean="0"/>
              <a:t>（只有在光轴处相等），因此与光轴夹角越小，折射率就越大，且投射在剖面上的入射角也增大，因此到达一定角度后，</a:t>
            </a:r>
            <a:r>
              <a:rPr lang="en-US" altLang="zh-CN" dirty="0" smtClean="0"/>
              <a:t>e</a:t>
            </a:r>
            <a:r>
              <a:rPr lang="zh-CN" altLang="en-US" dirty="0" smtClean="0"/>
              <a:t>光也被全反射。</a:t>
            </a:r>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5</a:t>
            </a:fld>
            <a:endParaRPr lang="zh-CN" altLang="en-US"/>
          </a:p>
        </p:txBody>
      </p:sp>
    </p:spTree>
    <p:extLst>
      <p:ext uri="{BB962C8B-B14F-4D97-AF65-F5344CB8AC3E}">
        <p14:creationId xmlns:p14="http://schemas.microsoft.com/office/powerpoint/2010/main" val="350252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zh-CN" altLang="en-US" dirty="0" smtClean="0"/>
                  <a:t>       尼克尔棱镜的缺点在于：</a:t>
                </a:r>
                <a:r>
                  <a:rPr lang="en-US" altLang="zh-CN" dirty="0" smtClean="0"/>
                  <a:t>1. </a:t>
                </a:r>
                <a:r>
                  <a:rPr lang="zh-CN" altLang="en-US" dirty="0" smtClean="0"/>
                  <a:t>出射光束与入射光束不在同一直线上；</a:t>
                </a:r>
                <a:r>
                  <a:rPr lang="en-US" altLang="zh-CN" dirty="0" smtClean="0"/>
                  <a:t>2.</a:t>
                </a:r>
                <a:r>
                  <a:rPr lang="zh-CN" altLang="en-US" dirty="0" smtClean="0"/>
                  <a:t>出射光会因棱镜旋转而旋转，在仪器使用中会带来不便。格兰</a:t>
                </a:r>
                <a:r>
                  <a:rPr lang="en-US" altLang="zh-CN" dirty="0" smtClean="0"/>
                  <a:t>—</a:t>
                </a:r>
                <a:r>
                  <a:rPr lang="zh-CN" altLang="en-US" dirty="0" smtClean="0"/>
                  <a:t>汤普森棱镜就是为了克服尼克尔棱镜的缺点而设计的。</a:t>
                </a:r>
                <a:endParaRPr lang="en-US" altLang="zh-CN" dirty="0" smtClean="0"/>
              </a:p>
              <a:p>
                <a:r>
                  <a:rPr lang="zh-CN" altLang="en-US" dirty="0" smtClean="0"/>
                  <a:t>       两块棱镜的光轴相互平行（光轴也可以额按照垂直纸面的方式部署）。</a:t>
                </a:r>
                <a:endParaRPr lang="en-US" altLang="zh-CN" dirty="0" smtClean="0"/>
              </a:p>
              <a:p>
                <a:r>
                  <a:rPr lang="en-US" altLang="zh-CN" dirty="0" smtClean="0"/>
                  <a:t>       </a:t>
                </a:r>
                <a:r>
                  <a:rPr lang="zh-CN" altLang="en-US" dirty="0" smtClean="0"/>
                  <a:t>直接用空气层，则成为傅科棱镜，它能在</a:t>
                </a:r>
                <a:r>
                  <a:rPr lang="en-US" altLang="zh-CN" dirty="0" smtClean="0"/>
                  <a:t>0.23-5um</a:t>
                </a:r>
                <a:r>
                  <a:rPr lang="zh-CN" altLang="en-US" dirty="0" smtClean="0"/>
                  <a:t>的光谱范围内工作，能够承受</a:t>
                </a:r>
                <a:r>
                  <a:rPr lang="en-US" altLang="zh-CN" dirty="0" smtClean="0"/>
                  <a:t>100W/cm</a:t>
                </a:r>
                <a:r>
                  <a:rPr lang="en-US" altLang="zh-CN" baseline="30000" dirty="0" smtClean="0"/>
                  <a:t>2</a:t>
                </a:r>
                <a:r>
                  <a:rPr lang="zh-CN" altLang="en-US" dirty="0" smtClean="0"/>
                  <a:t>的功率密度，因此在激光技术汇总被广泛应用。空气替代加拿大树胶可以减少加拿大树胶引起的吸收损耗。适当选取棱镜的锐角</a:t>
                </a:r>
                <a14:m>
                  <m:oMath xmlns:m="http://schemas.openxmlformats.org/officeDocument/2006/math">
                    <m:r>
                      <a:rPr lang="zh-CN" altLang="en-US" i="1" smtClean="0">
                        <a:latin typeface="Cambria Math" panose="02040503050406030204" pitchFamily="18" charset="0"/>
                      </a:rPr>
                      <m:t>𝜃</m:t>
                    </m:r>
                  </m:oMath>
                </a14:m>
                <a:r>
                  <a:rPr lang="zh-CN" altLang="en-US" dirty="0" smtClean="0"/>
                  <a:t>，就可以使第一个棱镜与空气间隙形成的界面上的入射角对于</a:t>
                </a:r>
                <a:r>
                  <a:rPr lang="en-US" altLang="zh-CN" dirty="0" smtClean="0"/>
                  <a:t>o</a:t>
                </a:r>
                <a:r>
                  <a:rPr lang="zh-CN" altLang="en-US" dirty="0" smtClean="0"/>
                  <a:t>光大于临界角，而对于</a:t>
                </a:r>
                <a:r>
                  <a:rPr lang="en-US" altLang="zh-CN" dirty="0" smtClean="0"/>
                  <a:t>e</a:t>
                </a:r>
                <a:r>
                  <a:rPr lang="zh-CN" altLang="en-US" dirty="0" smtClean="0"/>
                  <a:t>光泽小于临界角。</a:t>
                </a:r>
                <a:endParaRPr lang="en-US" altLang="zh-CN" dirty="0" smtClean="0"/>
              </a:p>
              <a:p>
                <a:r>
                  <a:rPr lang="zh-CN" altLang="en-US" dirty="0" smtClean="0"/>
                  <a:t>不适合高度会聚和分散的光束。</a:t>
                </a:r>
                <a:endParaRPr lang="zh-CN" altLang="en-US" dirty="0"/>
              </a:p>
            </p:txBody>
          </p:sp>
        </mc:Choice>
        <mc:Fallback xmlns="">
          <p:sp>
            <p:nvSpPr>
              <p:cNvPr id="3" name="备注占位符 2"/>
              <p:cNvSpPr>
                <a:spLocks noGrp="1"/>
              </p:cNvSpPr>
              <p:nvPr>
                <p:ph type="body" idx="1"/>
              </p:nvPr>
            </p:nvSpPr>
            <p:spPr/>
            <p:txBody>
              <a:bodyPr/>
              <a:lstStyle/>
              <a:p>
                <a:r>
                  <a:rPr lang="zh-CN" altLang="en-US" dirty="0" smtClean="0"/>
                  <a:t>       尼克尔棱镜的缺点在于：</a:t>
                </a:r>
                <a:r>
                  <a:rPr lang="en-US" altLang="zh-CN" dirty="0" smtClean="0"/>
                  <a:t>1. </a:t>
                </a:r>
                <a:r>
                  <a:rPr lang="zh-CN" altLang="en-US" dirty="0" smtClean="0"/>
                  <a:t>出射光束与入射光束不在同一直线上；</a:t>
                </a:r>
                <a:r>
                  <a:rPr lang="en-US" altLang="zh-CN" dirty="0" smtClean="0"/>
                  <a:t>2.</a:t>
                </a:r>
                <a:r>
                  <a:rPr lang="zh-CN" altLang="en-US" dirty="0" smtClean="0"/>
                  <a:t>出射光会因棱镜旋转而旋转，在仪器使用中会带来不便。格兰</a:t>
                </a:r>
                <a:r>
                  <a:rPr lang="en-US" altLang="zh-CN" dirty="0" smtClean="0"/>
                  <a:t>—</a:t>
                </a:r>
                <a:r>
                  <a:rPr lang="zh-CN" altLang="en-US" dirty="0" smtClean="0"/>
                  <a:t>汤普森棱镜就是为了克服尼克尔棱镜的缺点而设计的。</a:t>
                </a:r>
                <a:endParaRPr lang="en-US" altLang="zh-CN" dirty="0" smtClean="0"/>
              </a:p>
              <a:p>
                <a:r>
                  <a:rPr lang="zh-CN" altLang="en-US" dirty="0" smtClean="0"/>
                  <a:t>       两块棱镜的光轴相互平行（光轴也可以额按照垂直纸面的方式部署）。</a:t>
                </a:r>
                <a:endParaRPr lang="en-US" altLang="zh-CN" dirty="0" smtClean="0"/>
              </a:p>
              <a:p>
                <a:r>
                  <a:rPr lang="en-US" altLang="zh-CN" dirty="0" smtClean="0"/>
                  <a:t>       </a:t>
                </a:r>
                <a:r>
                  <a:rPr lang="zh-CN" altLang="en-US" dirty="0" smtClean="0"/>
                  <a:t>直接用空气层，则成为傅科棱镜，它能在</a:t>
                </a:r>
                <a:r>
                  <a:rPr lang="en-US" altLang="zh-CN" dirty="0" smtClean="0"/>
                  <a:t>0.23-5um</a:t>
                </a:r>
                <a:r>
                  <a:rPr lang="zh-CN" altLang="en-US" dirty="0" smtClean="0"/>
                  <a:t>的光谱范围内工作，能够承受</a:t>
                </a:r>
                <a:r>
                  <a:rPr lang="en-US" altLang="zh-CN" dirty="0" smtClean="0"/>
                  <a:t>100W/cm</a:t>
                </a:r>
                <a:r>
                  <a:rPr lang="en-US" altLang="zh-CN" baseline="30000" dirty="0" smtClean="0"/>
                  <a:t>2</a:t>
                </a:r>
                <a:r>
                  <a:rPr lang="zh-CN" altLang="en-US" dirty="0" smtClean="0"/>
                  <a:t>的功率密度，因此在激光技术汇总被广泛应用。空气替代加拿大树胶可以减少加拿大树胶引起的吸收损耗。适当选取棱镜的锐角</a:t>
                </a:r>
                <a:r>
                  <a:rPr lang="zh-CN" altLang="en-US" i="0" smtClean="0">
                    <a:latin typeface="Cambria Math" panose="02040503050406030204" pitchFamily="18" charset="0"/>
                  </a:rPr>
                  <a:t>𝜃</a:t>
                </a:r>
                <a:r>
                  <a:rPr lang="zh-CN" altLang="en-US" dirty="0" smtClean="0"/>
                  <a:t>，就可以使第一个棱镜与空气间隙形成的界面上的入射角对于</a:t>
                </a:r>
                <a:r>
                  <a:rPr lang="en-US" altLang="zh-CN" dirty="0" smtClean="0"/>
                  <a:t>o</a:t>
                </a:r>
                <a:r>
                  <a:rPr lang="zh-CN" altLang="en-US" dirty="0" smtClean="0"/>
                  <a:t>光大于临界角，而对于</a:t>
                </a:r>
                <a:r>
                  <a:rPr lang="en-US" altLang="zh-CN" dirty="0" smtClean="0"/>
                  <a:t>e</a:t>
                </a:r>
                <a:r>
                  <a:rPr lang="zh-CN" altLang="en-US" dirty="0" smtClean="0"/>
                  <a:t>光泽小于临界角。</a:t>
                </a:r>
                <a:endParaRPr lang="en-US" altLang="zh-CN" dirty="0" smtClean="0"/>
              </a:p>
              <a:p>
                <a:r>
                  <a:rPr lang="zh-CN" altLang="en-US" dirty="0" smtClean="0"/>
                  <a:t>不适合高度会聚和分散的光束。</a:t>
                </a:r>
                <a:endParaRPr lang="zh-CN" altLang="en-US" dirty="0"/>
              </a:p>
            </p:txBody>
          </p:sp>
        </mc:Fallback>
      </mc:AlternateContent>
      <p:sp>
        <p:nvSpPr>
          <p:cNvPr id="4" name="灯片编号占位符 3"/>
          <p:cNvSpPr>
            <a:spLocks noGrp="1"/>
          </p:cNvSpPr>
          <p:nvPr>
            <p:ph type="sldNum" sz="quarter" idx="10"/>
          </p:nvPr>
        </p:nvSpPr>
        <p:spPr/>
        <p:txBody>
          <a:bodyPr/>
          <a:lstStyle/>
          <a:p>
            <a:fld id="{78CCDFC4-5FDF-46B8-A6EE-5E09BBEA8A50}" type="slidenum">
              <a:rPr lang="zh-CN" altLang="en-US" smtClean="0"/>
              <a:t>6</a:t>
            </a:fld>
            <a:endParaRPr lang="zh-CN" altLang="en-US"/>
          </a:p>
        </p:txBody>
      </p:sp>
    </p:spTree>
    <p:extLst>
      <p:ext uri="{BB962C8B-B14F-4D97-AF65-F5344CB8AC3E}">
        <p14:creationId xmlns:p14="http://schemas.microsoft.com/office/powerpoint/2010/main" val="3820580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当棱镜顶角</a:t>
                </a:r>
                <a:r>
                  <a:rPr lang="en-US" altLang="zh-CN" dirty="0" smtClean="0"/>
                  <a:t>α</a:t>
                </a:r>
                <a:r>
                  <a:rPr lang="zh-CN" altLang="en-US" dirty="0" smtClean="0"/>
                  <a:t>不是很大时，两束光基本上对称分开，他们与出射面法线的夹角为</a:t>
                </a:r>
                <a14:m>
                  <m:oMath xmlns:m="http://schemas.openxmlformats.org/officeDocument/2006/math">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𝜃</m:t>
                        </m:r>
                      </m:e>
                      <m:sub>
                        <m:r>
                          <a:rPr lang="en-US" altLang="zh-CN" b="0" i="1" smtClean="0">
                            <a:latin typeface="Cambria Math" panose="02040503050406030204" pitchFamily="18" charset="0"/>
                          </a:rPr>
                          <m:t>0</m:t>
                        </m:r>
                      </m:sub>
                    </m:sSub>
                    <m:r>
                      <a:rPr lang="en-US" altLang="zh-CN" i="1" smtClean="0">
                        <a:latin typeface="Cambria Math" panose="02040503050406030204" pitchFamily="18" charset="0"/>
                      </a:rPr>
                      <m:t>=</m:t>
                    </m:r>
                    <m:r>
                      <m:rPr>
                        <m:nor/>
                      </m:rPr>
                      <a:rPr lang="en-US" altLang="zh-CN" dirty="0" smtClean="0"/>
                      <m:t>arcsin</m:t>
                    </m:r>
                    <m:r>
                      <m:rPr>
                        <m:nor/>
                      </m:rPr>
                      <a:rPr lang="en-US" altLang="zh-CN" dirty="0" smtClean="0"/>
                      <m:t>[(</m:t>
                    </m:r>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𝑛</m:t>
                        </m:r>
                      </m:e>
                      <m:sub>
                        <m:r>
                          <a:rPr lang="en-US" altLang="zh-CN" b="0" i="1" dirty="0" smtClean="0">
                            <a:latin typeface="Cambria Math" panose="02040503050406030204" pitchFamily="18" charset="0"/>
                          </a:rPr>
                          <m:t>𝑜</m:t>
                        </m:r>
                      </m:sub>
                    </m:sSub>
                    <m:r>
                      <a:rPr lang="en-US" altLang="zh-CN" b="0" i="1" dirty="0" smtClean="0">
                        <a:latin typeface="Cambria Math" panose="02040503050406030204" pitchFamily="18" charset="0"/>
                      </a:rPr>
                      <m:t>−</m:t>
                    </m:r>
                    <m:sSub>
                      <m:sSubPr>
                        <m:ctrlPr>
                          <a:rPr lang="en-US" altLang="zh-CN" b="0" i="1" dirty="0" smtClean="0">
                            <a:latin typeface="Cambria Math" panose="02040503050406030204" pitchFamily="18" charset="0"/>
                          </a:rPr>
                        </m:ctrlPr>
                      </m:sSubPr>
                      <m:e>
                        <m:r>
                          <a:rPr lang="en-US" altLang="zh-CN" b="0" i="1" dirty="0" smtClean="0">
                            <a:latin typeface="Cambria Math" panose="02040503050406030204" pitchFamily="18" charset="0"/>
                          </a:rPr>
                          <m:t>𝑛</m:t>
                        </m:r>
                      </m:e>
                      <m:sub>
                        <m:r>
                          <a:rPr lang="en-US" altLang="zh-CN" b="0" i="1" dirty="0" smtClean="0">
                            <a:latin typeface="Cambria Math" panose="02040503050406030204" pitchFamily="18" charset="0"/>
                          </a:rPr>
                          <m:t>𝑒</m:t>
                        </m:r>
                      </m:sub>
                    </m:sSub>
                    <m:r>
                      <m:rPr>
                        <m:nor/>
                      </m:rPr>
                      <a:rPr lang="en-US" altLang="zh-CN" dirty="0" smtClean="0"/>
                      <m:t>)</m:t>
                    </m:r>
                    <m:r>
                      <m:rPr>
                        <m:nor/>
                      </m:rPr>
                      <a:rPr lang="en-US" altLang="zh-CN" b="0" i="0" dirty="0" smtClean="0"/>
                      <m:t>tan</m:t>
                    </m:r>
                    <m:r>
                      <m:rPr>
                        <m:sty m:val="p"/>
                      </m:rPr>
                      <a:rPr lang="el-GR" altLang="zh-CN" b="0" i="1" dirty="0" smtClean="0">
                        <a:latin typeface="Cambria Math" panose="02040503050406030204" pitchFamily="18" charset="0"/>
                        <a:ea typeface="Cambria Math" panose="02040503050406030204" pitchFamily="18" charset="0"/>
                      </a:rPr>
                      <m:t>α</m:t>
                    </m:r>
                    <m:r>
                      <m:rPr>
                        <m:nor/>
                      </m:rPr>
                      <a:rPr lang="en-US" altLang="zh-CN" dirty="0" smtClean="0"/>
                      <m:t>]</m:t>
                    </m:r>
                  </m:oMath>
                </a14:m>
                <a:r>
                  <a:rPr lang="zh-CN" altLang="en-US" dirty="0" smtClean="0"/>
                  <a:t>。如果入射的是白光，则出射的是彩虹光斑。制作沃拉斯顿棱镜的工具也可以用水晶（即石英）。水晶比石英更容易加工成完善的光学平面，但是分出的两束光的夹角要小的多。</a:t>
                </a:r>
                <a:endParaRPr lang="zh-CN" altLang="en-US" dirty="0"/>
              </a:p>
              <a:p>
                <a:endParaRPr lang="zh-CN" altLang="en-US" dirty="0"/>
              </a:p>
            </p:txBody>
          </p:sp>
        </mc:Choice>
        <mc:Fallback xmlns="">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当棱镜顶角</a:t>
                </a:r>
                <a:r>
                  <a:rPr lang="en-US" altLang="zh-CN" dirty="0" smtClean="0"/>
                  <a:t>α</a:t>
                </a:r>
                <a:r>
                  <a:rPr lang="zh-CN" altLang="en-US" dirty="0" smtClean="0"/>
                  <a:t>不是很大时，两束光基本上对称分开，他们与出射面法线的夹角为</a:t>
                </a:r>
                <a:r>
                  <a:rPr lang="zh-CN" altLang="en-US" i="0" smtClean="0">
                    <a:latin typeface="Cambria Math" panose="02040503050406030204" pitchFamily="18" charset="0"/>
                  </a:rPr>
                  <a:t>𝜃</a:t>
                </a:r>
                <a:r>
                  <a:rPr lang="en-US" altLang="zh-CN" i="0" smtClean="0">
                    <a:latin typeface="Cambria Math" panose="02040503050406030204" pitchFamily="18" charset="0"/>
                  </a:rPr>
                  <a:t>_</a:t>
                </a:r>
                <a:r>
                  <a:rPr lang="en-US" altLang="zh-CN" b="0" i="0" smtClean="0">
                    <a:latin typeface="Cambria Math" panose="02040503050406030204" pitchFamily="18" charset="0"/>
                  </a:rPr>
                  <a:t>0</a:t>
                </a:r>
                <a:r>
                  <a:rPr lang="en-US" altLang="zh-CN" i="0" smtClean="0">
                    <a:latin typeface="Cambria Math" panose="02040503050406030204" pitchFamily="18" charset="0"/>
                  </a:rPr>
                  <a:t>=</a:t>
                </a:r>
                <a:r>
                  <a:rPr lang="en-US" altLang="zh-CN" i="0" dirty="0" smtClean="0">
                    <a:latin typeface="Cambria Math" panose="02040503050406030204" pitchFamily="18" charset="0"/>
                  </a:rPr>
                  <a:t>"arcsin[(" </a:t>
                </a:r>
                <a:r>
                  <a:rPr lang="en-US" altLang="zh-CN" b="0" i="0" dirty="0" smtClean="0">
                    <a:latin typeface="Cambria Math" panose="02040503050406030204" pitchFamily="18" charset="0"/>
                  </a:rPr>
                  <a:t>𝑛_𝑜−𝑛_𝑒 "</a:t>
                </a:r>
                <a:r>
                  <a:rPr lang="en-US" altLang="zh-CN" i="0" dirty="0" smtClean="0">
                    <a:latin typeface="Cambria Math" panose="02040503050406030204" pitchFamily="18" charset="0"/>
                  </a:rPr>
                  <a:t>)</a:t>
                </a:r>
                <a:r>
                  <a:rPr lang="en-US" altLang="zh-CN" b="0" i="0" dirty="0" smtClean="0">
                    <a:latin typeface="Cambria Math" panose="02040503050406030204" pitchFamily="18" charset="0"/>
                  </a:rPr>
                  <a:t>tan</a:t>
                </a:r>
                <a:r>
                  <a:rPr lang="el-GR" altLang="zh-CN" b="0" i="0" dirty="0" smtClean="0">
                    <a:latin typeface="Cambria Math" panose="02040503050406030204" pitchFamily="18" charset="0"/>
                    <a:ea typeface="Cambria Math" panose="02040503050406030204" pitchFamily="18" charset="0"/>
                  </a:rPr>
                  <a:t>" α</a:t>
                </a:r>
                <a:r>
                  <a:rPr lang="en-US" altLang="zh-CN" b="0" i="0" dirty="0" smtClean="0">
                    <a:latin typeface="Cambria Math" panose="02040503050406030204" pitchFamily="18" charset="0"/>
                    <a:ea typeface="Cambria Math" panose="02040503050406030204" pitchFamily="18" charset="0"/>
                  </a:rPr>
                  <a:t>"</a:t>
                </a:r>
                <a:r>
                  <a:rPr lang="en-US" altLang="zh-CN" i="0" dirty="0" smtClean="0">
                    <a:latin typeface="Cambria Math" panose="02040503050406030204" pitchFamily="18" charset="0"/>
                  </a:rPr>
                  <a:t>]</a:t>
                </a:r>
                <a:r>
                  <a:rPr lang="zh-CN" altLang="en-US" i="0" dirty="0" smtClean="0"/>
                  <a:t>"</a:t>
                </a:r>
                <a:r>
                  <a:rPr lang="zh-CN" altLang="en-US" dirty="0" smtClean="0"/>
                  <a:t>。如果入射的是白光，则出射的是彩虹光斑。制作沃拉斯顿棱镜的工具也可以用水晶（即石英）。水晶比石英更容易加工成完善的光学平面，但是分出的两束光的夹角要小的多。</a:t>
                </a:r>
                <a:endParaRPr lang="zh-CN" altLang="en-US" dirty="0"/>
              </a:p>
              <a:p>
                <a:endParaRPr lang="zh-CN" altLang="en-US" dirty="0"/>
              </a:p>
            </p:txBody>
          </p:sp>
        </mc:Fallback>
      </mc:AlternateContent>
      <p:sp>
        <p:nvSpPr>
          <p:cNvPr id="4" name="灯片编号占位符 3"/>
          <p:cNvSpPr>
            <a:spLocks noGrp="1"/>
          </p:cNvSpPr>
          <p:nvPr>
            <p:ph type="sldNum" sz="quarter" idx="10"/>
          </p:nvPr>
        </p:nvSpPr>
        <p:spPr/>
        <p:txBody>
          <a:bodyPr/>
          <a:lstStyle/>
          <a:p>
            <a:fld id="{78CCDFC4-5FDF-46B8-A6EE-5E09BBEA8A50}" type="slidenum">
              <a:rPr lang="zh-CN" altLang="en-US" smtClean="0"/>
              <a:t>7</a:t>
            </a:fld>
            <a:endParaRPr lang="zh-CN" altLang="en-US"/>
          </a:p>
        </p:txBody>
      </p:sp>
    </p:spTree>
    <p:extLst>
      <p:ext uri="{BB962C8B-B14F-4D97-AF65-F5344CB8AC3E}">
        <p14:creationId xmlns:p14="http://schemas.microsoft.com/office/powerpoint/2010/main" val="3714043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由于振动方向与纸面平行的光不发生偏折，因此白光入射时，得到无偏振通过的白色线偏振光；偏离法线的</a:t>
            </a:r>
            <a:r>
              <a:rPr lang="en-US" altLang="zh-CN" dirty="0" smtClean="0"/>
              <a:t>e</a:t>
            </a:r>
            <a:r>
              <a:rPr lang="zh-CN" altLang="en-US" dirty="0" smtClean="0"/>
              <a:t>光则是彩色光斑。洛匈棱镜也可用正单轴晶体（如石英）制成。用石英时，出射光中振动方向和纸面平行的光仍是白色的无偏折射出，垂直的光偏离法线的方向与方解石相反。</a:t>
            </a:r>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9</a:t>
            </a:fld>
            <a:endParaRPr lang="zh-CN" altLang="en-US"/>
          </a:p>
        </p:txBody>
      </p:sp>
    </p:spTree>
    <p:extLst>
      <p:ext uri="{BB962C8B-B14F-4D97-AF65-F5344CB8AC3E}">
        <p14:creationId xmlns:p14="http://schemas.microsoft.com/office/powerpoint/2010/main" val="2964499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波晶片可以采用石英、云母等制作。虽然云母本身是双轴晶体，但是其双光轴恰好在自然解理面上，所以也可以用于制作波晶片。波晶片也可以用经过特殊压制的塑料片制成，如人造偏振片那样 ，这种透明的塑料片有双折射效应，细心控制器厚度，就可以获得波晶片。</a:t>
            </a:r>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11</a:t>
            </a:fld>
            <a:endParaRPr lang="zh-CN" altLang="en-US"/>
          </a:p>
        </p:txBody>
      </p:sp>
    </p:spTree>
    <p:extLst>
      <p:ext uri="{BB962C8B-B14F-4D97-AF65-F5344CB8AC3E}">
        <p14:creationId xmlns:p14="http://schemas.microsoft.com/office/powerpoint/2010/main" val="1356076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12</a:t>
            </a:fld>
            <a:endParaRPr lang="zh-CN" altLang="en-US"/>
          </a:p>
        </p:txBody>
      </p:sp>
    </p:spTree>
    <p:extLst>
      <p:ext uri="{BB962C8B-B14F-4D97-AF65-F5344CB8AC3E}">
        <p14:creationId xmlns:p14="http://schemas.microsoft.com/office/powerpoint/2010/main" val="945734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13</a:t>
            </a:fld>
            <a:endParaRPr lang="zh-CN" altLang="en-US"/>
          </a:p>
        </p:txBody>
      </p:sp>
    </p:spTree>
    <p:extLst>
      <p:ext uri="{BB962C8B-B14F-4D97-AF65-F5344CB8AC3E}">
        <p14:creationId xmlns:p14="http://schemas.microsoft.com/office/powerpoint/2010/main" val="2940682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14</a:t>
            </a:fld>
            <a:endParaRPr lang="zh-CN" altLang="en-US"/>
          </a:p>
        </p:txBody>
      </p:sp>
    </p:spTree>
    <p:extLst>
      <p:ext uri="{BB962C8B-B14F-4D97-AF65-F5344CB8AC3E}">
        <p14:creationId xmlns:p14="http://schemas.microsoft.com/office/powerpoint/2010/main" val="58576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0301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47845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71514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just">
              <a:defRPr sz="3200">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latin typeface="Times New Roman" panose="02020603050405020304" pitchFamily="18" charset="0"/>
                <a:ea typeface="微软雅黑" panose="020B0503020204020204" pitchFamily="34" charset="-122"/>
                <a:cs typeface="Times New Roman" panose="02020603050405020304" pitchFamily="18" charset="0"/>
              </a:defRPr>
            </a:lvl1pPr>
            <a:lvl2pPr>
              <a:defRPr>
                <a:latin typeface="Times New Roman" panose="02020603050405020304" pitchFamily="18" charset="0"/>
                <a:ea typeface="微软雅黑" panose="020B0503020204020204" pitchFamily="34" charset="-122"/>
                <a:cs typeface="Times New Roman" panose="02020603050405020304" pitchFamily="18" charset="0"/>
              </a:defRPr>
            </a:lvl2pPr>
            <a:lvl3pPr>
              <a:defRPr>
                <a:latin typeface="Times New Roman" panose="02020603050405020304" pitchFamily="18" charset="0"/>
                <a:ea typeface="微软雅黑" panose="020B0503020204020204" pitchFamily="34" charset="-122"/>
                <a:cs typeface="Times New Roman" panose="02020603050405020304" pitchFamily="18" charset="0"/>
              </a:defRPr>
            </a:lvl3pPr>
            <a:lvl4pPr>
              <a:defRPr>
                <a:latin typeface="Times New Roman" panose="02020603050405020304" pitchFamily="18" charset="0"/>
                <a:ea typeface="微软雅黑" panose="020B0503020204020204" pitchFamily="34" charset="-122"/>
                <a:cs typeface="Times New Roman" panose="02020603050405020304" pitchFamily="18" charset="0"/>
              </a:defRPr>
            </a:lvl4pPr>
            <a:lvl5pPr>
              <a:defRPr>
                <a:latin typeface="Times New Roman" panose="02020603050405020304" pitchFamily="18" charset="0"/>
                <a:ea typeface="微软雅黑" panose="020B0503020204020204" pitchFamily="34" charset="-122"/>
                <a:cs typeface="Times New Roman" panose="02020603050405020304" pitchFamily="18"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2911976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65325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83296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48733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64540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31376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2075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9059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2020-12-28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31106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6.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5.bin"/><Relationship Id="rId5" Type="http://schemas.openxmlformats.org/officeDocument/2006/relationships/image" Target="../media/image31.wmf"/><Relationship Id="rId4" Type="http://schemas.openxmlformats.org/officeDocument/2006/relationships/oleObject" Target="../embeddings/oleObject44.bin"/><Relationship Id="rId9" Type="http://schemas.openxmlformats.org/officeDocument/2006/relationships/image" Target="../media/image33.wmf"/></Relationships>
</file>

<file path=ppt/slides/_rels/slide12.xml.rels><?xml version="1.0" encoding="UTF-8" standalone="yes"?>
<Relationships xmlns="http://schemas.openxmlformats.org/package/2006/relationships"><Relationship Id="rId13" Type="http://schemas.openxmlformats.org/officeDocument/2006/relationships/image" Target="../media/image38.wmf"/><Relationship Id="rId18" Type="http://schemas.openxmlformats.org/officeDocument/2006/relationships/oleObject" Target="../embeddings/oleObject54.bin"/><Relationship Id="rId26" Type="http://schemas.openxmlformats.org/officeDocument/2006/relationships/oleObject" Target="../embeddings/oleObject58.bin"/><Relationship Id="rId39" Type="http://schemas.openxmlformats.org/officeDocument/2006/relationships/image" Target="../media/image51.wmf"/><Relationship Id="rId21" Type="http://schemas.openxmlformats.org/officeDocument/2006/relationships/image" Target="../media/image42.wmf"/><Relationship Id="rId34" Type="http://schemas.openxmlformats.org/officeDocument/2006/relationships/oleObject" Target="../embeddings/oleObject62.bin"/><Relationship Id="rId7" Type="http://schemas.openxmlformats.org/officeDocument/2006/relationships/image" Target="../media/image35.wmf"/><Relationship Id="rId12" Type="http://schemas.openxmlformats.org/officeDocument/2006/relationships/oleObject" Target="../embeddings/oleObject51.bin"/><Relationship Id="rId17" Type="http://schemas.openxmlformats.org/officeDocument/2006/relationships/image" Target="../media/image40.wmf"/><Relationship Id="rId25" Type="http://schemas.openxmlformats.org/officeDocument/2006/relationships/image" Target="../media/image44.wmf"/><Relationship Id="rId33" Type="http://schemas.openxmlformats.org/officeDocument/2006/relationships/image" Target="../media/image48.wmf"/><Relationship Id="rId38" Type="http://schemas.openxmlformats.org/officeDocument/2006/relationships/oleObject" Target="../embeddings/oleObject64.bin"/><Relationship Id="rId2" Type="http://schemas.openxmlformats.org/officeDocument/2006/relationships/slideLayout" Target="../slideLayouts/slideLayout2.xml"/><Relationship Id="rId16" Type="http://schemas.openxmlformats.org/officeDocument/2006/relationships/oleObject" Target="../embeddings/oleObject53.bin"/><Relationship Id="rId20" Type="http://schemas.openxmlformats.org/officeDocument/2006/relationships/oleObject" Target="../embeddings/oleObject55.bin"/><Relationship Id="rId29" Type="http://schemas.openxmlformats.org/officeDocument/2006/relationships/image" Target="../media/image46.wmf"/><Relationship Id="rId1" Type="http://schemas.openxmlformats.org/officeDocument/2006/relationships/vmlDrawing" Target="../drawings/vmlDrawing9.vml"/><Relationship Id="rId6" Type="http://schemas.openxmlformats.org/officeDocument/2006/relationships/oleObject" Target="../embeddings/oleObject48.bin"/><Relationship Id="rId11" Type="http://schemas.openxmlformats.org/officeDocument/2006/relationships/image" Target="../media/image37.wmf"/><Relationship Id="rId24" Type="http://schemas.openxmlformats.org/officeDocument/2006/relationships/oleObject" Target="../embeddings/oleObject57.bin"/><Relationship Id="rId32" Type="http://schemas.openxmlformats.org/officeDocument/2006/relationships/oleObject" Target="../embeddings/oleObject61.bin"/><Relationship Id="rId37" Type="http://schemas.openxmlformats.org/officeDocument/2006/relationships/image" Target="../media/image50.wmf"/><Relationship Id="rId5" Type="http://schemas.openxmlformats.org/officeDocument/2006/relationships/image" Target="../media/image34.wmf"/><Relationship Id="rId15" Type="http://schemas.openxmlformats.org/officeDocument/2006/relationships/image" Target="../media/image39.wmf"/><Relationship Id="rId23" Type="http://schemas.openxmlformats.org/officeDocument/2006/relationships/image" Target="../media/image43.wmf"/><Relationship Id="rId28" Type="http://schemas.openxmlformats.org/officeDocument/2006/relationships/oleObject" Target="../embeddings/oleObject59.bin"/><Relationship Id="rId36" Type="http://schemas.openxmlformats.org/officeDocument/2006/relationships/oleObject" Target="../embeddings/oleObject63.bin"/><Relationship Id="rId10" Type="http://schemas.openxmlformats.org/officeDocument/2006/relationships/oleObject" Target="../embeddings/oleObject50.bin"/><Relationship Id="rId19" Type="http://schemas.openxmlformats.org/officeDocument/2006/relationships/image" Target="../media/image41.wmf"/><Relationship Id="rId31" Type="http://schemas.openxmlformats.org/officeDocument/2006/relationships/image" Target="../media/image47.wmf"/><Relationship Id="rId4" Type="http://schemas.openxmlformats.org/officeDocument/2006/relationships/oleObject" Target="../embeddings/oleObject47.bin"/><Relationship Id="rId9" Type="http://schemas.openxmlformats.org/officeDocument/2006/relationships/image" Target="../media/image36.wmf"/><Relationship Id="rId14" Type="http://schemas.openxmlformats.org/officeDocument/2006/relationships/oleObject" Target="../embeddings/oleObject52.bin"/><Relationship Id="rId22" Type="http://schemas.openxmlformats.org/officeDocument/2006/relationships/oleObject" Target="../embeddings/oleObject56.bin"/><Relationship Id="rId27" Type="http://schemas.openxmlformats.org/officeDocument/2006/relationships/image" Target="../media/image45.wmf"/><Relationship Id="rId30" Type="http://schemas.openxmlformats.org/officeDocument/2006/relationships/oleObject" Target="../embeddings/oleObject60.bin"/><Relationship Id="rId35" Type="http://schemas.openxmlformats.org/officeDocument/2006/relationships/image" Target="../media/image49.wmf"/><Relationship Id="rId8" Type="http://schemas.openxmlformats.org/officeDocument/2006/relationships/oleObject" Target="../embeddings/oleObject49.bin"/><Relationship Id="rId3"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7.bin"/><Relationship Id="rId13" Type="http://schemas.openxmlformats.org/officeDocument/2006/relationships/image" Target="../media/image56.wmf"/><Relationship Id="rId18" Type="http://schemas.openxmlformats.org/officeDocument/2006/relationships/oleObject" Target="../embeddings/oleObject72.bin"/><Relationship Id="rId26" Type="http://schemas.openxmlformats.org/officeDocument/2006/relationships/oleObject" Target="../embeddings/oleObject76.bin"/><Relationship Id="rId3" Type="http://schemas.openxmlformats.org/officeDocument/2006/relationships/notesSlide" Target="../notesSlides/notesSlide8.xml"/><Relationship Id="rId21" Type="http://schemas.openxmlformats.org/officeDocument/2006/relationships/image" Target="../media/image60.wmf"/><Relationship Id="rId7" Type="http://schemas.openxmlformats.org/officeDocument/2006/relationships/image" Target="../media/image53.wmf"/><Relationship Id="rId12" Type="http://schemas.openxmlformats.org/officeDocument/2006/relationships/oleObject" Target="../embeddings/oleObject69.bin"/><Relationship Id="rId17" Type="http://schemas.openxmlformats.org/officeDocument/2006/relationships/image" Target="../media/image58.wmf"/><Relationship Id="rId25" Type="http://schemas.openxmlformats.org/officeDocument/2006/relationships/image" Target="../media/image62.wmf"/><Relationship Id="rId2" Type="http://schemas.openxmlformats.org/officeDocument/2006/relationships/slideLayout" Target="../slideLayouts/slideLayout2.xml"/><Relationship Id="rId16" Type="http://schemas.openxmlformats.org/officeDocument/2006/relationships/oleObject" Target="../embeddings/oleObject71.bin"/><Relationship Id="rId20" Type="http://schemas.openxmlformats.org/officeDocument/2006/relationships/oleObject" Target="../embeddings/oleObject73.bin"/><Relationship Id="rId29" Type="http://schemas.openxmlformats.org/officeDocument/2006/relationships/image" Target="../media/image64.wmf"/><Relationship Id="rId1" Type="http://schemas.openxmlformats.org/officeDocument/2006/relationships/vmlDrawing" Target="../drawings/vmlDrawing10.vml"/><Relationship Id="rId6" Type="http://schemas.openxmlformats.org/officeDocument/2006/relationships/oleObject" Target="../embeddings/oleObject66.bin"/><Relationship Id="rId11" Type="http://schemas.openxmlformats.org/officeDocument/2006/relationships/image" Target="../media/image55.wmf"/><Relationship Id="rId24" Type="http://schemas.openxmlformats.org/officeDocument/2006/relationships/oleObject" Target="../embeddings/oleObject75.bin"/><Relationship Id="rId32" Type="http://schemas.openxmlformats.org/officeDocument/2006/relationships/image" Target="../media/image65.wmf"/><Relationship Id="rId5" Type="http://schemas.openxmlformats.org/officeDocument/2006/relationships/image" Target="../media/image52.wmf"/><Relationship Id="rId15" Type="http://schemas.openxmlformats.org/officeDocument/2006/relationships/image" Target="../media/image57.wmf"/><Relationship Id="rId23" Type="http://schemas.openxmlformats.org/officeDocument/2006/relationships/image" Target="../media/image61.wmf"/><Relationship Id="rId28" Type="http://schemas.openxmlformats.org/officeDocument/2006/relationships/oleObject" Target="../embeddings/oleObject77.bin"/><Relationship Id="rId10" Type="http://schemas.openxmlformats.org/officeDocument/2006/relationships/oleObject" Target="../embeddings/oleObject68.bin"/><Relationship Id="rId19" Type="http://schemas.openxmlformats.org/officeDocument/2006/relationships/image" Target="../media/image59.wmf"/><Relationship Id="rId31" Type="http://schemas.openxmlformats.org/officeDocument/2006/relationships/oleObject" Target="../embeddings/oleObject79.bin"/><Relationship Id="rId4" Type="http://schemas.openxmlformats.org/officeDocument/2006/relationships/oleObject" Target="../embeddings/oleObject65.bin"/><Relationship Id="rId9" Type="http://schemas.openxmlformats.org/officeDocument/2006/relationships/image" Target="../media/image54.wmf"/><Relationship Id="rId14" Type="http://schemas.openxmlformats.org/officeDocument/2006/relationships/oleObject" Target="../embeddings/oleObject70.bin"/><Relationship Id="rId22" Type="http://schemas.openxmlformats.org/officeDocument/2006/relationships/oleObject" Target="../embeddings/oleObject74.bin"/><Relationship Id="rId27" Type="http://schemas.openxmlformats.org/officeDocument/2006/relationships/image" Target="../media/image63.wmf"/><Relationship Id="rId30" Type="http://schemas.openxmlformats.org/officeDocument/2006/relationships/oleObject" Target="../embeddings/oleObject78.bin"/></Relationships>
</file>

<file path=ppt/slides/_rels/slide14.xml.rels><?xml version="1.0" encoding="UTF-8" standalone="yes"?>
<Relationships xmlns="http://schemas.openxmlformats.org/package/2006/relationships"><Relationship Id="rId13" Type="http://schemas.openxmlformats.org/officeDocument/2006/relationships/image" Target="../media/image70.wmf"/><Relationship Id="rId18" Type="http://schemas.openxmlformats.org/officeDocument/2006/relationships/oleObject" Target="../embeddings/oleObject87.bin"/><Relationship Id="rId26" Type="http://schemas.openxmlformats.org/officeDocument/2006/relationships/oleObject" Target="../embeddings/oleObject92.bin"/><Relationship Id="rId3" Type="http://schemas.openxmlformats.org/officeDocument/2006/relationships/notesSlide" Target="../notesSlides/notesSlide9.xml"/><Relationship Id="rId21" Type="http://schemas.openxmlformats.org/officeDocument/2006/relationships/image" Target="../media/image57.wmf"/><Relationship Id="rId7" Type="http://schemas.openxmlformats.org/officeDocument/2006/relationships/image" Target="../media/image67.wmf"/><Relationship Id="rId12" Type="http://schemas.openxmlformats.org/officeDocument/2006/relationships/oleObject" Target="../embeddings/oleObject84.bin"/><Relationship Id="rId17" Type="http://schemas.openxmlformats.org/officeDocument/2006/relationships/image" Target="../media/image72.wmf"/><Relationship Id="rId25" Type="http://schemas.openxmlformats.org/officeDocument/2006/relationships/oleObject" Target="../embeddings/oleObject91.bin"/><Relationship Id="rId33" Type="http://schemas.openxmlformats.org/officeDocument/2006/relationships/image" Target="../media/image76.wmf"/><Relationship Id="rId2" Type="http://schemas.openxmlformats.org/officeDocument/2006/relationships/slideLayout" Target="../slideLayouts/slideLayout2.xml"/><Relationship Id="rId16" Type="http://schemas.openxmlformats.org/officeDocument/2006/relationships/oleObject" Target="../embeddings/oleObject86.bin"/><Relationship Id="rId20" Type="http://schemas.openxmlformats.org/officeDocument/2006/relationships/oleObject" Target="../embeddings/oleObject88.bin"/><Relationship Id="rId29" Type="http://schemas.openxmlformats.org/officeDocument/2006/relationships/image" Target="../media/image74.wmf"/><Relationship Id="rId1" Type="http://schemas.openxmlformats.org/officeDocument/2006/relationships/vmlDrawing" Target="../drawings/vmlDrawing11.vml"/><Relationship Id="rId6" Type="http://schemas.openxmlformats.org/officeDocument/2006/relationships/oleObject" Target="../embeddings/oleObject81.bin"/><Relationship Id="rId11" Type="http://schemas.openxmlformats.org/officeDocument/2006/relationships/image" Target="../media/image69.wmf"/><Relationship Id="rId24" Type="http://schemas.openxmlformats.org/officeDocument/2006/relationships/oleObject" Target="../embeddings/oleObject90.bin"/><Relationship Id="rId32" Type="http://schemas.openxmlformats.org/officeDocument/2006/relationships/oleObject" Target="../embeddings/oleObject95.bin"/><Relationship Id="rId5" Type="http://schemas.openxmlformats.org/officeDocument/2006/relationships/image" Target="../media/image66.wmf"/><Relationship Id="rId15" Type="http://schemas.openxmlformats.org/officeDocument/2006/relationships/image" Target="../media/image71.wmf"/><Relationship Id="rId23" Type="http://schemas.openxmlformats.org/officeDocument/2006/relationships/image" Target="../media/image58.wmf"/><Relationship Id="rId28" Type="http://schemas.openxmlformats.org/officeDocument/2006/relationships/oleObject" Target="../embeddings/oleObject93.bin"/><Relationship Id="rId10" Type="http://schemas.openxmlformats.org/officeDocument/2006/relationships/oleObject" Target="../embeddings/oleObject83.bin"/><Relationship Id="rId19" Type="http://schemas.openxmlformats.org/officeDocument/2006/relationships/image" Target="../media/image56.wmf"/><Relationship Id="rId31" Type="http://schemas.openxmlformats.org/officeDocument/2006/relationships/image" Target="../media/image75.wmf"/><Relationship Id="rId4" Type="http://schemas.openxmlformats.org/officeDocument/2006/relationships/oleObject" Target="../embeddings/oleObject80.bin"/><Relationship Id="rId9" Type="http://schemas.openxmlformats.org/officeDocument/2006/relationships/image" Target="../media/image68.wmf"/><Relationship Id="rId14" Type="http://schemas.openxmlformats.org/officeDocument/2006/relationships/oleObject" Target="../embeddings/oleObject85.bin"/><Relationship Id="rId22" Type="http://schemas.openxmlformats.org/officeDocument/2006/relationships/oleObject" Target="../embeddings/oleObject89.bin"/><Relationship Id="rId27" Type="http://schemas.openxmlformats.org/officeDocument/2006/relationships/image" Target="../media/image73.wmf"/><Relationship Id="rId30" Type="http://schemas.openxmlformats.org/officeDocument/2006/relationships/oleObject" Target="../embeddings/oleObject94.bin"/><Relationship Id="rId8" Type="http://schemas.openxmlformats.org/officeDocument/2006/relationships/oleObject" Target="../embeddings/oleObject8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98.bin"/><Relationship Id="rId13" Type="http://schemas.openxmlformats.org/officeDocument/2006/relationships/image" Target="../media/image81.wmf"/><Relationship Id="rId3" Type="http://schemas.openxmlformats.org/officeDocument/2006/relationships/notesSlide" Target="../notesSlides/notesSlide11.xml"/><Relationship Id="rId7" Type="http://schemas.openxmlformats.org/officeDocument/2006/relationships/image" Target="../media/image78.wmf"/><Relationship Id="rId12"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97.bin"/><Relationship Id="rId11" Type="http://schemas.openxmlformats.org/officeDocument/2006/relationships/image" Target="../media/image80.wmf"/><Relationship Id="rId5" Type="http://schemas.openxmlformats.org/officeDocument/2006/relationships/image" Target="../media/image77.wmf"/><Relationship Id="rId10" Type="http://schemas.openxmlformats.org/officeDocument/2006/relationships/oleObject" Target="../embeddings/oleObject99.bin"/><Relationship Id="rId4" Type="http://schemas.openxmlformats.org/officeDocument/2006/relationships/oleObject" Target="../embeddings/oleObject96.bin"/><Relationship Id="rId9" Type="http://schemas.openxmlformats.org/officeDocument/2006/relationships/image" Target="../media/image79.wmf"/></Relationships>
</file>

<file path=ppt/slides/_rels/slide17.xml.rels><?xml version="1.0" encoding="UTF-8" standalone="yes"?>
<Relationships xmlns="http://schemas.openxmlformats.org/package/2006/relationships"><Relationship Id="rId3" Type="http://schemas.openxmlformats.org/officeDocument/2006/relationships/image" Target="../media/image8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4.gif"/><Relationship Id="rId4" Type="http://schemas.openxmlformats.org/officeDocument/2006/relationships/image" Target="../media/image83.gi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image" Target="../media/image87.wmf"/><Relationship Id="rId3" Type="http://schemas.openxmlformats.org/officeDocument/2006/relationships/notesSlide" Target="../notesSlides/notesSlide13.xml"/><Relationship Id="rId7" Type="http://schemas.openxmlformats.org/officeDocument/2006/relationships/image" Target="../media/image80.wmf"/><Relationship Id="rId12" Type="http://schemas.openxmlformats.org/officeDocument/2006/relationships/oleObject" Target="../embeddings/oleObject10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02.bin"/><Relationship Id="rId11" Type="http://schemas.openxmlformats.org/officeDocument/2006/relationships/image" Target="../media/image86.wmf"/><Relationship Id="rId5" Type="http://schemas.openxmlformats.org/officeDocument/2006/relationships/image" Target="../media/image79.wmf"/><Relationship Id="rId10" Type="http://schemas.openxmlformats.org/officeDocument/2006/relationships/oleObject" Target="../embeddings/oleObject104.bin"/><Relationship Id="rId4" Type="http://schemas.openxmlformats.org/officeDocument/2006/relationships/oleObject" Target="../embeddings/oleObject101.bin"/><Relationship Id="rId9" Type="http://schemas.openxmlformats.org/officeDocument/2006/relationships/image" Target="../media/image85.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oleObject" Target="../embeddings/oleObject8.bin"/><Relationship Id="rId18" Type="http://schemas.openxmlformats.org/officeDocument/2006/relationships/image" Target="../media/image4.wmf"/><Relationship Id="rId3" Type="http://schemas.openxmlformats.org/officeDocument/2006/relationships/notesSlide" Target="../notesSlides/notesSlide1.xml"/><Relationship Id="rId7" Type="http://schemas.openxmlformats.org/officeDocument/2006/relationships/oleObject" Target="../embeddings/oleObject3.bin"/><Relationship Id="rId12" Type="http://schemas.openxmlformats.org/officeDocument/2006/relationships/oleObject" Target="../embeddings/oleObject7.bin"/><Relationship Id="rId17" Type="http://schemas.openxmlformats.org/officeDocument/2006/relationships/oleObject" Target="../embeddings/oleObject11.bin"/><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6.bin"/><Relationship Id="rId5" Type="http://schemas.openxmlformats.org/officeDocument/2006/relationships/image" Target="../media/image1.wmf"/><Relationship Id="rId15" Type="http://schemas.openxmlformats.org/officeDocument/2006/relationships/oleObject" Target="../embeddings/oleObject10.bin"/><Relationship Id="rId10" Type="http://schemas.openxmlformats.org/officeDocument/2006/relationships/oleObject" Target="../embeddings/oleObject5.bin"/><Relationship Id="rId4" Type="http://schemas.openxmlformats.org/officeDocument/2006/relationships/oleObject" Target="../embeddings/oleObject1.bin"/><Relationship Id="rId9" Type="http://schemas.openxmlformats.org/officeDocument/2006/relationships/oleObject" Target="../embeddings/oleObject4.bin"/><Relationship Id="rId1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9.wmf"/><Relationship Id="rId18" Type="http://schemas.openxmlformats.org/officeDocument/2006/relationships/oleObject" Target="../embeddings/oleObject19.bin"/><Relationship Id="rId3" Type="http://schemas.openxmlformats.org/officeDocument/2006/relationships/notesSlide" Target="../notesSlides/notesSlide2.xml"/><Relationship Id="rId7" Type="http://schemas.openxmlformats.org/officeDocument/2006/relationships/image" Target="../media/image6.wmf"/><Relationship Id="rId12" Type="http://schemas.openxmlformats.org/officeDocument/2006/relationships/oleObject" Target="../embeddings/oleObject16.bin"/><Relationship Id="rId17" Type="http://schemas.openxmlformats.org/officeDocument/2006/relationships/image" Target="../media/image11.wmf"/><Relationship Id="rId2" Type="http://schemas.openxmlformats.org/officeDocument/2006/relationships/slideLayout" Target="../slideLayouts/slideLayout2.xml"/><Relationship Id="rId16" Type="http://schemas.openxmlformats.org/officeDocument/2006/relationships/oleObject" Target="../embeddings/oleObject18.bin"/><Relationship Id="rId1" Type="http://schemas.openxmlformats.org/officeDocument/2006/relationships/vmlDrawing" Target="../drawings/vmlDrawing2.vml"/><Relationship Id="rId6" Type="http://schemas.openxmlformats.org/officeDocument/2006/relationships/oleObject" Target="../embeddings/oleObject13.bin"/><Relationship Id="rId11" Type="http://schemas.openxmlformats.org/officeDocument/2006/relationships/image" Target="../media/image8.wmf"/><Relationship Id="rId5" Type="http://schemas.openxmlformats.org/officeDocument/2006/relationships/image" Target="../media/image5.wmf"/><Relationship Id="rId15" Type="http://schemas.openxmlformats.org/officeDocument/2006/relationships/image" Target="../media/image10.wmf"/><Relationship Id="rId10" Type="http://schemas.openxmlformats.org/officeDocument/2006/relationships/oleObject" Target="../embeddings/oleObject15.bin"/><Relationship Id="rId19" Type="http://schemas.openxmlformats.org/officeDocument/2006/relationships/image" Target="../media/image12.wmf"/><Relationship Id="rId4" Type="http://schemas.openxmlformats.org/officeDocument/2006/relationships/oleObject" Target="../embeddings/oleObject12.bin"/><Relationship Id="rId9" Type="http://schemas.openxmlformats.org/officeDocument/2006/relationships/image" Target="../media/image7.wmf"/><Relationship Id="rId14"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3.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21.bin"/><Relationship Id="rId5" Type="http://schemas.openxmlformats.org/officeDocument/2006/relationships/image" Target="../media/image13.wmf"/><Relationship Id="rId4" Type="http://schemas.openxmlformats.org/officeDocument/2006/relationships/oleObject" Target="../embeddings/oleObject20.bin"/><Relationship Id="rId9"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5.wmf"/><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30.bin"/><Relationship Id="rId18" Type="http://schemas.openxmlformats.org/officeDocument/2006/relationships/image" Target="../media/image23.wmf"/><Relationship Id="rId3" Type="http://schemas.openxmlformats.org/officeDocument/2006/relationships/oleObject" Target="../embeddings/oleObject25.bin"/><Relationship Id="rId21" Type="http://schemas.openxmlformats.org/officeDocument/2006/relationships/oleObject" Target="../embeddings/oleObject34.bin"/><Relationship Id="rId7" Type="http://schemas.openxmlformats.org/officeDocument/2006/relationships/oleObject" Target="../embeddings/oleObject27.bin"/><Relationship Id="rId12" Type="http://schemas.openxmlformats.org/officeDocument/2006/relationships/image" Target="../media/image20.wmf"/><Relationship Id="rId17" Type="http://schemas.openxmlformats.org/officeDocument/2006/relationships/oleObject" Target="../embeddings/oleObject32.bin"/><Relationship Id="rId25" Type="http://schemas.openxmlformats.org/officeDocument/2006/relationships/image" Target="../media/image26.wmf"/><Relationship Id="rId2" Type="http://schemas.openxmlformats.org/officeDocument/2006/relationships/slideLayout" Target="../slideLayouts/slideLayout2.xml"/><Relationship Id="rId16" Type="http://schemas.openxmlformats.org/officeDocument/2006/relationships/image" Target="../media/image22.wmf"/><Relationship Id="rId20" Type="http://schemas.openxmlformats.org/officeDocument/2006/relationships/image" Target="../media/image24.wmf"/><Relationship Id="rId1" Type="http://schemas.openxmlformats.org/officeDocument/2006/relationships/vmlDrawing" Target="../drawings/vmlDrawing5.vml"/><Relationship Id="rId6" Type="http://schemas.openxmlformats.org/officeDocument/2006/relationships/image" Target="../media/image17.wmf"/><Relationship Id="rId11" Type="http://schemas.openxmlformats.org/officeDocument/2006/relationships/oleObject" Target="../embeddings/oleObject29.bin"/><Relationship Id="rId24" Type="http://schemas.openxmlformats.org/officeDocument/2006/relationships/oleObject" Target="../embeddings/oleObject36.bin"/><Relationship Id="rId5" Type="http://schemas.openxmlformats.org/officeDocument/2006/relationships/oleObject" Target="../embeddings/oleObject26.bin"/><Relationship Id="rId15" Type="http://schemas.openxmlformats.org/officeDocument/2006/relationships/oleObject" Target="../embeddings/oleObject31.bin"/><Relationship Id="rId23" Type="http://schemas.openxmlformats.org/officeDocument/2006/relationships/image" Target="../media/image25.wmf"/><Relationship Id="rId10" Type="http://schemas.openxmlformats.org/officeDocument/2006/relationships/image" Target="../media/image19.wmf"/><Relationship Id="rId19" Type="http://schemas.openxmlformats.org/officeDocument/2006/relationships/oleObject" Target="../embeddings/oleObject33.bin"/><Relationship Id="rId4" Type="http://schemas.openxmlformats.org/officeDocument/2006/relationships/image" Target="../media/image16.wmf"/><Relationship Id="rId9" Type="http://schemas.openxmlformats.org/officeDocument/2006/relationships/oleObject" Target="../embeddings/oleObject28.bin"/><Relationship Id="rId14" Type="http://schemas.openxmlformats.org/officeDocument/2006/relationships/image" Target="../media/image21.wmf"/><Relationship Id="rId22" Type="http://schemas.openxmlformats.org/officeDocument/2006/relationships/oleObject" Target="../embeddings/oleObject3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oleObject" Target="../embeddings/oleObject42.bin"/><Relationship Id="rId3" Type="http://schemas.openxmlformats.org/officeDocument/2006/relationships/notesSlide" Target="../notesSlides/notesSlide5.xml"/><Relationship Id="rId7" Type="http://schemas.openxmlformats.org/officeDocument/2006/relationships/image" Target="../media/image22.wmf"/><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8.bin"/><Relationship Id="rId11" Type="http://schemas.openxmlformats.org/officeDocument/2006/relationships/oleObject" Target="../embeddings/oleObject41.bin"/><Relationship Id="rId5" Type="http://schemas.openxmlformats.org/officeDocument/2006/relationships/image" Target="../media/image27.wmf"/><Relationship Id="rId10" Type="http://schemas.openxmlformats.org/officeDocument/2006/relationships/image" Target="../media/image28.wmf"/><Relationship Id="rId4" Type="http://schemas.openxmlformats.org/officeDocument/2006/relationships/oleObject" Target="../embeddings/oleObject37.bin"/><Relationship Id="rId9" Type="http://schemas.openxmlformats.org/officeDocument/2006/relationships/oleObject" Target="../embeddings/oleObject40.bin"/><Relationship Id="rId14" Type="http://schemas.openxmlformats.org/officeDocument/2006/relationships/image" Target="../media/image3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0168" y="2132856"/>
            <a:ext cx="8892480" cy="720080"/>
          </a:xfrm>
        </p:spPr>
        <p:txBody>
          <a:bodyPr>
            <a:normAutofit/>
          </a:bodyPr>
          <a:lstStyle/>
          <a:p>
            <a:pPr algn="ctr"/>
            <a:r>
              <a:rPr lang="en-US" altLang="zh-CN" dirty="0" smtClean="0">
                <a:cs typeface="Times New Roman" panose="02020603050405020304" pitchFamily="18" charset="0"/>
              </a:rPr>
              <a:t>5.2 </a:t>
            </a:r>
            <a:r>
              <a:rPr lang="zh-CN" altLang="en-US" dirty="0" smtClean="0">
                <a:cs typeface="Times New Roman" panose="02020603050405020304" pitchFamily="18" charset="0"/>
              </a:rPr>
              <a:t>晶体光学器件</a:t>
            </a:r>
            <a:endParaRPr lang="zh-CN" altLang="en-US" dirty="0">
              <a:cs typeface="Times New Roman" panose="02020603050405020304" pitchFamily="18" charset="0"/>
            </a:endParaRPr>
          </a:p>
        </p:txBody>
      </p:sp>
      <p:sp>
        <p:nvSpPr>
          <p:cNvPr id="3" name="内容占位符 2"/>
          <p:cNvSpPr>
            <a:spLocks noGrp="1"/>
          </p:cNvSpPr>
          <p:nvPr>
            <p:ph idx="1"/>
          </p:nvPr>
        </p:nvSpPr>
        <p:spPr>
          <a:xfrm>
            <a:off x="275928" y="3068960"/>
            <a:ext cx="8640960" cy="1944216"/>
          </a:xfrm>
        </p:spPr>
        <p:txBody>
          <a:bodyPr>
            <a:normAutofit/>
          </a:bodyPr>
          <a:lstStyle/>
          <a:p>
            <a:pPr marL="0" indent="0" algn="ctr">
              <a:spcBef>
                <a:spcPts val="1800"/>
              </a:spcBef>
              <a:buNone/>
            </a:pPr>
            <a:r>
              <a:rPr lang="zh-CN" altLang="en-US" sz="2800" dirty="0" smtClean="0">
                <a:latin typeface="微软雅黑" panose="020B0503020204020204" pitchFamily="34" charset="-122"/>
              </a:rPr>
              <a:t>晶体偏振器</a:t>
            </a:r>
            <a:endParaRPr lang="en-US" altLang="zh-CN" sz="2800" dirty="0" smtClean="0">
              <a:latin typeface="微软雅黑" panose="020B0503020204020204" pitchFamily="34" charset="-122"/>
            </a:endParaRPr>
          </a:p>
          <a:p>
            <a:pPr marL="0" indent="0" algn="ctr">
              <a:spcBef>
                <a:spcPts val="1800"/>
              </a:spcBef>
              <a:buNone/>
            </a:pPr>
            <a:r>
              <a:rPr kumimoji="1" lang="zh-CN" altLang="en-US" sz="2800" dirty="0" smtClean="0"/>
              <a:t>波片</a:t>
            </a:r>
            <a:endParaRPr kumimoji="1" lang="en-US" altLang="zh-CN" sz="2800" dirty="0" smtClean="0"/>
          </a:p>
          <a:p>
            <a:pPr marL="0" indent="0" algn="ctr">
              <a:spcBef>
                <a:spcPts val="1800"/>
              </a:spcBef>
              <a:buNone/>
            </a:pPr>
            <a:r>
              <a:rPr kumimoji="1" lang="zh-CN" altLang="en-US" sz="2800" dirty="0" smtClean="0"/>
              <a:t>相位补偿器</a:t>
            </a:r>
            <a:endParaRPr kumimoji="1" lang="zh-CN" altLang="en-US" sz="2800" dirty="0"/>
          </a:p>
          <a:p>
            <a:pPr marL="0" indent="0">
              <a:spcBef>
                <a:spcPts val="1800"/>
              </a:spcBef>
              <a:buNone/>
            </a:pPr>
            <a:endParaRPr kumimoji="1" lang="en-US" altLang="zh-CN" sz="2800" dirty="0"/>
          </a:p>
          <a:p>
            <a:pPr marL="0" indent="0">
              <a:spcBef>
                <a:spcPts val="1800"/>
              </a:spcBef>
              <a:buNone/>
            </a:pPr>
            <a:endParaRPr lang="en-US" altLang="zh-CN" sz="28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36197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548680"/>
            <a:ext cx="3416320" cy="662554"/>
          </a:xfrm>
          <a:prstGeom prst="rect">
            <a:avLst/>
          </a:prstGeom>
        </p:spPr>
        <p:txBody>
          <a:bodyPr wrap="none">
            <a:spAutoFit/>
          </a:bodyPr>
          <a:lstStyle/>
          <a:p>
            <a:pPr eaLnBrk="0" fontAlgn="base" hangingPunct="0">
              <a:lnSpc>
                <a:spcPct val="150000"/>
              </a:lnSpc>
              <a:spcBef>
                <a:spcPct val="0"/>
              </a:spcBef>
              <a:spcAft>
                <a:spcPct val="0"/>
              </a:spcAft>
            </a:pPr>
            <a:r>
              <a:rPr lang="zh-CN" altLang="en-US" sz="2800" dirty="0">
                <a:solidFill>
                  <a:srgbClr val="0066FF"/>
                </a:solidFill>
                <a:latin typeface="微软雅黑" panose="020B0503020204020204" pitchFamily="34" charset="-122"/>
                <a:ea typeface="微软雅黑" panose="020B0503020204020204" pitchFamily="34" charset="-122"/>
              </a:rPr>
              <a:t>偏振棱镜</a:t>
            </a:r>
            <a:r>
              <a:rPr lang="zh-CN" altLang="en-US" sz="2800" dirty="0" smtClean="0">
                <a:solidFill>
                  <a:srgbClr val="0066FF"/>
                </a:solidFill>
                <a:latin typeface="微软雅黑" panose="020B0503020204020204" pitchFamily="34" charset="-122"/>
                <a:ea typeface="微软雅黑" panose="020B0503020204020204" pitchFamily="34" charset="-122"/>
              </a:rPr>
              <a:t>的主要参数</a:t>
            </a:r>
            <a:endParaRPr lang="zh-CN" altLang="en-US" sz="2800" dirty="0">
              <a:solidFill>
                <a:srgbClr val="0066FF"/>
              </a:solidFill>
              <a:latin typeface="微软雅黑" panose="020B0503020204020204" pitchFamily="34" charset="-122"/>
              <a:ea typeface="微软雅黑" panose="020B0503020204020204" pitchFamily="34" charset="-122"/>
            </a:endParaRPr>
          </a:p>
        </p:txBody>
      </p:sp>
      <p:sp>
        <p:nvSpPr>
          <p:cNvPr id="54" name="Rectangle 3"/>
          <p:cNvSpPr txBox="1">
            <a:spLocks noChangeArrowheads="1"/>
          </p:cNvSpPr>
          <p:nvPr/>
        </p:nvSpPr>
        <p:spPr>
          <a:xfrm>
            <a:off x="457200" y="1254571"/>
            <a:ext cx="6923088" cy="3052763"/>
          </a:xfrm>
          <a:prstGeom prst="rect">
            <a:avLst/>
          </a:prstGeom>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zh-CN" altLang="en-US" sz="2400" dirty="0" smtClean="0"/>
              <a:t>通光孔径：一般</a:t>
            </a:r>
            <a:r>
              <a:rPr lang="el-GR" altLang="zh-CN" sz="2400" dirty="0" smtClean="0"/>
              <a:t>Φ</a:t>
            </a:r>
            <a:r>
              <a:rPr lang="en-US" altLang="zh-CN" sz="2400" dirty="0" smtClean="0"/>
              <a:t>=5~20mm</a:t>
            </a:r>
          </a:p>
          <a:p>
            <a:pPr algn="just">
              <a:lnSpc>
                <a:spcPct val="150000"/>
              </a:lnSpc>
            </a:pPr>
            <a:r>
              <a:rPr lang="zh-CN" altLang="en-US" sz="2400" dirty="0" smtClean="0"/>
              <a:t>孔径角：入射光束的锥角范围</a:t>
            </a:r>
          </a:p>
          <a:p>
            <a:pPr algn="just" fontAlgn="ctr">
              <a:lnSpc>
                <a:spcPct val="150000"/>
              </a:lnSpc>
            </a:pPr>
            <a:r>
              <a:rPr lang="zh-CN" altLang="en-US" sz="2400" dirty="0" smtClean="0">
                <a:solidFill>
                  <a:srgbClr val="FF0000"/>
                </a:solidFill>
              </a:rPr>
              <a:t>消光比</a:t>
            </a:r>
            <a:r>
              <a:rPr lang="zh-CN" altLang="en-US" sz="2400" dirty="0" smtClean="0"/>
              <a:t>：</a:t>
            </a:r>
            <a:r>
              <a:rPr lang="zh-CN" altLang="en-US" sz="2400" dirty="0" smtClean="0">
                <a:solidFill>
                  <a:srgbClr val="FF0000"/>
                </a:solidFill>
              </a:rPr>
              <a:t>通过偏振器后两正交偏振光的强度比</a:t>
            </a:r>
            <a:r>
              <a:rPr lang="zh-CN" altLang="en-US" sz="2400" dirty="0" smtClean="0"/>
              <a:t>，一般可达</a:t>
            </a:r>
            <a:r>
              <a:rPr lang="en-US" altLang="zh-CN" sz="2400" dirty="0" smtClean="0"/>
              <a:t>10</a:t>
            </a:r>
            <a:r>
              <a:rPr lang="en-US" altLang="zh-CN" sz="2400" baseline="30000" dirty="0" smtClean="0"/>
              <a:t>-5</a:t>
            </a:r>
            <a:r>
              <a:rPr lang="zh-CN" altLang="en-US" sz="2400" dirty="0" smtClean="0"/>
              <a:t>。</a:t>
            </a:r>
            <a:endParaRPr lang="en-US" altLang="zh-CN" sz="2400" dirty="0" smtClean="0"/>
          </a:p>
          <a:p>
            <a:pPr algn="just">
              <a:lnSpc>
                <a:spcPct val="150000"/>
              </a:lnSpc>
            </a:pPr>
            <a:r>
              <a:rPr lang="zh-CN" altLang="en-US" sz="2400" dirty="0" smtClean="0"/>
              <a:t>抗损伤能力：主要是过高光强对胶合面的损伤</a:t>
            </a:r>
            <a:endParaRPr lang="el-GR" altLang="zh-CN" sz="2400" dirty="0"/>
          </a:p>
        </p:txBody>
      </p:sp>
      <p:sp>
        <p:nvSpPr>
          <p:cNvPr id="55" name="Line 4"/>
          <p:cNvSpPr>
            <a:spLocks noChangeShapeType="1"/>
          </p:cNvSpPr>
          <p:nvPr/>
        </p:nvSpPr>
        <p:spPr bwMode="auto">
          <a:xfrm>
            <a:off x="8099945" y="3213571"/>
            <a:ext cx="0" cy="2879725"/>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 name="Line 5"/>
          <p:cNvSpPr>
            <a:spLocks noChangeShapeType="1"/>
          </p:cNvSpPr>
          <p:nvPr/>
        </p:nvSpPr>
        <p:spPr bwMode="auto">
          <a:xfrm>
            <a:off x="7955483" y="4653434"/>
            <a:ext cx="288925" cy="0"/>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 name="AutoShape 6"/>
          <p:cNvSpPr>
            <a:spLocks noChangeArrowheads="1"/>
          </p:cNvSpPr>
          <p:nvPr/>
        </p:nvSpPr>
        <p:spPr bwMode="auto">
          <a:xfrm>
            <a:off x="3853458" y="5178896"/>
            <a:ext cx="2447925" cy="914400"/>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 name="AutoShape 7"/>
          <p:cNvSpPr>
            <a:spLocks noChangeArrowheads="1"/>
          </p:cNvSpPr>
          <p:nvPr/>
        </p:nvSpPr>
        <p:spPr bwMode="auto">
          <a:xfrm flipH="1" flipV="1">
            <a:off x="3924895" y="5128096"/>
            <a:ext cx="2447925" cy="914400"/>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 name="Line 8"/>
          <p:cNvSpPr>
            <a:spLocks noChangeShapeType="1"/>
          </p:cNvSpPr>
          <p:nvPr/>
        </p:nvSpPr>
        <p:spPr bwMode="auto">
          <a:xfrm>
            <a:off x="3996333" y="5374159"/>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4" name="Line 9"/>
          <p:cNvSpPr>
            <a:spLocks noChangeShapeType="1"/>
          </p:cNvSpPr>
          <p:nvPr/>
        </p:nvSpPr>
        <p:spPr bwMode="auto">
          <a:xfrm>
            <a:off x="6228358" y="5229696"/>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5" name="Line 10"/>
          <p:cNvSpPr>
            <a:spLocks noChangeShapeType="1"/>
          </p:cNvSpPr>
          <p:nvPr/>
        </p:nvSpPr>
        <p:spPr bwMode="auto">
          <a:xfrm flipV="1">
            <a:off x="2843808" y="5661496"/>
            <a:ext cx="1008062" cy="7938"/>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 name="Line 14"/>
          <p:cNvSpPr>
            <a:spLocks noChangeShapeType="1"/>
          </p:cNvSpPr>
          <p:nvPr/>
        </p:nvSpPr>
        <p:spPr bwMode="auto">
          <a:xfrm flipH="1">
            <a:off x="4788495" y="5164609"/>
            <a:ext cx="285750" cy="863600"/>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67" name="Object 16"/>
          <p:cNvGraphicFramePr>
            <a:graphicFrameLocks noChangeAspect="1"/>
          </p:cNvGraphicFramePr>
          <p:nvPr>
            <p:extLst>
              <p:ext uri="{D42A27DB-BD31-4B8C-83A1-F6EECF244321}">
                <p14:modId xmlns:p14="http://schemas.microsoft.com/office/powerpoint/2010/main" val="3529342865"/>
              </p:ext>
            </p:extLst>
          </p:nvPr>
        </p:nvGraphicFramePr>
        <p:xfrm>
          <a:off x="4426545" y="5069359"/>
          <a:ext cx="217488" cy="304800"/>
        </p:xfrm>
        <a:graphic>
          <a:graphicData uri="http://schemas.openxmlformats.org/presentationml/2006/ole">
            <mc:AlternateContent xmlns:mc="http://schemas.openxmlformats.org/markup-compatibility/2006">
              <mc:Choice xmlns:v="urn:schemas-microsoft-com:vml" Requires="v">
                <p:oleObj spid="_x0000_s419944" name="Equation" r:id="rId3" imgW="126720" imgH="177480" progId="Equation.DSMT4">
                  <p:embed/>
                </p:oleObj>
              </mc:Choice>
              <mc:Fallback>
                <p:oleObj name="Equation" r:id="rId3" imgW="126720" imgH="177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6545" y="5069359"/>
                        <a:ext cx="217488"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8" name="Line 28"/>
          <p:cNvSpPr>
            <a:spLocks noChangeShapeType="1"/>
          </p:cNvSpPr>
          <p:nvPr/>
        </p:nvSpPr>
        <p:spPr bwMode="auto">
          <a:xfrm flipH="1" flipV="1">
            <a:off x="3131145" y="5309071"/>
            <a:ext cx="720725" cy="360363"/>
          </a:xfrm>
          <a:prstGeom prst="line">
            <a:avLst/>
          </a:prstGeom>
          <a:noFill/>
          <a:ln w="1905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 name="Line 29"/>
          <p:cNvSpPr>
            <a:spLocks noChangeShapeType="1"/>
          </p:cNvSpPr>
          <p:nvPr/>
        </p:nvSpPr>
        <p:spPr bwMode="auto">
          <a:xfrm flipV="1">
            <a:off x="3131145" y="5667846"/>
            <a:ext cx="720725" cy="360363"/>
          </a:xfrm>
          <a:prstGeom prst="line">
            <a:avLst/>
          </a:prstGeom>
          <a:noFill/>
          <a:ln w="1905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 name="Line 30"/>
          <p:cNvSpPr>
            <a:spLocks noChangeShapeType="1"/>
          </p:cNvSpPr>
          <p:nvPr/>
        </p:nvSpPr>
        <p:spPr bwMode="auto">
          <a:xfrm flipV="1">
            <a:off x="3851870" y="5596409"/>
            <a:ext cx="1079500" cy="73025"/>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 name="Line 31"/>
          <p:cNvSpPr>
            <a:spLocks noChangeShapeType="1"/>
          </p:cNvSpPr>
          <p:nvPr/>
        </p:nvSpPr>
        <p:spPr bwMode="auto">
          <a:xfrm flipV="1">
            <a:off x="3851870" y="5164609"/>
            <a:ext cx="2520950" cy="504825"/>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2" name="Line 32"/>
          <p:cNvSpPr>
            <a:spLocks noChangeShapeType="1"/>
          </p:cNvSpPr>
          <p:nvPr/>
        </p:nvSpPr>
        <p:spPr bwMode="auto">
          <a:xfrm flipV="1">
            <a:off x="6372820" y="4588346"/>
            <a:ext cx="719138" cy="576263"/>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3" name="Arc 33"/>
          <p:cNvSpPr>
            <a:spLocks/>
          </p:cNvSpPr>
          <p:nvPr/>
        </p:nvSpPr>
        <p:spPr bwMode="auto">
          <a:xfrm rot="13805327">
            <a:off x="3322439" y="5401940"/>
            <a:ext cx="377825" cy="430213"/>
          </a:xfrm>
          <a:custGeom>
            <a:avLst/>
            <a:gdLst>
              <a:gd name="G0" fmla="+- 0 0 0"/>
              <a:gd name="G1" fmla="+- 21498 0 0"/>
              <a:gd name="G2" fmla="+- 21600 0 0"/>
              <a:gd name="T0" fmla="*/ 2095 w 18931"/>
              <a:gd name="T1" fmla="*/ 0 h 21498"/>
              <a:gd name="T2" fmla="*/ 18931 w 18931"/>
              <a:gd name="T3" fmla="*/ 11097 h 21498"/>
              <a:gd name="T4" fmla="*/ 0 w 18931"/>
              <a:gd name="T5" fmla="*/ 21498 h 21498"/>
            </a:gdLst>
            <a:ahLst/>
            <a:cxnLst>
              <a:cxn ang="0">
                <a:pos x="T0" y="T1"/>
              </a:cxn>
              <a:cxn ang="0">
                <a:pos x="T2" y="T3"/>
              </a:cxn>
              <a:cxn ang="0">
                <a:pos x="T4" y="T5"/>
              </a:cxn>
            </a:cxnLst>
            <a:rect l="0" t="0" r="r" b="b"/>
            <a:pathLst>
              <a:path w="18931" h="21498" fill="none" extrusionOk="0">
                <a:moveTo>
                  <a:pt x="2095" y="-1"/>
                </a:moveTo>
                <a:cubicBezTo>
                  <a:pt x="9195" y="691"/>
                  <a:pt x="15495" y="4844"/>
                  <a:pt x="18930" y="11097"/>
                </a:cubicBezTo>
              </a:path>
              <a:path w="18931" h="21498" stroke="0" extrusionOk="0">
                <a:moveTo>
                  <a:pt x="2095" y="-1"/>
                </a:moveTo>
                <a:cubicBezTo>
                  <a:pt x="9195" y="691"/>
                  <a:pt x="15495" y="4844"/>
                  <a:pt x="18930" y="11097"/>
                </a:cubicBezTo>
                <a:lnTo>
                  <a:pt x="0" y="21498"/>
                </a:lnTo>
                <a:close/>
              </a:path>
            </a:pathLst>
          </a:custGeom>
          <a:noFill/>
          <a:ln w="3175">
            <a:solidFill>
              <a:schemeClr val="tx1"/>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693259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091" y="116632"/>
            <a:ext cx="8892480" cy="720080"/>
          </a:xfrm>
        </p:spPr>
        <p:txBody>
          <a:bodyPr>
            <a:normAutofit/>
          </a:bodyPr>
          <a:lstStyle/>
          <a:p>
            <a:pPr>
              <a:spcBef>
                <a:spcPts val="1800"/>
              </a:spcBef>
            </a:pPr>
            <a:r>
              <a:rPr lang="zh-CN" altLang="en-US" dirty="0" smtClean="0">
                <a:latin typeface="Times New Roman" panose="02020603050405020304" pitchFamily="18" charset="0"/>
                <a:cs typeface="Times New Roman" panose="02020603050405020304" pitchFamily="18" charset="0"/>
              </a:rPr>
              <a:t>二、波</a:t>
            </a:r>
            <a:r>
              <a:rPr lang="zh-CN" altLang="en-US" dirty="0">
                <a:latin typeface="Times New Roman" panose="02020603050405020304" pitchFamily="18" charset="0"/>
                <a:cs typeface="Times New Roman" panose="02020603050405020304" pitchFamily="18" charset="0"/>
              </a:rPr>
              <a:t>片</a:t>
            </a:r>
            <a:endParaRPr lang="en-US" altLang="zh-CN" dirty="0">
              <a:latin typeface="Times New Roman" panose="02020603050405020304" pitchFamily="18" charset="0"/>
              <a:cs typeface="Times New Roman" panose="02020603050405020304" pitchFamily="18" charset="0"/>
            </a:endParaRPr>
          </a:p>
        </p:txBody>
      </p:sp>
      <p:sp>
        <p:nvSpPr>
          <p:cNvPr id="154" name="矩形 153"/>
          <p:cNvSpPr/>
          <p:nvPr/>
        </p:nvSpPr>
        <p:spPr>
          <a:xfrm>
            <a:off x="251091" y="692696"/>
            <a:ext cx="3877985" cy="646331"/>
          </a:xfrm>
          <a:prstGeom prst="rect">
            <a:avLst/>
          </a:prstGeom>
        </p:spPr>
        <p:txBody>
          <a:bodyPr wrap="none">
            <a:spAutoFit/>
          </a:bodyPr>
          <a:lstStyle/>
          <a:p>
            <a:pPr eaLnBrk="0" fontAlgn="base" hangingPunct="0">
              <a:lnSpc>
                <a:spcPct val="150000"/>
              </a:lnSpc>
              <a:spcBef>
                <a:spcPct val="0"/>
              </a:spcBef>
              <a:spcAft>
                <a:spcPct val="0"/>
              </a:spcAft>
            </a:pPr>
            <a:r>
              <a:rPr lang="zh-CN" altLang="en-US" sz="2400" b="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波片（波晶片）的相位延迟</a:t>
            </a:r>
            <a:endParaRPr lang="zh-CN" altLang="en-US" sz="2400"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9" name="Rectangle 3"/>
          <p:cNvSpPr txBox="1">
            <a:spLocks noChangeArrowheads="1"/>
          </p:cNvSpPr>
          <p:nvPr/>
        </p:nvSpPr>
        <p:spPr>
          <a:xfrm>
            <a:off x="323850" y="1412875"/>
            <a:ext cx="5400675" cy="12604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2200" smtClean="0"/>
              <a:t>晶体的光轴与入射表面平行</a:t>
            </a:r>
          </a:p>
          <a:p>
            <a:r>
              <a:rPr lang="zh-CN" altLang="en-US" sz="2200" smtClean="0"/>
              <a:t>平行光正入射 </a:t>
            </a:r>
            <a:endParaRPr lang="zh-CN" altLang="en-US" sz="2200"/>
          </a:p>
        </p:txBody>
      </p:sp>
      <p:sp>
        <p:nvSpPr>
          <p:cNvPr id="130" name="Rectangle 11"/>
          <p:cNvSpPr>
            <a:spLocks noChangeArrowheads="1"/>
          </p:cNvSpPr>
          <p:nvPr/>
        </p:nvSpPr>
        <p:spPr bwMode="auto">
          <a:xfrm rot="5400000">
            <a:off x="194989" y="3465017"/>
            <a:ext cx="2663825" cy="863600"/>
          </a:xfrm>
          <a:prstGeom prst="rect">
            <a:avLst/>
          </a:prstGeom>
          <a:noFill/>
          <a:ln w="3175" algn="ctr">
            <a:solidFill>
              <a:schemeClr val="tx1"/>
            </a:solidFill>
            <a:miter lim="800000"/>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1" name="Line 16"/>
          <p:cNvSpPr>
            <a:spLocks noChangeShapeType="1"/>
          </p:cNvSpPr>
          <p:nvPr/>
        </p:nvSpPr>
        <p:spPr bwMode="auto">
          <a:xfrm>
            <a:off x="375964" y="4330204"/>
            <a:ext cx="720725"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2" name="Line 17"/>
          <p:cNvSpPr>
            <a:spLocks noChangeShapeType="1"/>
          </p:cNvSpPr>
          <p:nvPr/>
        </p:nvSpPr>
        <p:spPr bwMode="auto">
          <a:xfrm>
            <a:off x="375964" y="3322141"/>
            <a:ext cx="720725"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3" name="Oval 18"/>
          <p:cNvSpPr>
            <a:spLocks noChangeArrowheads="1"/>
          </p:cNvSpPr>
          <p:nvPr/>
        </p:nvSpPr>
        <p:spPr bwMode="auto">
          <a:xfrm>
            <a:off x="5796136" y="2491581"/>
            <a:ext cx="2592388" cy="2592388"/>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4" name="Line 20"/>
          <p:cNvSpPr>
            <a:spLocks noChangeShapeType="1"/>
          </p:cNvSpPr>
          <p:nvPr/>
        </p:nvSpPr>
        <p:spPr bwMode="auto">
          <a:xfrm>
            <a:off x="5591175" y="4221163"/>
            <a:ext cx="3168650" cy="0"/>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5" name="Line 21"/>
          <p:cNvSpPr>
            <a:spLocks noChangeShapeType="1"/>
          </p:cNvSpPr>
          <p:nvPr/>
        </p:nvSpPr>
        <p:spPr bwMode="auto">
          <a:xfrm flipV="1">
            <a:off x="7091536" y="2131219"/>
            <a:ext cx="0" cy="3313112"/>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6" name="Line 43"/>
          <p:cNvSpPr>
            <a:spLocks noChangeShapeType="1"/>
          </p:cNvSpPr>
          <p:nvPr/>
        </p:nvSpPr>
        <p:spPr bwMode="auto">
          <a:xfrm>
            <a:off x="7091536" y="3069431"/>
            <a:ext cx="0" cy="1438275"/>
          </a:xfrm>
          <a:prstGeom prst="line">
            <a:avLst/>
          </a:prstGeom>
          <a:noFill/>
          <a:ln w="57150">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7" name="Line 44"/>
          <p:cNvSpPr>
            <a:spLocks noChangeShapeType="1"/>
          </p:cNvSpPr>
          <p:nvPr/>
        </p:nvSpPr>
        <p:spPr bwMode="auto">
          <a:xfrm>
            <a:off x="6226349" y="3788569"/>
            <a:ext cx="1730375" cy="0"/>
          </a:xfrm>
          <a:prstGeom prst="line">
            <a:avLst/>
          </a:prstGeom>
          <a:noFill/>
          <a:ln w="5715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38" name="Object 45"/>
          <p:cNvGraphicFramePr>
            <a:graphicFrameLocks noChangeAspect="1"/>
          </p:cNvGraphicFramePr>
          <p:nvPr>
            <p:extLst>
              <p:ext uri="{D42A27DB-BD31-4B8C-83A1-F6EECF244321}">
                <p14:modId xmlns:p14="http://schemas.microsoft.com/office/powerpoint/2010/main" val="498560272"/>
              </p:ext>
            </p:extLst>
          </p:nvPr>
        </p:nvGraphicFramePr>
        <p:xfrm>
          <a:off x="7585249" y="3356769"/>
          <a:ext cx="446087" cy="501650"/>
        </p:xfrm>
        <a:graphic>
          <a:graphicData uri="http://schemas.openxmlformats.org/presentationml/2006/ole">
            <mc:AlternateContent xmlns:mc="http://schemas.openxmlformats.org/markup-compatibility/2006">
              <mc:Choice xmlns:v="urn:schemas-microsoft-com:vml" Requires="v">
                <p:oleObj spid="_x0000_s421163" name="Equation" r:id="rId4" imgW="203040" imgH="228600" progId="Equation.DSMT4">
                  <p:embed/>
                </p:oleObj>
              </mc:Choice>
              <mc:Fallback>
                <p:oleObj name="Equation" r:id="rId4" imgW="2030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85249" y="3356769"/>
                        <a:ext cx="446087"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 name="Object 46"/>
          <p:cNvGraphicFramePr>
            <a:graphicFrameLocks noChangeAspect="1"/>
          </p:cNvGraphicFramePr>
          <p:nvPr>
            <p:extLst>
              <p:ext uri="{D42A27DB-BD31-4B8C-83A1-F6EECF244321}">
                <p14:modId xmlns:p14="http://schemas.microsoft.com/office/powerpoint/2010/main" val="330134351"/>
              </p:ext>
            </p:extLst>
          </p:nvPr>
        </p:nvGraphicFramePr>
        <p:xfrm>
          <a:off x="6648624" y="2709069"/>
          <a:ext cx="447675" cy="503237"/>
        </p:xfrm>
        <a:graphic>
          <a:graphicData uri="http://schemas.openxmlformats.org/presentationml/2006/ole">
            <mc:AlternateContent xmlns:mc="http://schemas.openxmlformats.org/markup-compatibility/2006">
              <mc:Choice xmlns:v="urn:schemas-microsoft-com:vml" Requires="v">
                <p:oleObj spid="_x0000_s421164" name="Equation" r:id="rId6" imgW="203040" imgH="228600" progId="Equation.DSMT4">
                  <p:embed/>
                </p:oleObj>
              </mc:Choice>
              <mc:Fallback>
                <p:oleObj name="Equation" r:id="rId6" imgW="2030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48624" y="2709069"/>
                        <a:ext cx="447675"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0" name="Line 47"/>
          <p:cNvSpPr>
            <a:spLocks noChangeShapeType="1"/>
          </p:cNvSpPr>
          <p:nvPr/>
        </p:nvSpPr>
        <p:spPr bwMode="auto">
          <a:xfrm>
            <a:off x="1095102" y="5482729"/>
            <a:ext cx="863600" cy="0"/>
          </a:xfrm>
          <a:prstGeom prst="line">
            <a:avLst/>
          </a:prstGeom>
          <a:noFill/>
          <a:ln w="31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1" name="Line 48"/>
          <p:cNvSpPr>
            <a:spLocks noChangeShapeType="1"/>
          </p:cNvSpPr>
          <p:nvPr/>
        </p:nvSpPr>
        <p:spPr bwMode="auto">
          <a:xfrm>
            <a:off x="1095102" y="5265241"/>
            <a:ext cx="0" cy="504825"/>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2" name="Line 49"/>
          <p:cNvSpPr>
            <a:spLocks noChangeShapeType="1"/>
          </p:cNvSpPr>
          <p:nvPr/>
        </p:nvSpPr>
        <p:spPr bwMode="auto">
          <a:xfrm>
            <a:off x="1960289" y="5265241"/>
            <a:ext cx="0" cy="504825"/>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43" name="Object 50"/>
          <p:cNvGraphicFramePr>
            <a:graphicFrameLocks noChangeAspect="1"/>
          </p:cNvGraphicFramePr>
          <p:nvPr>
            <p:extLst>
              <p:ext uri="{D42A27DB-BD31-4B8C-83A1-F6EECF244321}">
                <p14:modId xmlns:p14="http://schemas.microsoft.com/office/powerpoint/2010/main" val="1898863480"/>
              </p:ext>
            </p:extLst>
          </p:nvPr>
        </p:nvGraphicFramePr>
        <p:xfrm>
          <a:off x="1268139" y="5465266"/>
          <a:ext cx="409575" cy="520700"/>
        </p:xfrm>
        <a:graphic>
          <a:graphicData uri="http://schemas.openxmlformats.org/presentationml/2006/ole">
            <mc:AlternateContent xmlns:mc="http://schemas.openxmlformats.org/markup-compatibility/2006">
              <mc:Choice xmlns:v="urn:schemas-microsoft-com:vml" Requires="v">
                <p:oleObj spid="_x0000_s421165" name="公式" r:id="rId8" imgW="139680" imgH="177480" progId="Equation.3">
                  <p:embed/>
                </p:oleObj>
              </mc:Choice>
              <mc:Fallback>
                <p:oleObj name="公式" r:id="rId8" imgW="13968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68139" y="5465266"/>
                        <a:ext cx="4095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4" name="Arc 51"/>
          <p:cNvSpPr>
            <a:spLocks/>
          </p:cNvSpPr>
          <p:nvPr/>
        </p:nvSpPr>
        <p:spPr bwMode="auto">
          <a:xfrm>
            <a:off x="1095102" y="2890341"/>
            <a:ext cx="434975" cy="863600"/>
          </a:xfrm>
          <a:custGeom>
            <a:avLst/>
            <a:gdLst>
              <a:gd name="G0" fmla="+- 75 0 0"/>
              <a:gd name="G1" fmla="+- 21600 0 0"/>
              <a:gd name="G2" fmla="+- 21600 0 0"/>
              <a:gd name="T0" fmla="*/ 75 w 21675"/>
              <a:gd name="T1" fmla="*/ 0 h 43200"/>
              <a:gd name="T2" fmla="*/ 0 w 21675"/>
              <a:gd name="T3" fmla="*/ 43200 h 43200"/>
              <a:gd name="T4" fmla="*/ 75 w 21675"/>
              <a:gd name="T5" fmla="*/ 21600 h 43200"/>
            </a:gdLst>
            <a:ahLst/>
            <a:cxnLst>
              <a:cxn ang="0">
                <a:pos x="T0" y="T1"/>
              </a:cxn>
              <a:cxn ang="0">
                <a:pos x="T2" y="T3"/>
              </a:cxn>
              <a:cxn ang="0">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close/>
              </a:path>
            </a:pathLst>
          </a:custGeom>
          <a:noFill/>
          <a:ln w="19050">
            <a:solidFill>
              <a:srgbClr val="FF0000"/>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5" name="Arc 52"/>
          <p:cNvSpPr>
            <a:spLocks/>
          </p:cNvSpPr>
          <p:nvPr/>
        </p:nvSpPr>
        <p:spPr bwMode="auto">
          <a:xfrm>
            <a:off x="1095102" y="3898404"/>
            <a:ext cx="434975" cy="863600"/>
          </a:xfrm>
          <a:custGeom>
            <a:avLst/>
            <a:gdLst>
              <a:gd name="G0" fmla="+- 75 0 0"/>
              <a:gd name="G1" fmla="+- 21600 0 0"/>
              <a:gd name="G2" fmla="+- 21600 0 0"/>
              <a:gd name="T0" fmla="*/ 75 w 21675"/>
              <a:gd name="T1" fmla="*/ 0 h 43200"/>
              <a:gd name="T2" fmla="*/ 0 w 21675"/>
              <a:gd name="T3" fmla="*/ 43200 h 43200"/>
              <a:gd name="T4" fmla="*/ 75 w 21675"/>
              <a:gd name="T5" fmla="*/ 21600 h 43200"/>
            </a:gdLst>
            <a:ahLst/>
            <a:cxnLst>
              <a:cxn ang="0">
                <a:pos x="T0" y="T1"/>
              </a:cxn>
              <a:cxn ang="0">
                <a:pos x="T2" y="T3"/>
              </a:cxn>
              <a:cxn ang="0">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close/>
              </a:path>
            </a:pathLst>
          </a:custGeom>
          <a:noFill/>
          <a:ln w="19050">
            <a:solidFill>
              <a:srgbClr val="FF0000"/>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6" name="Arc 53"/>
          <p:cNvSpPr>
            <a:spLocks/>
          </p:cNvSpPr>
          <p:nvPr/>
        </p:nvSpPr>
        <p:spPr bwMode="auto">
          <a:xfrm>
            <a:off x="1095102" y="2890341"/>
            <a:ext cx="581025" cy="863600"/>
          </a:xfrm>
          <a:custGeom>
            <a:avLst/>
            <a:gdLst>
              <a:gd name="G0" fmla="+- 75 0 0"/>
              <a:gd name="G1" fmla="+- 21600 0 0"/>
              <a:gd name="G2" fmla="+- 21600 0 0"/>
              <a:gd name="T0" fmla="*/ 75 w 21675"/>
              <a:gd name="T1" fmla="*/ 0 h 43200"/>
              <a:gd name="T2" fmla="*/ 0 w 21675"/>
              <a:gd name="T3" fmla="*/ 43200 h 43200"/>
              <a:gd name="T4" fmla="*/ 75 w 21675"/>
              <a:gd name="T5" fmla="*/ 21600 h 43200"/>
            </a:gdLst>
            <a:ahLst/>
            <a:cxnLst>
              <a:cxn ang="0">
                <a:pos x="T0" y="T1"/>
              </a:cxn>
              <a:cxn ang="0">
                <a:pos x="T2" y="T3"/>
              </a:cxn>
              <a:cxn ang="0">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close/>
              </a:path>
            </a:pathLst>
          </a:custGeom>
          <a:noFill/>
          <a:ln w="28575">
            <a:solidFill>
              <a:schemeClr val="hlink"/>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7" name="Arc 54"/>
          <p:cNvSpPr>
            <a:spLocks/>
          </p:cNvSpPr>
          <p:nvPr/>
        </p:nvSpPr>
        <p:spPr bwMode="auto">
          <a:xfrm>
            <a:off x="1095102" y="3898404"/>
            <a:ext cx="581025" cy="863600"/>
          </a:xfrm>
          <a:custGeom>
            <a:avLst/>
            <a:gdLst>
              <a:gd name="G0" fmla="+- 75 0 0"/>
              <a:gd name="G1" fmla="+- 21600 0 0"/>
              <a:gd name="G2" fmla="+- 21600 0 0"/>
              <a:gd name="T0" fmla="*/ 75 w 21675"/>
              <a:gd name="T1" fmla="*/ 0 h 43200"/>
              <a:gd name="T2" fmla="*/ 0 w 21675"/>
              <a:gd name="T3" fmla="*/ 43200 h 43200"/>
              <a:gd name="T4" fmla="*/ 75 w 21675"/>
              <a:gd name="T5" fmla="*/ 21600 h 43200"/>
            </a:gdLst>
            <a:ahLst/>
            <a:cxnLst>
              <a:cxn ang="0">
                <a:pos x="T0" y="T1"/>
              </a:cxn>
              <a:cxn ang="0">
                <a:pos x="T2" y="T3"/>
              </a:cxn>
              <a:cxn ang="0">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close/>
              </a:path>
            </a:pathLst>
          </a:custGeom>
          <a:noFill/>
          <a:ln w="28575">
            <a:solidFill>
              <a:schemeClr val="hlink"/>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8" name="Line 55"/>
          <p:cNvSpPr>
            <a:spLocks noChangeShapeType="1"/>
          </p:cNvSpPr>
          <p:nvPr/>
        </p:nvSpPr>
        <p:spPr bwMode="auto">
          <a:xfrm>
            <a:off x="1095102" y="3322141"/>
            <a:ext cx="576262" cy="0"/>
          </a:xfrm>
          <a:prstGeom prst="line">
            <a:avLst/>
          </a:prstGeom>
          <a:noFill/>
          <a:ln w="3175">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9" name="Line 56"/>
          <p:cNvSpPr>
            <a:spLocks noChangeShapeType="1"/>
          </p:cNvSpPr>
          <p:nvPr/>
        </p:nvSpPr>
        <p:spPr bwMode="auto">
          <a:xfrm>
            <a:off x="1095102" y="3322141"/>
            <a:ext cx="433387" cy="0"/>
          </a:xfrm>
          <a:prstGeom prst="line">
            <a:avLst/>
          </a:prstGeom>
          <a:noFill/>
          <a:ln w="31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0" name="Line 57"/>
          <p:cNvSpPr>
            <a:spLocks noChangeShapeType="1"/>
          </p:cNvSpPr>
          <p:nvPr/>
        </p:nvSpPr>
        <p:spPr bwMode="auto">
          <a:xfrm>
            <a:off x="1095102" y="4330204"/>
            <a:ext cx="576262" cy="0"/>
          </a:xfrm>
          <a:prstGeom prst="line">
            <a:avLst/>
          </a:prstGeom>
          <a:noFill/>
          <a:ln w="3175">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1" name="Line 58"/>
          <p:cNvSpPr>
            <a:spLocks noChangeShapeType="1"/>
          </p:cNvSpPr>
          <p:nvPr/>
        </p:nvSpPr>
        <p:spPr bwMode="auto">
          <a:xfrm>
            <a:off x="1095102" y="4330204"/>
            <a:ext cx="433387" cy="0"/>
          </a:xfrm>
          <a:prstGeom prst="line">
            <a:avLst/>
          </a:prstGeom>
          <a:noFill/>
          <a:ln w="31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2" name="Line 59"/>
          <p:cNvSpPr>
            <a:spLocks noChangeShapeType="1"/>
          </p:cNvSpPr>
          <p:nvPr/>
        </p:nvSpPr>
        <p:spPr bwMode="auto">
          <a:xfrm>
            <a:off x="1671364" y="3322141"/>
            <a:ext cx="1223963" cy="0"/>
          </a:xfrm>
          <a:prstGeom prst="line">
            <a:avLst/>
          </a:prstGeom>
          <a:noFill/>
          <a:ln w="285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3" name="Line 60"/>
          <p:cNvSpPr>
            <a:spLocks noChangeShapeType="1"/>
          </p:cNvSpPr>
          <p:nvPr/>
        </p:nvSpPr>
        <p:spPr bwMode="auto">
          <a:xfrm>
            <a:off x="1671364" y="4330204"/>
            <a:ext cx="1223963" cy="0"/>
          </a:xfrm>
          <a:prstGeom prst="line">
            <a:avLst/>
          </a:prstGeom>
          <a:noFill/>
          <a:ln w="285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5" name="Oval 61"/>
          <p:cNvSpPr>
            <a:spLocks noChangeArrowheads="1"/>
          </p:cNvSpPr>
          <p:nvPr/>
        </p:nvSpPr>
        <p:spPr bwMode="auto">
          <a:xfrm>
            <a:off x="2104752" y="3279279"/>
            <a:ext cx="71437" cy="71437"/>
          </a:xfrm>
          <a:prstGeom prst="ellipse">
            <a:avLst/>
          </a:prstGeom>
          <a:solidFill>
            <a:srgbClr val="FF0000"/>
          </a:solidFill>
          <a:ln w="28575" algn="ctr">
            <a:solidFill>
              <a:srgbClr val="FF0000"/>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6" name="Oval 62"/>
          <p:cNvSpPr>
            <a:spLocks noChangeArrowheads="1"/>
          </p:cNvSpPr>
          <p:nvPr/>
        </p:nvSpPr>
        <p:spPr bwMode="auto">
          <a:xfrm>
            <a:off x="2320652" y="3279279"/>
            <a:ext cx="71437" cy="71437"/>
          </a:xfrm>
          <a:prstGeom prst="ellipse">
            <a:avLst/>
          </a:prstGeom>
          <a:solidFill>
            <a:srgbClr val="FF0000"/>
          </a:solidFill>
          <a:ln w="28575" algn="ctr">
            <a:solidFill>
              <a:srgbClr val="FF0000"/>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7" name="Oval 63"/>
          <p:cNvSpPr>
            <a:spLocks noChangeArrowheads="1"/>
          </p:cNvSpPr>
          <p:nvPr/>
        </p:nvSpPr>
        <p:spPr bwMode="auto">
          <a:xfrm>
            <a:off x="2104752" y="4287341"/>
            <a:ext cx="71437" cy="71438"/>
          </a:xfrm>
          <a:prstGeom prst="ellipse">
            <a:avLst/>
          </a:prstGeom>
          <a:solidFill>
            <a:srgbClr val="FF0000"/>
          </a:solidFill>
          <a:ln w="28575" algn="ctr">
            <a:solidFill>
              <a:srgbClr val="FF0000"/>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8" name="Oval 64"/>
          <p:cNvSpPr>
            <a:spLocks noChangeArrowheads="1"/>
          </p:cNvSpPr>
          <p:nvPr/>
        </p:nvSpPr>
        <p:spPr bwMode="auto">
          <a:xfrm>
            <a:off x="2320652" y="4287341"/>
            <a:ext cx="71437" cy="71438"/>
          </a:xfrm>
          <a:prstGeom prst="ellipse">
            <a:avLst/>
          </a:prstGeom>
          <a:solidFill>
            <a:srgbClr val="FF0000"/>
          </a:solidFill>
          <a:ln w="28575" algn="ctr">
            <a:solidFill>
              <a:srgbClr val="FF0000"/>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9" name="Line 65"/>
          <p:cNvSpPr>
            <a:spLocks noChangeShapeType="1"/>
          </p:cNvSpPr>
          <p:nvPr/>
        </p:nvSpPr>
        <p:spPr bwMode="auto">
          <a:xfrm flipV="1">
            <a:off x="2463527" y="3177679"/>
            <a:ext cx="0" cy="287337"/>
          </a:xfrm>
          <a:prstGeom prst="line">
            <a:avLst/>
          </a:prstGeom>
          <a:noFill/>
          <a:ln w="3175">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0" name="Line 66"/>
          <p:cNvSpPr>
            <a:spLocks noChangeShapeType="1"/>
          </p:cNvSpPr>
          <p:nvPr/>
        </p:nvSpPr>
        <p:spPr bwMode="auto">
          <a:xfrm flipV="1">
            <a:off x="2679427" y="3177679"/>
            <a:ext cx="0" cy="287337"/>
          </a:xfrm>
          <a:prstGeom prst="line">
            <a:avLst/>
          </a:prstGeom>
          <a:noFill/>
          <a:ln w="3175">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1" name="Line 67"/>
          <p:cNvSpPr>
            <a:spLocks noChangeShapeType="1"/>
          </p:cNvSpPr>
          <p:nvPr/>
        </p:nvSpPr>
        <p:spPr bwMode="auto">
          <a:xfrm flipV="1">
            <a:off x="2461939" y="4187329"/>
            <a:ext cx="0" cy="287337"/>
          </a:xfrm>
          <a:prstGeom prst="line">
            <a:avLst/>
          </a:prstGeom>
          <a:noFill/>
          <a:ln w="3175">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2" name="Line 68"/>
          <p:cNvSpPr>
            <a:spLocks noChangeShapeType="1"/>
          </p:cNvSpPr>
          <p:nvPr/>
        </p:nvSpPr>
        <p:spPr bwMode="auto">
          <a:xfrm flipV="1">
            <a:off x="2677839" y="4187329"/>
            <a:ext cx="0" cy="287337"/>
          </a:xfrm>
          <a:prstGeom prst="line">
            <a:avLst/>
          </a:prstGeom>
          <a:noFill/>
          <a:ln w="3175">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3" name="Freeform 69"/>
          <p:cNvSpPr>
            <a:spLocks/>
          </p:cNvSpPr>
          <p:nvPr/>
        </p:nvSpPr>
        <p:spPr bwMode="auto">
          <a:xfrm>
            <a:off x="2895327" y="3250704"/>
            <a:ext cx="1873250" cy="144462"/>
          </a:xfrm>
          <a:custGeom>
            <a:avLst/>
            <a:gdLst>
              <a:gd name="T0" fmla="*/ 0 w 6079"/>
              <a:gd name="T1" fmla="*/ 318 h 318"/>
              <a:gd name="T2" fmla="*/ 998 w 6079"/>
              <a:gd name="T3" fmla="*/ 0 h 318"/>
              <a:gd name="T4" fmla="*/ 998 w 6079"/>
              <a:gd name="T5" fmla="*/ 318 h 318"/>
              <a:gd name="T6" fmla="*/ 2042 w 6079"/>
              <a:gd name="T7" fmla="*/ 0 h 318"/>
              <a:gd name="T8" fmla="*/ 2042 w 6079"/>
              <a:gd name="T9" fmla="*/ 318 h 318"/>
              <a:gd name="T10" fmla="*/ 3085 w 6079"/>
              <a:gd name="T11" fmla="*/ 0 h 318"/>
              <a:gd name="T12" fmla="*/ 3085 w 6079"/>
              <a:gd name="T13" fmla="*/ 318 h 318"/>
              <a:gd name="T14" fmla="*/ 4128 w 6079"/>
              <a:gd name="T15" fmla="*/ 0 h 318"/>
              <a:gd name="T16" fmla="*/ 4128 w 6079"/>
              <a:gd name="T17" fmla="*/ 318 h 318"/>
              <a:gd name="T18" fmla="*/ 5171 w 6079"/>
              <a:gd name="T19" fmla="*/ 0 h 318"/>
              <a:gd name="T20" fmla="*/ 5217 w 6079"/>
              <a:gd name="T21" fmla="*/ 318 h 318"/>
              <a:gd name="T22" fmla="*/ 6079 w 6079"/>
              <a:gd name="T23"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79" h="318">
                <a:moveTo>
                  <a:pt x="0" y="318"/>
                </a:moveTo>
                <a:cubicBezTo>
                  <a:pt x="416" y="159"/>
                  <a:pt x="832" y="0"/>
                  <a:pt x="998" y="0"/>
                </a:cubicBezTo>
                <a:cubicBezTo>
                  <a:pt x="1164" y="0"/>
                  <a:pt x="824" y="318"/>
                  <a:pt x="998" y="318"/>
                </a:cubicBezTo>
                <a:cubicBezTo>
                  <a:pt x="1172" y="318"/>
                  <a:pt x="1868" y="0"/>
                  <a:pt x="2042" y="0"/>
                </a:cubicBezTo>
                <a:cubicBezTo>
                  <a:pt x="2216" y="0"/>
                  <a:pt x="1868" y="318"/>
                  <a:pt x="2042" y="318"/>
                </a:cubicBezTo>
                <a:cubicBezTo>
                  <a:pt x="2216" y="318"/>
                  <a:pt x="2911" y="0"/>
                  <a:pt x="3085" y="0"/>
                </a:cubicBezTo>
                <a:cubicBezTo>
                  <a:pt x="3259" y="0"/>
                  <a:pt x="2911" y="318"/>
                  <a:pt x="3085" y="318"/>
                </a:cubicBezTo>
                <a:cubicBezTo>
                  <a:pt x="3259" y="318"/>
                  <a:pt x="3954" y="0"/>
                  <a:pt x="4128" y="0"/>
                </a:cubicBezTo>
                <a:cubicBezTo>
                  <a:pt x="4302" y="0"/>
                  <a:pt x="3954" y="318"/>
                  <a:pt x="4128" y="318"/>
                </a:cubicBezTo>
                <a:cubicBezTo>
                  <a:pt x="4302" y="318"/>
                  <a:pt x="4990" y="0"/>
                  <a:pt x="5171" y="0"/>
                </a:cubicBezTo>
                <a:cubicBezTo>
                  <a:pt x="5352" y="0"/>
                  <a:pt x="5066" y="318"/>
                  <a:pt x="5217" y="318"/>
                </a:cubicBezTo>
                <a:cubicBezTo>
                  <a:pt x="5368" y="318"/>
                  <a:pt x="5723" y="159"/>
                  <a:pt x="6079" y="0"/>
                </a:cubicBezTo>
              </a:path>
            </a:pathLst>
          </a:custGeom>
          <a:noFill/>
          <a:ln w="28575" cap="flat" cmpd="sng">
            <a:solidFill>
              <a:srgbClr val="FF0000"/>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4" name="Freeform 72"/>
          <p:cNvSpPr>
            <a:spLocks/>
          </p:cNvSpPr>
          <p:nvPr/>
        </p:nvSpPr>
        <p:spPr bwMode="auto">
          <a:xfrm>
            <a:off x="2895327" y="2745879"/>
            <a:ext cx="2160587" cy="431800"/>
          </a:xfrm>
          <a:custGeom>
            <a:avLst/>
            <a:gdLst>
              <a:gd name="T0" fmla="*/ 0 w 4491"/>
              <a:gd name="T1" fmla="*/ 590 h 590"/>
              <a:gd name="T2" fmla="*/ 409 w 4491"/>
              <a:gd name="T3" fmla="*/ 0 h 590"/>
              <a:gd name="T4" fmla="*/ 817 w 4491"/>
              <a:gd name="T5" fmla="*/ 590 h 590"/>
              <a:gd name="T6" fmla="*/ 1225 w 4491"/>
              <a:gd name="T7" fmla="*/ 0 h 590"/>
              <a:gd name="T8" fmla="*/ 1633 w 4491"/>
              <a:gd name="T9" fmla="*/ 590 h 590"/>
              <a:gd name="T10" fmla="*/ 2042 w 4491"/>
              <a:gd name="T11" fmla="*/ 0 h 590"/>
              <a:gd name="T12" fmla="*/ 2450 w 4491"/>
              <a:gd name="T13" fmla="*/ 590 h 590"/>
              <a:gd name="T14" fmla="*/ 2813 w 4491"/>
              <a:gd name="T15" fmla="*/ 0 h 590"/>
              <a:gd name="T16" fmla="*/ 3266 w 4491"/>
              <a:gd name="T17" fmla="*/ 590 h 590"/>
              <a:gd name="T18" fmla="*/ 3674 w 4491"/>
              <a:gd name="T19" fmla="*/ 0 h 590"/>
              <a:gd name="T20" fmla="*/ 4083 w 4491"/>
              <a:gd name="T21" fmla="*/ 590 h 590"/>
              <a:gd name="T22" fmla="*/ 4491 w 4491"/>
              <a:gd name="T23"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91" h="590">
                <a:moveTo>
                  <a:pt x="0" y="590"/>
                </a:moveTo>
                <a:cubicBezTo>
                  <a:pt x="136" y="295"/>
                  <a:pt x="273" y="0"/>
                  <a:pt x="409" y="0"/>
                </a:cubicBezTo>
                <a:cubicBezTo>
                  <a:pt x="545" y="0"/>
                  <a:pt x="681" y="590"/>
                  <a:pt x="817" y="590"/>
                </a:cubicBezTo>
                <a:cubicBezTo>
                  <a:pt x="953" y="590"/>
                  <a:pt x="1089" y="0"/>
                  <a:pt x="1225" y="0"/>
                </a:cubicBezTo>
                <a:cubicBezTo>
                  <a:pt x="1361" y="0"/>
                  <a:pt x="1497" y="590"/>
                  <a:pt x="1633" y="590"/>
                </a:cubicBezTo>
                <a:cubicBezTo>
                  <a:pt x="1769" y="590"/>
                  <a:pt x="1906" y="0"/>
                  <a:pt x="2042" y="0"/>
                </a:cubicBezTo>
                <a:cubicBezTo>
                  <a:pt x="2178" y="0"/>
                  <a:pt x="2322" y="590"/>
                  <a:pt x="2450" y="590"/>
                </a:cubicBezTo>
                <a:cubicBezTo>
                  <a:pt x="2578" y="590"/>
                  <a:pt x="2677" y="0"/>
                  <a:pt x="2813" y="0"/>
                </a:cubicBezTo>
                <a:cubicBezTo>
                  <a:pt x="2949" y="0"/>
                  <a:pt x="3123" y="590"/>
                  <a:pt x="3266" y="590"/>
                </a:cubicBezTo>
                <a:cubicBezTo>
                  <a:pt x="3409" y="590"/>
                  <a:pt x="3538" y="0"/>
                  <a:pt x="3674" y="0"/>
                </a:cubicBezTo>
                <a:cubicBezTo>
                  <a:pt x="3810" y="0"/>
                  <a:pt x="3947" y="590"/>
                  <a:pt x="4083" y="590"/>
                </a:cubicBezTo>
                <a:cubicBezTo>
                  <a:pt x="4219" y="590"/>
                  <a:pt x="4355" y="295"/>
                  <a:pt x="4491" y="0"/>
                </a:cubicBezTo>
              </a:path>
            </a:pathLst>
          </a:custGeom>
          <a:noFill/>
          <a:ln w="28575" cap="flat" cmpd="sng">
            <a:solidFill>
              <a:schemeClr val="hlink"/>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5" name="Text Box 73"/>
          <p:cNvSpPr txBox="1">
            <a:spLocks noChangeArrowheads="1"/>
          </p:cNvSpPr>
          <p:nvPr/>
        </p:nvSpPr>
        <p:spPr bwMode="auto">
          <a:xfrm>
            <a:off x="2962362" y="4790578"/>
            <a:ext cx="26844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由于传播速度不同</a:t>
            </a:r>
          </a:p>
        </p:txBody>
      </p:sp>
      <p:sp>
        <p:nvSpPr>
          <p:cNvPr id="166" name="Text Box 74"/>
          <p:cNvSpPr txBox="1">
            <a:spLocks noChangeArrowheads="1"/>
          </p:cNvSpPr>
          <p:nvPr/>
        </p:nvSpPr>
        <p:spPr bwMode="auto">
          <a:xfrm>
            <a:off x="1815827" y="3374529"/>
            <a:ext cx="6078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光</a:t>
            </a:r>
          </a:p>
        </p:txBody>
      </p:sp>
      <p:sp>
        <p:nvSpPr>
          <p:cNvPr id="167" name="Text Box 75"/>
          <p:cNvSpPr txBox="1">
            <a:spLocks noChangeArrowheads="1"/>
          </p:cNvSpPr>
          <p:nvPr/>
        </p:nvSpPr>
        <p:spPr bwMode="auto">
          <a:xfrm>
            <a:off x="2380977" y="3374529"/>
            <a:ext cx="5918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solidFill>
                  <a:schemeClr val="hlink"/>
                </a:solidFill>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200">
                <a:solidFill>
                  <a:schemeClr val="hlink"/>
                </a:solidFill>
                <a:latin typeface="Times New Roman" panose="02020603050405020304" pitchFamily="18" charset="0"/>
                <a:ea typeface="微软雅黑" panose="020B0503020204020204" pitchFamily="34" charset="-122"/>
                <a:cs typeface="Times New Roman" panose="02020603050405020304" pitchFamily="18" charset="0"/>
              </a:rPr>
              <a:t>光</a:t>
            </a:r>
          </a:p>
        </p:txBody>
      </p:sp>
      <p:sp>
        <p:nvSpPr>
          <p:cNvPr id="168" name="Text Box 76"/>
          <p:cNvSpPr txBox="1">
            <a:spLocks noChangeArrowheads="1"/>
          </p:cNvSpPr>
          <p:nvPr/>
        </p:nvSpPr>
        <p:spPr bwMode="auto">
          <a:xfrm>
            <a:off x="2983000" y="5265241"/>
            <a:ext cx="2971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光</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的相位比</a:t>
            </a:r>
            <a:r>
              <a:rPr lang="en-US" altLang="zh-CN" sz="2200">
                <a:solidFill>
                  <a:schemeClr val="hlink"/>
                </a:solidFill>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200">
                <a:solidFill>
                  <a:schemeClr val="hlink"/>
                </a:solidFill>
                <a:latin typeface="Times New Roman" panose="02020603050405020304" pitchFamily="18" charset="0"/>
                <a:ea typeface="微软雅黑" panose="020B0503020204020204" pitchFamily="34" charset="-122"/>
                <a:cs typeface="Times New Roman" panose="02020603050405020304" pitchFamily="18" charset="0"/>
              </a:rPr>
              <a:t>光</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的相位滞后或超前</a:t>
            </a:r>
          </a:p>
        </p:txBody>
      </p:sp>
      <p:sp>
        <p:nvSpPr>
          <p:cNvPr id="169" name="Text Box 77"/>
          <p:cNvSpPr txBox="1">
            <a:spLocks noChangeArrowheads="1"/>
          </p:cNvSpPr>
          <p:nvPr/>
        </p:nvSpPr>
        <p:spPr bwMode="auto">
          <a:xfrm>
            <a:off x="6361286" y="5372894"/>
            <a:ext cx="230346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2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光电矢量振动方向为</a:t>
            </a:r>
            <a:r>
              <a:rPr lang="en-US" altLang="zh-CN" sz="22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70" name="Text Box 78"/>
          <p:cNvSpPr txBox="1">
            <a:spLocks noChangeArrowheads="1"/>
          </p:cNvSpPr>
          <p:nvPr/>
        </p:nvSpPr>
        <p:spPr bwMode="auto">
          <a:xfrm>
            <a:off x="6216824" y="1124744"/>
            <a:ext cx="22320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2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光电矢量振动方向为</a:t>
            </a:r>
            <a:r>
              <a:rPr lang="en-US" altLang="zh-CN" sz="22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71" name="Text Box 81"/>
          <p:cNvSpPr txBox="1">
            <a:spLocks noChangeArrowheads="1"/>
          </p:cNvSpPr>
          <p:nvPr/>
        </p:nvSpPr>
        <p:spPr bwMode="auto">
          <a:xfrm>
            <a:off x="8474249" y="3264694"/>
            <a:ext cx="6078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72" name="Text Box 82"/>
          <p:cNvSpPr txBox="1">
            <a:spLocks noChangeArrowheads="1"/>
          </p:cNvSpPr>
          <p:nvPr/>
        </p:nvSpPr>
        <p:spPr bwMode="auto">
          <a:xfrm>
            <a:off x="6432724" y="1969294"/>
            <a:ext cx="5918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73" name="Line 83"/>
          <p:cNvSpPr>
            <a:spLocks noChangeShapeType="1"/>
          </p:cNvSpPr>
          <p:nvPr/>
        </p:nvSpPr>
        <p:spPr bwMode="auto">
          <a:xfrm>
            <a:off x="1528489" y="2674441"/>
            <a:ext cx="0" cy="2447925"/>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4" name="Line 84"/>
          <p:cNvSpPr>
            <a:spLocks noChangeShapeType="1"/>
          </p:cNvSpPr>
          <p:nvPr/>
        </p:nvSpPr>
        <p:spPr bwMode="auto">
          <a:xfrm>
            <a:off x="1744389" y="2674441"/>
            <a:ext cx="0" cy="2447925"/>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5" name="Line 85"/>
          <p:cNvSpPr>
            <a:spLocks noChangeShapeType="1"/>
          </p:cNvSpPr>
          <p:nvPr/>
        </p:nvSpPr>
        <p:spPr bwMode="auto">
          <a:xfrm>
            <a:off x="1311002" y="2674441"/>
            <a:ext cx="0" cy="2447925"/>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6" name="Line 86"/>
          <p:cNvSpPr>
            <a:spLocks noChangeShapeType="1"/>
          </p:cNvSpPr>
          <p:nvPr/>
        </p:nvSpPr>
        <p:spPr bwMode="auto">
          <a:xfrm>
            <a:off x="7513811" y="2564606"/>
            <a:ext cx="0" cy="2447925"/>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7" name="Line 87"/>
          <p:cNvSpPr>
            <a:spLocks noChangeShapeType="1"/>
          </p:cNvSpPr>
          <p:nvPr/>
        </p:nvSpPr>
        <p:spPr bwMode="auto">
          <a:xfrm>
            <a:off x="6648624" y="2564606"/>
            <a:ext cx="0" cy="2447925"/>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8" name="Line 88"/>
          <p:cNvSpPr>
            <a:spLocks noChangeShapeType="1"/>
          </p:cNvSpPr>
          <p:nvPr/>
        </p:nvSpPr>
        <p:spPr bwMode="auto">
          <a:xfrm>
            <a:off x="6145386" y="2851944"/>
            <a:ext cx="0" cy="187325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9" name="Line 89"/>
          <p:cNvSpPr>
            <a:spLocks noChangeShapeType="1"/>
          </p:cNvSpPr>
          <p:nvPr/>
        </p:nvSpPr>
        <p:spPr bwMode="auto">
          <a:xfrm>
            <a:off x="8090074" y="2924969"/>
            <a:ext cx="0" cy="172720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80" name="Line 90"/>
          <p:cNvSpPr>
            <a:spLocks noChangeShapeType="1"/>
          </p:cNvSpPr>
          <p:nvPr/>
        </p:nvSpPr>
        <p:spPr bwMode="auto">
          <a:xfrm>
            <a:off x="7082011" y="2564606"/>
            <a:ext cx="0" cy="2447925"/>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44804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5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3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3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3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7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6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6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6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animBg="1"/>
      <p:bldP spid="132" grpId="0" animBg="1"/>
      <p:bldP spid="133" grpId="0" animBg="1"/>
      <p:bldP spid="134" grpId="0" animBg="1"/>
      <p:bldP spid="135" grpId="0" animBg="1"/>
      <p:bldP spid="136" grpId="0" animBg="1"/>
      <p:bldP spid="137"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p:bldP spid="166" grpId="0"/>
      <p:bldP spid="167" grpId="0"/>
      <p:bldP spid="168" grpId="0"/>
      <p:bldP spid="169" grpId="0"/>
      <p:bldP spid="1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188640"/>
            <a:ext cx="2954655" cy="580865"/>
          </a:xfrm>
          <a:prstGeom prst="rect">
            <a:avLst/>
          </a:prstGeom>
        </p:spPr>
        <p:txBody>
          <a:bodyPr wrap="none">
            <a:spAutoFit/>
          </a:bodyPr>
          <a:lstStyle/>
          <a:p>
            <a:pPr eaLnBrk="0" fontAlgn="base" hangingPunct="0">
              <a:lnSpc>
                <a:spcPct val="150000"/>
              </a:lnSpc>
              <a:spcBef>
                <a:spcPct val="0"/>
              </a:spcBef>
              <a:spcAft>
                <a:spcPct val="0"/>
              </a:spcAft>
            </a:pPr>
            <a:r>
              <a:rPr lang="zh-CN" altLang="en-US" sz="2400" b="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各光在波片中的光程</a:t>
            </a:r>
            <a:endParaRPr lang="zh-CN" altLang="en-US" sz="2400"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55" name="Object 4"/>
          <p:cNvGraphicFramePr>
            <a:graphicFrameLocks noChangeAspect="1"/>
          </p:cNvGraphicFramePr>
          <p:nvPr>
            <p:extLst>
              <p:ext uri="{D42A27DB-BD31-4B8C-83A1-F6EECF244321}">
                <p14:modId xmlns:p14="http://schemas.microsoft.com/office/powerpoint/2010/main" val="2677998563"/>
              </p:ext>
            </p:extLst>
          </p:nvPr>
        </p:nvGraphicFramePr>
        <p:xfrm>
          <a:off x="2968418" y="811386"/>
          <a:ext cx="1153195" cy="473182"/>
        </p:xfrm>
        <a:graphic>
          <a:graphicData uri="http://schemas.openxmlformats.org/presentationml/2006/ole">
            <mc:AlternateContent xmlns:mc="http://schemas.openxmlformats.org/markup-compatibility/2006">
              <mc:Choice xmlns:v="urn:schemas-microsoft-com:vml" Requires="v">
                <p:oleObj spid="_x0000_s454374" name="Equation" r:id="rId4" imgW="558720" imgH="228600" progId="Equation.DSMT4">
                  <p:embed/>
                </p:oleObj>
              </mc:Choice>
              <mc:Fallback>
                <p:oleObj name="Equation" r:id="rId4" imgW="55872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8418" y="811386"/>
                        <a:ext cx="1153195" cy="473182"/>
                      </a:xfrm>
                      <a:prstGeom prst="rect">
                        <a:avLst/>
                      </a:prstGeom>
                      <a:noFill/>
                    </p:spPr>
                  </p:pic>
                </p:oleObj>
              </mc:Fallback>
            </mc:AlternateContent>
          </a:graphicData>
        </a:graphic>
      </p:graphicFrame>
      <p:sp>
        <p:nvSpPr>
          <p:cNvPr id="56" name="Text Box 6"/>
          <p:cNvSpPr txBox="1">
            <a:spLocks noChangeArrowheads="1"/>
          </p:cNvSpPr>
          <p:nvPr/>
        </p:nvSpPr>
        <p:spPr bwMode="auto">
          <a:xfrm>
            <a:off x="771197" y="1290818"/>
            <a:ext cx="3076483"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just"/>
            <a:r>
              <a:rPr kumimoji="1" lang="zh-CN" altLang="en-US" sz="2200">
                <a:latin typeface="Times New Roman" panose="02020603050405020304" pitchFamily="18" charset="0"/>
                <a:ea typeface="微软雅黑" panose="020B0503020204020204" pitchFamily="34" charset="-122"/>
                <a:cs typeface="Times New Roman" panose="02020603050405020304" pitchFamily="18" charset="0"/>
              </a:rPr>
              <a:t>从波片出射时的光程差 </a:t>
            </a:r>
          </a:p>
        </p:txBody>
      </p:sp>
      <p:graphicFrame>
        <p:nvGraphicFramePr>
          <p:cNvPr id="57" name="Object 7"/>
          <p:cNvGraphicFramePr>
            <a:graphicFrameLocks noChangeAspect="1"/>
          </p:cNvGraphicFramePr>
          <p:nvPr>
            <p:extLst>
              <p:ext uri="{D42A27DB-BD31-4B8C-83A1-F6EECF244321}">
                <p14:modId xmlns:p14="http://schemas.microsoft.com/office/powerpoint/2010/main" val="1428432442"/>
              </p:ext>
            </p:extLst>
          </p:nvPr>
        </p:nvGraphicFramePr>
        <p:xfrm>
          <a:off x="4100922" y="1338072"/>
          <a:ext cx="1532319" cy="443817"/>
        </p:xfrm>
        <a:graphic>
          <a:graphicData uri="http://schemas.openxmlformats.org/presentationml/2006/ole">
            <mc:AlternateContent xmlns:mc="http://schemas.openxmlformats.org/markup-compatibility/2006">
              <mc:Choice xmlns:v="urn:schemas-microsoft-com:vml" Requires="v">
                <p:oleObj spid="_x0000_s454375" name="Equation" r:id="rId6" imgW="787320" imgH="228600" progId="Equation.DSMT4">
                  <p:embed/>
                </p:oleObj>
              </mc:Choice>
              <mc:Fallback>
                <p:oleObj name="Equation" r:id="rId6" imgW="78732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0922" y="1338072"/>
                        <a:ext cx="1532319" cy="443817"/>
                      </a:xfrm>
                      <a:prstGeom prst="rect">
                        <a:avLst/>
                      </a:prstGeom>
                      <a:noFill/>
                    </p:spPr>
                  </p:pic>
                </p:oleObj>
              </mc:Fallback>
            </mc:AlternateContent>
          </a:graphicData>
        </a:graphic>
      </p:graphicFrame>
      <p:graphicFrame>
        <p:nvGraphicFramePr>
          <p:cNvPr id="58" name="Object 9"/>
          <p:cNvGraphicFramePr>
            <a:graphicFrameLocks noChangeAspect="1"/>
          </p:cNvGraphicFramePr>
          <p:nvPr>
            <p:extLst>
              <p:ext uri="{D42A27DB-BD31-4B8C-83A1-F6EECF244321}">
                <p14:modId xmlns:p14="http://schemas.microsoft.com/office/powerpoint/2010/main" val="3366794210"/>
              </p:ext>
            </p:extLst>
          </p:nvPr>
        </p:nvGraphicFramePr>
        <p:xfrm>
          <a:off x="1884561" y="1873846"/>
          <a:ext cx="484187" cy="403225"/>
        </p:xfrm>
        <a:graphic>
          <a:graphicData uri="http://schemas.openxmlformats.org/presentationml/2006/ole">
            <mc:AlternateContent xmlns:mc="http://schemas.openxmlformats.org/markup-compatibility/2006">
              <mc:Choice xmlns:v="urn:schemas-microsoft-com:vml" Requires="v">
                <p:oleObj spid="_x0000_s454376" name="Equation" r:id="rId8" imgW="241200" imgH="203040" progId="Equation.DSMT4">
                  <p:embed/>
                </p:oleObj>
              </mc:Choice>
              <mc:Fallback>
                <p:oleObj name="Equation" r:id="rId8" imgW="24120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4561" y="1873846"/>
                        <a:ext cx="484187"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 name="Text Box 11"/>
          <p:cNvSpPr txBox="1">
            <a:spLocks noChangeArrowheads="1"/>
          </p:cNvSpPr>
          <p:nvPr/>
        </p:nvSpPr>
        <p:spPr bwMode="auto">
          <a:xfrm>
            <a:off x="817831" y="1854796"/>
            <a:ext cx="1101584"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just"/>
            <a:r>
              <a:rPr kumimoji="1" lang="zh-CN" altLang="en-US" sz="2200">
                <a:latin typeface="Times New Roman" panose="02020603050405020304" pitchFamily="18" charset="0"/>
                <a:ea typeface="微软雅黑" panose="020B0503020204020204" pitchFamily="34" charset="-122"/>
                <a:cs typeface="Times New Roman" panose="02020603050405020304" pitchFamily="18" charset="0"/>
              </a:rPr>
              <a:t>相位差 </a:t>
            </a:r>
          </a:p>
        </p:txBody>
      </p:sp>
      <p:graphicFrame>
        <p:nvGraphicFramePr>
          <p:cNvPr id="61" name="Object 13"/>
          <p:cNvGraphicFramePr>
            <a:graphicFrameLocks noChangeAspect="1"/>
          </p:cNvGraphicFramePr>
          <p:nvPr>
            <p:extLst>
              <p:ext uri="{D42A27DB-BD31-4B8C-83A1-F6EECF244321}">
                <p14:modId xmlns:p14="http://schemas.microsoft.com/office/powerpoint/2010/main" val="1575634656"/>
              </p:ext>
            </p:extLst>
          </p:nvPr>
        </p:nvGraphicFramePr>
        <p:xfrm>
          <a:off x="633612" y="2292188"/>
          <a:ext cx="1809672" cy="741669"/>
        </p:xfrm>
        <a:graphic>
          <a:graphicData uri="http://schemas.openxmlformats.org/presentationml/2006/ole">
            <mc:AlternateContent xmlns:mc="http://schemas.openxmlformats.org/markup-compatibility/2006">
              <mc:Choice xmlns:v="urn:schemas-microsoft-com:vml" Requires="v">
                <p:oleObj spid="_x0000_s454377" name="Equation" r:id="rId10" imgW="952200" imgH="393480" progId="Equation.DSMT4">
                  <p:embed/>
                </p:oleObj>
              </mc:Choice>
              <mc:Fallback>
                <p:oleObj name="Equation" r:id="rId10" imgW="952200" imgH="393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3612" y="2292188"/>
                        <a:ext cx="1809672" cy="741669"/>
                      </a:xfrm>
                      <a:prstGeom prst="rect">
                        <a:avLst/>
                      </a:prstGeom>
                      <a:noFill/>
                    </p:spPr>
                  </p:pic>
                </p:oleObj>
              </mc:Fallback>
            </mc:AlternateContent>
          </a:graphicData>
        </a:graphic>
      </p:graphicFrame>
      <p:graphicFrame>
        <p:nvGraphicFramePr>
          <p:cNvPr id="62" name="Object 15"/>
          <p:cNvGraphicFramePr>
            <a:graphicFrameLocks noChangeAspect="1"/>
          </p:cNvGraphicFramePr>
          <p:nvPr>
            <p:extLst>
              <p:ext uri="{D42A27DB-BD31-4B8C-83A1-F6EECF244321}">
                <p14:modId xmlns:p14="http://schemas.microsoft.com/office/powerpoint/2010/main" val="4166052629"/>
              </p:ext>
            </p:extLst>
          </p:nvPr>
        </p:nvGraphicFramePr>
        <p:xfrm>
          <a:off x="635198" y="3068960"/>
          <a:ext cx="1758429" cy="819881"/>
        </p:xfrm>
        <a:graphic>
          <a:graphicData uri="http://schemas.openxmlformats.org/presentationml/2006/ole">
            <mc:AlternateContent xmlns:mc="http://schemas.openxmlformats.org/markup-compatibility/2006">
              <mc:Choice xmlns:v="urn:schemas-microsoft-com:vml" Requires="v">
                <p:oleObj spid="_x0000_s454378" name="Equation" r:id="rId12" imgW="838080" imgH="393480" progId="Equation.DSMT4">
                  <p:embed/>
                </p:oleObj>
              </mc:Choice>
              <mc:Fallback>
                <p:oleObj name="Equation" r:id="rId12" imgW="838080" imgH="3934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198" y="3068960"/>
                        <a:ext cx="1758429" cy="819881"/>
                      </a:xfrm>
                      <a:prstGeom prst="rect">
                        <a:avLst/>
                      </a:prstGeom>
                      <a:noFill/>
                    </p:spPr>
                  </p:pic>
                </p:oleObj>
              </mc:Fallback>
            </mc:AlternateContent>
          </a:graphicData>
        </a:graphic>
      </p:graphicFrame>
      <p:graphicFrame>
        <p:nvGraphicFramePr>
          <p:cNvPr id="63" name="Object 17"/>
          <p:cNvGraphicFramePr>
            <a:graphicFrameLocks noChangeAspect="1"/>
          </p:cNvGraphicFramePr>
          <p:nvPr>
            <p:extLst>
              <p:ext uri="{D42A27DB-BD31-4B8C-83A1-F6EECF244321}">
                <p14:modId xmlns:p14="http://schemas.microsoft.com/office/powerpoint/2010/main" val="2567032807"/>
              </p:ext>
            </p:extLst>
          </p:nvPr>
        </p:nvGraphicFramePr>
        <p:xfrm>
          <a:off x="5785048" y="3137223"/>
          <a:ext cx="846851" cy="705259"/>
        </p:xfrm>
        <a:graphic>
          <a:graphicData uri="http://schemas.openxmlformats.org/presentationml/2006/ole">
            <mc:AlternateContent xmlns:mc="http://schemas.openxmlformats.org/markup-compatibility/2006">
              <mc:Choice xmlns:v="urn:schemas-microsoft-com:vml" Requires="v">
                <p:oleObj spid="_x0000_s454379" name="公式" r:id="rId14" imgW="469800" imgH="393480" progId="Equation.3">
                  <p:embed/>
                </p:oleObj>
              </mc:Choice>
              <mc:Fallback>
                <p:oleObj name="公式" r:id="rId14" imgW="469800" imgH="393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85048" y="3137223"/>
                        <a:ext cx="846851" cy="705259"/>
                      </a:xfrm>
                      <a:prstGeom prst="rect">
                        <a:avLst/>
                      </a:prstGeom>
                      <a:noFill/>
                    </p:spPr>
                  </p:pic>
                </p:oleObj>
              </mc:Fallback>
            </mc:AlternateContent>
          </a:graphicData>
        </a:graphic>
      </p:graphicFrame>
      <p:graphicFrame>
        <p:nvGraphicFramePr>
          <p:cNvPr id="64" name="Object 20"/>
          <p:cNvGraphicFramePr>
            <a:graphicFrameLocks noChangeAspect="1"/>
          </p:cNvGraphicFramePr>
          <p:nvPr>
            <p:extLst>
              <p:ext uri="{D42A27DB-BD31-4B8C-83A1-F6EECF244321}">
                <p14:modId xmlns:p14="http://schemas.microsoft.com/office/powerpoint/2010/main" val="1373159615"/>
              </p:ext>
            </p:extLst>
          </p:nvPr>
        </p:nvGraphicFramePr>
        <p:xfrm>
          <a:off x="5786636" y="2327114"/>
          <a:ext cx="845502" cy="705260"/>
        </p:xfrm>
        <a:graphic>
          <a:graphicData uri="http://schemas.openxmlformats.org/presentationml/2006/ole">
            <mc:AlternateContent xmlns:mc="http://schemas.openxmlformats.org/markup-compatibility/2006">
              <mc:Choice xmlns:v="urn:schemas-microsoft-com:vml" Requires="v">
                <p:oleObj spid="_x0000_s454380" name="公式" r:id="rId16" imgW="469800" imgH="393480" progId="Equation.3">
                  <p:embed/>
                </p:oleObj>
              </mc:Choice>
              <mc:Fallback>
                <p:oleObj name="公式" r:id="rId16" imgW="469800" imgH="393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786636" y="2327114"/>
                        <a:ext cx="845502" cy="705260"/>
                      </a:xfrm>
                      <a:prstGeom prst="rect">
                        <a:avLst/>
                      </a:prstGeom>
                      <a:noFill/>
                    </p:spPr>
                  </p:pic>
                </p:oleObj>
              </mc:Fallback>
            </mc:AlternateContent>
          </a:graphicData>
        </a:graphic>
      </p:graphicFrame>
      <p:graphicFrame>
        <p:nvGraphicFramePr>
          <p:cNvPr id="65" name="Object 21"/>
          <p:cNvGraphicFramePr>
            <a:graphicFrameLocks noChangeAspect="1"/>
          </p:cNvGraphicFramePr>
          <p:nvPr>
            <p:extLst>
              <p:ext uri="{D42A27DB-BD31-4B8C-83A1-F6EECF244321}">
                <p14:modId xmlns:p14="http://schemas.microsoft.com/office/powerpoint/2010/main" val="2275786414"/>
              </p:ext>
            </p:extLst>
          </p:nvPr>
        </p:nvGraphicFramePr>
        <p:xfrm>
          <a:off x="639961" y="4057654"/>
          <a:ext cx="1240610" cy="370835"/>
        </p:xfrm>
        <a:graphic>
          <a:graphicData uri="http://schemas.openxmlformats.org/presentationml/2006/ole">
            <mc:AlternateContent xmlns:mc="http://schemas.openxmlformats.org/markup-compatibility/2006">
              <mc:Choice xmlns:v="urn:schemas-microsoft-com:vml" Requires="v">
                <p:oleObj spid="_x0000_s454381" name="Equation" r:id="rId18" imgW="583920" imgH="177480" progId="Equation.DSMT4">
                  <p:embed/>
                </p:oleObj>
              </mc:Choice>
              <mc:Fallback>
                <p:oleObj name="Equation" r:id="rId18" imgW="583920" imgH="17748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39961" y="4057654"/>
                        <a:ext cx="1240610" cy="370835"/>
                      </a:xfrm>
                      <a:prstGeom prst="rect">
                        <a:avLst/>
                      </a:prstGeom>
                      <a:noFill/>
                    </p:spPr>
                  </p:pic>
                </p:oleObj>
              </mc:Fallback>
            </mc:AlternateContent>
          </a:graphicData>
        </a:graphic>
      </p:graphicFrame>
      <p:graphicFrame>
        <p:nvGraphicFramePr>
          <p:cNvPr id="66" name="Object 23"/>
          <p:cNvGraphicFramePr>
            <a:graphicFrameLocks noChangeAspect="1"/>
          </p:cNvGraphicFramePr>
          <p:nvPr>
            <p:extLst>
              <p:ext uri="{D42A27DB-BD31-4B8C-83A1-F6EECF244321}">
                <p14:modId xmlns:p14="http://schemas.microsoft.com/office/powerpoint/2010/main" val="935524744"/>
              </p:ext>
            </p:extLst>
          </p:nvPr>
        </p:nvGraphicFramePr>
        <p:xfrm>
          <a:off x="5772349" y="4041473"/>
          <a:ext cx="914276" cy="387016"/>
        </p:xfrm>
        <a:graphic>
          <a:graphicData uri="http://schemas.openxmlformats.org/presentationml/2006/ole">
            <mc:AlternateContent xmlns:mc="http://schemas.openxmlformats.org/markup-compatibility/2006">
              <mc:Choice xmlns:v="urn:schemas-microsoft-com:vml" Requires="v">
                <p:oleObj spid="_x0000_s454382" name="公式" r:id="rId20" imgW="507960" imgH="215640" progId="Equation.3">
                  <p:embed/>
                </p:oleObj>
              </mc:Choice>
              <mc:Fallback>
                <p:oleObj name="公式" r:id="rId20" imgW="507960" imgH="21564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772349" y="4041473"/>
                        <a:ext cx="914276" cy="387016"/>
                      </a:xfrm>
                      <a:prstGeom prst="rect">
                        <a:avLst/>
                      </a:prstGeom>
                      <a:noFill/>
                    </p:spPr>
                  </p:pic>
                </p:oleObj>
              </mc:Fallback>
            </mc:AlternateContent>
          </a:graphicData>
        </a:graphic>
      </p:graphicFrame>
      <p:sp>
        <p:nvSpPr>
          <p:cNvPr id="67" name="Text Box 24"/>
          <p:cNvSpPr txBox="1">
            <a:spLocks noChangeArrowheads="1"/>
          </p:cNvSpPr>
          <p:nvPr/>
        </p:nvSpPr>
        <p:spPr bwMode="auto">
          <a:xfrm>
            <a:off x="525660" y="4570251"/>
            <a:ext cx="7740650" cy="1785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a:lnSpc>
                <a:spcPct val="110000"/>
              </a:lnSpc>
            </a:pPr>
            <a:r>
              <a:rPr kumimoji="1" lang="zh-CN" altLang="en-US" sz="20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快轴</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：传播速度快的</a:t>
            </a:r>
            <a:r>
              <a:rPr kumimoji="1"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光矢量（</a:t>
            </a:r>
            <a:r>
              <a:rPr kumimoji="1"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light vector</a:t>
            </a:r>
            <a:r>
              <a:rPr kumimoji="1"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振动方向（轴）。</a:t>
            </a:r>
          </a:p>
          <a:p>
            <a:pPr algn="just">
              <a:lnSpc>
                <a:spcPct val="110000"/>
              </a:lnSpc>
            </a:pPr>
            <a:r>
              <a:rPr kumimoji="1"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            负晶体</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a:t>
            </a:r>
            <a:r>
              <a:rPr kumimoji="1" lang="en-US" altLang="zh-CN" sz="2000" dirty="0">
                <a:latin typeface="Times New Roman" panose="02020603050405020304" pitchFamily="18" charset="0"/>
                <a:ea typeface="微软雅黑" panose="020B0503020204020204" pitchFamily="34" charset="-122"/>
                <a:cs typeface="Times New Roman" panose="02020603050405020304" pitchFamily="18" charset="0"/>
              </a:rPr>
              <a:t>e</a:t>
            </a:r>
            <a:r>
              <a:rPr kumimoji="1"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轴（平行于光轴），</a:t>
            </a:r>
            <a:endParaRPr kumimoji="1"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10000"/>
              </a:lnSpc>
            </a:pPr>
            <a:r>
              <a:rPr kumimoji="1" lang="en-US" altLang="zh-CN" sz="2000" dirty="0">
                <a:latin typeface="Times New Roman" panose="02020603050405020304" pitchFamily="18" charset="0"/>
                <a:ea typeface="微软雅黑" panose="020B0503020204020204" pitchFamily="34" charset="-122"/>
                <a:cs typeface="Times New Roman" panose="02020603050405020304" pitchFamily="18" charset="0"/>
              </a:rPr>
              <a:t> </a:t>
            </a:r>
            <a:r>
              <a:rPr kumimoji="1"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           </a:t>
            </a:r>
            <a:r>
              <a:rPr kumimoji="1"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正晶体</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a:t>
            </a:r>
            <a:r>
              <a:rPr kumimoji="1" lang="en-US" altLang="zh-CN" sz="2000" dirty="0">
                <a:latin typeface="Times New Roman" panose="02020603050405020304" pitchFamily="18" charset="0"/>
                <a:ea typeface="微软雅黑" panose="020B0503020204020204" pitchFamily="34" charset="-122"/>
                <a:cs typeface="Times New Roman" panose="02020603050405020304" pitchFamily="18" charset="0"/>
              </a:rPr>
              <a:t>o</a:t>
            </a:r>
            <a:r>
              <a:rPr kumimoji="1"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轴（垂直于光轴）。</a:t>
            </a:r>
            <a:endPar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10000"/>
              </a:lnSpc>
            </a:pPr>
            <a:r>
              <a:rPr kumimoji="1" lang="zh-CN" altLang="en-US" sz="20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慢轴</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：传播速度慢的光的振动方向（轴）。</a:t>
            </a:r>
          </a:p>
          <a:p>
            <a:pPr algn="just">
              <a:lnSpc>
                <a:spcPct val="110000"/>
              </a:lnSpc>
            </a:pPr>
            <a:r>
              <a:rPr kumimoji="1"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            负晶体</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a:t>
            </a:r>
            <a:r>
              <a:rPr kumimoji="1" lang="en-US" altLang="zh-CN" sz="2000" dirty="0">
                <a:latin typeface="Times New Roman" panose="02020603050405020304" pitchFamily="18" charset="0"/>
                <a:ea typeface="微软雅黑" panose="020B0503020204020204" pitchFamily="34" charset="-122"/>
                <a:cs typeface="Times New Roman" panose="02020603050405020304" pitchFamily="18" charset="0"/>
              </a:rPr>
              <a:t>o</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轴，正晶体的</a:t>
            </a:r>
            <a:r>
              <a:rPr kumimoji="1" lang="en-US" altLang="zh-CN" sz="2000" dirty="0">
                <a:latin typeface="Times New Roman" panose="02020603050405020304" pitchFamily="18" charset="0"/>
                <a:ea typeface="微软雅黑" panose="020B0503020204020204" pitchFamily="34" charset="-122"/>
                <a:cs typeface="Times New Roman" panose="02020603050405020304" pitchFamily="18" charset="0"/>
              </a:rPr>
              <a:t>e</a:t>
            </a:r>
            <a:r>
              <a:rPr kumimoji="1" lang="zh-CN" altLang="en-US" sz="2000" dirty="0">
                <a:latin typeface="Times New Roman" panose="02020603050405020304" pitchFamily="18" charset="0"/>
                <a:ea typeface="微软雅黑" panose="020B0503020204020204" pitchFamily="34" charset="-122"/>
                <a:cs typeface="Times New Roman" panose="02020603050405020304" pitchFamily="18" charset="0"/>
              </a:rPr>
              <a:t>轴。</a:t>
            </a:r>
          </a:p>
        </p:txBody>
      </p:sp>
      <p:graphicFrame>
        <p:nvGraphicFramePr>
          <p:cNvPr id="68" name="Object 25"/>
          <p:cNvGraphicFramePr>
            <a:graphicFrameLocks noChangeAspect="1"/>
          </p:cNvGraphicFramePr>
          <p:nvPr>
            <p:extLst>
              <p:ext uri="{D42A27DB-BD31-4B8C-83A1-F6EECF244321}">
                <p14:modId xmlns:p14="http://schemas.microsoft.com/office/powerpoint/2010/main" val="3195726647"/>
              </p:ext>
            </p:extLst>
          </p:nvPr>
        </p:nvGraphicFramePr>
        <p:xfrm>
          <a:off x="4882431" y="835943"/>
          <a:ext cx="1124851" cy="472527"/>
        </p:xfrm>
        <a:graphic>
          <a:graphicData uri="http://schemas.openxmlformats.org/presentationml/2006/ole">
            <mc:AlternateContent xmlns:mc="http://schemas.openxmlformats.org/markup-compatibility/2006">
              <mc:Choice xmlns:v="urn:schemas-microsoft-com:vml" Requires="v">
                <p:oleObj spid="_x0000_s454383" name="Equation" r:id="rId22" imgW="545760" imgH="228600" progId="Equation.DSMT4">
                  <p:embed/>
                </p:oleObj>
              </mc:Choice>
              <mc:Fallback>
                <p:oleObj name="Equation" r:id="rId22" imgW="545760" imgH="2286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882431" y="835943"/>
                        <a:ext cx="1124851" cy="472527"/>
                      </a:xfrm>
                      <a:prstGeom prst="rect">
                        <a:avLst/>
                      </a:prstGeom>
                      <a:noFill/>
                    </p:spPr>
                  </p:pic>
                </p:oleObj>
              </mc:Fallback>
            </mc:AlternateContent>
          </a:graphicData>
        </a:graphic>
      </p:graphicFrame>
      <p:graphicFrame>
        <p:nvGraphicFramePr>
          <p:cNvPr id="69" name="Object 26"/>
          <p:cNvGraphicFramePr>
            <a:graphicFrameLocks noChangeAspect="1"/>
          </p:cNvGraphicFramePr>
          <p:nvPr>
            <p:extLst>
              <p:ext uri="{D42A27DB-BD31-4B8C-83A1-F6EECF244321}">
                <p14:modId xmlns:p14="http://schemas.microsoft.com/office/powerpoint/2010/main" val="3652828861"/>
              </p:ext>
            </p:extLst>
          </p:nvPr>
        </p:nvGraphicFramePr>
        <p:xfrm>
          <a:off x="5674311" y="1315967"/>
          <a:ext cx="1624126" cy="485901"/>
        </p:xfrm>
        <a:graphic>
          <a:graphicData uri="http://schemas.openxmlformats.org/presentationml/2006/ole">
            <mc:AlternateContent xmlns:mc="http://schemas.openxmlformats.org/markup-compatibility/2006">
              <mc:Choice xmlns:v="urn:schemas-microsoft-com:vml" Requires="v">
                <p:oleObj spid="_x0000_s454384" name="Equation" r:id="rId24" imgW="761760" imgH="228600" progId="Equation.DSMT4">
                  <p:embed/>
                </p:oleObj>
              </mc:Choice>
              <mc:Fallback>
                <p:oleObj name="Equation" r:id="rId24" imgW="761760" imgH="22860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674311" y="1315967"/>
                        <a:ext cx="1624126" cy="485901"/>
                      </a:xfrm>
                      <a:prstGeom prst="rect">
                        <a:avLst/>
                      </a:prstGeom>
                      <a:noFill/>
                    </p:spPr>
                  </p:pic>
                </p:oleObj>
              </mc:Fallback>
            </mc:AlternateContent>
          </a:graphicData>
        </a:graphic>
      </p:graphicFrame>
      <p:graphicFrame>
        <p:nvGraphicFramePr>
          <p:cNvPr id="70" name="Object 27"/>
          <p:cNvGraphicFramePr>
            <a:graphicFrameLocks noChangeAspect="1"/>
          </p:cNvGraphicFramePr>
          <p:nvPr>
            <p:extLst>
              <p:ext uri="{D42A27DB-BD31-4B8C-83A1-F6EECF244321}">
                <p14:modId xmlns:p14="http://schemas.microsoft.com/office/powerpoint/2010/main" val="3619246715"/>
              </p:ext>
            </p:extLst>
          </p:nvPr>
        </p:nvGraphicFramePr>
        <p:xfrm>
          <a:off x="2444948" y="1700808"/>
          <a:ext cx="1960563" cy="782638"/>
        </p:xfrm>
        <a:graphic>
          <a:graphicData uri="http://schemas.openxmlformats.org/presentationml/2006/ole">
            <mc:AlternateContent xmlns:mc="http://schemas.openxmlformats.org/markup-compatibility/2006">
              <mc:Choice xmlns:v="urn:schemas-microsoft-com:vml" Requires="v">
                <p:oleObj spid="_x0000_s454385" name="Equation" r:id="rId26" imgW="977760" imgH="393480" progId="Equation.DSMT4">
                  <p:embed/>
                </p:oleObj>
              </mc:Choice>
              <mc:Fallback>
                <p:oleObj name="Equation" r:id="rId26" imgW="977760" imgH="3934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444948" y="1700808"/>
                        <a:ext cx="1960563" cy="782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 name="Object 28"/>
          <p:cNvGraphicFramePr>
            <a:graphicFrameLocks noChangeAspect="1"/>
          </p:cNvGraphicFramePr>
          <p:nvPr>
            <p:extLst>
              <p:ext uri="{D42A27DB-BD31-4B8C-83A1-F6EECF244321}">
                <p14:modId xmlns:p14="http://schemas.microsoft.com/office/powerpoint/2010/main" val="3442784971"/>
              </p:ext>
            </p:extLst>
          </p:nvPr>
        </p:nvGraphicFramePr>
        <p:xfrm>
          <a:off x="3324423" y="2292188"/>
          <a:ext cx="1639763" cy="741669"/>
        </p:xfrm>
        <a:graphic>
          <a:graphicData uri="http://schemas.openxmlformats.org/presentationml/2006/ole">
            <mc:AlternateContent xmlns:mc="http://schemas.openxmlformats.org/markup-compatibility/2006">
              <mc:Choice xmlns:v="urn:schemas-microsoft-com:vml" Requires="v">
                <p:oleObj spid="_x0000_s454386" name="Equation" r:id="rId28" imgW="863280" imgH="393480" progId="Equation.DSMT4">
                  <p:embed/>
                </p:oleObj>
              </mc:Choice>
              <mc:Fallback>
                <p:oleObj name="Equation" r:id="rId28" imgW="863280" imgH="39348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324423" y="2292188"/>
                        <a:ext cx="1639763" cy="741669"/>
                      </a:xfrm>
                      <a:prstGeom prst="rect">
                        <a:avLst/>
                      </a:prstGeom>
                      <a:noFill/>
                    </p:spPr>
                  </p:pic>
                </p:oleObj>
              </mc:Fallback>
            </mc:AlternateContent>
          </a:graphicData>
        </a:graphic>
      </p:graphicFrame>
      <p:graphicFrame>
        <p:nvGraphicFramePr>
          <p:cNvPr id="72" name="Object 29"/>
          <p:cNvGraphicFramePr>
            <a:graphicFrameLocks noChangeAspect="1"/>
          </p:cNvGraphicFramePr>
          <p:nvPr>
            <p:extLst>
              <p:ext uri="{D42A27DB-BD31-4B8C-83A1-F6EECF244321}">
                <p14:modId xmlns:p14="http://schemas.microsoft.com/office/powerpoint/2010/main" val="397295605"/>
              </p:ext>
            </p:extLst>
          </p:nvPr>
        </p:nvGraphicFramePr>
        <p:xfrm>
          <a:off x="6781998" y="2292189"/>
          <a:ext cx="571759" cy="705260"/>
        </p:xfrm>
        <a:graphic>
          <a:graphicData uri="http://schemas.openxmlformats.org/presentationml/2006/ole">
            <mc:AlternateContent xmlns:mc="http://schemas.openxmlformats.org/markup-compatibility/2006">
              <mc:Choice xmlns:v="urn:schemas-microsoft-com:vml" Requires="v">
                <p:oleObj spid="_x0000_s454387" name="Equation" r:id="rId30" imgW="317160" imgH="393480" progId="Equation.DSMT4">
                  <p:embed/>
                </p:oleObj>
              </mc:Choice>
              <mc:Fallback>
                <p:oleObj name="Equation" r:id="rId30" imgW="317160" imgH="39348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781998" y="2292189"/>
                        <a:ext cx="571759" cy="705260"/>
                      </a:xfrm>
                      <a:prstGeom prst="rect">
                        <a:avLst/>
                      </a:prstGeom>
                      <a:noFill/>
                    </p:spPr>
                  </p:pic>
                </p:oleObj>
              </mc:Fallback>
            </mc:AlternateContent>
          </a:graphicData>
        </a:graphic>
      </p:graphicFrame>
      <p:graphicFrame>
        <p:nvGraphicFramePr>
          <p:cNvPr id="73" name="Object 30"/>
          <p:cNvGraphicFramePr>
            <a:graphicFrameLocks noChangeAspect="1"/>
          </p:cNvGraphicFramePr>
          <p:nvPr>
            <p:extLst>
              <p:ext uri="{D42A27DB-BD31-4B8C-83A1-F6EECF244321}">
                <p14:modId xmlns:p14="http://schemas.microsoft.com/office/powerpoint/2010/main" val="3112631289"/>
              </p:ext>
            </p:extLst>
          </p:nvPr>
        </p:nvGraphicFramePr>
        <p:xfrm>
          <a:off x="3297436" y="3302323"/>
          <a:ext cx="1918901" cy="422077"/>
        </p:xfrm>
        <a:graphic>
          <a:graphicData uri="http://schemas.openxmlformats.org/presentationml/2006/ole">
            <mc:AlternateContent xmlns:mc="http://schemas.openxmlformats.org/markup-compatibility/2006">
              <mc:Choice xmlns:v="urn:schemas-microsoft-com:vml" Requires="v">
                <p:oleObj spid="_x0000_s454388" name="Equation" r:id="rId32" imgW="914400" imgH="203040" progId="Equation.DSMT4">
                  <p:embed/>
                </p:oleObj>
              </mc:Choice>
              <mc:Fallback>
                <p:oleObj name="Equation" r:id="rId32" imgW="914400" imgH="20304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297436" y="3302323"/>
                        <a:ext cx="1918901" cy="422077"/>
                      </a:xfrm>
                      <a:prstGeom prst="rect">
                        <a:avLst/>
                      </a:prstGeom>
                      <a:noFill/>
                    </p:spPr>
                  </p:pic>
                </p:oleObj>
              </mc:Fallback>
            </mc:AlternateContent>
          </a:graphicData>
        </a:graphic>
      </p:graphicFrame>
      <p:graphicFrame>
        <p:nvGraphicFramePr>
          <p:cNvPr id="74" name="Object 31"/>
          <p:cNvGraphicFramePr>
            <a:graphicFrameLocks noChangeAspect="1"/>
          </p:cNvGraphicFramePr>
          <p:nvPr>
            <p:extLst>
              <p:ext uri="{D42A27DB-BD31-4B8C-83A1-F6EECF244321}">
                <p14:modId xmlns:p14="http://schemas.microsoft.com/office/powerpoint/2010/main" val="2713758482"/>
              </p:ext>
            </p:extLst>
          </p:nvPr>
        </p:nvGraphicFramePr>
        <p:xfrm>
          <a:off x="6781998" y="3107061"/>
          <a:ext cx="571759" cy="705260"/>
        </p:xfrm>
        <a:graphic>
          <a:graphicData uri="http://schemas.openxmlformats.org/presentationml/2006/ole">
            <mc:AlternateContent xmlns:mc="http://schemas.openxmlformats.org/markup-compatibility/2006">
              <mc:Choice xmlns:v="urn:schemas-microsoft-com:vml" Requires="v">
                <p:oleObj spid="_x0000_s454389" name="Equation" r:id="rId34" imgW="317160" imgH="393480" progId="Equation.DSMT4">
                  <p:embed/>
                </p:oleObj>
              </mc:Choice>
              <mc:Fallback>
                <p:oleObj name="Equation" r:id="rId34" imgW="317160" imgH="39348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781998" y="3107061"/>
                        <a:ext cx="571759" cy="705260"/>
                      </a:xfrm>
                      <a:prstGeom prst="rect">
                        <a:avLst/>
                      </a:prstGeom>
                      <a:noFill/>
                    </p:spPr>
                  </p:pic>
                </p:oleObj>
              </mc:Fallback>
            </mc:AlternateContent>
          </a:graphicData>
        </a:graphic>
      </p:graphicFrame>
      <p:graphicFrame>
        <p:nvGraphicFramePr>
          <p:cNvPr id="75" name="Object 32"/>
          <p:cNvGraphicFramePr>
            <a:graphicFrameLocks noChangeAspect="1"/>
          </p:cNvGraphicFramePr>
          <p:nvPr>
            <p:extLst>
              <p:ext uri="{D42A27DB-BD31-4B8C-83A1-F6EECF244321}">
                <p14:modId xmlns:p14="http://schemas.microsoft.com/office/powerpoint/2010/main" val="4193189851"/>
              </p:ext>
            </p:extLst>
          </p:nvPr>
        </p:nvGraphicFramePr>
        <p:xfrm>
          <a:off x="3267273" y="4005064"/>
          <a:ext cx="1456366" cy="423425"/>
        </p:xfrm>
        <a:graphic>
          <a:graphicData uri="http://schemas.openxmlformats.org/presentationml/2006/ole">
            <mc:AlternateContent xmlns:mc="http://schemas.openxmlformats.org/markup-compatibility/2006">
              <mc:Choice xmlns:v="urn:schemas-microsoft-com:vml" Requires="v">
                <p:oleObj spid="_x0000_s454390" name="Equation" r:id="rId36" imgW="685800" imgH="203040" progId="Equation.DSMT4">
                  <p:embed/>
                </p:oleObj>
              </mc:Choice>
              <mc:Fallback>
                <p:oleObj name="Equation" r:id="rId36" imgW="685800" imgH="203040" progId="Equation.DSMT4">
                  <p:embed/>
                  <p:pic>
                    <p:nvPicPr>
                      <p:cNvPr id="0" name=""/>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267273" y="4005064"/>
                        <a:ext cx="1456366" cy="423425"/>
                      </a:xfrm>
                      <a:prstGeom prst="rect">
                        <a:avLst/>
                      </a:prstGeom>
                      <a:noFill/>
                    </p:spPr>
                  </p:pic>
                </p:oleObj>
              </mc:Fallback>
            </mc:AlternateContent>
          </a:graphicData>
        </a:graphic>
      </p:graphicFrame>
      <p:sp>
        <p:nvSpPr>
          <p:cNvPr id="76" name="Text Box 33"/>
          <p:cNvSpPr txBox="1">
            <a:spLocks noChangeArrowheads="1"/>
          </p:cNvSpPr>
          <p:nvPr/>
        </p:nvSpPr>
        <p:spPr bwMode="auto">
          <a:xfrm>
            <a:off x="7447381" y="2526800"/>
            <a:ext cx="12346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i="1" dirty="0">
                <a:latin typeface="Times New Roman" panose="02020603050405020304" pitchFamily="18" charset="0"/>
                <a:ea typeface="微软雅黑" panose="020B0503020204020204" pitchFamily="34" charset="-122"/>
                <a:cs typeface="Times New Roman" panose="02020603050405020304" pitchFamily="18" charset="0"/>
              </a:rPr>
              <a:t>m</a:t>
            </a:r>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取整数</a:t>
            </a:r>
          </a:p>
        </p:txBody>
      </p:sp>
      <p:sp>
        <p:nvSpPr>
          <p:cNvPr id="77" name="Rectangle 35"/>
          <p:cNvSpPr>
            <a:spLocks noChangeArrowheads="1"/>
          </p:cNvSpPr>
          <p:nvPr/>
        </p:nvSpPr>
        <p:spPr bwMode="auto">
          <a:xfrm>
            <a:off x="7667823" y="3861048"/>
            <a:ext cx="936625" cy="22320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8" name="Line 36"/>
          <p:cNvSpPr>
            <a:spLocks noChangeShapeType="1"/>
          </p:cNvSpPr>
          <p:nvPr/>
        </p:nvSpPr>
        <p:spPr bwMode="auto">
          <a:xfrm>
            <a:off x="7667823" y="5011986"/>
            <a:ext cx="936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9" name="Line 37"/>
          <p:cNvSpPr>
            <a:spLocks noChangeShapeType="1"/>
          </p:cNvSpPr>
          <p:nvPr/>
        </p:nvSpPr>
        <p:spPr bwMode="auto">
          <a:xfrm>
            <a:off x="7883723" y="486752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0" name="Line 38"/>
          <p:cNvSpPr>
            <a:spLocks noChangeShapeType="1"/>
          </p:cNvSpPr>
          <p:nvPr/>
        </p:nvSpPr>
        <p:spPr bwMode="auto">
          <a:xfrm>
            <a:off x="8099623" y="486911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1" name="Line 39"/>
          <p:cNvSpPr>
            <a:spLocks noChangeShapeType="1"/>
          </p:cNvSpPr>
          <p:nvPr/>
        </p:nvSpPr>
        <p:spPr bwMode="auto">
          <a:xfrm>
            <a:off x="8315523" y="486911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2" name="Oval 40"/>
          <p:cNvSpPr>
            <a:spLocks noChangeArrowheads="1"/>
          </p:cNvSpPr>
          <p:nvPr/>
        </p:nvSpPr>
        <p:spPr bwMode="auto">
          <a:xfrm>
            <a:off x="7848798" y="4977061"/>
            <a:ext cx="69850" cy="69850"/>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3" name="Oval 41"/>
          <p:cNvSpPr>
            <a:spLocks noChangeArrowheads="1"/>
          </p:cNvSpPr>
          <p:nvPr/>
        </p:nvSpPr>
        <p:spPr bwMode="auto">
          <a:xfrm>
            <a:off x="8064698" y="4983411"/>
            <a:ext cx="69850" cy="69850"/>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4" name="Oval 42"/>
          <p:cNvSpPr>
            <a:spLocks noChangeArrowheads="1"/>
          </p:cNvSpPr>
          <p:nvPr/>
        </p:nvSpPr>
        <p:spPr bwMode="auto">
          <a:xfrm>
            <a:off x="8272660" y="4983411"/>
            <a:ext cx="69850" cy="69850"/>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5" name="Line 43"/>
          <p:cNvSpPr>
            <a:spLocks noChangeShapeType="1"/>
          </p:cNvSpPr>
          <p:nvPr/>
        </p:nvSpPr>
        <p:spPr bwMode="auto">
          <a:xfrm flipV="1">
            <a:off x="7667823" y="4292848"/>
            <a:ext cx="9366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6" name="Object 44"/>
          <p:cNvGraphicFramePr>
            <a:graphicFrameLocks noChangeAspect="1"/>
          </p:cNvGraphicFramePr>
          <p:nvPr>
            <p:extLst>
              <p:ext uri="{D42A27DB-BD31-4B8C-83A1-F6EECF244321}">
                <p14:modId xmlns:p14="http://schemas.microsoft.com/office/powerpoint/2010/main" val="2226989270"/>
              </p:ext>
            </p:extLst>
          </p:nvPr>
        </p:nvGraphicFramePr>
        <p:xfrm>
          <a:off x="7956748" y="3899148"/>
          <a:ext cx="309562" cy="393700"/>
        </p:xfrm>
        <a:graphic>
          <a:graphicData uri="http://schemas.openxmlformats.org/presentationml/2006/ole">
            <mc:AlternateContent xmlns:mc="http://schemas.openxmlformats.org/markup-compatibility/2006">
              <mc:Choice xmlns:v="urn:schemas-microsoft-com:vml" Requires="v">
                <p:oleObj spid="_x0000_s454391" name="Equation" r:id="rId38" imgW="139680" imgH="177480" progId="Equation.DSMT4">
                  <p:embed/>
                </p:oleObj>
              </mc:Choice>
              <mc:Fallback>
                <p:oleObj name="Equation" r:id="rId38" imgW="139680" imgH="177480" progId="Equation.DSMT4">
                  <p:embed/>
                  <p:pic>
                    <p:nvPicPr>
                      <p:cNvPr id="0" name=""/>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7956748" y="3899148"/>
                        <a:ext cx="309562"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47928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404664"/>
            <a:ext cx="2954655" cy="580865"/>
          </a:xfrm>
          <a:prstGeom prst="rect">
            <a:avLst/>
          </a:prstGeom>
        </p:spPr>
        <p:txBody>
          <a:bodyPr wrap="none">
            <a:spAutoFit/>
          </a:bodyPr>
          <a:lstStyle/>
          <a:p>
            <a:pPr eaLnBrk="0" fontAlgn="base" hangingPunct="0">
              <a:lnSpc>
                <a:spcPct val="150000"/>
              </a:lnSpc>
              <a:spcBef>
                <a:spcPct val="0"/>
              </a:spcBef>
              <a:spcAft>
                <a:spcPct val="0"/>
              </a:spcAft>
            </a:pPr>
            <a:r>
              <a:rPr lang="zh-CN" altLang="en-US" sz="2400"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波</a:t>
            </a:r>
            <a:r>
              <a:rPr lang="zh-CN" altLang="en-US" sz="2400" b="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片的相位延迟作用</a:t>
            </a:r>
            <a:endParaRPr lang="zh-CN" altLang="en-US" sz="2400"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6" name="Arc 44"/>
          <p:cNvSpPr>
            <a:spLocks/>
          </p:cNvSpPr>
          <p:nvPr/>
        </p:nvSpPr>
        <p:spPr bwMode="auto">
          <a:xfrm>
            <a:off x="6445250" y="3925193"/>
            <a:ext cx="935038" cy="1439863"/>
          </a:xfrm>
          <a:custGeom>
            <a:avLst/>
            <a:gdLst>
              <a:gd name="G0" fmla="+- 21600 0 0"/>
              <a:gd name="G1" fmla="+- 21600 0 0"/>
              <a:gd name="G2" fmla="+- 21600 0 0"/>
              <a:gd name="T0" fmla="*/ 21600 w 43200"/>
              <a:gd name="T1" fmla="*/ 0 h 43200"/>
              <a:gd name="T2" fmla="*/ 16969 w 43200"/>
              <a:gd name="T3" fmla="*/ 50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1455"/>
                  <a:pt x="7060" y="2677"/>
                  <a:pt x="16969" y="502"/>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1455"/>
                  <a:pt x="7060" y="2677"/>
                  <a:pt x="16969" y="502"/>
                </a:cubicBezTo>
                <a:lnTo>
                  <a:pt x="21600" y="21600"/>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7" name="AutoShape 10"/>
          <p:cNvSpPr>
            <a:spLocks noChangeArrowheads="1"/>
          </p:cNvSpPr>
          <p:nvPr/>
        </p:nvSpPr>
        <p:spPr bwMode="auto">
          <a:xfrm rot="16200000" flipV="1">
            <a:off x="4006850" y="3502918"/>
            <a:ext cx="2735263" cy="1274763"/>
          </a:xfrm>
          <a:prstGeom prst="parallelogram">
            <a:avLst>
              <a:gd name="adj" fmla="val 53643"/>
            </a:avLst>
          </a:prstGeom>
          <a:solidFill>
            <a:srgbClr val="EAEAEA"/>
          </a:solidFill>
          <a:ln w="317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8" name="AutoShape 5"/>
          <p:cNvSpPr>
            <a:spLocks noChangeArrowheads="1"/>
          </p:cNvSpPr>
          <p:nvPr/>
        </p:nvSpPr>
        <p:spPr bwMode="auto">
          <a:xfrm rot="16200000" flipV="1">
            <a:off x="530226" y="2421830"/>
            <a:ext cx="2735262" cy="1274763"/>
          </a:xfrm>
          <a:prstGeom prst="parallelogram">
            <a:avLst>
              <a:gd name="adj" fmla="val 53643"/>
            </a:avLst>
          </a:prstGeom>
          <a:solidFill>
            <a:srgbClr val="EAEAEA"/>
          </a:solidFill>
          <a:ln w="317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9" name="Line 4"/>
          <p:cNvSpPr>
            <a:spLocks noChangeShapeType="1"/>
          </p:cNvSpPr>
          <p:nvPr/>
        </p:nvSpPr>
        <p:spPr bwMode="auto">
          <a:xfrm>
            <a:off x="1908175" y="3060006"/>
            <a:ext cx="2808288" cy="865187"/>
          </a:xfrm>
          <a:prstGeom prst="line">
            <a:avLst/>
          </a:prstGeom>
          <a:noFill/>
          <a:ln w="190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0" name="Line 6"/>
          <p:cNvSpPr>
            <a:spLocks noChangeShapeType="1"/>
          </p:cNvSpPr>
          <p:nvPr/>
        </p:nvSpPr>
        <p:spPr bwMode="auto">
          <a:xfrm flipV="1">
            <a:off x="900113" y="2483743"/>
            <a:ext cx="2089150" cy="1152525"/>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1" name="Line 7"/>
          <p:cNvSpPr>
            <a:spLocks noChangeShapeType="1"/>
          </p:cNvSpPr>
          <p:nvPr/>
        </p:nvSpPr>
        <p:spPr bwMode="auto">
          <a:xfrm flipV="1">
            <a:off x="1908175" y="1332806"/>
            <a:ext cx="0" cy="3167062"/>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2" name="Line 8"/>
          <p:cNvSpPr>
            <a:spLocks noChangeShapeType="1"/>
          </p:cNvSpPr>
          <p:nvPr/>
        </p:nvSpPr>
        <p:spPr bwMode="auto">
          <a:xfrm flipV="1">
            <a:off x="4429125" y="3563243"/>
            <a:ext cx="2089150" cy="1152525"/>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3" name="Line 9"/>
          <p:cNvSpPr>
            <a:spLocks noChangeShapeType="1"/>
          </p:cNvSpPr>
          <p:nvPr/>
        </p:nvSpPr>
        <p:spPr bwMode="auto">
          <a:xfrm flipV="1">
            <a:off x="5437188" y="2412306"/>
            <a:ext cx="0" cy="3167062"/>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4" name="Line 11"/>
          <p:cNvSpPr>
            <a:spLocks noChangeShapeType="1"/>
          </p:cNvSpPr>
          <p:nvPr/>
        </p:nvSpPr>
        <p:spPr bwMode="auto">
          <a:xfrm flipH="1">
            <a:off x="1547813" y="2123381"/>
            <a:ext cx="720725" cy="187325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5" name="Line 12"/>
          <p:cNvSpPr>
            <a:spLocks noChangeShapeType="1"/>
          </p:cNvSpPr>
          <p:nvPr/>
        </p:nvSpPr>
        <p:spPr bwMode="auto">
          <a:xfrm flipV="1">
            <a:off x="1908175" y="2772668"/>
            <a:ext cx="576263" cy="287338"/>
          </a:xfrm>
          <a:prstGeom prst="line">
            <a:avLst/>
          </a:prstGeom>
          <a:noFill/>
          <a:ln w="38100">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6" name="Line 13"/>
          <p:cNvSpPr>
            <a:spLocks noChangeShapeType="1"/>
          </p:cNvSpPr>
          <p:nvPr/>
        </p:nvSpPr>
        <p:spPr bwMode="auto">
          <a:xfrm flipV="1">
            <a:off x="1908175" y="2196406"/>
            <a:ext cx="0" cy="8636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7" name="Line 14"/>
          <p:cNvSpPr>
            <a:spLocks noChangeShapeType="1"/>
          </p:cNvSpPr>
          <p:nvPr/>
        </p:nvSpPr>
        <p:spPr bwMode="auto">
          <a:xfrm flipV="1">
            <a:off x="5435600" y="3853756"/>
            <a:ext cx="576263" cy="287337"/>
          </a:xfrm>
          <a:prstGeom prst="line">
            <a:avLst/>
          </a:prstGeom>
          <a:noFill/>
          <a:ln w="38100">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8" name="Line 15"/>
          <p:cNvSpPr>
            <a:spLocks noChangeShapeType="1"/>
          </p:cNvSpPr>
          <p:nvPr/>
        </p:nvSpPr>
        <p:spPr bwMode="auto">
          <a:xfrm flipV="1">
            <a:off x="5435600" y="3277493"/>
            <a:ext cx="0" cy="8636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49" name="Object 16"/>
          <p:cNvGraphicFramePr>
            <a:graphicFrameLocks noChangeAspect="1"/>
          </p:cNvGraphicFramePr>
          <p:nvPr>
            <p:extLst>
              <p:ext uri="{D42A27DB-BD31-4B8C-83A1-F6EECF244321}">
                <p14:modId xmlns:p14="http://schemas.microsoft.com/office/powerpoint/2010/main" val="3767947339"/>
              </p:ext>
            </p:extLst>
          </p:nvPr>
        </p:nvGraphicFramePr>
        <p:xfrm>
          <a:off x="2555875" y="2051943"/>
          <a:ext cx="2519363" cy="423863"/>
        </p:xfrm>
        <a:graphic>
          <a:graphicData uri="http://schemas.openxmlformats.org/presentationml/2006/ole">
            <mc:AlternateContent xmlns:mc="http://schemas.openxmlformats.org/markup-compatibility/2006">
              <mc:Choice xmlns:v="urn:schemas-microsoft-com:vml" Requires="v">
                <p:oleObj spid="_x0000_s458116" name="Equation" r:id="rId4" imgW="1358640" imgH="228600" progId="Equation.DSMT4">
                  <p:embed/>
                </p:oleObj>
              </mc:Choice>
              <mc:Fallback>
                <p:oleObj name="Equation" r:id="rId4" imgW="13586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2051943"/>
                        <a:ext cx="2519363" cy="42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 name="Object 17"/>
          <p:cNvGraphicFramePr>
            <a:graphicFrameLocks noChangeAspect="1"/>
          </p:cNvGraphicFramePr>
          <p:nvPr>
            <p:extLst>
              <p:ext uri="{D42A27DB-BD31-4B8C-83A1-F6EECF244321}">
                <p14:modId xmlns:p14="http://schemas.microsoft.com/office/powerpoint/2010/main" val="3417238043"/>
              </p:ext>
            </p:extLst>
          </p:nvPr>
        </p:nvGraphicFramePr>
        <p:xfrm>
          <a:off x="1957388" y="1172468"/>
          <a:ext cx="2543175" cy="447675"/>
        </p:xfrm>
        <a:graphic>
          <a:graphicData uri="http://schemas.openxmlformats.org/presentationml/2006/ole">
            <mc:AlternateContent xmlns:mc="http://schemas.openxmlformats.org/markup-compatibility/2006">
              <mc:Choice xmlns:v="urn:schemas-microsoft-com:vml" Requires="v">
                <p:oleObj spid="_x0000_s458117" name="Equation" r:id="rId6" imgW="1371600" imgH="241200" progId="Equation.DSMT4">
                  <p:embed/>
                </p:oleObj>
              </mc:Choice>
              <mc:Fallback>
                <p:oleObj name="Equation" r:id="rId6" imgW="137160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7388" y="1172468"/>
                        <a:ext cx="25431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 name="Object 18"/>
          <p:cNvGraphicFramePr>
            <a:graphicFrameLocks noChangeAspect="1"/>
          </p:cNvGraphicFramePr>
          <p:nvPr>
            <p:extLst>
              <p:ext uri="{D42A27DB-BD31-4B8C-83A1-F6EECF244321}">
                <p14:modId xmlns:p14="http://schemas.microsoft.com/office/powerpoint/2010/main" val="4195017785"/>
              </p:ext>
            </p:extLst>
          </p:nvPr>
        </p:nvGraphicFramePr>
        <p:xfrm>
          <a:off x="6011863" y="3140968"/>
          <a:ext cx="2522537" cy="423863"/>
        </p:xfrm>
        <a:graphic>
          <a:graphicData uri="http://schemas.openxmlformats.org/presentationml/2006/ole">
            <mc:AlternateContent xmlns:mc="http://schemas.openxmlformats.org/markup-compatibility/2006">
              <mc:Choice xmlns:v="urn:schemas-microsoft-com:vml" Requires="v">
                <p:oleObj spid="_x0000_s458118" name="Equation" r:id="rId8" imgW="1358640" imgH="228600" progId="Equation.DSMT4">
                  <p:embed/>
                </p:oleObj>
              </mc:Choice>
              <mc:Fallback>
                <p:oleObj name="Equation" r:id="rId8" imgW="135864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1863" y="3140968"/>
                        <a:ext cx="2522537" cy="42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 name="Object 19"/>
          <p:cNvGraphicFramePr>
            <a:graphicFrameLocks noChangeAspect="1"/>
          </p:cNvGraphicFramePr>
          <p:nvPr>
            <p:extLst>
              <p:ext uri="{D42A27DB-BD31-4B8C-83A1-F6EECF244321}">
                <p14:modId xmlns:p14="http://schemas.microsoft.com/office/powerpoint/2010/main" val="1438017239"/>
              </p:ext>
            </p:extLst>
          </p:nvPr>
        </p:nvGraphicFramePr>
        <p:xfrm>
          <a:off x="5187950" y="1980506"/>
          <a:ext cx="3178175" cy="447675"/>
        </p:xfrm>
        <a:graphic>
          <a:graphicData uri="http://schemas.openxmlformats.org/presentationml/2006/ole">
            <mc:AlternateContent xmlns:mc="http://schemas.openxmlformats.org/markup-compatibility/2006">
              <mc:Choice xmlns:v="urn:schemas-microsoft-com:vml" Requires="v">
                <p:oleObj spid="_x0000_s458119" name="Equation" r:id="rId10" imgW="1714320" imgH="241200" progId="Equation.DSMT4">
                  <p:embed/>
                </p:oleObj>
              </mc:Choice>
              <mc:Fallback>
                <p:oleObj name="Equation" r:id="rId10" imgW="171432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7950" y="1980506"/>
                        <a:ext cx="31781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 name="Object 20"/>
          <p:cNvGraphicFramePr>
            <a:graphicFrameLocks noChangeAspect="1"/>
          </p:cNvGraphicFramePr>
          <p:nvPr>
            <p:extLst>
              <p:ext uri="{D42A27DB-BD31-4B8C-83A1-F6EECF244321}">
                <p14:modId xmlns:p14="http://schemas.microsoft.com/office/powerpoint/2010/main" val="1772274673"/>
              </p:ext>
            </p:extLst>
          </p:nvPr>
        </p:nvGraphicFramePr>
        <p:xfrm>
          <a:off x="8029575" y="4860231"/>
          <a:ext cx="381000" cy="382587"/>
        </p:xfrm>
        <a:graphic>
          <a:graphicData uri="http://schemas.openxmlformats.org/presentationml/2006/ole">
            <mc:AlternateContent xmlns:mc="http://schemas.openxmlformats.org/markup-compatibility/2006">
              <mc:Choice xmlns:v="urn:schemas-microsoft-com:vml" Requires="v">
                <p:oleObj spid="_x0000_s458120" name="Equation" r:id="rId12" imgW="126720" imgH="126720" progId="Equation.DSMT4">
                  <p:embed/>
                </p:oleObj>
              </mc:Choice>
              <mc:Fallback>
                <p:oleObj name="Equation" r:id="rId12" imgW="126720" imgH="12672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29575" y="4860231"/>
                        <a:ext cx="381000" cy="382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 name="Object 21"/>
          <p:cNvGraphicFramePr>
            <a:graphicFrameLocks noChangeAspect="1"/>
          </p:cNvGraphicFramePr>
          <p:nvPr>
            <p:extLst>
              <p:ext uri="{D42A27DB-BD31-4B8C-83A1-F6EECF244321}">
                <p14:modId xmlns:p14="http://schemas.microsoft.com/office/powerpoint/2010/main" val="3340164063"/>
              </p:ext>
            </p:extLst>
          </p:nvPr>
        </p:nvGraphicFramePr>
        <p:xfrm>
          <a:off x="2771775" y="2556768"/>
          <a:ext cx="393700" cy="431800"/>
        </p:xfrm>
        <a:graphic>
          <a:graphicData uri="http://schemas.openxmlformats.org/presentationml/2006/ole">
            <mc:AlternateContent xmlns:mc="http://schemas.openxmlformats.org/markup-compatibility/2006">
              <mc:Choice xmlns:v="urn:schemas-microsoft-com:vml" Requires="v">
                <p:oleObj spid="_x0000_s458121" name="Equation" r:id="rId14" imgW="126720" imgH="139680" progId="Equation.DSMT4">
                  <p:embed/>
                </p:oleObj>
              </mc:Choice>
              <mc:Fallback>
                <p:oleObj name="Equation" r:id="rId14" imgW="126720" imgH="1396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71775" y="2556768"/>
                        <a:ext cx="393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 name="Object 22"/>
          <p:cNvGraphicFramePr>
            <a:graphicFrameLocks noChangeAspect="1"/>
          </p:cNvGraphicFramePr>
          <p:nvPr>
            <p:extLst>
              <p:ext uri="{D42A27DB-BD31-4B8C-83A1-F6EECF244321}">
                <p14:modId xmlns:p14="http://schemas.microsoft.com/office/powerpoint/2010/main" val="3839353020"/>
              </p:ext>
            </p:extLst>
          </p:nvPr>
        </p:nvGraphicFramePr>
        <p:xfrm>
          <a:off x="1474788" y="1404243"/>
          <a:ext cx="433387" cy="511175"/>
        </p:xfrm>
        <a:graphic>
          <a:graphicData uri="http://schemas.openxmlformats.org/presentationml/2006/ole">
            <mc:AlternateContent xmlns:mc="http://schemas.openxmlformats.org/markup-compatibility/2006">
              <mc:Choice xmlns:v="urn:schemas-microsoft-com:vml" Requires="v">
                <p:oleObj spid="_x0000_s458122" name="Equation" r:id="rId16" imgW="139680" imgH="164880" progId="Equation.DSMT4">
                  <p:embed/>
                </p:oleObj>
              </mc:Choice>
              <mc:Fallback>
                <p:oleObj name="Equation" r:id="rId16" imgW="139680" imgH="1648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74788" y="1404243"/>
                        <a:ext cx="433387"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8" name="Object 23"/>
          <p:cNvGraphicFramePr>
            <a:graphicFrameLocks noChangeAspect="1"/>
          </p:cNvGraphicFramePr>
          <p:nvPr>
            <p:extLst>
              <p:ext uri="{D42A27DB-BD31-4B8C-83A1-F6EECF244321}">
                <p14:modId xmlns:p14="http://schemas.microsoft.com/office/powerpoint/2010/main" val="1630344724"/>
              </p:ext>
            </p:extLst>
          </p:nvPr>
        </p:nvGraphicFramePr>
        <p:xfrm>
          <a:off x="6242050" y="3577531"/>
          <a:ext cx="512763" cy="549275"/>
        </p:xfrm>
        <a:graphic>
          <a:graphicData uri="http://schemas.openxmlformats.org/presentationml/2006/ole">
            <mc:AlternateContent xmlns:mc="http://schemas.openxmlformats.org/markup-compatibility/2006">
              <mc:Choice xmlns:v="urn:schemas-microsoft-com:vml" Requires="v">
                <p:oleObj spid="_x0000_s458123" name="Equation" r:id="rId18" imgW="164880" imgH="177480" progId="Equation.DSMT4">
                  <p:embed/>
                </p:oleObj>
              </mc:Choice>
              <mc:Fallback>
                <p:oleObj name="Equation" r:id="rId18" imgW="164880" imgH="17748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242050" y="3577531"/>
                        <a:ext cx="512763"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9" name="Object 24"/>
          <p:cNvGraphicFramePr>
            <a:graphicFrameLocks noChangeAspect="1"/>
          </p:cNvGraphicFramePr>
          <p:nvPr>
            <p:extLst>
              <p:ext uri="{D42A27DB-BD31-4B8C-83A1-F6EECF244321}">
                <p14:modId xmlns:p14="http://schemas.microsoft.com/office/powerpoint/2010/main" val="1275263657"/>
              </p:ext>
            </p:extLst>
          </p:nvPr>
        </p:nvGraphicFramePr>
        <p:xfrm>
          <a:off x="4965700" y="2353568"/>
          <a:ext cx="511175" cy="628650"/>
        </p:xfrm>
        <a:graphic>
          <a:graphicData uri="http://schemas.openxmlformats.org/presentationml/2006/ole">
            <mc:AlternateContent xmlns:mc="http://schemas.openxmlformats.org/markup-compatibility/2006">
              <mc:Choice xmlns:v="urn:schemas-microsoft-com:vml" Requires="v">
                <p:oleObj spid="_x0000_s458124" name="Equation" r:id="rId20" imgW="164880" imgH="203040" progId="Equation.DSMT4">
                  <p:embed/>
                </p:oleObj>
              </mc:Choice>
              <mc:Fallback>
                <p:oleObj name="Equation" r:id="rId20" imgW="164880" imgH="20304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65700" y="2353568"/>
                        <a:ext cx="51117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0" name="Line 26"/>
          <p:cNvSpPr>
            <a:spLocks noChangeShapeType="1"/>
          </p:cNvSpPr>
          <p:nvPr/>
        </p:nvSpPr>
        <p:spPr bwMode="auto">
          <a:xfrm flipV="1">
            <a:off x="4787900" y="4788793"/>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1" name="Line 28"/>
          <p:cNvSpPr>
            <a:spLocks noChangeShapeType="1"/>
          </p:cNvSpPr>
          <p:nvPr/>
        </p:nvSpPr>
        <p:spPr bwMode="auto">
          <a:xfrm>
            <a:off x="755650" y="2699643"/>
            <a:ext cx="1152525" cy="360363"/>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2" name="Line 29"/>
          <p:cNvSpPr>
            <a:spLocks noChangeShapeType="1"/>
          </p:cNvSpPr>
          <p:nvPr/>
        </p:nvSpPr>
        <p:spPr bwMode="auto">
          <a:xfrm>
            <a:off x="5437188" y="4141093"/>
            <a:ext cx="1079500" cy="358775"/>
          </a:xfrm>
          <a:prstGeom prst="line">
            <a:avLst/>
          </a:prstGeom>
          <a:noFill/>
          <a:ln w="190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3" name="Line 30"/>
          <p:cNvSpPr>
            <a:spLocks noChangeShapeType="1"/>
          </p:cNvSpPr>
          <p:nvPr/>
        </p:nvSpPr>
        <p:spPr bwMode="auto">
          <a:xfrm>
            <a:off x="4716463" y="3925193"/>
            <a:ext cx="720725" cy="215900"/>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4" name="Line 31"/>
          <p:cNvSpPr>
            <a:spLocks noChangeShapeType="1"/>
          </p:cNvSpPr>
          <p:nvPr/>
        </p:nvSpPr>
        <p:spPr bwMode="auto">
          <a:xfrm>
            <a:off x="6516688" y="4499868"/>
            <a:ext cx="431800" cy="144463"/>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5" name="Line 32"/>
          <p:cNvSpPr>
            <a:spLocks noChangeShapeType="1"/>
          </p:cNvSpPr>
          <p:nvPr/>
        </p:nvSpPr>
        <p:spPr bwMode="auto">
          <a:xfrm>
            <a:off x="6948488" y="4644331"/>
            <a:ext cx="1079500" cy="358775"/>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6" name="Line 33"/>
          <p:cNvSpPr>
            <a:spLocks noChangeShapeType="1"/>
          </p:cNvSpPr>
          <p:nvPr/>
        </p:nvSpPr>
        <p:spPr bwMode="auto">
          <a:xfrm>
            <a:off x="755650" y="2699643"/>
            <a:ext cx="504825" cy="144463"/>
          </a:xfrm>
          <a:prstGeom prst="line">
            <a:avLst/>
          </a:prstGeom>
          <a:noFill/>
          <a:ln w="190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7" name="Text Box 34"/>
          <p:cNvSpPr txBox="1">
            <a:spLocks noChangeArrowheads="1"/>
          </p:cNvSpPr>
          <p:nvPr/>
        </p:nvSpPr>
        <p:spPr bwMode="auto">
          <a:xfrm>
            <a:off x="239846" y="4575958"/>
            <a:ext cx="322235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i="1" dirty="0">
                <a:latin typeface="Times New Roman" panose="02020603050405020304" pitchFamily="18" charset="0"/>
                <a:ea typeface="微软雅黑" panose="020B0503020204020204" pitchFamily="34" charset="-122"/>
                <a:cs typeface="Times New Roman" panose="02020603050405020304" pitchFamily="18" charset="0"/>
              </a:rPr>
              <a:t>t</a:t>
            </a:r>
            <a:r>
              <a:rPr lang="en-US" altLang="zh-CN" sz="2200" baseline="-25000" dirty="0">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时刻，平面偏振光入射</a:t>
            </a:r>
          </a:p>
        </p:txBody>
      </p:sp>
      <p:graphicFrame>
        <p:nvGraphicFramePr>
          <p:cNvPr id="98" name="Object 35"/>
          <p:cNvGraphicFramePr>
            <a:graphicFrameLocks noChangeAspect="1"/>
          </p:cNvGraphicFramePr>
          <p:nvPr>
            <p:extLst>
              <p:ext uri="{D42A27DB-BD31-4B8C-83A1-F6EECF244321}">
                <p14:modId xmlns:p14="http://schemas.microsoft.com/office/powerpoint/2010/main" val="2375143724"/>
              </p:ext>
            </p:extLst>
          </p:nvPr>
        </p:nvGraphicFramePr>
        <p:xfrm>
          <a:off x="2268538" y="2483743"/>
          <a:ext cx="323850" cy="355600"/>
        </p:xfrm>
        <a:graphic>
          <a:graphicData uri="http://schemas.openxmlformats.org/presentationml/2006/ole">
            <mc:AlternateContent xmlns:mc="http://schemas.openxmlformats.org/markup-compatibility/2006">
              <mc:Choice xmlns:v="urn:schemas-microsoft-com:vml" Requires="v">
                <p:oleObj spid="_x0000_s458125" name="Equation" r:id="rId22" imgW="126720" imgH="139680" progId="Equation.DSMT4">
                  <p:embed/>
                </p:oleObj>
              </mc:Choice>
              <mc:Fallback>
                <p:oleObj name="Equation" r:id="rId22" imgW="126720" imgH="1396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68538" y="2483743"/>
                        <a:ext cx="3238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 name="Object 36"/>
          <p:cNvGraphicFramePr>
            <a:graphicFrameLocks noChangeAspect="1"/>
          </p:cNvGraphicFramePr>
          <p:nvPr>
            <p:extLst>
              <p:ext uri="{D42A27DB-BD31-4B8C-83A1-F6EECF244321}">
                <p14:modId xmlns:p14="http://schemas.microsoft.com/office/powerpoint/2010/main" val="1410343531"/>
              </p:ext>
            </p:extLst>
          </p:nvPr>
        </p:nvGraphicFramePr>
        <p:xfrm>
          <a:off x="5724525" y="3564831"/>
          <a:ext cx="323850" cy="355600"/>
        </p:xfrm>
        <a:graphic>
          <a:graphicData uri="http://schemas.openxmlformats.org/presentationml/2006/ole">
            <mc:AlternateContent xmlns:mc="http://schemas.openxmlformats.org/markup-compatibility/2006">
              <mc:Choice xmlns:v="urn:schemas-microsoft-com:vml" Requires="v">
                <p:oleObj spid="_x0000_s458126" name="Equation" r:id="rId24" imgW="126720" imgH="139680" progId="Equation.DSMT4">
                  <p:embed/>
                </p:oleObj>
              </mc:Choice>
              <mc:Fallback>
                <p:oleObj name="Equation" r:id="rId24" imgW="126720" imgH="13968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724525" y="3564831"/>
                        <a:ext cx="3238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 name="Object 37"/>
          <p:cNvGraphicFramePr>
            <a:graphicFrameLocks noChangeAspect="1"/>
          </p:cNvGraphicFramePr>
          <p:nvPr>
            <p:extLst>
              <p:ext uri="{D42A27DB-BD31-4B8C-83A1-F6EECF244321}">
                <p14:modId xmlns:p14="http://schemas.microsoft.com/office/powerpoint/2010/main" val="3769783220"/>
              </p:ext>
            </p:extLst>
          </p:nvPr>
        </p:nvGraphicFramePr>
        <p:xfrm>
          <a:off x="5437188" y="3060006"/>
          <a:ext cx="292100" cy="355600"/>
        </p:xfrm>
        <a:graphic>
          <a:graphicData uri="http://schemas.openxmlformats.org/presentationml/2006/ole">
            <mc:AlternateContent xmlns:mc="http://schemas.openxmlformats.org/markup-compatibility/2006">
              <mc:Choice xmlns:v="urn:schemas-microsoft-com:vml" Requires="v">
                <p:oleObj spid="_x0000_s458127" name="Equation" r:id="rId26" imgW="114120" imgH="139680" progId="Equation.DSMT4">
                  <p:embed/>
                </p:oleObj>
              </mc:Choice>
              <mc:Fallback>
                <p:oleObj name="Equation" r:id="rId26" imgW="114120" imgH="1396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437188" y="3060006"/>
                        <a:ext cx="2921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1" name="Object 38"/>
          <p:cNvGraphicFramePr>
            <a:graphicFrameLocks noChangeAspect="1"/>
          </p:cNvGraphicFramePr>
          <p:nvPr>
            <p:extLst>
              <p:ext uri="{D42A27DB-BD31-4B8C-83A1-F6EECF244321}">
                <p14:modId xmlns:p14="http://schemas.microsoft.com/office/powerpoint/2010/main" val="2633485155"/>
              </p:ext>
            </p:extLst>
          </p:nvPr>
        </p:nvGraphicFramePr>
        <p:xfrm>
          <a:off x="1908175" y="1980506"/>
          <a:ext cx="292100" cy="355600"/>
        </p:xfrm>
        <a:graphic>
          <a:graphicData uri="http://schemas.openxmlformats.org/presentationml/2006/ole">
            <mc:AlternateContent xmlns:mc="http://schemas.openxmlformats.org/markup-compatibility/2006">
              <mc:Choice xmlns:v="urn:schemas-microsoft-com:vml" Requires="v">
                <p:oleObj spid="_x0000_s458128" name="Equation" r:id="rId28" imgW="114120" imgH="139680" progId="Equation.DSMT4">
                  <p:embed/>
                </p:oleObj>
              </mc:Choice>
              <mc:Fallback>
                <p:oleObj name="Equation" r:id="rId28" imgW="114120" imgH="13968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908175" y="1980506"/>
                        <a:ext cx="2921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 name="Text Box 39"/>
          <p:cNvSpPr txBox="1">
            <a:spLocks noChangeArrowheads="1"/>
          </p:cNvSpPr>
          <p:nvPr/>
        </p:nvSpPr>
        <p:spPr bwMode="auto">
          <a:xfrm>
            <a:off x="5795963" y="5290443"/>
            <a:ext cx="263683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2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一般情况下为椭圆偏振光</a:t>
            </a:r>
          </a:p>
        </p:txBody>
      </p:sp>
      <p:sp>
        <p:nvSpPr>
          <p:cNvPr id="103" name="Text Box 40"/>
          <p:cNvSpPr txBox="1">
            <a:spLocks noChangeArrowheads="1"/>
          </p:cNvSpPr>
          <p:nvPr/>
        </p:nvSpPr>
        <p:spPr bwMode="auto">
          <a:xfrm>
            <a:off x="14289" y="3852168"/>
            <a:ext cx="131762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入射表面</a:t>
            </a:r>
          </a:p>
        </p:txBody>
      </p:sp>
      <p:sp>
        <p:nvSpPr>
          <p:cNvPr id="104" name="Text Box 41"/>
          <p:cNvSpPr txBox="1">
            <a:spLocks noChangeArrowheads="1"/>
          </p:cNvSpPr>
          <p:nvPr/>
        </p:nvSpPr>
        <p:spPr bwMode="auto">
          <a:xfrm>
            <a:off x="3245646" y="5147568"/>
            <a:ext cx="158749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出射表面</a:t>
            </a:r>
          </a:p>
        </p:txBody>
      </p:sp>
      <p:sp>
        <p:nvSpPr>
          <p:cNvPr id="105" name="Text Box 43"/>
          <p:cNvSpPr txBox="1">
            <a:spLocks noChangeArrowheads="1"/>
          </p:cNvSpPr>
          <p:nvPr/>
        </p:nvSpPr>
        <p:spPr bwMode="auto">
          <a:xfrm>
            <a:off x="2594937" y="5636973"/>
            <a:ext cx="252024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同样在</a:t>
            </a:r>
            <a:r>
              <a:rPr lang="en-US" altLang="zh-CN" sz="2200" i="1" dirty="0" smtClean="0">
                <a:latin typeface="Times New Roman" panose="02020603050405020304" pitchFamily="18" charset="0"/>
                <a:ea typeface="微软雅黑" panose="020B0503020204020204" pitchFamily="34" charset="-122"/>
                <a:cs typeface="Times New Roman" panose="02020603050405020304" pitchFamily="18" charset="0"/>
              </a:rPr>
              <a:t>t</a:t>
            </a:r>
            <a:r>
              <a:rPr lang="zh-CN" altLang="en-US" sz="2200" dirty="0" smtClean="0">
                <a:latin typeface="Times New Roman" panose="02020603050405020304" pitchFamily="18" charset="0"/>
                <a:ea typeface="微软雅黑" panose="020B0503020204020204" pitchFamily="34" charset="-122"/>
                <a:cs typeface="Times New Roman" panose="02020603050405020304" pitchFamily="18" charset="0"/>
              </a:rPr>
              <a:t>时刻</a:t>
            </a:r>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，出射</a:t>
            </a:r>
          </a:p>
        </p:txBody>
      </p:sp>
      <p:sp>
        <p:nvSpPr>
          <p:cNvPr id="106" name="Freeform 56"/>
          <p:cNvSpPr>
            <a:spLocks/>
          </p:cNvSpPr>
          <p:nvPr/>
        </p:nvSpPr>
        <p:spPr bwMode="auto">
          <a:xfrm>
            <a:off x="1908175" y="2613918"/>
            <a:ext cx="3621088" cy="1885950"/>
          </a:xfrm>
          <a:custGeom>
            <a:avLst/>
            <a:gdLst>
              <a:gd name="T0" fmla="*/ 0 w 2281"/>
              <a:gd name="T1" fmla="*/ 287 h 1188"/>
              <a:gd name="T2" fmla="*/ 136 w 2281"/>
              <a:gd name="T3" fmla="*/ 15 h 1188"/>
              <a:gd name="T4" fmla="*/ 272 w 2281"/>
              <a:gd name="T5" fmla="*/ 378 h 1188"/>
              <a:gd name="T6" fmla="*/ 434 w 2281"/>
              <a:gd name="T7" fmla="*/ 698 h 1188"/>
              <a:gd name="T8" fmla="*/ 544 w 2281"/>
              <a:gd name="T9" fmla="*/ 469 h 1188"/>
              <a:gd name="T10" fmla="*/ 680 w 2281"/>
              <a:gd name="T11" fmla="*/ 197 h 1188"/>
              <a:gd name="T12" fmla="*/ 816 w 2281"/>
              <a:gd name="T13" fmla="*/ 559 h 1188"/>
              <a:gd name="T14" fmla="*/ 937 w 2281"/>
              <a:gd name="T15" fmla="*/ 862 h 1188"/>
              <a:gd name="T16" fmla="*/ 1056 w 2281"/>
              <a:gd name="T17" fmla="*/ 625 h 1188"/>
              <a:gd name="T18" fmla="*/ 1193 w 2281"/>
              <a:gd name="T19" fmla="*/ 341 h 1188"/>
              <a:gd name="T20" fmla="*/ 1339 w 2281"/>
              <a:gd name="T21" fmla="*/ 707 h 1188"/>
              <a:gd name="T22" fmla="*/ 1451 w 2281"/>
              <a:gd name="T23" fmla="*/ 1013 h 1188"/>
              <a:gd name="T24" fmla="*/ 1614 w 2281"/>
              <a:gd name="T25" fmla="*/ 780 h 1188"/>
              <a:gd name="T26" fmla="*/ 1769 w 2281"/>
              <a:gd name="T27" fmla="*/ 514 h 1188"/>
              <a:gd name="T28" fmla="*/ 1870 w 2281"/>
              <a:gd name="T29" fmla="*/ 862 h 1188"/>
              <a:gd name="T30" fmla="*/ 2016 w 2281"/>
              <a:gd name="T31" fmla="*/ 1173 h 1188"/>
              <a:gd name="T32" fmla="*/ 2171 w 2281"/>
              <a:gd name="T33" fmla="*/ 954 h 1188"/>
              <a:gd name="T34" fmla="*/ 2281 w 2281"/>
              <a:gd name="T35" fmla="*/ 657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81" h="1188">
                <a:moveTo>
                  <a:pt x="0" y="287"/>
                </a:moveTo>
                <a:cubicBezTo>
                  <a:pt x="45" y="143"/>
                  <a:pt x="91" y="0"/>
                  <a:pt x="136" y="15"/>
                </a:cubicBezTo>
                <a:cubicBezTo>
                  <a:pt x="181" y="30"/>
                  <a:pt x="222" y="264"/>
                  <a:pt x="272" y="378"/>
                </a:cubicBezTo>
                <a:cubicBezTo>
                  <a:pt x="322" y="492"/>
                  <a:pt x="389" y="683"/>
                  <a:pt x="434" y="698"/>
                </a:cubicBezTo>
                <a:cubicBezTo>
                  <a:pt x="479" y="713"/>
                  <a:pt x="503" y="552"/>
                  <a:pt x="544" y="469"/>
                </a:cubicBezTo>
                <a:cubicBezTo>
                  <a:pt x="585" y="386"/>
                  <a:pt x="635" y="182"/>
                  <a:pt x="680" y="197"/>
                </a:cubicBezTo>
                <a:cubicBezTo>
                  <a:pt x="725" y="212"/>
                  <a:pt x="773" y="448"/>
                  <a:pt x="816" y="559"/>
                </a:cubicBezTo>
                <a:cubicBezTo>
                  <a:pt x="859" y="670"/>
                  <a:pt x="897" y="851"/>
                  <a:pt x="937" y="862"/>
                </a:cubicBezTo>
                <a:cubicBezTo>
                  <a:pt x="977" y="873"/>
                  <a:pt x="1013" y="712"/>
                  <a:pt x="1056" y="625"/>
                </a:cubicBezTo>
                <a:cubicBezTo>
                  <a:pt x="1099" y="538"/>
                  <a:pt x="1146" y="327"/>
                  <a:pt x="1193" y="341"/>
                </a:cubicBezTo>
                <a:cubicBezTo>
                  <a:pt x="1240" y="355"/>
                  <a:pt x="1296" y="595"/>
                  <a:pt x="1339" y="707"/>
                </a:cubicBezTo>
                <a:cubicBezTo>
                  <a:pt x="1382" y="819"/>
                  <a:pt x="1405" y="1001"/>
                  <a:pt x="1451" y="1013"/>
                </a:cubicBezTo>
                <a:cubicBezTo>
                  <a:pt x="1497" y="1025"/>
                  <a:pt x="1561" y="863"/>
                  <a:pt x="1614" y="780"/>
                </a:cubicBezTo>
                <a:cubicBezTo>
                  <a:pt x="1667" y="697"/>
                  <a:pt x="1726" y="500"/>
                  <a:pt x="1769" y="514"/>
                </a:cubicBezTo>
                <a:cubicBezTo>
                  <a:pt x="1812" y="528"/>
                  <a:pt x="1829" y="752"/>
                  <a:pt x="1870" y="862"/>
                </a:cubicBezTo>
                <a:cubicBezTo>
                  <a:pt x="1911" y="972"/>
                  <a:pt x="1966" y="1158"/>
                  <a:pt x="2016" y="1173"/>
                </a:cubicBezTo>
                <a:cubicBezTo>
                  <a:pt x="2066" y="1188"/>
                  <a:pt x="2127" y="1040"/>
                  <a:pt x="2171" y="954"/>
                </a:cubicBezTo>
                <a:cubicBezTo>
                  <a:pt x="2215" y="868"/>
                  <a:pt x="2258" y="719"/>
                  <a:pt x="2281" y="657"/>
                </a:cubicBezTo>
              </a:path>
            </a:pathLst>
          </a:custGeom>
          <a:noFill/>
          <a:ln w="952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7" name="Freeform 57"/>
          <p:cNvSpPr>
            <a:spLocks/>
          </p:cNvSpPr>
          <p:nvPr/>
        </p:nvSpPr>
        <p:spPr bwMode="auto">
          <a:xfrm>
            <a:off x="1908175" y="2842518"/>
            <a:ext cx="3455988" cy="1441450"/>
          </a:xfrm>
          <a:custGeom>
            <a:avLst/>
            <a:gdLst>
              <a:gd name="T0" fmla="*/ 0 w 2238"/>
              <a:gd name="T1" fmla="*/ 145 h 930"/>
              <a:gd name="T2" fmla="*/ 419 w 2238"/>
              <a:gd name="T3" fmla="*/ 38 h 930"/>
              <a:gd name="T4" fmla="*/ 91 w 2238"/>
              <a:gd name="T5" fmla="*/ 372 h 930"/>
              <a:gd name="T6" fmla="*/ 680 w 2238"/>
              <a:gd name="T7" fmla="*/ 145 h 930"/>
              <a:gd name="T8" fmla="*/ 408 w 2238"/>
              <a:gd name="T9" fmla="*/ 508 h 930"/>
              <a:gd name="T10" fmla="*/ 953 w 2238"/>
              <a:gd name="T11" fmla="*/ 236 h 930"/>
              <a:gd name="T12" fmla="*/ 726 w 2238"/>
              <a:gd name="T13" fmla="*/ 599 h 930"/>
              <a:gd name="T14" fmla="*/ 1270 w 2238"/>
              <a:gd name="T15" fmla="*/ 327 h 930"/>
              <a:gd name="T16" fmla="*/ 1089 w 2238"/>
              <a:gd name="T17" fmla="*/ 735 h 930"/>
              <a:gd name="T18" fmla="*/ 1588 w 2238"/>
              <a:gd name="T19" fmla="*/ 417 h 930"/>
              <a:gd name="T20" fmla="*/ 1461 w 2238"/>
              <a:gd name="T21" fmla="*/ 816 h 930"/>
              <a:gd name="T22" fmla="*/ 1927 w 2238"/>
              <a:gd name="T23" fmla="*/ 514 h 930"/>
              <a:gd name="T24" fmla="*/ 1781 w 2238"/>
              <a:gd name="T25" fmla="*/ 916 h 930"/>
              <a:gd name="T26" fmla="*/ 2238 w 2238"/>
              <a:gd name="T27" fmla="*/ 596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38" h="930">
                <a:moveTo>
                  <a:pt x="0" y="145"/>
                </a:moveTo>
                <a:cubicBezTo>
                  <a:pt x="70" y="127"/>
                  <a:pt x="404" y="0"/>
                  <a:pt x="419" y="38"/>
                </a:cubicBezTo>
                <a:cubicBezTo>
                  <a:pt x="434" y="76"/>
                  <a:pt x="47" y="354"/>
                  <a:pt x="91" y="372"/>
                </a:cubicBezTo>
                <a:cubicBezTo>
                  <a:pt x="135" y="390"/>
                  <a:pt x="627" y="122"/>
                  <a:pt x="680" y="145"/>
                </a:cubicBezTo>
                <a:cubicBezTo>
                  <a:pt x="733" y="168"/>
                  <a:pt x="363" y="493"/>
                  <a:pt x="408" y="508"/>
                </a:cubicBezTo>
                <a:cubicBezTo>
                  <a:pt x="453" y="523"/>
                  <a:pt x="900" y="221"/>
                  <a:pt x="953" y="236"/>
                </a:cubicBezTo>
                <a:cubicBezTo>
                  <a:pt x="1006" y="251"/>
                  <a:pt x="673" y="584"/>
                  <a:pt x="726" y="599"/>
                </a:cubicBezTo>
                <a:cubicBezTo>
                  <a:pt x="779" y="614"/>
                  <a:pt x="1209" y="304"/>
                  <a:pt x="1270" y="327"/>
                </a:cubicBezTo>
                <a:cubicBezTo>
                  <a:pt x="1331" y="350"/>
                  <a:pt x="1036" y="720"/>
                  <a:pt x="1089" y="735"/>
                </a:cubicBezTo>
                <a:cubicBezTo>
                  <a:pt x="1142" y="750"/>
                  <a:pt x="1526" y="404"/>
                  <a:pt x="1588" y="417"/>
                </a:cubicBezTo>
                <a:cubicBezTo>
                  <a:pt x="1650" y="430"/>
                  <a:pt x="1404" y="800"/>
                  <a:pt x="1461" y="816"/>
                </a:cubicBezTo>
                <a:cubicBezTo>
                  <a:pt x="1518" y="832"/>
                  <a:pt x="1874" y="497"/>
                  <a:pt x="1927" y="514"/>
                </a:cubicBezTo>
                <a:cubicBezTo>
                  <a:pt x="1980" y="531"/>
                  <a:pt x="1729" y="902"/>
                  <a:pt x="1781" y="916"/>
                </a:cubicBezTo>
                <a:cubicBezTo>
                  <a:pt x="1833" y="930"/>
                  <a:pt x="2143" y="663"/>
                  <a:pt x="2238" y="596"/>
                </a:cubicBezTo>
              </a:path>
            </a:pathLst>
          </a:custGeom>
          <a:noFill/>
          <a:ln w="9525"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8" name="Line 59"/>
          <p:cNvSpPr>
            <a:spLocks noChangeShapeType="1"/>
          </p:cNvSpPr>
          <p:nvPr/>
        </p:nvSpPr>
        <p:spPr bwMode="auto">
          <a:xfrm flipV="1">
            <a:off x="4932363" y="4644331"/>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9" name="Line 60"/>
          <p:cNvSpPr>
            <a:spLocks noChangeShapeType="1"/>
          </p:cNvSpPr>
          <p:nvPr/>
        </p:nvSpPr>
        <p:spPr bwMode="auto">
          <a:xfrm flipV="1">
            <a:off x="5076825" y="4499868"/>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0" name="Line 61"/>
          <p:cNvSpPr>
            <a:spLocks noChangeShapeType="1"/>
          </p:cNvSpPr>
          <p:nvPr/>
        </p:nvSpPr>
        <p:spPr bwMode="auto">
          <a:xfrm flipV="1">
            <a:off x="1331913" y="3277493"/>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1" name="Line 62"/>
          <p:cNvSpPr>
            <a:spLocks noChangeShapeType="1"/>
          </p:cNvSpPr>
          <p:nvPr/>
        </p:nvSpPr>
        <p:spPr bwMode="auto">
          <a:xfrm flipV="1">
            <a:off x="1476375" y="3133031"/>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2" name="Line 63"/>
          <p:cNvSpPr>
            <a:spLocks noChangeShapeType="1"/>
          </p:cNvSpPr>
          <p:nvPr/>
        </p:nvSpPr>
        <p:spPr bwMode="auto">
          <a:xfrm flipV="1">
            <a:off x="1620838" y="2988568"/>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13" name="Object 67"/>
          <p:cNvGraphicFramePr>
            <a:graphicFrameLocks noChangeAspect="1"/>
          </p:cNvGraphicFramePr>
          <p:nvPr>
            <p:extLst>
              <p:ext uri="{D42A27DB-BD31-4B8C-83A1-F6EECF244321}">
                <p14:modId xmlns:p14="http://schemas.microsoft.com/office/powerpoint/2010/main" val="2467609962"/>
              </p:ext>
            </p:extLst>
          </p:nvPr>
        </p:nvGraphicFramePr>
        <p:xfrm>
          <a:off x="5435600" y="4149031"/>
          <a:ext cx="381000" cy="382587"/>
        </p:xfrm>
        <a:graphic>
          <a:graphicData uri="http://schemas.openxmlformats.org/presentationml/2006/ole">
            <mc:AlternateContent xmlns:mc="http://schemas.openxmlformats.org/markup-compatibility/2006">
              <mc:Choice xmlns:v="urn:schemas-microsoft-com:vml" Requires="v">
                <p:oleObj spid="_x0000_s458129" name="Equation" r:id="rId30" imgW="126720" imgH="126720" progId="Equation.DSMT4">
                  <p:embed/>
                </p:oleObj>
              </mc:Choice>
              <mc:Fallback>
                <p:oleObj name="Equation" r:id="rId30" imgW="126720" imgH="12672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35600" y="4149031"/>
                        <a:ext cx="381000" cy="382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 name="Object 70"/>
          <p:cNvGraphicFramePr>
            <a:graphicFrameLocks noChangeAspect="1"/>
          </p:cNvGraphicFramePr>
          <p:nvPr>
            <p:extLst>
              <p:ext uri="{D42A27DB-BD31-4B8C-83A1-F6EECF244321}">
                <p14:modId xmlns:p14="http://schemas.microsoft.com/office/powerpoint/2010/main" val="894019301"/>
              </p:ext>
            </p:extLst>
          </p:nvPr>
        </p:nvGraphicFramePr>
        <p:xfrm>
          <a:off x="1851025" y="2917131"/>
          <a:ext cx="495300" cy="688975"/>
        </p:xfrm>
        <a:graphic>
          <a:graphicData uri="http://schemas.openxmlformats.org/presentationml/2006/ole">
            <mc:AlternateContent xmlns:mc="http://schemas.openxmlformats.org/markup-compatibility/2006">
              <mc:Choice xmlns:v="urn:schemas-microsoft-com:vml" Requires="v">
                <p:oleObj spid="_x0000_s458130" name="Equation" r:id="rId31" imgW="164880" imgH="228600" progId="Equation.DSMT4">
                  <p:embed/>
                </p:oleObj>
              </mc:Choice>
              <mc:Fallback>
                <p:oleObj name="Equation" r:id="rId31" imgW="164880" imgH="22860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851025" y="2917131"/>
                        <a:ext cx="495300" cy="68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5" name="Text Box 71"/>
          <p:cNvSpPr txBox="1">
            <a:spLocks noChangeArrowheads="1"/>
          </p:cNvSpPr>
          <p:nvPr/>
        </p:nvSpPr>
        <p:spPr bwMode="auto">
          <a:xfrm>
            <a:off x="5580063" y="1337568"/>
            <a:ext cx="2226892" cy="4308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比</a:t>
            </a:r>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的相位超前</a:t>
            </a:r>
          </a:p>
        </p:txBody>
      </p:sp>
      <p:sp>
        <p:nvSpPr>
          <p:cNvPr id="116" name="Line 72"/>
          <p:cNvSpPr>
            <a:spLocks noChangeShapeType="1"/>
          </p:cNvSpPr>
          <p:nvPr/>
        </p:nvSpPr>
        <p:spPr bwMode="auto">
          <a:xfrm>
            <a:off x="7596188" y="1772543"/>
            <a:ext cx="360362"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90038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4" grpId="0" animBg="1"/>
      <p:bldP spid="45" grpId="0" animBg="1"/>
      <p:bldP spid="46" grpId="0" animBg="1"/>
      <p:bldP spid="47" grpId="0" animBg="1"/>
      <p:bldP spid="48" grpId="0" animBg="1"/>
      <p:bldP spid="97" grpId="0"/>
      <p:bldP spid="102" grpId="0"/>
      <p:bldP spid="105" grpId="0"/>
      <p:bldP spid="106" grpId="0" animBg="1"/>
      <p:bldP spid="107" grpId="0" animBg="1"/>
      <p:bldP spid="115" grpId="0"/>
      <p:bldP spid="1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332656"/>
            <a:ext cx="2954655" cy="580865"/>
          </a:xfrm>
          <a:prstGeom prst="rect">
            <a:avLst/>
          </a:prstGeom>
        </p:spPr>
        <p:txBody>
          <a:bodyPr wrap="none">
            <a:spAutoFit/>
          </a:bodyPr>
          <a:lstStyle/>
          <a:p>
            <a:pPr eaLnBrk="0" fontAlgn="base" hangingPunct="0">
              <a:lnSpc>
                <a:spcPct val="150000"/>
              </a:lnSpc>
              <a:spcBef>
                <a:spcPct val="0"/>
              </a:spcBef>
              <a:spcAft>
                <a:spcPct val="0"/>
              </a:spcAft>
            </a:pPr>
            <a:r>
              <a:rPr lang="zh-CN" altLang="en-US" sz="2400"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波</a:t>
            </a:r>
            <a:r>
              <a:rPr lang="zh-CN" altLang="en-US" sz="2400" b="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片的相位延迟作用</a:t>
            </a:r>
            <a:endParaRPr lang="zh-CN" altLang="en-US" sz="2400"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68" name="Object 16"/>
          <p:cNvGraphicFramePr>
            <a:graphicFrameLocks noChangeAspect="1"/>
          </p:cNvGraphicFramePr>
          <p:nvPr>
            <p:extLst>
              <p:ext uri="{D42A27DB-BD31-4B8C-83A1-F6EECF244321}">
                <p14:modId xmlns:p14="http://schemas.microsoft.com/office/powerpoint/2010/main" val="1860592090"/>
              </p:ext>
            </p:extLst>
          </p:nvPr>
        </p:nvGraphicFramePr>
        <p:xfrm>
          <a:off x="3251391" y="1888484"/>
          <a:ext cx="2425700" cy="423862"/>
        </p:xfrm>
        <a:graphic>
          <a:graphicData uri="http://schemas.openxmlformats.org/presentationml/2006/ole">
            <mc:AlternateContent xmlns:mc="http://schemas.openxmlformats.org/markup-compatibility/2006">
              <mc:Choice xmlns:v="urn:schemas-microsoft-com:vml" Requires="v">
                <p:oleObj spid="_x0000_s456178" name="Equation" r:id="rId4" imgW="1307880" imgH="228600" progId="Equation.DSMT4">
                  <p:embed/>
                </p:oleObj>
              </mc:Choice>
              <mc:Fallback>
                <p:oleObj name="Equation" r:id="rId4" imgW="13078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1391" y="1888484"/>
                        <a:ext cx="2425700" cy="42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 name="Object 17"/>
          <p:cNvGraphicFramePr>
            <a:graphicFrameLocks noChangeAspect="1"/>
          </p:cNvGraphicFramePr>
          <p:nvPr>
            <p:extLst>
              <p:ext uri="{D42A27DB-BD31-4B8C-83A1-F6EECF244321}">
                <p14:modId xmlns:p14="http://schemas.microsoft.com/office/powerpoint/2010/main" val="1689312836"/>
              </p:ext>
            </p:extLst>
          </p:nvPr>
        </p:nvGraphicFramePr>
        <p:xfrm>
          <a:off x="2793570" y="1486506"/>
          <a:ext cx="2447925" cy="447675"/>
        </p:xfrm>
        <a:graphic>
          <a:graphicData uri="http://schemas.openxmlformats.org/presentationml/2006/ole">
            <mc:AlternateContent xmlns:mc="http://schemas.openxmlformats.org/markup-compatibility/2006">
              <mc:Choice xmlns:v="urn:schemas-microsoft-com:vml" Requires="v">
                <p:oleObj spid="_x0000_s456179" name="Equation" r:id="rId6" imgW="1320480" imgH="241200" progId="Equation.DSMT4">
                  <p:embed/>
                </p:oleObj>
              </mc:Choice>
              <mc:Fallback>
                <p:oleObj name="Equation" r:id="rId6" imgW="13204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3570" y="1486506"/>
                        <a:ext cx="244792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0" name="Object 18"/>
          <p:cNvGraphicFramePr>
            <a:graphicFrameLocks noChangeAspect="1"/>
          </p:cNvGraphicFramePr>
          <p:nvPr>
            <p:extLst>
              <p:ext uri="{D42A27DB-BD31-4B8C-83A1-F6EECF244321}">
                <p14:modId xmlns:p14="http://schemas.microsoft.com/office/powerpoint/2010/main" val="639827879"/>
              </p:ext>
            </p:extLst>
          </p:nvPr>
        </p:nvGraphicFramePr>
        <p:xfrm>
          <a:off x="5907278" y="2654539"/>
          <a:ext cx="3203575" cy="423862"/>
        </p:xfrm>
        <a:graphic>
          <a:graphicData uri="http://schemas.openxmlformats.org/presentationml/2006/ole">
            <mc:AlternateContent xmlns:mc="http://schemas.openxmlformats.org/markup-compatibility/2006">
              <mc:Choice xmlns:v="urn:schemas-microsoft-com:vml" Requires="v">
                <p:oleObj spid="_x0000_s456180" name="Equation" r:id="rId8" imgW="1726920" imgH="228600" progId="Equation.DSMT4">
                  <p:embed/>
                </p:oleObj>
              </mc:Choice>
              <mc:Fallback>
                <p:oleObj name="Equation" r:id="rId8" imgW="172692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7278" y="2654539"/>
                        <a:ext cx="3203575" cy="42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 name="Object 19"/>
          <p:cNvGraphicFramePr>
            <a:graphicFrameLocks noChangeAspect="1"/>
          </p:cNvGraphicFramePr>
          <p:nvPr>
            <p:extLst>
              <p:ext uri="{D42A27DB-BD31-4B8C-83A1-F6EECF244321}">
                <p14:modId xmlns:p14="http://schemas.microsoft.com/office/powerpoint/2010/main" val="1886238119"/>
              </p:ext>
            </p:extLst>
          </p:nvPr>
        </p:nvGraphicFramePr>
        <p:xfrm>
          <a:off x="5630493" y="2281267"/>
          <a:ext cx="3225800" cy="447675"/>
        </p:xfrm>
        <a:graphic>
          <a:graphicData uri="http://schemas.openxmlformats.org/presentationml/2006/ole">
            <mc:AlternateContent xmlns:mc="http://schemas.openxmlformats.org/markup-compatibility/2006">
              <mc:Choice xmlns:v="urn:schemas-microsoft-com:vml" Requires="v">
                <p:oleObj spid="_x0000_s456181" name="Equation" r:id="rId10" imgW="1739880" imgH="241200" progId="Equation.DSMT4">
                  <p:embed/>
                </p:oleObj>
              </mc:Choice>
              <mc:Fallback>
                <p:oleObj name="Equation" r:id="rId10" imgW="173988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30493" y="2281267"/>
                        <a:ext cx="32258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5" name="Text Box 34"/>
          <p:cNvSpPr txBox="1">
            <a:spLocks noChangeArrowheads="1"/>
          </p:cNvSpPr>
          <p:nvPr/>
        </p:nvSpPr>
        <p:spPr bwMode="auto">
          <a:xfrm>
            <a:off x="678115" y="4348240"/>
            <a:ext cx="215956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微软雅黑" panose="020B0503020204020204" pitchFamily="34" charset="-122"/>
                <a:ea typeface="微软雅黑" panose="020B0503020204020204" pitchFamily="34" charset="-122"/>
              </a:rPr>
              <a:t>平面偏振光入射</a:t>
            </a:r>
          </a:p>
        </p:txBody>
      </p:sp>
      <p:sp>
        <p:nvSpPr>
          <p:cNvPr id="120" name="Text Box 39"/>
          <p:cNvSpPr txBox="1">
            <a:spLocks noChangeArrowheads="1"/>
          </p:cNvSpPr>
          <p:nvPr/>
        </p:nvSpPr>
        <p:spPr bwMode="auto">
          <a:xfrm>
            <a:off x="212478" y="1008155"/>
            <a:ext cx="469872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微软雅黑" panose="020B0503020204020204" pitchFamily="34" charset="-122"/>
                <a:ea typeface="微软雅黑" panose="020B0503020204020204" pitchFamily="34" charset="-122"/>
              </a:rPr>
              <a:t>应该</a:t>
            </a:r>
            <a:r>
              <a:rPr lang="zh-CN" altLang="en-US" sz="2200" dirty="0">
                <a:solidFill>
                  <a:srgbClr val="0000FF"/>
                </a:solidFill>
                <a:latin typeface="微软雅黑" panose="020B0503020204020204" pitchFamily="34" charset="-122"/>
                <a:ea typeface="微软雅黑" panose="020B0503020204020204" pitchFamily="34" charset="-122"/>
              </a:rPr>
              <a:t>在同一时刻</a:t>
            </a:r>
            <a:r>
              <a:rPr lang="zh-CN" altLang="en-US" sz="2200" dirty="0">
                <a:latin typeface="微软雅黑" panose="020B0503020204020204" pitchFamily="34" charset="-122"/>
                <a:ea typeface="微软雅黑" panose="020B0503020204020204" pitchFamily="34" charset="-122"/>
              </a:rPr>
              <a:t>比较入射光与出射光</a:t>
            </a:r>
          </a:p>
        </p:txBody>
      </p:sp>
      <p:sp>
        <p:nvSpPr>
          <p:cNvPr id="121" name="Text Box 40"/>
          <p:cNvSpPr txBox="1">
            <a:spLocks noChangeArrowheads="1"/>
          </p:cNvSpPr>
          <p:nvPr/>
        </p:nvSpPr>
        <p:spPr bwMode="auto">
          <a:xfrm>
            <a:off x="500427" y="3442953"/>
            <a:ext cx="1331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dirty="0">
                <a:solidFill>
                  <a:srgbClr val="0000FF"/>
                </a:solidFill>
                <a:latin typeface="微软雅黑" panose="020B0503020204020204" pitchFamily="34" charset="-122"/>
                <a:ea typeface="微软雅黑" panose="020B0503020204020204" pitchFamily="34" charset="-122"/>
              </a:rPr>
              <a:t>入射表面</a:t>
            </a:r>
          </a:p>
        </p:txBody>
      </p:sp>
      <p:sp>
        <p:nvSpPr>
          <p:cNvPr id="122" name="Text Box 41"/>
          <p:cNvSpPr txBox="1">
            <a:spLocks noChangeArrowheads="1"/>
          </p:cNvSpPr>
          <p:nvPr/>
        </p:nvSpPr>
        <p:spPr bwMode="auto">
          <a:xfrm>
            <a:off x="3398340" y="4196971"/>
            <a:ext cx="1366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dirty="0">
                <a:solidFill>
                  <a:srgbClr val="FF0000"/>
                </a:solidFill>
                <a:latin typeface="微软雅黑" panose="020B0503020204020204" pitchFamily="34" charset="-122"/>
                <a:ea typeface="微软雅黑" panose="020B0503020204020204" pitchFamily="34" charset="-122"/>
              </a:rPr>
              <a:t>出射表面</a:t>
            </a:r>
          </a:p>
        </p:txBody>
      </p:sp>
      <p:sp>
        <p:nvSpPr>
          <p:cNvPr id="123" name="Text Box 42"/>
          <p:cNvSpPr txBox="1">
            <a:spLocks noChangeArrowheads="1"/>
          </p:cNvSpPr>
          <p:nvPr/>
        </p:nvSpPr>
        <p:spPr bwMode="auto">
          <a:xfrm>
            <a:off x="212478" y="4956641"/>
            <a:ext cx="464261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出射表面</a:t>
            </a:r>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的相位比</a:t>
            </a:r>
            <a:r>
              <a:rPr lang="zh-CN" altLang="en-US" sz="2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入射表面</a:t>
            </a:r>
            <a:r>
              <a:rPr lang="zh-CN" altLang="en-US" sz="2200" dirty="0">
                <a:solidFill>
                  <a:srgbClr val="660066"/>
                </a:solidFill>
                <a:latin typeface="Times New Roman" panose="02020603050405020304" pitchFamily="18" charset="0"/>
                <a:ea typeface="微软雅黑" panose="020B0503020204020204" pitchFamily="34" charset="-122"/>
                <a:cs typeface="Times New Roman" panose="02020603050405020304" pitchFamily="18" charset="0"/>
              </a:rPr>
              <a:t>滞后</a:t>
            </a:r>
            <a:r>
              <a:rPr lang="en-US" altLang="zh-CN" sz="2200" i="1" dirty="0" err="1">
                <a:latin typeface="Times New Roman" panose="02020603050405020304" pitchFamily="18" charset="0"/>
                <a:ea typeface="微软雅黑" panose="020B0503020204020204" pitchFamily="34" charset="-122"/>
                <a:cs typeface="Times New Roman" panose="02020603050405020304" pitchFamily="18" charset="0"/>
              </a:rPr>
              <a:t>knd</a:t>
            </a:r>
            <a:endParaRPr lang="en-US" altLang="zh-CN" sz="2200" i="1"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24" name="Object 43"/>
          <p:cNvGraphicFramePr>
            <a:graphicFrameLocks noChangeAspect="1"/>
          </p:cNvGraphicFramePr>
          <p:nvPr>
            <p:extLst>
              <p:ext uri="{D42A27DB-BD31-4B8C-83A1-F6EECF244321}">
                <p14:modId xmlns:p14="http://schemas.microsoft.com/office/powerpoint/2010/main" val="384360451"/>
              </p:ext>
            </p:extLst>
          </p:nvPr>
        </p:nvGraphicFramePr>
        <p:xfrm>
          <a:off x="5436096" y="4725144"/>
          <a:ext cx="936625" cy="763588"/>
        </p:xfrm>
        <a:graphic>
          <a:graphicData uri="http://schemas.openxmlformats.org/presentationml/2006/ole">
            <mc:AlternateContent xmlns:mc="http://schemas.openxmlformats.org/markup-compatibility/2006">
              <mc:Choice xmlns:v="urn:schemas-microsoft-com:vml" Requires="v">
                <p:oleObj spid="_x0000_s456182" name="Equation" r:id="rId12" imgW="482400" imgH="393480" progId="Equation.DSMT4">
                  <p:embed/>
                </p:oleObj>
              </mc:Choice>
              <mc:Fallback>
                <p:oleObj name="Equation" r:id="rId12" imgW="482400" imgH="3934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36096" y="4725144"/>
                        <a:ext cx="936625"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 name="Text Box 44"/>
          <p:cNvSpPr txBox="1">
            <a:spLocks noChangeArrowheads="1"/>
          </p:cNvSpPr>
          <p:nvPr/>
        </p:nvSpPr>
        <p:spPr bwMode="auto">
          <a:xfrm>
            <a:off x="6557978" y="4956640"/>
            <a:ext cx="159530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微软雅黑" panose="020B0503020204020204" pitchFamily="34" charset="-122"/>
                <a:ea typeface="微软雅黑" panose="020B0503020204020204" pitchFamily="34" charset="-122"/>
              </a:rPr>
              <a:t>真空中波长</a:t>
            </a:r>
          </a:p>
        </p:txBody>
      </p:sp>
      <p:sp>
        <p:nvSpPr>
          <p:cNvPr id="126" name="Text Box 45"/>
          <p:cNvSpPr txBox="1">
            <a:spLocks noChangeArrowheads="1"/>
          </p:cNvSpPr>
          <p:nvPr/>
        </p:nvSpPr>
        <p:spPr bwMode="auto">
          <a:xfrm>
            <a:off x="231304" y="5479555"/>
            <a:ext cx="159530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2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光比</a:t>
            </a:r>
            <a:r>
              <a:rPr lang="en-US" altLang="zh-CN" sz="22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光</a:t>
            </a:r>
          </a:p>
          <a:p>
            <a:pPr algn="just"/>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超前的相位</a:t>
            </a:r>
          </a:p>
        </p:txBody>
      </p:sp>
      <p:graphicFrame>
        <p:nvGraphicFramePr>
          <p:cNvPr id="127" name="Object 46"/>
          <p:cNvGraphicFramePr>
            <a:graphicFrameLocks noChangeAspect="1"/>
          </p:cNvGraphicFramePr>
          <p:nvPr>
            <p:extLst>
              <p:ext uri="{D42A27DB-BD31-4B8C-83A1-F6EECF244321}">
                <p14:modId xmlns:p14="http://schemas.microsoft.com/office/powerpoint/2010/main" val="1059374247"/>
              </p:ext>
            </p:extLst>
          </p:nvPr>
        </p:nvGraphicFramePr>
        <p:xfrm>
          <a:off x="1858755" y="5519238"/>
          <a:ext cx="2365375" cy="763588"/>
        </p:xfrm>
        <a:graphic>
          <a:graphicData uri="http://schemas.openxmlformats.org/presentationml/2006/ole">
            <mc:AlternateContent xmlns:mc="http://schemas.openxmlformats.org/markup-compatibility/2006">
              <mc:Choice xmlns:v="urn:schemas-microsoft-com:vml" Requires="v">
                <p:oleObj spid="_x0000_s456183" name="Equation" r:id="rId14" imgW="1218960" imgH="393480" progId="Equation.DSMT4">
                  <p:embed/>
                </p:oleObj>
              </mc:Choice>
              <mc:Fallback>
                <p:oleObj name="Equation" r:id="rId14" imgW="1218960" imgH="393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58755" y="5519238"/>
                        <a:ext cx="2365375"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 name="Object 48"/>
          <p:cNvGraphicFramePr>
            <a:graphicFrameLocks noChangeAspect="1"/>
          </p:cNvGraphicFramePr>
          <p:nvPr>
            <p:extLst>
              <p:ext uri="{D42A27DB-BD31-4B8C-83A1-F6EECF244321}">
                <p14:modId xmlns:p14="http://schemas.microsoft.com/office/powerpoint/2010/main" val="2745411175"/>
              </p:ext>
            </p:extLst>
          </p:nvPr>
        </p:nvGraphicFramePr>
        <p:xfrm>
          <a:off x="6028854" y="5408117"/>
          <a:ext cx="2616200" cy="895350"/>
        </p:xfrm>
        <a:graphic>
          <a:graphicData uri="http://schemas.openxmlformats.org/presentationml/2006/ole">
            <mc:AlternateContent xmlns:mc="http://schemas.openxmlformats.org/markup-compatibility/2006">
              <mc:Choice xmlns:v="urn:schemas-microsoft-com:vml" Requires="v">
                <p:oleObj spid="_x0000_s456184" name="Equation" r:id="rId16" imgW="1409400" imgH="482400" progId="Equation.DSMT4">
                  <p:embed/>
                </p:oleObj>
              </mc:Choice>
              <mc:Fallback>
                <p:oleObj name="Equation" r:id="rId16" imgW="1409400" imgH="4824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28854" y="5408117"/>
                        <a:ext cx="2616200" cy="895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9" name="Text Box 49"/>
          <p:cNvSpPr txBox="1">
            <a:spLocks noChangeArrowheads="1"/>
          </p:cNvSpPr>
          <p:nvPr/>
        </p:nvSpPr>
        <p:spPr bwMode="auto">
          <a:xfrm>
            <a:off x="4415954" y="5625605"/>
            <a:ext cx="159530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可简单记为</a:t>
            </a:r>
          </a:p>
        </p:txBody>
      </p:sp>
      <p:grpSp>
        <p:nvGrpSpPr>
          <p:cNvPr id="3" name="组合 2"/>
          <p:cNvGrpSpPr/>
          <p:nvPr/>
        </p:nvGrpSpPr>
        <p:grpSpPr>
          <a:xfrm>
            <a:off x="1343631" y="1527448"/>
            <a:ext cx="6165435" cy="3129064"/>
            <a:chOff x="782829" y="1798538"/>
            <a:chExt cx="7654925" cy="4246563"/>
          </a:xfrm>
        </p:grpSpPr>
        <p:sp>
          <p:nvSpPr>
            <p:cNvPr id="55" name="Arc 50"/>
            <p:cNvSpPr>
              <a:spLocks/>
            </p:cNvSpPr>
            <p:nvPr/>
          </p:nvSpPr>
          <p:spPr bwMode="auto">
            <a:xfrm>
              <a:off x="6472429" y="4390926"/>
              <a:ext cx="935037" cy="1439862"/>
            </a:xfrm>
            <a:custGeom>
              <a:avLst/>
              <a:gdLst>
                <a:gd name="G0" fmla="+- 21600 0 0"/>
                <a:gd name="G1" fmla="+- 21600 0 0"/>
                <a:gd name="G2" fmla="+- 21600 0 0"/>
                <a:gd name="T0" fmla="*/ 21600 w 43200"/>
                <a:gd name="T1" fmla="*/ 0 h 43200"/>
                <a:gd name="T2" fmla="*/ 16969 w 43200"/>
                <a:gd name="T3" fmla="*/ 50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1455"/>
                    <a:pt x="7060" y="2677"/>
                    <a:pt x="16969" y="502"/>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1455"/>
                    <a:pt x="7060" y="2677"/>
                    <a:pt x="16969" y="502"/>
                  </a:cubicBezTo>
                  <a:lnTo>
                    <a:pt x="21600" y="21600"/>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 name="AutoShape 4"/>
            <p:cNvSpPr>
              <a:spLocks noChangeArrowheads="1"/>
            </p:cNvSpPr>
            <p:nvPr/>
          </p:nvSpPr>
          <p:spPr bwMode="auto">
            <a:xfrm rot="16200000" flipV="1">
              <a:off x="4034029" y="3968651"/>
              <a:ext cx="2735262" cy="1274762"/>
            </a:xfrm>
            <a:prstGeom prst="parallelogram">
              <a:avLst>
                <a:gd name="adj" fmla="val 53643"/>
              </a:avLst>
            </a:prstGeom>
            <a:solidFill>
              <a:srgbClr val="EAEAEA"/>
            </a:solidFill>
            <a:ln w="317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 name="AutoShape 5"/>
            <p:cNvSpPr>
              <a:spLocks noChangeArrowheads="1"/>
            </p:cNvSpPr>
            <p:nvPr/>
          </p:nvSpPr>
          <p:spPr bwMode="auto">
            <a:xfrm rot="16200000" flipV="1">
              <a:off x="557403" y="2887564"/>
              <a:ext cx="2735263" cy="1274762"/>
            </a:xfrm>
            <a:prstGeom prst="parallelogram">
              <a:avLst>
                <a:gd name="adj" fmla="val 53643"/>
              </a:avLst>
            </a:prstGeom>
            <a:solidFill>
              <a:srgbClr val="EAEAEA"/>
            </a:solidFill>
            <a:ln w="317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 name="Line 6"/>
            <p:cNvSpPr>
              <a:spLocks noChangeShapeType="1"/>
            </p:cNvSpPr>
            <p:nvPr/>
          </p:nvSpPr>
          <p:spPr bwMode="auto">
            <a:xfrm>
              <a:off x="1935354" y="3525738"/>
              <a:ext cx="2808287" cy="865188"/>
            </a:xfrm>
            <a:prstGeom prst="line">
              <a:avLst/>
            </a:prstGeom>
            <a:noFill/>
            <a:ln w="190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 name="Line 7"/>
            <p:cNvSpPr>
              <a:spLocks noChangeShapeType="1"/>
            </p:cNvSpPr>
            <p:nvPr/>
          </p:nvSpPr>
          <p:spPr bwMode="auto">
            <a:xfrm flipV="1">
              <a:off x="927291" y="2949476"/>
              <a:ext cx="2089150" cy="1152525"/>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0" name="Line 8"/>
            <p:cNvSpPr>
              <a:spLocks noChangeShapeType="1"/>
            </p:cNvSpPr>
            <p:nvPr/>
          </p:nvSpPr>
          <p:spPr bwMode="auto">
            <a:xfrm flipV="1">
              <a:off x="1935354" y="1798538"/>
              <a:ext cx="0" cy="3167063"/>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 name="Line 9"/>
            <p:cNvSpPr>
              <a:spLocks noChangeShapeType="1"/>
            </p:cNvSpPr>
            <p:nvPr/>
          </p:nvSpPr>
          <p:spPr bwMode="auto">
            <a:xfrm flipV="1">
              <a:off x="4456304" y="4028976"/>
              <a:ext cx="2089150" cy="1152525"/>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2" name="Line 10"/>
            <p:cNvSpPr>
              <a:spLocks noChangeShapeType="1"/>
            </p:cNvSpPr>
            <p:nvPr/>
          </p:nvSpPr>
          <p:spPr bwMode="auto">
            <a:xfrm flipV="1">
              <a:off x="5464366" y="2878038"/>
              <a:ext cx="0" cy="3167063"/>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 name="Line 11"/>
            <p:cNvSpPr>
              <a:spLocks noChangeShapeType="1"/>
            </p:cNvSpPr>
            <p:nvPr/>
          </p:nvSpPr>
          <p:spPr bwMode="auto">
            <a:xfrm flipH="1">
              <a:off x="1574991" y="2589113"/>
              <a:ext cx="720725" cy="187325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4" name="Line 12"/>
            <p:cNvSpPr>
              <a:spLocks noChangeShapeType="1"/>
            </p:cNvSpPr>
            <p:nvPr/>
          </p:nvSpPr>
          <p:spPr bwMode="auto">
            <a:xfrm flipV="1">
              <a:off x="1935354" y="3238401"/>
              <a:ext cx="576262" cy="287337"/>
            </a:xfrm>
            <a:prstGeom prst="line">
              <a:avLst/>
            </a:prstGeom>
            <a:noFill/>
            <a:ln w="38100">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5" name="Line 13"/>
            <p:cNvSpPr>
              <a:spLocks noChangeShapeType="1"/>
            </p:cNvSpPr>
            <p:nvPr/>
          </p:nvSpPr>
          <p:spPr bwMode="auto">
            <a:xfrm flipV="1">
              <a:off x="1935354" y="2662138"/>
              <a:ext cx="0" cy="8636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 name="Line 14"/>
            <p:cNvSpPr>
              <a:spLocks noChangeShapeType="1"/>
            </p:cNvSpPr>
            <p:nvPr/>
          </p:nvSpPr>
          <p:spPr bwMode="auto">
            <a:xfrm flipV="1">
              <a:off x="5462779" y="4319488"/>
              <a:ext cx="576262" cy="287338"/>
            </a:xfrm>
            <a:prstGeom prst="line">
              <a:avLst/>
            </a:prstGeom>
            <a:noFill/>
            <a:ln w="38100">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7" name="Line 15"/>
            <p:cNvSpPr>
              <a:spLocks noChangeShapeType="1"/>
            </p:cNvSpPr>
            <p:nvPr/>
          </p:nvSpPr>
          <p:spPr bwMode="auto">
            <a:xfrm flipV="1">
              <a:off x="5462779" y="3743226"/>
              <a:ext cx="0" cy="8636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72" name="Object 20"/>
            <p:cNvGraphicFramePr>
              <a:graphicFrameLocks noChangeAspect="1"/>
            </p:cNvGraphicFramePr>
            <p:nvPr>
              <p:extLst>
                <p:ext uri="{D42A27DB-BD31-4B8C-83A1-F6EECF244321}">
                  <p14:modId xmlns:p14="http://schemas.microsoft.com/office/powerpoint/2010/main" val="2430414684"/>
                </p:ext>
              </p:extLst>
            </p:nvPr>
          </p:nvGraphicFramePr>
          <p:xfrm>
            <a:off x="8056754" y="5325963"/>
            <a:ext cx="381000" cy="382588"/>
          </p:xfrm>
          <a:graphic>
            <a:graphicData uri="http://schemas.openxmlformats.org/presentationml/2006/ole">
              <mc:AlternateContent xmlns:mc="http://schemas.openxmlformats.org/markup-compatibility/2006">
                <mc:Choice xmlns:v="urn:schemas-microsoft-com:vml" Requires="v">
                  <p:oleObj spid="_x0000_s456185" name="Equation" r:id="rId18" imgW="126720" imgH="126720" progId="Equation.DSMT4">
                    <p:embed/>
                  </p:oleObj>
                </mc:Choice>
                <mc:Fallback>
                  <p:oleObj name="Equation" r:id="rId18" imgW="126720" imgH="12672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056754" y="5325963"/>
                          <a:ext cx="381000" cy="38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 name="Object 21"/>
            <p:cNvGraphicFramePr>
              <a:graphicFrameLocks noChangeAspect="1"/>
            </p:cNvGraphicFramePr>
            <p:nvPr>
              <p:extLst>
                <p:ext uri="{D42A27DB-BD31-4B8C-83A1-F6EECF244321}">
                  <p14:modId xmlns:p14="http://schemas.microsoft.com/office/powerpoint/2010/main" val="879563443"/>
                </p:ext>
              </p:extLst>
            </p:nvPr>
          </p:nvGraphicFramePr>
          <p:xfrm>
            <a:off x="2798954" y="3022501"/>
            <a:ext cx="393700" cy="431800"/>
          </p:xfrm>
          <a:graphic>
            <a:graphicData uri="http://schemas.openxmlformats.org/presentationml/2006/ole">
              <mc:AlternateContent xmlns:mc="http://schemas.openxmlformats.org/markup-compatibility/2006">
                <mc:Choice xmlns:v="urn:schemas-microsoft-com:vml" Requires="v">
                  <p:oleObj spid="_x0000_s456186" name="Equation" r:id="rId20" imgW="126720" imgH="139680" progId="Equation.DSMT4">
                    <p:embed/>
                  </p:oleObj>
                </mc:Choice>
                <mc:Fallback>
                  <p:oleObj name="Equation" r:id="rId20" imgW="126720" imgH="1396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98954" y="3022501"/>
                          <a:ext cx="393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 name="Object 22"/>
            <p:cNvGraphicFramePr>
              <a:graphicFrameLocks noChangeAspect="1"/>
            </p:cNvGraphicFramePr>
            <p:nvPr>
              <p:extLst>
                <p:ext uri="{D42A27DB-BD31-4B8C-83A1-F6EECF244321}">
                  <p14:modId xmlns:p14="http://schemas.microsoft.com/office/powerpoint/2010/main" val="1992135465"/>
                </p:ext>
              </p:extLst>
            </p:nvPr>
          </p:nvGraphicFramePr>
          <p:xfrm>
            <a:off x="1501966" y="1869976"/>
            <a:ext cx="433388" cy="511175"/>
          </p:xfrm>
          <a:graphic>
            <a:graphicData uri="http://schemas.openxmlformats.org/presentationml/2006/ole">
              <mc:AlternateContent xmlns:mc="http://schemas.openxmlformats.org/markup-compatibility/2006">
                <mc:Choice xmlns:v="urn:schemas-microsoft-com:vml" Requires="v">
                  <p:oleObj spid="_x0000_s456187" name="Equation" r:id="rId22" imgW="139680" imgH="164880" progId="Equation.DSMT4">
                    <p:embed/>
                  </p:oleObj>
                </mc:Choice>
                <mc:Fallback>
                  <p:oleObj name="Equation" r:id="rId22" imgW="139680" imgH="1648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501966" y="1869976"/>
                          <a:ext cx="433388"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 name="Object 23"/>
            <p:cNvGraphicFramePr>
              <a:graphicFrameLocks noChangeAspect="1"/>
            </p:cNvGraphicFramePr>
            <p:nvPr>
              <p:extLst>
                <p:ext uri="{D42A27DB-BD31-4B8C-83A1-F6EECF244321}">
                  <p14:modId xmlns:p14="http://schemas.microsoft.com/office/powerpoint/2010/main" val="121197900"/>
                </p:ext>
              </p:extLst>
            </p:nvPr>
          </p:nvGraphicFramePr>
          <p:xfrm>
            <a:off x="6327966" y="4102001"/>
            <a:ext cx="393700" cy="431800"/>
          </p:xfrm>
          <a:graphic>
            <a:graphicData uri="http://schemas.openxmlformats.org/presentationml/2006/ole">
              <mc:AlternateContent xmlns:mc="http://schemas.openxmlformats.org/markup-compatibility/2006">
                <mc:Choice xmlns:v="urn:schemas-microsoft-com:vml" Requires="v">
                  <p:oleObj spid="_x0000_s456188" name="Equation" r:id="rId24" imgW="126720" imgH="139680" progId="Equation.DSMT4">
                    <p:embed/>
                  </p:oleObj>
                </mc:Choice>
                <mc:Fallback>
                  <p:oleObj name="Equation" r:id="rId24" imgW="126720" imgH="1396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27966" y="4102001"/>
                          <a:ext cx="393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 name="Object 24"/>
            <p:cNvGraphicFramePr>
              <a:graphicFrameLocks noChangeAspect="1"/>
            </p:cNvGraphicFramePr>
            <p:nvPr>
              <p:extLst>
                <p:ext uri="{D42A27DB-BD31-4B8C-83A1-F6EECF244321}">
                  <p14:modId xmlns:p14="http://schemas.microsoft.com/office/powerpoint/2010/main" val="985648844"/>
                </p:ext>
              </p:extLst>
            </p:nvPr>
          </p:nvGraphicFramePr>
          <p:xfrm>
            <a:off x="5030979" y="2878038"/>
            <a:ext cx="433387" cy="511175"/>
          </p:xfrm>
          <a:graphic>
            <a:graphicData uri="http://schemas.openxmlformats.org/presentationml/2006/ole">
              <mc:AlternateContent xmlns:mc="http://schemas.openxmlformats.org/markup-compatibility/2006">
                <mc:Choice xmlns:v="urn:schemas-microsoft-com:vml" Requires="v">
                  <p:oleObj spid="_x0000_s456189" name="Equation" r:id="rId25" imgW="139680" imgH="164880" progId="Equation.DSMT4">
                    <p:embed/>
                  </p:oleObj>
                </mc:Choice>
                <mc:Fallback>
                  <p:oleObj name="Equation" r:id="rId25" imgW="139680" imgH="1648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030979" y="2878038"/>
                          <a:ext cx="433387"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7" name="Line 25"/>
            <p:cNvSpPr>
              <a:spLocks noChangeShapeType="1"/>
            </p:cNvSpPr>
            <p:nvPr/>
          </p:nvSpPr>
          <p:spPr bwMode="auto">
            <a:xfrm flipV="1">
              <a:off x="1430529" y="3165376"/>
              <a:ext cx="0" cy="1512887"/>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8" name="Line 26"/>
            <p:cNvSpPr>
              <a:spLocks noChangeShapeType="1"/>
            </p:cNvSpPr>
            <p:nvPr/>
          </p:nvSpPr>
          <p:spPr bwMode="auto">
            <a:xfrm flipV="1">
              <a:off x="4888104" y="4463951"/>
              <a:ext cx="0" cy="1366837"/>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9" name="Line 28"/>
            <p:cNvSpPr>
              <a:spLocks noChangeShapeType="1"/>
            </p:cNvSpPr>
            <p:nvPr/>
          </p:nvSpPr>
          <p:spPr bwMode="auto">
            <a:xfrm>
              <a:off x="782829" y="3165376"/>
              <a:ext cx="1152525" cy="360362"/>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0" name="Line 29"/>
            <p:cNvSpPr>
              <a:spLocks noChangeShapeType="1"/>
            </p:cNvSpPr>
            <p:nvPr/>
          </p:nvSpPr>
          <p:spPr bwMode="auto">
            <a:xfrm>
              <a:off x="5464366" y="4606826"/>
              <a:ext cx="1079500" cy="358775"/>
            </a:xfrm>
            <a:prstGeom prst="line">
              <a:avLst/>
            </a:prstGeom>
            <a:noFill/>
            <a:ln w="190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 name="Line 30"/>
            <p:cNvSpPr>
              <a:spLocks noChangeShapeType="1"/>
            </p:cNvSpPr>
            <p:nvPr/>
          </p:nvSpPr>
          <p:spPr bwMode="auto">
            <a:xfrm>
              <a:off x="4743641" y="4390926"/>
              <a:ext cx="720725" cy="215900"/>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 name="Line 31"/>
            <p:cNvSpPr>
              <a:spLocks noChangeShapeType="1"/>
            </p:cNvSpPr>
            <p:nvPr/>
          </p:nvSpPr>
          <p:spPr bwMode="auto">
            <a:xfrm>
              <a:off x="6543866" y="4965601"/>
              <a:ext cx="431800" cy="144462"/>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3" name="Line 32"/>
            <p:cNvSpPr>
              <a:spLocks noChangeShapeType="1"/>
            </p:cNvSpPr>
            <p:nvPr/>
          </p:nvSpPr>
          <p:spPr bwMode="auto">
            <a:xfrm>
              <a:off x="6975666" y="5110063"/>
              <a:ext cx="1079500" cy="358775"/>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4" name="Line 33"/>
            <p:cNvSpPr>
              <a:spLocks noChangeShapeType="1"/>
            </p:cNvSpPr>
            <p:nvPr/>
          </p:nvSpPr>
          <p:spPr bwMode="auto">
            <a:xfrm>
              <a:off x="782829" y="3165376"/>
              <a:ext cx="504825" cy="144462"/>
            </a:xfrm>
            <a:prstGeom prst="line">
              <a:avLst/>
            </a:prstGeom>
            <a:noFill/>
            <a:ln w="190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86" name="Object 35"/>
            <p:cNvGraphicFramePr>
              <a:graphicFrameLocks noChangeAspect="1"/>
            </p:cNvGraphicFramePr>
            <p:nvPr>
              <p:extLst>
                <p:ext uri="{D42A27DB-BD31-4B8C-83A1-F6EECF244321}">
                  <p14:modId xmlns:p14="http://schemas.microsoft.com/office/powerpoint/2010/main" val="1049004244"/>
                </p:ext>
              </p:extLst>
            </p:nvPr>
          </p:nvGraphicFramePr>
          <p:xfrm>
            <a:off x="2222691" y="2949476"/>
            <a:ext cx="323850" cy="355600"/>
          </p:xfrm>
          <a:graphic>
            <a:graphicData uri="http://schemas.openxmlformats.org/presentationml/2006/ole">
              <mc:AlternateContent xmlns:mc="http://schemas.openxmlformats.org/markup-compatibility/2006">
                <mc:Choice xmlns:v="urn:schemas-microsoft-com:vml" Requires="v">
                  <p:oleObj spid="_x0000_s456190" name="Equation" r:id="rId26" imgW="126720" imgH="139680" progId="Equation.DSMT4">
                    <p:embed/>
                  </p:oleObj>
                </mc:Choice>
                <mc:Fallback>
                  <p:oleObj name="Equation" r:id="rId26" imgW="126720" imgH="1396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222691" y="2949476"/>
                          <a:ext cx="3238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 name="Object 36"/>
            <p:cNvGraphicFramePr>
              <a:graphicFrameLocks noChangeAspect="1"/>
            </p:cNvGraphicFramePr>
            <p:nvPr>
              <p:extLst>
                <p:ext uri="{D42A27DB-BD31-4B8C-83A1-F6EECF244321}">
                  <p14:modId xmlns:p14="http://schemas.microsoft.com/office/powerpoint/2010/main" val="1304242436"/>
                </p:ext>
              </p:extLst>
            </p:nvPr>
          </p:nvGraphicFramePr>
          <p:xfrm>
            <a:off x="5751704" y="4030563"/>
            <a:ext cx="323850" cy="355600"/>
          </p:xfrm>
          <a:graphic>
            <a:graphicData uri="http://schemas.openxmlformats.org/presentationml/2006/ole">
              <mc:AlternateContent xmlns:mc="http://schemas.openxmlformats.org/markup-compatibility/2006">
                <mc:Choice xmlns:v="urn:schemas-microsoft-com:vml" Requires="v">
                  <p:oleObj spid="_x0000_s456191" name="Equation" r:id="rId28" imgW="126720" imgH="139680" progId="Equation.DSMT4">
                    <p:embed/>
                  </p:oleObj>
                </mc:Choice>
                <mc:Fallback>
                  <p:oleObj name="Equation" r:id="rId28" imgW="126720" imgH="13968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751704" y="4030563"/>
                          <a:ext cx="3238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 name="Object 37"/>
            <p:cNvGraphicFramePr>
              <a:graphicFrameLocks noChangeAspect="1"/>
            </p:cNvGraphicFramePr>
            <p:nvPr>
              <p:extLst>
                <p:ext uri="{D42A27DB-BD31-4B8C-83A1-F6EECF244321}">
                  <p14:modId xmlns:p14="http://schemas.microsoft.com/office/powerpoint/2010/main" val="3297998250"/>
                </p:ext>
              </p:extLst>
            </p:nvPr>
          </p:nvGraphicFramePr>
          <p:xfrm>
            <a:off x="5391341" y="3525738"/>
            <a:ext cx="292100" cy="355600"/>
          </p:xfrm>
          <a:graphic>
            <a:graphicData uri="http://schemas.openxmlformats.org/presentationml/2006/ole">
              <mc:AlternateContent xmlns:mc="http://schemas.openxmlformats.org/markup-compatibility/2006">
                <mc:Choice xmlns:v="urn:schemas-microsoft-com:vml" Requires="v">
                  <p:oleObj spid="_x0000_s456192" name="Equation" r:id="rId30" imgW="114120" imgH="139680" progId="Equation.DSMT4">
                    <p:embed/>
                  </p:oleObj>
                </mc:Choice>
                <mc:Fallback>
                  <p:oleObj name="Equation" r:id="rId30" imgW="114120" imgH="13968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391341" y="3525738"/>
                          <a:ext cx="2921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 name="Object 38"/>
            <p:cNvGraphicFramePr>
              <a:graphicFrameLocks noChangeAspect="1"/>
            </p:cNvGraphicFramePr>
            <p:nvPr>
              <p:extLst>
                <p:ext uri="{D42A27DB-BD31-4B8C-83A1-F6EECF244321}">
                  <p14:modId xmlns:p14="http://schemas.microsoft.com/office/powerpoint/2010/main" val="1594937806"/>
                </p:ext>
              </p:extLst>
            </p:nvPr>
          </p:nvGraphicFramePr>
          <p:xfrm>
            <a:off x="1935354" y="2374801"/>
            <a:ext cx="292100" cy="355600"/>
          </p:xfrm>
          <a:graphic>
            <a:graphicData uri="http://schemas.openxmlformats.org/presentationml/2006/ole">
              <mc:AlternateContent xmlns:mc="http://schemas.openxmlformats.org/markup-compatibility/2006">
                <mc:Choice xmlns:v="urn:schemas-microsoft-com:vml" Requires="v">
                  <p:oleObj spid="_x0000_s456193" name="Equation" r:id="rId32" imgW="114120" imgH="139680" progId="Equation.DSMT4">
                    <p:embed/>
                  </p:oleObj>
                </mc:Choice>
                <mc:Fallback>
                  <p:oleObj name="Equation" r:id="rId32" imgW="114120" imgH="13968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935354" y="2374801"/>
                          <a:ext cx="2921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0" name="Freeform 51"/>
            <p:cNvSpPr>
              <a:spLocks/>
            </p:cNvSpPr>
            <p:nvPr/>
          </p:nvSpPr>
          <p:spPr bwMode="auto">
            <a:xfrm>
              <a:off x="1935354" y="3079651"/>
              <a:ext cx="3621087" cy="1885950"/>
            </a:xfrm>
            <a:custGeom>
              <a:avLst/>
              <a:gdLst>
                <a:gd name="T0" fmla="*/ 0 w 2281"/>
                <a:gd name="T1" fmla="*/ 287 h 1188"/>
                <a:gd name="T2" fmla="*/ 136 w 2281"/>
                <a:gd name="T3" fmla="*/ 15 h 1188"/>
                <a:gd name="T4" fmla="*/ 272 w 2281"/>
                <a:gd name="T5" fmla="*/ 378 h 1188"/>
                <a:gd name="T6" fmla="*/ 434 w 2281"/>
                <a:gd name="T7" fmla="*/ 698 h 1188"/>
                <a:gd name="T8" fmla="*/ 544 w 2281"/>
                <a:gd name="T9" fmla="*/ 469 h 1188"/>
                <a:gd name="T10" fmla="*/ 680 w 2281"/>
                <a:gd name="T11" fmla="*/ 197 h 1188"/>
                <a:gd name="T12" fmla="*/ 816 w 2281"/>
                <a:gd name="T13" fmla="*/ 559 h 1188"/>
                <a:gd name="T14" fmla="*/ 937 w 2281"/>
                <a:gd name="T15" fmla="*/ 862 h 1188"/>
                <a:gd name="T16" fmla="*/ 1056 w 2281"/>
                <a:gd name="T17" fmla="*/ 625 h 1188"/>
                <a:gd name="T18" fmla="*/ 1193 w 2281"/>
                <a:gd name="T19" fmla="*/ 341 h 1188"/>
                <a:gd name="T20" fmla="*/ 1339 w 2281"/>
                <a:gd name="T21" fmla="*/ 707 h 1188"/>
                <a:gd name="T22" fmla="*/ 1451 w 2281"/>
                <a:gd name="T23" fmla="*/ 1013 h 1188"/>
                <a:gd name="T24" fmla="*/ 1614 w 2281"/>
                <a:gd name="T25" fmla="*/ 780 h 1188"/>
                <a:gd name="T26" fmla="*/ 1769 w 2281"/>
                <a:gd name="T27" fmla="*/ 514 h 1188"/>
                <a:gd name="T28" fmla="*/ 1870 w 2281"/>
                <a:gd name="T29" fmla="*/ 862 h 1188"/>
                <a:gd name="T30" fmla="*/ 2016 w 2281"/>
                <a:gd name="T31" fmla="*/ 1173 h 1188"/>
                <a:gd name="T32" fmla="*/ 2171 w 2281"/>
                <a:gd name="T33" fmla="*/ 954 h 1188"/>
                <a:gd name="T34" fmla="*/ 2281 w 2281"/>
                <a:gd name="T35" fmla="*/ 657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81" h="1188">
                  <a:moveTo>
                    <a:pt x="0" y="287"/>
                  </a:moveTo>
                  <a:cubicBezTo>
                    <a:pt x="45" y="143"/>
                    <a:pt x="91" y="0"/>
                    <a:pt x="136" y="15"/>
                  </a:cubicBezTo>
                  <a:cubicBezTo>
                    <a:pt x="181" y="30"/>
                    <a:pt x="222" y="264"/>
                    <a:pt x="272" y="378"/>
                  </a:cubicBezTo>
                  <a:cubicBezTo>
                    <a:pt x="322" y="492"/>
                    <a:pt x="389" y="683"/>
                    <a:pt x="434" y="698"/>
                  </a:cubicBezTo>
                  <a:cubicBezTo>
                    <a:pt x="479" y="713"/>
                    <a:pt x="503" y="552"/>
                    <a:pt x="544" y="469"/>
                  </a:cubicBezTo>
                  <a:cubicBezTo>
                    <a:pt x="585" y="386"/>
                    <a:pt x="635" y="182"/>
                    <a:pt x="680" y="197"/>
                  </a:cubicBezTo>
                  <a:cubicBezTo>
                    <a:pt x="725" y="212"/>
                    <a:pt x="773" y="448"/>
                    <a:pt x="816" y="559"/>
                  </a:cubicBezTo>
                  <a:cubicBezTo>
                    <a:pt x="859" y="670"/>
                    <a:pt x="897" y="851"/>
                    <a:pt x="937" y="862"/>
                  </a:cubicBezTo>
                  <a:cubicBezTo>
                    <a:pt x="977" y="873"/>
                    <a:pt x="1013" y="712"/>
                    <a:pt x="1056" y="625"/>
                  </a:cubicBezTo>
                  <a:cubicBezTo>
                    <a:pt x="1099" y="538"/>
                    <a:pt x="1146" y="327"/>
                    <a:pt x="1193" y="341"/>
                  </a:cubicBezTo>
                  <a:cubicBezTo>
                    <a:pt x="1240" y="355"/>
                    <a:pt x="1296" y="595"/>
                    <a:pt x="1339" y="707"/>
                  </a:cubicBezTo>
                  <a:cubicBezTo>
                    <a:pt x="1382" y="819"/>
                    <a:pt x="1405" y="1001"/>
                    <a:pt x="1451" y="1013"/>
                  </a:cubicBezTo>
                  <a:cubicBezTo>
                    <a:pt x="1497" y="1025"/>
                    <a:pt x="1561" y="863"/>
                    <a:pt x="1614" y="780"/>
                  </a:cubicBezTo>
                  <a:cubicBezTo>
                    <a:pt x="1667" y="697"/>
                    <a:pt x="1726" y="500"/>
                    <a:pt x="1769" y="514"/>
                  </a:cubicBezTo>
                  <a:cubicBezTo>
                    <a:pt x="1812" y="528"/>
                    <a:pt x="1829" y="752"/>
                    <a:pt x="1870" y="862"/>
                  </a:cubicBezTo>
                  <a:cubicBezTo>
                    <a:pt x="1911" y="972"/>
                    <a:pt x="1966" y="1158"/>
                    <a:pt x="2016" y="1173"/>
                  </a:cubicBezTo>
                  <a:cubicBezTo>
                    <a:pt x="2066" y="1188"/>
                    <a:pt x="2127" y="1040"/>
                    <a:pt x="2171" y="954"/>
                  </a:cubicBezTo>
                  <a:cubicBezTo>
                    <a:pt x="2215" y="868"/>
                    <a:pt x="2258" y="719"/>
                    <a:pt x="2281" y="657"/>
                  </a:cubicBezTo>
                </a:path>
              </a:pathLst>
            </a:custGeom>
            <a:noFill/>
            <a:ln w="952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1" name="Freeform 52"/>
            <p:cNvSpPr>
              <a:spLocks/>
            </p:cNvSpPr>
            <p:nvPr/>
          </p:nvSpPr>
          <p:spPr bwMode="auto">
            <a:xfrm>
              <a:off x="1935354" y="3308251"/>
              <a:ext cx="3455987" cy="1441450"/>
            </a:xfrm>
            <a:custGeom>
              <a:avLst/>
              <a:gdLst>
                <a:gd name="T0" fmla="*/ 0 w 2238"/>
                <a:gd name="T1" fmla="*/ 145 h 930"/>
                <a:gd name="T2" fmla="*/ 419 w 2238"/>
                <a:gd name="T3" fmla="*/ 38 h 930"/>
                <a:gd name="T4" fmla="*/ 91 w 2238"/>
                <a:gd name="T5" fmla="*/ 372 h 930"/>
                <a:gd name="T6" fmla="*/ 680 w 2238"/>
                <a:gd name="T7" fmla="*/ 145 h 930"/>
                <a:gd name="T8" fmla="*/ 408 w 2238"/>
                <a:gd name="T9" fmla="*/ 508 h 930"/>
                <a:gd name="T10" fmla="*/ 953 w 2238"/>
                <a:gd name="T11" fmla="*/ 236 h 930"/>
                <a:gd name="T12" fmla="*/ 726 w 2238"/>
                <a:gd name="T13" fmla="*/ 599 h 930"/>
                <a:gd name="T14" fmla="*/ 1270 w 2238"/>
                <a:gd name="T15" fmla="*/ 327 h 930"/>
                <a:gd name="T16" fmla="*/ 1089 w 2238"/>
                <a:gd name="T17" fmla="*/ 735 h 930"/>
                <a:gd name="T18" fmla="*/ 1588 w 2238"/>
                <a:gd name="T19" fmla="*/ 417 h 930"/>
                <a:gd name="T20" fmla="*/ 1461 w 2238"/>
                <a:gd name="T21" fmla="*/ 816 h 930"/>
                <a:gd name="T22" fmla="*/ 1927 w 2238"/>
                <a:gd name="T23" fmla="*/ 514 h 930"/>
                <a:gd name="T24" fmla="*/ 1781 w 2238"/>
                <a:gd name="T25" fmla="*/ 916 h 930"/>
                <a:gd name="T26" fmla="*/ 2238 w 2238"/>
                <a:gd name="T27" fmla="*/ 596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38" h="930">
                  <a:moveTo>
                    <a:pt x="0" y="145"/>
                  </a:moveTo>
                  <a:cubicBezTo>
                    <a:pt x="70" y="127"/>
                    <a:pt x="404" y="0"/>
                    <a:pt x="419" y="38"/>
                  </a:cubicBezTo>
                  <a:cubicBezTo>
                    <a:pt x="434" y="76"/>
                    <a:pt x="47" y="354"/>
                    <a:pt x="91" y="372"/>
                  </a:cubicBezTo>
                  <a:cubicBezTo>
                    <a:pt x="135" y="390"/>
                    <a:pt x="627" y="122"/>
                    <a:pt x="680" y="145"/>
                  </a:cubicBezTo>
                  <a:cubicBezTo>
                    <a:pt x="733" y="168"/>
                    <a:pt x="363" y="493"/>
                    <a:pt x="408" y="508"/>
                  </a:cubicBezTo>
                  <a:cubicBezTo>
                    <a:pt x="453" y="523"/>
                    <a:pt x="900" y="221"/>
                    <a:pt x="953" y="236"/>
                  </a:cubicBezTo>
                  <a:cubicBezTo>
                    <a:pt x="1006" y="251"/>
                    <a:pt x="673" y="584"/>
                    <a:pt x="726" y="599"/>
                  </a:cubicBezTo>
                  <a:cubicBezTo>
                    <a:pt x="779" y="614"/>
                    <a:pt x="1209" y="304"/>
                    <a:pt x="1270" y="327"/>
                  </a:cubicBezTo>
                  <a:cubicBezTo>
                    <a:pt x="1331" y="350"/>
                    <a:pt x="1036" y="720"/>
                    <a:pt x="1089" y="735"/>
                  </a:cubicBezTo>
                  <a:cubicBezTo>
                    <a:pt x="1142" y="750"/>
                    <a:pt x="1526" y="404"/>
                    <a:pt x="1588" y="417"/>
                  </a:cubicBezTo>
                  <a:cubicBezTo>
                    <a:pt x="1650" y="430"/>
                    <a:pt x="1404" y="800"/>
                    <a:pt x="1461" y="816"/>
                  </a:cubicBezTo>
                  <a:cubicBezTo>
                    <a:pt x="1518" y="832"/>
                    <a:pt x="1874" y="497"/>
                    <a:pt x="1927" y="514"/>
                  </a:cubicBezTo>
                  <a:cubicBezTo>
                    <a:pt x="1980" y="531"/>
                    <a:pt x="1729" y="902"/>
                    <a:pt x="1781" y="916"/>
                  </a:cubicBezTo>
                  <a:cubicBezTo>
                    <a:pt x="1833" y="930"/>
                    <a:pt x="2143" y="663"/>
                    <a:pt x="2238" y="596"/>
                  </a:cubicBezTo>
                </a:path>
              </a:pathLst>
            </a:custGeom>
            <a:noFill/>
            <a:ln w="9525"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extLst>
      <p:ext uri="{BB962C8B-B14F-4D97-AF65-F5344CB8AC3E}">
        <p14:creationId xmlns:p14="http://schemas.microsoft.com/office/powerpoint/2010/main" val="324055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476672"/>
            <a:ext cx="3262432" cy="580865"/>
          </a:xfrm>
          <a:prstGeom prst="rect">
            <a:avLst/>
          </a:prstGeom>
        </p:spPr>
        <p:txBody>
          <a:bodyPr wrap="none">
            <a:spAutoFit/>
          </a:bodyPr>
          <a:lstStyle/>
          <a:p>
            <a:pPr eaLnBrk="0" fontAlgn="base" hangingPunct="0">
              <a:lnSpc>
                <a:spcPct val="150000"/>
              </a:lnSpc>
              <a:spcBef>
                <a:spcPct val="0"/>
              </a:spcBef>
              <a:spcAft>
                <a:spcPct val="0"/>
              </a:spcAft>
            </a:pPr>
            <a:r>
              <a:rPr lang="zh-CN" altLang="en-US" sz="24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使用波片时的注意事项</a:t>
            </a:r>
            <a:endParaRPr lang="zh-CN" altLang="en-US" sz="24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2" name="矩形 51"/>
          <p:cNvSpPr/>
          <p:nvPr/>
        </p:nvSpPr>
        <p:spPr>
          <a:xfrm>
            <a:off x="611560" y="1052736"/>
            <a:ext cx="4801314" cy="1200329"/>
          </a:xfrm>
          <a:prstGeom prst="rect">
            <a:avLst/>
          </a:prstGeom>
        </p:spPr>
        <p:txBody>
          <a:bodyPr wrap="none">
            <a:spAutoFit/>
          </a:bodyPr>
          <a:lstStyle/>
          <a:p>
            <a:pPr eaLnBrk="0" fontAlgn="base" hangingPunct="0">
              <a:lnSpc>
                <a:spcPct val="150000"/>
              </a:lnSpc>
              <a:spcBef>
                <a:spcPct val="0"/>
              </a:spcBef>
              <a:spcAft>
                <a:spcPct val="0"/>
              </a:spcAft>
            </a:pP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）波长问题</a:t>
            </a:r>
            <a:endPar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endParaRPr>
          </a:p>
          <a:p>
            <a:pPr eaLnBrk="0" fontAlgn="base" hangingPunct="0">
              <a:lnSpc>
                <a:spcPct val="150000"/>
              </a:lnSpc>
              <a:spcBef>
                <a:spcPct val="0"/>
              </a:spcBef>
              <a:spcAft>
                <a:spcPct val="0"/>
              </a:spcAft>
            </a:pP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任何波片都是对特定波长而言的。</a:t>
            </a:r>
            <a:endParaRPr lang="zh-CN" altLang="en-US" sz="24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3" name="矩形 52"/>
          <p:cNvSpPr/>
          <p:nvPr/>
        </p:nvSpPr>
        <p:spPr>
          <a:xfrm>
            <a:off x="632561" y="2204864"/>
            <a:ext cx="8187912" cy="1754326"/>
          </a:xfrm>
          <a:prstGeom prst="rect">
            <a:avLst/>
          </a:prstGeom>
        </p:spPr>
        <p:txBody>
          <a:bodyPr wrap="square">
            <a:spAutoFit/>
          </a:bodyPr>
          <a:lstStyle/>
          <a:p>
            <a:pPr eaLnBrk="0" fontAlgn="base" hangingPunct="0">
              <a:lnSpc>
                <a:spcPct val="150000"/>
              </a:lnSpc>
              <a:spcBef>
                <a:spcPct val="0"/>
              </a:spcBef>
              <a:spcAft>
                <a:spcPct val="0"/>
              </a:spcAft>
            </a:pP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）主轴方向问题</a:t>
            </a:r>
            <a:endPar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endParaRPr>
          </a:p>
          <a:p>
            <a:pPr eaLnBrk="0" fontAlgn="base" hangingPunct="0">
              <a:lnSpc>
                <a:spcPct val="150000"/>
              </a:lnSpc>
              <a:spcBef>
                <a:spcPct val="0"/>
              </a:spcBef>
              <a:spcAft>
                <a:spcPct val="0"/>
              </a:spcAft>
            </a:pP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使用波片时应当知道波片允许的两个振动方向（即两个主轴方向），以及相应波速的快慢。通常制作时已标定。</a:t>
            </a:r>
            <a:endParaRPr lang="zh-CN" altLang="en-US" sz="24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4" name="矩形 53"/>
          <p:cNvSpPr/>
          <p:nvPr/>
        </p:nvSpPr>
        <p:spPr>
          <a:xfrm>
            <a:off x="632561" y="3922446"/>
            <a:ext cx="8187912" cy="2242858"/>
          </a:xfrm>
          <a:prstGeom prst="rect">
            <a:avLst/>
          </a:prstGeom>
        </p:spPr>
        <p:txBody>
          <a:bodyPr wrap="square">
            <a:spAutoFit/>
          </a:bodyPr>
          <a:lstStyle/>
          <a:p>
            <a:pPr eaLnBrk="0" fontAlgn="base" hangingPunct="0">
              <a:lnSpc>
                <a:spcPct val="150000"/>
              </a:lnSpc>
              <a:spcBef>
                <a:spcPct val="0"/>
              </a:spcBef>
              <a:spcAft>
                <a:spcPct val="0"/>
              </a:spcAft>
            </a:pP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）波片只改变偏振，不改变光强（忽略反射）</a:t>
            </a:r>
            <a:endPar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endParaRPr>
          </a:p>
          <a:p>
            <a:pPr eaLnBrk="0" fontAlgn="base" hangingPunct="0">
              <a:lnSpc>
                <a:spcPct val="150000"/>
              </a:lnSpc>
              <a:spcBef>
                <a:spcPct val="0"/>
              </a:spcBef>
              <a:spcAft>
                <a:spcPct val="0"/>
              </a:spcAft>
            </a:pP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虽然波片对入射光的两个分量增加了相位差</a:t>
            </a:r>
            <a:r>
              <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rPr>
              <a:t>δ</a:t>
            </a: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，但在不考虑波片反射的情况下，因为振动方向垂直的光束不发生干涉，因此总光强与</a:t>
            </a:r>
            <a:r>
              <a:rPr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rPr>
              <a:t>δ</a:t>
            </a:r>
            <a:r>
              <a:rPr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无关，保持不变。</a:t>
            </a:r>
            <a:endParaRPr lang="zh-CN" altLang="en-US" sz="24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577040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091" y="116632"/>
            <a:ext cx="8892480" cy="720080"/>
          </a:xfrm>
        </p:spPr>
        <p:txBody>
          <a:bodyPr>
            <a:normAutofit/>
          </a:bodyPr>
          <a:lstStyle/>
          <a:p>
            <a:pPr>
              <a:spcBef>
                <a:spcPts val="1800"/>
              </a:spcBef>
            </a:pPr>
            <a:r>
              <a:rPr lang="zh-CN" altLang="en-US" dirty="0" smtClean="0">
                <a:latin typeface="Times New Roman" panose="02020603050405020304" pitchFamily="18" charset="0"/>
                <a:cs typeface="Times New Roman" panose="02020603050405020304" pitchFamily="18" charset="0"/>
              </a:rPr>
              <a:t>三、相位补偿器</a:t>
            </a:r>
            <a:endParaRPr lang="en-US" altLang="zh-CN" dirty="0">
              <a:latin typeface="Times New Roman" panose="02020603050405020304" pitchFamily="18" charset="0"/>
              <a:cs typeface="Times New Roman" panose="02020603050405020304" pitchFamily="18" charset="0"/>
            </a:endParaRPr>
          </a:p>
        </p:txBody>
      </p:sp>
      <p:sp>
        <p:nvSpPr>
          <p:cNvPr id="154" name="矩形 153"/>
          <p:cNvSpPr/>
          <p:nvPr/>
        </p:nvSpPr>
        <p:spPr>
          <a:xfrm>
            <a:off x="251091" y="692696"/>
            <a:ext cx="2824812" cy="738664"/>
          </a:xfrm>
          <a:prstGeom prst="rect">
            <a:avLst/>
          </a:prstGeom>
        </p:spPr>
        <p:txBody>
          <a:bodyPr wrap="none">
            <a:spAutoFit/>
          </a:bodyPr>
          <a:lstStyle/>
          <a:p>
            <a:pPr eaLnBrk="0" fontAlgn="base" hangingPunct="0">
              <a:lnSpc>
                <a:spcPct val="150000"/>
              </a:lnSpc>
              <a:spcBef>
                <a:spcPct val="0"/>
              </a:spcBef>
              <a:spcAft>
                <a:spcPct val="0"/>
              </a:spcAft>
            </a:pPr>
            <a:r>
              <a:rPr lang="en-US" altLang="zh-CN" sz="28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1. </a:t>
            </a:r>
            <a:r>
              <a:rPr lang="en-US" altLang="zh-CN" sz="2800" dirty="0" err="1"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Babinet</a:t>
            </a:r>
            <a:r>
              <a:rPr lang="en-US" altLang="zh-CN" sz="28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8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补偿器</a:t>
            </a:r>
            <a:endParaRPr lang="zh-CN" altLang="en-US" sz="28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2" name="Rectangle 3"/>
          <p:cNvSpPr txBox="1">
            <a:spLocks noChangeArrowheads="1"/>
          </p:cNvSpPr>
          <p:nvPr/>
        </p:nvSpPr>
        <p:spPr>
          <a:xfrm>
            <a:off x="457200" y="1600201"/>
            <a:ext cx="8229600" cy="892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2400" dirty="0" smtClean="0"/>
              <a:t>类似于</a:t>
            </a:r>
            <a:r>
              <a:rPr lang="en-US" altLang="zh-CN" sz="2400" dirty="0" err="1" smtClean="0"/>
              <a:t>Wallaston</a:t>
            </a:r>
            <a:r>
              <a:rPr lang="zh-CN" altLang="en-US" sz="2400" dirty="0" smtClean="0"/>
              <a:t>棱镜，但顶角要小得多</a:t>
            </a:r>
          </a:p>
          <a:p>
            <a:r>
              <a:rPr lang="zh-CN" altLang="en-US" sz="2400" dirty="0" smtClean="0"/>
              <a:t>光在两棱镜中经过的厚度不同</a:t>
            </a:r>
            <a:endParaRPr lang="zh-CN" altLang="en-US" sz="2400" dirty="0"/>
          </a:p>
        </p:txBody>
      </p:sp>
      <p:graphicFrame>
        <p:nvGraphicFramePr>
          <p:cNvPr id="53" name="Object 4"/>
          <p:cNvGraphicFramePr>
            <a:graphicFrameLocks noChangeAspect="1"/>
          </p:cNvGraphicFramePr>
          <p:nvPr>
            <p:extLst>
              <p:ext uri="{D42A27DB-BD31-4B8C-83A1-F6EECF244321}">
                <p14:modId xmlns:p14="http://schemas.microsoft.com/office/powerpoint/2010/main" val="2561368879"/>
              </p:ext>
            </p:extLst>
          </p:nvPr>
        </p:nvGraphicFramePr>
        <p:xfrm>
          <a:off x="2142431" y="2637358"/>
          <a:ext cx="5592762" cy="496888"/>
        </p:xfrm>
        <a:graphic>
          <a:graphicData uri="http://schemas.openxmlformats.org/presentationml/2006/ole">
            <mc:AlternateContent xmlns:mc="http://schemas.openxmlformats.org/markup-compatibility/2006">
              <mc:Choice xmlns:v="urn:schemas-microsoft-com:vml" Requires="v">
                <p:oleObj spid="_x0000_s425427" name="Equation" r:id="rId4" imgW="2577960" imgH="228600" progId="Equation.DSMT4">
                  <p:embed/>
                </p:oleObj>
              </mc:Choice>
              <mc:Fallback>
                <p:oleObj name="Equation" r:id="rId4" imgW="25779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2431" y="2637358"/>
                        <a:ext cx="5592762"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6"/>
          <p:cNvGraphicFramePr>
            <a:graphicFrameLocks noChangeAspect="1"/>
          </p:cNvGraphicFramePr>
          <p:nvPr>
            <p:extLst>
              <p:ext uri="{D42A27DB-BD31-4B8C-83A1-F6EECF244321}">
                <p14:modId xmlns:p14="http://schemas.microsoft.com/office/powerpoint/2010/main" val="1564699502"/>
              </p:ext>
            </p:extLst>
          </p:nvPr>
        </p:nvGraphicFramePr>
        <p:xfrm>
          <a:off x="2166243" y="3311025"/>
          <a:ext cx="4494213" cy="528638"/>
        </p:xfrm>
        <a:graphic>
          <a:graphicData uri="http://schemas.openxmlformats.org/presentationml/2006/ole">
            <mc:AlternateContent xmlns:mc="http://schemas.openxmlformats.org/markup-compatibility/2006">
              <mc:Choice xmlns:v="urn:schemas-microsoft-com:vml" Requires="v">
                <p:oleObj spid="_x0000_s425428" name="Equation" r:id="rId6" imgW="1942920" imgH="228600" progId="Equation.DSMT4">
                  <p:embed/>
                </p:oleObj>
              </mc:Choice>
              <mc:Fallback>
                <p:oleObj name="Equation" r:id="rId6" imgW="194292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6243" y="3311025"/>
                        <a:ext cx="4494213"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7" name="AutoShape 8"/>
          <p:cNvSpPr>
            <a:spLocks noChangeArrowheads="1"/>
          </p:cNvSpPr>
          <p:nvPr/>
        </p:nvSpPr>
        <p:spPr bwMode="auto">
          <a:xfrm flipH="1">
            <a:off x="913706" y="4746868"/>
            <a:ext cx="2376487" cy="482600"/>
          </a:xfrm>
          <a:prstGeom prst="rtTriangle">
            <a:avLst/>
          </a:prstGeom>
          <a:noFill/>
          <a:ln w="3175" algn="ctr">
            <a:solidFill>
              <a:schemeClr val="tx1"/>
            </a:solidFill>
            <a:miter lim="800000"/>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8" name="AutoShape 9"/>
          <p:cNvSpPr>
            <a:spLocks noChangeArrowheads="1"/>
          </p:cNvSpPr>
          <p:nvPr/>
        </p:nvSpPr>
        <p:spPr bwMode="auto">
          <a:xfrm flipV="1">
            <a:off x="913706" y="4746868"/>
            <a:ext cx="2376487" cy="482600"/>
          </a:xfrm>
          <a:prstGeom prst="rtTriangle">
            <a:avLst/>
          </a:prstGeom>
          <a:noFill/>
          <a:ln w="3175" algn="ctr">
            <a:solidFill>
              <a:schemeClr val="tx1"/>
            </a:solidFill>
            <a:miter lim="800000"/>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9" name="Line 10"/>
          <p:cNvSpPr>
            <a:spLocks noChangeShapeType="1"/>
          </p:cNvSpPr>
          <p:nvPr/>
        </p:nvSpPr>
        <p:spPr bwMode="auto">
          <a:xfrm>
            <a:off x="986731" y="4869106"/>
            <a:ext cx="1079500" cy="0"/>
          </a:xfrm>
          <a:prstGeom prst="line">
            <a:avLst/>
          </a:prstGeom>
          <a:noFill/>
          <a:ln w="19050">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0" name="Line 11"/>
          <p:cNvSpPr>
            <a:spLocks noChangeShapeType="1"/>
          </p:cNvSpPr>
          <p:nvPr/>
        </p:nvSpPr>
        <p:spPr bwMode="auto">
          <a:xfrm>
            <a:off x="986731" y="4942131"/>
            <a:ext cx="792162" cy="0"/>
          </a:xfrm>
          <a:prstGeom prst="line">
            <a:avLst/>
          </a:prstGeom>
          <a:noFill/>
          <a:ln w="19050">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1" name="Line 12"/>
          <p:cNvSpPr>
            <a:spLocks noChangeShapeType="1"/>
          </p:cNvSpPr>
          <p:nvPr/>
        </p:nvSpPr>
        <p:spPr bwMode="auto">
          <a:xfrm>
            <a:off x="986731" y="5013568"/>
            <a:ext cx="503237" cy="0"/>
          </a:xfrm>
          <a:prstGeom prst="line">
            <a:avLst/>
          </a:prstGeom>
          <a:noFill/>
          <a:ln w="19050">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2" name="Oval 13"/>
          <p:cNvSpPr>
            <a:spLocks noChangeArrowheads="1"/>
          </p:cNvSpPr>
          <p:nvPr/>
        </p:nvSpPr>
        <p:spPr bwMode="auto">
          <a:xfrm>
            <a:off x="3074293" y="4869106"/>
            <a:ext cx="71438"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3" name="Oval 14"/>
          <p:cNvSpPr>
            <a:spLocks noChangeArrowheads="1"/>
          </p:cNvSpPr>
          <p:nvPr/>
        </p:nvSpPr>
        <p:spPr bwMode="auto">
          <a:xfrm>
            <a:off x="3074293" y="5015156"/>
            <a:ext cx="71438"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4" name="Oval 15"/>
          <p:cNvSpPr>
            <a:spLocks noChangeArrowheads="1"/>
          </p:cNvSpPr>
          <p:nvPr/>
        </p:nvSpPr>
        <p:spPr bwMode="auto">
          <a:xfrm>
            <a:off x="3074293" y="5158031"/>
            <a:ext cx="71438"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5" name="Oval 16"/>
          <p:cNvSpPr>
            <a:spLocks noChangeArrowheads="1"/>
          </p:cNvSpPr>
          <p:nvPr/>
        </p:nvSpPr>
        <p:spPr bwMode="auto">
          <a:xfrm>
            <a:off x="2786956" y="5158031"/>
            <a:ext cx="71437"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6" name="Oval 17"/>
          <p:cNvSpPr>
            <a:spLocks noChangeArrowheads="1"/>
          </p:cNvSpPr>
          <p:nvPr/>
        </p:nvSpPr>
        <p:spPr bwMode="auto">
          <a:xfrm>
            <a:off x="2929831" y="5015156"/>
            <a:ext cx="71437"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7" name="Oval 18"/>
          <p:cNvSpPr>
            <a:spLocks noChangeArrowheads="1"/>
          </p:cNvSpPr>
          <p:nvPr/>
        </p:nvSpPr>
        <p:spPr bwMode="auto">
          <a:xfrm>
            <a:off x="2929831" y="5158031"/>
            <a:ext cx="71437"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8" name="Line 19"/>
          <p:cNvSpPr>
            <a:spLocks noChangeShapeType="1"/>
          </p:cNvSpPr>
          <p:nvPr/>
        </p:nvSpPr>
        <p:spPr bwMode="auto">
          <a:xfrm>
            <a:off x="1661418" y="4294431"/>
            <a:ext cx="0" cy="792162"/>
          </a:xfrm>
          <a:prstGeom prst="line">
            <a:avLst/>
          </a:prstGeom>
          <a:noFill/>
          <a:ln w="571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9" name="Line 20"/>
          <p:cNvSpPr>
            <a:spLocks noChangeShapeType="1"/>
          </p:cNvSpPr>
          <p:nvPr/>
        </p:nvSpPr>
        <p:spPr bwMode="auto">
          <a:xfrm>
            <a:off x="1661418" y="5015156"/>
            <a:ext cx="0" cy="647700"/>
          </a:xfrm>
          <a:prstGeom prst="line">
            <a:avLst/>
          </a:prstGeom>
          <a:noFill/>
          <a:ln w="571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0" name="Line 21"/>
          <p:cNvSpPr>
            <a:spLocks noChangeShapeType="1"/>
          </p:cNvSpPr>
          <p:nvPr/>
        </p:nvSpPr>
        <p:spPr bwMode="auto">
          <a:xfrm>
            <a:off x="1705868" y="5086593"/>
            <a:ext cx="2665413" cy="0"/>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1" name="Line 22"/>
          <p:cNvSpPr>
            <a:spLocks noChangeShapeType="1"/>
          </p:cNvSpPr>
          <p:nvPr/>
        </p:nvSpPr>
        <p:spPr bwMode="auto">
          <a:xfrm>
            <a:off x="3290193" y="4740518"/>
            <a:ext cx="1152525" cy="0"/>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2" name="Line 23"/>
          <p:cNvSpPr>
            <a:spLocks noChangeShapeType="1"/>
          </p:cNvSpPr>
          <p:nvPr/>
        </p:nvSpPr>
        <p:spPr bwMode="auto">
          <a:xfrm>
            <a:off x="3290193" y="5229468"/>
            <a:ext cx="1152525" cy="0"/>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03" name="Object 24"/>
          <p:cNvGraphicFramePr>
            <a:graphicFrameLocks noChangeAspect="1"/>
          </p:cNvGraphicFramePr>
          <p:nvPr>
            <p:extLst>
              <p:ext uri="{D42A27DB-BD31-4B8C-83A1-F6EECF244321}">
                <p14:modId xmlns:p14="http://schemas.microsoft.com/office/powerpoint/2010/main" val="1945339377"/>
              </p:ext>
            </p:extLst>
          </p:nvPr>
        </p:nvGraphicFramePr>
        <p:xfrm>
          <a:off x="3721993" y="4689718"/>
          <a:ext cx="358775" cy="468313"/>
        </p:xfrm>
        <a:graphic>
          <a:graphicData uri="http://schemas.openxmlformats.org/presentationml/2006/ole">
            <mc:AlternateContent xmlns:mc="http://schemas.openxmlformats.org/markup-compatibility/2006">
              <mc:Choice xmlns:v="urn:schemas-microsoft-com:vml" Requires="v">
                <p:oleObj spid="_x0000_s425429" name="公式" r:id="rId8" imgW="164880" imgH="215640" progId="Equation.3">
                  <p:embed/>
                </p:oleObj>
              </mc:Choice>
              <mc:Fallback>
                <p:oleObj name="公式" r:id="rId8" imgW="164880" imgH="2156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21993" y="4689718"/>
                        <a:ext cx="358775"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 name="Object 25"/>
          <p:cNvGraphicFramePr>
            <a:graphicFrameLocks noChangeAspect="1"/>
          </p:cNvGraphicFramePr>
          <p:nvPr>
            <p:extLst>
              <p:ext uri="{D42A27DB-BD31-4B8C-83A1-F6EECF244321}">
                <p14:modId xmlns:p14="http://schemas.microsoft.com/office/powerpoint/2010/main" val="1317001576"/>
              </p:ext>
            </p:extLst>
          </p:nvPr>
        </p:nvGraphicFramePr>
        <p:xfrm>
          <a:off x="4442718" y="4905618"/>
          <a:ext cx="387350" cy="468313"/>
        </p:xfrm>
        <a:graphic>
          <a:graphicData uri="http://schemas.openxmlformats.org/presentationml/2006/ole">
            <mc:AlternateContent xmlns:mc="http://schemas.openxmlformats.org/markup-compatibility/2006">
              <mc:Choice xmlns:v="urn:schemas-microsoft-com:vml" Requires="v">
                <p:oleObj spid="_x0000_s425430" name="公式" r:id="rId10" imgW="177480" imgH="215640" progId="Equation.3">
                  <p:embed/>
                </p:oleObj>
              </mc:Choice>
              <mc:Fallback>
                <p:oleObj name="公式" r:id="rId10" imgW="177480" imgH="215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42718" y="4905618"/>
                        <a:ext cx="38735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 name="Line 26"/>
          <p:cNvSpPr>
            <a:spLocks noChangeShapeType="1"/>
          </p:cNvSpPr>
          <p:nvPr/>
        </p:nvSpPr>
        <p:spPr bwMode="auto">
          <a:xfrm>
            <a:off x="4298256" y="4869106"/>
            <a:ext cx="0" cy="217487"/>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6" name="Line 29"/>
          <p:cNvSpPr>
            <a:spLocks noChangeShapeType="1"/>
          </p:cNvSpPr>
          <p:nvPr/>
        </p:nvSpPr>
        <p:spPr bwMode="auto">
          <a:xfrm flipV="1">
            <a:off x="4298256" y="5229468"/>
            <a:ext cx="0" cy="288925"/>
          </a:xfrm>
          <a:prstGeom prst="line">
            <a:avLst/>
          </a:prstGeom>
          <a:noFill/>
          <a:ln w="31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7" name="Line 30"/>
          <p:cNvSpPr>
            <a:spLocks noChangeShapeType="1"/>
          </p:cNvSpPr>
          <p:nvPr/>
        </p:nvSpPr>
        <p:spPr bwMode="auto">
          <a:xfrm flipV="1">
            <a:off x="3721993" y="4726231"/>
            <a:ext cx="0" cy="360362"/>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8" name="Text Box 31"/>
          <p:cNvSpPr txBox="1">
            <a:spLocks noChangeArrowheads="1"/>
          </p:cNvSpPr>
          <p:nvPr/>
        </p:nvSpPr>
        <p:spPr bwMode="auto">
          <a:xfrm>
            <a:off x="942281" y="2637358"/>
            <a:ext cx="7489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光程</a:t>
            </a:r>
          </a:p>
        </p:txBody>
      </p:sp>
      <p:sp>
        <p:nvSpPr>
          <p:cNvPr id="109" name="Text Box 32"/>
          <p:cNvSpPr txBox="1">
            <a:spLocks noChangeArrowheads="1"/>
          </p:cNvSpPr>
          <p:nvPr/>
        </p:nvSpPr>
        <p:spPr bwMode="auto">
          <a:xfrm>
            <a:off x="869256" y="3285625"/>
            <a:ext cx="103105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光程差</a:t>
            </a:r>
          </a:p>
        </p:txBody>
      </p:sp>
      <p:graphicFrame>
        <p:nvGraphicFramePr>
          <p:cNvPr id="110" name="Object 33"/>
          <p:cNvGraphicFramePr>
            <a:graphicFrameLocks noChangeAspect="1"/>
          </p:cNvGraphicFramePr>
          <p:nvPr>
            <p:extLst>
              <p:ext uri="{D42A27DB-BD31-4B8C-83A1-F6EECF244321}">
                <p14:modId xmlns:p14="http://schemas.microsoft.com/office/powerpoint/2010/main" val="3611143291"/>
              </p:ext>
            </p:extLst>
          </p:nvPr>
        </p:nvGraphicFramePr>
        <p:xfrm>
          <a:off x="2453581" y="3910702"/>
          <a:ext cx="2732087" cy="528638"/>
        </p:xfrm>
        <a:graphic>
          <a:graphicData uri="http://schemas.openxmlformats.org/presentationml/2006/ole">
            <mc:AlternateContent xmlns:mc="http://schemas.openxmlformats.org/markup-compatibility/2006">
              <mc:Choice xmlns:v="urn:schemas-microsoft-com:vml" Requires="v">
                <p:oleObj spid="_x0000_s425431" name="Equation" r:id="rId12" imgW="1180800" imgH="228600" progId="Equation.DSMT4">
                  <p:embed/>
                </p:oleObj>
              </mc:Choice>
              <mc:Fallback>
                <p:oleObj name="Equation" r:id="rId12" imgW="118080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53581" y="3910702"/>
                        <a:ext cx="2732087"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 name="Freeform 34"/>
          <p:cNvSpPr>
            <a:spLocks/>
          </p:cNvSpPr>
          <p:nvPr/>
        </p:nvSpPr>
        <p:spPr bwMode="auto">
          <a:xfrm>
            <a:off x="2742506" y="2492896"/>
            <a:ext cx="4392612" cy="288925"/>
          </a:xfrm>
          <a:custGeom>
            <a:avLst/>
            <a:gdLst>
              <a:gd name="T0" fmla="*/ 0 w 2767"/>
              <a:gd name="T1" fmla="*/ 182 h 182"/>
              <a:gd name="T2" fmla="*/ 1315 w 2767"/>
              <a:gd name="T3" fmla="*/ 0 h 182"/>
              <a:gd name="T4" fmla="*/ 2767 w 2767"/>
              <a:gd name="T5" fmla="*/ 182 h 182"/>
            </a:gdLst>
            <a:ahLst/>
            <a:cxnLst>
              <a:cxn ang="0">
                <a:pos x="T0" y="T1"/>
              </a:cxn>
              <a:cxn ang="0">
                <a:pos x="T2" y="T3"/>
              </a:cxn>
              <a:cxn ang="0">
                <a:pos x="T4" y="T5"/>
              </a:cxn>
            </a:cxnLst>
            <a:rect l="0" t="0" r="r" b="b"/>
            <a:pathLst>
              <a:path w="2767" h="182">
                <a:moveTo>
                  <a:pt x="0" y="182"/>
                </a:moveTo>
                <a:cubicBezTo>
                  <a:pt x="427" y="91"/>
                  <a:pt x="854" y="0"/>
                  <a:pt x="1315" y="0"/>
                </a:cubicBezTo>
                <a:cubicBezTo>
                  <a:pt x="1776" y="0"/>
                  <a:pt x="2271" y="91"/>
                  <a:pt x="2767" y="182"/>
                </a:cubicBezTo>
              </a:path>
            </a:pathLst>
          </a:custGeom>
          <a:noFill/>
          <a:ln w="3175" cap="flat" cmpd="sng">
            <a:solidFill>
              <a:schemeClr val="tx1"/>
            </a:solidFill>
            <a:prstDash val="solid"/>
            <a:round/>
            <a:headEnd type="none" w="med" len="me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2" name="Freeform 35"/>
          <p:cNvSpPr>
            <a:spLocks/>
          </p:cNvSpPr>
          <p:nvPr/>
        </p:nvSpPr>
        <p:spPr bwMode="auto">
          <a:xfrm>
            <a:off x="4109343" y="3069084"/>
            <a:ext cx="1584325" cy="215900"/>
          </a:xfrm>
          <a:custGeom>
            <a:avLst/>
            <a:gdLst>
              <a:gd name="T0" fmla="*/ 0 w 998"/>
              <a:gd name="T1" fmla="*/ 0 h 136"/>
              <a:gd name="T2" fmla="*/ 454 w 998"/>
              <a:gd name="T3" fmla="*/ 136 h 136"/>
              <a:gd name="T4" fmla="*/ 998 w 998"/>
              <a:gd name="T5" fmla="*/ 0 h 136"/>
            </a:gdLst>
            <a:ahLst/>
            <a:cxnLst>
              <a:cxn ang="0">
                <a:pos x="T0" y="T1"/>
              </a:cxn>
              <a:cxn ang="0">
                <a:pos x="T2" y="T3"/>
              </a:cxn>
              <a:cxn ang="0">
                <a:pos x="T4" y="T5"/>
              </a:cxn>
            </a:cxnLst>
            <a:rect l="0" t="0" r="r" b="b"/>
            <a:pathLst>
              <a:path w="998" h="136">
                <a:moveTo>
                  <a:pt x="0" y="0"/>
                </a:moveTo>
                <a:cubicBezTo>
                  <a:pt x="144" y="68"/>
                  <a:pt x="288" y="136"/>
                  <a:pt x="454" y="136"/>
                </a:cubicBezTo>
                <a:cubicBezTo>
                  <a:pt x="620" y="136"/>
                  <a:pt x="809" y="68"/>
                  <a:pt x="998" y="0"/>
                </a:cubicBezTo>
              </a:path>
            </a:pathLst>
          </a:custGeom>
          <a:noFill/>
          <a:ln w="3175" cap="flat" cmpd="sng">
            <a:solidFill>
              <a:schemeClr val="tx1"/>
            </a:solidFill>
            <a:prstDash val="solid"/>
            <a:round/>
            <a:headEnd type="none" w="med" len="me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3" name="Text Box 36"/>
          <p:cNvSpPr txBox="1">
            <a:spLocks noChangeArrowheads="1"/>
          </p:cNvSpPr>
          <p:nvPr/>
        </p:nvSpPr>
        <p:spPr bwMode="auto">
          <a:xfrm>
            <a:off x="5316368" y="3934217"/>
            <a:ext cx="32880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厚度差不同，光程差不同</a:t>
            </a:r>
          </a:p>
        </p:txBody>
      </p:sp>
      <p:sp>
        <p:nvSpPr>
          <p:cNvPr id="114" name="Text Box 37"/>
          <p:cNvSpPr txBox="1">
            <a:spLocks noChangeArrowheads="1"/>
          </p:cNvSpPr>
          <p:nvPr/>
        </p:nvSpPr>
        <p:spPr bwMode="auto">
          <a:xfrm>
            <a:off x="5118993" y="4438893"/>
            <a:ext cx="31892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zh-CN" altLang="en-US" sz="2200" dirty="0">
                <a:latin typeface="Times New Roman" panose="02020603050405020304" pitchFamily="18" charset="0"/>
                <a:ea typeface="微软雅黑" panose="020B0503020204020204" pitchFamily="34" charset="-122"/>
                <a:cs typeface="Times New Roman" panose="02020603050405020304" pitchFamily="18" charset="0"/>
              </a:rPr>
              <a:t>平移补偿器，可以使出射光两分量之间有不同的相位差</a:t>
            </a:r>
          </a:p>
        </p:txBody>
      </p:sp>
      <p:sp>
        <p:nvSpPr>
          <p:cNvPr id="115" name="Text Box 38"/>
          <p:cNvSpPr txBox="1">
            <a:spLocks noChangeArrowheads="1"/>
          </p:cNvSpPr>
          <p:nvPr/>
        </p:nvSpPr>
        <p:spPr bwMode="auto">
          <a:xfrm>
            <a:off x="1137543" y="5734417"/>
            <a:ext cx="667362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缺陷：由于折射，出射光的两个分量的方向会有不同</a:t>
            </a:r>
          </a:p>
        </p:txBody>
      </p:sp>
    </p:spTree>
    <p:extLst>
      <p:ext uri="{BB962C8B-B14F-4D97-AF65-F5344CB8AC3E}">
        <p14:creationId xmlns:p14="http://schemas.microsoft.com/office/powerpoint/2010/main" val="302833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1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animBg="1"/>
      <p:bldP spid="101" grpId="0" animBg="1"/>
      <p:bldP spid="102" grpId="0" animBg="1"/>
      <p:bldP spid="105" grpId="0" animBg="1"/>
      <p:bldP spid="106" grpId="0" animBg="1"/>
      <p:bldP spid="107" grpId="0" animBg="1"/>
      <p:bldP spid="108" grpId="0"/>
      <p:bldP spid="109" grpId="0"/>
      <p:bldP spid="111" grpId="0" animBg="1"/>
      <p:bldP spid="112" grpId="0" animBg="1"/>
      <p:bldP spid="113" grpId="0"/>
      <p:bldP spid="1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9058" name="Picture 2" descr="SBC-VIS - 索累－巴比涅补偿器，365-800 nm"/>
          <p:cNvPicPr>
            <a:picLocks noChangeAspect="1" noChangeArrowheads="1"/>
          </p:cNvPicPr>
          <p:nvPr/>
        </p:nvPicPr>
        <p:blipFill rotWithShape="1">
          <a:blip r:embed="rId3">
            <a:extLst>
              <a:ext uri="{28A0092B-C50C-407E-A947-70E740481C1C}">
                <a14:useLocalDpi xmlns:a14="http://schemas.microsoft.com/office/drawing/2010/main" val="0"/>
              </a:ext>
            </a:extLst>
          </a:blip>
          <a:srcRect t="25200" b="24401"/>
          <a:stretch/>
        </p:blipFill>
        <p:spPr bwMode="auto">
          <a:xfrm>
            <a:off x="611560" y="1538208"/>
            <a:ext cx="3571875" cy="1800200"/>
          </a:xfrm>
          <a:prstGeom prst="rect">
            <a:avLst/>
          </a:prstGeom>
          <a:noFill/>
          <a:extLst>
            <a:ext uri="{909E8E84-426E-40DD-AFC4-6F175D3DCCD1}">
              <a14:hiddenFill xmlns:a14="http://schemas.microsoft.com/office/drawing/2010/main">
                <a:solidFill>
                  <a:srgbClr val="FFFFFF"/>
                </a:solidFill>
              </a14:hiddenFill>
            </a:ext>
          </a:extLst>
        </p:spPr>
      </p:pic>
      <p:pic>
        <p:nvPicPr>
          <p:cNvPr id="429060" name="Picture 4" descr="Soleil-Babinet Compensator Draw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541" y="3933056"/>
            <a:ext cx="23812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429062" name="Picture 6" descr="https://www.thorlabs.com/images/TabImages/BeamPropagationDirection_78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5976" y="1106630"/>
            <a:ext cx="4146057" cy="2795931"/>
          </a:xfrm>
          <a:prstGeom prst="rect">
            <a:avLst/>
          </a:prstGeom>
          <a:noFill/>
          <a:extLst>
            <a:ext uri="{909E8E84-426E-40DD-AFC4-6F175D3DCCD1}">
              <a14:hiddenFill xmlns:a14="http://schemas.microsoft.com/office/drawing/2010/main">
                <a:solidFill>
                  <a:srgbClr val="FFFFFF"/>
                </a:solidFill>
              </a14:hiddenFill>
            </a:ext>
          </a:extLst>
        </p:spPr>
      </p:pic>
      <p:sp>
        <p:nvSpPr>
          <p:cNvPr id="39" name="Text Box 34"/>
          <p:cNvSpPr txBox="1">
            <a:spLocks noChangeArrowheads="1"/>
          </p:cNvSpPr>
          <p:nvPr/>
        </p:nvSpPr>
        <p:spPr bwMode="auto">
          <a:xfrm>
            <a:off x="4355976" y="4365104"/>
            <a:ext cx="445025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dirty="0" err="1" smtClean="0">
                <a:latin typeface="微软雅黑" panose="020B0503020204020204" pitchFamily="34" charset="-122"/>
                <a:ea typeface="微软雅黑" panose="020B0503020204020204" pitchFamily="34" charset="-122"/>
              </a:rPr>
              <a:t>Thorlabs</a:t>
            </a:r>
            <a:r>
              <a:rPr lang="zh-CN" altLang="en-US" sz="2200" dirty="0" smtClean="0">
                <a:latin typeface="微软雅黑" panose="020B0503020204020204" pitchFamily="34" charset="-122"/>
                <a:ea typeface="微软雅黑" panose="020B0503020204020204" pitchFamily="34" charset="-122"/>
              </a:rPr>
              <a:t>公司索雷－</a:t>
            </a:r>
            <a:r>
              <a:rPr lang="zh-CN" altLang="en-US" sz="2200" dirty="0">
                <a:latin typeface="微软雅黑" panose="020B0503020204020204" pitchFamily="34" charset="-122"/>
                <a:ea typeface="微软雅黑" panose="020B0503020204020204" pitchFamily="34" charset="-122"/>
              </a:rPr>
              <a:t>巴比涅补偿器</a:t>
            </a:r>
          </a:p>
          <a:p>
            <a:r>
              <a:rPr lang="zh-CN" altLang="en-US" sz="2200" dirty="0" smtClean="0">
                <a:latin typeface="微软雅黑" panose="020B0503020204020204" pitchFamily="34" charset="-122"/>
                <a:ea typeface="微软雅黑" panose="020B0503020204020204" pitchFamily="34" charset="-122"/>
              </a:rPr>
              <a:t>售价约</a:t>
            </a:r>
            <a:r>
              <a:rPr lang="en-US" altLang="zh-CN" sz="2200" dirty="0" smtClean="0">
                <a:latin typeface="微软雅黑" panose="020B0503020204020204" pitchFamily="34" charset="-122"/>
                <a:ea typeface="微软雅黑" panose="020B0503020204020204" pitchFamily="34" charset="-122"/>
              </a:rPr>
              <a:t>2.5</a:t>
            </a:r>
            <a:r>
              <a:rPr lang="zh-CN" altLang="en-US" sz="2200" dirty="0" smtClean="0">
                <a:latin typeface="微软雅黑" panose="020B0503020204020204" pitchFamily="34" charset="-122"/>
                <a:ea typeface="微软雅黑" panose="020B0503020204020204" pitchFamily="34" charset="-122"/>
              </a:rPr>
              <a:t>万元人民币</a:t>
            </a:r>
            <a:endParaRPr lang="zh-CN" altLang="en-US" sz="22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25388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548680"/>
            <a:ext cx="2637260" cy="662297"/>
          </a:xfrm>
          <a:prstGeom prst="rect">
            <a:avLst/>
          </a:prstGeom>
        </p:spPr>
        <p:txBody>
          <a:bodyPr wrap="none">
            <a:spAutoFit/>
          </a:bodyPr>
          <a:lstStyle/>
          <a:p>
            <a:pPr eaLnBrk="0" fontAlgn="base" hangingPunct="0">
              <a:lnSpc>
                <a:spcPct val="150000"/>
              </a:lnSpc>
              <a:spcBef>
                <a:spcPct val="0"/>
              </a:spcBef>
              <a:spcAft>
                <a:spcPct val="0"/>
              </a:spcAft>
            </a:pPr>
            <a:r>
              <a:rPr lang="en-US" altLang="zh-CN" sz="28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8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8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Soleil</a:t>
            </a:r>
            <a:r>
              <a:rPr lang="zh-CN" altLang="en-US" sz="28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补偿器</a:t>
            </a:r>
          </a:p>
        </p:txBody>
      </p:sp>
      <p:sp>
        <p:nvSpPr>
          <p:cNvPr id="36" name="Rectangle 3"/>
          <p:cNvSpPr txBox="1">
            <a:spLocks noChangeArrowheads="1"/>
          </p:cNvSpPr>
          <p:nvPr/>
        </p:nvSpPr>
        <p:spPr>
          <a:xfrm>
            <a:off x="395536" y="1299579"/>
            <a:ext cx="8540750" cy="176593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2200" dirty="0" smtClean="0"/>
              <a:t>两直角三棱镜的光轴平行，可以沿斜面滑动</a:t>
            </a:r>
          </a:p>
          <a:p>
            <a:r>
              <a:rPr lang="zh-CN" altLang="en-US" sz="2200" dirty="0" smtClean="0"/>
              <a:t>增加一块与三棱镜光轴垂直的晶片</a:t>
            </a:r>
          </a:p>
          <a:p>
            <a:r>
              <a:rPr lang="zh-CN" altLang="en-US" sz="2200" dirty="0" smtClean="0"/>
              <a:t>可以克服</a:t>
            </a:r>
            <a:r>
              <a:rPr lang="en-US" altLang="zh-CN" sz="2200" dirty="0" err="1" smtClean="0"/>
              <a:t>Babinet</a:t>
            </a:r>
            <a:r>
              <a:rPr lang="zh-CN" altLang="en-US" sz="2200" dirty="0" smtClean="0"/>
              <a:t>补偿器的缺陷</a:t>
            </a:r>
          </a:p>
          <a:p>
            <a:r>
              <a:rPr lang="zh-CN" altLang="en-US" sz="2200" dirty="0" smtClean="0"/>
              <a:t>光的方向不变</a:t>
            </a:r>
            <a:endParaRPr lang="zh-CN" altLang="en-US" sz="2200" dirty="0"/>
          </a:p>
        </p:txBody>
      </p:sp>
      <p:sp>
        <p:nvSpPr>
          <p:cNvPr id="37" name="AutoShape 4"/>
          <p:cNvSpPr>
            <a:spLocks noChangeArrowheads="1"/>
          </p:cNvSpPr>
          <p:nvPr/>
        </p:nvSpPr>
        <p:spPr bwMode="auto">
          <a:xfrm flipH="1">
            <a:off x="983209" y="3856980"/>
            <a:ext cx="2376487" cy="482600"/>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8" name="AutoShape 5"/>
          <p:cNvSpPr>
            <a:spLocks noChangeArrowheads="1"/>
          </p:cNvSpPr>
          <p:nvPr/>
        </p:nvSpPr>
        <p:spPr bwMode="auto">
          <a:xfrm flipV="1">
            <a:off x="406946" y="3980805"/>
            <a:ext cx="2376488" cy="482600"/>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9" name="Line 6"/>
          <p:cNvSpPr>
            <a:spLocks noChangeShapeType="1"/>
          </p:cNvSpPr>
          <p:nvPr/>
        </p:nvSpPr>
        <p:spPr bwMode="auto">
          <a:xfrm>
            <a:off x="479971" y="4123680"/>
            <a:ext cx="1079500" cy="0"/>
          </a:xfrm>
          <a:prstGeom prst="line">
            <a:avLst/>
          </a:prstGeom>
          <a:noFill/>
          <a:ln w="3175">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0" name="Line 7"/>
          <p:cNvSpPr>
            <a:spLocks noChangeShapeType="1"/>
          </p:cNvSpPr>
          <p:nvPr/>
        </p:nvSpPr>
        <p:spPr bwMode="auto">
          <a:xfrm>
            <a:off x="479971" y="4196705"/>
            <a:ext cx="792163" cy="0"/>
          </a:xfrm>
          <a:prstGeom prst="line">
            <a:avLst/>
          </a:prstGeom>
          <a:noFill/>
          <a:ln w="3175">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1" name="Line 8"/>
          <p:cNvSpPr>
            <a:spLocks noChangeShapeType="1"/>
          </p:cNvSpPr>
          <p:nvPr/>
        </p:nvSpPr>
        <p:spPr bwMode="auto">
          <a:xfrm>
            <a:off x="479971" y="4268142"/>
            <a:ext cx="503238" cy="0"/>
          </a:xfrm>
          <a:prstGeom prst="line">
            <a:avLst/>
          </a:prstGeom>
          <a:noFill/>
          <a:ln w="3175">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2" name="Oval 9"/>
          <p:cNvSpPr>
            <a:spLocks noChangeArrowheads="1"/>
          </p:cNvSpPr>
          <p:nvPr/>
        </p:nvSpPr>
        <p:spPr bwMode="auto">
          <a:xfrm>
            <a:off x="3143796" y="4628505"/>
            <a:ext cx="71438" cy="71437"/>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3" name="Oval 10"/>
          <p:cNvSpPr>
            <a:spLocks noChangeArrowheads="1"/>
          </p:cNvSpPr>
          <p:nvPr/>
        </p:nvSpPr>
        <p:spPr bwMode="auto">
          <a:xfrm>
            <a:off x="3143796" y="4774555"/>
            <a:ext cx="71438" cy="71437"/>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4" name="Oval 11"/>
          <p:cNvSpPr>
            <a:spLocks noChangeArrowheads="1"/>
          </p:cNvSpPr>
          <p:nvPr/>
        </p:nvSpPr>
        <p:spPr bwMode="auto">
          <a:xfrm>
            <a:off x="3143796" y="4917430"/>
            <a:ext cx="71438" cy="71437"/>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5" name="Oval 12"/>
          <p:cNvSpPr>
            <a:spLocks noChangeArrowheads="1"/>
          </p:cNvSpPr>
          <p:nvPr/>
        </p:nvSpPr>
        <p:spPr bwMode="auto">
          <a:xfrm>
            <a:off x="2856459" y="4917430"/>
            <a:ext cx="71437" cy="71437"/>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6" name="Oval 13"/>
          <p:cNvSpPr>
            <a:spLocks noChangeArrowheads="1"/>
          </p:cNvSpPr>
          <p:nvPr/>
        </p:nvSpPr>
        <p:spPr bwMode="auto">
          <a:xfrm>
            <a:off x="2999334" y="4774555"/>
            <a:ext cx="71437" cy="71437"/>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7" name="Oval 14"/>
          <p:cNvSpPr>
            <a:spLocks noChangeArrowheads="1"/>
          </p:cNvSpPr>
          <p:nvPr/>
        </p:nvSpPr>
        <p:spPr bwMode="auto">
          <a:xfrm>
            <a:off x="2999334" y="4917430"/>
            <a:ext cx="71437" cy="71437"/>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8" name="Line 15"/>
          <p:cNvSpPr>
            <a:spLocks noChangeShapeType="1"/>
          </p:cNvSpPr>
          <p:nvPr/>
        </p:nvSpPr>
        <p:spPr bwMode="auto">
          <a:xfrm>
            <a:off x="1775371" y="4341167"/>
            <a:ext cx="0" cy="1223963"/>
          </a:xfrm>
          <a:prstGeom prst="line">
            <a:avLst/>
          </a:prstGeom>
          <a:noFill/>
          <a:ln w="152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9" name="Line 17"/>
          <p:cNvSpPr>
            <a:spLocks noChangeShapeType="1"/>
          </p:cNvSpPr>
          <p:nvPr/>
        </p:nvSpPr>
        <p:spPr bwMode="auto">
          <a:xfrm>
            <a:off x="2783434" y="3980805"/>
            <a:ext cx="1081087" cy="0"/>
          </a:xfrm>
          <a:prstGeom prst="line">
            <a:avLst/>
          </a:prstGeom>
          <a:noFill/>
          <a:ln w="3175">
            <a:solidFill>
              <a:schemeClr val="hlink"/>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0" name="Line 18"/>
          <p:cNvSpPr>
            <a:spLocks noChangeShapeType="1"/>
          </p:cNvSpPr>
          <p:nvPr/>
        </p:nvSpPr>
        <p:spPr bwMode="auto">
          <a:xfrm>
            <a:off x="3359696" y="4339580"/>
            <a:ext cx="504825" cy="0"/>
          </a:xfrm>
          <a:prstGeom prst="line">
            <a:avLst/>
          </a:prstGeom>
          <a:noFill/>
          <a:ln w="3175">
            <a:solidFill>
              <a:schemeClr val="hlink"/>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51" name="Object 19"/>
          <p:cNvGraphicFramePr>
            <a:graphicFrameLocks noChangeAspect="1"/>
          </p:cNvGraphicFramePr>
          <p:nvPr>
            <p:extLst>
              <p:ext uri="{D42A27DB-BD31-4B8C-83A1-F6EECF244321}">
                <p14:modId xmlns:p14="http://schemas.microsoft.com/office/powerpoint/2010/main" val="2623658634"/>
              </p:ext>
            </p:extLst>
          </p:nvPr>
        </p:nvGraphicFramePr>
        <p:xfrm>
          <a:off x="3431134" y="3909367"/>
          <a:ext cx="358775" cy="468313"/>
        </p:xfrm>
        <a:graphic>
          <a:graphicData uri="http://schemas.openxmlformats.org/presentationml/2006/ole">
            <mc:AlternateContent xmlns:mc="http://schemas.openxmlformats.org/markup-compatibility/2006">
              <mc:Choice xmlns:v="urn:schemas-microsoft-com:vml" Requires="v">
                <p:oleObj spid="_x0000_s426436" name="公式" r:id="rId4" imgW="164880" imgH="215640" progId="Equation.3">
                  <p:embed/>
                </p:oleObj>
              </mc:Choice>
              <mc:Fallback>
                <p:oleObj name="公式" r:id="rId4" imgW="16488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1134" y="3909367"/>
                        <a:ext cx="358775"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 name="Object 20"/>
          <p:cNvGraphicFramePr>
            <a:graphicFrameLocks noChangeAspect="1"/>
          </p:cNvGraphicFramePr>
          <p:nvPr>
            <p:extLst>
              <p:ext uri="{D42A27DB-BD31-4B8C-83A1-F6EECF244321}">
                <p14:modId xmlns:p14="http://schemas.microsoft.com/office/powerpoint/2010/main" val="3880826028"/>
              </p:ext>
            </p:extLst>
          </p:nvPr>
        </p:nvGraphicFramePr>
        <p:xfrm>
          <a:off x="3504159" y="4557067"/>
          <a:ext cx="387350" cy="468313"/>
        </p:xfrm>
        <a:graphic>
          <a:graphicData uri="http://schemas.openxmlformats.org/presentationml/2006/ole">
            <mc:AlternateContent xmlns:mc="http://schemas.openxmlformats.org/markup-compatibility/2006">
              <mc:Choice xmlns:v="urn:schemas-microsoft-com:vml" Requires="v">
                <p:oleObj spid="_x0000_s426437" name="公式" r:id="rId6" imgW="177480" imgH="215640" progId="Equation.3">
                  <p:embed/>
                </p:oleObj>
              </mc:Choice>
              <mc:Fallback>
                <p:oleObj name="公式" r:id="rId6" imgW="17748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4159" y="4557067"/>
                        <a:ext cx="38735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 name="Rectangle 21"/>
          <p:cNvSpPr>
            <a:spLocks noChangeArrowheads="1"/>
          </p:cNvSpPr>
          <p:nvPr/>
        </p:nvSpPr>
        <p:spPr bwMode="auto">
          <a:xfrm>
            <a:off x="983209" y="4341167"/>
            <a:ext cx="2374900" cy="792163"/>
          </a:xfrm>
          <a:prstGeom prst="rect">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7" name="Oval 22"/>
          <p:cNvSpPr>
            <a:spLocks noChangeArrowheads="1"/>
          </p:cNvSpPr>
          <p:nvPr/>
        </p:nvSpPr>
        <p:spPr bwMode="auto">
          <a:xfrm>
            <a:off x="2710409" y="4626917"/>
            <a:ext cx="71437" cy="71438"/>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8" name="Oval 23"/>
          <p:cNvSpPr>
            <a:spLocks noChangeArrowheads="1"/>
          </p:cNvSpPr>
          <p:nvPr/>
        </p:nvSpPr>
        <p:spPr bwMode="auto">
          <a:xfrm>
            <a:off x="2710409" y="4772967"/>
            <a:ext cx="71437" cy="71438"/>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9" name="Oval 24"/>
          <p:cNvSpPr>
            <a:spLocks noChangeArrowheads="1"/>
          </p:cNvSpPr>
          <p:nvPr/>
        </p:nvSpPr>
        <p:spPr bwMode="auto">
          <a:xfrm>
            <a:off x="2854871" y="4772967"/>
            <a:ext cx="71438" cy="71438"/>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0" name="Oval 25"/>
          <p:cNvSpPr>
            <a:spLocks noChangeArrowheads="1"/>
          </p:cNvSpPr>
          <p:nvPr/>
        </p:nvSpPr>
        <p:spPr bwMode="auto">
          <a:xfrm>
            <a:off x="2856459" y="4630092"/>
            <a:ext cx="71437" cy="71438"/>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1" name="Oval 26"/>
          <p:cNvSpPr>
            <a:spLocks noChangeArrowheads="1"/>
          </p:cNvSpPr>
          <p:nvPr/>
        </p:nvSpPr>
        <p:spPr bwMode="auto">
          <a:xfrm>
            <a:off x="2711996" y="4917430"/>
            <a:ext cx="71438" cy="71437"/>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2" name="Oval 27"/>
          <p:cNvSpPr>
            <a:spLocks noChangeArrowheads="1"/>
          </p:cNvSpPr>
          <p:nvPr/>
        </p:nvSpPr>
        <p:spPr bwMode="auto">
          <a:xfrm>
            <a:off x="2999334" y="4630092"/>
            <a:ext cx="71437" cy="71438"/>
          </a:xfrm>
          <a:prstGeom prst="ellipse">
            <a:avLst/>
          </a:prstGeom>
          <a:noFill/>
          <a:ln w="3175" algn="ctr">
            <a:solidFill>
              <a:schemeClr val="tx1"/>
            </a:solidFill>
            <a:round/>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3" name="Line 28"/>
          <p:cNvSpPr>
            <a:spLocks noChangeShapeType="1"/>
          </p:cNvSpPr>
          <p:nvPr/>
        </p:nvSpPr>
        <p:spPr bwMode="auto">
          <a:xfrm>
            <a:off x="2134146" y="4196705"/>
            <a:ext cx="1079500" cy="0"/>
          </a:xfrm>
          <a:prstGeom prst="line">
            <a:avLst/>
          </a:prstGeom>
          <a:noFill/>
          <a:ln w="3175">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4" name="Line 29"/>
          <p:cNvSpPr>
            <a:spLocks noChangeShapeType="1"/>
          </p:cNvSpPr>
          <p:nvPr/>
        </p:nvSpPr>
        <p:spPr bwMode="auto">
          <a:xfrm>
            <a:off x="2423071" y="4125267"/>
            <a:ext cx="792163" cy="0"/>
          </a:xfrm>
          <a:prstGeom prst="line">
            <a:avLst/>
          </a:prstGeom>
          <a:noFill/>
          <a:ln w="3175">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5" name="Line 30"/>
          <p:cNvSpPr>
            <a:spLocks noChangeShapeType="1"/>
          </p:cNvSpPr>
          <p:nvPr/>
        </p:nvSpPr>
        <p:spPr bwMode="auto">
          <a:xfrm>
            <a:off x="2711996" y="4052242"/>
            <a:ext cx="503238" cy="0"/>
          </a:xfrm>
          <a:prstGeom prst="line">
            <a:avLst/>
          </a:prstGeom>
          <a:noFill/>
          <a:ln w="3175">
            <a:solidFill>
              <a:schemeClr val="tx1"/>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6" name="Line 31"/>
          <p:cNvSpPr>
            <a:spLocks noChangeShapeType="1"/>
          </p:cNvSpPr>
          <p:nvPr/>
        </p:nvSpPr>
        <p:spPr bwMode="auto">
          <a:xfrm flipV="1">
            <a:off x="3358109" y="5131742"/>
            <a:ext cx="506412" cy="1588"/>
          </a:xfrm>
          <a:prstGeom prst="line">
            <a:avLst/>
          </a:prstGeom>
          <a:noFill/>
          <a:ln w="3175">
            <a:solidFill>
              <a:schemeClr val="hlink"/>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7" name="Line 32"/>
          <p:cNvSpPr>
            <a:spLocks noChangeShapeType="1"/>
          </p:cNvSpPr>
          <p:nvPr/>
        </p:nvSpPr>
        <p:spPr bwMode="auto">
          <a:xfrm>
            <a:off x="1775371" y="3188642"/>
            <a:ext cx="0" cy="1152525"/>
          </a:xfrm>
          <a:prstGeom prst="line">
            <a:avLst/>
          </a:prstGeom>
          <a:noFill/>
          <a:ln w="152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2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8" name="Text Box 33"/>
          <p:cNvSpPr txBox="1">
            <a:spLocks noChangeArrowheads="1"/>
          </p:cNvSpPr>
          <p:nvPr/>
        </p:nvSpPr>
        <p:spPr bwMode="auto">
          <a:xfrm>
            <a:off x="4497585" y="3260402"/>
            <a:ext cx="103105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光程差</a:t>
            </a:r>
          </a:p>
        </p:txBody>
      </p:sp>
      <p:graphicFrame>
        <p:nvGraphicFramePr>
          <p:cNvPr id="69" name="Object 34"/>
          <p:cNvGraphicFramePr>
            <a:graphicFrameLocks noChangeAspect="1"/>
          </p:cNvGraphicFramePr>
          <p:nvPr>
            <p:extLst>
              <p:ext uri="{D42A27DB-BD31-4B8C-83A1-F6EECF244321}">
                <p14:modId xmlns:p14="http://schemas.microsoft.com/office/powerpoint/2010/main" val="3938610618"/>
              </p:ext>
            </p:extLst>
          </p:nvPr>
        </p:nvGraphicFramePr>
        <p:xfrm>
          <a:off x="5578673" y="3260402"/>
          <a:ext cx="3025775" cy="528638"/>
        </p:xfrm>
        <a:graphic>
          <a:graphicData uri="http://schemas.openxmlformats.org/presentationml/2006/ole">
            <mc:AlternateContent xmlns:mc="http://schemas.openxmlformats.org/markup-compatibility/2006">
              <mc:Choice xmlns:v="urn:schemas-microsoft-com:vml" Requires="v">
                <p:oleObj spid="_x0000_s426438" name="Equation" r:id="rId8" imgW="1307880" imgH="228600" progId="Equation.DSMT4">
                  <p:embed/>
                </p:oleObj>
              </mc:Choice>
              <mc:Fallback>
                <p:oleObj name="Equation" r:id="rId8" imgW="130788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78673" y="3260402"/>
                        <a:ext cx="3025775"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 name="Text Box 35"/>
          <p:cNvSpPr txBox="1">
            <a:spLocks noChangeArrowheads="1"/>
          </p:cNvSpPr>
          <p:nvPr/>
        </p:nvSpPr>
        <p:spPr bwMode="auto">
          <a:xfrm>
            <a:off x="4504704" y="4188072"/>
            <a:ext cx="103105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a:latin typeface="Times New Roman" panose="02020603050405020304" pitchFamily="18" charset="0"/>
                <a:ea typeface="微软雅黑" panose="020B0503020204020204" pitchFamily="34" charset="-122"/>
                <a:cs typeface="Times New Roman" panose="02020603050405020304" pitchFamily="18" charset="0"/>
              </a:rPr>
              <a:t>相位差</a:t>
            </a:r>
          </a:p>
        </p:txBody>
      </p:sp>
      <p:graphicFrame>
        <p:nvGraphicFramePr>
          <p:cNvPr id="71" name="Object 36"/>
          <p:cNvGraphicFramePr>
            <a:graphicFrameLocks noChangeAspect="1"/>
          </p:cNvGraphicFramePr>
          <p:nvPr>
            <p:extLst>
              <p:ext uri="{D42A27DB-BD31-4B8C-83A1-F6EECF244321}">
                <p14:modId xmlns:p14="http://schemas.microsoft.com/office/powerpoint/2010/main" val="1753886447"/>
              </p:ext>
            </p:extLst>
          </p:nvPr>
        </p:nvGraphicFramePr>
        <p:xfrm>
          <a:off x="4582071" y="4630588"/>
          <a:ext cx="3760788" cy="911225"/>
        </p:xfrm>
        <a:graphic>
          <a:graphicData uri="http://schemas.openxmlformats.org/presentationml/2006/ole">
            <mc:AlternateContent xmlns:mc="http://schemas.openxmlformats.org/markup-compatibility/2006">
              <mc:Choice xmlns:v="urn:schemas-microsoft-com:vml" Requires="v">
                <p:oleObj spid="_x0000_s426439" name="Equation" r:id="rId10" imgW="1625400" imgH="393480" progId="Equation.DSMT4">
                  <p:embed/>
                </p:oleObj>
              </mc:Choice>
              <mc:Fallback>
                <p:oleObj name="Equation" r:id="rId10" imgW="1625400" imgH="393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82071" y="4630588"/>
                        <a:ext cx="3760788" cy="911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Object 37"/>
          <p:cNvGraphicFramePr>
            <a:graphicFrameLocks noChangeAspect="1"/>
          </p:cNvGraphicFramePr>
          <p:nvPr>
            <p:extLst>
              <p:ext uri="{D42A27DB-BD31-4B8C-83A1-F6EECF244321}">
                <p14:modId xmlns:p14="http://schemas.microsoft.com/office/powerpoint/2010/main" val="1056995048"/>
              </p:ext>
            </p:extLst>
          </p:nvPr>
        </p:nvGraphicFramePr>
        <p:xfrm>
          <a:off x="2894031" y="3286224"/>
          <a:ext cx="1046757" cy="523379"/>
        </p:xfrm>
        <a:graphic>
          <a:graphicData uri="http://schemas.openxmlformats.org/presentationml/2006/ole">
            <mc:AlternateContent xmlns:mc="http://schemas.openxmlformats.org/markup-compatibility/2006">
              <mc:Choice xmlns:v="urn:schemas-microsoft-com:vml" Requires="v">
                <p:oleObj spid="_x0000_s426440" name="Equation" r:id="rId12" imgW="457200" imgH="228600" progId="Equation.DSMT4">
                  <p:embed/>
                </p:oleObj>
              </mc:Choice>
              <mc:Fallback>
                <p:oleObj name="Equation" r:id="rId12" imgW="45720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94031" y="3286224"/>
                        <a:ext cx="1046757" cy="52337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72512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196"/>
            <a:ext cx="8229600" cy="1143000"/>
          </a:xfrm>
        </p:spPr>
        <p:txBody>
          <a:bodyPr/>
          <a:lstStyle/>
          <a:p>
            <a:r>
              <a:rPr lang="zh-CN" altLang="en-US" dirty="0" smtClean="0"/>
              <a:t>作业</a:t>
            </a:r>
            <a:endParaRPr lang="zh-CN" altLang="en-US" dirty="0"/>
          </a:p>
        </p:txBody>
      </p:sp>
      <p:sp>
        <p:nvSpPr>
          <p:cNvPr id="3" name="内容占位符 2"/>
          <p:cNvSpPr>
            <a:spLocks noGrp="1"/>
          </p:cNvSpPr>
          <p:nvPr>
            <p:ph idx="1"/>
          </p:nvPr>
        </p:nvSpPr>
        <p:spPr>
          <a:xfrm>
            <a:off x="251520" y="1021947"/>
            <a:ext cx="8640960" cy="576064"/>
          </a:xfrm>
        </p:spPr>
        <p:txBody>
          <a:bodyPr>
            <a:noAutofit/>
          </a:bodyPr>
          <a:lstStyle/>
          <a:p>
            <a:pPr>
              <a:buClr>
                <a:schemeClr val="hlink"/>
              </a:buClr>
              <a:buNone/>
            </a:pPr>
            <a:r>
              <a:rPr kumimoji="1" lang="zh-CN" altLang="en-US" sz="2800" dirty="0" smtClean="0"/>
              <a:t>习题</a:t>
            </a:r>
            <a:r>
              <a:rPr kumimoji="1" lang="en-US" altLang="zh-CN" sz="2800" dirty="0" smtClean="0"/>
              <a:t>7.15</a:t>
            </a:r>
            <a:endParaRPr kumimoji="1" lang="en-US" altLang="zh-CN" sz="2800" dirty="0"/>
          </a:p>
        </p:txBody>
      </p:sp>
    </p:spTree>
    <p:extLst>
      <p:ext uri="{BB962C8B-B14F-4D97-AF65-F5344CB8AC3E}">
        <p14:creationId xmlns:p14="http://schemas.microsoft.com/office/powerpoint/2010/main" val="813762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052736"/>
            <a:ext cx="8302625" cy="45259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zh-CN" altLang="en-US" sz="2400" dirty="0" smtClean="0"/>
              <a:t>利用晶体的双折射特性可以制成光学器件</a:t>
            </a:r>
          </a:p>
          <a:p>
            <a:pPr>
              <a:lnSpc>
                <a:spcPct val="90000"/>
              </a:lnSpc>
            </a:pPr>
            <a:endParaRPr lang="zh-CN" altLang="en-US" sz="2400" dirty="0" smtClean="0"/>
          </a:p>
          <a:p>
            <a:pPr>
              <a:lnSpc>
                <a:spcPct val="150000"/>
              </a:lnSpc>
            </a:pPr>
            <a:r>
              <a:rPr lang="en-US" altLang="zh-CN" sz="2400" dirty="0" smtClean="0"/>
              <a:t>1</a:t>
            </a:r>
            <a:r>
              <a:rPr lang="zh-CN" altLang="en-US" sz="2400" dirty="0" smtClean="0"/>
              <a:t>、光在晶体中分开为</a:t>
            </a:r>
            <a:r>
              <a:rPr lang="en-US" altLang="zh-CN" sz="2400" dirty="0" smtClean="0"/>
              <a:t>o</a:t>
            </a:r>
            <a:r>
              <a:rPr lang="zh-CN" altLang="en-US" sz="2400" dirty="0" smtClean="0"/>
              <a:t>光和</a:t>
            </a:r>
            <a:r>
              <a:rPr lang="en-US" altLang="zh-CN" sz="2400" dirty="0" smtClean="0"/>
              <a:t>e</a:t>
            </a:r>
            <a:r>
              <a:rPr lang="zh-CN" altLang="en-US" sz="2400" dirty="0" smtClean="0"/>
              <a:t>光，它们都是平面偏振光，可以制成</a:t>
            </a:r>
            <a:r>
              <a:rPr lang="zh-CN" altLang="en-US" sz="2400" dirty="0" smtClean="0">
                <a:solidFill>
                  <a:srgbClr val="FF0000"/>
                </a:solidFill>
              </a:rPr>
              <a:t>偏振棱镜，</a:t>
            </a:r>
            <a:r>
              <a:rPr lang="zh-CN" altLang="en-US" sz="2400" dirty="0" smtClean="0"/>
              <a:t>以获得</a:t>
            </a:r>
            <a:r>
              <a:rPr lang="zh-CN" altLang="en-US" sz="2400" dirty="0" smtClean="0">
                <a:solidFill>
                  <a:srgbClr val="FF0000"/>
                </a:solidFill>
              </a:rPr>
              <a:t>平面偏振光</a:t>
            </a:r>
          </a:p>
          <a:p>
            <a:pPr>
              <a:lnSpc>
                <a:spcPct val="150000"/>
              </a:lnSpc>
            </a:pPr>
            <a:endParaRPr lang="zh-CN" altLang="en-US" sz="2400" dirty="0" smtClean="0"/>
          </a:p>
          <a:p>
            <a:pPr>
              <a:lnSpc>
                <a:spcPct val="150000"/>
              </a:lnSpc>
            </a:pPr>
            <a:r>
              <a:rPr lang="en-US" altLang="zh-CN" sz="2400" dirty="0" smtClean="0"/>
              <a:t>2</a:t>
            </a:r>
            <a:r>
              <a:rPr lang="zh-CN" altLang="en-US" sz="2400" dirty="0" smtClean="0"/>
              <a:t>、晶体中</a:t>
            </a:r>
            <a:r>
              <a:rPr lang="en-US" altLang="zh-CN" sz="2400" dirty="0" smtClean="0"/>
              <a:t>o</a:t>
            </a:r>
            <a:r>
              <a:rPr lang="zh-CN" altLang="en-US" sz="2400" dirty="0" smtClean="0"/>
              <a:t>光和</a:t>
            </a:r>
            <a:r>
              <a:rPr lang="en-US" altLang="zh-CN" sz="2400" dirty="0" smtClean="0"/>
              <a:t>e</a:t>
            </a:r>
            <a:r>
              <a:rPr lang="zh-CN" altLang="en-US" sz="2400" dirty="0" smtClean="0"/>
              <a:t>光的折射率不同，它们的波面是分开的；可以制成相位延迟波晶片，使两列正交分量之间有一定的相位差</a:t>
            </a:r>
            <a:endParaRPr lang="zh-CN" altLang="en-US" sz="2400" dirty="0"/>
          </a:p>
        </p:txBody>
      </p:sp>
    </p:spTree>
    <p:extLst>
      <p:ext uri="{BB962C8B-B14F-4D97-AF65-F5344CB8AC3E}">
        <p14:creationId xmlns:p14="http://schemas.microsoft.com/office/powerpoint/2010/main" val="1215267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116632"/>
            <a:ext cx="8892480" cy="720080"/>
          </a:xfrm>
        </p:spPr>
        <p:txBody>
          <a:bodyPr>
            <a:normAutofit/>
          </a:bodyPr>
          <a:lstStyle/>
          <a:p>
            <a:pPr>
              <a:spcBef>
                <a:spcPts val="1800"/>
              </a:spcBef>
            </a:pPr>
            <a:r>
              <a:rPr lang="zh-CN" altLang="en-US" dirty="0" smtClean="0">
                <a:cs typeface="Times New Roman" panose="02020603050405020304" pitchFamily="18" charset="0"/>
              </a:rPr>
              <a:t>一</a:t>
            </a:r>
            <a:r>
              <a:rPr lang="zh-CN" altLang="en-US" dirty="0">
                <a:cs typeface="Times New Roman" panose="02020603050405020304" pitchFamily="18" charset="0"/>
              </a:rPr>
              <a:t>、</a:t>
            </a:r>
            <a:r>
              <a:rPr lang="zh-CN" altLang="en-US" dirty="0" smtClean="0"/>
              <a:t>晶体</a:t>
            </a:r>
            <a:r>
              <a:rPr lang="zh-CN" altLang="en-US" dirty="0"/>
              <a:t>偏振器</a:t>
            </a:r>
            <a:endParaRPr lang="en-US" altLang="zh-CN" dirty="0"/>
          </a:p>
        </p:txBody>
      </p:sp>
      <p:sp>
        <p:nvSpPr>
          <p:cNvPr id="9" name="Text Box 0"/>
          <p:cNvSpPr txBox="1">
            <a:spLocks noChangeArrowheads="1"/>
          </p:cNvSpPr>
          <p:nvPr/>
        </p:nvSpPr>
        <p:spPr bwMode="invGray">
          <a:xfrm>
            <a:off x="827584" y="1124744"/>
            <a:ext cx="7272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eaLnBrk="0" fontAlgn="base" hangingPunct="0">
              <a:spcBef>
                <a:spcPct val="0"/>
              </a:spcBef>
              <a:spcAft>
                <a:spcPct val="0"/>
              </a:spcAft>
            </a:pPr>
            <a:r>
              <a:rPr lang="zh-CN" altLang="en-US" b="0" dirty="0" smtClean="0">
                <a:solidFill>
                  <a:srgbClr val="000000"/>
                </a:solidFill>
                <a:latin typeface="微软雅黑" panose="020B0503020204020204" pitchFamily="34" charset="-122"/>
                <a:ea typeface="微软雅黑" panose="020B0503020204020204" pitchFamily="34" charset="-122"/>
              </a:rPr>
              <a:t>利用双折射将两种偏振分开</a:t>
            </a:r>
          </a:p>
        </p:txBody>
      </p:sp>
      <p:sp>
        <p:nvSpPr>
          <p:cNvPr id="10" name="Text Box 1"/>
          <p:cNvSpPr txBox="1">
            <a:spLocks noChangeArrowheads="1"/>
          </p:cNvSpPr>
          <p:nvPr/>
        </p:nvSpPr>
        <p:spPr bwMode="invGray">
          <a:xfrm>
            <a:off x="1511796" y="1581944"/>
            <a:ext cx="6913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zh-CN" altLang="en-US" b="0" i="0" u="none" strike="noStrike" kern="0" cap="none" spc="0" normalizeH="0" baseline="0" noProof="0" dirty="0" smtClean="0">
                <a:ln>
                  <a:noFill/>
                </a:ln>
                <a:solidFill>
                  <a:srgbClr val="0000FF"/>
                </a:solidFill>
                <a:effectLst/>
                <a:uLnTx/>
                <a:uFillTx/>
                <a:latin typeface="微软雅黑" panose="020B0503020204020204" pitchFamily="34" charset="-122"/>
                <a:ea typeface="微软雅黑" panose="020B0503020204020204" pitchFamily="34" charset="-122"/>
              </a:rPr>
              <a:t>常见的偏振器：反射、高分子膜拉伸，纳米光栅</a:t>
            </a:r>
          </a:p>
        </p:txBody>
      </p:sp>
      <p:sp>
        <p:nvSpPr>
          <p:cNvPr id="11" name="Text Box 2"/>
          <p:cNvSpPr txBox="1">
            <a:spLocks noChangeArrowheads="1"/>
          </p:cNvSpPr>
          <p:nvPr/>
        </p:nvSpPr>
        <p:spPr bwMode="invGray">
          <a:xfrm>
            <a:off x="827583" y="2327176"/>
            <a:ext cx="7272338"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eaLnBrk="0" fontAlgn="base" hangingPunct="0">
              <a:lnSpc>
                <a:spcPct val="150000"/>
              </a:lnSpc>
              <a:spcBef>
                <a:spcPct val="0"/>
              </a:spcBef>
              <a:spcAft>
                <a:spcPct val="0"/>
              </a:spcAft>
            </a:pPr>
            <a:r>
              <a:rPr lang="zh-CN" altLang="en-US" b="0" dirty="0" smtClean="0">
                <a:solidFill>
                  <a:srgbClr val="000000"/>
                </a:solidFill>
                <a:latin typeface="微软雅黑" panose="020B0503020204020204" pitchFamily="34" charset="-122"/>
                <a:ea typeface="微软雅黑" panose="020B0503020204020204" pitchFamily="34" charset="-122"/>
              </a:rPr>
              <a:t>晶体偏振器：</a:t>
            </a:r>
          </a:p>
          <a:p>
            <a:pPr marL="457200" indent="-457200" eaLnBrk="0" fontAlgn="base" hangingPunct="0">
              <a:lnSpc>
                <a:spcPct val="150000"/>
              </a:lnSpc>
              <a:spcBef>
                <a:spcPct val="0"/>
              </a:spcBef>
              <a:spcAft>
                <a:spcPct val="0"/>
              </a:spcAft>
              <a:buFont typeface="+mj-lt"/>
              <a:buAutoNum type="arabicPeriod"/>
            </a:pPr>
            <a:r>
              <a:rPr lang="zh-CN" altLang="en-US" b="0" dirty="0" smtClean="0">
                <a:solidFill>
                  <a:srgbClr val="000000"/>
                </a:solidFill>
                <a:latin typeface="微软雅黑" panose="020B0503020204020204" pitchFamily="34" charset="-122"/>
                <a:ea typeface="微软雅黑" panose="020B0503020204020204" pitchFamily="34" charset="-122"/>
              </a:rPr>
              <a:t>尼科耳</a:t>
            </a:r>
            <a:r>
              <a:rPr lang="zh-CN" altLang="en-US" b="0" dirty="0">
                <a:solidFill>
                  <a:srgbClr val="000000"/>
                </a:solidFill>
                <a:latin typeface="微软雅黑" panose="020B0503020204020204" pitchFamily="34" charset="-122"/>
                <a:ea typeface="微软雅黑" panose="020B0503020204020204" pitchFamily="34" charset="-122"/>
              </a:rPr>
              <a:t>（</a:t>
            </a:r>
            <a:r>
              <a:rPr lang="en-US" altLang="zh-CN" b="0" dirty="0">
                <a:solidFill>
                  <a:srgbClr val="000000"/>
                </a:solidFill>
                <a:latin typeface="微软雅黑" panose="020B0503020204020204" pitchFamily="34" charset="-122"/>
                <a:ea typeface="微软雅黑" panose="020B0503020204020204" pitchFamily="34" charset="-122"/>
              </a:rPr>
              <a:t>Nicol</a:t>
            </a:r>
            <a:r>
              <a:rPr lang="zh-CN" altLang="en-US" b="0" dirty="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棱镜</a:t>
            </a:r>
            <a:endParaRPr lang="en-US" altLang="zh-CN" b="0" dirty="0" smtClean="0">
              <a:solidFill>
                <a:srgbClr val="000000"/>
              </a:solidFill>
              <a:latin typeface="微软雅黑" panose="020B0503020204020204" pitchFamily="34" charset="-122"/>
              <a:ea typeface="微软雅黑" panose="020B0503020204020204" pitchFamily="34" charset="-122"/>
            </a:endParaRPr>
          </a:p>
          <a:p>
            <a:pPr marL="457200" indent="-457200" eaLnBrk="0" fontAlgn="base" hangingPunct="0">
              <a:lnSpc>
                <a:spcPct val="150000"/>
              </a:lnSpc>
              <a:spcBef>
                <a:spcPct val="0"/>
              </a:spcBef>
              <a:spcAft>
                <a:spcPct val="0"/>
              </a:spcAft>
              <a:buFont typeface="+mj-lt"/>
              <a:buAutoNum type="arabicPeriod"/>
            </a:pPr>
            <a:r>
              <a:rPr lang="en-US" altLang="zh-CN" b="0" dirty="0" err="1">
                <a:solidFill>
                  <a:srgbClr val="000000"/>
                </a:solidFill>
                <a:latin typeface="微软雅黑" panose="020B0503020204020204" pitchFamily="34" charset="-122"/>
                <a:ea typeface="微软雅黑" panose="020B0503020204020204" pitchFamily="34" charset="-122"/>
              </a:rPr>
              <a:t>Glan</a:t>
            </a:r>
            <a:r>
              <a:rPr lang="en-US" altLang="zh-CN" b="0" dirty="0">
                <a:solidFill>
                  <a:srgbClr val="000000"/>
                </a:solidFill>
                <a:latin typeface="微软雅黑" panose="020B0503020204020204" pitchFamily="34" charset="-122"/>
                <a:ea typeface="微软雅黑" panose="020B0503020204020204" pitchFamily="34" charset="-122"/>
              </a:rPr>
              <a:t>—Thompson</a:t>
            </a:r>
            <a:r>
              <a:rPr lang="zh-CN" altLang="en-US" b="0" dirty="0">
                <a:solidFill>
                  <a:srgbClr val="000000"/>
                </a:solidFill>
                <a:latin typeface="微软雅黑" panose="020B0503020204020204" pitchFamily="34" charset="-122"/>
                <a:ea typeface="微软雅黑" panose="020B0503020204020204" pitchFamily="34" charset="-122"/>
              </a:rPr>
              <a:t>棱镜</a:t>
            </a:r>
          </a:p>
          <a:p>
            <a:pPr marL="457200" indent="-457200" eaLnBrk="0" fontAlgn="base" hangingPunct="0">
              <a:lnSpc>
                <a:spcPct val="150000"/>
              </a:lnSpc>
              <a:spcBef>
                <a:spcPct val="0"/>
              </a:spcBef>
              <a:spcAft>
                <a:spcPct val="0"/>
              </a:spcAft>
              <a:buFont typeface="+mj-lt"/>
              <a:buAutoNum type="arabicPeriod"/>
            </a:pPr>
            <a:r>
              <a:rPr lang="zh-CN" altLang="en-US" b="0" dirty="0" smtClean="0">
                <a:solidFill>
                  <a:srgbClr val="000000"/>
                </a:solidFill>
                <a:latin typeface="微软雅黑" panose="020B0503020204020204" pitchFamily="34" charset="-122"/>
                <a:ea typeface="微软雅黑" panose="020B0503020204020204" pitchFamily="34" charset="-122"/>
              </a:rPr>
              <a:t>渥拉斯顿</a:t>
            </a:r>
            <a:r>
              <a:rPr lang="zh-CN" altLang="en-US" b="0" dirty="0">
                <a:solidFill>
                  <a:srgbClr val="000000"/>
                </a:solidFill>
                <a:latin typeface="微软雅黑" panose="020B0503020204020204" pitchFamily="34" charset="-122"/>
                <a:ea typeface="微软雅黑" panose="020B0503020204020204" pitchFamily="34" charset="-122"/>
              </a:rPr>
              <a:t>（</a:t>
            </a:r>
            <a:r>
              <a:rPr lang="en-US" altLang="zh-CN" b="0" dirty="0">
                <a:solidFill>
                  <a:srgbClr val="000000"/>
                </a:solidFill>
                <a:latin typeface="微软雅黑" panose="020B0503020204020204" pitchFamily="34" charset="-122"/>
                <a:ea typeface="微软雅黑" panose="020B0503020204020204" pitchFamily="34" charset="-122"/>
              </a:rPr>
              <a:t>Wollaston</a:t>
            </a:r>
            <a:r>
              <a:rPr lang="zh-CN" altLang="en-US" b="0" dirty="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棱镜</a:t>
            </a:r>
            <a:r>
              <a:rPr lang="en-US" altLang="zh-CN" b="0" dirty="0" smtClean="0">
                <a:solidFill>
                  <a:srgbClr val="000000"/>
                </a:solidFill>
                <a:latin typeface="微软雅黑" panose="020B0503020204020204" pitchFamily="34" charset="-122"/>
                <a:ea typeface="微软雅黑" panose="020B0503020204020204" pitchFamily="34" charset="-122"/>
              </a:rPr>
              <a:t>	</a:t>
            </a:r>
          </a:p>
          <a:p>
            <a:pPr marL="457200" indent="-457200" eaLnBrk="0" fontAlgn="base" hangingPunct="0">
              <a:lnSpc>
                <a:spcPct val="150000"/>
              </a:lnSpc>
              <a:spcBef>
                <a:spcPct val="0"/>
              </a:spcBef>
              <a:spcAft>
                <a:spcPct val="0"/>
              </a:spcAft>
              <a:buFont typeface="+mj-lt"/>
              <a:buAutoNum type="arabicPeriod"/>
            </a:pPr>
            <a:r>
              <a:rPr lang="zh-CN" altLang="en-US" b="0" dirty="0">
                <a:solidFill>
                  <a:srgbClr val="000000"/>
                </a:solidFill>
                <a:latin typeface="微软雅黑" panose="020B0503020204020204" pitchFamily="34" charset="-122"/>
                <a:ea typeface="微软雅黑" panose="020B0503020204020204" pitchFamily="34" charset="-122"/>
              </a:rPr>
              <a:t>洛匈（</a:t>
            </a:r>
            <a:r>
              <a:rPr lang="en-US" altLang="zh-CN" b="0" dirty="0" err="1">
                <a:solidFill>
                  <a:srgbClr val="000000"/>
                </a:solidFill>
                <a:latin typeface="微软雅黑" panose="020B0503020204020204" pitchFamily="34" charset="-122"/>
                <a:ea typeface="微软雅黑" panose="020B0503020204020204" pitchFamily="34" charset="-122"/>
              </a:rPr>
              <a:t>Rochon</a:t>
            </a:r>
            <a:r>
              <a:rPr lang="zh-CN" altLang="en-US" b="0" dirty="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棱镜</a:t>
            </a:r>
            <a:endParaRPr lang="zh-CN" altLang="en-US" b="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64200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240864" y="1783357"/>
            <a:ext cx="4410635" cy="4525963"/>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fontAlgn="ctr">
              <a:lnSpc>
                <a:spcPct val="150000"/>
              </a:lnSpc>
            </a:pPr>
            <a:r>
              <a:rPr lang="zh-CN" altLang="en-US" sz="2400" dirty="0" smtClean="0"/>
              <a:t>用</a:t>
            </a:r>
            <a:r>
              <a:rPr lang="zh-CN" altLang="en-US" sz="2400" b="1" dirty="0" smtClean="0">
                <a:solidFill>
                  <a:srgbClr val="FF0000"/>
                </a:solidFill>
              </a:rPr>
              <a:t>方解石晶体</a:t>
            </a:r>
            <a:r>
              <a:rPr lang="zh-CN" altLang="en-US" sz="2400" dirty="0" smtClean="0"/>
              <a:t>制成</a:t>
            </a:r>
          </a:p>
          <a:p>
            <a:pPr algn="just" fontAlgn="ctr">
              <a:lnSpc>
                <a:spcPct val="150000"/>
              </a:lnSpc>
            </a:pPr>
            <a:r>
              <a:rPr lang="zh-CN" altLang="en-US" sz="2400" dirty="0" smtClean="0"/>
              <a:t>方解石是碳酸钙的三角晶系</a:t>
            </a:r>
          </a:p>
          <a:p>
            <a:pPr algn="just" fontAlgn="ctr">
              <a:lnSpc>
                <a:spcPct val="150000"/>
              </a:lnSpc>
            </a:pPr>
            <a:r>
              <a:rPr lang="zh-CN" altLang="en-US" sz="2400" dirty="0" smtClean="0"/>
              <a:t>每一个平行四边形表面有                            一对约为</a:t>
            </a:r>
            <a:r>
              <a:rPr lang="en-US" altLang="zh-CN" sz="2400" dirty="0" smtClean="0"/>
              <a:t>102°</a:t>
            </a:r>
            <a:r>
              <a:rPr lang="zh-CN" altLang="en-US" sz="2400" dirty="0" smtClean="0"/>
              <a:t>和</a:t>
            </a:r>
            <a:r>
              <a:rPr lang="en-US" altLang="zh-CN" sz="2400" dirty="0" smtClean="0"/>
              <a:t>78°</a:t>
            </a:r>
            <a:r>
              <a:rPr lang="zh-CN" altLang="en-US" sz="2400" dirty="0" smtClean="0"/>
              <a:t>的角</a:t>
            </a:r>
          </a:p>
          <a:p>
            <a:pPr algn="just" fontAlgn="ctr">
              <a:lnSpc>
                <a:spcPct val="150000"/>
              </a:lnSpc>
            </a:pPr>
            <a:r>
              <a:rPr lang="zh-CN" altLang="en-US" sz="2400" b="1" dirty="0">
                <a:solidFill>
                  <a:srgbClr val="0000FF"/>
                </a:solidFill>
              </a:rPr>
              <a:t>光轴</a:t>
            </a:r>
            <a:r>
              <a:rPr lang="zh-CN" altLang="en-US" sz="2400" dirty="0" smtClean="0"/>
              <a:t>通过由</a:t>
            </a:r>
            <a:r>
              <a:rPr lang="en-US" altLang="zh-CN" sz="2400" dirty="0" smtClean="0"/>
              <a:t>3</a:t>
            </a:r>
            <a:r>
              <a:rPr lang="zh-CN" altLang="en-US" sz="2400" dirty="0" smtClean="0"/>
              <a:t>个</a:t>
            </a:r>
            <a:r>
              <a:rPr lang="en-US" altLang="zh-CN" sz="2400" b="1" dirty="0" smtClean="0">
                <a:solidFill>
                  <a:srgbClr val="0000FF"/>
                </a:solidFill>
              </a:rPr>
              <a:t>102°</a:t>
            </a:r>
            <a:r>
              <a:rPr lang="zh-CN" altLang="en-US" sz="2400" b="1" dirty="0" smtClean="0">
                <a:solidFill>
                  <a:srgbClr val="0000FF"/>
                </a:solidFill>
              </a:rPr>
              <a:t>钝角构成的顶点</a:t>
            </a:r>
            <a:r>
              <a:rPr lang="zh-CN" altLang="en-US" sz="2400" dirty="0" smtClean="0"/>
              <a:t>，并与</a:t>
            </a:r>
            <a:r>
              <a:rPr lang="en-US" altLang="zh-CN" sz="2400" dirty="0" smtClean="0"/>
              <a:t>3</a:t>
            </a:r>
            <a:r>
              <a:rPr lang="zh-CN" altLang="en-US" sz="2400" dirty="0" smtClean="0"/>
              <a:t>个表面成相等角度</a:t>
            </a:r>
            <a:endParaRPr lang="zh-CN" altLang="en-US" sz="2400" dirty="0"/>
          </a:p>
        </p:txBody>
      </p:sp>
      <p:sp>
        <p:nvSpPr>
          <p:cNvPr id="8" name="Line 4"/>
          <p:cNvSpPr>
            <a:spLocks noChangeShapeType="1"/>
          </p:cNvSpPr>
          <p:nvPr/>
        </p:nvSpPr>
        <p:spPr bwMode="auto">
          <a:xfrm>
            <a:off x="5436096" y="2531070"/>
            <a:ext cx="433388" cy="15128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Line 5"/>
          <p:cNvSpPr>
            <a:spLocks noChangeShapeType="1"/>
          </p:cNvSpPr>
          <p:nvPr/>
        </p:nvSpPr>
        <p:spPr bwMode="auto">
          <a:xfrm>
            <a:off x="5869484" y="4043957"/>
            <a:ext cx="792162" cy="10080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6"/>
          <p:cNvSpPr>
            <a:spLocks noChangeShapeType="1"/>
          </p:cNvSpPr>
          <p:nvPr/>
        </p:nvSpPr>
        <p:spPr bwMode="auto">
          <a:xfrm>
            <a:off x="6229846" y="3539132"/>
            <a:ext cx="431800" cy="15128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7"/>
          <p:cNvSpPr>
            <a:spLocks noChangeShapeType="1"/>
          </p:cNvSpPr>
          <p:nvPr/>
        </p:nvSpPr>
        <p:spPr bwMode="auto">
          <a:xfrm flipV="1">
            <a:off x="5869484" y="3756620"/>
            <a:ext cx="1800225" cy="287337"/>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8"/>
          <p:cNvSpPr>
            <a:spLocks noChangeShapeType="1"/>
          </p:cNvSpPr>
          <p:nvPr/>
        </p:nvSpPr>
        <p:spPr bwMode="auto">
          <a:xfrm flipV="1">
            <a:off x="6661646" y="4763095"/>
            <a:ext cx="1800225" cy="2873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Arc 9"/>
          <p:cNvSpPr>
            <a:spLocks/>
          </p:cNvSpPr>
          <p:nvPr/>
        </p:nvSpPr>
        <p:spPr bwMode="auto">
          <a:xfrm rot="19299776">
            <a:off x="5509121" y="2459632"/>
            <a:ext cx="376238" cy="268288"/>
          </a:xfrm>
          <a:custGeom>
            <a:avLst/>
            <a:gdLst>
              <a:gd name="G0" fmla="+- 9649 0 0"/>
              <a:gd name="G1" fmla="+- 0 0 0"/>
              <a:gd name="G2" fmla="+- 21600 0 0"/>
              <a:gd name="T0" fmla="*/ 30301 w 30301"/>
              <a:gd name="T1" fmla="*/ 6329 h 21600"/>
              <a:gd name="T2" fmla="*/ 0 w 30301"/>
              <a:gd name="T3" fmla="*/ 19325 h 21600"/>
              <a:gd name="T4" fmla="*/ 9649 w 30301"/>
              <a:gd name="T5" fmla="*/ 0 h 21600"/>
            </a:gdLst>
            <a:ahLst/>
            <a:cxnLst>
              <a:cxn ang="0">
                <a:pos x="T0" y="T1"/>
              </a:cxn>
              <a:cxn ang="0">
                <a:pos x="T2" y="T3"/>
              </a:cxn>
              <a:cxn ang="0">
                <a:pos x="T4" y="T5"/>
              </a:cxn>
            </a:cxnLst>
            <a:rect l="0" t="0" r="r" b="b"/>
            <a:pathLst>
              <a:path w="30301" h="21600" fill="none" extrusionOk="0">
                <a:moveTo>
                  <a:pt x="30300" y="6328"/>
                </a:moveTo>
                <a:cubicBezTo>
                  <a:pt x="27519" y="15403"/>
                  <a:pt x="19140" y="21600"/>
                  <a:pt x="9649" y="21600"/>
                </a:cubicBezTo>
                <a:cubicBezTo>
                  <a:pt x="6299" y="21600"/>
                  <a:pt x="2996" y="20821"/>
                  <a:pt x="-1" y="19325"/>
                </a:cubicBezTo>
              </a:path>
              <a:path w="30301" h="21600" stroke="0" extrusionOk="0">
                <a:moveTo>
                  <a:pt x="30300" y="6328"/>
                </a:moveTo>
                <a:cubicBezTo>
                  <a:pt x="27519" y="15403"/>
                  <a:pt x="19140" y="21600"/>
                  <a:pt x="9649" y="21600"/>
                </a:cubicBezTo>
                <a:cubicBezTo>
                  <a:pt x="6299" y="21600"/>
                  <a:pt x="2996" y="20821"/>
                  <a:pt x="-1" y="19325"/>
                </a:cubicBezTo>
                <a:lnTo>
                  <a:pt x="9649" y="0"/>
                </a:lnTo>
                <a:close/>
              </a:path>
            </a:pathLst>
          </a:custGeom>
          <a:noFill/>
          <a:ln w="19050">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 name="Arc 10"/>
          <p:cNvSpPr>
            <a:spLocks/>
          </p:cNvSpPr>
          <p:nvPr/>
        </p:nvSpPr>
        <p:spPr bwMode="auto">
          <a:xfrm rot="5689426">
            <a:off x="5474990" y="2781101"/>
            <a:ext cx="346075" cy="284163"/>
          </a:xfrm>
          <a:custGeom>
            <a:avLst/>
            <a:gdLst>
              <a:gd name="G0" fmla="+- 0 0 0"/>
              <a:gd name="G1" fmla="+- 17506 0 0"/>
              <a:gd name="G2" fmla="+- 21600 0 0"/>
              <a:gd name="T0" fmla="*/ 12653 w 21265"/>
              <a:gd name="T1" fmla="*/ 0 h 17506"/>
              <a:gd name="T2" fmla="*/ 21265 w 21265"/>
              <a:gd name="T3" fmla="*/ 13719 h 17506"/>
              <a:gd name="T4" fmla="*/ 0 w 21265"/>
              <a:gd name="T5" fmla="*/ 17506 h 17506"/>
            </a:gdLst>
            <a:ahLst/>
            <a:cxnLst>
              <a:cxn ang="0">
                <a:pos x="T0" y="T1"/>
              </a:cxn>
              <a:cxn ang="0">
                <a:pos x="T2" y="T3"/>
              </a:cxn>
              <a:cxn ang="0">
                <a:pos x="T4" y="T5"/>
              </a:cxn>
            </a:cxnLst>
            <a:rect l="0" t="0" r="r" b="b"/>
            <a:pathLst>
              <a:path w="21265" h="17506" fill="none" extrusionOk="0">
                <a:moveTo>
                  <a:pt x="12653" y="-1"/>
                </a:moveTo>
                <a:cubicBezTo>
                  <a:pt x="17194" y="3282"/>
                  <a:pt x="20282" y="8201"/>
                  <a:pt x="21265" y="13718"/>
                </a:cubicBezTo>
              </a:path>
              <a:path w="21265" h="17506" stroke="0" extrusionOk="0">
                <a:moveTo>
                  <a:pt x="12653" y="-1"/>
                </a:moveTo>
                <a:cubicBezTo>
                  <a:pt x="17194" y="3282"/>
                  <a:pt x="20282" y="8201"/>
                  <a:pt x="21265" y="13718"/>
                </a:cubicBezTo>
                <a:lnTo>
                  <a:pt x="0" y="17506"/>
                </a:lnTo>
                <a:close/>
              </a:path>
            </a:pathLst>
          </a:custGeom>
          <a:noFill/>
          <a:ln w="19050">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9" name="Object 11"/>
          <p:cNvGraphicFramePr>
            <a:graphicFrameLocks noChangeAspect="1"/>
          </p:cNvGraphicFramePr>
          <p:nvPr>
            <p:extLst>
              <p:ext uri="{D42A27DB-BD31-4B8C-83A1-F6EECF244321}">
                <p14:modId xmlns:p14="http://schemas.microsoft.com/office/powerpoint/2010/main" val="812909496"/>
              </p:ext>
            </p:extLst>
          </p:nvPr>
        </p:nvGraphicFramePr>
        <p:xfrm>
          <a:off x="7669709" y="3323232"/>
          <a:ext cx="390525" cy="260350"/>
        </p:xfrm>
        <a:graphic>
          <a:graphicData uri="http://schemas.openxmlformats.org/presentationml/2006/ole">
            <mc:AlternateContent xmlns:mc="http://schemas.openxmlformats.org/markup-compatibility/2006">
              <mc:Choice xmlns:v="urn:schemas-microsoft-com:vml" Requires="v">
                <p:oleObj spid="_x0000_s462023" name="Equation" r:id="rId4" imgW="304560" imgH="203040" progId="Equation.3">
                  <p:embed/>
                </p:oleObj>
              </mc:Choice>
              <mc:Fallback>
                <p:oleObj name="Equation" r:id="rId4" imgW="30456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9709" y="3323232"/>
                        <a:ext cx="3905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2"/>
          <p:cNvGraphicFramePr>
            <a:graphicFrameLocks noChangeAspect="1"/>
          </p:cNvGraphicFramePr>
          <p:nvPr>
            <p:extLst>
              <p:ext uri="{D42A27DB-BD31-4B8C-83A1-F6EECF244321}">
                <p14:modId xmlns:p14="http://schemas.microsoft.com/office/powerpoint/2010/main" val="1979789617"/>
              </p:ext>
            </p:extLst>
          </p:nvPr>
        </p:nvGraphicFramePr>
        <p:xfrm>
          <a:off x="7525246" y="3048595"/>
          <a:ext cx="390525" cy="260350"/>
        </p:xfrm>
        <a:graphic>
          <a:graphicData uri="http://schemas.openxmlformats.org/presentationml/2006/ole">
            <mc:AlternateContent xmlns:mc="http://schemas.openxmlformats.org/markup-compatibility/2006">
              <mc:Choice xmlns:v="urn:schemas-microsoft-com:vml" Requires="v">
                <p:oleObj spid="_x0000_s462024" name="Equation" r:id="rId6" imgW="304560" imgH="203040" progId="Equation.3">
                  <p:embed/>
                </p:oleObj>
              </mc:Choice>
              <mc:Fallback>
                <p:oleObj name="Equation" r:id="rId6" imgW="30456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5246" y="3048595"/>
                        <a:ext cx="3905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Arc 13"/>
          <p:cNvSpPr>
            <a:spLocks/>
          </p:cNvSpPr>
          <p:nvPr/>
        </p:nvSpPr>
        <p:spPr bwMode="auto">
          <a:xfrm rot="18005681">
            <a:off x="6072684" y="3169244"/>
            <a:ext cx="393700" cy="542925"/>
          </a:xfrm>
          <a:custGeom>
            <a:avLst/>
            <a:gdLst>
              <a:gd name="G0" fmla="+- 0 0 0"/>
              <a:gd name="G1" fmla="+- 17582 0 0"/>
              <a:gd name="G2" fmla="+- 21600 0 0"/>
              <a:gd name="T0" fmla="*/ 12547 w 21600"/>
              <a:gd name="T1" fmla="*/ 0 h 29815"/>
              <a:gd name="T2" fmla="*/ 17802 w 21600"/>
              <a:gd name="T3" fmla="*/ 29815 h 29815"/>
              <a:gd name="T4" fmla="*/ 0 w 21600"/>
              <a:gd name="T5" fmla="*/ 17582 h 29815"/>
            </a:gdLst>
            <a:ahLst/>
            <a:cxnLst>
              <a:cxn ang="0">
                <a:pos x="T0" y="T1"/>
              </a:cxn>
              <a:cxn ang="0">
                <a:pos x="T2" y="T3"/>
              </a:cxn>
              <a:cxn ang="0">
                <a:pos x="T4" y="T5"/>
              </a:cxn>
            </a:cxnLst>
            <a:rect l="0" t="0" r="r" b="b"/>
            <a:pathLst>
              <a:path w="21600" h="29815" fill="none" extrusionOk="0">
                <a:moveTo>
                  <a:pt x="12547" y="-1"/>
                </a:moveTo>
                <a:cubicBezTo>
                  <a:pt x="18227" y="4053"/>
                  <a:pt x="21600" y="10602"/>
                  <a:pt x="21600" y="17582"/>
                </a:cubicBezTo>
                <a:cubicBezTo>
                  <a:pt x="21600" y="21949"/>
                  <a:pt x="20275" y="26215"/>
                  <a:pt x="17802" y="29815"/>
                </a:cubicBezTo>
              </a:path>
              <a:path w="21600" h="29815" stroke="0" extrusionOk="0">
                <a:moveTo>
                  <a:pt x="12547" y="-1"/>
                </a:moveTo>
                <a:cubicBezTo>
                  <a:pt x="18227" y="4053"/>
                  <a:pt x="21600" y="10602"/>
                  <a:pt x="21600" y="17582"/>
                </a:cubicBezTo>
                <a:cubicBezTo>
                  <a:pt x="21600" y="21949"/>
                  <a:pt x="20275" y="26215"/>
                  <a:pt x="17802" y="29815"/>
                </a:cubicBezTo>
                <a:lnTo>
                  <a:pt x="0" y="17582"/>
                </a:lnTo>
                <a:close/>
              </a:path>
            </a:pathLst>
          </a:custGeom>
          <a:noFill/>
          <a:ln w="19050">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Arc 14"/>
          <p:cNvSpPr>
            <a:spLocks/>
          </p:cNvSpPr>
          <p:nvPr/>
        </p:nvSpPr>
        <p:spPr bwMode="auto">
          <a:xfrm rot="20055468">
            <a:off x="6228259" y="3539132"/>
            <a:ext cx="392112" cy="277813"/>
          </a:xfrm>
          <a:custGeom>
            <a:avLst/>
            <a:gdLst>
              <a:gd name="G0" fmla="+- 9649 0 0"/>
              <a:gd name="G1" fmla="+- 526 0 0"/>
              <a:gd name="G2" fmla="+- 21600 0 0"/>
              <a:gd name="T0" fmla="*/ 31243 w 31249"/>
              <a:gd name="T1" fmla="*/ 0 h 22126"/>
              <a:gd name="T2" fmla="*/ 0 w 31249"/>
              <a:gd name="T3" fmla="*/ 19851 h 22126"/>
              <a:gd name="T4" fmla="*/ 9649 w 31249"/>
              <a:gd name="T5" fmla="*/ 526 h 22126"/>
            </a:gdLst>
            <a:ahLst/>
            <a:cxnLst>
              <a:cxn ang="0">
                <a:pos x="T0" y="T1"/>
              </a:cxn>
              <a:cxn ang="0">
                <a:pos x="T2" y="T3"/>
              </a:cxn>
              <a:cxn ang="0">
                <a:pos x="T4" y="T5"/>
              </a:cxn>
            </a:cxnLst>
            <a:rect l="0" t="0" r="r" b="b"/>
            <a:pathLst>
              <a:path w="31249" h="22126" fill="none" extrusionOk="0">
                <a:moveTo>
                  <a:pt x="31242" y="0"/>
                </a:moveTo>
                <a:cubicBezTo>
                  <a:pt x="31246" y="175"/>
                  <a:pt x="31249" y="350"/>
                  <a:pt x="31249" y="526"/>
                </a:cubicBezTo>
                <a:cubicBezTo>
                  <a:pt x="31249" y="12455"/>
                  <a:pt x="21578" y="22126"/>
                  <a:pt x="9649" y="22126"/>
                </a:cubicBezTo>
                <a:cubicBezTo>
                  <a:pt x="6299" y="22126"/>
                  <a:pt x="2996" y="21347"/>
                  <a:pt x="-1" y="19851"/>
                </a:cubicBezTo>
              </a:path>
              <a:path w="31249" h="22126" stroke="0" extrusionOk="0">
                <a:moveTo>
                  <a:pt x="31242" y="0"/>
                </a:moveTo>
                <a:cubicBezTo>
                  <a:pt x="31246" y="175"/>
                  <a:pt x="31249" y="350"/>
                  <a:pt x="31249" y="526"/>
                </a:cubicBezTo>
                <a:cubicBezTo>
                  <a:pt x="31249" y="12455"/>
                  <a:pt x="21578" y="22126"/>
                  <a:pt x="9649" y="22126"/>
                </a:cubicBezTo>
                <a:cubicBezTo>
                  <a:pt x="6299" y="22126"/>
                  <a:pt x="2996" y="21347"/>
                  <a:pt x="-1" y="19851"/>
                </a:cubicBezTo>
                <a:lnTo>
                  <a:pt x="9649" y="526"/>
                </a:lnTo>
                <a:close/>
              </a:path>
            </a:pathLst>
          </a:custGeom>
          <a:noFill/>
          <a:ln w="28575">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23" name="Object 15"/>
          <p:cNvGraphicFramePr>
            <a:graphicFrameLocks noChangeAspect="1"/>
          </p:cNvGraphicFramePr>
          <p:nvPr>
            <p:extLst>
              <p:ext uri="{D42A27DB-BD31-4B8C-83A1-F6EECF244321}">
                <p14:modId xmlns:p14="http://schemas.microsoft.com/office/powerpoint/2010/main" val="4053787059"/>
              </p:ext>
            </p:extLst>
          </p:nvPr>
        </p:nvGraphicFramePr>
        <p:xfrm>
          <a:off x="6301284" y="3035895"/>
          <a:ext cx="309562" cy="260350"/>
        </p:xfrm>
        <a:graphic>
          <a:graphicData uri="http://schemas.openxmlformats.org/presentationml/2006/ole">
            <mc:AlternateContent xmlns:mc="http://schemas.openxmlformats.org/markup-compatibility/2006">
              <mc:Choice xmlns:v="urn:schemas-microsoft-com:vml" Requires="v">
                <p:oleObj spid="_x0000_s462025" name="Equation" r:id="rId7" imgW="241200" imgH="203040" progId="Equation.3">
                  <p:embed/>
                </p:oleObj>
              </mc:Choice>
              <mc:Fallback>
                <p:oleObj name="Equation" r:id="rId7" imgW="24120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1284" y="3035895"/>
                        <a:ext cx="30956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16"/>
          <p:cNvGraphicFramePr>
            <a:graphicFrameLocks noChangeAspect="1"/>
          </p:cNvGraphicFramePr>
          <p:nvPr>
            <p:extLst>
              <p:ext uri="{D42A27DB-BD31-4B8C-83A1-F6EECF244321}">
                <p14:modId xmlns:p14="http://schemas.microsoft.com/office/powerpoint/2010/main" val="1700300770"/>
              </p:ext>
            </p:extLst>
          </p:nvPr>
        </p:nvGraphicFramePr>
        <p:xfrm>
          <a:off x="6517184" y="3612157"/>
          <a:ext cx="309562" cy="260350"/>
        </p:xfrm>
        <a:graphic>
          <a:graphicData uri="http://schemas.openxmlformats.org/presentationml/2006/ole">
            <mc:AlternateContent xmlns:mc="http://schemas.openxmlformats.org/markup-compatibility/2006">
              <mc:Choice xmlns:v="urn:schemas-microsoft-com:vml" Requires="v">
                <p:oleObj spid="_x0000_s462026" name="Equation" r:id="rId9" imgW="241200" imgH="203040" progId="Equation.3">
                  <p:embed/>
                </p:oleObj>
              </mc:Choice>
              <mc:Fallback>
                <p:oleObj name="Equation" r:id="rId9" imgW="24120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7184" y="3612157"/>
                        <a:ext cx="30956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17"/>
          <p:cNvGraphicFramePr>
            <a:graphicFrameLocks noChangeAspect="1"/>
          </p:cNvGraphicFramePr>
          <p:nvPr>
            <p:extLst>
              <p:ext uri="{D42A27DB-BD31-4B8C-83A1-F6EECF244321}">
                <p14:modId xmlns:p14="http://schemas.microsoft.com/office/powerpoint/2010/main" val="1641496985"/>
              </p:ext>
            </p:extLst>
          </p:nvPr>
        </p:nvGraphicFramePr>
        <p:xfrm>
          <a:off x="5580559" y="3035895"/>
          <a:ext cx="309562" cy="260350"/>
        </p:xfrm>
        <a:graphic>
          <a:graphicData uri="http://schemas.openxmlformats.org/presentationml/2006/ole">
            <mc:AlternateContent xmlns:mc="http://schemas.openxmlformats.org/markup-compatibility/2006">
              <mc:Choice xmlns:v="urn:schemas-microsoft-com:vml" Requires="v">
                <p:oleObj spid="_x0000_s462027" name="Equation" r:id="rId10" imgW="241200" imgH="203040" progId="Equation.3">
                  <p:embed/>
                </p:oleObj>
              </mc:Choice>
              <mc:Fallback>
                <p:oleObj name="Equation" r:id="rId10" imgW="24120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0559" y="3035895"/>
                        <a:ext cx="30956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Arc 18"/>
          <p:cNvSpPr>
            <a:spLocks/>
          </p:cNvSpPr>
          <p:nvPr/>
        </p:nvSpPr>
        <p:spPr bwMode="auto">
          <a:xfrm rot="19047393">
            <a:off x="6496546" y="4572595"/>
            <a:ext cx="452438" cy="623887"/>
          </a:xfrm>
          <a:custGeom>
            <a:avLst/>
            <a:gdLst>
              <a:gd name="G0" fmla="+- 0 0 0"/>
              <a:gd name="G1" fmla="+- 17582 0 0"/>
              <a:gd name="G2" fmla="+- 21600 0 0"/>
              <a:gd name="T0" fmla="*/ 12547 w 21600"/>
              <a:gd name="T1" fmla="*/ 0 h 29815"/>
              <a:gd name="T2" fmla="*/ 17802 w 21600"/>
              <a:gd name="T3" fmla="*/ 29815 h 29815"/>
              <a:gd name="T4" fmla="*/ 0 w 21600"/>
              <a:gd name="T5" fmla="*/ 17582 h 29815"/>
            </a:gdLst>
            <a:ahLst/>
            <a:cxnLst>
              <a:cxn ang="0">
                <a:pos x="T0" y="T1"/>
              </a:cxn>
              <a:cxn ang="0">
                <a:pos x="T2" y="T3"/>
              </a:cxn>
              <a:cxn ang="0">
                <a:pos x="T4" y="T5"/>
              </a:cxn>
            </a:cxnLst>
            <a:rect l="0" t="0" r="r" b="b"/>
            <a:pathLst>
              <a:path w="21600" h="29815" fill="none" extrusionOk="0">
                <a:moveTo>
                  <a:pt x="12547" y="-1"/>
                </a:moveTo>
                <a:cubicBezTo>
                  <a:pt x="18227" y="4053"/>
                  <a:pt x="21600" y="10602"/>
                  <a:pt x="21600" y="17582"/>
                </a:cubicBezTo>
                <a:cubicBezTo>
                  <a:pt x="21600" y="21949"/>
                  <a:pt x="20275" y="26215"/>
                  <a:pt x="17802" y="29815"/>
                </a:cubicBezTo>
              </a:path>
              <a:path w="21600" h="29815" stroke="0" extrusionOk="0">
                <a:moveTo>
                  <a:pt x="12547" y="-1"/>
                </a:moveTo>
                <a:cubicBezTo>
                  <a:pt x="18227" y="4053"/>
                  <a:pt x="21600" y="10602"/>
                  <a:pt x="21600" y="17582"/>
                </a:cubicBezTo>
                <a:cubicBezTo>
                  <a:pt x="21600" y="21949"/>
                  <a:pt x="20275" y="26215"/>
                  <a:pt x="17802" y="29815"/>
                </a:cubicBezTo>
                <a:lnTo>
                  <a:pt x="0" y="17582"/>
                </a:lnTo>
                <a:close/>
              </a:path>
            </a:pathLst>
          </a:custGeom>
          <a:noFill/>
          <a:ln w="19050">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 name="Arc 19"/>
          <p:cNvSpPr>
            <a:spLocks/>
          </p:cNvSpPr>
          <p:nvPr/>
        </p:nvSpPr>
        <p:spPr bwMode="auto">
          <a:xfrm rot="20598224">
            <a:off x="6025059" y="3834407"/>
            <a:ext cx="441325" cy="434975"/>
          </a:xfrm>
          <a:custGeom>
            <a:avLst/>
            <a:gdLst>
              <a:gd name="G0" fmla="+- 1757 0 0"/>
              <a:gd name="G1" fmla="+- 0 0 0"/>
              <a:gd name="G2" fmla="+- 21600 0 0"/>
              <a:gd name="T0" fmla="*/ 21849 w 21849"/>
              <a:gd name="T1" fmla="*/ 7930 h 21600"/>
              <a:gd name="T2" fmla="*/ 0 w 21849"/>
              <a:gd name="T3" fmla="*/ 21528 h 21600"/>
              <a:gd name="T4" fmla="*/ 1757 w 21849"/>
              <a:gd name="T5" fmla="*/ 0 h 21600"/>
            </a:gdLst>
            <a:ahLst/>
            <a:cxnLst>
              <a:cxn ang="0">
                <a:pos x="T0" y="T1"/>
              </a:cxn>
              <a:cxn ang="0">
                <a:pos x="T2" y="T3"/>
              </a:cxn>
              <a:cxn ang="0">
                <a:pos x="T4" y="T5"/>
              </a:cxn>
            </a:cxnLst>
            <a:rect l="0" t="0" r="r" b="b"/>
            <a:pathLst>
              <a:path w="21849" h="21600" fill="none" extrusionOk="0">
                <a:moveTo>
                  <a:pt x="21848" y="7929"/>
                </a:moveTo>
                <a:cubicBezTo>
                  <a:pt x="18592" y="16179"/>
                  <a:pt x="10625" y="21600"/>
                  <a:pt x="1757" y="21600"/>
                </a:cubicBezTo>
                <a:cubicBezTo>
                  <a:pt x="1170" y="21600"/>
                  <a:pt x="584" y="21576"/>
                  <a:pt x="-1" y="21528"/>
                </a:cubicBezTo>
              </a:path>
              <a:path w="21849" h="21600" stroke="0" extrusionOk="0">
                <a:moveTo>
                  <a:pt x="21848" y="7929"/>
                </a:moveTo>
                <a:cubicBezTo>
                  <a:pt x="18592" y="16179"/>
                  <a:pt x="10625" y="21600"/>
                  <a:pt x="1757" y="21600"/>
                </a:cubicBezTo>
                <a:cubicBezTo>
                  <a:pt x="1170" y="21600"/>
                  <a:pt x="584" y="21576"/>
                  <a:pt x="-1" y="21528"/>
                </a:cubicBezTo>
                <a:lnTo>
                  <a:pt x="1757" y="0"/>
                </a:lnTo>
                <a:close/>
              </a:path>
            </a:pathLst>
          </a:custGeom>
          <a:noFill/>
          <a:ln w="19050">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28" name="Object 20"/>
          <p:cNvGraphicFramePr>
            <a:graphicFrameLocks noChangeAspect="1"/>
          </p:cNvGraphicFramePr>
          <p:nvPr>
            <p:extLst>
              <p:ext uri="{D42A27DB-BD31-4B8C-83A1-F6EECF244321}">
                <p14:modId xmlns:p14="http://schemas.microsoft.com/office/powerpoint/2010/main" val="1720971202"/>
              </p:ext>
            </p:extLst>
          </p:nvPr>
        </p:nvGraphicFramePr>
        <p:xfrm>
          <a:off x="6877546" y="4547195"/>
          <a:ext cx="390525" cy="260350"/>
        </p:xfrm>
        <a:graphic>
          <a:graphicData uri="http://schemas.openxmlformats.org/presentationml/2006/ole">
            <mc:AlternateContent xmlns:mc="http://schemas.openxmlformats.org/markup-compatibility/2006">
              <mc:Choice xmlns:v="urn:schemas-microsoft-com:vml" Requires="v">
                <p:oleObj spid="_x0000_s462028" name="Equation" r:id="rId11" imgW="304560" imgH="203040" progId="Equation.3">
                  <p:embed/>
                </p:oleObj>
              </mc:Choice>
              <mc:Fallback>
                <p:oleObj name="Equation" r:id="rId11" imgW="30456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7546" y="4547195"/>
                        <a:ext cx="3905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Line 21"/>
          <p:cNvSpPr>
            <a:spLocks noChangeShapeType="1"/>
          </p:cNvSpPr>
          <p:nvPr/>
        </p:nvSpPr>
        <p:spPr bwMode="auto">
          <a:xfrm>
            <a:off x="5436096" y="2531070"/>
            <a:ext cx="792163" cy="1008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 name="Line 22"/>
          <p:cNvSpPr>
            <a:spLocks noChangeShapeType="1"/>
          </p:cNvSpPr>
          <p:nvPr/>
        </p:nvSpPr>
        <p:spPr bwMode="auto">
          <a:xfrm flipV="1">
            <a:off x="6229846" y="3251795"/>
            <a:ext cx="1798638" cy="2873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 name="Line 23"/>
          <p:cNvSpPr>
            <a:spLocks noChangeShapeType="1"/>
          </p:cNvSpPr>
          <p:nvPr/>
        </p:nvSpPr>
        <p:spPr bwMode="auto">
          <a:xfrm flipV="1">
            <a:off x="5436096" y="2243732"/>
            <a:ext cx="1800225" cy="2873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24"/>
          <p:cNvSpPr>
            <a:spLocks noChangeShapeType="1"/>
          </p:cNvSpPr>
          <p:nvPr/>
        </p:nvSpPr>
        <p:spPr bwMode="auto">
          <a:xfrm>
            <a:off x="7234734" y="2243732"/>
            <a:ext cx="433387" cy="1512888"/>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Line 25"/>
          <p:cNvSpPr>
            <a:spLocks noChangeShapeType="1"/>
          </p:cNvSpPr>
          <p:nvPr/>
        </p:nvSpPr>
        <p:spPr bwMode="auto">
          <a:xfrm>
            <a:off x="7668121" y="3756620"/>
            <a:ext cx="792163" cy="1008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4" name="Line 26"/>
          <p:cNvSpPr>
            <a:spLocks noChangeShapeType="1"/>
          </p:cNvSpPr>
          <p:nvPr/>
        </p:nvSpPr>
        <p:spPr bwMode="auto">
          <a:xfrm>
            <a:off x="8028484" y="3251795"/>
            <a:ext cx="431800" cy="15128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5" name="Line 27"/>
          <p:cNvSpPr>
            <a:spLocks noChangeShapeType="1"/>
          </p:cNvSpPr>
          <p:nvPr/>
        </p:nvSpPr>
        <p:spPr bwMode="auto">
          <a:xfrm>
            <a:off x="7234734" y="2243732"/>
            <a:ext cx="792162" cy="10080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 name="Arc 28"/>
          <p:cNvSpPr>
            <a:spLocks/>
          </p:cNvSpPr>
          <p:nvPr/>
        </p:nvSpPr>
        <p:spPr bwMode="auto">
          <a:xfrm rot="7367338">
            <a:off x="7692728" y="3141463"/>
            <a:ext cx="393700" cy="668337"/>
          </a:xfrm>
          <a:custGeom>
            <a:avLst/>
            <a:gdLst>
              <a:gd name="G0" fmla="+- 0 0 0"/>
              <a:gd name="G1" fmla="+- 17582 0 0"/>
              <a:gd name="G2" fmla="+- 21600 0 0"/>
              <a:gd name="T0" fmla="*/ 12547 w 21600"/>
              <a:gd name="T1" fmla="*/ 0 h 36678"/>
              <a:gd name="T2" fmla="*/ 10094 w 21600"/>
              <a:gd name="T3" fmla="*/ 36678 h 36678"/>
              <a:gd name="T4" fmla="*/ 0 w 21600"/>
              <a:gd name="T5" fmla="*/ 17582 h 36678"/>
            </a:gdLst>
            <a:ahLst/>
            <a:cxnLst>
              <a:cxn ang="0">
                <a:pos x="T0" y="T1"/>
              </a:cxn>
              <a:cxn ang="0">
                <a:pos x="T2" y="T3"/>
              </a:cxn>
              <a:cxn ang="0">
                <a:pos x="T4" y="T5"/>
              </a:cxn>
            </a:cxnLst>
            <a:rect l="0" t="0" r="r" b="b"/>
            <a:pathLst>
              <a:path w="21600" h="36678" fill="none" extrusionOk="0">
                <a:moveTo>
                  <a:pt x="12547" y="-1"/>
                </a:moveTo>
                <a:cubicBezTo>
                  <a:pt x="18227" y="4053"/>
                  <a:pt x="21600" y="10602"/>
                  <a:pt x="21600" y="17582"/>
                </a:cubicBezTo>
                <a:cubicBezTo>
                  <a:pt x="21600" y="25587"/>
                  <a:pt x="17171" y="32936"/>
                  <a:pt x="10094" y="36678"/>
                </a:cubicBezTo>
              </a:path>
              <a:path w="21600" h="36678" stroke="0" extrusionOk="0">
                <a:moveTo>
                  <a:pt x="12547" y="-1"/>
                </a:moveTo>
                <a:cubicBezTo>
                  <a:pt x="18227" y="4053"/>
                  <a:pt x="21600" y="10602"/>
                  <a:pt x="21600" y="17582"/>
                </a:cubicBezTo>
                <a:cubicBezTo>
                  <a:pt x="21600" y="25587"/>
                  <a:pt x="17171" y="32936"/>
                  <a:pt x="10094" y="36678"/>
                </a:cubicBezTo>
                <a:lnTo>
                  <a:pt x="0" y="17582"/>
                </a:lnTo>
                <a:close/>
              </a:path>
            </a:pathLst>
          </a:custGeom>
          <a:noFill/>
          <a:ln w="19050">
            <a:solidFill>
              <a:srgbClr val="FF6600"/>
            </a:solidFill>
            <a:round/>
            <a:headEnd type="arrow" w="med" len="lg"/>
            <a:tailEnd type="arrow"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7" name="Arc 29"/>
          <p:cNvSpPr>
            <a:spLocks/>
          </p:cNvSpPr>
          <p:nvPr/>
        </p:nvSpPr>
        <p:spPr bwMode="auto">
          <a:xfrm rot="5154187">
            <a:off x="5934571" y="3401020"/>
            <a:ext cx="588963" cy="433387"/>
          </a:xfrm>
          <a:custGeom>
            <a:avLst/>
            <a:gdLst>
              <a:gd name="G0" fmla="+- 9429 0 0"/>
              <a:gd name="G1" fmla="+- 0 0 0"/>
              <a:gd name="G2" fmla="+- 21600 0 0"/>
              <a:gd name="T0" fmla="*/ 29239 w 29239"/>
              <a:gd name="T1" fmla="*/ 8609 h 21600"/>
              <a:gd name="T2" fmla="*/ 0 w 29239"/>
              <a:gd name="T3" fmla="*/ 19433 h 21600"/>
              <a:gd name="T4" fmla="*/ 9429 w 29239"/>
              <a:gd name="T5" fmla="*/ 0 h 21600"/>
            </a:gdLst>
            <a:ahLst/>
            <a:cxnLst>
              <a:cxn ang="0">
                <a:pos x="T0" y="T1"/>
              </a:cxn>
              <a:cxn ang="0">
                <a:pos x="T2" y="T3"/>
              </a:cxn>
              <a:cxn ang="0">
                <a:pos x="T4" y="T5"/>
              </a:cxn>
            </a:cxnLst>
            <a:rect l="0" t="0" r="r" b="b"/>
            <a:pathLst>
              <a:path w="29239" h="21600" fill="none" extrusionOk="0">
                <a:moveTo>
                  <a:pt x="29239" y="8609"/>
                </a:moveTo>
                <a:cubicBezTo>
                  <a:pt x="25811" y="16497"/>
                  <a:pt x="18029" y="21600"/>
                  <a:pt x="9429" y="21600"/>
                </a:cubicBezTo>
                <a:cubicBezTo>
                  <a:pt x="6162" y="21600"/>
                  <a:pt x="2938" y="20859"/>
                  <a:pt x="-1" y="19433"/>
                </a:cubicBezTo>
              </a:path>
              <a:path w="29239" h="21600" stroke="0" extrusionOk="0">
                <a:moveTo>
                  <a:pt x="29239" y="8609"/>
                </a:moveTo>
                <a:cubicBezTo>
                  <a:pt x="25811" y="16497"/>
                  <a:pt x="18029" y="21600"/>
                  <a:pt x="9429" y="21600"/>
                </a:cubicBezTo>
                <a:cubicBezTo>
                  <a:pt x="6162" y="21600"/>
                  <a:pt x="2938" y="20859"/>
                  <a:pt x="-1" y="19433"/>
                </a:cubicBezTo>
                <a:lnTo>
                  <a:pt x="9429" y="0"/>
                </a:lnTo>
                <a:close/>
              </a:path>
            </a:pathLst>
          </a:custGeom>
          <a:noFill/>
          <a:ln w="19050">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38" name="Object 30"/>
          <p:cNvGraphicFramePr>
            <a:graphicFrameLocks noChangeAspect="1"/>
          </p:cNvGraphicFramePr>
          <p:nvPr>
            <p:extLst>
              <p:ext uri="{D42A27DB-BD31-4B8C-83A1-F6EECF244321}">
                <p14:modId xmlns:p14="http://schemas.microsoft.com/office/powerpoint/2010/main" val="3203705782"/>
              </p:ext>
            </p:extLst>
          </p:nvPr>
        </p:nvGraphicFramePr>
        <p:xfrm>
          <a:off x="5725021" y="3467695"/>
          <a:ext cx="390525" cy="260350"/>
        </p:xfrm>
        <a:graphic>
          <a:graphicData uri="http://schemas.openxmlformats.org/presentationml/2006/ole">
            <mc:AlternateContent xmlns:mc="http://schemas.openxmlformats.org/markup-compatibility/2006">
              <mc:Choice xmlns:v="urn:schemas-microsoft-com:vml" Requires="v">
                <p:oleObj spid="_x0000_s462029" name="Equation" r:id="rId12" imgW="304560" imgH="203040" progId="Equation.DSMT4">
                  <p:embed/>
                </p:oleObj>
              </mc:Choice>
              <mc:Fallback>
                <p:oleObj name="Equation" r:id="rId12" imgW="30456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5021" y="3467695"/>
                        <a:ext cx="3905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 name="Object 31"/>
          <p:cNvGraphicFramePr>
            <a:graphicFrameLocks noChangeAspect="1"/>
          </p:cNvGraphicFramePr>
          <p:nvPr>
            <p:extLst>
              <p:ext uri="{D42A27DB-BD31-4B8C-83A1-F6EECF244321}">
                <p14:modId xmlns:p14="http://schemas.microsoft.com/office/powerpoint/2010/main" val="451609476"/>
              </p:ext>
            </p:extLst>
          </p:nvPr>
        </p:nvGraphicFramePr>
        <p:xfrm>
          <a:off x="5982196" y="3972520"/>
          <a:ext cx="390525" cy="260350"/>
        </p:xfrm>
        <a:graphic>
          <a:graphicData uri="http://schemas.openxmlformats.org/presentationml/2006/ole">
            <mc:AlternateContent xmlns:mc="http://schemas.openxmlformats.org/markup-compatibility/2006">
              <mc:Choice xmlns:v="urn:schemas-microsoft-com:vml" Requires="v">
                <p:oleObj spid="_x0000_s462030" name="Equation" r:id="rId13" imgW="304560" imgH="203040" progId="Equation.DSMT4">
                  <p:embed/>
                </p:oleObj>
              </mc:Choice>
              <mc:Fallback>
                <p:oleObj name="Equation" r:id="rId13" imgW="30456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2196" y="3972520"/>
                        <a:ext cx="3905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 name="Arc 32"/>
          <p:cNvSpPr>
            <a:spLocks/>
          </p:cNvSpPr>
          <p:nvPr/>
        </p:nvSpPr>
        <p:spPr bwMode="auto">
          <a:xfrm rot="7340330">
            <a:off x="7466509" y="2977157"/>
            <a:ext cx="481012" cy="357188"/>
          </a:xfrm>
          <a:custGeom>
            <a:avLst/>
            <a:gdLst>
              <a:gd name="G0" fmla="+- 12378 0 0"/>
              <a:gd name="G1" fmla="+- 0 0 0"/>
              <a:gd name="G2" fmla="+- 21600 0 0"/>
              <a:gd name="T0" fmla="*/ 29123 w 29123"/>
              <a:gd name="T1" fmla="*/ 13645 h 21600"/>
              <a:gd name="T2" fmla="*/ 0 w 29123"/>
              <a:gd name="T3" fmla="*/ 17702 h 21600"/>
              <a:gd name="T4" fmla="*/ 12378 w 29123"/>
              <a:gd name="T5" fmla="*/ 0 h 21600"/>
            </a:gdLst>
            <a:ahLst/>
            <a:cxnLst>
              <a:cxn ang="0">
                <a:pos x="T0" y="T1"/>
              </a:cxn>
              <a:cxn ang="0">
                <a:pos x="T2" y="T3"/>
              </a:cxn>
              <a:cxn ang="0">
                <a:pos x="T4" y="T5"/>
              </a:cxn>
            </a:cxnLst>
            <a:rect l="0" t="0" r="r" b="b"/>
            <a:pathLst>
              <a:path w="29123" h="21600" fill="none" extrusionOk="0">
                <a:moveTo>
                  <a:pt x="29122" y="13644"/>
                </a:moveTo>
                <a:cubicBezTo>
                  <a:pt x="25020" y="18678"/>
                  <a:pt x="18871" y="21600"/>
                  <a:pt x="12378" y="21600"/>
                </a:cubicBezTo>
                <a:cubicBezTo>
                  <a:pt x="7950" y="21600"/>
                  <a:pt x="3629" y="20239"/>
                  <a:pt x="0" y="17701"/>
                </a:cubicBezTo>
              </a:path>
              <a:path w="29123" h="21600" stroke="0" extrusionOk="0">
                <a:moveTo>
                  <a:pt x="29122" y="13644"/>
                </a:moveTo>
                <a:cubicBezTo>
                  <a:pt x="25020" y="18678"/>
                  <a:pt x="18871" y="21600"/>
                  <a:pt x="12378" y="21600"/>
                </a:cubicBezTo>
                <a:cubicBezTo>
                  <a:pt x="7950" y="21600"/>
                  <a:pt x="3629" y="20239"/>
                  <a:pt x="0" y="17701"/>
                </a:cubicBezTo>
                <a:lnTo>
                  <a:pt x="12378" y="0"/>
                </a:lnTo>
                <a:close/>
              </a:path>
            </a:pathLst>
          </a:custGeom>
          <a:noFill/>
          <a:ln w="19050">
            <a:solidFill>
              <a:srgbClr val="FF66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 name="Line 33"/>
          <p:cNvSpPr>
            <a:spLocks noChangeShapeType="1"/>
          </p:cNvSpPr>
          <p:nvPr/>
        </p:nvSpPr>
        <p:spPr bwMode="auto">
          <a:xfrm flipV="1">
            <a:off x="5869484" y="3251795"/>
            <a:ext cx="2159000" cy="792162"/>
          </a:xfrm>
          <a:prstGeom prst="line">
            <a:avLst/>
          </a:prstGeom>
          <a:noFill/>
          <a:ln w="28575">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42" name="Object 34"/>
          <p:cNvGraphicFramePr>
            <a:graphicFrameLocks noChangeAspect="1"/>
          </p:cNvGraphicFramePr>
          <p:nvPr>
            <p:extLst>
              <p:ext uri="{D42A27DB-BD31-4B8C-83A1-F6EECF244321}">
                <p14:modId xmlns:p14="http://schemas.microsoft.com/office/powerpoint/2010/main" val="3267870094"/>
              </p:ext>
            </p:extLst>
          </p:nvPr>
        </p:nvGraphicFramePr>
        <p:xfrm>
          <a:off x="5796459" y="2531070"/>
          <a:ext cx="390525" cy="260350"/>
        </p:xfrm>
        <a:graphic>
          <a:graphicData uri="http://schemas.openxmlformats.org/presentationml/2006/ole">
            <mc:AlternateContent xmlns:mc="http://schemas.openxmlformats.org/markup-compatibility/2006">
              <mc:Choice xmlns:v="urn:schemas-microsoft-com:vml" Requires="v">
                <p:oleObj spid="_x0000_s462031" name="Equation" r:id="rId14" imgW="304560" imgH="203040" progId="Equation.3">
                  <p:embed/>
                </p:oleObj>
              </mc:Choice>
              <mc:Fallback>
                <p:oleObj name="Equation" r:id="rId14" imgW="30456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459" y="2531070"/>
                        <a:ext cx="3905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 name="Object 35"/>
          <p:cNvGraphicFramePr>
            <a:graphicFrameLocks noChangeAspect="1"/>
          </p:cNvGraphicFramePr>
          <p:nvPr>
            <p:extLst>
              <p:ext uri="{D42A27DB-BD31-4B8C-83A1-F6EECF244321}">
                <p14:modId xmlns:p14="http://schemas.microsoft.com/office/powerpoint/2010/main" val="1456284474"/>
              </p:ext>
            </p:extLst>
          </p:nvPr>
        </p:nvGraphicFramePr>
        <p:xfrm>
          <a:off x="5604371" y="3899495"/>
          <a:ext cx="265113" cy="287337"/>
        </p:xfrm>
        <a:graphic>
          <a:graphicData uri="http://schemas.openxmlformats.org/presentationml/2006/ole">
            <mc:AlternateContent xmlns:mc="http://schemas.openxmlformats.org/markup-compatibility/2006">
              <mc:Choice xmlns:v="urn:schemas-microsoft-com:vml" Requires="v">
                <p:oleObj spid="_x0000_s462032" name="Equation" r:id="rId15" imgW="152280" imgH="164880" progId="Equation.DSMT4">
                  <p:embed/>
                </p:oleObj>
              </mc:Choice>
              <mc:Fallback>
                <p:oleObj name="Equation" r:id="rId15" imgW="152280" imgH="1648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04371" y="3899495"/>
                        <a:ext cx="265113"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 name="Object 36"/>
          <p:cNvGraphicFramePr>
            <a:graphicFrameLocks noChangeAspect="1"/>
          </p:cNvGraphicFramePr>
          <p:nvPr>
            <p:extLst>
              <p:ext uri="{D42A27DB-BD31-4B8C-83A1-F6EECF244321}">
                <p14:modId xmlns:p14="http://schemas.microsoft.com/office/powerpoint/2010/main" val="2053874025"/>
              </p:ext>
            </p:extLst>
          </p:nvPr>
        </p:nvGraphicFramePr>
        <p:xfrm>
          <a:off x="8028484" y="3035895"/>
          <a:ext cx="265112" cy="309562"/>
        </p:xfrm>
        <a:graphic>
          <a:graphicData uri="http://schemas.openxmlformats.org/presentationml/2006/ole">
            <mc:AlternateContent xmlns:mc="http://schemas.openxmlformats.org/markup-compatibility/2006">
              <mc:Choice xmlns:v="urn:schemas-microsoft-com:vml" Requires="v">
                <p:oleObj spid="_x0000_s462033" name="Equation" r:id="rId17" imgW="152280" imgH="177480" progId="Equation.DSMT4">
                  <p:embed/>
                </p:oleObj>
              </mc:Choice>
              <mc:Fallback>
                <p:oleObj name="Equation" r:id="rId17" imgW="152280" imgH="1774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28484" y="3035895"/>
                        <a:ext cx="265112"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矩形 2"/>
          <p:cNvSpPr/>
          <p:nvPr/>
        </p:nvSpPr>
        <p:spPr>
          <a:xfrm>
            <a:off x="395536" y="1059120"/>
            <a:ext cx="5343771" cy="523220"/>
          </a:xfrm>
          <a:prstGeom prst="rect">
            <a:avLst/>
          </a:prstGeom>
        </p:spPr>
        <p:txBody>
          <a:bodyPr wrap="none">
            <a:spAutoFit/>
          </a:bodyPr>
          <a:lstStyle/>
          <a:p>
            <a:r>
              <a:rPr lang="en-US" altLang="zh-CN" sz="2800" dirty="0">
                <a:solidFill>
                  <a:srgbClr val="0066FF"/>
                </a:solidFill>
                <a:latin typeface="微软雅黑" panose="020B0503020204020204" pitchFamily="34" charset="-122"/>
                <a:ea typeface="微软雅黑" panose="020B0503020204020204" pitchFamily="34" charset="-122"/>
              </a:rPr>
              <a:t>1</a:t>
            </a:r>
            <a:r>
              <a:rPr lang="zh-CN" altLang="en-US" sz="2800" dirty="0">
                <a:solidFill>
                  <a:srgbClr val="0066FF"/>
                </a:solidFill>
                <a:latin typeface="微软雅黑" panose="020B0503020204020204" pitchFamily="34" charset="-122"/>
                <a:ea typeface="微软雅黑" panose="020B0503020204020204" pitchFamily="34" charset="-122"/>
              </a:rPr>
              <a:t>、</a:t>
            </a:r>
            <a:r>
              <a:rPr lang="en-US" altLang="zh-CN" sz="2800" dirty="0">
                <a:solidFill>
                  <a:srgbClr val="0066FF"/>
                </a:solidFill>
                <a:latin typeface="微软雅黑" panose="020B0503020204020204" pitchFamily="34" charset="-122"/>
                <a:ea typeface="微软雅黑" panose="020B0503020204020204" pitchFamily="34" charset="-122"/>
              </a:rPr>
              <a:t>Nicol</a:t>
            </a:r>
            <a:r>
              <a:rPr lang="zh-CN" altLang="en-US" sz="2800" dirty="0" smtClean="0">
                <a:solidFill>
                  <a:srgbClr val="0066FF"/>
                </a:solidFill>
                <a:latin typeface="微软雅黑" panose="020B0503020204020204" pitchFamily="34" charset="-122"/>
                <a:ea typeface="微软雅黑" panose="020B0503020204020204" pitchFamily="34" charset="-122"/>
              </a:rPr>
              <a:t>棱镜（</a:t>
            </a:r>
            <a:r>
              <a:rPr lang="en-US" altLang="zh-CN" sz="2800" dirty="0">
                <a:latin typeface="Times New Roman" panose="02020603050405020304" pitchFamily="18" charset="0"/>
              </a:rPr>
              <a:t> </a:t>
            </a:r>
            <a:r>
              <a:rPr lang="en-US" altLang="zh-CN" sz="2800" dirty="0" err="1">
                <a:latin typeface="Times New Roman" panose="02020603050405020304" pitchFamily="18" charset="0"/>
              </a:rPr>
              <a:t>W.Nicol</a:t>
            </a:r>
            <a:r>
              <a:rPr lang="en-US" altLang="zh-CN" sz="2800" dirty="0">
                <a:latin typeface="Times New Roman" panose="02020603050405020304" pitchFamily="18" charset="0"/>
              </a:rPr>
              <a:t>, 1828 </a:t>
            </a:r>
            <a:r>
              <a:rPr lang="zh-CN" altLang="en-US" sz="2800" dirty="0" smtClean="0">
                <a:solidFill>
                  <a:srgbClr val="0066FF"/>
                </a:solidFill>
                <a:latin typeface="微软雅黑" panose="020B0503020204020204" pitchFamily="34" charset="-122"/>
                <a:ea typeface="微软雅黑" panose="020B0503020204020204" pitchFamily="34" charset="-122"/>
              </a:rPr>
              <a:t>）</a:t>
            </a:r>
            <a:endParaRPr lang="zh-CN" altLang="en-US" sz="2800" dirty="0">
              <a:solidFill>
                <a:srgbClr val="0066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944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Line 29"/>
          <p:cNvSpPr>
            <a:spLocks noChangeShapeType="1"/>
          </p:cNvSpPr>
          <p:nvPr/>
        </p:nvSpPr>
        <p:spPr bwMode="invGray">
          <a:xfrm>
            <a:off x="1827908" y="1622524"/>
            <a:ext cx="4413250" cy="0"/>
          </a:xfrm>
          <a:prstGeom prst="line">
            <a:avLst/>
          </a:prstGeom>
          <a:noFill/>
          <a:ln w="57150"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0" name="Line 30"/>
          <p:cNvSpPr>
            <a:spLocks noChangeShapeType="1"/>
          </p:cNvSpPr>
          <p:nvPr/>
        </p:nvSpPr>
        <p:spPr bwMode="invGray">
          <a:xfrm>
            <a:off x="2345433" y="3386237"/>
            <a:ext cx="4413250" cy="0"/>
          </a:xfrm>
          <a:prstGeom prst="line">
            <a:avLst/>
          </a:prstGeom>
          <a:noFill/>
          <a:ln w="19050"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1" name="Line 31"/>
          <p:cNvSpPr>
            <a:spLocks noChangeShapeType="1"/>
          </p:cNvSpPr>
          <p:nvPr/>
        </p:nvSpPr>
        <p:spPr bwMode="invGray">
          <a:xfrm>
            <a:off x="1827908" y="1622524"/>
            <a:ext cx="517525" cy="1763713"/>
          </a:xfrm>
          <a:prstGeom prst="line">
            <a:avLst/>
          </a:prstGeom>
          <a:noFill/>
          <a:ln w="19050"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2" name="Line 32"/>
          <p:cNvSpPr>
            <a:spLocks noChangeShapeType="1"/>
          </p:cNvSpPr>
          <p:nvPr/>
        </p:nvSpPr>
        <p:spPr bwMode="invGray">
          <a:xfrm>
            <a:off x="6239570" y="1622524"/>
            <a:ext cx="517525" cy="1763713"/>
          </a:xfrm>
          <a:prstGeom prst="line">
            <a:avLst/>
          </a:prstGeom>
          <a:noFill/>
          <a:ln w="19050"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3" name="Line 33"/>
          <p:cNvSpPr>
            <a:spLocks noChangeShapeType="1"/>
          </p:cNvSpPr>
          <p:nvPr/>
        </p:nvSpPr>
        <p:spPr bwMode="invGray">
          <a:xfrm flipV="1">
            <a:off x="2345433" y="1622524"/>
            <a:ext cx="3894137" cy="1763713"/>
          </a:xfrm>
          <a:prstGeom prst="line">
            <a:avLst/>
          </a:prstGeom>
          <a:noFill/>
          <a:ln w="76200" cap="rnd">
            <a:solidFill>
              <a:schemeClr val="accent1">
                <a:lumMod val="75000"/>
              </a:schemeClr>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4" name="Line 34"/>
          <p:cNvSpPr>
            <a:spLocks noChangeShapeType="1"/>
          </p:cNvSpPr>
          <p:nvPr/>
        </p:nvSpPr>
        <p:spPr bwMode="invGray">
          <a:xfrm>
            <a:off x="1827908" y="1622524"/>
            <a:ext cx="311150" cy="1763713"/>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5" name="Line 35"/>
          <p:cNvSpPr>
            <a:spLocks noChangeShapeType="1"/>
          </p:cNvSpPr>
          <p:nvPr/>
        </p:nvSpPr>
        <p:spPr bwMode="invGray">
          <a:xfrm>
            <a:off x="2139058" y="3386237"/>
            <a:ext cx="258762"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6" name="Line 36"/>
          <p:cNvSpPr>
            <a:spLocks noChangeShapeType="1"/>
          </p:cNvSpPr>
          <p:nvPr/>
        </p:nvSpPr>
        <p:spPr bwMode="invGray">
          <a:xfrm>
            <a:off x="6447533" y="1622524"/>
            <a:ext cx="311150" cy="1763713"/>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7" name="Line 37"/>
          <p:cNvSpPr>
            <a:spLocks noChangeShapeType="1"/>
          </p:cNvSpPr>
          <p:nvPr/>
        </p:nvSpPr>
        <p:spPr bwMode="invGray">
          <a:xfrm>
            <a:off x="6188770" y="1622524"/>
            <a:ext cx="258763"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48" name="Line 38"/>
          <p:cNvSpPr>
            <a:spLocks noChangeShapeType="1"/>
          </p:cNvSpPr>
          <p:nvPr/>
        </p:nvSpPr>
        <p:spPr bwMode="invGray">
          <a:xfrm flipV="1">
            <a:off x="2326383" y="1360587"/>
            <a:ext cx="1233487" cy="2025650"/>
          </a:xfrm>
          <a:prstGeom prst="line">
            <a:avLst/>
          </a:prstGeom>
          <a:noFill/>
          <a:ln w="19050" cap="rnd">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49" name="Arc 39"/>
          <p:cNvSpPr>
            <a:spLocks/>
          </p:cNvSpPr>
          <p:nvPr/>
        </p:nvSpPr>
        <p:spPr bwMode="invGray">
          <a:xfrm flipH="1">
            <a:off x="1411983" y="1208187"/>
            <a:ext cx="776287" cy="693737"/>
          </a:xfrm>
          <a:custGeom>
            <a:avLst/>
            <a:gdLst>
              <a:gd name="T0" fmla="*/ 2147483647 w 18459"/>
              <a:gd name="T1" fmla="*/ 2147483647 h 17720"/>
              <a:gd name="T2" fmla="*/ 0 w 18459"/>
              <a:gd name="T3" fmla="*/ 2147483647 h 17720"/>
              <a:gd name="T4" fmla="*/ 2147483647 w 18459"/>
              <a:gd name="T5" fmla="*/ 0 h 17720"/>
              <a:gd name="T6" fmla="*/ 0 60000 65536"/>
              <a:gd name="T7" fmla="*/ 0 60000 65536"/>
              <a:gd name="T8" fmla="*/ 0 60000 65536"/>
              <a:gd name="T9" fmla="*/ 0 w 18459"/>
              <a:gd name="T10" fmla="*/ 0 h 17720"/>
              <a:gd name="T11" fmla="*/ 18459 w 18459"/>
              <a:gd name="T12" fmla="*/ 17720 h 17720"/>
            </a:gdLst>
            <a:ahLst/>
            <a:cxnLst>
              <a:cxn ang="T6">
                <a:pos x="T0" y="T1"/>
              </a:cxn>
              <a:cxn ang="T7">
                <a:pos x="T2" y="T3"/>
              </a:cxn>
              <a:cxn ang="T8">
                <a:pos x="T4" y="T5"/>
              </a:cxn>
            </a:cxnLst>
            <a:rect l="T9" t="T10" r="T11" b="T12"/>
            <a:pathLst>
              <a:path w="18459" h="17720" fill="none" extrusionOk="0">
                <a:moveTo>
                  <a:pt x="6107" y="17720"/>
                </a:moveTo>
                <a:cubicBezTo>
                  <a:pt x="3641" y="16001"/>
                  <a:pt x="1561" y="13786"/>
                  <a:pt x="0" y="11217"/>
                </a:cubicBezTo>
              </a:path>
              <a:path w="18459" h="17720" stroke="0" extrusionOk="0">
                <a:moveTo>
                  <a:pt x="6107" y="17720"/>
                </a:moveTo>
                <a:cubicBezTo>
                  <a:pt x="3641" y="16001"/>
                  <a:pt x="1561" y="13786"/>
                  <a:pt x="0" y="11217"/>
                </a:cubicBezTo>
                <a:lnTo>
                  <a:pt x="18459" y="0"/>
                </a:lnTo>
                <a:lnTo>
                  <a:pt x="6107" y="17720"/>
                </a:lnTo>
                <a:close/>
              </a:path>
            </a:pathLst>
          </a:custGeom>
          <a:noFill/>
          <a:ln w="19050" cap="rnd">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50" name="Arc 42"/>
          <p:cNvSpPr>
            <a:spLocks/>
          </p:cNvSpPr>
          <p:nvPr/>
        </p:nvSpPr>
        <p:spPr bwMode="invGray">
          <a:xfrm flipV="1">
            <a:off x="6303070" y="2909987"/>
            <a:ext cx="869950" cy="704850"/>
          </a:xfrm>
          <a:custGeom>
            <a:avLst/>
            <a:gdLst>
              <a:gd name="T0" fmla="*/ 2147483647 w 20712"/>
              <a:gd name="T1" fmla="*/ 2147483647 h 18020"/>
              <a:gd name="T2" fmla="*/ 0 w 20712"/>
              <a:gd name="T3" fmla="*/ 2147483647 h 18020"/>
              <a:gd name="T4" fmla="*/ 2147483647 w 20712"/>
              <a:gd name="T5" fmla="*/ 0 h 18020"/>
              <a:gd name="T6" fmla="*/ 0 60000 65536"/>
              <a:gd name="T7" fmla="*/ 0 60000 65536"/>
              <a:gd name="T8" fmla="*/ 0 60000 65536"/>
              <a:gd name="T9" fmla="*/ 0 w 20712"/>
              <a:gd name="T10" fmla="*/ 0 h 18020"/>
              <a:gd name="T11" fmla="*/ 20712 w 20712"/>
              <a:gd name="T12" fmla="*/ 18020 h 18020"/>
            </a:gdLst>
            <a:ahLst/>
            <a:cxnLst>
              <a:cxn ang="T6">
                <a:pos x="T0" y="T1"/>
              </a:cxn>
              <a:cxn ang="T7">
                <a:pos x="T2" y="T3"/>
              </a:cxn>
              <a:cxn ang="T8">
                <a:pos x="T4" y="T5"/>
              </a:cxn>
            </a:cxnLst>
            <a:rect l="T9" t="T10" r="T11" b="T12"/>
            <a:pathLst>
              <a:path w="20712" h="18020" fill="none" extrusionOk="0">
                <a:moveTo>
                  <a:pt x="8802" y="18019"/>
                </a:moveTo>
                <a:cubicBezTo>
                  <a:pt x="4559" y="15215"/>
                  <a:pt x="1442" y="11005"/>
                  <a:pt x="-1" y="6129"/>
                </a:cubicBezTo>
              </a:path>
              <a:path w="20712" h="18020" stroke="0" extrusionOk="0">
                <a:moveTo>
                  <a:pt x="8802" y="18019"/>
                </a:moveTo>
                <a:cubicBezTo>
                  <a:pt x="4559" y="15215"/>
                  <a:pt x="1442" y="11005"/>
                  <a:pt x="-1" y="6129"/>
                </a:cubicBezTo>
                <a:lnTo>
                  <a:pt x="20712" y="0"/>
                </a:lnTo>
                <a:lnTo>
                  <a:pt x="8802" y="18019"/>
                </a:lnTo>
                <a:close/>
              </a:path>
            </a:pathLst>
          </a:custGeom>
          <a:noFill/>
          <a:ln w="19050" cap="rnd">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51" name="Arc 43"/>
          <p:cNvSpPr>
            <a:spLocks/>
          </p:cNvSpPr>
          <p:nvPr/>
        </p:nvSpPr>
        <p:spPr bwMode="invGray">
          <a:xfrm flipH="1">
            <a:off x="2239070" y="3062387"/>
            <a:ext cx="215900" cy="1071562"/>
          </a:xfrm>
          <a:custGeom>
            <a:avLst/>
            <a:gdLst>
              <a:gd name="T0" fmla="*/ 0 w 3463"/>
              <a:gd name="T1" fmla="*/ 2147483647 h 21600"/>
              <a:gd name="T2" fmla="*/ 2147483647 w 3463"/>
              <a:gd name="T3" fmla="*/ 2147483647 h 21600"/>
              <a:gd name="T4" fmla="*/ 2147483647 w 3463"/>
              <a:gd name="T5" fmla="*/ 2147483647 h 21600"/>
              <a:gd name="T6" fmla="*/ 0 60000 65536"/>
              <a:gd name="T7" fmla="*/ 0 60000 65536"/>
              <a:gd name="T8" fmla="*/ 0 60000 65536"/>
              <a:gd name="T9" fmla="*/ 0 w 3463"/>
              <a:gd name="T10" fmla="*/ 0 h 21600"/>
              <a:gd name="T11" fmla="*/ 3463 w 3463"/>
              <a:gd name="T12" fmla="*/ 21600 h 21600"/>
            </a:gdLst>
            <a:ahLst/>
            <a:cxnLst>
              <a:cxn ang="T6">
                <a:pos x="T0" y="T1"/>
              </a:cxn>
              <a:cxn ang="T7">
                <a:pos x="T2" y="T3"/>
              </a:cxn>
              <a:cxn ang="T8">
                <a:pos x="T4" y="T5"/>
              </a:cxn>
            </a:cxnLst>
            <a:rect l="T9" t="T10" r="T11" b="T12"/>
            <a:pathLst>
              <a:path w="3463" h="21600" fill="none" extrusionOk="0">
                <a:moveTo>
                  <a:pt x="0" y="135"/>
                </a:moveTo>
                <a:cubicBezTo>
                  <a:pt x="801" y="45"/>
                  <a:pt x="1606" y="-1"/>
                  <a:pt x="2413" y="0"/>
                </a:cubicBezTo>
                <a:cubicBezTo>
                  <a:pt x="2763" y="0"/>
                  <a:pt x="3113" y="8"/>
                  <a:pt x="3463" y="25"/>
                </a:cubicBezTo>
              </a:path>
              <a:path w="3463" h="21600" stroke="0" extrusionOk="0">
                <a:moveTo>
                  <a:pt x="0" y="135"/>
                </a:moveTo>
                <a:cubicBezTo>
                  <a:pt x="801" y="45"/>
                  <a:pt x="1606" y="-1"/>
                  <a:pt x="2413" y="0"/>
                </a:cubicBezTo>
                <a:cubicBezTo>
                  <a:pt x="2763" y="0"/>
                  <a:pt x="3113" y="8"/>
                  <a:pt x="3463" y="25"/>
                </a:cubicBezTo>
                <a:lnTo>
                  <a:pt x="2413" y="21600"/>
                </a:lnTo>
                <a:lnTo>
                  <a:pt x="0" y="135"/>
                </a:lnTo>
                <a:close/>
              </a:path>
            </a:pathLst>
          </a:custGeom>
          <a:noFill/>
          <a:ln w="19050" cap="rnd">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aphicFrame>
        <p:nvGraphicFramePr>
          <p:cNvPr id="252" name="Object 46"/>
          <p:cNvGraphicFramePr>
            <a:graphicFrameLocks noChangeAspect="1"/>
          </p:cNvGraphicFramePr>
          <p:nvPr>
            <p:extLst>
              <p:ext uri="{D42A27DB-BD31-4B8C-83A1-F6EECF244321}">
                <p14:modId xmlns:p14="http://schemas.microsoft.com/office/powerpoint/2010/main" val="3015270845"/>
              </p:ext>
            </p:extLst>
          </p:nvPr>
        </p:nvGraphicFramePr>
        <p:xfrm>
          <a:off x="5947470" y="2873474"/>
          <a:ext cx="612775" cy="434975"/>
        </p:xfrm>
        <a:graphic>
          <a:graphicData uri="http://schemas.openxmlformats.org/presentationml/2006/ole">
            <mc:AlternateContent xmlns:mc="http://schemas.openxmlformats.org/markup-compatibility/2006">
              <mc:Choice xmlns:v="urn:schemas-microsoft-com:vml" Requires="v">
                <p:oleObj spid="_x0000_s427746" name="公式" r:id="rId4" imgW="241195" imgH="203112" progId="Equation.3">
                  <p:embed/>
                </p:oleObj>
              </mc:Choice>
              <mc:Fallback>
                <p:oleObj name="公式" r:id="rId4" imgW="241195" imgH="203112"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7470" y="2873474"/>
                        <a:ext cx="612775" cy="434975"/>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3" name="Object 47"/>
          <p:cNvGraphicFramePr>
            <a:graphicFrameLocks noChangeAspect="1"/>
          </p:cNvGraphicFramePr>
          <p:nvPr>
            <p:extLst>
              <p:ext uri="{D42A27DB-BD31-4B8C-83A1-F6EECF244321}">
                <p14:modId xmlns:p14="http://schemas.microsoft.com/office/powerpoint/2010/main" val="1956249764"/>
              </p:ext>
            </p:extLst>
          </p:nvPr>
        </p:nvGraphicFramePr>
        <p:xfrm>
          <a:off x="2059683" y="1649512"/>
          <a:ext cx="612775" cy="434975"/>
        </p:xfrm>
        <a:graphic>
          <a:graphicData uri="http://schemas.openxmlformats.org/presentationml/2006/ole">
            <mc:AlternateContent xmlns:mc="http://schemas.openxmlformats.org/markup-compatibility/2006">
              <mc:Choice xmlns:v="urn:schemas-microsoft-com:vml" Requires="v">
                <p:oleObj spid="_x0000_s427747" name="公式" r:id="rId6" imgW="241195" imgH="203112" progId="Equation.3">
                  <p:embed/>
                </p:oleObj>
              </mc:Choice>
              <mc:Fallback>
                <p:oleObj name="公式" r:id="rId6" imgW="241195" imgH="203112"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9683" y="1649512"/>
                        <a:ext cx="612775" cy="434975"/>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4" name="Object 48"/>
          <p:cNvGraphicFramePr>
            <a:graphicFrameLocks noChangeAspect="1"/>
          </p:cNvGraphicFramePr>
          <p:nvPr>
            <p:extLst>
              <p:ext uri="{D42A27DB-BD31-4B8C-83A1-F6EECF244321}">
                <p14:modId xmlns:p14="http://schemas.microsoft.com/office/powerpoint/2010/main" val="4046371663"/>
              </p:ext>
            </p:extLst>
          </p:nvPr>
        </p:nvGraphicFramePr>
        <p:xfrm>
          <a:off x="2134295" y="2581374"/>
          <a:ext cx="644525" cy="434975"/>
        </p:xfrm>
        <a:graphic>
          <a:graphicData uri="http://schemas.openxmlformats.org/presentationml/2006/ole">
            <mc:AlternateContent xmlns:mc="http://schemas.openxmlformats.org/markup-compatibility/2006">
              <mc:Choice xmlns:v="urn:schemas-microsoft-com:vml" Requires="v">
                <p:oleObj spid="_x0000_s427748" name="公式" r:id="rId8" imgW="253780" imgH="203024" progId="Equation.3">
                  <p:embed/>
                </p:oleObj>
              </mc:Choice>
              <mc:Fallback>
                <p:oleObj name="公式" r:id="rId8" imgW="253780" imgH="203024"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4295" y="2581374"/>
                        <a:ext cx="644525" cy="434975"/>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55" name="Group 49"/>
          <p:cNvGrpSpPr>
            <a:grpSpLocks/>
          </p:cNvGrpSpPr>
          <p:nvPr/>
        </p:nvGrpSpPr>
        <p:grpSpPr bwMode="auto">
          <a:xfrm rot="16200000">
            <a:off x="1062733" y="1925737"/>
            <a:ext cx="679450" cy="1206500"/>
            <a:chOff x="1822" y="1338"/>
            <a:chExt cx="428" cy="760"/>
          </a:xfrm>
        </p:grpSpPr>
        <p:sp>
          <p:nvSpPr>
            <p:cNvPr id="256" name="Line 50"/>
            <p:cNvSpPr>
              <a:spLocks noChangeShapeType="1"/>
            </p:cNvSpPr>
            <p:nvPr/>
          </p:nvSpPr>
          <p:spPr bwMode="invGray">
            <a:xfrm rot="1759341">
              <a:off x="1822" y="1338"/>
              <a:ext cx="428" cy="760"/>
            </a:xfrm>
            <a:prstGeom prst="line">
              <a:avLst/>
            </a:prstGeom>
            <a:noFill/>
            <a:ln w="38100" cap="rnd">
              <a:solidFill>
                <a:srgbClr val="000000"/>
              </a:solidFill>
              <a:round/>
              <a:headEnd/>
              <a:tailEnd type="stealth" w="lg" len="lg"/>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nvGrpSpPr>
            <p:cNvPr id="257" name="Group 51"/>
            <p:cNvGrpSpPr>
              <a:grpSpLocks/>
            </p:cNvGrpSpPr>
            <p:nvPr/>
          </p:nvGrpSpPr>
          <p:grpSpPr bwMode="auto">
            <a:xfrm rot="2509784">
              <a:off x="2006" y="1351"/>
              <a:ext cx="61" cy="54"/>
              <a:chOff x="3313" y="2017"/>
              <a:chExt cx="61" cy="54"/>
            </a:xfrm>
          </p:grpSpPr>
          <p:sp>
            <p:nvSpPr>
              <p:cNvPr id="267" name="Oval 52"/>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68" name="Line 53"/>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258" name="Group 54"/>
            <p:cNvGrpSpPr>
              <a:grpSpLocks/>
            </p:cNvGrpSpPr>
            <p:nvPr/>
          </p:nvGrpSpPr>
          <p:grpSpPr bwMode="auto">
            <a:xfrm rot="2509784">
              <a:off x="2008" y="1532"/>
              <a:ext cx="61" cy="54"/>
              <a:chOff x="3313" y="2017"/>
              <a:chExt cx="61" cy="54"/>
            </a:xfrm>
          </p:grpSpPr>
          <p:sp>
            <p:nvSpPr>
              <p:cNvPr id="265" name="Oval 55"/>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66" name="Line 56"/>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259" name="Group 57"/>
            <p:cNvGrpSpPr>
              <a:grpSpLocks/>
            </p:cNvGrpSpPr>
            <p:nvPr/>
          </p:nvGrpSpPr>
          <p:grpSpPr bwMode="auto">
            <a:xfrm rot="2509784">
              <a:off x="2009" y="1704"/>
              <a:ext cx="61" cy="54"/>
              <a:chOff x="3313" y="2017"/>
              <a:chExt cx="61" cy="54"/>
            </a:xfrm>
          </p:grpSpPr>
          <p:sp>
            <p:nvSpPr>
              <p:cNvPr id="263" name="Oval 58"/>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64" name="Line 59"/>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260" name="Group 60"/>
            <p:cNvGrpSpPr>
              <a:grpSpLocks/>
            </p:cNvGrpSpPr>
            <p:nvPr/>
          </p:nvGrpSpPr>
          <p:grpSpPr bwMode="auto">
            <a:xfrm rot="2509784">
              <a:off x="2010" y="1877"/>
              <a:ext cx="61" cy="54"/>
              <a:chOff x="3313" y="2017"/>
              <a:chExt cx="61" cy="54"/>
            </a:xfrm>
          </p:grpSpPr>
          <p:sp>
            <p:nvSpPr>
              <p:cNvPr id="261" name="Oval 61"/>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62" name="Line 62"/>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sp>
        <p:nvSpPr>
          <p:cNvPr id="269" name="Text Box 63"/>
          <p:cNvSpPr txBox="1">
            <a:spLocks noChangeArrowheads="1"/>
          </p:cNvSpPr>
          <p:nvPr/>
        </p:nvSpPr>
        <p:spPr bwMode="invGray">
          <a:xfrm>
            <a:off x="1486523" y="3665637"/>
            <a:ext cx="53992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algn="ctr" eaLnBrk="0" fontAlgn="base" hangingPunct="0">
              <a:spcBef>
                <a:spcPct val="0"/>
              </a:spcBef>
              <a:spcAft>
                <a:spcPct val="0"/>
              </a:spcAft>
            </a:pPr>
            <a:r>
              <a:rPr lang="en-US" altLang="zh-CN" sz="2200" dirty="0" smtClean="0">
                <a:solidFill>
                  <a:schemeClr val="tx2">
                    <a:lumMod val="75000"/>
                  </a:schemeClr>
                </a:solidFill>
                <a:latin typeface="微软雅黑" panose="020B0503020204020204" pitchFamily="34" charset="-122"/>
                <a:ea typeface="微软雅黑" panose="020B0503020204020204" pitchFamily="34" charset="-122"/>
              </a:rPr>
              <a:t> </a:t>
            </a:r>
            <a:r>
              <a:rPr lang="zh-CN" altLang="en-US" sz="2200" dirty="0" smtClean="0">
                <a:solidFill>
                  <a:schemeClr val="tx2">
                    <a:lumMod val="75000"/>
                  </a:schemeClr>
                </a:solidFill>
                <a:latin typeface="微软雅黑" panose="020B0503020204020204" pitchFamily="34" charset="-122"/>
                <a:ea typeface="微软雅黑" panose="020B0503020204020204" pitchFamily="34" charset="-122"/>
              </a:rPr>
              <a:t>加拿大树胶（</a:t>
            </a:r>
            <a:r>
              <a:rPr lang="en-US" altLang="zh-CN" sz="2200" dirty="0" smtClean="0">
                <a:solidFill>
                  <a:schemeClr val="tx2">
                    <a:lumMod val="75000"/>
                  </a:schemeClr>
                </a:solidFill>
                <a:latin typeface="微软雅黑" panose="020B0503020204020204" pitchFamily="34" charset="-122"/>
                <a:ea typeface="微软雅黑" panose="020B0503020204020204" pitchFamily="34" charset="-122"/>
              </a:rPr>
              <a:t>Canada Balsam</a:t>
            </a:r>
            <a:r>
              <a:rPr lang="zh-CN" altLang="en-US" sz="2200" dirty="0" smtClean="0">
                <a:solidFill>
                  <a:schemeClr val="tx2">
                    <a:lumMod val="75000"/>
                  </a:schemeClr>
                </a:solidFill>
                <a:latin typeface="微软雅黑" panose="020B0503020204020204" pitchFamily="34" charset="-122"/>
                <a:ea typeface="微软雅黑" panose="020B0503020204020204" pitchFamily="34" charset="-122"/>
              </a:rPr>
              <a:t>）</a:t>
            </a:r>
            <a:r>
              <a:rPr lang="en-US" altLang="zh-CN" sz="2200" i="1" dirty="0" smtClean="0">
                <a:solidFill>
                  <a:schemeClr val="tx2">
                    <a:lumMod val="75000"/>
                  </a:schemeClr>
                </a:solidFill>
                <a:latin typeface="微软雅黑" panose="020B0503020204020204" pitchFamily="34" charset="-122"/>
                <a:ea typeface="微软雅黑" panose="020B0503020204020204" pitchFamily="34" charset="-122"/>
              </a:rPr>
              <a:t>n=1.55</a:t>
            </a:r>
          </a:p>
        </p:txBody>
      </p:sp>
      <p:sp>
        <p:nvSpPr>
          <p:cNvPr id="270" name="Line 64"/>
          <p:cNvSpPr>
            <a:spLocks noChangeShapeType="1"/>
          </p:cNvSpPr>
          <p:nvPr/>
        </p:nvSpPr>
        <p:spPr bwMode="invGray">
          <a:xfrm flipH="1" flipV="1">
            <a:off x="2851845" y="3197324"/>
            <a:ext cx="466725" cy="539750"/>
          </a:xfrm>
          <a:prstGeom prst="line">
            <a:avLst/>
          </a:prstGeom>
          <a:noFill/>
          <a:ln w="9525" cap="rnd">
            <a:solidFill>
              <a:srgbClr val="00FFFF"/>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chemeClr val="tx2">
                  <a:lumMod val="75000"/>
                </a:schemeClr>
              </a:solidFill>
              <a:effectLst/>
              <a:uLnTx/>
              <a:uFillTx/>
              <a:latin typeface="微软雅黑" panose="020B0503020204020204" pitchFamily="34" charset="-122"/>
              <a:ea typeface="微软雅黑" panose="020B0503020204020204" pitchFamily="34" charset="-122"/>
            </a:endParaRPr>
          </a:p>
        </p:txBody>
      </p:sp>
      <p:sp>
        <p:nvSpPr>
          <p:cNvPr id="271" name="Line 80"/>
          <p:cNvSpPr>
            <a:spLocks noChangeShapeType="1"/>
          </p:cNvSpPr>
          <p:nvPr/>
        </p:nvSpPr>
        <p:spPr bwMode="invGray">
          <a:xfrm rot="17959341">
            <a:off x="2675633" y="1254224"/>
            <a:ext cx="1616075" cy="2232025"/>
          </a:xfrm>
          <a:prstGeom prst="line">
            <a:avLst/>
          </a:prstGeom>
          <a:noFill/>
          <a:ln w="38100" cap="rnd">
            <a:solidFill>
              <a:srgbClr val="FF3300"/>
            </a:solidFill>
            <a:round/>
            <a:headEnd/>
            <a:tailEnd type="stealth" w="lg" len="lg"/>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72" name="Line 83"/>
          <p:cNvSpPr>
            <a:spLocks noChangeShapeType="1"/>
          </p:cNvSpPr>
          <p:nvPr/>
        </p:nvSpPr>
        <p:spPr bwMode="invGray">
          <a:xfrm rot="18709784" flipV="1">
            <a:off x="5330727" y="2561530"/>
            <a:ext cx="96838" cy="85725"/>
          </a:xfrm>
          <a:prstGeom prst="line">
            <a:avLst/>
          </a:prstGeom>
          <a:noFill/>
          <a:ln w="9525" cap="rnd">
            <a:solidFill>
              <a:srgbClr val="0000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73" name="Oval 85"/>
          <p:cNvSpPr>
            <a:spLocks noChangeArrowheads="1"/>
          </p:cNvSpPr>
          <p:nvPr/>
        </p:nvSpPr>
        <p:spPr bwMode="invGray">
          <a:xfrm rot="18709784">
            <a:off x="4399658" y="2224187"/>
            <a:ext cx="71437" cy="71437"/>
          </a:xfrm>
          <a:prstGeom prst="ellipse">
            <a:avLst/>
          </a:prstGeom>
          <a:solidFill>
            <a:srgbClr val="FF3300"/>
          </a:solidFill>
          <a:ln w="9525" cap="rnd">
            <a:solidFill>
              <a:srgbClr val="FF3300"/>
            </a:solidFill>
            <a:round/>
            <a:headEnd/>
            <a:tailEnd/>
          </a:ln>
        </p:spPr>
        <p:txBody>
          <a:bodyPr vert="eaVert"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74" name="Line 86"/>
          <p:cNvSpPr>
            <a:spLocks noChangeShapeType="1"/>
          </p:cNvSpPr>
          <p:nvPr/>
        </p:nvSpPr>
        <p:spPr bwMode="invGray">
          <a:xfrm rot="18709784" flipV="1">
            <a:off x="4538564" y="2561530"/>
            <a:ext cx="96838" cy="85725"/>
          </a:xfrm>
          <a:prstGeom prst="line">
            <a:avLst/>
          </a:prstGeom>
          <a:noFill/>
          <a:ln w="9525" cap="rnd">
            <a:solidFill>
              <a:srgbClr val="0000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75" name="Oval 88"/>
          <p:cNvSpPr>
            <a:spLocks noChangeArrowheads="1"/>
          </p:cNvSpPr>
          <p:nvPr/>
        </p:nvSpPr>
        <p:spPr bwMode="invGray">
          <a:xfrm rot="18709784">
            <a:off x="3715445" y="2297212"/>
            <a:ext cx="71437" cy="71438"/>
          </a:xfrm>
          <a:prstGeom prst="ellipse">
            <a:avLst/>
          </a:prstGeom>
          <a:solidFill>
            <a:srgbClr val="FF3300"/>
          </a:solidFill>
          <a:ln w="9525" cap="rnd">
            <a:solidFill>
              <a:srgbClr val="FF3300"/>
            </a:solidFill>
            <a:round/>
            <a:headEnd/>
            <a:tailEnd/>
          </a:ln>
        </p:spPr>
        <p:txBody>
          <a:bodyPr vert="eaVert"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76" name="Line 89"/>
          <p:cNvSpPr>
            <a:spLocks noChangeShapeType="1"/>
          </p:cNvSpPr>
          <p:nvPr/>
        </p:nvSpPr>
        <p:spPr bwMode="invGray">
          <a:xfrm rot="18709784" flipV="1">
            <a:off x="3782914" y="2561530"/>
            <a:ext cx="96838" cy="85725"/>
          </a:xfrm>
          <a:prstGeom prst="line">
            <a:avLst/>
          </a:prstGeom>
          <a:noFill/>
          <a:ln w="9525" cap="rnd">
            <a:solidFill>
              <a:srgbClr val="0000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77" name="Oval 91"/>
          <p:cNvSpPr>
            <a:spLocks noChangeArrowheads="1"/>
          </p:cNvSpPr>
          <p:nvPr/>
        </p:nvSpPr>
        <p:spPr bwMode="invGray">
          <a:xfrm rot="18709784">
            <a:off x="3067745" y="2368649"/>
            <a:ext cx="71438" cy="71438"/>
          </a:xfrm>
          <a:prstGeom prst="ellipse">
            <a:avLst/>
          </a:prstGeom>
          <a:solidFill>
            <a:srgbClr val="FF3300"/>
          </a:solidFill>
          <a:ln w="9525" cap="rnd">
            <a:solidFill>
              <a:srgbClr val="FF3300"/>
            </a:solidFill>
            <a:round/>
            <a:headEnd/>
            <a:tailEnd/>
          </a:ln>
        </p:spPr>
        <p:txBody>
          <a:bodyPr vert="eaVert"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78" name="Line 92"/>
          <p:cNvSpPr>
            <a:spLocks noChangeShapeType="1"/>
          </p:cNvSpPr>
          <p:nvPr/>
        </p:nvSpPr>
        <p:spPr bwMode="invGray">
          <a:xfrm rot="18709784" flipV="1">
            <a:off x="3170139" y="2561530"/>
            <a:ext cx="96838" cy="85725"/>
          </a:xfrm>
          <a:prstGeom prst="line">
            <a:avLst/>
          </a:prstGeom>
          <a:noFill/>
          <a:ln w="9525" cap="rnd">
            <a:solidFill>
              <a:srgbClr val="0000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79" name="Line 93"/>
          <p:cNvSpPr>
            <a:spLocks noChangeShapeType="1"/>
          </p:cNvSpPr>
          <p:nvPr/>
        </p:nvSpPr>
        <p:spPr bwMode="invGray">
          <a:xfrm rot="17959341">
            <a:off x="4753670" y="1765399"/>
            <a:ext cx="844550" cy="323850"/>
          </a:xfrm>
          <a:prstGeom prst="line">
            <a:avLst/>
          </a:prstGeom>
          <a:noFill/>
          <a:ln w="38100" cap="rnd">
            <a:solidFill>
              <a:srgbClr val="FF3300"/>
            </a:solidFill>
            <a:round/>
            <a:headEnd/>
            <a:tailEnd type="stealth" w="lg" len="lg"/>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80" name="Oval 82"/>
          <p:cNvSpPr>
            <a:spLocks noChangeArrowheads="1"/>
          </p:cNvSpPr>
          <p:nvPr/>
        </p:nvSpPr>
        <p:spPr bwMode="invGray">
          <a:xfrm rot="18709784">
            <a:off x="5047358" y="1973362"/>
            <a:ext cx="71437" cy="71437"/>
          </a:xfrm>
          <a:prstGeom prst="ellipse">
            <a:avLst/>
          </a:prstGeom>
          <a:solidFill>
            <a:srgbClr val="FF3300"/>
          </a:solidFill>
          <a:ln w="9525" cap="rnd">
            <a:solidFill>
              <a:srgbClr val="FF3300"/>
            </a:solidFill>
            <a:round/>
            <a:headEnd/>
            <a:tailEnd/>
          </a:ln>
        </p:spPr>
        <p:txBody>
          <a:bodyPr vert="eaVert"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81" name="Line 96"/>
          <p:cNvSpPr>
            <a:spLocks noChangeShapeType="1"/>
          </p:cNvSpPr>
          <p:nvPr/>
        </p:nvSpPr>
        <p:spPr bwMode="invGray">
          <a:xfrm rot="18709784" flipV="1">
            <a:off x="6122889" y="2561530"/>
            <a:ext cx="96838" cy="85725"/>
          </a:xfrm>
          <a:prstGeom prst="line">
            <a:avLst/>
          </a:prstGeom>
          <a:noFill/>
          <a:ln w="9525" cap="rnd">
            <a:solidFill>
              <a:srgbClr val="0000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sp>
        <p:nvSpPr>
          <p:cNvPr id="282" name="Line 97"/>
          <p:cNvSpPr>
            <a:spLocks noChangeShapeType="1"/>
          </p:cNvSpPr>
          <p:nvPr/>
        </p:nvSpPr>
        <p:spPr bwMode="invGray">
          <a:xfrm rot="18709784" flipV="1">
            <a:off x="6949977" y="2561530"/>
            <a:ext cx="96838" cy="85725"/>
          </a:xfrm>
          <a:prstGeom prst="line">
            <a:avLst/>
          </a:prstGeom>
          <a:noFill/>
          <a:ln w="9525" cap="rnd">
            <a:solidFill>
              <a:srgbClr val="0000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graphicFrame>
        <p:nvGraphicFramePr>
          <p:cNvPr id="283" name="Object 98"/>
          <p:cNvGraphicFramePr>
            <a:graphicFrameLocks noChangeAspect="1"/>
          </p:cNvGraphicFramePr>
          <p:nvPr>
            <p:extLst>
              <p:ext uri="{D42A27DB-BD31-4B8C-83A1-F6EECF244321}">
                <p14:modId xmlns:p14="http://schemas.microsoft.com/office/powerpoint/2010/main" val="3263539773"/>
              </p:ext>
            </p:extLst>
          </p:nvPr>
        </p:nvGraphicFramePr>
        <p:xfrm>
          <a:off x="6892033" y="836712"/>
          <a:ext cx="2043112" cy="992187"/>
        </p:xfrm>
        <a:graphic>
          <a:graphicData uri="http://schemas.openxmlformats.org/presentationml/2006/ole">
            <mc:AlternateContent xmlns:mc="http://schemas.openxmlformats.org/markup-compatibility/2006">
              <mc:Choice xmlns:v="urn:schemas-microsoft-com:vml" Requires="v">
                <p:oleObj spid="_x0000_s427749" name="公式" r:id="rId10" imgW="812447" imgH="457002" progId="Equation.3">
                  <p:embed/>
                </p:oleObj>
              </mc:Choice>
              <mc:Fallback>
                <p:oleObj name="公式" r:id="rId10" imgW="812447" imgH="457002"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92033" y="836712"/>
                        <a:ext cx="2043112" cy="992187"/>
                      </a:xfrm>
                      <a:prstGeom prst="rect">
                        <a:avLst/>
                      </a:prstGeom>
                      <a:noFill/>
                      <a:ln>
                        <a:noFill/>
                      </a:ln>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4" name="Text Box 99"/>
          <p:cNvSpPr txBox="1">
            <a:spLocks noChangeArrowheads="1"/>
          </p:cNvSpPr>
          <p:nvPr/>
        </p:nvSpPr>
        <p:spPr bwMode="invGray">
          <a:xfrm>
            <a:off x="5228333" y="1073249"/>
            <a:ext cx="7191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eaLnBrk="0" fontAlgn="base" hangingPunct="0">
              <a:spcBef>
                <a:spcPct val="0"/>
              </a:spcBef>
              <a:spcAft>
                <a:spcPct val="0"/>
              </a:spcAft>
            </a:pPr>
            <a:r>
              <a:rPr lang="en-US" altLang="zh-CN" sz="2200" smtClean="0">
                <a:solidFill>
                  <a:srgbClr val="FF3300"/>
                </a:solidFill>
                <a:latin typeface="微软雅黑" panose="020B0503020204020204" pitchFamily="34" charset="-122"/>
                <a:ea typeface="微软雅黑" panose="020B0503020204020204" pitchFamily="34" charset="-122"/>
              </a:rPr>
              <a:t>o</a:t>
            </a:r>
            <a:r>
              <a:rPr lang="zh-CN" altLang="en-US" sz="2200" smtClean="0">
                <a:solidFill>
                  <a:srgbClr val="FF3300"/>
                </a:solidFill>
                <a:latin typeface="微软雅黑" panose="020B0503020204020204" pitchFamily="34" charset="-122"/>
                <a:ea typeface="微软雅黑" panose="020B0503020204020204" pitchFamily="34" charset="-122"/>
              </a:rPr>
              <a:t>光</a:t>
            </a:r>
          </a:p>
        </p:txBody>
      </p:sp>
      <p:sp>
        <p:nvSpPr>
          <p:cNvPr id="285" name="Text Box 100"/>
          <p:cNvSpPr txBox="1">
            <a:spLocks noChangeArrowheads="1"/>
          </p:cNvSpPr>
          <p:nvPr/>
        </p:nvSpPr>
        <p:spPr bwMode="invGray">
          <a:xfrm>
            <a:off x="7496870" y="2333724"/>
            <a:ext cx="71913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eaLnBrk="0" fontAlgn="base" hangingPunct="0">
              <a:spcBef>
                <a:spcPct val="0"/>
              </a:spcBef>
              <a:spcAft>
                <a:spcPct val="0"/>
              </a:spcAft>
            </a:pPr>
            <a:r>
              <a:rPr lang="en-US" altLang="zh-CN" sz="2200" smtClean="0">
                <a:solidFill>
                  <a:srgbClr val="0000FF"/>
                </a:solidFill>
                <a:latin typeface="微软雅黑" panose="020B0503020204020204" pitchFamily="34" charset="-122"/>
                <a:ea typeface="微软雅黑" panose="020B0503020204020204" pitchFamily="34" charset="-122"/>
              </a:rPr>
              <a:t>e</a:t>
            </a:r>
            <a:r>
              <a:rPr lang="zh-CN" altLang="en-US" sz="2200" smtClean="0">
                <a:solidFill>
                  <a:srgbClr val="0000FF"/>
                </a:solidFill>
                <a:latin typeface="微软雅黑" panose="020B0503020204020204" pitchFamily="34" charset="-122"/>
                <a:ea typeface="微软雅黑" panose="020B0503020204020204" pitchFamily="34" charset="-122"/>
              </a:rPr>
              <a:t>光</a:t>
            </a:r>
          </a:p>
        </p:txBody>
      </p:sp>
      <p:grpSp>
        <p:nvGrpSpPr>
          <p:cNvPr id="286" name="Group 101"/>
          <p:cNvGrpSpPr>
            <a:grpSpLocks/>
          </p:cNvGrpSpPr>
          <p:nvPr/>
        </p:nvGrpSpPr>
        <p:grpSpPr bwMode="auto">
          <a:xfrm rot="17237465">
            <a:off x="1097658" y="1744762"/>
            <a:ext cx="679450" cy="1206500"/>
            <a:chOff x="1822" y="1338"/>
            <a:chExt cx="428" cy="760"/>
          </a:xfrm>
        </p:grpSpPr>
        <p:sp>
          <p:nvSpPr>
            <p:cNvPr id="287" name="Line 102"/>
            <p:cNvSpPr>
              <a:spLocks noChangeShapeType="1"/>
            </p:cNvSpPr>
            <p:nvPr/>
          </p:nvSpPr>
          <p:spPr bwMode="invGray">
            <a:xfrm rot="1759341">
              <a:off x="1822" y="1338"/>
              <a:ext cx="428" cy="760"/>
            </a:xfrm>
            <a:prstGeom prst="line">
              <a:avLst/>
            </a:prstGeom>
            <a:noFill/>
            <a:ln w="38100" cap="rnd">
              <a:solidFill>
                <a:srgbClr val="000000"/>
              </a:solidFill>
              <a:round/>
              <a:headEnd/>
              <a:tailEnd type="stealth" w="lg" len="lg"/>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nvGrpSpPr>
            <p:cNvPr id="288" name="Group 103"/>
            <p:cNvGrpSpPr>
              <a:grpSpLocks/>
            </p:cNvGrpSpPr>
            <p:nvPr/>
          </p:nvGrpSpPr>
          <p:grpSpPr bwMode="auto">
            <a:xfrm rot="2509784">
              <a:off x="2006" y="1351"/>
              <a:ext cx="61" cy="54"/>
              <a:chOff x="3313" y="2017"/>
              <a:chExt cx="61" cy="54"/>
            </a:xfrm>
          </p:grpSpPr>
          <p:sp>
            <p:nvSpPr>
              <p:cNvPr id="298" name="Oval 104"/>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99" name="Line 105"/>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289" name="Group 106"/>
            <p:cNvGrpSpPr>
              <a:grpSpLocks/>
            </p:cNvGrpSpPr>
            <p:nvPr/>
          </p:nvGrpSpPr>
          <p:grpSpPr bwMode="auto">
            <a:xfrm rot="2509784">
              <a:off x="2008" y="1532"/>
              <a:ext cx="61" cy="54"/>
              <a:chOff x="3313" y="2017"/>
              <a:chExt cx="61" cy="54"/>
            </a:xfrm>
          </p:grpSpPr>
          <p:sp>
            <p:nvSpPr>
              <p:cNvPr id="296" name="Oval 107"/>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97" name="Line 108"/>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290" name="Group 109"/>
            <p:cNvGrpSpPr>
              <a:grpSpLocks/>
            </p:cNvGrpSpPr>
            <p:nvPr/>
          </p:nvGrpSpPr>
          <p:grpSpPr bwMode="auto">
            <a:xfrm rot="2509784">
              <a:off x="2009" y="1704"/>
              <a:ext cx="61" cy="54"/>
              <a:chOff x="3313" y="2017"/>
              <a:chExt cx="61" cy="54"/>
            </a:xfrm>
          </p:grpSpPr>
          <p:sp>
            <p:nvSpPr>
              <p:cNvPr id="294" name="Oval 110"/>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95" name="Line 111"/>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291" name="Group 112"/>
            <p:cNvGrpSpPr>
              <a:grpSpLocks/>
            </p:cNvGrpSpPr>
            <p:nvPr/>
          </p:nvGrpSpPr>
          <p:grpSpPr bwMode="auto">
            <a:xfrm rot="2509784">
              <a:off x="2010" y="1877"/>
              <a:ext cx="61" cy="54"/>
              <a:chOff x="3313" y="2017"/>
              <a:chExt cx="61" cy="54"/>
            </a:xfrm>
          </p:grpSpPr>
          <p:sp>
            <p:nvSpPr>
              <p:cNvPr id="292" name="Oval 113"/>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93" name="Line 114"/>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grpSp>
        <p:nvGrpSpPr>
          <p:cNvPr id="300" name="Group 115"/>
          <p:cNvGrpSpPr>
            <a:grpSpLocks/>
          </p:cNvGrpSpPr>
          <p:nvPr/>
        </p:nvGrpSpPr>
        <p:grpSpPr bwMode="auto">
          <a:xfrm rot="4362535" flipV="1">
            <a:off x="1097658" y="2105124"/>
            <a:ext cx="679450" cy="1206500"/>
            <a:chOff x="1822" y="1338"/>
            <a:chExt cx="428" cy="760"/>
          </a:xfrm>
        </p:grpSpPr>
        <p:sp>
          <p:nvSpPr>
            <p:cNvPr id="301" name="Line 116"/>
            <p:cNvSpPr>
              <a:spLocks noChangeShapeType="1"/>
            </p:cNvSpPr>
            <p:nvPr/>
          </p:nvSpPr>
          <p:spPr bwMode="invGray">
            <a:xfrm rot="1759341">
              <a:off x="1822" y="1338"/>
              <a:ext cx="428" cy="760"/>
            </a:xfrm>
            <a:prstGeom prst="line">
              <a:avLst/>
            </a:prstGeom>
            <a:noFill/>
            <a:ln w="38100" cap="rnd">
              <a:solidFill>
                <a:srgbClr val="000000"/>
              </a:solidFill>
              <a:round/>
              <a:headEnd/>
              <a:tailEnd type="stealth" w="lg" len="lg"/>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nvGrpSpPr>
            <p:cNvPr id="302" name="Group 117"/>
            <p:cNvGrpSpPr>
              <a:grpSpLocks/>
            </p:cNvGrpSpPr>
            <p:nvPr/>
          </p:nvGrpSpPr>
          <p:grpSpPr bwMode="auto">
            <a:xfrm rot="2509784">
              <a:off x="2006" y="1351"/>
              <a:ext cx="61" cy="54"/>
              <a:chOff x="3313" y="2017"/>
              <a:chExt cx="61" cy="54"/>
            </a:xfrm>
          </p:grpSpPr>
          <p:sp>
            <p:nvSpPr>
              <p:cNvPr id="312" name="Oval 118"/>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313" name="Line 119"/>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303" name="Group 120"/>
            <p:cNvGrpSpPr>
              <a:grpSpLocks/>
            </p:cNvGrpSpPr>
            <p:nvPr/>
          </p:nvGrpSpPr>
          <p:grpSpPr bwMode="auto">
            <a:xfrm rot="2509784">
              <a:off x="2008" y="1532"/>
              <a:ext cx="61" cy="54"/>
              <a:chOff x="3313" y="2017"/>
              <a:chExt cx="61" cy="54"/>
            </a:xfrm>
          </p:grpSpPr>
          <p:sp>
            <p:nvSpPr>
              <p:cNvPr id="310" name="Oval 121"/>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311" name="Line 122"/>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304" name="Group 123"/>
            <p:cNvGrpSpPr>
              <a:grpSpLocks/>
            </p:cNvGrpSpPr>
            <p:nvPr/>
          </p:nvGrpSpPr>
          <p:grpSpPr bwMode="auto">
            <a:xfrm rot="2509784">
              <a:off x="2009" y="1704"/>
              <a:ext cx="61" cy="54"/>
              <a:chOff x="3313" y="2017"/>
              <a:chExt cx="61" cy="54"/>
            </a:xfrm>
          </p:grpSpPr>
          <p:sp>
            <p:nvSpPr>
              <p:cNvPr id="308" name="Oval 124"/>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309" name="Line 125"/>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305" name="Group 126"/>
            <p:cNvGrpSpPr>
              <a:grpSpLocks/>
            </p:cNvGrpSpPr>
            <p:nvPr/>
          </p:nvGrpSpPr>
          <p:grpSpPr bwMode="auto">
            <a:xfrm rot="2509784">
              <a:off x="2010" y="1877"/>
              <a:ext cx="61" cy="54"/>
              <a:chOff x="3313" y="2017"/>
              <a:chExt cx="61" cy="54"/>
            </a:xfrm>
          </p:grpSpPr>
          <p:sp>
            <p:nvSpPr>
              <p:cNvPr id="306" name="Oval 127"/>
              <p:cNvSpPr>
                <a:spLocks noChangeArrowheads="1"/>
              </p:cNvSpPr>
              <p:nvPr/>
            </p:nvSpPr>
            <p:spPr bwMode="invGray">
              <a:xfrm>
                <a:off x="3318" y="2021"/>
                <a:ext cx="45" cy="45"/>
              </a:xfrm>
              <a:prstGeom prst="ellipse">
                <a:avLst/>
              </a:pr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220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307" name="Line 128"/>
              <p:cNvSpPr>
                <a:spLocks noChangeShapeType="1"/>
              </p:cNvSpPr>
              <p:nvPr/>
            </p:nvSpPr>
            <p:spPr bwMode="invGray">
              <a:xfrm flipV="1">
                <a:off x="3313" y="2017"/>
                <a:ext cx="61" cy="54"/>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sp>
        <p:nvSpPr>
          <p:cNvPr id="314" name="Arc 129"/>
          <p:cNvSpPr>
            <a:spLocks/>
          </p:cNvSpPr>
          <p:nvPr/>
        </p:nvSpPr>
        <p:spPr bwMode="invGray">
          <a:xfrm>
            <a:off x="978595" y="2513112"/>
            <a:ext cx="908050" cy="309562"/>
          </a:xfrm>
          <a:custGeom>
            <a:avLst/>
            <a:gdLst>
              <a:gd name="T0" fmla="*/ 2147483647 w 21600"/>
              <a:gd name="T1" fmla="*/ 2147483647 h 7919"/>
              <a:gd name="T2" fmla="*/ 2147483647 w 21600"/>
              <a:gd name="T3" fmla="*/ 0 h 7919"/>
              <a:gd name="T4" fmla="*/ 2147483647 w 21600"/>
              <a:gd name="T5" fmla="*/ 2147483647 h 7919"/>
              <a:gd name="T6" fmla="*/ 0 60000 65536"/>
              <a:gd name="T7" fmla="*/ 0 60000 65536"/>
              <a:gd name="T8" fmla="*/ 0 60000 65536"/>
              <a:gd name="T9" fmla="*/ 0 w 21600"/>
              <a:gd name="T10" fmla="*/ 0 h 7919"/>
              <a:gd name="T11" fmla="*/ 21600 w 21600"/>
              <a:gd name="T12" fmla="*/ 7919 h 7919"/>
            </a:gdLst>
            <a:ahLst/>
            <a:cxnLst>
              <a:cxn ang="T6">
                <a:pos x="T0" y="T1"/>
              </a:cxn>
              <a:cxn ang="T7">
                <a:pos x="T2" y="T3"/>
              </a:cxn>
              <a:cxn ang="T8">
                <a:pos x="T4" y="T5"/>
              </a:cxn>
            </a:cxnLst>
            <a:rect l="T9" t="T10" r="T11" b="T12"/>
            <a:pathLst>
              <a:path w="21600" h="7919" fill="none" extrusionOk="0">
                <a:moveTo>
                  <a:pt x="780" y="7918"/>
                </a:moveTo>
                <a:cubicBezTo>
                  <a:pt x="262" y="6044"/>
                  <a:pt x="0" y="4109"/>
                  <a:pt x="0" y="2165"/>
                </a:cubicBezTo>
                <a:cubicBezTo>
                  <a:pt x="-1" y="1441"/>
                  <a:pt x="36" y="719"/>
                  <a:pt x="108" y="-1"/>
                </a:cubicBezTo>
              </a:path>
              <a:path w="21600" h="7919" stroke="0" extrusionOk="0">
                <a:moveTo>
                  <a:pt x="780" y="7918"/>
                </a:moveTo>
                <a:cubicBezTo>
                  <a:pt x="262" y="6044"/>
                  <a:pt x="0" y="4109"/>
                  <a:pt x="0" y="2165"/>
                </a:cubicBezTo>
                <a:cubicBezTo>
                  <a:pt x="-1" y="1441"/>
                  <a:pt x="36" y="719"/>
                  <a:pt x="108" y="-1"/>
                </a:cubicBezTo>
                <a:lnTo>
                  <a:pt x="21600" y="2165"/>
                </a:lnTo>
                <a:lnTo>
                  <a:pt x="780" y="7918"/>
                </a:lnTo>
                <a:close/>
              </a:path>
            </a:pathLst>
          </a:custGeom>
          <a:noFill/>
          <a:ln w="19050" cap="rnd">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graphicFrame>
        <p:nvGraphicFramePr>
          <p:cNvPr id="315" name="Object 130"/>
          <p:cNvGraphicFramePr>
            <a:graphicFrameLocks noChangeAspect="1"/>
          </p:cNvGraphicFramePr>
          <p:nvPr>
            <p:extLst>
              <p:ext uri="{D42A27DB-BD31-4B8C-83A1-F6EECF244321}">
                <p14:modId xmlns:p14="http://schemas.microsoft.com/office/powerpoint/2010/main" val="1238917686"/>
              </p:ext>
            </p:extLst>
          </p:nvPr>
        </p:nvGraphicFramePr>
        <p:xfrm>
          <a:off x="346770" y="2562324"/>
          <a:ext cx="581025" cy="407988"/>
        </p:xfrm>
        <a:graphic>
          <a:graphicData uri="http://schemas.openxmlformats.org/presentationml/2006/ole">
            <mc:AlternateContent xmlns:mc="http://schemas.openxmlformats.org/markup-compatibility/2006">
              <mc:Choice xmlns:v="urn:schemas-microsoft-com:vml" Requires="v">
                <p:oleObj spid="_x0000_s427750" name="公式" r:id="rId12" imgW="228600" imgH="190500" progId="Equation.3">
                  <p:embed/>
                </p:oleObj>
              </mc:Choice>
              <mc:Fallback>
                <p:oleObj name="公式" r:id="rId12" imgW="228600" imgH="1905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6770" y="2562324"/>
                        <a:ext cx="581025" cy="407988"/>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6" name="Arc 131"/>
          <p:cNvSpPr>
            <a:spLocks/>
          </p:cNvSpPr>
          <p:nvPr/>
        </p:nvSpPr>
        <p:spPr bwMode="invGray">
          <a:xfrm flipV="1">
            <a:off x="907158" y="2189262"/>
            <a:ext cx="908050" cy="309562"/>
          </a:xfrm>
          <a:custGeom>
            <a:avLst/>
            <a:gdLst>
              <a:gd name="T0" fmla="*/ 2147483647 w 21600"/>
              <a:gd name="T1" fmla="*/ 2147483647 h 7919"/>
              <a:gd name="T2" fmla="*/ 2147483647 w 21600"/>
              <a:gd name="T3" fmla="*/ 0 h 7919"/>
              <a:gd name="T4" fmla="*/ 2147483647 w 21600"/>
              <a:gd name="T5" fmla="*/ 2147483647 h 7919"/>
              <a:gd name="T6" fmla="*/ 0 60000 65536"/>
              <a:gd name="T7" fmla="*/ 0 60000 65536"/>
              <a:gd name="T8" fmla="*/ 0 60000 65536"/>
              <a:gd name="T9" fmla="*/ 0 w 21600"/>
              <a:gd name="T10" fmla="*/ 0 h 7919"/>
              <a:gd name="T11" fmla="*/ 21600 w 21600"/>
              <a:gd name="T12" fmla="*/ 7919 h 7919"/>
            </a:gdLst>
            <a:ahLst/>
            <a:cxnLst>
              <a:cxn ang="T6">
                <a:pos x="T0" y="T1"/>
              </a:cxn>
              <a:cxn ang="T7">
                <a:pos x="T2" y="T3"/>
              </a:cxn>
              <a:cxn ang="T8">
                <a:pos x="T4" y="T5"/>
              </a:cxn>
            </a:cxnLst>
            <a:rect l="T9" t="T10" r="T11" b="T12"/>
            <a:pathLst>
              <a:path w="21600" h="7919" fill="none" extrusionOk="0">
                <a:moveTo>
                  <a:pt x="780" y="7918"/>
                </a:moveTo>
                <a:cubicBezTo>
                  <a:pt x="262" y="6044"/>
                  <a:pt x="0" y="4109"/>
                  <a:pt x="0" y="2165"/>
                </a:cubicBezTo>
                <a:cubicBezTo>
                  <a:pt x="-1" y="1441"/>
                  <a:pt x="36" y="719"/>
                  <a:pt x="108" y="-1"/>
                </a:cubicBezTo>
              </a:path>
              <a:path w="21600" h="7919" stroke="0" extrusionOk="0">
                <a:moveTo>
                  <a:pt x="780" y="7918"/>
                </a:moveTo>
                <a:cubicBezTo>
                  <a:pt x="262" y="6044"/>
                  <a:pt x="0" y="4109"/>
                  <a:pt x="0" y="2165"/>
                </a:cubicBezTo>
                <a:cubicBezTo>
                  <a:pt x="-1" y="1441"/>
                  <a:pt x="36" y="719"/>
                  <a:pt x="108" y="-1"/>
                </a:cubicBezTo>
                <a:lnTo>
                  <a:pt x="21600" y="2165"/>
                </a:lnTo>
                <a:lnTo>
                  <a:pt x="780" y="7918"/>
                </a:lnTo>
                <a:close/>
              </a:path>
            </a:pathLst>
          </a:custGeom>
          <a:noFill/>
          <a:ln w="19050" cap="rnd">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pPr eaLnBrk="0" fontAlgn="base" hangingPunct="0">
              <a:spcBef>
                <a:spcPct val="0"/>
              </a:spcBef>
              <a:spcAft>
                <a:spcPct val="0"/>
              </a:spcAft>
            </a:pPr>
            <a:endParaRPr lang="zh-CN" altLang="en-US" sz="2200" b="1" smtClean="0">
              <a:solidFill>
                <a:srgbClr val="000000"/>
              </a:solidFill>
              <a:latin typeface="微软雅黑" panose="020B0503020204020204" pitchFamily="34" charset="-122"/>
              <a:ea typeface="微软雅黑" panose="020B0503020204020204" pitchFamily="34" charset="-122"/>
            </a:endParaRPr>
          </a:p>
        </p:txBody>
      </p:sp>
      <p:graphicFrame>
        <p:nvGraphicFramePr>
          <p:cNvPr id="317" name="Object 132"/>
          <p:cNvGraphicFramePr>
            <a:graphicFrameLocks noChangeAspect="1"/>
          </p:cNvGraphicFramePr>
          <p:nvPr>
            <p:extLst>
              <p:ext uri="{D42A27DB-BD31-4B8C-83A1-F6EECF244321}">
                <p14:modId xmlns:p14="http://schemas.microsoft.com/office/powerpoint/2010/main" val="341040427"/>
              </p:ext>
            </p:extLst>
          </p:nvPr>
        </p:nvGraphicFramePr>
        <p:xfrm>
          <a:off x="222945" y="2081312"/>
          <a:ext cx="581025" cy="407987"/>
        </p:xfrm>
        <a:graphic>
          <a:graphicData uri="http://schemas.openxmlformats.org/presentationml/2006/ole">
            <mc:AlternateContent xmlns:mc="http://schemas.openxmlformats.org/markup-compatibility/2006">
              <mc:Choice xmlns:v="urn:schemas-microsoft-com:vml" Requires="v">
                <p:oleObj spid="_x0000_s427751" name="公式" r:id="rId14" imgW="228600" imgH="190500" progId="Equation.3">
                  <p:embed/>
                </p:oleObj>
              </mc:Choice>
              <mc:Fallback>
                <p:oleObj name="公式" r:id="rId14" imgW="228600" imgH="1905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2945" y="2081312"/>
                        <a:ext cx="581025" cy="407987"/>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8" name="Object 133"/>
          <p:cNvGraphicFramePr>
            <a:graphicFrameLocks noChangeAspect="1"/>
          </p:cNvGraphicFramePr>
          <p:nvPr>
            <p:extLst>
              <p:ext uri="{D42A27DB-BD31-4B8C-83A1-F6EECF244321}">
                <p14:modId xmlns:p14="http://schemas.microsoft.com/office/powerpoint/2010/main" val="1938695624"/>
              </p:ext>
            </p:extLst>
          </p:nvPr>
        </p:nvGraphicFramePr>
        <p:xfrm>
          <a:off x="583308" y="1684437"/>
          <a:ext cx="450850" cy="490537"/>
        </p:xfrm>
        <a:graphic>
          <a:graphicData uri="http://schemas.openxmlformats.org/presentationml/2006/ole">
            <mc:AlternateContent xmlns:mc="http://schemas.openxmlformats.org/markup-compatibility/2006">
              <mc:Choice xmlns:v="urn:schemas-microsoft-com:vml" Requires="v">
                <p:oleObj spid="_x0000_s427752" name="公式" r:id="rId16" imgW="177646" imgH="228402" progId="Equation.3">
                  <p:embed/>
                </p:oleObj>
              </mc:Choice>
              <mc:Fallback>
                <p:oleObj name="公式" r:id="rId16" imgW="177646" imgH="228402"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83308" y="1684437"/>
                        <a:ext cx="450850" cy="490537"/>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9" name="Object 134"/>
          <p:cNvGraphicFramePr>
            <a:graphicFrameLocks noChangeAspect="1"/>
          </p:cNvGraphicFramePr>
          <p:nvPr>
            <p:extLst>
              <p:ext uri="{D42A27DB-BD31-4B8C-83A1-F6EECF244321}">
                <p14:modId xmlns:p14="http://schemas.microsoft.com/office/powerpoint/2010/main" val="3950223647"/>
              </p:ext>
            </p:extLst>
          </p:nvPr>
        </p:nvGraphicFramePr>
        <p:xfrm>
          <a:off x="654745" y="2873474"/>
          <a:ext cx="450850" cy="490538"/>
        </p:xfrm>
        <a:graphic>
          <a:graphicData uri="http://schemas.openxmlformats.org/presentationml/2006/ole">
            <mc:AlternateContent xmlns:mc="http://schemas.openxmlformats.org/markup-compatibility/2006">
              <mc:Choice xmlns:v="urn:schemas-microsoft-com:vml" Requires="v">
                <p:oleObj spid="_x0000_s427753" name="公式" r:id="rId18" imgW="177646" imgH="228402" progId="Equation.3">
                  <p:embed/>
                </p:oleObj>
              </mc:Choice>
              <mc:Fallback>
                <p:oleObj name="公式" r:id="rId18" imgW="177646" imgH="228402"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4745" y="2873474"/>
                        <a:ext cx="450850" cy="490538"/>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0" name="Text Box 135"/>
          <p:cNvSpPr txBox="1">
            <a:spLocks noChangeArrowheads="1"/>
          </p:cNvSpPr>
          <p:nvPr/>
        </p:nvSpPr>
        <p:spPr bwMode="invGray">
          <a:xfrm>
            <a:off x="57116" y="4459157"/>
            <a:ext cx="325281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algn="ctr" eaLnBrk="0" fontAlgn="base" hangingPunct="0">
              <a:spcBef>
                <a:spcPct val="0"/>
              </a:spcBef>
              <a:spcAft>
                <a:spcPct val="0"/>
              </a:spcAft>
            </a:pPr>
            <a:r>
              <a:rPr lang="en-US" altLang="zh-CN" sz="2200" dirty="0" smtClean="0">
                <a:solidFill>
                  <a:srgbClr val="FF3300"/>
                </a:solidFill>
                <a:latin typeface="微软雅黑" panose="020B0503020204020204" pitchFamily="34" charset="-122"/>
                <a:ea typeface="微软雅黑" panose="020B0503020204020204" pitchFamily="34" charset="-122"/>
              </a:rPr>
              <a:t>e</a:t>
            </a:r>
            <a:r>
              <a:rPr lang="zh-CN" altLang="en-US" sz="2200" dirty="0" smtClean="0">
                <a:solidFill>
                  <a:srgbClr val="FF3300"/>
                </a:solidFill>
                <a:latin typeface="微软雅黑" panose="020B0503020204020204" pitchFamily="34" charset="-122"/>
                <a:ea typeface="微软雅黑" panose="020B0503020204020204" pitchFamily="34" charset="-122"/>
              </a:rPr>
              <a:t>光折射率是角度的函数 </a:t>
            </a:r>
          </a:p>
        </p:txBody>
      </p:sp>
      <p:sp>
        <p:nvSpPr>
          <p:cNvPr id="321" name="Text Box 136"/>
          <p:cNvSpPr txBox="1">
            <a:spLocks noChangeArrowheads="1"/>
          </p:cNvSpPr>
          <p:nvPr/>
        </p:nvSpPr>
        <p:spPr bwMode="invGray">
          <a:xfrm>
            <a:off x="4050193" y="928787"/>
            <a:ext cx="8322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algn="ctr" eaLnBrk="0" fontAlgn="base" hangingPunct="0">
              <a:spcBef>
                <a:spcPct val="0"/>
              </a:spcBef>
              <a:spcAft>
                <a:spcPct val="0"/>
              </a:spcAft>
            </a:pPr>
            <a:r>
              <a:rPr lang="en-US" altLang="zh-CN" sz="2200" smtClean="0">
                <a:solidFill>
                  <a:srgbClr val="000000"/>
                </a:solidFill>
                <a:latin typeface="微软雅黑" panose="020B0503020204020204" pitchFamily="34" charset="-122"/>
                <a:ea typeface="微软雅黑" panose="020B0503020204020204" pitchFamily="34" charset="-122"/>
              </a:rPr>
              <a:t> </a:t>
            </a:r>
            <a:r>
              <a:rPr lang="zh-CN" altLang="en-US" sz="2200" smtClean="0">
                <a:solidFill>
                  <a:srgbClr val="000000"/>
                </a:solidFill>
                <a:latin typeface="微软雅黑" panose="020B0503020204020204" pitchFamily="34" charset="-122"/>
                <a:ea typeface="微软雅黑" panose="020B0503020204020204" pitchFamily="34" charset="-122"/>
              </a:rPr>
              <a:t>涂黑</a:t>
            </a:r>
            <a:endParaRPr lang="zh-CN" altLang="en-US" sz="2200" i="1" smtClean="0">
              <a:solidFill>
                <a:srgbClr val="000000"/>
              </a:solidFill>
              <a:latin typeface="微软雅黑" panose="020B0503020204020204" pitchFamily="34" charset="-122"/>
              <a:ea typeface="微软雅黑" panose="020B0503020204020204" pitchFamily="34" charset="-122"/>
            </a:endParaRPr>
          </a:p>
        </p:txBody>
      </p:sp>
      <p:sp>
        <p:nvSpPr>
          <p:cNvPr id="322" name="Line 137"/>
          <p:cNvSpPr>
            <a:spLocks noChangeShapeType="1"/>
          </p:cNvSpPr>
          <p:nvPr/>
        </p:nvSpPr>
        <p:spPr bwMode="invGray">
          <a:xfrm>
            <a:off x="4507608" y="1324074"/>
            <a:ext cx="0" cy="252413"/>
          </a:xfrm>
          <a:prstGeom prst="line">
            <a:avLst/>
          </a:prstGeom>
          <a:noFill/>
          <a:ln w="9525" cap="rnd">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200" b="1"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323" name="Text Box 138"/>
          <p:cNvSpPr txBox="1">
            <a:spLocks noChangeArrowheads="1"/>
          </p:cNvSpPr>
          <p:nvPr/>
        </p:nvSpPr>
        <p:spPr bwMode="invGray">
          <a:xfrm>
            <a:off x="3193346" y="866874"/>
            <a:ext cx="748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algn="ctr" eaLnBrk="0" fontAlgn="base" hangingPunct="0">
              <a:spcBef>
                <a:spcPct val="0"/>
              </a:spcBef>
              <a:spcAft>
                <a:spcPct val="0"/>
              </a:spcAft>
            </a:pPr>
            <a:r>
              <a:rPr lang="zh-CN" altLang="en-US" sz="2200" dirty="0" smtClean="0">
                <a:solidFill>
                  <a:srgbClr val="FF00FF"/>
                </a:solidFill>
                <a:latin typeface="微软雅黑" panose="020B0503020204020204" pitchFamily="34" charset="-122"/>
                <a:ea typeface="微软雅黑" panose="020B0503020204020204" pitchFamily="34" charset="-122"/>
              </a:rPr>
              <a:t>光轴</a:t>
            </a:r>
            <a:endParaRPr lang="zh-CN" altLang="en-US" sz="2200" i="1" dirty="0" smtClean="0">
              <a:solidFill>
                <a:srgbClr val="FF00FF"/>
              </a:solidFill>
              <a:latin typeface="微软雅黑" panose="020B0503020204020204" pitchFamily="34" charset="-122"/>
              <a:ea typeface="微软雅黑" panose="020B0503020204020204" pitchFamily="34" charset="-122"/>
            </a:endParaRPr>
          </a:p>
        </p:txBody>
      </p:sp>
      <p:sp>
        <p:nvSpPr>
          <p:cNvPr id="325" name="Text Box 135"/>
          <p:cNvSpPr txBox="1">
            <a:spLocks noChangeArrowheads="1"/>
          </p:cNvSpPr>
          <p:nvPr/>
        </p:nvSpPr>
        <p:spPr bwMode="invGray">
          <a:xfrm>
            <a:off x="2086670" y="5089801"/>
            <a:ext cx="3775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algn="ctr" eaLnBrk="0" fontAlgn="base" hangingPunct="0">
              <a:spcBef>
                <a:spcPct val="0"/>
              </a:spcBef>
              <a:spcAft>
                <a:spcPct val="0"/>
              </a:spcAft>
            </a:pPr>
            <a:r>
              <a:rPr lang="zh-CN" altLang="en-US" sz="2000" dirty="0">
                <a:solidFill>
                  <a:srgbClr val="FF3300"/>
                </a:solidFill>
                <a:latin typeface="微软雅黑" panose="020B0503020204020204" pitchFamily="34" charset="-122"/>
                <a:ea typeface="微软雅黑" panose="020B0503020204020204" pitchFamily="34" charset="-122"/>
              </a:rPr>
              <a:t>吸收</a:t>
            </a:r>
            <a:r>
              <a:rPr lang="zh-CN" altLang="en-US" sz="2000" dirty="0" smtClean="0">
                <a:solidFill>
                  <a:srgbClr val="FF3300"/>
                </a:solidFill>
                <a:latin typeface="微软雅黑" panose="020B0503020204020204" pitchFamily="34" charset="-122"/>
                <a:ea typeface="微软雅黑" panose="020B0503020204020204" pitchFamily="34" charset="-122"/>
              </a:rPr>
              <a:t>紫外线，</a:t>
            </a:r>
            <a:r>
              <a:rPr lang="zh-CN" altLang="en-US" sz="2000" b="0" dirty="0" smtClean="0">
                <a:solidFill>
                  <a:schemeClr val="tx1"/>
                </a:solidFill>
                <a:latin typeface="微软雅黑" panose="020B0503020204020204" pitchFamily="34" charset="-122"/>
                <a:ea typeface="微软雅黑" panose="020B0503020204020204" pitchFamily="34" charset="-122"/>
              </a:rPr>
              <a:t>不适用于紫外波段</a:t>
            </a:r>
            <a:endParaRPr lang="en-US" altLang="zh-CN" sz="2000" b="0" dirty="0" smtClean="0">
              <a:solidFill>
                <a:schemeClr val="tx1"/>
              </a:solidFill>
              <a:latin typeface="微软雅黑" panose="020B0503020204020204" pitchFamily="34" charset="-122"/>
              <a:ea typeface="微软雅黑" panose="020B0503020204020204" pitchFamily="34" charset="-122"/>
            </a:endParaRPr>
          </a:p>
        </p:txBody>
      </p:sp>
      <p:sp>
        <p:nvSpPr>
          <p:cNvPr id="3" name="矩形 2"/>
          <p:cNvSpPr/>
          <p:nvPr/>
        </p:nvSpPr>
        <p:spPr>
          <a:xfrm>
            <a:off x="336349" y="5118426"/>
            <a:ext cx="1082979" cy="769441"/>
          </a:xfrm>
          <a:prstGeom prst="rect">
            <a:avLst/>
          </a:prstGeom>
        </p:spPr>
        <p:txBody>
          <a:bodyPr wrap="square">
            <a:spAutoFit/>
          </a:bodyPr>
          <a:lstStyle/>
          <a:p>
            <a:pPr algn="ctr" eaLnBrk="0" fontAlgn="base" hangingPunct="0">
              <a:spcBef>
                <a:spcPct val="0"/>
              </a:spcBef>
              <a:spcAft>
                <a:spcPct val="0"/>
              </a:spcAft>
            </a:pPr>
            <a:r>
              <a:rPr lang="zh-CN" altLang="en-US" sz="2200" b="1" dirty="0" smtClean="0">
                <a:solidFill>
                  <a:srgbClr val="FF3300"/>
                </a:solidFill>
                <a:latin typeface="微软雅黑" panose="020B0503020204020204" pitchFamily="34" charset="-122"/>
                <a:ea typeface="微软雅黑" panose="020B0503020204020204" pitchFamily="34" charset="-122"/>
              </a:rPr>
              <a:t>加拿大树胶</a:t>
            </a:r>
            <a:endParaRPr lang="en-US" altLang="zh-CN" sz="2200" b="1" dirty="0">
              <a:solidFill>
                <a:srgbClr val="FF3300"/>
              </a:solidFill>
              <a:latin typeface="微软雅黑" panose="020B0503020204020204" pitchFamily="34" charset="-122"/>
              <a:ea typeface="微软雅黑" panose="020B0503020204020204" pitchFamily="34" charset="-122"/>
            </a:endParaRPr>
          </a:p>
        </p:txBody>
      </p:sp>
      <p:cxnSp>
        <p:nvCxnSpPr>
          <p:cNvPr id="326" name="直接箭头连接符 325"/>
          <p:cNvCxnSpPr/>
          <p:nvPr/>
        </p:nvCxnSpPr>
        <p:spPr>
          <a:xfrm>
            <a:off x="3193346" y="4673203"/>
            <a:ext cx="63023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7" name="Text Box 135"/>
          <p:cNvSpPr txBox="1">
            <a:spLocks noChangeArrowheads="1"/>
          </p:cNvSpPr>
          <p:nvPr/>
        </p:nvSpPr>
        <p:spPr bwMode="invGray">
          <a:xfrm>
            <a:off x="3942269" y="4446248"/>
            <a:ext cx="17235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algn="ctr" eaLnBrk="0" fontAlgn="base" hangingPunct="0">
              <a:spcBef>
                <a:spcPct val="0"/>
              </a:spcBef>
              <a:spcAft>
                <a:spcPct val="0"/>
              </a:spcAft>
            </a:pPr>
            <a:r>
              <a:rPr lang="zh-CN" altLang="en-US" sz="2000" b="0" dirty="0" smtClean="0">
                <a:solidFill>
                  <a:schemeClr val="tx1"/>
                </a:solidFill>
                <a:latin typeface="微软雅黑" panose="020B0503020204020204" pitchFamily="34" charset="-122"/>
                <a:ea typeface="微软雅黑" panose="020B0503020204020204" pitchFamily="34" charset="-122"/>
              </a:rPr>
              <a:t>入射角度受限</a:t>
            </a:r>
            <a:endParaRPr lang="en-US" altLang="zh-CN" sz="2000" b="0" dirty="0" smtClean="0">
              <a:solidFill>
                <a:schemeClr val="tx1"/>
              </a:solidFill>
              <a:latin typeface="微软雅黑" panose="020B0503020204020204" pitchFamily="34" charset="-122"/>
              <a:ea typeface="微软雅黑" panose="020B0503020204020204" pitchFamily="34" charset="-122"/>
            </a:endParaRPr>
          </a:p>
        </p:txBody>
      </p:sp>
      <p:sp>
        <p:nvSpPr>
          <p:cNvPr id="329" name="Text Box 135"/>
          <p:cNvSpPr txBox="1">
            <a:spLocks noChangeArrowheads="1"/>
          </p:cNvSpPr>
          <p:nvPr/>
        </p:nvSpPr>
        <p:spPr bwMode="invGray">
          <a:xfrm>
            <a:off x="2095321" y="5497229"/>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spAutoFit/>
          </a:bodyPr>
          <a:lstStyle>
            <a:lvl1pPr>
              <a:defRPr sz="2400" b="1">
                <a:solidFill>
                  <a:schemeClr val="bg2"/>
                </a:solidFill>
                <a:latin typeface="宋体" panose="02010600030101010101" pitchFamily="2" charset="-122"/>
                <a:ea typeface="宋体" panose="02010600030101010101" pitchFamily="2" charset="-122"/>
              </a:defRPr>
            </a:lvl1pPr>
            <a:lvl2pPr marL="742950" indent="-285750">
              <a:defRPr sz="2400" b="1">
                <a:solidFill>
                  <a:schemeClr val="bg2"/>
                </a:solidFill>
                <a:latin typeface="宋体" panose="02010600030101010101" pitchFamily="2" charset="-122"/>
                <a:ea typeface="宋体" panose="02010600030101010101" pitchFamily="2" charset="-122"/>
              </a:defRPr>
            </a:lvl2pPr>
            <a:lvl3pPr marL="1143000" indent="-228600">
              <a:defRPr sz="2400" b="1">
                <a:solidFill>
                  <a:schemeClr val="bg2"/>
                </a:solidFill>
                <a:latin typeface="宋体" panose="02010600030101010101" pitchFamily="2" charset="-122"/>
                <a:ea typeface="宋体" panose="02010600030101010101" pitchFamily="2" charset="-122"/>
              </a:defRPr>
            </a:lvl3pPr>
            <a:lvl4pPr marL="1600200" indent="-228600">
              <a:defRPr sz="2400" b="1">
                <a:solidFill>
                  <a:schemeClr val="bg2"/>
                </a:solidFill>
                <a:latin typeface="宋体" panose="02010600030101010101" pitchFamily="2" charset="-122"/>
                <a:ea typeface="宋体" panose="02010600030101010101" pitchFamily="2" charset="-122"/>
              </a:defRPr>
            </a:lvl4pPr>
            <a:lvl5pPr marL="2057400" indent="-228600">
              <a:defRPr sz="2400" b="1">
                <a:solidFill>
                  <a:schemeClr val="bg2"/>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400" b="1">
                <a:solidFill>
                  <a:schemeClr val="bg2"/>
                </a:solidFill>
                <a:latin typeface="宋体" panose="02010600030101010101" pitchFamily="2" charset="-122"/>
                <a:ea typeface="宋体" panose="02010600030101010101" pitchFamily="2" charset="-122"/>
              </a:defRPr>
            </a:lvl9pPr>
          </a:lstStyle>
          <a:p>
            <a:pPr algn="ctr" eaLnBrk="0" fontAlgn="base" hangingPunct="0">
              <a:spcBef>
                <a:spcPct val="0"/>
              </a:spcBef>
              <a:spcAft>
                <a:spcPct val="0"/>
              </a:spcAft>
            </a:pPr>
            <a:r>
              <a:rPr lang="zh-CN" altLang="en-US" sz="2000" dirty="0" smtClean="0">
                <a:solidFill>
                  <a:srgbClr val="FF3300"/>
                </a:solidFill>
                <a:latin typeface="微软雅黑" panose="020B0503020204020204" pitchFamily="34" charset="-122"/>
                <a:ea typeface="微软雅黑" panose="020B0503020204020204" pitchFamily="34" charset="-122"/>
              </a:rPr>
              <a:t>容易被大功率激光破坏</a:t>
            </a:r>
            <a:endParaRPr lang="en-US" altLang="zh-CN" sz="2000" b="0" dirty="0" smtClean="0">
              <a:solidFill>
                <a:schemeClr val="tx1"/>
              </a:solidFill>
              <a:latin typeface="微软雅黑" panose="020B0503020204020204" pitchFamily="34" charset="-122"/>
              <a:ea typeface="微软雅黑" panose="020B0503020204020204" pitchFamily="34" charset="-122"/>
            </a:endParaRPr>
          </a:p>
        </p:txBody>
      </p:sp>
      <p:sp>
        <p:nvSpPr>
          <p:cNvPr id="6" name="右箭头 5"/>
          <p:cNvSpPr/>
          <p:nvPr/>
        </p:nvSpPr>
        <p:spPr>
          <a:xfrm>
            <a:off x="1368891" y="5389883"/>
            <a:ext cx="614592" cy="200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687888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692696"/>
            <a:ext cx="4479111" cy="738664"/>
          </a:xfrm>
          <a:prstGeom prst="rect">
            <a:avLst/>
          </a:prstGeom>
        </p:spPr>
        <p:txBody>
          <a:bodyPr wrap="none">
            <a:spAutoFit/>
          </a:bodyPr>
          <a:lstStyle/>
          <a:p>
            <a:pPr eaLnBrk="0" fontAlgn="base" hangingPunct="0">
              <a:lnSpc>
                <a:spcPct val="150000"/>
              </a:lnSpc>
              <a:spcBef>
                <a:spcPct val="0"/>
              </a:spcBef>
              <a:spcAft>
                <a:spcPct val="0"/>
              </a:spcAft>
            </a:pPr>
            <a:r>
              <a:rPr lang="en-US" altLang="zh-CN" sz="2800" dirty="0" smtClean="0">
                <a:solidFill>
                  <a:srgbClr val="0066FF"/>
                </a:solidFill>
                <a:latin typeface="微软雅黑" panose="020B0503020204020204" pitchFamily="34" charset="-122"/>
                <a:ea typeface="微软雅黑" panose="020B0503020204020204" pitchFamily="34" charset="-122"/>
              </a:rPr>
              <a:t>2</a:t>
            </a:r>
            <a:r>
              <a:rPr lang="zh-CN" altLang="en-US" sz="2800" dirty="0" smtClean="0">
                <a:solidFill>
                  <a:srgbClr val="0066FF"/>
                </a:solidFill>
                <a:latin typeface="微软雅黑" panose="020B0503020204020204" pitchFamily="34" charset="-122"/>
                <a:ea typeface="微软雅黑" panose="020B0503020204020204" pitchFamily="34" charset="-122"/>
              </a:rPr>
              <a:t>、</a:t>
            </a:r>
            <a:r>
              <a:rPr lang="en-US" altLang="zh-CN" sz="2800" dirty="0" err="1">
                <a:solidFill>
                  <a:srgbClr val="0066FF"/>
                </a:solidFill>
                <a:latin typeface="微软雅黑" panose="020B0503020204020204" pitchFamily="34" charset="-122"/>
                <a:ea typeface="微软雅黑" panose="020B0503020204020204" pitchFamily="34" charset="-122"/>
              </a:rPr>
              <a:t>Glan</a:t>
            </a:r>
            <a:r>
              <a:rPr lang="en-US" altLang="zh-CN" sz="2800" dirty="0">
                <a:solidFill>
                  <a:srgbClr val="0066FF"/>
                </a:solidFill>
                <a:latin typeface="微软雅黑" panose="020B0503020204020204" pitchFamily="34" charset="-122"/>
                <a:ea typeface="微软雅黑" panose="020B0503020204020204" pitchFamily="34" charset="-122"/>
              </a:rPr>
              <a:t>—Thompson</a:t>
            </a:r>
            <a:r>
              <a:rPr lang="zh-CN" altLang="en-US" sz="2800" dirty="0">
                <a:solidFill>
                  <a:srgbClr val="0066FF"/>
                </a:solidFill>
                <a:latin typeface="微软雅黑" panose="020B0503020204020204" pitchFamily="34" charset="-122"/>
                <a:ea typeface="微软雅黑" panose="020B0503020204020204" pitchFamily="34" charset="-122"/>
              </a:rPr>
              <a:t>棱镜</a:t>
            </a:r>
          </a:p>
        </p:txBody>
      </p:sp>
      <p:sp>
        <p:nvSpPr>
          <p:cNvPr id="58" name="Rectangle 3"/>
          <p:cNvSpPr txBox="1">
            <a:spLocks noChangeArrowheads="1"/>
          </p:cNvSpPr>
          <p:nvPr/>
        </p:nvSpPr>
        <p:spPr>
          <a:xfrm>
            <a:off x="374129" y="1414464"/>
            <a:ext cx="8229600" cy="26568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0000"/>
              </a:lnSpc>
            </a:pPr>
            <a:r>
              <a:rPr lang="zh-CN" altLang="en-US" sz="2200" dirty="0" smtClean="0"/>
              <a:t>由两块方解石的直角三棱镜组成</a:t>
            </a:r>
          </a:p>
          <a:p>
            <a:pPr>
              <a:lnSpc>
                <a:spcPct val="120000"/>
              </a:lnSpc>
            </a:pPr>
            <a:r>
              <a:rPr lang="zh-CN" altLang="en-US" sz="2200" dirty="0" smtClean="0"/>
              <a:t>两棱镜的光轴相互平行</a:t>
            </a:r>
          </a:p>
          <a:p>
            <a:pPr>
              <a:lnSpc>
                <a:spcPct val="120000"/>
              </a:lnSpc>
            </a:pPr>
            <a:r>
              <a:rPr lang="zh-CN" altLang="en-US" sz="2200" dirty="0" smtClean="0"/>
              <a:t>两棱镜的斜面可以用甘油、树脂等胶合</a:t>
            </a:r>
          </a:p>
          <a:p>
            <a:pPr>
              <a:lnSpc>
                <a:spcPct val="120000"/>
              </a:lnSpc>
            </a:pPr>
            <a:r>
              <a:rPr lang="zh-CN" altLang="en-US" sz="2200" dirty="0" smtClean="0"/>
              <a:t>也可直接接触（中间有空气层），透紫外（傅科棱镜）</a:t>
            </a:r>
          </a:p>
          <a:p>
            <a:pPr>
              <a:lnSpc>
                <a:spcPct val="120000"/>
              </a:lnSpc>
            </a:pPr>
            <a:r>
              <a:rPr lang="en-US" altLang="zh-CN" sz="2200" dirty="0" smtClean="0"/>
              <a:t>o</a:t>
            </a:r>
            <a:r>
              <a:rPr lang="zh-CN" altLang="en-US" sz="2200" dirty="0" smtClean="0"/>
              <a:t>光全反射，</a:t>
            </a:r>
            <a:r>
              <a:rPr lang="en-US" altLang="zh-CN" sz="2200" dirty="0" smtClean="0"/>
              <a:t>e</a:t>
            </a:r>
            <a:r>
              <a:rPr lang="zh-CN" altLang="en-US" sz="2200" dirty="0" smtClean="0"/>
              <a:t>光直进射出</a:t>
            </a:r>
            <a:endParaRPr lang="zh-CN" altLang="en-US" sz="2200" dirty="0"/>
          </a:p>
        </p:txBody>
      </p:sp>
      <p:sp>
        <p:nvSpPr>
          <p:cNvPr id="59" name="AutoShape 4"/>
          <p:cNvSpPr>
            <a:spLocks noChangeArrowheads="1"/>
          </p:cNvSpPr>
          <p:nvPr/>
        </p:nvSpPr>
        <p:spPr bwMode="auto">
          <a:xfrm>
            <a:off x="828154" y="4315172"/>
            <a:ext cx="2447925" cy="914400"/>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0" name="AutoShape 5"/>
          <p:cNvSpPr>
            <a:spLocks noChangeArrowheads="1"/>
          </p:cNvSpPr>
          <p:nvPr/>
        </p:nvSpPr>
        <p:spPr bwMode="auto">
          <a:xfrm flipH="1" flipV="1">
            <a:off x="899592" y="4264372"/>
            <a:ext cx="2447925" cy="914400"/>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 name="Line 6"/>
          <p:cNvSpPr>
            <a:spLocks noChangeShapeType="1"/>
          </p:cNvSpPr>
          <p:nvPr/>
        </p:nvSpPr>
        <p:spPr bwMode="auto">
          <a:xfrm>
            <a:off x="971029" y="4510435"/>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6" name="Line 7"/>
          <p:cNvSpPr>
            <a:spLocks noChangeShapeType="1"/>
          </p:cNvSpPr>
          <p:nvPr/>
        </p:nvSpPr>
        <p:spPr bwMode="auto">
          <a:xfrm>
            <a:off x="3203054" y="4365972"/>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7" name="Line 8"/>
          <p:cNvSpPr>
            <a:spLocks noChangeShapeType="1"/>
          </p:cNvSpPr>
          <p:nvPr/>
        </p:nvSpPr>
        <p:spPr bwMode="auto">
          <a:xfrm>
            <a:off x="466204" y="4797772"/>
            <a:ext cx="360363"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8" name="Line 9"/>
          <p:cNvSpPr>
            <a:spLocks noChangeShapeType="1"/>
          </p:cNvSpPr>
          <p:nvPr/>
        </p:nvSpPr>
        <p:spPr bwMode="auto">
          <a:xfrm>
            <a:off x="826567" y="4797772"/>
            <a:ext cx="1223962"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9" name="Line 10"/>
          <p:cNvSpPr>
            <a:spLocks noChangeShapeType="1"/>
          </p:cNvSpPr>
          <p:nvPr/>
        </p:nvSpPr>
        <p:spPr bwMode="auto">
          <a:xfrm>
            <a:off x="2050529" y="4797772"/>
            <a:ext cx="504825" cy="431800"/>
          </a:xfrm>
          <a:prstGeom prst="line">
            <a:avLst/>
          </a:prstGeom>
          <a:noFill/>
          <a:ln w="28575">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0" name="Line 11"/>
          <p:cNvSpPr>
            <a:spLocks noChangeShapeType="1"/>
          </p:cNvSpPr>
          <p:nvPr/>
        </p:nvSpPr>
        <p:spPr bwMode="auto">
          <a:xfrm>
            <a:off x="2050529" y="4797772"/>
            <a:ext cx="1296988" cy="0"/>
          </a:xfrm>
          <a:prstGeom prst="line">
            <a:avLst/>
          </a:prstGeom>
          <a:noFill/>
          <a:ln w="28575">
            <a:solidFill>
              <a:srgbClr val="0033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1" name="Line 12"/>
          <p:cNvSpPr>
            <a:spLocks noChangeShapeType="1"/>
          </p:cNvSpPr>
          <p:nvPr/>
        </p:nvSpPr>
        <p:spPr bwMode="auto">
          <a:xfrm flipH="1">
            <a:off x="1907654" y="4365972"/>
            <a:ext cx="285750" cy="863600"/>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 name="Line 14"/>
          <p:cNvSpPr>
            <a:spLocks noChangeShapeType="1"/>
          </p:cNvSpPr>
          <p:nvPr/>
        </p:nvSpPr>
        <p:spPr bwMode="auto">
          <a:xfrm>
            <a:off x="2555354" y="5229572"/>
            <a:ext cx="936625" cy="288925"/>
          </a:xfrm>
          <a:prstGeom prst="line">
            <a:avLst/>
          </a:prstGeom>
          <a:noFill/>
          <a:ln w="28575">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23" name="Object 15"/>
          <p:cNvGraphicFramePr>
            <a:graphicFrameLocks noChangeAspect="1"/>
          </p:cNvGraphicFramePr>
          <p:nvPr>
            <p:extLst>
              <p:ext uri="{D42A27DB-BD31-4B8C-83A1-F6EECF244321}">
                <p14:modId xmlns:p14="http://schemas.microsoft.com/office/powerpoint/2010/main" val="574541888"/>
              </p:ext>
            </p:extLst>
          </p:nvPr>
        </p:nvGraphicFramePr>
        <p:xfrm>
          <a:off x="1401242" y="4205635"/>
          <a:ext cx="217487" cy="304800"/>
        </p:xfrm>
        <a:graphic>
          <a:graphicData uri="http://schemas.openxmlformats.org/presentationml/2006/ole">
            <mc:AlternateContent xmlns:mc="http://schemas.openxmlformats.org/markup-compatibility/2006">
              <mc:Choice xmlns:v="urn:schemas-microsoft-com:vml" Requires="v">
                <p:oleObj spid="_x0000_s418218" name="Equation" r:id="rId4" imgW="126720" imgH="177480" progId="Equation.DSMT4">
                  <p:embed/>
                </p:oleObj>
              </mc:Choice>
              <mc:Fallback>
                <p:oleObj name="Equation" r:id="rId4" imgW="12672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1242" y="4205635"/>
                        <a:ext cx="21748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 name="Object 16"/>
          <p:cNvGraphicFramePr>
            <a:graphicFrameLocks noChangeAspect="1"/>
          </p:cNvGraphicFramePr>
          <p:nvPr>
            <p:extLst>
              <p:ext uri="{D42A27DB-BD31-4B8C-83A1-F6EECF244321}">
                <p14:modId xmlns:p14="http://schemas.microsoft.com/office/powerpoint/2010/main" val="3466260129"/>
              </p:ext>
            </p:extLst>
          </p:nvPr>
        </p:nvGraphicFramePr>
        <p:xfrm>
          <a:off x="1777479" y="4873972"/>
          <a:ext cx="152400" cy="284163"/>
        </p:xfrm>
        <a:graphic>
          <a:graphicData uri="http://schemas.openxmlformats.org/presentationml/2006/ole">
            <mc:AlternateContent xmlns:mc="http://schemas.openxmlformats.org/markup-compatibility/2006">
              <mc:Choice xmlns:v="urn:schemas-microsoft-com:vml" Requires="v">
                <p:oleObj spid="_x0000_s418219" name="Equation" r:id="rId6" imgW="88560" imgH="164880" progId="Equation.DSMT4">
                  <p:embed/>
                </p:oleObj>
              </mc:Choice>
              <mc:Fallback>
                <p:oleObj name="Equation" r:id="rId6" imgW="8856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7479" y="4873972"/>
                        <a:ext cx="152400"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 name="AutoShape 17"/>
          <p:cNvSpPr>
            <a:spLocks noChangeArrowheads="1"/>
          </p:cNvSpPr>
          <p:nvPr/>
        </p:nvSpPr>
        <p:spPr bwMode="auto">
          <a:xfrm flipH="1" flipV="1">
            <a:off x="5435079" y="4243735"/>
            <a:ext cx="2447925" cy="914400"/>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6" name="Line 18"/>
          <p:cNvSpPr>
            <a:spLocks noChangeShapeType="1"/>
          </p:cNvSpPr>
          <p:nvPr/>
        </p:nvSpPr>
        <p:spPr bwMode="auto">
          <a:xfrm>
            <a:off x="7738542" y="4345335"/>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7" name="Line 20"/>
          <p:cNvSpPr>
            <a:spLocks noChangeShapeType="1"/>
          </p:cNvSpPr>
          <p:nvPr/>
        </p:nvSpPr>
        <p:spPr bwMode="auto">
          <a:xfrm>
            <a:off x="5506517" y="4489797"/>
            <a:ext cx="0" cy="647700"/>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8" name="Line 21"/>
          <p:cNvSpPr>
            <a:spLocks noChangeShapeType="1"/>
          </p:cNvSpPr>
          <p:nvPr/>
        </p:nvSpPr>
        <p:spPr bwMode="auto">
          <a:xfrm flipH="1">
            <a:off x="7308329" y="5229572"/>
            <a:ext cx="574675" cy="6477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9" name="Line 22"/>
          <p:cNvSpPr>
            <a:spLocks noChangeShapeType="1"/>
          </p:cNvSpPr>
          <p:nvPr/>
        </p:nvSpPr>
        <p:spPr bwMode="auto">
          <a:xfrm>
            <a:off x="5363642" y="5229572"/>
            <a:ext cx="1944687" cy="6477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0" name="Line 23"/>
          <p:cNvSpPr>
            <a:spLocks noChangeShapeType="1"/>
          </p:cNvSpPr>
          <p:nvPr/>
        </p:nvSpPr>
        <p:spPr bwMode="auto">
          <a:xfrm>
            <a:off x="5074717" y="4797772"/>
            <a:ext cx="360362"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1" name="Line 24"/>
          <p:cNvSpPr>
            <a:spLocks noChangeShapeType="1"/>
          </p:cNvSpPr>
          <p:nvPr/>
        </p:nvSpPr>
        <p:spPr bwMode="auto">
          <a:xfrm>
            <a:off x="5435079" y="4797772"/>
            <a:ext cx="1223963"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2" name="Line 25"/>
          <p:cNvSpPr>
            <a:spLocks noChangeShapeType="1"/>
          </p:cNvSpPr>
          <p:nvPr/>
        </p:nvSpPr>
        <p:spPr bwMode="auto">
          <a:xfrm>
            <a:off x="6659042" y="4797772"/>
            <a:ext cx="936625" cy="792163"/>
          </a:xfrm>
          <a:prstGeom prst="line">
            <a:avLst/>
          </a:prstGeom>
          <a:noFill/>
          <a:ln w="28575">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 name="Line 26"/>
          <p:cNvSpPr>
            <a:spLocks noChangeShapeType="1"/>
          </p:cNvSpPr>
          <p:nvPr/>
        </p:nvSpPr>
        <p:spPr bwMode="auto">
          <a:xfrm flipV="1">
            <a:off x="5363642" y="4294535"/>
            <a:ext cx="0" cy="935037"/>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4" name="Line 27"/>
          <p:cNvSpPr>
            <a:spLocks noChangeShapeType="1"/>
          </p:cNvSpPr>
          <p:nvPr/>
        </p:nvSpPr>
        <p:spPr bwMode="auto">
          <a:xfrm>
            <a:off x="5363642" y="4294535"/>
            <a:ext cx="2519362" cy="935037"/>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5" name="Line 28"/>
          <p:cNvSpPr>
            <a:spLocks noChangeShapeType="1"/>
          </p:cNvSpPr>
          <p:nvPr/>
        </p:nvSpPr>
        <p:spPr bwMode="auto">
          <a:xfrm>
            <a:off x="6659042" y="4797772"/>
            <a:ext cx="1944687" cy="0"/>
          </a:xfrm>
          <a:prstGeom prst="line">
            <a:avLst/>
          </a:prstGeom>
          <a:noFill/>
          <a:ln w="28575">
            <a:solidFill>
              <a:srgbClr val="0033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 name="Line 29"/>
          <p:cNvSpPr>
            <a:spLocks noChangeShapeType="1"/>
          </p:cNvSpPr>
          <p:nvPr/>
        </p:nvSpPr>
        <p:spPr bwMode="auto">
          <a:xfrm>
            <a:off x="7595667" y="5589935"/>
            <a:ext cx="360362" cy="287337"/>
          </a:xfrm>
          <a:prstGeom prst="line">
            <a:avLst/>
          </a:prstGeom>
          <a:noFill/>
          <a:ln w="28575">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 name="Line 30"/>
          <p:cNvSpPr>
            <a:spLocks noChangeShapeType="1"/>
          </p:cNvSpPr>
          <p:nvPr/>
        </p:nvSpPr>
        <p:spPr bwMode="auto">
          <a:xfrm flipH="1">
            <a:off x="6516167" y="4365972"/>
            <a:ext cx="285750" cy="863600"/>
          </a:xfrm>
          <a:prstGeom prst="line">
            <a:avLst/>
          </a:prstGeom>
          <a:noFill/>
          <a:ln w="317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38" name="Object 31"/>
          <p:cNvGraphicFramePr>
            <a:graphicFrameLocks noChangeAspect="1"/>
          </p:cNvGraphicFramePr>
          <p:nvPr>
            <p:extLst>
              <p:ext uri="{D42A27DB-BD31-4B8C-83A1-F6EECF244321}">
                <p14:modId xmlns:p14="http://schemas.microsoft.com/office/powerpoint/2010/main" val="3154336472"/>
              </p:ext>
            </p:extLst>
          </p:nvPr>
        </p:nvGraphicFramePr>
        <p:xfrm>
          <a:off x="6058967" y="4196110"/>
          <a:ext cx="217487" cy="304800"/>
        </p:xfrm>
        <a:graphic>
          <a:graphicData uri="http://schemas.openxmlformats.org/presentationml/2006/ole">
            <mc:AlternateContent xmlns:mc="http://schemas.openxmlformats.org/markup-compatibility/2006">
              <mc:Choice xmlns:v="urn:schemas-microsoft-com:vml" Requires="v">
                <p:oleObj spid="_x0000_s418220" name="Equation" r:id="rId8" imgW="126720" imgH="177480" progId="Equation.DSMT4">
                  <p:embed/>
                </p:oleObj>
              </mc:Choice>
              <mc:Fallback>
                <p:oleObj name="Equation" r:id="rId8" imgW="12672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8967" y="4196110"/>
                        <a:ext cx="21748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 name="Object 32"/>
          <p:cNvGraphicFramePr>
            <a:graphicFrameLocks noChangeAspect="1"/>
          </p:cNvGraphicFramePr>
          <p:nvPr>
            <p:extLst>
              <p:ext uri="{D42A27DB-BD31-4B8C-83A1-F6EECF244321}">
                <p14:modId xmlns:p14="http://schemas.microsoft.com/office/powerpoint/2010/main" val="416389695"/>
              </p:ext>
            </p:extLst>
          </p:nvPr>
        </p:nvGraphicFramePr>
        <p:xfrm>
          <a:off x="6371704" y="4873972"/>
          <a:ext cx="152400" cy="284163"/>
        </p:xfrm>
        <a:graphic>
          <a:graphicData uri="http://schemas.openxmlformats.org/presentationml/2006/ole">
            <mc:AlternateContent xmlns:mc="http://schemas.openxmlformats.org/markup-compatibility/2006">
              <mc:Choice xmlns:v="urn:schemas-microsoft-com:vml" Requires="v">
                <p:oleObj spid="_x0000_s418221" name="Equation" r:id="rId9" imgW="88560" imgH="164880" progId="Equation.DSMT4">
                  <p:embed/>
                </p:oleObj>
              </mc:Choice>
              <mc:Fallback>
                <p:oleObj name="Equation" r:id="rId9" imgW="8856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1704" y="4873972"/>
                        <a:ext cx="152400"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0" name="Oval 33"/>
          <p:cNvSpPr>
            <a:spLocks noChangeArrowheads="1"/>
          </p:cNvSpPr>
          <p:nvPr/>
        </p:nvSpPr>
        <p:spPr bwMode="auto">
          <a:xfrm>
            <a:off x="2123554" y="4869210"/>
            <a:ext cx="71438"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1" name="Oval 34"/>
          <p:cNvSpPr>
            <a:spLocks noChangeArrowheads="1"/>
          </p:cNvSpPr>
          <p:nvPr/>
        </p:nvSpPr>
        <p:spPr bwMode="auto">
          <a:xfrm>
            <a:off x="2266429" y="4985097"/>
            <a:ext cx="71438" cy="71438"/>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2" name="Oval 35"/>
          <p:cNvSpPr>
            <a:spLocks noChangeArrowheads="1"/>
          </p:cNvSpPr>
          <p:nvPr/>
        </p:nvSpPr>
        <p:spPr bwMode="auto">
          <a:xfrm>
            <a:off x="2771254" y="5274022"/>
            <a:ext cx="71438" cy="71438"/>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 name="Oval 36"/>
          <p:cNvSpPr>
            <a:spLocks noChangeArrowheads="1"/>
          </p:cNvSpPr>
          <p:nvPr/>
        </p:nvSpPr>
        <p:spPr bwMode="auto">
          <a:xfrm>
            <a:off x="2987154" y="5345460"/>
            <a:ext cx="71438"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 name="Oval 37"/>
          <p:cNvSpPr>
            <a:spLocks noChangeArrowheads="1"/>
          </p:cNvSpPr>
          <p:nvPr/>
        </p:nvSpPr>
        <p:spPr bwMode="auto">
          <a:xfrm>
            <a:off x="6990829" y="5070822"/>
            <a:ext cx="71438" cy="71438"/>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 name="Oval 38"/>
          <p:cNvSpPr>
            <a:spLocks noChangeArrowheads="1"/>
          </p:cNvSpPr>
          <p:nvPr/>
        </p:nvSpPr>
        <p:spPr bwMode="auto">
          <a:xfrm>
            <a:off x="7163867" y="5229572"/>
            <a:ext cx="71437" cy="71438"/>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 name="Oval 39"/>
          <p:cNvSpPr>
            <a:spLocks noChangeArrowheads="1"/>
          </p:cNvSpPr>
          <p:nvPr/>
        </p:nvSpPr>
        <p:spPr bwMode="auto">
          <a:xfrm>
            <a:off x="7638529" y="5618510"/>
            <a:ext cx="71438" cy="71437"/>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 name="Oval 40"/>
          <p:cNvSpPr>
            <a:spLocks noChangeArrowheads="1"/>
          </p:cNvSpPr>
          <p:nvPr/>
        </p:nvSpPr>
        <p:spPr bwMode="auto">
          <a:xfrm>
            <a:off x="7740129" y="5705822"/>
            <a:ext cx="71438" cy="71438"/>
          </a:xfrm>
          <a:prstGeom prst="ellipse">
            <a:avLst/>
          </a:prstGeom>
          <a:solidFill>
            <a:schemeClr val="tx1"/>
          </a:solidFill>
          <a:ln w="31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 name="Line 41"/>
          <p:cNvSpPr>
            <a:spLocks noChangeShapeType="1"/>
          </p:cNvSpPr>
          <p:nvPr/>
        </p:nvSpPr>
        <p:spPr bwMode="auto">
          <a:xfrm flipV="1">
            <a:off x="2915717" y="4581872"/>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9" name="Line 46"/>
          <p:cNvSpPr>
            <a:spLocks noChangeShapeType="1"/>
          </p:cNvSpPr>
          <p:nvPr/>
        </p:nvSpPr>
        <p:spPr bwMode="auto">
          <a:xfrm flipV="1">
            <a:off x="3131617" y="4581872"/>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0" name="Line 47"/>
          <p:cNvSpPr>
            <a:spLocks noChangeShapeType="1"/>
          </p:cNvSpPr>
          <p:nvPr/>
        </p:nvSpPr>
        <p:spPr bwMode="auto">
          <a:xfrm flipV="1">
            <a:off x="3447529" y="4610447"/>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1" name="Line 48"/>
          <p:cNvSpPr>
            <a:spLocks noChangeShapeType="1"/>
          </p:cNvSpPr>
          <p:nvPr/>
        </p:nvSpPr>
        <p:spPr bwMode="auto">
          <a:xfrm flipV="1">
            <a:off x="3663429" y="4610447"/>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 name="Line 49"/>
          <p:cNvSpPr>
            <a:spLocks noChangeShapeType="1"/>
          </p:cNvSpPr>
          <p:nvPr/>
        </p:nvSpPr>
        <p:spPr bwMode="auto">
          <a:xfrm flipV="1">
            <a:off x="7451204" y="4610447"/>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 name="Line 50"/>
          <p:cNvSpPr>
            <a:spLocks noChangeShapeType="1"/>
          </p:cNvSpPr>
          <p:nvPr/>
        </p:nvSpPr>
        <p:spPr bwMode="auto">
          <a:xfrm flipV="1">
            <a:off x="7667104" y="4610447"/>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5" name="Line 51"/>
          <p:cNvSpPr>
            <a:spLocks noChangeShapeType="1"/>
          </p:cNvSpPr>
          <p:nvPr/>
        </p:nvSpPr>
        <p:spPr bwMode="auto">
          <a:xfrm flipV="1">
            <a:off x="8027467" y="4581872"/>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6" name="Line 52"/>
          <p:cNvSpPr>
            <a:spLocks noChangeShapeType="1"/>
          </p:cNvSpPr>
          <p:nvPr/>
        </p:nvSpPr>
        <p:spPr bwMode="auto">
          <a:xfrm flipV="1">
            <a:off x="8243367" y="4581872"/>
            <a:ext cx="0" cy="360363"/>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7" name="Text Box 53"/>
          <p:cNvSpPr txBox="1">
            <a:spLocks noChangeArrowheads="1"/>
          </p:cNvSpPr>
          <p:nvPr/>
        </p:nvSpPr>
        <p:spPr bwMode="auto">
          <a:xfrm>
            <a:off x="2375967" y="4432647"/>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anose="02020603050405020304" pitchFamily="18" charset="0"/>
              </a:rPr>
              <a:t>e</a:t>
            </a:r>
            <a:r>
              <a:rPr lang="zh-CN" altLang="en-US">
                <a:latin typeface="Times New Roman" panose="02020603050405020304" pitchFamily="18" charset="0"/>
              </a:rPr>
              <a:t>光</a:t>
            </a:r>
          </a:p>
        </p:txBody>
      </p:sp>
      <p:sp>
        <p:nvSpPr>
          <p:cNvPr id="158" name="Text Box 54"/>
          <p:cNvSpPr txBox="1">
            <a:spLocks noChangeArrowheads="1"/>
          </p:cNvSpPr>
          <p:nvPr/>
        </p:nvSpPr>
        <p:spPr bwMode="auto">
          <a:xfrm>
            <a:off x="6984479" y="4438997"/>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anose="02020603050405020304" pitchFamily="18" charset="0"/>
              </a:rPr>
              <a:t>e</a:t>
            </a:r>
            <a:r>
              <a:rPr lang="zh-CN" altLang="en-US">
                <a:latin typeface="Times New Roman" panose="02020603050405020304" pitchFamily="18" charset="0"/>
              </a:rPr>
              <a:t>光</a:t>
            </a:r>
          </a:p>
        </p:txBody>
      </p:sp>
      <p:sp>
        <p:nvSpPr>
          <p:cNvPr id="159" name="Text Box 55"/>
          <p:cNvSpPr txBox="1">
            <a:spLocks noChangeArrowheads="1"/>
          </p:cNvSpPr>
          <p:nvPr/>
        </p:nvSpPr>
        <p:spPr bwMode="auto">
          <a:xfrm>
            <a:off x="1907654" y="5231160"/>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anose="02020603050405020304" pitchFamily="18" charset="0"/>
              </a:rPr>
              <a:t>o</a:t>
            </a:r>
            <a:r>
              <a:rPr lang="zh-CN" altLang="en-US">
                <a:latin typeface="Times New Roman" panose="02020603050405020304" pitchFamily="18" charset="0"/>
              </a:rPr>
              <a:t>光</a:t>
            </a:r>
          </a:p>
        </p:txBody>
      </p:sp>
      <p:sp>
        <p:nvSpPr>
          <p:cNvPr id="160" name="Text Box 56"/>
          <p:cNvSpPr txBox="1">
            <a:spLocks noChangeArrowheads="1"/>
          </p:cNvSpPr>
          <p:nvPr/>
        </p:nvSpPr>
        <p:spPr bwMode="auto">
          <a:xfrm>
            <a:off x="6587604" y="5088285"/>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anose="02020603050405020304" pitchFamily="18" charset="0"/>
              </a:rPr>
              <a:t>o</a:t>
            </a:r>
            <a:r>
              <a:rPr lang="zh-CN" altLang="en-US">
                <a:latin typeface="Times New Roman" panose="02020603050405020304" pitchFamily="18" charset="0"/>
              </a:rPr>
              <a:t>光</a:t>
            </a:r>
          </a:p>
        </p:txBody>
      </p:sp>
      <p:sp>
        <p:nvSpPr>
          <p:cNvPr id="161" name="Line 58"/>
          <p:cNvSpPr>
            <a:spLocks noChangeShapeType="1"/>
          </p:cNvSpPr>
          <p:nvPr/>
        </p:nvSpPr>
        <p:spPr bwMode="auto">
          <a:xfrm>
            <a:off x="3347517" y="4797772"/>
            <a:ext cx="576262" cy="0"/>
          </a:xfrm>
          <a:prstGeom prst="line">
            <a:avLst/>
          </a:prstGeom>
          <a:noFill/>
          <a:ln w="28575">
            <a:solidFill>
              <a:srgbClr val="0033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2" name="Line 59"/>
          <p:cNvSpPr>
            <a:spLocks noChangeShapeType="1"/>
          </p:cNvSpPr>
          <p:nvPr/>
        </p:nvSpPr>
        <p:spPr bwMode="auto">
          <a:xfrm flipV="1">
            <a:off x="2555354" y="4797772"/>
            <a:ext cx="792163" cy="431800"/>
          </a:xfrm>
          <a:prstGeom prst="line">
            <a:avLst/>
          </a:prstGeom>
          <a:noFill/>
          <a:ln w="28575">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226306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3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4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4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4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4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5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5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0" grpId="0" animBg="1"/>
      <p:bldP spid="122"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5" grpId="0" animBg="1"/>
      <p:bldP spid="156" grpId="0" animBg="1"/>
      <p:bldP spid="157" grpId="0"/>
      <p:bldP spid="158" grpId="0"/>
      <p:bldP spid="159" grpId="0"/>
      <p:bldP spid="160" grpId="0"/>
      <p:bldP spid="161" grpId="0" animBg="1"/>
      <p:bldP spid="1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692696"/>
            <a:ext cx="5724644" cy="738664"/>
          </a:xfrm>
          <a:prstGeom prst="rect">
            <a:avLst/>
          </a:prstGeom>
        </p:spPr>
        <p:txBody>
          <a:bodyPr wrap="none">
            <a:spAutoFit/>
          </a:bodyPr>
          <a:lstStyle/>
          <a:p>
            <a:pPr eaLnBrk="0" fontAlgn="base" hangingPunct="0">
              <a:lnSpc>
                <a:spcPct val="150000"/>
              </a:lnSpc>
              <a:spcBef>
                <a:spcPct val="0"/>
              </a:spcBef>
              <a:spcAft>
                <a:spcPct val="0"/>
              </a:spcAft>
            </a:pPr>
            <a:r>
              <a:rPr lang="en-US" altLang="zh-CN" sz="2800" dirty="0" smtClean="0">
                <a:solidFill>
                  <a:srgbClr val="0066FF"/>
                </a:solidFill>
                <a:latin typeface="微软雅黑" panose="020B0503020204020204" pitchFamily="34" charset="-122"/>
                <a:ea typeface="微软雅黑" panose="020B0503020204020204" pitchFamily="34" charset="-122"/>
              </a:rPr>
              <a:t>3</a:t>
            </a:r>
            <a:r>
              <a:rPr lang="zh-CN" altLang="en-US" sz="2800" dirty="0" smtClean="0">
                <a:solidFill>
                  <a:srgbClr val="0066FF"/>
                </a:solidFill>
                <a:latin typeface="微软雅黑" panose="020B0503020204020204" pitchFamily="34" charset="-122"/>
                <a:ea typeface="微软雅黑" panose="020B0503020204020204" pitchFamily="34" charset="-122"/>
              </a:rPr>
              <a:t>、</a:t>
            </a:r>
            <a:r>
              <a:rPr lang="zh-CN" altLang="en-US" sz="2800" dirty="0">
                <a:solidFill>
                  <a:srgbClr val="0066FF"/>
                </a:solidFill>
                <a:latin typeface="微软雅黑" panose="020B0503020204020204" pitchFamily="34" charset="-122"/>
                <a:ea typeface="微软雅黑" panose="020B0503020204020204" pitchFamily="34" charset="-122"/>
              </a:rPr>
              <a:t>渥拉斯顿（</a:t>
            </a:r>
            <a:r>
              <a:rPr lang="en-US" altLang="zh-CN" sz="2800" dirty="0">
                <a:solidFill>
                  <a:srgbClr val="0066FF"/>
                </a:solidFill>
                <a:latin typeface="微软雅黑" panose="020B0503020204020204" pitchFamily="34" charset="-122"/>
                <a:ea typeface="微软雅黑" panose="020B0503020204020204" pitchFamily="34" charset="-122"/>
              </a:rPr>
              <a:t>Wollaston</a:t>
            </a:r>
            <a:r>
              <a:rPr lang="zh-CN" altLang="en-US" sz="2800" dirty="0">
                <a:solidFill>
                  <a:srgbClr val="0066FF"/>
                </a:solidFill>
                <a:latin typeface="微软雅黑" panose="020B0503020204020204" pitchFamily="34" charset="-122"/>
                <a:ea typeface="微软雅黑" panose="020B0503020204020204" pitchFamily="34" charset="-122"/>
              </a:rPr>
              <a:t>）棱镜</a:t>
            </a:r>
            <a:r>
              <a:rPr lang="en-US" altLang="zh-CN" sz="2800" dirty="0">
                <a:solidFill>
                  <a:srgbClr val="0066FF"/>
                </a:solidFill>
                <a:latin typeface="微软雅黑" panose="020B0503020204020204" pitchFamily="34" charset="-122"/>
                <a:ea typeface="微软雅黑" panose="020B0503020204020204" pitchFamily="34" charset="-122"/>
              </a:rPr>
              <a:t>	</a:t>
            </a:r>
          </a:p>
        </p:txBody>
      </p:sp>
      <p:sp>
        <p:nvSpPr>
          <p:cNvPr id="155" name="Text Box 70"/>
          <p:cNvSpPr txBox="1">
            <a:spLocks noChangeArrowheads="1"/>
          </p:cNvSpPr>
          <p:nvPr/>
        </p:nvSpPr>
        <p:spPr bwMode="auto">
          <a:xfrm>
            <a:off x="7000110" y="4070772"/>
            <a:ext cx="6078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Times New Roman" panose="02020603050405020304" pitchFamily="18" charset="0"/>
              </a:rPr>
              <a:t>o</a:t>
            </a:r>
            <a:r>
              <a:rPr lang="zh-CN" altLang="en-US" sz="2200">
                <a:latin typeface="Times New Roman" panose="02020603050405020304" pitchFamily="18" charset="0"/>
              </a:rPr>
              <a:t>光</a:t>
            </a:r>
          </a:p>
        </p:txBody>
      </p:sp>
      <p:sp>
        <p:nvSpPr>
          <p:cNvPr id="156" name="Line 108"/>
          <p:cNvSpPr>
            <a:spLocks noChangeShapeType="1"/>
          </p:cNvSpPr>
          <p:nvPr/>
        </p:nvSpPr>
        <p:spPr bwMode="auto">
          <a:xfrm flipH="1">
            <a:off x="6568310" y="4508922"/>
            <a:ext cx="720725" cy="43180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57" name="Line 65"/>
          <p:cNvSpPr>
            <a:spLocks noChangeShapeType="1"/>
          </p:cNvSpPr>
          <p:nvPr/>
        </p:nvSpPr>
        <p:spPr bwMode="auto">
          <a:xfrm>
            <a:off x="6928673" y="4724822"/>
            <a:ext cx="792162" cy="287338"/>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58" name="AutoShape 73"/>
          <p:cNvSpPr>
            <a:spLocks noChangeArrowheads="1"/>
          </p:cNvSpPr>
          <p:nvPr/>
        </p:nvSpPr>
        <p:spPr bwMode="auto">
          <a:xfrm>
            <a:off x="2828160" y="3716760"/>
            <a:ext cx="935038" cy="1943100"/>
          </a:xfrm>
          <a:prstGeom prst="rtTriangle">
            <a:avLst/>
          </a:prstGeom>
          <a:solidFill>
            <a:schemeClr val="accent1"/>
          </a:solidFill>
          <a:ln w="317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59" name="Rectangle 3"/>
          <p:cNvSpPr txBox="1">
            <a:spLocks noChangeArrowheads="1"/>
          </p:cNvSpPr>
          <p:nvPr/>
        </p:nvSpPr>
        <p:spPr>
          <a:xfrm>
            <a:off x="358010" y="1434259"/>
            <a:ext cx="8540750" cy="16998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zh-CN" altLang="en-US" sz="2200" dirty="0" smtClean="0"/>
              <a:t>由两块冰洲石的直角三棱镜（</a:t>
            </a:r>
            <a:r>
              <a:rPr lang="zh-CN" altLang="en-US" sz="2200" b="1" dirty="0" smtClean="0">
                <a:solidFill>
                  <a:srgbClr val="FF0000"/>
                </a:solidFill>
                <a:ea typeface="楷体_GB2312" pitchFamily="49" charset="-122"/>
              </a:rPr>
              <a:t>粘合</a:t>
            </a:r>
            <a:r>
              <a:rPr lang="zh-CN" altLang="en-US" sz="2200" dirty="0" smtClean="0"/>
              <a:t>）而成</a:t>
            </a:r>
          </a:p>
          <a:p>
            <a:pPr algn="just"/>
            <a:r>
              <a:rPr lang="zh-CN" altLang="en-US" sz="2200" dirty="0" smtClean="0"/>
              <a:t>两棱镜的光轴相互垂直</a:t>
            </a:r>
          </a:p>
          <a:p>
            <a:pPr algn="just"/>
            <a:r>
              <a:rPr lang="zh-CN" altLang="en-US" sz="2200" dirty="0" smtClean="0"/>
              <a:t>第一镜中</a:t>
            </a:r>
            <a:r>
              <a:rPr lang="en-US" altLang="zh-CN" sz="2200" dirty="0" smtClean="0"/>
              <a:t>o</a:t>
            </a:r>
            <a:r>
              <a:rPr lang="zh-CN" altLang="en-US" sz="2200" dirty="0" smtClean="0"/>
              <a:t>光进入第二镜时，变为</a:t>
            </a:r>
            <a:r>
              <a:rPr lang="en-US" altLang="zh-CN" sz="2200" dirty="0" smtClean="0"/>
              <a:t>e</a:t>
            </a:r>
            <a:r>
              <a:rPr lang="zh-CN" altLang="en-US" sz="2200" dirty="0" smtClean="0"/>
              <a:t>光；第一镜中</a:t>
            </a:r>
            <a:r>
              <a:rPr lang="en-US" altLang="zh-CN" sz="2200" dirty="0" smtClean="0"/>
              <a:t>e</a:t>
            </a:r>
            <a:r>
              <a:rPr lang="zh-CN" altLang="en-US" sz="2200" dirty="0" smtClean="0"/>
              <a:t>光进入第二镜时，变为</a:t>
            </a:r>
            <a:r>
              <a:rPr lang="en-US" altLang="zh-CN" sz="2200" dirty="0" smtClean="0"/>
              <a:t>o</a:t>
            </a:r>
            <a:r>
              <a:rPr lang="zh-CN" altLang="en-US" sz="2200" dirty="0" smtClean="0"/>
              <a:t>光 </a:t>
            </a:r>
            <a:endParaRPr lang="zh-CN" altLang="en-US" sz="2200" dirty="0"/>
          </a:p>
        </p:txBody>
      </p:sp>
      <p:sp>
        <p:nvSpPr>
          <p:cNvPr id="160" name="AutoShape 36"/>
          <p:cNvSpPr>
            <a:spLocks noChangeArrowheads="1"/>
          </p:cNvSpPr>
          <p:nvPr/>
        </p:nvSpPr>
        <p:spPr bwMode="auto">
          <a:xfrm>
            <a:off x="2467798" y="4077122"/>
            <a:ext cx="1008062" cy="1871663"/>
          </a:xfrm>
          <a:prstGeom prst="rtTriangle">
            <a:avLst/>
          </a:prstGeom>
          <a:solidFill>
            <a:schemeClr val="accent1"/>
          </a:solidFill>
          <a:ln w="3175" algn="ctr">
            <a:miter lim="800000"/>
            <a:headEnd/>
            <a:tailEnd type="none" w="lg" len="lg"/>
          </a:ln>
          <a:effectLst/>
          <a:scene3d>
            <a:camera prst="legacyObliqueTopRight"/>
            <a:lightRig rig="legacyFlat3" dir="b"/>
          </a:scene3d>
          <a:sp3d extrusionH="1801800" prstMaterial="legacyWirefram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sz="2200"/>
          </a:p>
        </p:txBody>
      </p:sp>
      <p:sp>
        <p:nvSpPr>
          <p:cNvPr id="161" name="AutoShape 37"/>
          <p:cNvSpPr>
            <a:spLocks noChangeArrowheads="1"/>
          </p:cNvSpPr>
          <p:nvPr/>
        </p:nvSpPr>
        <p:spPr bwMode="auto">
          <a:xfrm flipH="1" flipV="1">
            <a:off x="3620323" y="3934247"/>
            <a:ext cx="1008062" cy="1871663"/>
          </a:xfrm>
          <a:prstGeom prst="rtTriangle">
            <a:avLst/>
          </a:prstGeom>
          <a:solidFill>
            <a:schemeClr val="accent1"/>
          </a:solidFill>
          <a:ln w="3175" algn="ctr">
            <a:miter lim="800000"/>
            <a:headEnd/>
            <a:tailEnd type="none" w="lg" len="lg"/>
          </a:ln>
          <a:effectLst/>
          <a:scene3d>
            <a:camera prst="legacyObliqueTopRight"/>
            <a:lightRig rig="legacyFlat3" dir="b"/>
          </a:scene3d>
          <a:sp3d extrusionH="1801800" prstMaterial="legacyWirefram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sz="2200"/>
          </a:p>
        </p:txBody>
      </p:sp>
      <p:sp>
        <p:nvSpPr>
          <p:cNvPr id="162" name="Line 38"/>
          <p:cNvSpPr>
            <a:spLocks noChangeShapeType="1"/>
          </p:cNvSpPr>
          <p:nvPr/>
        </p:nvSpPr>
        <p:spPr bwMode="auto">
          <a:xfrm>
            <a:off x="2683698" y="4651797"/>
            <a:ext cx="0" cy="1296988"/>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63" name="Line 39"/>
          <p:cNvSpPr>
            <a:spLocks noChangeShapeType="1"/>
          </p:cNvSpPr>
          <p:nvPr/>
        </p:nvSpPr>
        <p:spPr bwMode="auto">
          <a:xfrm>
            <a:off x="3044060" y="5299497"/>
            <a:ext cx="0" cy="649288"/>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64" name="Line 40"/>
          <p:cNvSpPr>
            <a:spLocks noChangeShapeType="1"/>
          </p:cNvSpPr>
          <p:nvPr/>
        </p:nvSpPr>
        <p:spPr bwMode="auto">
          <a:xfrm flipV="1">
            <a:off x="4412485" y="3502447"/>
            <a:ext cx="287338" cy="288925"/>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65" name="Line 41"/>
          <p:cNvSpPr>
            <a:spLocks noChangeShapeType="1"/>
          </p:cNvSpPr>
          <p:nvPr/>
        </p:nvSpPr>
        <p:spPr bwMode="auto">
          <a:xfrm flipV="1">
            <a:off x="3980685" y="3500860"/>
            <a:ext cx="287338" cy="288925"/>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66" name="Line 42"/>
          <p:cNvSpPr>
            <a:spLocks noChangeShapeType="1"/>
          </p:cNvSpPr>
          <p:nvPr/>
        </p:nvSpPr>
        <p:spPr bwMode="auto">
          <a:xfrm>
            <a:off x="5776148" y="4724822"/>
            <a:ext cx="433387" cy="0"/>
          </a:xfrm>
          <a:prstGeom prst="line">
            <a:avLst/>
          </a:prstGeom>
          <a:noFill/>
          <a:ln w="571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67" name="AutoShape 43"/>
          <p:cNvSpPr>
            <a:spLocks noChangeArrowheads="1"/>
          </p:cNvSpPr>
          <p:nvPr/>
        </p:nvSpPr>
        <p:spPr bwMode="auto">
          <a:xfrm>
            <a:off x="6207948" y="3357985"/>
            <a:ext cx="1471612" cy="2732087"/>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68" name="AutoShape 44"/>
          <p:cNvSpPr>
            <a:spLocks noChangeArrowheads="1"/>
          </p:cNvSpPr>
          <p:nvPr/>
        </p:nvSpPr>
        <p:spPr bwMode="auto">
          <a:xfrm flipH="1" flipV="1">
            <a:off x="6207948" y="3359572"/>
            <a:ext cx="1471612" cy="2733675"/>
          </a:xfrm>
          <a:prstGeom prst="rtTriangle">
            <a:avLst/>
          </a:prstGeom>
          <a:noFill/>
          <a:ln w="2857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69" name="Line 45"/>
          <p:cNvSpPr>
            <a:spLocks noChangeShapeType="1"/>
          </p:cNvSpPr>
          <p:nvPr/>
        </p:nvSpPr>
        <p:spPr bwMode="auto">
          <a:xfrm>
            <a:off x="6352410" y="4485110"/>
            <a:ext cx="1588" cy="1608137"/>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70" name="Line 46"/>
          <p:cNvSpPr>
            <a:spLocks noChangeShapeType="1"/>
          </p:cNvSpPr>
          <p:nvPr/>
        </p:nvSpPr>
        <p:spPr bwMode="auto">
          <a:xfrm>
            <a:off x="6784210" y="5288385"/>
            <a:ext cx="1588" cy="804862"/>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71" name="Oval 47"/>
          <p:cNvSpPr>
            <a:spLocks noChangeArrowheads="1"/>
          </p:cNvSpPr>
          <p:nvPr/>
        </p:nvSpPr>
        <p:spPr bwMode="auto">
          <a:xfrm>
            <a:off x="6895335" y="3500860"/>
            <a:ext cx="71438"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72" name="Oval 48"/>
          <p:cNvSpPr>
            <a:spLocks noChangeArrowheads="1"/>
          </p:cNvSpPr>
          <p:nvPr/>
        </p:nvSpPr>
        <p:spPr bwMode="auto">
          <a:xfrm>
            <a:off x="7111235" y="3500860"/>
            <a:ext cx="71438"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73" name="Oval 49"/>
          <p:cNvSpPr>
            <a:spLocks noChangeArrowheads="1"/>
          </p:cNvSpPr>
          <p:nvPr/>
        </p:nvSpPr>
        <p:spPr bwMode="auto">
          <a:xfrm flipH="1">
            <a:off x="7360473" y="3500860"/>
            <a:ext cx="71437"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74" name="Oval 50"/>
          <p:cNvSpPr>
            <a:spLocks noChangeArrowheads="1"/>
          </p:cNvSpPr>
          <p:nvPr/>
        </p:nvSpPr>
        <p:spPr bwMode="auto">
          <a:xfrm>
            <a:off x="6677848" y="3502447"/>
            <a:ext cx="71437" cy="71438"/>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75" name="Line 51"/>
          <p:cNvSpPr>
            <a:spLocks noChangeShapeType="1"/>
          </p:cNvSpPr>
          <p:nvPr/>
        </p:nvSpPr>
        <p:spPr bwMode="auto">
          <a:xfrm>
            <a:off x="6496873" y="4754985"/>
            <a:ext cx="1587" cy="1338262"/>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76" name="Line 52"/>
          <p:cNvSpPr>
            <a:spLocks noChangeShapeType="1"/>
          </p:cNvSpPr>
          <p:nvPr/>
        </p:nvSpPr>
        <p:spPr bwMode="auto">
          <a:xfrm>
            <a:off x="6639748" y="5021685"/>
            <a:ext cx="1587" cy="1071562"/>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77" name="Line 53"/>
          <p:cNvSpPr>
            <a:spLocks noChangeShapeType="1"/>
          </p:cNvSpPr>
          <p:nvPr/>
        </p:nvSpPr>
        <p:spPr bwMode="auto">
          <a:xfrm>
            <a:off x="6136510" y="4723235"/>
            <a:ext cx="841375" cy="158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78" name="Line 56"/>
          <p:cNvSpPr>
            <a:spLocks noChangeShapeType="1"/>
          </p:cNvSpPr>
          <p:nvPr/>
        </p:nvSpPr>
        <p:spPr bwMode="auto">
          <a:xfrm>
            <a:off x="6280973" y="4578772"/>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79" name="Oval 57"/>
          <p:cNvSpPr>
            <a:spLocks noChangeArrowheads="1"/>
          </p:cNvSpPr>
          <p:nvPr/>
        </p:nvSpPr>
        <p:spPr bwMode="auto">
          <a:xfrm>
            <a:off x="6423848" y="4696247"/>
            <a:ext cx="71437" cy="71438"/>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80" name="Oval 58"/>
          <p:cNvSpPr>
            <a:spLocks noChangeArrowheads="1"/>
          </p:cNvSpPr>
          <p:nvPr/>
        </p:nvSpPr>
        <p:spPr bwMode="auto">
          <a:xfrm>
            <a:off x="6712773" y="4694660"/>
            <a:ext cx="71437" cy="71437"/>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81" name="Line 59"/>
          <p:cNvSpPr>
            <a:spLocks noChangeShapeType="1"/>
          </p:cNvSpPr>
          <p:nvPr/>
        </p:nvSpPr>
        <p:spPr bwMode="auto">
          <a:xfrm>
            <a:off x="6568310" y="4580360"/>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82" name="Oval 60"/>
          <p:cNvSpPr>
            <a:spLocks noChangeArrowheads="1"/>
          </p:cNvSpPr>
          <p:nvPr/>
        </p:nvSpPr>
        <p:spPr bwMode="auto">
          <a:xfrm>
            <a:off x="7144573" y="4781972"/>
            <a:ext cx="71437" cy="71438"/>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83" name="Oval 61"/>
          <p:cNvSpPr>
            <a:spLocks noChangeArrowheads="1"/>
          </p:cNvSpPr>
          <p:nvPr/>
        </p:nvSpPr>
        <p:spPr bwMode="auto">
          <a:xfrm>
            <a:off x="7360473" y="4869285"/>
            <a:ext cx="71437" cy="71437"/>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84" name="Line 62"/>
          <p:cNvSpPr>
            <a:spLocks noChangeShapeType="1"/>
          </p:cNvSpPr>
          <p:nvPr/>
        </p:nvSpPr>
        <p:spPr bwMode="auto">
          <a:xfrm rot="20794401">
            <a:off x="7289035" y="4521622"/>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85" name="Line 64"/>
          <p:cNvSpPr>
            <a:spLocks noChangeShapeType="1"/>
          </p:cNvSpPr>
          <p:nvPr/>
        </p:nvSpPr>
        <p:spPr bwMode="auto">
          <a:xfrm flipV="1">
            <a:off x="6928673" y="4580360"/>
            <a:ext cx="719137" cy="144462"/>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86" name="Line 66"/>
          <p:cNvSpPr>
            <a:spLocks noChangeShapeType="1"/>
          </p:cNvSpPr>
          <p:nvPr/>
        </p:nvSpPr>
        <p:spPr bwMode="auto">
          <a:xfrm rot="20794401">
            <a:off x="7419210" y="4493047"/>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87" name="Text Box 67"/>
          <p:cNvSpPr txBox="1">
            <a:spLocks noChangeArrowheads="1"/>
          </p:cNvSpPr>
          <p:nvPr/>
        </p:nvSpPr>
        <p:spPr bwMode="auto">
          <a:xfrm>
            <a:off x="6207948" y="4150147"/>
            <a:ext cx="5918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Times New Roman" panose="02020603050405020304" pitchFamily="18" charset="0"/>
              </a:rPr>
              <a:t>e</a:t>
            </a:r>
            <a:r>
              <a:rPr lang="zh-CN" altLang="en-US" sz="2200">
                <a:latin typeface="Times New Roman" panose="02020603050405020304" pitchFamily="18" charset="0"/>
              </a:rPr>
              <a:t>光</a:t>
            </a:r>
          </a:p>
        </p:txBody>
      </p:sp>
      <p:sp>
        <p:nvSpPr>
          <p:cNvPr id="188" name="Text Box 68"/>
          <p:cNvSpPr txBox="1">
            <a:spLocks noChangeArrowheads="1"/>
          </p:cNvSpPr>
          <p:nvPr/>
        </p:nvSpPr>
        <p:spPr bwMode="auto">
          <a:xfrm>
            <a:off x="6568310" y="4869285"/>
            <a:ext cx="6078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solidFill>
                  <a:schemeClr val="hlink"/>
                </a:solidFill>
                <a:latin typeface="Times New Roman" panose="02020603050405020304" pitchFamily="18" charset="0"/>
              </a:rPr>
              <a:t>o</a:t>
            </a:r>
            <a:r>
              <a:rPr lang="zh-CN" altLang="en-US" sz="2200">
                <a:solidFill>
                  <a:schemeClr val="hlink"/>
                </a:solidFill>
                <a:latin typeface="Times New Roman" panose="02020603050405020304" pitchFamily="18" charset="0"/>
              </a:rPr>
              <a:t>光</a:t>
            </a:r>
          </a:p>
        </p:txBody>
      </p:sp>
      <p:sp>
        <p:nvSpPr>
          <p:cNvPr id="189" name="Text Box 69"/>
          <p:cNvSpPr txBox="1">
            <a:spLocks noChangeArrowheads="1"/>
          </p:cNvSpPr>
          <p:nvPr/>
        </p:nvSpPr>
        <p:spPr bwMode="auto">
          <a:xfrm>
            <a:off x="7144573" y="5007397"/>
            <a:ext cx="5918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solidFill>
                  <a:schemeClr val="hlink"/>
                </a:solidFill>
                <a:latin typeface="Times New Roman" panose="02020603050405020304" pitchFamily="18" charset="0"/>
              </a:rPr>
              <a:t>e</a:t>
            </a:r>
            <a:r>
              <a:rPr lang="zh-CN" altLang="en-US" sz="2200">
                <a:solidFill>
                  <a:schemeClr val="hlink"/>
                </a:solidFill>
                <a:latin typeface="Times New Roman" panose="02020603050405020304" pitchFamily="18" charset="0"/>
              </a:rPr>
              <a:t>光</a:t>
            </a:r>
          </a:p>
        </p:txBody>
      </p:sp>
      <p:sp>
        <p:nvSpPr>
          <p:cNvPr id="190" name="Line 74"/>
          <p:cNvSpPr>
            <a:spLocks noChangeShapeType="1"/>
          </p:cNvSpPr>
          <p:nvPr/>
        </p:nvSpPr>
        <p:spPr bwMode="auto">
          <a:xfrm flipV="1">
            <a:off x="4052123" y="4508922"/>
            <a:ext cx="576262" cy="287338"/>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91" name="Line 75"/>
          <p:cNvSpPr>
            <a:spLocks noChangeShapeType="1"/>
          </p:cNvSpPr>
          <p:nvPr/>
        </p:nvSpPr>
        <p:spPr bwMode="auto">
          <a:xfrm flipV="1">
            <a:off x="4628385" y="3861222"/>
            <a:ext cx="647700" cy="647700"/>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92" name="Line 76"/>
          <p:cNvSpPr>
            <a:spLocks noChangeShapeType="1"/>
          </p:cNvSpPr>
          <p:nvPr/>
        </p:nvSpPr>
        <p:spPr bwMode="auto">
          <a:xfrm flipV="1">
            <a:off x="4052123" y="4148560"/>
            <a:ext cx="647700" cy="647700"/>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93" name="Line 77"/>
          <p:cNvSpPr>
            <a:spLocks noChangeShapeType="1"/>
          </p:cNvSpPr>
          <p:nvPr/>
        </p:nvSpPr>
        <p:spPr bwMode="auto">
          <a:xfrm flipV="1">
            <a:off x="4699823" y="3859635"/>
            <a:ext cx="576262" cy="287337"/>
          </a:xfrm>
          <a:prstGeom prst="line">
            <a:avLst/>
          </a:prstGeom>
          <a:noFill/>
          <a:ln w="31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94" name="Text Box 79"/>
          <p:cNvSpPr txBox="1">
            <a:spLocks noChangeArrowheads="1"/>
          </p:cNvSpPr>
          <p:nvPr/>
        </p:nvSpPr>
        <p:spPr bwMode="auto">
          <a:xfrm>
            <a:off x="1552076" y="6118354"/>
            <a:ext cx="244169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a:latin typeface="微软雅黑" panose="020B0503020204020204" pitchFamily="34" charset="-122"/>
                <a:ea typeface="微软雅黑" panose="020B0503020204020204" pitchFamily="34" charset="-122"/>
              </a:rPr>
              <a:t>第一棱镜的主截面</a:t>
            </a:r>
          </a:p>
        </p:txBody>
      </p:sp>
      <p:sp>
        <p:nvSpPr>
          <p:cNvPr id="195" name="Text Box 80"/>
          <p:cNvSpPr txBox="1">
            <a:spLocks noChangeArrowheads="1"/>
          </p:cNvSpPr>
          <p:nvPr/>
        </p:nvSpPr>
        <p:spPr bwMode="auto">
          <a:xfrm>
            <a:off x="4215901" y="6118354"/>
            <a:ext cx="244169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微软雅黑" panose="020B0503020204020204" pitchFamily="34" charset="-122"/>
                <a:ea typeface="微软雅黑" panose="020B0503020204020204" pitchFamily="34" charset="-122"/>
              </a:rPr>
              <a:t>第二棱镜的主截面</a:t>
            </a:r>
          </a:p>
        </p:txBody>
      </p:sp>
      <p:sp>
        <p:nvSpPr>
          <p:cNvPr id="196" name="Line 81"/>
          <p:cNvSpPr>
            <a:spLocks noChangeShapeType="1"/>
          </p:cNvSpPr>
          <p:nvPr/>
        </p:nvSpPr>
        <p:spPr bwMode="auto">
          <a:xfrm flipH="1" flipV="1">
            <a:off x="3404423" y="5372522"/>
            <a:ext cx="142875" cy="720725"/>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97" name="Line 82"/>
          <p:cNvSpPr>
            <a:spLocks noChangeShapeType="1"/>
          </p:cNvSpPr>
          <p:nvPr/>
        </p:nvSpPr>
        <p:spPr bwMode="auto">
          <a:xfrm flipH="1" flipV="1">
            <a:off x="4771260" y="4293022"/>
            <a:ext cx="649288" cy="1800225"/>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98" name="Text Box 83"/>
          <p:cNvSpPr txBox="1">
            <a:spLocks noChangeArrowheads="1"/>
          </p:cNvSpPr>
          <p:nvPr/>
        </p:nvSpPr>
        <p:spPr bwMode="auto">
          <a:xfrm>
            <a:off x="7431910" y="5583660"/>
            <a:ext cx="143821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Times New Roman" panose="02020603050405020304" pitchFamily="18" charset="0"/>
              </a:rPr>
              <a:t>e</a:t>
            </a:r>
            <a:r>
              <a:rPr lang="zh-CN" altLang="en-US" sz="2200">
                <a:latin typeface="Times New Roman" panose="02020603050405020304" pitchFamily="18" charset="0"/>
              </a:rPr>
              <a:t>光主平面</a:t>
            </a:r>
          </a:p>
        </p:txBody>
      </p:sp>
      <p:sp>
        <p:nvSpPr>
          <p:cNvPr id="199" name="Line 84"/>
          <p:cNvSpPr>
            <a:spLocks noChangeShapeType="1"/>
          </p:cNvSpPr>
          <p:nvPr/>
        </p:nvSpPr>
        <p:spPr bwMode="auto">
          <a:xfrm flipH="1" flipV="1">
            <a:off x="7504935" y="4940722"/>
            <a:ext cx="576263" cy="647700"/>
          </a:xfrm>
          <a:prstGeom prst="line">
            <a:avLst/>
          </a:prstGeom>
          <a:noFill/>
          <a:ln w="31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200" name="Text Box 85"/>
          <p:cNvSpPr txBox="1">
            <a:spLocks noChangeArrowheads="1"/>
          </p:cNvSpPr>
          <p:nvPr/>
        </p:nvSpPr>
        <p:spPr bwMode="auto">
          <a:xfrm>
            <a:off x="7216010" y="3643735"/>
            <a:ext cx="145424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Times New Roman" panose="02020603050405020304" pitchFamily="18" charset="0"/>
              </a:rPr>
              <a:t>o</a:t>
            </a:r>
            <a:r>
              <a:rPr lang="zh-CN" altLang="en-US" sz="2200">
                <a:latin typeface="Times New Roman" panose="02020603050405020304" pitchFamily="18" charset="0"/>
              </a:rPr>
              <a:t>光主平面</a:t>
            </a:r>
          </a:p>
        </p:txBody>
      </p:sp>
      <p:sp>
        <p:nvSpPr>
          <p:cNvPr id="201" name="Line 86"/>
          <p:cNvSpPr>
            <a:spLocks noChangeShapeType="1"/>
          </p:cNvSpPr>
          <p:nvPr/>
        </p:nvSpPr>
        <p:spPr bwMode="auto">
          <a:xfrm flipH="1">
            <a:off x="7576373" y="4004097"/>
            <a:ext cx="215900" cy="431800"/>
          </a:xfrm>
          <a:prstGeom prst="line">
            <a:avLst/>
          </a:prstGeom>
          <a:noFill/>
          <a:ln w="31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202" name="Line 97"/>
          <p:cNvSpPr>
            <a:spLocks noChangeShapeType="1"/>
          </p:cNvSpPr>
          <p:nvPr/>
        </p:nvSpPr>
        <p:spPr bwMode="auto">
          <a:xfrm>
            <a:off x="1023173" y="3637385"/>
            <a:ext cx="0" cy="1512887"/>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203" name="Line 98"/>
          <p:cNvSpPr>
            <a:spLocks noChangeShapeType="1"/>
          </p:cNvSpPr>
          <p:nvPr/>
        </p:nvSpPr>
        <p:spPr bwMode="auto">
          <a:xfrm>
            <a:off x="519935" y="4429547"/>
            <a:ext cx="503238" cy="0"/>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204" name="Arc 99"/>
          <p:cNvSpPr>
            <a:spLocks/>
          </p:cNvSpPr>
          <p:nvPr/>
        </p:nvSpPr>
        <p:spPr bwMode="auto">
          <a:xfrm>
            <a:off x="1023173" y="3997747"/>
            <a:ext cx="431800" cy="86360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200"/>
                  <a:pt x="0" y="43200"/>
                </a:cubicBezTo>
              </a:path>
              <a:path w="21600" h="43200" stroke="0" extrusionOk="0">
                <a:moveTo>
                  <a:pt x="-1" y="0"/>
                </a:moveTo>
                <a:cubicBezTo>
                  <a:pt x="11929" y="0"/>
                  <a:pt x="21600" y="9670"/>
                  <a:pt x="21600" y="21600"/>
                </a:cubicBezTo>
                <a:cubicBezTo>
                  <a:pt x="21600" y="33529"/>
                  <a:pt x="11929" y="43200"/>
                  <a:pt x="0" y="43200"/>
                </a:cubicBezTo>
                <a:lnTo>
                  <a:pt x="0" y="21600"/>
                </a:lnTo>
                <a:close/>
              </a:path>
            </a:pathLst>
          </a:custGeom>
          <a:noFill/>
          <a:ln w="3175">
            <a:solidFill>
              <a:schemeClr val="hlink"/>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205" name="Arc 100"/>
          <p:cNvSpPr>
            <a:spLocks/>
          </p:cNvSpPr>
          <p:nvPr/>
        </p:nvSpPr>
        <p:spPr bwMode="auto">
          <a:xfrm>
            <a:off x="1023173" y="3997747"/>
            <a:ext cx="720725" cy="86360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200"/>
                  <a:pt x="0" y="43200"/>
                </a:cubicBezTo>
              </a:path>
              <a:path w="21600" h="43200" stroke="0" extrusionOk="0">
                <a:moveTo>
                  <a:pt x="-1" y="0"/>
                </a:moveTo>
                <a:cubicBezTo>
                  <a:pt x="11929" y="0"/>
                  <a:pt x="21600" y="9670"/>
                  <a:pt x="21600" y="21600"/>
                </a:cubicBezTo>
                <a:cubicBezTo>
                  <a:pt x="21600" y="33529"/>
                  <a:pt x="11929" y="43200"/>
                  <a:pt x="0" y="43200"/>
                </a:cubicBezTo>
                <a:lnTo>
                  <a:pt x="0" y="21600"/>
                </a:lnTo>
                <a:close/>
              </a:path>
            </a:pathLst>
          </a:custGeom>
          <a:noFill/>
          <a:ln w="317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206" name="Line 101"/>
          <p:cNvSpPr>
            <a:spLocks noChangeShapeType="1"/>
          </p:cNvSpPr>
          <p:nvPr/>
        </p:nvSpPr>
        <p:spPr bwMode="auto">
          <a:xfrm>
            <a:off x="1023173" y="4429547"/>
            <a:ext cx="720725" cy="0"/>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207" name="Line 102"/>
          <p:cNvSpPr>
            <a:spLocks noChangeShapeType="1"/>
          </p:cNvSpPr>
          <p:nvPr/>
        </p:nvSpPr>
        <p:spPr bwMode="auto">
          <a:xfrm>
            <a:off x="1023173" y="4429547"/>
            <a:ext cx="431800" cy="0"/>
          </a:xfrm>
          <a:prstGeom prst="line">
            <a:avLst/>
          </a:prstGeom>
          <a:noFill/>
          <a:ln w="19050">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208" name="Text Box 103"/>
          <p:cNvSpPr txBox="1">
            <a:spLocks noChangeArrowheads="1"/>
          </p:cNvSpPr>
          <p:nvPr/>
        </p:nvSpPr>
        <p:spPr bwMode="auto">
          <a:xfrm>
            <a:off x="1023173" y="5007397"/>
            <a:ext cx="6078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solidFill>
                  <a:schemeClr val="hlink"/>
                </a:solidFill>
                <a:latin typeface="Times New Roman" panose="02020603050405020304" pitchFamily="18" charset="0"/>
              </a:rPr>
              <a:t>o</a:t>
            </a:r>
            <a:r>
              <a:rPr lang="zh-CN" altLang="en-US" sz="2200">
                <a:solidFill>
                  <a:schemeClr val="hlink"/>
                </a:solidFill>
                <a:latin typeface="Times New Roman" panose="02020603050405020304" pitchFamily="18" charset="0"/>
              </a:rPr>
              <a:t>光</a:t>
            </a:r>
          </a:p>
        </p:txBody>
      </p:sp>
      <p:sp>
        <p:nvSpPr>
          <p:cNvPr id="209" name="Text Box 104"/>
          <p:cNvSpPr txBox="1">
            <a:spLocks noChangeArrowheads="1"/>
          </p:cNvSpPr>
          <p:nvPr/>
        </p:nvSpPr>
        <p:spPr bwMode="auto">
          <a:xfrm>
            <a:off x="1527998" y="3854872"/>
            <a:ext cx="5918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Times New Roman" panose="02020603050405020304" pitchFamily="18" charset="0"/>
              </a:rPr>
              <a:t>e</a:t>
            </a:r>
            <a:r>
              <a:rPr lang="zh-CN" altLang="en-US" sz="2200">
                <a:latin typeface="Times New Roman" panose="02020603050405020304" pitchFamily="18" charset="0"/>
              </a:rPr>
              <a:t>光</a:t>
            </a:r>
          </a:p>
        </p:txBody>
      </p:sp>
      <p:sp>
        <p:nvSpPr>
          <p:cNvPr id="210" name="Line 105"/>
          <p:cNvSpPr>
            <a:spLocks noChangeShapeType="1"/>
          </p:cNvSpPr>
          <p:nvPr/>
        </p:nvSpPr>
        <p:spPr bwMode="auto">
          <a:xfrm>
            <a:off x="1167635" y="3853285"/>
            <a:ext cx="0" cy="1081087"/>
          </a:xfrm>
          <a:prstGeom prst="line">
            <a:avLst/>
          </a:prstGeom>
          <a:noFill/>
          <a:ln w="3175">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211" name="Line 106"/>
          <p:cNvSpPr>
            <a:spLocks noChangeShapeType="1"/>
          </p:cNvSpPr>
          <p:nvPr/>
        </p:nvSpPr>
        <p:spPr bwMode="auto">
          <a:xfrm>
            <a:off x="1527998" y="3853285"/>
            <a:ext cx="0" cy="1152525"/>
          </a:xfrm>
          <a:prstGeom prst="line">
            <a:avLst/>
          </a:prstGeom>
          <a:noFill/>
          <a:ln w="3175">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graphicFrame>
        <p:nvGraphicFramePr>
          <p:cNvPr id="212" name="Object 107"/>
          <p:cNvGraphicFramePr>
            <a:graphicFrameLocks noChangeAspect="1"/>
          </p:cNvGraphicFramePr>
          <p:nvPr>
            <p:extLst>
              <p:ext uri="{D42A27DB-BD31-4B8C-83A1-F6EECF244321}">
                <p14:modId xmlns:p14="http://schemas.microsoft.com/office/powerpoint/2010/main" val="4151459480"/>
              </p:ext>
            </p:extLst>
          </p:nvPr>
        </p:nvGraphicFramePr>
        <p:xfrm>
          <a:off x="591373" y="5372522"/>
          <a:ext cx="1014412" cy="522288"/>
        </p:xfrm>
        <a:graphic>
          <a:graphicData uri="http://schemas.openxmlformats.org/presentationml/2006/ole">
            <mc:AlternateContent xmlns:mc="http://schemas.openxmlformats.org/markup-compatibility/2006">
              <mc:Choice xmlns:v="urn:schemas-microsoft-com:vml" Requires="v">
                <p:oleObj spid="_x0000_s414829" name="Equation" r:id="rId4" imgW="444240" imgH="228600" progId="Equation.DSMT4">
                  <p:embed/>
                </p:oleObj>
              </mc:Choice>
              <mc:Fallback>
                <p:oleObj name="Equation" r:id="rId4" imgW="4442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373" y="5372522"/>
                        <a:ext cx="1014412"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6228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1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0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0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7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7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8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8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7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8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8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8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8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5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8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9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98"/>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8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86"/>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85"/>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55"/>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0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p:bldP spid="157" grpId="0" animBg="1"/>
      <p:bldP spid="158" grpId="0" animBg="1"/>
      <p:bldP spid="162" grpId="0" animBg="1"/>
      <p:bldP spid="163" grpId="0" animBg="1"/>
      <p:bldP spid="164" grpId="0" animBg="1"/>
      <p:bldP spid="165" grpId="0" animBg="1"/>
      <p:bldP spid="16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p:bldP spid="188" grpId="0"/>
      <p:bldP spid="189" grpId="0"/>
      <p:bldP spid="190" grpId="0" animBg="1"/>
      <p:bldP spid="191" grpId="0" animBg="1"/>
      <p:bldP spid="192" grpId="0" animBg="1"/>
      <p:bldP spid="193" grpId="0" animBg="1"/>
      <p:bldP spid="194" grpId="0"/>
      <p:bldP spid="195" grpId="0"/>
      <p:bldP spid="196" grpId="0" animBg="1"/>
      <p:bldP spid="197" grpId="0" animBg="1"/>
      <p:bldP spid="198" grpId="0"/>
      <p:bldP spid="199" grpId="0" animBg="1"/>
      <p:bldP spid="200" grpId="0"/>
      <p:bldP spid="201" grpId="0" animBg="1"/>
      <p:bldP spid="204" grpId="0" animBg="1"/>
      <p:bldP spid="205" grpId="0" animBg="1"/>
      <p:bldP spid="206" grpId="0" animBg="1"/>
      <p:bldP spid="207" grpId="0" animBg="1"/>
      <p:bldP spid="208" grpId="0"/>
      <p:bldP spid="2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Object 4"/>
          <p:cNvGraphicFramePr>
            <a:graphicFrameLocks noChangeAspect="1"/>
          </p:cNvGraphicFramePr>
          <p:nvPr>
            <p:extLst>
              <p:ext uri="{D42A27DB-BD31-4B8C-83A1-F6EECF244321}">
                <p14:modId xmlns:p14="http://schemas.microsoft.com/office/powerpoint/2010/main" val="906597049"/>
              </p:ext>
            </p:extLst>
          </p:nvPr>
        </p:nvGraphicFramePr>
        <p:xfrm>
          <a:off x="787432" y="3848574"/>
          <a:ext cx="2552700" cy="1020762"/>
        </p:xfrm>
        <a:graphic>
          <a:graphicData uri="http://schemas.openxmlformats.org/presentationml/2006/ole">
            <mc:AlternateContent xmlns:mc="http://schemas.openxmlformats.org/markup-compatibility/2006">
              <mc:Choice xmlns:v="urn:schemas-microsoft-com:vml" Requires="v">
                <p:oleObj spid="_x0000_s461038" name="Equation" r:id="rId3" imgW="1206360" imgH="482400" progId="Equation.DSMT4">
                  <p:embed/>
                </p:oleObj>
              </mc:Choice>
              <mc:Fallback>
                <p:oleObj name="Equation" r:id="rId3" imgW="1206360" imgH="482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432" y="3848574"/>
                        <a:ext cx="2552700" cy="1020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 name="Object 34"/>
          <p:cNvGraphicFramePr>
            <a:graphicFrameLocks noChangeAspect="1"/>
          </p:cNvGraphicFramePr>
          <p:nvPr>
            <p:extLst>
              <p:ext uri="{D42A27DB-BD31-4B8C-83A1-F6EECF244321}">
                <p14:modId xmlns:p14="http://schemas.microsoft.com/office/powerpoint/2010/main" val="3857576588"/>
              </p:ext>
            </p:extLst>
          </p:nvPr>
        </p:nvGraphicFramePr>
        <p:xfrm>
          <a:off x="3707904" y="5167786"/>
          <a:ext cx="928688" cy="474663"/>
        </p:xfrm>
        <a:graphic>
          <a:graphicData uri="http://schemas.openxmlformats.org/presentationml/2006/ole">
            <mc:AlternateContent xmlns:mc="http://schemas.openxmlformats.org/markup-compatibility/2006">
              <mc:Choice xmlns:v="urn:schemas-microsoft-com:vml" Requires="v">
                <p:oleObj spid="_x0000_s461039" name="Equation" r:id="rId5" imgW="444240" imgH="228600" progId="Equation.DSMT4">
                  <p:embed/>
                </p:oleObj>
              </mc:Choice>
              <mc:Fallback>
                <p:oleObj name="Equation" r:id="rId5" imgW="4442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5167786"/>
                        <a:ext cx="928688"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 name="Object 35"/>
          <p:cNvGraphicFramePr>
            <a:graphicFrameLocks noChangeAspect="1"/>
          </p:cNvGraphicFramePr>
          <p:nvPr>
            <p:extLst>
              <p:ext uri="{D42A27DB-BD31-4B8C-83A1-F6EECF244321}">
                <p14:modId xmlns:p14="http://schemas.microsoft.com/office/powerpoint/2010/main" val="2771562807"/>
              </p:ext>
            </p:extLst>
          </p:nvPr>
        </p:nvGraphicFramePr>
        <p:xfrm>
          <a:off x="5096967" y="5167786"/>
          <a:ext cx="1677987" cy="547688"/>
        </p:xfrm>
        <a:graphic>
          <a:graphicData uri="http://schemas.openxmlformats.org/presentationml/2006/ole">
            <mc:AlternateContent xmlns:mc="http://schemas.openxmlformats.org/markup-compatibility/2006">
              <mc:Choice xmlns:v="urn:schemas-microsoft-com:vml" Requires="v">
                <p:oleObj spid="_x0000_s461040" name="Equation" r:id="rId7" imgW="698400" imgH="228600" progId="Equation.DSMT4">
                  <p:embed/>
                </p:oleObj>
              </mc:Choice>
              <mc:Fallback>
                <p:oleObj name="Equation" r:id="rId7" imgW="698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96967" y="5167786"/>
                        <a:ext cx="1677987" cy="547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5" name="Line 36"/>
          <p:cNvSpPr>
            <a:spLocks noChangeShapeType="1"/>
          </p:cNvSpPr>
          <p:nvPr/>
        </p:nvSpPr>
        <p:spPr bwMode="auto">
          <a:xfrm>
            <a:off x="1003332" y="764704"/>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 name="Line 37"/>
          <p:cNvSpPr>
            <a:spLocks noChangeShapeType="1"/>
          </p:cNvSpPr>
          <p:nvPr/>
        </p:nvSpPr>
        <p:spPr bwMode="auto">
          <a:xfrm>
            <a:off x="1003332" y="2923704"/>
            <a:ext cx="1582738"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7" name="Line 38"/>
          <p:cNvSpPr>
            <a:spLocks noChangeShapeType="1"/>
          </p:cNvSpPr>
          <p:nvPr/>
        </p:nvSpPr>
        <p:spPr bwMode="auto">
          <a:xfrm flipH="1" flipV="1">
            <a:off x="1003332" y="764704"/>
            <a:ext cx="1582738"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8" name="Line 39"/>
          <p:cNvSpPr>
            <a:spLocks noChangeShapeType="1"/>
          </p:cNvSpPr>
          <p:nvPr/>
        </p:nvSpPr>
        <p:spPr bwMode="auto">
          <a:xfrm>
            <a:off x="2586070" y="764704"/>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 name="Line 40"/>
          <p:cNvSpPr>
            <a:spLocks noChangeShapeType="1"/>
          </p:cNvSpPr>
          <p:nvPr/>
        </p:nvSpPr>
        <p:spPr bwMode="auto">
          <a:xfrm>
            <a:off x="1003332" y="764704"/>
            <a:ext cx="1582738"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 name="Line 41"/>
          <p:cNvSpPr>
            <a:spLocks noChangeShapeType="1"/>
          </p:cNvSpPr>
          <p:nvPr/>
        </p:nvSpPr>
        <p:spPr bwMode="auto">
          <a:xfrm>
            <a:off x="282607" y="1844204"/>
            <a:ext cx="720725" cy="0"/>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 name="Line 43"/>
          <p:cNvSpPr>
            <a:spLocks noChangeShapeType="1"/>
          </p:cNvSpPr>
          <p:nvPr/>
        </p:nvSpPr>
        <p:spPr bwMode="auto">
          <a:xfrm>
            <a:off x="1074770" y="980604"/>
            <a:ext cx="1587" cy="804863"/>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2" name="Line 46"/>
          <p:cNvSpPr>
            <a:spLocks noChangeShapeType="1"/>
          </p:cNvSpPr>
          <p:nvPr/>
        </p:nvSpPr>
        <p:spPr bwMode="auto">
          <a:xfrm>
            <a:off x="1003332" y="1844204"/>
            <a:ext cx="841375" cy="1588"/>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3" name="Oval 48"/>
          <p:cNvSpPr>
            <a:spLocks noChangeArrowheads="1"/>
          </p:cNvSpPr>
          <p:nvPr/>
        </p:nvSpPr>
        <p:spPr bwMode="auto">
          <a:xfrm>
            <a:off x="1290670" y="1817217"/>
            <a:ext cx="71437" cy="71437"/>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4" name="Oval 49"/>
          <p:cNvSpPr>
            <a:spLocks noChangeArrowheads="1"/>
          </p:cNvSpPr>
          <p:nvPr/>
        </p:nvSpPr>
        <p:spPr bwMode="auto">
          <a:xfrm>
            <a:off x="1579595" y="1815629"/>
            <a:ext cx="71437" cy="71438"/>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 name="Oval 51"/>
          <p:cNvSpPr>
            <a:spLocks noChangeArrowheads="1"/>
          </p:cNvSpPr>
          <p:nvPr/>
        </p:nvSpPr>
        <p:spPr bwMode="auto">
          <a:xfrm>
            <a:off x="2011395" y="1902942"/>
            <a:ext cx="71437" cy="71437"/>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 name="Oval 52"/>
          <p:cNvSpPr>
            <a:spLocks noChangeArrowheads="1"/>
          </p:cNvSpPr>
          <p:nvPr/>
        </p:nvSpPr>
        <p:spPr bwMode="auto">
          <a:xfrm>
            <a:off x="2227295" y="1990254"/>
            <a:ext cx="71437" cy="71438"/>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7" name="Line 53"/>
          <p:cNvSpPr>
            <a:spLocks noChangeShapeType="1"/>
          </p:cNvSpPr>
          <p:nvPr/>
        </p:nvSpPr>
        <p:spPr bwMode="auto">
          <a:xfrm rot="19187722">
            <a:off x="7699407" y="1196504"/>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8" name="Line 54"/>
          <p:cNvSpPr>
            <a:spLocks noChangeShapeType="1"/>
          </p:cNvSpPr>
          <p:nvPr/>
        </p:nvSpPr>
        <p:spPr bwMode="auto">
          <a:xfrm flipV="1">
            <a:off x="6619907" y="1556867"/>
            <a:ext cx="792163" cy="288925"/>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9" name="Line 55"/>
          <p:cNvSpPr>
            <a:spLocks noChangeShapeType="1"/>
          </p:cNvSpPr>
          <p:nvPr/>
        </p:nvSpPr>
        <p:spPr bwMode="auto">
          <a:xfrm>
            <a:off x="1795495" y="1845792"/>
            <a:ext cx="792162" cy="287337"/>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0" name="Line 56"/>
          <p:cNvSpPr>
            <a:spLocks noChangeShapeType="1"/>
          </p:cNvSpPr>
          <p:nvPr/>
        </p:nvSpPr>
        <p:spPr bwMode="auto">
          <a:xfrm rot="20794401">
            <a:off x="7051707" y="1556867"/>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 name="Text Box 58"/>
          <p:cNvSpPr txBox="1">
            <a:spLocks noChangeArrowheads="1"/>
          </p:cNvSpPr>
          <p:nvPr/>
        </p:nvSpPr>
        <p:spPr bwMode="auto">
          <a:xfrm>
            <a:off x="1398620" y="1983904"/>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chemeClr val="hlink"/>
                </a:solidFill>
                <a:latin typeface="Times New Roman" panose="02020603050405020304" pitchFamily="18" charset="0"/>
              </a:rPr>
              <a:t>o</a:t>
            </a:r>
            <a:r>
              <a:rPr lang="zh-CN" altLang="en-US">
                <a:solidFill>
                  <a:schemeClr val="hlink"/>
                </a:solidFill>
                <a:latin typeface="Times New Roman" panose="02020603050405020304" pitchFamily="18" charset="0"/>
              </a:rPr>
              <a:t>光</a:t>
            </a:r>
          </a:p>
        </p:txBody>
      </p:sp>
      <p:sp>
        <p:nvSpPr>
          <p:cNvPr id="82" name="Text Box 59"/>
          <p:cNvSpPr txBox="1">
            <a:spLocks noChangeArrowheads="1"/>
          </p:cNvSpPr>
          <p:nvPr/>
        </p:nvSpPr>
        <p:spPr bwMode="auto">
          <a:xfrm>
            <a:off x="2011395" y="2061692"/>
            <a:ext cx="51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chemeClr val="hlink"/>
                </a:solidFill>
                <a:latin typeface="Times New Roman" panose="02020603050405020304" pitchFamily="18" charset="0"/>
              </a:rPr>
              <a:t>e</a:t>
            </a:r>
            <a:r>
              <a:rPr lang="zh-CN" altLang="en-US">
                <a:solidFill>
                  <a:schemeClr val="hlink"/>
                </a:solidFill>
                <a:latin typeface="Times New Roman" panose="02020603050405020304" pitchFamily="18" charset="0"/>
              </a:rPr>
              <a:t>光</a:t>
            </a:r>
          </a:p>
        </p:txBody>
      </p:sp>
      <p:sp>
        <p:nvSpPr>
          <p:cNvPr id="83" name="Text Box 60"/>
          <p:cNvSpPr txBox="1">
            <a:spLocks noChangeArrowheads="1"/>
          </p:cNvSpPr>
          <p:nvPr/>
        </p:nvSpPr>
        <p:spPr bwMode="auto">
          <a:xfrm>
            <a:off x="6727857" y="1839442"/>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anose="02020603050405020304" pitchFamily="18" charset="0"/>
              </a:rPr>
              <a:t>o</a:t>
            </a:r>
            <a:r>
              <a:rPr lang="zh-CN" altLang="en-US">
                <a:latin typeface="Times New Roman" panose="02020603050405020304" pitchFamily="18" charset="0"/>
              </a:rPr>
              <a:t>光</a:t>
            </a:r>
          </a:p>
        </p:txBody>
      </p:sp>
      <p:sp>
        <p:nvSpPr>
          <p:cNvPr id="84" name="Oval 61"/>
          <p:cNvSpPr>
            <a:spLocks noChangeArrowheads="1"/>
          </p:cNvSpPr>
          <p:nvPr/>
        </p:nvSpPr>
        <p:spPr bwMode="auto">
          <a:xfrm>
            <a:off x="1578007" y="836142"/>
            <a:ext cx="71438" cy="71437"/>
          </a:xfrm>
          <a:prstGeom prst="ellipse">
            <a:avLst/>
          </a:prstGeom>
          <a:solidFill>
            <a:schemeClr val="tx1"/>
          </a:solidFill>
          <a:ln w="285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 name="Oval 62"/>
          <p:cNvSpPr>
            <a:spLocks noChangeArrowheads="1"/>
          </p:cNvSpPr>
          <p:nvPr/>
        </p:nvSpPr>
        <p:spPr bwMode="auto">
          <a:xfrm>
            <a:off x="1793907" y="836142"/>
            <a:ext cx="71438" cy="71437"/>
          </a:xfrm>
          <a:prstGeom prst="ellipse">
            <a:avLst/>
          </a:prstGeom>
          <a:solidFill>
            <a:schemeClr val="tx1"/>
          </a:solidFill>
          <a:ln w="285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 name="Oval 63"/>
          <p:cNvSpPr>
            <a:spLocks noChangeArrowheads="1"/>
          </p:cNvSpPr>
          <p:nvPr/>
        </p:nvSpPr>
        <p:spPr bwMode="auto">
          <a:xfrm flipH="1">
            <a:off x="2043145" y="836142"/>
            <a:ext cx="71437" cy="71437"/>
          </a:xfrm>
          <a:prstGeom prst="ellipse">
            <a:avLst/>
          </a:prstGeom>
          <a:solidFill>
            <a:schemeClr val="tx1"/>
          </a:solidFill>
          <a:ln w="285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 name="Oval 64"/>
          <p:cNvSpPr>
            <a:spLocks noChangeArrowheads="1"/>
          </p:cNvSpPr>
          <p:nvPr/>
        </p:nvSpPr>
        <p:spPr bwMode="auto">
          <a:xfrm>
            <a:off x="1360520" y="837729"/>
            <a:ext cx="71437" cy="71438"/>
          </a:xfrm>
          <a:prstGeom prst="ellipse">
            <a:avLst/>
          </a:prstGeom>
          <a:solidFill>
            <a:schemeClr val="tx1"/>
          </a:solidFill>
          <a:ln w="2857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8" name="Line 65"/>
          <p:cNvSpPr>
            <a:spLocks noChangeShapeType="1"/>
          </p:cNvSpPr>
          <p:nvPr/>
        </p:nvSpPr>
        <p:spPr bwMode="auto">
          <a:xfrm flipH="1">
            <a:off x="1220820" y="1412404"/>
            <a:ext cx="1149350" cy="863600"/>
          </a:xfrm>
          <a:prstGeom prst="line">
            <a:avLst/>
          </a:prstGeom>
          <a:noFill/>
          <a:ln w="1905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89" name="Object 67"/>
          <p:cNvGraphicFramePr>
            <a:graphicFrameLocks noChangeAspect="1"/>
          </p:cNvGraphicFramePr>
          <p:nvPr>
            <p:extLst>
              <p:ext uri="{D42A27DB-BD31-4B8C-83A1-F6EECF244321}">
                <p14:modId xmlns:p14="http://schemas.microsoft.com/office/powerpoint/2010/main" val="2156969637"/>
              </p:ext>
            </p:extLst>
          </p:nvPr>
        </p:nvGraphicFramePr>
        <p:xfrm>
          <a:off x="3308382" y="3512024"/>
          <a:ext cx="2384425" cy="1717675"/>
        </p:xfrm>
        <a:graphic>
          <a:graphicData uri="http://schemas.openxmlformats.org/presentationml/2006/ole">
            <mc:AlternateContent xmlns:mc="http://schemas.openxmlformats.org/markup-compatibility/2006">
              <mc:Choice xmlns:v="urn:schemas-microsoft-com:vml" Requires="v">
                <p:oleObj spid="_x0000_s461041" name="Equation" r:id="rId9" imgW="1269720" imgH="914400" progId="Equation.DSMT4">
                  <p:embed/>
                </p:oleObj>
              </mc:Choice>
              <mc:Fallback>
                <p:oleObj name="Equation" r:id="rId9" imgW="1269720" imgH="9144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08382" y="3512024"/>
                        <a:ext cx="2384425" cy="171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 name="Object 68"/>
          <p:cNvGraphicFramePr>
            <a:graphicFrameLocks noChangeAspect="1"/>
          </p:cNvGraphicFramePr>
          <p:nvPr>
            <p:extLst>
              <p:ext uri="{D42A27DB-BD31-4B8C-83A1-F6EECF244321}">
                <p14:modId xmlns:p14="http://schemas.microsoft.com/office/powerpoint/2010/main" val="3296268180"/>
              </p:ext>
            </p:extLst>
          </p:nvPr>
        </p:nvGraphicFramePr>
        <p:xfrm>
          <a:off x="7075520" y="1052042"/>
          <a:ext cx="336550" cy="431800"/>
        </p:xfrm>
        <a:graphic>
          <a:graphicData uri="http://schemas.openxmlformats.org/presentationml/2006/ole">
            <mc:AlternateContent xmlns:mc="http://schemas.openxmlformats.org/markup-compatibility/2006">
              <mc:Choice xmlns:v="urn:schemas-microsoft-com:vml" Requires="v">
                <p:oleObj spid="_x0000_s461042" name="Equation" r:id="rId11" imgW="177480" imgH="228600" progId="Equation.DSMT4">
                  <p:embed/>
                </p:oleObj>
              </mc:Choice>
              <mc:Fallback>
                <p:oleObj name="Equation" r:id="rId11" imgW="17748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75520" y="1052042"/>
                        <a:ext cx="3365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1" name="Object 69"/>
          <p:cNvGraphicFramePr>
            <a:graphicFrameLocks noChangeAspect="1"/>
          </p:cNvGraphicFramePr>
          <p:nvPr>
            <p:extLst>
              <p:ext uri="{D42A27DB-BD31-4B8C-83A1-F6EECF244321}">
                <p14:modId xmlns:p14="http://schemas.microsoft.com/office/powerpoint/2010/main" val="1917072929"/>
              </p:ext>
            </p:extLst>
          </p:nvPr>
        </p:nvGraphicFramePr>
        <p:xfrm>
          <a:off x="2154270" y="1556867"/>
          <a:ext cx="336550" cy="431800"/>
        </p:xfrm>
        <a:graphic>
          <a:graphicData uri="http://schemas.openxmlformats.org/presentationml/2006/ole">
            <mc:AlternateContent xmlns:mc="http://schemas.openxmlformats.org/markup-compatibility/2006">
              <mc:Choice xmlns:v="urn:schemas-microsoft-com:vml" Requires="v">
                <p:oleObj spid="_x0000_s461043" name="Equation" r:id="rId13" imgW="177480" imgH="228600" progId="Equation.DSMT4">
                  <p:embed/>
                </p:oleObj>
              </mc:Choice>
              <mc:Fallback>
                <p:oleObj name="Equation" r:id="rId13" imgW="17748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4270" y="1556867"/>
                        <a:ext cx="3365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 name="Object 70"/>
          <p:cNvGraphicFramePr>
            <a:graphicFrameLocks noChangeAspect="1"/>
          </p:cNvGraphicFramePr>
          <p:nvPr>
            <p:extLst>
              <p:ext uri="{D42A27DB-BD31-4B8C-83A1-F6EECF244321}">
                <p14:modId xmlns:p14="http://schemas.microsoft.com/office/powerpoint/2010/main" val="2971455360"/>
              </p:ext>
            </p:extLst>
          </p:nvPr>
        </p:nvGraphicFramePr>
        <p:xfrm>
          <a:off x="1074770" y="1844204"/>
          <a:ext cx="215900" cy="431800"/>
        </p:xfrm>
        <a:graphic>
          <a:graphicData uri="http://schemas.openxmlformats.org/presentationml/2006/ole">
            <mc:AlternateContent xmlns:mc="http://schemas.openxmlformats.org/markup-compatibility/2006">
              <mc:Choice xmlns:v="urn:schemas-microsoft-com:vml" Requires="v">
                <p:oleObj spid="_x0000_s461044" name="Equation" r:id="rId15" imgW="114120" imgH="228600" progId="Equation.DSMT4">
                  <p:embed/>
                </p:oleObj>
              </mc:Choice>
              <mc:Fallback>
                <p:oleObj name="Equation" r:id="rId15" imgW="114120" imgH="228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74770" y="1844204"/>
                        <a:ext cx="215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3" name="Arc 73"/>
          <p:cNvSpPr>
            <a:spLocks/>
          </p:cNvSpPr>
          <p:nvPr/>
        </p:nvSpPr>
        <p:spPr bwMode="auto">
          <a:xfrm rot="3823036">
            <a:off x="1751045" y="1663229"/>
            <a:ext cx="344488" cy="503237"/>
          </a:xfrm>
          <a:custGeom>
            <a:avLst/>
            <a:gdLst>
              <a:gd name="G0" fmla="+- 2431 0 0"/>
              <a:gd name="G1" fmla="+- 21600 0 0"/>
              <a:gd name="G2" fmla="+- 21600 0 0"/>
              <a:gd name="T0" fmla="*/ 0 w 14753"/>
              <a:gd name="T1" fmla="*/ 137 h 21600"/>
              <a:gd name="T2" fmla="*/ 14753 w 14753"/>
              <a:gd name="T3" fmla="*/ 3860 h 21600"/>
              <a:gd name="T4" fmla="*/ 2431 w 14753"/>
              <a:gd name="T5" fmla="*/ 21600 h 21600"/>
            </a:gdLst>
            <a:ahLst/>
            <a:cxnLst>
              <a:cxn ang="0">
                <a:pos x="T0" y="T1"/>
              </a:cxn>
              <a:cxn ang="0">
                <a:pos x="T2" y="T3"/>
              </a:cxn>
              <a:cxn ang="0">
                <a:pos x="T4" y="T5"/>
              </a:cxn>
            </a:cxnLst>
            <a:rect l="0" t="0" r="r" b="b"/>
            <a:pathLst>
              <a:path w="14753" h="21600" fill="none" extrusionOk="0">
                <a:moveTo>
                  <a:pt x="0" y="137"/>
                </a:moveTo>
                <a:cubicBezTo>
                  <a:pt x="807" y="45"/>
                  <a:pt x="1618" y="0"/>
                  <a:pt x="2431" y="0"/>
                </a:cubicBezTo>
                <a:cubicBezTo>
                  <a:pt x="6835" y="0"/>
                  <a:pt x="11135" y="1346"/>
                  <a:pt x="14753" y="3859"/>
                </a:cubicBezTo>
              </a:path>
              <a:path w="14753" h="21600" stroke="0" extrusionOk="0">
                <a:moveTo>
                  <a:pt x="0" y="137"/>
                </a:moveTo>
                <a:cubicBezTo>
                  <a:pt x="807" y="45"/>
                  <a:pt x="1618" y="0"/>
                  <a:pt x="2431" y="0"/>
                </a:cubicBezTo>
                <a:cubicBezTo>
                  <a:pt x="6835" y="0"/>
                  <a:pt x="11135" y="1346"/>
                  <a:pt x="14753" y="3859"/>
                </a:cubicBezTo>
                <a:lnTo>
                  <a:pt x="2431" y="21600"/>
                </a:lnTo>
                <a:close/>
              </a:path>
            </a:pathLst>
          </a:custGeom>
          <a:noFill/>
          <a:ln w="317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 name="Line 75"/>
          <p:cNvSpPr>
            <a:spLocks noChangeShapeType="1"/>
          </p:cNvSpPr>
          <p:nvPr/>
        </p:nvSpPr>
        <p:spPr bwMode="auto">
          <a:xfrm flipV="1">
            <a:off x="7412070" y="1196504"/>
            <a:ext cx="504825" cy="360363"/>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5" name="Line 76"/>
          <p:cNvSpPr>
            <a:spLocks noChangeShapeType="1"/>
          </p:cNvSpPr>
          <p:nvPr/>
        </p:nvSpPr>
        <p:spPr bwMode="auto">
          <a:xfrm>
            <a:off x="2586070" y="2131542"/>
            <a:ext cx="576262" cy="360362"/>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6" name="Text Box 77"/>
          <p:cNvSpPr txBox="1">
            <a:spLocks noChangeArrowheads="1"/>
          </p:cNvSpPr>
          <p:nvPr/>
        </p:nvSpPr>
        <p:spPr bwMode="auto">
          <a:xfrm>
            <a:off x="2806705" y="2650194"/>
            <a:ext cx="27238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微软雅黑" panose="020B0503020204020204" pitchFamily="34" charset="-122"/>
                <a:ea typeface="微软雅黑" panose="020B0503020204020204" pitchFamily="34" charset="-122"/>
              </a:rPr>
              <a:t>两棱镜分界面处折射</a:t>
            </a:r>
          </a:p>
        </p:txBody>
      </p:sp>
      <p:graphicFrame>
        <p:nvGraphicFramePr>
          <p:cNvPr id="97" name="Object 78"/>
          <p:cNvGraphicFramePr>
            <a:graphicFrameLocks noChangeAspect="1"/>
          </p:cNvGraphicFramePr>
          <p:nvPr>
            <p:extLst>
              <p:ext uri="{D42A27DB-BD31-4B8C-83A1-F6EECF244321}">
                <p14:modId xmlns:p14="http://schemas.microsoft.com/office/powerpoint/2010/main" val="414705859"/>
              </p:ext>
            </p:extLst>
          </p:nvPr>
        </p:nvGraphicFramePr>
        <p:xfrm>
          <a:off x="883321" y="3173296"/>
          <a:ext cx="1738312" cy="453345"/>
        </p:xfrm>
        <a:graphic>
          <a:graphicData uri="http://schemas.openxmlformats.org/presentationml/2006/ole">
            <mc:AlternateContent xmlns:mc="http://schemas.openxmlformats.org/markup-compatibility/2006">
              <mc:Choice xmlns:v="urn:schemas-microsoft-com:vml" Requires="v">
                <p:oleObj spid="_x0000_s461045" name="Equation" r:id="rId17" imgW="876240" imgH="228600" progId="Equation.DSMT4">
                  <p:embed/>
                </p:oleObj>
              </mc:Choice>
              <mc:Fallback>
                <p:oleObj name="Equation" r:id="rId17" imgW="876240" imgH="2286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83321" y="3173296"/>
                        <a:ext cx="1738312" cy="453345"/>
                      </a:xfrm>
                      <a:prstGeom prst="rect">
                        <a:avLst/>
                      </a:prstGeom>
                      <a:noFill/>
                      <a:ln>
                        <a:noFill/>
                      </a:ln>
                      <a:effectLst/>
                    </p:spPr>
                  </p:pic>
                </p:oleObj>
              </mc:Fallback>
            </mc:AlternateContent>
          </a:graphicData>
        </a:graphic>
      </p:graphicFrame>
      <p:graphicFrame>
        <p:nvGraphicFramePr>
          <p:cNvPr id="98" name="Object 79"/>
          <p:cNvGraphicFramePr>
            <a:graphicFrameLocks noChangeAspect="1"/>
          </p:cNvGraphicFramePr>
          <p:nvPr>
            <p:extLst>
              <p:ext uri="{D42A27DB-BD31-4B8C-83A1-F6EECF244321}">
                <p14:modId xmlns:p14="http://schemas.microsoft.com/office/powerpoint/2010/main" val="704399000"/>
              </p:ext>
            </p:extLst>
          </p:nvPr>
        </p:nvGraphicFramePr>
        <p:xfrm>
          <a:off x="2850549" y="3201721"/>
          <a:ext cx="2536718" cy="423474"/>
        </p:xfrm>
        <a:graphic>
          <a:graphicData uri="http://schemas.openxmlformats.org/presentationml/2006/ole">
            <mc:AlternateContent xmlns:mc="http://schemas.openxmlformats.org/markup-compatibility/2006">
              <mc:Choice xmlns:v="urn:schemas-microsoft-com:vml" Requires="v">
                <p:oleObj spid="_x0000_s461046" name="Equation" r:id="rId19" imgW="1371600" imgH="228600" progId="Equation.DSMT4">
                  <p:embed/>
                </p:oleObj>
              </mc:Choice>
              <mc:Fallback>
                <p:oleObj name="Equation" r:id="rId19" imgW="1371600" imgH="228600" progId="Equation.DSMT4">
                  <p:embed/>
                  <p:pic>
                    <p:nvPicPr>
                      <p:cNvPr id="0" name=""/>
                      <p:cNvPicPr>
                        <a:picLocks noChangeAspect="1" noChangeArrowheads="1"/>
                      </p:cNvPicPr>
                      <p:nvPr/>
                    </p:nvPicPr>
                    <p:blipFill>
                      <a:blip r:embed="rId20"/>
                      <a:srcRect/>
                      <a:stretch>
                        <a:fillRect/>
                      </a:stretch>
                    </p:blipFill>
                    <p:spPr bwMode="auto">
                      <a:xfrm>
                        <a:off x="2850549" y="3201721"/>
                        <a:ext cx="2536718" cy="423474"/>
                      </a:xfrm>
                      <a:prstGeom prst="rect">
                        <a:avLst/>
                      </a:prstGeom>
                      <a:noFill/>
                      <a:ln>
                        <a:noFill/>
                      </a:ln>
                      <a:effectLst/>
                    </p:spPr>
                  </p:pic>
                </p:oleObj>
              </mc:Fallback>
            </mc:AlternateContent>
          </a:graphicData>
        </a:graphic>
      </p:graphicFrame>
      <p:sp>
        <p:nvSpPr>
          <p:cNvPr id="99" name="Line 80"/>
          <p:cNvSpPr>
            <a:spLocks noChangeShapeType="1"/>
          </p:cNvSpPr>
          <p:nvPr/>
        </p:nvSpPr>
        <p:spPr bwMode="auto">
          <a:xfrm>
            <a:off x="5827745" y="764704"/>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0" name="Line 81"/>
          <p:cNvSpPr>
            <a:spLocks noChangeShapeType="1"/>
          </p:cNvSpPr>
          <p:nvPr/>
        </p:nvSpPr>
        <p:spPr bwMode="auto">
          <a:xfrm>
            <a:off x="5827745" y="2923704"/>
            <a:ext cx="1582737"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1" name="Line 82"/>
          <p:cNvSpPr>
            <a:spLocks noChangeShapeType="1"/>
          </p:cNvSpPr>
          <p:nvPr/>
        </p:nvSpPr>
        <p:spPr bwMode="auto">
          <a:xfrm flipH="1" flipV="1">
            <a:off x="5827745" y="764704"/>
            <a:ext cx="1582737"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 name="Line 83"/>
          <p:cNvSpPr>
            <a:spLocks noChangeShapeType="1"/>
          </p:cNvSpPr>
          <p:nvPr/>
        </p:nvSpPr>
        <p:spPr bwMode="auto">
          <a:xfrm>
            <a:off x="7410482" y="764704"/>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3" name="Line 84"/>
          <p:cNvSpPr>
            <a:spLocks noChangeShapeType="1"/>
          </p:cNvSpPr>
          <p:nvPr/>
        </p:nvSpPr>
        <p:spPr bwMode="auto">
          <a:xfrm>
            <a:off x="5827745" y="764704"/>
            <a:ext cx="1582737"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4" name="Line 85"/>
          <p:cNvSpPr>
            <a:spLocks noChangeShapeType="1"/>
          </p:cNvSpPr>
          <p:nvPr/>
        </p:nvSpPr>
        <p:spPr bwMode="auto">
          <a:xfrm>
            <a:off x="5107020" y="1844204"/>
            <a:ext cx="720725" cy="0"/>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5" name="Line 86"/>
          <p:cNvSpPr>
            <a:spLocks noChangeShapeType="1"/>
          </p:cNvSpPr>
          <p:nvPr/>
        </p:nvSpPr>
        <p:spPr bwMode="auto">
          <a:xfrm>
            <a:off x="6619907" y="2131542"/>
            <a:ext cx="1588" cy="804862"/>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6" name="Line 87"/>
          <p:cNvSpPr>
            <a:spLocks noChangeShapeType="1"/>
          </p:cNvSpPr>
          <p:nvPr/>
        </p:nvSpPr>
        <p:spPr bwMode="auto">
          <a:xfrm>
            <a:off x="5827745" y="1844204"/>
            <a:ext cx="841375" cy="1588"/>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7" name="Line 88"/>
          <p:cNvSpPr>
            <a:spLocks noChangeShapeType="1"/>
          </p:cNvSpPr>
          <p:nvPr/>
        </p:nvSpPr>
        <p:spPr bwMode="auto">
          <a:xfrm>
            <a:off x="5972207" y="1699742"/>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8" name="Line 91"/>
          <p:cNvSpPr>
            <a:spLocks noChangeShapeType="1"/>
          </p:cNvSpPr>
          <p:nvPr/>
        </p:nvSpPr>
        <p:spPr bwMode="auto">
          <a:xfrm>
            <a:off x="6259545" y="1701329"/>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9" name="Text Box 95"/>
          <p:cNvSpPr txBox="1">
            <a:spLocks noChangeArrowheads="1"/>
          </p:cNvSpPr>
          <p:nvPr/>
        </p:nvSpPr>
        <p:spPr bwMode="auto">
          <a:xfrm>
            <a:off x="5754720" y="1407642"/>
            <a:ext cx="51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anose="02020603050405020304" pitchFamily="18" charset="0"/>
              </a:rPr>
              <a:t>e</a:t>
            </a:r>
            <a:r>
              <a:rPr lang="zh-CN" altLang="en-US">
                <a:latin typeface="Times New Roman" panose="02020603050405020304" pitchFamily="18" charset="0"/>
              </a:rPr>
              <a:t>光</a:t>
            </a:r>
          </a:p>
        </p:txBody>
      </p:sp>
      <p:sp>
        <p:nvSpPr>
          <p:cNvPr id="110" name="Oval 97"/>
          <p:cNvSpPr>
            <a:spLocks noChangeArrowheads="1"/>
          </p:cNvSpPr>
          <p:nvPr/>
        </p:nvSpPr>
        <p:spPr bwMode="auto">
          <a:xfrm>
            <a:off x="6402420" y="836142"/>
            <a:ext cx="71437"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1" name="Oval 98"/>
          <p:cNvSpPr>
            <a:spLocks noChangeArrowheads="1"/>
          </p:cNvSpPr>
          <p:nvPr/>
        </p:nvSpPr>
        <p:spPr bwMode="auto">
          <a:xfrm>
            <a:off x="6618320" y="836142"/>
            <a:ext cx="71437"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 name="Oval 99"/>
          <p:cNvSpPr>
            <a:spLocks noChangeArrowheads="1"/>
          </p:cNvSpPr>
          <p:nvPr/>
        </p:nvSpPr>
        <p:spPr bwMode="auto">
          <a:xfrm flipH="1">
            <a:off x="6867557" y="836142"/>
            <a:ext cx="71438"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 name="Oval 100"/>
          <p:cNvSpPr>
            <a:spLocks noChangeArrowheads="1"/>
          </p:cNvSpPr>
          <p:nvPr/>
        </p:nvSpPr>
        <p:spPr bwMode="auto">
          <a:xfrm>
            <a:off x="6184932" y="837729"/>
            <a:ext cx="71438" cy="71438"/>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4" name="Line 101"/>
          <p:cNvSpPr>
            <a:spLocks noChangeShapeType="1"/>
          </p:cNvSpPr>
          <p:nvPr/>
        </p:nvSpPr>
        <p:spPr bwMode="auto">
          <a:xfrm flipH="1">
            <a:off x="6045232" y="1412404"/>
            <a:ext cx="1149350" cy="863600"/>
          </a:xfrm>
          <a:prstGeom prst="line">
            <a:avLst/>
          </a:prstGeom>
          <a:noFill/>
          <a:ln w="1905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15" name="Object 102"/>
          <p:cNvGraphicFramePr>
            <a:graphicFrameLocks noChangeAspect="1"/>
          </p:cNvGraphicFramePr>
          <p:nvPr>
            <p:extLst>
              <p:ext uri="{D42A27DB-BD31-4B8C-83A1-F6EECF244321}">
                <p14:modId xmlns:p14="http://schemas.microsoft.com/office/powerpoint/2010/main" val="319331280"/>
              </p:ext>
            </p:extLst>
          </p:nvPr>
        </p:nvGraphicFramePr>
        <p:xfrm>
          <a:off x="5899182" y="1917229"/>
          <a:ext cx="215900" cy="431800"/>
        </p:xfrm>
        <a:graphic>
          <a:graphicData uri="http://schemas.openxmlformats.org/presentationml/2006/ole">
            <mc:AlternateContent xmlns:mc="http://schemas.openxmlformats.org/markup-compatibility/2006">
              <mc:Choice xmlns:v="urn:schemas-microsoft-com:vml" Requires="v">
                <p:oleObj spid="_x0000_s461047" name="Equation" r:id="rId21" imgW="114120" imgH="228600" progId="Equation.DSMT4">
                  <p:embed/>
                </p:oleObj>
              </mc:Choice>
              <mc:Fallback>
                <p:oleObj name="Equation" r:id="rId21" imgW="114120" imgH="228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99182" y="1917229"/>
                        <a:ext cx="215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6" name="Arc 104"/>
          <p:cNvSpPr>
            <a:spLocks/>
          </p:cNvSpPr>
          <p:nvPr/>
        </p:nvSpPr>
        <p:spPr bwMode="auto">
          <a:xfrm rot="2634008">
            <a:off x="6761195" y="1323504"/>
            <a:ext cx="265112" cy="503238"/>
          </a:xfrm>
          <a:custGeom>
            <a:avLst/>
            <a:gdLst>
              <a:gd name="G0" fmla="+- 757 0 0"/>
              <a:gd name="G1" fmla="+- 21600 0 0"/>
              <a:gd name="G2" fmla="+- 21600 0 0"/>
              <a:gd name="T0" fmla="*/ 0 w 11378"/>
              <a:gd name="T1" fmla="*/ 13 h 21600"/>
              <a:gd name="T2" fmla="*/ 11378 w 11378"/>
              <a:gd name="T3" fmla="*/ 2792 h 21600"/>
              <a:gd name="T4" fmla="*/ 757 w 11378"/>
              <a:gd name="T5" fmla="*/ 21600 h 21600"/>
            </a:gdLst>
            <a:ahLst/>
            <a:cxnLst>
              <a:cxn ang="0">
                <a:pos x="T0" y="T1"/>
              </a:cxn>
              <a:cxn ang="0">
                <a:pos x="T2" y="T3"/>
              </a:cxn>
              <a:cxn ang="0">
                <a:pos x="T4" y="T5"/>
              </a:cxn>
            </a:cxnLst>
            <a:rect l="0" t="0" r="r" b="b"/>
            <a:pathLst>
              <a:path w="11378" h="21600" fill="none" extrusionOk="0">
                <a:moveTo>
                  <a:pt x="0" y="13"/>
                </a:moveTo>
                <a:cubicBezTo>
                  <a:pt x="252" y="4"/>
                  <a:pt x="504" y="0"/>
                  <a:pt x="757" y="0"/>
                </a:cubicBezTo>
                <a:cubicBezTo>
                  <a:pt x="4478" y="0"/>
                  <a:pt x="8137" y="961"/>
                  <a:pt x="11378" y="2791"/>
                </a:cubicBezTo>
              </a:path>
              <a:path w="11378" h="21600" stroke="0" extrusionOk="0">
                <a:moveTo>
                  <a:pt x="0" y="13"/>
                </a:moveTo>
                <a:cubicBezTo>
                  <a:pt x="252" y="4"/>
                  <a:pt x="504" y="0"/>
                  <a:pt x="757" y="0"/>
                </a:cubicBezTo>
                <a:cubicBezTo>
                  <a:pt x="4478" y="0"/>
                  <a:pt x="8137" y="961"/>
                  <a:pt x="11378" y="2791"/>
                </a:cubicBezTo>
                <a:lnTo>
                  <a:pt x="757" y="21600"/>
                </a:lnTo>
                <a:close/>
              </a:path>
            </a:pathLst>
          </a:custGeom>
          <a:noFill/>
          <a:ln w="317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7" name="Arc 105"/>
          <p:cNvSpPr>
            <a:spLocks/>
          </p:cNvSpPr>
          <p:nvPr/>
        </p:nvSpPr>
        <p:spPr bwMode="auto">
          <a:xfrm rot="3461178">
            <a:off x="6896132" y="1652117"/>
            <a:ext cx="334963" cy="503237"/>
          </a:xfrm>
          <a:custGeom>
            <a:avLst/>
            <a:gdLst>
              <a:gd name="G0" fmla="+- 757 0 0"/>
              <a:gd name="G1" fmla="+- 21600 0 0"/>
              <a:gd name="G2" fmla="+- 21600 0 0"/>
              <a:gd name="T0" fmla="*/ 0 w 14360"/>
              <a:gd name="T1" fmla="*/ 13 h 21600"/>
              <a:gd name="T2" fmla="*/ 14360 w 14360"/>
              <a:gd name="T3" fmla="*/ 4821 h 21600"/>
              <a:gd name="T4" fmla="*/ 757 w 14360"/>
              <a:gd name="T5" fmla="*/ 21600 h 21600"/>
            </a:gdLst>
            <a:ahLst/>
            <a:cxnLst>
              <a:cxn ang="0">
                <a:pos x="T0" y="T1"/>
              </a:cxn>
              <a:cxn ang="0">
                <a:pos x="T2" y="T3"/>
              </a:cxn>
              <a:cxn ang="0">
                <a:pos x="T4" y="T5"/>
              </a:cxn>
            </a:cxnLst>
            <a:rect l="0" t="0" r="r" b="b"/>
            <a:pathLst>
              <a:path w="14360" h="21600" fill="none" extrusionOk="0">
                <a:moveTo>
                  <a:pt x="0" y="13"/>
                </a:moveTo>
                <a:cubicBezTo>
                  <a:pt x="252" y="4"/>
                  <a:pt x="504" y="0"/>
                  <a:pt x="757" y="0"/>
                </a:cubicBezTo>
                <a:cubicBezTo>
                  <a:pt x="5709" y="0"/>
                  <a:pt x="10512" y="1702"/>
                  <a:pt x="14359" y="4821"/>
                </a:cubicBezTo>
              </a:path>
              <a:path w="14360" h="21600" stroke="0" extrusionOk="0">
                <a:moveTo>
                  <a:pt x="0" y="13"/>
                </a:moveTo>
                <a:cubicBezTo>
                  <a:pt x="252" y="4"/>
                  <a:pt x="504" y="0"/>
                  <a:pt x="757" y="0"/>
                </a:cubicBezTo>
                <a:cubicBezTo>
                  <a:pt x="5709" y="0"/>
                  <a:pt x="10512" y="1702"/>
                  <a:pt x="14359" y="4821"/>
                </a:cubicBezTo>
                <a:lnTo>
                  <a:pt x="757" y="21600"/>
                </a:lnTo>
                <a:close/>
              </a:path>
            </a:pathLst>
          </a:custGeom>
          <a:noFill/>
          <a:ln w="3175">
            <a:solidFill>
              <a:schemeClr val="tx1"/>
            </a:solidFill>
            <a:round/>
            <a:headEnd type="stealth"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8" name="Arc 106"/>
          <p:cNvSpPr>
            <a:spLocks/>
          </p:cNvSpPr>
          <p:nvPr/>
        </p:nvSpPr>
        <p:spPr bwMode="auto">
          <a:xfrm rot="13376866">
            <a:off x="1306545" y="1556867"/>
            <a:ext cx="344487" cy="503237"/>
          </a:xfrm>
          <a:custGeom>
            <a:avLst/>
            <a:gdLst>
              <a:gd name="G0" fmla="+- 2431 0 0"/>
              <a:gd name="G1" fmla="+- 21600 0 0"/>
              <a:gd name="G2" fmla="+- 21600 0 0"/>
              <a:gd name="T0" fmla="*/ 0 w 14753"/>
              <a:gd name="T1" fmla="*/ 137 h 21600"/>
              <a:gd name="T2" fmla="*/ 14753 w 14753"/>
              <a:gd name="T3" fmla="*/ 3860 h 21600"/>
              <a:gd name="T4" fmla="*/ 2431 w 14753"/>
              <a:gd name="T5" fmla="*/ 21600 h 21600"/>
            </a:gdLst>
            <a:ahLst/>
            <a:cxnLst>
              <a:cxn ang="0">
                <a:pos x="T0" y="T1"/>
              </a:cxn>
              <a:cxn ang="0">
                <a:pos x="T2" y="T3"/>
              </a:cxn>
              <a:cxn ang="0">
                <a:pos x="T4" y="T5"/>
              </a:cxn>
            </a:cxnLst>
            <a:rect l="0" t="0" r="r" b="b"/>
            <a:pathLst>
              <a:path w="14753" h="21600" fill="none" extrusionOk="0">
                <a:moveTo>
                  <a:pt x="0" y="137"/>
                </a:moveTo>
                <a:cubicBezTo>
                  <a:pt x="807" y="45"/>
                  <a:pt x="1618" y="0"/>
                  <a:pt x="2431" y="0"/>
                </a:cubicBezTo>
                <a:cubicBezTo>
                  <a:pt x="6835" y="0"/>
                  <a:pt x="11135" y="1346"/>
                  <a:pt x="14753" y="3859"/>
                </a:cubicBezTo>
              </a:path>
              <a:path w="14753" h="21600" stroke="0" extrusionOk="0">
                <a:moveTo>
                  <a:pt x="0" y="137"/>
                </a:moveTo>
                <a:cubicBezTo>
                  <a:pt x="807" y="45"/>
                  <a:pt x="1618" y="0"/>
                  <a:pt x="2431" y="0"/>
                </a:cubicBezTo>
                <a:cubicBezTo>
                  <a:pt x="6835" y="0"/>
                  <a:pt x="11135" y="1346"/>
                  <a:pt x="14753" y="3859"/>
                </a:cubicBezTo>
                <a:lnTo>
                  <a:pt x="2431" y="21600"/>
                </a:lnTo>
                <a:close/>
              </a:path>
            </a:pathLst>
          </a:custGeom>
          <a:noFill/>
          <a:ln w="317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9" name="Arc 109"/>
          <p:cNvSpPr>
            <a:spLocks/>
          </p:cNvSpPr>
          <p:nvPr/>
        </p:nvSpPr>
        <p:spPr bwMode="auto">
          <a:xfrm rot="13376866">
            <a:off x="6130957" y="1556867"/>
            <a:ext cx="344488" cy="503237"/>
          </a:xfrm>
          <a:custGeom>
            <a:avLst/>
            <a:gdLst>
              <a:gd name="G0" fmla="+- 2431 0 0"/>
              <a:gd name="G1" fmla="+- 21600 0 0"/>
              <a:gd name="G2" fmla="+- 21600 0 0"/>
              <a:gd name="T0" fmla="*/ 0 w 14753"/>
              <a:gd name="T1" fmla="*/ 137 h 21600"/>
              <a:gd name="T2" fmla="*/ 14753 w 14753"/>
              <a:gd name="T3" fmla="*/ 3860 h 21600"/>
              <a:gd name="T4" fmla="*/ 2431 w 14753"/>
              <a:gd name="T5" fmla="*/ 21600 h 21600"/>
            </a:gdLst>
            <a:ahLst/>
            <a:cxnLst>
              <a:cxn ang="0">
                <a:pos x="T0" y="T1"/>
              </a:cxn>
              <a:cxn ang="0">
                <a:pos x="T2" y="T3"/>
              </a:cxn>
              <a:cxn ang="0">
                <a:pos x="T4" y="T5"/>
              </a:cxn>
            </a:cxnLst>
            <a:rect l="0" t="0" r="r" b="b"/>
            <a:pathLst>
              <a:path w="14753" h="21600" fill="none" extrusionOk="0">
                <a:moveTo>
                  <a:pt x="0" y="137"/>
                </a:moveTo>
                <a:cubicBezTo>
                  <a:pt x="807" y="45"/>
                  <a:pt x="1618" y="0"/>
                  <a:pt x="2431" y="0"/>
                </a:cubicBezTo>
                <a:cubicBezTo>
                  <a:pt x="6835" y="0"/>
                  <a:pt x="11135" y="1346"/>
                  <a:pt x="14753" y="3859"/>
                </a:cubicBezTo>
              </a:path>
              <a:path w="14753" h="21600" stroke="0" extrusionOk="0">
                <a:moveTo>
                  <a:pt x="0" y="137"/>
                </a:moveTo>
                <a:cubicBezTo>
                  <a:pt x="807" y="45"/>
                  <a:pt x="1618" y="0"/>
                  <a:pt x="2431" y="0"/>
                </a:cubicBezTo>
                <a:cubicBezTo>
                  <a:pt x="6835" y="0"/>
                  <a:pt x="11135" y="1346"/>
                  <a:pt x="14753" y="3859"/>
                </a:cubicBezTo>
                <a:lnTo>
                  <a:pt x="2431" y="21600"/>
                </a:lnTo>
                <a:close/>
              </a:path>
            </a:pathLst>
          </a:custGeom>
          <a:noFill/>
          <a:ln w="317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0" name="Oval 111"/>
          <p:cNvSpPr>
            <a:spLocks noChangeArrowheads="1"/>
          </p:cNvSpPr>
          <p:nvPr/>
        </p:nvSpPr>
        <p:spPr bwMode="auto">
          <a:xfrm>
            <a:off x="2732120" y="2204567"/>
            <a:ext cx="71437" cy="71437"/>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1" name="Oval 112"/>
          <p:cNvSpPr>
            <a:spLocks noChangeArrowheads="1"/>
          </p:cNvSpPr>
          <p:nvPr/>
        </p:nvSpPr>
        <p:spPr bwMode="auto">
          <a:xfrm>
            <a:off x="2948020" y="2349029"/>
            <a:ext cx="71437" cy="71438"/>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 name="Line 115"/>
          <p:cNvSpPr>
            <a:spLocks noChangeShapeType="1"/>
          </p:cNvSpPr>
          <p:nvPr/>
        </p:nvSpPr>
        <p:spPr bwMode="auto">
          <a:xfrm flipH="1" flipV="1">
            <a:off x="3415653" y="963838"/>
            <a:ext cx="1219878" cy="1664026"/>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3" name="Arc 116"/>
          <p:cNvSpPr>
            <a:spLocks/>
          </p:cNvSpPr>
          <p:nvPr/>
        </p:nvSpPr>
        <p:spPr bwMode="auto">
          <a:xfrm rot="19450488">
            <a:off x="3994423" y="1251176"/>
            <a:ext cx="431800" cy="86360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200"/>
                  <a:pt x="0" y="43200"/>
                </a:cubicBezTo>
              </a:path>
              <a:path w="21600" h="43200" stroke="0" extrusionOk="0">
                <a:moveTo>
                  <a:pt x="-1" y="0"/>
                </a:moveTo>
                <a:cubicBezTo>
                  <a:pt x="11929" y="0"/>
                  <a:pt x="21600" y="9670"/>
                  <a:pt x="21600" y="21600"/>
                </a:cubicBezTo>
                <a:cubicBezTo>
                  <a:pt x="21600" y="33529"/>
                  <a:pt x="11929" y="43200"/>
                  <a:pt x="0" y="43200"/>
                </a:cubicBezTo>
                <a:lnTo>
                  <a:pt x="0" y="21600"/>
                </a:lnTo>
                <a:close/>
              </a:path>
            </a:pathLst>
          </a:custGeom>
          <a:noFill/>
          <a:ln w="2857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4" name="Arc 117"/>
          <p:cNvSpPr>
            <a:spLocks/>
          </p:cNvSpPr>
          <p:nvPr/>
        </p:nvSpPr>
        <p:spPr bwMode="auto">
          <a:xfrm rot="19450488">
            <a:off x="3992835" y="963839"/>
            <a:ext cx="649288" cy="1296987"/>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200"/>
                  <a:pt x="0" y="43200"/>
                </a:cubicBezTo>
              </a:path>
              <a:path w="21600" h="43200" stroke="0" extrusionOk="0">
                <a:moveTo>
                  <a:pt x="-1" y="0"/>
                </a:moveTo>
                <a:cubicBezTo>
                  <a:pt x="11929" y="0"/>
                  <a:pt x="21600" y="9670"/>
                  <a:pt x="21600" y="21600"/>
                </a:cubicBezTo>
                <a:cubicBezTo>
                  <a:pt x="21600" y="33529"/>
                  <a:pt x="11929" y="43200"/>
                  <a:pt x="0" y="43200"/>
                </a:cubicBezTo>
                <a:lnTo>
                  <a:pt x="0" y="21600"/>
                </a:lnTo>
                <a:close/>
              </a:path>
            </a:pathLst>
          </a:custGeom>
          <a:noFill/>
          <a:ln w="28575">
            <a:solidFill>
              <a:schemeClr val="hlink"/>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5" name="Line 119"/>
          <p:cNvSpPr>
            <a:spLocks noChangeShapeType="1"/>
          </p:cNvSpPr>
          <p:nvPr/>
        </p:nvSpPr>
        <p:spPr bwMode="auto">
          <a:xfrm flipH="1">
            <a:off x="3562623" y="1324201"/>
            <a:ext cx="1149350" cy="863600"/>
          </a:xfrm>
          <a:prstGeom prst="line">
            <a:avLst/>
          </a:prstGeom>
          <a:noFill/>
          <a:ln w="1905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6" name="Line 120"/>
          <p:cNvSpPr>
            <a:spLocks noChangeShapeType="1"/>
          </p:cNvSpPr>
          <p:nvPr/>
        </p:nvSpPr>
        <p:spPr bwMode="auto">
          <a:xfrm>
            <a:off x="7339045" y="2727724"/>
            <a:ext cx="0" cy="1655763"/>
          </a:xfrm>
          <a:prstGeom prst="line">
            <a:avLst/>
          </a:prstGeom>
          <a:noFill/>
          <a:ln w="28575">
            <a:solidFill>
              <a:srgbClr val="FF0066"/>
            </a:solidFill>
            <a:prstDash val="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27" name="Oval 121"/>
          <p:cNvSpPr>
            <a:spLocks noChangeArrowheads="1"/>
          </p:cNvSpPr>
          <p:nvPr/>
        </p:nvSpPr>
        <p:spPr bwMode="auto">
          <a:xfrm>
            <a:off x="6835807" y="3088087"/>
            <a:ext cx="1008063" cy="1008062"/>
          </a:xfrm>
          <a:prstGeom prst="ellipse">
            <a:avLst/>
          </a:prstGeom>
          <a:noFill/>
          <a:ln w="19050" algn="ctr">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200"/>
          </a:p>
        </p:txBody>
      </p:sp>
      <p:sp>
        <p:nvSpPr>
          <p:cNvPr id="128" name="Oval 122"/>
          <p:cNvSpPr>
            <a:spLocks noChangeArrowheads="1"/>
          </p:cNvSpPr>
          <p:nvPr/>
        </p:nvSpPr>
        <p:spPr bwMode="auto">
          <a:xfrm>
            <a:off x="6475445" y="3088087"/>
            <a:ext cx="1727200" cy="1008062"/>
          </a:xfrm>
          <a:prstGeom prst="ellipse">
            <a:avLst/>
          </a:prstGeom>
          <a:noFill/>
          <a:ln w="19050" algn="ctr">
            <a:solidFill>
              <a:schemeClr val="hlink"/>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txBody>
          <a:bodyPr wrap="none" anchor="ctr"/>
          <a:lstStyle/>
          <a:p>
            <a:endParaRPr lang="zh-CN" altLang="en-US" sz="2200"/>
          </a:p>
        </p:txBody>
      </p:sp>
      <p:sp>
        <p:nvSpPr>
          <p:cNvPr id="129" name="Line 123"/>
          <p:cNvSpPr>
            <a:spLocks noChangeShapeType="1"/>
          </p:cNvSpPr>
          <p:nvPr/>
        </p:nvSpPr>
        <p:spPr bwMode="auto">
          <a:xfrm>
            <a:off x="7339045" y="3591324"/>
            <a:ext cx="863600" cy="0"/>
          </a:xfrm>
          <a:prstGeom prst="line">
            <a:avLst/>
          </a:prstGeom>
          <a:noFill/>
          <a:ln w="19050">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30" name="Oval 128"/>
          <p:cNvSpPr>
            <a:spLocks noChangeArrowheads="1"/>
          </p:cNvSpPr>
          <p:nvPr/>
        </p:nvSpPr>
        <p:spPr bwMode="auto">
          <a:xfrm>
            <a:off x="4067448" y="963839"/>
            <a:ext cx="71437"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1" name="Oval 129"/>
          <p:cNvSpPr>
            <a:spLocks noChangeArrowheads="1"/>
          </p:cNvSpPr>
          <p:nvPr/>
        </p:nvSpPr>
        <p:spPr bwMode="auto">
          <a:xfrm>
            <a:off x="4283348" y="963839"/>
            <a:ext cx="71437"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2" name="Oval 130"/>
          <p:cNvSpPr>
            <a:spLocks noChangeArrowheads="1"/>
          </p:cNvSpPr>
          <p:nvPr/>
        </p:nvSpPr>
        <p:spPr bwMode="auto">
          <a:xfrm flipH="1">
            <a:off x="4532585" y="963839"/>
            <a:ext cx="71438"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 name="Oval 131"/>
          <p:cNvSpPr>
            <a:spLocks noChangeArrowheads="1"/>
          </p:cNvSpPr>
          <p:nvPr/>
        </p:nvSpPr>
        <p:spPr bwMode="auto">
          <a:xfrm>
            <a:off x="3849960" y="965426"/>
            <a:ext cx="71438" cy="71438"/>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4" name="Line 132"/>
          <p:cNvSpPr>
            <a:spLocks noChangeShapeType="1"/>
          </p:cNvSpPr>
          <p:nvPr/>
        </p:nvSpPr>
        <p:spPr bwMode="auto">
          <a:xfrm>
            <a:off x="4065860" y="1827439"/>
            <a:ext cx="576263" cy="215900"/>
          </a:xfrm>
          <a:prstGeom prst="line">
            <a:avLst/>
          </a:prstGeom>
          <a:noFill/>
          <a:ln w="19050">
            <a:solidFill>
              <a:schemeClr val="hlink"/>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5" name="Line 133"/>
          <p:cNvSpPr>
            <a:spLocks noChangeShapeType="1"/>
          </p:cNvSpPr>
          <p:nvPr/>
        </p:nvSpPr>
        <p:spPr bwMode="auto">
          <a:xfrm flipV="1">
            <a:off x="4065860" y="1684564"/>
            <a:ext cx="433388" cy="142875"/>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36" name="Object 134"/>
          <p:cNvGraphicFramePr>
            <a:graphicFrameLocks noChangeAspect="1"/>
          </p:cNvGraphicFramePr>
          <p:nvPr>
            <p:extLst>
              <p:ext uri="{D42A27DB-BD31-4B8C-83A1-F6EECF244321}">
                <p14:modId xmlns:p14="http://schemas.microsoft.com/office/powerpoint/2010/main" val="733215781"/>
              </p:ext>
            </p:extLst>
          </p:nvPr>
        </p:nvGraphicFramePr>
        <p:xfrm>
          <a:off x="5737257" y="3719986"/>
          <a:ext cx="811213" cy="428625"/>
        </p:xfrm>
        <a:graphic>
          <a:graphicData uri="http://schemas.openxmlformats.org/presentationml/2006/ole">
            <mc:AlternateContent xmlns:mc="http://schemas.openxmlformats.org/markup-compatibility/2006">
              <mc:Choice xmlns:v="urn:schemas-microsoft-com:vml" Requires="v">
                <p:oleObj spid="_x0000_s461048" name="Equation" r:id="rId22" imgW="431640" imgH="228600" progId="Equation.DSMT4">
                  <p:embed/>
                </p:oleObj>
              </mc:Choice>
              <mc:Fallback>
                <p:oleObj name="Equation" r:id="rId22" imgW="431640" imgH="2286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737257" y="3719986"/>
                        <a:ext cx="81121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7" name="Object 136"/>
          <p:cNvGraphicFramePr>
            <a:graphicFrameLocks noChangeAspect="1"/>
          </p:cNvGraphicFramePr>
          <p:nvPr>
            <p:extLst>
              <p:ext uri="{D42A27DB-BD31-4B8C-83A1-F6EECF244321}">
                <p14:modId xmlns:p14="http://schemas.microsoft.com/office/powerpoint/2010/main" val="454121877"/>
              </p:ext>
            </p:extLst>
          </p:nvPr>
        </p:nvGraphicFramePr>
        <p:xfrm>
          <a:off x="5737257" y="4585174"/>
          <a:ext cx="811213" cy="428625"/>
        </p:xfrm>
        <a:graphic>
          <a:graphicData uri="http://schemas.openxmlformats.org/presentationml/2006/ole">
            <mc:AlternateContent xmlns:mc="http://schemas.openxmlformats.org/markup-compatibility/2006">
              <mc:Choice xmlns:v="urn:schemas-microsoft-com:vml" Requires="v">
                <p:oleObj spid="_x0000_s461049" name="Equation" r:id="rId24" imgW="431640" imgH="228600" progId="Equation.DSMT4">
                  <p:embed/>
                </p:oleObj>
              </mc:Choice>
              <mc:Fallback>
                <p:oleObj name="Equation" r:id="rId24" imgW="431640" imgH="22860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737257" y="4585174"/>
                        <a:ext cx="81121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8" name="Line 137"/>
          <p:cNvSpPr>
            <a:spLocks noChangeShapeType="1"/>
          </p:cNvSpPr>
          <p:nvPr/>
        </p:nvSpPr>
        <p:spPr bwMode="auto">
          <a:xfrm>
            <a:off x="7339045" y="3591324"/>
            <a:ext cx="503237" cy="0"/>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200"/>
          </a:p>
        </p:txBody>
      </p:sp>
      <p:sp>
        <p:nvSpPr>
          <p:cNvPr id="139" name="Text Box 138"/>
          <p:cNvSpPr txBox="1">
            <a:spLocks noChangeArrowheads="1"/>
          </p:cNvSpPr>
          <p:nvPr/>
        </p:nvSpPr>
        <p:spPr bwMode="auto">
          <a:xfrm>
            <a:off x="1307847" y="5167786"/>
            <a:ext cx="215956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200" dirty="0">
                <a:latin typeface="微软雅黑" panose="020B0503020204020204" pitchFamily="34" charset="-122"/>
                <a:ea typeface="微软雅黑" panose="020B0503020204020204" pitchFamily="34" charset="-122"/>
              </a:rPr>
              <a:t>方解石是负晶体</a:t>
            </a:r>
          </a:p>
        </p:txBody>
      </p:sp>
      <p:sp>
        <p:nvSpPr>
          <p:cNvPr id="140" name="Text Box 139"/>
          <p:cNvSpPr txBox="1">
            <a:spLocks noChangeArrowheads="1"/>
          </p:cNvSpPr>
          <p:nvPr/>
        </p:nvSpPr>
        <p:spPr bwMode="auto">
          <a:xfrm>
            <a:off x="1290670" y="5715474"/>
            <a:ext cx="72009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000" dirty="0">
                <a:latin typeface="微软雅黑" panose="020B0503020204020204" pitchFamily="34" charset="-122"/>
                <a:ea typeface="微软雅黑" panose="020B0503020204020204" pitchFamily="34" charset="-122"/>
              </a:rPr>
              <a:t>两列平面偏振光出射角度不同，在空间分开</a:t>
            </a:r>
          </a:p>
        </p:txBody>
      </p:sp>
      <p:sp>
        <p:nvSpPr>
          <p:cNvPr id="141" name="Line 140"/>
          <p:cNvSpPr>
            <a:spLocks noChangeShapeType="1"/>
          </p:cNvSpPr>
          <p:nvPr/>
        </p:nvSpPr>
        <p:spPr bwMode="auto">
          <a:xfrm>
            <a:off x="3346723" y="1827439"/>
            <a:ext cx="647700" cy="0"/>
          </a:xfrm>
          <a:prstGeom prst="line">
            <a:avLst/>
          </a:prstGeom>
          <a:noFill/>
          <a:ln w="190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987987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矩形 153"/>
          <p:cNvSpPr/>
          <p:nvPr/>
        </p:nvSpPr>
        <p:spPr>
          <a:xfrm>
            <a:off x="251091" y="404664"/>
            <a:ext cx="4208203" cy="738664"/>
          </a:xfrm>
          <a:prstGeom prst="rect">
            <a:avLst/>
          </a:prstGeom>
        </p:spPr>
        <p:txBody>
          <a:bodyPr wrap="none">
            <a:spAutoFit/>
          </a:bodyPr>
          <a:lstStyle/>
          <a:p>
            <a:pPr eaLnBrk="0" fontAlgn="base" hangingPunct="0">
              <a:lnSpc>
                <a:spcPct val="150000"/>
              </a:lnSpc>
              <a:spcBef>
                <a:spcPct val="0"/>
              </a:spcBef>
              <a:spcAft>
                <a:spcPct val="0"/>
              </a:spcAft>
            </a:pPr>
            <a:r>
              <a:rPr lang="en-US" altLang="zh-CN" sz="2800" dirty="0" smtClean="0">
                <a:solidFill>
                  <a:srgbClr val="0066FF"/>
                </a:solidFill>
                <a:latin typeface="微软雅黑" panose="020B0503020204020204" pitchFamily="34" charset="-122"/>
                <a:ea typeface="微软雅黑" panose="020B0503020204020204" pitchFamily="34" charset="-122"/>
              </a:rPr>
              <a:t>4</a:t>
            </a:r>
            <a:r>
              <a:rPr lang="zh-CN" altLang="en-US" sz="2800" dirty="0" smtClean="0">
                <a:solidFill>
                  <a:srgbClr val="0066FF"/>
                </a:solidFill>
                <a:latin typeface="微软雅黑" panose="020B0503020204020204" pitchFamily="34" charset="-122"/>
                <a:ea typeface="微软雅黑" panose="020B0503020204020204" pitchFamily="34" charset="-122"/>
              </a:rPr>
              <a:t>、</a:t>
            </a:r>
            <a:r>
              <a:rPr lang="zh-CN" altLang="en-US" sz="2800" dirty="0">
                <a:solidFill>
                  <a:srgbClr val="0066FF"/>
                </a:solidFill>
                <a:latin typeface="微软雅黑" panose="020B0503020204020204" pitchFamily="34" charset="-122"/>
                <a:ea typeface="微软雅黑" panose="020B0503020204020204" pitchFamily="34" charset="-122"/>
              </a:rPr>
              <a:t>洛匈（</a:t>
            </a:r>
            <a:r>
              <a:rPr lang="en-US" altLang="zh-CN" sz="2800" dirty="0" err="1">
                <a:solidFill>
                  <a:srgbClr val="0066FF"/>
                </a:solidFill>
                <a:latin typeface="微软雅黑" panose="020B0503020204020204" pitchFamily="34" charset="-122"/>
                <a:ea typeface="微软雅黑" panose="020B0503020204020204" pitchFamily="34" charset="-122"/>
              </a:rPr>
              <a:t>Rochon</a:t>
            </a:r>
            <a:r>
              <a:rPr lang="zh-CN" altLang="en-US" sz="2800" dirty="0">
                <a:solidFill>
                  <a:srgbClr val="0066FF"/>
                </a:solidFill>
                <a:latin typeface="微软雅黑" panose="020B0503020204020204" pitchFamily="34" charset="-122"/>
                <a:ea typeface="微软雅黑" panose="020B0503020204020204" pitchFamily="34" charset="-122"/>
              </a:rPr>
              <a:t>）棱镜</a:t>
            </a:r>
          </a:p>
        </p:txBody>
      </p:sp>
      <p:sp>
        <p:nvSpPr>
          <p:cNvPr id="62" name="Rectangle 3"/>
          <p:cNvSpPr txBox="1">
            <a:spLocks noChangeArrowheads="1"/>
          </p:cNvSpPr>
          <p:nvPr/>
        </p:nvSpPr>
        <p:spPr>
          <a:xfrm>
            <a:off x="251090" y="1124744"/>
            <a:ext cx="8569381" cy="23042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微软雅黑" panose="020B0503020204020204" pitchFamily="34" charset="-122"/>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2200" dirty="0" smtClean="0"/>
              <a:t>由两块冰洲石的直角三棱镜（</a:t>
            </a:r>
            <a:r>
              <a:rPr lang="zh-CN" altLang="en-US" sz="2200" b="1" dirty="0" smtClean="0">
                <a:solidFill>
                  <a:srgbClr val="FF0000"/>
                </a:solidFill>
              </a:rPr>
              <a:t>粘合</a:t>
            </a:r>
            <a:r>
              <a:rPr lang="zh-CN" altLang="en-US" sz="2200" dirty="0" smtClean="0"/>
              <a:t>）而成</a:t>
            </a:r>
          </a:p>
          <a:p>
            <a:r>
              <a:rPr lang="zh-CN" altLang="en-US" sz="2200" dirty="0" smtClean="0"/>
              <a:t>两棱镜的光轴相互垂直</a:t>
            </a:r>
          </a:p>
          <a:p>
            <a:r>
              <a:rPr lang="zh-CN" altLang="en-US" sz="2200" dirty="0" smtClean="0"/>
              <a:t>入射光沿着第一棱镜的光轴方向</a:t>
            </a:r>
            <a:endParaRPr lang="zh-CN" altLang="en-US" sz="2200" dirty="0" smtClean="0">
              <a:solidFill>
                <a:srgbClr val="000000"/>
              </a:solidFill>
            </a:endParaRPr>
          </a:p>
          <a:p>
            <a:r>
              <a:rPr lang="zh-CN" altLang="en-US" sz="2200" dirty="0" smtClean="0">
                <a:solidFill>
                  <a:srgbClr val="000000"/>
                </a:solidFill>
              </a:rPr>
              <a:t>第一镜中无双折射，只有</a:t>
            </a:r>
            <a:r>
              <a:rPr lang="en-US" altLang="zh-CN" sz="2200" dirty="0" smtClean="0">
                <a:solidFill>
                  <a:srgbClr val="000000"/>
                </a:solidFill>
              </a:rPr>
              <a:t>o</a:t>
            </a:r>
            <a:r>
              <a:rPr lang="zh-CN" altLang="en-US" sz="2200" dirty="0" smtClean="0">
                <a:solidFill>
                  <a:srgbClr val="000000"/>
                </a:solidFill>
              </a:rPr>
              <a:t>光；第二镜中有双折射</a:t>
            </a:r>
            <a:endParaRPr lang="zh-CN" altLang="en-US" sz="2200" dirty="0">
              <a:solidFill>
                <a:srgbClr val="000000"/>
              </a:solidFill>
            </a:endParaRPr>
          </a:p>
        </p:txBody>
      </p:sp>
      <p:sp>
        <p:nvSpPr>
          <p:cNvPr id="63" name="Line 4"/>
          <p:cNvSpPr>
            <a:spLocks noChangeShapeType="1"/>
          </p:cNvSpPr>
          <p:nvPr/>
        </p:nvSpPr>
        <p:spPr bwMode="auto">
          <a:xfrm>
            <a:off x="971550" y="3287018"/>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4" name="Line 5"/>
          <p:cNvSpPr>
            <a:spLocks noChangeShapeType="1"/>
          </p:cNvSpPr>
          <p:nvPr/>
        </p:nvSpPr>
        <p:spPr bwMode="auto">
          <a:xfrm>
            <a:off x="971550" y="5446018"/>
            <a:ext cx="1582738"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5" name="Line 6"/>
          <p:cNvSpPr>
            <a:spLocks noChangeShapeType="1"/>
          </p:cNvSpPr>
          <p:nvPr/>
        </p:nvSpPr>
        <p:spPr bwMode="auto">
          <a:xfrm flipH="1" flipV="1">
            <a:off x="971550" y="3287018"/>
            <a:ext cx="1582738"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 name="Line 7"/>
          <p:cNvSpPr>
            <a:spLocks noChangeShapeType="1"/>
          </p:cNvSpPr>
          <p:nvPr/>
        </p:nvSpPr>
        <p:spPr bwMode="auto">
          <a:xfrm>
            <a:off x="2554288" y="3287018"/>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7" name="Line 8"/>
          <p:cNvSpPr>
            <a:spLocks noChangeShapeType="1"/>
          </p:cNvSpPr>
          <p:nvPr/>
        </p:nvSpPr>
        <p:spPr bwMode="auto">
          <a:xfrm>
            <a:off x="971550" y="3287018"/>
            <a:ext cx="1582738"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8" name="Line 9"/>
          <p:cNvSpPr>
            <a:spLocks noChangeShapeType="1"/>
          </p:cNvSpPr>
          <p:nvPr/>
        </p:nvSpPr>
        <p:spPr bwMode="auto">
          <a:xfrm>
            <a:off x="250825" y="4366518"/>
            <a:ext cx="720725"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 name="Line 10"/>
          <p:cNvSpPr>
            <a:spLocks noChangeShapeType="1"/>
          </p:cNvSpPr>
          <p:nvPr/>
        </p:nvSpPr>
        <p:spPr bwMode="auto">
          <a:xfrm rot="5400000">
            <a:off x="1685926" y="4718943"/>
            <a:ext cx="0" cy="1165225"/>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 name="Line 11"/>
          <p:cNvSpPr>
            <a:spLocks noChangeShapeType="1"/>
          </p:cNvSpPr>
          <p:nvPr/>
        </p:nvSpPr>
        <p:spPr bwMode="auto">
          <a:xfrm>
            <a:off x="971550" y="4366518"/>
            <a:ext cx="841375" cy="158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 name="Oval 14"/>
          <p:cNvSpPr>
            <a:spLocks noChangeArrowheads="1"/>
          </p:cNvSpPr>
          <p:nvPr/>
        </p:nvSpPr>
        <p:spPr bwMode="auto">
          <a:xfrm>
            <a:off x="6950075" y="4425256"/>
            <a:ext cx="71438" cy="71437"/>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 name="Oval 15"/>
          <p:cNvSpPr>
            <a:spLocks noChangeArrowheads="1"/>
          </p:cNvSpPr>
          <p:nvPr/>
        </p:nvSpPr>
        <p:spPr bwMode="auto">
          <a:xfrm>
            <a:off x="7165975" y="4512568"/>
            <a:ext cx="71438" cy="71438"/>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3" name="Line 16"/>
          <p:cNvSpPr>
            <a:spLocks noChangeShapeType="1"/>
          </p:cNvSpPr>
          <p:nvPr/>
        </p:nvSpPr>
        <p:spPr bwMode="auto">
          <a:xfrm>
            <a:off x="6732588" y="4368106"/>
            <a:ext cx="792162" cy="287337"/>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4" name="Text Box 18"/>
          <p:cNvSpPr txBox="1">
            <a:spLocks noChangeArrowheads="1"/>
          </p:cNvSpPr>
          <p:nvPr/>
        </p:nvSpPr>
        <p:spPr bwMode="auto">
          <a:xfrm>
            <a:off x="7019925" y="4647506"/>
            <a:ext cx="51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chemeClr val="hlink"/>
                </a:solidFill>
                <a:latin typeface="Times New Roman" panose="02020603050405020304" pitchFamily="18" charset="0"/>
              </a:rPr>
              <a:t>e</a:t>
            </a:r>
            <a:r>
              <a:rPr lang="zh-CN" altLang="en-US">
                <a:solidFill>
                  <a:schemeClr val="hlink"/>
                </a:solidFill>
                <a:latin typeface="Times New Roman" panose="02020603050405020304" pitchFamily="18" charset="0"/>
              </a:rPr>
              <a:t>光</a:t>
            </a:r>
          </a:p>
        </p:txBody>
      </p:sp>
      <p:sp>
        <p:nvSpPr>
          <p:cNvPr id="75" name="Oval 19"/>
          <p:cNvSpPr>
            <a:spLocks noChangeArrowheads="1"/>
          </p:cNvSpPr>
          <p:nvPr/>
        </p:nvSpPr>
        <p:spPr bwMode="auto">
          <a:xfrm>
            <a:off x="1546225" y="3358456"/>
            <a:ext cx="71438"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 name="Oval 20"/>
          <p:cNvSpPr>
            <a:spLocks noChangeArrowheads="1"/>
          </p:cNvSpPr>
          <p:nvPr/>
        </p:nvSpPr>
        <p:spPr bwMode="auto">
          <a:xfrm>
            <a:off x="1762125" y="3358456"/>
            <a:ext cx="71438"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7" name="Oval 21"/>
          <p:cNvSpPr>
            <a:spLocks noChangeArrowheads="1"/>
          </p:cNvSpPr>
          <p:nvPr/>
        </p:nvSpPr>
        <p:spPr bwMode="auto">
          <a:xfrm flipH="1">
            <a:off x="2011363" y="3358456"/>
            <a:ext cx="71437"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8" name="Oval 22"/>
          <p:cNvSpPr>
            <a:spLocks noChangeArrowheads="1"/>
          </p:cNvSpPr>
          <p:nvPr/>
        </p:nvSpPr>
        <p:spPr bwMode="auto">
          <a:xfrm>
            <a:off x="1328738" y="3360043"/>
            <a:ext cx="71437" cy="71438"/>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 name="Line 23"/>
          <p:cNvSpPr>
            <a:spLocks noChangeShapeType="1"/>
          </p:cNvSpPr>
          <p:nvPr/>
        </p:nvSpPr>
        <p:spPr bwMode="auto">
          <a:xfrm flipH="1">
            <a:off x="1189038" y="3934718"/>
            <a:ext cx="1149350" cy="863600"/>
          </a:xfrm>
          <a:prstGeom prst="line">
            <a:avLst/>
          </a:prstGeom>
          <a:noFill/>
          <a:ln w="1905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80" name="Object 24"/>
          <p:cNvGraphicFramePr>
            <a:graphicFrameLocks noChangeAspect="1"/>
          </p:cNvGraphicFramePr>
          <p:nvPr>
            <p:extLst>
              <p:ext uri="{D42A27DB-BD31-4B8C-83A1-F6EECF244321}">
                <p14:modId xmlns:p14="http://schemas.microsoft.com/office/powerpoint/2010/main" val="3430473385"/>
              </p:ext>
            </p:extLst>
          </p:nvPr>
        </p:nvGraphicFramePr>
        <p:xfrm>
          <a:off x="7142163" y="4050606"/>
          <a:ext cx="336550" cy="431800"/>
        </p:xfrm>
        <a:graphic>
          <a:graphicData uri="http://schemas.openxmlformats.org/presentationml/2006/ole">
            <mc:AlternateContent xmlns:mc="http://schemas.openxmlformats.org/markup-compatibility/2006">
              <mc:Choice xmlns:v="urn:schemas-microsoft-com:vml" Requires="v">
                <p:oleObj spid="_x0000_s417400" name="Equation" r:id="rId4" imgW="177480" imgH="228600" progId="Equation.DSMT4">
                  <p:embed/>
                </p:oleObj>
              </mc:Choice>
              <mc:Fallback>
                <p:oleObj name="Equation" r:id="rId4" imgW="1774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2163" y="4050606"/>
                        <a:ext cx="3365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 name="Object 25"/>
          <p:cNvGraphicFramePr>
            <a:graphicFrameLocks noChangeAspect="1"/>
          </p:cNvGraphicFramePr>
          <p:nvPr>
            <p:extLst>
              <p:ext uri="{D42A27DB-BD31-4B8C-83A1-F6EECF244321}">
                <p14:modId xmlns:p14="http://schemas.microsoft.com/office/powerpoint/2010/main" val="1126051064"/>
              </p:ext>
            </p:extLst>
          </p:nvPr>
        </p:nvGraphicFramePr>
        <p:xfrm>
          <a:off x="1042988" y="4366518"/>
          <a:ext cx="215900" cy="431800"/>
        </p:xfrm>
        <a:graphic>
          <a:graphicData uri="http://schemas.openxmlformats.org/presentationml/2006/ole">
            <mc:AlternateContent xmlns:mc="http://schemas.openxmlformats.org/markup-compatibility/2006">
              <mc:Choice xmlns:v="urn:schemas-microsoft-com:vml" Requires="v">
                <p:oleObj spid="_x0000_s417401" name="Equation" r:id="rId6" imgW="114120" imgH="228600" progId="Equation.DSMT4">
                  <p:embed/>
                </p:oleObj>
              </mc:Choice>
              <mc:Fallback>
                <p:oleObj name="Equation" r:id="rId6" imgW="11412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2988" y="4366518"/>
                        <a:ext cx="215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 name="Arc 26"/>
          <p:cNvSpPr>
            <a:spLocks/>
          </p:cNvSpPr>
          <p:nvPr/>
        </p:nvSpPr>
        <p:spPr bwMode="auto">
          <a:xfrm rot="3823036">
            <a:off x="6738938" y="4156968"/>
            <a:ext cx="344488" cy="503237"/>
          </a:xfrm>
          <a:custGeom>
            <a:avLst/>
            <a:gdLst>
              <a:gd name="G0" fmla="+- 2431 0 0"/>
              <a:gd name="G1" fmla="+- 21600 0 0"/>
              <a:gd name="G2" fmla="+- 21600 0 0"/>
              <a:gd name="T0" fmla="*/ 0 w 14753"/>
              <a:gd name="T1" fmla="*/ 137 h 21600"/>
              <a:gd name="T2" fmla="*/ 14753 w 14753"/>
              <a:gd name="T3" fmla="*/ 3860 h 21600"/>
              <a:gd name="T4" fmla="*/ 2431 w 14753"/>
              <a:gd name="T5" fmla="*/ 21600 h 21600"/>
            </a:gdLst>
            <a:ahLst/>
            <a:cxnLst>
              <a:cxn ang="0">
                <a:pos x="T0" y="T1"/>
              </a:cxn>
              <a:cxn ang="0">
                <a:pos x="T2" y="T3"/>
              </a:cxn>
              <a:cxn ang="0">
                <a:pos x="T4" y="T5"/>
              </a:cxn>
            </a:cxnLst>
            <a:rect l="0" t="0" r="r" b="b"/>
            <a:pathLst>
              <a:path w="14753" h="21600" fill="none" extrusionOk="0">
                <a:moveTo>
                  <a:pt x="0" y="137"/>
                </a:moveTo>
                <a:cubicBezTo>
                  <a:pt x="807" y="45"/>
                  <a:pt x="1618" y="0"/>
                  <a:pt x="2431" y="0"/>
                </a:cubicBezTo>
                <a:cubicBezTo>
                  <a:pt x="6835" y="0"/>
                  <a:pt x="11135" y="1346"/>
                  <a:pt x="14753" y="3859"/>
                </a:cubicBezTo>
              </a:path>
              <a:path w="14753" h="21600" stroke="0" extrusionOk="0">
                <a:moveTo>
                  <a:pt x="0" y="137"/>
                </a:moveTo>
                <a:cubicBezTo>
                  <a:pt x="807" y="45"/>
                  <a:pt x="1618" y="0"/>
                  <a:pt x="2431" y="0"/>
                </a:cubicBezTo>
                <a:cubicBezTo>
                  <a:pt x="6835" y="0"/>
                  <a:pt x="11135" y="1346"/>
                  <a:pt x="14753" y="3859"/>
                </a:cubicBezTo>
                <a:lnTo>
                  <a:pt x="2431" y="21600"/>
                </a:lnTo>
                <a:close/>
              </a:path>
            </a:pathLst>
          </a:custGeom>
          <a:noFill/>
          <a:ln w="317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 name="Line 27"/>
          <p:cNvSpPr>
            <a:spLocks noChangeShapeType="1"/>
          </p:cNvSpPr>
          <p:nvPr/>
        </p:nvSpPr>
        <p:spPr bwMode="auto">
          <a:xfrm>
            <a:off x="7524750" y="4653856"/>
            <a:ext cx="576263" cy="360362"/>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4" name="Arc 28"/>
          <p:cNvSpPr>
            <a:spLocks/>
          </p:cNvSpPr>
          <p:nvPr/>
        </p:nvSpPr>
        <p:spPr bwMode="auto">
          <a:xfrm rot="13376866">
            <a:off x="1274763" y="4079181"/>
            <a:ext cx="344487" cy="503237"/>
          </a:xfrm>
          <a:custGeom>
            <a:avLst/>
            <a:gdLst>
              <a:gd name="G0" fmla="+- 2431 0 0"/>
              <a:gd name="G1" fmla="+- 21600 0 0"/>
              <a:gd name="G2" fmla="+- 21600 0 0"/>
              <a:gd name="T0" fmla="*/ 0 w 14753"/>
              <a:gd name="T1" fmla="*/ 137 h 21600"/>
              <a:gd name="T2" fmla="*/ 14753 w 14753"/>
              <a:gd name="T3" fmla="*/ 3860 h 21600"/>
              <a:gd name="T4" fmla="*/ 2431 w 14753"/>
              <a:gd name="T5" fmla="*/ 21600 h 21600"/>
            </a:gdLst>
            <a:ahLst/>
            <a:cxnLst>
              <a:cxn ang="0">
                <a:pos x="T0" y="T1"/>
              </a:cxn>
              <a:cxn ang="0">
                <a:pos x="T2" y="T3"/>
              </a:cxn>
              <a:cxn ang="0">
                <a:pos x="T4" y="T5"/>
              </a:cxn>
            </a:cxnLst>
            <a:rect l="0" t="0" r="r" b="b"/>
            <a:pathLst>
              <a:path w="14753" h="21600" fill="none" extrusionOk="0">
                <a:moveTo>
                  <a:pt x="0" y="137"/>
                </a:moveTo>
                <a:cubicBezTo>
                  <a:pt x="807" y="45"/>
                  <a:pt x="1618" y="0"/>
                  <a:pt x="2431" y="0"/>
                </a:cubicBezTo>
                <a:cubicBezTo>
                  <a:pt x="6835" y="0"/>
                  <a:pt x="11135" y="1346"/>
                  <a:pt x="14753" y="3859"/>
                </a:cubicBezTo>
              </a:path>
              <a:path w="14753" h="21600" stroke="0" extrusionOk="0">
                <a:moveTo>
                  <a:pt x="0" y="137"/>
                </a:moveTo>
                <a:cubicBezTo>
                  <a:pt x="807" y="45"/>
                  <a:pt x="1618" y="0"/>
                  <a:pt x="2431" y="0"/>
                </a:cubicBezTo>
                <a:cubicBezTo>
                  <a:pt x="6835" y="0"/>
                  <a:pt x="11135" y="1346"/>
                  <a:pt x="14753" y="3859"/>
                </a:cubicBezTo>
                <a:lnTo>
                  <a:pt x="2431" y="21600"/>
                </a:lnTo>
                <a:close/>
              </a:path>
            </a:pathLst>
          </a:custGeom>
          <a:noFill/>
          <a:ln w="317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 name="Oval 29"/>
          <p:cNvSpPr>
            <a:spLocks noChangeArrowheads="1"/>
          </p:cNvSpPr>
          <p:nvPr/>
        </p:nvSpPr>
        <p:spPr bwMode="auto">
          <a:xfrm>
            <a:off x="7670800" y="4726881"/>
            <a:ext cx="71438" cy="71437"/>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 name="Oval 30"/>
          <p:cNvSpPr>
            <a:spLocks noChangeArrowheads="1"/>
          </p:cNvSpPr>
          <p:nvPr/>
        </p:nvSpPr>
        <p:spPr bwMode="auto">
          <a:xfrm>
            <a:off x="7886700" y="4871343"/>
            <a:ext cx="71438" cy="71438"/>
          </a:xfrm>
          <a:prstGeom prst="ellipse">
            <a:avLst/>
          </a:prstGeom>
          <a:solidFill>
            <a:schemeClr val="hlink"/>
          </a:solidFill>
          <a:ln w="28575" algn="ctr">
            <a:solidFill>
              <a:schemeClr val="hlink"/>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 name="Line 31"/>
          <p:cNvSpPr>
            <a:spLocks noChangeShapeType="1"/>
          </p:cNvSpPr>
          <p:nvPr/>
        </p:nvSpPr>
        <p:spPr bwMode="auto">
          <a:xfrm rot="5400000">
            <a:off x="1517650" y="4825306"/>
            <a:ext cx="1588" cy="804862"/>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8" name="Line 32"/>
          <p:cNvSpPr>
            <a:spLocks noChangeShapeType="1"/>
          </p:cNvSpPr>
          <p:nvPr/>
        </p:nvSpPr>
        <p:spPr bwMode="auto">
          <a:xfrm rot="5400000">
            <a:off x="1504950" y="4753869"/>
            <a:ext cx="1587" cy="804862"/>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9" name="Line 33"/>
          <p:cNvSpPr>
            <a:spLocks noChangeShapeType="1"/>
          </p:cNvSpPr>
          <p:nvPr/>
        </p:nvSpPr>
        <p:spPr bwMode="auto">
          <a:xfrm>
            <a:off x="1763713" y="4364931"/>
            <a:ext cx="792162" cy="0"/>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0" name="Line 34"/>
          <p:cNvSpPr>
            <a:spLocks noChangeShapeType="1"/>
          </p:cNvSpPr>
          <p:nvPr/>
        </p:nvSpPr>
        <p:spPr bwMode="auto">
          <a:xfrm>
            <a:off x="2555875" y="4364931"/>
            <a:ext cx="720725" cy="0"/>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1" name="Text Box 35"/>
          <p:cNvSpPr txBox="1">
            <a:spLocks noChangeArrowheads="1"/>
          </p:cNvSpPr>
          <p:nvPr/>
        </p:nvSpPr>
        <p:spPr bwMode="auto">
          <a:xfrm>
            <a:off x="2016125" y="4437956"/>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latin typeface="Times New Roman" panose="02020603050405020304" pitchFamily="18" charset="0"/>
              </a:rPr>
              <a:t>o</a:t>
            </a:r>
            <a:r>
              <a:rPr lang="zh-CN" altLang="en-US">
                <a:latin typeface="Times New Roman" panose="02020603050405020304" pitchFamily="18" charset="0"/>
              </a:rPr>
              <a:t>光</a:t>
            </a:r>
          </a:p>
        </p:txBody>
      </p:sp>
      <p:sp>
        <p:nvSpPr>
          <p:cNvPr id="92" name="Line 36"/>
          <p:cNvSpPr>
            <a:spLocks noChangeShapeType="1"/>
          </p:cNvSpPr>
          <p:nvPr/>
        </p:nvSpPr>
        <p:spPr bwMode="auto">
          <a:xfrm>
            <a:off x="2051050" y="4220468"/>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3" name="Line 37"/>
          <p:cNvSpPr>
            <a:spLocks noChangeShapeType="1"/>
          </p:cNvSpPr>
          <p:nvPr/>
        </p:nvSpPr>
        <p:spPr bwMode="auto">
          <a:xfrm>
            <a:off x="2266950" y="4220468"/>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4" name="Line 38"/>
          <p:cNvSpPr>
            <a:spLocks noChangeShapeType="1"/>
          </p:cNvSpPr>
          <p:nvPr/>
        </p:nvSpPr>
        <p:spPr bwMode="auto">
          <a:xfrm>
            <a:off x="2914650" y="4220468"/>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5" name="Line 39"/>
          <p:cNvSpPr>
            <a:spLocks noChangeShapeType="1"/>
          </p:cNvSpPr>
          <p:nvPr/>
        </p:nvSpPr>
        <p:spPr bwMode="auto">
          <a:xfrm>
            <a:off x="2771775" y="4220468"/>
            <a:ext cx="0" cy="288925"/>
          </a:xfrm>
          <a:prstGeom prst="line">
            <a:avLst/>
          </a:prstGeom>
          <a:noFill/>
          <a:ln w="31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6" name="Line 40"/>
          <p:cNvSpPr>
            <a:spLocks noChangeShapeType="1"/>
          </p:cNvSpPr>
          <p:nvPr/>
        </p:nvSpPr>
        <p:spPr bwMode="auto">
          <a:xfrm>
            <a:off x="5942013" y="3285431"/>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7" name="Line 41"/>
          <p:cNvSpPr>
            <a:spLocks noChangeShapeType="1"/>
          </p:cNvSpPr>
          <p:nvPr/>
        </p:nvSpPr>
        <p:spPr bwMode="auto">
          <a:xfrm>
            <a:off x="5942013" y="5444431"/>
            <a:ext cx="1582737"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8" name="Line 42"/>
          <p:cNvSpPr>
            <a:spLocks noChangeShapeType="1"/>
          </p:cNvSpPr>
          <p:nvPr/>
        </p:nvSpPr>
        <p:spPr bwMode="auto">
          <a:xfrm flipH="1" flipV="1">
            <a:off x="5942013" y="3285431"/>
            <a:ext cx="1582737"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9" name="Line 43"/>
          <p:cNvSpPr>
            <a:spLocks noChangeShapeType="1"/>
          </p:cNvSpPr>
          <p:nvPr/>
        </p:nvSpPr>
        <p:spPr bwMode="auto">
          <a:xfrm>
            <a:off x="7524750" y="3285431"/>
            <a:ext cx="0" cy="215900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0" name="Line 44"/>
          <p:cNvSpPr>
            <a:spLocks noChangeShapeType="1"/>
          </p:cNvSpPr>
          <p:nvPr/>
        </p:nvSpPr>
        <p:spPr bwMode="auto">
          <a:xfrm>
            <a:off x="5942013" y="3285431"/>
            <a:ext cx="1582737" cy="0"/>
          </a:xfrm>
          <a:prstGeom prst="line">
            <a:avLst/>
          </a:prstGeom>
          <a:noFill/>
          <a:ln w="2857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1" name="Line 45"/>
          <p:cNvSpPr>
            <a:spLocks noChangeShapeType="1"/>
          </p:cNvSpPr>
          <p:nvPr/>
        </p:nvSpPr>
        <p:spPr bwMode="auto">
          <a:xfrm>
            <a:off x="5221288" y="4364931"/>
            <a:ext cx="720725"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 name="Line 46"/>
          <p:cNvSpPr>
            <a:spLocks noChangeShapeType="1"/>
          </p:cNvSpPr>
          <p:nvPr/>
        </p:nvSpPr>
        <p:spPr bwMode="auto">
          <a:xfrm rot="5400000">
            <a:off x="6656388" y="4717355"/>
            <a:ext cx="0" cy="1165225"/>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3" name="Line 47"/>
          <p:cNvSpPr>
            <a:spLocks noChangeShapeType="1"/>
          </p:cNvSpPr>
          <p:nvPr/>
        </p:nvSpPr>
        <p:spPr bwMode="auto">
          <a:xfrm>
            <a:off x="5942013" y="4364931"/>
            <a:ext cx="841375" cy="158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4" name="Oval 48"/>
          <p:cNvSpPr>
            <a:spLocks noChangeArrowheads="1"/>
          </p:cNvSpPr>
          <p:nvPr/>
        </p:nvSpPr>
        <p:spPr bwMode="auto">
          <a:xfrm>
            <a:off x="6516688" y="3356868"/>
            <a:ext cx="71437" cy="71438"/>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 name="Oval 49"/>
          <p:cNvSpPr>
            <a:spLocks noChangeArrowheads="1"/>
          </p:cNvSpPr>
          <p:nvPr/>
        </p:nvSpPr>
        <p:spPr bwMode="auto">
          <a:xfrm>
            <a:off x="6732588" y="3356868"/>
            <a:ext cx="71437" cy="71438"/>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 name="Oval 50"/>
          <p:cNvSpPr>
            <a:spLocks noChangeArrowheads="1"/>
          </p:cNvSpPr>
          <p:nvPr/>
        </p:nvSpPr>
        <p:spPr bwMode="auto">
          <a:xfrm flipH="1">
            <a:off x="6981825" y="3356868"/>
            <a:ext cx="71438" cy="71438"/>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7" name="Oval 51"/>
          <p:cNvSpPr>
            <a:spLocks noChangeArrowheads="1"/>
          </p:cNvSpPr>
          <p:nvPr/>
        </p:nvSpPr>
        <p:spPr bwMode="auto">
          <a:xfrm>
            <a:off x="6299200" y="3358456"/>
            <a:ext cx="71438" cy="71437"/>
          </a:xfrm>
          <a:prstGeom prst="ellipse">
            <a:avLst/>
          </a:prstGeom>
          <a:solidFill>
            <a:srgbClr val="FF0066"/>
          </a:solidFill>
          <a:ln w="28575" algn="ctr">
            <a:solidFill>
              <a:srgbClr val="FF0066"/>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8" name="Line 52"/>
          <p:cNvSpPr>
            <a:spLocks noChangeShapeType="1"/>
          </p:cNvSpPr>
          <p:nvPr/>
        </p:nvSpPr>
        <p:spPr bwMode="auto">
          <a:xfrm flipH="1">
            <a:off x="6159500" y="3933131"/>
            <a:ext cx="1149350" cy="863600"/>
          </a:xfrm>
          <a:prstGeom prst="line">
            <a:avLst/>
          </a:prstGeom>
          <a:noFill/>
          <a:ln w="1905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09" name="Object 53"/>
          <p:cNvGraphicFramePr>
            <a:graphicFrameLocks noChangeAspect="1"/>
          </p:cNvGraphicFramePr>
          <p:nvPr>
            <p:extLst>
              <p:ext uri="{D42A27DB-BD31-4B8C-83A1-F6EECF244321}">
                <p14:modId xmlns:p14="http://schemas.microsoft.com/office/powerpoint/2010/main" val="1631458013"/>
              </p:ext>
            </p:extLst>
          </p:nvPr>
        </p:nvGraphicFramePr>
        <p:xfrm>
          <a:off x="6013450" y="4364931"/>
          <a:ext cx="215900" cy="431800"/>
        </p:xfrm>
        <a:graphic>
          <a:graphicData uri="http://schemas.openxmlformats.org/presentationml/2006/ole">
            <mc:AlternateContent xmlns:mc="http://schemas.openxmlformats.org/markup-compatibility/2006">
              <mc:Choice xmlns:v="urn:schemas-microsoft-com:vml" Requires="v">
                <p:oleObj spid="_x0000_s417402" name="Equation" r:id="rId8" imgW="114120" imgH="228600" progId="Equation.DSMT4">
                  <p:embed/>
                </p:oleObj>
              </mc:Choice>
              <mc:Fallback>
                <p:oleObj name="Equation" r:id="rId8" imgW="11412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3450" y="4364931"/>
                        <a:ext cx="215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 name="Arc 54"/>
          <p:cNvSpPr>
            <a:spLocks/>
          </p:cNvSpPr>
          <p:nvPr/>
        </p:nvSpPr>
        <p:spPr bwMode="auto">
          <a:xfrm rot="13376866">
            <a:off x="6245225" y="4077593"/>
            <a:ext cx="344488" cy="503238"/>
          </a:xfrm>
          <a:custGeom>
            <a:avLst/>
            <a:gdLst>
              <a:gd name="G0" fmla="+- 2431 0 0"/>
              <a:gd name="G1" fmla="+- 21600 0 0"/>
              <a:gd name="G2" fmla="+- 21600 0 0"/>
              <a:gd name="T0" fmla="*/ 0 w 14753"/>
              <a:gd name="T1" fmla="*/ 137 h 21600"/>
              <a:gd name="T2" fmla="*/ 14753 w 14753"/>
              <a:gd name="T3" fmla="*/ 3860 h 21600"/>
              <a:gd name="T4" fmla="*/ 2431 w 14753"/>
              <a:gd name="T5" fmla="*/ 21600 h 21600"/>
            </a:gdLst>
            <a:ahLst/>
            <a:cxnLst>
              <a:cxn ang="0">
                <a:pos x="T0" y="T1"/>
              </a:cxn>
              <a:cxn ang="0">
                <a:pos x="T2" y="T3"/>
              </a:cxn>
              <a:cxn ang="0">
                <a:pos x="T4" y="T5"/>
              </a:cxn>
            </a:cxnLst>
            <a:rect l="0" t="0" r="r" b="b"/>
            <a:pathLst>
              <a:path w="14753" h="21600" fill="none" extrusionOk="0">
                <a:moveTo>
                  <a:pt x="0" y="137"/>
                </a:moveTo>
                <a:cubicBezTo>
                  <a:pt x="807" y="45"/>
                  <a:pt x="1618" y="0"/>
                  <a:pt x="2431" y="0"/>
                </a:cubicBezTo>
                <a:cubicBezTo>
                  <a:pt x="6835" y="0"/>
                  <a:pt x="11135" y="1346"/>
                  <a:pt x="14753" y="3859"/>
                </a:cubicBezTo>
              </a:path>
              <a:path w="14753" h="21600" stroke="0" extrusionOk="0">
                <a:moveTo>
                  <a:pt x="0" y="137"/>
                </a:moveTo>
                <a:cubicBezTo>
                  <a:pt x="807" y="45"/>
                  <a:pt x="1618" y="0"/>
                  <a:pt x="2431" y="0"/>
                </a:cubicBezTo>
                <a:cubicBezTo>
                  <a:pt x="6835" y="0"/>
                  <a:pt x="11135" y="1346"/>
                  <a:pt x="14753" y="3859"/>
                </a:cubicBezTo>
                <a:lnTo>
                  <a:pt x="2431" y="21600"/>
                </a:lnTo>
                <a:close/>
              </a:path>
            </a:pathLst>
          </a:custGeom>
          <a:noFill/>
          <a:ln w="3175">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1" name="Line 55"/>
          <p:cNvSpPr>
            <a:spLocks noChangeShapeType="1"/>
          </p:cNvSpPr>
          <p:nvPr/>
        </p:nvSpPr>
        <p:spPr bwMode="auto">
          <a:xfrm rot="5400000">
            <a:off x="6488113" y="4823718"/>
            <a:ext cx="1587" cy="804863"/>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 name="Line 56"/>
          <p:cNvSpPr>
            <a:spLocks noChangeShapeType="1"/>
          </p:cNvSpPr>
          <p:nvPr/>
        </p:nvSpPr>
        <p:spPr bwMode="auto">
          <a:xfrm rot="5400000">
            <a:off x="6475413" y="4752280"/>
            <a:ext cx="1588" cy="804863"/>
          </a:xfrm>
          <a:prstGeom prst="line">
            <a:avLst/>
          </a:prstGeom>
          <a:noFill/>
          <a:ln w="19050">
            <a:solidFill>
              <a:srgbClr val="FF0066"/>
            </a:solidFill>
            <a:prstDash val="lgDash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113" name="Object 63"/>
          <p:cNvGraphicFramePr>
            <a:graphicFrameLocks noChangeAspect="1"/>
          </p:cNvGraphicFramePr>
          <p:nvPr>
            <p:extLst>
              <p:ext uri="{D42A27DB-BD31-4B8C-83A1-F6EECF244321}">
                <p14:modId xmlns:p14="http://schemas.microsoft.com/office/powerpoint/2010/main" val="2183637362"/>
              </p:ext>
            </p:extLst>
          </p:nvPr>
        </p:nvGraphicFramePr>
        <p:xfrm>
          <a:off x="2987675" y="2996506"/>
          <a:ext cx="2592388" cy="1027112"/>
        </p:xfrm>
        <a:graphic>
          <a:graphicData uri="http://schemas.openxmlformats.org/presentationml/2006/ole">
            <mc:AlternateContent xmlns:mc="http://schemas.openxmlformats.org/markup-compatibility/2006">
              <mc:Choice xmlns:v="urn:schemas-microsoft-com:vml" Requires="v">
                <p:oleObj spid="_x0000_s417403" name="Equation" r:id="rId9" imgW="1218960" imgH="482400" progId="Equation.DSMT4">
                  <p:embed/>
                </p:oleObj>
              </mc:Choice>
              <mc:Fallback>
                <p:oleObj name="Equation" r:id="rId9" imgW="1218960" imgH="4824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7675" y="2996506"/>
                        <a:ext cx="2592388" cy="1027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 name="Object 64"/>
          <p:cNvGraphicFramePr>
            <a:graphicFrameLocks noChangeAspect="1"/>
          </p:cNvGraphicFramePr>
          <p:nvPr>
            <p:extLst>
              <p:ext uri="{D42A27DB-BD31-4B8C-83A1-F6EECF244321}">
                <p14:modId xmlns:p14="http://schemas.microsoft.com/office/powerpoint/2010/main" val="1506287198"/>
              </p:ext>
            </p:extLst>
          </p:nvPr>
        </p:nvGraphicFramePr>
        <p:xfrm>
          <a:off x="3203575" y="4004568"/>
          <a:ext cx="2232025" cy="1420813"/>
        </p:xfrm>
        <a:graphic>
          <a:graphicData uri="http://schemas.openxmlformats.org/presentationml/2006/ole">
            <mc:AlternateContent xmlns:mc="http://schemas.openxmlformats.org/markup-compatibility/2006">
              <mc:Choice xmlns:v="urn:schemas-microsoft-com:vml" Requires="v">
                <p:oleObj spid="_x0000_s417404" name="Equation" r:id="rId11" imgW="1079280" imgH="685800" progId="Equation.DSMT4">
                  <p:embed/>
                </p:oleObj>
              </mc:Choice>
              <mc:Fallback>
                <p:oleObj name="Equation" r:id="rId11" imgW="1079280" imgH="6858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03575" y="4004568"/>
                        <a:ext cx="2232025" cy="1420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 name="Object 65"/>
          <p:cNvGraphicFramePr>
            <a:graphicFrameLocks noChangeAspect="1"/>
          </p:cNvGraphicFramePr>
          <p:nvPr>
            <p:extLst>
              <p:ext uri="{D42A27DB-BD31-4B8C-83A1-F6EECF244321}">
                <p14:modId xmlns:p14="http://schemas.microsoft.com/office/powerpoint/2010/main" val="2779654085"/>
              </p:ext>
            </p:extLst>
          </p:nvPr>
        </p:nvGraphicFramePr>
        <p:xfrm>
          <a:off x="3563938" y="5446018"/>
          <a:ext cx="1225550" cy="596900"/>
        </p:xfrm>
        <a:graphic>
          <a:graphicData uri="http://schemas.openxmlformats.org/presentationml/2006/ole">
            <mc:AlternateContent xmlns:mc="http://schemas.openxmlformats.org/markup-compatibility/2006">
              <mc:Choice xmlns:v="urn:schemas-microsoft-com:vml" Requires="v">
                <p:oleObj spid="_x0000_s417405" name="Equation" r:id="rId13" imgW="469800" imgH="228600" progId="Equation.DSMT4">
                  <p:embed/>
                </p:oleObj>
              </mc:Choice>
              <mc:Fallback>
                <p:oleObj name="Equation" r:id="rId13" imgW="46980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63938" y="5446018"/>
                        <a:ext cx="122555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4568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29820</TotalTime>
  <Words>1831</Words>
  <Application>Microsoft Office PowerPoint</Application>
  <PresentationFormat>全屏显示(4:3)</PresentationFormat>
  <Paragraphs>170</Paragraphs>
  <Slides>19</Slides>
  <Notes>14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19</vt:i4>
      </vt:variant>
    </vt:vector>
  </HeadingPairs>
  <TitlesOfParts>
    <vt:vector size="29" baseType="lpstr">
      <vt:lpstr>楷体_GB2312</vt:lpstr>
      <vt:lpstr>宋体</vt:lpstr>
      <vt:lpstr>微软雅黑</vt:lpstr>
      <vt:lpstr>Arial</vt:lpstr>
      <vt:lpstr>Calibri</vt:lpstr>
      <vt:lpstr>Cambria Math</vt:lpstr>
      <vt:lpstr>Times New Roman</vt:lpstr>
      <vt:lpstr>Office 主题​​</vt:lpstr>
      <vt:lpstr>Equation</vt:lpstr>
      <vt:lpstr>公式</vt:lpstr>
      <vt:lpstr>5.2 晶体光学器件</vt:lpstr>
      <vt:lpstr>PowerPoint 演示文稿</vt:lpstr>
      <vt:lpstr>一、晶体偏振器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二、波片</vt:lpstr>
      <vt:lpstr>PowerPoint 演示文稿</vt:lpstr>
      <vt:lpstr>PowerPoint 演示文稿</vt:lpstr>
      <vt:lpstr>PowerPoint 演示文稿</vt:lpstr>
      <vt:lpstr>PowerPoint 演示文稿</vt:lpstr>
      <vt:lpstr>三、相位补偿器</vt:lpstr>
      <vt:lpstr>PowerPoint 演示文稿</vt:lpstr>
      <vt:lpstr>PowerPoint 演示文稿</vt:lpstr>
      <vt:lpstr>作业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基础物理甲型光学课</dc:title>
  <dc:creator>CCTV</dc:creator>
  <cp:lastModifiedBy>silver zq</cp:lastModifiedBy>
  <cp:revision>1821</cp:revision>
  <cp:lastPrinted>2016-11-14T01:45:55Z</cp:lastPrinted>
  <dcterms:created xsi:type="dcterms:W3CDTF">2013-08-24T06:26:00Z</dcterms:created>
  <dcterms:modified xsi:type="dcterms:W3CDTF">2020-12-28T10:39:57Z</dcterms:modified>
</cp:coreProperties>
</file>