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389" r:id="rId3"/>
    <p:sldId id="390" r:id="rId4"/>
    <p:sldId id="392" r:id="rId5"/>
    <p:sldId id="393" r:id="rId6"/>
    <p:sldId id="394" r:id="rId7"/>
    <p:sldId id="395" r:id="rId8"/>
    <p:sldId id="470" r:id="rId9"/>
    <p:sldId id="396" r:id="rId10"/>
    <p:sldId id="397" r:id="rId11"/>
    <p:sldId id="399" r:id="rId12"/>
    <p:sldId id="401" r:id="rId13"/>
    <p:sldId id="402" r:id="rId14"/>
    <p:sldId id="468" r:id="rId15"/>
    <p:sldId id="400" r:id="rId16"/>
    <p:sldId id="405" r:id="rId17"/>
    <p:sldId id="406" r:id="rId18"/>
    <p:sldId id="407" r:id="rId19"/>
    <p:sldId id="465" r:id="rId20"/>
    <p:sldId id="463" r:id="rId21"/>
    <p:sldId id="464" r:id="rId22"/>
    <p:sldId id="467" r:id="rId23"/>
    <p:sldId id="459" r:id="rId24"/>
    <p:sldId id="414" r:id="rId25"/>
    <p:sldId id="413" r:id="rId26"/>
    <p:sldId id="420" r:id="rId27"/>
    <p:sldId id="415" r:id="rId28"/>
    <p:sldId id="417" r:id="rId29"/>
    <p:sldId id="418" r:id="rId30"/>
    <p:sldId id="424" r:id="rId31"/>
    <p:sldId id="387" r:id="rId32"/>
  </p:sldIdLst>
  <p:sldSz cx="9144000" cy="6858000" type="screen4x3"/>
  <p:notesSz cx="7102475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9900CC"/>
    <a:srgbClr val="FFFF00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39" autoAdjust="0"/>
    <p:restoredTop sz="86823" autoAdjust="0"/>
  </p:normalViewPr>
  <p:slideViewPr>
    <p:cSldViewPr>
      <p:cViewPr varScale="1">
        <p:scale>
          <a:sx n="147" d="100"/>
          <a:sy n="147" d="100"/>
        </p:scale>
        <p:origin x="474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7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image" Target="../media/image89.wmf"/><Relationship Id="rId3" Type="http://schemas.openxmlformats.org/officeDocument/2006/relationships/image" Target="../media/image29.wmf"/><Relationship Id="rId7" Type="http://schemas.openxmlformats.org/officeDocument/2006/relationships/image" Target="../media/image83.wmf"/><Relationship Id="rId12" Type="http://schemas.openxmlformats.org/officeDocument/2006/relationships/image" Target="../media/image88.wmf"/><Relationship Id="rId2" Type="http://schemas.openxmlformats.org/officeDocument/2006/relationships/image" Target="../media/image28.wmf"/><Relationship Id="rId16" Type="http://schemas.openxmlformats.org/officeDocument/2006/relationships/image" Target="../media/image92.wmf"/><Relationship Id="rId1" Type="http://schemas.openxmlformats.org/officeDocument/2006/relationships/image" Target="../media/image27.wmf"/><Relationship Id="rId6" Type="http://schemas.openxmlformats.org/officeDocument/2006/relationships/image" Target="../media/image82.wmf"/><Relationship Id="rId11" Type="http://schemas.openxmlformats.org/officeDocument/2006/relationships/image" Target="../media/image87.wmf"/><Relationship Id="rId5" Type="http://schemas.openxmlformats.org/officeDocument/2006/relationships/image" Target="../media/image81.wmf"/><Relationship Id="rId15" Type="http://schemas.openxmlformats.org/officeDocument/2006/relationships/image" Target="../media/image91.wmf"/><Relationship Id="rId10" Type="http://schemas.openxmlformats.org/officeDocument/2006/relationships/image" Target="../media/image86.wmf"/><Relationship Id="rId4" Type="http://schemas.openxmlformats.org/officeDocument/2006/relationships/image" Target="../media/image30.wmf"/><Relationship Id="rId9" Type="http://schemas.openxmlformats.org/officeDocument/2006/relationships/image" Target="../media/image85.wmf"/><Relationship Id="rId14" Type="http://schemas.openxmlformats.org/officeDocument/2006/relationships/image" Target="../media/image9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4" Type="http://schemas.openxmlformats.org/officeDocument/2006/relationships/image" Target="../media/image96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3" Type="http://schemas.openxmlformats.org/officeDocument/2006/relationships/image" Target="../media/image99.wmf"/><Relationship Id="rId7" Type="http://schemas.openxmlformats.org/officeDocument/2006/relationships/image" Target="../media/image90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46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9.wmf"/><Relationship Id="rId5" Type="http://schemas.openxmlformats.org/officeDocument/2006/relationships/image" Target="../media/image110.wmf"/><Relationship Id="rId4" Type="http://schemas.openxmlformats.org/officeDocument/2006/relationships/image" Target="../media/image10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4" Type="http://schemas.openxmlformats.org/officeDocument/2006/relationships/image" Target="../media/image12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4" Type="http://schemas.openxmlformats.org/officeDocument/2006/relationships/image" Target="../media/image12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4" Type="http://schemas.openxmlformats.org/officeDocument/2006/relationships/image" Target="../media/image13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5" Type="http://schemas.openxmlformats.org/officeDocument/2006/relationships/image" Target="../media/image137.wmf"/><Relationship Id="rId4" Type="http://schemas.openxmlformats.org/officeDocument/2006/relationships/image" Target="../media/image136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wmf"/><Relationship Id="rId13" Type="http://schemas.openxmlformats.org/officeDocument/2006/relationships/image" Target="../media/image150.wmf"/><Relationship Id="rId3" Type="http://schemas.openxmlformats.org/officeDocument/2006/relationships/image" Target="../media/image140.wmf"/><Relationship Id="rId7" Type="http://schemas.openxmlformats.org/officeDocument/2006/relationships/image" Target="../media/image144.wmf"/><Relationship Id="rId12" Type="http://schemas.openxmlformats.org/officeDocument/2006/relationships/image" Target="../media/image149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6" Type="http://schemas.openxmlformats.org/officeDocument/2006/relationships/image" Target="../media/image143.wmf"/><Relationship Id="rId11" Type="http://schemas.openxmlformats.org/officeDocument/2006/relationships/image" Target="../media/image148.wmf"/><Relationship Id="rId5" Type="http://schemas.openxmlformats.org/officeDocument/2006/relationships/image" Target="../media/image142.wmf"/><Relationship Id="rId10" Type="http://schemas.openxmlformats.org/officeDocument/2006/relationships/image" Target="../media/image147.wmf"/><Relationship Id="rId4" Type="http://schemas.openxmlformats.org/officeDocument/2006/relationships/image" Target="../media/image141.wmf"/><Relationship Id="rId9" Type="http://schemas.openxmlformats.org/officeDocument/2006/relationships/image" Target="../media/image146.wmf"/><Relationship Id="rId14" Type="http://schemas.openxmlformats.org/officeDocument/2006/relationships/image" Target="../media/image15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18" Type="http://schemas.openxmlformats.org/officeDocument/2006/relationships/image" Target="../media/image4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17" Type="http://schemas.openxmlformats.org/officeDocument/2006/relationships/image" Target="../media/image41.wmf"/><Relationship Id="rId2" Type="http://schemas.openxmlformats.org/officeDocument/2006/relationships/image" Target="../media/image26.wmf"/><Relationship Id="rId16" Type="http://schemas.openxmlformats.org/officeDocument/2006/relationships/image" Target="../media/image40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5" Type="http://schemas.openxmlformats.org/officeDocument/2006/relationships/image" Target="../media/image39.wmf"/><Relationship Id="rId10" Type="http://schemas.openxmlformats.org/officeDocument/2006/relationships/image" Target="../media/image34.wmf"/><Relationship Id="rId19" Type="http://schemas.openxmlformats.org/officeDocument/2006/relationships/image" Target="../media/image43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18" Type="http://schemas.openxmlformats.org/officeDocument/2006/relationships/image" Target="../media/image50.wmf"/><Relationship Id="rId3" Type="http://schemas.openxmlformats.org/officeDocument/2006/relationships/image" Target="../media/image46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17" Type="http://schemas.openxmlformats.org/officeDocument/2006/relationships/image" Target="../media/image49.wmf"/><Relationship Id="rId2" Type="http://schemas.openxmlformats.org/officeDocument/2006/relationships/image" Target="../media/image45.wmf"/><Relationship Id="rId16" Type="http://schemas.openxmlformats.org/officeDocument/2006/relationships/image" Target="../media/image40.wmf"/><Relationship Id="rId1" Type="http://schemas.openxmlformats.org/officeDocument/2006/relationships/image" Target="../media/image44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48.wmf"/><Relationship Id="rId15" Type="http://schemas.openxmlformats.org/officeDocument/2006/relationships/image" Target="../media/image39.wmf"/><Relationship Id="rId10" Type="http://schemas.openxmlformats.org/officeDocument/2006/relationships/image" Target="../media/image34.wmf"/><Relationship Id="rId4" Type="http://schemas.openxmlformats.org/officeDocument/2006/relationships/image" Target="../media/image47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10" Type="http://schemas.openxmlformats.org/officeDocument/2006/relationships/image" Target="../media/image46.wmf"/><Relationship Id="rId4" Type="http://schemas.openxmlformats.org/officeDocument/2006/relationships/image" Target="../media/image57.wmf"/><Relationship Id="rId9" Type="http://schemas.openxmlformats.org/officeDocument/2006/relationships/image" Target="../media/image5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7739" cy="511731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094" y="2"/>
            <a:ext cx="3077739" cy="511731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r">
              <a:defRPr sz="1300"/>
            </a:lvl1pPr>
          </a:lstStyle>
          <a:p>
            <a:fld id="{D2393B70-3489-4500-9852-5D34FB186411}" type="datetimeFigureOut">
              <a:rPr lang="zh-CN" altLang="en-US" smtClean="0"/>
              <a:t>2020-12-14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15" tIns="48257" rIns="96515" bIns="48257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6515" tIns="48257" rIns="96515" bIns="48257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094" y="9721106"/>
            <a:ext cx="3077739" cy="511731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r">
              <a:defRPr sz="1300"/>
            </a:lvl1pPr>
          </a:lstStyle>
          <a:p>
            <a:fld id="{78CCDFC4-5FDF-46B8-A6EE-5E09BBEA8A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731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利用了拉格朗日中值定理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L</a:t>
            </a:r>
            <a:r>
              <a:rPr lang="en-US" altLang="zh-CN" baseline="-25000" dirty="0" smtClean="0"/>
              <a:t>n</a:t>
            </a:r>
            <a:r>
              <a:rPr lang="zh-CN" altLang="en-US" dirty="0" smtClean="0"/>
              <a:t>是从狭缝的中心算起，</a:t>
            </a:r>
            <a:r>
              <a:rPr lang="en-US" altLang="zh-CN" dirty="0" err="1" smtClean="0"/>
              <a:t>r</a:t>
            </a:r>
            <a:r>
              <a:rPr lang="en-US" altLang="zh-CN" baseline="-25000" dirty="0" err="1" smtClean="0"/>
              <a:t>n</a:t>
            </a:r>
            <a:r>
              <a:rPr lang="zh-CN" altLang="en-US" dirty="0" smtClean="0"/>
              <a:t>是狭缝的其他部分，以</a:t>
            </a:r>
            <a:r>
              <a:rPr lang="en-US" altLang="zh-CN" dirty="0" smtClean="0"/>
              <a:t>L</a:t>
            </a:r>
            <a:r>
              <a:rPr lang="en-US" altLang="zh-CN" baseline="-25000" dirty="0" smtClean="0"/>
              <a:t>n</a:t>
            </a:r>
            <a:r>
              <a:rPr lang="zh-CN" altLang="en-US" dirty="0" smtClean="0"/>
              <a:t>作为计算基点。</a:t>
            </a:r>
            <a:r>
              <a:rPr lang="en-US" altLang="zh-CN" dirty="0" err="1" smtClean="0"/>
              <a:t>X</a:t>
            </a:r>
            <a:r>
              <a:rPr lang="en-US" altLang="zh-CN" baseline="-25000" dirty="0" err="1" smtClean="0"/>
              <a:t>j</a:t>
            </a:r>
            <a:r>
              <a:rPr lang="zh-CN" altLang="en-US" dirty="0" smtClean="0"/>
              <a:t>从中心算起，往上为正，往下为负。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zh-CN" altLang="en-US" i="1" dirty="0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 smtClean="0"/>
                  <a:t>只依赖空间单元的周期排列结构，和单元内部的性质毫无关系，它不仅与缝宽</a:t>
                </a:r>
                <a:r>
                  <a:rPr lang="en-US" altLang="zh-CN" dirty="0" smtClean="0"/>
                  <a:t>a</a:t>
                </a:r>
                <a:r>
                  <a:rPr lang="zh-CN" altLang="en-US" dirty="0" smtClean="0"/>
                  <a:t>无关，也和每个单元是否开成一条缝无关。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:r>
                  <a:rPr lang="en-US" altLang="zh-CN" b="0" i="0" dirty="0" smtClean="0">
                    <a:latin typeface="Cambria Math" panose="02040503050406030204" pitchFamily="18" charset="0"/>
                  </a:rPr>
                  <a:t>N(</a:t>
                </a:r>
                <a:r>
                  <a:rPr lang="zh-CN" altLang="en-US" i="0" dirty="0" smtClean="0">
                    <a:latin typeface="Cambria Math" panose="02040503050406030204" pitchFamily="18" charset="0"/>
                  </a:rPr>
                  <a:t>𝜃</a:t>
                </a:r>
                <a:r>
                  <a:rPr lang="en-US" altLang="zh-CN" b="0" i="0" dirty="0" smtClean="0">
                    <a:latin typeface="Cambria Math" panose="02040503050406030204" pitchFamily="18" charset="0"/>
                  </a:rPr>
                  <a:t>)</a:t>
                </a:r>
                <a:r>
                  <a:rPr lang="zh-CN" altLang="en-US" dirty="0" smtClean="0"/>
                  <a:t>只依赖空间单元的周期排列结构，和单元内部的性质毫无关系，它不仅与缝宽</a:t>
                </a:r>
                <a:r>
                  <a:rPr lang="en-US" altLang="zh-CN" dirty="0" smtClean="0"/>
                  <a:t>a</a:t>
                </a:r>
                <a:r>
                  <a:rPr lang="zh-CN" altLang="en-US" dirty="0" smtClean="0"/>
                  <a:t>无关，也和每个单元是否开成一条缝无关。</a:t>
                </a:r>
                <a:endParaRPr lang="zh-CN" altLang="en-US" dirty="0"/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世界上第一块光栅是夫琅禾费在</a:t>
            </a:r>
            <a:r>
              <a:rPr lang="en-US" altLang="zh-CN" dirty="0" smtClean="0"/>
              <a:t>1819</a:t>
            </a:r>
            <a:r>
              <a:rPr lang="zh-CN" altLang="en-US" dirty="0" smtClean="0"/>
              <a:t>年制作的，最早是用金属丝制作的，之后他继续研究了刻划机。到</a:t>
            </a:r>
            <a:r>
              <a:rPr lang="en-US" altLang="zh-CN" dirty="0" smtClean="0"/>
              <a:t>1882</a:t>
            </a:r>
            <a:r>
              <a:rPr lang="zh-CN" altLang="en-US" dirty="0" smtClean="0"/>
              <a:t>年，罗兰（</a:t>
            </a:r>
            <a:r>
              <a:rPr lang="en-US" altLang="zh-CN" dirty="0" smtClean="0"/>
              <a:t>Rowland</a:t>
            </a:r>
            <a:r>
              <a:rPr lang="zh-CN" altLang="en-US" dirty="0" smtClean="0"/>
              <a:t>）解决了精密螺丝的制造办法后，才制成了较优良的刻划机，能在玻璃或合金面上刻出每英寸</a:t>
            </a:r>
            <a:r>
              <a:rPr lang="en-US" altLang="zh-CN" dirty="0" smtClean="0"/>
              <a:t>14000</a:t>
            </a:r>
            <a:r>
              <a:rPr lang="zh-CN" altLang="en-US" dirty="0" smtClean="0"/>
              <a:t>条刻痕的</a:t>
            </a:r>
            <a:r>
              <a:rPr lang="en-US" altLang="zh-CN" dirty="0" smtClean="0"/>
              <a:t>4×6</a:t>
            </a:r>
            <a:r>
              <a:rPr lang="zh-CN" altLang="en-US" dirty="0" smtClean="0"/>
              <a:t>平方英寸的光栅，他还发明了凹面光栅，使光栅不许另加聚集透镜或反射镜，有利于紫外和红外的工作。但凹面光栅制备较困难，像质也不太理想，因此平面光栅又得到了发展。</a:t>
            </a:r>
            <a:endParaRPr lang="en-US" altLang="zh-CN" dirty="0" smtClean="0"/>
          </a:p>
          <a:p>
            <a:r>
              <a:rPr lang="zh-CN" altLang="en-US" dirty="0" smtClean="0"/>
              <a:t>刻划光栅的刀头、螺丝、导轨和轴承都要非常精密，在刻划过程中还要防止震动和温度的变化。每分钟刻</a:t>
            </a:r>
            <a:r>
              <a:rPr lang="en-US" altLang="zh-CN" dirty="0" smtClean="0"/>
              <a:t>6</a:t>
            </a:r>
            <a:r>
              <a:rPr lang="zh-CN" altLang="en-US" dirty="0" smtClean="0"/>
              <a:t>线，一块</a:t>
            </a:r>
            <a:r>
              <a:rPr lang="en-US" altLang="zh-CN" dirty="0" smtClean="0"/>
              <a:t>60000</a:t>
            </a:r>
            <a:r>
              <a:rPr lang="zh-CN" altLang="en-US" dirty="0" smtClean="0"/>
              <a:t>条线的光栅昼夜不停要刻一星期。光栅光谱中经常会出现鬼线，当推动光栅胚子的螺丝有周期性误差时，会在主最大两旁对称的产生两条弱线，称为罗兰鬼线。好的光栅要求罗兰鬼线的强度不超过主最大光强的千分之五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透镜角度的理解，总可以找到过透镜光心，与光栅平面出射角为</a:t>
            </a:r>
            <a:r>
              <a:rPr lang="el-GR" altLang="zh-CN" dirty="0" smtClean="0">
                <a:latin typeface="微软雅黑"/>
                <a:ea typeface="微软雅黑"/>
              </a:rPr>
              <a:t>θ</a:t>
            </a:r>
            <a:r>
              <a:rPr lang="zh-CN" altLang="en-US" dirty="0" smtClean="0">
                <a:latin typeface="微软雅黑"/>
                <a:ea typeface="微软雅黑"/>
              </a:rPr>
              <a:t>的光线，因此，透镜出射角的定义可以和光栅出射角度相同。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ea typeface="宋体" charset="-122"/>
              </a:rPr>
              <a:t>正多边形的判定方法之一：各边相等，各角也相等。</a:t>
            </a:r>
            <a:endParaRPr lang="en-US" altLang="zh-CN" dirty="0" smtClean="0">
              <a:ea typeface="宋体" charset="-122"/>
            </a:endParaRPr>
          </a:p>
          <a:p>
            <a:pPr eaLnBrk="1" hangingPunct="1"/>
            <a:r>
              <a:rPr lang="zh-CN" altLang="en-US" dirty="0" smtClean="0">
                <a:ea typeface="宋体" charset="-122"/>
              </a:rPr>
              <a:t>从</a:t>
            </a:r>
            <a:r>
              <a:rPr lang="en-US" altLang="zh-CN" dirty="0" smtClean="0">
                <a:ea typeface="宋体" charset="-122"/>
              </a:rPr>
              <a:t>alpha</a:t>
            </a:r>
            <a:r>
              <a:rPr lang="zh-CN" altLang="en-US" dirty="0" smtClean="0">
                <a:ea typeface="宋体" charset="-122"/>
              </a:rPr>
              <a:t>和</a:t>
            </a:r>
            <a:r>
              <a:rPr lang="en-US" altLang="zh-CN" dirty="0" smtClean="0">
                <a:ea typeface="宋体" charset="-122"/>
              </a:rPr>
              <a:t>beta</a:t>
            </a:r>
            <a:r>
              <a:rPr lang="zh-CN" altLang="en-US" dirty="0" smtClean="0">
                <a:ea typeface="宋体" charset="-122"/>
              </a:rPr>
              <a:t>看来，在光栅的缝宽和缝间距一定的情况下，干涉的光强结果和波长以及角度有关，这也就决定了相同波长的单色光在不同角度下，干涉所得的光强不同；不同波长的光在相同角度下，干涉所得的光强也不同。</a:t>
            </a:r>
            <a:endParaRPr lang="en-US" altLang="zh-CN" dirty="0" smtClean="0">
              <a:ea typeface="宋体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1827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29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011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784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514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just">
              <a:defRPr sz="3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1197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32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296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733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540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376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075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059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2020-12-14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110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13" Type="http://schemas.openxmlformats.org/officeDocument/2006/relationships/image" Target="../media/image66.wmf"/><Relationship Id="rId18" Type="http://schemas.openxmlformats.org/officeDocument/2006/relationships/oleObject" Target="../embeddings/oleObject96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93.bin"/><Relationship Id="rId17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5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0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5" Type="http://schemas.openxmlformats.org/officeDocument/2006/relationships/image" Target="../media/image67.wmf"/><Relationship Id="rId10" Type="http://schemas.openxmlformats.org/officeDocument/2006/relationships/oleObject" Target="../embeddings/oleObject92.bin"/><Relationship Id="rId19" Type="http://schemas.openxmlformats.org/officeDocument/2006/relationships/image" Target="../media/image69.wmf"/><Relationship Id="rId4" Type="http://schemas.openxmlformats.org/officeDocument/2006/relationships/oleObject" Target="../embeddings/oleObject89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9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13" Type="http://schemas.openxmlformats.org/officeDocument/2006/relationships/image" Target="../media/image74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98.bin"/><Relationship Id="rId11" Type="http://schemas.openxmlformats.org/officeDocument/2006/relationships/image" Target="../media/image73.wmf"/><Relationship Id="rId5" Type="http://schemas.openxmlformats.org/officeDocument/2006/relationships/image" Target="../media/image70.wmf"/><Relationship Id="rId15" Type="http://schemas.openxmlformats.org/officeDocument/2006/relationships/image" Target="../media/image75.wmf"/><Relationship Id="rId10" Type="http://schemas.openxmlformats.org/officeDocument/2006/relationships/oleObject" Target="../embeddings/oleObject100.bin"/><Relationship Id="rId4" Type="http://schemas.openxmlformats.org/officeDocument/2006/relationships/oleObject" Target="../embeddings/oleObject97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10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04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106.bin"/><Relationship Id="rId5" Type="http://schemas.openxmlformats.org/officeDocument/2006/relationships/oleObject" Target="../embeddings/oleObject103.bin"/><Relationship Id="rId10" Type="http://schemas.openxmlformats.org/officeDocument/2006/relationships/image" Target="../media/image76.wmf"/><Relationship Id="rId4" Type="http://schemas.openxmlformats.org/officeDocument/2006/relationships/image" Target="../media/image53.jpeg"/><Relationship Id="rId9" Type="http://schemas.openxmlformats.org/officeDocument/2006/relationships/oleObject" Target="../embeddings/oleObject10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7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08.bin"/><Relationship Id="rId5" Type="http://schemas.openxmlformats.org/officeDocument/2006/relationships/image" Target="../media/image78.wmf"/><Relationship Id="rId4" Type="http://schemas.openxmlformats.org/officeDocument/2006/relationships/oleObject" Target="../embeddings/oleObject107.bin"/><Relationship Id="rId9" Type="http://schemas.openxmlformats.org/officeDocument/2006/relationships/image" Target="../media/image8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15.bin"/><Relationship Id="rId18" Type="http://schemas.openxmlformats.org/officeDocument/2006/relationships/image" Target="../media/image83.wmf"/><Relationship Id="rId26" Type="http://schemas.openxmlformats.org/officeDocument/2006/relationships/image" Target="../media/image87.wmf"/><Relationship Id="rId3" Type="http://schemas.openxmlformats.org/officeDocument/2006/relationships/notesSlide" Target="../notesSlides/notesSlide15.xml"/><Relationship Id="rId21" Type="http://schemas.openxmlformats.org/officeDocument/2006/relationships/oleObject" Target="../embeddings/oleObject119.bin"/><Relationship Id="rId34" Type="http://schemas.openxmlformats.org/officeDocument/2006/relationships/image" Target="../media/image91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114.bin"/><Relationship Id="rId17" Type="http://schemas.openxmlformats.org/officeDocument/2006/relationships/oleObject" Target="../embeddings/oleObject117.bin"/><Relationship Id="rId25" Type="http://schemas.openxmlformats.org/officeDocument/2006/relationships/oleObject" Target="../embeddings/oleObject121.bin"/><Relationship Id="rId33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2.wmf"/><Relationship Id="rId20" Type="http://schemas.openxmlformats.org/officeDocument/2006/relationships/image" Target="../media/image84.wmf"/><Relationship Id="rId29" Type="http://schemas.openxmlformats.org/officeDocument/2006/relationships/oleObject" Target="../embeddings/oleObject123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11.bin"/><Relationship Id="rId11" Type="http://schemas.openxmlformats.org/officeDocument/2006/relationships/image" Target="../media/image30.wmf"/><Relationship Id="rId24" Type="http://schemas.openxmlformats.org/officeDocument/2006/relationships/image" Target="../media/image86.wmf"/><Relationship Id="rId32" Type="http://schemas.openxmlformats.org/officeDocument/2006/relationships/image" Target="../media/image90.wmf"/><Relationship Id="rId5" Type="http://schemas.openxmlformats.org/officeDocument/2006/relationships/image" Target="../media/image27.wmf"/><Relationship Id="rId15" Type="http://schemas.openxmlformats.org/officeDocument/2006/relationships/oleObject" Target="../embeddings/oleObject116.bin"/><Relationship Id="rId23" Type="http://schemas.openxmlformats.org/officeDocument/2006/relationships/oleObject" Target="../embeddings/oleObject120.bin"/><Relationship Id="rId28" Type="http://schemas.openxmlformats.org/officeDocument/2006/relationships/image" Target="../media/image88.wmf"/><Relationship Id="rId36" Type="http://schemas.openxmlformats.org/officeDocument/2006/relationships/image" Target="../media/image92.wmf"/><Relationship Id="rId10" Type="http://schemas.openxmlformats.org/officeDocument/2006/relationships/oleObject" Target="../embeddings/oleObject113.bin"/><Relationship Id="rId19" Type="http://schemas.openxmlformats.org/officeDocument/2006/relationships/oleObject" Target="../embeddings/oleObject118.bin"/><Relationship Id="rId31" Type="http://schemas.openxmlformats.org/officeDocument/2006/relationships/oleObject" Target="../embeddings/oleObject124.bin"/><Relationship Id="rId4" Type="http://schemas.openxmlformats.org/officeDocument/2006/relationships/oleObject" Target="../embeddings/oleObject110.bin"/><Relationship Id="rId9" Type="http://schemas.openxmlformats.org/officeDocument/2006/relationships/image" Target="../media/image29.wmf"/><Relationship Id="rId14" Type="http://schemas.openxmlformats.org/officeDocument/2006/relationships/image" Target="../media/image81.wmf"/><Relationship Id="rId22" Type="http://schemas.openxmlformats.org/officeDocument/2006/relationships/image" Target="../media/image85.wmf"/><Relationship Id="rId27" Type="http://schemas.openxmlformats.org/officeDocument/2006/relationships/oleObject" Target="../embeddings/oleObject122.bin"/><Relationship Id="rId30" Type="http://schemas.openxmlformats.org/officeDocument/2006/relationships/image" Target="../media/image89.wmf"/><Relationship Id="rId35" Type="http://schemas.openxmlformats.org/officeDocument/2006/relationships/oleObject" Target="../embeddings/oleObject126.bin"/><Relationship Id="rId8" Type="http://schemas.openxmlformats.org/officeDocument/2006/relationships/oleObject" Target="../embeddings/oleObject11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9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28.bin"/><Relationship Id="rId11" Type="http://schemas.openxmlformats.org/officeDocument/2006/relationships/image" Target="../media/image96.wmf"/><Relationship Id="rId5" Type="http://schemas.openxmlformats.org/officeDocument/2006/relationships/image" Target="../media/image93.wmf"/><Relationship Id="rId10" Type="http://schemas.openxmlformats.org/officeDocument/2006/relationships/oleObject" Target="../embeddings/oleObject130.bin"/><Relationship Id="rId4" Type="http://schemas.openxmlformats.org/officeDocument/2006/relationships/oleObject" Target="../embeddings/oleObject127.bin"/><Relationship Id="rId9" Type="http://schemas.openxmlformats.org/officeDocument/2006/relationships/image" Target="../media/image9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3.bin"/><Relationship Id="rId13" Type="http://schemas.openxmlformats.org/officeDocument/2006/relationships/image" Target="../media/image101.wmf"/><Relationship Id="rId18" Type="http://schemas.openxmlformats.org/officeDocument/2006/relationships/oleObject" Target="../embeddings/oleObject138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98.wmf"/><Relationship Id="rId12" Type="http://schemas.openxmlformats.org/officeDocument/2006/relationships/oleObject" Target="../embeddings/oleObject135.bin"/><Relationship Id="rId17" Type="http://schemas.openxmlformats.org/officeDocument/2006/relationships/image" Target="../media/image9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7.bin"/><Relationship Id="rId20" Type="http://schemas.openxmlformats.org/officeDocument/2006/relationships/oleObject" Target="../embeddings/oleObject139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32.bin"/><Relationship Id="rId11" Type="http://schemas.openxmlformats.org/officeDocument/2006/relationships/image" Target="../media/image100.wmf"/><Relationship Id="rId5" Type="http://schemas.openxmlformats.org/officeDocument/2006/relationships/image" Target="../media/image97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134.bin"/><Relationship Id="rId19" Type="http://schemas.openxmlformats.org/officeDocument/2006/relationships/image" Target="../media/image102.wmf"/><Relationship Id="rId4" Type="http://schemas.openxmlformats.org/officeDocument/2006/relationships/oleObject" Target="../embeddings/oleObject131.bin"/><Relationship Id="rId9" Type="http://schemas.openxmlformats.org/officeDocument/2006/relationships/image" Target="../media/image99.wmf"/><Relationship Id="rId14" Type="http://schemas.openxmlformats.org/officeDocument/2006/relationships/oleObject" Target="../embeddings/oleObject13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0" Type="http://schemas.openxmlformats.org/officeDocument/2006/relationships/image" Target="../media/image4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13" Type="http://schemas.openxmlformats.org/officeDocument/2006/relationships/image" Target="../media/image107.wmf"/><Relationship Id="rId18" Type="http://schemas.openxmlformats.org/officeDocument/2006/relationships/oleObject" Target="../embeddings/oleObject148.bin"/><Relationship Id="rId3" Type="http://schemas.openxmlformats.org/officeDocument/2006/relationships/notesSlide" Target="../notesSlides/notesSlide19.xml"/><Relationship Id="rId21" Type="http://schemas.openxmlformats.org/officeDocument/2006/relationships/oleObject" Target="../embeddings/oleObject151.bin"/><Relationship Id="rId7" Type="http://schemas.openxmlformats.org/officeDocument/2006/relationships/image" Target="../media/image104.wmf"/><Relationship Id="rId12" Type="http://schemas.openxmlformats.org/officeDocument/2006/relationships/oleObject" Target="../embeddings/oleObject144.bin"/><Relationship Id="rId17" Type="http://schemas.openxmlformats.org/officeDocument/2006/relationships/oleObject" Target="../embeddings/oleObject14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6.bin"/><Relationship Id="rId20" Type="http://schemas.openxmlformats.org/officeDocument/2006/relationships/oleObject" Target="../embeddings/oleObject150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41.bin"/><Relationship Id="rId11" Type="http://schemas.openxmlformats.org/officeDocument/2006/relationships/image" Target="../media/image106.wmf"/><Relationship Id="rId5" Type="http://schemas.openxmlformats.org/officeDocument/2006/relationships/image" Target="../media/image103.wmf"/><Relationship Id="rId15" Type="http://schemas.openxmlformats.org/officeDocument/2006/relationships/image" Target="../media/image108.wmf"/><Relationship Id="rId10" Type="http://schemas.openxmlformats.org/officeDocument/2006/relationships/oleObject" Target="../embeddings/oleObject143.bin"/><Relationship Id="rId19" Type="http://schemas.openxmlformats.org/officeDocument/2006/relationships/oleObject" Target="../embeddings/oleObject149.bin"/><Relationship Id="rId4" Type="http://schemas.openxmlformats.org/officeDocument/2006/relationships/oleObject" Target="../embeddings/oleObject140.bin"/><Relationship Id="rId9" Type="http://schemas.openxmlformats.org/officeDocument/2006/relationships/image" Target="../media/image105.wmf"/><Relationship Id="rId14" Type="http://schemas.openxmlformats.org/officeDocument/2006/relationships/oleObject" Target="../embeddings/oleObject14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4.bin"/><Relationship Id="rId13" Type="http://schemas.openxmlformats.org/officeDocument/2006/relationships/oleObject" Target="../embeddings/oleObject157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06.wmf"/><Relationship Id="rId12" Type="http://schemas.openxmlformats.org/officeDocument/2006/relationships/oleObject" Target="../embeddings/oleObject1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53.bin"/><Relationship Id="rId11" Type="http://schemas.openxmlformats.org/officeDocument/2006/relationships/image" Target="../media/image108.wmf"/><Relationship Id="rId5" Type="http://schemas.openxmlformats.org/officeDocument/2006/relationships/image" Target="../media/image109.wmf"/><Relationship Id="rId15" Type="http://schemas.openxmlformats.org/officeDocument/2006/relationships/image" Target="../media/image110.wmf"/><Relationship Id="rId10" Type="http://schemas.openxmlformats.org/officeDocument/2006/relationships/oleObject" Target="../embeddings/oleObject155.bin"/><Relationship Id="rId4" Type="http://schemas.openxmlformats.org/officeDocument/2006/relationships/oleObject" Target="../embeddings/oleObject152.bin"/><Relationship Id="rId9" Type="http://schemas.openxmlformats.org/officeDocument/2006/relationships/image" Target="../media/image107.wmf"/><Relationship Id="rId14" Type="http://schemas.openxmlformats.org/officeDocument/2006/relationships/oleObject" Target="../embeddings/oleObject158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2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1.bin"/><Relationship Id="rId13" Type="http://schemas.openxmlformats.org/officeDocument/2006/relationships/image" Target="../media/image117.wmf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14.wmf"/><Relationship Id="rId12" Type="http://schemas.openxmlformats.org/officeDocument/2006/relationships/oleObject" Target="../embeddings/oleObject1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60.bin"/><Relationship Id="rId11" Type="http://schemas.openxmlformats.org/officeDocument/2006/relationships/image" Target="../media/image116.wmf"/><Relationship Id="rId5" Type="http://schemas.openxmlformats.org/officeDocument/2006/relationships/image" Target="../media/image113.wmf"/><Relationship Id="rId10" Type="http://schemas.openxmlformats.org/officeDocument/2006/relationships/oleObject" Target="../embeddings/oleObject162.bin"/><Relationship Id="rId4" Type="http://schemas.openxmlformats.org/officeDocument/2006/relationships/oleObject" Target="../embeddings/oleObject159.bin"/><Relationship Id="rId9" Type="http://schemas.openxmlformats.org/officeDocument/2006/relationships/image" Target="../media/image115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165.bin"/><Relationship Id="rId12" Type="http://schemas.openxmlformats.org/officeDocument/2006/relationships/image" Target="../media/image1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18.wmf"/><Relationship Id="rId11" Type="http://schemas.openxmlformats.org/officeDocument/2006/relationships/oleObject" Target="../embeddings/oleObject167.bin"/><Relationship Id="rId5" Type="http://schemas.openxmlformats.org/officeDocument/2006/relationships/oleObject" Target="../embeddings/oleObject164.bin"/><Relationship Id="rId10" Type="http://schemas.openxmlformats.org/officeDocument/2006/relationships/image" Target="../media/image120.wmf"/><Relationship Id="rId4" Type="http://schemas.openxmlformats.org/officeDocument/2006/relationships/image" Target="../media/image122.png"/><Relationship Id="rId9" Type="http://schemas.openxmlformats.org/officeDocument/2006/relationships/oleObject" Target="../embeddings/oleObject16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0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69.bin"/><Relationship Id="rId11" Type="http://schemas.openxmlformats.org/officeDocument/2006/relationships/image" Target="../media/image127.wmf"/><Relationship Id="rId5" Type="http://schemas.openxmlformats.org/officeDocument/2006/relationships/image" Target="../media/image124.wmf"/><Relationship Id="rId10" Type="http://schemas.openxmlformats.org/officeDocument/2006/relationships/oleObject" Target="../embeddings/oleObject171.bin"/><Relationship Id="rId4" Type="http://schemas.openxmlformats.org/officeDocument/2006/relationships/oleObject" Target="../embeddings/oleObject168.bin"/><Relationship Id="rId9" Type="http://schemas.openxmlformats.org/officeDocument/2006/relationships/image" Target="../media/image126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wmf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173.bin"/><Relationship Id="rId12" Type="http://schemas.openxmlformats.org/officeDocument/2006/relationships/image" Target="../media/image1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28.wmf"/><Relationship Id="rId11" Type="http://schemas.openxmlformats.org/officeDocument/2006/relationships/oleObject" Target="../embeddings/oleObject175.bin"/><Relationship Id="rId5" Type="http://schemas.openxmlformats.org/officeDocument/2006/relationships/oleObject" Target="../embeddings/oleObject172.bin"/><Relationship Id="rId10" Type="http://schemas.openxmlformats.org/officeDocument/2006/relationships/image" Target="../media/image130.wmf"/><Relationship Id="rId4" Type="http://schemas.openxmlformats.org/officeDocument/2006/relationships/image" Target="../media/image132.png"/><Relationship Id="rId9" Type="http://schemas.openxmlformats.org/officeDocument/2006/relationships/oleObject" Target="../embeddings/oleObject174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8.bin"/><Relationship Id="rId13" Type="http://schemas.openxmlformats.org/officeDocument/2006/relationships/image" Target="../media/image137.wmf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34.wmf"/><Relationship Id="rId12" Type="http://schemas.openxmlformats.org/officeDocument/2006/relationships/oleObject" Target="../embeddings/oleObject1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77.bin"/><Relationship Id="rId11" Type="http://schemas.openxmlformats.org/officeDocument/2006/relationships/image" Target="../media/image136.wmf"/><Relationship Id="rId5" Type="http://schemas.openxmlformats.org/officeDocument/2006/relationships/image" Target="../media/image133.wmf"/><Relationship Id="rId10" Type="http://schemas.openxmlformats.org/officeDocument/2006/relationships/oleObject" Target="../embeddings/oleObject179.bin"/><Relationship Id="rId4" Type="http://schemas.openxmlformats.org/officeDocument/2006/relationships/oleObject" Target="../embeddings/oleObject176.bin"/><Relationship Id="rId9" Type="http://schemas.openxmlformats.org/officeDocument/2006/relationships/image" Target="../media/image13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1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9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3.bin"/><Relationship Id="rId13" Type="http://schemas.openxmlformats.org/officeDocument/2006/relationships/image" Target="../media/image142.wmf"/><Relationship Id="rId18" Type="http://schemas.openxmlformats.org/officeDocument/2006/relationships/oleObject" Target="../embeddings/oleObject188.bin"/><Relationship Id="rId26" Type="http://schemas.openxmlformats.org/officeDocument/2006/relationships/oleObject" Target="../embeddings/oleObject192.bin"/><Relationship Id="rId3" Type="http://schemas.openxmlformats.org/officeDocument/2006/relationships/notesSlide" Target="../notesSlides/notesSlide29.xml"/><Relationship Id="rId21" Type="http://schemas.openxmlformats.org/officeDocument/2006/relationships/image" Target="../media/image146.wmf"/><Relationship Id="rId7" Type="http://schemas.openxmlformats.org/officeDocument/2006/relationships/image" Target="../media/image139.wmf"/><Relationship Id="rId12" Type="http://schemas.openxmlformats.org/officeDocument/2006/relationships/oleObject" Target="../embeddings/oleObject185.bin"/><Relationship Id="rId17" Type="http://schemas.openxmlformats.org/officeDocument/2006/relationships/image" Target="../media/image144.wmf"/><Relationship Id="rId25" Type="http://schemas.openxmlformats.org/officeDocument/2006/relationships/image" Target="../media/image14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7.bin"/><Relationship Id="rId20" Type="http://schemas.openxmlformats.org/officeDocument/2006/relationships/oleObject" Target="../embeddings/oleObject189.bin"/><Relationship Id="rId29" Type="http://schemas.openxmlformats.org/officeDocument/2006/relationships/image" Target="../media/image150.wmf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82.bin"/><Relationship Id="rId11" Type="http://schemas.openxmlformats.org/officeDocument/2006/relationships/image" Target="../media/image141.wmf"/><Relationship Id="rId24" Type="http://schemas.openxmlformats.org/officeDocument/2006/relationships/oleObject" Target="../embeddings/oleObject191.bin"/><Relationship Id="rId5" Type="http://schemas.openxmlformats.org/officeDocument/2006/relationships/image" Target="../media/image138.wmf"/><Relationship Id="rId15" Type="http://schemas.openxmlformats.org/officeDocument/2006/relationships/image" Target="../media/image143.wmf"/><Relationship Id="rId23" Type="http://schemas.openxmlformats.org/officeDocument/2006/relationships/image" Target="../media/image147.wmf"/><Relationship Id="rId28" Type="http://schemas.openxmlformats.org/officeDocument/2006/relationships/oleObject" Target="../embeddings/oleObject193.bin"/><Relationship Id="rId10" Type="http://schemas.openxmlformats.org/officeDocument/2006/relationships/oleObject" Target="../embeddings/oleObject184.bin"/><Relationship Id="rId19" Type="http://schemas.openxmlformats.org/officeDocument/2006/relationships/image" Target="../media/image145.wmf"/><Relationship Id="rId31" Type="http://schemas.openxmlformats.org/officeDocument/2006/relationships/image" Target="../media/image151.wmf"/><Relationship Id="rId4" Type="http://schemas.openxmlformats.org/officeDocument/2006/relationships/oleObject" Target="../embeddings/oleObject181.bin"/><Relationship Id="rId9" Type="http://schemas.openxmlformats.org/officeDocument/2006/relationships/image" Target="../media/image140.wmf"/><Relationship Id="rId14" Type="http://schemas.openxmlformats.org/officeDocument/2006/relationships/oleObject" Target="../embeddings/oleObject186.bin"/><Relationship Id="rId22" Type="http://schemas.openxmlformats.org/officeDocument/2006/relationships/oleObject" Target="../embeddings/oleObject190.bin"/><Relationship Id="rId27" Type="http://schemas.openxmlformats.org/officeDocument/2006/relationships/image" Target="../media/image149.wmf"/><Relationship Id="rId30" Type="http://schemas.openxmlformats.org/officeDocument/2006/relationships/oleObject" Target="../embeddings/oleObject194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19.wmf"/><Relationship Id="rId26" Type="http://schemas.openxmlformats.org/officeDocument/2006/relationships/oleObject" Target="../embeddings/oleObject28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29" Type="http://schemas.openxmlformats.org/officeDocument/2006/relationships/image" Target="../media/image24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2.wmf"/><Relationship Id="rId5" Type="http://schemas.openxmlformats.org/officeDocument/2006/relationships/image" Target="../media/image13.wmf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28" Type="http://schemas.openxmlformats.org/officeDocument/2006/relationships/oleObject" Target="../embeddings/oleObject29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24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7.wmf"/><Relationship Id="rId22" Type="http://schemas.openxmlformats.org/officeDocument/2006/relationships/image" Target="../media/image21.wmf"/><Relationship Id="rId27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.wmf"/><Relationship Id="rId18" Type="http://schemas.openxmlformats.org/officeDocument/2006/relationships/oleObject" Target="../embeddings/oleObject38.bin"/><Relationship Id="rId26" Type="http://schemas.openxmlformats.org/officeDocument/2006/relationships/oleObject" Target="../embeddings/oleObject44.bin"/><Relationship Id="rId39" Type="http://schemas.openxmlformats.org/officeDocument/2006/relationships/image" Target="../media/image39.wmf"/><Relationship Id="rId21" Type="http://schemas.openxmlformats.org/officeDocument/2006/relationships/oleObject" Target="../embeddings/oleObject41.bin"/><Relationship Id="rId34" Type="http://schemas.openxmlformats.org/officeDocument/2006/relationships/oleObject" Target="../embeddings/oleObject48.bin"/><Relationship Id="rId42" Type="http://schemas.openxmlformats.org/officeDocument/2006/relationships/oleObject" Target="../embeddings/oleObject52.bin"/><Relationship Id="rId47" Type="http://schemas.openxmlformats.org/officeDocument/2006/relationships/image" Target="../media/image43.wmf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.bin"/><Relationship Id="rId29" Type="http://schemas.openxmlformats.org/officeDocument/2006/relationships/image" Target="../media/image34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28.wmf"/><Relationship Id="rId24" Type="http://schemas.openxmlformats.org/officeDocument/2006/relationships/oleObject" Target="../embeddings/oleObject43.bin"/><Relationship Id="rId32" Type="http://schemas.openxmlformats.org/officeDocument/2006/relationships/oleObject" Target="../embeddings/oleObject47.bin"/><Relationship Id="rId37" Type="http://schemas.openxmlformats.org/officeDocument/2006/relationships/image" Target="../media/image38.wmf"/><Relationship Id="rId40" Type="http://schemas.openxmlformats.org/officeDocument/2006/relationships/oleObject" Target="../embeddings/oleObject51.bin"/><Relationship Id="rId45" Type="http://schemas.openxmlformats.org/officeDocument/2006/relationships/image" Target="../media/image42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23" Type="http://schemas.openxmlformats.org/officeDocument/2006/relationships/image" Target="../media/image31.wmf"/><Relationship Id="rId28" Type="http://schemas.openxmlformats.org/officeDocument/2006/relationships/oleObject" Target="../embeddings/oleObject45.bin"/><Relationship Id="rId36" Type="http://schemas.openxmlformats.org/officeDocument/2006/relationships/oleObject" Target="../embeddings/oleObject49.bin"/><Relationship Id="rId10" Type="http://schemas.openxmlformats.org/officeDocument/2006/relationships/oleObject" Target="../embeddings/oleObject33.bin"/><Relationship Id="rId19" Type="http://schemas.openxmlformats.org/officeDocument/2006/relationships/oleObject" Target="../embeddings/oleObject39.bin"/><Relationship Id="rId31" Type="http://schemas.openxmlformats.org/officeDocument/2006/relationships/image" Target="../media/image35.wmf"/><Relationship Id="rId44" Type="http://schemas.openxmlformats.org/officeDocument/2006/relationships/oleObject" Target="../embeddings/oleObject5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35.bin"/><Relationship Id="rId22" Type="http://schemas.openxmlformats.org/officeDocument/2006/relationships/oleObject" Target="../embeddings/oleObject42.bin"/><Relationship Id="rId27" Type="http://schemas.openxmlformats.org/officeDocument/2006/relationships/image" Target="../media/image33.wmf"/><Relationship Id="rId30" Type="http://schemas.openxmlformats.org/officeDocument/2006/relationships/oleObject" Target="../embeddings/oleObject46.bin"/><Relationship Id="rId35" Type="http://schemas.openxmlformats.org/officeDocument/2006/relationships/image" Target="../media/image37.wmf"/><Relationship Id="rId43" Type="http://schemas.openxmlformats.org/officeDocument/2006/relationships/image" Target="../media/image41.wmf"/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5.xml"/><Relationship Id="rId12" Type="http://schemas.openxmlformats.org/officeDocument/2006/relationships/oleObject" Target="../embeddings/oleObject34.bin"/><Relationship Id="rId17" Type="http://schemas.openxmlformats.org/officeDocument/2006/relationships/oleObject" Target="../embeddings/oleObject37.bin"/><Relationship Id="rId25" Type="http://schemas.openxmlformats.org/officeDocument/2006/relationships/image" Target="../media/image32.wmf"/><Relationship Id="rId33" Type="http://schemas.openxmlformats.org/officeDocument/2006/relationships/image" Target="../media/image36.wmf"/><Relationship Id="rId38" Type="http://schemas.openxmlformats.org/officeDocument/2006/relationships/oleObject" Target="../embeddings/oleObject50.bin"/><Relationship Id="rId46" Type="http://schemas.openxmlformats.org/officeDocument/2006/relationships/oleObject" Target="../embeddings/oleObject54.bin"/><Relationship Id="rId20" Type="http://schemas.openxmlformats.org/officeDocument/2006/relationships/oleObject" Target="../embeddings/oleObject40.bin"/><Relationship Id="rId41" Type="http://schemas.openxmlformats.org/officeDocument/2006/relationships/image" Target="../media/image40.w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wmf"/><Relationship Id="rId18" Type="http://schemas.openxmlformats.org/officeDocument/2006/relationships/oleObject" Target="../embeddings/oleObject63.bin"/><Relationship Id="rId26" Type="http://schemas.openxmlformats.org/officeDocument/2006/relationships/oleObject" Target="../embeddings/oleObject68.bin"/><Relationship Id="rId39" Type="http://schemas.openxmlformats.org/officeDocument/2006/relationships/image" Target="../media/image40.wmf"/><Relationship Id="rId21" Type="http://schemas.openxmlformats.org/officeDocument/2006/relationships/image" Target="../media/image31.wmf"/><Relationship Id="rId34" Type="http://schemas.openxmlformats.org/officeDocument/2006/relationships/oleObject" Target="../embeddings/oleObject72.bin"/><Relationship Id="rId42" Type="http://schemas.openxmlformats.org/officeDocument/2006/relationships/oleObject" Target="../embeddings/oleObject76.bin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1.bin"/><Relationship Id="rId20" Type="http://schemas.openxmlformats.org/officeDocument/2006/relationships/oleObject" Target="../embeddings/oleObject65.bin"/><Relationship Id="rId29" Type="http://schemas.openxmlformats.org/officeDocument/2006/relationships/image" Target="../media/image35.wmf"/><Relationship Id="rId41" Type="http://schemas.openxmlformats.org/officeDocument/2006/relationships/image" Target="../media/image49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47.wmf"/><Relationship Id="rId24" Type="http://schemas.openxmlformats.org/officeDocument/2006/relationships/oleObject" Target="../embeddings/oleObject67.bin"/><Relationship Id="rId32" Type="http://schemas.openxmlformats.org/officeDocument/2006/relationships/oleObject" Target="../embeddings/oleObject71.bin"/><Relationship Id="rId37" Type="http://schemas.openxmlformats.org/officeDocument/2006/relationships/image" Target="../media/image39.wmf"/><Relationship Id="rId40" Type="http://schemas.openxmlformats.org/officeDocument/2006/relationships/oleObject" Target="../embeddings/oleObject75.bin"/><Relationship Id="rId5" Type="http://schemas.openxmlformats.org/officeDocument/2006/relationships/image" Target="../media/image44.wmf"/><Relationship Id="rId15" Type="http://schemas.openxmlformats.org/officeDocument/2006/relationships/image" Target="../media/image30.wmf"/><Relationship Id="rId23" Type="http://schemas.openxmlformats.org/officeDocument/2006/relationships/image" Target="../media/image32.wmf"/><Relationship Id="rId28" Type="http://schemas.openxmlformats.org/officeDocument/2006/relationships/oleObject" Target="../embeddings/oleObject69.bin"/><Relationship Id="rId36" Type="http://schemas.openxmlformats.org/officeDocument/2006/relationships/oleObject" Target="../embeddings/oleObject73.bin"/><Relationship Id="rId10" Type="http://schemas.openxmlformats.org/officeDocument/2006/relationships/oleObject" Target="../embeddings/oleObject58.bin"/><Relationship Id="rId19" Type="http://schemas.openxmlformats.org/officeDocument/2006/relationships/oleObject" Target="../embeddings/oleObject64.bin"/><Relationship Id="rId31" Type="http://schemas.openxmlformats.org/officeDocument/2006/relationships/image" Target="../media/image36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60.bin"/><Relationship Id="rId22" Type="http://schemas.openxmlformats.org/officeDocument/2006/relationships/oleObject" Target="../embeddings/oleObject66.bin"/><Relationship Id="rId27" Type="http://schemas.openxmlformats.org/officeDocument/2006/relationships/image" Target="../media/image34.wmf"/><Relationship Id="rId30" Type="http://schemas.openxmlformats.org/officeDocument/2006/relationships/oleObject" Target="../embeddings/oleObject70.bin"/><Relationship Id="rId35" Type="http://schemas.openxmlformats.org/officeDocument/2006/relationships/image" Target="../media/image38.wmf"/><Relationship Id="rId43" Type="http://schemas.openxmlformats.org/officeDocument/2006/relationships/image" Target="../media/image50.wmf"/><Relationship Id="rId8" Type="http://schemas.openxmlformats.org/officeDocument/2006/relationships/oleObject" Target="../embeddings/oleObject57.bin"/><Relationship Id="rId3" Type="http://schemas.openxmlformats.org/officeDocument/2006/relationships/notesSlide" Target="../notesSlides/notesSlide6.xml"/><Relationship Id="rId12" Type="http://schemas.openxmlformats.org/officeDocument/2006/relationships/oleObject" Target="../embeddings/oleObject59.bin"/><Relationship Id="rId17" Type="http://schemas.openxmlformats.org/officeDocument/2006/relationships/oleObject" Target="../embeddings/oleObject62.bin"/><Relationship Id="rId25" Type="http://schemas.openxmlformats.org/officeDocument/2006/relationships/image" Target="../media/image33.wmf"/><Relationship Id="rId33" Type="http://schemas.openxmlformats.org/officeDocument/2006/relationships/image" Target="../media/image37.wmf"/><Relationship Id="rId38" Type="http://schemas.openxmlformats.org/officeDocument/2006/relationships/oleObject" Target="../embeddings/oleObject7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5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image" Target="../media/image58.wmf"/><Relationship Id="rId18" Type="http://schemas.openxmlformats.org/officeDocument/2006/relationships/oleObject" Target="../embeddings/oleObject86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52.wmf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83.bin"/><Relationship Id="rId17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5.bin"/><Relationship Id="rId20" Type="http://schemas.openxmlformats.org/officeDocument/2006/relationships/oleObject" Target="../embeddings/oleObject87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5" Type="http://schemas.openxmlformats.org/officeDocument/2006/relationships/image" Target="../media/image59.wmf"/><Relationship Id="rId23" Type="http://schemas.openxmlformats.org/officeDocument/2006/relationships/image" Target="../media/image46.wmf"/><Relationship Id="rId10" Type="http://schemas.openxmlformats.org/officeDocument/2006/relationships/oleObject" Target="../embeddings/oleObject82.bin"/><Relationship Id="rId19" Type="http://schemas.openxmlformats.org/officeDocument/2006/relationships/image" Target="../media/image61.wmf"/><Relationship Id="rId4" Type="http://schemas.openxmlformats.org/officeDocument/2006/relationships/oleObject" Target="../embeddings/oleObject79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84.bin"/><Relationship Id="rId22" Type="http://schemas.openxmlformats.org/officeDocument/2006/relationships/oleObject" Target="../embeddings/oleObject8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752" y="2132856"/>
            <a:ext cx="8892480" cy="720080"/>
          </a:xfrm>
        </p:spPr>
        <p:txBody>
          <a:bodyPr>
            <a:normAutofit/>
          </a:bodyPr>
          <a:lstStyle/>
          <a:p>
            <a:pPr algn="ctr"/>
            <a:r>
              <a:rPr lang="en-US" altLang="zh-CN" dirty="0" smtClean="0"/>
              <a:t>4.5 </a:t>
            </a:r>
            <a:r>
              <a:rPr lang="zh-CN" altLang="en-US" dirty="0" smtClean="0"/>
              <a:t>衍射光栅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3068960"/>
            <a:ext cx="8640960" cy="1152128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多缝夫琅禾费衍射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zh-CN" altLang="en-US" sz="2800" dirty="0" smtClean="0">
                <a:latin typeface="微软雅黑" panose="020B0503020204020204" pitchFamily="34" charset="-122"/>
              </a:rPr>
              <a:t>光栅</a:t>
            </a:r>
            <a:r>
              <a:rPr lang="zh-CN" altLang="en-US" sz="2800" dirty="0">
                <a:latin typeface="微软雅黑" panose="020B0503020204020204" pitchFamily="34" charset="-122"/>
              </a:rPr>
              <a:t>光谱仪</a:t>
            </a:r>
            <a:endParaRPr lang="en-US" altLang="zh-CN" sz="2800" dirty="0"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081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548680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/>
              <a:t>缝间干涉因子的特点</a:t>
            </a:r>
            <a:endParaRPr lang="en-US" altLang="zh-CN" dirty="0"/>
          </a:p>
        </p:txBody>
      </p:sp>
      <p:sp>
        <p:nvSpPr>
          <p:cNvPr id="58" name="Text Box 11"/>
          <p:cNvSpPr txBox="1">
            <a:spLocks noChangeArrowheads="1"/>
          </p:cNvSpPr>
          <p:nvPr/>
        </p:nvSpPr>
        <p:spPr bwMode="invGray">
          <a:xfrm>
            <a:off x="832692" y="1124744"/>
            <a:ext cx="72723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）零点和次级大：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invGray">
          <a:xfrm>
            <a:off x="1059704" y="4514162"/>
            <a:ext cx="754474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位置</a:t>
            </a:r>
          </a:p>
        </p:txBody>
      </p:sp>
      <p:graphicFrame>
        <p:nvGraphicFramePr>
          <p:cNvPr id="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946342"/>
              </p:ext>
            </p:extLst>
          </p:nvPr>
        </p:nvGraphicFramePr>
        <p:xfrm>
          <a:off x="2238375" y="4359151"/>
          <a:ext cx="27241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21" name="Equation" r:id="rId4" imgW="1155600" imgH="431640" progId="Equation.DSMT4">
                  <p:embed/>
                </p:oleObj>
              </mc:Choice>
              <mc:Fallback>
                <p:oleObj name="Equation" r:id="rId4" imgW="1155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5" y="4359151"/>
                        <a:ext cx="27241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931750"/>
              </p:ext>
            </p:extLst>
          </p:nvPr>
        </p:nvGraphicFramePr>
        <p:xfrm>
          <a:off x="5382442" y="4334774"/>
          <a:ext cx="2933504" cy="888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22" name="Equation" r:id="rId6" imgW="1282680" imgH="457200" progId="Equation.DSMT4">
                  <p:embed/>
                </p:oleObj>
              </mc:Choice>
              <mc:Fallback>
                <p:oleObj name="Equation" r:id="rId6" imgW="12826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2442" y="4334774"/>
                        <a:ext cx="2933504" cy="8885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14"/>
          <p:cNvSpPr txBox="1">
            <a:spLocks noChangeArrowheads="1"/>
          </p:cNvSpPr>
          <p:nvPr/>
        </p:nvSpPr>
        <p:spPr bwMode="invGray">
          <a:xfrm>
            <a:off x="1050179" y="3980762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b="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零点</a:t>
            </a:r>
            <a:r>
              <a:rPr lang="zh-CN" altLang="en-US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invGray">
          <a:xfrm>
            <a:off x="1043608" y="5661428"/>
            <a:ext cx="79208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b="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次极大</a:t>
            </a:r>
            <a:r>
              <a:rPr lang="zh-CN" altLang="en-US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：每两个相邻暗线之间存在一个次级大，共</a:t>
            </a:r>
            <a:r>
              <a:rPr lang="en-US" altLang="zh-CN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altLang="zh-CN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</a:t>
            </a:r>
            <a:r>
              <a:rPr lang="zh-CN" altLang="en-US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个（两个主极大之间）。</a:t>
            </a:r>
            <a:endParaRPr lang="zh-CN" altLang="en-US" b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6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755808"/>
              </p:ext>
            </p:extLst>
          </p:nvPr>
        </p:nvGraphicFramePr>
        <p:xfrm>
          <a:off x="1216740" y="2925869"/>
          <a:ext cx="7304134" cy="1054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23" name="Equation" r:id="rId8" imgW="3517900" imgH="508000" progId="Equation.DSMT4">
                  <p:embed/>
                </p:oleObj>
              </mc:Choice>
              <mc:Fallback>
                <p:oleObj name="Equation" r:id="rId8" imgW="35179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740" y="2925869"/>
                        <a:ext cx="7304134" cy="10548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059704" y="1716986"/>
            <a:ext cx="273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kumimoji="1" lang="zh-CN" altLang="en-US" b="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干涉因子极小值</a:t>
            </a:r>
          </a:p>
        </p:txBody>
      </p:sp>
      <p:graphicFrame>
        <p:nvGraphicFramePr>
          <p:cNvPr id="2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374945"/>
              </p:ext>
            </p:extLst>
          </p:nvPr>
        </p:nvGraphicFramePr>
        <p:xfrm>
          <a:off x="1241368" y="2420888"/>
          <a:ext cx="460335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24" name="Equation" r:id="rId10" imgW="2031840" imgH="190440" progId="Equation.DSMT4">
                  <p:embed/>
                </p:oleObj>
              </mc:Choice>
              <mc:Fallback>
                <p:oleObj name="Equation" r:id="rId10" imgW="20318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368" y="2420888"/>
                        <a:ext cx="4603352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36331"/>
              </p:ext>
            </p:extLst>
          </p:nvPr>
        </p:nvGraphicFramePr>
        <p:xfrm>
          <a:off x="3574304" y="1629725"/>
          <a:ext cx="1213720" cy="702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25" name="Equation" r:id="rId12" imgW="723586" imgH="418918" progId="Equation.DSMT4">
                  <p:embed/>
                </p:oleObj>
              </mc:Choice>
              <mc:Fallback>
                <p:oleObj name="Equation" r:id="rId12" imgW="723586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4304" y="1629725"/>
                        <a:ext cx="1213720" cy="702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751147"/>
              </p:ext>
            </p:extLst>
          </p:nvPr>
        </p:nvGraphicFramePr>
        <p:xfrm>
          <a:off x="5292080" y="1797565"/>
          <a:ext cx="1023358" cy="32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26" name="Equation" r:id="rId14" imgW="634725" imgH="203112" progId="Equation.DSMT4">
                  <p:embed/>
                </p:oleObj>
              </mc:Choice>
              <mc:Fallback>
                <p:oleObj name="Equation" r:id="rId14" imgW="63472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797565"/>
                        <a:ext cx="1023358" cy="32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426978"/>
              </p:ext>
            </p:extLst>
          </p:nvPr>
        </p:nvGraphicFramePr>
        <p:xfrm>
          <a:off x="4896792" y="1818404"/>
          <a:ext cx="307007" cy="245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27" name="Equation" r:id="rId16" imgW="190417" imgH="152334" progId="Equation.DSMT4">
                  <p:embed/>
                </p:oleObj>
              </mc:Choice>
              <mc:Fallback>
                <p:oleObj name="Equation" r:id="rId16" imgW="190417" imgH="15233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6792" y="1818404"/>
                        <a:ext cx="307007" cy="2456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297817"/>
              </p:ext>
            </p:extLst>
          </p:nvPr>
        </p:nvGraphicFramePr>
        <p:xfrm>
          <a:off x="6444208" y="1784229"/>
          <a:ext cx="777752" cy="32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28" name="Equation" r:id="rId18" imgW="482391" imgH="203112" progId="Equation.DSMT4">
                  <p:embed/>
                </p:oleObj>
              </mc:Choice>
              <mc:Fallback>
                <p:oleObj name="Equation" r:id="rId18" imgW="482391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1784229"/>
                        <a:ext cx="777752" cy="32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4"/>
          <p:cNvSpPr txBox="1">
            <a:spLocks noChangeArrowheads="1"/>
          </p:cNvSpPr>
          <p:nvPr/>
        </p:nvSpPr>
        <p:spPr bwMode="invGray">
          <a:xfrm>
            <a:off x="1021807" y="5136587"/>
            <a:ext cx="727233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2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个数：</a:t>
            </a:r>
            <a:r>
              <a:rPr lang="en-US" altLang="zh-CN" sz="22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altLang="zh-CN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（两个主极大之间）</a:t>
            </a:r>
            <a:endParaRPr lang="zh-CN" altLang="en-US" sz="2200" b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48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620688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/>
              <a:t>缝间干涉因子的特点</a:t>
            </a:r>
            <a:endParaRPr lang="en-US" altLang="zh-CN" dirty="0"/>
          </a:p>
        </p:txBody>
      </p:sp>
      <p:sp>
        <p:nvSpPr>
          <p:cNvPr id="58" name="Text Box 11"/>
          <p:cNvSpPr txBox="1">
            <a:spLocks noChangeArrowheads="1"/>
          </p:cNvSpPr>
          <p:nvPr/>
        </p:nvSpPr>
        <p:spPr bwMode="invGray">
          <a:xfrm>
            <a:off x="284015" y="1220578"/>
            <a:ext cx="72723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半角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宽度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invGray">
          <a:xfrm>
            <a:off x="467779" y="1682243"/>
            <a:ext cx="86762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b="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主极大的半角</a:t>
            </a:r>
            <a:r>
              <a:rPr lang="zh-CN" altLang="en-US" b="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宽</a:t>
            </a:r>
            <a:r>
              <a:rPr lang="zh-CN" altLang="en-US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中心到邻近暗线间的角距离</a:t>
            </a:r>
            <a:r>
              <a:rPr lang="zh-CN" altLang="en-US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，也就是</a:t>
            </a:r>
            <a:r>
              <a:rPr lang="zh-CN" altLang="en-US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极大值到相邻极小值的角</a:t>
            </a:r>
            <a:r>
              <a:rPr lang="zh-CN" altLang="en-US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距离。</a:t>
            </a:r>
            <a:endParaRPr lang="zh-CN" altLang="en-US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363731"/>
              </p:ext>
            </p:extLst>
          </p:nvPr>
        </p:nvGraphicFramePr>
        <p:xfrm>
          <a:off x="866775" y="3142252"/>
          <a:ext cx="17462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18" name="公式" r:id="rId4" imgW="761669" imgH="203112" progId="Equation.3">
                  <p:embed/>
                </p:oleObj>
              </mc:Choice>
              <mc:Fallback>
                <p:oleObj name="公式" r:id="rId4" imgW="76166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3142252"/>
                        <a:ext cx="174625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603769"/>
              </p:ext>
            </p:extLst>
          </p:nvPr>
        </p:nvGraphicFramePr>
        <p:xfrm>
          <a:off x="4425706" y="2936189"/>
          <a:ext cx="32639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19" name="Equation" r:id="rId6" imgW="1574800" imgH="393700" progId="Equation.DSMT4">
                  <p:embed/>
                </p:oleObj>
              </mc:Choice>
              <mc:Fallback>
                <p:oleObj name="Equation" r:id="rId6" imgW="1574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706" y="2936189"/>
                        <a:ext cx="326390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206500" y="2554877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b="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极大值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805889" y="2554877"/>
            <a:ext cx="1723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b="0" dirty="0">
                <a:solidFill>
                  <a:srgbClr val="3333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相邻极小值</a:t>
            </a: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582686"/>
              </p:ext>
            </p:extLst>
          </p:nvPr>
        </p:nvGraphicFramePr>
        <p:xfrm>
          <a:off x="821551" y="4686772"/>
          <a:ext cx="3509962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20" name="Equation" r:id="rId8" imgW="1536033" imgH="393529" progId="Equation.DSMT4">
                  <p:embed/>
                </p:oleObj>
              </mc:Choice>
              <mc:Fallback>
                <p:oleObj name="Equation" r:id="rId8" imgW="153603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551" y="4686772"/>
                        <a:ext cx="3509962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456167"/>
              </p:ext>
            </p:extLst>
          </p:nvPr>
        </p:nvGraphicFramePr>
        <p:xfrm>
          <a:off x="835838" y="3966047"/>
          <a:ext cx="23495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21" name="Equation" r:id="rId10" imgW="1054100" imgH="393700" progId="Equation.DSMT4">
                  <p:embed/>
                </p:oleObj>
              </mc:Choice>
              <mc:Fallback>
                <p:oleObj name="Equation" r:id="rId10" imgW="10541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838" y="3966047"/>
                        <a:ext cx="23495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264859"/>
              </p:ext>
            </p:extLst>
          </p:nvPr>
        </p:nvGraphicFramePr>
        <p:xfrm>
          <a:off x="835838" y="5586884"/>
          <a:ext cx="10826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22" name="Equation" r:id="rId12" imgW="494870" imgH="177646" progId="Equation.DSMT4">
                  <p:embed/>
                </p:oleObj>
              </mc:Choice>
              <mc:Fallback>
                <p:oleObj name="Equation" r:id="rId12" imgW="494870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838" y="5586884"/>
                        <a:ext cx="10826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941632" y="5559326"/>
            <a:ext cx="28082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b="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光栅的有效宽度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039455"/>
              </p:ext>
            </p:extLst>
          </p:nvPr>
        </p:nvGraphicFramePr>
        <p:xfrm>
          <a:off x="4932040" y="3356992"/>
          <a:ext cx="3492500" cy="317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23" name="Graph" r:id="rId14" imgW="3358896" imgH="3011424" progId="Origin50.Graph">
                  <p:embed/>
                </p:oleObj>
              </mc:Choice>
              <mc:Fallback>
                <p:oleObj name="Graph" r:id="rId14" imgW="3358896" imgH="3011424" progId="Origin50.Graph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3356992"/>
                        <a:ext cx="3492500" cy="317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直接箭头连接符 5"/>
          <p:cNvCxnSpPr/>
          <p:nvPr/>
        </p:nvCxnSpPr>
        <p:spPr>
          <a:xfrm flipH="1">
            <a:off x="1475656" y="3573016"/>
            <a:ext cx="284842" cy="648072"/>
          </a:xfrm>
          <a:prstGeom prst="straightConnector1">
            <a:avLst/>
          </a:prstGeom>
          <a:ln w="28575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flipH="1">
            <a:off x="1618077" y="3573016"/>
            <a:ext cx="3131844" cy="648072"/>
          </a:xfrm>
          <a:prstGeom prst="straightConnector1">
            <a:avLst/>
          </a:prstGeom>
          <a:ln w="28575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2906723" y="3401913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sz="20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相减</a:t>
            </a:r>
          </a:p>
        </p:txBody>
      </p:sp>
    </p:spTree>
    <p:extLst>
      <p:ext uri="{BB962C8B-B14F-4D97-AF65-F5344CB8AC3E}">
        <p14:creationId xmlns:p14="http://schemas.microsoft.com/office/powerpoint/2010/main" val="391244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689834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/>
              <a:t>单缝衍射因子的作用</a:t>
            </a:r>
            <a:endParaRPr lang="en-US" altLang="zh-CN" dirty="0"/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0" y="1249701"/>
            <a:ext cx="3845053" cy="421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marL="0" indent="0">
              <a:spcBef>
                <a:spcPct val="20000"/>
              </a:spcBef>
            </a:pPr>
            <a:r>
              <a:rPr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）极大值的强度被调制 </a:t>
            </a:r>
            <a:r>
              <a:rPr lang="zh-CN" altLang="en-US" sz="22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200" b="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spcBef>
                <a:spcPct val="20000"/>
              </a:spcBef>
            </a:pPr>
            <a:endParaRPr lang="zh-CN" altLang="en-US" sz="22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7" name="Group 9"/>
          <p:cNvGrpSpPr>
            <a:grpSpLocks/>
          </p:cNvGrpSpPr>
          <p:nvPr/>
        </p:nvGrpSpPr>
        <p:grpSpPr bwMode="auto">
          <a:xfrm>
            <a:off x="4035888" y="1673234"/>
            <a:ext cx="4716661" cy="2547303"/>
            <a:chOff x="930" y="2092"/>
            <a:chExt cx="4014" cy="2207"/>
          </a:xfrm>
        </p:grpSpPr>
        <p:pic>
          <p:nvPicPr>
            <p:cNvPr id="108" name="Picture 0" descr="image0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61" t="6483"/>
            <a:stretch>
              <a:fillRect/>
            </a:stretch>
          </p:blipFill>
          <p:spPr bwMode="auto">
            <a:xfrm>
              <a:off x="952" y="2092"/>
              <a:ext cx="3992" cy="2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9" name="Rectangle 8"/>
            <p:cNvSpPr>
              <a:spLocks noChangeArrowheads="1"/>
            </p:cNvSpPr>
            <p:nvPr/>
          </p:nvSpPr>
          <p:spPr bwMode="invGray">
            <a:xfrm>
              <a:off x="930" y="2319"/>
              <a:ext cx="68" cy="16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</p:grpSp>
      <p:graphicFrame>
        <p:nvGraphicFramePr>
          <p:cNvPr id="1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836575"/>
              </p:ext>
            </p:extLst>
          </p:nvPr>
        </p:nvGraphicFramePr>
        <p:xfrm>
          <a:off x="5035575" y="855274"/>
          <a:ext cx="1125810" cy="783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1" name="Equation" r:id="rId5" imgW="571252" imgH="469696" progId="Equation.DSMT4">
                  <p:embed/>
                </p:oleObj>
              </mc:Choice>
              <mc:Fallback>
                <p:oleObj name="Equation" r:id="rId5" imgW="571252" imgH="46969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5575" y="855274"/>
                        <a:ext cx="1125810" cy="7833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749028"/>
              </p:ext>
            </p:extLst>
          </p:nvPr>
        </p:nvGraphicFramePr>
        <p:xfrm>
          <a:off x="7283176" y="822355"/>
          <a:ext cx="1346399" cy="807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2" name="Equation" r:id="rId7" imgW="698197" imgH="495085" progId="Equation.DSMT4">
                  <p:embed/>
                </p:oleObj>
              </mc:Choice>
              <mc:Fallback>
                <p:oleObj name="Equation" r:id="rId7" imgW="698197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3176" y="822355"/>
                        <a:ext cx="1346399" cy="8075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Line 7"/>
          <p:cNvSpPr>
            <a:spLocks noChangeShapeType="1"/>
          </p:cNvSpPr>
          <p:nvPr/>
        </p:nvSpPr>
        <p:spPr bwMode="invGray">
          <a:xfrm flipH="1">
            <a:off x="7524327" y="1670922"/>
            <a:ext cx="337200" cy="1368425"/>
          </a:xfrm>
          <a:prstGeom prst="line">
            <a:avLst/>
          </a:prstGeom>
          <a:noFill/>
          <a:ln w="38100" cap="rnd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" name="Line 6"/>
          <p:cNvSpPr>
            <a:spLocks noChangeShapeType="1"/>
          </p:cNvSpPr>
          <p:nvPr/>
        </p:nvSpPr>
        <p:spPr bwMode="invGray">
          <a:xfrm>
            <a:off x="5544840" y="1566148"/>
            <a:ext cx="107280" cy="635854"/>
          </a:xfrm>
          <a:prstGeom prst="line">
            <a:avLst/>
          </a:prstGeom>
          <a:noFill/>
          <a:ln w="38100" cap="rnd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4" name="Rectangle 6"/>
          <p:cNvSpPr txBox="1">
            <a:spLocks noChangeArrowheads="1"/>
          </p:cNvSpPr>
          <p:nvPr/>
        </p:nvSpPr>
        <p:spPr bwMode="auto">
          <a:xfrm>
            <a:off x="6867" y="1841962"/>
            <a:ext cx="3845053" cy="421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marL="0" indent="0">
              <a:spcBef>
                <a:spcPct val="20000"/>
              </a:spcBef>
            </a:pPr>
            <a:r>
              <a:rPr lang="zh-CN" altLang="en-US" sz="22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2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）缺级。</a:t>
            </a:r>
            <a:endParaRPr lang="en-US" altLang="zh-CN" sz="2200" b="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spcBef>
                <a:spcPct val="20000"/>
              </a:spcBef>
            </a:pPr>
            <a:endParaRPr lang="zh-CN" altLang="en-US" sz="22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108740"/>
              </p:ext>
            </p:extLst>
          </p:nvPr>
        </p:nvGraphicFramePr>
        <p:xfrm>
          <a:off x="1646662" y="5082322"/>
          <a:ext cx="3073419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3" name="Equation" r:id="rId9" imgW="1295280" imgH="393480" progId="Equation.DSMT4">
                  <p:embed/>
                </p:oleObj>
              </mc:Choice>
              <mc:Fallback>
                <p:oleObj name="Equation" r:id="rId9" imgW="129528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662" y="5082322"/>
                        <a:ext cx="3073419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" name="Text Box 5"/>
          <p:cNvSpPr txBox="1">
            <a:spLocks noChangeArrowheads="1"/>
          </p:cNvSpPr>
          <p:nvPr/>
        </p:nvSpPr>
        <p:spPr bwMode="auto">
          <a:xfrm>
            <a:off x="395536" y="2449530"/>
            <a:ext cx="259238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ctr"/>
            <a:r>
              <a:rPr lang="zh-CN" altLang="en-US" sz="2200" b="0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干涉极大位置          </a:t>
            </a:r>
            <a:r>
              <a:rPr lang="en-US" altLang="zh-CN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sin</a:t>
            </a:r>
            <a:r>
              <a:rPr lang="en-US" altLang="zh-CN" sz="22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θ</a:t>
            </a:r>
            <a:r>
              <a:rPr lang="en-US" altLang="zh-CN" sz="2200" b="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sz="22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</a:t>
            </a:r>
            <a:r>
              <a:rPr lang="en-US" altLang="zh-CN" sz="2200" b="0" i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jλ</a:t>
            </a:r>
            <a:r>
              <a:rPr lang="en-US" altLang="zh-CN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sz="22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altLang="zh-CN" sz="2200" b="0" i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6" name="Text Box 7"/>
          <p:cNvSpPr txBox="1">
            <a:spLocks noChangeArrowheads="1"/>
          </p:cNvSpPr>
          <p:nvPr/>
        </p:nvSpPr>
        <p:spPr bwMode="auto">
          <a:xfrm>
            <a:off x="359817" y="3433776"/>
            <a:ext cx="266382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ctr"/>
            <a:r>
              <a:rPr lang="zh-CN" altLang="en-US" sz="2200" b="0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衍射极小位置          </a:t>
            </a:r>
            <a:r>
              <a:rPr lang="en-US" altLang="zh-CN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sin</a:t>
            </a:r>
            <a:r>
              <a:rPr lang="en-US" altLang="zh-CN" sz="22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θ</a:t>
            </a:r>
            <a:r>
              <a:rPr lang="en-US" altLang="zh-CN" sz="2200" b="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22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</a:t>
            </a:r>
            <a:r>
              <a:rPr lang="en-US" altLang="zh-CN" sz="2200" b="0" i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j'λ</a:t>
            </a:r>
            <a:r>
              <a:rPr lang="en-US" altLang="zh-CN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sz="22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kumimoji="1" lang="en-US" altLang="zh-CN" sz="2200" b="0" i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7" name="Rectangle 4"/>
          <p:cNvSpPr>
            <a:spLocks noChangeArrowheads="1"/>
          </p:cNvSpPr>
          <p:nvPr/>
        </p:nvSpPr>
        <p:spPr bwMode="auto">
          <a:xfrm>
            <a:off x="635000" y="4475378"/>
            <a:ext cx="762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indent="2667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just"/>
            <a:r>
              <a:rPr lang="zh-CN" altLang="en-US" sz="20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当干涉的最大值与衍射的极小值</a:t>
            </a:r>
            <a:r>
              <a:rPr lang="zh-CN" altLang="en-US" sz="2000" b="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重合</a:t>
            </a:r>
            <a:r>
              <a:rPr lang="zh-CN" altLang="en-US" sz="20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时，出现</a:t>
            </a:r>
            <a:r>
              <a:rPr lang="zh-CN" altLang="en-US" sz="20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缺级</a:t>
            </a:r>
            <a:r>
              <a:rPr lang="zh-CN" altLang="en-US" sz="20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5" name="任意多边形 4"/>
          <p:cNvSpPr/>
          <p:nvPr/>
        </p:nvSpPr>
        <p:spPr>
          <a:xfrm>
            <a:off x="2575560" y="1235770"/>
            <a:ext cx="2286000" cy="2773680"/>
          </a:xfrm>
          <a:custGeom>
            <a:avLst/>
            <a:gdLst>
              <a:gd name="connsiteX0" fmla="*/ 2286000 w 2286000"/>
              <a:gd name="connsiteY0" fmla="*/ 0 h 2773680"/>
              <a:gd name="connsiteX1" fmla="*/ 1569720 w 2286000"/>
              <a:gd name="connsiteY1" fmla="*/ 411480 h 2773680"/>
              <a:gd name="connsiteX2" fmla="*/ 1127760 w 2286000"/>
              <a:gd name="connsiteY2" fmla="*/ 2362200 h 2773680"/>
              <a:gd name="connsiteX3" fmla="*/ 0 w 2286000"/>
              <a:gd name="connsiteY3" fmla="*/ 2773680 h 277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2773680">
                <a:moveTo>
                  <a:pt x="2286000" y="0"/>
                </a:moveTo>
                <a:cubicBezTo>
                  <a:pt x="2024380" y="8890"/>
                  <a:pt x="1762760" y="17780"/>
                  <a:pt x="1569720" y="411480"/>
                </a:cubicBezTo>
                <a:cubicBezTo>
                  <a:pt x="1376680" y="805180"/>
                  <a:pt x="1389380" y="1968500"/>
                  <a:pt x="1127760" y="2362200"/>
                </a:cubicBezTo>
                <a:cubicBezTo>
                  <a:pt x="866140" y="2755900"/>
                  <a:pt x="433070" y="2764790"/>
                  <a:pt x="0" y="277368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2575560" y="548680"/>
            <a:ext cx="4846320" cy="2515890"/>
          </a:xfrm>
          <a:custGeom>
            <a:avLst/>
            <a:gdLst>
              <a:gd name="connsiteX0" fmla="*/ 4846320 w 4846320"/>
              <a:gd name="connsiteY0" fmla="*/ 321330 h 2515890"/>
              <a:gd name="connsiteX1" fmla="*/ 2758440 w 4846320"/>
              <a:gd name="connsiteY1" fmla="*/ 1290 h 2515890"/>
              <a:gd name="connsiteX2" fmla="*/ 1554480 w 4846320"/>
              <a:gd name="connsiteY2" fmla="*/ 428010 h 2515890"/>
              <a:gd name="connsiteX3" fmla="*/ 899160 w 4846320"/>
              <a:gd name="connsiteY3" fmla="*/ 2134890 h 2515890"/>
              <a:gd name="connsiteX4" fmla="*/ 0 w 4846320"/>
              <a:gd name="connsiteY4" fmla="*/ 2515890 h 251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0" h="2515890">
                <a:moveTo>
                  <a:pt x="4846320" y="321330"/>
                </a:moveTo>
                <a:cubicBezTo>
                  <a:pt x="4076700" y="152420"/>
                  <a:pt x="3307080" y="-16490"/>
                  <a:pt x="2758440" y="1290"/>
                </a:cubicBezTo>
                <a:cubicBezTo>
                  <a:pt x="2209800" y="19070"/>
                  <a:pt x="1864360" y="72410"/>
                  <a:pt x="1554480" y="428010"/>
                </a:cubicBezTo>
                <a:cubicBezTo>
                  <a:pt x="1244600" y="783610"/>
                  <a:pt x="1158240" y="1786910"/>
                  <a:pt x="899160" y="2134890"/>
                </a:cubicBezTo>
                <a:cubicBezTo>
                  <a:pt x="640080" y="2482870"/>
                  <a:pt x="320040" y="2499380"/>
                  <a:pt x="0" y="2515890"/>
                </a:cubicBez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69611"/>
              </p:ext>
            </p:extLst>
          </p:nvPr>
        </p:nvGraphicFramePr>
        <p:xfrm>
          <a:off x="4856163" y="5057518"/>
          <a:ext cx="1550987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4" name="Equation" r:id="rId11" imgW="647640" imgH="419040" progId="Equation.DSMT4">
                  <p:embed/>
                </p:oleObj>
              </mc:Choice>
              <mc:Fallback>
                <p:oleObj name="Equation" r:id="rId11" imgW="647640" imgH="41904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6163" y="5057518"/>
                        <a:ext cx="1550987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椭圆 7"/>
          <p:cNvSpPr/>
          <p:nvPr/>
        </p:nvSpPr>
        <p:spPr>
          <a:xfrm>
            <a:off x="5127744" y="1673234"/>
            <a:ext cx="216024" cy="2529983"/>
          </a:xfrm>
          <a:prstGeom prst="ellipse">
            <a:avLst/>
          </a:prstGeom>
          <a:solidFill>
            <a:srgbClr val="FFFF00">
              <a:alpha val="30980"/>
            </a:srgbClr>
          </a:solidFill>
          <a:ln w="1270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413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/>
      <p:bldP spid="115" grpId="0"/>
      <p:bldP spid="116" grpId="0"/>
      <p:bldP spid="117" grpId="0"/>
      <p:bldP spid="5" grpId="0" animBg="1"/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692696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/>
              <a:t>单缝衍射因子的作用</a:t>
            </a:r>
            <a:endParaRPr lang="en-US" altLang="zh-CN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967448"/>
              </p:ext>
            </p:extLst>
          </p:nvPr>
        </p:nvGraphicFramePr>
        <p:xfrm>
          <a:off x="-252536" y="724312"/>
          <a:ext cx="5184576" cy="5268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24" name="Graph" r:id="rId4" imgW="3245510" imgH="2507894" progId="Origin50.Graph">
                  <p:embed/>
                </p:oleObj>
              </mc:Choice>
              <mc:Fallback>
                <p:oleObj name="Graph" r:id="rId4" imgW="3245510" imgH="2507894" progId="Origin50.Graph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52536" y="724312"/>
                        <a:ext cx="5184576" cy="52686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800927"/>
              </p:ext>
            </p:extLst>
          </p:nvPr>
        </p:nvGraphicFramePr>
        <p:xfrm>
          <a:off x="4355976" y="720120"/>
          <a:ext cx="5112568" cy="5274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25" name="Graph" r:id="rId6" imgW="3230880" imgH="2493264" progId="Origin50.Graph">
                  <p:embed/>
                </p:oleObj>
              </mc:Choice>
              <mc:Fallback>
                <p:oleObj name="Graph" r:id="rId6" imgW="3230880" imgH="2493264" progId="Origin50.Graph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720120"/>
                        <a:ext cx="5112568" cy="52742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624740"/>
              </p:ext>
            </p:extLst>
          </p:nvPr>
        </p:nvGraphicFramePr>
        <p:xfrm>
          <a:off x="5159375" y="729680"/>
          <a:ext cx="1095375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26" name="Equation" r:id="rId8" imgW="457200" imgH="419040" progId="Equation.DSMT4">
                  <p:embed/>
                </p:oleObj>
              </mc:Choice>
              <mc:Fallback>
                <p:oleObj name="Equation" r:id="rId8" imgW="457200" imgH="419040" progId="Equation.DSMT4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729680"/>
                        <a:ext cx="1095375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363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620688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kumimoji="1" lang="zh-CN" altLang="en-US" dirty="0" smtClean="0">
                <a:latin typeface="Times New Roman" pitchFamily="18" charset="0"/>
              </a:rPr>
              <a:t>多缝夫琅禾费衍射图样的特点总结</a:t>
            </a:r>
            <a:endParaRPr lang="en-US" altLang="zh-CN" dirty="0"/>
          </a:p>
        </p:txBody>
      </p:sp>
      <p:pic>
        <p:nvPicPr>
          <p:cNvPr id="69" name="Picture 1035" descr="image0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4" t="63519" r="5499" b="11136"/>
          <a:stretch>
            <a:fillRect/>
          </a:stretch>
        </p:blipFill>
        <p:spPr bwMode="auto">
          <a:xfrm>
            <a:off x="1183461" y="4221138"/>
            <a:ext cx="6302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Text Box 6"/>
          <p:cNvSpPr txBox="1">
            <a:spLocks noChangeArrowheads="1"/>
          </p:cNvSpPr>
          <p:nvPr/>
        </p:nvSpPr>
        <p:spPr bwMode="invGray">
          <a:xfrm>
            <a:off x="372037" y="1576185"/>
            <a:ext cx="8592451" cy="185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marL="457200" indent="-457200" algn="l">
              <a:lnSpc>
                <a:spcPct val="130000"/>
              </a:lnSpc>
              <a:buFont typeface="+mj-ea"/>
              <a:buAutoNum type="circleNumDbPlain"/>
            </a:pP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存在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主极强与次极强；</a:t>
            </a:r>
          </a:p>
          <a:p>
            <a:pPr marL="457200" indent="-457200" algn="l">
              <a:lnSpc>
                <a:spcPct val="130000"/>
              </a:lnSpc>
              <a:buFont typeface="+mj-ea"/>
              <a:buAutoNum type="circleNumDbPlain"/>
            </a:pP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主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极强的位置与缝数</a:t>
            </a:r>
            <a:r>
              <a:rPr lang="en-US" altLang="zh-CN" sz="2200" b="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无关，宽度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随 </a:t>
            </a:r>
            <a:r>
              <a:rPr lang="en-US" altLang="zh-CN" sz="22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 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减小，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强度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 </a:t>
            </a:r>
            <a:r>
              <a:rPr lang="en-US" altLang="zh-CN" sz="22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altLang="zh-CN" sz="2200" b="0" i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成正比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marL="457200" indent="-457200" algn="l">
              <a:lnSpc>
                <a:spcPct val="130000"/>
              </a:lnSpc>
              <a:buFont typeface="+mj-ea"/>
              <a:buAutoNum type="circleNumDbPlain"/>
            </a:pP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相邻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主极强间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 </a:t>
            </a:r>
            <a:r>
              <a:rPr lang="en-US" altLang="zh-CN" sz="22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N-</a:t>
            </a:r>
            <a:r>
              <a:rPr lang="en-US" altLang="zh-CN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暗纹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 </a:t>
            </a:r>
            <a:r>
              <a:rPr lang="en-US" altLang="zh-CN" sz="22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N-</a:t>
            </a:r>
            <a:r>
              <a:rPr lang="en-US" altLang="zh-CN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22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次极强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2200" b="0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130000"/>
              </a:lnSpc>
              <a:buFont typeface="+mj-ea"/>
              <a:buAutoNum type="circleNumDbPlain"/>
            </a:pP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会出现缺级。</a:t>
            </a:r>
            <a:endParaRPr lang="zh-CN" altLang="en-US" sz="2200" b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29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620688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/>
              <a:t>光栅的有效宽度</a:t>
            </a:r>
            <a:endParaRPr lang="en-US" altLang="zh-CN" dirty="0"/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58895" y="1074390"/>
            <a:ext cx="8501062" cy="842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marL="0" indent="0" algn="l" eaLnBrk="1" hangingPunct="1">
              <a:spcBef>
                <a:spcPct val="20000"/>
              </a:spcBef>
            </a:pPr>
            <a:r>
              <a:rPr lang="zh-CN" altLang="en-US" sz="22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2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）平行</a:t>
            </a:r>
            <a:r>
              <a:rPr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光射向光栅，被</a:t>
            </a:r>
            <a:r>
              <a:rPr lang="zh-CN" altLang="en-US" sz="2200" b="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入射光覆盖</a:t>
            </a:r>
            <a:r>
              <a:rPr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的部分才能起到衍射的</a:t>
            </a:r>
            <a:r>
              <a:rPr lang="zh-CN" altLang="en-US" sz="22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作用。</a:t>
            </a:r>
            <a:endParaRPr lang="zh-CN" altLang="en-US" sz="22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 eaLnBrk="1" hangingPunct="1">
              <a:spcBef>
                <a:spcPct val="20000"/>
              </a:spcBef>
            </a:pPr>
            <a:r>
              <a:rPr lang="zh-CN" altLang="en-US" sz="22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2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200" b="0" dirty="0" smtClean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有效宽度</a:t>
            </a:r>
            <a:r>
              <a:rPr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指的是光栅上</a:t>
            </a:r>
            <a:r>
              <a:rPr lang="zh-CN" altLang="en-US" sz="2200" b="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入射光斑的</a:t>
            </a:r>
            <a:r>
              <a:rPr lang="zh-CN" altLang="en-US" sz="2200" b="0" dirty="0" smtClean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宽度。</a:t>
            </a:r>
            <a:endParaRPr lang="zh-CN" altLang="en-US" sz="2200" b="0" dirty="0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63693" y="3788371"/>
            <a:ext cx="84978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H="1">
            <a:off x="6040630" y="2340571"/>
            <a:ext cx="0" cy="28797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5969193" y="2700933"/>
            <a:ext cx="144462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5969193" y="2916833"/>
            <a:ext cx="144462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5969193" y="3132733"/>
            <a:ext cx="144462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5969193" y="3348633"/>
            <a:ext cx="144462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5969193" y="3564533"/>
            <a:ext cx="144462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5969193" y="3780433"/>
            <a:ext cx="144462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5969193" y="3996333"/>
            <a:ext cx="144462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5969193" y="4212233"/>
            <a:ext cx="144462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5969193" y="4428133"/>
            <a:ext cx="144462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29" name="Rectangle 19"/>
          <p:cNvSpPr>
            <a:spLocks noChangeArrowheads="1"/>
          </p:cNvSpPr>
          <p:nvPr/>
        </p:nvSpPr>
        <p:spPr bwMode="auto">
          <a:xfrm>
            <a:off x="5969193" y="4644033"/>
            <a:ext cx="144462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3449830" y="2348508"/>
            <a:ext cx="0" cy="29368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" name="AutoShape 21"/>
          <p:cNvSpPr>
            <a:spLocks noChangeArrowheads="1"/>
          </p:cNvSpPr>
          <p:nvPr/>
        </p:nvSpPr>
        <p:spPr bwMode="auto">
          <a:xfrm rot="5400000">
            <a:off x="3247424" y="3666927"/>
            <a:ext cx="360362" cy="215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32" name="Oval 23"/>
          <p:cNvSpPr>
            <a:spLocks noChangeArrowheads="1"/>
          </p:cNvSpPr>
          <p:nvPr/>
        </p:nvSpPr>
        <p:spPr bwMode="auto">
          <a:xfrm flipH="1">
            <a:off x="2513205" y="3132733"/>
            <a:ext cx="142875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33" name="AutoShape 25"/>
          <p:cNvSpPr>
            <a:spLocks noChangeArrowheads="1"/>
          </p:cNvSpPr>
          <p:nvPr/>
        </p:nvSpPr>
        <p:spPr bwMode="auto">
          <a:xfrm>
            <a:off x="279593" y="3564533"/>
            <a:ext cx="431800" cy="431800"/>
          </a:xfrm>
          <a:prstGeom prst="sun">
            <a:avLst>
              <a:gd name="adj" fmla="val 25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34" name="Oval 26"/>
          <p:cNvSpPr>
            <a:spLocks noChangeArrowheads="1"/>
          </p:cNvSpPr>
          <p:nvPr/>
        </p:nvSpPr>
        <p:spPr bwMode="auto">
          <a:xfrm flipH="1">
            <a:off x="927293" y="3132733"/>
            <a:ext cx="142875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35" name="Line 28"/>
          <p:cNvSpPr>
            <a:spLocks noChangeShapeType="1"/>
          </p:cNvSpPr>
          <p:nvPr/>
        </p:nvSpPr>
        <p:spPr bwMode="auto">
          <a:xfrm flipV="1">
            <a:off x="495493" y="3205758"/>
            <a:ext cx="50482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" name="Line 29"/>
          <p:cNvSpPr>
            <a:spLocks noChangeShapeType="1"/>
          </p:cNvSpPr>
          <p:nvPr/>
        </p:nvSpPr>
        <p:spPr bwMode="auto">
          <a:xfrm>
            <a:off x="495493" y="3782021"/>
            <a:ext cx="50482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7" name="Line 30"/>
          <p:cNvSpPr>
            <a:spLocks noChangeShapeType="1"/>
          </p:cNvSpPr>
          <p:nvPr/>
        </p:nvSpPr>
        <p:spPr bwMode="auto">
          <a:xfrm flipV="1">
            <a:off x="495493" y="3493096"/>
            <a:ext cx="5048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495493" y="3782021"/>
            <a:ext cx="5048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1000318" y="321210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" name="Line 33"/>
          <p:cNvSpPr>
            <a:spLocks noChangeShapeType="1"/>
          </p:cNvSpPr>
          <p:nvPr/>
        </p:nvSpPr>
        <p:spPr bwMode="auto">
          <a:xfrm>
            <a:off x="1000318" y="3493096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1" name="Line 34"/>
          <p:cNvSpPr>
            <a:spLocks noChangeShapeType="1"/>
          </p:cNvSpPr>
          <p:nvPr/>
        </p:nvSpPr>
        <p:spPr bwMode="auto">
          <a:xfrm>
            <a:off x="1000318" y="3788371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2" name="Line 35"/>
          <p:cNvSpPr>
            <a:spLocks noChangeShapeType="1"/>
          </p:cNvSpPr>
          <p:nvPr/>
        </p:nvSpPr>
        <p:spPr bwMode="auto">
          <a:xfrm>
            <a:off x="1000318" y="406935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3" name="Line 36"/>
          <p:cNvSpPr>
            <a:spLocks noChangeShapeType="1"/>
          </p:cNvSpPr>
          <p:nvPr/>
        </p:nvSpPr>
        <p:spPr bwMode="auto">
          <a:xfrm>
            <a:off x="1000318" y="4356696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4" name="Line 37"/>
          <p:cNvSpPr>
            <a:spLocks noChangeShapeType="1"/>
          </p:cNvSpPr>
          <p:nvPr/>
        </p:nvSpPr>
        <p:spPr bwMode="auto">
          <a:xfrm>
            <a:off x="495493" y="3788371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" name="Line 38"/>
          <p:cNvSpPr>
            <a:spLocks noChangeShapeType="1"/>
          </p:cNvSpPr>
          <p:nvPr/>
        </p:nvSpPr>
        <p:spPr bwMode="auto">
          <a:xfrm>
            <a:off x="2584643" y="3205758"/>
            <a:ext cx="8636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6" name="Line 39"/>
          <p:cNvSpPr>
            <a:spLocks noChangeShapeType="1"/>
          </p:cNvSpPr>
          <p:nvPr/>
        </p:nvSpPr>
        <p:spPr bwMode="auto">
          <a:xfrm>
            <a:off x="2584643" y="3493096"/>
            <a:ext cx="8636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" name="Line 40"/>
          <p:cNvSpPr>
            <a:spLocks noChangeShapeType="1"/>
          </p:cNvSpPr>
          <p:nvPr/>
        </p:nvSpPr>
        <p:spPr bwMode="auto">
          <a:xfrm flipV="1">
            <a:off x="2584643" y="3780433"/>
            <a:ext cx="8636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" name="Line 41"/>
          <p:cNvSpPr>
            <a:spLocks noChangeShapeType="1"/>
          </p:cNvSpPr>
          <p:nvPr/>
        </p:nvSpPr>
        <p:spPr bwMode="auto">
          <a:xfrm flipV="1">
            <a:off x="2584643" y="3780433"/>
            <a:ext cx="8636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" name="Line 42"/>
          <p:cNvSpPr>
            <a:spLocks noChangeShapeType="1"/>
          </p:cNvSpPr>
          <p:nvPr/>
        </p:nvSpPr>
        <p:spPr bwMode="auto">
          <a:xfrm>
            <a:off x="1287655" y="321210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0" name="Line 43"/>
          <p:cNvSpPr>
            <a:spLocks noChangeShapeType="1"/>
          </p:cNvSpPr>
          <p:nvPr/>
        </p:nvSpPr>
        <p:spPr bwMode="auto">
          <a:xfrm>
            <a:off x="1287655" y="3493096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" name="Line 44"/>
          <p:cNvSpPr>
            <a:spLocks noChangeShapeType="1"/>
          </p:cNvSpPr>
          <p:nvPr/>
        </p:nvSpPr>
        <p:spPr bwMode="auto">
          <a:xfrm>
            <a:off x="1287655" y="3788371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2" name="Line 45"/>
          <p:cNvSpPr>
            <a:spLocks noChangeShapeType="1"/>
          </p:cNvSpPr>
          <p:nvPr/>
        </p:nvSpPr>
        <p:spPr bwMode="auto">
          <a:xfrm>
            <a:off x="1287655" y="406935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3" name="Line 46"/>
          <p:cNvSpPr>
            <a:spLocks noChangeShapeType="1"/>
          </p:cNvSpPr>
          <p:nvPr/>
        </p:nvSpPr>
        <p:spPr bwMode="auto">
          <a:xfrm>
            <a:off x="1287655" y="4356696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4" name="Text Box 47"/>
          <p:cNvSpPr txBox="1">
            <a:spLocks noChangeArrowheads="1"/>
          </p:cNvSpPr>
          <p:nvPr/>
        </p:nvSpPr>
        <p:spPr bwMode="auto">
          <a:xfrm>
            <a:off x="-88707" y="4140796"/>
            <a:ext cx="7008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sz="20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光源</a:t>
            </a:r>
          </a:p>
        </p:txBody>
      </p:sp>
      <p:sp>
        <p:nvSpPr>
          <p:cNvPr id="55" name="Text Box 48"/>
          <p:cNvSpPr txBox="1">
            <a:spLocks noChangeArrowheads="1"/>
          </p:cNvSpPr>
          <p:nvPr/>
        </p:nvSpPr>
        <p:spPr bwMode="auto">
          <a:xfrm>
            <a:off x="984443" y="4645621"/>
            <a:ext cx="14750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sz="20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汇聚透镜组</a:t>
            </a:r>
          </a:p>
        </p:txBody>
      </p:sp>
      <p:sp>
        <p:nvSpPr>
          <p:cNvPr id="56" name="Text Box 49"/>
          <p:cNvSpPr txBox="1">
            <a:spLocks noChangeArrowheads="1"/>
          </p:cNvSpPr>
          <p:nvPr/>
        </p:nvSpPr>
        <p:spPr bwMode="auto">
          <a:xfrm>
            <a:off x="2567180" y="5293321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sz="20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入射光阑</a:t>
            </a:r>
          </a:p>
        </p:txBody>
      </p:sp>
      <p:sp>
        <p:nvSpPr>
          <p:cNvPr id="57" name="Text Box 50"/>
          <p:cNvSpPr txBox="1">
            <a:spLocks noChangeArrowheads="1"/>
          </p:cNvSpPr>
          <p:nvPr/>
        </p:nvSpPr>
        <p:spPr bwMode="auto">
          <a:xfrm>
            <a:off x="2550992" y="2199283"/>
            <a:ext cx="492443" cy="1118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sz="20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入射狭缝</a:t>
            </a:r>
          </a:p>
        </p:txBody>
      </p:sp>
      <p:sp>
        <p:nvSpPr>
          <p:cNvPr id="59" name="Oval 51"/>
          <p:cNvSpPr>
            <a:spLocks noChangeArrowheads="1"/>
          </p:cNvSpPr>
          <p:nvPr/>
        </p:nvSpPr>
        <p:spPr bwMode="auto">
          <a:xfrm flipH="1">
            <a:off x="4313430" y="2485033"/>
            <a:ext cx="142875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60" name="Line 52"/>
          <p:cNvSpPr>
            <a:spLocks noChangeShapeType="1"/>
          </p:cNvSpPr>
          <p:nvPr/>
        </p:nvSpPr>
        <p:spPr bwMode="auto">
          <a:xfrm flipV="1">
            <a:off x="3448243" y="2629496"/>
            <a:ext cx="936625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" name="Line 53"/>
          <p:cNvSpPr>
            <a:spLocks noChangeShapeType="1"/>
          </p:cNvSpPr>
          <p:nvPr/>
        </p:nvSpPr>
        <p:spPr bwMode="auto">
          <a:xfrm flipV="1">
            <a:off x="3448243" y="3348633"/>
            <a:ext cx="9366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2" name="Line 54"/>
          <p:cNvSpPr>
            <a:spLocks noChangeShapeType="1"/>
          </p:cNvSpPr>
          <p:nvPr/>
        </p:nvSpPr>
        <p:spPr bwMode="auto">
          <a:xfrm>
            <a:off x="3448243" y="3788371"/>
            <a:ext cx="3457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3" name="Line 55"/>
          <p:cNvSpPr>
            <a:spLocks noChangeShapeType="1"/>
          </p:cNvSpPr>
          <p:nvPr/>
        </p:nvSpPr>
        <p:spPr bwMode="auto">
          <a:xfrm>
            <a:off x="3448243" y="3782021"/>
            <a:ext cx="936625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4" name="Line 56"/>
          <p:cNvSpPr>
            <a:spLocks noChangeShapeType="1"/>
          </p:cNvSpPr>
          <p:nvPr/>
        </p:nvSpPr>
        <p:spPr bwMode="auto">
          <a:xfrm>
            <a:off x="3448243" y="3782021"/>
            <a:ext cx="9366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5" name="Line 57"/>
          <p:cNvSpPr>
            <a:spLocks noChangeShapeType="1"/>
          </p:cNvSpPr>
          <p:nvPr/>
        </p:nvSpPr>
        <p:spPr bwMode="auto">
          <a:xfrm>
            <a:off x="4383280" y="2635846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" name="Line 58"/>
          <p:cNvSpPr>
            <a:spLocks noChangeShapeType="1"/>
          </p:cNvSpPr>
          <p:nvPr/>
        </p:nvSpPr>
        <p:spPr bwMode="auto">
          <a:xfrm>
            <a:off x="4384868" y="3356571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7" name="Line 59"/>
          <p:cNvSpPr>
            <a:spLocks noChangeShapeType="1"/>
          </p:cNvSpPr>
          <p:nvPr/>
        </p:nvSpPr>
        <p:spPr bwMode="auto">
          <a:xfrm>
            <a:off x="4384868" y="4220171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8" name="Line 60"/>
          <p:cNvSpPr>
            <a:spLocks noChangeShapeType="1"/>
          </p:cNvSpPr>
          <p:nvPr/>
        </p:nvSpPr>
        <p:spPr bwMode="auto">
          <a:xfrm>
            <a:off x="4384868" y="4940896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9" name="Text Box 61"/>
          <p:cNvSpPr txBox="1">
            <a:spLocks noChangeArrowheads="1"/>
          </p:cNvSpPr>
          <p:nvPr/>
        </p:nvSpPr>
        <p:spPr bwMode="auto">
          <a:xfrm>
            <a:off x="5527868" y="5156796"/>
            <a:ext cx="7008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sz="20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光栅</a:t>
            </a:r>
          </a:p>
        </p:txBody>
      </p:sp>
      <p:sp>
        <p:nvSpPr>
          <p:cNvPr id="70" name="Text Box 62"/>
          <p:cNvSpPr txBox="1">
            <a:spLocks noChangeArrowheads="1"/>
          </p:cNvSpPr>
          <p:nvPr/>
        </p:nvSpPr>
        <p:spPr bwMode="auto">
          <a:xfrm>
            <a:off x="3791143" y="5090121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sz="20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前置透镜</a:t>
            </a:r>
          </a:p>
        </p:txBody>
      </p:sp>
      <p:sp>
        <p:nvSpPr>
          <p:cNvPr id="71" name="Oval 63"/>
          <p:cNvSpPr>
            <a:spLocks noChangeArrowheads="1"/>
          </p:cNvSpPr>
          <p:nvPr/>
        </p:nvSpPr>
        <p:spPr bwMode="auto">
          <a:xfrm>
            <a:off x="6689918" y="1700808"/>
            <a:ext cx="431800" cy="4175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72" name="Line 64"/>
          <p:cNvSpPr>
            <a:spLocks noChangeShapeType="1"/>
          </p:cNvSpPr>
          <p:nvPr/>
        </p:nvSpPr>
        <p:spPr bwMode="auto">
          <a:xfrm flipH="1">
            <a:off x="8461568" y="1916708"/>
            <a:ext cx="28575" cy="3813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3" name="AutoShape 65"/>
          <p:cNvSpPr>
            <a:spLocks noChangeArrowheads="1"/>
          </p:cNvSpPr>
          <p:nvPr/>
        </p:nvSpPr>
        <p:spPr bwMode="auto">
          <a:xfrm rot="5400000">
            <a:off x="8273449" y="3212902"/>
            <a:ext cx="360362" cy="215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74" name="Text Box 66"/>
          <p:cNvSpPr txBox="1">
            <a:spLocks noChangeArrowheads="1"/>
          </p:cNvSpPr>
          <p:nvPr/>
        </p:nvSpPr>
        <p:spPr bwMode="auto">
          <a:xfrm>
            <a:off x="7175693" y="5150446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sz="20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出射光阑</a:t>
            </a:r>
          </a:p>
        </p:txBody>
      </p:sp>
      <p:sp>
        <p:nvSpPr>
          <p:cNvPr id="75" name="Text Box 67"/>
          <p:cNvSpPr txBox="1">
            <a:spLocks noChangeArrowheads="1"/>
          </p:cNvSpPr>
          <p:nvPr/>
        </p:nvSpPr>
        <p:spPr bwMode="auto">
          <a:xfrm>
            <a:off x="8429505" y="2632671"/>
            <a:ext cx="492443" cy="1118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sz="20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出射狭缝</a:t>
            </a:r>
          </a:p>
        </p:txBody>
      </p:sp>
      <p:sp>
        <p:nvSpPr>
          <p:cNvPr id="76" name="Rectangle 69"/>
          <p:cNvSpPr>
            <a:spLocks noChangeArrowheads="1"/>
          </p:cNvSpPr>
          <p:nvPr/>
        </p:nvSpPr>
        <p:spPr bwMode="auto">
          <a:xfrm>
            <a:off x="5969193" y="2492971"/>
            <a:ext cx="144462" cy="144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77" name="Rectangle 70"/>
          <p:cNvSpPr>
            <a:spLocks noChangeArrowheads="1"/>
          </p:cNvSpPr>
          <p:nvPr/>
        </p:nvSpPr>
        <p:spPr bwMode="auto">
          <a:xfrm>
            <a:off x="5969193" y="4859933"/>
            <a:ext cx="144462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78" name="Rectangle 71"/>
          <p:cNvSpPr>
            <a:spLocks noChangeArrowheads="1"/>
          </p:cNvSpPr>
          <p:nvPr/>
        </p:nvSpPr>
        <p:spPr bwMode="auto">
          <a:xfrm>
            <a:off x="5969193" y="5083771"/>
            <a:ext cx="144462" cy="144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79" name="Rectangle 72"/>
          <p:cNvSpPr>
            <a:spLocks noChangeArrowheads="1"/>
          </p:cNvSpPr>
          <p:nvPr/>
        </p:nvSpPr>
        <p:spPr bwMode="auto">
          <a:xfrm>
            <a:off x="5969193" y="2277071"/>
            <a:ext cx="144462" cy="144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80" name="Line 74"/>
          <p:cNvSpPr>
            <a:spLocks noChangeShapeType="1"/>
          </p:cNvSpPr>
          <p:nvPr/>
        </p:nvSpPr>
        <p:spPr bwMode="auto">
          <a:xfrm flipV="1">
            <a:off x="6042218" y="3501033"/>
            <a:ext cx="863600" cy="287338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1" name="Line 75"/>
          <p:cNvSpPr>
            <a:spLocks noChangeShapeType="1"/>
          </p:cNvSpPr>
          <p:nvPr/>
        </p:nvSpPr>
        <p:spPr bwMode="auto">
          <a:xfrm flipV="1">
            <a:off x="6042218" y="3932833"/>
            <a:ext cx="863600" cy="287338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2" name="Line 76"/>
          <p:cNvSpPr>
            <a:spLocks noChangeShapeType="1"/>
          </p:cNvSpPr>
          <p:nvPr/>
        </p:nvSpPr>
        <p:spPr bwMode="auto">
          <a:xfrm flipV="1">
            <a:off x="6042218" y="3069233"/>
            <a:ext cx="863600" cy="287338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3" name="Line 77"/>
          <p:cNvSpPr>
            <a:spLocks noChangeShapeType="1"/>
          </p:cNvSpPr>
          <p:nvPr/>
        </p:nvSpPr>
        <p:spPr bwMode="auto">
          <a:xfrm flipV="1">
            <a:off x="6042218" y="2564408"/>
            <a:ext cx="863600" cy="7921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4" name="Line 78"/>
          <p:cNvSpPr>
            <a:spLocks noChangeShapeType="1"/>
          </p:cNvSpPr>
          <p:nvPr/>
        </p:nvSpPr>
        <p:spPr bwMode="auto">
          <a:xfrm flipV="1">
            <a:off x="6042218" y="2996208"/>
            <a:ext cx="863600" cy="7921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5" name="Line 79"/>
          <p:cNvSpPr>
            <a:spLocks noChangeShapeType="1"/>
          </p:cNvSpPr>
          <p:nvPr/>
        </p:nvSpPr>
        <p:spPr bwMode="auto">
          <a:xfrm flipV="1">
            <a:off x="6042218" y="3428008"/>
            <a:ext cx="863600" cy="7921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6" name="Line 80"/>
          <p:cNvSpPr>
            <a:spLocks noChangeShapeType="1"/>
          </p:cNvSpPr>
          <p:nvPr/>
        </p:nvSpPr>
        <p:spPr bwMode="auto">
          <a:xfrm flipV="1">
            <a:off x="6905818" y="2348508"/>
            <a:ext cx="1511300" cy="1439863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7" name="Line 81"/>
          <p:cNvSpPr>
            <a:spLocks noChangeShapeType="1"/>
          </p:cNvSpPr>
          <p:nvPr/>
        </p:nvSpPr>
        <p:spPr bwMode="auto">
          <a:xfrm flipV="1">
            <a:off x="6905818" y="3285133"/>
            <a:ext cx="1511300" cy="503238"/>
          </a:xfrm>
          <a:prstGeom prst="line">
            <a:avLst/>
          </a:prstGeom>
          <a:noFill/>
          <a:ln w="9525">
            <a:solidFill>
              <a:srgbClr val="3333CC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8" name="Line 82"/>
          <p:cNvSpPr>
            <a:spLocks noChangeShapeType="1"/>
          </p:cNvSpPr>
          <p:nvPr/>
        </p:nvSpPr>
        <p:spPr bwMode="auto">
          <a:xfrm flipV="1">
            <a:off x="6905818" y="2348508"/>
            <a:ext cx="151130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9" name="Line 83"/>
          <p:cNvSpPr>
            <a:spLocks noChangeShapeType="1"/>
          </p:cNvSpPr>
          <p:nvPr/>
        </p:nvSpPr>
        <p:spPr bwMode="auto">
          <a:xfrm flipV="1">
            <a:off x="6905818" y="2348508"/>
            <a:ext cx="1511300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0" name="Line 84"/>
          <p:cNvSpPr>
            <a:spLocks noChangeShapeType="1"/>
          </p:cNvSpPr>
          <p:nvPr/>
        </p:nvSpPr>
        <p:spPr bwMode="auto">
          <a:xfrm flipV="1">
            <a:off x="6905818" y="2348508"/>
            <a:ext cx="1511300" cy="1079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1" name="Line 85"/>
          <p:cNvSpPr>
            <a:spLocks noChangeShapeType="1"/>
          </p:cNvSpPr>
          <p:nvPr/>
        </p:nvSpPr>
        <p:spPr bwMode="auto">
          <a:xfrm flipV="1">
            <a:off x="6905818" y="3285133"/>
            <a:ext cx="1511300" cy="647700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2" name="Line 86"/>
          <p:cNvSpPr>
            <a:spLocks noChangeShapeType="1"/>
          </p:cNvSpPr>
          <p:nvPr/>
        </p:nvSpPr>
        <p:spPr bwMode="auto">
          <a:xfrm flipV="1">
            <a:off x="6905818" y="3285133"/>
            <a:ext cx="1511300" cy="215900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3" name="Line 87"/>
          <p:cNvSpPr>
            <a:spLocks noChangeShapeType="1"/>
          </p:cNvSpPr>
          <p:nvPr/>
        </p:nvSpPr>
        <p:spPr bwMode="auto">
          <a:xfrm>
            <a:off x="6905818" y="3069233"/>
            <a:ext cx="1511300" cy="215900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4" name="Line 88"/>
          <p:cNvSpPr>
            <a:spLocks noChangeShapeType="1"/>
          </p:cNvSpPr>
          <p:nvPr/>
        </p:nvSpPr>
        <p:spPr bwMode="auto">
          <a:xfrm>
            <a:off x="5608830" y="2635846"/>
            <a:ext cx="0" cy="23050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5" name="Text Box 89"/>
          <p:cNvSpPr txBox="1">
            <a:spLocks noChangeArrowheads="1"/>
          </p:cNvSpPr>
          <p:nvPr/>
        </p:nvSpPr>
        <p:spPr bwMode="auto">
          <a:xfrm>
            <a:off x="5370705" y="2918421"/>
            <a:ext cx="3238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i="1">
                <a:solidFill>
                  <a:srgbClr val="FF3300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96" name="Text Box 90"/>
          <p:cNvSpPr txBox="1">
            <a:spLocks noChangeArrowheads="1"/>
          </p:cNvSpPr>
          <p:nvPr/>
        </p:nvSpPr>
        <p:spPr bwMode="auto">
          <a:xfrm>
            <a:off x="6297318" y="5875933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sz="20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衍射透镜</a:t>
            </a:r>
          </a:p>
        </p:txBody>
      </p:sp>
      <p:sp>
        <p:nvSpPr>
          <p:cNvPr id="97" name="AutoShape 91"/>
          <p:cNvSpPr>
            <a:spLocks noChangeArrowheads="1"/>
          </p:cNvSpPr>
          <p:nvPr/>
        </p:nvSpPr>
        <p:spPr bwMode="auto">
          <a:xfrm rot="5400000">
            <a:off x="8395687" y="2284214"/>
            <a:ext cx="215900" cy="14446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98" name="Line 92"/>
          <p:cNvSpPr>
            <a:spLocks noChangeShapeType="1"/>
          </p:cNvSpPr>
          <p:nvPr/>
        </p:nvSpPr>
        <p:spPr bwMode="auto">
          <a:xfrm>
            <a:off x="2945005" y="2996208"/>
            <a:ext cx="4318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9" name="Line 93"/>
          <p:cNvSpPr>
            <a:spLocks noChangeShapeType="1"/>
          </p:cNvSpPr>
          <p:nvPr/>
        </p:nvSpPr>
        <p:spPr bwMode="auto">
          <a:xfrm flipV="1">
            <a:off x="6042218" y="1843683"/>
            <a:ext cx="863600" cy="7921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0" name="Line 94"/>
          <p:cNvSpPr>
            <a:spLocks noChangeShapeType="1"/>
          </p:cNvSpPr>
          <p:nvPr/>
        </p:nvSpPr>
        <p:spPr bwMode="auto">
          <a:xfrm flipV="1">
            <a:off x="6042218" y="4148733"/>
            <a:ext cx="863600" cy="7921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1" name="Line 95"/>
          <p:cNvSpPr>
            <a:spLocks noChangeShapeType="1"/>
          </p:cNvSpPr>
          <p:nvPr/>
        </p:nvSpPr>
        <p:spPr bwMode="auto">
          <a:xfrm flipV="1">
            <a:off x="6042218" y="4653558"/>
            <a:ext cx="863600" cy="287338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2" name="Line 96"/>
          <p:cNvSpPr>
            <a:spLocks noChangeShapeType="1"/>
          </p:cNvSpPr>
          <p:nvPr/>
        </p:nvSpPr>
        <p:spPr bwMode="auto">
          <a:xfrm flipV="1">
            <a:off x="6042218" y="2348508"/>
            <a:ext cx="863600" cy="287338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3" name="Line 97"/>
          <p:cNvSpPr>
            <a:spLocks noChangeShapeType="1"/>
          </p:cNvSpPr>
          <p:nvPr/>
        </p:nvSpPr>
        <p:spPr bwMode="auto">
          <a:xfrm>
            <a:off x="6905818" y="2348508"/>
            <a:ext cx="1511300" cy="936625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4" name="Line 98"/>
          <p:cNvSpPr>
            <a:spLocks noChangeShapeType="1"/>
          </p:cNvSpPr>
          <p:nvPr/>
        </p:nvSpPr>
        <p:spPr bwMode="auto">
          <a:xfrm flipV="1">
            <a:off x="6905818" y="3285133"/>
            <a:ext cx="1511300" cy="1366838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5" name="Line 99"/>
          <p:cNvSpPr>
            <a:spLocks noChangeShapeType="1"/>
          </p:cNvSpPr>
          <p:nvPr/>
        </p:nvSpPr>
        <p:spPr bwMode="auto">
          <a:xfrm flipV="1">
            <a:off x="6905818" y="2348508"/>
            <a:ext cx="1511300" cy="18002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6" name="Line 100"/>
          <p:cNvSpPr>
            <a:spLocks noChangeShapeType="1"/>
          </p:cNvSpPr>
          <p:nvPr/>
        </p:nvSpPr>
        <p:spPr bwMode="auto">
          <a:xfrm>
            <a:off x="6905818" y="1843683"/>
            <a:ext cx="1511300" cy="504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" name="任意多边形 2"/>
          <p:cNvSpPr/>
          <p:nvPr/>
        </p:nvSpPr>
        <p:spPr>
          <a:xfrm>
            <a:off x="1859280" y="1852424"/>
            <a:ext cx="3581400" cy="1264920"/>
          </a:xfrm>
          <a:custGeom>
            <a:avLst/>
            <a:gdLst>
              <a:gd name="connsiteX0" fmla="*/ 0 w 3581400"/>
              <a:gd name="connsiteY0" fmla="*/ 0 h 1264920"/>
              <a:gd name="connsiteX1" fmla="*/ 1097280 w 3581400"/>
              <a:gd name="connsiteY1" fmla="*/ 289560 h 1264920"/>
              <a:gd name="connsiteX2" fmla="*/ 3063240 w 3581400"/>
              <a:gd name="connsiteY2" fmla="*/ 289560 h 1264920"/>
              <a:gd name="connsiteX3" fmla="*/ 3581400 w 3581400"/>
              <a:gd name="connsiteY3" fmla="*/ 1264920 h 126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1264920">
                <a:moveTo>
                  <a:pt x="0" y="0"/>
                </a:moveTo>
                <a:cubicBezTo>
                  <a:pt x="293370" y="120650"/>
                  <a:pt x="586740" y="241300"/>
                  <a:pt x="1097280" y="289560"/>
                </a:cubicBezTo>
                <a:cubicBezTo>
                  <a:pt x="1607820" y="337820"/>
                  <a:pt x="2649220" y="127000"/>
                  <a:pt x="3063240" y="289560"/>
                </a:cubicBezTo>
                <a:cubicBezTo>
                  <a:pt x="3477260" y="452120"/>
                  <a:pt x="3529330" y="858520"/>
                  <a:pt x="3581400" y="1264920"/>
                </a:cubicBezTo>
              </a:path>
            </a:pathLst>
          </a:custGeom>
          <a:noFill/>
          <a:ln w="12700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699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/>
      <p:bldP spid="56" grpId="0"/>
      <p:bldP spid="57" grpId="0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0" grpId="0"/>
      <p:bldP spid="71" grpId="0" animBg="1"/>
      <p:bldP spid="72" grpId="0" animBg="1"/>
      <p:bldP spid="73" grpId="0" animBg="1"/>
      <p:bldP spid="73" grpId="1" animBg="1"/>
      <p:bldP spid="74" grpId="0"/>
      <p:bldP spid="75" grpId="0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720695"/>
            <a:ext cx="40324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/>
              <a:t>用积分法进行复振幅</a:t>
            </a:r>
            <a:r>
              <a:rPr lang="zh-CN" altLang="en-US" dirty="0"/>
              <a:t>的</a:t>
            </a:r>
            <a:r>
              <a:rPr lang="zh-CN" altLang="en-US" dirty="0" smtClean="0"/>
              <a:t>计算</a:t>
            </a:r>
            <a:endParaRPr lang="en-US" altLang="zh-CN" dirty="0"/>
          </a:p>
        </p:txBody>
      </p:sp>
      <p:grpSp>
        <p:nvGrpSpPr>
          <p:cNvPr id="6" name="组合 1"/>
          <p:cNvGrpSpPr>
            <a:grpSpLocks/>
          </p:cNvGrpSpPr>
          <p:nvPr/>
        </p:nvGrpSpPr>
        <p:grpSpPr bwMode="auto">
          <a:xfrm>
            <a:off x="5534659" y="404664"/>
            <a:ext cx="2792412" cy="2886075"/>
            <a:chOff x="5691324" y="1059160"/>
            <a:chExt cx="2792412" cy="2886075"/>
          </a:xfrm>
        </p:grpSpPr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6556511" y="1383010"/>
              <a:ext cx="71438" cy="396875"/>
              <a:chOff x="1905" y="1729"/>
              <a:chExt cx="45" cy="91"/>
            </a:xfrm>
            <a:solidFill>
              <a:srgbClr val="660033"/>
            </a:solidFill>
          </p:grpSpPr>
          <p:sp>
            <p:nvSpPr>
              <p:cNvPr id="43" name="Freeform 9"/>
              <p:cNvSpPr>
                <a:spLocks/>
              </p:cNvSpPr>
              <p:nvPr/>
            </p:nvSpPr>
            <p:spPr bwMode="invGray">
              <a:xfrm flipV="1">
                <a:off x="1905" y="1729"/>
                <a:ext cx="45" cy="68"/>
              </a:xfrm>
              <a:custGeom>
                <a:avLst/>
                <a:gdLst>
                  <a:gd name="T0" fmla="*/ 0 w 113"/>
                  <a:gd name="T1" fmla="*/ 0 h 408"/>
                  <a:gd name="T2" fmla="*/ 0 w 113"/>
                  <a:gd name="T3" fmla="*/ 11 h 408"/>
                  <a:gd name="T4" fmla="*/ 18 w 113"/>
                  <a:gd name="T5" fmla="*/ 9 h 408"/>
                  <a:gd name="T6" fmla="*/ 18 w 113"/>
                  <a:gd name="T7" fmla="*/ 0 h 408"/>
                  <a:gd name="T8" fmla="*/ 0 w 113"/>
                  <a:gd name="T9" fmla="*/ 0 h 4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3" h="408">
                    <a:moveTo>
                      <a:pt x="0" y="0"/>
                    </a:moveTo>
                    <a:lnTo>
                      <a:pt x="0" y="408"/>
                    </a:lnTo>
                    <a:lnTo>
                      <a:pt x="113" y="317"/>
                    </a:lnTo>
                    <a:lnTo>
                      <a:pt x="113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宋体" pitchFamily="2" charset="-122"/>
                  <a:ea typeface="宋体" pitchFamily="2" charset="-122"/>
                </a:endParaRPr>
              </a:p>
            </p:txBody>
          </p:sp>
          <p:sp>
            <p:nvSpPr>
              <p:cNvPr id="44" name="Freeform 10"/>
              <p:cNvSpPr>
                <a:spLocks/>
              </p:cNvSpPr>
              <p:nvPr/>
            </p:nvSpPr>
            <p:spPr bwMode="invGray">
              <a:xfrm>
                <a:off x="1905" y="1752"/>
                <a:ext cx="45" cy="68"/>
              </a:xfrm>
              <a:custGeom>
                <a:avLst/>
                <a:gdLst>
                  <a:gd name="T0" fmla="*/ 0 w 113"/>
                  <a:gd name="T1" fmla="*/ 0 h 408"/>
                  <a:gd name="T2" fmla="*/ 0 w 113"/>
                  <a:gd name="T3" fmla="*/ 11 h 408"/>
                  <a:gd name="T4" fmla="*/ 18 w 113"/>
                  <a:gd name="T5" fmla="*/ 9 h 408"/>
                  <a:gd name="T6" fmla="*/ 18 w 113"/>
                  <a:gd name="T7" fmla="*/ 0 h 408"/>
                  <a:gd name="T8" fmla="*/ 0 w 113"/>
                  <a:gd name="T9" fmla="*/ 0 h 4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3" h="408">
                    <a:moveTo>
                      <a:pt x="0" y="0"/>
                    </a:moveTo>
                    <a:lnTo>
                      <a:pt x="0" y="408"/>
                    </a:lnTo>
                    <a:lnTo>
                      <a:pt x="113" y="317"/>
                    </a:lnTo>
                    <a:lnTo>
                      <a:pt x="113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宋体" pitchFamily="2" charset="-122"/>
                  <a:ea typeface="宋体" pitchFamily="2" charset="-122"/>
                </a:endParaRPr>
              </a:p>
            </p:txBody>
          </p:sp>
        </p:grpSp>
        <p:sp>
          <p:nvSpPr>
            <p:cNvPr id="9" name="Line 11"/>
            <p:cNvSpPr>
              <a:spLocks noChangeShapeType="1"/>
            </p:cNvSpPr>
            <p:nvPr/>
          </p:nvSpPr>
          <p:spPr bwMode="invGray">
            <a:xfrm flipV="1">
              <a:off x="6627949" y="1551285"/>
              <a:ext cx="1404937" cy="360362"/>
            </a:xfrm>
            <a:prstGeom prst="line">
              <a:avLst/>
            </a:prstGeom>
            <a:noFill/>
            <a:ln w="19050" cap="rnd">
              <a:solidFill>
                <a:srgbClr val="660033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Oval 12"/>
            <p:cNvSpPr>
              <a:spLocks noChangeArrowheads="1"/>
            </p:cNvSpPr>
            <p:nvPr/>
          </p:nvSpPr>
          <p:spPr bwMode="invGray">
            <a:xfrm>
              <a:off x="6554924" y="1856085"/>
              <a:ext cx="103187" cy="10318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invGray">
            <a:xfrm>
              <a:off x="6593024" y="1887835"/>
              <a:ext cx="182562" cy="684212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invGray">
            <a:xfrm>
              <a:off x="6648586" y="2599035"/>
              <a:ext cx="1404938" cy="0"/>
            </a:xfrm>
            <a:prstGeom prst="line">
              <a:avLst/>
            </a:prstGeom>
            <a:noFill/>
            <a:ln w="9525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Arc 15"/>
            <p:cNvSpPr>
              <a:spLocks/>
            </p:cNvSpPr>
            <p:nvPr/>
          </p:nvSpPr>
          <p:spPr bwMode="invGray">
            <a:xfrm flipH="1">
              <a:off x="6723199" y="2352972"/>
              <a:ext cx="814387" cy="246063"/>
            </a:xfrm>
            <a:custGeom>
              <a:avLst/>
              <a:gdLst>
                <a:gd name="T0" fmla="*/ 2147483647 w 21600"/>
                <a:gd name="T1" fmla="*/ 2147483647 h 5689"/>
                <a:gd name="T2" fmla="*/ 2147483647 w 21600"/>
                <a:gd name="T3" fmla="*/ 0 h 5689"/>
                <a:gd name="T4" fmla="*/ 2147483647 w 21600"/>
                <a:gd name="T5" fmla="*/ 2147483647 h 56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5689" fill="none" extrusionOk="0">
                  <a:moveTo>
                    <a:pt x="3" y="5688"/>
                  </a:moveTo>
                  <a:cubicBezTo>
                    <a:pt x="1" y="5567"/>
                    <a:pt x="0" y="5445"/>
                    <a:pt x="0" y="5324"/>
                  </a:cubicBezTo>
                  <a:cubicBezTo>
                    <a:pt x="-1" y="3528"/>
                    <a:pt x="223" y="1740"/>
                    <a:pt x="666" y="0"/>
                  </a:cubicBezTo>
                </a:path>
                <a:path w="21600" h="5689" stroke="0" extrusionOk="0">
                  <a:moveTo>
                    <a:pt x="3" y="5688"/>
                  </a:moveTo>
                  <a:cubicBezTo>
                    <a:pt x="1" y="5567"/>
                    <a:pt x="0" y="5445"/>
                    <a:pt x="0" y="5324"/>
                  </a:cubicBezTo>
                  <a:cubicBezTo>
                    <a:pt x="-1" y="3528"/>
                    <a:pt x="223" y="1740"/>
                    <a:pt x="666" y="0"/>
                  </a:cubicBezTo>
                  <a:lnTo>
                    <a:pt x="21600" y="5324"/>
                  </a:lnTo>
                  <a:lnTo>
                    <a:pt x="3" y="5688"/>
                  </a:lnTo>
                  <a:close/>
                </a:path>
              </a:pathLst>
            </a:custGeom>
            <a:noFill/>
            <a:ln w="3810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4" name="Object 16"/>
            <p:cNvGraphicFramePr>
              <a:graphicFrameLocks noChangeAspect="1"/>
            </p:cNvGraphicFramePr>
            <p:nvPr/>
          </p:nvGraphicFramePr>
          <p:xfrm>
            <a:off x="7605849" y="2283122"/>
            <a:ext cx="322262" cy="382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171" name="公式" r:id="rId4" imgW="126725" imgH="177415" progId="Equation.3">
                    <p:embed/>
                  </p:oleObj>
                </mc:Choice>
                <mc:Fallback>
                  <p:oleObj name="公式" r:id="rId4" imgW="126725" imgH="1774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05849" y="2283122"/>
                          <a:ext cx="322262" cy="382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7"/>
            <p:cNvGraphicFramePr>
              <a:graphicFrameLocks noChangeAspect="1"/>
            </p:cNvGraphicFramePr>
            <p:nvPr/>
          </p:nvGraphicFramePr>
          <p:xfrm>
            <a:off x="6627949" y="2606972"/>
            <a:ext cx="579437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172" name="公式" r:id="rId6" imgW="228501" imgH="165028" progId="Equation.3">
                    <p:embed/>
                  </p:oleObj>
                </mc:Choice>
                <mc:Fallback>
                  <p:oleObj name="公式" r:id="rId6" imgW="228501" imgH="16502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7949" y="2606972"/>
                          <a:ext cx="579437" cy="355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6" name="Group 18"/>
            <p:cNvGrpSpPr>
              <a:grpSpLocks/>
            </p:cNvGrpSpPr>
            <p:nvPr/>
          </p:nvGrpSpPr>
          <p:grpSpPr bwMode="auto">
            <a:xfrm>
              <a:off x="6556511" y="2067222"/>
              <a:ext cx="71438" cy="396875"/>
              <a:chOff x="1905" y="1729"/>
              <a:chExt cx="45" cy="91"/>
            </a:xfrm>
            <a:solidFill>
              <a:schemeClr val="tx1"/>
            </a:solidFill>
          </p:grpSpPr>
          <p:sp>
            <p:nvSpPr>
              <p:cNvPr id="41" name="Freeform 19"/>
              <p:cNvSpPr>
                <a:spLocks/>
              </p:cNvSpPr>
              <p:nvPr/>
            </p:nvSpPr>
            <p:spPr bwMode="invGray">
              <a:xfrm flipV="1">
                <a:off x="1905" y="1729"/>
                <a:ext cx="45" cy="68"/>
              </a:xfrm>
              <a:custGeom>
                <a:avLst/>
                <a:gdLst>
                  <a:gd name="T0" fmla="*/ 0 w 113"/>
                  <a:gd name="T1" fmla="*/ 0 h 408"/>
                  <a:gd name="T2" fmla="*/ 0 w 113"/>
                  <a:gd name="T3" fmla="*/ 11 h 408"/>
                  <a:gd name="T4" fmla="*/ 18 w 113"/>
                  <a:gd name="T5" fmla="*/ 9 h 408"/>
                  <a:gd name="T6" fmla="*/ 18 w 113"/>
                  <a:gd name="T7" fmla="*/ 0 h 408"/>
                  <a:gd name="T8" fmla="*/ 0 w 113"/>
                  <a:gd name="T9" fmla="*/ 0 h 4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3" h="408">
                    <a:moveTo>
                      <a:pt x="0" y="0"/>
                    </a:moveTo>
                    <a:lnTo>
                      <a:pt x="0" y="408"/>
                    </a:lnTo>
                    <a:lnTo>
                      <a:pt x="113" y="317"/>
                    </a:lnTo>
                    <a:lnTo>
                      <a:pt x="113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宋体" pitchFamily="2" charset="-122"/>
                  <a:ea typeface="宋体" pitchFamily="2" charset="-122"/>
                </a:endParaRPr>
              </a:p>
            </p:txBody>
          </p:sp>
          <p:sp>
            <p:nvSpPr>
              <p:cNvPr id="42" name="Freeform 20"/>
              <p:cNvSpPr>
                <a:spLocks/>
              </p:cNvSpPr>
              <p:nvPr/>
            </p:nvSpPr>
            <p:spPr bwMode="invGray">
              <a:xfrm>
                <a:off x="1905" y="1752"/>
                <a:ext cx="45" cy="68"/>
              </a:xfrm>
              <a:custGeom>
                <a:avLst/>
                <a:gdLst>
                  <a:gd name="T0" fmla="*/ 0 w 113"/>
                  <a:gd name="T1" fmla="*/ 0 h 408"/>
                  <a:gd name="T2" fmla="*/ 0 w 113"/>
                  <a:gd name="T3" fmla="*/ 11 h 408"/>
                  <a:gd name="T4" fmla="*/ 18 w 113"/>
                  <a:gd name="T5" fmla="*/ 9 h 408"/>
                  <a:gd name="T6" fmla="*/ 18 w 113"/>
                  <a:gd name="T7" fmla="*/ 0 h 408"/>
                  <a:gd name="T8" fmla="*/ 0 w 113"/>
                  <a:gd name="T9" fmla="*/ 0 h 4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3" h="408">
                    <a:moveTo>
                      <a:pt x="0" y="0"/>
                    </a:moveTo>
                    <a:lnTo>
                      <a:pt x="0" y="408"/>
                    </a:lnTo>
                    <a:lnTo>
                      <a:pt x="113" y="317"/>
                    </a:lnTo>
                    <a:lnTo>
                      <a:pt x="113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宋体" pitchFamily="2" charset="-122"/>
                  <a:ea typeface="宋体" pitchFamily="2" charset="-122"/>
                </a:endParaRPr>
              </a:p>
            </p:txBody>
          </p:sp>
        </p:grpSp>
        <p:grpSp>
          <p:nvGrpSpPr>
            <p:cNvPr id="17" name="Group 21"/>
            <p:cNvGrpSpPr>
              <a:grpSpLocks/>
            </p:cNvGrpSpPr>
            <p:nvPr/>
          </p:nvGrpSpPr>
          <p:grpSpPr bwMode="auto">
            <a:xfrm>
              <a:off x="6556511" y="2751435"/>
              <a:ext cx="71438" cy="396875"/>
              <a:chOff x="1905" y="1729"/>
              <a:chExt cx="45" cy="91"/>
            </a:xfrm>
            <a:solidFill>
              <a:schemeClr val="tx1"/>
            </a:solidFill>
          </p:grpSpPr>
          <p:sp>
            <p:nvSpPr>
              <p:cNvPr id="39" name="Freeform 22"/>
              <p:cNvSpPr>
                <a:spLocks/>
              </p:cNvSpPr>
              <p:nvPr/>
            </p:nvSpPr>
            <p:spPr bwMode="invGray">
              <a:xfrm flipV="1">
                <a:off x="1905" y="1729"/>
                <a:ext cx="45" cy="68"/>
              </a:xfrm>
              <a:custGeom>
                <a:avLst/>
                <a:gdLst>
                  <a:gd name="T0" fmla="*/ 0 w 113"/>
                  <a:gd name="T1" fmla="*/ 0 h 408"/>
                  <a:gd name="T2" fmla="*/ 0 w 113"/>
                  <a:gd name="T3" fmla="*/ 11 h 408"/>
                  <a:gd name="T4" fmla="*/ 18 w 113"/>
                  <a:gd name="T5" fmla="*/ 9 h 408"/>
                  <a:gd name="T6" fmla="*/ 18 w 113"/>
                  <a:gd name="T7" fmla="*/ 0 h 408"/>
                  <a:gd name="T8" fmla="*/ 0 w 113"/>
                  <a:gd name="T9" fmla="*/ 0 h 4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3" h="408">
                    <a:moveTo>
                      <a:pt x="0" y="0"/>
                    </a:moveTo>
                    <a:lnTo>
                      <a:pt x="0" y="408"/>
                    </a:lnTo>
                    <a:lnTo>
                      <a:pt x="113" y="317"/>
                    </a:lnTo>
                    <a:lnTo>
                      <a:pt x="113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宋体" pitchFamily="2" charset="-122"/>
                  <a:ea typeface="宋体" pitchFamily="2" charset="-122"/>
                </a:endParaRPr>
              </a:p>
            </p:txBody>
          </p:sp>
          <p:sp>
            <p:nvSpPr>
              <p:cNvPr id="40" name="Freeform 23"/>
              <p:cNvSpPr>
                <a:spLocks/>
              </p:cNvSpPr>
              <p:nvPr/>
            </p:nvSpPr>
            <p:spPr bwMode="invGray">
              <a:xfrm>
                <a:off x="1905" y="1752"/>
                <a:ext cx="45" cy="68"/>
              </a:xfrm>
              <a:custGeom>
                <a:avLst/>
                <a:gdLst>
                  <a:gd name="T0" fmla="*/ 0 w 113"/>
                  <a:gd name="T1" fmla="*/ 0 h 408"/>
                  <a:gd name="T2" fmla="*/ 0 w 113"/>
                  <a:gd name="T3" fmla="*/ 11 h 408"/>
                  <a:gd name="T4" fmla="*/ 18 w 113"/>
                  <a:gd name="T5" fmla="*/ 9 h 408"/>
                  <a:gd name="T6" fmla="*/ 18 w 113"/>
                  <a:gd name="T7" fmla="*/ 0 h 408"/>
                  <a:gd name="T8" fmla="*/ 0 w 113"/>
                  <a:gd name="T9" fmla="*/ 0 h 4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3" h="408">
                    <a:moveTo>
                      <a:pt x="0" y="0"/>
                    </a:moveTo>
                    <a:lnTo>
                      <a:pt x="0" y="408"/>
                    </a:lnTo>
                    <a:lnTo>
                      <a:pt x="113" y="317"/>
                    </a:lnTo>
                    <a:lnTo>
                      <a:pt x="113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宋体" pitchFamily="2" charset="-122"/>
                  <a:ea typeface="宋体" pitchFamily="2" charset="-122"/>
                </a:endParaRPr>
              </a:p>
            </p:txBody>
          </p:sp>
        </p:grp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6556511" y="3435647"/>
              <a:ext cx="71438" cy="396875"/>
              <a:chOff x="1905" y="1729"/>
              <a:chExt cx="45" cy="91"/>
            </a:xfrm>
            <a:solidFill>
              <a:srgbClr val="660033"/>
            </a:solidFill>
          </p:grpSpPr>
          <p:sp>
            <p:nvSpPr>
              <p:cNvPr id="37" name="Freeform 25"/>
              <p:cNvSpPr>
                <a:spLocks/>
              </p:cNvSpPr>
              <p:nvPr/>
            </p:nvSpPr>
            <p:spPr bwMode="invGray">
              <a:xfrm flipV="1">
                <a:off x="1905" y="1729"/>
                <a:ext cx="45" cy="68"/>
              </a:xfrm>
              <a:custGeom>
                <a:avLst/>
                <a:gdLst>
                  <a:gd name="T0" fmla="*/ 0 w 113"/>
                  <a:gd name="T1" fmla="*/ 0 h 408"/>
                  <a:gd name="T2" fmla="*/ 0 w 113"/>
                  <a:gd name="T3" fmla="*/ 11 h 408"/>
                  <a:gd name="T4" fmla="*/ 18 w 113"/>
                  <a:gd name="T5" fmla="*/ 9 h 408"/>
                  <a:gd name="T6" fmla="*/ 18 w 113"/>
                  <a:gd name="T7" fmla="*/ 0 h 408"/>
                  <a:gd name="T8" fmla="*/ 0 w 113"/>
                  <a:gd name="T9" fmla="*/ 0 h 4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3" h="408">
                    <a:moveTo>
                      <a:pt x="0" y="0"/>
                    </a:moveTo>
                    <a:lnTo>
                      <a:pt x="0" y="408"/>
                    </a:lnTo>
                    <a:lnTo>
                      <a:pt x="113" y="317"/>
                    </a:lnTo>
                    <a:lnTo>
                      <a:pt x="113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宋体" pitchFamily="2" charset="-122"/>
                  <a:ea typeface="宋体" pitchFamily="2" charset="-122"/>
                </a:endParaRPr>
              </a:p>
            </p:txBody>
          </p:sp>
          <p:sp>
            <p:nvSpPr>
              <p:cNvPr id="38" name="Freeform 26"/>
              <p:cNvSpPr>
                <a:spLocks/>
              </p:cNvSpPr>
              <p:nvPr/>
            </p:nvSpPr>
            <p:spPr bwMode="invGray">
              <a:xfrm>
                <a:off x="1905" y="1752"/>
                <a:ext cx="45" cy="68"/>
              </a:xfrm>
              <a:custGeom>
                <a:avLst/>
                <a:gdLst>
                  <a:gd name="T0" fmla="*/ 0 w 113"/>
                  <a:gd name="T1" fmla="*/ 0 h 408"/>
                  <a:gd name="T2" fmla="*/ 0 w 113"/>
                  <a:gd name="T3" fmla="*/ 11 h 408"/>
                  <a:gd name="T4" fmla="*/ 18 w 113"/>
                  <a:gd name="T5" fmla="*/ 9 h 408"/>
                  <a:gd name="T6" fmla="*/ 18 w 113"/>
                  <a:gd name="T7" fmla="*/ 0 h 408"/>
                  <a:gd name="T8" fmla="*/ 0 w 113"/>
                  <a:gd name="T9" fmla="*/ 0 h 4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3" h="408">
                    <a:moveTo>
                      <a:pt x="0" y="0"/>
                    </a:moveTo>
                    <a:lnTo>
                      <a:pt x="0" y="408"/>
                    </a:lnTo>
                    <a:lnTo>
                      <a:pt x="113" y="317"/>
                    </a:lnTo>
                    <a:lnTo>
                      <a:pt x="113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宋体" pitchFamily="2" charset="-122"/>
                  <a:ea typeface="宋体" pitchFamily="2" charset="-122"/>
                </a:endParaRPr>
              </a:p>
            </p:txBody>
          </p:sp>
        </p:grpSp>
        <p:sp>
          <p:nvSpPr>
            <p:cNvPr id="19" name="Line 27"/>
            <p:cNvSpPr>
              <a:spLocks noChangeShapeType="1"/>
            </p:cNvSpPr>
            <p:nvPr/>
          </p:nvSpPr>
          <p:spPr bwMode="invGray">
            <a:xfrm flipV="1">
              <a:off x="6629536" y="2235497"/>
              <a:ext cx="1404938" cy="360363"/>
            </a:xfrm>
            <a:prstGeom prst="line">
              <a:avLst/>
            </a:prstGeom>
            <a:noFill/>
            <a:ln w="19050" cap="rnd">
              <a:solidFill>
                <a:srgbClr val="660033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Oval 28"/>
            <p:cNvSpPr>
              <a:spLocks noChangeArrowheads="1"/>
            </p:cNvSpPr>
            <p:nvPr/>
          </p:nvSpPr>
          <p:spPr bwMode="invGray">
            <a:xfrm>
              <a:off x="6556511" y="2540297"/>
              <a:ext cx="103188" cy="1031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" name="Line 29"/>
            <p:cNvSpPr>
              <a:spLocks noChangeShapeType="1"/>
            </p:cNvSpPr>
            <p:nvPr/>
          </p:nvSpPr>
          <p:spPr bwMode="invGray">
            <a:xfrm flipV="1">
              <a:off x="6629536" y="2919710"/>
              <a:ext cx="1404938" cy="360362"/>
            </a:xfrm>
            <a:prstGeom prst="line">
              <a:avLst/>
            </a:prstGeom>
            <a:noFill/>
            <a:ln w="19050" cap="rnd">
              <a:solidFill>
                <a:srgbClr val="660033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Oval 30"/>
            <p:cNvSpPr>
              <a:spLocks noChangeArrowheads="1"/>
            </p:cNvSpPr>
            <p:nvPr/>
          </p:nvSpPr>
          <p:spPr bwMode="invGray">
            <a:xfrm>
              <a:off x="6556511" y="3224510"/>
              <a:ext cx="103188" cy="10318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4" name="Line 31"/>
            <p:cNvSpPr>
              <a:spLocks noChangeShapeType="1"/>
            </p:cNvSpPr>
            <p:nvPr/>
          </p:nvSpPr>
          <p:spPr bwMode="invGray">
            <a:xfrm flipV="1">
              <a:off x="6627949" y="2564110"/>
              <a:ext cx="144462" cy="38100"/>
            </a:xfrm>
            <a:prstGeom prst="line">
              <a:avLst/>
            </a:prstGeom>
            <a:noFill/>
            <a:ln w="38100" cap="rnd">
              <a:solidFill>
                <a:srgbClr val="FF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Line 32"/>
            <p:cNvSpPr>
              <a:spLocks noChangeShapeType="1"/>
            </p:cNvSpPr>
            <p:nvPr/>
          </p:nvSpPr>
          <p:spPr bwMode="invGray">
            <a:xfrm>
              <a:off x="5954849" y="1924347"/>
              <a:ext cx="539750" cy="0"/>
            </a:xfrm>
            <a:prstGeom prst="line">
              <a:avLst/>
            </a:prstGeom>
            <a:noFill/>
            <a:ln w="9525" cap="rnd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Line 33"/>
            <p:cNvSpPr>
              <a:spLocks noChangeShapeType="1"/>
            </p:cNvSpPr>
            <p:nvPr/>
          </p:nvSpPr>
          <p:spPr bwMode="invGray">
            <a:xfrm>
              <a:off x="5954849" y="2606972"/>
              <a:ext cx="539750" cy="0"/>
            </a:xfrm>
            <a:prstGeom prst="line">
              <a:avLst/>
            </a:prstGeom>
            <a:noFill/>
            <a:ln w="9525" cap="rnd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Line 34"/>
            <p:cNvSpPr>
              <a:spLocks noChangeShapeType="1"/>
            </p:cNvSpPr>
            <p:nvPr/>
          </p:nvSpPr>
          <p:spPr bwMode="invGray">
            <a:xfrm>
              <a:off x="6124711" y="1924347"/>
              <a:ext cx="0" cy="682625"/>
            </a:xfrm>
            <a:prstGeom prst="line">
              <a:avLst/>
            </a:prstGeom>
            <a:noFill/>
            <a:ln w="9525" cap="rnd">
              <a:solidFill>
                <a:srgbClr val="660033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8" name="Object 35"/>
            <p:cNvGraphicFramePr>
              <a:graphicFrameLocks noChangeAspect="1"/>
            </p:cNvGraphicFramePr>
            <p:nvPr/>
          </p:nvGraphicFramePr>
          <p:xfrm>
            <a:off x="5691324" y="2067222"/>
            <a:ext cx="350837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173" name="公式" r:id="rId8" imgW="139579" imgH="177646" progId="Equation.3">
                    <p:embed/>
                  </p:oleObj>
                </mc:Choice>
                <mc:Fallback>
                  <p:oleObj name="公式" r:id="rId8" imgW="139579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1324" y="2067222"/>
                          <a:ext cx="350837" cy="384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36"/>
            <p:cNvGraphicFramePr>
              <a:graphicFrameLocks noChangeAspect="1"/>
            </p:cNvGraphicFramePr>
            <p:nvPr/>
          </p:nvGraphicFramePr>
          <p:xfrm>
            <a:off x="8031299" y="1240135"/>
            <a:ext cx="452437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174" name="公式" r:id="rId10" imgW="177646" imgH="228402" progId="Equation.3">
                    <p:embed/>
                  </p:oleObj>
                </mc:Choice>
                <mc:Fallback>
                  <p:oleObj name="公式" r:id="rId10" imgW="177646" imgH="2284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31299" y="1240135"/>
                          <a:ext cx="452437" cy="492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37"/>
            <p:cNvGraphicFramePr>
              <a:graphicFrameLocks noChangeAspect="1"/>
            </p:cNvGraphicFramePr>
            <p:nvPr/>
          </p:nvGraphicFramePr>
          <p:xfrm>
            <a:off x="8031299" y="1924347"/>
            <a:ext cx="452437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175" name="公式" r:id="rId12" imgW="177646" imgH="228402" progId="Equation.3">
                    <p:embed/>
                  </p:oleObj>
                </mc:Choice>
                <mc:Fallback>
                  <p:oleObj name="公式" r:id="rId12" imgW="177646" imgH="2284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31299" y="1924347"/>
                          <a:ext cx="452437" cy="492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Line 38"/>
            <p:cNvSpPr>
              <a:spLocks noChangeShapeType="1"/>
            </p:cNvSpPr>
            <p:nvPr/>
          </p:nvSpPr>
          <p:spPr bwMode="invGray">
            <a:xfrm>
              <a:off x="6593024" y="3291185"/>
              <a:ext cx="1547812" cy="0"/>
            </a:xfrm>
            <a:prstGeom prst="line">
              <a:avLst/>
            </a:prstGeom>
            <a:noFill/>
            <a:ln w="9525" cap="rnd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Line 39"/>
            <p:cNvSpPr>
              <a:spLocks noChangeShapeType="1"/>
            </p:cNvSpPr>
            <p:nvPr/>
          </p:nvSpPr>
          <p:spPr bwMode="invGray">
            <a:xfrm flipV="1">
              <a:off x="6593024" y="1059160"/>
              <a:ext cx="0" cy="2232025"/>
            </a:xfrm>
            <a:prstGeom prst="line">
              <a:avLst/>
            </a:prstGeom>
            <a:noFill/>
            <a:ln w="9525" cap="rnd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3" name="Object 40"/>
            <p:cNvGraphicFramePr>
              <a:graphicFrameLocks noChangeAspect="1"/>
            </p:cNvGraphicFramePr>
            <p:nvPr/>
          </p:nvGraphicFramePr>
          <p:xfrm>
            <a:off x="6140586" y="2859385"/>
            <a:ext cx="452438" cy="519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176" name="公式" r:id="rId13" imgW="177646" imgH="241091" progId="Equation.3">
                    <p:embed/>
                  </p:oleObj>
                </mc:Choice>
                <mc:Fallback>
                  <p:oleObj name="公式" r:id="rId13" imgW="177646" imgH="24109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40586" y="2859385"/>
                          <a:ext cx="452438" cy="519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Line 41"/>
            <p:cNvSpPr>
              <a:spLocks noChangeShapeType="1"/>
            </p:cNvSpPr>
            <p:nvPr/>
          </p:nvSpPr>
          <p:spPr bwMode="invGray">
            <a:xfrm flipV="1">
              <a:off x="6627949" y="3195935"/>
              <a:ext cx="360362" cy="95250"/>
            </a:xfrm>
            <a:prstGeom prst="line">
              <a:avLst/>
            </a:prstGeom>
            <a:noFill/>
            <a:ln w="38100" cap="rnd">
              <a:solidFill>
                <a:srgbClr val="FF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5" name="Object 42"/>
            <p:cNvGraphicFramePr>
              <a:graphicFrameLocks noChangeAspect="1"/>
            </p:cNvGraphicFramePr>
            <p:nvPr/>
          </p:nvGraphicFramePr>
          <p:xfrm>
            <a:off x="6772411" y="3507085"/>
            <a:ext cx="1512888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177" name="公式" r:id="rId15" imgW="596641" imgH="203112" progId="Equation.3">
                    <p:embed/>
                  </p:oleObj>
                </mc:Choice>
                <mc:Fallback>
                  <p:oleObj name="公式" r:id="rId15" imgW="596641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72411" y="3507085"/>
                          <a:ext cx="1512888" cy="438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Line 43"/>
            <p:cNvSpPr>
              <a:spLocks noChangeShapeType="1"/>
            </p:cNvSpPr>
            <p:nvPr/>
          </p:nvSpPr>
          <p:spPr bwMode="invGray">
            <a:xfrm>
              <a:off x="6845436" y="3254672"/>
              <a:ext cx="358775" cy="323850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5" name="组合 2"/>
          <p:cNvGrpSpPr>
            <a:grpSpLocks/>
          </p:cNvGrpSpPr>
          <p:nvPr/>
        </p:nvGrpSpPr>
        <p:grpSpPr bwMode="auto">
          <a:xfrm>
            <a:off x="5294174" y="3710945"/>
            <a:ext cx="3913187" cy="2643187"/>
            <a:chOff x="4211638" y="280988"/>
            <a:chExt cx="4537075" cy="2932112"/>
          </a:xfrm>
        </p:grpSpPr>
        <p:graphicFrame>
          <p:nvGraphicFramePr>
            <p:cNvPr id="46" name="Object 36"/>
            <p:cNvGraphicFramePr>
              <a:graphicFrameLocks noChangeAspect="1"/>
            </p:cNvGraphicFramePr>
            <p:nvPr/>
          </p:nvGraphicFramePr>
          <p:xfrm>
            <a:off x="7235825" y="908050"/>
            <a:ext cx="374650" cy="481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178" name="公式" r:id="rId17" imgW="177646" imgH="228402" progId="Equation.3">
                    <p:embed/>
                  </p:oleObj>
                </mc:Choice>
                <mc:Fallback>
                  <p:oleObj name="公式" r:id="rId17" imgW="177646" imgH="2284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5825" y="908050"/>
                          <a:ext cx="374650" cy="481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Rectangle 38"/>
            <p:cNvSpPr>
              <a:spLocks noChangeArrowheads="1"/>
            </p:cNvSpPr>
            <p:nvPr/>
          </p:nvSpPr>
          <p:spPr bwMode="auto">
            <a:xfrm flipH="1">
              <a:off x="5291138" y="1196975"/>
              <a:ext cx="73025" cy="172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8" name="Line 39"/>
            <p:cNvSpPr>
              <a:spLocks noChangeShapeType="1"/>
            </p:cNvSpPr>
            <p:nvPr/>
          </p:nvSpPr>
          <p:spPr bwMode="auto">
            <a:xfrm flipV="1">
              <a:off x="5365750" y="981075"/>
              <a:ext cx="1727200" cy="107950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" name="Line 40"/>
            <p:cNvSpPr>
              <a:spLocks noChangeShapeType="1"/>
            </p:cNvSpPr>
            <p:nvPr/>
          </p:nvSpPr>
          <p:spPr bwMode="auto">
            <a:xfrm flipV="1">
              <a:off x="5364163" y="404813"/>
              <a:ext cx="0" cy="2808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0" name="Line 41"/>
            <p:cNvSpPr>
              <a:spLocks noChangeShapeType="1"/>
            </p:cNvSpPr>
            <p:nvPr/>
          </p:nvSpPr>
          <p:spPr bwMode="auto">
            <a:xfrm>
              <a:off x="4211638" y="2060575"/>
              <a:ext cx="38893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1" name="Line 42"/>
            <p:cNvSpPr>
              <a:spLocks noChangeShapeType="1"/>
            </p:cNvSpPr>
            <p:nvPr/>
          </p:nvSpPr>
          <p:spPr bwMode="auto">
            <a:xfrm flipV="1">
              <a:off x="5364163" y="549275"/>
              <a:ext cx="1727200" cy="107950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52" name="Object 43"/>
            <p:cNvGraphicFramePr>
              <a:graphicFrameLocks noChangeAspect="1"/>
            </p:cNvGraphicFramePr>
            <p:nvPr/>
          </p:nvGraphicFramePr>
          <p:xfrm>
            <a:off x="4859338" y="1370013"/>
            <a:ext cx="458787" cy="588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179" name="公式" r:id="rId19" imgW="177646" imgH="228402" progId="Equation.3">
                    <p:embed/>
                  </p:oleObj>
                </mc:Choice>
                <mc:Fallback>
                  <p:oleObj name="公式" r:id="rId19" imgW="177646" imgH="2284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9338" y="1370013"/>
                          <a:ext cx="458787" cy="588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44"/>
            <p:cNvGraphicFramePr>
              <a:graphicFrameLocks noChangeAspect="1"/>
            </p:cNvGraphicFramePr>
            <p:nvPr/>
          </p:nvGraphicFramePr>
          <p:xfrm>
            <a:off x="8243888" y="1916113"/>
            <a:ext cx="504825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180" name="公式" r:id="rId21" imgW="126725" imgH="126725" progId="Equation.3">
                    <p:embed/>
                  </p:oleObj>
                </mc:Choice>
                <mc:Fallback>
                  <p:oleObj name="公式" r:id="rId21" imgW="126725" imgH="12672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43888" y="1916113"/>
                          <a:ext cx="504825" cy="504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Object 45"/>
            <p:cNvGraphicFramePr>
              <a:graphicFrameLocks noChangeAspect="1"/>
            </p:cNvGraphicFramePr>
            <p:nvPr/>
          </p:nvGraphicFramePr>
          <p:xfrm>
            <a:off x="5292725" y="280988"/>
            <a:ext cx="504825" cy="555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181" name="公式" r:id="rId23" imgW="126835" imgH="139518" progId="Equation.3">
                    <p:embed/>
                  </p:oleObj>
                </mc:Choice>
                <mc:Fallback>
                  <p:oleObj name="公式" r:id="rId23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92725" y="280988"/>
                          <a:ext cx="504825" cy="555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48"/>
            <p:cNvGraphicFramePr>
              <a:graphicFrameLocks noChangeAspect="1"/>
            </p:cNvGraphicFramePr>
            <p:nvPr/>
          </p:nvGraphicFramePr>
          <p:xfrm>
            <a:off x="7092950" y="346075"/>
            <a:ext cx="295275" cy="47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182" name="公式" r:id="rId25" imgW="139700" imgH="228600" progId="Equation.3">
                    <p:embed/>
                  </p:oleObj>
                </mc:Choice>
                <mc:Fallback>
                  <p:oleObj name="公式" r:id="rId25" imgW="1397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92950" y="346075"/>
                          <a:ext cx="295275" cy="479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56"/>
            <p:cNvGraphicFramePr>
              <a:graphicFrameLocks noChangeAspect="1"/>
            </p:cNvGraphicFramePr>
            <p:nvPr/>
          </p:nvGraphicFramePr>
          <p:xfrm>
            <a:off x="4837113" y="850900"/>
            <a:ext cx="455612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183" name="公式" r:id="rId27" imgW="190500" imgH="228600" progId="Equation.3">
                    <p:embed/>
                  </p:oleObj>
                </mc:Choice>
                <mc:Fallback>
                  <p:oleObj name="公式" r:id="rId27" imgW="1905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7113" y="850900"/>
                          <a:ext cx="455612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" name="Text Box 0"/>
          <p:cNvSpPr txBox="1">
            <a:spLocks noChangeArrowheads="1"/>
          </p:cNvSpPr>
          <p:nvPr/>
        </p:nvSpPr>
        <p:spPr bwMode="invGray">
          <a:xfrm>
            <a:off x="309437" y="1344464"/>
            <a:ext cx="188629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sz="22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光程差</a:t>
            </a:r>
            <a:r>
              <a:rPr lang="zh-CN" altLang="en-US" sz="2200" dirty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769275"/>
              </p:ext>
            </p:extLst>
          </p:nvPr>
        </p:nvGraphicFramePr>
        <p:xfrm>
          <a:off x="1547664" y="1361020"/>
          <a:ext cx="2808312" cy="491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184" name="公式" r:id="rId29" imgW="1168400" imgH="241300" progId="Equation.3">
                  <p:embed/>
                </p:oleObj>
              </mc:Choice>
              <mc:Fallback>
                <p:oleObj name="公式" r:id="rId29" imgW="11684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361020"/>
                        <a:ext cx="2808312" cy="4918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 Box 4"/>
          <p:cNvSpPr txBox="1">
            <a:spLocks noChangeArrowheads="1"/>
          </p:cNvSpPr>
          <p:nvPr/>
        </p:nvSpPr>
        <p:spPr bwMode="invGray">
          <a:xfrm>
            <a:off x="309437" y="1936352"/>
            <a:ext cx="89706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sz="2200" b="0" dirty="0" smtClean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其中</a:t>
            </a:r>
            <a:endParaRPr lang="zh-CN" altLang="en-US" sz="2200" b="0" dirty="0">
              <a:solidFill>
                <a:srgbClr val="6600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805032"/>
              </p:ext>
            </p:extLst>
          </p:nvPr>
        </p:nvGraphicFramePr>
        <p:xfrm>
          <a:off x="1115616" y="1924845"/>
          <a:ext cx="19685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185" name="公式" r:id="rId31" imgW="774028" imgH="177646" progId="Equation.3">
                  <p:embed/>
                </p:oleObj>
              </mc:Choice>
              <mc:Fallback>
                <p:oleObj name="公式" r:id="rId31" imgW="774028" imgH="17764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924845"/>
                        <a:ext cx="19685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对象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072223"/>
              </p:ext>
            </p:extLst>
          </p:nvPr>
        </p:nvGraphicFramePr>
        <p:xfrm>
          <a:off x="539552" y="4568895"/>
          <a:ext cx="4190555" cy="178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186" name="Equation" r:id="rId33" imgW="1803400" imgH="889000" progId="Equation.DSMT4">
                  <p:embed/>
                </p:oleObj>
              </mc:Choice>
              <mc:Fallback>
                <p:oleObj name="Equation" r:id="rId33" imgW="1803400" imgH="889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568895"/>
                        <a:ext cx="4190555" cy="1785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Text Box 10"/>
          <p:cNvSpPr txBox="1">
            <a:spLocks noChangeArrowheads="1"/>
          </p:cNvSpPr>
          <p:nvPr/>
        </p:nvSpPr>
        <p:spPr bwMode="auto">
          <a:xfrm>
            <a:off x="338102" y="2336544"/>
            <a:ext cx="5025986" cy="1717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200" b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dirty="0" smtClean="0"/>
              <a:t>       </a:t>
            </a:r>
            <a:r>
              <a:rPr lang="zh-CN" altLang="en-US" dirty="0" smtClean="0">
                <a:solidFill>
                  <a:srgbClr val="0066FF"/>
                </a:solidFill>
              </a:rPr>
              <a:t>满足</a:t>
            </a:r>
            <a:r>
              <a:rPr lang="zh-CN" altLang="en-US" dirty="0">
                <a:solidFill>
                  <a:srgbClr val="0066FF"/>
                </a:solidFill>
              </a:rPr>
              <a:t>近轴条件下</a:t>
            </a:r>
            <a:r>
              <a:rPr lang="zh-CN" altLang="en-US" dirty="0"/>
              <a:t>，先对每一狭缝求衍射积分，再将各个缝的衍射积分相加。即先处理每个单元的衍射，再处理所有单元间的干涉。</a:t>
            </a:r>
          </a:p>
        </p:txBody>
      </p:sp>
      <p:graphicFrame>
        <p:nvGraphicFramePr>
          <p:cNvPr id="58" name="对象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306206"/>
              </p:ext>
            </p:extLst>
          </p:nvPr>
        </p:nvGraphicFramePr>
        <p:xfrm>
          <a:off x="6427286" y="5473223"/>
          <a:ext cx="1625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187" name="Equation" r:id="rId35" imgW="1028254" imgH="241195" progId="Equation.DSMT4">
                  <p:embed/>
                </p:oleObj>
              </mc:Choice>
              <mc:Fallback>
                <p:oleObj name="Equation" r:id="rId35" imgW="1028254" imgH="241195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286" y="5473223"/>
                        <a:ext cx="1625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Line 13"/>
          <p:cNvSpPr>
            <a:spLocks noChangeShapeType="1"/>
          </p:cNvSpPr>
          <p:nvPr/>
        </p:nvSpPr>
        <p:spPr bwMode="invGray">
          <a:xfrm>
            <a:off x="6301239" y="4920631"/>
            <a:ext cx="170046" cy="264560"/>
          </a:xfrm>
          <a:prstGeom prst="line">
            <a:avLst/>
          </a:prstGeom>
          <a:noFill/>
          <a:ln w="9525" cap="rnd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" name="Text Box 10"/>
          <p:cNvSpPr txBox="1">
            <a:spLocks noChangeArrowheads="1"/>
          </p:cNvSpPr>
          <p:nvPr/>
        </p:nvSpPr>
        <p:spPr bwMode="auto">
          <a:xfrm>
            <a:off x="379790" y="4019505"/>
            <a:ext cx="5025986" cy="464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200" b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dirty="0" smtClean="0">
                <a:solidFill>
                  <a:srgbClr val="0066FF"/>
                </a:solidFill>
              </a:rPr>
              <a:t>菲涅耳</a:t>
            </a:r>
            <a:r>
              <a:rPr lang="en-US" altLang="zh-CN" dirty="0" smtClean="0">
                <a:solidFill>
                  <a:srgbClr val="0066FF"/>
                </a:solidFill>
              </a:rPr>
              <a:t>—</a:t>
            </a:r>
            <a:r>
              <a:rPr lang="zh-CN" altLang="en-US" dirty="0" smtClean="0">
                <a:solidFill>
                  <a:srgbClr val="0066FF"/>
                </a:solidFill>
              </a:rPr>
              <a:t>基尔霍夫衍射公式</a:t>
            </a:r>
            <a:endParaRPr lang="zh-CN" altLang="en-US" dirty="0">
              <a:solidFill>
                <a:srgbClr val="0066FF"/>
              </a:solidFill>
            </a:endParaRPr>
          </a:p>
        </p:txBody>
      </p:sp>
      <p:sp>
        <p:nvSpPr>
          <p:cNvPr id="59" name="任意多边形 58"/>
          <p:cNvSpPr/>
          <p:nvPr/>
        </p:nvSpPr>
        <p:spPr>
          <a:xfrm>
            <a:off x="3992880" y="5869111"/>
            <a:ext cx="2956560" cy="594513"/>
          </a:xfrm>
          <a:custGeom>
            <a:avLst/>
            <a:gdLst>
              <a:gd name="connsiteX0" fmla="*/ 0 w 2956560"/>
              <a:gd name="connsiteY0" fmla="*/ 0 h 594513"/>
              <a:gd name="connsiteX1" fmla="*/ 502920 w 2956560"/>
              <a:gd name="connsiteY1" fmla="*/ 594360 h 594513"/>
              <a:gd name="connsiteX2" fmla="*/ 2956560 w 2956560"/>
              <a:gd name="connsiteY2" fmla="*/ 45720 h 59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6560" h="594513">
                <a:moveTo>
                  <a:pt x="0" y="0"/>
                </a:moveTo>
                <a:cubicBezTo>
                  <a:pt x="5080" y="293370"/>
                  <a:pt x="10160" y="586740"/>
                  <a:pt x="502920" y="594360"/>
                </a:cubicBezTo>
                <a:cubicBezTo>
                  <a:pt x="995680" y="601980"/>
                  <a:pt x="1976120" y="323850"/>
                  <a:pt x="2956560" y="45720"/>
                </a:cubicBezTo>
              </a:path>
            </a:pathLst>
          </a:custGeom>
          <a:noFill/>
          <a:ln w="19050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04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548680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/>
              <a:t>用积分法进行复振幅的计算</a:t>
            </a:r>
            <a:endParaRPr lang="en-US" altLang="zh-CN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124635"/>
              </p:ext>
            </p:extLst>
          </p:nvPr>
        </p:nvGraphicFramePr>
        <p:xfrm>
          <a:off x="1043608" y="1196752"/>
          <a:ext cx="6731000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50" name="Equation" r:id="rId4" imgW="2679700" imgH="889000" progId="Equation.DSMT4">
                  <p:embed/>
                </p:oleObj>
              </mc:Choice>
              <mc:Fallback>
                <p:oleObj name="Equation" r:id="rId4" imgW="2679700" imgH="889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196752"/>
                        <a:ext cx="6731000" cy="192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对象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446883"/>
              </p:ext>
            </p:extLst>
          </p:nvPr>
        </p:nvGraphicFramePr>
        <p:xfrm>
          <a:off x="1211828" y="3284984"/>
          <a:ext cx="5902325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51" name="Equation" r:id="rId6" imgW="2349500" imgH="711200" progId="Equation.DSMT4">
                  <p:embed/>
                </p:oleObj>
              </mc:Choice>
              <mc:Fallback>
                <p:oleObj name="Equation" r:id="rId6" imgW="2349500" imgH="71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828" y="3284984"/>
                        <a:ext cx="5902325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对象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401850"/>
              </p:ext>
            </p:extLst>
          </p:nvPr>
        </p:nvGraphicFramePr>
        <p:xfrm>
          <a:off x="4459288" y="5143376"/>
          <a:ext cx="4052887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52" name="Equation" r:id="rId8" imgW="1612800" imgH="482400" progId="Equation.DSMT4">
                  <p:embed/>
                </p:oleObj>
              </mc:Choice>
              <mc:Fallback>
                <p:oleObj name="Equation" r:id="rId8" imgW="1612800" imgH="4824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9288" y="5143376"/>
                        <a:ext cx="4052887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对象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617352"/>
              </p:ext>
            </p:extLst>
          </p:nvPr>
        </p:nvGraphicFramePr>
        <p:xfrm>
          <a:off x="1206500" y="5157192"/>
          <a:ext cx="303212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53" name="Equation" r:id="rId10" imgW="1206500" imgH="482600" progId="Equation.DSMT4">
                  <p:embed/>
                </p:oleObj>
              </mc:Choice>
              <mc:Fallback>
                <p:oleObj name="Equation" r:id="rId10" imgW="1206500" imgH="4826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5157192"/>
                        <a:ext cx="3032125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接箭头连接符 4"/>
          <p:cNvCxnSpPr/>
          <p:nvPr/>
        </p:nvCxnSpPr>
        <p:spPr>
          <a:xfrm flipH="1">
            <a:off x="1835696" y="4797152"/>
            <a:ext cx="79208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3563888" y="4797152"/>
            <a:ext cx="165618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0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404664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/>
              <a:t>用积分法进行复振幅的计算</a:t>
            </a:r>
            <a:endParaRPr lang="en-US" altLang="zh-CN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invGray">
          <a:xfrm>
            <a:off x="284312" y="903477"/>
            <a:ext cx="727233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en-US" altLang="zh-CN" sz="22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 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干涉因子</a:t>
            </a:r>
            <a:r>
              <a:rPr lang="zh-CN" altLang="en-US" sz="2200" b="0" dirty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156282"/>
              </p:ext>
            </p:extLst>
          </p:nvPr>
        </p:nvGraphicFramePr>
        <p:xfrm>
          <a:off x="827584" y="2132856"/>
          <a:ext cx="7350125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092" name="Equation" r:id="rId4" imgW="3340100" imgH="1079500" progId="Equation.DSMT4">
                  <p:embed/>
                </p:oleObj>
              </mc:Choice>
              <mc:Fallback>
                <p:oleObj name="Equation" r:id="rId4" imgW="3340100" imgH="10795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132856"/>
                        <a:ext cx="7350125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65873"/>
              </p:ext>
            </p:extLst>
          </p:nvPr>
        </p:nvGraphicFramePr>
        <p:xfrm>
          <a:off x="1018531" y="4653136"/>
          <a:ext cx="29019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093" name="Equation" r:id="rId6" imgW="1143000" imgH="228600" progId="Equation.DSMT4">
                  <p:embed/>
                </p:oleObj>
              </mc:Choice>
              <mc:Fallback>
                <p:oleObj name="Equation" r:id="rId6" imgW="1143000" imgH="22860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8531" y="4653136"/>
                        <a:ext cx="290195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700812"/>
              </p:ext>
            </p:extLst>
          </p:nvPr>
        </p:nvGraphicFramePr>
        <p:xfrm>
          <a:off x="4341169" y="4616624"/>
          <a:ext cx="22574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094" name="Equation" r:id="rId8" imgW="889000" imgH="228600" progId="Equation.DSMT4">
                  <p:embed/>
                </p:oleObj>
              </mc:Choice>
              <mc:Fallback>
                <p:oleObj name="Equation" r:id="rId8" imgW="889000" imgH="22860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169" y="4616624"/>
                        <a:ext cx="225742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601883"/>
              </p:ext>
            </p:extLst>
          </p:nvPr>
        </p:nvGraphicFramePr>
        <p:xfrm>
          <a:off x="3861744" y="4724574"/>
          <a:ext cx="48260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095" name="Equation" r:id="rId10" imgW="190417" imgH="152334" progId="Equation.DSMT4">
                  <p:embed/>
                </p:oleObj>
              </mc:Choice>
              <mc:Fallback>
                <p:oleObj name="Equation" r:id="rId10" imgW="190417" imgH="152334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1744" y="4724574"/>
                        <a:ext cx="482600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028682"/>
              </p:ext>
            </p:extLst>
          </p:nvPr>
        </p:nvGraphicFramePr>
        <p:xfrm>
          <a:off x="971600" y="5394647"/>
          <a:ext cx="2392363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096" name="公式" r:id="rId12" imgW="952087" imgH="418918" progId="Equation.3">
                  <p:embed/>
                </p:oleObj>
              </mc:Choice>
              <mc:Fallback>
                <p:oleObj name="公式" r:id="rId12" imgW="952087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394647"/>
                        <a:ext cx="2392363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0"/>
          <p:cNvSpPr txBox="1">
            <a:spLocks noChangeArrowheads="1"/>
          </p:cNvSpPr>
          <p:nvPr/>
        </p:nvSpPr>
        <p:spPr bwMode="invGray">
          <a:xfrm>
            <a:off x="3492550" y="5575622"/>
            <a:ext cx="37798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只依赖于</a:t>
            </a:r>
            <a:r>
              <a:rPr lang="en-US" altLang="zh-CN" b="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单元的空间排列 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invGray">
          <a:xfrm>
            <a:off x="371345" y="1531755"/>
            <a:ext cx="12483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sz="22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仍使用</a:t>
            </a:r>
            <a:endParaRPr lang="zh-CN" altLang="en-US" sz="22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6" name="对象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782633"/>
              </p:ext>
            </p:extLst>
          </p:nvPr>
        </p:nvGraphicFramePr>
        <p:xfrm>
          <a:off x="1451814" y="1334364"/>
          <a:ext cx="20320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097" name="公式" r:id="rId14" imgW="799753" imgH="393529" progId="Equation.3">
                  <p:embed/>
                </p:oleObj>
              </mc:Choice>
              <mc:Fallback>
                <p:oleObj name="公式" r:id="rId14" imgW="79975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1814" y="1334364"/>
                        <a:ext cx="20320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对象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828562"/>
              </p:ext>
            </p:extLst>
          </p:nvPr>
        </p:nvGraphicFramePr>
        <p:xfrm>
          <a:off x="4103948" y="1555904"/>
          <a:ext cx="19685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098" name="公式" r:id="rId16" imgW="774028" imgH="177646" progId="Equation.3">
                  <p:embed/>
                </p:oleObj>
              </mc:Choice>
              <mc:Fallback>
                <p:oleObj name="公式" r:id="rId16" imgW="774028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948" y="1555904"/>
                        <a:ext cx="19685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对象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743570"/>
              </p:ext>
            </p:extLst>
          </p:nvPr>
        </p:nvGraphicFramePr>
        <p:xfrm>
          <a:off x="6465938" y="1547481"/>
          <a:ext cx="16129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099" name="公式" r:id="rId18" imgW="634725" imgH="203112" progId="Equation.3">
                  <p:embed/>
                </p:oleObj>
              </mc:Choice>
              <mc:Fallback>
                <p:oleObj name="公式" r:id="rId18" imgW="63472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5938" y="1547481"/>
                        <a:ext cx="16129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对象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623859"/>
              </p:ext>
            </p:extLst>
          </p:nvPr>
        </p:nvGraphicFramePr>
        <p:xfrm>
          <a:off x="6012160" y="1582892"/>
          <a:ext cx="48260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100" name="Equation" r:id="rId20" imgW="190417" imgH="152334" progId="Equation.DSMT4">
                  <p:embed/>
                </p:oleObj>
              </mc:Choice>
              <mc:Fallback>
                <p:oleObj name="Equation" r:id="rId20" imgW="190417" imgH="15233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1582892"/>
                        <a:ext cx="482600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4"/>
          <p:cNvSpPr txBox="1">
            <a:spLocks noChangeArrowheads="1"/>
          </p:cNvSpPr>
          <p:nvPr/>
        </p:nvSpPr>
        <p:spPr bwMode="invGray">
          <a:xfrm>
            <a:off x="3756003" y="1551113"/>
            <a:ext cx="62416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sz="22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则</a:t>
            </a:r>
            <a:endParaRPr lang="zh-CN" altLang="en-US" sz="22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35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836712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/>
              <a:t>光栅方程</a:t>
            </a:r>
            <a:endParaRPr lang="en-US" altLang="zh-CN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13626" y="1553506"/>
            <a:ext cx="8229600" cy="353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marL="457200" indent="-457200" algn="l">
              <a:lnSpc>
                <a:spcPct val="12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光栅光谱由</a:t>
            </a:r>
            <a:r>
              <a:rPr lang="en-US" altLang="zh-CN" sz="2200" b="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元干涉因子，即缝间干涉因子决定。</a:t>
            </a:r>
            <a:r>
              <a:rPr lang="en-US" altLang="zh-CN" sz="2200" b="0" i="1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β</a:t>
            </a:r>
            <a:r>
              <a:rPr lang="en-US" altLang="zh-CN" sz="2200" b="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=π</a:t>
            </a:r>
            <a:r>
              <a:rPr lang="en-US" altLang="zh-CN" sz="2200" b="0" i="1" dirty="0" err="1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altLang="zh-CN" sz="2200" b="0" dirty="0" err="1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sinθ</a:t>
            </a:r>
            <a:r>
              <a:rPr lang="en-US" altLang="zh-CN" sz="2200" b="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sz="2200" b="0" i="1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λ</a:t>
            </a:r>
            <a:r>
              <a:rPr lang="en-US" altLang="zh-CN" sz="2200" b="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sz="2200" b="0" i="1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altLang="zh-CN" sz="2200" b="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π 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对应 </a:t>
            </a:r>
            <a:r>
              <a:rPr lang="en-US" altLang="zh-CN" sz="22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altLang="zh-CN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级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光谱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2200" b="0" i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相邻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单元间的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相位差 </a:t>
            </a:r>
            <a:r>
              <a:rPr lang="en-US" altLang="zh-CN" sz="2200" b="0" dirty="0" err="1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Δ</a:t>
            </a:r>
            <a:r>
              <a:rPr lang="en-US" altLang="zh-CN" sz="2200" b="0" i="1" dirty="0" err="1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φ</a:t>
            </a:r>
            <a:r>
              <a:rPr lang="en-US" altLang="zh-CN" sz="2200" b="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sz="2200" b="0" i="1" dirty="0" err="1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kd</a:t>
            </a:r>
            <a:r>
              <a:rPr lang="en-US" altLang="zh-CN" sz="2200" b="0" dirty="0" err="1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sinθ</a:t>
            </a:r>
            <a:r>
              <a:rPr lang="en-US" altLang="zh-CN" sz="2200" b="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=2</a:t>
            </a:r>
            <a:r>
              <a:rPr lang="en-US" altLang="zh-CN" sz="2200" b="0" i="1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altLang="zh-CN" sz="2200" b="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π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光程差 </a:t>
            </a:r>
            <a:r>
              <a:rPr lang="en-US" altLang="zh-CN" sz="2200" b="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Δ=</a:t>
            </a:r>
            <a:r>
              <a:rPr lang="en-US" altLang="zh-CN" sz="2200" b="0" i="1" dirty="0" err="1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altLang="zh-CN" sz="2200" b="0" dirty="0" err="1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sinθ</a:t>
            </a:r>
            <a:r>
              <a:rPr lang="en-US" altLang="zh-CN" sz="2200" b="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sz="2200" b="0" i="1" dirty="0" err="1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jλ</a:t>
            </a:r>
            <a:r>
              <a:rPr lang="en-US" altLang="zh-CN" sz="2200" b="0" i="1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决定了光谱线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的位置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r>
              <a:rPr lang="en-US" altLang="zh-CN" sz="2200" b="0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200" b="0" i="1" dirty="0" err="1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altLang="zh-CN" sz="2200" b="0" dirty="0" err="1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sinθ</a:t>
            </a:r>
            <a:r>
              <a:rPr lang="en-US" altLang="zh-CN" sz="2200" b="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sz="2200" b="0" i="1" dirty="0" err="1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jλ</a:t>
            </a:r>
            <a:r>
              <a:rPr lang="en-US" altLang="zh-CN" sz="2200" b="0" i="1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被称为</a:t>
            </a:r>
            <a:r>
              <a:rPr lang="zh-CN" altLang="en-US" sz="2200" b="0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光栅方程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en-US" sz="2200" b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12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平行光正入射时，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各个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干涉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主极大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值的位置由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方程 </a:t>
            </a:r>
            <a:r>
              <a:rPr lang="en-US" altLang="zh-CN" sz="2200" b="0" dirty="0" err="1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sinθ</a:t>
            </a:r>
            <a:r>
              <a:rPr lang="en-US" altLang="zh-CN" sz="2200" b="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sz="2200" b="0" i="1" dirty="0" err="1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jλ</a:t>
            </a:r>
            <a:r>
              <a:rPr lang="en-US" altLang="zh-CN" sz="2200" b="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sz="2200" b="0" i="1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 </a:t>
            </a:r>
            <a:r>
              <a:rPr lang="en-US" altLang="zh-CN" sz="2200" b="0" i="1" dirty="0" err="1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altLang="zh-CN" sz="2200" b="0" dirty="0" err="1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sinθ</a:t>
            </a:r>
            <a:r>
              <a:rPr lang="en-US" altLang="zh-CN" sz="2200" b="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sz="2200" b="0" i="1" dirty="0" err="1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jλ</a:t>
            </a:r>
            <a:r>
              <a:rPr lang="en-US" altLang="zh-CN" sz="2200" b="0" i="1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确定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</a:p>
          <a:p>
            <a:pPr marL="457200" indent="-457200" algn="l">
              <a:lnSpc>
                <a:spcPct val="12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200" b="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如果入射光与光栅不垂直，则必须计算入射光的光程差。</a:t>
            </a:r>
          </a:p>
        </p:txBody>
      </p:sp>
    </p:spTree>
    <p:extLst>
      <p:ext uri="{BB962C8B-B14F-4D97-AF65-F5344CB8AC3E}">
        <p14:creationId xmlns:p14="http://schemas.microsoft.com/office/powerpoint/2010/main" val="341306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8" y="68924"/>
            <a:ext cx="8640960" cy="720080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</a:pPr>
            <a:r>
              <a:rPr lang="zh-CN" altLang="en-US" dirty="0" smtClean="0"/>
              <a:t>一、多</a:t>
            </a:r>
            <a:r>
              <a:rPr lang="zh-CN" altLang="en-US" dirty="0"/>
              <a:t>缝夫琅禾费衍射</a:t>
            </a:r>
            <a:endParaRPr lang="en-US" altLang="zh-CN" dirty="0"/>
          </a:p>
        </p:txBody>
      </p:sp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764704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/>
              <a:t>有序结构与光栅</a:t>
            </a:r>
            <a:endParaRPr lang="en-US" altLang="zh-CN" dirty="0"/>
          </a:p>
        </p:txBody>
      </p:sp>
      <p:sp>
        <p:nvSpPr>
          <p:cNvPr id="23" name="Text Box 1"/>
          <p:cNvSpPr txBox="1">
            <a:spLocks noChangeArrowheads="1"/>
          </p:cNvSpPr>
          <p:nvPr/>
        </p:nvSpPr>
        <p:spPr bwMode="invGray">
          <a:xfrm>
            <a:off x="444923" y="1264193"/>
            <a:ext cx="81724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sz="2200" b="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光栅</a:t>
            </a:r>
            <a:r>
              <a:rPr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：具有周期性空间结构或光学性能的衍射屏统称为光栅</a:t>
            </a:r>
          </a:p>
        </p:txBody>
      </p:sp>
      <p:grpSp>
        <p:nvGrpSpPr>
          <p:cNvPr id="25" name="Group 128"/>
          <p:cNvGrpSpPr>
            <a:grpSpLocks/>
          </p:cNvGrpSpPr>
          <p:nvPr/>
        </p:nvGrpSpPr>
        <p:grpSpPr bwMode="auto">
          <a:xfrm>
            <a:off x="601112" y="1955004"/>
            <a:ext cx="2081213" cy="4094162"/>
            <a:chOff x="2432" y="981"/>
            <a:chExt cx="1446" cy="3220"/>
          </a:xfrm>
        </p:grpSpPr>
        <p:sp>
          <p:nvSpPr>
            <p:cNvPr id="27" name="Rectangle 71"/>
            <p:cNvSpPr>
              <a:spLocks noChangeArrowheads="1"/>
            </p:cNvSpPr>
            <p:nvPr/>
          </p:nvSpPr>
          <p:spPr bwMode="auto">
            <a:xfrm>
              <a:off x="3087" y="981"/>
              <a:ext cx="52" cy="3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0" name="Rectangle 72"/>
            <p:cNvSpPr>
              <a:spLocks noChangeArrowheads="1"/>
            </p:cNvSpPr>
            <p:nvPr/>
          </p:nvSpPr>
          <p:spPr bwMode="auto">
            <a:xfrm>
              <a:off x="3087" y="1339"/>
              <a:ext cx="52" cy="1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1" name="Rectangle 73"/>
            <p:cNvSpPr>
              <a:spLocks noChangeArrowheads="1"/>
            </p:cNvSpPr>
            <p:nvPr/>
          </p:nvSpPr>
          <p:spPr bwMode="auto">
            <a:xfrm>
              <a:off x="3087" y="1518"/>
              <a:ext cx="52" cy="3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2" name="Rectangle 74"/>
            <p:cNvSpPr>
              <a:spLocks noChangeArrowheads="1"/>
            </p:cNvSpPr>
            <p:nvPr/>
          </p:nvSpPr>
          <p:spPr bwMode="auto">
            <a:xfrm>
              <a:off x="3087" y="1876"/>
              <a:ext cx="52" cy="1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3" name="Rectangle 75"/>
            <p:cNvSpPr>
              <a:spLocks noChangeArrowheads="1"/>
            </p:cNvSpPr>
            <p:nvPr/>
          </p:nvSpPr>
          <p:spPr bwMode="auto">
            <a:xfrm>
              <a:off x="3087" y="2055"/>
              <a:ext cx="52" cy="3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4" name="Rectangle 76"/>
            <p:cNvSpPr>
              <a:spLocks noChangeArrowheads="1"/>
            </p:cNvSpPr>
            <p:nvPr/>
          </p:nvSpPr>
          <p:spPr bwMode="auto">
            <a:xfrm>
              <a:off x="3087" y="2413"/>
              <a:ext cx="52" cy="1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5" name="Rectangle 77"/>
            <p:cNvSpPr>
              <a:spLocks noChangeArrowheads="1"/>
            </p:cNvSpPr>
            <p:nvPr/>
          </p:nvSpPr>
          <p:spPr bwMode="auto">
            <a:xfrm>
              <a:off x="3087" y="2591"/>
              <a:ext cx="52" cy="35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6" name="Rectangle 78"/>
            <p:cNvSpPr>
              <a:spLocks noChangeArrowheads="1"/>
            </p:cNvSpPr>
            <p:nvPr/>
          </p:nvSpPr>
          <p:spPr bwMode="auto">
            <a:xfrm>
              <a:off x="3087" y="2950"/>
              <a:ext cx="52" cy="1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7" name="Rectangle 79"/>
            <p:cNvSpPr>
              <a:spLocks noChangeArrowheads="1"/>
            </p:cNvSpPr>
            <p:nvPr/>
          </p:nvSpPr>
          <p:spPr bwMode="auto">
            <a:xfrm>
              <a:off x="3087" y="3128"/>
              <a:ext cx="52" cy="3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8" name="Rectangle 80"/>
            <p:cNvSpPr>
              <a:spLocks noChangeArrowheads="1"/>
            </p:cNvSpPr>
            <p:nvPr/>
          </p:nvSpPr>
          <p:spPr bwMode="auto">
            <a:xfrm>
              <a:off x="3087" y="3486"/>
              <a:ext cx="52" cy="1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9" name="Rectangle 81"/>
            <p:cNvSpPr>
              <a:spLocks noChangeArrowheads="1"/>
            </p:cNvSpPr>
            <p:nvPr/>
          </p:nvSpPr>
          <p:spPr bwMode="auto">
            <a:xfrm>
              <a:off x="3087" y="3664"/>
              <a:ext cx="52" cy="35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0" name="Rectangle 82"/>
            <p:cNvSpPr>
              <a:spLocks noChangeArrowheads="1"/>
            </p:cNvSpPr>
            <p:nvPr/>
          </p:nvSpPr>
          <p:spPr bwMode="auto">
            <a:xfrm>
              <a:off x="3087" y="4023"/>
              <a:ext cx="52" cy="1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1" name="Line 83"/>
            <p:cNvSpPr>
              <a:spLocks noChangeShapeType="1"/>
            </p:cNvSpPr>
            <p:nvPr/>
          </p:nvSpPr>
          <p:spPr bwMode="auto">
            <a:xfrm>
              <a:off x="2432" y="1411"/>
              <a:ext cx="655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Line 84"/>
            <p:cNvSpPr>
              <a:spLocks noChangeShapeType="1"/>
            </p:cNvSpPr>
            <p:nvPr/>
          </p:nvSpPr>
          <p:spPr bwMode="auto">
            <a:xfrm>
              <a:off x="2432" y="1948"/>
              <a:ext cx="655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Line 85"/>
            <p:cNvSpPr>
              <a:spLocks noChangeShapeType="1"/>
            </p:cNvSpPr>
            <p:nvPr/>
          </p:nvSpPr>
          <p:spPr bwMode="auto">
            <a:xfrm>
              <a:off x="2432" y="2485"/>
              <a:ext cx="655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Line 86"/>
            <p:cNvSpPr>
              <a:spLocks noChangeShapeType="1"/>
            </p:cNvSpPr>
            <p:nvPr/>
          </p:nvSpPr>
          <p:spPr bwMode="auto">
            <a:xfrm>
              <a:off x="2432" y="3021"/>
              <a:ext cx="655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Line 87"/>
            <p:cNvSpPr>
              <a:spLocks noChangeShapeType="1"/>
            </p:cNvSpPr>
            <p:nvPr/>
          </p:nvSpPr>
          <p:spPr bwMode="auto">
            <a:xfrm>
              <a:off x="2432" y="3594"/>
              <a:ext cx="655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Line 88"/>
            <p:cNvSpPr>
              <a:spLocks noChangeShapeType="1"/>
            </p:cNvSpPr>
            <p:nvPr/>
          </p:nvSpPr>
          <p:spPr bwMode="auto">
            <a:xfrm>
              <a:off x="2432" y="4131"/>
              <a:ext cx="655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Line 89"/>
            <p:cNvSpPr>
              <a:spLocks noChangeShapeType="1"/>
            </p:cNvSpPr>
            <p:nvPr/>
          </p:nvSpPr>
          <p:spPr bwMode="auto">
            <a:xfrm flipV="1">
              <a:off x="3139" y="1125"/>
              <a:ext cx="446" cy="28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Line 90"/>
            <p:cNvSpPr>
              <a:spLocks noChangeShapeType="1"/>
            </p:cNvSpPr>
            <p:nvPr/>
          </p:nvSpPr>
          <p:spPr bwMode="auto">
            <a:xfrm flipV="1">
              <a:off x="3139" y="1661"/>
              <a:ext cx="446" cy="28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Line 91"/>
            <p:cNvSpPr>
              <a:spLocks noChangeShapeType="1"/>
            </p:cNvSpPr>
            <p:nvPr/>
          </p:nvSpPr>
          <p:spPr bwMode="auto">
            <a:xfrm flipV="1">
              <a:off x="3139" y="2198"/>
              <a:ext cx="446" cy="28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Line 92"/>
            <p:cNvSpPr>
              <a:spLocks noChangeShapeType="1"/>
            </p:cNvSpPr>
            <p:nvPr/>
          </p:nvSpPr>
          <p:spPr bwMode="auto">
            <a:xfrm flipV="1">
              <a:off x="3139" y="2735"/>
              <a:ext cx="446" cy="28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Line 93"/>
            <p:cNvSpPr>
              <a:spLocks noChangeShapeType="1"/>
            </p:cNvSpPr>
            <p:nvPr/>
          </p:nvSpPr>
          <p:spPr bwMode="auto">
            <a:xfrm flipV="1">
              <a:off x="3139" y="3308"/>
              <a:ext cx="446" cy="28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Line 94"/>
            <p:cNvSpPr>
              <a:spLocks noChangeShapeType="1"/>
            </p:cNvSpPr>
            <p:nvPr/>
          </p:nvSpPr>
          <p:spPr bwMode="auto">
            <a:xfrm flipV="1">
              <a:off x="3139" y="3844"/>
              <a:ext cx="446" cy="28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Line 95"/>
            <p:cNvSpPr>
              <a:spLocks noChangeShapeType="1"/>
            </p:cNvSpPr>
            <p:nvPr/>
          </p:nvSpPr>
          <p:spPr bwMode="auto">
            <a:xfrm>
              <a:off x="3113" y="1339"/>
              <a:ext cx="6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Line 96"/>
            <p:cNvSpPr>
              <a:spLocks noChangeShapeType="1"/>
            </p:cNvSpPr>
            <p:nvPr/>
          </p:nvSpPr>
          <p:spPr bwMode="auto">
            <a:xfrm>
              <a:off x="3113" y="1518"/>
              <a:ext cx="6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Line 97"/>
            <p:cNvSpPr>
              <a:spLocks noChangeShapeType="1"/>
            </p:cNvSpPr>
            <p:nvPr/>
          </p:nvSpPr>
          <p:spPr bwMode="auto">
            <a:xfrm>
              <a:off x="3113" y="1876"/>
              <a:ext cx="6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Line 98"/>
            <p:cNvSpPr>
              <a:spLocks noChangeShapeType="1"/>
            </p:cNvSpPr>
            <p:nvPr/>
          </p:nvSpPr>
          <p:spPr bwMode="auto">
            <a:xfrm>
              <a:off x="3638" y="1339"/>
              <a:ext cx="0" cy="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Line 99"/>
            <p:cNvSpPr>
              <a:spLocks noChangeShapeType="1"/>
            </p:cNvSpPr>
            <p:nvPr/>
          </p:nvSpPr>
          <p:spPr bwMode="auto">
            <a:xfrm>
              <a:off x="3638" y="1518"/>
              <a:ext cx="0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Line 100"/>
            <p:cNvSpPr>
              <a:spLocks noChangeShapeType="1"/>
            </p:cNvSpPr>
            <p:nvPr/>
          </p:nvSpPr>
          <p:spPr bwMode="auto">
            <a:xfrm>
              <a:off x="3769" y="1339"/>
              <a:ext cx="0" cy="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59" name="Object 101"/>
            <p:cNvGraphicFramePr>
              <a:graphicFrameLocks noChangeAspect="1"/>
            </p:cNvGraphicFramePr>
            <p:nvPr/>
          </p:nvGraphicFramePr>
          <p:xfrm>
            <a:off x="3506" y="1375"/>
            <a:ext cx="95" cy="1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11" name="公式" r:id="rId4" imgW="126835" imgH="139518" progId="Equation.3">
                    <p:embed/>
                  </p:oleObj>
                </mc:Choice>
                <mc:Fallback>
                  <p:oleObj name="公式" r:id="rId4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6" y="1375"/>
                          <a:ext cx="95" cy="1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102"/>
            <p:cNvGraphicFramePr>
              <a:graphicFrameLocks noChangeAspect="1"/>
            </p:cNvGraphicFramePr>
            <p:nvPr/>
          </p:nvGraphicFramePr>
          <p:xfrm>
            <a:off x="3506" y="1607"/>
            <a:ext cx="95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12" name="公式" r:id="rId6" imgW="126725" imgH="177415" progId="Equation.3">
                    <p:embed/>
                  </p:oleObj>
                </mc:Choice>
                <mc:Fallback>
                  <p:oleObj name="公式" r:id="rId6" imgW="126725" imgH="1774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6" y="1607"/>
                          <a:ext cx="95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103"/>
            <p:cNvGraphicFramePr>
              <a:graphicFrameLocks noChangeAspect="1"/>
            </p:cNvGraphicFramePr>
            <p:nvPr/>
          </p:nvGraphicFramePr>
          <p:xfrm>
            <a:off x="3774" y="1536"/>
            <a:ext cx="104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13" name="公式" r:id="rId8" imgW="139579" imgH="177646" progId="Equation.3">
                    <p:embed/>
                  </p:oleObj>
                </mc:Choice>
                <mc:Fallback>
                  <p:oleObj name="公式" r:id="rId8" imgW="139579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4" y="1536"/>
                          <a:ext cx="104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2" name="Group 104"/>
          <p:cNvGrpSpPr>
            <a:grpSpLocks/>
          </p:cNvGrpSpPr>
          <p:nvPr/>
        </p:nvGrpSpPr>
        <p:grpSpPr bwMode="auto">
          <a:xfrm>
            <a:off x="2915816" y="1888430"/>
            <a:ext cx="935038" cy="4440238"/>
            <a:chOff x="3696" y="45"/>
            <a:chExt cx="998" cy="4156"/>
          </a:xfrm>
        </p:grpSpPr>
        <p:sp>
          <p:nvSpPr>
            <p:cNvPr id="63" name="Rectangle 105"/>
            <p:cNvSpPr>
              <a:spLocks noChangeArrowheads="1"/>
            </p:cNvSpPr>
            <p:nvPr/>
          </p:nvSpPr>
          <p:spPr bwMode="auto">
            <a:xfrm>
              <a:off x="3696" y="45"/>
              <a:ext cx="91" cy="415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4" name="Rectangle 106"/>
            <p:cNvSpPr>
              <a:spLocks noChangeArrowheads="1"/>
            </p:cNvSpPr>
            <p:nvPr/>
          </p:nvSpPr>
          <p:spPr bwMode="auto">
            <a:xfrm>
              <a:off x="3787" y="436"/>
              <a:ext cx="45" cy="2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5" name="Rectangle 107"/>
            <p:cNvSpPr>
              <a:spLocks noChangeArrowheads="1"/>
            </p:cNvSpPr>
            <p:nvPr/>
          </p:nvSpPr>
          <p:spPr bwMode="auto">
            <a:xfrm>
              <a:off x="3787" y="980"/>
              <a:ext cx="45" cy="2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6" name="Rectangle 108"/>
            <p:cNvSpPr>
              <a:spLocks noChangeArrowheads="1"/>
            </p:cNvSpPr>
            <p:nvPr/>
          </p:nvSpPr>
          <p:spPr bwMode="auto">
            <a:xfrm>
              <a:off x="3787" y="1525"/>
              <a:ext cx="45" cy="2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7" name="Rectangle 109"/>
            <p:cNvSpPr>
              <a:spLocks noChangeArrowheads="1"/>
            </p:cNvSpPr>
            <p:nvPr/>
          </p:nvSpPr>
          <p:spPr bwMode="auto">
            <a:xfrm>
              <a:off x="3787" y="2069"/>
              <a:ext cx="45" cy="2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8" name="Rectangle 110"/>
            <p:cNvSpPr>
              <a:spLocks noChangeArrowheads="1"/>
            </p:cNvSpPr>
            <p:nvPr/>
          </p:nvSpPr>
          <p:spPr bwMode="auto">
            <a:xfrm>
              <a:off x="3787" y="2069"/>
              <a:ext cx="45" cy="2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9" name="Rectangle 111"/>
            <p:cNvSpPr>
              <a:spLocks noChangeArrowheads="1"/>
            </p:cNvSpPr>
            <p:nvPr/>
          </p:nvSpPr>
          <p:spPr bwMode="auto">
            <a:xfrm>
              <a:off x="3787" y="2613"/>
              <a:ext cx="45" cy="2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0" name="Rectangle 112"/>
            <p:cNvSpPr>
              <a:spLocks noChangeArrowheads="1"/>
            </p:cNvSpPr>
            <p:nvPr/>
          </p:nvSpPr>
          <p:spPr bwMode="auto">
            <a:xfrm>
              <a:off x="3787" y="3158"/>
              <a:ext cx="45" cy="2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1" name="Rectangle 113"/>
            <p:cNvSpPr>
              <a:spLocks noChangeArrowheads="1"/>
            </p:cNvSpPr>
            <p:nvPr/>
          </p:nvSpPr>
          <p:spPr bwMode="auto">
            <a:xfrm>
              <a:off x="3787" y="3702"/>
              <a:ext cx="45" cy="2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2" name="Line 114"/>
            <p:cNvSpPr>
              <a:spLocks noChangeShapeType="1"/>
            </p:cNvSpPr>
            <p:nvPr/>
          </p:nvSpPr>
          <p:spPr bwMode="auto">
            <a:xfrm flipH="1">
              <a:off x="3833" y="164"/>
              <a:ext cx="861" cy="4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Line 115"/>
            <p:cNvSpPr>
              <a:spLocks noChangeShapeType="1"/>
            </p:cNvSpPr>
            <p:nvPr/>
          </p:nvSpPr>
          <p:spPr bwMode="auto">
            <a:xfrm>
              <a:off x="3833" y="572"/>
              <a:ext cx="680" cy="77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Line 116"/>
            <p:cNvSpPr>
              <a:spLocks noChangeShapeType="1"/>
            </p:cNvSpPr>
            <p:nvPr/>
          </p:nvSpPr>
          <p:spPr bwMode="auto">
            <a:xfrm flipH="1">
              <a:off x="3833" y="709"/>
              <a:ext cx="861" cy="4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Line 117"/>
            <p:cNvSpPr>
              <a:spLocks noChangeShapeType="1"/>
            </p:cNvSpPr>
            <p:nvPr/>
          </p:nvSpPr>
          <p:spPr bwMode="auto">
            <a:xfrm>
              <a:off x="3833" y="1117"/>
              <a:ext cx="680" cy="77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Line 118"/>
            <p:cNvSpPr>
              <a:spLocks noChangeShapeType="1"/>
            </p:cNvSpPr>
            <p:nvPr/>
          </p:nvSpPr>
          <p:spPr bwMode="auto">
            <a:xfrm flipH="1">
              <a:off x="3833" y="1253"/>
              <a:ext cx="861" cy="4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Line 119"/>
            <p:cNvSpPr>
              <a:spLocks noChangeShapeType="1"/>
            </p:cNvSpPr>
            <p:nvPr/>
          </p:nvSpPr>
          <p:spPr bwMode="auto">
            <a:xfrm>
              <a:off x="3833" y="1661"/>
              <a:ext cx="680" cy="77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Line 120"/>
            <p:cNvSpPr>
              <a:spLocks noChangeShapeType="1"/>
            </p:cNvSpPr>
            <p:nvPr/>
          </p:nvSpPr>
          <p:spPr bwMode="auto">
            <a:xfrm flipH="1">
              <a:off x="3833" y="1797"/>
              <a:ext cx="861" cy="4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Line 121"/>
            <p:cNvSpPr>
              <a:spLocks noChangeShapeType="1"/>
            </p:cNvSpPr>
            <p:nvPr/>
          </p:nvSpPr>
          <p:spPr bwMode="auto">
            <a:xfrm>
              <a:off x="3833" y="2205"/>
              <a:ext cx="680" cy="77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" name="Line 122"/>
            <p:cNvSpPr>
              <a:spLocks noChangeShapeType="1"/>
            </p:cNvSpPr>
            <p:nvPr/>
          </p:nvSpPr>
          <p:spPr bwMode="auto">
            <a:xfrm>
              <a:off x="3833" y="2204"/>
              <a:ext cx="680" cy="77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Line 123"/>
            <p:cNvSpPr>
              <a:spLocks noChangeShapeType="1"/>
            </p:cNvSpPr>
            <p:nvPr/>
          </p:nvSpPr>
          <p:spPr bwMode="auto">
            <a:xfrm>
              <a:off x="3833" y="2749"/>
              <a:ext cx="680" cy="77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Line 124"/>
            <p:cNvSpPr>
              <a:spLocks noChangeShapeType="1"/>
            </p:cNvSpPr>
            <p:nvPr/>
          </p:nvSpPr>
          <p:spPr bwMode="auto">
            <a:xfrm flipH="1">
              <a:off x="3833" y="2885"/>
              <a:ext cx="861" cy="4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Line 125"/>
            <p:cNvSpPr>
              <a:spLocks noChangeShapeType="1"/>
            </p:cNvSpPr>
            <p:nvPr/>
          </p:nvSpPr>
          <p:spPr bwMode="auto">
            <a:xfrm>
              <a:off x="3833" y="3293"/>
              <a:ext cx="680" cy="77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Line 126"/>
            <p:cNvSpPr>
              <a:spLocks noChangeShapeType="1"/>
            </p:cNvSpPr>
            <p:nvPr/>
          </p:nvSpPr>
          <p:spPr bwMode="auto">
            <a:xfrm flipH="1">
              <a:off x="3833" y="3429"/>
              <a:ext cx="861" cy="4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Line 127"/>
            <p:cNvSpPr>
              <a:spLocks noChangeShapeType="1"/>
            </p:cNvSpPr>
            <p:nvPr/>
          </p:nvSpPr>
          <p:spPr bwMode="auto">
            <a:xfrm flipH="1">
              <a:off x="3833" y="2342"/>
              <a:ext cx="861" cy="4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0" name="Group 48"/>
          <p:cNvGrpSpPr>
            <a:grpSpLocks/>
          </p:cNvGrpSpPr>
          <p:nvPr/>
        </p:nvGrpSpPr>
        <p:grpSpPr bwMode="auto">
          <a:xfrm>
            <a:off x="6007401" y="1761708"/>
            <a:ext cx="2867012" cy="2129389"/>
            <a:chOff x="751" y="2290"/>
            <a:chExt cx="1997" cy="1426"/>
          </a:xfrm>
        </p:grpSpPr>
        <p:sp>
          <p:nvSpPr>
            <p:cNvPr id="151" name="Line 11"/>
            <p:cNvSpPr>
              <a:spLocks noChangeAspect="1" noChangeShapeType="1"/>
            </p:cNvSpPr>
            <p:nvPr/>
          </p:nvSpPr>
          <p:spPr bwMode="auto">
            <a:xfrm>
              <a:off x="751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52" name="Line 12"/>
            <p:cNvSpPr>
              <a:spLocks noChangeAspect="1" noChangeShapeType="1"/>
            </p:cNvSpPr>
            <p:nvPr/>
          </p:nvSpPr>
          <p:spPr bwMode="auto">
            <a:xfrm>
              <a:off x="825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53" name="Line 13"/>
            <p:cNvSpPr>
              <a:spLocks noChangeAspect="1" noChangeShapeType="1"/>
            </p:cNvSpPr>
            <p:nvPr/>
          </p:nvSpPr>
          <p:spPr bwMode="auto">
            <a:xfrm flipH="1">
              <a:off x="899" y="2292"/>
              <a:ext cx="0" cy="14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54" name="Line 14"/>
            <p:cNvSpPr>
              <a:spLocks noChangeAspect="1" noChangeShapeType="1"/>
            </p:cNvSpPr>
            <p:nvPr/>
          </p:nvSpPr>
          <p:spPr bwMode="auto">
            <a:xfrm>
              <a:off x="973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55" name="Line 15"/>
            <p:cNvSpPr>
              <a:spLocks noChangeAspect="1" noChangeShapeType="1"/>
            </p:cNvSpPr>
            <p:nvPr/>
          </p:nvSpPr>
          <p:spPr bwMode="auto">
            <a:xfrm>
              <a:off x="1046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56" name="Line 16"/>
            <p:cNvSpPr>
              <a:spLocks noChangeAspect="1" noChangeShapeType="1"/>
            </p:cNvSpPr>
            <p:nvPr/>
          </p:nvSpPr>
          <p:spPr bwMode="auto">
            <a:xfrm>
              <a:off x="1120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57" name="Line 17"/>
            <p:cNvSpPr>
              <a:spLocks noChangeAspect="1" noChangeShapeType="1"/>
            </p:cNvSpPr>
            <p:nvPr/>
          </p:nvSpPr>
          <p:spPr bwMode="auto">
            <a:xfrm>
              <a:off x="1194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58" name="Line 18"/>
            <p:cNvSpPr>
              <a:spLocks noChangeAspect="1" noChangeShapeType="1"/>
            </p:cNvSpPr>
            <p:nvPr/>
          </p:nvSpPr>
          <p:spPr bwMode="auto">
            <a:xfrm>
              <a:off x="1268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59" name="Line 19"/>
            <p:cNvSpPr>
              <a:spLocks noChangeAspect="1" noChangeShapeType="1"/>
            </p:cNvSpPr>
            <p:nvPr/>
          </p:nvSpPr>
          <p:spPr bwMode="auto">
            <a:xfrm>
              <a:off x="1342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60" name="Line 20"/>
            <p:cNvSpPr>
              <a:spLocks noChangeAspect="1" noChangeShapeType="1"/>
            </p:cNvSpPr>
            <p:nvPr/>
          </p:nvSpPr>
          <p:spPr bwMode="auto">
            <a:xfrm>
              <a:off x="1417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61" name="Line 21"/>
            <p:cNvSpPr>
              <a:spLocks noChangeAspect="1" noChangeShapeType="1"/>
            </p:cNvSpPr>
            <p:nvPr/>
          </p:nvSpPr>
          <p:spPr bwMode="auto">
            <a:xfrm>
              <a:off x="1491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62" name="Line 22"/>
            <p:cNvSpPr>
              <a:spLocks noChangeAspect="1" noChangeShapeType="1"/>
            </p:cNvSpPr>
            <p:nvPr/>
          </p:nvSpPr>
          <p:spPr bwMode="auto">
            <a:xfrm>
              <a:off x="1564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63" name="Line 23"/>
            <p:cNvSpPr>
              <a:spLocks noChangeAspect="1" noChangeShapeType="1"/>
            </p:cNvSpPr>
            <p:nvPr/>
          </p:nvSpPr>
          <p:spPr bwMode="auto">
            <a:xfrm>
              <a:off x="1638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64" name="Line 24"/>
            <p:cNvSpPr>
              <a:spLocks noChangeAspect="1" noChangeShapeType="1"/>
            </p:cNvSpPr>
            <p:nvPr/>
          </p:nvSpPr>
          <p:spPr bwMode="auto">
            <a:xfrm>
              <a:off x="1712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65" name="Line 25"/>
            <p:cNvSpPr>
              <a:spLocks noChangeAspect="1" noChangeShapeType="1"/>
            </p:cNvSpPr>
            <p:nvPr/>
          </p:nvSpPr>
          <p:spPr bwMode="auto">
            <a:xfrm>
              <a:off x="1786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66" name="Line 26"/>
            <p:cNvSpPr>
              <a:spLocks noChangeAspect="1" noChangeShapeType="1"/>
            </p:cNvSpPr>
            <p:nvPr/>
          </p:nvSpPr>
          <p:spPr bwMode="auto">
            <a:xfrm>
              <a:off x="1860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67" name="Line 27"/>
            <p:cNvSpPr>
              <a:spLocks noChangeAspect="1" noChangeShapeType="1"/>
            </p:cNvSpPr>
            <p:nvPr/>
          </p:nvSpPr>
          <p:spPr bwMode="auto">
            <a:xfrm flipH="1">
              <a:off x="1934" y="2292"/>
              <a:ext cx="0" cy="14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68" name="Line 28"/>
            <p:cNvSpPr>
              <a:spLocks noChangeAspect="1" noChangeShapeType="1"/>
            </p:cNvSpPr>
            <p:nvPr/>
          </p:nvSpPr>
          <p:spPr bwMode="auto">
            <a:xfrm>
              <a:off x="2008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69" name="Line 29"/>
            <p:cNvSpPr>
              <a:spLocks noChangeAspect="1" noChangeShapeType="1"/>
            </p:cNvSpPr>
            <p:nvPr/>
          </p:nvSpPr>
          <p:spPr bwMode="auto">
            <a:xfrm>
              <a:off x="2082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70" name="Line 30"/>
            <p:cNvSpPr>
              <a:spLocks noChangeAspect="1" noChangeShapeType="1"/>
            </p:cNvSpPr>
            <p:nvPr/>
          </p:nvSpPr>
          <p:spPr bwMode="auto">
            <a:xfrm>
              <a:off x="2156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71" name="Line 31"/>
            <p:cNvSpPr>
              <a:spLocks noChangeAspect="1" noChangeShapeType="1"/>
            </p:cNvSpPr>
            <p:nvPr/>
          </p:nvSpPr>
          <p:spPr bwMode="auto">
            <a:xfrm>
              <a:off x="2230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72" name="Line 32"/>
            <p:cNvSpPr>
              <a:spLocks noChangeAspect="1" noChangeShapeType="1"/>
            </p:cNvSpPr>
            <p:nvPr/>
          </p:nvSpPr>
          <p:spPr bwMode="auto">
            <a:xfrm>
              <a:off x="2304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73" name="Line 33"/>
            <p:cNvSpPr>
              <a:spLocks noChangeAspect="1" noChangeShapeType="1"/>
            </p:cNvSpPr>
            <p:nvPr/>
          </p:nvSpPr>
          <p:spPr bwMode="auto">
            <a:xfrm>
              <a:off x="2378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74" name="Line 34"/>
            <p:cNvSpPr>
              <a:spLocks noChangeAspect="1" noChangeShapeType="1"/>
            </p:cNvSpPr>
            <p:nvPr/>
          </p:nvSpPr>
          <p:spPr bwMode="auto">
            <a:xfrm>
              <a:off x="2452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75" name="Line 35"/>
            <p:cNvSpPr>
              <a:spLocks noChangeAspect="1" noChangeShapeType="1"/>
            </p:cNvSpPr>
            <p:nvPr/>
          </p:nvSpPr>
          <p:spPr bwMode="auto">
            <a:xfrm>
              <a:off x="2526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76" name="Line 36"/>
            <p:cNvSpPr>
              <a:spLocks noChangeAspect="1" noChangeShapeType="1"/>
            </p:cNvSpPr>
            <p:nvPr/>
          </p:nvSpPr>
          <p:spPr bwMode="auto">
            <a:xfrm>
              <a:off x="2599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77" name="Line 37"/>
            <p:cNvSpPr>
              <a:spLocks noChangeAspect="1" noChangeShapeType="1"/>
            </p:cNvSpPr>
            <p:nvPr/>
          </p:nvSpPr>
          <p:spPr bwMode="auto">
            <a:xfrm>
              <a:off x="2673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78" name="Line 38"/>
            <p:cNvSpPr>
              <a:spLocks noChangeAspect="1" noChangeShapeType="1"/>
            </p:cNvSpPr>
            <p:nvPr/>
          </p:nvSpPr>
          <p:spPr bwMode="auto">
            <a:xfrm>
              <a:off x="2748" y="2290"/>
              <a:ext cx="0" cy="14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itchFamily="2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4531148" y="2451472"/>
            <a:ext cx="15023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朗琴光栅</a:t>
            </a:r>
            <a:endParaRPr lang="en-US" altLang="zh-CN" sz="2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黑白光栅</a:t>
            </a: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80" name="Picture 42"/>
          <p:cNvPicPr preferRelativeResize="0"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550" y="4112741"/>
            <a:ext cx="2917042" cy="2329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4644190" y="4832835"/>
            <a:ext cx="13131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正弦光栅</a:t>
            </a:r>
          </a:p>
        </p:txBody>
      </p:sp>
    </p:spTree>
    <p:extLst>
      <p:ext uri="{BB962C8B-B14F-4D97-AF65-F5344CB8AC3E}">
        <p14:creationId xmlns:p14="http://schemas.microsoft.com/office/powerpoint/2010/main" val="28901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692696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/>
              <a:t>对光栅方程的进一步理解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正负号的取法</a:t>
            </a:r>
            <a:endParaRPr lang="en-US" altLang="zh-CN" dirty="0"/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3856038" y="1310997"/>
            <a:ext cx="48924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对于</a:t>
            </a:r>
            <a:r>
              <a:rPr kumimoji="1" lang="zh-CN" altLang="en-US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透射</a:t>
            </a:r>
            <a:r>
              <a:rPr kumimoji="1" lang="zh-CN" altLang="en-US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，相邻</a:t>
            </a:r>
            <a:r>
              <a:rPr kumimoji="1"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单元间总的光程差</a:t>
            </a:r>
          </a:p>
        </p:txBody>
      </p:sp>
      <p:graphicFrame>
        <p:nvGraphicFramePr>
          <p:cNvPr id="31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205952"/>
              </p:ext>
            </p:extLst>
          </p:nvPr>
        </p:nvGraphicFramePr>
        <p:xfrm>
          <a:off x="4916561" y="1864384"/>
          <a:ext cx="262096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118" name="Equation" r:id="rId4" imgW="1244600" imgH="228600" progId="Equation.DSMT4">
                  <p:embed/>
                </p:oleObj>
              </mc:Choice>
              <mc:Fallback>
                <p:oleObj name="Equation" r:id="rId4" imgW="1244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6561" y="1864384"/>
                        <a:ext cx="2620963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3856038" y="2461583"/>
            <a:ext cx="525621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b="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kumimoji="1"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元干涉因子取得主极大的条件</a:t>
            </a:r>
          </a:p>
        </p:txBody>
      </p:sp>
      <p:graphicFrame>
        <p:nvGraphicFramePr>
          <p:cNvPr id="33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337525"/>
              </p:ext>
            </p:extLst>
          </p:nvPr>
        </p:nvGraphicFramePr>
        <p:xfrm>
          <a:off x="4951413" y="3024634"/>
          <a:ext cx="34893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119" name="Equation" r:id="rId6" imgW="1574640" imgH="444240" progId="Equation.DSMT4">
                  <p:embed/>
                </p:oleObj>
              </mc:Choice>
              <mc:Fallback>
                <p:oleObj name="Equation" r:id="rId6" imgW="15746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1413" y="3024634"/>
                        <a:ext cx="34893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5405438" y="4031621"/>
            <a:ext cx="2159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光栅方程为</a:t>
            </a:r>
          </a:p>
        </p:txBody>
      </p:sp>
      <p:graphicFrame>
        <p:nvGraphicFramePr>
          <p:cNvPr id="35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86217"/>
              </p:ext>
            </p:extLst>
          </p:nvPr>
        </p:nvGraphicFramePr>
        <p:xfrm>
          <a:off x="5097463" y="4551809"/>
          <a:ext cx="30829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120" name="Equation" r:id="rId8" imgW="1333440" imgH="228600" progId="Equation.DSMT4">
                  <p:embed/>
                </p:oleObj>
              </mc:Choice>
              <mc:Fallback>
                <p:oleObj name="Equation" r:id="rId8" imgW="1333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463" y="4551809"/>
                        <a:ext cx="3082925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3505056" y="5112708"/>
            <a:ext cx="5541267" cy="105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>
              <a:lnSpc>
                <a:spcPct val="130000"/>
              </a:lnSpc>
              <a:spcBef>
                <a:spcPct val="50000"/>
              </a:spcBef>
            </a:pPr>
            <a:r>
              <a:rPr kumimoji="1"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入射光与衍射光在光栅法线</a:t>
            </a:r>
            <a:r>
              <a:rPr kumimoji="1" lang="zh-CN" altLang="en-US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同侧</a:t>
            </a:r>
            <a:r>
              <a:rPr kumimoji="1"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，取</a:t>
            </a:r>
            <a:r>
              <a:rPr kumimoji="1" lang="en-US" altLang="zh-CN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kumimoji="1"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；入射光与衍射光在光栅法线</a:t>
            </a:r>
            <a:r>
              <a:rPr kumimoji="1" lang="zh-CN" altLang="en-US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异侧</a:t>
            </a:r>
            <a:r>
              <a:rPr kumimoji="1"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，取</a:t>
            </a:r>
            <a:r>
              <a:rPr kumimoji="1" lang="en-US" altLang="zh-CN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</a:t>
            </a:r>
            <a:r>
              <a:rPr kumimoji="1"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93700" y="1196752"/>
            <a:ext cx="2808288" cy="4979988"/>
            <a:chOff x="393700" y="1340768"/>
            <a:chExt cx="2808288" cy="4979988"/>
          </a:xfrm>
        </p:grpSpPr>
        <p:grpSp>
          <p:nvGrpSpPr>
            <p:cNvPr id="6" name="组合 1"/>
            <p:cNvGrpSpPr>
              <a:grpSpLocks/>
            </p:cNvGrpSpPr>
            <p:nvPr/>
          </p:nvGrpSpPr>
          <p:grpSpPr bwMode="auto">
            <a:xfrm>
              <a:off x="393700" y="1340768"/>
              <a:ext cx="2808288" cy="2305050"/>
              <a:chOff x="503238" y="1701800"/>
              <a:chExt cx="3024187" cy="2592388"/>
            </a:xfrm>
          </p:grpSpPr>
          <p:sp>
            <p:nvSpPr>
              <p:cNvPr id="7" name="Rectangle 4"/>
              <p:cNvSpPr>
                <a:spLocks noChangeArrowheads="1"/>
              </p:cNvSpPr>
              <p:nvPr/>
            </p:nvSpPr>
            <p:spPr bwMode="auto">
              <a:xfrm>
                <a:off x="2160588" y="1989138"/>
                <a:ext cx="142875" cy="7207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1pPr>
                <a:lvl2pPr marL="742950" indent="-28575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2pPr>
                <a:lvl3pPr marL="11430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3pPr>
                <a:lvl4pPr marL="16002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4pPr>
                <a:lvl5pPr marL="20574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9pPr>
              </a:lstStyle>
              <a:p>
                <a:endParaRPr lang="zh-CN" altLang="en-US" b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Rectangle 5"/>
              <p:cNvSpPr>
                <a:spLocks noChangeArrowheads="1"/>
              </p:cNvSpPr>
              <p:nvPr/>
            </p:nvSpPr>
            <p:spPr bwMode="auto">
              <a:xfrm>
                <a:off x="2160588" y="2709863"/>
                <a:ext cx="142875" cy="431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1pPr>
                <a:lvl2pPr marL="742950" indent="-28575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2pPr>
                <a:lvl3pPr marL="11430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3pPr>
                <a:lvl4pPr marL="16002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4pPr>
                <a:lvl5pPr marL="20574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9pPr>
              </a:lstStyle>
              <a:p>
                <a:endParaRPr lang="zh-CN" altLang="en-US" b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Rectangle 6"/>
              <p:cNvSpPr>
                <a:spLocks noChangeArrowheads="1"/>
              </p:cNvSpPr>
              <p:nvPr/>
            </p:nvSpPr>
            <p:spPr bwMode="auto">
              <a:xfrm>
                <a:off x="2160588" y="3141663"/>
                <a:ext cx="142875" cy="7207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1pPr>
                <a:lvl2pPr marL="742950" indent="-28575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2pPr>
                <a:lvl3pPr marL="11430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3pPr>
                <a:lvl4pPr marL="16002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4pPr>
                <a:lvl5pPr marL="20574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9pPr>
              </a:lstStyle>
              <a:p>
                <a:endParaRPr lang="zh-CN" altLang="en-US" b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2160588" y="3862388"/>
                <a:ext cx="142875" cy="431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1pPr>
                <a:lvl2pPr marL="742950" indent="-28575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2pPr>
                <a:lvl3pPr marL="11430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3pPr>
                <a:lvl4pPr marL="16002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4pPr>
                <a:lvl5pPr marL="20574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9pPr>
              </a:lstStyle>
              <a:p>
                <a:endParaRPr lang="zh-CN" altLang="en-US" b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>
                <a:off x="503238" y="2062163"/>
                <a:ext cx="1800225" cy="9350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503238" y="3143250"/>
                <a:ext cx="1800225" cy="93503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Line 16"/>
              <p:cNvSpPr>
                <a:spLocks noChangeShapeType="1"/>
              </p:cNvSpPr>
              <p:nvPr/>
            </p:nvSpPr>
            <p:spPr bwMode="auto">
              <a:xfrm flipV="1">
                <a:off x="2303463" y="1701800"/>
                <a:ext cx="1223962" cy="12954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Line 17"/>
              <p:cNvSpPr>
                <a:spLocks noChangeShapeType="1"/>
              </p:cNvSpPr>
              <p:nvPr/>
            </p:nvSpPr>
            <p:spPr bwMode="auto">
              <a:xfrm flipV="1">
                <a:off x="2303463" y="2782888"/>
                <a:ext cx="1223962" cy="12954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Line 20"/>
              <p:cNvSpPr>
                <a:spLocks noChangeShapeType="1"/>
              </p:cNvSpPr>
              <p:nvPr/>
            </p:nvSpPr>
            <p:spPr bwMode="auto">
              <a:xfrm flipH="1">
                <a:off x="1871663" y="2997200"/>
                <a:ext cx="431800" cy="865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Line 21"/>
              <p:cNvSpPr>
                <a:spLocks noChangeShapeType="1"/>
              </p:cNvSpPr>
              <p:nvPr/>
            </p:nvSpPr>
            <p:spPr bwMode="auto">
              <a:xfrm>
                <a:off x="2303463" y="2997200"/>
                <a:ext cx="576262" cy="5048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Line 22"/>
              <p:cNvSpPr>
                <a:spLocks noChangeShapeType="1"/>
              </p:cNvSpPr>
              <p:nvPr/>
            </p:nvSpPr>
            <p:spPr bwMode="auto">
              <a:xfrm>
                <a:off x="1871663" y="3862388"/>
                <a:ext cx="431800" cy="215900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Line 23"/>
              <p:cNvSpPr>
                <a:spLocks noChangeShapeType="1"/>
              </p:cNvSpPr>
              <p:nvPr/>
            </p:nvSpPr>
            <p:spPr bwMode="auto">
              <a:xfrm flipV="1">
                <a:off x="2303463" y="3502025"/>
                <a:ext cx="576262" cy="576263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Line 24"/>
              <p:cNvSpPr>
                <a:spLocks noChangeShapeType="1"/>
              </p:cNvSpPr>
              <p:nvPr/>
            </p:nvSpPr>
            <p:spPr bwMode="auto">
              <a:xfrm flipH="1">
                <a:off x="1368425" y="2997200"/>
                <a:ext cx="18700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2" name="Object 25"/>
              <p:cNvGraphicFramePr>
                <a:graphicFrameLocks noChangeAspect="1"/>
              </p:cNvGraphicFramePr>
              <p:nvPr/>
            </p:nvGraphicFramePr>
            <p:xfrm>
              <a:off x="2663825" y="2638425"/>
              <a:ext cx="268288" cy="3762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3121" name="公式" r:id="rId10" imgW="126725" imgH="177415" progId="Equation.3">
                      <p:embed/>
                    </p:oleObj>
                  </mc:Choice>
                  <mc:Fallback>
                    <p:oleObj name="公式" r:id="rId10" imgW="126725" imgH="17741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63825" y="2638425"/>
                            <a:ext cx="268288" cy="3762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" name="Object 26"/>
              <p:cNvGraphicFramePr>
                <a:graphicFrameLocks noChangeAspect="1"/>
              </p:cNvGraphicFramePr>
              <p:nvPr/>
            </p:nvGraphicFramePr>
            <p:xfrm>
              <a:off x="1368425" y="2565400"/>
              <a:ext cx="347663" cy="4841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3122" name="公式" r:id="rId12" imgW="165028" imgH="228501" progId="Equation.3">
                      <p:embed/>
                    </p:oleObj>
                  </mc:Choice>
                  <mc:Fallback>
                    <p:oleObj name="公式" r:id="rId12" imgW="165028" imgH="22850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68425" y="2565400"/>
                            <a:ext cx="347663" cy="4841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4" name="Line 27"/>
              <p:cNvSpPr>
                <a:spLocks noChangeShapeType="1"/>
              </p:cNvSpPr>
              <p:nvPr/>
            </p:nvSpPr>
            <p:spPr bwMode="auto">
              <a:xfrm flipH="1">
                <a:off x="1295400" y="4078288"/>
                <a:ext cx="20161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Line 28"/>
              <p:cNvSpPr>
                <a:spLocks noChangeShapeType="1"/>
              </p:cNvSpPr>
              <p:nvPr/>
            </p:nvSpPr>
            <p:spPr bwMode="auto">
              <a:xfrm>
                <a:off x="1584325" y="2997200"/>
                <a:ext cx="0" cy="1081088"/>
              </a:xfrm>
              <a:prstGeom prst="line">
                <a:avLst/>
              </a:prstGeom>
              <a:noFill/>
              <a:ln w="19050">
                <a:solidFill>
                  <a:srgbClr val="003300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6" name="Object 29"/>
              <p:cNvGraphicFramePr>
                <a:graphicFrameLocks noChangeAspect="1"/>
              </p:cNvGraphicFramePr>
              <p:nvPr/>
            </p:nvGraphicFramePr>
            <p:xfrm>
              <a:off x="1282700" y="3141663"/>
              <a:ext cx="295275" cy="376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3123" name="公式" r:id="rId14" imgW="139579" imgH="177646" progId="Equation.3">
                      <p:embed/>
                    </p:oleObj>
                  </mc:Choice>
                  <mc:Fallback>
                    <p:oleObj name="公式" r:id="rId14" imgW="139579" imgH="17764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82700" y="3141663"/>
                            <a:ext cx="295275" cy="3762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7" name="Object 30"/>
              <p:cNvGraphicFramePr>
                <a:graphicFrameLocks noChangeAspect="1"/>
              </p:cNvGraphicFramePr>
              <p:nvPr/>
            </p:nvGraphicFramePr>
            <p:xfrm>
              <a:off x="2303463" y="3141663"/>
              <a:ext cx="268287" cy="376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3124" name="公式" r:id="rId16" imgW="126725" imgH="177415" progId="Equation.3">
                      <p:embed/>
                    </p:oleObj>
                  </mc:Choice>
                  <mc:Fallback>
                    <p:oleObj name="公式" r:id="rId16" imgW="126725" imgH="17741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03463" y="3141663"/>
                            <a:ext cx="268287" cy="3762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" name="Object 31"/>
              <p:cNvGraphicFramePr>
                <a:graphicFrameLocks noChangeAspect="1"/>
              </p:cNvGraphicFramePr>
              <p:nvPr/>
            </p:nvGraphicFramePr>
            <p:xfrm>
              <a:off x="2016125" y="3214688"/>
              <a:ext cx="347663" cy="4841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3125" name="公式" r:id="rId17" imgW="165028" imgH="228501" progId="Equation.3">
                      <p:embed/>
                    </p:oleObj>
                  </mc:Choice>
                  <mc:Fallback>
                    <p:oleObj name="公式" r:id="rId17" imgW="165028" imgH="22850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16125" y="3214688"/>
                            <a:ext cx="347663" cy="4841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9" name="Line 32"/>
              <p:cNvSpPr>
                <a:spLocks noChangeShapeType="1"/>
              </p:cNvSpPr>
              <p:nvPr/>
            </p:nvSpPr>
            <p:spPr bwMode="auto">
              <a:xfrm>
                <a:off x="2298771" y="2991021"/>
                <a:ext cx="0" cy="1081088"/>
              </a:xfrm>
              <a:prstGeom prst="lin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7" name="组合 2"/>
            <p:cNvGrpSpPr>
              <a:grpSpLocks/>
            </p:cNvGrpSpPr>
            <p:nvPr/>
          </p:nvGrpSpPr>
          <p:grpSpPr bwMode="auto">
            <a:xfrm>
              <a:off x="560388" y="3764881"/>
              <a:ext cx="2520950" cy="2555875"/>
              <a:chOff x="503238" y="4799013"/>
              <a:chExt cx="3024187" cy="3384550"/>
            </a:xfrm>
          </p:grpSpPr>
          <p:sp>
            <p:nvSpPr>
              <p:cNvPr id="38" name="Rectangle 10"/>
              <p:cNvSpPr>
                <a:spLocks noChangeArrowheads="1"/>
              </p:cNvSpPr>
              <p:nvPr/>
            </p:nvSpPr>
            <p:spPr bwMode="auto">
              <a:xfrm>
                <a:off x="2160588" y="4799013"/>
                <a:ext cx="142875" cy="7207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1pPr>
                <a:lvl2pPr marL="742950" indent="-28575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2pPr>
                <a:lvl3pPr marL="11430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3pPr>
                <a:lvl4pPr marL="16002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4pPr>
                <a:lvl5pPr marL="20574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9pPr>
              </a:lstStyle>
              <a:p>
                <a:endParaRPr lang="zh-CN" altLang="en-US" b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Rectangle 11"/>
              <p:cNvSpPr>
                <a:spLocks noChangeArrowheads="1"/>
              </p:cNvSpPr>
              <p:nvPr/>
            </p:nvSpPr>
            <p:spPr bwMode="auto">
              <a:xfrm>
                <a:off x="2160588" y="5519738"/>
                <a:ext cx="142875" cy="431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1pPr>
                <a:lvl2pPr marL="742950" indent="-28575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2pPr>
                <a:lvl3pPr marL="11430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3pPr>
                <a:lvl4pPr marL="16002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4pPr>
                <a:lvl5pPr marL="20574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9pPr>
              </a:lstStyle>
              <a:p>
                <a:endParaRPr lang="zh-CN" altLang="en-US" b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Line 15"/>
              <p:cNvSpPr>
                <a:spLocks noChangeShapeType="1"/>
              </p:cNvSpPr>
              <p:nvPr/>
            </p:nvSpPr>
            <p:spPr bwMode="auto">
              <a:xfrm>
                <a:off x="503238" y="4799013"/>
                <a:ext cx="1800225" cy="9350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Rectangle 41"/>
              <p:cNvSpPr>
                <a:spLocks noChangeArrowheads="1"/>
              </p:cNvSpPr>
              <p:nvPr/>
            </p:nvSpPr>
            <p:spPr bwMode="auto">
              <a:xfrm>
                <a:off x="2160588" y="5518150"/>
                <a:ext cx="142875" cy="431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1pPr>
                <a:lvl2pPr marL="742950" indent="-28575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2pPr>
                <a:lvl3pPr marL="11430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3pPr>
                <a:lvl4pPr marL="16002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4pPr>
                <a:lvl5pPr marL="20574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9pPr>
              </a:lstStyle>
              <a:p>
                <a:endParaRPr lang="zh-CN" altLang="en-US" b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Rectangle 42"/>
              <p:cNvSpPr>
                <a:spLocks noChangeArrowheads="1"/>
              </p:cNvSpPr>
              <p:nvPr/>
            </p:nvSpPr>
            <p:spPr bwMode="auto">
              <a:xfrm>
                <a:off x="2160588" y="5949950"/>
                <a:ext cx="142875" cy="7207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1pPr>
                <a:lvl2pPr marL="742950" indent="-28575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2pPr>
                <a:lvl3pPr marL="11430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3pPr>
                <a:lvl4pPr marL="16002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4pPr>
                <a:lvl5pPr marL="20574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9pPr>
              </a:lstStyle>
              <a:p>
                <a:endParaRPr lang="zh-CN" altLang="en-US" b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Rectangle 43"/>
              <p:cNvSpPr>
                <a:spLocks noChangeArrowheads="1"/>
              </p:cNvSpPr>
              <p:nvPr/>
            </p:nvSpPr>
            <p:spPr bwMode="auto">
              <a:xfrm>
                <a:off x="2160588" y="6670675"/>
                <a:ext cx="142875" cy="431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1pPr>
                <a:lvl2pPr marL="742950" indent="-28575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2pPr>
                <a:lvl3pPr marL="11430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3pPr>
                <a:lvl4pPr marL="16002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4pPr>
                <a:lvl5pPr marL="2057400" indent="-228600"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bg2"/>
                    </a:solidFill>
                    <a:latin typeface="宋体" charset="-122"/>
                    <a:ea typeface="宋体" charset="-122"/>
                  </a:defRPr>
                </a:lvl9pPr>
              </a:lstStyle>
              <a:p>
                <a:endParaRPr lang="zh-CN" altLang="en-US" b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Line 45"/>
              <p:cNvSpPr>
                <a:spLocks noChangeShapeType="1"/>
              </p:cNvSpPr>
              <p:nvPr/>
            </p:nvSpPr>
            <p:spPr bwMode="auto">
              <a:xfrm>
                <a:off x="503238" y="5949950"/>
                <a:ext cx="1800225" cy="93503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Line 46"/>
              <p:cNvSpPr>
                <a:spLocks noChangeShapeType="1"/>
              </p:cNvSpPr>
              <p:nvPr/>
            </p:nvSpPr>
            <p:spPr bwMode="auto">
              <a:xfrm>
                <a:off x="2303463" y="5737225"/>
                <a:ext cx="1223962" cy="12954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Line 47"/>
              <p:cNvSpPr>
                <a:spLocks noChangeShapeType="1"/>
              </p:cNvSpPr>
              <p:nvPr/>
            </p:nvSpPr>
            <p:spPr bwMode="auto">
              <a:xfrm>
                <a:off x="2303463" y="6888163"/>
                <a:ext cx="1223962" cy="12954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Line 48"/>
              <p:cNvSpPr>
                <a:spLocks noChangeShapeType="1"/>
              </p:cNvSpPr>
              <p:nvPr/>
            </p:nvSpPr>
            <p:spPr bwMode="auto">
              <a:xfrm flipV="1">
                <a:off x="2303463" y="6310313"/>
                <a:ext cx="504825" cy="5762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Line 49"/>
              <p:cNvSpPr>
                <a:spLocks noChangeShapeType="1"/>
              </p:cNvSpPr>
              <p:nvPr/>
            </p:nvSpPr>
            <p:spPr bwMode="auto">
              <a:xfrm flipH="1">
                <a:off x="1871663" y="5734050"/>
                <a:ext cx="431800" cy="9366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49" name="Object 5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16681491"/>
                  </p:ext>
                </p:extLst>
              </p:nvPr>
            </p:nvGraphicFramePr>
            <p:xfrm>
              <a:off x="1975700" y="6142832"/>
              <a:ext cx="347662" cy="4841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3126" name="公式" r:id="rId18" imgW="165028" imgH="228501" progId="Equation.3">
                      <p:embed/>
                    </p:oleObj>
                  </mc:Choice>
                  <mc:Fallback>
                    <p:oleObj name="公式" r:id="rId18" imgW="165028" imgH="22850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75700" y="6142832"/>
                            <a:ext cx="347662" cy="48418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0" name="Object 51"/>
              <p:cNvGraphicFramePr>
                <a:graphicFrameLocks noChangeAspect="1"/>
              </p:cNvGraphicFramePr>
              <p:nvPr/>
            </p:nvGraphicFramePr>
            <p:xfrm>
              <a:off x="2303463" y="6294438"/>
              <a:ext cx="268287" cy="376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3127" name="公式" r:id="rId19" imgW="126725" imgH="177415" progId="Equation.3">
                      <p:embed/>
                    </p:oleObj>
                  </mc:Choice>
                  <mc:Fallback>
                    <p:oleObj name="公式" r:id="rId19" imgW="126725" imgH="17741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03463" y="6294438"/>
                            <a:ext cx="268287" cy="3762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" name="Line 52"/>
              <p:cNvSpPr>
                <a:spLocks noChangeShapeType="1"/>
              </p:cNvSpPr>
              <p:nvPr/>
            </p:nvSpPr>
            <p:spPr bwMode="auto">
              <a:xfrm flipH="1">
                <a:off x="1223963" y="5734050"/>
                <a:ext cx="2159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Line 53"/>
              <p:cNvSpPr>
                <a:spLocks noChangeShapeType="1"/>
              </p:cNvSpPr>
              <p:nvPr/>
            </p:nvSpPr>
            <p:spPr bwMode="auto">
              <a:xfrm flipH="1">
                <a:off x="1223963" y="6886575"/>
                <a:ext cx="2159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53" name="Object 54"/>
              <p:cNvGraphicFramePr>
                <a:graphicFrameLocks noChangeAspect="1"/>
              </p:cNvGraphicFramePr>
              <p:nvPr/>
            </p:nvGraphicFramePr>
            <p:xfrm>
              <a:off x="2662238" y="5718175"/>
              <a:ext cx="268287" cy="3762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3128" name="公式" r:id="rId20" imgW="126725" imgH="177415" progId="Equation.3">
                      <p:embed/>
                    </p:oleObj>
                  </mc:Choice>
                  <mc:Fallback>
                    <p:oleObj name="公式" r:id="rId20" imgW="126725" imgH="17741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62238" y="5718175"/>
                            <a:ext cx="268287" cy="3762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4" name="Object 55"/>
              <p:cNvGraphicFramePr>
                <a:graphicFrameLocks noChangeAspect="1"/>
              </p:cNvGraphicFramePr>
              <p:nvPr/>
            </p:nvGraphicFramePr>
            <p:xfrm>
              <a:off x="1366838" y="5322888"/>
              <a:ext cx="347662" cy="4841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3129" name="公式" r:id="rId21" imgW="165028" imgH="228501" progId="Equation.3">
                      <p:embed/>
                    </p:oleObj>
                  </mc:Choice>
                  <mc:Fallback>
                    <p:oleObj name="公式" r:id="rId21" imgW="165028" imgH="22850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66838" y="5322888"/>
                            <a:ext cx="347662" cy="4841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5" name="Line 56"/>
              <p:cNvSpPr>
                <a:spLocks noChangeShapeType="1"/>
              </p:cNvSpPr>
              <p:nvPr/>
            </p:nvSpPr>
            <p:spPr bwMode="auto">
              <a:xfrm>
                <a:off x="1871663" y="6670675"/>
                <a:ext cx="431800" cy="215900"/>
              </a:xfrm>
              <a:prstGeom prst="lin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Line 57"/>
              <p:cNvSpPr>
                <a:spLocks noChangeShapeType="1"/>
              </p:cNvSpPr>
              <p:nvPr/>
            </p:nvSpPr>
            <p:spPr bwMode="auto">
              <a:xfrm>
                <a:off x="2303463" y="5734050"/>
                <a:ext cx="504825" cy="576263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5928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836712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/>
              <a:t>对光栅方程的进一步理解</a:t>
            </a:r>
            <a:r>
              <a:rPr lang="en-US" altLang="zh-CN" dirty="0"/>
              <a:t>—</a:t>
            </a:r>
            <a:r>
              <a:rPr lang="zh-CN" altLang="en-US" dirty="0"/>
              <a:t>正负号的</a:t>
            </a:r>
            <a:r>
              <a:rPr lang="zh-CN" altLang="en-US" dirty="0" smtClean="0"/>
              <a:t>取法</a:t>
            </a:r>
            <a:endParaRPr lang="en-US" altLang="zh-CN" dirty="0"/>
          </a:p>
        </p:txBody>
      </p:sp>
      <p:sp>
        <p:nvSpPr>
          <p:cNvPr id="76" name="Text Box 39"/>
          <p:cNvSpPr txBox="1">
            <a:spLocks noChangeArrowheads="1"/>
          </p:cNvSpPr>
          <p:nvPr/>
        </p:nvSpPr>
        <p:spPr bwMode="auto">
          <a:xfrm>
            <a:off x="3419475" y="1481850"/>
            <a:ext cx="54006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对于</a:t>
            </a:r>
            <a:r>
              <a:rPr kumimoji="1" lang="zh-CN" altLang="en-US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反射</a:t>
            </a:r>
            <a:r>
              <a:rPr kumimoji="1"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，相邻单元总的光程差</a:t>
            </a:r>
          </a:p>
        </p:txBody>
      </p:sp>
      <p:graphicFrame>
        <p:nvGraphicFramePr>
          <p:cNvPr id="77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126242"/>
              </p:ext>
            </p:extLst>
          </p:nvPr>
        </p:nvGraphicFramePr>
        <p:xfrm>
          <a:off x="4356100" y="1986675"/>
          <a:ext cx="287972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889" name="Equation" r:id="rId4" imgW="1244600" imgH="228600" progId="Equation.DSMT4">
                  <p:embed/>
                </p:oleObj>
              </mc:Choice>
              <mc:Fallback>
                <p:oleObj name="Equation" r:id="rId4" imgW="1244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986675"/>
                        <a:ext cx="2879725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109538" y="1481850"/>
            <a:ext cx="3382962" cy="4319587"/>
            <a:chOff x="109538" y="1481850"/>
            <a:chExt cx="3382962" cy="4319587"/>
          </a:xfrm>
        </p:grpSpPr>
        <p:sp>
          <p:nvSpPr>
            <p:cNvPr id="57" name="Rectangle 4"/>
            <p:cNvSpPr>
              <a:spLocks noChangeArrowheads="1"/>
            </p:cNvSpPr>
            <p:nvPr/>
          </p:nvSpPr>
          <p:spPr bwMode="auto">
            <a:xfrm>
              <a:off x="1117600" y="1481850"/>
              <a:ext cx="142875" cy="115252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 b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8" name="Rectangle 5"/>
            <p:cNvSpPr>
              <a:spLocks noChangeArrowheads="1"/>
            </p:cNvSpPr>
            <p:nvPr/>
          </p:nvSpPr>
          <p:spPr bwMode="auto">
            <a:xfrm>
              <a:off x="1117600" y="2634375"/>
              <a:ext cx="142875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 b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9" name="Rectangle 6"/>
            <p:cNvSpPr>
              <a:spLocks noChangeArrowheads="1"/>
            </p:cNvSpPr>
            <p:nvPr/>
          </p:nvSpPr>
          <p:spPr bwMode="auto">
            <a:xfrm>
              <a:off x="1117600" y="3066175"/>
              <a:ext cx="142875" cy="18732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 b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60" name="Line 12"/>
            <p:cNvSpPr>
              <a:spLocks noChangeShapeType="1"/>
            </p:cNvSpPr>
            <p:nvPr/>
          </p:nvSpPr>
          <p:spPr bwMode="auto">
            <a:xfrm flipH="1">
              <a:off x="1260475" y="1770775"/>
              <a:ext cx="1081088" cy="10795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61" name="Line 16"/>
            <p:cNvSpPr>
              <a:spLocks noChangeShapeType="1"/>
            </p:cNvSpPr>
            <p:nvPr/>
          </p:nvSpPr>
          <p:spPr bwMode="auto">
            <a:xfrm>
              <a:off x="1260475" y="2850275"/>
              <a:ext cx="2232025" cy="6492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>
              <a:off x="1260475" y="5153737"/>
              <a:ext cx="2232025" cy="647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63" name="Line 21"/>
            <p:cNvSpPr>
              <a:spLocks noChangeShapeType="1"/>
            </p:cNvSpPr>
            <p:nvPr/>
          </p:nvSpPr>
          <p:spPr bwMode="auto">
            <a:xfrm>
              <a:off x="1260476" y="2850276"/>
              <a:ext cx="684212" cy="215900"/>
            </a:xfrm>
            <a:prstGeom prst="line">
              <a:avLst/>
            </a:prstGeom>
            <a:noFill/>
            <a:ln w="571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 flipH="1">
              <a:off x="325438" y="2850275"/>
              <a:ext cx="25193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5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4212063"/>
                </p:ext>
              </p:extLst>
            </p:nvPr>
          </p:nvGraphicFramePr>
          <p:xfrm>
            <a:off x="2268538" y="5137862"/>
            <a:ext cx="268287" cy="37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0890" name="公式" r:id="rId6" imgW="126725" imgH="177415" progId="Equation.3">
                    <p:embed/>
                  </p:oleObj>
                </mc:Choice>
                <mc:Fallback>
                  <p:oleObj name="公式" r:id="rId6" imgW="126725" imgH="1774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8538" y="5137862"/>
                          <a:ext cx="268287" cy="37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146018"/>
                </p:ext>
              </p:extLst>
            </p:nvPr>
          </p:nvGraphicFramePr>
          <p:xfrm>
            <a:off x="1476375" y="2418475"/>
            <a:ext cx="347663" cy="484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0891" name="公式" r:id="rId8" imgW="165028" imgH="228501" progId="Equation.3">
                    <p:embed/>
                  </p:oleObj>
                </mc:Choice>
                <mc:Fallback>
                  <p:oleObj name="公式" r:id="rId8" imgW="165028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6375" y="2418475"/>
                          <a:ext cx="347663" cy="484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" name="Line 27"/>
            <p:cNvSpPr>
              <a:spLocks noChangeShapeType="1"/>
            </p:cNvSpPr>
            <p:nvPr/>
          </p:nvSpPr>
          <p:spPr bwMode="auto">
            <a:xfrm flipH="1" flipV="1">
              <a:off x="252413" y="5153737"/>
              <a:ext cx="2665412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68" name="Line 28"/>
            <p:cNvSpPr>
              <a:spLocks noChangeShapeType="1"/>
            </p:cNvSpPr>
            <p:nvPr/>
          </p:nvSpPr>
          <p:spPr bwMode="auto">
            <a:xfrm>
              <a:off x="541338" y="2850275"/>
              <a:ext cx="0" cy="2305050"/>
            </a:xfrm>
            <a:prstGeom prst="line">
              <a:avLst/>
            </a:prstGeom>
            <a:noFill/>
            <a:ln w="19050">
              <a:solidFill>
                <a:srgbClr val="0033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9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2414445"/>
                </p:ext>
              </p:extLst>
            </p:nvPr>
          </p:nvGraphicFramePr>
          <p:xfrm>
            <a:off x="109538" y="3786900"/>
            <a:ext cx="295275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0892" name="公式" r:id="rId10" imgW="139579" imgH="177646" progId="Equation.3">
                    <p:embed/>
                  </p:oleObj>
                </mc:Choice>
                <mc:Fallback>
                  <p:oleObj name="公式" r:id="rId10" imgW="139579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538" y="3786900"/>
                          <a:ext cx="295275" cy="376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9239379"/>
                </p:ext>
              </p:extLst>
            </p:nvPr>
          </p:nvGraphicFramePr>
          <p:xfrm>
            <a:off x="1260475" y="4363162"/>
            <a:ext cx="268288" cy="37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0893" name="公式" r:id="rId12" imgW="126725" imgH="177415" progId="Equation.3">
                    <p:embed/>
                  </p:oleObj>
                </mc:Choice>
                <mc:Fallback>
                  <p:oleObj name="公式" r:id="rId12" imgW="126725" imgH="1774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0475" y="4363162"/>
                          <a:ext cx="268288" cy="37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6736353"/>
                </p:ext>
              </p:extLst>
            </p:nvPr>
          </p:nvGraphicFramePr>
          <p:xfrm>
            <a:off x="1260475" y="2994737"/>
            <a:ext cx="347663" cy="484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0894" name="公式" r:id="rId13" imgW="165028" imgH="228501" progId="Equation.3">
                    <p:embed/>
                  </p:oleObj>
                </mc:Choice>
                <mc:Fallback>
                  <p:oleObj name="公式" r:id="rId13" imgW="165028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0475" y="2994737"/>
                          <a:ext cx="347663" cy="484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" name="Line 23"/>
            <p:cNvSpPr>
              <a:spLocks noChangeShapeType="1"/>
            </p:cNvSpPr>
            <p:nvPr/>
          </p:nvSpPr>
          <p:spPr bwMode="auto">
            <a:xfrm flipV="1">
              <a:off x="1260476" y="3066175"/>
              <a:ext cx="684212" cy="2089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73" name="Line 22"/>
            <p:cNvSpPr>
              <a:spLocks noChangeShapeType="1"/>
            </p:cNvSpPr>
            <p:nvPr/>
          </p:nvSpPr>
          <p:spPr bwMode="auto">
            <a:xfrm>
              <a:off x="1260475" y="2850275"/>
              <a:ext cx="1081088" cy="12239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74" name="Line 38"/>
            <p:cNvSpPr>
              <a:spLocks noChangeShapeType="1"/>
            </p:cNvSpPr>
            <p:nvPr/>
          </p:nvSpPr>
          <p:spPr bwMode="auto">
            <a:xfrm flipH="1">
              <a:off x="1260475" y="3786900"/>
              <a:ext cx="1368425" cy="13668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75" name="Line 20"/>
            <p:cNvSpPr>
              <a:spLocks noChangeShapeType="1"/>
            </p:cNvSpPr>
            <p:nvPr/>
          </p:nvSpPr>
          <p:spPr bwMode="auto">
            <a:xfrm flipV="1">
              <a:off x="1260475" y="4074237"/>
              <a:ext cx="1081088" cy="108108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78" name="Rectangle 41"/>
            <p:cNvSpPr>
              <a:spLocks noChangeArrowheads="1"/>
            </p:cNvSpPr>
            <p:nvPr/>
          </p:nvSpPr>
          <p:spPr bwMode="auto">
            <a:xfrm>
              <a:off x="1117600" y="4939425"/>
              <a:ext cx="142875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 b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79" name="Text Box 42"/>
          <p:cNvSpPr txBox="1">
            <a:spLocks noChangeArrowheads="1"/>
          </p:cNvSpPr>
          <p:nvPr/>
        </p:nvSpPr>
        <p:spPr bwMode="auto">
          <a:xfrm>
            <a:off x="4932363" y="2464512"/>
            <a:ext cx="23034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光栅方程为</a:t>
            </a:r>
          </a:p>
        </p:txBody>
      </p:sp>
      <p:graphicFrame>
        <p:nvGraphicFramePr>
          <p:cNvPr id="80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821485"/>
              </p:ext>
            </p:extLst>
          </p:nvPr>
        </p:nvGraphicFramePr>
        <p:xfrm>
          <a:off x="4322763" y="3065463"/>
          <a:ext cx="319881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895" name="Equation" r:id="rId14" imgW="1333440" imgH="228600" progId="Equation.DSMT4">
                  <p:embed/>
                </p:oleObj>
              </mc:Choice>
              <mc:Fallback>
                <p:oleObj name="Equation" r:id="rId14" imgW="1333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2763" y="3065463"/>
                        <a:ext cx="319881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Text Box 44"/>
          <p:cNvSpPr txBox="1">
            <a:spLocks noChangeArrowheads="1"/>
          </p:cNvSpPr>
          <p:nvPr/>
        </p:nvSpPr>
        <p:spPr bwMode="auto">
          <a:xfrm>
            <a:off x="3419475" y="4274262"/>
            <a:ext cx="5653088" cy="105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>
              <a:lnSpc>
                <a:spcPct val="130000"/>
              </a:lnSpc>
              <a:spcBef>
                <a:spcPct val="50000"/>
              </a:spcBef>
            </a:pPr>
            <a:r>
              <a:rPr kumimoji="1"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入射光与衍射光在光栅法线</a:t>
            </a:r>
            <a:r>
              <a:rPr kumimoji="1" lang="zh-CN" altLang="en-US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同侧</a:t>
            </a:r>
            <a:r>
              <a:rPr kumimoji="1"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，取</a:t>
            </a:r>
            <a:r>
              <a:rPr kumimoji="1" lang="en-US" altLang="zh-CN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kumimoji="1"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；入射光与衍射光在光栅法线</a:t>
            </a:r>
            <a:r>
              <a:rPr kumimoji="1" lang="zh-CN" altLang="en-US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异侧</a:t>
            </a:r>
            <a:r>
              <a:rPr kumimoji="1"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，取</a:t>
            </a:r>
            <a:r>
              <a:rPr kumimoji="1" lang="en-US" altLang="zh-CN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</a:t>
            </a:r>
            <a:r>
              <a:rPr kumimoji="1"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82" name="Text Box 45"/>
          <p:cNvSpPr txBox="1">
            <a:spLocks noChangeArrowheads="1"/>
          </p:cNvSpPr>
          <p:nvPr/>
        </p:nvSpPr>
        <p:spPr bwMode="auto">
          <a:xfrm>
            <a:off x="3779838" y="3713875"/>
            <a:ext cx="43211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b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符号法则与透射光栅相同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067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836712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/>
              <a:t>干涉和衍射的区别和联系总结</a:t>
            </a:r>
            <a:endParaRPr lang="en-US" altLang="zh-CN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invGray">
          <a:xfrm>
            <a:off x="217237" y="1412776"/>
            <a:ext cx="8532813" cy="4361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marL="457200" indent="-457200" algn="just">
              <a:lnSpc>
                <a:spcPct val="130000"/>
              </a:lnSpc>
              <a:spcBef>
                <a:spcPts val="600"/>
              </a:spcBef>
              <a:buFont typeface="+mj-ea"/>
              <a:buAutoNum type="circleNumDbPlain"/>
            </a:pPr>
            <a:r>
              <a:rPr lang="zh-CN" altLang="en-US" sz="2200" b="0" dirty="0" smtClean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都是</a:t>
            </a:r>
            <a:r>
              <a:rPr lang="zh-CN" altLang="en-US" sz="2200" b="0" dirty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光的波动性质的具体表现；</a:t>
            </a:r>
          </a:p>
          <a:p>
            <a:pPr marL="457200" indent="-457200" algn="just">
              <a:lnSpc>
                <a:spcPct val="130000"/>
              </a:lnSpc>
              <a:spcBef>
                <a:spcPts val="600"/>
              </a:spcBef>
              <a:buFont typeface="+mj-ea"/>
              <a:buAutoNum type="circleNumDbPlain"/>
            </a:pPr>
            <a:r>
              <a:rPr lang="zh-CN" altLang="en-US" sz="2200" b="0" dirty="0" smtClean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干涉</a:t>
            </a:r>
            <a:r>
              <a:rPr lang="zh-CN" altLang="en-US" sz="2200" b="0" dirty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指的是</a:t>
            </a:r>
            <a:r>
              <a:rPr lang="zh-CN" altLang="en-US" sz="2200" b="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光波被分割</a:t>
            </a:r>
            <a:r>
              <a:rPr lang="zh-CN" altLang="en-US" sz="2200" b="0" dirty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成有限几束或彼此分离的无限多束，其中每束可以</a:t>
            </a:r>
            <a:r>
              <a:rPr lang="zh-CN" altLang="en-US" sz="2200" b="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近似地用几何光学规律描述</a:t>
            </a:r>
            <a:r>
              <a:rPr lang="zh-CN" altLang="en-US" sz="2200" b="0" dirty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  <a:p>
            <a:pPr marL="457200" indent="-457200" algn="just">
              <a:lnSpc>
                <a:spcPct val="130000"/>
              </a:lnSpc>
              <a:spcBef>
                <a:spcPts val="600"/>
              </a:spcBef>
              <a:buFont typeface="+mj-ea"/>
              <a:buAutoNum type="circleNumDbPlain"/>
            </a:pPr>
            <a:r>
              <a:rPr lang="zh-CN" altLang="en-US" sz="2200" b="0" dirty="0" smtClean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衍射</a:t>
            </a:r>
            <a:r>
              <a:rPr lang="zh-CN" altLang="en-US" sz="2200" b="0" dirty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指的是需将</a:t>
            </a:r>
            <a:r>
              <a:rPr lang="zh-CN" altLang="en-US" sz="2200" b="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光波波前</a:t>
            </a:r>
            <a:r>
              <a:rPr lang="zh-CN" altLang="en-US" sz="2200" b="0" dirty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分割成无限多个连续的</a:t>
            </a:r>
            <a:r>
              <a:rPr lang="zh-CN" altLang="en-US" sz="2200" b="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次波源</a:t>
            </a:r>
            <a:r>
              <a:rPr lang="zh-CN" altLang="en-US" sz="2200" b="0" dirty="0" smtClean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，其中</a:t>
            </a:r>
            <a:r>
              <a:rPr lang="zh-CN" altLang="en-US" sz="2200" b="0" dirty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每个次波源</a:t>
            </a:r>
            <a:r>
              <a:rPr lang="zh-CN" altLang="en-US" sz="2200" b="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并不服从几何光学规律</a:t>
            </a:r>
            <a:r>
              <a:rPr lang="zh-CN" altLang="en-US" sz="2200" b="0" dirty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  <a:p>
            <a:pPr marL="457200" indent="-457200" algn="just">
              <a:lnSpc>
                <a:spcPct val="130000"/>
              </a:lnSpc>
              <a:spcBef>
                <a:spcPts val="600"/>
              </a:spcBef>
              <a:buFont typeface="+mj-ea"/>
              <a:buAutoNum type="circleNumDbPlain"/>
            </a:pPr>
            <a:r>
              <a:rPr lang="zh-CN" altLang="en-US" sz="2200" b="0" dirty="0" smtClean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干涉</a:t>
            </a:r>
            <a:r>
              <a:rPr lang="zh-CN" altLang="en-US" sz="2200" b="0" dirty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理论运算时，矢量图解是个</a:t>
            </a:r>
            <a:r>
              <a:rPr lang="zh-CN" altLang="en-US" sz="2200" b="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折线</a:t>
            </a:r>
            <a:r>
              <a:rPr lang="zh-CN" altLang="en-US" sz="2200" b="0" dirty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，复振幅的迭加是个</a:t>
            </a:r>
            <a:r>
              <a:rPr lang="zh-CN" altLang="en-US" sz="2200" b="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级数</a:t>
            </a:r>
            <a:r>
              <a:rPr lang="zh-CN" altLang="en-US" sz="2200" b="0" dirty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；而衍射理论运算时，矢量图解是</a:t>
            </a:r>
            <a:r>
              <a:rPr lang="zh-CN" altLang="en-US" sz="2200" b="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光滑曲线</a:t>
            </a:r>
            <a:r>
              <a:rPr lang="zh-CN" altLang="en-US" sz="2200" b="0" dirty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，复振幅迭加需用</a:t>
            </a:r>
            <a:r>
              <a:rPr lang="zh-CN" altLang="en-US" sz="2200" b="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积分</a:t>
            </a:r>
            <a:r>
              <a:rPr lang="zh-CN" altLang="en-US" sz="2200" b="0" dirty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200" b="0" dirty="0">
              <a:solidFill>
                <a:srgbClr val="6600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algn="just">
              <a:lnSpc>
                <a:spcPct val="130000"/>
              </a:lnSpc>
              <a:spcBef>
                <a:spcPts val="600"/>
              </a:spcBef>
              <a:buFont typeface="+mj-ea"/>
              <a:buAutoNum type="circleNumDbPlain"/>
            </a:pPr>
            <a:r>
              <a:rPr lang="zh-CN" altLang="en-US" sz="2200" b="0" dirty="0" smtClean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实际上</a:t>
            </a:r>
            <a:r>
              <a:rPr lang="zh-CN" altLang="en-US" sz="2200" b="0" dirty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的干涉效应总是和衍射效应</a:t>
            </a:r>
            <a:r>
              <a:rPr lang="zh-CN" altLang="en-US" sz="2200" b="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同时存在</a:t>
            </a:r>
            <a:r>
              <a:rPr lang="zh-CN" altLang="en-US" sz="2200" b="0" dirty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的，条纹要受单元衍射因子的调制。</a:t>
            </a:r>
          </a:p>
        </p:txBody>
      </p:sp>
    </p:spTree>
    <p:extLst>
      <p:ext uri="{BB962C8B-B14F-4D97-AF65-F5344CB8AC3E}">
        <p14:creationId xmlns:p14="http://schemas.microsoft.com/office/powerpoint/2010/main" val="42753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764704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/>
              <a:t>实际光栅的细节</a:t>
            </a:r>
            <a:endParaRPr lang="en-US" altLang="zh-CN" dirty="0"/>
          </a:p>
        </p:txBody>
      </p:sp>
      <p:grpSp>
        <p:nvGrpSpPr>
          <p:cNvPr id="96" name="Group 51"/>
          <p:cNvGrpSpPr>
            <a:grpSpLocks/>
          </p:cNvGrpSpPr>
          <p:nvPr/>
        </p:nvGrpSpPr>
        <p:grpSpPr bwMode="auto">
          <a:xfrm>
            <a:off x="223044" y="1319213"/>
            <a:ext cx="8697911" cy="3581401"/>
            <a:chOff x="137" y="1117"/>
            <a:chExt cx="5479" cy="2256"/>
          </a:xfrm>
        </p:grpSpPr>
        <p:grpSp>
          <p:nvGrpSpPr>
            <p:cNvPr id="97" name="Group 49"/>
            <p:cNvGrpSpPr>
              <a:grpSpLocks/>
            </p:cNvGrpSpPr>
            <p:nvPr/>
          </p:nvGrpSpPr>
          <p:grpSpPr bwMode="auto">
            <a:xfrm>
              <a:off x="3065" y="1117"/>
              <a:ext cx="2551" cy="2256"/>
              <a:chOff x="3065" y="1344"/>
              <a:chExt cx="2551" cy="2256"/>
            </a:xfrm>
          </p:grpSpPr>
          <p:sp>
            <p:nvSpPr>
              <p:cNvPr id="101" name="Text Box 39"/>
              <p:cNvSpPr txBox="1">
                <a:spLocks noChangeAspect="1" noChangeArrowheads="1"/>
              </p:cNvSpPr>
              <p:nvPr/>
            </p:nvSpPr>
            <p:spPr bwMode="auto">
              <a:xfrm>
                <a:off x="3288" y="3390"/>
                <a:ext cx="2106" cy="2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defPPr>
                  <a:defRPr lang="zh-CN"/>
                </a:defPPr>
                <a:lvl1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ea typeface="宋体" pitchFamily="2" charset="-122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ea typeface="宋体" pitchFamily="2" charset="-122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ea typeface="宋体" pitchFamily="2" charset="-122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ea typeface="宋体" pitchFamily="2" charset="-122"/>
                  </a:defRPr>
                </a:lvl5pPr>
                <a:lvl6pPr>
                  <a:defRPr>
                    <a:latin typeface="Arial" charset="0"/>
                    <a:ea typeface="宋体" pitchFamily="2" charset="-122"/>
                  </a:defRPr>
                </a:lvl6pPr>
                <a:lvl7pPr>
                  <a:defRPr>
                    <a:latin typeface="Arial" charset="0"/>
                    <a:ea typeface="宋体" pitchFamily="2" charset="-122"/>
                  </a:defRPr>
                </a:lvl7pPr>
                <a:lvl8pPr>
                  <a:defRPr>
                    <a:latin typeface="Arial" charset="0"/>
                    <a:ea typeface="宋体" pitchFamily="2" charset="-122"/>
                  </a:defRPr>
                </a:lvl8pPr>
                <a:lvl9pPr>
                  <a:defRPr>
                    <a:latin typeface="Arial" charset="0"/>
                    <a:ea typeface="宋体" pitchFamily="2" charset="-122"/>
                  </a:defRPr>
                </a:lvl9pPr>
              </a:lstStyle>
              <a:p>
                <a:r>
                  <a:rPr lang="zh-CN" altLang="en-US" dirty="0"/>
                  <a:t>正交光栅（周期：</a:t>
                </a:r>
                <a:r>
                  <a:rPr lang="en-US" altLang="zh-CN" dirty="0"/>
                  <a:t>500nm</a:t>
                </a:r>
                <a:r>
                  <a:rPr lang="zh-CN" altLang="en-US" dirty="0"/>
                  <a:t>）</a:t>
                </a:r>
              </a:p>
            </p:txBody>
          </p:sp>
          <p:pic>
            <p:nvPicPr>
              <p:cNvPr id="102" name="Picture 4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9798"/>
              <a:stretch>
                <a:fillRect/>
              </a:stretch>
            </p:blipFill>
            <p:spPr bwMode="auto">
              <a:xfrm>
                <a:off x="3065" y="1344"/>
                <a:ext cx="2551" cy="18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98" name="Group 50"/>
            <p:cNvGrpSpPr>
              <a:grpSpLocks/>
            </p:cNvGrpSpPr>
            <p:nvPr/>
          </p:nvGrpSpPr>
          <p:grpSpPr bwMode="auto">
            <a:xfrm>
              <a:off x="137" y="1122"/>
              <a:ext cx="2880" cy="2251"/>
              <a:chOff x="137" y="1344"/>
              <a:chExt cx="2880" cy="2251"/>
            </a:xfrm>
          </p:grpSpPr>
          <p:sp>
            <p:nvSpPr>
              <p:cNvPr id="99" name="Text Box 7"/>
              <p:cNvSpPr txBox="1">
                <a:spLocks noChangeAspect="1" noChangeArrowheads="1"/>
              </p:cNvSpPr>
              <p:nvPr/>
            </p:nvSpPr>
            <p:spPr bwMode="auto">
              <a:xfrm>
                <a:off x="276" y="3394"/>
                <a:ext cx="2555" cy="2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宋体" pitchFamily="2" charset="-122"/>
                    <a:cs typeface="+mn-cs"/>
                  </a:defRPr>
                </a:lvl9pPr>
              </a:lstStyle>
              <a:p>
                <a:pPr algn="ctr" eaLnBrk="0" hangingPunct="0"/>
                <a:r>
                  <a:rPr lang="zh-CN" altLang="en-US" sz="20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硅片上离子束刻蚀的</a:t>
                </a:r>
                <a:r>
                  <a:rPr lang="zh-CN" altLang="en-US" sz="20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光栅</a:t>
                </a:r>
                <a:endParaRPr lang="en-US" altLang="zh-CN" sz="2000" dirty="0" smtClean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 eaLnBrk="0" hangingPunct="0"/>
                <a:r>
                  <a:rPr lang="zh-CN" altLang="en-US" sz="20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</a:t>
                </a:r>
                <a:r>
                  <a:rPr lang="zh-CN" altLang="en-US" sz="20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周期：</a:t>
                </a:r>
                <a:r>
                  <a:rPr lang="en-US" altLang="zh-CN" sz="20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440nm</a:t>
                </a:r>
                <a:r>
                  <a:rPr lang="zh-CN" altLang="en-US" sz="20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</a:t>
                </a:r>
              </a:p>
            </p:txBody>
          </p:sp>
          <p:pic>
            <p:nvPicPr>
              <p:cNvPr id="100" name="Picture 4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9798" r="4698"/>
              <a:stretch>
                <a:fillRect/>
              </a:stretch>
            </p:blipFill>
            <p:spPr bwMode="auto">
              <a:xfrm>
                <a:off x="137" y="1344"/>
                <a:ext cx="2880" cy="18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43780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8" y="68924"/>
            <a:ext cx="8640960" cy="720080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</a:pPr>
            <a:r>
              <a:rPr lang="zh-CN" altLang="en-US" dirty="0" smtClean="0"/>
              <a:t>二、光栅光谱仪</a:t>
            </a:r>
            <a:endParaRPr lang="en-US" altLang="zh-CN" dirty="0"/>
          </a:p>
        </p:txBody>
      </p:sp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836712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/>
              <a:t>光栅的分光原理</a:t>
            </a:r>
            <a:endParaRPr lang="en-US" altLang="zh-CN" dirty="0"/>
          </a:p>
        </p:txBody>
      </p:sp>
      <p:sp>
        <p:nvSpPr>
          <p:cNvPr id="115" name="Text Box 1"/>
          <p:cNvSpPr txBox="1">
            <a:spLocks noChangeArrowheads="1"/>
          </p:cNvSpPr>
          <p:nvPr/>
        </p:nvSpPr>
        <p:spPr bwMode="invGray">
          <a:xfrm>
            <a:off x="871293" y="3975894"/>
            <a:ext cx="727233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光栅公式：</a:t>
            </a:r>
          </a:p>
        </p:txBody>
      </p:sp>
      <p:graphicFrame>
        <p:nvGraphicFramePr>
          <p:cNvPr id="1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697169"/>
              </p:ext>
            </p:extLst>
          </p:nvPr>
        </p:nvGraphicFramePr>
        <p:xfrm>
          <a:off x="2528888" y="3962400"/>
          <a:ext cx="1935162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00" name="Equation" r:id="rId4" imgW="761760" imgH="203040" progId="Equation.DSMT4">
                  <p:embed/>
                </p:oleObj>
              </mc:Choice>
              <mc:Fallback>
                <p:oleObj name="Equation" r:id="rId4" imgW="761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3962400"/>
                        <a:ext cx="1935162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Text Box 3"/>
          <p:cNvSpPr txBox="1">
            <a:spLocks noChangeArrowheads="1"/>
          </p:cNvSpPr>
          <p:nvPr/>
        </p:nvSpPr>
        <p:spPr bwMode="invGray">
          <a:xfrm>
            <a:off x="861768" y="4799806"/>
            <a:ext cx="77755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sz="22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区别于棱镜光谱仪的是光栅光谱仪有多套光谱，分别对应于光栅的不同衍射级次，而棱镜光谱仪只有一套。</a:t>
            </a:r>
          </a:p>
        </p:txBody>
      </p:sp>
      <p:graphicFrame>
        <p:nvGraphicFramePr>
          <p:cNvPr id="118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889031"/>
              </p:ext>
            </p:extLst>
          </p:nvPr>
        </p:nvGraphicFramePr>
        <p:xfrm>
          <a:off x="3621637" y="2276872"/>
          <a:ext cx="17716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01" name="Equation" r:id="rId6" imgW="698400" imgH="393480" progId="Equation.DSMT4">
                  <p:embed/>
                </p:oleObj>
              </mc:Choice>
              <mc:Fallback>
                <p:oleObj name="Equation" r:id="rId6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637" y="2276872"/>
                        <a:ext cx="177165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37340"/>
              </p:ext>
            </p:extLst>
          </p:nvPr>
        </p:nvGraphicFramePr>
        <p:xfrm>
          <a:off x="5345821" y="3972262"/>
          <a:ext cx="25812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02" name="Equation" r:id="rId8" imgW="1015920" imgH="203040" progId="Equation.DSMT4">
                  <p:embed/>
                </p:oleObj>
              </mc:Choice>
              <mc:Fallback>
                <p:oleObj name="Equation" r:id="rId8" imgW="1015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821" y="3972262"/>
                        <a:ext cx="258127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766430"/>
              </p:ext>
            </p:extLst>
          </p:nvPr>
        </p:nvGraphicFramePr>
        <p:xfrm>
          <a:off x="4724156" y="4036492"/>
          <a:ext cx="484187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03" name="Equation" r:id="rId10" imgW="190417" imgH="152334" progId="Equation.DSMT4">
                  <p:embed/>
                </p:oleObj>
              </mc:Choice>
              <mc:Fallback>
                <p:oleObj name="Equation" r:id="rId10" imgW="190417" imgH="15233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156" y="4036492"/>
                        <a:ext cx="484187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" name="Text Box 1"/>
          <p:cNvSpPr txBox="1">
            <a:spLocks noChangeArrowheads="1"/>
          </p:cNvSpPr>
          <p:nvPr/>
        </p:nvSpPr>
        <p:spPr bwMode="invGray">
          <a:xfrm>
            <a:off x="4219331" y="3507581"/>
            <a:ext cx="17541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sz="20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两端取微分</a:t>
            </a:r>
          </a:p>
        </p:txBody>
      </p:sp>
      <p:sp>
        <p:nvSpPr>
          <p:cNvPr id="122" name="Rectangle 3"/>
          <p:cNvSpPr txBox="1">
            <a:spLocks noChangeArrowheads="1"/>
          </p:cNvSpPr>
          <p:nvPr/>
        </p:nvSpPr>
        <p:spPr bwMode="auto">
          <a:xfrm>
            <a:off x="1801513" y="1556792"/>
            <a:ext cx="7090968" cy="543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>
              <a:spcBef>
                <a:spcPct val="20000"/>
              </a:spcBef>
              <a:buFont typeface="Arial" charset="0"/>
              <a:buNone/>
            </a:pPr>
            <a:r>
              <a:rPr lang="zh-CN" altLang="en-US" sz="22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不同</a:t>
            </a:r>
            <a:r>
              <a:rPr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波长的光在空间分开称为</a:t>
            </a:r>
            <a:r>
              <a:rPr lang="zh-CN" altLang="en-US" sz="2200" b="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色散</a:t>
            </a:r>
            <a:r>
              <a:rPr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，光栅具有色散能力。</a:t>
            </a:r>
          </a:p>
        </p:txBody>
      </p:sp>
      <p:graphicFrame>
        <p:nvGraphicFramePr>
          <p:cNvPr id="123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328236"/>
              </p:ext>
            </p:extLst>
          </p:nvPr>
        </p:nvGraphicFramePr>
        <p:xfrm>
          <a:off x="395536" y="1586706"/>
          <a:ext cx="1325563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04" name="公式" r:id="rId12" imgW="583947" imgH="203112" progId="Equation.3">
                  <p:embed/>
                </p:oleObj>
              </mc:Choice>
              <mc:Fallback>
                <p:oleObj name="公式" r:id="rId12" imgW="58394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586706"/>
                        <a:ext cx="1325563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116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225" name="Picture 38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031" y="1244030"/>
            <a:ext cx="3781425" cy="486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6" name="Text Box 4"/>
          <p:cNvSpPr txBox="1">
            <a:spLocks noChangeArrowheads="1"/>
          </p:cNvSpPr>
          <p:nvPr/>
        </p:nvSpPr>
        <p:spPr bwMode="invGray">
          <a:xfrm>
            <a:off x="251520" y="566689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/>
              <a:t>光栅的分光原理</a:t>
            </a:r>
            <a:endParaRPr lang="en-US" altLang="zh-CN" dirty="0"/>
          </a:p>
        </p:txBody>
      </p:sp>
      <p:sp>
        <p:nvSpPr>
          <p:cNvPr id="227" name="Line 8"/>
          <p:cNvSpPr>
            <a:spLocks noChangeShapeType="1"/>
          </p:cNvSpPr>
          <p:nvPr/>
        </p:nvSpPr>
        <p:spPr bwMode="auto">
          <a:xfrm>
            <a:off x="2284413" y="5751365"/>
            <a:ext cx="6121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8" name="Line 28"/>
          <p:cNvSpPr>
            <a:spLocks noChangeShapeType="1"/>
          </p:cNvSpPr>
          <p:nvPr/>
        </p:nvSpPr>
        <p:spPr bwMode="auto">
          <a:xfrm flipV="1">
            <a:off x="3868738" y="4671865"/>
            <a:ext cx="1730375" cy="10795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9" name="Line 29"/>
          <p:cNvSpPr>
            <a:spLocks noChangeShapeType="1"/>
          </p:cNvSpPr>
          <p:nvPr/>
        </p:nvSpPr>
        <p:spPr bwMode="auto">
          <a:xfrm flipV="1">
            <a:off x="3868738" y="3232002"/>
            <a:ext cx="1730375" cy="25193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0" name="Line 30"/>
          <p:cNvSpPr>
            <a:spLocks noChangeShapeType="1"/>
          </p:cNvSpPr>
          <p:nvPr/>
        </p:nvSpPr>
        <p:spPr bwMode="auto">
          <a:xfrm flipV="1">
            <a:off x="3868739" y="4789657"/>
            <a:ext cx="1724342" cy="961708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1" name="Line 31"/>
          <p:cNvSpPr>
            <a:spLocks noChangeShapeType="1"/>
          </p:cNvSpPr>
          <p:nvPr/>
        </p:nvSpPr>
        <p:spPr bwMode="auto">
          <a:xfrm flipV="1">
            <a:off x="3868738" y="4600427"/>
            <a:ext cx="1730375" cy="11509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2" name="Line 32"/>
          <p:cNvSpPr>
            <a:spLocks noChangeShapeType="1"/>
          </p:cNvSpPr>
          <p:nvPr/>
        </p:nvSpPr>
        <p:spPr bwMode="auto">
          <a:xfrm flipV="1">
            <a:off x="3868738" y="3592365"/>
            <a:ext cx="1730375" cy="2159000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3" name="Line 33"/>
          <p:cNvSpPr>
            <a:spLocks noChangeShapeType="1"/>
          </p:cNvSpPr>
          <p:nvPr/>
        </p:nvSpPr>
        <p:spPr bwMode="auto">
          <a:xfrm flipV="1">
            <a:off x="3868738" y="2943077"/>
            <a:ext cx="1730375" cy="2808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4" name="Arc 38"/>
          <p:cNvSpPr>
            <a:spLocks/>
          </p:cNvSpPr>
          <p:nvPr/>
        </p:nvSpPr>
        <p:spPr bwMode="auto">
          <a:xfrm>
            <a:off x="3697288" y="1071415"/>
            <a:ext cx="317500" cy="5329237"/>
          </a:xfrm>
          <a:custGeom>
            <a:avLst/>
            <a:gdLst>
              <a:gd name="T0" fmla="*/ 383080 w 43200"/>
              <a:gd name="T1" fmla="*/ 2147483647 h 23984"/>
              <a:gd name="T2" fmla="*/ 125040070 w 43200"/>
              <a:gd name="T3" fmla="*/ 2147483647 h 23984"/>
              <a:gd name="T4" fmla="*/ 62707411 w 43200"/>
              <a:gd name="T5" fmla="*/ 2147483647 h 239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3984" fill="none" extrusionOk="0">
                <a:moveTo>
                  <a:pt x="131" y="23984"/>
                </a:moveTo>
                <a:cubicBezTo>
                  <a:pt x="44" y="23192"/>
                  <a:pt x="0" y="2239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387"/>
                  <a:pt x="43156" y="23173"/>
                  <a:pt x="43071" y="23956"/>
                </a:cubicBezTo>
              </a:path>
              <a:path w="43200" h="23984" stroke="0" extrusionOk="0">
                <a:moveTo>
                  <a:pt x="131" y="23984"/>
                </a:moveTo>
                <a:cubicBezTo>
                  <a:pt x="44" y="23192"/>
                  <a:pt x="0" y="2239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387"/>
                  <a:pt x="43156" y="23173"/>
                  <a:pt x="43071" y="23956"/>
                </a:cubicBezTo>
                <a:lnTo>
                  <a:pt x="21600" y="21600"/>
                </a:lnTo>
                <a:lnTo>
                  <a:pt x="131" y="2398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35" name="Group 114"/>
          <p:cNvGrpSpPr>
            <a:grpSpLocks/>
          </p:cNvGrpSpPr>
          <p:nvPr/>
        </p:nvGrpSpPr>
        <p:grpSpPr bwMode="auto">
          <a:xfrm>
            <a:off x="1528763" y="1142852"/>
            <a:ext cx="1117600" cy="5329238"/>
            <a:chOff x="45" y="255"/>
            <a:chExt cx="703" cy="4037"/>
          </a:xfrm>
        </p:grpSpPr>
        <p:sp>
          <p:nvSpPr>
            <p:cNvPr id="236" name="Line 7"/>
            <p:cNvSpPr>
              <a:spLocks noChangeShapeType="1"/>
            </p:cNvSpPr>
            <p:nvPr/>
          </p:nvSpPr>
          <p:spPr bwMode="auto">
            <a:xfrm>
              <a:off x="703" y="272"/>
              <a:ext cx="0" cy="402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7" name="Rectangle 10"/>
            <p:cNvSpPr>
              <a:spLocks noChangeArrowheads="1"/>
            </p:cNvSpPr>
            <p:nvPr/>
          </p:nvSpPr>
          <p:spPr bwMode="auto">
            <a:xfrm>
              <a:off x="657" y="3748"/>
              <a:ext cx="91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8" name="Rectangle 11"/>
            <p:cNvSpPr>
              <a:spLocks noChangeArrowheads="1"/>
            </p:cNvSpPr>
            <p:nvPr/>
          </p:nvSpPr>
          <p:spPr bwMode="auto">
            <a:xfrm>
              <a:off x="657" y="3430"/>
              <a:ext cx="91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9" name="Rectangle 12"/>
            <p:cNvSpPr>
              <a:spLocks noChangeArrowheads="1"/>
            </p:cNvSpPr>
            <p:nvPr/>
          </p:nvSpPr>
          <p:spPr bwMode="auto">
            <a:xfrm>
              <a:off x="657" y="3113"/>
              <a:ext cx="91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40" name="Rectangle 13"/>
            <p:cNvSpPr>
              <a:spLocks noChangeArrowheads="1"/>
            </p:cNvSpPr>
            <p:nvPr/>
          </p:nvSpPr>
          <p:spPr bwMode="auto">
            <a:xfrm>
              <a:off x="657" y="2795"/>
              <a:ext cx="91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41" name="Rectangle 14"/>
            <p:cNvSpPr>
              <a:spLocks noChangeArrowheads="1"/>
            </p:cNvSpPr>
            <p:nvPr/>
          </p:nvSpPr>
          <p:spPr bwMode="auto">
            <a:xfrm>
              <a:off x="657" y="2478"/>
              <a:ext cx="91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42" name="Rectangle 15"/>
            <p:cNvSpPr>
              <a:spLocks noChangeArrowheads="1"/>
            </p:cNvSpPr>
            <p:nvPr/>
          </p:nvSpPr>
          <p:spPr bwMode="auto">
            <a:xfrm>
              <a:off x="657" y="2160"/>
              <a:ext cx="91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43" name="Rectangle 16"/>
            <p:cNvSpPr>
              <a:spLocks noChangeArrowheads="1"/>
            </p:cNvSpPr>
            <p:nvPr/>
          </p:nvSpPr>
          <p:spPr bwMode="auto">
            <a:xfrm>
              <a:off x="657" y="1843"/>
              <a:ext cx="91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44" name="Rectangle 17"/>
            <p:cNvSpPr>
              <a:spLocks noChangeArrowheads="1"/>
            </p:cNvSpPr>
            <p:nvPr/>
          </p:nvSpPr>
          <p:spPr bwMode="auto">
            <a:xfrm>
              <a:off x="657" y="1525"/>
              <a:ext cx="91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45" name="Rectangle 18"/>
            <p:cNvSpPr>
              <a:spLocks noChangeArrowheads="1"/>
            </p:cNvSpPr>
            <p:nvPr/>
          </p:nvSpPr>
          <p:spPr bwMode="auto">
            <a:xfrm>
              <a:off x="657" y="2478"/>
              <a:ext cx="91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46" name="Rectangle 19"/>
            <p:cNvSpPr>
              <a:spLocks noChangeArrowheads="1"/>
            </p:cNvSpPr>
            <p:nvPr/>
          </p:nvSpPr>
          <p:spPr bwMode="auto">
            <a:xfrm>
              <a:off x="657" y="2160"/>
              <a:ext cx="91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47" name="Rectangle 20"/>
            <p:cNvSpPr>
              <a:spLocks noChangeArrowheads="1"/>
            </p:cNvSpPr>
            <p:nvPr/>
          </p:nvSpPr>
          <p:spPr bwMode="auto">
            <a:xfrm>
              <a:off x="657" y="1843"/>
              <a:ext cx="91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48" name="Rectangle 21"/>
            <p:cNvSpPr>
              <a:spLocks noChangeArrowheads="1"/>
            </p:cNvSpPr>
            <p:nvPr/>
          </p:nvSpPr>
          <p:spPr bwMode="auto">
            <a:xfrm>
              <a:off x="657" y="1525"/>
              <a:ext cx="91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49" name="Rectangle 22"/>
            <p:cNvSpPr>
              <a:spLocks noChangeArrowheads="1"/>
            </p:cNvSpPr>
            <p:nvPr/>
          </p:nvSpPr>
          <p:spPr bwMode="auto">
            <a:xfrm>
              <a:off x="657" y="1208"/>
              <a:ext cx="91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50" name="Rectangle 23"/>
            <p:cNvSpPr>
              <a:spLocks noChangeArrowheads="1"/>
            </p:cNvSpPr>
            <p:nvPr/>
          </p:nvSpPr>
          <p:spPr bwMode="auto">
            <a:xfrm>
              <a:off x="657" y="890"/>
              <a:ext cx="91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51" name="Rectangle 24"/>
            <p:cNvSpPr>
              <a:spLocks noChangeArrowheads="1"/>
            </p:cNvSpPr>
            <p:nvPr/>
          </p:nvSpPr>
          <p:spPr bwMode="auto">
            <a:xfrm>
              <a:off x="657" y="573"/>
              <a:ext cx="91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52" name="Rectangle 25"/>
            <p:cNvSpPr>
              <a:spLocks noChangeArrowheads="1"/>
            </p:cNvSpPr>
            <p:nvPr/>
          </p:nvSpPr>
          <p:spPr bwMode="auto">
            <a:xfrm>
              <a:off x="657" y="255"/>
              <a:ext cx="91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53" name="Rectangle 26"/>
            <p:cNvSpPr>
              <a:spLocks noChangeArrowheads="1"/>
            </p:cNvSpPr>
            <p:nvPr/>
          </p:nvSpPr>
          <p:spPr bwMode="auto">
            <a:xfrm>
              <a:off x="657" y="4111"/>
              <a:ext cx="91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54" name="Rectangle 27"/>
            <p:cNvSpPr>
              <a:spLocks noChangeArrowheads="1"/>
            </p:cNvSpPr>
            <p:nvPr/>
          </p:nvSpPr>
          <p:spPr bwMode="auto">
            <a:xfrm>
              <a:off x="657" y="3793"/>
              <a:ext cx="91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55" name="Line 39"/>
            <p:cNvSpPr>
              <a:spLocks noChangeShapeType="1"/>
            </p:cNvSpPr>
            <p:nvPr/>
          </p:nvSpPr>
          <p:spPr bwMode="auto">
            <a:xfrm>
              <a:off x="158" y="175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56" name="Line 40"/>
            <p:cNvSpPr>
              <a:spLocks noChangeShapeType="1"/>
            </p:cNvSpPr>
            <p:nvPr/>
          </p:nvSpPr>
          <p:spPr bwMode="auto">
            <a:xfrm>
              <a:off x="45" y="1752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57" name="Line 41"/>
            <p:cNvSpPr>
              <a:spLocks noChangeShapeType="1"/>
            </p:cNvSpPr>
            <p:nvPr/>
          </p:nvSpPr>
          <p:spPr bwMode="auto">
            <a:xfrm>
              <a:off x="158" y="188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58" name="Line 42"/>
            <p:cNvSpPr>
              <a:spLocks noChangeShapeType="1"/>
            </p:cNvSpPr>
            <p:nvPr/>
          </p:nvSpPr>
          <p:spPr bwMode="auto">
            <a:xfrm>
              <a:off x="45" y="1888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59" name="Line 43"/>
            <p:cNvSpPr>
              <a:spLocks noChangeShapeType="1"/>
            </p:cNvSpPr>
            <p:nvPr/>
          </p:nvSpPr>
          <p:spPr bwMode="auto">
            <a:xfrm>
              <a:off x="158" y="202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0" name="Line 44"/>
            <p:cNvSpPr>
              <a:spLocks noChangeShapeType="1"/>
            </p:cNvSpPr>
            <p:nvPr/>
          </p:nvSpPr>
          <p:spPr bwMode="auto">
            <a:xfrm>
              <a:off x="45" y="2024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1" name="Line 45"/>
            <p:cNvSpPr>
              <a:spLocks noChangeShapeType="1"/>
            </p:cNvSpPr>
            <p:nvPr/>
          </p:nvSpPr>
          <p:spPr bwMode="auto">
            <a:xfrm>
              <a:off x="158" y="216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2" name="Line 46"/>
            <p:cNvSpPr>
              <a:spLocks noChangeShapeType="1"/>
            </p:cNvSpPr>
            <p:nvPr/>
          </p:nvSpPr>
          <p:spPr bwMode="auto">
            <a:xfrm>
              <a:off x="45" y="2160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3" name="Line 47"/>
            <p:cNvSpPr>
              <a:spLocks noChangeShapeType="1"/>
            </p:cNvSpPr>
            <p:nvPr/>
          </p:nvSpPr>
          <p:spPr bwMode="auto">
            <a:xfrm>
              <a:off x="158" y="229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4" name="Line 48"/>
            <p:cNvSpPr>
              <a:spLocks noChangeShapeType="1"/>
            </p:cNvSpPr>
            <p:nvPr/>
          </p:nvSpPr>
          <p:spPr bwMode="auto">
            <a:xfrm>
              <a:off x="45" y="2296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5" name="Line 49"/>
            <p:cNvSpPr>
              <a:spLocks noChangeShapeType="1"/>
            </p:cNvSpPr>
            <p:nvPr/>
          </p:nvSpPr>
          <p:spPr bwMode="auto">
            <a:xfrm>
              <a:off x="158" y="243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6" name="Line 50"/>
            <p:cNvSpPr>
              <a:spLocks noChangeShapeType="1"/>
            </p:cNvSpPr>
            <p:nvPr/>
          </p:nvSpPr>
          <p:spPr bwMode="auto">
            <a:xfrm>
              <a:off x="45" y="2432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7" name="Line 51"/>
            <p:cNvSpPr>
              <a:spLocks noChangeShapeType="1"/>
            </p:cNvSpPr>
            <p:nvPr/>
          </p:nvSpPr>
          <p:spPr bwMode="auto">
            <a:xfrm>
              <a:off x="158" y="256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8" name="Line 52"/>
            <p:cNvSpPr>
              <a:spLocks noChangeShapeType="1"/>
            </p:cNvSpPr>
            <p:nvPr/>
          </p:nvSpPr>
          <p:spPr bwMode="auto">
            <a:xfrm>
              <a:off x="45" y="2568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9" name="Line 53"/>
            <p:cNvSpPr>
              <a:spLocks noChangeShapeType="1"/>
            </p:cNvSpPr>
            <p:nvPr/>
          </p:nvSpPr>
          <p:spPr bwMode="auto">
            <a:xfrm>
              <a:off x="158" y="270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70" name="Line 54"/>
            <p:cNvSpPr>
              <a:spLocks noChangeShapeType="1"/>
            </p:cNvSpPr>
            <p:nvPr/>
          </p:nvSpPr>
          <p:spPr bwMode="auto">
            <a:xfrm>
              <a:off x="45" y="2704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71" name="Line 55"/>
            <p:cNvSpPr>
              <a:spLocks noChangeShapeType="1"/>
            </p:cNvSpPr>
            <p:nvPr/>
          </p:nvSpPr>
          <p:spPr bwMode="auto">
            <a:xfrm>
              <a:off x="158" y="284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72" name="Line 56"/>
            <p:cNvSpPr>
              <a:spLocks noChangeShapeType="1"/>
            </p:cNvSpPr>
            <p:nvPr/>
          </p:nvSpPr>
          <p:spPr bwMode="auto">
            <a:xfrm>
              <a:off x="45" y="2840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73" name="Line 57"/>
            <p:cNvSpPr>
              <a:spLocks noChangeShapeType="1"/>
            </p:cNvSpPr>
            <p:nvPr/>
          </p:nvSpPr>
          <p:spPr bwMode="auto">
            <a:xfrm>
              <a:off x="158" y="297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74" name="Line 58"/>
            <p:cNvSpPr>
              <a:spLocks noChangeShapeType="1"/>
            </p:cNvSpPr>
            <p:nvPr/>
          </p:nvSpPr>
          <p:spPr bwMode="auto">
            <a:xfrm>
              <a:off x="45" y="2976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75" name="Line 59"/>
            <p:cNvSpPr>
              <a:spLocks noChangeShapeType="1"/>
            </p:cNvSpPr>
            <p:nvPr/>
          </p:nvSpPr>
          <p:spPr bwMode="auto">
            <a:xfrm>
              <a:off x="158" y="311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76" name="Line 60"/>
            <p:cNvSpPr>
              <a:spLocks noChangeShapeType="1"/>
            </p:cNvSpPr>
            <p:nvPr/>
          </p:nvSpPr>
          <p:spPr bwMode="auto">
            <a:xfrm>
              <a:off x="45" y="3112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77" name="Line 61"/>
            <p:cNvSpPr>
              <a:spLocks noChangeShapeType="1"/>
            </p:cNvSpPr>
            <p:nvPr/>
          </p:nvSpPr>
          <p:spPr bwMode="auto">
            <a:xfrm>
              <a:off x="158" y="324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78" name="Line 62"/>
            <p:cNvSpPr>
              <a:spLocks noChangeShapeType="1"/>
            </p:cNvSpPr>
            <p:nvPr/>
          </p:nvSpPr>
          <p:spPr bwMode="auto">
            <a:xfrm>
              <a:off x="45" y="3248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79" name="Line 63"/>
            <p:cNvSpPr>
              <a:spLocks noChangeShapeType="1"/>
            </p:cNvSpPr>
            <p:nvPr/>
          </p:nvSpPr>
          <p:spPr bwMode="auto">
            <a:xfrm>
              <a:off x="158" y="338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0" name="Line 64"/>
            <p:cNvSpPr>
              <a:spLocks noChangeShapeType="1"/>
            </p:cNvSpPr>
            <p:nvPr/>
          </p:nvSpPr>
          <p:spPr bwMode="auto">
            <a:xfrm>
              <a:off x="45" y="3384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1" name="Line 65"/>
            <p:cNvSpPr>
              <a:spLocks noChangeShapeType="1"/>
            </p:cNvSpPr>
            <p:nvPr/>
          </p:nvSpPr>
          <p:spPr bwMode="auto">
            <a:xfrm>
              <a:off x="158" y="352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2" name="Line 66"/>
            <p:cNvSpPr>
              <a:spLocks noChangeShapeType="1"/>
            </p:cNvSpPr>
            <p:nvPr/>
          </p:nvSpPr>
          <p:spPr bwMode="auto">
            <a:xfrm>
              <a:off x="45" y="3520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3" name="Line 67"/>
            <p:cNvSpPr>
              <a:spLocks noChangeShapeType="1"/>
            </p:cNvSpPr>
            <p:nvPr/>
          </p:nvSpPr>
          <p:spPr bwMode="auto">
            <a:xfrm>
              <a:off x="158" y="365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4" name="Line 68"/>
            <p:cNvSpPr>
              <a:spLocks noChangeShapeType="1"/>
            </p:cNvSpPr>
            <p:nvPr/>
          </p:nvSpPr>
          <p:spPr bwMode="auto">
            <a:xfrm>
              <a:off x="45" y="3656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5" name="Line 69"/>
            <p:cNvSpPr>
              <a:spLocks noChangeShapeType="1"/>
            </p:cNvSpPr>
            <p:nvPr/>
          </p:nvSpPr>
          <p:spPr bwMode="auto">
            <a:xfrm>
              <a:off x="158" y="379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" name="Line 70"/>
            <p:cNvSpPr>
              <a:spLocks noChangeShapeType="1"/>
            </p:cNvSpPr>
            <p:nvPr/>
          </p:nvSpPr>
          <p:spPr bwMode="auto">
            <a:xfrm>
              <a:off x="45" y="3792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7" name="Line 71"/>
            <p:cNvSpPr>
              <a:spLocks noChangeShapeType="1"/>
            </p:cNvSpPr>
            <p:nvPr/>
          </p:nvSpPr>
          <p:spPr bwMode="auto">
            <a:xfrm>
              <a:off x="158" y="52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8" name="Line 72"/>
            <p:cNvSpPr>
              <a:spLocks noChangeShapeType="1"/>
            </p:cNvSpPr>
            <p:nvPr/>
          </p:nvSpPr>
          <p:spPr bwMode="auto">
            <a:xfrm>
              <a:off x="45" y="528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9" name="Line 73"/>
            <p:cNvSpPr>
              <a:spLocks noChangeShapeType="1"/>
            </p:cNvSpPr>
            <p:nvPr/>
          </p:nvSpPr>
          <p:spPr bwMode="auto">
            <a:xfrm>
              <a:off x="158" y="66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90" name="Line 74"/>
            <p:cNvSpPr>
              <a:spLocks noChangeShapeType="1"/>
            </p:cNvSpPr>
            <p:nvPr/>
          </p:nvSpPr>
          <p:spPr bwMode="auto">
            <a:xfrm>
              <a:off x="45" y="664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91" name="Line 75"/>
            <p:cNvSpPr>
              <a:spLocks noChangeShapeType="1"/>
            </p:cNvSpPr>
            <p:nvPr/>
          </p:nvSpPr>
          <p:spPr bwMode="auto">
            <a:xfrm>
              <a:off x="158" y="80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92" name="Line 76"/>
            <p:cNvSpPr>
              <a:spLocks noChangeShapeType="1"/>
            </p:cNvSpPr>
            <p:nvPr/>
          </p:nvSpPr>
          <p:spPr bwMode="auto">
            <a:xfrm>
              <a:off x="45" y="800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93" name="Line 77"/>
            <p:cNvSpPr>
              <a:spLocks noChangeShapeType="1"/>
            </p:cNvSpPr>
            <p:nvPr/>
          </p:nvSpPr>
          <p:spPr bwMode="auto">
            <a:xfrm>
              <a:off x="158" y="93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94" name="Line 78"/>
            <p:cNvSpPr>
              <a:spLocks noChangeShapeType="1"/>
            </p:cNvSpPr>
            <p:nvPr/>
          </p:nvSpPr>
          <p:spPr bwMode="auto">
            <a:xfrm>
              <a:off x="45" y="936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95" name="Line 79"/>
            <p:cNvSpPr>
              <a:spLocks noChangeShapeType="1"/>
            </p:cNvSpPr>
            <p:nvPr/>
          </p:nvSpPr>
          <p:spPr bwMode="auto">
            <a:xfrm>
              <a:off x="158" y="107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96" name="Line 80"/>
            <p:cNvSpPr>
              <a:spLocks noChangeShapeType="1"/>
            </p:cNvSpPr>
            <p:nvPr/>
          </p:nvSpPr>
          <p:spPr bwMode="auto">
            <a:xfrm>
              <a:off x="45" y="1072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97" name="Line 81"/>
            <p:cNvSpPr>
              <a:spLocks noChangeShapeType="1"/>
            </p:cNvSpPr>
            <p:nvPr/>
          </p:nvSpPr>
          <p:spPr bwMode="auto">
            <a:xfrm>
              <a:off x="158" y="120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98" name="Line 82"/>
            <p:cNvSpPr>
              <a:spLocks noChangeShapeType="1"/>
            </p:cNvSpPr>
            <p:nvPr/>
          </p:nvSpPr>
          <p:spPr bwMode="auto">
            <a:xfrm>
              <a:off x="45" y="1208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99" name="Line 83"/>
            <p:cNvSpPr>
              <a:spLocks noChangeShapeType="1"/>
            </p:cNvSpPr>
            <p:nvPr/>
          </p:nvSpPr>
          <p:spPr bwMode="auto">
            <a:xfrm>
              <a:off x="158" y="134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00" name="Line 84"/>
            <p:cNvSpPr>
              <a:spLocks noChangeShapeType="1"/>
            </p:cNvSpPr>
            <p:nvPr/>
          </p:nvSpPr>
          <p:spPr bwMode="auto">
            <a:xfrm>
              <a:off x="45" y="1344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01" name="Line 85"/>
            <p:cNvSpPr>
              <a:spLocks noChangeShapeType="1"/>
            </p:cNvSpPr>
            <p:nvPr/>
          </p:nvSpPr>
          <p:spPr bwMode="auto">
            <a:xfrm>
              <a:off x="158" y="148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02" name="Line 86"/>
            <p:cNvSpPr>
              <a:spLocks noChangeShapeType="1"/>
            </p:cNvSpPr>
            <p:nvPr/>
          </p:nvSpPr>
          <p:spPr bwMode="auto">
            <a:xfrm>
              <a:off x="45" y="1480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03" name="Line 87"/>
            <p:cNvSpPr>
              <a:spLocks noChangeShapeType="1"/>
            </p:cNvSpPr>
            <p:nvPr/>
          </p:nvSpPr>
          <p:spPr bwMode="auto">
            <a:xfrm>
              <a:off x="158" y="161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04" name="Line 88"/>
            <p:cNvSpPr>
              <a:spLocks noChangeShapeType="1"/>
            </p:cNvSpPr>
            <p:nvPr/>
          </p:nvSpPr>
          <p:spPr bwMode="auto">
            <a:xfrm>
              <a:off x="45" y="1616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05" name="Line 89"/>
            <p:cNvSpPr>
              <a:spLocks noChangeShapeType="1"/>
            </p:cNvSpPr>
            <p:nvPr/>
          </p:nvSpPr>
          <p:spPr bwMode="auto">
            <a:xfrm>
              <a:off x="158" y="175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06" name="Line 90"/>
            <p:cNvSpPr>
              <a:spLocks noChangeShapeType="1"/>
            </p:cNvSpPr>
            <p:nvPr/>
          </p:nvSpPr>
          <p:spPr bwMode="auto">
            <a:xfrm>
              <a:off x="45" y="1752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07" name="Line 91"/>
            <p:cNvSpPr>
              <a:spLocks noChangeShapeType="1"/>
            </p:cNvSpPr>
            <p:nvPr/>
          </p:nvSpPr>
          <p:spPr bwMode="auto">
            <a:xfrm>
              <a:off x="158" y="188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08" name="Line 92"/>
            <p:cNvSpPr>
              <a:spLocks noChangeShapeType="1"/>
            </p:cNvSpPr>
            <p:nvPr/>
          </p:nvSpPr>
          <p:spPr bwMode="auto">
            <a:xfrm>
              <a:off x="45" y="1888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09" name="Line 93"/>
            <p:cNvSpPr>
              <a:spLocks noChangeShapeType="1"/>
            </p:cNvSpPr>
            <p:nvPr/>
          </p:nvSpPr>
          <p:spPr bwMode="auto">
            <a:xfrm>
              <a:off x="158" y="202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10" name="Line 94"/>
            <p:cNvSpPr>
              <a:spLocks noChangeShapeType="1"/>
            </p:cNvSpPr>
            <p:nvPr/>
          </p:nvSpPr>
          <p:spPr bwMode="auto">
            <a:xfrm>
              <a:off x="45" y="2024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11" name="Line 95"/>
            <p:cNvSpPr>
              <a:spLocks noChangeShapeType="1"/>
            </p:cNvSpPr>
            <p:nvPr/>
          </p:nvSpPr>
          <p:spPr bwMode="auto">
            <a:xfrm>
              <a:off x="158" y="216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12" name="Line 96"/>
            <p:cNvSpPr>
              <a:spLocks noChangeShapeType="1"/>
            </p:cNvSpPr>
            <p:nvPr/>
          </p:nvSpPr>
          <p:spPr bwMode="auto">
            <a:xfrm>
              <a:off x="45" y="2160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13" name="Line 97"/>
            <p:cNvSpPr>
              <a:spLocks noChangeShapeType="1"/>
            </p:cNvSpPr>
            <p:nvPr/>
          </p:nvSpPr>
          <p:spPr bwMode="auto">
            <a:xfrm>
              <a:off x="158" y="229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14" name="Line 98"/>
            <p:cNvSpPr>
              <a:spLocks noChangeShapeType="1"/>
            </p:cNvSpPr>
            <p:nvPr/>
          </p:nvSpPr>
          <p:spPr bwMode="auto">
            <a:xfrm>
              <a:off x="45" y="2296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15" name="Line 99"/>
            <p:cNvSpPr>
              <a:spLocks noChangeShapeType="1"/>
            </p:cNvSpPr>
            <p:nvPr/>
          </p:nvSpPr>
          <p:spPr bwMode="auto">
            <a:xfrm>
              <a:off x="158" y="243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16" name="Line 100"/>
            <p:cNvSpPr>
              <a:spLocks noChangeShapeType="1"/>
            </p:cNvSpPr>
            <p:nvPr/>
          </p:nvSpPr>
          <p:spPr bwMode="auto">
            <a:xfrm>
              <a:off x="45" y="2432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17" name="Line 101"/>
            <p:cNvSpPr>
              <a:spLocks noChangeShapeType="1"/>
            </p:cNvSpPr>
            <p:nvPr/>
          </p:nvSpPr>
          <p:spPr bwMode="auto">
            <a:xfrm>
              <a:off x="158" y="256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18" name="Line 102"/>
            <p:cNvSpPr>
              <a:spLocks noChangeShapeType="1"/>
            </p:cNvSpPr>
            <p:nvPr/>
          </p:nvSpPr>
          <p:spPr bwMode="auto">
            <a:xfrm>
              <a:off x="45" y="2568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19" name="Line 103"/>
            <p:cNvSpPr>
              <a:spLocks noChangeShapeType="1"/>
            </p:cNvSpPr>
            <p:nvPr/>
          </p:nvSpPr>
          <p:spPr bwMode="auto">
            <a:xfrm>
              <a:off x="158" y="3657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0" name="Line 104"/>
            <p:cNvSpPr>
              <a:spLocks noChangeShapeType="1"/>
            </p:cNvSpPr>
            <p:nvPr/>
          </p:nvSpPr>
          <p:spPr bwMode="auto">
            <a:xfrm>
              <a:off x="45" y="3657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1" name="Line 105"/>
            <p:cNvSpPr>
              <a:spLocks noChangeShapeType="1"/>
            </p:cNvSpPr>
            <p:nvPr/>
          </p:nvSpPr>
          <p:spPr bwMode="auto">
            <a:xfrm>
              <a:off x="158" y="3793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2" name="Line 106"/>
            <p:cNvSpPr>
              <a:spLocks noChangeShapeType="1"/>
            </p:cNvSpPr>
            <p:nvPr/>
          </p:nvSpPr>
          <p:spPr bwMode="auto">
            <a:xfrm>
              <a:off x="45" y="3793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3" name="Line 107"/>
            <p:cNvSpPr>
              <a:spLocks noChangeShapeType="1"/>
            </p:cNvSpPr>
            <p:nvPr/>
          </p:nvSpPr>
          <p:spPr bwMode="auto">
            <a:xfrm>
              <a:off x="158" y="3929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4" name="Line 108"/>
            <p:cNvSpPr>
              <a:spLocks noChangeShapeType="1"/>
            </p:cNvSpPr>
            <p:nvPr/>
          </p:nvSpPr>
          <p:spPr bwMode="auto">
            <a:xfrm>
              <a:off x="45" y="3929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5" name="Line 109"/>
            <p:cNvSpPr>
              <a:spLocks noChangeShapeType="1"/>
            </p:cNvSpPr>
            <p:nvPr/>
          </p:nvSpPr>
          <p:spPr bwMode="auto">
            <a:xfrm>
              <a:off x="158" y="4065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6" name="Line 110"/>
            <p:cNvSpPr>
              <a:spLocks noChangeShapeType="1"/>
            </p:cNvSpPr>
            <p:nvPr/>
          </p:nvSpPr>
          <p:spPr bwMode="auto">
            <a:xfrm>
              <a:off x="45" y="4065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" name="Line 111"/>
            <p:cNvSpPr>
              <a:spLocks noChangeShapeType="1"/>
            </p:cNvSpPr>
            <p:nvPr/>
          </p:nvSpPr>
          <p:spPr bwMode="auto">
            <a:xfrm>
              <a:off x="158" y="4201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" name="Line 112"/>
            <p:cNvSpPr>
              <a:spLocks noChangeShapeType="1"/>
            </p:cNvSpPr>
            <p:nvPr/>
          </p:nvSpPr>
          <p:spPr bwMode="auto">
            <a:xfrm>
              <a:off x="45" y="4201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aphicFrame>
        <p:nvGraphicFramePr>
          <p:cNvPr id="329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025945"/>
              </p:ext>
            </p:extLst>
          </p:nvPr>
        </p:nvGraphicFramePr>
        <p:xfrm>
          <a:off x="8478838" y="5594202"/>
          <a:ext cx="52387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51" name="Equation" r:id="rId5" imgW="355320" imgH="203040" progId="Equation.DSMT4">
                  <p:embed/>
                </p:oleObj>
              </mc:Choice>
              <mc:Fallback>
                <p:oleObj name="Equation" r:id="rId5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8838" y="5594202"/>
                        <a:ext cx="523875" cy="301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0" name="Text Box 115"/>
          <p:cNvSpPr txBox="1">
            <a:spLocks noChangeArrowheads="1"/>
          </p:cNvSpPr>
          <p:nvPr/>
        </p:nvSpPr>
        <p:spPr bwMode="auto">
          <a:xfrm>
            <a:off x="884893" y="2650977"/>
            <a:ext cx="52322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非单色光入射</a:t>
            </a:r>
          </a:p>
        </p:txBody>
      </p:sp>
      <p:sp>
        <p:nvSpPr>
          <p:cNvPr id="331" name="Text Box 116"/>
          <p:cNvSpPr txBox="1">
            <a:spLocks noChangeArrowheads="1"/>
          </p:cNvSpPr>
          <p:nvPr/>
        </p:nvSpPr>
        <p:spPr bwMode="auto">
          <a:xfrm>
            <a:off x="4713943" y="2150915"/>
            <a:ext cx="523220" cy="65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sz="22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色散</a:t>
            </a:r>
          </a:p>
        </p:txBody>
      </p:sp>
      <p:graphicFrame>
        <p:nvGraphicFramePr>
          <p:cNvPr id="33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66745"/>
              </p:ext>
            </p:extLst>
          </p:nvPr>
        </p:nvGraphicFramePr>
        <p:xfrm>
          <a:off x="6300192" y="476672"/>
          <a:ext cx="1773237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52" name="Equation" r:id="rId7" imgW="698400" imgH="393480" progId="Equation.DSMT4">
                  <p:embed/>
                </p:oleObj>
              </mc:Choice>
              <mc:Fallback>
                <p:oleObj name="Equation" r:id="rId7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476672"/>
                        <a:ext cx="1773237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" name="对象 3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616901"/>
              </p:ext>
            </p:extLst>
          </p:nvPr>
        </p:nvGraphicFramePr>
        <p:xfrm>
          <a:off x="8443913" y="4521052"/>
          <a:ext cx="48577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53" name="Equation" r:id="rId9" imgW="330120" imgH="203040" progId="Equation.DSMT4">
                  <p:embed/>
                </p:oleObj>
              </mc:Choice>
              <mc:Fallback>
                <p:oleObj name="Equation" r:id="rId9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3913" y="4521052"/>
                        <a:ext cx="485775" cy="301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" name="对象 3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656420"/>
              </p:ext>
            </p:extLst>
          </p:nvPr>
        </p:nvGraphicFramePr>
        <p:xfrm>
          <a:off x="8513763" y="3081190"/>
          <a:ext cx="52387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54" name="Equation" r:id="rId11" imgW="355320" imgH="203040" progId="Equation.DSMT4">
                  <p:embed/>
                </p:oleObj>
              </mc:Choice>
              <mc:Fallback>
                <p:oleObj name="Equation" r:id="rId11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3763" y="3081190"/>
                        <a:ext cx="523875" cy="301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97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33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476672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/>
              <a:t>光栅的分光</a:t>
            </a:r>
            <a:r>
              <a:rPr lang="zh-CN" altLang="en-US" dirty="0"/>
              <a:t>效果</a:t>
            </a:r>
            <a:endParaRPr lang="en-US" altLang="zh-CN" dirty="0"/>
          </a:p>
        </p:txBody>
      </p:sp>
      <p:pic>
        <p:nvPicPr>
          <p:cNvPr id="115" name="Picture 4" descr="Diffraction_gra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2" y="1124744"/>
            <a:ext cx="7540625" cy="501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884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620688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</a:pPr>
            <a:r>
              <a:rPr lang="zh-CN" altLang="en-US" dirty="0"/>
              <a:t>光栅光谱仪的关键指标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invGray">
          <a:xfrm>
            <a:off x="721996" y="1124744"/>
            <a:ext cx="770413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sz="2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  </a:t>
            </a:r>
            <a:r>
              <a:rPr lang="zh-CN" altLang="en-US" sz="22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角色散本领（角色散率） 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866959"/>
              </p:ext>
            </p:extLst>
          </p:nvPr>
        </p:nvGraphicFramePr>
        <p:xfrm>
          <a:off x="1901954" y="1541919"/>
          <a:ext cx="2808288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83" name="Equation" r:id="rId4" imgW="1218960" imgH="431640" progId="Equation.DSMT4">
                  <p:embed/>
                </p:oleObj>
              </mc:Choice>
              <mc:Fallback>
                <p:oleObj name="Equation" r:id="rId4" imgW="1218960" imgH="43164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954" y="1541919"/>
                        <a:ext cx="2808288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1018"/>
              </p:ext>
            </p:extLst>
          </p:nvPr>
        </p:nvGraphicFramePr>
        <p:xfrm>
          <a:off x="1936750" y="2484314"/>
          <a:ext cx="26479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84" name="Equation" r:id="rId6" imgW="1193760" imgH="203040" progId="Equation.DSMT4">
                  <p:embed/>
                </p:oleObj>
              </mc:Choice>
              <mc:Fallback>
                <p:oleObj name="Equation" r:id="rId6" imgW="119376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2484314"/>
                        <a:ext cx="264795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1206500" y="2926511"/>
            <a:ext cx="601186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零级光谱</a:t>
            </a:r>
            <a:r>
              <a:rPr kumimoji="1" lang="zh-CN" altLang="en-US" sz="22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无色散</a:t>
            </a:r>
            <a:r>
              <a:rPr kumimoji="1"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，原因是其光程差等于零。 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invGray">
          <a:xfrm>
            <a:off x="756294" y="3407969"/>
            <a:ext cx="770413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sz="2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 </a:t>
            </a:r>
            <a:r>
              <a:rPr lang="zh-CN" altLang="en-US" sz="22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线</a:t>
            </a:r>
            <a:r>
              <a:rPr lang="zh-CN" altLang="en-US" sz="22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色散本领（</a:t>
            </a:r>
            <a:r>
              <a:rPr lang="zh-CN" altLang="en-US" sz="22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线</a:t>
            </a:r>
            <a:r>
              <a:rPr lang="zh-CN" altLang="en-US" sz="22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色散</a:t>
            </a:r>
            <a:r>
              <a:rPr lang="zh-CN" altLang="en-US" sz="22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率） </a:t>
            </a: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607870"/>
              </p:ext>
            </p:extLst>
          </p:nvPr>
        </p:nvGraphicFramePr>
        <p:xfrm>
          <a:off x="1677988" y="3838451"/>
          <a:ext cx="3884612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85" name="Equation" r:id="rId8" imgW="1638000" imgH="431640" progId="Equation.DSMT4">
                  <p:embed/>
                </p:oleObj>
              </mc:Choice>
              <mc:Fallback>
                <p:oleObj name="Equation" r:id="rId8" imgW="163800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988" y="3838451"/>
                        <a:ext cx="3884612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63695"/>
              </p:ext>
            </p:extLst>
          </p:nvPr>
        </p:nvGraphicFramePr>
        <p:xfrm>
          <a:off x="5868144" y="4037532"/>
          <a:ext cx="14827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86" name="Equation" r:id="rId10" imgW="583920" imgH="228600" progId="Equation.DSMT4">
                  <p:embed/>
                </p:oleObj>
              </mc:Choice>
              <mc:Fallback>
                <p:oleObj name="Equation" r:id="rId10" imgW="583920" imgH="22860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4037532"/>
                        <a:ext cx="148272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2"/>
          <p:cNvSpPr txBox="1">
            <a:spLocks noChangeArrowheads="1"/>
          </p:cNvSpPr>
          <p:nvPr/>
        </p:nvSpPr>
        <p:spPr bwMode="invGray">
          <a:xfrm>
            <a:off x="635000" y="4861315"/>
            <a:ext cx="815048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色散本领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指的是中心位置分离的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程度，</a:t>
            </a:r>
            <a:r>
              <a:rPr lang="zh-CN" altLang="en-US" sz="22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</a:t>
            </a:r>
            <a:r>
              <a:rPr lang="zh-CN" altLang="en-US" sz="2200" b="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反映</a:t>
            </a:r>
            <a:r>
              <a:rPr lang="zh-CN" altLang="en-US" sz="22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谱线是否重叠！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光栅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常数</a:t>
            </a:r>
            <a:r>
              <a:rPr lang="en-US" altLang="zh-CN" sz="22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、级数 </a:t>
            </a:r>
            <a:r>
              <a:rPr lang="en-US" altLang="zh-CN" sz="22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、焦距 </a:t>
            </a:r>
            <a:r>
              <a:rPr lang="en-US" altLang="zh-CN" sz="22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 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有关。</a:t>
            </a:r>
            <a:r>
              <a:rPr lang="zh-CN" altLang="en-US" sz="22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sz="2200" b="0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sz="22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无关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en-US" sz="2200" b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42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511268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</a:pPr>
            <a:r>
              <a:rPr lang="zh-CN" altLang="en-US" dirty="0"/>
              <a:t>光栅光谱仪的关键指标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invGray">
          <a:xfrm>
            <a:off x="294501" y="1006095"/>
            <a:ext cx="770413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>
              <a:defRPr sz="2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dirty="0" smtClean="0">
                <a:solidFill>
                  <a:srgbClr val="0066FF"/>
                </a:solidFill>
              </a:rPr>
              <a:t>（</a:t>
            </a:r>
            <a:r>
              <a:rPr lang="en-US" altLang="zh-CN" dirty="0" smtClean="0">
                <a:solidFill>
                  <a:srgbClr val="0066FF"/>
                </a:solidFill>
              </a:rPr>
              <a:t>3</a:t>
            </a:r>
            <a:r>
              <a:rPr lang="zh-CN" altLang="en-US" dirty="0" smtClean="0">
                <a:solidFill>
                  <a:srgbClr val="0066FF"/>
                </a:solidFill>
              </a:rPr>
              <a:t>） 色</a:t>
            </a:r>
            <a:r>
              <a:rPr lang="zh-CN" altLang="en-US" dirty="0">
                <a:solidFill>
                  <a:srgbClr val="0066FF"/>
                </a:solidFill>
              </a:rPr>
              <a:t>分辨本领</a:t>
            </a:r>
          </a:p>
        </p:txBody>
      </p:sp>
      <p:grpSp>
        <p:nvGrpSpPr>
          <p:cNvPr id="14" name="Group 3"/>
          <p:cNvGrpSpPr>
            <a:grpSpLocks/>
          </p:cNvGrpSpPr>
          <p:nvPr/>
        </p:nvGrpSpPr>
        <p:grpSpPr bwMode="auto">
          <a:xfrm>
            <a:off x="4862028" y="44624"/>
            <a:ext cx="4031910" cy="2337937"/>
            <a:chOff x="1995" y="1275"/>
            <a:chExt cx="2019" cy="1180"/>
          </a:xfrm>
        </p:grpSpPr>
        <p:pic>
          <p:nvPicPr>
            <p:cNvPr id="17" name="Picture 0" descr="3_5_HT1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275"/>
              <a:ext cx="1769" cy="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 2"/>
            <p:cNvSpPr>
              <a:spLocks noChangeArrowheads="1"/>
            </p:cNvSpPr>
            <p:nvPr/>
          </p:nvSpPr>
          <p:spPr bwMode="invGray">
            <a:xfrm>
              <a:off x="1995" y="2273"/>
              <a:ext cx="2019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</p:grpSp>
      <p:graphicFrame>
        <p:nvGraphicFramePr>
          <p:cNvPr id="2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571770"/>
              </p:ext>
            </p:extLst>
          </p:nvPr>
        </p:nvGraphicFramePr>
        <p:xfrm>
          <a:off x="2347628" y="2012183"/>
          <a:ext cx="21145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892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628" y="2012183"/>
                        <a:ext cx="211455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矩形 5"/>
          <p:cNvSpPr>
            <a:spLocks noChangeArrowheads="1"/>
          </p:cNvSpPr>
          <p:nvPr/>
        </p:nvSpPr>
        <p:spPr bwMode="auto">
          <a:xfrm>
            <a:off x="270794" y="2851274"/>
            <a:ext cx="478207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sz="22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 </a:t>
            </a:r>
            <a:r>
              <a:rPr lang="zh-CN" altLang="en-US" sz="22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瑞利判据：角间隔等于半角宽度</a:t>
            </a:r>
            <a:r>
              <a:rPr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graphicFrame>
        <p:nvGraphicFramePr>
          <p:cNvPr id="25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958210"/>
              </p:ext>
            </p:extLst>
          </p:nvPr>
        </p:nvGraphicFramePr>
        <p:xfrm>
          <a:off x="4921497" y="2875423"/>
          <a:ext cx="14192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893" name="Equation" r:id="rId7" imgW="558558" imgH="177723" progId="Equation.DSMT4">
                  <p:embed/>
                </p:oleObj>
              </mc:Choice>
              <mc:Fallback>
                <p:oleObj name="Equation" r:id="rId7" imgW="558558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497" y="2875423"/>
                        <a:ext cx="141922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矩形 5"/>
          <p:cNvSpPr>
            <a:spLocks noChangeArrowheads="1"/>
          </p:cNvSpPr>
          <p:nvPr/>
        </p:nvSpPr>
        <p:spPr bwMode="auto">
          <a:xfrm>
            <a:off x="270794" y="3576569"/>
            <a:ext cx="250100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 </a:t>
            </a:r>
            <a:r>
              <a:rPr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最小分辨波长：</a:t>
            </a: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007839"/>
              </p:ext>
            </p:extLst>
          </p:nvPr>
        </p:nvGraphicFramePr>
        <p:xfrm>
          <a:off x="2820988" y="3482969"/>
          <a:ext cx="494188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894" name="Equation" r:id="rId9" imgW="2539800" imgH="431640" progId="Equation.DSMT4">
                  <p:embed/>
                </p:oleObj>
              </mc:Choice>
              <mc:Fallback>
                <p:oleObj name="Equation" r:id="rId9" imgW="2539800" imgH="43164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0988" y="3482969"/>
                        <a:ext cx="4941887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1"/>
          <p:cNvSpPr txBox="1">
            <a:spLocks noChangeArrowheads="1"/>
          </p:cNvSpPr>
          <p:nvPr/>
        </p:nvSpPr>
        <p:spPr bwMode="invGray">
          <a:xfrm>
            <a:off x="4812994" y="2202262"/>
            <a:ext cx="206498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2200" b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dirty="0"/>
              <a:t>其中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dirty="0"/>
              <a:t>为缝</a:t>
            </a:r>
            <a:r>
              <a:rPr lang="zh-CN" altLang="en-US" dirty="0" smtClean="0"/>
              <a:t>数。</a:t>
            </a:r>
            <a:endParaRPr lang="zh-CN" altLang="en-US" dirty="0"/>
          </a:p>
        </p:txBody>
      </p:sp>
      <p:sp>
        <p:nvSpPr>
          <p:cNvPr id="28" name="矩形 5"/>
          <p:cNvSpPr>
            <a:spLocks noChangeArrowheads="1"/>
          </p:cNvSpPr>
          <p:nvPr/>
        </p:nvSpPr>
        <p:spPr bwMode="auto">
          <a:xfrm>
            <a:off x="270794" y="4183676"/>
            <a:ext cx="196079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sz="22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 </a:t>
            </a:r>
            <a:r>
              <a:rPr lang="zh-CN" altLang="en-US" sz="22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分辨本领：</a:t>
            </a:r>
            <a:endParaRPr lang="zh-CN" altLang="en-US" sz="22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670557"/>
              </p:ext>
            </p:extLst>
          </p:nvPr>
        </p:nvGraphicFramePr>
        <p:xfrm>
          <a:off x="2117725" y="3984023"/>
          <a:ext cx="2128838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895" name="Equation" r:id="rId11" imgW="838080" imgH="393480" progId="Equation.DSMT4">
                  <p:embed/>
                </p:oleObj>
              </mc:Choice>
              <mc:Fallback>
                <p:oleObj name="Equation" r:id="rId11" imgW="8380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725" y="3984023"/>
                        <a:ext cx="2128838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3"/>
          <p:cNvSpPr txBox="1">
            <a:spLocks noChangeArrowheads="1"/>
          </p:cNvSpPr>
          <p:nvPr/>
        </p:nvSpPr>
        <p:spPr bwMode="invGray">
          <a:xfrm>
            <a:off x="223704" y="4759740"/>
            <a:ext cx="829702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sz="2200" b="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2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色</a:t>
            </a:r>
            <a:r>
              <a:rPr lang="zh-CN" altLang="en-US" sz="2200" b="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分辨本领和峰宽关联</a:t>
            </a:r>
            <a:r>
              <a:rPr lang="zh-CN" altLang="en-US" sz="22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！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正比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于衍射单元总数</a:t>
            </a:r>
            <a:r>
              <a:rPr lang="en-US" altLang="zh-CN" sz="22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 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和光谱级数 </a:t>
            </a:r>
            <a:r>
              <a:rPr lang="en-US" altLang="zh-CN" sz="22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sz="22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与光栅</a:t>
            </a:r>
            <a:r>
              <a:rPr lang="zh-CN" altLang="en-US" sz="2200" b="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常数</a:t>
            </a:r>
            <a:r>
              <a:rPr lang="en-US" altLang="zh-CN" sz="2200" b="0" i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22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无关</a:t>
            </a:r>
            <a:r>
              <a:rPr lang="zh-CN" altLang="en-US" sz="2200" b="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</a:p>
        </p:txBody>
      </p:sp>
      <p:cxnSp>
        <p:nvCxnSpPr>
          <p:cNvPr id="5" name="直接箭头连接符 4"/>
          <p:cNvCxnSpPr/>
          <p:nvPr/>
        </p:nvCxnSpPr>
        <p:spPr>
          <a:xfrm flipH="1">
            <a:off x="3923928" y="3282161"/>
            <a:ext cx="1512168" cy="397459"/>
          </a:xfrm>
          <a:prstGeom prst="straightConnector1">
            <a:avLst/>
          </a:prstGeom>
          <a:ln w="12700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5"/>
          <p:cNvSpPr>
            <a:spLocks noChangeArrowheads="1"/>
          </p:cNvSpPr>
          <p:nvPr/>
        </p:nvSpPr>
        <p:spPr bwMode="auto">
          <a:xfrm>
            <a:off x="338300" y="1398011"/>
            <a:ext cx="466152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sz="2200" b="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反应谱线的重叠程度</a:t>
            </a:r>
            <a:r>
              <a:rPr lang="zh-CN" altLang="en-US" sz="22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，即可分辨出是两条谱线的极限。</a:t>
            </a:r>
            <a:endParaRPr lang="zh-CN" altLang="en-US" sz="22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invGray">
          <a:xfrm>
            <a:off x="231200" y="5623836"/>
            <a:ext cx="846195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色散本领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和色分辨本领都是为了</a:t>
            </a:r>
            <a:r>
              <a:rPr lang="zh-CN" altLang="en-US" sz="2200" b="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量化说明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最终可以被接收装置</a:t>
            </a:r>
            <a:r>
              <a:rPr lang="zh-CN" altLang="en-US" sz="2200" b="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分辨的最小波长</a:t>
            </a:r>
            <a:r>
              <a:rPr lang="zh-CN" altLang="en-US" sz="22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间隔</a:t>
            </a:r>
            <a:r>
              <a:rPr lang="el-GR" altLang="zh-CN" sz="2200" b="0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δλ</a:t>
            </a:r>
            <a:r>
              <a:rPr lang="zh-CN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en-US" sz="2200" b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24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692696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>
                <a:solidFill>
                  <a:srgbClr val="0066FF"/>
                </a:solidFill>
              </a:rPr>
              <a:t>光栅的色散本领和色分辨本领实例</a:t>
            </a:r>
            <a:endParaRPr lang="en-US" altLang="zh-CN" dirty="0">
              <a:solidFill>
                <a:srgbClr val="0066FF"/>
              </a:solidFill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054216"/>
              </p:ext>
            </p:extLst>
          </p:nvPr>
        </p:nvGraphicFramePr>
        <p:xfrm>
          <a:off x="554038" y="5120928"/>
          <a:ext cx="209391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746" name="Equation" r:id="rId4" imgW="939392" imgH="393529" progId="Equation.DSMT4">
                  <p:embed/>
                </p:oleObj>
              </mc:Choice>
              <mc:Fallback>
                <p:oleObj name="Equation" r:id="rId4" imgW="939392" imgH="393529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5120928"/>
                        <a:ext cx="209391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320232"/>
              </p:ext>
            </p:extLst>
          </p:nvPr>
        </p:nvGraphicFramePr>
        <p:xfrm>
          <a:off x="2735263" y="5084415"/>
          <a:ext cx="13589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747" name="Equation" r:id="rId6" imgW="609336" imgH="393529" progId="Equation.DSMT4">
                  <p:embed/>
                </p:oleObj>
              </mc:Choice>
              <mc:Fallback>
                <p:oleObj name="Equation" r:id="rId6" imgW="609336" imgH="393529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263" y="5084415"/>
                        <a:ext cx="13589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896204"/>
              </p:ext>
            </p:extLst>
          </p:nvPr>
        </p:nvGraphicFramePr>
        <p:xfrm>
          <a:off x="5616575" y="5120928"/>
          <a:ext cx="2189163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748" name="Equation" r:id="rId8" imgW="914400" imgH="393480" progId="Equation.DSMT4">
                  <p:embed/>
                </p:oleObj>
              </mc:Choice>
              <mc:Fallback>
                <p:oleObj name="Equation" r:id="rId8" imgW="914400" imgH="39348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6575" y="5120928"/>
                        <a:ext cx="2189163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42461"/>
              </p:ext>
            </p:extLst>
          </p:nvPr>
        </p:nvGraphicFramePr>
        <p:xfrm>
          <a:off x="4611688" y="980728"/>
          <a:ext cx="4608512" cy="457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749" name="Graph" r:id="rId10" imgW="3457651" imgH="3434486" progId="Origin50.Graph">
                  <p:embed/>
                </p:oleObj>
              </mc:Choice>
              <mc:Fallback>
                <p:oleObj name="Graph" r:id="rId10" imgW="3457651" imgH="3434486" progId="Origin50.Graph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688" y="980728"/>
                        <a:ext cx="4608512" cy="457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29973"/>
              </p:ext>
            </p:extLst>
          </p:nvPr>
        </p:nvGraphicFramePr>
        <p:xfrm>
          <a:off x="395288" y="980728"/>
          <a:ext cx="4643437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750" name="Graph" r:id="rId12" imgW="3457651" imgH="3434486" progId="Origin50.Graph">
                  <p:embed/>
                </p:oleObj>
              </mc:Choice>
              <mc:Fallback>
                <p:oleObj name="Graph" r:id="rId12" imgW="3457651" imgH="3434486" progId="Origin50.Graph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980728"/>
                        <a:ext cx="4643437" cy="461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43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692696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kumimoji="1" lang="zh-CN" altLang="en-US" dirty="0">
                <a:latin typeface="Times New Roman" pitchFamily="18" charset="0"/>
              </a:rPr>
              <a:t>实验</a:t>
            </a:r>
            <a:r>
              <a:rPr kumimoji="1" lang="zh-CN" altLang="en-US" dirty="0" smtClean="0">
                <a:latin typeface="Times New Roman" pitchFamily="18" charset="0"/>
              </a:rPr>
              <a:t>装置</a:t>
            </a:r>
            <a:endParaRPr lang="en-US" altLang="zh-CN" dirty="0"/>
          </a:p>
        </p:txBody>
      </p:sp>
      <p:sp>
        <p:nvSpPr>
          <p:cNvPr id="86" name="Text Box 109"/>
          <p:cNvSpPr txBox="1">
            <a:spLocks noChangeArrowheads="1"/>
          </p:cNvSpPr>
          <p:nvPr/>
        </p:nvSpPr>
        <p:spPr bwMode="invGray">
          <a:xfrm>
            <a:off x="899592" y="1158802"/>
            <a:ext cx="799147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>
              <a:defRPr sz="2200" b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dirty="0"/>
              <a:t>实验装置</a:t>
            </a:r>
            <a:r>
              <a:rPr lang="zh-CN" altLang="en-US" dirty="0">
                <a:solidFill>
                  <a:schemeClr val="tx1"/>
                </a:solidFill>
              </a:rPr>
              <a:t>：同普通夫琅和费</a:t>
            </a:r>
            <a:r>
              <a:rPr lang="zh-CN" altLang="en-US" dirty="0" smtClean="0">
                <a:solidFill>
                  <a:schemeClr val="tx1"/>
                </a:solidFill>
              </a:rPr>
              <a:t>衍射</a:t>
            </a:r>
            <a:r>
              <a:rPr lang="zh-CN" altLang="en-US" dirty="0">
                <a:solidFill>
                  <a:schemeClr val="tx1"/>
                </a:solidFill>
              </a:rPr>
              <a:t>。</a:t>
            </a:r>
          </a:p>
        </p:txBody>
      </p:sp>
      <p:grpSp>
        <p:nvGrpSpPr>
          <p:cNvPr id="87" name="组合 129"/>
          <p:cNvGrpSpPr>
            <a:grpSpLocks/>
          </p:cNvGrpSpPr>
          <p:nvPr/>
        </p:nvGrpSpPr>
        <p:grpSpPr bwMode="auto">
          <a:xfrm>
            <a:off x="1475656" y="1653365"/>
            <a:ext cx="6049963" cy="4103687"/>
            <a:chOff x="395288" y="331788"/>
            <a:chExt cx="8550275" cy="6337300"/>
          </a:xfrm>
        </p:grpSpPr>
        <p:sp>
          <p:nvSpPr>
            <p:cNvPr id="88" name="Rectangle 4"/>
            <p:cNvSpPr>
              <a:spLocks noChangeArrowheads="1"/>
            </p:cNvSpPr>
            <p:nvPr/>
          </p:nvSpPr>
          <p:spPr bwMode="auto">
            <a:xfrm>
              <a:off x="2411413" y="1052513"/>
              <a:ext cx="144462" cy="44656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9" name="Rectangle 5"/>
            <p:cNvSpPr>
              <a:spLocks noChangeArrowheads="1"/>
            </p:cNvSpPr>
            <p:nvPr/>
          </p:nvSpPr>
          <p:spPr bwMode="auto">
            <a:xfrm>
              <a:off x="2411413" y="1052513"/>
              <a:ext cx="144462" cy="431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411413" y="1484313"/>
              <a:ext cx="144462" cy="2159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1" name="Rectangle 7"/>
            <p:cNvSpPr>
              <a:spLocks noChangeArrowheads="1"/>
            </p:cNvSpPr>
            <p:nvPr/>
          </p:nvSpPr>
          <p:spPr bwMode="auto">
            <a:xfrm>
              <a:off x="2411413" y="1700213"/>
              <a:ext cx="144462" cy="431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2411413" y="2132013"/>
              <a:ext cx="144462" cy="2159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2411413" y="2349500"/>
              <a:ext cx="144462" cy="431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4" name="Rectangle 10"/>
            <p:cNvSpPr>
              <a:spLocks noChangeArrowheads="1"/>
            </p:cNvSpPr>
            <p:nvPr/>
          </p:nvSpPr>
          <p:spPr bwMode="auto">
            <a:xfrm>
              <a:off x="2411413" y="2781300"/>
              <a:ext cx="144462" cy="2159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5" name="Rectangle 11"/>
            <p:cNvSpPr>
              <a:spLocks noChangeArrowheads="1"/>
            </p:cNvSpPr>
            <p:nvPr/>
          </p:nvSpPr>
          <p:spPr bwMode="auto">
            <a:xfrm>
              <a:off x="2411413" y="2997200"/>
              <a:ext cx="144462" cy="431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6" name="Rectangle 12"/>
            <p:cNvSpPr>
              <a:spLocks noChangeArrowheads="1"/>
            </p:cNvSpPr>
            <p:nvPr/>
          </p:nvSpPr>
          <p:spPr bwMode="auto">
            <a:xfrm>
              <a:off x="2411413" y="3429000"/>
              <a:ext cx="144462" cy="2159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7" name="Rectangle 13"/>
            <p:cNvSpPr>
              <a:spLocks noChangeArrowheads="1"/>
            </p:cNvSpPr>
            <p:nvPr/>
          </p:nvSpPr>
          <p:spPr bwMode="auto">
            <a:xfrm>
              <a:off x="2411413" y="3644900"/>
              <a:ext cx="144462" cy="431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8" name="Rectangle 14"/>
            <p:cNvSpPr>
              <a:spLocks noChangeArrowheads="1"/>
            </p:cNvSpPr>
            <p:nvPr/>
          </p:nvSpPr>
          <p:spPr bwMode="auto">
            <a:xfrm>
              <a:off x="2411413" y="4076700"/>
              <a:ext cx="144462" cy="2159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9" name="Rectangle 15"/>
            <p:cNvSpPr>
              <a:spLocks noChangeArrowheads="1"/>
            </p:cNvSpPr>
            <p:nvPr/>
          </p:nvSpPr>
          <p:spPr bwMode="auto">
            <a:xfrm>
              <a:off x="2411413" y="4292600"/>
              <a:ext cx="144462" cy="431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0" name="Rectangle 16"/>
            <p:cNvSpPr>
              <a:spLocks noChangeArrowheads="1"/>
            </p:cNvSpPr>
            <p:nvPr/>
          </p:nvSpPr>
          <p:spPr bwMode="auto">
            <a:xfrm>
              <a:off x="2411413" y="4724400"/>
              <a:ext cx="144462" cy="2159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1" name="Rectangle 17"/>
            <p:cNvSpPr>
              <a:spLocks noChangeArrowheads="1"/>
            </p:cNvSpPr>
            <p:nvPr/>
          </p:nvSpPr>
          <p:spPr bwMode="auto">
            <a:xfrm>
              <a:off x="2411413" y="4941888"/>
              <a:ext cx="144462" cy="431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2" name="Rectangle 18"/>
            <p:cNvSpPr>
              <a:spLocks noChangeArrowheads="1"/>
            </p:cNvSpPr>
            <p:nvPr/>
          </p:nvSpPr>
          <p:spPr bwMode="auto">
            <a:xfrm>
              <a:off x="2411413" y="5373688"/>
              <a:ext cx="144462" cy="2159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3" name="Rectangle 19"/>
            <p:cNvSpPr>
              <a:spLocks noChangeArrowheads="1"/>
            </p:cNvSpPr>
            <p:nvPr/>
          </p:nvSpPr>
          <p:spPr bwMode="auto">
            <a:xfrm>
              <a:off x="2411413" y="5589588"/>
              <a:ext cx="144462" cy="431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4" name="Rectangle 20"/>
            <p:cNvSpPr>
              <a:spLocks noChangeArrowheads="1"/>
            </p:cNvSpPr>
            <p:nvPr/>
          </p:nvSpPr>
          <p:spPr bwMode="auto">
            <a:xfrm>
              <a:off x="2411413" y="6021388"/>
              <a:ext cx="144462" cy="2159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5" name="Line 21"/>
            <p:cNvSpPr>
              <a:spLocks noChangeShapeType="1"/>
            </p:cNvSpPr>
            <p:nvPr/>
          </p:nvSpPr>
          <p:spPr bwMode="auto">
            <a:xfrm>
              <a:off x="611188" y="3644900"/>
              <a:ext cx="79930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6" name="Oval 22"/>
            <p:cNvSpPr>
              <a:spLocks noChangeArrowheads="1"/>
            </p:cNvSpPr>
            <p:nvPr/>
          </p:nvSpPr>
          <p:spPr bwMode="auto">
            <a:xfrm>
              <a:off x="4140200" y="620713"/>
              <a:ext cx="288925" cy="60483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7" name="Line 23"/>
            <p:cNvSpPr>
              <a:spLocks noChangeShapeType="1"/>
            </p:cNvSpPr>
            <p:nvPr/>
          </p:nvSpPr>
          <p:spPr bwMode="auto">
            <a:xfrm>
              <a:off x="8604250" y="404813"/>
              <a:ext cx="0" cy="626427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8" name="Line 24"/>
            <p:cNvSpPr>
              <a:spLocks noChangeShapeType="1"/>
            </p:cNvSpPr>
            <p:nvPr/>
          </p:nvSpPr>
          <p:spPr bwMode="auto">
            <a:xfrm flipH="1">
              <a:off x="2555875" y="1412875"/>
              <a:ext cx="6048375" cy="309562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9" name="Line 25"/>
            <p:cNvSpPr>
              <a:spLocks noChangeShapeType="1"/>
            </p:cNvSpPr>
            <p:nvPr/>
          </p:nvSpPr>
          <p:spPr bwMode="auto">
            <a:xfrm flipV="1">
              <a:off x="2555875" y="2997200"/>
              <a:ext cx="1655763" cy="8636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0" name="Line 26"/>
            <p:cNvSpPr>
              <a:spLocks noChangeShapeType="1"/>
            </p:cNvSpPr>
            <p:nvPr/>
          </p:nvSpPr>
          <p:spPr bwMode="auto">
            <a:xfrm flipV="1">
              <a:off x="2555875" y="2349500"/>
              <a:ext cx="1655763" cy="8636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1" name="Line 27"/>
            <p:cNvSpPr>
              <a:spLocks noChangeShapeType="1"/>
            </p:cNvSpPr>
            <p:nvPr/>
          </p:nvSpPr>
          <p:spPr bwMode="auto">
            <a:xfrm flipV="1">
              <a:off x="2555875" y="1700213"/>
              <a:ext cx="1655763" cy="8636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" name="Line 28"/>
            <p:cNvSpPr>
              <a:spLocks noChangeShapeType="1"/>
            </p:cNvSpPr>
            <p:nvPr/>
          </p:nvSpPr>
          <p:spPr bwMode="auto">
            <a:xfrm flipV="1">
              <a:off x="2555875" y="1052513"/>
              <a:ext cx="1655763" cy="8636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3" name="Line 29"/>
            <p:cNvSpPr>
              <a:spLocks noChangeShapeType="1"/>
            </p:cNvSpPr>
            <p:nvPr/>
          </p:nvSpPr>
          <p:spPr bwMode="auto">
            <a:xfrm flipV="1">
              <a:off x="2555875" y="4294188"/>
              <a:ext cx="1655763" cy="8636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4" name="Line 30"/>
            <p:cNvSpPr>
              <a:spLocks noChangeShapeType="1"/>
            </p:cNvSpPr>
            <p:nvPr/>
          </p:nvSpPr>
          <p:spPr bwMode="auto">
            <a:xfrm flipV="1">
              <a:off x="2555875" y="4941888"/>
              <a:ext cx="1655763" cy="8636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5" name="Line 31"/>
            <p:cNvSpPr>
              <a:spLocks noChangeShapeType="1"/>
            </p:cNvSpPr>
            <p:nvPr/>
          </p:nvSpPr>
          <p:spPr bwMode="auto">
            <a:xfrm flipV="1">
              <a:off x="4211638" y="1412875"/>
              <a:ext cx="4392612" cy="35290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6" name="Line 32"/>
            <p:cNvSpPr>
              <a:spLocks noChangeShapeType="1"/>
            </p:cNvSpPr>
            <p:nvPr/>
          </p:nvSpPr>
          <p:spPr bwMode="auto">
            <a:xfrm flipV="1">
              <a:off x="4211638" y="1412875"/>
              <a:ext cx="4392612" cy="287972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7" name="Line 33"/>
            <p:cNvSpPr>
              <a:spLocks noChangeShapeType="1"/>
            </p:cNvSpPr>
            <p:nvPr/>
          </p:nvSpPr>
          <p:spPr bwMode="auto">
            <a:xfrm flipV="1">
              <a:off x="4211638" y="1412875"/>
              <a:ext cx="4321175" cy="158432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8" name="Line 34"/>
            <p:cNvSpPr>
              <a:spLocks noChangeShapeType="1"/>
            </p:cNvSpPr>
            <p:nvPr/>
          </p:nvSpPr>
          <p:spPr bwMode="auto">
            <a:xfrm flipV="1">
              <a:off x="4211638" y="1412875"/>
              <a:ext cx="4392612" cy="93662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9" name="Line 35"/>
            <p:cNvSpPr>
              <a:spLocks noChangeShapeType="1"/>
            </p:cNvSpPr>
            <p:nvPr/>
          </p:nvSpPr>
          <p:spPr bwMode="auto">
            <a:xfrm flipV="1">
              <a:off x="4140200" y="1412875"/>
              <a:ext cx="4464050" cy="28733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0" name="Line 36"/>
            <p:cNvSpPr>
              <a:spLocks noChangeShapeType="1"/>
            </p:cNvSpPr>
            <p:nvPr/>
          </p:nvSpPr>
          <p:spPr bwMode="auto">
            <a:xfrm>
              <a:off x="4211638" y="1052513"/>
              <a:ext cx="4392612" cy="36036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1" name="Line 37"/>
            <p:cNvSpPr>
              <a:spLocks noChangeShapeType="1"/>
            </p:cNvSpPr>
            <p:nvPr/>
          </p:nvSpPr>
          <p:spPr bwMode="auto">
            <a:xfrm>
              <a:off x="2555875" y="1916113"/>
              <a:ext cx="21590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2" name="Line 38"/>
            <p:cNvSpPr>
              <a:spLocks noChangeShapeType="1"/>
            </p:cNvSpPr>
            <p:nvPr/>
          </p:nvSpPr>
          <p:spPr bwMode="auto">
            <a:xfrm>
              <a:off x="2555875" y="2563813"/>
              <a:ext cx="21590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" name="Line 39"/>
            <p:cNvSpPr>
              <a:spLocks noChangeShapeType="1"/>
            </p:cNvSpPr>
            <p:nvPr/>
          </p:nvSpPr>
          <p:spPr bwMode="auto">
            <a:xfrm>
              <a:off x="2555875" y="3211513"/>
              <a:ext cx="21590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4" name="Line 40"/>
            <p:cNvSpPr>
              <a:spLocks noChangeShapeType="1"/>
            </p:cNvSpPr>
            <p:nvPr/>
          </p:nvSpPr>
          <p:spPr bwMode="auto">
            <a:xfrm>
              <a:off x="2555875" y="3860800"/>
              <a:ext cx="21590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5" name="Line 41"/>
            <p:cNvSpPr>
              <a:spLocks noChangeShapeType="1"/>
            </p:cNvSpPr>
            <p:nvPr/>
          </p:nvSpPr>
          <p:spPr bwMode="auto">
            <a:xfrm>
              <a:off x="2555875" y="4508500"/>
              <a:ext cx="21590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6" name="Line 42"/>
            <p:cNvSpPr>
              <a:spLocks noChangeShapeType="1"/>
            </p:cNvSpPr>
            <p:nvPr/>
          </p:nvSpPr>
          <p:spPr bwMode="auto">
            <a:xfrm>
              <a:off x="2555875" y="5156200"/>
              <a:ext cx="21590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127" name="Object 44"/>
            <p:cNvGraphicFramePr>
              <a:graphicFrameLocks noChangeAspect="1"/>
            </p:cNvGraphicFramePr>
            <p:nvPr/>
          </p:nvGraphicFramePr>
          <p:xfrm>
            <a:off x="3419475" y="3340100"/>
            <a:ext cx="268288" cy="37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029" name="公式" r:id="rId4" imgW="126725" imgH="177415" progId="Equation.3">
                    <p:embed/>
                  </p:oleObj>
                </mc:Choice>
                <mc:Fallback>
                  <p:oleObj name="公式" r:id="rId4" imgW="126725" imgH="1774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9475" y="3340100"/>
                          <a:ext cx="268288" cy="37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8" name="Object 45"/>
            <p:cNvGraphicFramePr>
              <a:graphicFrameLocks noChangeAspect="1"/>
            </p:cNvGraphicFramePr>
            <p:nvPr/>
          </p:nvGraphicFramePr>
          <p:xfrm>
            <a:off x="2541588" y="2219325"/>
            <a:ext cx="204787" cy="287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030" name="公式" r:id="rId6" imgW="126725" imgH="177415" progId="Equation.3">
                    <p:embed/>
                  </p:oleObj>
                </mc:Choice>
                <mc:Fallback>
                  <p:oleObj name="公式" r:id="rId6" imgW="126725" imgH="1774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1588" y="2219325"/>
                          <a:ext cx="204787" cy="287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9" name="Line 46"/>
            <p:cNvSpPr>
              <a:spLocks noChangeShapeType="1"/>
            </p:cNvSpPr>
            <p:nvPr/>
          </p:nvSpPr>
          <p:spPr bwMode="auto">
            <a:xfrm flipH="1">
              <a:off x="1692275" y="5589588"/>
              <a:ext cx="719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0" name="Line 47"/>
            <p:cNvSpPr>
              <a:spLocks noChangeShapeType="1"/>
            </p:cNvSpPr>
            <p:nvPr/>
          </p:nvSpPr>
          <p:spPr bwMode="auto">
            <a:xfrm flipH="1">
              <a:off x="2051050" y="6021388"/>
              <a:ext cx="360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1" name="Line 48"/>
            <p:cNvSpPr>
              <a:spLocks noChangeShapeType="1"/>
            </p:cNvSpPr>
            <p:nvPr/>
          </p:nvSpPr>
          <p:spPr bwMode="auto">
            <a:xfrm>
              <a:off x="1763713" y="5589588"/>
              <a:ext cx="0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3" name="Line 50"/>
            <p:cNvSpPr>
              <a:spLocks noChangeShapeType="1"/>
            </p:cNvSpPr>
            <p:nvPr/>
          </p:nvSpPr>
          <p:spPr bwMode="auto">
            <a:xfrm flipH="1">
              <a:off x="1692275" y="6237288"/>
              <a:ext cx="719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134" name="Object 51"/>
            <p:cNvGraphicFramePr>
              <a:graphicFrameLocks noChangeAspect="1"/>
            </p:cNvGraphicFramePr>
            <p:nvPr/>
          </p:nvGraphicFramePr>
          <p:xfrm>
            <a:off x="1908175" y="5661025"/>
            <a:ext cx="268288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031" name="公式" r:id="rId8" imgW="126835" imgH="139518" progId="Equation.3">
                    <p:embed/>
                  </p:oleObj>
                </mc:Choice>
                <mc:Fallback>
                  <p:oleObj name="公式" r:id="rId8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8175" y="5661025"/>
                          <a:ext cx="268288" cy="295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5" name="Object 52"/>
            <p:cNvGraphicFramePr>
              <a:graphicFrameLocks noChangeAspect="1"/>
            </p:cNvGraphicFramePr>
            <p:nvPr/>
          </p:nvGraphicFramePr>
          <p:xfrm>
            <a:off x="1468438" y="5732463"/>
            <a:ext cx="295275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032" name="公式" r:id="rId10" imgW="139579" imgH="177646" progId="Equation.3">
                    <p:embed/>
                  </p:oleObj>
                </mc:Choice>
                <mc:Fallback>
                  <p:oleObj name="公式" r:id="rId10" imgW="139579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8438" y="5732463"/>
                          <a:ext cx="295275" cy="376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6" name="Object 53"/>
            <p:cNvGraphicFramePr>
              <a:graphicFrameLocks noChangeAspect="1"/>
            </p:cNvGraphicFramePr>
            <p:nvPr/>
          </p:nvGraphicFramePr>
          <p:xfrm>
            <a:off x="8604250" y="1196975"/>
            <a:ext cx="341313" cy="369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033" name="公式" r:id="rId12" imgW="152268" imgH="164957" progId="Equation.3">
                    <p:embed/>
                  </p:oleObj>
                </mc:Choice>
                <mc:Fallback>
                  <p:oleObj name="公式" r:id="rId12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04250" y="1196975"/>
                          <a:ext cx="341313" cy="369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7" name="Object 54"/>
            <p:cNvGraphicFramePr>
              <a:graphicFrameLocks noChangeAspect="1"/>
            </p:cNvGraphicFramePr>
            <p:nvPr/>
          </p:nvGraphicFramePr>
          <p:xfrm>
            <a:off x="2339975" y="331788"/>
            <a:ext cx="479425" cy="576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034" name="公式" r:id="rId14" imgW="190500" imgH="228600" progId="Equation.3">
                    <p:embed/>
                  </p:oleObj>
                </mc:Choice>
                <mc:Fallback>
                  <p:oleObj name="公式" r:id="rId14" imgW="1905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9975" y="331788"/>
                          <a:ext cx="479425" cy="576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8" name="Line 55"/>
            <p:cNvSpPr>
              <a:spLocks noChangeShapeType="1"/>
            </p:cNvSpPr>
            <p:nvPr/>
          </p:nvSpPr>
          <p:spPr bwMode="auto">
            <a:xfrm>
              <a:off x="4284663" y="5516563"/>
              <a:ext cx="4319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139" name="Object 56"/>
            <p:cNvGraphicFramePr>
              <a:graphicFrameLocks noChangeAspect="1"/>
            </p:cNvGraphicFramePr>
            <p:nvPr/>
          </p:nvGraphicFramePr>
          <p:xfrm>
            <a:off x="6300788" y="5084763"/>
            <a:ext cx="341312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035" name="公式" r:id="rId16" imgW="152268" imgH="203024" progId="Equation.3">
                    <p:embed/>
                  </p:oleObj>
                </mc:Choice>
                <mc:Fallback>
                  <p:oleObj name="公式" r:id="rId16" imgW="152268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00788" y="5084763"/>
                          <a:ext cx="341312" cy="455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0" name="Line 57"/>
            <p:cNvSpPr>
              <a:spLocks noChangeShapeType="1"/>
            </p:cNvSpPr>
            <p:nvPr/>
          </p:nvSpPr>
          <p:spPr bwMode="auto">
            <a:xfrm>
              <a:off x="395288" y="1052513"/>
              <a:ext cx="2016125" cy="86518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1" name="Line 59"/>
            <p:cNvSpPr>
              <a:spLocks noChangeShapeType="1"/>
            </p:cNvSpPr>
            <p:nvPr/>
          </p:nvSpPr>
          <p:spPr bwMode="auto">
            <a:xfrm>
              <a:off x="395288" y="2349500"/>
              <a:ext cx="2016125" cy="86518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2" name="Line 60"/>
            <p:cNvSpPr>
              <a:spLocks noChangeShapeType="1"/>
            </p:cNvSpPr>
            <p:nvPr/>
          </p:nvSpPr>
          <p:spPr bwMode="auto">
            <a:xfrm>
              <a:off x="395288" y="2997200"/>
              <a:ext cx="2016125" cy="86518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" name="Line 61"/>
            <p:cNvSpPr>
              <a:spLocks noChangeShapeType="1"/>
            </p:cNvSpPr>
            <p:nvPr/>
          </p:nvSpPr>
          <p:spPr bwMode="auto">
            <a:xfrm>
              <a:off x="395288" y="3643313"/>
              <a:ext cx="2016125" cy="86518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4" name="Line 62"/>
            <p:cNvSpPr>
              <a:spLocks noChangeShapeType="1"/>
            </p:cNvSpPr>
            <p:nvPr/>
          </p:nvSpPr>
          <p:spPr bwMode="auto">
            <a:xfrm>
              <a:off x="395288" y="4291013"/>
              <a:ext cx="2016125" cy="86518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5" name="Line 63"/>
            <p:cNvSpPr>
              <a:spLocks noChangeShapeType="1"/>
            </p:cNvSpPr>
            <p:nvPr/>
          </p:nvSpPr>
          <p:spPr bwMode="auto">
            <a:xfrm>
              <a:off x="395288" y="4940300"/>
              <a:ext cx="2016125" cy="86518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146" name="Object 65"/>
            <p:cNvGraphicFramePr>
              <a:graphicFrameLocks noChangeAspect="1"/>
            </p:cNvGraphicFramePr>
            <p:nvPr/>
          </p:nvGraphicFramePr>
          <p:xfrm>
            <a:off x="755650" y="3213100"/>
            <a:ext cx="347663" cy="484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036" name="公式" r:id="rId18" imgW="165028" imgH="228501" progId="Equation.3">
                    <p:embed/>
                  </p:oleObj>
                </mc:Choice>
                <mc:Fallback>
                  <p:oleObj name="公式" r:id="rId18" imgW="165028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5650" y="3213100"/>
                          <a:ext cx="347663" cy="484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7" name="Rectangle 67"/>
            <p:cNvSpPr>
              <a:spLocks noChangeArrowheads="1"/>
            </p:cNvSpPr>
            <p:nvPr/>
          </p:nvSpPr>
          <p:spPr bwMode="auto">
            <a:xfrm>
              <a:off x="2411413" y="836613"/>
              <a:ext cx="144462" cy="2159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8" name="Line 58"/>
            <p:cNvSpPr>
              <a:spLocks noChangeShapeType="1"/>
            </p:cNvSpPr>
            <p:nvPr/>
          </p:nvSpPr>
          <p:spPr bwMode="auto">
            <a:xfrm>
              <a:off x="395288" y="1700213"/>
              <a:ext cx="2016125" cy="86518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2" name="Line 49"/>
            <p:cNvSpPr>
              <a:spLocks noChangeShapeType="1"/>
            </p:cNvSpPr>
            <p:nvPr/>
          </p:nvSpPr>
          <p:spPr bwMode="auto">
            <a:xfrm>
              <a:off x="2195513" y="5589588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178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404664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</a:pPr>
            <a:r>
              <a:rPr lang="zh-CN" altLang="en-US" dirty="0" smtClean="0"/>
              <a:t>光栅光谱仪的关键指标</a:t>
            </a:r>
            <a:endParaRPr lang="zh-CN" altLang="en-US" dirty="0"/>
          </a:p>
        </p:txBody>
      </p:sp>
      <p:sp>
        <p:nvSpPr>
          <p:cNvPr id="54" name="Text Box 30"/>
          <p:cNvSpPr txBox="1">
            <a:spLocks noChangeArrowheads="1"/>
          </p:cNvSpPr>
          <p:nvPr/>
        </p:nvSpPr>
        <p:spPr bwMode="auto">
          <a:xfrm>
            <a:off x="365339" y="1384036"/>
            <a:ext cx="53863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kumimoji="1" sz="2400" b="0" i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dirty="0"/>
              <a:t>同时必须满足光栅对量程的要求</a:t>
            </a: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967827"/>
              </p:ext>
            </p:extLst>
          </p:nvPr>
        </p:nvGraphicFramePr>
        <p:xfrm>
          <a:off x="1001291" y="1885090"/>
          <a:ext cx="282733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442" name="公式" r:id="rId4" imgW="1320800" imgH="228600" progId="Equation.3">
                  <p:embed/>
                </p:oleObj>
              </mc:Choice>
              <mc:Fallback>
                <p:oleObj name="公式" r:id="rId4" imgW="1320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291" y="1885090"/>
                        <a:ext cx="282733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145090"/>
              </p:ext>
            </p:extLst>
          </p:nvPr>
        </p:nvGraphicFramePr>
        <p:xfrm>
          <a:off x="4777954" y="1897790"/>
          <a:ext cx="207486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443" name="公式" r:id="rId6" imgW="1028700" imgH="228600" progId="Equation.3">
                  <p:embed/>
                </p:oleObj>
              </mc:Choice>
              <mc:Fallback>
                <p:oleObj name="公式" r:id="rId6" imgW="1028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7954" y="1897790"/>
                        <a:ext cx="2074862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206629"/>
              </p:ext>
            </p:extLst>
          </p:nvPr>
        </p:nvGraphicFramePr>
        <p:xfrm>
          <a:off x="539552" y="2360000"/>
          <a:ext cx="143986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444" name="公式" r:id="rId8" imgW="634725" imgH="203112" progId="Equation.3">
                  <p:embed/>
                </p:oleObj>
              </mc:Choice>
              <mc:Fallback>
                <p:oleObj name="公式" r:id="rId8" imgW="63472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360000"/>
                        <a:ext cx="1439863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ext Box 34"/>
          <p:cNvSpPr txBox="1">
            <a:spLocks noChangeArrowheads="1"/>
          </p:cNvSpPr>
          <p:nvPr/>
        </p:nvSpPr>
        <p:spPr bwMode="auto">
          <a:xfrm>
            <a:off x="2073127" y="2352380"/>
            <a:ext cx="3237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通常平行光入射，则</a:t>
            </a:r>
            <a:endParaRPr kumimoji="1" lang="zh-CN" altLang="en-US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221569"/>
              </p:ext>
            </p:extLst>
          </p:nvPr>
        </p:nvGraphicFramePr>
        <p:xfrm>
          <a:off x="4980608" y="2331752"/>
          <a:ext cx="140335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445" name="公式" r:id="rId10" imgW="545626" imgH="203024" progId="Equation.3">
                  <p:embed/>
                </p:oleObj>
              </mc:Choice>
              <mc:Fallback>
                <p:oleObj name="公式" r:id="rId10" imgW="545626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0608" y="2331752"/>
                        <a:ext cx="1403350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 Box 36"/>
          <p:cNvSpPr txBox="1">
            <a:spLocks noChangeArrowheads="1"/>
          </p:cNvSpPr>
          <p:nvPr/>
        </p:nvSpPr>
        <p:spPr bwMode="auto">
          <a:xfrm>
            <a:off x="6434733" y="2347914"/>
            <a:ext cx="172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一级光谱</a:t>
            </a:r>
          </a:p>
        </p:txBody>
      </p:sp>
      <p:graphicFrame>
        <p:nvGraphicFramePr>
          <p:cNvPr id="87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204013"/>
              </p:ext>
            </p:extLst>
          </p:nvPr>
        </p:nvGraphicFramePr>
        <p:xfrm>
          <a:off x="7860928" y="2343817"/>
          <a:ext cx="9794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446" name="公式" r:id="rId12" imgW="380670" imgH="177646" progId="Equation.3">
                  <p:embed/>
                </p:oleObj>
              </mc:Choice>
              <mc:Fallback>
                <p:oleObj name="公式" r:id="rId12" imgW="380670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0928" y="2343817"/>
                        <a:ext cx="97948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486571"/>
              </p:ext>
            </p:extLst>
          </p:nvPr>
        </p:nvGraphicFramePr>
        <p:xfrm>
          <a:off x="2398515" y="2773098"/>
          <a:ext cx="120967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447" name="Equation" r:id="rId14" imgW="469800" imgH="228600" progId="Equation.DSMT4">
                  <p:embed/>
                </p:oleObj>
              </mc:Choice>
              <mc:Fallback>
                <p:oleObj name="Equation" r:id="rId14" imgW="469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515" y="2773098"/>
                        <a:ext cx="1209675" cy="5921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Rectangle 42"/>
          <p:cNvSpPr>
            <a:spLocks noChangeArrowheads="1"/>
          </p:cNvSpPr>
          <p:nvPr/>
        </p:nvSpPr>
        <p:spPr bwMode="auto">
          <a:xfrm>
            <a:off x="3755827" y="2861998"/>
            <a:ext cx="2339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kumimoji="1" lang="zh-CN" altLang="en-US" b="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即光栅</a:t>
            </a:r>
            <a:r>
              <a:rPr kumimoji="1" lang="zh-CN" altLang="en-US" b="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kumimoji="1" lang="zh-CN" altLang="en-US" b="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量程。</a:t>
            </a:r>
            <a:endParaRPr kumimoji="1" lang="zh-CN" altLang="en-US" b="0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Rectangle 42"/>
          <p:cNvSpPr>
            <a:spLocks noChangeArrowheads="1"/>
          </p:cNvSpPr>
          <p:nvPr/>
        </p:nvSpPr>
        <p:spPr bwMode="auto">
          <a:xfrm>
            <a:off x="315075" y="883965"/>
            <a:ext cx="230063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</a:pPr>
            <a:r>
              <a:rPr kumimoji="1" lang="zh-CN" altLang="en-US" sz="2200" b="1" dirty="0" smtClean="0">
                <a:solidFill>
                  <a:srgbClr val="0066FF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（</a:t>
            </a:r>
            <a:r>
              <a:rPr kumimoji="1" lang="en-US" altLang="zh-CN" sz="2200" b="1" dirty="0" smtClean="0">
                <a:solidFill>
                  <a:srgbClr val="0066FF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4</a:t>
            </a:r>
            <a:r>
              <a:rPr kumimoji="1" lang="zh-CN" altLang="en-US" sz="2200" b="1" dirty="0" smtClean="0">
                <a:solidFill>
                  <a:srgbClr val="0066FF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）</a:t>
            </a:r>
            <a:r>
              <a:rPr kumimoji="1" lang="zh-CN" altLang="en-US" sz="2200" b="1" dirty="0">
                <a:solidFill>
                  <a:srgbClr val="0066FF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rPr>
              <a:t>光栅的量程</a:t>
            </a:r>
          </a:p>
        </p:txBody>
      </p:sp>
      <p:graphicFrame>
        <p:nvGraphicFramePr>
          <p:cNvPr id="55" name="对象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022082"/>
              </p:ext>
            </p:extLst>
          </p:nvPr>
        </p:nvGraphicFramePr>
        <p:xfrm>
          <a:off x="2244050" y="3736578"/>
          <a:ext cx="253047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448" name="Equation" r:id="rId16" imgW="1193800" imgH="228600" progId="Equation.DSMT4">
                  <p:embed/>
                </p:oleObj>
              </mc:Choice>
              <mc:Fallback>
                <p:oleObj name="Equation" r:id="rId16" imgW="1193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050" y="3736578"/>
                        <a:ext cx="2530475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Line 10"/>
          <p:cNvSpPr>
            <a:spLocks noChangeShapeType="1"/>
          </p:cNvSpPr>
          <p:nvPr/>
        </p:nvSpPr>
        <p:spPr bwMode="auto">
          <a:xfrm>
            <a:off x="6205413" y="5711403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" name="Line 11"/>
          <p:cNvSpPr>
            <a:spLocks noChangeShapeType="1"/>
          </p:cNvSpPr>
          <p:nvPr/>
        </p:nvSpPr>
        <p:spPr bwMode="auto">
          <a:xfrm flipV="1">
            <a:off x="6205413" y="5422478"/>
            <a:ext cx="2447925" cy="288925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" name="Line 12"/>
          <p:cNvSpPr>
            <a:spLocks noChangeShapeType="1"/>
          </p:cNvSpPr>
          <p:nvPr/>
        </p:nvSpPr>
        <p:spPr bwMode="auto">
          <a:xfrm flipV="1">
            <a:off x="6205413" y="5279603"/>
            <a:ext cx="2447925" cy="431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9" name="Line 14"/>
          <p:cNvSpPr>
            <a:spLocks noChangeShapeType="1"/>
          </p:cNvSpPr>
          <p:nvPr/>
        </p:nvSpPr>
        <p:spPr bwMode="auto">
          <a:xfrm flipV="1">
            <a:off x="8653338" y="5279603"/>
            <a:ext cx="0" cy="1428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0" name="Line 15"/>
          <p:cNvSpPr>
            <a:spLocks noChangeShapeType="1"/>
          </p:cNvSpPr>
          <p:nvPr/>
        </p:nvSpPr>
        <p:spPr bwMode="auto">
          <a:xfrm flipV="1">
            <a:off x="6205413" y="5063703"/>
            <a:ext cx="2447925" cy="6477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" name="Line 16"/>
          <p:cNvSpPr>
            <a:spLocks noChangeShapeType="1"/>
          </p:cNvSpPr>
          <p:nvPr/>
        </p:nvSpPr>
        <p:spPr bwMode="auto">
          <a:xfrm flipV="1">
            <a:off x="6205413" y="4630316"/>
            <a:ext cx="2447925" cy="10810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2" name="Line 17"/>
          <p:cNvSpPr>
            <a:spLocks noChangeShapeType="1"/>
          </p:cNvSpPr>
          <p:nvPr/>
        </p:nvSpPr>
        <p:spPr bwMode="auto">
          <a:xfrm flipV="1">
            <a:off x="8653338" y="4630316"/>
            <a:ext cx="0" cy="4333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3" name="Line 19"/>
          <p:cNvSpPr>
            <a:spLocks noChangeShapeType="1"/>
          </p:cNvSpPr>
          <p:nvPr/>
        </p:nvSpPr>
        <p:spPr bwMode="auto">
          <a:xfrm flipV="1">
            <a:off x="6205413" y="3622253"/>
            <a:ext cx="2447925" cy="20891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6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264806"/>
              </p:ext>
            </p:extLst>
          </p:nvPr>
        </p:nvGraphicFramePr>
        <p:xfrm>
          <a:off x="8724775" y="3911178"/>
          <a:ext cx="23971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449" name="公式" r:id="rId18" imgW="126890" imgH="190335" progId="Equation.3">
                  <p:embed/>
                </p:oleObj>
              </mc:Choice>
              <mc:Fallback>
                <p:oleObj name="公式" r:id="rId18" imgW="126890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4775" y="3911178"/>
                        <a:ext cx="239713" cy="3603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Line 40"/>
          <p:cNvSpPr>
            <a:spLocks noChangeShapeType="1"/>
          </p:cNvSpPr>
          <p:nvPr/>
        </p:nvSpPr>
        <p:spPr bwMode="auto">
          <a:xfrm flipV="1">
            <a:off x="6205413" y="4414416"/>
            <a:ext cx="2447925" cy="1296987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" name="Line 41"/>
          <p:cNvSpPr>
            <a:spLocks noChangeShapeType="1"/>
          </p:cNvSpPr>
          <p:nvPr/>
        </p:nvSpPr>
        <p:spPr bwMode="auto">
          <a:xfrm flipV="1">
            <a:off x="8653338" y="3622253"/>
            <a:ext cx="0" cy="7921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67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229666"/>
              </p:ext>
            </p:extLst>
          </p:nvPr>
        </p:nvGraphicFramePr>
        <p:xfrm>
          <a:off x="7883400" y="3346028"/>
          <a:ext cx="5762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450" name="Equation" r:id="rId20" imgW="304536" imgH="203024" progId="Equation.DSMT4">
                  <p:embed/>
                </p:oleObj>
              </mc:Choice>
              <mc:Fallback>
                <p:oleObj name="Equation" r:id="rId20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3400" y="3346028"/>
                        <a:ext cx="576263" cy="3841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Line 9"/>
          <p:cNvSpPr>
            <a:spLocks noChangeShapeType="1"/>
          </p:cNvSpPr>
          <p:nvPr/>
        </p:nvSpPr>
        <p:spPr bwMode="auto">
          <a:xfrm>
            <a:off x="8653338" y="3141241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9" name="Text Box 6"/>
          <p:cNvSpPr txBox="1">
            <a:spLocks noChangeArrowheads="1"/>
          </p:cNvSpPr>
          <p:nvPr/>
        </p:nvSpPr>
        <p:spPr bwMode="auto">
          <a:xfrm>
            <a:off x="259482" y="4254482"/>
            <a:ext cx="3887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kumimoji="1" lang="en-US" altLang="zh-CN" b="0" i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kumimoji="1" lang="zh-CN" altLang="en-US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</a:t>
            </a:r>
            <a:r>
              <a:rPr kumimoji="1" lang="zh-CN" altLang="en-US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光谱不重叠的条件是</a:t>
            </a:r>
          </a:p>
        </p:txBody>
      </p:sp>
      <p:graphicFrame>
        <p:nvGraphicFramePr>
          <p:cNvPr id="7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978223"/>
              </p:ext>
            </p:extLst>
          </p:nvPr>
        </p:nvGraphicFramePr>
        <p:xfrm>
          <a:off x="3598688" y="4243753"/>
          <a:ext cx="29972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451" name="Equation" r:id="rId22" imgW="1397000" imgH="228600" progId="Equation.DSMT4">
                  <p:embed/>
                </p:oleObj>
              </mc:Choice>
              <mc:Fallback>
                <p:oleObj name="Equation" r:id="rId22" imgW="1397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688" y="4243753"/>
                        <a:ext cx="2997200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对象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280940"/>
              </p:ext>
            </p:extLst>
          </p:nvPr>
        </p:nvGraphicFramePr>
        <p:xfrm>
          <a:off x="3267638" y="4714841"/>
          <a:ext cx="19875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452" name="Equation" r:id="rId24" imgW="1028520" imgH="228600" progId="Equation.DSMT4">
                  <p:embed/>
                </p:oleObj>
              </mc:Choice>
              <mc:Fallback>
                <p:oleObj name="Equation" r:id="rId24" imgW="1028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638" y="4714841"/>
                        <a:ext cx="198755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对象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703730"/>
              </p:ext>
            </p:extLst>
          </p:nvPr>
        </p:nvGraphicFramePr>
        <p:xfrm>
          <a:off x="1028575" y="4706516"/>
          <a:ext cx="1382713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453" name="Equation" r:id="rId26" imgW="723586" imgH="228501" progId="Equation.DSMT4">
                  <p:embed/>
                </p:oleObj>
              </mc:Choice>
              <mc:Fallback>
                <p:oleObj name="Equation" r:id="rId26" imgW="72358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575" y="4706516"/>
                        <a:ext cx="1382713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Text Box 6"/>
          <p:cNvSpPr txBox="1">
            <a:spLocks noChangeArrowheads="1"/>
          </p:cNvSpPr>
          <p:nvPr/>
        </p:nvSpPr>
        <p:spPr bwMode="auto">
          <a:xfrm>
            <a:off x="2590576" y="4678958"/>
            <a:ext cx="6966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</a:t>
            </a:r>
            <a:endParaRPr kumimoji="1" lang="zh-CN" altLang="en-US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Text Box 27"/>
          <p:cNvSpPr txBox="1">
            <a:spLocks noChangeArrowheads="1"/>
          </p:cNvSpPr>
          <p:nvPr/>
        </p:nvSpPr>
        <p:spPr bwMode="auto">
          <a:xfrm>
            <a:off x="259482" y="5254526"/>
            <a:ext cx="2017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kumimoji="1" sz="2400" b="0" i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i="0" dirty="0"/>
              <a:t>对于</a:t>
            </a:r>
            <a:r>
              <a:rPr lang="en-US" altLang="zh-CN" i="0" dirty="0"/>
              <a:t>1</a:t>
            </a:r>
            <a:r>
              <a:rPr lang="zh-CN" altLang="en-US" i="0" dirty="0"/>
              <a:t>级光谱</a:t>
            </a:r>
          </a:p>
        </p:txBody>
      </p:sp>
      <p:graphicFrame>
        <p:nvGraphicFramePr>
          <p:cNvPr id="75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336798"/>
              </p:ext>
            </p:extLst>
          </p:nvPr>
        </p:nvGraphicFramePr>
        <p:xfrm>
          <a:off x="2176734" y="5246030"/>
          <a:ext cx="1829461" cy="506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454" name="Equation" r:id="rId28" imgW="825500" imgH="228600" progId="Equation.DSMT4">
                  <p:embed/>
                </p:oleObj>
              </mc:Choice>
              <mc:Fallback>
                <p:oleObj name="Equation" r:id="rId28" imgW="8255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734" y="5246030"/>
                        <a:ext cx="1829461" cy="5067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009285"/>
              </p:ext>
            </p:extLst>
          </p:nvPr>
        </p:nvGraphicFramePr>
        <p:xfrm>
          <a:off x="4376339" y="5246588"/>
          <a:ext cx="15986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455" name="Equation" r:id="rId30" imgW="723600" imgH="228600" progId="Equation.DSMT4">
                  <p:embed/>
                </p:oleObj>
              </mc:Choice>
              <mc:Fallback>
                <p:oleObj name="Equation" r:id="rId30" imgW="723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6339" y="5246588"/>
                        <a:ext cx="1598613" cy="5048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 Box 29"/>
          <p:cNvSpPr txBox="1">
            <a:spLocks noChangeArrowheads="1"/>
          </p:cNvSpPr>
          <p:nvPr/>
        </p:nvSpPr>
        <p:spPr bwMode="auto">
          <a:xfrm>
            <a:off x="247407" y="5776308"/>
            <a:ext cx="6119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kumimoji="1" sz="2400" b="0" i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dirty="0"/>
              <a:t>不会重叠的光谱范围，即</a:t>
            </a:r>
            <a:r>
              <a:rPr lang="zh-CN" altLang="en-US" dirty="0">
                <a:solidFill>
                  <a:srgbClr val="0066FF"/>
                </a:solidFill>
              </a:rPr>
              <a:t>自由光谱范围</a:t>
            </a:r>
            <a:r>
              <a:rPr lang="zh-CN" altLang="en-US" dirty="0"/>
              <a:t>。</a:t>
            </a:r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invGray">
          <a:xfrm>
            <a:off x="286320" y="3406155"/>
            <a:ext cx="468052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</a:pPr>
            <a:r>
              <a:rPr lang="zh-CN" altLang="en-US" sz="2200" dirty="0" smtClean="0">
                <a:solidFill>
                  <a:srgbClr val="0066FF"/>
                </a:solidFill>
              </a:rPr>
              <a:t>（</a:t>
            </a:r>
            <a:r>
              <a:rPr lang="en-US" altLang="zh-CN" sz="2200" dirty="0" smtClean="0">
                <a:solidFill>
                  <a:srgbClr val="0066FF"/>
                </a:solidFill>
              </a:rPr>
              <a:t>5</a:t>
            </a:r>
            <a:r>
              <a:rPr lang="zh-CN" altLang="en-US" sz="2200" dirty="0" smtClean="0">
                <a:solidFill>
                  <a:srgbClr val="0066FF"/>
                </a:solidFill>
              </a:rPr>
              <a:t>） 自由光谱范围</a:t>
            </a:r>
            <a:endParaRPr lang="zh-CN" altLang="en-US" sz="22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6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3196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作业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021946"/>
            <a:ext cx="8640960" cy="1470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dirty="0" smtClean="0"/>
              <a:t>习题</a:t>
            </a:r>
            <a:r>
              <a:rPr lang="en-US" altLang="zh-CN" sz="2400" dirty="0" smtClean="0"/>
              <a:t>5.8</a:t>
            </a:r>
            <a:r>
              <a:rPr lang="zh-CN" altLang="en-US" sz="2400" dirty="0"/>
              <a:t>，</a:t>
            </a:r>
            <a:r>
              <a:rPr lang="en-US" altLang="zh-CN" sz="2400" dirty="0" smtClean="0"/>
              <a:t>5.9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5.13</a:t>
            </a:r>
            <a:r>
              <a:rPr lang="zh-CN" altLang="en-US" sz="2400" dirty="0" smtClean="0"/>
              <a:t>。</a:t>
            </a:r>
            <a:endParaRPr lang="zh-CN" altLang="en-US" sz="2400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251520" y="1340768"/>
            <a:ext cx="8640960" cy="5289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1376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692696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/>
              <a:t>分析思路</a:t>
            </a:r>
            <a:endParaRPr lang="en-US" altLang="zh-CN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1154361"/>
            <a:ext cx="8540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marL="457200" indent="-457200" algn="l" eaLnBrk="1" hangingPunct="1">
              <a:lnSpc>
                <a:spcPct val="90000"/>
              </a:lnSpc>
              <a:spcBef>
                <a:spcPct val="20000"/>
              </a:spcBef>
              <a:buFont typeface="+mj-ea"/>
              <a:buAutoNum type="circleNumDbPlain"/>
            </a:pPr>
            <a:r>
              <a:rPr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经过光栅的所有光波，进行相干叠加。</a:t>
            </a:r>
          </a:p>
          <a:p>
            <a:pPr marL="457200" indent="-457200" algn="l" eaLnBrk="1" hangingPunct="1">
              <a:lnSpc>
                <a:spcPct val="90000"/>
              </a:lnSpc>
              <a:spcBef>
                <a:spcPct val="20000"/>
              </a:spcBef>
              <a:buFont typeface="+mj-ea"/>
              <a:buAutoNum type="circleNumDbPlain"/>
            </a:pPr>
            <a:r>
              <a:rPr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光栅的</a:t>
            </a:r>
            <a:r>
              <a:rPr lang="zh-CN" altLang="en-US" sz="2200" b="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每一个单元</a:t>
            </a:r>
            <a:r>
              <a:rPr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，是次波的叠加，</a:t>
            </a:r>
            <a:r>
              <a:rPr lang="zh-CN" altLang="en-US" sz="2200" b="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按衍射分析</a:t>
            </a:r>
            <a:r>
              <a:rPr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  <a:p>
            <a:pPr marL="457200" indent="-457200" algn="l" eaLnBrk="1" hangingPunct="1">
              <a:lnSpc>
                <a:spcPct val="90000"/>
              </a:lnSpc>
              <a:spcBef>
                <a:spcPct val="20000"/>
              </a:spcBef>
              <a:buFont typeface="+mj-ea"/>
              <a:buAutoNum type="circleNumDbPlain"/>
            </a:pPr>
            <a:r>
              <a:rPr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不同的</a:t>
            </a:r>
            <a:r>
              <a:rPr lang="zh-CN" altLang="en-US" sz="2200" b="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单元之间</a:t>
            </a:r>
            <a:r>
              <a:rPr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，是分立的衍射波之间的叠加，按</a:t>
            </a:r>
            <a:r>
              <a:rPr lang="zh-CN" altLang="en-US" sz="2200" b="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干涉分析</a:t>
            </a:r>
            <a:r>
              <a:rPr lang="zh-CN" altLang="en-US" sz="22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grpSp>
        <p:nvGrpSpPr>
          <p:cNvPr id="9" name="Group 152"/>
          <p:cNvGrpSpPr>
            <a:grpSpLocks/>
          </p:cNvGrpSpPr>
          <p:nvPr/>
        </p:nvGrpSpPr>
        <p:grpSpPr bwMode="auto">
          <a:xfrm>
            <a:off x="2071321" y="2385221"/>
            <a:ext cx="1627188" cy="3597275"/>
            <a:chOff x="249" y="1298"/>
            <a:chExt cx="1365" cy="3022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843" y="3972"/>
              <a:ext cx="91" cy="1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843" y="1705"/>
              <a:ext cx="91" cy="3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843" y="2054"/>
              <a:ext cx="91" cy="1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843" y="2228"/>
              <a:ext cx="91" cy="3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843" y="2576"/>
              <a:ext cx="91" cy="17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843" y="2751"/>
              <a:ext cx="91" cy="3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843" y="3099"/>
              <a:ext cx="91" cy="1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843" y="3275"/>
              <a:ext cx="91" cy="3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843" y="3623"/>
              <a:ext cx="91" cy="1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843" y="3797"/>
              <a:ext cx="91" cy="3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843" y="4146"/>
              <a:ext cx="91" cy="1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 flipH="1">
              <a:off x="390" y="3623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" name="Line 29"/>
            <p:cNvSpPr>
              <a:spLocks noChangeShapeType="1"/>
            </p:cNvSpPr>
            <p:nvPr/>
          </p:nvSpPr>
          <p:spPr bwMode="auto">
            <a:xfrm flipH="1">
              <a:off x="616" y="3793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4" name="Line 30"/>
            <p:cNvSpPr>
              <a:spLocks noChangeShapeType="1"/>
            </p:cNvSpPr>
            <p:nvPr/>
          </p:nvSpPr>
          <p:spPr bwMode="auto">
            <a:xfrm>
              <a:off x="435" y="3623"/>
              <a:ext cx="0" cy="5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5" name="Line 31"/>
            <p:cNvSpPr>
              <a:spLocks noChangeShapeType="1"/>
            </p:cNvSpPr>
            <p:nvPr/>
          </p:nvSpPr>
          <p:spPr bwMode="auto">
            <a:xfrm>
              <a:off x="707" y="3807"/>
              <a:ext cx="0" cy="3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" name="Line 32"/>
            <p:cNvSpPr>
              <a:spLocks noChangeShapeType="1"/>
            </p:cNvSpPr>
            <p:nvPr/>
          </p:nvSpPr>
          <p:spPr bwMode="auto">
            <a:xfrm flipH="1">
              <a:off x="390" y="414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27" name="Object 33"/>
            <p:cNvGraphicFramePr>
              <a:graphicFrameLocks noChangeAspect="1"/>
            </p:cNvGraphicFramePr>
            <p:nvPr/>
          </p:nvGraphicFramePr>
          <p:xfrm>
            <a:off x="526" y="3827"/>
            <a:ext cx="169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1762" name="公式" r:id="rId4" imgW="126835" imgH="139518" progId="Equation.3">
                    <p:embed/>
                  </p:oleObj>
                </mc:Choice>
                <mc:Fallback>
                  <p:oleObj name="公式" r:id="rId4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6" y="3827"/>
                          <a:ext cx="169" cy="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34"/>
            <p:cNvGraphicFramePr>
              <a:graphicFrameLocks noChangeAspect="1"/>
            </p:cNvGraphicFramePr>
            <p:nvPr/>
          </p:nvGraphicFramePr>
          <p:xfrm>
            <a:off x="249" y="3738"/>
            <a:ext cx="186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1763" name="公式" r:id="rId6" imgW="139579" imgH="177646" progId="Equation.3">
                    <p:embed/>
                  </p:oleObj>
                </mc:Choice>
                <mc:Fallback>
                  <p:oleObj name="公式" r:id="rId6" imgW="139579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" y="3738"/>
                          <a:ext cx="186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Rectangle 35"/>
            <p:cNvSpPr>
              <a:spLocks noChangeArrowheads="1"/>
            </p:cNvSpPr>
            <p:nvPr/>
          </p:nvSpPr>
          <p:spPr bwMode="auto">
            <a:xfrm>
              <a:off x="843" y="1531"/>
              <a:ext cx="91" cy="1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0" name="Line 36"/>
            <p:cNvSpPr>
              <a:spLocks noChangeShapeType="1"/>
            </p:cNvSpPr>
            <p:nvPr/>
          </p:nvSpPr>
          <p:spPr bwMode="auto">
            <a:xfrm flipV="1">
              <a:off x="934" y="1472"/>
              <a:ext cx="68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1" name="Line 37"/>
            <p:cNvSpPr>
              <a:spLocks noChangeShapeType="1"/>
            </p:cNvSpPr>
            <p:nvPr/>
          </p:nvSpPr>
          <p:spPr bwMode="auto">
            <a:xfrm flipV="1">
              <a:off x="934" y="1646"/>
              <a:ext cx="68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" name="Line 38"/>
            <p:cNvSpPr>
              <a:spLocks noChangeShapeType="1"/>
            </p:cNvSpPr>
            <p:nvPr/>
          </p:nvSpPr>
          <p:spPr bwMode="auto">
            <a:xfrm flipV="1">
              <a:off x="934" y="1298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3" name="Line 39"/>
            <p:cNvSpPr>
              <a:spLocks noChangeShapeType="1"/>
            </p:cNvSpPr>
            <p:nvPr/>
          </p:nvSpPr>
          <p:spPr bwMode="auto">
            <a:xfrm flipV="1">
              <a:off x="934" y="1589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" name="Line 40"/>
            <p:cNvSpPr>
              <a:spLocks noChangeShapeType="1"/>
            </p:cNvSpPr>
            <p:nvPr/>
          </p:nvSpPr>
          <p:spPr bwMode="auto">
            <a:xfrm flipV="1">
              <a:off x="934" y="1531"/>
              <a:ext cx="68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5" name="Line 41"/>
            <p:cNvSpPr>
              <a:spLocks noChangeShapeType="1"/>
            </p:cNvSpPr>
            <p:nvPr/>
          </p:nvSpPr>
          <p:spPr bwMode="auto">
            <a:xfrm flipV="1">
              <a:off x="934" y="1415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6" name="Line 42"/>
            <p:cNvSpPr>
              <a:spLocks noChangeShapeType="1"/>
            </p:cNvSpPr>
            <p:nvPr/>
          </p:nvSpPr>
          <p:spPr bwMode="auto">
            <a:xfrm flipV="1">
              <a:off x="934" y="1357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" name="Rectangle 43"/>
            <p:cNvSpPr>
              <a:spLocks noChangeArrowheads="1"/>
            </p:cNvSpPr>
            <p:nvPr/>
          </p:nvSpPr>
          <p:spPr bwMode="auto">
            <a:xfrm>
              <a:off x="843" y="2228"/>
              <a:ext cx="91" cy="3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8" name="Rectangle 44"/>
            <p:cNvSpPr>
              <a:spLocks noChangeArrowheads="1"/>
            </p:cNvSpPr>
            <p:nvPr/>
          </p:nvSpPr>
          <p:spPr bwMode="auto">
            <a:xfrm>
              <a:off x="843" y="2054"/>
              <a:ext cx="91" cy="1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9" name="Line 45"/>
            <p:cNvSpPr>
              <a:spLocks noChangeShapeType="1"/>
            </p:cNvSpPr>
            <p:nvPr/>
          </p:nvSpPr>
          <p:spPr bwMode="auto">
            <a:xfrm flipV="1">
              <a:off x="934" y="1995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" name="Line 46"/>
            <p:cNvSpPr>
              <a:spLocks noChangeShapeType="1"/>
            </p:cNvSpPr>
            <p:nvPr/>
          </p:nvSpPr>
          <p:spPr bwMode="auto">
            <a:xfrm flipV="1">
              <a:off x="934" y="2169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1" name="Line 47"/>
            <p:cNvSpPr>
              <a:spLocks noChangeShapeType="1"/>
            </p:cNvSpPr>
            <p:nvPr/>
          </p:nvSpPr>
          <p:spPr bwMode="auto">
            <a:xfrm flipV="1">
              <a:off x="934" y="1821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" name="Line 48"/>
            <p:cNvSpPr>
              <a:spLocks noChangeShapeType="1"/>
            </p:cNvSpPr>
            <p:nvPr/>
          </p:nvSpPr>
          <p:spPr bwMode="auto">
            <a:xfrm flipV="1">
              <a:off x="934" y="2111"/>
              <a:ext cx="68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3" name="Line 49"/>
            <p:cNvSpPr>
              <a:spLocks noChangeShapeType="1"/>
            </p:cNvSpPr>
            <p:nvPr/>
          </p:nvSpPr>
          <p:spPr bwMode="auto">
            <a:xfrm flipV="1">
              <a:off x="934" y="2054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4" name="Line 50"/>
            <p:cNvSpPr>
              <a:spLocks noChangeShapeType="1"/>
            </p:cNvSpPr>
            <p:nvPr/>
          </p:nvSpPr>
          <p:spPr bwMode="auto">
            <a:xfrm flipV="1">
              <a:off x="934" y="1937"/>
              <a:ext cx="68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5" name="Line 51"/>
            <p:cNvSpPr>
              <a:spLocks noChangeShapeType="1"/>
            </p:cNvSpPr>
            <p:nvPr/>
          </p:nvSpPr>
          <p:spPr bwMode="auto">
            <a:xfrm flipV="1">
              <a:off x="934" y="1880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" name="Rectangle 52"/>
            <p:cNvSpPr>
              <a:spLocks noChangeArrowheads="1"/>
            </p:cNvSpPr>
            <p:nvPr/>
          </p:nvSpPr>
          <p:spPr bwMode="auto">
            <a:xfrm>
              <a:off x="843" y="2752"/>
              <a:ext cx="91" cy="3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7" name="Rectangle 53"/>
            <p:cNvSpPr>
              <a:spLocks noChangeArrowheads="1"/>
            </p:cNvSpPr>
            <p:nvPr/>
          </p:nvSpPr>
          <p:spPr bwMode="auto">
            <a:xfrm>
              <a:off x="843" y="3100"/>
              <a:ext cx="91" cy="17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8" name="Rectangle 54"/>
            <p:cNvSpPr>
              <a:spLocks noChangeArrowheads="1"/>
            </p:cNvSpPr>
            <p:nvPr/>
          </p:nvSpPr>
          <p:spPr bwMode="auto">
            <a:xfrm>
              <a:off x="843" y="3275"/>
              <a:ext cx="91" cy="3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9" name="Rectangle 55"/>
            <p:cNvSpPr>
              <a:spLocks noChangeArrowheads="1"/>
            </p:cNvSpPr>
            <p:nvPr/>
          </p:nvSpPr>
          <p:spPr bwMode="auto">
            <a:xfrm>
              <a:off x="843" y="3623"/>
              <a:ext cx="91" cy="1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0" name="Rectangle 56"/>
            <p:cNvSpPr>
              <a:spLocks noChangeArrowheads="1"/>
            </p:cNvSpPr>
            <p:nvPr/>
          </p:nvSpPr>
          <p:spPr bwMode="auto">
            <a:xfrm>
              <a:off x="843" y="2578"/>
              <a:ext cx="91" cy="1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1" name="Line 57"/>
            <p:cNvSpPr>
              <a:spLocks noChangeShapeType="1"/>
            </p:cNvSpPr>
            <p:nvPr/>
          </p:nvSpPr>
          <p:spPr bwMode="auto">
            <a:xfrm flipV="1">
              <a:off x="934" y="2519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2" name="Line 58"/>
            <p:cNvSpPr>
              <a:spLocks noChangeShapeType="1"/>
            </p:cNvSpPr>
            <p:nvPr/>
          </p:nvSpPr>
          <p:spPr bwMode="auto">
            <a:xfrm flipV="1">
              <a:off x="934" y="2693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" name="Line 59"/>
            <p:cNvSpPr>
              <a:spLocks noChangeShapeType="1"/>
            </p:cNvSpPr>
            <p:nvPr/>
          </p:nvSpPr>
          <p:spPr bwMode="auto">
            <a:xfrm flipV="1">
              <a:off x="934" y="2345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" name="Line 60"/>
            <p:cNvSpPr>
              <a:spLocks noChangeShapeType="1"/>
            </p:cNvSpPr>
            <p:nvPr/>
          </p:nvSpPr>
          <p:spPr bwMode="auto">
            <a:xfrm flipV="1">
              <a:off x="934" y="2635"/>
              <a:ext cx="68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5" name="Line 61"/>
            <p:cNvSpPr>
              <a:spLocks noChangeShapeType="1"/>
            </p:cNvSpPr>
            <p:nvPr/>
          </p:nvSpPr>
          <p:spPr bwMode="auto">
            <a:xfrm flipV="1">
              <a:off x="934" y="2578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" name="Line 62"/>
            <p:cNvSpPr>
              <a:spLocks noChangeShapeType="1"/>
            </p:cNvSpPr>
            <p:nvPr/>
          </p:nvSpPr>
          <p:spPr bwMode="auto">
            <a:xfrm flipV="1">
              <a:off x="934" y="2461"/>
              <a:ext cx="68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7" name="Line 63"/>
            <p:cNvSpPr>
              <a:spLocks noChangeShapeType="1"/>
            </p:cNvSpPr>
            <p:nvPr/>
          </p:nvSpPr>
          <p:spPr bwMode="auto">
            <a:xfrm flipV="1">
              <a:off x="934" y="2404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8" name="Rectangle 64"/>
            <p:cNvSpPr>
              <a:spLocks noChangeArrowheads="1"/>
            </p:cNvSpPr>
            <p:nvPr/>
          </p:nvSpPr>
          <p:spPr bwMode="auto">
            <a:xfrm>
              <a:off x="843" y="3275"/>
              <a:ext cx="91" cy="3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9" name="Rectangle 65"/>
            <p:cNvSpPr>
              <a:spLocks noChangeArrowheads="1"/>
            </p:cNvSpPr>
            <p:nvPr/>
          </p:nvSpPr>
          <p:spPr bwMode="auto">
            <a:xfrm>
              <a:off x="843" y="3100"/>
              <a:ext cx="91" cy="17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0" name="Line 66"/>
            <p:cNvSpPr>
              <a:spLocks noChangeShapeType="1"/>
            </p:cNvSpPr>
            <p:nvPr/>
          </p:nvSpPr>
          <p:spPr bwMode="auto">
            <a:xfrm flipV="1">
              <a:off x="934" y="3042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" name="Line 67"/>
            <p:cNvSpPr>
              <a:spLocks noChangeShapeType="1"/>
            </p:cNvSpPr>
            <p:nvPr/>
          </p:nvSpPr>
          <p:spPr bwMode="auto">
            <a:xfrm flipV="1">
              <a:off x="934" y="3216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" name="Line 68"/>
            <p:cNvSpPr>
              <a:spLocks noChangeShapeType="1"/>
            </p:cNvSpPr>
            <p:nvPr/>
          </p:nvSpPr>
          <p:spPr bwMode="auto">
            <a:xfrm flipV="1">
              <a:off x="934" y="2867"/>
              <a:ext cx="68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3" name="Line 69"/>
            <p:cNvSpPr>
              <a:spLocks noChangeShapeType="1"/>
            </p:cNvSpPr>
            <p:nvPr/>
          </p:nvSpPr>
          <p:spPr bwMode="auto">
            <a:xfrm flipV="1">
              <a:off x="934" y="3158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4" name="Line 70"/>
            <p:cNvSpPr>
              <a:spLocks noChangeShapeType="1"/>
            </p:cNvSpPr>
            <p:nvPr/>
          </p:nvSpPr>
          <p:spPr bwMode="auto">
            <a:xfrm flipV="1">
              <a:off x="934" y="3100"/>
              <a:ext cx="68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5" name="Line 71"/>
            <p:cNvSpPr>
              <a:spLocks noChangeShapeType="1"/>
            </p:cNvSpPr>
            <p:nvPr/>
          </p:nvSpPr>
          <p:spPr bwMode="auto">
            <a:xfrm flipV="1">
              <a:off x="934" y="2984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6" name="Line 72"/>
            <p:cNvSpPr>
              <a:spLocks noChangeShapeType="1"/>
            </p:cNvSpPr>
            <p:nvPr/>
          </p:nvSpPr>
          <p:spPr bwMode="auto">
            <a:xfrm flipV="1">
              <a:off x="934" y="2926"/>
              <a:ext cx="68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7" name="Rectangle 73"/>
            <p:cNvSpPr>
              <a:spLocks noChangeArrowheads="1"/>
            </p:cNvSpPr>
            <p:nvPr/>
          </p:nvSpPr>
          <p:spPr bwMode="auto">
            <a:xfrm>
              <a:off x="843" y="3797"/>
              <a:ext cx="91" cy="3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1" name="Rectangle 74"/>
            <p:cNvSpPr>
              <a:spLocks noChangeArrowheads="1"/>
            </p:cNvSpPr>
            <p:nvPr/>
          </p:nvSpPr>
          <p:spPr bwMode="auto">
            <a:xfrm>
              <a:off x="843" y="3623"/>
              <a:ext cx="91" cy="1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2" name="Line 75"/>
            <p:cNvSpPr>
              <a:spLocks noChangeShapeType="1"/>
            </p:cNvSpPr>
            <p:nvPr/>
          </p:nvSpPr>
          <p:spPr bwMode="auto">
            <a:xfrm flipV="1">
              <a:off x="934" y="3564"/>
              <a:ext cx="68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3" name="Line 76"/>
            <p:cNvSpPr>
              <a:spLocks noChangeShapeType="1"/>
            </p:cNvSpPr>
            <p:nvPr/>
          </p:nvSpPr>
          <p:spPr bwMode="auto">
            <a:xfrm flipV="1">
              <a:off x="934" y="3738"/>
              <a:ext cx="68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4" name="Line 77"/>
            <p:cNvSpPr>
              <a:spLocks noChangeShapeType="1"/>
            </p:cNvSpPr>
            <p:nvPr/>
          </p:nvSpPr>
          <p:spPr bwMode="auto">
            <a:xfrm flipV="1">
              <a:off x="934" y="3390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5" name="Line 78"/>
            <p:cNvSpPr>
              <a:spLocks noChangeShapeType="1"/>
            </p:cNvSpPr>
            <p:nvPr/>
          </p:nvSpPr>
          <p:spPr bwMode="auto">
            <a:xfrm flipV="1">
              <a:off x="934" y="3681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6" name="Line 79"/>
            <p:cNvSpPr>
              <a:spLocks noChangeShapeType="1"/>
            </p:cNvSpPr>
            <p:nvPr/>
          </p:nvSpPr>
          <p:spPr bwMode="auto">
            <a:xfrm flipV="1">
              <a:off x="934" y="3623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7" name="Line 80"/>
            <p:cNvSpPr>
              <a:spLocks noChangeShapeType="1"/>
            </p:cNvSpPr>
            <p:nvPr/>
          </p:nvSpPr>
          <p:spPr bwMode="auto">
            <a:xfrm flipV="1">
              <a:off x="934" y="3507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8" name="Line 81"/>
            <p:cNvSpPr>
              <a:spLocks noChangeShapeType="1"/>
            </p:cNvSpPr>
            <p:nvPr/>
          </p:nvSpPr>
          <p:spPr bwMode="auto">
            <a:xfrm flipV="1">
              <a:off x="934" y="3449"/>
              <a:ext cx="680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79" name="Group 154"/>
          <p:cNvGrpSpPr>
            <a:grpSpLocks/>
          </p:cNvGrpSpPr>
          <p:nvPr/>
        </p:nvGrpSpPr>
        <p:grpSpPr bwMode="auto">
          <a:xfrm>
            <a:off x="5238384" y="2455071"/>
            <a:ext cx="1512887" cy="3382962"/>
            <a:chOff x="3061" y="1480"/>
            <a:chExt cx="1364" cy="2857"/>
          </a:xfrm>
        </p:grpSpPr>
        <p:sp>
          <p:nvSpPr>
            <p:cNvPr id="80" name="Rectangle 94"/>
            <p:cNvSpPr>
              <a:spLocks noChangeArrowheads="1"/>
            </p:cNvSpPr>
            <p:nvPr/>
          </p:nvSpPr>
          <p:spPr bwMode="auto">
            <a:xfrm>
              <a:off x="3655" y="4163"/>
              <a:ext cx="91" cy="1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1" name="Rectangle 84"/>
            <p:cNvSpPr>
              <a:spLocks noChangeArrowheads="1"/>
            </p:cNvSpPr>
            <p:nvPr/>
          </p:nvSpPr>
          <p:spPr bwMode="auto">
            <a:xfrm>
              <a:off x="3655" y="3989"/>
              <a:ext cx="91" cy="1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2" name="Rectangle 85"/>
            <p:cNvSpPr>
              <a:spLocks noChangeArrowheads="1"/>
            </p:cNvSpPr>
            <p:nvPr/>
          </p:nvSpPr>
          <p:spPr bwMode="auto">
            <a:xfrm>
              <a:off x="3655" y="1722"/>
              <a:ext cx="91" cy="3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3" name="Rectangle 86"/>
            <p:cNvSpPr>
              <a:spLocks noChangeArrowheads="1"/>
            </p:cNvSpPr>
            <p:nvPr/>
          </p:nvSpPr>
          <p:spPr bwMode="auto">
            <a:xfrm>
              <a:off x="3655" y="2071"/>
              <a:ext cx="91" cy="1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4" name="Rectangle 87"/>
            <p:cNvSpPr>
              <a:spLocks noChangeArrowheads="1"/>
            </p:cNvSpPr>
            <p:nvPr/>
          </p:nvSpPr>
          <p:spPr bwMode="auto">
            <a:xfrm>
              <a:off x="3655" y="2245"/>
              <a:ext cx="91" cy="3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5" name="Rectangle 88"/>
            <p:cNvSpPr>
              <a:spLocks noChangeArrowheads="1"/>
            </p:cNvSpPr>
            <p:nvPr/>
          </p:nvSpPr>
          <p:spPr bwMode="auto">
            <a:xfrm>
              <a:off x="3655" y="2593"/>
              <a:ext cx="91" cy="17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6" name="Rectangle 89"/>
            <p:cNvSpPr>
              <a:spLocks noChangeArrowheads="1"/>
            </p:cNvSpPr>
            <p:nvPr/>
          </p:nvSpPr>
          <p:spPr bwMode="auto">
            <a:xfrm>
              <a:off x="3655" y="2768"/>
              <a:ext cx="91" cy="3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7" name="Rectangle 90"/>
            <p:cNvSpPr>
              <a:spLocks noChangeArrowheads="1"/>
            </p:cNvSpPr>
            <p:nvPr/>
          </p:nvSpPr>
          <p:spPr bwMode="auto">
            <a:xfrm>
              <a:off x="3655" y="3116"/>
              <a:ext cx="91" cy="1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8" name="Rectangle 91"/>
            <p:cNvSpPr>
              <a:spLocks noChangeArrowheads="1"/>
            </p:cNvSpPr>
            <p:nvPr/>
          </p:nvSpPr>
          <p:spPr bwMode="auto">
            <a:xfrm>
              <a:off x="3655" y="3292"/>
              <a:ext cx="91" cy="3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9" name="Rectangle 92"/>
            <p:cNvSpPr>
              <a:spLocks noChangeArrowheads="1"/>
            </p:cNvSpPr>
            <p:nvPr/>
          </p:nvSpPr>
          <p:spPr bwMode="auto">
            <a:xfrm>
              <a:off x="3655" y="3640"/>
              <a:ext cx="91" cy="1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0" name="Rectangle 93"/>
            <p:cNvSpPr>
              <a:spLocks noChangeArrowheads="1"/>
            </p:cNvSpPr>
            <p:nvPr/>
          </p:nvSpPr>
          <p:spPr bwMode="auto">
            <a:xfrm>
              <a:off x="3655" y="3814"/>
              <a:ext cx="91" cy="3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1" name="Line 95"/>
            <p:cNvSpPr>
              <a:spLocks noChangeShapeType="1"/>
            </p:cNvSpPr>
            <p:nvPr/>
          </p:nvSpPr>
          <p:spPr bwMode="auto">
            <a:xfrm flipH="1">
              <a:off x="3202" y="3640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" name="Line 96"/>
            <p:cNvSpPr>
              <a:spLocks noChangeShapeType="1"/>
            </p:cNvSpPr>
            <p:nvPr/>
          </p:nvSpPr>
          <p:spPr bwMode="auto">
            <a:xfrm flipH="1">
              <a:off x="3428" y="383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3" name="Line 97"/>
            <p:cNvSpPr>
              <a:spLocks noChangeShapeType="1"/>
            </p:cNvSpPr>
            <p:nvPr/>
          </p:nvSpPr>
          <p:spPr bwMode="auto">
            <a:xfrm>
              <a:off x="3247" y="3640"/>
              <a:ext cx="0" cy="5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4" name="Line 98"/>
            <p:cNvSpPr>
              <a:spLocks noChangeShapeType="1"/>
            </p:cNvSpPr>
            <p:nvPr/>
          </p:nvSpPr>
          <p:spPr bwMode="auto">
            <a:xfrm>
              <a:off x="3519" y="3838"/>
              <a:ext cx="0" cy="3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5" name="Line 99"/>
            <p:cNvSpPr>
              <a:spLocks noChangeShapeType="1"/>
            </p:cNvSpPr>
            <p:nvPr/>
          </p:nvSpPr>
          <p:spPr bwMode="auto">
            <a:xfrm flipH="1">
              <a:off x="3202" y="4163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96" name="Object 100"/>
            <p:cNvGraphicFramePr>
              <a:graphicFrameLocks noChangeAspect="1"/>
            </p:cNvGraphicFramePr>
            <p:nvPr/>
          </p:nvGraphicFramePr>
          <p:xfrm>
            <a:off x="3338" y="3872"/>
            <a:ext cx="169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1764" name="公式" r:id="rId8" imgW="126835" imgH="139518" progId="Equation.3">
                    <p:embed/>
                  </p:oleObj>
                </mc:Choice>
                <mc:Fallback>
                  <p:oleObj name="公式" r:id="rId8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8" y="3872"/>
                          <a:ext cx="169" cy="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" name="Object 101"/>
            <p:cNvGraphicFramePr>
              <a:graphicFrameLocks noChangeAspect="1"/>
            </p:cNvGraphicFramePr>
            <p:nvPr/>
          </p:nvGraphicFramePr>
          <p:xfrm>
            <a:off x="3061" y="3755"/>
            <a:ext cx="186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1765" name="公式" r:id="rId9" imgW="139579" imgH="177646" progId="Equation.3">
                    <p:embed/>
                  </p:oleObj>
                </mc:Choice>
                <mc:Fallback>
                  <p:oleObj name="公式" r:id="rId9" imgW="139579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1" y="3755"/>
                          <a:ext cx="186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8" name="Rectangle 102"/>
            <p:cNvSpPr>
              <a:spLocks noChangeArrowheads="1"/>
            </p:cNvSpPr>
            <p:nvPr/>
          </p:nvSpPr>
          <p:spPr bwMode="auto">
            <a:xfrm>
              <a:off x="3655" y="1548"/>
              <a:ext cx="91" cy="1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9" name="Rectangle 110"/>
            <p:cNvSpPr>
              <a:spLocks noChangeArrowheads="1"/>
            </p:cNvSpPr>
            <p:nvPr/>
          </p:nvSpPr>
          <p:spPr bwMode="auto">
            <a:xfrm>
              <a:off x="3655" y="2245"/>
              <a:ext cx="91" cy="3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0" name="Rectangle 111"/>
            <p:cNvSpPr>
              <a:spLocks noChangeArrowheads="1"/>
            </p:cNvSpPr>
            <p:nvPr/>
          </p:nvSpPr>
          <p:spPr bwMode="auto">
            <a:xfrm>
              <a:off x="3655" y="2071"/>
              <a:ext cx="91" cy="1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1" name="Line 114"/>
            <p:cNvSpPr>
              <a:spLocks noChangeShapeType="1"/>
            </p:cNvSpPr>
            <p:nvPr/>
          </p:nvSpPr>
          <p:spPr bwMode="auto">
            <a:xfrm flipV="1">
              <a:off x="3745" y="1480"/>
              <a:ext cx="680" cy="4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" name="Rectangle 119"/>
            <p:cNvSpPr>
              <a:spLocks noChangeArrowheads="1"/>
            </p:cNvSpPr>
            <p:nvPr/>
          </p:nvSpPr>
          <p:spPr bwMode="auto">
            <a:xfrm>
              <a:off x="3655" y="2769"/>
              <a:ext cx="91" cy="3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3" name="Rectangle 120"/>
            <p:cNvSpPr>
              <a:spLocks noChangeArrowheads="1"/>
            </p:cNvSpPr>
            <p:nvPr/>
          </p:nvSpPr>
          <p:spPr bwMode="auto">
            <a:xfrm>
              <a:off x="3655" y="3117"/>
              <a:ext cx="91" cy="17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4" name="Rectangle 121"/>
            <p:cNvSpPr>
              <a:spLocks noChangeArrowheads="1"/>
            </p:cNvSpPr>
            <p:nvPr/>
          </p:nvSpPr>
          <p:spPr bwMode="auto">
            <a:xfrm>
              <a:off x="3655" y="3292"/>
              <a:ext cx="91" cy="3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5" name="Rectangle 122"/>
            <p:cNvSpPr>
              <a:spLocks noChangeArrowheads="1"/>
            </p:cNvSpPr>
            <p:nvPr/>
          </p:nvSpPr>
          <p:spPr bwMode="auto">
            <a:xfrm>
              <a:off x="3655" y="3640"/>
              <a:ext cx="91" cy="1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6" name="Rectangle 123"/>
            <p:cNvSpPr>
              <a:spLocks noChangeArrowheads="1"/>
            </p:cNvSpPr>
            <p:nvPr/>
          </p:nvSpPr>
          <p:spPr bwMode="auto">
            <a:xfrm>
              <a:off x="3655" y="2595"/>
              <a:ext cx="91" cy="1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7" name="Rectangle 131"/>
            <p:cNvSpPr>
              <a:spLocks noChangeArrowheads="1"/>
            </p:cNvSpPr>
            <p:nvPr/>
          </p:nvSpPr>
          <p:spPr bwMode="auto">
            <a:xfrm>
              <a:off x="3655" y="3292"/>
              <a:ext cx="91" cy="3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8" name="Rectangle 132"/>
            <p:cNvSpPr>
              <a:spLocks noChangeArrowheads="1"/>
            </p:cNvSpPr>
            <p:nvPr/>
          </p:nvSpPr>
          <p:spPr bwMode="auto">
            <a:xfrm>
              <a:off x="3655" y="3117"/>
              <a:ext cx="91" cy="17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9" name="Rectangle 140"/>
            <p:cNvSpPr>
              <a:spLocks noChangeArrowheads="1"/>
            </p:cNvSpPr>
            <p:nvPr/>
          </p:nvSpPr>
          <p:spPr bwMode="auto">
            <a:xfrm>
              <a:off x="3655" y="3814"/>
              <a:ext cx="91" cy="3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0" name="Rectangle 141"/>
            <p:cNvSpPr>
              <a:spLocks noChangeArrowheads="1"/>
            </p:cNvSpPr>
            <p:nvPr/>
          </p:nvSpPr>
          <p:spPr bwMode="auto">
            <a:xfrm>
              <a:off x="3655" y="3640"/>
              <a:ext cx="91" cy="1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1" name="Line 143"/>
            <p:cNvSpPr>
              <a:spLocks noChangeShapeType="1"/>
            </p:cNvSpPr>
            <p:nvPr/>
          </p:nvSpPr>
          <p:spPr bwMode="auto">
            <a:xfrm flipV="1">
              <a:off x="3745" y="2024"/>
              <a:ext cx="680" cy="4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" name="Line 149"/>
            <p:cNvSpPr>
              <a:spLocks noChangeShapeType="1"/>
            </p:cNvSpPr>
            <p:nvPr/>
          </p:nvSpPr>
          <p:spPr bwMode="auto">
            <a:xfrm flipV="1">
              <a:off x="3745" y="2523"/>
              <a:ext cx="680" cy="4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3" name="Line 150"/>
            <p:cNvSpPr>
              <a:spLocks noChangeShapeType="1"/>
            </p:cNvSpPr>
            <p:nvPr/>
          </p:nvSpPr>
          <p:spPr bwMode="auto">
            <a:xfrm flipV="1">
              <a:off x="3745" y="3067"/>
              <a:ext cx="680" cy="4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4" name="Line 151"/>
            <p:cNvSpPr>
              <a:spLocks noChangeShapeType="1"/>
            </p:cNvSpPr>
            <p:nvPr/>
          </p:nvSpPr>
          <p:spPr bwMode="auto">
            <a:xfrm flipV="1">
              <a:off x="3745" y="3566"/>
              <a:ext cx="680" cy="4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660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692696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zh-CN" dirty="0"/>
              <a:t>N</a:t>
            </a:r>
            <a:r>
              <a:rPr lang="zh-CN" altLang="en-US" dirty="0"/>
              <a:t>缝衍射的振幅和强度分布</a:t>
            </a:r>
            <a:endParaRPr lang="en-US" altLang="zh-CN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1297637"/>
            <a:ext cx="4032448" cy="243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ea"/>
              <a:buAutoNum type="circleNumDbPlain"/>
            </a:pP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每一个单元衍射的复振幅用一个矢量表示。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ea"/>
              <a:buAutoNum type="circleNumDbPlain"/>
            </a:pP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相邻的单元衍射之间具有相位差</a:t>
            </a:r>
            <a:r>
              <a:rPr lang="en-US" altLang="zh-CN" sz="2000" b="0" i="1" dirty="0" err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Δφ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ea"/>
              <a:buAutoNum type="circleNumDbPlain"/>
            </a:pP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所有单元衍射的矢量和为光栅衍射的复振幅。</a:t>
            </a:r>
          </a:p>
        </p:txBody>
      </p:sp>
      <p:grpSp>
        <p:nvGrpSpPr>
          <p:cNvPr id="115" name="组合 1"/>
          <p:cNvGrpSpPr>
            <a:grpSpLocks/>
          </p:cNvGrpSpPr>
          <p:nvPr/>
        </p:nvGrpSpPr>
        <p:grpSpPr bwMode="auto">
          <a:xfrm>
            <a:off x="5075238" y="1213093"/>
            <a:ext cx="3530600" cy="4248150"/>
            <a:chOff x="4641850" y="1879600"/>
            <a:chExt cx="3530600" cy="4248150"/>
          </a:xfrm>
        </p:grpSpPr>
        <p:sp>
          <p:nvSpPr>
            <p:cNvPr id="116" name="Rectangle 4"/>
            <p:cNvSpPr>
              <a:spLocks noChangeArrowheads="1"/>
            </p:cNvSpPr>
            <p:nvPr/>
          </p:nvSpPr>
          <p:spPr bwMode="auto">
            <a:xfrm>
              <a:off x="5868987" y="2671763"/>
              <a:ext cx="142875" cy="6477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7" name="Rectangle 5"/>
            <p:cNvSpPr>
              <a:spLocks noChangeArrowheads="1"/>
            </p:cNvSpPr>
            <p:nvPr/>
          </p:nvSpPr>
          <p:spPr bwMode="auto">
            <a:xfrm>
              <a:off x="5868987" y="3319463"/>
              <a:ext cx="142875" cy="2873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8" name="Rectangle 6"/>
            <p:cNvSpPr>
              <a:spLocks noChangeArrowheads="1"/>
            </p:cNvSpPr>
            <p:nvPr/>
          </p:nvSpPr>
          <p:spPr bwMode="auto">
            <a:xfrm>
              <a:off x="5868987" y="2384425"/>
              <a:ext cx="142875" cy="287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9" name="Rectangle 7"/>
            <p:cNvSpPr>
              <a:spLocks noChangeArrowheads="1"/>
            </p:cNvSpPr>
            <p:nvPr/>
          </p:nvSpPr>
          <p:spPr bwMode="auto">
            <a:xfrm>
              <a:off x="5868987" y="3608388"/>
              <a:ext cx="142875" cy="6477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0" name="Rectangle 8"/>
            <p:cNvSpPr>
              <a:spLocks noChangeArrowheads="1"/>
            </p:cNvSpPr>
            <p:nvPr/>
          </p:nvSpPr>
          <p:spPr bwMode="auto">
            <a:xfrm>
              <a:off x="5868987" y="4543425"/>
              <a:ext cx="142875" cy="6477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1" name="Rectangle 9"/>
            <p:cNvSpPr>
              <a:spLocks noChangeArrowheads="1"/>
            </p:cNvSpPr>
            <p:nvPr/>
          </p:nvSpPr>
          <p:spPr bwMode="auto">
            <a:xfrm>
              <a:off x="5868987" y="5191125"/>
              <a:ext cx="142875" cy="287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2" name="Rectangle 10"/>
            <p:cNvSpPr>
              <a:spLocks noChangeArrowheads="1"/>
            </p:cNvSpPr>
            <p:nvPr/>
          </p:nvSpPr>
          <p:spPr bwMode="auto">
            <a:xfrm>
              <a:off x="5868987" y="4256088"/>
              <a:ext cx="142875" cy="2873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3" name="Rectangle 11"/>
            <p:cNvSpPr>
              <a:spLocks noChangeArrowheads="1"/>
            </p:cNvSpPr>
            <p:nvPr/>
          </p:nvSpPr>
          <p:spPr bwMode="auto">
            <a:xfrm>
              <a:off x="5868987" y="5480050"/>
              <a:ext cx="142875" cy="6477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4" name="Line 12"/>
            <p:cNvSpPr>
              <a:spLocks noChangeShapeType="1"/>
            </p:cNvSpPr>
            <p:nvPr/>
          </p:nvSpPr>
          <p:spPr bwMode="auto">
            <a:xfrm>
              <a:off x="4641850" y="3032125"/>
              <a:ext cx="1370012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5" name="Line 13"/>
            <p:cNvSpPr>
              <a:spLocks noChangeShapeType="1"/>
            </p:cNvSpPr>
            <p:nvPr/>
          </p:nvSpPr>
          <p:spPr bwMode="auto">
            <a:xfrm flipV="1">
              <a:off x="6011862" y="2382838"/>
              <a:ext cx="1152525" cy="64928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6" name="Line 14"/>
            <p:cNvSpPr>
              <a:spLocks noChangeShapeType="1"/>
            </p:cNvSpPr>
            <p:nvPr/>
          </p:nvSpPr>
          <p:spPr bwMode="auto">
            <a:xfrm>
              <a:off x="6011862" y="3032125"/>
              <a:ext cx="17287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7" name="Line 15"/>
            <p:cNvSpPr>
              <a:spLocks noChangeShapeType="1"/>
            </p:cNvSpPr>
            <p:nvPr/>
          </p:nvSpPr>
          <p:spPr bwMode="auto">
            <a:xfrm>
              <a:off x="4641850" y="3967163"/>
              <a:ext cx="1370012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8" name="Line 16"/>
            <p:cNvSpPr>
              <a:spLocks noChangeShapeType="1"/>
            </p:cNvSpPr>
            <p:nvPr/>
          </p:nvSpPr>
          <p:spPr bwMode="auto">
            <a:xfrm flipV="1">
              <a:off x="6011862" y="3317875"/>
              <a:ext cx="1152525" cy="64928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9" name="Line 17"/>
            <p:cNvSpPr>
              <a:spLocks noChangeShapeType="1"/>
            </p:cNvSpPr>
            <p:nvPr/>
          </p:nvSpPr>
          <p:spPr bwMode="auto">
            <a:xfrm>
              <a:off x="6011862" y="3967163"/>
              <a:ext cx="17287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0" name="Line 18"/>
            <p:cNvSpPr>
              <a:spLocks noChangeShapeType="1"/>
            </p:cNvSpPr>
            <p:nvPr/>
          </p:nvSpPr>
          <p:spPr bwMode="auto">
            <a:xfrm>
              <a:off x="4641850" y="4905375"/>
              <a:ext cx="1370012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1" name="Line 19"/>
            <p:cNvSpPr>
              <a:spLocks noChangeShapeType="1"/>
            </p:cNvSpPr>
            <p:nvPr/>
          </p:nvSpPr>
          <p:spPr bwMode="auto">
            <a:xfrm flipV="1">
              <a:off x="6011862" y="4256088"/>
              <a:ext cx="1152525" cy="64928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2" name="Line 20"/>
            <p:cNvSpPr>
              <a:spLocks noChangeShapeType="1"/>
            </p:cNvSpPr>
            <p:nvPr/>
          </p:nvSpPr>
          <p:spPr bwMode="auto">
            <a:xfrm>
              <a:off x="6011862" y="4905375"/>
              <a:ext cx="17287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3" name="Line 21"/>
            <p:cNvSpPr>
              <a:spLocks noChangeShapeType="1"/>
            </p:cNvSpPr>
            <p:nvPr/>
          </p:nvSpPr>
          <p:spPr bwMode="auto">
            <a:xfrm>
              <a:off x="4641850" y="5840413"/>
              <a:ext cx="1370012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4" name="Line 22"/>
            <p:cNvSpPr>
              <a:spLocks noChangeShapeType="1"/>
            </p:cNvSpPr>
            <p:nvPr/>
          </p:nvSpPr>
          <p:spPr bwMode="auto">
            <a:xfrm flipV="1">
              <a:off x="6011862" y="5191125"/>
              <a:ext cx="1152525" cy="64928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5" name="Line 23"/>
            <p:cNvSpPr>
              <a:spLocks noChangeShapeType="1"/>
            </p:cNvSpPr>
            <p:nvPr/>
          </p:nvSpPr>
          <p:spPr bwMode="auto">
            <a:xfrm>
              <a:off x="6011862" y="5840413"/>
              <a:ext cx="17287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6" name="Line 24"/>
            <p:cNvSpPr>
              <a:spLocks noChangeShapeType="1"/>
            </p:cNvSpPr>
            <p:nvPr/>
          </p:nvSpPr>
          <p:spPr bwMode="auto">
            <a:xfrm>
              <a:off x="6011862" y="3032125"/>
              <a:ext cx="360363" cy="719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7" name="Line 25"/>
            <p:cNvSpPr>
              <a:spLocks noChangeShapeType="1"/>
            </p:cNvSpPr>
            <p:nvPr/>
          </p:nvSpPr>
          <p:spPr bwMode="auto">
            <a:xfrm>
              <a:off x="6011862" y="3967163"/>
              <a:ext cx="360363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8" name="Line 26"/>
            <p:cNvSpPr>
              <a:spLocks noChangeShapeType="1"/>
            </p:cNvSpPr>
            <p:nvPr/>
          </p:nvSpPr>
          <p:spPr bwMode="auto">
            <a:xfrm>
              <a:off x="6011862" y="4903788"/>
              <a:ext cx="360363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9" name="Line 27"/>
            <p:cNvSpPr>
              <a:spLocks noChangeShapeType="1"/>
            </p:cNvSpPr>
            <p:nvPr/>
          </p:nvSpPr>
          <p:spPr bwMode="auto">
            <a:xfrm flipV="1">
              <a:off x="6011862" y="3751263"/>
              <a:ext cx="360363" cy="21590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0" name="Line 28"/>
            <p:cNvSpPr>
              <a:spLocks noChangeShapeType="1"/>
            </p:cNvSpPr>
            <p:nvPr/>
          </p:nvSpPr>
          <p:spPr bwMode="auto">
            <a:xfrm flipV="1">
              <a:off x="6011862" y="4687888"/>
              <a:ext cx="360363" cy="21590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1" name="Line 29"/>
            <p:cNvSpPr>
              <a:spLocks noChangeShapeType="1"/>
            </p:cNvSpPr>
            <p:nvPr/>
          </p:nvSpPr>
          <p:spPr bwMode="auto">
            <a:xfrm flipV="1">
              <a:off x="6011862" y="5624513"/>
              <a:ext cx="360363" cy="21590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142" name="Object 30"/>
            <p:cNvGraphicFramePr>
              <a:graphicFrameLocks noChangeAspect="1"/>
            </p:cNvGraphicFramePr>
            <p:nvPr/>
          </p:nvGraphicFramePr>
          <p:xfrm>
            <a:off x="6311900" y="2700338"/>
            <a:ext cx="282575" cy="407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5282" name="公式" r:id="rId4" imgW="126725" imgH="177415" progId="Equation.3">
                    <p:embed/>
                  </p:oleObj>
                </mc:Choice>
                <mc:Fallback>
                  <p:oleObj name="公式" r:id="rId4" imgW="126725" imgH="1774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1900" y="2700338"/>
                          <a:ext cx="282575" cy="407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" name="Object 34"/>
            <p:cNvGraphicFramePr>
              <a:graphicFrameLocks noChangeAspect="1"/>
            </p:cNvGraphicFramePr>
            <p:nvPr/>
          </p:nvGraphicFramePr>
          <p:xfrm>
            <a:off x="6011862" y="3378200"/>
            <a:ext cx="266700" cy="373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5283" name="公式" r:id="rId6" imgW="126725" imgH="177415" progId="Equation.3">
                    <p:embed/>
                  </p:oleObj>
                </mc:Choice>
                <mc:Fallback>
                  <p:oleObj name="公式" r:id="rId6" imgW="126725" imgH="1774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1862" y="3378200"/>
                          <a:ext cx="266700" cy="3730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4" name="Object 36"/>
            <p:cNvGraphicFramePr>
              <a:graphicFrameLocks noChangeAspect="1"/>
            </p:cNvGraphicFramePr>
            <p:nvPr/>
          </p:nvGraphicFramePr>
          <p:xfrm>
            <a:off x="5364162" y="3319463"/>
            <a:ext cx="293688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5284" name="公式" r:id="rId7" imgW="139579" imgH="177646" progId="Equation.3">
                    <p:embed/>
                  </p:oleObj>
                </mc:Choice>
                <mc:Fallback>
                  <p:oleObj name="公式" r:id="rId7" imgW="139579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4162" y="3319463"/>
                          <a:ext cx="293688" cy="3730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5" name="Line 37"/>
            <p:cNvSpPr>
              <a:spLocks noChangeShapeType="1"/>
            </p:cNvSpPr>
            <p:nvPr/>
          </p:nvSpPr>
          <p:spPr bwMode="auto">
            <a:xfrm>
              <a:off x="5653087" y="3032125"/>
              <a:ext cx="0" cy="935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146" name="Object 38"/>
            <p:cNvGraphicFramePr>
              <a:graphicFrameLocks noChangeAspect="1"/>
            </p:cNvGraphicFramePr>
            <p:nvPr/>
          </p:nvGraphicFramePr>
          <p:xfrm>
            <a:off x="6300787" y="2219325"/>
            <a:ext cx="347663" cy="452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5285" name="公式" r:id="rId9" imgW="164885" imgH="215619" progId="Equation.3">
                    <p:embed/>
                  </p:oleObj>
                </mc:Choice>
                <mc:Fallback>
                  <p:oleObj name="公式" r:id="rId9" imgW="164885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00787" y="2219325"/>
                          <a:ext cx="347663" cy="452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7" name="Object 39"/>
            <p:cNvGraphicFramePr>
              <a:graphicFrameLocks noChangeAspect="1"/>
            </p:cNvGraphicFramePr>
            <p:nvPr/>
          </p:nvGraphicFramePr>
          <p:xfrm>
            <a:off x="6445250" y="3103563"/>
            <a:ext cx="374650" cy="452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5286" name="公式" r:id="rId11" imgW="177569" imgH="215619" progId="Equation.3">
                    <p:embed/>
                  </p:oleObj>
                </mc:Choice>
                <mc:Fallback>
                  <p:oleObj name="公式" r:id="rId11" imgW="177569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5250" y="3103563"/>
                          <a:ext cx="374650" cy="4524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8" name="Object 40"/>
            <p:cNvGraphicFramePr>
              <a:graphicFrameLocks noChangeAspect="1"/>
            </p:cNvGraphicFramePr>
            <p:nvPr/>
          </p:nvGraphicFramePr>
          <p:xfrm>
            <a:off x="6516687" y="4040188"/>
            <a:ext cx="374650" cy="47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5287" name="公式" r:id="rId13" imgW="177646" imgH="228402" progId="Equation.3">
                    <p:embed/>
                  </p:oleObj>
                </mc:Choice>
                <mc:Fallback>
                  <p:oleObj name="公式" r:id="rId13" imgW="177646" imgH="2284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6687" y="4040188"/>
                          <a:ext cx="374650" cy="479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9" name="Object 41"/>
            <p:cNvGraphicFramePr>
              <a:graphicFrameLocks noChangeAspect="1"/>
            </p:cNvGraphicFramePr>
            <p:nvPr/>
          </p:nvGraphicFramePr>
          <p:xfrm>
            <a:off x="6445250" y="4975225"/>
            <a:ext cx="374650" cy="452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5288" name="公式" r:id="rId15" imgW="177569" imgH="215619" progId="Equation.3">
                    <p:embed/>
                  </p:oleObj>
                </mc:Choice>
                <mc:Fallback>
                  <p:oleObj name="公式" r:id="rId15" imgW="177569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5250" y="4975225"/>
                          <a:ext cx="374650" cy="452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0" name="Object 46"/>
            <p:cNvGraphicFramePr>
              <a:graphicFrameLocks noChangeAspect="1"/>
            </p:cNvGraphicFramePr>
            <p:nvPr/>
          </p:nvGraphicFramePr>
          <p:xfrm>
            <a:off x="7156450" y="1879600"/>
            <a:ext cx="873125" cy="912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5289" name="Equation" r:id="rId17" imgW="228600" imgH="241300" progId="Equation.DSMT4">
                    <p:embed/>
                  </p:oleObj>
                </mc:Choice>
                <mc:Fallback>
                  <p:oleObj name="Equation" r:id="rId17" imgW="228600" imgH="2413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56450" y="1879600"/>
                          <a:ext cx="873125" cy="9128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1" name="Object 49"/>
            <p:cNvGraphicFramePr>
              <a:graphicFrameLocks noChangeAspect="1"/>
            </p:cNvGraphicFramePr>
            <p:nvPr/>
          </p:nvGraphicFramePr>
          <p:xfrm>
            <a:off x="7131050" y="2743200"/>
            <a:ext cx="969962" cy="911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5290" name="Equation" r:id="rId19" imgW="253890" imgH="241195" progId="Equation.DSMT4">
                    <p:embed/>
                  </p:oleObj>
                </mc:Choice>
                <mc:Fallback>
                  <p:oleObj name="Equation" r:id="rId19" imgW="253890" imgH="24119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31050" y="2743200"/>
                          <a:ext cx="969962" cy="911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2" name="Object 50"/>
            <p:cNvGraphicFramePr>
              <a:graphicFrameLocks noChangeAspect="1"/>
            </p:cNvGraphicFramePr>
            <p:nvPr/>
          </p:nvGraphicFramePr>
          <p:xfrm>
            <a:off x="7237412" y="3679825"/>
            <a:ext cx="922338" cy="911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5291" name="Equation" r:id="rId21" imgW="241195" imgH="241195" progId="Equation.DSMT4">
                    <p:embed/>
                  </p:oleObj>
                </mc:Choice>
                <mc:Fallback>
                  <p:oleObj name="Equation" r:id="rId21" imgW="241195" imgH="24119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7412" y="3679825"/>
                          <a:ext cx="922338" cy="911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" name="Object 51"/>
            <p:cNvGraphicFramePr>
              <a:graphicFrameLocks noChangeAspect="1"/>
            </p:cNvGraphicFramePr>
            <p:nvPr/>
          </p:nvGraphicFramePr>
          <p:xfrm>
            <a:off x="7202487" y="4760913"/>
            <a:ext cx="969963" cy="912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5292" name="Equation" r:id="rId23" imgW="253890" imgH="241195" progId="Equation.DSMT4">
                    <p:embed/>
                  </p:oleObj>
                </mc:Choice>
                <mc:Fallback>
                  <p:oleObj name="Equation" r:id="rId23" imgW="253890" imgH="24119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2487" y="4760913"/>
                          <a:ext cx="969963" cy="912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4" name="Object 54"/>
            <p:cNvGraphicFramePr>
              <a:graphicFrameLocks noChangeAspect="1"/>
            </p:cNvGraphicFramePr>
            <p:nvPr/>
          </p:nvGraphicFramePr>
          <p:xfrm>
            <a:off x="6372225" y="3633788"/>
            <a:ext cx="293687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5293" name="公式" r:id="rId25" imgW="126725" imgH="177415" progId="Equation.3">
                    <p:embed/>
                  </p:oleObj>
                </mc:Choice>
                <mc:Fallback>
                  <p:oleObj name="公式" r:id="rId25" imgW="126725" imgH="1774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2225" y="3633788"/>
                          <a:ext cx="293687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5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548308"/>
              </p:ext>
            </p:extLst>
          </p:nvPr>
        </p:nvGraphicFramePr>
        <p:xfrm>
          <a:off x="899592" y="4515093"/>
          <a:ext cx="213995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294" name="公式" r:id="rId26" imgW="1015559" imgH="215806" progId="Equation.3">
                  <p:embed/>
                </p:oleObj>
              </mc:Choice>
              <mc:Fallback>
                <p:oleObj name="公式" r:id="rId26" imgW="101555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515093"/>
                        <a:ext cx="213995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703161"/>
              </p:ext>
            </p:extLst>
          </p:nvPr>
        </p:nvGraphicFramePr>
        <p:xfrm>
          <a:off x="899592" y="5065162"/>
          <a:ext cx="29146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295" name="公式" r:id="rId28" imgW="1384300" imgH="228600" progId="Equation.3">
                  <p:embed/>
                </p:oleObj>
              </mc:Choice>
              <mc:Fallback>
                <p:oleObj name="公式" r:id="rId28" imgW="1384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065162"/>
                        <a:ext cx="291465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" name="Text Box 55"/>
          <p:cNvSpPr txBox="1">
            <a:spLocks noChangeArrowheads="1"/>
          </p:cNvSpPr>
          <p:nvPr/>
        </p:nvSpPr>
        <p:spPr bwMode="auto">
          <a:xfrm>
            <a:off x="575556" y="3928482"/>
            <a:ext cx="36724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zh-CN"/>
            </a:defPPr>
            <a:lvl1pPr marL="457200" indent="-457200">
              <a:spcBef>
                <a:spcPct val="20000"/>
              </a:spcBef>
              <a:buFont typeface="+mj-ea"/>
              <a:buAutoNum type="circleNumDbPlain"/>
              <a:defRPr sz="2000" b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marL="0" indent="0" algn="ctr">
              <a:buNone/>
            </a:pPr>
            <a:r>
              <a:rPr lang="zh-CN" altLang="en-US" dirty="0"/>
              <a:t>各个单元衍射矢量的光程为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2195736" y="4958006"/>
            <a:ext cx="72008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任意多边形 5"/>
          <p:cNvSpPr/>
          <p:nvPr/>
        </p:nvSpPr>
        <p:spPr>
          <a:xfrm>
            <a:off x="2963119" y="3249926"/>
            <a:ext cx="3657600" cy="1832378"/>
          </a:xfrm>
          <a:custGeom>
            <a:avLst/>
            <a:gdLst>
              <a:gd name="connsiteX0" fmla="*/ 0 w 3657600"/>
              <a:gd name="connsiteY0" fmla="*/ 1736203 h 1832378"/>
              <a:gd name="connsiteX1" fmla="*/ 1458410 w 3657600"/>
              <a:gd name="connsiteY1" fmla="*/ 1805651 h 1832378"/>
              <a:gd name="connsiteX2" fmla="*/ 2720051 w 3657600"/>
              <a:gd name="connsiteY2" fmla="*/ 1342663 h 1832378"/>
              <a:gd name="connsiteX3" fmla="*/ 3657600 w 3657600"/>
              <a:gd name="connsiteY3" fmla="*/ 0 h 1832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7600" h="1832378">
                <a:moveTo>
                  <a:pt x="0" y="1736203"/>
                </a:moveTo>
                <a:cubicBezTo>
                  <a:pt x="502534" y="1803722"/>
                  <a:pt x="1005068" y="1871241"/>
                  <a:pt x="1458410" y="1805651"/>
                </a:cubicBezTo>
                <a:cubicBezTo>
                  <a:pt x="1911752" y="1740061"/>
                  <a:pt x="2353520" y="1643605"/>
                  <a:pt x="2720051" y="1342663"/>
                </a:cubicBezTo>
                <a:cubicBezTo>
                  <a:pt x="3086582" y="1041721"/>
                  <a:pt x="3372091" y="520860"/>
                  <a:pt x="3657600" y="0"/>
                </a:cubicBezTo>
              </a:path>
            </a:pathLst>
          </a:custGeom>
          <a:noFill/>
          <a:ln w="19050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299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692696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zh-CN" dirty="0"/>
              <a:t>N</a:t>
            </a:r>
            <a:r>
              <a:rPr lang="zh-CN" altLang="en-US" dirty="0"/>
              <a:t>缝衍射的振幅和强度分布</a:t>
            </a:r>
            <a:endParaRPr lang="en-US" altLang="zh-CN" dirty="0"/>
          </a:p>
        </p:txBody>
      </p:sp>
      <p:sp>
        <p:nvSpPr>
          <p:cNvPr id="49" name="Text Box 0"/>
          <p:cNvSpPr txBox="1">
            <a:spLocks noChangeArrowheads="1"/>
          </p:cNvSpPr>
          <p:nvPr/>
        </p:nvSpPr>
        <p:spPr bwMode="invGray">
          <a:xfrm>
            <a:off x="468313" y="4297089"/>
            <a:ext cx="45357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缝间（相邻衍射单元）光程差：</a:t>
            </a:r>
          </a:p>
        </p:txBody>
      </p:sp>
      <p:sp>
        <p:nvSpPr>
          <p:cNvPr id="50" name="Text Box 1"/>
          <p:cNvSpPr txBox="1">
            <a:spLocks noChangeArrowheads="1"/>
          </p:cNvSpPr>
          <p:nvPr/>
        </p:nvSpPr>
        <p:spPr bwMode="invGray">
          <a:xfrm>
            <a:off x="468313" y="5401989"/>
            <a:ext cx="7272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 b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/>
              <a:t>缝间（相邻衍射单元）位相差：</a:t>
            </a:r>
          </a:p>
        </p:txBody>
      </p:sp>
      <p:graphicFrame>
        <p:nvGraphicFramePr>
          <p:cNvPr id="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380607"/>
              </p:ext>
            </p:extLst>
          </p:nvPr>
        </p:nvGraphicFramePr>
        <p:xfrm>
          <a:off x="1539875" y="4820964"/>
          <a:ext cx="19653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696" name="公式" r:id="rId4" imgW="774028" imgH="177646" progId="Equation.3">
                  <p:embed/>
                </p:oleObj>
              </mc:Choice>
              <mc:Fallback>
                <p:oleObj name="公式" r:id="rId4" imgW="774028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4820964"/>
                        <a:ext cx="196532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75434"/>
              </p:ext>
            </p:extLst>
          </p:nvPr>
        </p:nvGraphicFramePr>
        <p:xfrm>
          <a:off x="4812506" y="5245571"/>
          <a:ext cx="41624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697" name="Equation" r:id="rId6" imgW="1638000" imgH="393480" progId="Equation.DSMT4">
                  <p:embed/>
                </p:oleObj>
              </mc:Choice>
              <mc:Fallback>
                <p:oleObj name="Equation" r:id="rId6" imgW="1638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2506" y="5245571"/>
                        <a:ext cx="416242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" name="Group 12"/>
          <p:cNvGrpSpPr>
            <a:grpSpLocks/>
          </p:cNvGrpSpPr>
          <p:nvPr/>
        </p:nvGrpSpPr>
        <p:grpSpPr bwMode="auto">
          <a:xfrm>
            <a:off x="1046163" y="1328464"/>
            <a:ext cx="71437" cy="396875"/>
            <a:chOff x="1905" y="1729"/>
            <a:chExt cx="45" cy="91"/>
          </a:xfrm>
        </p:grpSpPr>
        <p:sp>
          <p:nvSpPr>
            <p:cNvPr id="54" name="Freeform 13"/>
            <p:cNvSpPr>
              <a:spLocks/>
            </p:cNvSpPr>
            <p:nvPr/>
          </p:nvSpPr>
          <p:spPr bwMode="invGray">
            <a:xfrm flipV="1">
              <a:off x="1905" y="1729"/>
              <a:ext cx="45" cy="68"/>
            </a:xfrm>
            <a:custGeom>
              <a:avLst/>
              <a:gdLst>
                <a:gd name="T0" fmla="*/ 0 w 113"/>
                <a:gd name="T1" fmla="*/ 0 h 408"/>
                <a:gd name="T2" fmla="*/ 0 w 113"/>
                <a:gd name="T3" fmla="*/ 0 h 408"/>
                <a:gd name="T4" fmla="*/ 0 w 113"/>
                <a:gd name="T5" fmla="*/ 0 h 408"/>
                <a:gd name="T6" fmla="*/ 0 w 113"/>
                <a:gd name="T7" fmla="*/ 0 h 408"/>
                <a:gd name="T8" fmla="*/ 0 w 113"/>
                <a:gd name="T9" fmla="*/ 0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3" h="408">
                  <a:moveTo>
                    <a:pt x="0" y="0"/>
                  </a:moveTo>
                  <a:lnTo>
                    <a:pt x="0" y="408"/>
                  </a:lnTo>
                  <a:lnTo>
                    <a:pt x="113" y="317"/>
                  </a:lnTo>
                  <a:lnTo>
                    <a:pt x="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" name="Freeform 14"/>
            <p:cNvSpPr>
              <a:spLocks/>
            </p:cNvSpPr>
            <p:nvPr/>
          </p:nvSpPr>
          <p:spPr bwMode="invGray">
            <a:xfrm>
              <a:off x="1905" y="1752"/>
              <a:ext cx="45" cy="68"/>
            </a:xfrm>
            <a:custGeom>
              <a:avLst/>
              <a:gdLst>
                <a:gd name="T0" fmla="*/ 0 w 113"/>
                <a:gd name="T1" fmla="*/ 0 h 408"/>
                <a:gd name="T2" fmla="*/ 0 w 113"/>
                <a:gd name="T3" fmla="*/ 0 h 408"/>
                <a:gd name="T4" fmla="*/ 0 w 113"/>
                <a:gd name="T5" fmla="*/ 0 h 408"/>
                <a:gd name="T6" fmla="*/ 0 w 113"/>
                <a:gd name="T7" fmla="*/ 0 h 408"/>
                <a:gd name="T8" fmla="*/ 0 w 113"/>
                <a:gd name="T9" fmla="*/ 0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3" h="408">
                  <a:moveTo>
                    <a:pt x="0" y="0"/>
                  </a:moveTo>
                  <a:lnTo>
                    <a:pt x="0" y="408"/>
                  </a:lnTo>
                  <a:lnTo>
                    <a:pt x="113" y="317"/>
                  </a:lnTo>
                  <a:lnTo>
                    <a:pt x="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6" name="Line 60"/>
          <p:cNvSpPr>
            <a:spLocks noChangeShapeType="1"/>
          </p:cNvSpPr>
          <p:nvPr/>
        </p:nvSpPr>
        <p:spPr bwMode="invGray">
          <a:xfrm flipV="1">
            <a:off x="1117600" y="1496739"/>
            <a:ext cx="1404938" cy="360362"/>
          </a:xfrm>
          <a:prstGeom prst="line">
            <a:avLst/>
          </a:prstGeom>
          <a:noFill/>
          <a:ln w="19050" cap="rnd">
            <a:solidFill>
              <a:srgbClr val="660033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" name="Oval 68"/>
          <p:cNvSpPr>
            <a:spLocks noChangeArrowheads="1"/>
          </p:cNvSpPr>
          <p:nvPr/>
        </p:nvSpPr>
        <p:spPr bwMode="invGray">
          <a:xfrm>
            <a:off x="1044575" y="1801539"/>
            <a:ext cx="103188" cy="103187"/>
          </a:xfrm>
          <a:prstGeom prst="ellipse">
            <a:avLst/>
          </a:prstGeom>
          <a:solidFill>
            <a:schemeClr val="tx2"/>
          </a:solidFill>
          <a:ln w="19050" cap="rnd" algn="ctr">
            <a:solidFill>
              <a:schemeClr val="bg2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58" name="Line 70"/>
          <p:cNvSpPr>
            <a:spLocks noChangeShapeType="1"/>
          </p:cNvSpPr>
          <p:nvPr/>
        </p:nvSpPr>
        <p:spPr bwMode="invGray">
          <a:xfrm>
            <a:off x="1082675" y="1833289"/>
            <a:ext cx="182563" cy="684212"/>
          </a:xfrm>
          <a:prstGeom prst="line">
            <a:avLst/>
          </a:prstGeom>
          <a:noFill/>
          <a:ln w="9525" cap="rnd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Line 74"/>
          <p:cNvSpPr>
            <a:spLocks noChangeShapeType="1"/>
          </p:cNvSpPr>
          <p:nvPr/>
        </p:nvSpPr>
        <p:spPr bwMode="invGray">
          <a:xfrm>
            <a:off x="1138238" y="2544489"/>
            <a:ext cx="1404937" cy="0"/>
          </a:xfrm>
          <a:prstGeom prst="line">
            <a:avLst/>
          </a:prstGeom>
          <a:noFill/>
          <a:ln w="9525" cap="rnd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" name="Arc 75"/>
          <p:cNvSpPr>
            <a:spLocks/>
          </p:cNvSpPr>
          <p:nvPr/>
        </p:nvSpPr>
        <p:spPr bwMode="invGray">
          <a:xfrm flipH="1">
            <a:off x="1212850" y="2298426"/>
            <a:ext cx="814388" cy="246063"/>
          </a:xfrm>
          <a:custGeom>
            <a:avLst/>
            <a:gdLst>
              <a:gd name="T0" fmla="*/ 2147483647 w 21600"/>
              <a:gd name="T1" fmla="*/ 2147483647 h 5689"/>
              <a:gd name="T2" fmla="*/ 2147483647 w 21600"/>
              <a:gd name="T3" fmla="*/ 0 h 5689"/>
              <a:gd name="T4" fmla="*/ 2147483647 w 21600"/>
              <a:gd name="T5" fmla="*/ 2147483647 h 56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5689" fill="none" extrusionOk="0">
                <a:moveTo>
                  <a:pt x="3" y="5688"/>
                </a:moveTo>
                <a:cubicBezTo>
                  <a:pt x="1" y="5567"/>
                  <a:pt x="0" y="5445"/>
                  <a:pt x="0" y="5324"/>
                </a:cubicBezTo>
                <a:cubicBezTo>
                  <a:pt x="-1" y="3528"/>
                  <a:pt x="223" y="1740"/>
                  <a:pt x="666" y="0"/>
                </a:cubicBezTo>
              </a:path>
              <a:path w="21600" h="5689" stroke="0" extrusionOk="0">
                <a:moveTo>
                  <a:pt x="3" y="5688"/>
                </a:moveTo>
                <a:cubicBezTo>
                  <a:pt x="1" y="5567"/>
                  <a:pt x="0" y="5445"/>
                  <a:pt x="0" y="5324"/>
                </a:cubicBezTo>
                <a:cubicBezTo>
                  <a:pt x="-1" y="3528"/>
                  <a:pt x="223" y="1740"/>
                  <a:pt x="666" y="0"/>
                </a:cubicBezTo>
                <a:lnTo>
                  <a:pt x="21600" y="5324"/>
                </a:lnTo>
                <a:lnTo>
                  <a:pt x="3" y="5688"/>
                </a:lnTo>
                <a:close/>
              </a:path>
            </a:pathLst>
          </a:custGeom>
          <a:noFill/>
          <a:ln w="38100" cap="rnd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61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407030"/>
              </p:ext>
            </p:extLst>
          </p:nvPr>
        </p:nvGraphicFramePr>
        <p:xfrm>
          <a:off x="2095500" y="2228576"/>
          <a:ext cx="3222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698" name="公式" r:id="rId8" imgW="126725" imgH="177415" progId="Equation.3">
                  <p:embed/>
                </p:oleObj>
              </mc:Choice>
              <mc:Fallback>
                <p:oleObj name="公式" r:id="rId8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2228576"/>
                        <a:ext cx="3222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350678"/>
              </p:ext>
            </p:extLst>
          </p:nvPr>
        </p:nvGraphicFramePr>
        <p:xfrm>
          <a:off x="1117600" y="2588939"/>
          <a:ext cx="5794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699" name="公式" r:id="rId10" imgW="228501" imgH="165028" progId="Equation.3">
                  <p:embed/>
                </p:oleObj>
              </mc:Choice>
              <mc:Fallback>
                <p:oleObj name="公式" r:id="rId10" imgW="228501" imgH="1650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2588939"/>
                        <a:ext cx="579438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" name="Group 79"/>
          <p:cNvGrpSpPr>
            <a:grpSpLocks/>
          </p:cNvGrpSpPr>
          <p:nvPr/>
        </p:nvGrpSpPr>
        <p:grpSpPr bwMode="auto">
          <a:xfrm>
            <a:off x="1046163" y="2012676"/>
            <a:ext cx="71437" cy="396875"/>
            <a:chOff x="1905" y="1729"/>
            <a:chExt cx="45" cy="91"/>
          </a:xfrm>
        </p:grpSpPr>
        <p:sp>
          <p:nvSpPr>
            <p:cNvPr id="64" name="Freeform 80"/>
            <p:cNvSpPr>
              <a:spLocks/>
            </p:cNvSpPr>
            <p:nvPr/>
          </p:nvSpPr>
          <p:spPr bwMode="invGray">
            <a:xfrm flipV="1">
              <a:off x="1905" y="1729"/>
              <a:ext cx="45" cy="68"/>
            </a:xfrm>
            <a:custGeom>
              <a:avLst/>
              <a:gdLst>
                <a:gd name="T0" fmla="*/ 0 w 113"/>
                <a:gd name="T1" fmla="*/ 0 h 408"/>
                <a:gd name="T2" fmla="*/ 0 w 113"/>
                <a:gd name="T3" fmla="*/ 0 h 408"/>
                <a:gd name="T4" fmla="*/ 0 w 113"/>
                <a:gd name="T5" fmla="*/ 0 h 408"/>
                <a:gd name="T6" fmla="*/ 0 w 113"/>
                <a:gd name="T7" fmla="*/ 0 h 408"/>
                <a:gd name="T8" fmla="*/ 0 w 113"/>
                <a:gd name="T9" fmla="*/ 0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3" h="408">
                  <a:moveTo>
                    <a:pt x="0" y="0"/>
                  </a:moveTo>
                  <a:lnTo>
                    <a:pt x="0" y="408"/>
                  </a:lnTo>
                  <a:lnTo>
                    <a:pt x="113" y="317"/>
                  </a:lnTo>
                  <a:lnTo>
                    <a:pt x="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5" name="Freeform 81"/>
            <p:cNvSpPr>
              <a:spLocks/>
            </p:cNvSpPr>
            <p:nvPr/>
          </p:nvSpPr>
          <p:spPr bwMode="invGray">
            <a:xfrm>
              <a:off x="1905" y="1752"/>
              <a:ext cx="45" cy="68"/>
            </a:xfrm>
            <a:custGeom>
              <a:avLst/>
              <a:gdLst>
                <a:gd name="T0" fmla="*/ 0 w 113"/>
                <a:gd name="T1" fmla="*/ 0 h 408"/>
                <a:gd name="T2" fmla="*/ 0 w 113"/>
                <a:gd name="T3" fmla="*/ 0 h 408"/>
                <a:gd name="T4" fmla="*/ 0 w 113"/>
                <a:gd name="T5" fmla="*/ 0 h 408"/>
                <a:gd name="T6" fmla="*/ 0 w 113"/>
                <a:gd name="T7" fmla="*/ 0 h 408"/>
                <a:gd name="T8" fmla="*/ 0 w 113"/>
                <a:gd name="T9" fmla="*/ 0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3" h="408">
                  <a:moveTo>
                    <a:pt x="0" y="0"/>
                  </a:moveTo>
                  <a:lnTo>
                    <a:pt x="0" y="408"/>
                  </a:lnTo>
                  <a:lnTo>
                    <a:pt x="113" y="317"/>
                  </a:lnTo>
                  <a:lnTo>
                    <a:pt x="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6" name="Group 85"/>
          <p:cNvGrpSpPr>
            <a:grpSpLocks/>
          </p:cNvGrpSpPr>
          <p:nvPr/>
        </p:nvGrpSpPr>
        <p:grpSpPr bwMode="auto">
          <a:xfrm>
            <a:off x="1046163" y="2696889"/>
            <a:ext cx="71437" cy="396875"/>
            <a:chOff x="1905" y="1729"/>
            <a:chExt cx="45" cy="91"/>
          </a:xfrm>
        </p:grpSpPr>
        <p:sp>
          <p:nvSpPr>
            <p:cNvPr id="67" name="Freeform 86"/>
            <p:cNvSpPr>
              <a:spLocks/>
            </p:cNvSpPr>
            <p:nvPr/>
          </p:nvSpPr>
          <p:spPr bwMode="invGray">
            <a:xfrm flipV="1">
              <a:off x="1905" y="1729"/>
              <a:ext cx="45" cy="68"/>
            </a:xfrm>
            <a:custGeom>
              <a:avLst/>
              <a:gdLst>
                <a:gd name="T0" fmla="*/ 0 w 113"/>
                <a:gd name="T1" fmla="*/ 0 h 408"/>
                <a:gd name="T2" fmla="*/ 0 w 113"/>
                <a:gd name="T3" fmla="*/ 0 h 408"/>
                <a:gd name="T4" fmla="*/ 0 w 113"/>
                <a:gd name="T5" fmla="*/ 0 h 408"/>
                <a:gd name="T6" fmla="*/ 0 w 113"/>
                <a:gd name="T7" fmla="*/ 0 h 408"/>
                <a:gd name="T8" fmla="*/ 0 w 113"/>
                <a:gd name="T9" fmla="*/ 0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3" h="408">
                  <a:moveTo>
                    <a:pt x="0" y="0"/>
                  </a:moveTo>
                  <a:lnTo>
                    <a:pt x="0" y="408"/>
                  </a:lnTo>
                  <a:lnTo>
                    <a:pt x="113" y="317"/>
                  </a:lnTo>
                  <a:lnTo>
                    <a:pt x="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8" name="Freeform 87"/>
            <p:cNvSpPr>
              <a:spLocks/>
            </p:cNvSpPr>
            <p:nvPr/>
          </p:nvSpPr>
          <p:spPr bwMode="invGray">
            <a:xfrm>
              <a:off x="1905" y="1752"/>
              <a:ext cx="45" cy="68"/>
            </a:xfrm>
            <a:custGeom>
              <a:avLst/>
              <a:gdLst>
                <a:gd name="T0" fmla="*/ 0 w 113"/>
                <a:gd name="T1" fmla="*/ 0 h 408"/>
                <a:gd name="T2" fmla="*/ 0 w 113"/>
                <a:gd name="T3" fmla="*/ 0 h 408"/>
                <a:gd name="T4" fmla="*/ 0 w 113"/>
                <a:gd name="T5" fmla="*/ 0 h 408"/>
                <a:gd name="T6" fmla="*/ 0 w 113"/>
                <a:gd name="T7" fmla="*/ 0 h 408"/>
                <a:gd name="T8" fmla="*/ 0 w 113"/>
                <a:gd name="T9" fmla="*/ 0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3" h="408">
                  <a:moveTo>
                    <a:pt x="0" y="0"/>
                  </a:moveTo>
                  <a:lnTo>
                    <a:pt x="0" y="408"/>
                  </a:lnTo>
                  <a:lnTo>
                    <a:pt x="113" y="317"/>
                  </a:lnTo>
                  <a:lnTo>
                    <a:pt x="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9" name="Group 91"/>
          <p:cNvGrpSpPr>
            <a:grpSpLocks/>
          </p:cNvGrpSpPr>
          <p:nvPr/>
        </p:nvGrpSpPr>
        <p:grpSpPr bwMode="auto">
          <a:xfrm>
            <a:off x="1046163" y="3381101"/>
            <a:ext cx="71437" cy="396875"/>
            <a:chOff x="1905" y="1729"/>
            <a:chExt cx="45" cy="91"/>
          </a:xfrm>
        </p:grpSpPr>
        <p:sp>
          <p:nvSpPr>
            <p:cNvPr id="70" name="Freeform 92"/>
            <p:cNvSpPr>
              <a:spLocks/>
            </p:cNvSpPr>
            <p:nvPr/>
          </p:nvSpPr>
          <p:spPr bwMode="invGray">
            <a:xfrm flipV="1">
              <a:off x="1905" y="1729"/>
              <a:ext cx="45" cy="68"/>
            </a:xfrm>
            <a:custGeom>
              <a:avLst/>
              <a:gdLst>
                <a:gd name="T0" fmla="*/ 0 w 113"/>
                <a:gd name="T1" fmla="*/ 0 h 408"/>
                <a:gd name="T2" fmla="*/ 0 w 113"/>
                <a:gd name="T3" fmla="*/ 0 h 408"/>
                <a:gd name="T4" fmla="*/ 0 w 113"/>
                <a:gd name="T5" fmla="*/ 0 h 408"/>
                <a:gd name="T6" fmla="*/ 0 w 113"/>
                <a:gd name="T7" fmla="*/ 0 h 408"/>
                <a:gd name="T8" fmla="*/ 0 w 113"/>
                <a:gd name="T9" fmla="*/ 0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3" h="408">
                  <a:moveTo>
                    <a:pt x="0" y="0"/>
                  </a:moveTo>
                  <a:lnTo>
                    <a:pt x="0" y="408"/>
                  </a:lnTo>
                  <a:lnTo>
                    <a:pt x="113" y="317"/>
                  </a:lnTo>
                  <a:lnTo>
                    <a:pt x="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" name="Freeform 93"/>
            <p:cNvSpPr>
              <a:spLocks/>
            </p:cNvSpPr>
            <p:nvPr/>
          </p:nvSpPr>
          <p:spPr bwMode="invGray">
            <a:xfrm>
              <a:off x="1905" y="1752"/>
              <a:ext cx="45" cy="68"/>
            </a:xfrm>
            <a:custGeom>
              <a:avLst/>
              <a:gdLst>
                <a:gd name="T0" fmla="*/ 0 w 113"/>
                <a:gd name="T1" fmla="*/ 0 h 408"/>
                <a:gd name="T2" fmla="*/ 0 w 113"/>
                <a:gd name="T3" fmla="*/ 0 h 408"/>
                <a:gd name="T4" fmla="*/ 0 w 113"/>
                <a:gd name="T5" fmla="*/ 0 h 408"/>
                <a:gd name="T6" fmla="*/ 0 w 113"/>
                <a:gd name="T7" fmla="*/ 0 h 408"/>
                <a:gd name="T8" fmla="*/ 0 w 113"/>
                <a:gd name="T9" fmla="*/ 0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3" h="408">
                  <a:moveTo>
                    <a:pt x="0" y="0"/>
                  </a:moveTo>
                  <a:lnTo>
                    <a:pt x="0" y="408"/>
                  </a:lnTo>
                  <a:lnTo>
                    <a:pt x="113" y="317"/>
                  </a:lnTo>
                  <a:lnTo>
                    <a:pt x="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2" name="Line 99"/>
          <p:cNvSpPr>
            <a:spLocks noChangeShapeType="1"/>
          </p:cNvSpPr>
          <p:nvPr/>
        </p:nvSpPr>
        <p:spPr bwMode="invGray">
          <a:xfrm flipV="1">
            <a:off x="1119188" y="2180951"/>
            <a:ext cx="1404937" cy="360363"/>
          </a:xfrm>
          <a:prstGeom prst="line">
            <a:avLst/>
          </a:prstGeom>
          <a:noFill/>
          <a:ln w="19050" cap="rnd">
            <a:solidFill>
              <a:srgbClr val="660033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" name="Oval 100"/>
          <p:cNvSpPr>
            <a:spLocks noChangeArrowheads="1"/>
          </p:cNvSpPr>
          <p:nvPr/>
        </p:nvSpPr>
        <p:spPr bwMode="invGray">
          <a:xfrm>
            <a:off x="1046163" y="2485751"/>
            <a:ext cx="103187" cy="103188"/>
          </a:xfrm>
          <a:prstGeom prst="ellipse">
            <a:avLst/>
          </a:prstGeom>
          <a:solidFill>
            <a:schemeClr val="tx2"/>
          </a:solidFill>
          <a:ln w="19050" cap="rnd" algn="ctr">
            <a:solidFill>
              <a:schemeClr val="bg2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74" name="Line 101"/>
          <p:cNvSpPr>
            <a:spLocks noChangeShapeType="1"/>
          </p:cNvSpPr>
          <p:nvPr/>
        </p:nvSpPr>
        <p:spPr bwMode="invGray">
          <a:xfrm flipV="1">
            <a:off x="1119188" y="2865164"/>
            <a:ext cx="1404937" cy="360362"/>
          </a:xfrm>
          <a:prstGeom prst="line">
            <a:avLst/>
          </a:prstGeom>
          <a:noFill/>
          <a:ln w="19050" cap="rnd">
            <a:solidFill>
              <a:srgbClr val="660033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" name="Oval 102"/>
          <p:cNvSpPr>
            <a:spLocks noChangeArrowheads="1"/>
          </p:cNvSpPr>
          <p:nvPr/>
        </p:nvSpPr>
        <p:spPr bwMode="invGray">
          <a:xfrm>
            <a:off x="1046163" y="3169964"/>
            <a:ext cx="103187" cy="103187"/>
          </a:xfrm>
          <a:prstGeom prst="ellipse">
            <a:avLst/>
          </a:prstGeom>
          <a:solidFill>
            <a:schemeClr val="tx2"/>
          </a:solidFill>
          <a:ln w="19050" cap="rnd" algn="ctr">
            <a:solidFill>
              <a:schemeClr val="bg2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76" name="Line 76"/>
          <p:cNvSpPr>
            <a:spLocks noChangeShapeType="1"/>
          </p:cNvSpPr>
          <p:nvPr/>
        </p:nvSpPr>
        <p:spPr bwMode="invGray">
          <a:xfrm flipV="1">
            <a:off x="1117600" y="2509564"/>
            <a:ext cx="144463" cy="38100"/>
          </a:xfrm>
          <a:prstGeom prst="line">
            <a:avLst/>
          </a:prstGeom>
          <a:noFill/>
          <a:ln w="38100" cap="rnd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" name="Line 103"/>
          <p:cNvSpPr>
            <a:spLocks noChangeShapeType="1"/>
          </p:cNvSpPr>
          <p:nvPr/>
        </p:nvSpPr>
        <p:spPr bwMode="invGray">
          <a:xfrm>
            <a:off x="252413" y="1869801"/>
            <a:ext cx="731837" cy="0"/>
          </a:xfrm>
          <a:prstGeom prst="line">
            <a:avLst/>
          </a:prstGeom>
          <a:noFill/>
          <a:ln w="9525" cap="rnd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8" name="Line 104"/>
          <p:cNvSpPr>
            <a:spLocks noChangeShapeType="1"/>
          </p:cNvSpPr>
          <p:nvPr/>
        </p:nvSpPr>
        <p:spPr bwMode="invGray">
          <a:xfrm>
            <a:off x="252413" y="2552426"/>
            <a:ext cx="731837" cy="0"/>
          </a:xfrm>
          <a:prstGeom prst="line">
            <a:avLst/>
          </a:prstGeom>
          <a:noFill/>
          <a:ln w="9525" cap="rnd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" name="Line 105"/>
          <p:cNvSpPr>
            <a:spLocks noChangeShapeType="1"/>
          </p:cNvSpPr>
          <p:nvPr/>
        </p:nvSpPr>
        <p:spPr bwMode="invGray">
          <a:xfrm>
            <a:off x="433388" y="1869801"/>
            <a:ext cx="0" cy="682625"/>
          </a:xfrm>
          <a:prstGeom prst="line">
            <a:avLst/>
          </a:prstGeom>
          <a:noFill/>
          <a:ln w="9525" cap="rnd">
            <a:solidFill>
              <a:srgbClr val="6600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0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429748"/>
              </p:ext>
            </p:extLst>
          </p:nvPr>
        </p:nvGraphicFramePr>
        <p:xfrm>
          <a:off x="0" y="2012676"/>
          <a:ext cx="35083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00" name="公式" r:id="rId12" imgW="139579" imgH="177646" progId="Equation.3">
                  <p:embed/>
                </p:oleObj>
              </mc:Choice>
              <mc:Fallback>
                <p:oleObj name="公式" r:id="rId12" imgW="139579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12676"/>
                        <a:ext cx="350838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Line 123"/>
          <p:cNvSpPr>
            <a:spLocks noChangeShapeType="1"/>
          </p:cNvSpPr>
          <p:nvPr/>
        </p:nvSpPr>
        <p:spPr bwMode="invGray">
          <a:xfrm>
            <a:off x="5202238" y="1725339"/>
            <a:ext cx="0" cy="3168650"/>
          </a:xfrm>
          <a:prstGeom prst="line">
            <a:avLst/>
          </a:prstGeom>
          <a:noFill/>
          <a:ln w="9525" cap="rnd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" name="Line 124"/>
          <p:cNvSpPr>
            <a:spLocks noChangeShapeType="1"/>
          </p:cNvSpPr>
          <p:nvPr/>
        </p:nvSpPr>
        <p:spPr bwMode="invGray">
          <a:xfrm flipV="1">
            <a:off x="5202238" y="4641576"/>
            <a:ext cx="1187450" cy="252413"/>
          </a:xfrm>
          <a:prstGeom prst="line">
            <a:avLst/>
          </a:prstGeom>
          <a:noFill/>
          <a:ln w="38100" cap="rnd">
            <a:solidFill>
              <a:srgbClr val="66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" name="Line 125"/>
          <p:cNvSpPr>
            <a:spLocks noChangeShapeType="1"/>
          </p:cNvSpPr>
          <p:nvPr/>
        </p:nvSpPr>
        <p:spPr bwMode="invGray">
          <a:xfrm flipV="1">
            <a:off x="6389688" y="3993876"/>
            <a:ext cx="1008062" cy="647700"/>
          </a:xfrm>
          <a:prstGeom prst="line">
            <a:avLst/>
          </a:prstGeom>
          <a:noFill/>
          <a:ln w="38100" cap="rnd">
            <a:solidFill>
              <a:srgbClr val="66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4" name="Line 126"/>
          <p:cNvSpPr>
            <a:spLocks noChangeShapeType="1"/>
          </p:cNvSpPr>
          <p:nvPr/>
        </p:nvSpPr>
        <p:spPr bwMode="invGray">
          <a:xfrm flipV="1">
            <a:off x="7397750" y="3093764"/>
            <a:ext cx="647700" cy="900112"/>
          </a:xfrm>
          <a:prstGeom prst="line">
            <a:avLst/>
          </a:prstGeom>
          <a:noFill/>
          <a:ln w="38100" cap="rnd">
            <a:solidFill>
              <a:srgbClr val="66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5" name="Line 127"/>
          <p:cNvSpPr>
            <a:spLocks noChangeShapeType="1"/>
          </p:cNvSpPr>
          <p:nvPr/>
        </p:nvSpPr>
        <p:spPr bwMode="invGray">
          <a:xfrm flipV="1">
            <a:off x="8045450" y="2085701"/>
            <a:ext cx="288925" cy="1008063"/>
          </a:xfrm>
          <a:prstGeom prst="line">
            <a:avLst/>
          </a:prstGeom>
          <a:noFill/>
          <a:ln w="38100" cap="rnd">
            <a:solidFill>
              <a:srgbClr val="66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6" name="Line 128"/>
          <p:cNvSpPr>
            <a:spLocks noChangeShapeType="1"/>
          </p:cNvSpPr>
          <p:nvPr/>
        </p:nvSpPr>
        <p:spPr bwMode="invGray">
          <a:xfrm flipH="1" flipV="1">
            <a:off x="8334375" y="1149076"/>
            <a:ext cx="0" cy="936625"/>
          </a:xfrm>
          <a:prstGeom prst="line">
            <a:avLst/>
          </a:prstGeom>
          <a:noFill/>
          <a:ln w="38100" cap="rnd">
            <a:solidFill>
              <a:srgbClr val="66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7" name="Line 129"/>
          <p:cNvSpPr>
            <a:spLocks noChangeShapeType="1"/>
          </p:cNvSpPr>
          <p:nvPr/>
        </p:nvSpPr>
        <p:spPr bwMode="invGray">
          <a:xfrm>
            <a:off x="5202238" y="1725339"/>
            <a:ext cx="1152525" cy="2916237"/>
          </a:xfrm>
          <a:prstGeom prst="line">
            <a:avLst/>
          </a:prstGeom>
          <a:noFill/>
          <a:ln w="9525" cap="rnd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" name="Line 130"/>
          <p:cNvSpPr>
            <a:spLocks noChangeShapeType="1"/>
          </p:cNvSpPr>
          <p:nvPr/>
        </p:nvSpPr>
        <p:spPr bwMode="invGray">
          <a:xfrm>
            <a:off x="5202238" y="1725339"/>
            <a:ext cx="2160587" cy="2268537"/>
          </a:xfrm>
          <a:prstGeom prst="line">
            <a:avLst/>
          </a:prstGeom>
          <a:noFill/>
          <a:ln w="9525" cap="rnd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9" name="Line 131"/>
          <p:cNvSpPr>
            <a:spLocks noChangeShapeType="1"/>
          </p:cNvSpPr>
          <p:nvPr/>
        </p:nvSpPr>
        <p:spPr bwMode="invGray">
          <a:xfrm>
            <a:off x="5202238" y="1725339"/>
            <a:ext cx="2808287" cy="1403350"/>
          </a:xfrm>
          <a:prstGeom prst="line">
            <a:avLst/>
          </a:prstGeom>
          <a:noFill/>
          <a:ln w="9525" cap="rnd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" name="Line 132"/>
          <p:cNvSpPr>
            <a:spLocks noChangeShapeType="1"/>
          </p:cNvSpPr>
          <p:nvPr/>
        </p:nvSpPr>
        <p:spPr bwMode="invGray">
          <a:xfrm>
            <a:off x="5202238" y="1725339"/>
            <a:ext cx="3132137" cy="395287"/>
          </a:xfrm>
          <a:prstGeom prst="line">
            <a:avLst/>
          </a:prstGeom>
          <a:noFill/>
          <a:ln w="9525" cap="rnd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1" name="Line 133"/>
          <p:cNvSpPr>
            <a:spLocks noChangeShapeType="1"/>
          </p:cNvSpPr>
          <p:nvPr/>
        </p:nvSpPr>
        <p:spPr bwMode="invGray">
          <a:xfrm flipV="1">
            <a:off x="5202238" y="1149076"/>
            <a:ext cx="3132137" cy="576263"/>
          </a:xfrm>
          <a:prstGeom prst="line">
            <a:avLst/>
          </a:prstGeom>
          <a:noFill/>
          <a:ln w="9525" cap="rnd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" name="Line 134"/>
          <p:cNvSpPr>
            <a:spLocks noChangeShapeType="1"/>
          </p:cNvSpPr>
          <p:nvPr/>
        </p:nvSpPr>
        <p:spPr bwMode="invGray">
          <a:xfrm flipV="1">
            <a:off x="5202238" y="1149076"/>
            <a:ext cx="3132137" cy="3744913"/>
          </a:xfrm>
          <a:prstGeom prst="line">
            <a:avLst/>
          </a:prstGeom>
          <a:noFill/>
          <a:ln w="38100" cap="rnd">
            <a:solidFill>
              <a:srgbClr val="66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93" name="Object 1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713469"/>
              </p:ext>
            </p:extLst>
          </p:nvPr>
        </p:nvGraphicFramePr>
        <p:xfrm>
          <a:off x="5705475" y="4641576"/>
          <a:ext cx="45243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01" name="公式" r:id="rId14" imgW="177646" imgH="228402" progId="Equation.3">
                  <p:embed/>
                </p:oleObj>
              </mc:Choice>
              <mc:Fallback>
                <p:oleObj name="公式" r:id="rId14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475" y="4641576"/>
                        <a:ext cx="45243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1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702254"/>
              </p:ext>
            </p:extLst>
          </p:nvPr>
        </p:nvGraphicFramePr>
        <p:xfrm>
          <a:off x="6588125" y="3777976"/>
          <a:ext cx="45243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02" name="公式" r:id="rId16" imgW="177646" imgH="228402" progId="Equation.3">
                  <p:embed/>
                </p:oleObj>
              </mc:Choice>
              <mc:Fallback>
                <p:oleObj name="公式" r:id="rId16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3777976"/>
                        <a:ext cx="45243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1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576130"/>
              </p:ext>
            </p:extLst>
          </p:nvPr>
        </p:nvGraphicFramePr>
        <p:xfrm>
          <a:off x="2520950" y="1185589"/>
          <a:ext cx="45243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03" name="公式" r:id="rId17" imgW="177646" imgH="228402" progId="Equation.3">
                  <p:embed/>
                </p:oleObj>
              </mc:Choice>
              <mc:Fallback>
                <p:oleObj name="公式" r:id="rId17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1185589"/>
                        <a:ext cx="45243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1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85466"/>
              </p:ext>
            </p:extLst>
          </p:nvPr>
        </p:nvGraphicFramePr>
        <p:xfrm>
          <a:off x="2520950" y="1869801"/>
          <a:ext cx="45243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04" name="公式" r:id="rId18" imgW="177646" imgH="228402" progId="Equation.3">
                  <p:embed/>
                </p:oleObj>
              </mc:Choice>
              <mc:Fallback>
                <p:oleObj name="公式" r:id="rId18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1869801"/>
                        <a:ext cx="45243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ct 1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709279"/>
              </p:ext>
            </p:extLst>
          </p:nvPr>
        </p:nvGraphicFramePr>
        <p:xfrm>
          <a:off x="7272338" y="3165201"/>
          <a:ext cx="45243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05" name="公式" r:id="rId19" imgW="177646" imgH="228402" progId="Equation.3">
                  <p:embed/>
                </p:oleObj>
              </mc:Choice>
              <mc:Fallback>
                <p:oleObj name="公式" r:id="rId19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2338" y="3165201"/>
                        <a:ext cx="45243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1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860246"/>
              </p:ext>
            </p:extLst>
          </p:nvPr>
        </p:nvGraphicFramePr>
        <p:xfrm>
          <a:off x="7704138" y="2409551"/>
          <a:ext cx="45243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06" name="公式" r:id="rId20" imgW="177646" imgH="228402" progId="Equation.3">
                  <p:embed/>
                </p:oleObj>
              </mc:Choice>
              <mc:Fallback>
                <p:oleObj name="公式" r:id="rId20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4138" y="2409551"/>
                        <a:ext cx="45243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ct 1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06712"/>
              </p:ext>
            </p:extLst>
          </p:nvPr>
        </p:nvGraphicFramePr>
        <p:xfrm>
          <a:off x="7921625" y="1509439"/>
          <a:ext cx="45243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07" name="公式" r:id="rId21" imgW="177646" imgH="228402" progId="Equation.3">
                  <p:embed/>
                </p:oleObj>
              </mc:Choice>
              <mc:Fallback>
                <p:oleObj name="公式" r:id="rId21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25" y="1509439"/>
                        <a:ext cx="45243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ct 1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582492"/>
              </p:ext>
            </p:extLst>
          </p:nvPr>
        </p:nvGraphicFramePr>
        <p:xfrm>
          <a:off x="4932363" y="1377676"/>
          <a:ext cx="3873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08" name="公式" r:id="rId22" imgW="152202" imgH="177569" progId="Equation.3">
                  <p:embed/>
                </p:oleObj>
              </mc:Choice>
              <mc:Fallback>
                <p:oleObj name="公式" r:id="rId22" imgW="152202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1377676"/>
                        <a:ext cx="38735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Object 1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585157"/>
              </p:ext>
            </p:extLst>
          </p:nvPr>
        </p:nvGraphicFramePr>
        <p:xfrm>
          <a:off x="5003800" y="4928914"/>
          <a:ext cx="38735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09" name="公式" r:id="rId24" imgW="152202" imgH="177569" progId="Equation.3">
                  <p:embed/>
                </p:oleObj>
              </mc:Choice>
              <mc:Fallback>
                <p:oleObj name="公式" r:id="rId24" imgW="152202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928914"/>
                        <a:ext cx="38735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Line 145"/>
          <p:cNvSpPr>
            <a:spLocks noChangeShapeType="1"/>
          </p:cNvSpPr>
          <p:nvPr/>
        </p:nvSpPr>
        <p:spPr bwMode="invGray">
          <a:xfrm flipV="1">
            <a:off x="6373813" y="4389164"/>
            <a:ext cx="1187450" cy="252412"/>
          </a:xfrm>
          <a:prstGeom prst="line">
            <a:avLst/>
          </a:prstGeom>
          <a:noFill/>
          <a:ln w="19050">
            <a:solidFill>
              <a:srgbClr val="660033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" name="Arc 146"/>
          <p:cNvSpPr>
            <a:spLocks/>
          </p:cNvSpPr>
          <p:nvPr/>
        </p:nvSpPr>
        <p:spPr bwMode="invGray">
          <a:xfrm flipH="1">
            <a:off x="6264275" y="4319314"/>
            <a:ext cx="765175" cy="501650"/>
          </a:xfrm>
          <a:custGeom>
            <a:avLst/>
            <a:gdLst>
              <a:gd name="T0" fmla="*/ 0 w 20281"/>
              <a:gd name="T1" fmla="*/ 2147483647 h 11616"/>
              <a:gd name="T2" fmla="*/ 2147483647 w 20281"/>
              <a:gd name="T3" fmla="*/ 0 h 11616"/>
              <a:gd name="T4" fmla="*/ 2147483647 w 20281"/>
              <a:gd name="T5" fmla="*/ 2147483647 h 116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281" h="11616" fill="none" extrusionOk="0">
                <a:moveTo>
                  <a:pt x="-1" y="4184"/>
                </a:moveTo>
                <a:cubicBezTo>
                  <a:pt x="536" y="2719"/>
                  <a:pt x="1230" y="1316"/>
                  <a:pt x="2070" y="0"/>
                </a:cubicBezTo>
              </a:path>
              <a:path w="20281" h="11616" stroke="0" extrusionOk="0">
                <a:moveTo>
                  <a:pt x="-1" y="4184"/>
                </a:moveTo>
                <a:cubicBezTo>
                  <a:pt x="536" y="2719"/>
                  <a:pt x="1230" y="1316"/>
                  <a:pt x="2070" y="0"/>
                </a:cubicBezTo>
                <a:lnTo>
                  <a:pt x="20281" y="11616"/>
                </a:lnTo>
                <a:lnTo>
                  <a:pt x="-1" y="4184"/>
                </a:lnTo>
                <a:close/>
              </a:path>
            </a:pathLst>
          </a:custGeom>
          <a:noFill/>
          <a:ln w="38100" cap="rnd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04" name="Object 1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986490"/>
              </p:ext>
            </p:extLst>
          </p:nvPr>
        </p:nvGraphicFramePr>
        <p:xfrm>
          <a:off x="7077075" y="4101826"/>
          <a:ext cx="3540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10" name="公式" r:id="rId26" imgW="139579" imgH="177646" progId="Equation.3">
                  <p:embed/>
                </p:oleObj>
              </mc:Choice>
              <mc:Fallback>
                <p:oleObj name="公式" r:id="rId26" imgW="139579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7075" y="4101826"/>
                        <a:ext cx="35401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1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845892"/>
              </p:ext>
            </p:extLst>
          </p:nvPr>
        </p:nvGraphicFramePr>
        <p:xfrm>
          <a:off x="6232525" y="4708251"/>
          <a:ext cx="45243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11" name="公式" r:id="rId28" imgW="177569" imgH="215619" progId="Equation.3">
                  <p:embed/>
                </p:oleObj>
              </mc:Choice>
              <mc:Fallback>
                <p:oleObj name="公式" r:id="rId28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2525" y="4708251"/>
                        <a:ext cx="452438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558719"/>
              </p:ext>
            </p:extLst>
          </p:nvPr>
        </p:nvGraphicFramePr>
        <p:xfrm>
          <a:off x="7437438" y="3957364"/>
          <a:ext cx="484187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12" name="公式" r:id="rId30" imgW="190335" imgH="215713" progId="Equation.3">
                  <p:embed/>
                </p:oleObj>
              </mc:Choice>
              <mc:Fallback>
                <p:oleObj name="公式" r:id="rId30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7438" y="3957364"/>
                        <a:ext cx="484187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1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938292"/>
              </p:ext>
            </p:extLst>
          </p:nvPr>
        </p:nvGraphicFramePr>
        <p:xfrm>
          <a:off x="8334375" y="1928539"/>
          <a:ext cx="7747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13" name="公式" r:id="rId32" imgW="304668" imgH="228501" progId="Equation.3">
                  <p:embed/>
                </p:oleObj>
              </mc:Choice>
              <mc:Fallback>
                <p:oleObj name="公式" r:id="rId32" imgW="30466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75" y="1928539"/>
                        <a:ext cx="7747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1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661865"/>
              </p:ext>
            </p:extLst>
          </p:nvPr>
        </p:nvGraphicFramePr>
        <p:xfrm>
          <a:off x="8199438" y="728389"/>
          <a:ext cx="5492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14" name="公式" r:id="rId34" imgW="215806" imgH="228501" progId="Equation.3">
                  <p:embed/>
                </p:oleObj>
              </mc:Choice>
              <mc:Fallback>
                <p:oleObj name="公式" r:id="rId34" imgW="215806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9438" y="728389"/>
                        <a:ext cx="54927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1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596629"/>
              </p:ext>
            </p:extLst>
          </p:nvPr>
        </p:nvGraphicFramePr>
        <p:xfrm>
          <a:off x="6408738" y="2517501"/>
          <a:ext cx="4841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15" name="公式" r:id="rId36" imgW="190500" imgH="228600" progId="Equation.3">
                  <p:embed/>
                </p:oleObj>
              </mc:Choice>
              <mc:Fallback>
                <p:oleObj name="公式" r:id="rId36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8738" y="2517501"/>
                        <a:ext cx="48418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" name="Arc 153"/>
          <p:cNvSpPr>
            <a:spLocks/>
          </p:cNvSpPr>
          <p:nvPr/>
        </p:nvSpPr>
        <p:spPr bwMode="invGray">
          <a:xfrm rot="5400000" flipH="1">
            <a:off x="4970463" y="2109513"/>
            <a:ext cx="814388" cy="334963"/>
          </a:xfrm>
          <a:custGeom>
            <a:avLst/>
            <a:gdLst>
              <a:gd name="T0" fmla="*/ 2147483647 w 21600"/>
              <a:gd name="T1" fmla="*/ 2147483647 h 7547"/>
              <a:gd name="T2" fmla="*/ 2147483647 w 21600"/>
              <a:gd name="T3" fmla="*/ 0 h 7547"/>
              <a:gd name="T4" fmla="*/ 2147483647 w 21600"/>
              <a:gd name="T5" fmla="*/ 2147483647 h 75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7547" fill="none" extrusionOk="0">
                <a:moveTo>
                  <a:pt x="3" y="7546"/>
                </a:moveTo>
                <a:cubicBezTo>
                  <a:pt x="1" y="7425"/>
                  <a:pt x="0" y="7304"/>
                  <a:pt x="0" y="7183"/>
                </a:cubicBezTo>
                <a:cubicBezTo>
                  <a:pt x="-1" y="4736"/>
                  <a:pt x="415" y="2307"/>
                  <a:pt x="1229" y="0"/>
                </a:cubicBezTo>
              </a:path>
              <a:path w="21600" h="7547" stroke="0" extrusionOk="0">
                <a:moveTo>
                  <a:pt x="3" y="7546"/>
                </a:moveTo>
                <a:cubicBezTo>
                  <a:pt x="1" y="7425"/>
                  <a:pt x="0" y="7304"/>
                  <a:pt x="0" y="7183"/>
                </a:cubicBezTo>
                <a:cubicBezTo>
                  <a:pt x="-1" y="4736"/>
                  <a:pt x="415" y="2307"/>
                  <a:pt x="1229" y="0"/>
                </a:cubicBezTo>
                <a:lnTo>
                  <a:pt x="21600" y="7183"/>
                </a:lnTo>
                <a:lnTo>
                  <a:pt x="3" y="7546"/>
                </a:lnTo>
                <a:close/>
              </a:path>
            </a:pathLst>
          </a:custGeom>
          <a:noFill/>
          <a:ln w="38100" cap="rnd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zh-CN" altLang="en-US"/>
          </a:p>
        </p:txBody>
      </p:sp>
      <p:graphicFrame>
        <p:nvGraphicFramePr>
          <p:cNvPr id="111" name="Object 1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497897"/>
              </p:ext>
            </p:extLst>
          </p:nvPr>
        </p:nvGraphicFramePr>
        <p:xfrm>
          <a:off x="5127625" y="2706414"/>
          <a:ext cx="5810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16" name="公式" r:id="rId38" imgW="228501" imgH="203112" progId="Equation.3">
                  <p:embed/>
                </p:oleObj>
              </mc:Choice>
              <mc:Fallback>
                <p:oleObj name="公式" r:id="rId38" imgW="22850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5" y="2706414"/>
                        <a:ext cx="58102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879615"/>
              </p:ext>
            </p:extLst>
          </p:nvPr>
        </p:nvGraphicFramePr>
        <p:xfrm>
          <a:off x="6005513" y="1869801"/>
          <a:ext cx="871537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17" name="公式" r:id="rId40" imgW="342751" imgH="203112" progId="Equation.3">
                  <p:embed/>
                </p:oleObj>
              </mc:Choice>
              <mc:Fallback>
                <p:oleObj name="公式" r:id="rId40" imgW="34275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3" y="1869801"/>
                        <a:ext cx="871537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Arc 156"/>
          <p:cNvSpPr>
            <a:spLocks/>
          </p:cNvSpPr>
          <p:nvPr/>
        </p:nvSpPr>
        <p:spPr bwMode="invGray">
          <a:xfrm rot="5400000" flipH="1">
            <a:off x="5173663" y="1615801"/>
            <a:ext cx="936625" cy="841375"/>
          </a:xfrm>
          <a:custGeom>
            <a:avLst/>
            <a:gdLst>
              <a:gd name="T0" fmla="*/ 2147483647 w 27213"/>
              <a:gd name="T1" fmla="*/ 2147483647 h 21964"/>
              <a:gd name="T2" fmla="*/ 2147483647 w 27213"/>
              <a:gd name="T3" fmla="*/ 2147483647 h 21964"/>
              <a:gd name="T4" fmla="*/ 2147483647 w 27213"/>
              <a:gd name="T5" fmla="*/ 2147483647 h 21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213" h="21964" fill="none" extrusionOk="0">
                <a:moveTo>
                  <a:pt x="3" y="21963"/>
                </a:moveTo>
                <a:cubicBezTo>
                  <a:pt x="1" y="21842"/>
                  <a:pt x="0" y="2172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495" y="-1"/>
                  <a:pt x="25382" y="249"/>
                  <a:pt x="27212" y="742"/>
                </a:cubicBezTo>
              </a:path>
              <a:path w="27213" h="21964" stroke="0" extrusionOk="0">
                <a:moveTo>
                  <a:pt x="3" y="21963"/>
                </a:moveTo>
                <a:cubicBezTo>
                  <a:pt x="1" y="21842"/>
                  <a:pt x="0" y="2172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495" y="-1"/>
                  <a:pt x="25382" y="249"/>
                  <a:pt x="27212" y="742"/>
                </a:cubicBezTo>
                <a:lnTo>
                  <a:pt x="21600" y="21600"/>
                </a:lnTo>
                <a:lnTo>
                  <a:pt x="3" y="21963"/>
                </a:lnTo>
                <a:close/>
              </a:path>
            </a:pathLst>
          </a:custGeom>
          <a:noFill/>
          <a:ln w="38100" cap="rnd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zh-CN" altLang="en-US"/>
          </a:p>
        </p:txBody>
      </p:sp>
      <p:graphicFrame>
        <p:nvGraphicFramePr>
          <p:cNvPr id="114" name="Object 1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074145"/>
              </p:ext>
            </p:extLst>
          </p:nvPr>
        </p:nvGraphicFramePr>
        <p:xfrm>
          <a:off x="2520950" y="2409551"/>
          <a:ext cx="24511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18" name="公式" r:id="rId42" imgW="965200" imgH="431800" progId="Equation.3">
                  <p:embed/>
                </p:oleObj>
              </mc:Choice>
              <mc:Fallback>
                <p:oleObj name="公式" r:id="rId42" imgW="965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2409551"/>
                        <a:ext cx="245110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157697"/>
              </p:ext>
            </p:extLst>
          </p:nvPr>
        </p:nvGraphicFramePr>
        <p:xfrm>
          <a:off x="2524125" y="3331889"/>
          <a:ext cx="2063750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19" name="Equation" r:id="rId44" imgW="812447" imgH="393529" progId="Equation.DSMT4">
                  <p:embed/>
                </p:oleObj>
              </mc:Choice>
              <mc:Fallback>
                <p:oleObj name="Equation" r:id="rId44" imgW="81244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3331889"/>
                        <a:ext cx="2063750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" name="Line 103"/>
          <p:cNvSpPr>
            <a:spLocks noChangeShapeType="1"/>
          </p:cNvSpPr>
          <p:nvPr/>
        </p:nvSpPr>
        <p:spPr bwMode="invGray">
          <a:xfrm>
            <a:off x="523875" y="1725339"/>
            <a:ext cx="539750" cy="0"/>
          </a:xfrm>
          <a:prstGeom prst="line">
            <a:avLst/>
          </a:prstGeom>
          <a:noFill/>
          <a:ln w="9525" cap="rnd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0" name="Line 103"/>
          <p:cNvSpPr>
            <a:spLocks noChangeShapeType="1"/>
          </p:cNvSpPr>
          <p:nvPr/>
        </p:nvSpPr>
        <p:spPr bwMode="invGray">
          <a:xfrm>
            <a:off x="523875" y="2022201"/>
            <a:ext cx="539750" cy="0"/>
          </a:xfrm>
          <a:prstGeom prst="line">
            <a:avLst/>
          </a:prstGeom>
          <a:noFill/>
          <a:ln w="9525" cap="rnd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1" name="Line 105"/>
          <p:cNvSpPr>
            <a:spLocks noChangeShapeType="1"/>
          </p:cNvSpPr>
          <p:nvPr/>
        </p:nvSpPr>
        <p:spPr bwMode="invGray">
          <a:xfrm flipH="1">
            <a:off x="690563" y="1726926"/>
            <a:ext cx="3175" cy="309563"/>
          </a:xfrm>
          <a:prstGeom prst="line">
            <a:avLst/>
          </a:prstGeom>
          <a:noFill/>
          <a:ln w="9525" cap="rnd">
            <a:solidFill>
              <a:srgbClr val="6600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62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074608"/>
              </p:ext>
            </p:extLst>
          </p:nvPr>
        </p:nvGraphicFramePr>
        <p:xfrm>
          <a:off x="712788" y="1703114"/>
          <a:ext cx="322262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20" name="Equation" r:id="rId46" imgW="126835" imgH="139518" progId="Equation.DSMT4">
                  <p:embed/>
                </p:oleObj>
              </mc:Choice>
              <mc:Fallback>
                <p:oleObj name="Equation" r:id="rId46" imgW="126835" imgH="1395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1703114"/>
                        <a:ext cx="322262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" name="Text Box 0"/>
          <p:cNvSpPr txBox="1">
            <a:spLocks noChangeArrowheads="1"/>
          </p:cNvSpPr>
          <p:nvPr/>
        </p:nvSpPr>
        <p:spPr bwMode="invGray">
          <a:xfrm>
            <a:off x="2936205" y="1952351"/>
            <a:ext cx="20678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单缝衍射图样</a:t>
            </a:r>
            <a:endParaRPr lang="zh-CN" altLang="en-US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4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579627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zh-CN" dirty="0"/>
              <a:t>N</a:t>
            </a:r>
            <a:r>
              <a:rPr lang="zh-CN" altLang="en-US" dirty="0"/>
              <a:t>缝衍射的振幅和强度分布</a:t>
            </a:r>
            <a:endParaRPr lang="en-US" altLang="zh-CN" dirty="0"/>
          </a:p>
        </p:txBody>
      </p:sp>
      <p:graphicFrame>
        <p:nvGraphicFramePr>
          <p:cNvPr id="1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335964"/>
              </p:ext>
            </p:extLst>
          </p:nvPr>
        </p:nvGraphicFramePr>
        <p:xfrm>
          <a:off x="2883522" y="1803763"/>
          <a:ext cx="24511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589" name="公式" r:id="rId4" imgW="965200" imgH="419100" progId="Equation.3">
                  <p:embed/>
                </p:oleObj>
              </mc:Choice>
              <mc:Fallback>
                <p:oleObj name="公式" r:id="rId4" imgW="9652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3522" y="1803763"/>
                        <a:ext cx="24511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" name="Text Box 10"/>
          <p:cNvSpPr txBox="1">
            <a:spLocks noChangeArrowheads="1"/>
          </p:cNvSpPr>
          <p:nvPr/>
        </p:nvSpPr>
        <p:spPr bwMode="invGray">
          <a:xfrm>
            <a:off x="5634508" y="3387939"/>
            <a:ext cx="8904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sz="2000" b="0" dirty="0">
                <a:solidFill>
                  <a:srgbClr val="66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其中：</a:t>
            </a:r>
          </a:p>
        </p:txBody>
      </p:sp>
      <p:graphicFrame>
        <p:nvGraphicFramePr>
          <p:cNvPr id="11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035616"/>
              </p:ext>
            </p:extLst>
          </p:nvPr>
        </p:nvGraphicFramePr>
        <p:xfrm>
          <a:off x="6453536" y="3638272"/>
          <a:ext cx="1607401" cy="681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590" name="公式" r:id="rId6" imgW="787058" imgH="393529" progId="Equation.3">
                  <p:embed/>
                </p:oleObj>
              </mc:Choice>
              <mc:Fallback>
                <p:oleObj name="公式" r:id="rId6" imgW="78705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3536" y="3638272"/>
                        <a:ext cx="1607401" cy="6812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453186"/>
              </p:ext>
            </p:extLst>
          </p:nvPr>
        </p:nvGraphicFramePr>
        <p:xfrm>
          <a:off x="6449168" y="4252035"/>
          <a:ext cx="1651224" cy="688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591" name="公式" r:id="rId8" imgW="799753" imgH="393529" progId="Equation.3">
                  <p:embed/>
                </p:oleObj>
              </mc:Choice>
              <mc:Fallback>
                <p:oleObj name="公式" r:id="rId8" imgW="79975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9168" y="4252035"/>
                        <a:ext cx="1651224" cy="6888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" name="Text Box 13"/>
          <p:cNvSpPr txBox="1">
            <a:spLocks noChangeArrowheads="1"/>
          </p:cNvSpPr>
          <p:nvPr/>
        </p:nvSpPr>
        <p:spPr bwMode="invGray">
          <a:xfrm>
            <a:off x="1547664" y="4093112"/>
            <a:ext cx="19815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ctr"/>
            <a:r>
              <a:rPr lang="zh-CN" altLang="en-US" sz="2000" b="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单缝衍射</a:t>
            </a:r>
            <a:r>
              <a:rPr lang="zh-CN" altLang="en-US" sz="2000" b="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因子</a:t>
            </a:r>
            <a:endParaRPr lang="en-US" altLang="zh-CN" sz="2000" b="0" dirty="0" smtClean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b="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000" b="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单元因子）</a:t>
            </a:r>
          </a:p>
        </p:txBody>
      </p:sp>
      <p:sp>
        <p:nvSpPr>
          <p:cNvPr id="120" name="Text Box 15"/>
          <p:cNvSpPr txBox="1">
            <a:spLocks noChangeArrowheads="1"/>
          </p:cNvSpPr>
          <p:nvPr/>
        </p:nvSpPr>
        <p:spPr bwMode="invGray">
          <a:xfrm>
            <a:off x="3588372" y="4105306"/>
            <a:ext cx="203967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ctr"/>
            <a:r>
              <a:rPr lang="zh-CN" altLang="en-US" sz="20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缝间干涉</a:t>
            </a:r>
            <a:r>
              <a:rPr lang="zh-CN" altLang="en-US" sz="2000" b="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因子</a:t>
            </a:r>
            <a:endParaRPr lang="en-US" altLang="zh-CN" sz="2000" b="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b="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20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元干涉因子）</a:t>
            </a:r>
          </a:p>
        </p:txBody>
      </p:sp>
      <p:graphicFrame>
        <p:nvGraphicFramePr>
          <p:cNvPr id="12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441166"/>
              </p:ext>
            </p:extLst>
          </p:nvPr>
        </p:nvGraphicFramePr>
        <p:xfrm>
          <a:off x="251520" y="3027899"/>
          <a:ext cx="5160962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592" name="Equation" r:id="rId10" imgW="2031840" imgH="495000" progId="Equation.DSMT4">
                  <p:embed/>
                </p:oleObj>
              </mc:Choice>
              <mc:Fallback>
                <p:oleObj name="Equation" r:id="rId10" imgW="203184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027899"/>
                        <a:ext cx="5160962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" name="Rectangle 14"/>
          <p:cNvSpPr>
            <a:spLocks noChangeArrowheads="1"/>
          </p:cNvSpPr>
          <p:nvPr/>
        </p:nvSpPr>
        <p:spPr bwMode="invGray">
          <a:xfrm>
            <a:off x="2199310" y="3078424"/>
            <a:ext cx="1368425" cy="1008063"/>
          </a:xfrm>
          <a:prstGeom prst="rect">
            <a:avLst/>
          </a:prstGeom>
          <a:noFill/>
          <a:ln w="38100" cap="rnd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sp>
        <p:nvSpPr>
          <p:cNvPr id="124" name="Rectangle 16"/>
          <p:cNvSpPr>
            <a:spLocks noChangeArrowheads="1"/>
          </p:cNvSpPr>
          <p:nvPr/>
        </p:nvSpPr>
        <p:spPr bwMode="invGray">
          <a:xfrm>
            <a:off x="3588372" y="3084774"/>
            <a:ext cx="1655763" cy="1008063"/>
          </a:xfrm>
          <a:prstGeom prst="rect">
            <a:avLst/>
          </a:prstGeom>
          <a:noFill/>
          <a:ln w="38100" cap="rnd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endParaRPr lang="zh-CN" altLang="en-US"/>
          </a:p>
        </p:txBody>
      </p:sp>
      <p:graphicFrame>
        <p:nvGraphicFramePr>
          <p:cNvPr id="12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377993"/>
              </p:ext>
            </p:extLst>
          </p:nvPr>
        </p:nvGraphicFramePr>
        <p:xfrm>
          <a:off x="340390" y="1223846"/>
          <a:ext cx="390366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593" name="Equation" r:id="rId12" imgW="1536480" imgH="228600" progId="Equation.DSMT4">
                  <p:embed/>
                </p:oleObj>
              </mc:Choice>
              <mc:Fallback>
                <p:oleObj name="Equation" r:id="rId12" imgW="1536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90" y="1223846"/>
                        <a:ext cx="3903662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9" name="组合 1"/>
          <p:cNvGrpSpPr>
            <a:grpSpLocks/>
          </p:cNvGrpSpPr>
          <p:nvPr/>
        </p:nvGrpSpPr>
        <p:grpSpPr bwMode="auto">
          <a:xfrm>
            <a:off x="5569138" y="116632"/>
            <a:ext cx="2891295" cy="3256149"/>
            <a:chOff x="4967288" y="1892300"/>
            <a:chExt cx="4176712" cy="4583113"/>
          </a:xfrm>
        </p:grpSpPr>
        <p:sp>
          <p:nvSpPr>
            <p:cNvPr id="130" name="Line 123"/>
            <p:cNvSpPr>
              <a:spLocks noChangeShapeType="1"/>
            </p:cNvSpPr>
            <p:nvPr/>
          </p:nvSpPr>
          <p:spPr bwMode="invGray">
            <a:xfrm>
              <a:off x="5237163" y="2889250"/>
              <a:ext cx="0" cy="3168650"/>
            </a:xfrm>
            <a:prstGeom prst="line">
              <a:avLst/>
            </a:prstGeom>
            <a:noFill/>
            <a:ln w="9525" cap="rnd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" name="Line 124"/>
            <p:cNvSpPr>
              <a:spLocks noChangeShapeType="1"/>
            </p:cNvSpPr>
            <p:nvPr/>
          </p:nvSpPr>
          <p:spPr bwMode="invGray">
            <a:xfrm flipV="1">
              <a:off x="5237163" y="5805488"/>
              <a:ext cx="1187450" cy="252412"/>
            </a:xfrm>
            <a:prstGeom prst="line">
              <a:avLst/>
            </a:prstGeom>
            <a:noFill/>
            <a:ln w="38100" cap="rnd">
              <a:solidFill>
                <a:srgbClr val="66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" name="Line 125"/>
            <p:cNvSpPr>
              <a:spLocks noChangeShapeType="1"/>
            </p:cNvSpPr>
            <p:nvPr/>
          </p:nvSpPr>
          <p:spPr bwMode="invGray">
            <a:xfrm flipV="1">
              <a:off x="6424613" y="5157788"/>
              <a:ext cx="1008062" cy="647700"/>
            </a:xfrm>
            <a:prstGeom prst="line">
              <a:avLst/>
            </a:prstGeom>
            <a:noFill/>
            <a:ln w="38100" cap="rnd">
              <a:solidFill>
                <a:srgbClr val="66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" name="Line 126"/>
            <p:cNvSpPr>
              <a:spLocks noChangeShapeType="1"/>
            </p:cNvSpPr>
            <p:nvPr/>
          </p:nvSpPr>
          <p:spPr bwMode="invGray">
            <a:xfrm flipV="1">
              <a:off x="7432675" y="4257675"/>
              <a:ext cx="647700" cy="900113"/>
            </a:xfrm>
            <a:prstGeom prst="line">
              <a:avLst/>
            </a:prstGeom>
            <a:noFill/>
            <a:ln w="38100" cap="rnd">
              <a:solidFill>
                <a:srgbClr val="66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4" name="Line 127"/>
            <p:cNvSpPr>
              <a:spLocks noChangeShapeType="1"/>
            </p:cNvSpPr>
            <p:nvPr/>
          </p:nvSpPr>
          <p:spPr bwMode="invGray">
            <a:xfrm flipV="1">
              <a:off x="8080375" y="3249613"/>
              <a:ext cx="288925" cy="1008062"/>
            </a:xfrm>
            <a:prstGeom prst="line">
              <a:avLst/>
            </a:prstGeom>
            <a:noFill/>
            <a:ln w="38100" cap="rnd">
              <a:solidFill>
                <a:srgbClr val="66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" name="Line 128"/>
            <p:cNvSpPr>
              <a:spLocks noChangeShapeType="1"/>
            </p:cNvSpPr>
            <p:nvPr/>
          </p:nvSpPr>
          <p:spPr bwMode="invGray">
            <a:xfrm flipH="1" flipV="1">
              <a:off x="8369300" y="2312988"/>
              <a:ext cx="0" cy="936625"/>
            </a:xfrm>
            <a:prstGeom prst="line">
              <a:avLst/>
            </a:prstGeom>
            <a:noFill/>
            <a:ln w="38100" cap="rnd">
              <a:solidFill>
                <a:srgbClr val="66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6" name="Line 129"/>
            <p:cNvSpPr>
              <a:spLocks noChangeShapeType="1"/>
            </p:cNvSpPr>
            <p:nvPr/>
          </p:nvSpPr>
          <p:spPr bwMode="invGray">
            <a:xfrm>
              <a:off x="5237163" y="2889250"/>
              <a:ext cx="1152525" cy="2916238"/>
            </a:xfrm>
            <a:prstGeom prst="line">
              <a:avLst/>
            </a:prstGeom>
            <a:noFill/>
            <a:ln w="9525" cap="rnd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7" name="Line 130"/>
            <p:cNvSpPr>
              <a:spLocks noChangeShapeType="1"/>
            </p:cNvSpPr>
            <p:nvPr/>
          </p:nvSpPr>
          <p:spPr bwMode="invGray">
            <a:xfrm>
              <a:off x="5237163" y="2889250"/>
              <a:ext cx="2160587" cy="2268538"/>
            </a:xfrm>
            <a:prstGeom prst="line">
              <a:avLst/>
            </a:prstGeom>
            <a:noFill/>
            <a:ln w="9525" cap="rnd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8" name="Line 131"/>
            <p:cNvSpPr>
              <a:spLocks noChangeShapeType="1"/>
            </p:cNvSpPr>
            <p:nvPr/>
          </p:nvSpPr>
          <p:spPr bwMode="invGray">
            <a:xfrm>
              <a:off x="5237163" y="2889250"/>
              <a:ext cx="2808287" cy="1403350"/>
            </a:xfrm>
            <a:prstGeom prst="line">
              <a:avLst/>
            </a:prstGeom>
            <a:noFill/>
            <a:ln w="9525" cap="rnd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" name="Line 132"/>
            <p:cNvSpPr>
              <a:spLocks noChangeShapeType="1"/>
            </p:cNvSpPr>
            <p:nvPr/>
          </p:nvSpPr>
          <p:spPr bwMode="invGray">
            <a:xfrm>
              <a:off x="5237163" y="2889250"/>
              <a:ext cx="3132137" cy="395288"/>
            </a:xfrm>
            <a:prstGeom prst="line">
              <a:avLst/>
            </a:prstGeom>
            <a:noFill/>
            <a:ln w="9525" cap="rnd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0" name="Line 133"/>
            <p:cNvSpPr>
              <a:spLocks noChangeShapeType="1"/>
            </p:cNvSpPr>
            <p:nvPr/>
          </p:nvSpPr>
          <p:spPr bwMode="invGray">
            <a:xfrm flipV="1">
              <a:off x="5237163" y="2312988"/>
              <a:ext cx="3132137" cy="576262"/>
            </a:xfrm>
            <a:prstGeom prst="line">
              <a:avLst/>
            </a:prstGeom>
            <a:noFill/>
            <a:ln w="9525" cap="rnd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1" name="Line 134"/>
            <p:cNvSpPr>
              <a:spLocks noChangeShapeType="1"/>
            </p:cNvSpPr>
            <p:nvPr/>
          </p:nvSpPr>
          <p:spPr bwMode="invGray">
            <a:xfrm flipV="1">
              <a:off x="5237163" y="2312988"/>
              <a:ext cx="3132137" cy="3744912"/>
            </a:xfrm>
            <a:prstGeom prst="line">
              <a:avLst/>
            </a:prstGeom>
            <a:noFill/>
            <a:ln w="38100" cap="rnd">
              <a:solidFill>
                <a:srgbClr val="66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42" name="Object 135"/>
            <p:cNvGraphicFramePr>
              <a:graphicFrameLocks noChangeAspect="1"/>
            </p:cNvGraphicFramePr>
            <p:nvPr/>
          </p:nvGraphicFramePr>
          <p:xfrm>
            <a:off x="5740400" y="5805488"/>
            <a:ext cx="452438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6594" name="公式" r:id="rId14" imgW="177646" imgH="228402" progId="Equation.3">
                    <p:embed/>
                  </p:oleObj>
                </mc:Choice>
                <mc:Fallback>
                  <p:oleObj name="公式" r:id="rId14" imgW="177646" imgH="2284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40400" y="5805488"/>
                          <a:ext cx="452438" cy="492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" name="Object 136"/>
            <p:cNvGraphicFramePr>
              <a:graphicFrameLocks noChangeAspect="1"/>
            </p:cNvGraphicFramePr>
            <p:nvPr/>
          </p:nvGraphicFramePr>
          <p:xfrm>
            <a:off x="6623050" y="4941888"/>
            <a:ext cx="452438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6595" name="公式" r:id="rId16" imgW="177646" imgH="228402" progId="Equation.3">
                    <p:embed/>
                  </p:oleObj>
                </mc:Choice>
                <mc:Fallback>
                  <p:oleObj name="公式" r:id="rId16" imgW="177646" imgH="2284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3050" y="4941888"/>
                          <a:ext cx="452438" cy="492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4" name="Object 140"/>
            <p:cNvGraphicFramePr>
              <a:graphicFrameLocks noChangeAspect="1"/>
            </p:cNvGraphicFramePr>
            <p:nvPr/>
          </p:nvGraphicFramePr>
          <p:xfrm>
            <a:off x="7307263" y="4329113"/>
            <a:ext cx="452437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6596" name="公式" r:id="rId17" imgW="177646" imgH="228402" progId="Equation.3">
                    <p:embed/>
                  </p:oleObj>
                </mc:Choice>
                <mc:Fallback>
                  <p:oleObj name="公式" r:id="rId17" imgW="177646" imgH="2284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07263" y="4329113"/>
                          <a:ext cx="452437" cy="492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5" name="Object 141"/>
            <p:cNvGraphicFramePr>
              <a:graphicFrameLocks noChangeAspect="1"/>
            </p:cNvGraphicFramePr>
            <p:nvPr/>
          </p:nvGraphicFramePr>
          <p:xfrm>
            <a:off x="7739063" y="3573463"/>
            <a:ext cx="452437" cy="4921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6597" name="公式" r:id="rId18" imgW="177646" imgH="228402" progId="Equation.3">
                    <p:embed/>
                  </p:oleObj>
                </mc:Choice>
                <mc:Fallback>
                  <p:oleObj name="公式" r:id="rId18" imgW="177646" imgH="2284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39063" y="3573463"/>
                          <a:ext cx="452437" cy="4921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6" name="Object 142"/>
            <p:cNvGraphicFramePr>
              <a:graphicFrameLocks noChangeAspect="1"/>
            </p:cNvGraphicFramePr>
            <p:nvPr/>
          </p:nvGraphicFramePr>
          <p:xfrm>
            <a:off x="7956550" y="2673350"/>
            <a:ext cx="452438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6598" name="公式" r:id="rId19" imgW="177646" imgH="228402" progId="Equation.3">
                    <p:embed/>
                  </p:oleObj>
                </mc:Choice>
                <mc:Fallback>
                  <p:oleObj name="公式" r:id="rId19" imgW="177646" imgH="2284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56550" y="2673350"/>
                          <a:ext cx="452438" cy="492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7" name="Object 143"/>
            <p:cNvGraphicFramePr>
              <a:graphicFrameLocks noChangeAspect="1"/>
            </p:cNvGraphicFramePr>
            <p:nvPr/>
          </p:nvGraphicFramePr>
          <p:xfrm>
            <a:off x="4967288" y="2541588"/>
            <a:ext cx="387350" cy="382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6599" name="公式" r:id="rId20" imgW="152202" imgH="177569" progId="Equation.3">
                    <p:embed/>
                  </p:oleObj>
                </mc:Choice>
                <mc:Fallback>
                  <p:oleObj name="公式" r:id="rId20" imgW="152202" imgH="1775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7288" y="2541588"/>
                          <a:ext cx="387350" cy="382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8" name="Object 144"/>
            <p:cNvGraphicFramePr>
              <a:graphicFrameLocks noChangeAspect="1"/>
            </p:cNvGraphicFramePr>
            <p:nvPr/>
          </p:nvGraphicFramePr>
          <p:xfrm>
            <a:off x="5038725" y="6092825"/>
            <a:ext cx="387350" cy="382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6600" name="公式" r:id="rId22" imgW="152202" imgH="177569" progId="Equation.3">
                    <p:embed/>
                  </p:oleObj>
                </mc:Choice>
                <mc:Fallback>
                  <p:oleObj name="公式" r:id="rId22" imgW="152202" imgH="1775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8725" y="6092825"/>
                          <a:ext cx="387350" cy="382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9" name="Line 145"/>
            <p:cNvSpPr>
              <a:spLocks noChangeShapeType="1"/>
            </p:cNvSpPr>
            <p:nvPr/>
          </p:nvSpPr>
          <p:spPr bwMode="invGray">
            <a:xfrm flipV="1">
              <a:off x="6408738" y="5553075"/>
              <a:ext cx="1187450" cy="252413"/>
            </a:xfrm>
            <a:prstGeom prst="line">
              <a:avLst/>
            </a:prstGeom>
            <a:noFill/>
            <a:ln w="19050">
              <a:solidFill>
                <a:srgbClr val="660033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0" name="Arc 146"/>
            <p:cNvSpPr>
              <a:spLocks/>
            </p:cNvSpPr>
            <p:nvPr/>
          </p:nvSpPr>
          <p:spPr bwMode="invGray">
            <a:xfrm flipH="1">
              <a:off x="6299200" y="5483225"/>
              <a:ext cx="765175" cy="501650"/>
            </a:xfrm>
            <a:custGeom>
              <a:avLst/>
              <a:gdLst>
                <a:gd name="T0" fmla="*/ 0 w 20281"/>
                <a:gd name="T1" fmla="*/ 2147483647 h 11616"/>
                <a:gd name="T2" fmla="*/ 2147483647 w 20281"/>
                <a:gd name="T3" fmla="*/ 0 h 11616"/>
                <a:gd name="T4" fmla="*/ 2147483647 w 20281"/>
                <a:gd name="T5" fmla="*/ 2147483647 h 116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81" h="11616" fill="none" extrusionOk="0">
                  <a:moveTo>
                    <a:pt x="-1" y="4184"/>
                  </a:moveTo>
                  <a:cubicBezTo>
                    <a:pt x="536" y="2719"/>
                    <a:pt x="1230" y="1316"/>
                    <a:pt x="2070" y="0"/>
                  </a:cubicBezTo>
                </a:path>
                <a:path w="20281" h="11616" stroke="0" extrusionOk="0">
                  <a:moveTo>
                    <a:pt x="-1" y="4184"/>
                  </a:moveTo>
                  <a:cubicBezTo>
                    <a:pt x="536" y="2719"/>
                    <a:pt x="1230" y="1316"/>
                    <a:pt x="2070" y="0"/>
                  </a:cubicBezTo>
                  <a:lnTo>
                    <a:pt x="20281" y="11616"/>
                  </a:lnTo>
                  <a:lnTo>
                    <a:pt x="-1" y="4184"/>
                  </a:lnTo>
                  <a:close/>
                </a:path>
              </a:pathLst>
            </a:custGeom>
            <a:noFill/>
            <a:ln w="38100" cap="rnd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51" name="Object 147"/>
            <p:cNvGraphicFramePr>
              <a:graphicFrameLocks noChangeAspect="1"/>
            </p:cNvGraphicFramePr>
            <p:nvPr/>
          </p:nvGraphicFramePr>
          <p:xfrm>
            <a:off x="7112000" y="5265738"/>
            <a:ext cx="354013" cy="382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6601" name="公式" r:id="rId24" imgW="139579" imgH="177646" progId="Equation.3">
                    <p:embed/>
                  </p:oleObj>
                </mc:Choice>
                <mc:Fallback>
                  <p:oleObj name="公式" r:id="rId24" imgW="139579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12000" y="5265738"/>
                          <a:ext cx="354013" cy="382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2" name="Object 148"/>
            <p:cNvGraphicFramePr>
              <a:graphicFrameLocks noChangeAspect="1"/>
            </p:cNvGraphicFramePr>
            <p:nvPr/>
          </p:nvGraphicFramePr>
          <p:xfrm>
            <a:off x="6267450" y="5872163"/>
            <a:ext cx="452438" cy="465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6602" name="公式" r:id="rId26" imgW="177569" imgH="215619" progId="Equation.3">
                    <p:embed/>
                  </p:oleObj>
                </mc:Choice>
                <mc:Fallback>
                  <p:oleObj name="公式" r:id="rId26" imgW="177569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7450" y="5872163"/>
                          <a:ext cx="452438" cy="4651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" name="Object 149"/>
            <p:cNvGraphicFramePr>
              <a:graphicFrameLocks noChangeAspect="1"/>
            </p:cNvGraphicFramePr>
            <p:nvPr/>
          </p:nvGraphicFramePr>
          <p:xfrm>
            <a:off x="7472363" y="5121275"/>
            <a:ext cx="484187" cy="465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6603" name="公式" r:id="rId28" imgW="190335" imgH="215713" progId="Equation.3">
                    <p:embed/>
                  </p:oleObj>
                </mc:Choice>
                <mc:Fallback>
                  <p:oleObj name="公式" r:id="rId28" imgW="190335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72363" y="5121275"/>
                          <a:ext cx="484187" cy="465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4" name="Object 150"/>
            <p:cNvGraphicFramePr>
              <a:graphicFrameLocks noChangeAspect="1"/>
            </p:cNvGraphicFramePr>
            <p:nvPr/>
          </p:nvGraphicFramePr>
          <p:xfrm>
            <a:off x="8369300" y="3092450"/>
            <a:ext cx="774700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6604" name="公式" r:id="rId30" imgW="304668" imgH="228501" progId="Equation.3">
                    <p:embed/>
                  </p:oleObj>
                </mc:Choice>
                <mc:Fallback>
                  <p:oleObj name="公式" r:id="rId30" imgW="304668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69300" y="3092450"/>
                          <a:ext cx="774700" cy="492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5" name="Object 151"/>
            <p:cNvGraphicFramePr>
              <a:graphicFrameLocks noChangeAspect="1"/>
            </p:cNvGraphicFramePr>
            <p:nvPr/>
          </p:nvGraphicFramePr>
          <p:xfrm>
            <a:off x="8234363" y="1892300"/>
            <a:ext cx="549275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6605" name="公式" r:id="rId32" imgW="215806" imgH="228501" progId="Equation.3">
                    <p:embed/>
                  </p:oleObj>
                </mc:Choice>
                <mc:Fallback>
                  <p:oleObj name="公式" r:id="rId32" imgW="215806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34363" y="1892300"/>
                          <a:ext cx="549275" cy="492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6" name="Object 152"/>
            <p:cNvGraphicFramePr>
              <a:graphicFrameLocks noChangeAspect="1"/>
            </p:cNvGraphicFramePr>
            <p:nvPr/>
          </p:nvGraphicFramePr>
          <p:xfrm>
            <a:off x="6443663" y="3681413"/>
            <a:ext cx="484187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6606" name="公式" r:id="rId34" imgW="190500" imgH="228600" progId="Equation.3">
                    <p:embed/>
                  </p:oleObj>
                </mc:Choice>
                <mc:Fallback>
                  <p:oleObj name="公式" r:id="rId34" imgW="1905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3663" y="3681413"/>
                          <a:ext cx="484187" cy="492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7" name="Arc 153"/>
            <p:cNvSpPr>
              <a:spLocks/>
            </p:cNvSpPr>
            <p:nvPr/>
          </p:nvSpPr>
          <p:spPr bwMode="invGray">
            <a:xfrm rot="5400000" flipH="1">
              <a:off x="5005388" y="3273425"/>
              <a:ext cx="814387" cy="334963"/>
            </a:xfrm>
            <a:custGeom>
              <a:avLst/>
              <a:gdLst>
                <a:gd name="T0" fmla="*/ 2147483647 w 21600"/>
                <a:gd name="T1" fmla="*/ 2147483647 h 7547"/>
                <a:gd name="T2" fmla="*/ 2147483647 w 21600"/>
                <a:gd name="T3" fmla="*/ 0 h 7547"/>
                <a:gd name="T4" fmla="*/ 2147483647 w 21600"/>
                <a:gd name="T5" fmla="*/ 2147483647 h 75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7547" fill="none" extrusionOk="0">
                  <a:moveTo>
                    <a:pt x="3" y="7546"/>
                  </a:moveTo>
                  <a:cubicBezTo>
                    <a:pt x="1" y="7425"/>
                    <a:pt x="0" y="7304"/>
                    <a:pt x="0" y="7183"/>
                  </a:cubicBezTo>
                  <a:cubicBezTo>
                    <a:pt x="-1" y="4736"/>
                    <a:pt x="415" y="2307"/>
                    <a:pt x="1229" y="0"/>
                  </a:cubicBezTo>
                </a:path>
                <a:path w="21600" h="7547" stroke="0" extrusionOk="0">
                  <a:moveTo>
                    <a:pt x="3" y="7546"/>
                  </a:moveTo>
                  <a:cubicBezTo>
                    <a:pt x="1" y="7425"/>
                    <a:pt x="0" y="7304"/>
                    <a:pt x="0" y="7183"/>
                  </a:cubicBezTo>
                  <a:cubicBezTo>
                    <a:pt x="-1" y="4736"/>
                    <a:pt x="415" y="2307"/>
                    <a:pt x="1229" y="0"/>
                  </a:cubicBezTo>
                  <a:lnTo>
                    <a:pt x="21600" y="7183"/>
                  </a:lnTo>
                  <a:lnTo>
                    <a:pt x="3" y="7546"/>
                  </a:lnTo>
                  <a:close/>
                </a:path>
              </a:pathLst>
            </a:custGeom>
            <a:noFill/>
            <a:ln w="38100" cap="rnd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zh-CN" altLang="en-US"/>
            </a:p>
          </p:txBody>
        </p:sp>
        <p:graphicFrame>
          <p:nvGraphicFramePr>
            <p:cNvPr id="163" name="Object 154"/>
            <p:cNvGraphicFramePr>
              <a:graphicFrameLocks noChangeAspect="1"/>
            </p:cNvGraphicFramePr>
            <p:nvPr/>
          </p:nvGraphicFramePr>
          <p:xfrm>
            <a:off x="5162550" y="3870325"/>
            <a:ext cx="581025" cy="436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6607" name="公式" r:id="rId36" imgW="228501" imgH="203112" progId="Equation.3">
                    <p:embed/>
                  </p:oleObj>
                </mc:Choice>
                <mc:Fallback>
                  <p:oleObj name="公式" r:id="rId36" imgW="228501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2550" y="3870325"/>
                          <a:ext cx="581025" cy="436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" name="Object 155"/>
            <p:cNvGraphicFramePr>
              <a:graphicFrameLocks noChangeAspect="1"/>
            </p:cNvGraphicFramePr>
            <p:nvPr/>
          </p:nvGraphicFramePr>
          <p:xfrm>
            <a:off x="6040438" y="3033713"/>
            <a:ext cx="871537" cy="436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6608" name="公式" r:id="rId38" imgW="342751" imgH="203112" progId="Equation.3">
                    <p:embed/>
                  </p:oleObj>
                </mc:Choice>
                <mc:Fallback>
                  <p:oleObj name="公式" r:id="rId38" imgW="342751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40438" y="3033713"/>
                          <a:ext cx="871537" cy="436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5" name="Arc 156"/>
            <p:cNvSpPr>
              <a:spLocks/>
            </p:cNvSpPr>
            <p:nvPr/>
          </p:nvSpPr>
          <p:spPr bwMode="invGray">
            <a:xfrm rot="5400000" flipH="1">
              <a:off x="5208588" y="2779713"/>
              <a:ext cx="936625" cy="841375"/>
            </a:xfrm>
            <a:custGeom>
              <a:avLst/>
              <a:gdLst>
                <a:gd name="T0" fmla="*/ 2147483647 w 27213"/>
                <a:gd name="T1" fmla="*/ 2147483647 h 21964"/>
                <a:gd name="T2" fmla="*/ 2147483647 w 27213"/>
                <a:gd name="T3" fmla="*/ 2147483647 h 21964"/>
                <a:gd name="T4" fmla="*/ 2147483647 w 27213"/>
                <a:gd name="T5" fmla="*/ 2147483647 h 219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13" h="21964" fill="none" extrusionOk="0">
                  <a:moveTo>
                    <a:pt x="3" y="21963"/>
                  </a:moveTo>
                  <a:cubicBezTo>
                    <a:pt x="1" y="21842"/>
                    <a:pt x="0" y="2172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3495" y="-1"/>
                    <a:pt x="25382" y="249"/>
                    <a:pt x="27212" y="742"/>
                  </a:cubicBezTo>
                </a:path>
                <a:path w="27213" h="21964" stroke="0" extrusionOk="0">
                  <a:moveTo>
                    <a:pt x="3" y="21963"/>
                  </a:moveTo>
                  <a:cubicBezTo>
                    <a:pt x="1" y="21842"/>
                    <a:pt x="0" y="2172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3495" y="-1"/>
                    <a:pt x="25382" y="249"/>
                    <a:pt x="27212" y="742"/>
                  </a:cubicBezTo>
                  <a:lnTo>
                    <a:pt x="21600" y="21600"/>
                  </a:lnTo>
                  <a:lnTo>
                    <a:pt x="3" y="21963"/>
                  </a:lnTo>
                  <a:close/>
                </a:path>
              </a:pathLst>
            </a:custGeom>
            <a:noFill/>
            <a:ln w="38100" cap="rnd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407463" y="4957208"/>
            <a:ext cx="8052970" cy="1682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：在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光栅的缝宽和缝间距一定的情况下，干涉的光强结果和波长以及角度有关，这也就决定了</a:t>
            </a:r>
            <a:r>
              <a:rPr lang="zh-CN" altLang="en-US" sz="2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相同波长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的单色光在</a:t>
            </a:r>
            <a:r>
              <a:rPr lang="zh-CN" altLang="en-US" sz="2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不同角度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下，干涉所得的光强不同；</a:t>
            </a:r>
            <a:r>
              <a:rPr lang="zh-CN" altLang="en-US" sz="2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不同波长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的光在</a:t>
            </a:r>
            <a:r>
              <a:rPr lang="zh-CN" altLang="en-US" sz="2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相同角度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下，干涉所得的光强也不同。</a:t>
            </a: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897237"/>
              </p:ext>
            </p:extLst>
          </p:nvPr>
        </p:nvGraphicFramePr>
        <p:xfrm>
          <a:off x="284704" y="1803763"/>
          <a:ext cx="212883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609" name="Equation" r:id="rId40" imgW="838080" imgH="419040" progId="Equation.DSMT4">
                  <p:embed/>
                </p:oleObj>
              </mc:Choice>
              <mc:Fallback>
                <p:oleObj name="Equation" r:id="rId40" imgW="83808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04" y="1803763"/>
                        <a:ext cx="2128838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173920"/>
              </p:ext>
            </p:extLst>
          </p:nvPr>
        </p:nvGraphicFramePr>
        <p:xfrm>
          <a:off x="2472402" y="2099702"/>
          <a:ext cx="515937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610" name="Equation" r:id="rId42" imgW="203040" imgH="152280" progId="Equation.DSMT4">
                  <p:embed/>
                </p:oleObj>
              </mc:Choice>
              <mc:Fallback>
                <p:oleObj name="Equation" r:id="rId42" imgW="203040" imgH="1522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2402" y="2099702"/>
                        <a:ext cx="515937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534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0" grpId="0"/>
      <p:bldP spid="123" grpId="0" animBg="1"/>
      <p:bldP spid="124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49" name="Group 9"/>
          <p:cNvGrpSpPr>
            <a:grpSpLocks/>
          </p:cNvGrpSpPr>
          <p:nvPr/>
        </p:nvGrpSpPr>
        <p:grpSpPr bwMode="auto">
          <a:xfrm>
            <a:off x="2303611" y="1889809"/>
            <a:ext cx="6084813" cy="4347503"/>
            <a:chOff x="930" y="2092"/>
            <a:chExt cx="4014" cy="2207"/>
          </a:xfrm>
        </p:grpSpPr>
        <p:pic>
          <p:nvPicPr>
            <p:cNvPr id="50" name="Picture 0" descr="image0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61" t="6483"/>
            <a:stretch>
              <a:fillRect/>
            </a:stretch>
          </p:blipFill>
          <p:spPr bwMode="auto">
            <a:xfrm>
              <a:off x="952" y="2092"/>
              <a:ext cx="3992" cy="2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Rectangle 8"/>
            <p:cNvSpPr>
              <a:spLocks noChangeArrowheads="1"/>
            </p:cNvSpPr>
            <p:nvPr/>
          </p:nvSpPr>
          <p:spPr bwMode="invGray">
            <a:xfrm>
              <a:off x="930" y="2319"/>
              <a:ext cx="68" cy="16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1pPr>
              <a:lvl2pPr marL="742950" indent="-28575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2pPr>
              <a:lvl3pPr marL="11430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3pPr>
              <a:lvl4pPr marL="16002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4pPr>
              <a:lvl5pPr marL="2057400" indent="-228600"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2"/>
                  </a:solidFill>
                  <a:latin typeface="宋体" charset="-122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</p:grpSp>
      <p:graphicFrame>
        <p:nvGraphicFramePr>
          <p:cNvPr id="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717793"/>
              </p:ext>
            </p:extLst>
          </p:nvPr>
        </p:nvGraphicFramePr>
        <p:xfrm>
          <a:off x="3045082" y="620688"/>
          <a:ext cx="1534962" cy="1068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036" name="Equation" r:id="rId5" imgW="571252" imgH="469696" progId="Equation.DSMT4">
                  <p:embed/>
                </p:oleObj>
              </mc:Choice>
              <mc:Fallback>
                <p:oleObj name="Equation" r:id="rId5" imgW="571252" imgH="46969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5082" y="620688"/>
                        <a:ext cx="1534962" cy="1068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920243"/>
              </p:ext>
            </p:extLst>
          </p:nvPr>
        </p:nvGraphicFramePr>
        <p:xfrm>
          <a:off x="5724128" y="690437"/>
          <a:ext cx="1607543" cy="96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037" name="Equation" r:id="rId7" imgW="698197" imgH="495085" progId="Equation.DSMT4">
                  <p:embed/>
                </p:oleObj>
              </mc:Choice>
              <mc:Fallback>
                <p:oleObj name="Equation" r:id="rId7" imgW="698197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690437"/>
                        <a:ext cx="1607543" cy="96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Line 7"/>
          <p:cNvSpPr>
            <a:spLocks noChangeShapeType="1"/>
          </p:cNvSpPr>
          <p:nvPr/>
        </p:nvSpPr>
        <p:spPr bwMode="invGray">
          <a:xfrm flipH="1">
            <a:off x="5792049" y="1887497"/>
            <a:ext cx="435011" cy="2335502"/>
          </a:xfrm>
          <a:prstGeom prst="line">
            <a:avLst/>
          </a:prstGeom>
          <a:noFill/>
          <a:ln w="38100" cap="rnd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" name="Line 6"/>
          <p:cNvSpPr>
            <a:spLocks noChangeShapeType="1"/>
          </p:cNvSpPr>
          <p:nvPr/>
        </p:nvSpPr>
        <p:spPr bwMode="invGray">
          <a:xfrm>
            <a:off x="3812563" y="1782722"/>
            <a:ext cx="138398" cy="1085217"/>
          </a:xfrm>
          <a:prstGeom prst="line">
            <a:avLst/>
          </a:prstGeom>
          <a:noFill/>
          <a:ln w="38100" cap="rnd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029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2" descr="data:image/jpeg;base64,/9j/4AAQSkZJRgABAQAAAQABAAD/2wCEAAkGBhMSERUUExQWFRUWGBgYFhUYGB0YGhcdGhcXGhUfGhwYHCYfGBwmGxgcHy8gIykpLCwsHR4xNTAqNSYrLCkBCQoKBQUFDQUFDSkYEhgpKSkpKSkpKSkpKSkpKSkpKSkpKSkpKSkpKSkpKSkpKSkpKSkpKSkpKSkpKSkpKSkpKf/AABEIAJMAeAMBIgACEQEDEQH/xAAcAAAABwEBAAAAAAAAAAAAAAAAAgMEBQYHAQj/xAA9EAACAQIEAwUGBAUEAQUAAAABAhEDIQAEEjEFQVEGImFxgQcTMpGh8EKx0eEUUmKCwSNyovEkJTRTg5L/xAAUAQEAAAAAAAAAAAAAAAAAAAAA/8QAFBEBAAAAAAAAAAAAAAAAAAAAAP/aAAwDAQACEQMRAD8A2onBZ288DTjpFsAF2F8FzFdUUs5CgXLEwBEXJ5Y6TtjKfar2tSqq5ajUDAMxrRsStlWeYBmfTpgJXtX7VFouaWWVaridTsTpU8h3fiM79NsZdxTidWvUarVYszkm8wL2CgkwOUYbUhcdNiem/wDgG3h4YJP67f8AeA7qOAGPI/UzhylAGnPIG7dTyVQNz9fLcotRIJEd4fEP5b7HnqnlyMc8A8yHHszRYNTzFVSuwFRio8CpMEeEYv3CfbF3VXMUO9saqNY7XKRK9bE+HTGYMOuOrSJ9PpyGA9EcC4xTzlL3lJrBirA7qw3HlBBHgRh+VxgHBO1ebydqFQKpbUUKqVYkAS0iSIUCxFvnjZuzXbKhnaaFO7UMB6Z/C0SVB57EjqPXATA88Gn8sdZI8sFn9sAcdP8AOBjgx3ALROBptjoE46w6YCq+0Ti5y+RqMvxMUpr4a2hri/wg+WMH8fXGq+2vNsKeWpD4Xeo7DqUVQt/OoTHljLaCyVERcfceuAPqhGWxEmDHPSRI58lMeRwtlsursqgFnZgqpvrZmAg9FE7C5wgZNhMCSB8p23MAfLwxePZNw9Hzju0aqVOaYi0ltJPotv7sBWM5lnosA2oVVJAKkBB4rbUCZ3ODcG4HWzdX3dOAAe/Ug6KcmCWJMsxnaZJO43xuua7LZWqZehTbzFr7yAYkm8xgtXh60lC0lVFAICqAqifAC3icBTaXYPLUkhQWiCzMRLkC5Yi4WY7i9LziO4nwBGSFVUG0C147wPM/Mk2xdqgIhfAkdTyInc3H5Yh89Q70QCDe97D4jcXERbxwGQZuiVJBEQY9bjmNsK8Iz70KgZCVOpDbqHUrHy0+THqcPu1FILWI5b9bkTEzceOGvAATmKZC6iGBFiYM2MAXg3A6wbxgPR1RJnCJp/PBOFVw9IaW1KAFDfzQIncyCQb8+p3w6NOwwCbW+9sDChp/f5YGAJTJPr9+uF4w1og/LC4O18BQvbJl0/g6bn41rqE/uVg4+Qn0GMhy9AsQBFyBfYSbeV/lGNi9r2X15KmBuKoYdLI4b6NbxjGNTF7i/ltgJKtwohqKqwL1dIVVIB1MxSJ6h1KzMTfF+7J8Dr5apRzCBTTqgU6oH4C2kSQ0EDWsEWINotJzRc68qdRJQ6lvsS2skHcS17bG4vj0HlKbV8qj6ipqqtQlQA0MAwB5BthI6bcgDniHHqGXUNXrU6QO2tgJ8p388RrdrMlVkJmqLMCLe8UbzHxRPl88U3jNGmtdko09NQFUbNVlaoQSTC01ImpVa/cQbCSQBinZytl9ZZDVrxHvVr06aqwLBTpam00zqbTfnaZwGv5jMBZ1H0jr0PTx2ww4nCqXYhFBnUzBFAI70zvfl4DDjh3Y6hSpMiKyalm7FmWLaQWJgCdtjjH6YDVKtSvrZaXxHR7wr39CKAzBFkjdjFtjOAU7UZunUrMUqCoNpX5jkLRy88R3DasVBDAKSAZDEEE7aUOqp/sETh5xLNBwIQBNOpSaaI0CxkU+6bqYa3O18SXYzJ0lrLUqs0kf6elzTgklSdQQzaLgiJ8sBtHZxlNFdM2Cq2pdLhgqzrX8BiO7yxJ4iOzrLohVKoPhEEczJJbvuSb6mAmZjErUOASrVMDCdRr9fDHcB3TBwqDsMEBEdf8AGCs438Z64BvxzhIzNFkNiVOk/wArW0n5gYy+j2Hre/chKDVKYQ/w9TUqtA0d2otgCsSCN7i0HGtrmOsYhu0qKU94KlWmw0qXolZIYwJDAhoJtaQWsRJOAyrtN2ZC8SajTUUadQqaZHwqGTcT0qArHIx1AO08JdvdorgK6qAwBkSAASPDFT4LltB93W7z03Z1Z4d4qHUhJiASljFpBxYWMEMp57ctvrywDrPZOSGsY5Hb9vMXxWqfZVmrFmWkiO2p/dU1DMdxrqRe/LecWN8wXAAn8uU2wqVA7zGI9Nzz67YAq0QGUAd0LpHO0bb3xhnGmqZXPZmkvN27puGVoKyLggg7HG3/AMbrJABsSJ5SCNQIG2+Mp9p5UZymysrVNIDxvF9OqNvxRziZsBgInJ5w1M5l3PxNWpTN5BqIItaNPKBa2Nf4b2Up5Zn90oNJzq90x7qG90mRF9uXLGYdg+Emvn6cgaaR96x3+GNPP+cj5HpjbXaBfAIIoAsAvOBG532wlVqX+4xyrULA/L1wgjDf/OAUqICd8DBWqi4PL7tgYBQPAiQPvzjCdSpBv+fhhFGkT+XlgxUkRM+G8fPfAcertccpG+Kj2k9pFGgzUFpmuwBDwQqK0XGogyQd4FuuEPaB2lbKotKkYq1Qe/zRNiR/UTK+FzuBjKSNomOkYD0JwxFzGVy1Sfio0yrcwSq2PIgkbdR44730MVFi+4+E25H9euG/s9p/+l5YPeaf/HUxX/jGJ5XhtLbH4T16g+P54BvkNNyPp64cqgiZ/by6YSHDwt6fd/p/D8uXpiMo1qmYy4KVPdTqUsACUIJUwGG4YEX6YBnx7s/lytfMpR/8j3baailg4aO4RB7pmCevjjGc9ln9/UFWprdajBmYfGVOktvzgGOXpjQu02ZOUC6uIVzVAJphqatTaORWiq6T1JN95xQM3WE1mFWpVLEHUyhSzNdm0y0GTpF/HbAal7KeG6MvUrEXquQP9tOw8gW1n5YuFaqL3Pn+mEOH5cUaFOmoChEVdMyFhRN7TeZOE6zE9Y5AX38vzwHGrRPTfkBPS+EWzW17bHn9jBK5i3M7fv19MD3LMLjynkfT8sAotYkCAB5XP1EYGD0aEGx3wMBE0c37sgTb5j897nDw8QAgX+/Ow9cV7K5k1JuAwAtyZYgTEQRtPPCxzYWx252iBEzc3teYwGf9vM/77P1SDIQJTHPYEnf+pzitVucdDHnh9m8z72q9Q/jdmE89TmPSIHphBavu3Vo16GDaTswUyVjxFvXAegOz1UJQooL0wiIrWsQgEHwMQD6YksztcSvMfO8jbYYqHZriCge41TAlGJEVaTANSaxtKkX5MrYfZrtKq3lwaZhwASUBiC67kdHEjqBgJyjm2Xq69R8a/wC4cx4i+IT+No5d3SpUVUrVHqUWmPjCmqt7SHkkdHnkcK5Di5rLKVKFUk2IMSN4JQko1jEj53GI/tDUZ6ROYy2XNIXJqy4U2UGVMgXifEbYBp2m7a5egFWmabEsuoiH0rMsxgdDYHqOmMm4pmhUqPUChFcnQoEAAeHhzPU4uGZ4RSIqstLK0UpUWqB6dPU7abAU/eO0d8hSxAgEAX2o1UXsZGwP6eE4DUOwHb01V/hsy01IijUO9SPwMf5wBY/iG9x3rm5Ld0Wvf78px55Bjad7X2/Tz8sa92D7V/xVFkqf+4pCTsPeLsGHiNm8TPPAWlKiJckD19ORODJnVIBDDlfFaqN3ySTJ52N+dvLl5Hrgq1FBkER8x62+/GxIWssTv9/XHMQi5tisSxEiZEAW53wMBVqvHqeX77kAg/hM6rQbfiMCOg+eKXxvtFUzBI+CnyQHe9ix/EfoPHfDTNZhnbU51GD6DeANgPDz5nDYL1wDylsCOfTw239B645mE+lpvf0O24+WCUT3dhY29Pp0wpUHK3kP6fKP5jgLf2Pds1lTSpvpzWU79LrUosZane0q5IE7Fl5HAo9qlraDmARUSNNWm2ishMagDHKfgcHnircA4ucpmaddZhG7wG7IbVB/+dvIY0TtzwJnQ5rKgOCut1AJLKRIqJAGq0EjfmOYwEVU42pdKlJhWqyDTL0B70Hl36BBaLWZb7Yt+bz9Svlaq1ss1OrVp6RSFQMzB2CBiI7ihiPiuYIgxil+zPiSLnJzDqo0N7piVVdWpedhJQED1w87Tdonpzl8tWD13qmpmMwkEdKdJTBmFI2sItuYCcpZHK+4r0a0GkalUVa3vUR3FMyhYSD3YgAW7vw3xm3ZrhQzBFJvxKwBgagYOkgSDvvE+WE+IdnxTGotqabki99je8m29yeWLN2DyTUq9SlVpuKihKmiEfQGEGVe+oSJAMjUOmAo1fLvTdkcFWUlWUiCCDe2FeGcRahWSqlmUzG0g2YHwIJ+mLT7VOHqmaSopk1qZLDSVgoQgMNcSpUf24pjHa8/ZwGpZfNisi1F+BhI5nlbzmQdtpGH/Dslr5mNiZJE7RPOBz5zzxV/Zs5qmpQLQFHvFHgTFSL9dJtyJxe81nUpLa2kdbDxJwB6mUWmkyIAmTyA22tgYrGe7Ru7EKNzIa0Ef07yJO5MicdwGd1EBE3B+fL6bTz9cNmSPv7nCuXqfMHf788EckG33bADLPEj6/S3nhwzSOv7yDa/T6HDJGuCOWH4a31+ojl44BnVTvW/6+niMap7LuO+8y/uCSHonuwTdGlqcgMswQy+g2xmNZF08pEDfnfl/b9cOuy/GP4XMpUPwTpqAR8JiYDAiVIDemAv/bTsITOZyy3u1WgNm5lqYBJmblOe4vY13gWV96jsKipoHeAQtpC3JBkC0hiP5Zj4YxqmSzSuIDgsI/8AjEjkwhZg77YgON8Jp06hzVHSH1ItZVI0VAxKqxAiG1NpJESGM7TgEezuVpBwyD/UBs7wzT8LKTssNI7oHdZTiJzCacyKtQXq16gAZC2kMWCqACGkkKbETBI+Ey8yq95dEhe6ADYypASeakpqpN0Kg7wcNvadSamgqKSwQq6t4yxXVG8sCpPWP5jgK37Qc0Xq5feP4ewOuwNWrFqneB7osemKwyCJn9vvpize0Rh/EUQvwDK0dN5sxdufnzxWot9/YwD/ALNcUbL5hXSLgoZ5h4F4jmAfTFqzfEXqEljaYCjux03IM8iD6dRQjiwcG4jqTQT31jSebL0uI7pix5EdMBJh3Nh4T3YPKJXZgdpiw3nAwmpuDpB5x3ivI7G4A/p325YGAqqP3vv7OBUN/l+3hgjDz8vn+mAR/wBdcAVjP1w6y5t0sfnH7YbAYUovB/QA874B2VLEi4kkEc7zPP8ArwzrL+35ged8O6IkgSbFd7cz8998EqpboQB62/bpzwF79nvG2rqMsWYVqS/6BBKh0kSrRPeWYBjYwdsXqnT99qo1VqAMrI47xUg2JBKxYiRjBMtXalUV0IDI2pSYIkbSDuP8HxxtXBOJUc/l0qnT7xQQWCor0nvq+JyCJ5EQQdhOAZ8Iyel6zMe+jP3LEyCBUJnlIWoCP5ziL7dsTQWkDO5W/wAQVdRid9Saf7kOJnjFQ0cxTzGoOCIcgj4l+HUFMIGQlOhdKfXFY7Z59WIVDHu9TKQQfwk6Sd1lDUgHlgKz2oGoZJ+T5KgB/wDXqQ/UYiafwn0/ziX48x/hsiD+CiQLwxVmZx3R8IHwgm5gnbETSW3+cA3K2wrlq+lg0AxuOoi+CFcAC+Ata3MqVNgwO5jcRF9uX0wMRvAa4go3K6jz32uIPjseUXGAiytx5nCbmw8f1bHcDAdRb/L/ADgRAEY7gYB0qCPX9cCisgk761/Nx/gYGBgG9RRP31P6YuXspz9RcxVRWIVqYYjkSrwp84Yj/oYGBgNNGYZmCsSytoDKbghmIYEHkRbGI1G7yA3EEQeiM6LPWFESfPfAwMA646f/ABcov4dJaI3J96JPWygX2AxDUeXngYGASq74AGO4GAX4c0VkItf8wwOO4GBgP//Z"/>
          <p:cNvSpPr>
            <a:spLocks noChangeAspect="1" noChangeArrowheads="1"/>
          </p:cNvSpPr>
          <p:nvPr/>
        </p:nvSpPr>
        <p:spPr bwMode="auto">
          <a:xfrm>
            <a:off x="63500" y="-669925"/>
            <a:ext cx="1143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invGray">
          <a:xfrm>
            <a:off x="251520" y="620688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400" b="1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/>
              <a:t>缝间干涉因子的特点</a:t>
            </a:r>
            <a:endParaRPr lang="en-US" altLang="zh-CN" dirty="0"/>
          </a:p>
        </p:txBody>
      </p:sp>
      <p:sp>
        <p:nvSpPr>
          <p:cNvPr id="51" name="Text Box 0"/>
          <p:cNvSpPr txBox="1">
            <a:spLocks noChangeArrowheads="1"/>
          </p:cNvSpPr>
          <p:nvPr/>
        </p:nvSpPr>
        <p:spPr bwMode="invGray">
          <a:xfrm>
            <a:off x="832692" y="1788889"/>
            <a:ext cx="72723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sz="2200" b="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① 位置</a:t>
            </a:r>
            <a:endParaRPr lang="zh-CN" altLang="en-US" sz="2200" b="0" dirty="0">
              <a:solidFill>
                <a:srgbClr val="0066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647267"/>
              </p:ext>
            </p:extLst>
          </p:nvPr>
        </p:nvGraphicFramePr>
        <p:xfrm>
          <a:off x="2946448" y="2157279"/>
          <a:ext cx="1489075" cy="711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069" name="Equation" r:id="rId4" imgW="698400" imgH="393480" progId="Equation.DSMT4">
                  <p:embed/>
                </p:oleObj>
              </mc:Choice>
              <mc:Fallback>
                <p:oleObj name="Equation" r:id="rId4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48" y="2157279"/>
                        <a:ext cx="1489075" cy="7118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520858"/>
              </p:ext>
            </p:extLst>
          </p:nvPr>
        </p:nvGraphicFramePr>
        <p:xfrm>
          <a:off x="4716016" y="2348880"/>
          <a:ext cx="30305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070" name="Equation" r:id="rId6" imgW="1193760" imgH="203040" progId="Equation.DSMT4">
                  <p:embed/>
                </p:oleObj>
              </mc:Choice>
              <mc:Fallback>
                <p:oleObj name="Equation" r:id="rId6" imgW="1193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348880"/>
                        <a:ext cx="3030538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 Box 4"/>
          <p:cNvSpPr txBox="1">
            <a:spLocks noChangeArrowheads="1"/>
          </p:cNvSpPr>
          <p:nvPr/>
        </p:nvSpPr>
        <p:spPr bwMode="invGray">
          <a:xfrm>
            <a:off x="832692" y="2985864"/>
            <a:ext cx="335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sz="2200" b="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② 数目</a:t>
            </a:r>
            <a:endParaRPr lang="zh-CN" altLang="en-US" sz="2200" b="0" dirty="0">
              <a:solidFill>
                <a:srgbClr val="0066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398397"/>
              </p:ext>
            </p:extLst>
          </p:nvPr>
        </p:nvGraphicFramePr>
        <p:xfrm>
          <a:off x="1709738" y="3510409"/>
          <a:ext cx="20002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071" name="Equation" r:id="rId8" imgW="787320" imgH="228600" progId="Equation.DSMT4">
                  <p:embed/>
                </p:oleObj>
              </mc:Choice>
              <mc:Fallback>
                <p:oleObj name="Equation" r:id="rId8" imgW="787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738" y="3510409"/>
                        <a:ext cx="200025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 Box 6"/>
          <p:cNvSpPr txBox="1">
            <a:spLocks noChangeArrowheads="1"/>
          </p:cNvSpPr>
          <p:nvPr/>
        </p:nvSpPr>
        <p:spPr bwMode="invGray">
          <a:xfrm>
            <a:off x="828054" y="4192364"/>
            <a:ext cx="727233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sz="2200" b="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③ 强度</a:t>
            </a:r>
            <a:endParaRPr lang="zh-CN" altLang="en-US" sz="2200" b="0" dirty="0">
              <a:solidFill>
                <a:srgbClr val="0066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invGray">
          <a:xfrm>
            <a:off x="3172667" y="5095652"/>
            <a:ext cx="2592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单缝</a:t>
            </a:r>
            <a:r>
              <a:rPr lang="zh-CN" altLang="en-US" sz="2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 </a:t>
            </a:r>
            <a:r>
              <a:rPr lang="en-US" altLang="zh-CN" sz="20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altLang="zh-CN" sz="2000" b="0" i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倍</a:t>
            </a:r>
          </a:p>
        </p:txBody>
      </p:sp>
      <p:sp>
        <p:nvSpPr>
          <p:cNvPr id="58" name="Text Box 11"/>
          <p:cNvSpPr txBox="1">
            <a:spLocks noChangeArrowheads="1"/>
          </p:cNvSpPr>
          <p:nvPr/>
        </p:nvSpPr>
        <p:spPr bwMode="invGray">
          <a:xfrm>
            <a:off x="832692" y="1196752"/>
            <a:ext cx="72723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）主极大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</a:p>
        </p:txBody>
      </p:sp>
      <p:graphicFrame>
        <p:nvGraphicFramePr>
          <p:cNvPr id="59" name="Object 1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182203"/>
              </p:ext>
            </p:extLst>
          </p:nvPr>
        </p:nvGraphicFramePr>
        <p:xfrm>
          <a:off x="4577604" y="3519264"/>
          <a:ext cx="16129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072" name="公式" r:id="rId10" imgW="634725" imgH="203112" progId="Equation.3">
                  <p:embed/>
                </p:oleObj>
              </mc:Choice>
              <mc:Fallback>
                <p:oleObj name="公式" r:id="rId10" imgW="63472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7604" y="3519264"/>
                        <a:ext cx="16129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 Box 8"/>
          <p:cNvSpPr txBox="1">
            <a:spLocks noChangeArrowheads="1"/>
          </p:cNvSpPr>
          <p:nvPr/>
        </p:nvSpPr>
        <p:spPr bwMode="invGray">
          <a:xfrm>
            <a:off x="971600" y="5710299"/>
            <a:ext cx="57555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charset="-122"/>
                <a:ea typeface="宋体" charset="-122"/>
              </a:defRPr>
            </a:lvl9pPr>
          </a:lstStyle>
          <a:p>
            <a:pPr algn="l"/>
            <a:r>
              <a:rPr lang="zh-CN" altLang="en-US" sz="2000" b="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说明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sz="2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主极大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sz="2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强度与 </a:t>
            </a:r>
            <a:r>
              <a:rPr lang="en-US" altLang="zh-CN" sz="20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 </a:t>
            </a:r>
            <a:r>
              <a:rPr lang="zh-CN" altLang="en-US" sz="2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有关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，位置</a:t>
            </a:r>
            <a:r>
              <a:rPr lang="zh-CN" altLang="en-US" sz="2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 </a:t>
            </a:r>
            <a:r>
              <a:rPr lang="en-US" altLang="zh-CN" sz="2000" b="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 </a:t>
            </a:r>
            <a:r>
              <a:rPr lang="zh-CN" altLang="en-US" sz="2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无关</a:t>
            </a:r>
            <a:endParaRPr lang="zh-CN" altLang="en-US" sz="2000" b="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1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768254"/>
              </p:ext>
            </p:extLst>
          </p:nvPr>
        </p:nvGraphicFramePr>
        <p:xfrm>
          <a:off x="2751809" y="4423361"/>
          <a:ext cx="1329210" cy="718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073" name="Equation" r:id="rId12" imgW="774364" imgH="418918" progId="Equation.DSMT4">
                  <p:embed/>
                </p:oleObj>
              </mc:Choice>
              <mc:Fallback>
                <p:oleObj name="Equation" r:id="rId12" imgW="774364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809" y="4423361"/>
                        <a:ext cx="1329210" cy="7188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054939"/>
              </p:ext>
            </p:extLst>
          </p:nvPr>
        </p:nvGraphicFramePr>
        <p:xfrm>
          <a:off x="1371648" y="2347779"/>
          <a:ext cx="997161" cy="421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074" name="Equation" r:id="rId14" imgW="482400" imgH="203040" progId="Equation.DSMT4">
                  <p:embed/>
                </p:oleObj>
              </mc:Choice>
              <mc:Fallback>
                <p:oleObj name="Equation" r:id="rId14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48" y="2347779"/>
                        <a:ext cx="997161" cy="4212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849068"/>
              </p:ext>
            </p:extLst>
          </p:nvPr>
        </p:nvGraphicFramePr>
        <p:xfrm>
          <a:off x="2524173" y="2408104"/>
          <a:ext cx="393265" cy="315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075" name="Equation" r:id="rId16" imgW="190417" imgH="152334" progId="Equation.DSMT4">
                  <p:embed/>
                </p:oleObj>
              </mc:Choice>
              <mc:Fallback>
                <p:oleObj name="Equation" r:id="rId16" imgW="190417" imgH="15233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73" y="2408104"/>
                        <a:ext cx="393265" cy="3159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064326"/>
              </p:ext>
            </p:extLst>
          </p:nvPr>
        </p:nvGraphicFramePr>
        <p:xfrm>
          <a:off x="4393924" y="4392419"/>
          <a:ext cx="2742259" cy="795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076" name="Equation" r:id="rId18" imgW="1358640" imgH="393480" progId="Equation.DSMT4">
                  <p:embed/>
                </p:oleObj>
              </mc:Choice>
              <mc:Fallback>
                <p:oleObj name="Equation" r:id="rId18" imgW="1358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3924" y="4392419"/>
                        <a:ext cx="2742259" cy="795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183028"/>
              </p:ext>
            </p:extLst>
          </p:nvPr>
        </p:nvGraphicFramePr>
        <p:xfrm>
          <a:off x="5528640" y="707177"/>
          <a:ext cx="1607543" cy="96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077" name="Equation" r:id="rId20" imgW="698197" imgH="495085" progId="Equation.DSMT4">
                  <p:embed/>
                </p:oleObj>
              </mc:Choice>
              <mc:Fallback>
                <p:oleObj name="Equation" r:id="rId20" imgW="698197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8640" y="707177"/>
                        <a:ext cx="1607543" cy="96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393431"/>
              </p:ext>
            </p:extLst>
          </p:nvPr>
        </p:nvGraphicFramePr>
        <p:xfrm>
          <a:off x="7487733" y="867022"/>
          <a:ext cx="1651224" cy="688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078" name="公式" r:id="rId22" imgW="799753" imgH="393529" progId="Equation.3">
                  <p:embed/>
                </p:oleObj>
              </mc:Choice>
              <mc:Fallback>
                <p:oleObj name="公式" r:id="rId22" imgW="79975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7733" y="867022"/>
                        <a:ext cx="1651224" cy="6888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67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27549</TotalTime>
  <Words>1727</Words>
  <Application>Microsoft Office PowerPoint</Application>
  <PresentationFormat>全屏显示(4:3)</PresentationFormat>
  <Paragraphs>188</Paragraphs>
  <Slides>31</Slides>
  <Notes>29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31</vt:i4>
      </vt:variant>
    </vt:vector>
  </HeadingPairs>
  <TitlesOfParts>
    <vt:vector size="41" baseType="lpstr">
      <vt:lpstr>宋体</vt:lpstr>
      <vt:lpstr>微软雅黑</vt:lpstr>
      <vt:lpstr>Arial</vt:lpstr>
      <vt:lpstr>Calibri</vt:lpstr>
      <vt:lpstr>Cambria Math</vt:lpstr>
      <vt:lpstr>Times New Roman</vt:lpstr>
      <vt:lpstr>Office 主题​​</vt:lpstr>
      <vt:lpstr>公式</vt:lpstr>
      <vt:lpstr>Equation</vt:lpstr>
      <vt:lpstr>Graph</vt:lpstr>
      <vt:lpstr>4.5 衍射光栅</vt:lpstr>
      <vt:lpstr>一、多缝夫琅禾费衍射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二、光栅光谱仪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作业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基础物理甲型光学课</dc:title>
  <dc:creator>CCTV</dc:creator>
  <cp:lastModifiedBy>silver zq</cp:lastModifiedBy>
  <cp:revision>1438</cp:revision>
  <cp:lastPrinted>2015-11-02T03:30:37Z</cp:lastPrinted>
  <dcterms:created xsi:type="dcterms:W3CDTF">2013-08-24T06:26:00Z</dcterms:created>
  <dcterms:modified xsi:type="dcterms:W3CDTF">2020-12-14T04:04:12Z</dcterms:modified>
</cp:coreProperties>
</file>