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11" r:id="rId3"/>
    <p:sldId id="25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1" r:id="rId23"/>
    <p:sldId id="330" r:id="rId24"/>
    <p:sldId id="332" r:id="rId25"/>
    <p:sldId id="339" r:id="rId26"/>
    <p:sldId id="285" r:id="rId27"/>
  </p:sldIdLst>
  <p:sldSz cx="9144000" cy="6858000" type="screen4x3"/>
  <p:notesSz cx="7102475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88087" autoAdjust="0"/>
  </p:normalViewPr>
  <p:slideViewPr>
    <p:cSldViewPr>
      <p:cViewPr varScale="1">
        <p:scale>
          <a:sx n="64" d="100"/>
          <a:sy n="64" d="100"/>
        </p:scale>
        <p:origin x="13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12" Type="http://schemas.openxmlformats.org/officeDocument/2006/relationships/image" Target="../media/image21.wmf"/><Relationship Id="rId2" Type="http://schemas.openxmlformats.org/officeDocument/2006/relationships/image" Target="../media/image5.wmf"/><Relationship Id="rId1" Type="http://schemas.openxmlformats.org/officeDocument/2006/relationships/image" Target="../media/image15.wmf"/><Relationship Id="rId6" Type="http://schemas.openxmlformats.org/officeDocument/2006/relationships/image" Target="../media/image8.wmf"/><Relationship Id="rId11" Type="http://schemas.openxmlformats.org/officeDocument/2006/relationships/image" Target="../media/image20.wmf"/><Relationship Id="rId5" Type="http://schemas.openxmlformats.org/officeDocument/2006/relationships/image" Target="../media/image16.wmf"/><Relationship Id="rId10" Type="http://schemas.openxmlformats.org/officeDocument/2006/relationships/image" Target="../media/image19.wmf"/><Relationship Id="rId4" Type="http://schemas.openxmlformats.org/officeDocument/2006/relationships/image" Target="../media/image7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6.wmf"/><Relationship Id="rId11" Type="http://schemas.openxmlformats.org/officeDocument/2006/relationships/image" Target="../media/image31.wmf"/><Relationship Id="rId5" Type="http://schemas.openxmlformats.org/officeDocument/2006/relationships/image" Target="../media/image26.wmf"/><Relationship Id="rId10" Type="http://schemas.openxmlformats.org/officeDocument/2006/relationships/image" Target="../media/image30.wmf"/><Relationship Id="rId4" Type="http://schemas.openxmlformats.org/officeDocument/2006/relationships/image" Target="../media/image25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26.wmf"/><Relationship Id="rId7" Type="http://schemas.openxmlformats.org/officeDocument/2006/relationships/image" Target="../media/image33.wmf"/><Relationship Id="rId12" Type="http://schemas.openxmlformats.org/officeDocument/2006/relationships/image" Target="../media/image40.wmf"/><Relationship Id="rId2" Type="http://schemas.openxmlformats.org/officeDocument/2006/relationships/image" Target="../media/image6.wmf"/><Relationship Id="rId16" Type="http://schemas.openxmlformats.org/officeDocument/2006/relationships/image" Target="../media/image44.wmf"/><Relationship Id="rId1" Type="http://schemas.openxmlformats.org/officeDocument/2006/relationships/image" Target="../media/image22.wmf"/><Relationship Id="rId6" Type="http://schemas.openxmlformats.org/officeDocument/2006/relationships/image" Target="../media/image35.wmf"/><Relationship Id="rId11" Type="http://schemas.openxmlformats.org/officeDocument/2006/relationships/image" Target="../media/image39.wmf"/><Relationship Id="rId5" Type="http://schemas.openxmlformats.org/officeDocument/2006/relationships/image" Target="../media/image28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4" Type="http://schemas.openxmlformats.org/officeDocument/2006/relationships/image" Target="../media/image27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D2393B70-3489-4500-9852-5D34FB186411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6515" tIns="48257" rIns="96515" bIns="48257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78CCDFC4-5FDF-46B8-A6EE-5E09BBEA8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ike.com/sowiki/%E5%BE%B7%E5%9B%BD?prd=content_doc_search" TargetMode="External"/><Relationship Id="rId7" Type="http://schemas.openxmlformats.org/officeDocument/2006/relationships/hyperlink" Target="http://www.baike.com/sowiki/%E8%82%BA%E7%BB%93%E6%A0%B8?prd=content_doc_searc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aike.com/sowiki/%E6%85%95%E5%B0%BC%E9%BB%91%E5%A4%A7%E5%AD%A6?prd=content_doc_search" TargetMode="External"/><Relationship Id="rId5" Type="http://schemas.openxmlformats.org/officeDocument/2006/relationships/hyperlink" Target="http://www.baike.com/sowiki/%E6%85%95%E5%B0%BC%E9%BB%91?prd=content_doc_search" TargetMode="External"/><Relationship Id="rId4" Type="http://schemas.openxmlformats.org/officeDocument/2006/relationships/hyperlink" Target="http://www.baike.com/sowiki/%E5%85%89%E5%AD%A6?prd=content_doc_search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夫琅禾费是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德国"/>
              </a:rPr>
              <a:t>德国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物理学家。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1787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日生于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斯特劳宾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，父亲是玻璃工匠，夫琅禾费幼年当学徒，后来自学了数学和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光学"/>
              </a:rPr>
              <a:t>光学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年开始在光学作坊当光学机工，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1818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年任经理，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1823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年担任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慕尼黑"/>
              </a:rPr>
              <a:t>慕尼黑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科学院物理陈列馆馆长和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慕尼黑大学"/>
              </a:rPr>
              <a:t>慕尼黑大学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教授，慕尼黑科学院院士。夫琅禾费自学成才，一生勤奋刻苦，终身未婚，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1826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日因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肺结核"/>
              </a:rPr>
              <a:t>肺结核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在慕尼黑逝世。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20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47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870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72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92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5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狭缝位置变化，条纹不变，意味着如果在衍射屏上打开多个狭缝，其干涉图样是一样的。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702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80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8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71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17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943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关于极小值，因为不是整数倍数，所以一般说第几条暗纹，而不说第几级暗纹。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86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478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720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86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73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24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实际的狭缝相对于透镜来说是很小的，因此都满足近轴条件，从而倾斜因子是可以忽略的（</a:t>
            </a:r>
            <a:r>
              <a:rPr lang="en-US" altLang="zh-CN" dirty="0"/>
              <a:t>=1</a:t>
            </a:r>
            <a:r>
              <a:rPr lang="zh-CN" altLang="en-US" dirty="0"/>
              <a:t>），而且球面波面源的振幅认为是不变的。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67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88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7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7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</p:spPr>
        <p:txBody>
          <a:bodyPr>
            <a:normAutofit/>
          </a:bodyPr>
          <a:lstStyle>
            <a:lvl1pPr algn="just"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289451"/>
          </a:xfrm>
        </p:spPr>
        <p:txBody>
          <a:bodyPr/>
          <a:lstStyle>
            <a:lvl1pPr>
              <a:lnSpc>
                <a:spcPct val="110000"/>
              </a:lnSpc>
              <a:defRPr sz="2800">
                <a:latin typeface="微软雅黑" pitchFamily="34" charset="-122"/>
                <a:ea typeface="微软雅黑" pitchFamily="34" charset="-122"/>
              </a:defRPr>
            </a:lvl1pPr>
            <a:lvl2pPr>
              <a:lnSpc>
                <a:spcPct val="110000"/>
              </a:lnSpc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lnSpc>
                <a:spcPct val="110000"/>
              </a:lnSpc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lnSpc>
                <a:spcPct val="110000"/>
              </a:lnSpc>
              <a:defRPr sz="1800">
                <a:latin typeface="微软雅黑" pitchFamily="34" charset="-122"/>
                <a:ea typeface="微软雅黑" pitchFamily="34" charset="-122"/>
              </a:defRPr>
            </a:lvl4pPr>
            <a:lvl5pPr>
              <a:lnSpc>
                <a:spcPct val="110000"/>
              </a:lnSpc>
              <a:defRPr sz="18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51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54.wmf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71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80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7.wmf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png"/><Relationship Id="rId11" Type="http://schemas.openxmlformats.org/officeDocument/2006/relationships/image" Target="../media/image46.wmf"/><Relationship Id="rId5" Type="http://schemas.openxmlformats.org/officeDocument/2006/relationships/image" Target="../media/image64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56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78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oleObject" Target="../embeddings/oleObject83.bin"/><Relationship Id="rId26" Type="http://schemas.openxmlformats.org/officeDocument/2006/relationships/oleObject" Target="../embeddings/oleObject85.bin"/><Relationship Id="rId39" Type="http://schemas.openxmlformats.org/officeDocument/2006/relationships/image" Target="../media/image63.wmf"/><Relationship Id="rId21" Type="http://schemas.openxmlformats.org/officeDocument/2006/relationships/image" Target="../media/image86.png"/><Relationship Id="rId34" Type="http://schemas.openxmlformats.org/officeDocument/2006/relationships/oleObject" Target="../embeddings/oleObject87.bin"/><Relationship Id="rId42" Type="http://schemas.openxmlformats.org/officeDocument/2006/relationships/oleObject" Target="../embeddings/oleObject89.bin"/><Relationship Id="rId47" Type="http://schemas.openxmlformats.org/officeDocument/2006/relationships/image" Target="../media/image65.wmf"/><Relationship Id="rId50" Type="http://schemas.openxmlformats.org/officeDocument/2006/relationships/image" Target="../media/image67.wmf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image" Target="../media/image81.png"/><Relationship Id="rId24" Type="http://schemas.openxmlformats.org/officeDocument/2006/relationships/oleObject" Target="../embeddings/oleObject84.bin"/><Relationship Id="rId32" Type="http://schemas.openxmlformats.org/officeDocument/2006/relationships/oleObject" Target="../embeddings/oleObject86.bin"/><Relationship Id="rId40" Type="http://schemas.openxmlformats.org/officeDocument/2006/relationships/oleObject" Target="../embeddings/oleObject89.bin"/><Relationship Id="rId5" Type="http://schemas.openxmlformats.org/officeDocument/2006/relationships/oleObject" Target="../embeddings/oleObject82.bin"/><Relationship Id="rId15" Type="http://schemas.openxmlformats.org/officeDocument/2006/relationships/slide" Target="slide25.xml"/><Relationship Id="rId28" Type="http://schemas.openxmlformats.org/officeDocument/2006/relationships/oleObject" Target="../embeddings/oleObject85.bin"/><Relationship Id="rId36" Type="http://schemas.openxmlformats.org/officeDocument/2006/relationships/oleObject" Target="../embeddings/oleObject88.bin"/><Relationship Id="rId49" Type="http://schemas.openxmlformats.org/officeDocument/2006/relationships/oleObject" Target="../embeddings/oleObject91.bin"/><Relationship Id="rId10" Type="http://schemas.openxmlformats.org/officeDocument/2006/relationships/image" Target="../media/image80.png"/><Relationship Id="rId19" Type="http://schemas.openxmlformats.org/officeDocument/2006/relationships/image" Target="../media/image59.wmf"/><Relationship Id="rId44" Type="http://schemas.openxmlformats.org/officeDocument/2006/relationships/oleObject" Target="../embeddings/oleObject90.bin"/><Relationship Id="rId52" Type="http://schemas.openxmlformats.org/officeDocument/2006/relationships/oleObject" Target="../embeddings/oleObject92.bin"/><Relationship Id="rId4" Type="http://schemas.openxmlformats.org/officeDocument/2006/relationships/image" Target="../media/image76.png"/><Relationship Id="rId14" Type="http://schemas.openxmlformats.org/officeDocument/2006/relationships/image" Target="../media/image84.png"/><Relationship Id="rId22" Type="http://schemas.openxmlformats.org/officeDocument/2006/relationships/oleObject" Target="../embeddings/oleObject84.bin"/><Relationship Id="rId30" Type="http://schemas.openxmlformats.org/officeDocument/2006/relationships/oleObject" Target="../embeddings/oleObject86.bin"/><Relationship Id="rId35" Type="http://schemas.openxmlformats.org/officeDocument/2006/relationships/oleObject" Target="../embeddings/oleObject87.bin"/><Relationship Id="rId43" Type="http://schemas.openxmlformats.org/officeDocument/2006/relationships/image" Target="../media/image64.wmf"/><Relationship Id="rId48" Type="http://schemas.openxmlformats.org/officeDocument/2006/relationships/oleObject" Target="../embeddings/oleObject91.bin"/><Relationship Id="rId8" Type="http://schemas.openxmlformats.org/officeDocument/2006/relationships/image" Target="../media/image69.png"/><Relationship Id="rId51" Type="http://schemas.openxmlformats.org/officeDocument/2006/relationships/oleObject" Target="../embeddings/oleObject92.bin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82.png"/><Relationship Id="rId17" Type="http://schemas.openxmlformats.org/officeDocument/2006/relationships/image" Target="../media/image59.wmf"/><Relationship Id="rId25" Type="http://schemas.openxmlformats.org/officeDocument/2006/relationships/image" Target="../media/image60.wmf"/><Relationship Id="rId33" Type="http://schemas.openxmlformats.org/officeDocument/2006/relationships/image" Target="../media/image62.wmf"/><Relationship Id="rId38" Type="http://schemas.openxmlformats.org/officeDocument/2006/relationships/oleObject" Target="../embeddings/oleObject88.bin"/><Relationship Id="rId46" Type="http://schemas.openxmlformats.org/officeDocument/2006/relationships/oleObject" Target="../embeddings/oleObject90.bin"/><Relationship Id="rId20" Type="http://schemas.openxmlformats.org/officeDocument/2006/relationships/image" Target="../media/image85.png"/><Relationship Id="rId5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84.wmf"/><Relationship Id="rId11" Type="http://schemas.openxmlformats.org/officeDocument/2006/relationships/image" Target="../media/image111.png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115.png"/><Relationship Id="rId10" Type="http://schemas.openxmlformats.org/officeDocument/2006/relationships/image" Target="../media/image86.wmf"/><Relationship Id="rId4" Type="http://schemas.openxmlformats.org/officeDocument/2006/relationships/image" Target="../media/image106.png"/><Relationship Id="rId9" Type="http://schemas.openxmlformats.org/officeDocument/2006/relationships/image" Target="../media/image85.wmf"/><Relationship Id="rId1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83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18" Type="http://schemas.openxmlformats.org/officeDocument/2006/relationships/image" Target="../media/image11.wmf"/><Relationship Id="rId26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2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9.wmf"/><Relationship Id="rId25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17.w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5.wmf"/><Relationship Id="rId15" Type="http://schemas.openxmlformats.org/officeDocument/2006/relationships/image" Target="../media/image8.wmf"/><Relationship Id="rId23" Type="http://schemas.openxmlformats.org/officeDocument/2006/relationships/image" Target="../media/image18.wmf"/><Relationship Id="rId28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2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wmf"/><Relationship Id="rId18" Type="http://schemas.openxmlformats.org/officeDocument/2006/relationships/image" Target="../media/image27.wmf"/><Relationship Id="rId26" Type="http://schemas.openxmlformats.org/officeDocument/2006/relationships/image" Target="../media/image30.wmf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8.wmf"/><Relationship Id="rId34" Type="http://schemas.openxmlformats.org/officeDocument/2006/relationships/image" Target="../media/image34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8.bin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5.wmf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5" Type="http://schemas.openxmlformats.org/officeDocument/2006/relationships/image" Target="../media/image22.wmf"/><Relationship Id="rId15" Type="http://schemas.openxmlformats.org/officeDocument/2006/relationships/image" Target="../media/image6.wmf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31.wmf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7.bin"/><Relationship Id="rId31" Type="http://schemas.openxmlformats.org/officeDocument/2006/relationships/oleObject" Target="../embeddings/oleObject44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9.bin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32.wmf"/><Relationship Id="rId8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33.wmf"/><Relationship Id="rId26" Type="http://schemas.openxmlformats.org/officeDocument/2006/relationships/image" Target="../media/image39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4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6.wmf"/><Relationship Id="rId29" Type="http://schemas.openxmlformats.org/officeDocument/2006/relationships/oleObject" Target="../embeddings/oleObject5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7.wmf"/><Relationship Id="rId24" Type="http://schemas.openxmlformats.org/officeDocument/2006/relationships/image" Target="../media/image38.wmf"/><Relationship Id="rId32" Type="http://schemas.openxmlformats.org/officeDocument/2006/relationships/image" Target="../media/image42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40.wmf"/><Relationship Id="rId36" Type="http://schemas.openxmlformats.org/officeDocument/2006/relationships/image" Target="../media/image44.wmf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0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6.wmf"/><Relationship Id="rId14" Type="http://schemas.openxmlformats.org/officeDocument/2006/relationships/image" Target="../media/image28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41.wmf"/><Relationship Id="rId35" Type="http://schemas.openxmlformats.org/officeDocument/2006/relationships/oleObject" Target="../embeddings/oleObject62.bin"/><Relationship Id="rId8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640960" cy="720080"/>
          </a:xfrm>
        </p:spPr>
        <p:txBody>
          <a:bodyPr/>
          <a:lstStyle/>
          <a:p>
            <a:pPr algn="ctr"/>
            <a:r>
              <a:rPr lang="en-US" altLang="zh-CN" dirty="0">
                <a:latin typeface="黑体" pitchFamily="49" charset="-122"/>
                <a:ea typeface="黑体" pitchFamily="49" charset="-122"/>
              </a:rPr>
              <a:t>4.3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夫琅禾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费单缝衍射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338437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zh-CN" altLang="en-US" dirty="0"/>
              <a:t>实验装置</a:t>
            </a:r>
            <a:endParaRPr lang="en-US" altLang="zh-CN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zh-CN" altLang="en-US" dirty="0"/>
              <a:t>单缝衍射的强度公式和衍射图案</a:t>
            </a:r>
            <a:endParaRPr lang="en-US" altLang="zh-CN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zh-CN" altLang="en-US" dirty="0"/>
              <a:t>单缝衍射因子的特点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081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0837" y="33265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复振幅矢量法</a:t>
            </a: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98785" y="835402"/>
            <a:ext cx="4787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各个参数的物理意思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033297" y="1373375"/>
            <a:ext cx="217487" cy="46085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810922" y="2021075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21997" y="3676837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10922" y="266877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810922" y="4684900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835109" y="1084450"/>
            <a:ext cx="0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810922" y="3100575"/>
            <a:ext cx="12239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810922" y="3676837"/>
            <a:ext cx="9350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810922" y="3676837"/>
            <a:ext cx="30241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250784" y="3676837"/>
            <a:ext cx="10080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810922" y="2884675"/>
            <a:ext cx="3024187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2034884" y="2884675"/>
            <a:ext cx="18002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810922" y="4108637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2034884" y="2884675"/>
            <a:ext cx="1800225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034884" y="3029137"/>
            <a:ext cx="7191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1387184" y="3821300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2466684" y="3389500"/>
            <a:ext cx="2873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2250784" y="3245037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810922" y="4324537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2106322" y="3676837"/>
            <a:ext cx="1728787" cy="647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810922" y="2740212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2106322" y="2740212"/>
            <a:ext cx="1728787" cy="936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810922" y="2165537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2034884" y="2165537"/>
            <a:ext cx="18002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034884" y="2165537"/>
            <a:ext cx="7191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1098259" y="2740212"/>
            <a:ext cx="504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2668297" y="3041837"/>
            <a:ext cx="792162" cy="4333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2106322" y="4108637"/>
            <a:ext cx="576262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810922" y="4684900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2106322" y="3676837"/>
            <a:ext cx="1728787" cy="1008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026822" y="4684900"/>
            <a:ext cx="5032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2106322" y="4181662"/>
            <a:ext cx="863600" cy="503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3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639960"/>
              </p:ext>
            </p:extLst>
          </p:nvPr>
        </p:nvGraphicFramePr>
        <p:xfrm>
          <a:off x="1387184" y="3316475"/>
          <a:ext cx="269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1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184" y="3316475"/>
                        <a:ext cx="269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160119"/>
              </p:ext>
            </p:extLst>
          </p:nvPr>
        </p:nvGraphicFramePr>
        <p:xfrm>
          <a:off x="2538122" y="3389500"/>
          <a:ext cx="269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2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122" y="3389500"/>
                        <a:ext cx="269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26167"/>
              </p:ext>
            </p:extLst>
          </p:nvPr>
        </p:nvGraphicFramePr>
        <p:xfrm>
          <a:off x="3835109" y="2668775"/>
          <a:ext cx="728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3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109" y="2668775"/>
                        <a:ext cx="7286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559656"/>
              </p:ext>
            </p:extLst>
          </p:nvPr>
        </p:nvGraphicFramePr>
        <p:xfrm>
          <a:off x="3943059" y="3460937"/>
          <a:ext cx="3238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4" name="Equation" r:id="rId9" imgW="152280" imgH="177480" progId="Equation.DSMT4">
                  <p:embed/>
                </p:oleObj>
              </mc:Choice>
              <mc:Fallback>
                <p:oleObj name="Equation" r:id="rId9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059" y="3460937"/>
                        <a:ext cx="3238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2001"/>
              </p:ext>
            </p:extLst>
          </p:nvPr>
        </p:nvGraphicFramePr>
        <p:xfrm>
          <a:off x="4559009" y="2490975"/>
          <a:ext cx="5445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5" name="Equation" r:id="rId11" imgW="203040" imgH="253800" progId="Equation.DSMT4">
                  <p:embed/>
                </p:oleObj>
              </mc:Choice>
              <mc:Fallback>
                <p:oleObj name="Equation" r:id="rId11" imgW="203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009" y="2490975"/>
                        <a:ext cx="5445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97221"/>
              </p:ext>
            </p:extLst>
          </p:nvPr>
        </p:nvGraphicFramePr>
        <p:xfrm>
          <a:off x="4554247" y="3319650"/>
          <a:ext cx="5095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6" name="Equation" r:id="rId13" imgW="190440" imgH="253800" progId="Equation.DSMT4">
                  <p:embed/>
                </p:oleObj>
              </mc:Choice>
              <mc:Fallback>
                <p:oleObj name="Equation" r:id="rId13" imgW="190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247" y="3319650"/>
                        <a:ext cx="5095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001837"/>
              </p:ext>
            </p:extLst>
          </p:nvPr>
        </p:nvGraphicFramePr>
        <p:xfrm>
          <a:off x="5610572" y="646781"/>
          <a:ext cx="19907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7" name="Equation" r:id="rId15" imgW="838080" imgH="393480" progId="Equation.DSMT4">
                  <p:embed/>
                </p:oleObj>
              </mc:Choice>
              <mc:Fallback>
                <p:oleObj name="Equation" r:id="rId15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572" y="646781"/>
                        <a:ext cx="19907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30389"/>
              </p:ext>
            </p:extLst>
          </p:nvPr>
        </p:nvGraphicFramePr>
        <p:xfrm>
          <a:off x="5541910" y="2961668"/>
          <a:ext cx="30765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8" name="Equation" r:id="rId17" imgW="1295280" imgH="419040" progId="Equation.DSMT4">
                  <p:embed/>
                </p:oleObj>
              </mc:Choice>
              <mc:Fallback>
                <p:oleObj name="Equation" r:id="rId17" imgW="1295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10" y="2961668"/>
                        <a:ext cx="30765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38508"/>
              </p:ext>
            </p:extLst>
          </p:nvPr>
        </p:nvGraphicFramePr>
        <p:xfrm>
          <a:off x="5975298" y="3826856"/>
          <a:ext cx="15986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9" name="Equation" r:id="rId19" imgW="672840" imgH="419040" progId="Equation.DSMT4">
                  <p:embed/>
                </p:oleObj>
              </mc:Choice>
              <mc:Fallback>
                <p:oleObj name="Equation" r:id="rId19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298" y="3826856"/>
                        <a:ext cx="15986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622998" y="5254018"/>
            <a:ext cx="1665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点的光强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 flipV="1">
            <a:off x="6407098" y="4533293"/>
            <a:ext cx="10080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2668297" y="4753784"/>
            <a:ext cx="23050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接收屏上的场点对透镜光心的张角</a:t>
            </a: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 flipV="1">
            <a:off x="2898484" y="3605400"/>
            <a:ext cx="7921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2179347" y="58374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68961"/>
              </p:ext>
            </p:extLst>
          </p:nvPr>
        </p:nvGraphicFramePr>
        <p:xfrm>
          <a:off x="2754022" y="5405625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0" name="Equation" r:id="rId21" imgW="152280" imgH="203040" progId="Equation.DSMT4">
                  <p:embed/>
                </p:oleObj>
              </mc:Choice>
              <mc:Fallback>
                <p:oleObj name="Equation" r:id="rId21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022" y="5405625"/>
                        <a:ext cx="4572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436843"/>
              </p:ext>
            </p:extLst>
          </p:nvPr>
        </p:nvGraphicFramePr>
        <p:xfrm>
          <a:off x="5610572" y="1782156"/>
          <a:ext cx="4524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1" name="Equation" r:id="rId23" imgW="190440" imgH="253800" progId="Equation.DSMT4">
                  <p:embed/>
                </p:oleObj>
              </mc:Choice>
              <mc:Fallback>
                <p:oleObj name="Equation" r:id="rId23" imgW="190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572" y="1782156"/>
                        <a:ext cx="45243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5541910" y="1890810"/>
            <a:ext cx="33142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是平行光轴分量的复振幅（几何像点处的复振幅）</a:t>
            </a:r>
          </a:p>
        </p:txBody>
      </p:sp>
    </p:spTree>
    <p:extLst>
      <p:ext uri="{BB962C8B-B14F-4D97-AF65-F5344CB8AC3E}">
        <p14:creationId xmlns:p14="http://schemas.microsoft.com/office/powerpoint/2010/main" val="17864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  <p:bldP spid="51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0837" y="83008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积分方法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2"/>
              <p:cNvSpPr txBox="1"/>
              <p:nvPr/>
            </p:nvSpPr>
            <p:spPr bwMode="auto">
              <a:xfrm>
                <a:off x="2627313" y="1069975"/>
                <a:ext cx="4176712" cy="915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nary>
                        <m:naryPr>
                          <m:chr m:val="∯"/>
                          <m:limLoc m:val="undOvr"/>
                          <m:supHide m:val="on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313" y="1069975"/>
                <a:ext cx="4176712" cy="915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1216" y="1985897"/>
            <a:ext cx="8229600" cy="247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点的次波来自同一方向，倾斜因子相同。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不同方向的光，满足近轴条件，倾斜因子为常数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瞳函数为常数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积分简化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4"/>
              <p:cNvSpPr txBox="1"/>
              <p:nvPr/>
            </p:nvSpPr>
            <p:spPr bwMode="auto">
              <a:xfrm>
                <a:off x="621040" y="4202456"/>
                <a:ext cx="4321175" cy="954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∯"/>
                          <m:limLoc m:val="undOvr"/>
                          <m:supHide m:val="on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𝑖𝑘𝑟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040" y="4202456"/>
                <a:ext cx="4321175" cy="954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7"/>
              <p:cNvSpPr txBox="1"/>
              <p:nvPr/>
            </p:nvSpPr>
            <p:spPr bwMode="auto">
              <a:xfrm>
                <a:off x="1440190" y="5066056"/>
                <a:ext cx="2625725" cy="954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𝑖𝑘𝑟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Object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90" y="5066056"/>
                <a:ext cx="2625725" cy="95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45"/>
          <p:cNvSpPr>
            <a:spLocks noChangeShapeType="1"/>
          </p:cNvSpPr>
          <p:nvPr/>
        </p:nvSpPr>
        <p:spPr bwMode="auto">
          <a:xfrm flipV="1">
            <a:off x="6372225" y="35004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7218363" y="3344863"/>
            <a:ext cx="152400" cy="32400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6359525" y="3800475"/>
            <a:ext cx="0" cy="454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156325" y="4965700"/>
            <a:ext cx="2379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6359525" y="4254500"/>
            <a:ext cx="0" cy="1419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6359525" y="5673725"/>
            <a:ext cx="0" cy="454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8486775" y="3141663"/>
            <a:ext cx="0" cy="364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6359525" y="4557713"/>
            <a:ext cx="860425" cy="407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359525" y="4965700"/>
            <a:ext cx="657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359525" y="4965700"/>
            <a:ext cx="21272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7370763" y="4965700"/>
            <a:ext cx="7096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6359525" y="4406900"/>
            <a:ext cx="2127250" cy="1012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7219950" y="4406900"/>
            <a:ext cx="1266825" cy="150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6359525" y="5268913"/>
            <a:ext cx="860425" cy="404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7219950" y="4406900"/>
            <a:ext cx="1266825" cy="862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7219950" y="4508500"/>
            <a:ext cx="504825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6764338" y="5065713"/>
            <a:ext cx="3540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V="1">
            <a:off x="7523163" y="4760913"/>
            <a:ext cx="201612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7370763" y="4659313"/>
            <a:ext cx="760412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6359525" y="5419725"/>
            <a:ext cx="9096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7269163" y="4965700"/>
            <a:ext cx="1217612" cy="454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6359525" y="4305300"/>
            <a:ext cx="9096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7269163" y="4305300"/>
            <a:ext cx="1217612" cy="660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V="1">
            <a:off x="6359525" y="3902075"/>
            <a:ext cx="860425" cy="404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7219950" y="3902075"/>
            <a:ext cx="12668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7219950" y="3902075"/>
            <a:ext cx="504825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6561138" y="4305300"/>
            <a:ext cx="355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7664450" y="4518025"/>
            <a:ext cx="557213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V="1">
            <a:off x="7269163" y="5268913"/>
            <a:ext cx="404812" cy="1508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>
            <a:off x="6359525" y="5673725"/>
            <a:ext cx="9096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 flipV="1">
            <a:off x="7269163" y="4965700"/>
            <a:ext cx="1217612" cy="708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6510338" y="5673725"/>
            <a:ext cx="3540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7269163" y="5319713"/>
            <a:ext cx="609600" cy="3540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43" name="Object 34"/>
          <p:cNvGraphicFramePr>
            <a:graphicFrameLocks noChangeAspect="1"/>
          </p:cNvGraphicFramePr>
          <p:nvPr/>
        </p:nvGraphicFramePr>
        <p:xfrm>
          <a:off x="6764338" y="4710113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86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4710113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5"/>
          <p:cNvGraphicFramePr>
            <a:graphicFrameLocks noChangeAspect="1"/>
          </p:cNvGraphicFramePr>
          <p:nvPr/>
        </p:nvGraphicFramePr>
        <p:xfrm>
          <a:off x="7572375" y="4760913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87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4760913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6"/>
          <p:cNvGraphicFramePr>
            <a:graphicFrameLocks noChangeAspect="1"/>
          </p:cNvGraphicFramePr>
          <p:nvPr/>
        </p:nvGraphicFramePr>
        <p:xfrm>
          <a:off x="8486775" y="4254500"/>
          <a:ext cx="5111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88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4254500"/>
                        <a:ext cx="5111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7"/>
          <p:cNvGraphicFramePr>
            <a:graphicFrameLocks noChangeAspect="1"/>
          </p:cNvGraphicFramePr>
          <p:nvPr/>
        </p:nvGraphicFramePr>
        <p:xfrm>
          <a:off x="8561388" y="4811713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89"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388" y="4811713"/>
                        <a:ext cx="228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7321550" y="6483350"/>
            <a:ext cx="116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48" name="Object 40"/>
          <p:cNvGraphicFramePr>
            <a:graphicFrameLocks noChangeAspect="1"/>
          </p:cNvGraphicFramePr>
          <p:nvPr/>
        </p:nvGraphicFramePr>
        <p:xfrm>
          <a:off x="7724775" y="6180138"/>
          <a:ext cx="3222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90" name="Equation" r:id="rId14" imgW="152280" imgH="203040" progId="Equation.DSMT4">
                  <p:embed/>
                </p:oleObj>
              </mc:Choice>
              <mc:Fallback>
                <p:oleObj name="Equation" r:id="rId14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775" y="6180138"/>
                        <a:ext cx="322263" cy="427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6"/>
          <p:cNvGraphicFramePr>
            <a:graphicFrameLocks noChangeAspect="1"/>
          </p:cNvGraphicFramePr>
          <p:nvPr/>
        </p:nvGraphicFramePr>
        <p:xfrm>
          <a:off x="6443663" y="3357563"/>
          <a:ext cx="3270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91"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357563"/>
                        <a:ext cx="3270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8"/>
          <p:cNvGraphicFramePr>
            <a:graphicFrameLocks noChangeAspect="1"/>
          </p:cNvGraphicFramePr>
          <p:nvPr/>
        </p:nvGraphicFramePr>
        <p:xfrm>
          <a:off x="5940425" y="3860800"/>
          <a:ext cx="2984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92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860800"/>
                        <a:ext cx="29845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9"/>
          <p:cNvGraphicFramePr>
            <a:graphicFrameLocks noChangeAspect="1"/>
          </p:cNvGraphicFramePr>
          <p:nvPr/>
        </p:nvGraphicFramePr>
        <p:xfrm>
          <a:off x="5724525" y="5322888"/>
          <a:ext cx="4984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93" name="Equation" r:id="rId20" imgW="253800" imgH="393480" progId="Equation.DSMT4">
                  <p:embed/>
                </p:oleObj>
              </mc:Choice>
              <mc:Fallback>
                <p:oleObj name="Equation" r:id="rId20" imgW="253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22888"/>
                        <a:ext cx="49847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6372225" y="56610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06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3824" y="26064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积分方法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3517925" y="794499"/>
                <a:ext cx="4860925" cy="865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nary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𝑖𝑘𝑟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7925" y="794499"/>
                <a:ext cx="4860925" cy="865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889377"/>
              </p:ext>
            </p:extLst>
          </p:nvPr>
        </p:nvGraphicFramePr>
        <p:xfrm>
          <a:off x="5004768" y="1807945"/>
          <a:ext cx="1533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54" name="Equation" r:id="rId5" imgW="876240" imgH="241200" progId="Equation.DSMT4">
                  <p:embed/>
                </p:oleObj>
              </mc:Choice>
              <mc:Fallback>
                <p:oleObj name="Equation" r:id="rId5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768" y="1807945"/>
                        <a:ext cx="1533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/>
              <p:cNvSpPr txBox="1"/>
              <p:nvPr/>
            </p:nvSpPr>
            <p:spPr bwMode="auto">
              <a:xfrm>
                <a:off x="3491880" y="2643777"/>
                <a:ext cx="1676400" cy="36195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2643777"/>
                <a:ext cx="1676400" cy="361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"/>
              <p:cNvSpPr txBox="1"/>
              <p:nvPr/>
            </p:nvSpPr>
            <p:spPr bwMode="auto">
              <a:xfrm>
                <a:off x="692217" y="3582756"/>
                <a:ext cx="7811909" cy="9064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nary>
                      <m:naryPr>
                        <m:limLoc m:val="undOvr"/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  <m:func>
                              <m:func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sup>
                        </m:sSup>
                        <m:r>
                          <m:rPr>
                            <m:sty m:val="p"/>
                          </m:rPr>
                          <a:rPr lang="zh-CN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  <m:func>
                          <m:func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sup>
                    </m:sSup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sup>
                    </m:sSup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217" y="3582756"/>
                <a:ext cx="7811909" cy="906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0"/>
              <p:cNvSpPr txBox="1"/>
              <p:nvPr/>
            </p:nvSpPr>
            <p:spPr bwMode="auto">
              <a:xfrm>
                <a:off x="1198801" y="4467497"/>
                <a:ext cx="2819349" cy="10740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8801" y="4467497"/>
                <a:ext cx="2819349" cy="10740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1"/>
              <p:cNvSpPr txBox="1"/>
              <p:nvPr/>
            </p:nvSpPr>
            <p:spPr bwMode="auto">
              <a:xfrm>
                <a:off x="7333636" y="4730662"/>
                <a:ext cx="1391142" cy="83065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3636" y="4730662"/>
                <a:ext cx="1391142" cy="8306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6"/>
              <p:cNvSpPr txBox="1"/>
              <p:nvPr/>
            </p:nvSpPr>
            <p:spPr bwMode="auto">
              <a:xfrm>
                <a:off x="3965919" y="4439998"/>
                <a:ext cx="3220885" cy="129813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𝑎𝐾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𝑘𝑎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𝑘𝑎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5919" y="4439998"/>
                <a:ext cx="3220885" cy="12981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4"/>
              <p:cNvSpPr txBox="1"/>
              <p:nvPr/>
            </p:nvSpPr>
            <p:spPr bwMode="auto">
              <a:xfrm>
                <a:off x="5590053" y="2653896"/>
                <a:ext cx="2895600" cy="4651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0053" y="2653896"/>
                <a:ext cx="2895600" cy="465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25"/>
              <p:cNvSpPr txBox="1"/>
              <p:nvPr/>
            </p:nvSpPr>
            <p:spPr bwMode="auto">
              <a:xfrm>
                <a:off x="3491880" y="1819057"/>
                <a:ext cx="1311275" cy="404813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1819057"/>
                <a:ext cx="1311275" cy="404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225616" y="771260"/>
            <a:ext cx="2490540" cy="2536920"/>
            <a:chOff x="-150788" y="1258998"/>
            <a:chExt cx="3287713" cy="3311526"/>
          </a:xfrm>
        </p:grpSpPr>
        <p:sp>
          <p:nvSpPr>
            <p:cNvPr id="17" name="Oval 26">
              <a:hlinkClick r:id="rId1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363688" y="1584436"/>
              <a:ext cx="209550" cy="29860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6375" y="3083036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474688" y="3632311"/>
              <a:ext cx="0" cy="938213"/>
            </a:xfrm>
            <a:prstGeom prst="line">
              <a:avLst/>
            </a:prstGeom>
            <a:noFill/>
            <a:ln w="1206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 flipV="1">
              <a:off x="474688" y="1651111"/>
              <a:ext cx="0" cy="882650"/>
            </a:xfrm>
            <a:prstGeom prst="line">
              <a:avLst/>
            </a:prstGeom>
            <a:noFill/>
            <a:ln w="1206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474688" y="2360724"/>
              <a:ext cx="993775" cy="385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V="1">
              <a:off x="474688" y="2690924"/>
              <a:ext cx="993775" cy="387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V="1">
              <a:off x="474688" y="3022711"/>
              <a:ext cx="993775" cy="385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V="1">
              <a:off x="474688" y="3187811"/>
              <a:ext cx="993775" cy="385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412900" y="2360724"/>
              <a:ext cx="1379538" cy="2206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2771800" y="1643174"/>
              <a:ext cx="0" cy="28686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1416075" y="2581386"/>
              <a:ext cx="1376363" cy="633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 flipV="1">
              <a:off x="1468463" y="2581386"/>
              <a:ext cx="1323975" cy="441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 flipV="1">
              <a:off x="1468463" y="2581386"/>
              <a:ext cx="1268412" cy="109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473100" y="2517886"/>
              <a:ext cx="0" cy="1119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85103018"/>
                    </p:ext>
                  </p:extLst>
                </p:nvPr>
              </p:nvGraphicFramePr>
              <p:xfrm>
                <a:off x="1339875" y="1258998"/>
                <a:ext cx="295275" cy="34925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55" name="Equation" r:id="rId16" imgW="139680" imgH="164880" progId="Equation.DSMT4">
                        <p:embed/>
                      </p:oleObj>
                    </mc:Choice>
                    <mc:Fallback>
                      <p:oleObj name="Equation" r:id="rId16" imgW="13968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39875" y="1258998"/>
                              <a:ext cx="295275" cy="3492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85103018"/>
                    </p:ext>
                  </p:extLst>
                </p:nvPr>
              </p:nvGraphicFramePr>
              <p:xfrm>
                <a:off x="1339875" y="1258998"/>
                <a:ext cx="295275" cy="34925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395" name="Equation" r:id="rId18" imgW="139680" imgH="164880" progId="Equation.DSMT4">
                        <p:embed/>
                      </p:oleObj>
                    </mc:Choice>
                    <mc:Fallback>
                      <p:oleObj name="Equation" r:id="rId18" imgW="13968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39875" y="1258998"/>
                              <a:ext cx="295275" cy="3492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1468463" y="4086336"/>
              <a:ext cx="1303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42"/>
                <p:cNvSpPr txBox="1"/>
                <p:nvPr/>
              </p:nvSpPr>
              <p:spPr bwMode="auto">
                <a:xfrm>
                  <a:off x="1990750" y="3668824"/>
                  <a:ext cx="320675" cy="430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3" name="Object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0750" y="3668824"/>
                  <a:ext cx="320675" cy="430212"/>
                </a:xfrm>
                <a:prstGeom prst="rect">
                  <a:avLst/>
                </a:prstGeom>
                <a:blipFill>
                  <a:blip r:embed="rId20"/>
                  <a:stretch>
                    <a:fillRect r="-17500" b="-925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ject 43"/>
                <p:cNvSpPr txBox="1"/>
                <p:nvPr/>
              </p:nvSpPr>
              <p:spPr bwMode="auto">
                <a:xfrm>
                  <a:off x="2760688" y="2417874"/>
                  <a:ext cx="323850" cy="349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4" name="Object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0688" y="2417874"/>
                  <a:ext cx="323850" cy="34925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" name="Object 4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9853133"/>
                    </p:ext>
                  </p:extLst>
                </p:nvPr>
              </p:nvGraphicFramePr>
              <p:xfrm>
                <a:off x="2736875" y="3057636"/>
                <a:ext cx="400050" cy="349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56" name="Equation" r:id="rId22" imgW="190440" imgH="164880" progId="Equation.DSMT4">
                        <p:embed/>
                      </p:oleObj>
                    </mc:Choice>
                    <mc:Fallback>
                      <p:oleObj name="Equation" r:id="rId22" imgW="19044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36875" y="3057636"/>
                              <a:ext cx="400050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5" name="Object 4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9853133"/>
                    </p:ext>
                  </p:extLst>
                </p:nvPr>
              </p:nvGraphicFramePr>
              <p:xfrm>
                <a:off x="2736875" y="3057636"/>
                <a:ext cx="400050" cy="349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396" name="Equation" r:id="rId24" imgW="190440" imgH="164880" progId="Equation.DSMT4">
                        <p:embed/>
                      </p:oleObj>
                    </mc:Choice>
                    <mc:Fallback>
                      <p:oleObj name="Equation" r:id="rId24" imgW="19044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36875" y="3057636"/>
                              <a:ext cx="400050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473100" y="2746486"/>
              <a:ext cx="117475" cy="274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465163" y="3075099"/>
              <a:ext cx="117475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8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07164149"/>
                    </p:ext>
                  </p:extLst>
                </p:nvPr>
              </p:nvGraphicFramePr>
              <p:xfrm>
                <a:off x="234975" y="3024299"/>
                <a:ext cx="238125" cy="261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57" name="Equation" r:id="rId26" imgW="126720" imgH="139680" progId="Equation.DSMT4">
                        <p:embed/>
                      </p:oleObj>
                    </mc:Choice>
                    <mc:Fallback>
                      <p:oleObj name="Equation" r:id="rId26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4975" y="3024299"/>
                              <a:ext cx="238125" cy="2619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8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07164149"/>
                    </p:ext>
                  </p:extLst>
                </p:nvPr>
              </p:nvGraphicFramePr>
              <p:xfrm>
                <a:off x="234975" y="3024299"/>
                <a:ext cx="238125" cy="261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397" name="Equation" r:id="rId28" imgW="126720" imgH="139680" progId="Equation.DSMT4">
                        <p:embed/>
                      </p:oleObj>
                    </mc:Choice>
                    <mc:Fallback>
                      <p:oleObj name="Equation" r:id="rId28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4975" y="3024299"/>
                              <a:ext cx="238125" cy="2619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9" name="Object 4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64073665"/>
                    </p:ext>
                  </p:extLst>
                </p:nvPr>
              </p:nvGraphicFramePr>
              <p:xfrm>
                <a:off x="-150788" y="2778236"/>
                <a:ext cx="238126" cy="2635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58" name="Equation" r:id="rId30" imgW="126720" imgH="139680" progId="Equation.DSMT4">
                        <p:embed/>
                      </p:oleObj>
                    </mc:Choice>
                    <mc:Fallback>
                      <p:oleObj name="Equation" r:id="rId30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150788" y="2778236"/>
                              <a:ext cx="238126" cy="2635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9" name="Object 4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64073665"/>
                    </p:ext>
                  </p:extLst>
                </p:nvPr>
              </p:nvGraphicFramePr>
              <p:xfrm>
                <a:off x="-150788" y="2778236"/>
                <a:ext cx="238126" cy="2635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398" name="Equation" r:id="rId32" imgW="126720" imgH="139680" progId="Equation.DSMT4">
                        <p:embed/>
                      </p:oleObj>
                    </mc:Choice>
                    <mc:Fallback>
                      <p:oleObj name="Equation" r:id="rId32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150788" y="2778236"/>
                              <a:ext cx="238126" cy="2635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0" name="Line 49"/>
            <p:cNvSpPr>
              <a:spLocks noChangeShapeType="1"/>
            </p:cNvSpPr>
            <p:nvPr/>
          </p:nvSpPr>
          <p:spPr bwMode="auto">
            <a:xfrm flipV="1">
              <a:off x="473100" y="1454261"/>
              <a:ext cx="0" cy="1050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1" name="Object 5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6628442"/>
                    </p:ext>
                  </p:extLst>
                </p:nvPr>
              </p:nvGraphicFramePr>
              <p:xfrm>
                <a:off x="473100" y="1297099"/>
                <a:ext cx="238125" cy="261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59" name="Equation" r:id="rId34" imgW="126720" imgH="139680" progId="Equation.DSMT4">
                        <p:embed/>
                      </p:oleObj>
                    </mc:Choice>
                    <mc:Fallback>
                      <p:oleObj name="Equation" r:id="rId34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3100" y="1297099"/>
                              <a:ext cx="238125" cy="2619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1" name="Object 5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6628442"/>
                    </p:ext>
                  </p:extLst>
                </p:nvPr>
              </p:nvGraphicFramePr>
              <p:xfrm>
                <a:off x="473100" y="1297099"/>
                <a:ext cx="238125" cy="261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399" name="Equation" r:id="rId35" imgW="126720" imgH="139680" progId="Equation.DSMT4">
                        <p:embed/>
                      </p:oleObj>
                    </mc:Choice>
                    <mc:Fallback>
                      <p:oleObj name="Equation" r:id="rId35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3100" y="1297099"/>
                              <a:ext cx="238125" cy="2619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2" name="Object 5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0527397"/>
                    </p:ext>
                  </p:extLst>
                </p:nvPr>
              </p:nvGraphicFramePr>
              <p:xfrm>
                <a:off x="804888" y="2349611"/>
                <a:ext cx="214312" cy="239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60" name="Equation" r:id="rId36" imgW="114120" imgH="126720" progId="Equation.DSMT4">
                        <p:embed/>
                      </p:oleObj>
                    </mc:Choice>
                    <mc:Fallback>
                      <p:oleObj name="Equation" r:id="rId36" imgW="114120" imgH="1267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4888" y="2349611"/>
                              <a:ext cx="214312" cy="239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2" name="Object 5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0527397"/>
                    </p:ext>
                  </p:extLst>
                </p:nvPr>
              </p:nvGraphicFramePr>
              <p:xfrm>
                <a:off x="804888" y="2349611"/>
                <a:ext cx="214312" cy="239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00" name="Equation" r:id="rId38" imgW="114120" imgH="126720" progId="Equation.DSMT4">
                        <p:embed/>
                      </p:oleObj>
                    </mc:Choice>
                    <mc:Fallback>
                      <p:oleObj name="Equation" r:id="rId38" imgW="114120" imgH="1267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4888" y="2349611"/>
                              <a:ext cx="214312" cy="239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3" name="Object 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19929353"/>
                    </p:ext>
                  </p:extLst>
                </p:nvPr>
              </p:nvGraphicFramePr>
              <p:xfrm>
                <a:off x="912838" y="2467086"/>
                <a:ext cx="261937" cy="4302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61" name="Equation" r:id="rId40" imgW="139680" imgH="228600" progId="Equation.DSMT4">
                        <p:embed/>
                      </p:oleObj>
                    </mc:Choice>
                    <mc:Fallback>
                      <p:oleObj name="Equation" r:id="rId40" imgW="1396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2838" y="2467086"/>
                              <a:ext cx="261937" cy="430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3" name="Object 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19929353"/>
                    </p:ext>
                  </p:extLst>
                </p:nvPr>
              </p:nvGraphicFramePr>
              <p:xfrm>
                <a:off x="912838" y="2467086"/>
                <a:ext cx="261937" cy="4302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01" name="Equation" r:id="rId42" imgW="139680" imgH="228600" progId="Equation.DSMT4">
                        <p:embed/>
                      </p:oleObj>
                    </mc:Choice>
                    <mc:Fallback>
                      <p:oleObj name="Equation" r:id="rId42" imgW="1396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2838" y="2467086"/>
                              <a:ext cx="261937" cy="430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4" name="Object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41997421"/>
                    </p:ext>
                  </p:extLst>
                </p:nvPr>
              </p:nvGraphicFramePr>
              <p:xfrm>
                <a:off x="644550" y="3008424"/>
                <a:ext cx="265113" cy="2143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62" name="Equation" r:id="rId44" imgW="203040" imgH="164880" progId="Equation.DSMT4">
                        <p:embed/>
                      </p:oleObj>
                    </mc:Choice>
                    <mc:Fallback>
                      <p:oleObj name="Equation" r:id="rId44" imgW="20304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4550" y="3008424"/>
                              <a:ext cx="265113" cy="214312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41997421"/>
                    </p:ext>
                  </p:extLst>
                </p:nvPr>
              </p:nvGraphicFramePr>
              <p:xfrm>
                <a:off x="644550" y="3008424"/>
                <a:ext cx="265113" cy="2143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02" name="Equation" r:id="rId46" imgW="203040" imgH="164880" progId="Equation.DSMT4">
                        <p:embed/>
                      </p:oleObj>
                    </mc:Choice>
                    <mc:Fallback>
                      <p:oleObj name="Equation" r:id="rId46" imgW="20304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4550" y="3008424"/>
                              <a:ext cx="265113" cy="214312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" name="Line 54"/>
            <p:cNvSpPr>
              <a:spLocks noChangeShapeType="1"/>
            </p:cNvSpPr>
            <p:nvPr/>
          </p:nvSpPr>
          <p:spPr bwMode="auto">
            <a:xfrm flipH="1" flipV="1">
              <a:off x="550888" y="3051286"/>
              <a:ext cx="117475" cy="77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 flipH="1">
              <a:off x="512788" y="3129074"/>
              <a:ext cx="155575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7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30324391"/>
                    </p:ext>
                  </p:extLst>
                </p:nvPr>
              </p:nvGraphicFramePr>
              <p:xfrm>
                <a:off x="1019200" y="2841736"/>
                <a:ext cx="195263" cy="273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63" name="Equation" r:id="rId48" imgW="126720" imgH="177480" progId="Equation.DSMT4">
                        <p:embed/>
                      </p:oleObj>
                    </mc:Choice>
                    <mc:Fallback>
                      <p:oleObj name="Equation" r:id="rId48" imgW="12672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19200" y="2841736"/>
                              <a:ext cx="195263" cy="273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7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30324391"/>
                    </p:ext>
                  </p:extLst>
                </p:nvPr>
              </p:nvGraphicFramePr>
              <p:xfrm>
                <a:off x="1019200" y="2841736"/>
                <a:ext cx="195263" cy="273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03" name="Equation" r:id="rId49" imgW="126720" imgH="177480" progId="Equation.DSMT4">
                        <p:embed/>
                      </p:oleObj>
                    </mc:Choice>
                    <mc:Fallback>
                      <p:oleObj name="Equation" r:id="rId49" imgW="12672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19200" y="2841736"/>
                              <a:ext cx="195263" cy="273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8" name="Arc 57"/>
            <p:cNvSpPr>
              <a:spLocks/>
            </p:cNvSpPr>
            <p:nvPr/>
          </p:nvSpPr>
          <p:spPr bwMode="auto">
            <a:xfrm rot="1684247">
              <a:off x="742975" y="2881424"/>
              <a:ext cx="269875" cy="279400"/>
            </a:xfrm>
            <a:custGeom>
              <a:avLst/>
              <a:gdLst>
                <a:gd name="G0" fmla="+- 0 0 0"/>
                <a:gd name="G1" fmla="+- 19332 0 0"/>
                <a:gd name="G2" fmla="+- 21600 0 0"/>
                <a:gd name="T0" fmla="*/ 9635 w 18663"/>
                <a:gd name="T1" fmla="*/ 0 h 19332"/>
                <a:gd name="T2" fmla="*/ 18663 w 18663"/>
                <a:gd name="T3" fmla="*/ 8457 h 19332"/>
                <a:gd name="T4" fmla="*/ 0 w 18663"/>
                <a:gd name="T5" fmla="*/ 19332 h 19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3" h="19332" fill="none" extrusionOk="0">
                  <a:moveTo>
                    <a:pt x="9635" y="-1"/>
                  </a:moveTo>
                  <a:cubicBezTo>
                    <a:pt x="13404" y="1878"/>
                    <a:pt x="16542" y="4818"/>
                    <a:pt x="18662" y="8457"/>
                  </a:cubicBezTo>
                </a:path>
                <a:path w="18663" h="19332" stroke="0" extrusionOk="0">
                  <a:moveTo>
                    <a:pt x="9635" y="-1"/>
                  </a:moveTo>
                  <a:cubicBezTo>
                    <a:pt x="13404" y="1878"/>
                    <a:pt x="16542" y="4818"/>
                    <a:pt x="18662" y="8457"/>
                  </a:cubicBezTo>
                  <a:lnTo>
                    <a:pt x="0" y="193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Line 58"/>
            <p:cNvSpPr>
              <a:spLocks noChangeShapeType="1"/>
            </p:cNvSpPr>
            <p:nvPr/>
          </p:nvSpPr>
          <p:spPr bwMode="auto">
            <a:xfrm flipV="1">
              <a:off x="355625" y="2857611"/>
              <a:ext cx="157163" cy="115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0" name="Object 5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16791771"/>
                    </p:ext>
                  </p:extLst>
                </p:nvPr>
              </p:nvGraphicFramePr>
              <p:xfrm>
                <a:off x="122263" y="2857611"/>
                <a:ext cx="195262" cy="2714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64" name="Equation" r:id="rId51" imgW="126720" imgH="177480" progId="Equation.DSMT4">
                        <p:embed/>
                      </p:oleObj>
                    </mc:Choice>
                    <mc:Fallback>
                      <p:oleObj name="Equation" r:id="rId51" imgW="12672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263" y="2857611"/>
                              <a:ext cx="195262" cy="2714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0" name="Object 5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16791771"/>
                    </p:ext>
                  </p:extLst>
                </p:nvPr>
              </p:nvGraphicFramePr>
              <p:xfrm>
                <a:off x="122263" y="2857611"/>
                <a:ext cx="195262" cy="2714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9404" name="Equation" r:id="rId52" imgW="126720" imgH="177480" progId="Equation.DSMT4">
                        <p:embed/>
                      </p:oleObj>
                    </mc:Choice>
                    <mc:Fallback>
                      <p:oleObj name="Equation" r:id="rId52" imgW="12672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263" y="2857611"/>
                              <a:ext cx="195262" cy="2714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51" name="Line 60"/>
            <p:cNvSpPr>
              <a:spLocks noChangeShapeType="1"/>
            </p:cNvSpPr>
            <p:nvPr/>
          </p:nvSpPr>
          <p:spPr bwMode="auto">
            <a:xfrm flipH="1">
              <a:off x="6375" y="2740136"/>
              <a:ext cx="466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>
              <a:off x="84163" y="2740136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65"/>
              <p:cNvSpPr txBox="1"/>
              <p:nvPr/>
            </p:nvSpPr>
            <p:spPr bwMode="auto">
              <a:xfrm>
                <a:off x="1354319" y="5524593"/>
                <a:ext cx="4349571" cy="82595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𝑎𝐾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Object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319" y="5524593"/>
                <a:ext cx="4349571" cy="825958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7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0837" y="83008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积分方法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1460996" y="2415506"/>
                <a:ext cx="1887537" cy="10541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0996" y="2415506"/>
                <a:ext cx="1887537" cy="105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96740" y="2540279"/>
            <a:ext cx="40957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狭缝上</a:t>
            </a:r>
            <a:r>
              <a:rPr kumimoji="1" lang="en-US" altLang="zh-CN" sz="2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点单位面源发出的次波在</a:t>
            </a:r>
            <a:r>
              <a:rPr kumimoji="1" lang="zh-CN" altLang="en-US" sz="22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几何像点</a:t>
            </a: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所引起的复振幅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5"/>
              <p:cNvSpPr txBox="1"/>
              <p:nvPr/>
            </p:nvSpPr>
            <p:spPr bwMode="auto">
              <a:xfrm>
                <a:off x="1213346" y="3352131"/>
                <a:ext cx="2805112" cy="10541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𝑎𝐾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3346" y="3352131"/>
                <a:ext cx="2805112" cy="1054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96740" y="3458088"/>
            <a:ext cx="40957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通过整个狭缝的次波在</a:t>
            </a:r>
            <a:r>
              <a:rPr kumimoji="1" lang="zh-CN" altLang="en-US" sz="22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几何像点</a:t>
            </a: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上的复振幅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8"/>
              <p:cNvSpPr txBox="1"/>
              <p:nvPr/>
            </p:nvSpPr>
            <p:spPr bwMode="auto">
              <a:xfrm>
                <a:off x="1177282" y="4309307"/>
                <a:ext cx="3352800" cy="8651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𝑘𝑎</m:t>
                      </m:r>
                      <m:func>
                        <m:func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282" y="4309307"/>
                <a:ext cx="3352800" cy="865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/>
              <p:cNvSpPr txBox="1"/>
              <p:nvPr/>
            </p:nvSpPr>
            <p:spPr bwMode="auto">
              <a:xfrm>
                <a:off x="4915437" y="4315045"/>
                <a:ext cx="1152550" cy="8312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num>
                        <m:den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5437" y="4315045"/>
                <a:ext cx="1152550" cy="831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436096" y="5183021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称作</a:t>
            </a:r>
            <a:r>
              <a:rPr kumimoji="1"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单缝（单元）衍射因子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 bwMode="auto">
              <a:xfrm>
                <a:off x="1976933" y="6101595"/>
                <a:ext cx="1524000" cy="5413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6933" y="6101595"/>
                <a:ext cx="1524000" cy="541338"/>
              </a:xfrm>
              <a:prstGeom prst="rect">
                <a:avLst/>
              </a:prstGeom>
              <a:blipFill>
                <a:blip r:embed="rId7"/>
                <a:stretch>
                  <a:fillRect t="-1124" r="-5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5"/>
              <p:cNvSpPr txBox="1"/>
              <p:nvPr/>
            </p:nvSpPr>
            <p:spPr bwMode="auto">
              <a:xfrm>
                <a:off x="2226985" y="5152356"/>
                <a:ext cx="2438400" cy="9937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6985" y="5152356"/>
                <a:ext cx="2438400" cy="993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68459" y="524593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强度分布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8"/>
              <p:cNvSpPr txBox="1"/>
              <p:nvPr/>
            </p:nvSpPr>
            <p:spPr bwMode="auto">
              <a:xfrm>
                <a:off x="622752" y="1222877"/>
                <a:ext cx="5101376" cy="16208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𝑎𝐾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zh-CN" alt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f>
                          <m:f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𝑘𝑎</m:t>
                        </m:r>
                        <m:func>
                          <m:func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𝑘𝑎</m:t>
                        </m:r>
                        <m:func>
                          <m:func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zh-CN" alt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752" y="1222877"/>
                <a:ext cx="5101376" cy="16208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19"/>
          <p:cNvSpPr txBox="1"/>
          <p:nvPr/>
        </p:nvSpPr>
        <p:spPr bwMode="auto">
          <a:xfrm>
            <a:off x="5436096" y="1332831"/>
            <a:ext cx="1401762" cy="8382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776169" y="610159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几何像点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处的光强</a:t>
            </a:r>
          </a:p>
        </p:txBody>
      </p:sp>
    </p:spTree>
    <p:extLst>
      <p:ext uri="{BB962C8B-B14F-4D97-AF65-F5344CB8AC3E}">
        <p14:creationId xmlns:p14="http://schemas.microsoft.com/office/powerpoint/2010/main" val="342834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0837" y="8300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衍射图样</a:t>
            </a:r>
          </a:p>
        </p:txBody>
      </p:sp>
      <p:pic>
        <p:nvPicPr>
          <p:cNvPr id="6" name="Picture 6" descr="单缝衍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9503"/>
            <a:ext cx="470693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997179" y="960215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939904" y="3635153"/>
            <a:ext cx="196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614592" y="1341215"/>
            <a:ext cx="765175" cy="4572000"/>
            <a:chOff x="3072" y="624"/>
            <a:chExt cx="2400" cy="288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072" y="1776"/>
              <a:ext cx="2400" cy="576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72" y="1488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chemeClr val="tx1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72" y="624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72" y="912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chemeClr val="tx1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72" y="1200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072" y="2352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chemeClr val="tx1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072" y="2640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072" y="2928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chemeClr val="tx1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072" y="3216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5000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86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0837" y="62068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衍射图样</a:t>
            </a:r>
          </a:p>
        </p:txBody>
      </p:sp>
      <p:pic>
        <p:nvPicPr>
          <p:cNvPr id="7" name="Picture 4" descr="Diffrac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09" y="1082353"/>
            <a:ext cx="6485791" cy="54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0837" y="62068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不同宽度狭缝的衍射图样</a:t>
            </a:r>
          </a:p>
        </p:txBody>
      </p:sp>
      <p:pic>
        <p:nvPicPr>
          <p:cNvPr id="6" name="Picture 4" descr="单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2" y="1491411"/>
            <a:ext cx="7956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9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0837" y="5486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狭缝移动的影响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125663" y="1131695"/>
            <a:ext cx="285750" cy="37433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52"/>
          <p:cNvSpPr>
            <a:spLocks noChangeArrowheads="1"/>
          </p:cNvSpPr>
          <p:nvPr/>
        </p:nvSpPr>
        <p:spPr bwMode="auto">
          <a:xfrm>
            <a:off x="6445250" y="1131695"/>
            <a:ext cx="285750" cy="37433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H="1">
            <a:off x="1116013" y="2355657"/>
            <a:ext cx="2592387" cy="115252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9" name="Picture 25" descr="单缝衍射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872457" y="2535838"/>
            <a:ext cx="4464050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116013" y="1419032"/>
            <a:ext cx="0" cy="316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708400" y="1058670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116013" y="2714432"/>
            <a:ext cx="0" cy="577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68313" y="3003357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95288" y="30033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95288" y="32192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95288" y="34351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5288" y="36510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95288" y="38669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395288" y="40828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95288" y="42987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95288" y="17079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95288" y="19238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95288" y="21397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95288" y="23556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95288" y="25715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95288" y="27874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116013" y="278745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116013" y="300335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1116013" y="321925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2195513" y="2787457"/>
            <a:ext cx="15128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195513" y="3003357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2195513" y="3003357"/>
            <a:ext cx="15128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1116013" y="2282632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1116013" y="2498532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1116013" y="2714432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268538" y="2282632"/>
            <a:ext cx="1439862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2268538" y="2355657"/>
            <a:ext cx="1439862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2268538" y="2355657"/>
            <a:ext cx="1439862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H="1" flipV="1">
            <a:off x="1116013" y="2500120"/>
            <a:ext cx="2592387" cy="1152525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1116013" y="3220845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>
            <a:off x="1116013" y="2789045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1116013" y="3004945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 flipV="1">
            <a:off x="2268538" y="3651057"/>
            <a:ext cx="1439862" cy="73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>
            <a:off x="2268538" y="3508182"/>
            <a:ext cx="1439862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2268538" y="3292282"/>
            <a:ext cx="1439862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 flipH="1">
            <a:off x="5435600" y="2355657"/>
            <a:ext cx="2592388" cy="115252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47" name="Picture 50" descr="单缝衍射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93632" y="2535838"/>
            <a:ext cx="4464050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Line 51"/>
          <p:cNvSpPr>
            <a:spLocks noChangeShapeType="1"/>
          </p:cNvSpPr>
          <p:nvPr/>
        </p:nvSpPr>
        <p:spPr bwMode="auto">
          <a:xfrm>
            <a:off x="5435600" y="1131695"/>
            <a:ext cx="0" cy="3527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>
            <a:off x="8027988" y="1058670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5435600" y="2282632"/>
            <a:ext cx="0" cy="577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4787900" y="3003357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4714875" y="30033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4714875" y="32192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4714875" y="34351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4714875" y="36510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4714875" y="38669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>
            <a:off x="4714875" y="40828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4714875" y="42987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4714875" y="17079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>
            <a:off x="4714875" y="19238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>
            <a:off x="4714875" y="21397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4714875" y="23556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>
            <a:off x="4714875" y="25715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>
            <a:off x="4714875" y="278745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5435600" y="235565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>
            <a:off x="5435600" y="257155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7" name="Line 71"/>
          <p:cNvSpPr>
            <a:spLocks noChangeShapeType="1"/>
          </p:cNvSpPr>
          <p:nvPr/>
        </p:nvSpPr>
        <p:spPr bwMode="auto">
          <a:xfrm>
            <a:off x="5435600" y="278745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>
            <a:off x="6515100" y="2787457"/>
            <a:ext cx="15128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9" name="Line 75"/>
          <p:cNvSpPr>
            <a:spLocks noChangeShapeType="1"/>
          </p:cNvSpPr>
          <p:nvPr/>
        </p:nvSpPr>
        <p:spPr bwMode="auto">
          <a:xfrm flipV="1">
            <a:off x="5435600" y="1850832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" name="Line 76"/>
          <p:cNvSpPr>
            <a:spLocks noChangeShapeType="1"/>
          </p:cNvSpPr>
          <p:nvPr/>
        </p:nvSpPr>
        <p:spPr bwMode="auto">
          <a:xfrm flipV="1">
            <a:off x="5435600" y="2066732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1" name="Line 77"/>
          <p:cNvSpPr>
            <a:spLocks noChangeShapeType="1"/>
          </p:cNvSpPr>
          <p:nvPr/>
        </p:nvSpPr>
        <p:spPr bwMode="auto">
          <a:xfrm flipV="1">
            <a:off x="5435600" y="2282632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2" name="Line 81"/>
          <p:cNvSpPr>
            <a:spLocks noChangeShapeType="1"/>
          </p:cNvSpPr>
          <p:nvPr/>
        </p:nvSpPr>
        <p:spPr bwMode="auto">
          <a:xfrm flipH="1" flipV="1">
            <a:off x="5435600" y="2500120"/>
            <a:ext cx="2592388" cy="1152525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3" name="Line 82"/>
          <p:cNvSpPr>
            <a:spLocks noChangeShapeType="1"/>
          </p:cNvSpPr>
          <p:nvPr/>
        </p:nvSpPr>
        <p:spPr bwMode="auto">
          <a:xfrm>
            <a:off x="5435600" y="2357245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4" name="Line 83"/>
          <p:cNvSpPr>
            <a:spLocks noChangeShapeType="1"/>
          </p:cNvSpPr>
          <p:nvPr/>
        </p:nvSpPr>
        <p:spPr bwMode="auto">
          <a:xfrm>
            <a:off x="5435600" y="2571557"/>
            <a:ext cx="1152525" cy="503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5" name="Line 84"/>
          <p:cNvSpPr>
            <a:spLocks noChangeShapeType="1"/>
          </p:cNvSpPr>
          <p:nvPr/>
        </p:nvSpPr>
        <p:spPr bwMode="auto">
          <a:xfrm>
            <a:off x="5435600" y="2787457"/>
            <a:ext cx="1152525" cy="503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6" name="Line 88"/>
          <p:cNvSpPr>
            <a:spLocks noChangeShapeType="1"/>
          </p:cNvSpPr>
          <p:nvPr/>
        </p:nvSpPr>
        <p:spPr bwMode="auto">
          <a:xfrm>
            <a:off x="6516688" y="2571557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7" name="Line 89"/>
          <p:cNvSpPr>
            <a:spLocks noChangeShapeType="1"/>
          </p:cNvSpPr>
          <p:nvPr/>
        </p:nvSpPr>
        <p:spPr bwMode="auto">
          <a:xfrm>
            <a:off x="6516688" y="2355657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8" name="Line 90"/>
          <p:cNvSpPr>
            <a:spLocks noChangeShapeType="1"/>
          </p:cNvSpPr>
          <p:nvPr/>
        </p:nvSpPr>
        <p:spPr bwMode="auto">
          <a:xfrm>
            <a:off x="6588125" y="1850832"/>
            <a:ext cx="1439863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9" name="Line 91"/>
          <p:cNvSpPr>
            <a:spLocks noChangeShapeType="1"/>
          </p:cNvSpPr>
          <p:nvPr/>
        </p:nvSpPr>
        <p:spPr bwMode="auto">
          <a:xfrm>
            <a:off x="6588125" y="2066732"/>
            <a:ext cx="1439863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0" name="Line 92"/>
          <p:cNvSpPr>
            <a:spLocks noChangeShapeType="1"/>
          </p:cNvSpPr>
          <p:nvPr/>
        </p:nvSpPr>
        <p:spPr bwMode="auto">
          <a:xfrm>
            <a:off x="6588125" y="2282632"/>
            <a:ext cx="1439863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1" name="Line 93"/>
          <p:cNvSpPr>
            <a:spLocks noChangeShapeType="1"/>
          </p:cNvSpPr>
          <p:nvPr/>
        </p:nvSpPr>
        <p:spPr bwMode="auto">
          <a:xfrm>
            <a:off x="6588125" y="3292282"/>
            <a:ext cx="1439863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" name="Line 94"/>
          <p:cNvSpPr>
            <a:spLocks noChangeShapeType="1"/>
          </p:cNvSpPr>
          <p:nvPr/>
        </p:nvSpPr>
        <p:spPr bwMode="auto">
          <a:xfrm>
            <a:off x="6588125" y="3074795"/>
            <a:ext cx="1439863" cy="5762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3" name="Line 95"/>
          <p:cNvSpPr>
            <a:spLocks noChangeShapeType="1"/>
          </p:cNvSpPr>
          <p:nvPr/>
        </p:nvSpPr>
        <p:spPr bwMode="auto">
          <a:xfrm>
            <a:off x="6588125" y="2858895"/>
            <a:ext cx="1439863" cy="7921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4" name="Freeform 96"/>
          <p:cNvSpPr>
            <a:spLocks/>
          </p:cNvSpPr>
          <p:nvPr/>
        </p:nvSpPr>
        <p:spPr bwMode="auto">
          <a:xfrm>
            <a:off x="3348038" y="2571557"/>
            <a:ext cx="2592387" cy="647700"/>
          </a:xfrm>
          <a:custGeom>
            <a:avLst/>
            <a:gdLst>
              <a:gd name="T0" fmla="*/ 0 w 1633"/>
              <a:gd name="T1" fmla="*/ 0 h 408"/>
              <a:gd name="T2" fmla="*/ 598 w 1633"/>
              <a:gd name="T3" fmla="*/ 40 h 408"/>
              <a:gd name="T4" fmla="*/ 1633 w 1633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3" h="408">
                <a:moveTo>
                  <a:pt x="0" y="0"/>
                </a:moveTo>
                <a:lnTo>
                  <a:pt x="598" y="40"/>
                </a:lnTo>
                <a:lnTo>
                  <a:pt x="1633" y="40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5" name="Freeform 97"/>
          <p:cNvSpPr>
            <a:spLocks/>
          </p:cNvSpPr>
          <p:nvPr/>
        </p:nvSpPr>
        <p:spPr bwMode="auto">
          <a:xfrm>
            <a:off x="3203575" y="2787457"/>
            <a:ext cx="2663825" cy="647700"/>
          </a:xfrm>
          <a:custGeom>
            <a:avLst/>
            <a:gdLst>
              <a:gd name="T0" fmla="*/ 0 w 1678"/>
              <a:gd name="T1" fmla="*/ 408 h 408"/>
              <a:gd name="T2" fmla="*/ 728 w 1678"/>
              <a:gd name="T3" fmla="*/ 403 h 408"/>
              <a:gd name="T4" fmla="*/ 1678 w 1678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8" h="408">
                <a:moveTo>
                  <a:pt x="0" y="408"/>
                </a:moveTo>
                <a:lnTo>
                  <a:pt x="728" y="403"/>
                </a:lnTo>
                <a:lnTo>
                  <a:pt x="1678" y="0"/>
                </a:ln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6" name="Text Box 98"/>
          <p:cNvSpPr txBox="1">
            <a:spLocks noChangeArrowheads="1"/>
          </p:cNvSpPr>
          <p:nvPr/>
        </p:nvSpPr>
        <p:spPr bwMode="auto">
          <a:xfrm>
            <a:off x="539750" y="5078219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相位差由波列方向决定</a:t>
            </a:r>
          </a:p>
        </p:txBody>
      </p:sp>
      <p:sp>
        <p:nvSpPr>
          <p:cNvPr id="87" name="Text Box 99"/>
          <p:cNvSpPr txBox="1">
            <a:spLocks noChangeArrowheads="1"/>
          </p:cNvSpPr>
          <p:nvPr/>
        </p:nvSpPr>
        <p:spPr bwMode="auto">
          <a:xfrm>
            <a:off x="4431506" y="5089332"/>
            <a:ext cx="416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狭缝上下移动，衍射花样不变</a:t>
            </a:r>
          </a:p>
        </p:txBody>
      </p:sp>
      <p:sp>
        <p:nvSpPr>
          <p:cNvPr id="88" name="Text Box 100"/>
          <p:cNvSpPr txBox="1">
            <a:spLocks noChangeArrowheads="1"/>
          </p:cNvSpPr>
          <p:nvPr/>
        </p:nvSpPr>
        <p:spPr bwMode="auto">
          <a:xfrm>
            <a:off x="539750" y="5714583"/>
            <a:ext cx="508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焦平面上衍射强度也由波列方向决定</a:t>
            </a:r>
          </a:p>
        </p:txBody>
      </p:sp>
    </p:spTree>
    <p:extLst>
      <p:ext uri="{BB962C8B-B14F-4D97-AF65-F5344CB8AC3E}">
        <p14:creationId xmlns:p14="http://schemas.microsoft.com/office/powerpoint/2010/main" val="42647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0837" y="62068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透镜移动的影响</a:t>
            </a:r>
          </a:p>
        </p:txBody>
      </p:sp>
      <p:sp>
        <p:nvSpPr>
          <p:cNvPr id="89" name="Oval 4"/>
          <p:cNvSpPr>
            <a:spLocks noChangeArrowheads="1"/>
          </p:cNvSpPr>
          <p:nvPr/>
        </p:nvSpPr>
        <p:spPr bwMode="auto">
          <a:xfrm>
            <a:off x="2125663" y="1563841"/>
            <a:ext cx="285750" cy="37433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Oval 5"/>
          <p:cNvSpPr>
            <a:spLocks noChangeArrowheads="1"/>
          </p:cNvSpPr>
          <p:nvPr/>
        </p:nvSpPr>
        <p:spPr bwMode="auto">
          <a:xfrm>
            <a:off x="6445250" y="916141"/>
            <a:ext cx="285750" cy="37433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1" name="Line 6"/>
          <p:cNvSpPr>
            <a:spLocks noChangeShapeType="1"/>
          </p:cNvSpPr>
          <p:nvPr/>
        </p:nvSpPr>
        <p:spPr bwMode="auto">
          <a:xfrm flipH="1">
            <a:off x="1116013" y="2787803"/>
            <a:ext cx="2592387" cy="115252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2" name="Picture 7" descr="单缝衍射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872457" y="2967984"/>
            <a:ext cx="4464050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Line 8"/>
          <p:cNvSpPr>
            <a:spLocks noChangeShapeType="1"/>
          </p:cNvSpPr>
          <p:nvPr/>
        </p:nvSpPr>
        <p:spPr bwMode="auto">
          <a:xfrm>
            <a:off x="1116013" y="1851178"/>
            <a:ext cx="0" cy="316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4" name="Line 9"/>
          <p:cNvSpPr>
            <a:spLocks noChangeShapeType="1"/>
          </p:cNvSpPr>
          <p:nvPr/>
        </p:nvSpPr>
        <p:spPr bwMode="auto">
          <a:xfrm>
            <a:off x="3708400" y="1490816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5" name="Line 10"/>
          <p:cNvSpPr>
            <a:spLocks noChangeShapeType="1"/>
          </p:cNvSpPr>
          <p:nvPr/>
        </p:nvSpPr>
        <p:spPr bwMode="auto">
          <a:xfrm>
            <a:off x="1116013" y="3146578"/>
            <a:ext cx="0" cy="577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6" name="Line 11"/>
          <p:cNvSpPr>
            <a:spLocks noChangeShapeType="1"/>
          </p:cNvSpPr>
          <p:nvPr/>
        </p:nvSpPr>
        <p:spPr bwMode="auto">
          <a:xfrm>
            <a:off x="468313" y="3435503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7" name="Line 12"/>
          <p:cNvSpPr>
            <a:spLocks noChangeShapeType="1"/>
          </p:cNvSpPr>
          <p:nvPr/>
        </p:nvSpPr>
        <p:spPr bwMode="auto">
          <a:xfrm>
            <a:off x="395288" y="34355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8" name="Line 13"/>
          <p:cNvSpPr>
            <a:spLocks noChangeShapeType="1"/>
          </p:cNvSpPr>
          <p:nvPr/>
        </p:nvSpPr>
        <p:spPr bwMode="auto">
          <a:xfrm>
            <a:off x="395288" y="36514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>
            <a:off x="395288" y="38673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395288" y="40832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1" name="Line 16"/>
          <p:cNvSpPr>
            <a:spLocks noChangeShapeType="1"/>
          </p:cNvSpPr>
          <p:nvPr/>
        </p:nvSpPr>
        <p:spPr bwMode="auto">
          <a:xfrm>
            <a:off x="395288" y="42991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>
            <a:off x="395288" y="45150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3" name="Line 18"/>
          <p:cNvSpPr>
            <a:spLocks noChangeShapeType="1"/>
          </p:cNvSpPr>
          <p:nvPr/>
        </p:nvSpPr>
        <p:spPr bwMode="auto">
          <a:xfrm>
            <a:off x="395288" y="47309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" name="Line 19"/>
          <p:cNvSpPr>
            <a:spLocks noChangeShapeType="1"/>
          </p:cNvSpPr>
          <p:nvPr/>
        </p:nvSpPr>
        <p:spPr bwMode="auto">
          <a:xfrm>
            <a:off x="395288" y="21401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5" name="Line 20"/>
          <p:cNvSpPr>
            <a:spLocks noChangeShapeType="1"/>
          </p:cNvSpPr>
          <p:nvPr/>
        </p:nvSpPr>
        <p:spPr bwMode="auto">
          <a:xfrm>
            <a:off x="395288" y="23560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6" name="Line 21"/>
          <p:cNvSpPr>
            <a:spLocks noChangeShapeType="1"/>
          </p:cNvSpPr>
          <p:nvPr/>
        </p:nvSpPr>
        <p:spPr bwMode="auto">
          <a:xfrm>
            <a:off x="395288" y="25719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7" name="Line 22"/>
          <p:cNvSpPr>
            <a:spLocks noChangeShapeType="1"/>
          </p:cNvSpPr>
          <p:nvPr/>
        </p:nvSpPr>
        <p:spPr bwMode="auto">
          <a:xfrm>
            <a:off x="395288" y="27878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" name="Line 23"/>
          <p:cNvSpPr>
            <a:spLocks noChangeShapeType="1"/>
          </p:cNvSpPr>
          <p:nvPr/>
        </p:nvSpPr>
        <p:spPr bwMode="auto">
          <a:xfrm>
            <a:off x="395288" y="30037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9" name="Line 24"/>
          <p:cNvSpPr>
            <a:spLocks noChangeShapeType="1"/>
          </p:cNvSpPr>
          <p:nvPr/>
        </p:nvSpPr>
        <p:spPr bwMode="auto">
          <a:xfrm>
            <a:off x="395288" y="32196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0" name="Line 25"/>
          <p:cNvSpPr>
            <a:spLocks noChangeShapeType="1"/>
          </p:cNvSpPr>
          <p:nvPr/>
        </p:nvSpPr>
        <p:spPr bwMode="auto">
          <a:xfrm>
            <a:off x="1116013" y="321960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1" name="Line 26"/>
          <p:cNvSpPr>
            <a:spLocks noChangeShapeType="1"/>
          </p:cNvSpPr>
          <p:nvPr/>
        </p:nvSpPr>
        <p:spPr bwMode="auto">
          <a:xfrm>
            <a:off x="1116013" y="343550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2" name="Line 27"/>
          <p:cNvSpPr>
            <a:spLocks noChangeShapeType="1"/>
          </p:cNvSpPr>
          <p:nvPr/>
        </p:nvSpPr>
        <p:spPr bwMode="auto">
          <a:xfrm>
            <a:off x="1116013" y="365140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3" name="Line 28"/>
          <p:cNvSpPr>
            <a:spLocks noChangeShapeType="1"/>
          </p:cNvSpPr>
          <p:nvPr/>
        </p:nvSpPr>
        <p:spPr bwMode="auto">
          <a:xfrm>
            <a:off x="2195513" y="3219603"/>
            <a:ext cx="15128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4" name="Line 29"/>
          <p:cNvSpPr>
            <a:spLocks noChangeShapeType="1"/>
          </p:cNvSpPr>
          <p:nvPr/>
        </p:nvSpPr>
        <p:spPr bwMode="auto">
          <a:xfrm>
            <a:off x="2195513" y="3435503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5" name="Line 30"/>
          <p:cNvSpPr>
            <a:spLocks noChangeShapeType="1"/>
          </p:cNvSpPr>
          <p:nvPr/>
        </p:nvSpPr>
        <p:spPr bwMode="auto">
          <a:xfrm flipV="1">
            <a:off x="2195513" y="3435503"/>
            <a:ext cx="15128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Line 31"/>
          <p:cNvSpPr>
            <a:spLocks noChangeShapeType="1"/>
          </p:cNvSpPr>
          <p:nvPr/>
        </p:nvSpPr>
        <p:spPr bwMode="auto">
          <a:xfrm flipV="1">
            <a:off x="1116013" y="2714778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Line 32"/>
          <p:cNvSpPr>
            <a:spLocks noChangeShapeType="1"/>
          </p:cNvSpPr>
          <p:nvPr/>
        </p:nvSpPr>
        <p:spPr bwMode="auto">
          <a:xfrm flipV="1">
            <a:off x="1116013" y="2930678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 flipV="1">
            <a:off x="1116013" y="3146578"/>
            <a:ext cx="11525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9" name="Line 34"/>
          <p:cNvSpPr>
            <a:spLocks noChangeShapeType="1"/>
          </p:cNvSpPr>
          <p:nvPr/>
        </p:nvSpPr>
        <p:spPr bwMode="auto">
          <a:xfrm>
            <a:off x="2268538" y="2714778"/>
            <a:ext cx="1439862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0" name="Line 35"/>
          <p:cNvSpPr>
            <a:spLocks noChangeShapeType="1"/>
          </p:cNvSpPr>
          <p:nvPr/>
        </p:nvSpPr>
        <p:spPr bwMode="auto">
          <a:xfrm flipV="1">
            <a:off x="2268538" y="2787803"/>
            <a:ext cx="1439862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1" name="Line 36"/>
          <p:cNvSpPr>
            <a:spLocks noChangeShapeType="1"/>
          </p:cNvSpPr>
          <p:nvPr/>
        </p:nvSpPr>
        <p:spPr bwMode="auto">
          <a:xfrm flipV="1">
            <a:off x="2268538" y="2787803"/>
            <a:ext cx="1439862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2" name="Line 37"/>
          <p:cNvSpPr>
            <a:spLocks noChangeShapeType="1"/>
          </p:cNvSpPr>
          <p:nvPr/>
        </p:nvSpPr>
        <p:spPr bwMode="auto">
          <a:xfrm flipH="1" flipV="1">
            <a:off x="1116013" y="2932266"/>
            <a:ext cx="2592387" cy="1152525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3" name="Line 38"/>
          <p:cNvSpPr>
            <a:spLocks noChangeShapeType="1"/>
          </p:cNvSpPr>
          <p:nvPr/>
        </p:nvSpPr>
        <p:spPr bwMode="auto">
          <a:xfrm>
            <a:off x="1116013" y="3652991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4" name="Line 39"/>
          <p:cNvSpPr>
            <a:spLocks noChangeShapeType="1"/>
          </p:cNvSpPr>
          <p:nvPr/>
        </p:nvSpPr>
        <p:spPr bwMode="auto">
          <a:xfrm>
            <a:off x="1116013" y="3221191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5" name="Line 40"/>
          <p:cNvSpPr>
            <a:spLocks noChangeShapeType="1"/>
          </p:cNvSpPr>
          <p:nvPr/>
        </p:nvSpPr>
        <p:spPr bwMode="auto">
          <a:xfrm>
            <a:off x="1116013" y="3437091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6" name="Line 41"/>
          <p:cNvSpPr>
            <a:spLocks noChangeShapeType="1"/>
          </p:cNvSpPr>
          <p:nvPr/>
        </p:nvSpPr>
        <p:spPr bwMode="auto">
          <a:xfrm flipV="1">
            <a:off x="2268538" y="4083203"/>
            <a:ext cx="1439862" cy="73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7" name="Line 42"/>
          <p:cNvSpPr>
            <a:spLocks noChangeShapeType="1"/>
          </p:cNvSpPr>
          <p:nvPr/>
        </p:nvSpPr>
        <p:spPr bwMode="auto">
          <a:xfrm>
            <a:off x="2268538" y="3940328"/>
            <a:ext cx="1439862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8" name="Line 43"/>
          <p:cNvSpPr>
            <a:spLocks noChangeShapeType="1"/>
          </p:cNvSpPr>
          <p:nvPr/>
        </p:nvSpPr>
        <p:spPr bwMode="auto">
          <a:xfrm>
            <a:off x="2268538" y="3724428"/>
            <a:ext cx="1439862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9" name="Line 44"/>
          <p:cNvSpPr>
            <a:spLocks noChangeShapeType="1"/>
          </p:cNvSpPr>
          <p:nvPr/>
        </p:nvSpPr>
        <p:spPr bwMode="auto">
          <a:xfrm flipH="1">
            <a:off x="5435600" y="2138516"/>
            <a:ext cx="2592388" cy="115252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Line 46"/>
          <p:cNvSpPr>
            <a:spLocks noChangeShapeType="1"/>
          </p:cNvSpPr>
          <p:nvPr/>
        </p:nvSpPr>
        <p:spPr bwMode="auto">
          <a:xfrm>
            <a:off x="5435600" y="1563841"/>
            <a:ext cx="0" cy="3527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1" name="Line 47"/>
          <p:cNvSpPr>
            <a:spLocks noChangeShapeType="1"/>
          </p:cNvSpPr>
          <p:nvPr/>
        </p:nvSpPr>
        <p:spPr bwMode="auto">
          <a:xfrm>
            <a:off x="8027988" y="1203478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2" name="Line 48"/>
          <p:cNvSpPr>
            <a:spLocks noChangeShapeType="1"/>
          </p:cNvSpPr>
          <p:nvPr/>
        </p:nvSpPr>
        <p:spPr bwMode="auto">
          <a:xfrm>
            <a:off x="5435600" y="3146578"/>
            <a:ext cx="0" cy="577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" name="Line 49"/>
          <p:cNvSpPr>
            <a:spLocks noChangeShapeType="1"/>
          </p:cNvSpPr>
          <p:nvPr/>
        </p:nvSpPr>
        <p:spPr bwMode="auto">
          <a:xfrm>
            <a:off x="4787900" y="2787803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4" name="Line 50"/>
          <p:cNvSpPr>
            <a:spLocks noChangeShapeType="1"/>
          </p:cNvSpPr>
          <p:nvPr/>
        </p:nvSpPr>
        <p:spPr bwMode="auto">
          <a:xfrm>
            <a:off x="4714875" y="34355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5" name="Line 51"/>
          <p:cNvSpPr>
            <a:spLocks noChangeShapeType="1"/>
          </p:cNvSpPr>
          <p:nvPr/>
        </p:nvSpPr>
        <p:spPr bwMode="auto">
          <a:xfrm>
            <a:off x="4714875" y="36514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6" name="Line 52"/>
          <p:cNvSpPr>
            <a:spLocks noChangeShapeType="1"/>
          </p:cNvSpPr>
          <p:nvPr/>
        </p:nvSpPr>
        <p:spPr bwMode="auto">
          <a:xfrm>
            <a:off x="4714875" y="38673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7" name="Line 53"/>
          <p:cNvSpPr>
            <a:spLocks noChangeShapeType="1"/>
          </p:cNvSpPr>
          <p:nvPr/>
        </p:nvSpPr>
        <p:spPr bwMode="auto">
          <a:xfrm>
            <a:off x="4714875" y="40832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8" name="Line 54"/>
          <p:cNvSpPr>
            <a:spLocks noChangeShapeType="1"/>
          </p:cNvSpPr>
          <p:nvPr/>
        </p:nvSpPr>
        <p:spPr bwMode="auto">
          <a:xfrm>
            <a:off x="4714875" y="42991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9" name="Line 55"/>
          <p:cNvSpPr>
            <a:spLocks noChangeShapeType="1"/>
          </p:cNvSpPr>
          <p:nvPr/>
        </p:nvSpPr>
        <p:spPr bwMode="auto">
          <a:xfrm>
            <a:off x="4714875" y="45150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0" name="Line 56"/>
          <p:cNvSpPr>
            <a:spLocks noChangeShapeType="1"/>
          </p:cNvSpPr>
          <p:nvPr/>
        </p:nvSpPr>
        <p:spPr bwMode="auto">
          <a:xfrm>
            <a:off x="4714875" y="47309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1" name="Line 57"/>
          <p:cNvSpPr>
            <a:spLocks noChangeShapeType="1"/>
          </p:cNvSpPr>
          <p:nvPr/>
        </p:nvSpPr>
        <p:spPr bwMode="auto">
          <a:xfrm>
            <a:off x="4714875" y="21401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2" name="Line 58"/>
          <p:cNvSpPr>
            <a:spLocks noChangeShapeType="1"/>
          </p:cNvSpPr>
          <p:nvPr/>
        </p:nvSpPr>
        <p:spPr bwMode="auto">
          <a:xfrm>
            <a:off x="4714875" y="23560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3" name="Line 59"/>
          <p:cNvSpPr>
            <a:spLocks noChangeShapeType="1"/>
          </p:cNvSpPr>
          <p:nvPr/>
        </p:nvSpPr>
        <p:spPr bwMode="auto">
          <a:xfrm>
            <a:off x="4714875" y="25719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4" name="Line 60"/>
          <p:cNvSpPr>
            <a:spLocks noChangeShapeType="1"/>
          </p:cNvSpPr>
          <p:nvPr/>
        </p:nvSpPr>
        <p:spPr bwMode="auto">
          <a:xfrm>
            <a:off x="4714875" y="27878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5" name="Line 61"/>
          <p:cNvSpPr>
            <a:spLocks noChangeShapeType="1"/>
          </p:cNvSpPr>
          <p:nvPr/>
        </p:nvSpPr>
        <p:spPr bwMode="auto">
          <a:xfrm>
            <a:off x="4714875" y="30037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6" name="Line 62"/>
          <p:cNvSpPr>
            <a:spLocks noChangeShapeType="1"/>
          </p:cNvSpPr>
          <p:nvPr/>
        </p:nvSpPr>
        <p:spPr bwMode="auto">
          <a:xfrm>
            <a:off x="4714875" y="321960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7" name="Line 63"/>
          <p:cNvSpPr>
            <a:spLocks noChangeShapeType="1"/>
          </p:cNvSpPr>
          <p:nvPr/>
        </p:nvSpPr>
        <p:spPr bwMode="auto">
          <a:xfrm>
            <a:off x="5435600" y="3221191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8" name="Line 64"/>
          <p:cNvSpPr>
            <a:spLocks noChangeShapeType="1"/>
          </p:cNvSpPr>
          <p:nvPr/>
        </p:nvSpPr>
        <p:spPr bwMode="auto">
          <a:xfrm>
            <a:off x="5435600" y="3437091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9" name="Line 65"/>
          <p:cNvSpPr>
            <a:spLocks noChangeShapeType="1"/>
          </p:cNvSpPr>
          <p:nvPr/>
        </p:nvSpPr>
        <p:spPr bwMode="auto">
          <a:xfrm>
            <a:off x="5435600" y="3652991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0" name="Line 66"/>
          <p:cNvSpPr>
            <a:spLocks noChangeShapeType="1"/>
          </p:cNvSpPr>
          <p:nvPr/>
        </p:nvSpPr>
        <p:spPr bwMode="auto">
          <a:xfrm flipV="1">
            <a:off x="6516688" y="2787803"/>
            <a:ext cx="15113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1" name="Line 67"/>
          <p:cNvSpPr>
            <a:spLocks noChangeShapeType="1"/>
          </p:cNvSpPr>
          <p:nvPr/>
        </p:nvSpPr>
        <p:spPr bwMode="auto">
          <a:xfrm flipV="1">
            <a:off x="5435600" y="2716366"/>
            <a:ext cx="1152525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2" name="Line 68"/>
          <p:cNvSpPr>
            <a:spLocks noChangeShapeType="1"/>
          </p:cNvSpPr>
          <p:nvPr/>
        </p:nvSpPr>
        <p:spPr bwMode="auto">
          <a:xfrm flipV="1">
            <a:off x="5435600" y="2932266"/>
            <a:ext cx="1152525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3" name="Line 69"/>
          <p:cNvSpPr>
            <a:spLocks noChangeShapeType="1"/>
          </p:cNvSpPr>
          <p:nvPr/>
        </p:nvSpPr>
        <p:spPr bwMode="auto">
          <a:xfrm flipV="1">
            <a:off x="5435600" y="3148166"/>
            <a:ext cx="1152525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4" name="Line 70"/>
          <p:cNvSpPr>
            <a:spLocks noChangeShapeType="1"/>
          </p:cNvSpPr>
          <p:nvPr/>
        </p:nvSpPr>
        <p:spPr bwMode="auto">
          <a:xfrm flipH="1" flipV="1">
            <a:off x="5435600" y="2282978"/>
            <a:ext cx="2592388" cy="1152525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5" name="Line 71"/>
          <p:cNvSpPr>
            <a:spLocks noChangeShapeType="1"/>
          </p:cNvSpPr>
          <p:nvPr/>
        </p:nvSpPr>
        <p:spPr bwMode="auto">
          <a:xfrm>
            <a:off x="5435600" y="3222778"/>
            <a:ext cx="1152525" cy="503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6" name="Line 72"/>
          <p:cNvSpPr>
            <a:spLocks noChangeShapeType="1"/>
          </p:cNvSpPr>
          <p:nvPr/>
        </p:nvSpPr>
        <p:spPr bwMode="auto">
          <a:xfrm>
            <a:off x="5435600" y="3437091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7" name="Line 73"/>
          <p:cNvSpPr>
            <a:spLocks noChangeShapeType="1"/>
          </p:cNvSpPr>
          <p:nvPr/>
        </p:nvSpPr>
        <p:spPr bwMode="auto">
          <a:xfrm>
            <a:off x="5435600" y="3652991"/>
            <a:ext cx="11525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8" name="Line 74"/>
          <p:cNvSpPr>
            <a:spLocks noChangeShapeType="1"/>
          </p:cNvSpPr>
          <p:nvPr/>
        </p:nvSpPr>
        <p:spPr bwMode="auto">
          <a:xfrm flipV="1">
            <a:off x="6516688" y="2787803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9" name="Line 75"/>
          <p:cNvSpPr>
            <a:spLocks noChangeShapeType="1"/>
          </p:cNvSpPr>
          <p:nvPr/>
        </p:nvSpPr>
        <p:spPr bwMode="auto">
          <a:xfrm flipV="1">
            <a:off x="6516688" y="2787803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0" name="Line 76"/>
          <p:cNvSpPr>
            <a:spLocks noChangeShapeType="1"/>
          </p:cNvSpPr>
          <p:nvPr/>
        </p:nvSpPr>
        <p:spPr bwMode="auto">
          <a:xfrm flipV="1">
            <a:off x="6588125" y="2140103"/>
            <a:ext cx="1439863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1" name="Line 77"/>
          <p:cNvSpPr>
            <a:spLocks noChangeShapeType="1"/>
          </p:cNvSpPr>
          <p:nvPr/>
        </p:nvSpPr>
        <p:spPr bwMode="auto">
          <a:xfrm flipV="1">
            <a:off x="6588125" y="2140103"/>
            <a:ext cx="1439863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2" name="Line 78"/>
          <p:cNvSpPr>
            <a:spLocks noChangeShapeType="1"/>
          </p:cNvSpPr>
          <p:nvPr/>
        </p:nvSpPr>
        <p:spPr bwMode="auto">
          <a:xfrm flipV="1">
            <a:off x="6588125" y="2140103"/>
            <a:ext cx="1439863" cy="1006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3" name="Line 79"/>
          <p:cNvSpPr>
            <a:spLocks noChangeShapeType="1"/>
          </p:cNvSpPr>
          <p:nvPr/>
        </p:nvSpPr>
        <p:spPr bwMode="auto">
          <a:xfrm flipV="1">
            <a:off x="6588125" y="3435503"/>
            <a:ext cx="1439863" cy="720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4" name="Line 80"/>
          <p:cNvSpPr>
            <a:spLocks noChangeShapeType="1"/>
          </p:cNvSpPr>
          <p:nvPr/>
        </p:nvSpPr>
        <p:spPr bwMode="auto">
          <a:xfrm flipV="1">
            <a:off x="6588125" y="3435503"/>
            <a:ext cx="1439863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5" name="Line 81"/>
          <p:cNvSpPr>
            <a:spLocks noChangeShapeType="1"/>
          </p:cNvSpPr>
          <p:nvPr/>
        </p:nvSpPr>
        <p:spPr bwMode="auto">
          <a:xfrm flipV="1">
            <a:off x="6588125" y="3435503"/>
            <a:ext cx="1439863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6" name="Text Box 84"/>
          <p:cNvSpPr txBox="1">
            <a:spLocks noChangeArrowheads="1"/>
          </p:cNvSpPr>
          <p:nvPr/>
        </p:nvSpPr>
        <p:spPr bwMode="auto">
          <a:xfrm>
            <a:off x="539750" y="5235728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相位差由波列方向决定</a:t>
            </a:r>
          </a:p>
        </p:txBody>
      </p:sp>
      <p:sp>
        <p:nvSpPr>
          <p:cNvPr id="167" name="Text Box 85"/>
          <p:cNvSpPr txBox="1">
            <a:spLocks noChangeArrowheads="1"/>
          </p:cNvSpPr>
          <p:nvPr/>
        </p:nvSpPr>
        <p:spPr bwMode="auto">
          <a:xfrm>
            <a:off x="539750" y="5786591"/>
            <a:ext cx="508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焦平面上衍射强度也由波列方向决定</a:t>
            </a:r>
          </a:p>
        </p:txBody>
      </p:sp>
      <p:sp>
        <p:nvSpPr>
          <p:cNvPr id="168" name="Text Box 86"/>
          <p:cNvSpPr txBox="1">
            <a:spLocks noChangeArrowheads="1"/>
          </p:cNvSpPr>
          <p:nvPr/>
        </p:nvSpPr>
        <p:spPr bwMode="auto">
          <a:xfrm>
            <a:off x="4659313" y="544210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9" name="Text Box 87"/>
          <p:cNvSpPr txBox="1">
            <a:spLocks noChangeArrowheads="1"/>
          </p:cNvSpPr>
          <p:nvPr/>
        </p:nvSpPr>
        <p:spPr bwMode="auto">
          <a:xfrm>
            <a:off x="5292725" y="5151591"/>
            <a:ext cx="355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透镜光轴是系统的对称轴</a:t>
            </a:r>
          </a:p>
        </p:txBody>
      </p:sp>
      <p:sp>
        <p:nvSpPr>
          <p:cNvPr id="170" name="Rectangle 88"/>
          <p:cNvSpPr>
            <a:spLocks noChangeArrowheads="1"/>
          </p:cNvSpPr>
          <p:nvPr/>
        </p:nvSpPr>
        <p:spPr bwMode="auto">
          <a:xfrm>
            <a:off x="5757863" y="5805641"/>
            <a:ext cx="294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衍射花样随光轴移动</a:t>
            </a:r>
          </a:p>
        </p:txBody>
      </p:sp>
    </p:spTree>
    <p:extLst>
      <p:ext uri="{BB962C8B-B14F-4D97-AF65-F5344CB8AC3E}">
        <p14:creationId xmlns:p14="http://schemas.microsoft.com/office/powerpoint/2010/main" val="42882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/>
      <p:bldP spid="167" grpId="0"/>
      <p:bldP spid="169" grpId="0"/>
      <p:bldP spid="1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0837" y="5486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透镜移动的影响</a:t>
            </a:r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auto">
          <a:xfrm>
            <a:off x="649734" y="3220929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8" name="Oval 38"/>
          <p:cNvSpPr>
            <a:spLocks noChangeArrowheads="1"/>
          </p:cNvSpPr>
          <p:nvPr/>
        </p:nvSpPr>
        <p:spPr bwMode="auto">
          <a:xfrm>
            <a:off x="3621534" y="1011129"/>
            <a:ext cx="304800" cy="441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1" name="Oval 37"/>
          <p:cNvSpPr>
            <a:spLocks noChangeArrowheads="1"/>
          </p:cNvSpPr>
          <p:nvPr/>
        </p:nvSpPr>
        <p:spPr bwMode="auto">
          <a:xfrm>
            <a:off x="3621534" y="2077929"/>
            <a:ext cx="304800" cy="4419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" name="Line 2"/>
          <p:cNvSpPr>
            <a:spLocks noChangeShapeType="1"/>
          </p:cNvSpPr>
          <p:nvPr/>
        </p:nvSpPr>
        <p:spPr bwMode="auto">
          <a:xfrm>
            <a:off x="2021334" y="1925529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3" name="Line 3"/>
          <p:cNvSpPr>
            <a:spLocks noChangeShapeType="1"/>
          </p:cNvSpPr>
          <p:nvPr/>
        </p:nvSpPr>
        <p:spPr bwMode="auto">
          <a:xfrm>
            <a:off x="2021334" y="3678129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" name="Line 4"/>
          <p:cNvSpPr>
            <a:spLocks noChangeShapeType="1"/>
          </p:cNvSpPr>
          <p:nvPr/>
        </p:nvSpPr>
        <p:spPr bwMode="auto">
          <a:xfrm>
            <a:off x="802134" y="2611329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" name="Line 5"/>
          <p:cNvSpPr>
            <a:spLocks noChangeShapeType="1"/>
          </p:cNvSpPr>
          <p:nvPr/>
        </p:nvSpPr>
        <p:spPr bwMode="auto">
          <a:xfrm>
            <a:off x="802134" y="2916129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6" name="Line 6"/>
          <p:cNvSpPr>
            <a:spLocks noChangeShapeType="1"/>
          </p:cNvSpPr>
          <p:nvPr/>
        </p:nvSpPr>
        <p:spPr bwMode="auto">
          <a:xfrm>
            <a:off x="802134" y="3220929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802134" y="3525729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802134" y="3830529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2021334" y="2763729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" name="Line 11"/>
          <p:cNvSpPr>
            <a:spLocks noChangeShapeType="1"/>
          </p:cNvSpPr>
          <p:nvPr/>
        </p:nvSpPr>
        <p:spPr bwMode="auto">
          <a:xfrm flipV="1">
            <a:off x="2021334" y="3220929"/>
            <a:ext cx="1752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1" name="Line 13"/>
          <p:cNvSpPr>
            <a:spLocks noChangeShapeType="1"/>
          </p:cNvSpPr>
          <p:nvPr/>
        </p:nvSpPr>
        <p:spPr bwMode="auto">
          <a:xfrm flipV="1">
            <a:off x="3773934" y="2611329"/>
            <a:ext cx="2362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2" name="Line 14"/>
          <p:cNvSpPr>
            <a:spLocks noChangeShapeType="1"/>
          </p:cNvSpPr>
          <p:nvPr/>
        </p:nvSpPr>
        <p:spPr bwMode="auto">
          <a:xfrm>
            <a:off x="3773934" y="2306529"/>
            <a:ext cx="2362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3" name="Line 16"/>
          <p:cNvSpPr>
            <a:spLocks noChangeShapeType="1"/>
          </p:cNvSpPr>
          <p:nvPr/>
        </p:nvSpPr>
        <p:spPr bwMode="auto">
          <a:xfrm>
            <a:off x="6128197" y="1468329"/>
            <a:ext cx="0" cy="330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" name="Line 39"/>
          <p:cNvSpPr>
            <a:spLocks noChangeShapeType="1"/>
          </p:cNvSpPr>
          <p:nvPr/>
        </p:nvSpPr>
        <p:spPr bwMode="auto">
          <a:xfrm>
            <a:off x="649734" y="4287729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5" name="Line 41"/>
          <p:cNvSpPr>
            <a:spLocks noChangeShapeType="1"/>
          </p:cNvSpPr>
          <p:nvPr/>
        </p:nvSpPr>
        <p:spPr bwMode="auto">
          <a:xfrm flipV="1">
            <a:off x="3773934" y="2611329"/>
            <a:ext cx="2362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6" name="Line 42"/>
          <p:cNvSpPr>
            <a:spLocks noChangeShapeType="1"/>
          </p:cNvSpPr>
          <p:nvPr/>
        </p:nvSpPr>
        <p:spPr bwMode="auto">
          <a:xfrm flipV="1">
            <a:off x="2021334" y="2763729"/>
            <a:ext cx="1752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7" name="Line 43"/>
          <p:cNvSpPr>
            <a:spLocks noChangeShapeType="1"/>
          </p:cNvSpPr>
          <p:nvPr/>
        </p:nvSpPr>
        <p:spPr bwMode="auto">
          <a:xfrm flipV="1">
            <a:off x="2021334" y="2306529"/>
            <a:ext cx="1752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8" name="Line 44"/>
          <p:cNvSpPr>
            <a:spLocks noChangeShapeType="1"/>
          </p:cNvSpPr>
          <p:nvPr/>
        </p:nvSpPr>
        <p:spPr bwMode="auto">
          <a:xfrm>
            <a:off x="2021334" y="3220929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9" name="Line 45"/>
          <p:cNvSpPr>
            <a:spLocks noChangeShapeType="1"/>
          </p:cNvSpPr>
          <p:nvPr/>
        </p:nvSpPr>
        <p:spPr bwMode="auto">
          <a:xfrm>
            <a:off x="3773934" y="3220929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0" name="Line 46"/>
          <p:cNvSpPr>
            <a:spLocks noChangeShapeType="1"/>
          </p:cNvSpPr>
          <p:nvPr/>
        </p:nvSpPr>
        <p:spPr bwMode="auto">
          <a:xfrm>
            <a:off x="2021334" y="2763729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1" name="Line 47"/>
          <p:cNvSpPr>
            <a:spLocks noChangeShapeType="1"/>
          </p:cNvSpPr>
          <p:nvPr/>
        </p:nvSpPr>
        <p:spPr bwMode="auto">
          <a:xfrm>
            <a:off x="3773934" y="2763729"/>
            <a:ext cx="2362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2" name="Line 48"/>
          <p:cNvSpPr>
            <a:spLocks noChangeShapeType="1"/>
          </p:cNvSpPr>
          <p:nvPr/>
        </p:nvSpPr>
        <p:spPr bwMode="auto">
          <a:xfrm>
            <a:off x="2021334" y="3678129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3" name="Line 49"/>
          <p:cNvSpPr>
            <a:spLocks noChangeShapeType="1"/>
          </p:cNvSpPr>
          <p:nvPr/>
        </p:nvSpPr>
        <p:spPr bwMode="auto">
          <a:xfrm flipV="1">
            <a:off x="3773934" y="3220929"/>
            <a:ext cx="2362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4" name="Line 50"/>
          <p:cNvSpPr>
            <a:spLocks noChangeShapeType="1"/>
          </p:cNvSpPr>
          <p:nvPr/>
        </p:nvSpPr>
        <p:spPr bwMode="auto">
          <a:xfrm>
            <a:off x="3773934" y="3678129"/>
            <a:ext cx="2362200" cy="6096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5" name="Line 51"/>
          <p:cNvSpPr>
            <a:spLocks noChangeShapeType="1"/>
          </p:cNvSpPr>
          <p:nvPr/>
        </p:nvSpPr>
        <p:spPr bwMode="auto">
          <a:xfrm>
            <a:off x="3773934" y="3220929"/>
            <a:ext cx="2362200" cy="10668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6" name="Line 52"/>
          <p:cNvSpPr>
            <a:spLocks noChangeShapeType="1"/>
          </p:cNvSpPr>
          <p:nvPr/>
        </p:nvSpPr>
        <p:spPr bwMode="auto">
          <a:xfrm>
            <a:off x="3773934" y="2763729"/>
            <a:ext cx="2362200" cy="15240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7" name="Line 54"/>
          <p:cNvSpPr>
            <a:spLocks noChangeShapeType="1"/>
          </p:cNvSpPr>
          <p:nvPr/>
        </p:nvSpPr>
        <p:spPr bwMode="auto">
          <a:xfrm>
            <a:off x="2021334" y="3219342"/>
            <a:ext cx="1752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8" name="Line 55"/>
          <p:cNvSpPr>
            <a:spLocks noChangeShapeType="1"/>
          </p:cNvSpPr>
          <p:nvPr/>
        </p:nvSpPr>
        <p:spPr bwMode="auto">
          <a:xfrm>
            <a:off x="2021334" y="2757379"/>
            <a:ext cx="1752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9" name="Line 56"/>
          <p:cNvSpPr>
            <a:spLocks noChangeShapeType="1"/>
          </p:cNvSpPr>
          <p:nvPr/>
        </p:nvSpPr>
        <p:spPr bwMode="auto">
          <a:xfrm>
            <a:off x="2021334" y="3681304"/>
            <a:ext cx="1752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0" name="Line 57"/>
          <p:cNvSpPr>
            <a:spLocks noChangeShapeType="1"/>
          </p:cNvSpPr>
          <p:nvPr/>
        </p:nvSpPr>
        <p:spPr bwMode="auto">
          <a:xfrm flipV="1">
            <a:off x="2021334" y="3224104"/>
            <a:ext cx="1752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1" name="Line 58"/>
          <p:cNvSpPr>
            <a:spLocks noChangeShapeType="1"/>
          </p:cNvSpPr>
          <p:nvPr/>
        </p:nvSpPr>
        <p:spPr bwMode="auto">
          <a:xfrm flipV="1">
            <a:off x="2021334" y="2758967"/>
            <a:ext cx="1752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2" name="Line 59"/>
          <p:cNvSpPr>
            <a:spLocks noChangeShapeType="1"/>
          </p:cNvSpPr>
          <p:nvPr/>
        </p:nvSpPr>
        <p:spPr bwMode="auto">
          <a:xfrm flipV="1">
            <a:off x="2021334" y="2311292"/>
            <a:ext cx="1752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" name="Line 61"/>
          <p:cNvSpPr>
            <a:spLocks noChangeShapeType="1"/>
          </p:cNvSpPr>
          <p:nvPr/>
        </p:nvSpPr>
        <p:spPr bwMode="auto">
          <a:xfrm>
            <a:off x="3773934" y="2306529"/>
            <a:ext cx="23622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4" name="Line 62"/>
          <p:cNvSpPr>
            <a:spLocks noChangeShapeType="1"/>
          </p:cNvSpPr>
          <p:nvPr/>
        </p:nvSpPr>
        <p:spPr bwMode="auto">
          <a:xfrm>
            <a:off x="3773934" y="2763729"/>
            <a:ext cx="23622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5" name="Line 63"/>
          <p:cNvSpPr>
            <a:spLocks noChangeShapeType="1"/>
          </p:cNvSpPr>
          <p:nvPr/>
        </p:nvSpPr>
        <p:spPr bwMode="auto">
          <a:xfrm>
            <a:off x="3773934" y="3220929"/>
            <a:ext cx="2362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6" name="Text Box 64"/>
          <p:cNvSpPr txBox="1">
            <a:spLocks noChangeArrowheads="1"/>
          </p:cNvSpPr>
          <p:nvPr/>
        </p:nvSpPr>
        <p:spPr bwMode="auto">
          <a:xfrm>
            <a:off x="6364734" y="2992329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j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=0</a:t>
            </a:r>
          </a:p>
        </p:txBody>
      </p:sp>
      <p:sp>
        <p:nvSpPr>
          <p:cNvPr id="207" name="Text Box 65"/>
          <p:cNvSpPr txBox="1">
            <a:spLocks noChangeArrowheads="1"/>
          </p:cNvSpPr>
          <p:nvPr/>
        </p:nvSpPr>
        <p:spPr bwMode="auto">
          <a:xfrm>
            <a:off x="6364734" y="2398604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j</a:t>
            </a: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</a:p>
        </p:txBody>
      </p:sp>
      <p:sp>
        <p:nvSpPr>
          <p:cNvPr id="208" name="Text Box 66"/>
          <p:cNvSpPr txBox="1">
            <a:spLocks noChangeArrowheads="1"/>
          </p:cNvSpPr>
          <p:nvPr/>
        </p:nvSpPr>
        <p:spPr bwMode="auto">
          <a:xfrm>
            <a:off x="6364734" y="3982929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0000FF"/>
                </a:solidFill>
                <a:latin typeface="Times New Roman" panose="02020603050405020304" pitchFamily="18" charset="0"/>
              </a:rPr>
              <a:t>j′</a:t>
            </a:r>
            <a:r>
              <a:rPr kumimoji="1"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=0</a:t>
            </a:r>
          </a:p>
        </p:txBody>
      </p:sp>
      <p:sp>
        <p:nvSpPr>
          <p:cNvPr id="209" name="Text Box 67"/>
          <p:cNvSpPr txBox="1">
            <a:spLocks noChangeArrowheads="1"/>
          </p:cNvSpPr>
          <p:nvPr/>
        </p:nvSpPr>
        <p:spPr bwMode="auto">
          <a:xfrm>
            <a:off x="6364734" y="3449529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kumimoji="1"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kumimoji="1"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=1</a:t>
            </a:r>
          </a:p>
        </p:txBody>
      </p:sp>
      <p:sp>
        <p:nvSpPr>
          <p:cNvPr id="210" name="Text Box 68"/>
          <p:cNvSpPr txBox="1">
            <a:spLocks noChangeArrowheads="1"/>
          </p:cNvSpPr>
          <p:nvPr/>
        </p:nvSpPr>
        <p:spPr bwMode="auto">
          <a:xfrm>
            <a:off x="3970784" y="4933495"/>
            <a:ext cx="4273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透镜上下移动，条纹相应移动</a:t>
            </a:r>
          </a:p>
        </p:txBody>
      </p:sp>
    </p:spTree>
    <p:extLst>
      <p:ext uri="{BB962C8B-B14F-4D97-AF65-F5344CB8AC3E}">
        <p14:creationId xmlns:p14="http://schemas.microsoft.com/office/powerpoint/2010/main" val="21166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71" grpId="0" animBg="1"/>
      <p:bldP spid="184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8" grpId="0" animBg="1"/>
      <p:bldP spid="209" grpId="0" animBg="1"/>
      <p:bldP spid="2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CN" altLang="en-US" dirty="0"/>
              <a:t>一、实验装置</a:t>
            </a:r>
            <a:endParaRPr lang="en-US" altLang="zh-CN" dirty="0"/>
          </a:p>
        </p:txBody>
      </p: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7" y="980728"/>
            <a:ext cx="5047919" cy="20162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57419" y="313826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夫琅和费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789004"/>
            <a:ext cx="3469265" cy="39616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3175" y="3510406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(Joseph von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Fraunhofer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1787—1826)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3175" y="3972071"/>
            <a:ext cx="8185249" cy="2495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德国物理学家</a:t>
            </a:r>
            <a:endParaRPr lang="en-US" altLang="zh-CN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发现并研究了太阳光谱中的暗线</a:t>
            </a:r>
            <a:endParaRPr lang="en-US" altLang="zh-CN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设计和制造了消色差透镜</a:t>
            </a:r>
            <a:endParaRPr lang="en-US" altLang="zh-CN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首创用牛顿环方法检查光学表面加工精度及透镜形状</a:t>
            </a:r>
            <a:endParaRPr lang="en-US" altLang="zh-CN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首先定量地研究了衍射光栅，并用其测量光的波长</a:t>
            </a:r>
            <a:endParaRPr lang="en-US" altLang="zh-CN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给出了光栅方程。</a:t>
            </a:r>
          </a:p>
        </p:txBody>
      </p:sp>
    </p:spTree>
    <p:extLst>
      <p:ext uri="{BB962C8B-B14F-4D97-AF65-F5344CB8AC3E}">
        <p14:creationId xmlns:p14="http://schemas.microsoft.com/office/powerpoint/2010/main" val="51620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0837" y="62068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透镜移动的影响</a:t>
            </a:r>
          </a:p>
        </p:txBody>
      </p:sp>
      <p:pic>
        <p:nvPicPr>
          <p:cNvPr id="47" name="Picture 38" descr="旋转 单缝衍射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67" y="1219304"/>
            <a:ext cx="184785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3555504" y="916091"/>
            <a:ext cx="304800" cy="4419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4"/>
          <p:cNvSpPr>
            <a:spLocks noChangeShapeType="1"/>
          </p:cNvSpPr>
          <p:nvPr/>
        </p:nvSpPr>
        <p:spPr bwMode="auto">
          <a:xfrm>
            <a:off x="583704" y="3125891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1955304" y="1830491"/>
            <a:ext cx="0" cy="838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1955304" y="3964091"/>
            <a:ext cx="0" cy="533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736104" y="25162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>
            <a:off x="736104" y="28210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736104" y="31258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736104" y="34306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>
            <a:off x="736104" y="37354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>
            <a:off x="1955304" y="2668691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 flipV="1">
            <a:off x="1955304" y="2440091"/>
            <a:ext cx="1752600" cy="685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 flipV="1">
            <a:off x="1955304" y="2897291"/>
            <a:ext cx="175260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flipV="1">
            <a:off x="1955304" y="1982891"/>
            <a:ext cx="1752600" cy="685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3707904" y="1982891"/>
            <a:ext cx="2362200" cy="228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17"/>
          <p:cNvSpPr>
            <a:spLocks noChangeShapeType="1"/>
          </p:cNvSpPr>
          <p:nvPr/>
        </p:nvSpPr>
        <p:spPr bwMode="auto">
          <a:xfrm flipV="1">
            <a:off x="3707904" y="2211491"/>
            <a:ext cx="2362200" cy="228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 flipV="1">
            <a:off x="3707904" y="2211491"/>
            <a:ext cx="236220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062167" y="1373291"/>
            <a:ext cx="0" cy="452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>
            <a:off x="736104" y="40402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>
            <a:off x="736104" y="43450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7" name="Line 22"/>
          <p:cNvSpPr>
            <a:spLocks noChangeShapeType="1"/>
          </p:cNvSpPr>
          <p:nvPr/>
        </p:nvSpPr>
        <p:spPr bwMode="auto">
          <a:xfrm>
            <a:off x="736104" y="46498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>
            <a:off x="736104" y="495469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1955304" y="3049691"/>
            <a:ext cx="0" cy="533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1955304" y="4954691"/>
            <a:ext cx="0" cy="838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1" name="Line 26"/>
          <p:cNvSpPr>
            <a:spLocks noChangeShapeType="1"/>
          </p:cNvSpPr>
          <p:nvPr/>
        </p:nvSpPr>
        <p:spPr bwMode="auto">
          <a:xfrm>
            <a:off x="1955304" y="449749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2" name="Line 27"/>
          <p:cNvSpPr>
            <a:spLocks noChangeShapeType="1"/>
          </p:cNvSpPr>
          <p:nvPr/>
        </p:nvSpPr>
        <p:spPr bwMode="auto">
          <a:xfrm flipV="1">
            <a:off x="1958479" y="3811691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 flipV="1">
            <a:off x="1955304" y="4268891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 flipV="1">
            <a:off x="1955304" y="3354491"/>
            <a:ext cx="175260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5" name="Line 30"/>
          <p:cNvSpPr>
            <a:spLocks noChangeShapeType="1"/>
          </p:cNvSpPr>
          <p:nvPr/>
        </p:nvSpPr>
        <p:spPr bwMode="auto">
          <a:xfrm flipV="1">
            <a:off x="3707904" y="2211491"/>
            <a:ext cx="23622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 flipV="1">
            <a:off x="3707904" y="2211491"/>
            <a:ext cx="2362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 flipV="1">
            <a:off x="3707904" y="2211491"/>
            <a:ext cx="23622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1498104" y="5945291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相互平行的狭缝，衍射条纹完全重合</a:t>
            </a:r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>
            <a:off x="1955304" y="350689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93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0837" y="62068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斜入射</a:t>
            </a:r>
          </a:p>
        </p:txBody>
      </p:sp>
      <p:sp>
        <p:nvSpPr>
          <p:cNvPr id="38" name="Oval 2"/>
          <p:cNvSpPr>
            <a:spLocks noChangeArrowheads="1"/>
          </p:cNvSpPr>
          <p:nvPr/>
        </p:nvSpPr>
        <p:spPr bwMode="auto">
          <a:xfrm>
            <a:off x="3987552" y="1239187"/>
            <a:ext cx="304800" cy="4419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015752" y="3448987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2387352" y="1162987"/>
            <a:ext cx="0" cy="1371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406152" y="2077387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2387352" y="2534587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 flipV="1">
            <a:off x="2387352" y="276318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2387352" y="322038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flipV="1">
            <a:off x="2387352" y="230598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4139952" y="2305987"/>
            <a:ext cx="2362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 flipV="1">
            <a:off x="4139952" y="2534587"/>
            <a:ext cx="2362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1" name="Line 17"/>
          <p:cNvSpPr>
            <a:spLocks noChangeShapeType="1"/>
          </p:cNvSpPr>
          <p:nvPr/>
        </p:nvSpPr>
        <p:spPr bwMode="auto">
          <a:xfrm flipV="1">
            <a:off x="4139952" y="2534587"/>
            <a:ext cx="2362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" name="Line 18"/>
          <p:cNvSpPr>
            <a:spLocks noChangeShapeType="1"/>
          </p:cNvSpPr>
          <p:nvPr/>
        </p:nvSpPr>
        <p:spPr bwMode="auto">
          <a:xfrm>
            <a:off x="6502152" y="2001187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3" name="Line 24"/>
          <p:cNvSpPr>
            <a:spLocks noChangeShapeType="1"/>
          </p:cNvSpPr>
          <p:nvPr/>
        </p:nvSpPr>
        <p:spPr bwMode="auto">
          <a:xfrm>
            <a:off x="2387352" y="4363387"/>
            <a:ext cx="0" cy="1447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4" name="Line 28"/>
          <p:cNvSpPr>
            <a:spLocks noChangeShapeType="1"/>
          </p:cNvSpPr>
          <p:nvPr/>
        </p:nvSpPr>
        <p:spPr bwMode="auto">
          <a:xfrm flipV="1">
            <a:off x="2387352" y="367758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 flipV="1">
            <a:off x="4139952" y="2534587"/>
            <a:ext cx="2362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6" name="Line 33"/>
          <p:cNvSpPr>
            <a:spLocks noChangeShapeType="1"/>
          </p:cNvSpPr>
          <p:nvPr/>
        </p:nvSpPr>
        <p:spPr bwMode="auto">
          <a:xfrm>
            <a:off x="406152" y="2534587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7" name="Line 34"/>
          <p:cNvSpPr>
            <a:spLocks noChangeShapeType="1"/>
          </p:cNvSpPr>
          <p:nvPr/>
        </p:nvSpPr>
        <p:spPr bwMode="auto">
          <a:xfrm>
            <a:off x="406152" y="2991787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>
            <a:off x="406152" y="3448987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9" name="Line 36"/>
          <p:cNvSpPr>
            <a:spLocks noChangeShapeType="1"/>
          </p:cNvSpPr>
          <p:nvPr/>
        </p:nvSpPr>
        <p:spPr bwMode="auto">
          <a:xfrm flipV="1">
            <a:off x="2387352" y="184878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" name="Line 37"/>
          <p:cNvSpPr>
            <a:spLocks noChangeShapeType="1"/>
          </p:cNvSpPr>
          <p:nvPr/>
        </p:nvSpPr>
        <p:spPr bwMode="auto">
          <a:xfrm>
            <a:off x="406152" y="1620187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1" name="Line 38"/>
          <p:cNvSpPr>
            <a:spLocks noChangeShapeType="1"/>
          </p:cNvSpPr>
          <p:nvPr/>
        </p:nvSpPr>
        <p:spPr bwMode="auto">
          <a:xfrm flipH="1">
            <a:off x="1777752" y="2534587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2" name="Line 39"/>
          <p:cNvSpPr>
            <a:spLocks noChangeShapeType="1"/>
          </p:cNvSpPr>
          <p:nvPr/>
        </p:nvSpPr>
        <p:spPr bwMode="auto">
          <a:xfrm>
            <a:off x="2387352" y="2534587"/>
            <a:ext cx="685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ject 40"/>
              <p:cNvSpPr txBox="1"/>
              <p:nvPr/>
            </p:nvSpPr>
            <p:spPr bwMode="auto">
              <a:xfrm>
                <a:off x="3301752" y="2991787"/>
                <a:ext cx="390525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3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1752" y="2991787"/>
                <a:ext cx="390525" cy="546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bject 41"/>
              <p:cNvSpPr txBox="1"/>
              <p:nvPr/>
            </p:nvSpPr>
            <p:spPr bwMode="auto">
              <a:xfrm>
                <a:off x="1252290" y="2901300"/>
                <a:ext cx="508000" cy="701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4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290" y="2901300"/>
                <a:ext cx="508000" cy="701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42"/>
          <p:cNvSpPr>
            <a:spLocks noChangeShapeType="1"/>
          </p:cNvSpPr>
          <p:nvPr/>
        </p:nvSpPr>
        <p:spPr bwMode="auto">
          <a:xfrm>
            <a:off x="4139952" y="1848787"/>
            <a:ext cx="2362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6" name="Text Box 43"/>
          <p:cNvSpPr txBox="1">
            <a:spLocks noChangeArrowheads="1"/>
          </p:cNvSpPr>
          <p:nvPr/>
        </p:nvSpPr>
        <p:spPr bwMode="auto">
          <a:xfrm>
            <a:off x="5816352" y="1010587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入射光与光轴不平行，光程差包括两部分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bject 44"/>
              <p:cNvSpPr txBox="1"/>
              <p:nvPr/>
            </p:nvSpPr>
            <p:spPr bwMode="auto">
              <a:xfrm>
                <a:off x="5206752" y="4771983"/>
                <a:ext cx="2605608" cy="5442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7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752" y="4771983"/>
                <a:ext cx="2605608" cy="544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bject 45"/>
              <p:cNvSpPr txBox="1"/>
              <p:nvPr/>
            </p:nvSpPr>
            <p:spPr bwMode="auto">
              <a:xfrm>
                <a:off x="5025739" y="5430187"/>
                <a:ext cx="3229013" cy="8543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8" name="Object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5739" y="5430187"/>
                <a:ext cx="3229013" cy="854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任意多边形 2"/>
          <p:cNvSpPr/>
          <p:nvPr/>
        </p:nvSpPr>
        <p:spPr>
          <a:xfrm>
            <a:off x="6759098" y="4226143"/>
            <a:ext cx="451556" cy="654756"/>
          </a:xfrm>
          <a:custGeom>
            <a:avLst/>
            <a:gdLst>
              <a:gd name="connsiteX0" fmla="*/ 0 w 451556"/>
              <a:gd name="connsiteY0" fmla="*/ 654756 h 654756"/>
              <a:gd name="connsiteX1" fmla="*/ 146756 w 451556"/>
              <a:gd name="connsiteY1" fmla="*/ 225778 h 654756"/>
              <a:gd name="connsiteX2" fmla="*/ 451556 w 451556"/>
              <a:gd name="connsiteY2" fmla="*/ 0 h 65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56" h="654756">
                <a:moveTo>
                  <a:pt x="0" y="654756"/>
                </a:moveTo>
                <a:cubicBezTo>
                  <a:pt x="35748" y="494830"/>
                  <a:pt x="71497" y="334904"/>
                  <a:pt x="146756" y="225778"/>
                </a:cubicBezTo>
                <a:cubicBezTo>
                  <a:pt x="222015" y="116652"/>
                  <a:pt x="336785" y="58326"/>
                  <a:pt x="451556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7195929" y="3525782"/>
            <a:ext cx="18345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入射光与衍射光在法线同侧（两侧），取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）号。</a:t>
            </a:r>
          </a:p>
        </p:txBody>
      </p:sp>
    </p:spTree>
    <p:extLst>
      <p:ext uri="{BB962C8B-B14F-4D97-AF65-F5344CB8AC3E}">
        <p14:creationId xmlns:p14="http://schemas.microsoft.com/office/powerpoint/2010/main" val="74464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CN" altLang="en-US" dirty="0"/>
              <a:t>三、单缝衍射因子的特点</a:t>
            </a:r>
            <a:endParaRPr lang="en-US" altLang="zh-CN" dirty="0"/>
          </a:p>
        </p:txBody>
      </p: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51520" y="9911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极值点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6"/>
              <p:cNvSpPr txBox="1"/>
              <p:nvPr/>
            </p:nvSpPr>
            <p:spPr bwMode="auto">
              <a:xfrm>
                <a:off x="4042233" y="1638076"/>
                <a:ext cx="2179859" cy="76866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9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2233" y="1638076"/>
                <a:ext cx="2179859" cy="768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20903"/>
              </p:ext>
            </p:extLst>
          </p:nvPr>
        </p:nvGraphicFramePr>
        <p:xfrm>
          <a:off x="6695734" y="1807573"/>
          <a:ext cx="1286282" cy="36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55" name="Equation" r:id="rId5" imgW="571320" imgH="164880" progId="Equation.DSMT4">
                  <p:embed/>
                </p:oleObj>
              </mc:Choice>
              <mc:Fallback>
                <p:oleObj name="Equation" r:id="rId5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734" y="1807573"/>
                        <a:ext cx="1286282" cy="366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9"/>
              <p:cNvSpPr txBox="1"/>
              <p:nvPr/>
            </p:nvSpPr>
            <p:spPr bwMode="auto">
              <a:xfrm>
                <a:off x="418117" y="3228304"/>
                <a:ext cx="4310231" cy="72344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=±1.43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,±2.46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,±3.47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,⋯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117" y="3228304"/>
                <a:ext cx="4310231" cy="723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635000" y="18556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2"/>
              <p:cNvSpPr txBox="1"/>
              <p:nvPr/>
            </p:nvSpPr>
            <p:spPr bwMode="auto">
              <a:xfrm>
                <a:off x="2067960" y="1628800"/>
                <a:ext cx="1517098" cy="8395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7960" y="1628800"/>
                <a:ext cx="1517098" cy="839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4481055" y="2492896"/>
            <a:ext cx="4334265" cy="3156569"/>
            <a:chOff x="2371" y="1888"/>
            <a:chExt cx="3260" cy="2424"/>
          </a:xfrm>
        </p:grpSpPr>
        <p:pic>
          <p:nvPicPr>
            <p:cNvPr id="45" name="Picture 7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" y="2859"/>
              <a:ext cx="3225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Line 12"/>
            <p:cNvSpPr>
              <a:spLocks noChangeAspect="1" noChangeShapeType="1"/>
            </p:cNvSpPr>
            <p:nvPr/>
          </p:nvSpPr>
          <p:spPr bwMode="auto">
            <a:xfrm flipH="1">
              <a:off x="4694" y="2393"/>
              <a:ext cx="0" cy="16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sp>
          <p:nvSpPr>
            <p:cNvPr id="73" name="Line 13"/>
            <p:cNvSpPr>
              <a:spLocks noChangeAspect="1" noChangeShapeType="1"/>
            </p:cNvSpPr>
            <p:nvPr/>
          </p:nvSpPr>
          <p:spPr bwMode="auto">
            <a:xfrm flipH="1">
              <a:off x="5102" y="2283"/>
              <a:ext cx="0" cy="17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sp>
          <p:nvSpPr>
            <p:cNvPr id="74" name="Line 14"/>
            <p:cNvSpPr>
              <a:spLocks noChangeAspect="1" noChangeShapeType="1"/>
            </p:cNvSpPr>
            <p:nvPr/>
          </p:nvSpPr>
          <p:spPr bwMode="auto">
            <a:xfrm>
              <a:off x="3545" y="2697"/>
              <a:ext cx="0" cy="13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sp>
          <p:nvSpPr>
            <p:cNvPr id="75" name="Line 15"/>
            <p:cNvSpPr>
              <a:spLocks noChangeAspect="1" noChangeShapeType="1"/>
            </p:cNvSpPr>
            <p:nvPr/>
          </p:nvSpPr>
          <p:spPr bwMode="auto">
            <a:xfrm flipH="1">
              <a:off x="3129" y="2814"/>
              <a:ext cx="0" cy="12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sp>
          <p:nvSpPr>
            <p:cNvPr id="76" name="Text Box 16"/>
            <p:cNvSpPr txBox="1">
              <a:spLocks noChangeAspect="1" noChangeArrowheads="1"/>
            </p:cNvSpPr>
            <p:nvPr/>
          </p:nvSpPr>
          <p:spPr bwMode="auto">
            <a:xfrm>
              <a:off x="4687" y="3851"/>
              <a:ext cx="36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1.43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77" name="Text Box 17"/>
            <p:cNvSpPr txBox="1">
              <a:spLocks noChangeAspect="1" noChangeArrowheads="1"/>
            </p:cNvSpPr>
            <p:nvPr/>
          </p:nvSpPr>
          <p:spPr bwMode="auto">
            <a:xfrm>
              <a:off x="5104" y="3851"/>
              <a:ext cx="36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2.46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78" name="Text Box 18"/>
            <p:cNvSpPr txBox="1">
              <a:spLocks noChangeAspect="1" noChangeArrowheads="1"/>
            </p:cNvSpPr>
            <p:nvPr/>
          </p:nvSpPr>
          <p:spPr bwMode="auto">
            <a:xfrm>
              <a:off x="2815" y="3852"/>
              <a:ext cx="41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-2.46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79" name="Text Box 19"/>
            <p:cNvSpPr txBox="1">
              <a:spLocks noChangeAspect="1" noChangeArrowheads="1"/>
            </p:cNvSpPr>
            <p:nvPr/>
          </p:nvSpPr>
          <p:spPr bwMode="auto">
            <a:xfrm>
              <a:off x="3224" y="3851"/>
              <a:ext cx="42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-1.43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80" name="Text Box 20"/>
            <p:cNvSpPr txBox="1">
              <a:spLocks noChangeAspect="1" noChangeArrowheads="1"/>
            </p:cNvSpPr>
            <p:nvPr/>
          </p:nvSpPr>
          <p:spPr bwMode="auto">
            <a:xfrm>
              <a:off x="4769" y="4107"/>
              <a:ext cx="21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2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81" name="Text Box 21"/>
            <p:cNvSpPr txBox="1">
              <a:spLocks noChangeAspect="1" noChangeArrowheads="1"/>
            </p:cNvSpPr>
            <p:nvPr/>
          </p:nvSpPr>
          <p:spPr bwMode="auto">
            <a:xfrm>
              <a:off x="3977" y="4106"/>
              <a:ext cx="16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2" name="Text Box 22"/>
            <p:cNvSpPr txBox="1">
              <a:spLocks noChangeAspect="1" noChangeArrowheads="1"/>
            </p:cNvSpPr>
            <p:nvPr/>
          </p:nvSpPr>
          <p:spPr bwMode="auto">
            <a:xfrm>
              <a:off x="3587" y="4101"/>
              <a:ext cx="16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Symbol" panose="05050102010706020507" pitchFamily="18" charset="2"/>
                </a:rPr>
                <a:t>-p</a:t>
              </a:r>
            </a:p>
          </p:txBody>
        </p:sp>
        <p:sp>
          <p:nvSpPr>
            <p:cNvPr id="83" name="Text Box 23"/>
            <p:cNvSpPr txBox="1">
              <a:spLocks noChangeAspect="1" noChangeArrowheads="1"/>
            </p:cNvSpPr>
            <p:nvPr/>
          </p:nvSpPr>
          <p:spPr bwMode="auto">
            <a:xfrm>
              <a:off x="4373" y="4106"/>
              <a:ext cx="16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84" name="Text Box 24"/>
            <p:cNvSpPr txBox="1">
              <a:spLocks noChangeAspect="1" noChangeArrowheads="1"/>
            </p:cNvSpPr>
            <p:nvPr/>
          </p:nvSpPr>
          <p:spPr bwMode="auto">
            <a:xfrm>
              <a:off x="5171" y="4107"/>
              <a:ext cx="21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3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  <a:endParaRPr lang="en-US" altLang="zh-CN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5" name="Text Box 25"/>
            <p:cNvSpPr txBox="1">
              <a:spLocks noChangeAspect="1" noChangeArrowheads="1"/>
            </p:cNvSpPr>
            <p:nvPr/>
          </p:nvSpPr>
          <p:spPr bwMode="auto">
            <a:xfrm>
              <a:off x="2764" y="4107"/>
              <a:ext cx="21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-3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86" name="Text Box 26"/>
            <p:cNvSpPr txBox="1">
              <a:spLocks noChangeAspect="1" noChangeArrowheads="1"/>
            </p:cNvSpPr>
            <p:nvPr/>
          </p:nvSpPr>
          <p:spPr bwMode="auto">
            <a:xfrm>
              <a:off x="3173" y="4107"/>
              <a:ext cx="21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-2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87" name="Line 27"/>
            <p:cNvSpPr>
              <a:spLocks noChangeAspect="1" noChangeShapeType="1"/>
            </p:cNvSpPr>
            <p:nvPr/>
          </p:nvSpPr>
          <p:spPr bwMode="auto">
            <a:xfrm flipH="1">
              <a:off x="4117" y="3020"/>
              <a:ext cx="0" cy="10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pic>
          <p:nvPicPr>
            <p:cNvPr id="88" name="Picture 8"/>
            <p:cNvPicPr preferRelativeResize="0"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" y="1888"/>
              <a:ext cx="3076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 Box 10"/>
            <p:cNvSpPr txBox="1">
              <a:spLocks noChangeAspect="1" noChangeArrowheads="1"/>
            </p:cNvSpPr>
            <p:nvPr/>
          </p:nvSpPr>
          <p:spPr bwMode="auto">
            <a:xfrm>
              <a:off x="4807" y="2218"/>
              <a:ext cx="253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 i="1">
                  <a:latin typeface="Symbol" panose="05050102010706020507" pitchFamily="18" charset="2"/>
                </a:rPr>
                <a:t>x</a:t>
              </a:r>
              <a:r>
                <a:rPr lang="en-US" altLang="zh-CN" sz="1400" b="1" i="1">
                  <a:latin typeface="Times New Roman" panose="02020603050405020304" pitchFamily="18" charset="0"/>
                </a:rPr>
                <a:t>=u</a:t>
              </a:r>
            </a:p>
          </p:txBody>
        </p:sp>
        <p:sp>
          <p:nvSpPr>
            <p:cNvPr id="90" name="Text Box 11"/>
            <p:cNvSpPr txBox="1">
              <a:spLocks noChangeAspect="1" noChangeArrowheads="1"/>
            </p:cNvSpPr>
            <p:nvPr/>
          </p:nvSpPr>
          <p:spPr bwMode="auto">
            <a:xfrm>
              <a:off x="4106" y="2183"/>
              <a:ext cx="428" cy="1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 i="1">
                  <a:latin typeface="Symbol" panose="05050102010706020507" pitchFamily="18" charset="2"/>
                </a:rPr>
                <a:t>x</a:t>
              </a:r>
              <a:r>
                <a:rPr lang="en-US" altLang="zh-CN" sz="1400" b="1">
                  <a:latin typeface="Symbol" panose="05050102010706020507" pitchFamily="18" charset="2"/>
                </a:rPr>
                <a:t>=</a:t>
              </a:r>
              <a:r>
                <a:rPr lang="en-US" altLang="zh-CN" sz="1400" b="1">
                  <a:latin typeface="Times New Roman" panose="02020603050405020304" pitchFamily="18" charset="0"/>
                </a:rPr>
                <a:t>tan</a:t>
              </a:r>
              <a:r>
                <a:rPr lang="en-US" altLang="zh-CN" sz="1400" b="1" i="1">
                  <a:latin typeface="Times New Roman" panose="02020603050405020304" pitchFamily="18" charset="0"/>
                </a:rPr>
                <a:t>u</a:t>
              </a:r>
              <a:endParaRPr lang="en-US" altLang="zh-CN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91" name="Text Box 28"/>
            <p:cNvSpPr txBox="1">
              <a:spLocks noChangeAspect="1" noChangeArrowheads="1"/>
            </p:cNvSpPr>
            <p:nvPr/>
          </p:nvSpPr>
          <p:spPr bwMode="auto">
            <a:xfrm>
              <a:off x="2599" y="2485"/>
              <a:ext cx="7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2" name="Text Box 29"/>
            <p:cNvSpPr txBox="1">
              <a:spLocks noChangeAspect="1" noChangeArrowheads="1"/>
            </p:cNvSpPr>
            <p:nvPr/>
          </p:nvSpPr>
          <p:spPr bwMode="auto">
            <a:xfrm>
              <a:off x="2379" y="2935"/>
              <a:ext cx="219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归一化强度</a:t>
              </a:r>
            </a:p>
          </p:txBody>
        </p:sp>
        <p:sp>
          <p:nvSpPr>
            <p:cNvPr id="93" name="Text Box 30"/>
            <p:cNvSpPr txBox="1">
              <a:spLocks noChangeAspect="1" noChangeArrowheads="1"/>
            </p:cNvSpPr>
            <p:nvPr/>
          </p:nvSpPr>
          <p:spPr bwMode="auto">
            <a:xfrm>
              <a:off x="5433" y="4101"/>
              <a:ext cx="19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 i="1">
                  <a:latin typeface="Symbol" panose="05050102010706020507" pitchFamily="18" charset="2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bject 8"/>
              <p:cNvSpPr txBox="1"/>
              <p:nvPr/>
            </p:nvSpPr>
            <p:spPr bwMode="auto">
              <a:xfrm>
                <a:off x="6733957" y="921050"/>
                <a:ext cx="1545287" cy="76561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3957" y="921050"/>
                <a:ext cx="1545287" cy="765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635000" y="4297037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极小值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bject 9"/>
              <p:cNvSpPr txBox="1"/>
              <p:nvPr/>
            </p:nvSpPr>
            <p:spPr bwMode="auto">
              <a:xfrm>
                <a:off x="4284264" y="925607"/>
                <a:ext cx="1988237" cy="78095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6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264" y="925607"/>
                <a:ext cx="1988237" cy="7809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bject 7"/>
              <p:cNvSpPr txBox="1"/>
              <p:nvPr/>
            </p:nvSpPr>
            <p:spPr bwMode="auto">
              <a:xfrm>
                <a:off x="635001" y="4926551"/>
                <a:ext cx="2518698" cy="73616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01" y="4926551"/>
                <a:ext cx="2518698" cy="7361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bject 8"/>
              <p:cNvSpPr txBox="1"/>
              <p:nvPr/>
            </p:nvSpPr>
            <p:spPr bwMode="auto">
              <a:xfrm>
                <a:off x="3252534" y="5128774"/>
                <a:ext cx="922768" cy="37204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2534" y="5128774"/>
                <a:ext cx="922768" cy="372044"/>
              </a:xfrm>
              <a:prstGeom prst="rect">
                <a:avLst/>
              </a:prstGeom>
              <a:blipFill>
                <a:blip r:embed="rId14"/>
                <a:stretch>
                  <a:fillRect l="-1987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ject 5"/>
              <p:cNvSpPr txBox="1"/>
              <p:nvPr/>
            </p:nvSpPr>
            <p:spPr bwMode="auto">
              <a:xfrm>
                <a:off x="608011" y="5782755"/>
                <a:ext cx="5574841" cy="67047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=±1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,±2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,±⋯,±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,±(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,⋯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011" y="5782755"/>
                <a:ext cx="5574841" cy="6704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9"/>
              <p:cNvSpPr txBox="1"/>
              <p:nvPr/>
            </p:nvSpPr>
            <p:spPr bwMode="auto">
              <a:xfrm>
                <a:off x="403346" y="2604684"/>
                <a:ext cx="3616325" cy="3730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=±1.43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,±2.46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,±3.47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,⋯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346" y="2604684"/>
                <a:ext cx="3616325" cy="3730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箭头 2"/>
          <p:cNvSpPr/>
          <p:nvPr/>
        </p:nvSpPr>
        <p:spPr>
          <a:xfrm>
            <a:off x="2411760" y="3007271"/>
            <a:ext cx="161472" cy="313182"/>
          </a:xfrm>
          <a:prstGeom prst="downArrow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1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1027"/>
          <p:cNvSpPr>
            <a:spLocks noChangeArrowheads="1"/>
          </p:cNvSpPr>
          <p:nvPr/>
        </p:nvSpPr>
        <p:spPr bwMode="auto">
          <a:xfrm>
            <a:off x="4394830" y="1076747"/>
            <a:ext cx="304800" cy="4419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Line 1028"/>
          <p:cNvSpPr>
            <a:spLocks noChangeShapeType="1"/>
          </p:cNvSpPr>
          <p:nvPr/>
        </p:nvSpPr>
        <p:spPr bwMode="auto">
          <a:xfrm>
            <a:off x="1423030" y="3286547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5" name="Line 1029"/>
          <p:cNvSpPr>
            <a:spLocks noChangeShapeType="1"/>
          </p:cNvSpPr>
          <p:nvPr/>
        </p:nvSpPr>
        <p:spPr bwMode="auto">
          <a:xfrm>
            <a:off x="2794630" y="1000547"/>
            <a:ext cx="0" cy="1371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" name="Line 1030"/>
          <p:cNvSpPr>
            <a:spLocks noChangeShapeType="1"/>
          </p:cNvSpPr>
          <p:nvPr/>
        </p:nvSpPr>
        <p:spPr bwMode="auto">
          <a:xfrm>
            <a:off x="584830" y="2829347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" name="Line 1031"/>
          <p:cNvSpPr>
            <a:spLocks noChangeShapeType="1"/>
          </p:cNvSpPr>
          <p:nvPr/>
        </p:nvSpPr>
        <p:spPr bwMode="auto">
          <a:xfrm>
            <a:off x="2794630" y="2372147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" name="Line 1032"/>
          <p:cNvSpPr>
            <a:spLocks noChangeShapeType="1"/>
          </p:cNvSpPr>
          <p:nvPr/>
        </p:nvSpPr>
        <p:spPr bwMode="auto">
          <a:xfrm flipV="1">
            <a:off x="2794630" y="260074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flipV="1">
            <a:off x="2794630" y="305794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9" name="Line 1034"/>
          <p:cNvSpPr>
            <a:spLocks noChangeShapeType="1"/>
          </p:cNvSpPr>
          <p:nvPr/>
        </p:nvSpPr>
        <p:spPr bwMode="auto">
          <a:xfrm flipV="1">
            <a:off x="2794630" y="214354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0" name="Line 1035"/>
          <p:cNvSpPr>
            <a:spLocks noChangeShapeType="1"/>
          </p:cNvSpPr>
          <p:nvPr/>
        </p:nvSpPr>
        <p:spPr bwMode="auto">
          <a:xfrm>
            <a:off x="4547230" y="2143547"/>
            <a:ext cx="2362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" name="Line 1036"/>
          <p:cNvSpPr>
            <a:spLocks noChangeShapeType="1"/>
          </p:cNvSpPr>
          <p:nvPr/>
        </p:nvSpPr>
        <p:spPr bwMode="auto">
          <a:xfrm flipV="1">
            <a:off x="4547230" y="2372147"/>
            <a:ext cx="2362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2" name="Line 1037"/>
          <p:cNvSpPr>
            <a:spLocks noChangeShapeType="1"/>
          </p:cNvSpPr>
          <p:nvPr/>
        </p:nvSpPr>
        <p:spPr bwMode="auto">
          <a:xfrm flipV="1">
            <a:off x="4547230" y="2372147"/>
            <a:ext cx="2362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1038"/>
          <p:cNvSpPr>
            <a:spLocks noChangeShapeType="1"/>
          </p:cNvSpPr>
          <p:nvPr/>
        </p:nvSpPr>
        <p:spPr bwMode="auto">
          <a:xfrm>
            <a:off x="6909430" y="1000547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1039"/>
          <p:cNvSpPr>
            <a:spLocks noChangeShapeType="1"/>
          </p:cNvSpPr>
          <p:nvPr/>
        </p:nvSpPr>
        <p:spPr bwMode="auto">
          <a:xfrm>
            <a:off x="2794630" y="4200947"/>
            <a:ext cx="0" cy="1447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1040"/>
          <p:cNvSpPr>
            <a:spLocks noChangeShapeType="1"/>
          </p:cNvSpPr>
          <p:nvPr/>
        </p:nvSpPr>
        <p:spPr bwMode="auto">
          <a:xfrm flipV="1">
            <a:off x="2794630" y="351514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1041"/>
          <p:cNvSpPr>
            <a:spLocks noChangeShapeType="1"/>
          </p:cNvSpPr>
          <p:nvPr/>
        </p:nvSpPr>
        <p:spPr bwMode="auto">
          <a:xfrm flipV="1">
            <a:off x="4547230" y="2372147"/>
            <a:ext cx="2362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1042"/>
          <p:cNvSpPr>
            <a:spLocks noChangeShapeType="1"/>
          </p:cNvSpPr>
          <p:nvPr/>
        </p:nvSpPr>
        <p:spPr bwMode="auto">
          <a:xfrm>
            <a:off x="661030" y="3286547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1043"/>
          <p:cNvSpPr>
            <a:spLocks noChangeShapeType="1"/>
          </p:cNvSpPr>
          <p:nvPr/>
        </p:nvSpPr>
        <p:spPr bwMode="auto">
          <a:xfrm>
            <a:off x="584830" y="3743747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1044"/>
          <p:cNvSpPr>
            <a:spLocks noChangeShapeType="1"/>
          </p:cNvSpPr>
          <p:nvPr/>
        </p:nvSpPr>
        <p:spPr bwMode="auto">
          <a:xfrm>
            <a:off x="661030" y="4200947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1045"/>
          <p:cNvSpPr>
            <a:spLocks noChangeShapeType="1"/>
          </p:cNvSpPr>
          <p:nvPr/>
        </p:nvSpPr>
        <p:spPr bwMode="auto">
          <a:xfrm flipV="1">
            <a:off x="2794630" y="1686347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1046"/>
          <p:cNvSpPr>
            <a:spLocks noChangeShapeType="1"/>
          </p:cNvSpPr>
          <p:nvPr/>
        </p:nvSpPr>
        <p:spPr bwMode="auto">
          <a:xfrm>
            <a:off x="661030" y="2372147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3" name="Line 1051"/>
          <p:cNvSpPr>
            <a:spLocks noChangeShapeType="1"/>
          </p:cNvSpPr>
          <p:nvPr/>
        </p:nvSpPr>
        <p:spPr bwMode="auto">
          <a:xfrm>
            <a:off x="4547230" y="1686347"/>
            <a:ext cx="2362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64" name="Picture 1055" descr="旋转 单缝衍射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30" y="476672"/>
            <a:ext cx="18478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Line 1058"/>
          <p:cNvSpPr>
            <a:spLocks noChangeShapeType="1"/>
          </p:cNvSpPr>
          <p:nvPr/>
        </p:nvSpPr>
        <p:spPr bwMode="auto">
          <a:xfrm flipV="1">
            <a:off x="4547230" y="2372147"/>
            <a:ext cx="23622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" name="Line 1059"/>
          <p:cNvSpPr>
            <a:spLocks noChangeShapeType="1"/>
          </p:cNvSpPr>
          <p:nvPr/>
        </p:nvSpPr>
        <p:spPr bwMode="auto">
          <a:xfrm flipV="1">
            <a:off x="4547230" y="1991147"/>
            <a:ext cx="23622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7" name="Line 1060"/>
          <p:cNvSpPr>
            <a:spLocks noChangeShapeType="1"/>
          </p:cNvSpPr>
          <p:nvPr/>
        </p:nvSpPr>
        <p:spPr bwMode="auto">
          <a:xfrm>
            <a:off x="4547230" y="3286547"/>
            <a:ext cx="236220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8" name="Text Box 1061"/>
          <p:cNvSpPr txBox="1">
            <a:spLocks noChangeArrowheads="1"/>
          </p:cNvSpPr>
          <p:nvPr/>
        </p:nvSpPr>
        <p:spPr bwMode="auto">
          <a:xfrm>
            <a:off x="1689730" y="5839247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衍射角都从透镜的光心算起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1062"/>
              <p:cNvSpPr txBox="1"/>
              <p:nvPr/>
            </p:nvSpPr>
            <p:spPr bwMode="auto">
              <a:xfrm>
                <a:off x="5452105" y="3350047"/>
                <a:ext cx="280988" cy="39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69" name="Object 1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2105" y="3350047"/>
                <a:ext cx="280988" cy="393700"/>
              </a:xfrm>
              <a:prstGeom prst="rect">
                <a:avLst/>
              </a:prstGeom>
              <a:blipFill>
                <a:blip r:embed="rId4"/>
                <a:stretch>
                  <a:fillRect r="-86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1063"/>
          <p:cNvSpPr>
            <a:spLocks/>
          </p:cNvSpPr>
          <p:nvPr/>
        </p:nvSpPr>
        <p:spPr bwMode="auto">
          <a:xfrm rot="1630377">
            <a:off x="5306055" y="2857922"/>
            <a:ext cx="506413" cy="498475"/>
          </a:xfrm>
          <a:custGeom>
            <a:avLst/>
            <a:gdLst>
              <a:gd name="G0" fmla="+- 0 0 0"/>
              <a:gd name="G1" fmla="+- 20207 0 0"/>
              <a:gd name="G2" fmla="+- 21600 0 0"/>
              <a:gd name="T0" fmla="*/ 7631 w 20521"/>
              <a:gd name="T1" fmla="*/ 0 h 20207"/>
              <a:gd name="T2" fmla="*/ 20521 w 20521"/>
              <a:gd name="T3" fmla="*/ 13464 h 20207"/>
              <a:gd name="T4" fmla="*/ 0 w 20521"/>
              <a:gd name="T5" fmla="*/ 20207 h 20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21" h="20207" fill="none" extrusionOk="0">
                <a:moveTo>
                  <a:pt x="7631" y="-1"/>
                </a:moveTo>
                <a:cubicBezTo>
                  <a:pt x="13742" y="2307"/>
                  <a:pt x="18481" y="7257"/>
                  <a:pt x="20520" y="13464"/>
                </a:cubicBezTo>
              </a:path>
              <a:path w="20521" h="20207" stroke="0" extrusionOk="0">
                <a:moveTo>
                  <a:pt x="7631" y="-1"/>
                </a:moveTo>
                <a:cubicBezTo>
                  <a:pt x="13742" y="2307"/>
                  <a:pt x="18481" y="7257"/>
                  <a:pt x="20520" y="13464"/>
                </a:cubicBezTo>
                <a:lnTo>
                  <a:pt x="0" y="20207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Arc 1064"/>
          <p:cNvSpPr>
            <a:spLocks/>
          </p:cNvSpPr>
          <p:nvPr/>
        </p:nvSpPr>
        <p:spPr bwMode="auto">
          <a:xfrm rot="3336917">
            <a:off x="5035386" y="3214316"/>
            <a:ext cx="506413" cy="498475"/>
          </a:xfrm>
          <a:custGeom>
            <a:avLst/>
            <a:gdLst>
              <a:gd name="G0" fmla="+- 0 0 0"/>
              <a:gd name="G1" fmla="+- 20207 0 0"/>
              <a:gd name="G2" fmla="+- 21600 0 0"/>
              <a:gd name="T0" fmla="*/ 7631 w 20521"/>
              <a:gd name="T1" fmla="*/ 0 h 20207"/>
              <a:gd name="T2" fmla="*/ 20521 w 20521"/>
              <a:gd name="T3" fmla="*/ 13464 h 20207"/>
              <a:gd name="T4" fmla="*/ 0 w 20521"/>
              <a:gd name="T5" fmla="*/ 20207 h 20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21" h="20207" fill="none" extrusionOk="0">
                <a:moveTo>
                  <a:pt x="7631" y="-1"/>
                </a:moveTo>
                <a:cubicBezTo>
                  <a:pt x="13742" y="2307"/>
                  <a:pt x="18481" y="7257"/>
                  <a:pt x="20520" y="13464"/>
                </a:cubicBezTo>
              </a:path>
              <a:path w="20521" h="20207" stroke="0" extrusionOk="0">
                <a:moveTo>
                  <a:pt x="7631" y="-1"/>
                </a:moveTo>
                <a:cubicBezTo>
                  <a:pt x="13742" y="2307"/>
                  <a:pt x="18481" y="7257"/>
                  <a:pt x="20520" y="13464"/>
                </a:cubicBezTo>
                <a:lnTo>
                  <a:pt x="0" y="20207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bject 1065"/>
              <p:cNvSpPr txBox="1"/>
              <p:nvPr/>
            </p:nvSpPr>
            <p:spPr bwMode="auto">
              <a:xfrm>
                <a:off x="5790243" y="2905547"/>
                <a:ext cx="280987" cy="39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72" name="Object 10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0243" y="2905547"/>
                <a:ext cx="280987" cy="393700"/>
              </a:xfrm>
              <a:prstGeom prst="rect">
                <a:avLst/>
              </a:prstGeom>
              <a:blipFill>
                <a:blip r:embed="rId5"/>
                <a:stretch>
                  <a:fillRect r="-65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400089" y="140023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条纹角宽度（相邻暗条纹之间的角距离）</a:t>
            </a:r>
          </a:p>
        </p:txBody>
      </p:sp>
    </p:spTree>
    <p:extLst>
      <p:ext uri="{BB962C8B-B14F-4D97-AF65-F5344CB8AC3E}">
        <p14:creationId xmlns:p14="http://schemas.microsoft.com/office/powerpoint/2010/main" val="150172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56951" y="1527853"/>
            <a:ext cx="5019105" cy="4424584"/>
            <a:chOff x="68044" y="1181587"/>
            <a:chExt cx="8763000" cy="5629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bject 36"/>
                <p:cNvSpPr txBox="1"/>
                <p:nvPr/>
              </p:nvSpPr>
              <p:spPr bwMode="auto">
                <a:xfrm>
                  <a:off x="5175846" y="2949036"/>
                  <a:ext cx="637898" cy="4680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94" name="Object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5846" y="2949036"/>
                  <a:ext cx="637898" cy="468099"/>
                </a:xfrm>
                <a:prstGeom prst="rect">
                  <a:avLst/>
                </a:prstGeom>
                <a:blipFill>
                  <a:blip r:embed="rId3"/>
                  <a:stretch>
                    <a:fillRect r="-2166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2"/>
            <p:cNvSpPr>
              <a:spLocks noChangeArrowheads="1"/>
            </p:cNvSpPr>
            <p:nvPr/>
          </p:nvSpPr>
          <p:spPr bwMode="auto">
            <a:xfrm>
              <a:off x="3878044" y="1781662"/>
              <a:ext cx="304800" cy="441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Line 3"/>
            <p:cNvSpPr>
              <a:spLocks noChangeShapeType="1"/>
            </p:cNvSpPr>
            <p:nvPr/>
          </p:nvSpPr>
          <p:spPr bwMode="auto">
            <a:xfrm>
              <a:off x="906244" y="3991462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>
              <a:off x="2277844" y="1705462"/>
              <a:ext cx="0" cy="13716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8044" y="3534262"/>
              <a:ext cx="2209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2277844" y="3077062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6392644" y="1705462"/>
              <a:ext cx="0" cy="441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>
              <a:off x="2277844" y="4905862"/>
              <a:ext cx="0" cy="14478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>
              <a:off x="144244" y="3991462"/>
              <a:ext cx="2133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>
              <a:off x="68044" y="4448662"/>
              <a:ext cx="2209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>
              <a:off x="144244" y="4905862"/>
              <a:ext cx="2133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144244" y="3077062"/>
              <a:ext cx="2133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bject 22"/>
                <p:cNvSpPr txBox="1"/>
                <p:nvPr/>
              </p:nvSpPr>
              <p:spPr bwMode="auto">
                <a:xfrm>
                  <a:off x="4716244" y="4372462"/>
                  <a:ext cx="327025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83" name="Object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6244" y="4372462"/>
                  <a:ext cx="327025" cy="457200"/>
                </a:xfrm>
                <a:prstGeom prst="rect">
                  <a:avLst/>
                </a:prstGeom>
                <a:blipFill>
                  <a:blip r:embed="rId4"/>
                  <a:stretch>
                    <a:fillRect r="-5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24" descr="旋转 单缝衍射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644" y="1181587"/>
              <a:ext cx="2438400" cy="562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Line 27"/>
            <p:cNvSpPr>
              <a:spLocks noChangeShapeType="1"/>
            </p:cNvSpPr>
            <p:nvPr/>
          </p:nvSpPr>
          <p:spPr bwMode="auto">
            <a:xfrm flipV="1">
              <a:off x="4030443" y="3153262"/>
              <a:ext cx="2362200" cy="8382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4030444" y="3991462"/>
              <a:ext cx="2362200" cy="8382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 flipV="1">
              <a:off x="4030443" y="2238862"/>
              <a:ext cx="2362200" cy="175259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" name="Line 30"/>
            <p:cNvSpPr>
              <a:spLocks noChangeShapeType="1"/>
            </p:cNvSpPr>
            <p:nvPr/>
          </p:nvSpPr>
          <p:spPr bwMode="auto">
            <a:xfrm flipV="1">
              <a:off x="4030444" y="1248262"/>
              <a:ext cx="2362200" cy="274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9" name="Line 31"/>
            <p:cNvSpPr>
              <a:spLocks noChangeShapeType="1"/>
            </p:cNvSpPr>
            <p:nvPr/>
          </p:nvSpPr>
          <p:spPr bwMode="auto">
            <a:xfrm>
              <a:off x="4030444" y="3991462"/>
              <a:ext cx="2362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0" name="Line 32"/>
            <p:cNvSpPr>
              <a:spLocks noChangeShapeType="1"/>
            </p:cNvSpPr>
            <p:nvPr/>
          </p:nvSpPr>
          <p:spPr bwMode="auto">
            <a:xfrm>
              <a:off x="4030444" y="3991462"/>
              <a:ext cx="236220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1" name="Arc 33"/>
            <p:cNvSpPr>
              <a:spLocks/>
            </p:cNvSpPr>
            <p:nvPr/>
          </p:nvSpPr>
          <p:spPr bwMode="auto">
            <a:xfrm>
              <a:off x="4487644" y="3650150"/>
              <a:ext cx="609600" cy="676275"/>
            </a:xfrm>
            <a:custGeom>
              <a:avLst/>
              <a:gdLst>
                <a:gd name="G0" fmla="+- 0 0 0"/>
                <a:gd name="G1" fmla="+- 12462 0 0"/>
                <a:gd name="G2" fmla="+- 21600 0 0"/>
                <a:gd name="T0" fmla="*/ 17642 w 21600"/>
                <a:gd name="T1" fmla="*/ 0 h 23921"/>
                <a:gd name="T2" fmla="*/ 18310 w 21600"/>
                <a:gd name="T3" fmla="*/ 23921 h 23921"/>
                <a:gd name="T4" fmla="*/ 0 w 21600"/>
                <a:gd name="T5" fmla="*/ 12462 h 2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921" fill="none" extrusionOk="0">
                  <a:moveTo>
                    <a:pt x="17642" y="-1"/>
                  </a:moveTo>
                  <a:cubicBezTo>
                    <a:pt x="20217" y="3645"/>
                    <a:pt x="21600" y="7998"/>
                    <a:pt x="21600" y="12462"/>
                  </a:cubicBezTo>
                  <a:cubicBezTo>
                    <a:pt x="21600" y="16514"/>
                    <a:pt x="20459" y="20485"/>
                    <a:pt x="18309" y="23920"/>
                  </a:cubicBezTo>
                </a:path>
                <a:path w="21600" h="23921" stroke="0" extrusionOk="0">
                  <a:moveTo>
                    <a:pt x="17642" y="-1"/>
                  </a:moveTo>
                  <a:cubicBezTo>
                    <a:pt x="20217" y="3645"/>
                    <a:pt x="21600" y="7998"/>
                    <a:pt x="21600" y="12462"/>
                  </a:cubicBezTo>
                  <a:cubicBezTo>
                    <a:pt x="21600" y="16514"/>
                    <a:pt x="20459" y="20485"/>
                    <a:pt x="18309" y="23920"/>
                  </a:cubicBezTo>
                  <a:lnTo>
                    <a:pt x="0" y="1246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bject 34"/>
                <p:cNvSpPr txBox="1"/>
                <p:nvPr/>
              </p:nvSpPr>
              <p:spPr bwMode="auto">
                <a:xfrm>
                  <a:off x="5140107" y="3697775"/>
                  <a:ext cx="719137" cy="5873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92" name="Object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0107" y="3697775"/>
                  <a:ext cx="719137" cy="587375"/>
                </a:xfrm>
                <a:prstGeom prst="rect">
                  <a:avLst/>
                </a:prstGeom>
                <a:blipFill>
                  <a:blip r:embed="rId6"/>
                  <a:stretch>
                    <a:fillRect r="-1641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Arc 35"/>
            <p:cNvSpPr>
              <a:spLocks/>
            </p:cNvSpPr>
            <p:nvPr/>
          </p:nvSpPr>
          <p:spPr bwMode="auto">
            <a:xfrm>
              <a:off x="4640044" y="3240575"/>
              <a:ext cx="600075" cy="446087"/>
            </a:xfrm>
            <a:custGeom>
              <a:avLst/>
              <a:gdLst>
                <a:gd name="G0" fmla="+- 0 0 0"/>
                <a:gd name="G1" fmla="+- 15781 0 0"/>
                <a:gd name="G2" fmla="+- 21600 0 0"/>
                <a:gd name="T0" fmla="*/ 14748 w 21290"/>
                <a:gd name="T1" fmla="*/ 0 h 15781"/>
                <a:gd name="T2" fmla="*/ 21290 w 21290"/>
                <a:gd name="T3" fmla="*/ 12138 h 15781"/>
                <a:gd name="T4" fmla="*/ 0 w 21290"/>
                <a:gd name="T5" fmla="*/ 15781 h 1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90" h="15781" fill="none" extrusionOk="0">
                  <a:moveTo>
                    <a:pt x="14748" y="-1"/>
                  </a:moveTo>
                  <a:cubicBezTo>
                    <a:pt x="18196" y="3222"/>
                    <a:pt x="20494" y="7485"/>
                    <a:pt x="21290" y="12137"/>
                  </a:cubicBezTo>
                </a:path>
                <a:path w="21290" h="15781" stroke="0" extrusionOk="0">
                  <a:moveTo>
                    <a:pt x="14748" y="-1"/>
                  </a:moveTo>
                  <a:cubicBezTo>
                    <a:pt x="18196" y="3222"/>
                    <a:pt x="20494" y="7485"/>
                    <a:pt x="21290" y="12137"/>
                  </a:cubicBezTo>
                  <a:lnTo>
                    <a:pt x="0" y="15781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Arc 37"/>
            <p:cNvSpPr>
              <a:spLocks/>
            </p:cNvSpPr>
            <p:nvPr/>
          </p:nvSpPr>
          <p:spPr bwMode="auto">
            <a:xfrm>
              <a:off x="4266982" y="3983525"/>
              <a:ext cx="609600" cy="612775"/>
            </a:xfrm>
            <a:custGeom>
              <a:avLst/>
              <a:gdLst>
                <a:gd name="G0" fmla="+- 0 0 0"/>
                <a:gd name="G1" fmla="+- 2452 0 0"/>
                <a:gd name="G2" fmla="+- 21600 0 0"/>
                <a:gd name="T0" fmla="*/ 21460 w 21600"/>
                <a:gd name="T1" fmla="*/ 0 h 21654"/>
                <a:gd name="T2" fmla="*/ 9892 w 21600"/>
                <a:gd name="T3" fmla="*/ 21654 h 21654"/>
                <a:gd name="T4" fmla="*/ 0 w 21600"/>
                <a:gd name="T5" fmla="*/ 2452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54" fill="none" extrusionOk="0">
                  <a:moveTo>
                    <a:pt x="21460" y="-1"/>
                  </a:moveTo>
                  <a:cubicBezTo>
                    <a:pt x="21553" y="813"/>
                    <a:pt x="21600" y="1632"/>
                    <a:pt x="21600" y="2452"/>
                  </a:cubicBezTo>
                  <a:cubicBezTo>
                    <a:pt x="21600" y="10539"/>
                    <a:pt x="17081" y="17949"/>
                    <a:pt x="9891" y="21653"/>
                  </a:cubicBezTo>
                </a:path>
                <a:path w="21600" h="21654" stroke="0" extrusionOk="0">
                  <a:moveTo>
                    <a:pt x="21460" y="-1"/>
                  </a:moveTo>
                  <a:cubicBezTo>
                    <a:pt x="21553" y="813"/>
                    <a:pt x="21600" y="1632"/>
                    <a:pt x="21600" y="2452"/>
                  </a:cubicBezTo>
                  <a:cubicBezTo>
                    <a:pt x="21600" y="10539"/>
                    <a:pt x="17081" y="17949"/>
                    <a:pt x="9891" y="21653"/>
                  </a:cubicBezTo>
                  <a:lnTo>
                    <a:pt x="0" y="245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4"/>
              <p:cNvSpPr txBox="1"/>
              <p:nvPr/>
            </p:nvSpPr>
            <p:spPr bwMode="auto">
              <a:xfrm>
                <a:off x="7562213" y="2494794"/>
                <a:ext cx="1230014" cy="78390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2213" y="2494794"/>
                <a:ext cx="1230014" cy="7839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8024" y="2643020"/>
            <a:ext cx="272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零级主极大角宽度 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793983" y="3928636"/>
            <a:ext cx="27177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其它高级次条纹角宽度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8"/>
              <p:cNvSpPr txBox="1"/>
              <p:nvPr/>
            </p:nvSpPr>
            <p:spPr bwMode="auto">
              <a:xfrm>
                <a:off x="7492188" y="3757489"/>
                <a:ext cx="1162564" cy="8879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3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2188" y="3757489"/>
                <a:ext cx="1162564" cy="887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88024" y="513271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衍射的缝宽的反比关系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468658" y="5713313"/>
            <a:ext cx="1098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角距离</a:t>
            </a:r>
          </a:p>
        </p:txBody>
      </p:sp>
    </p:spTree>
    <p:extLst>
      <p:ext uri="{BB962C8B-B14F-4D97-AF65-F5344CB8AC3E}">
        <p14:creationId xmlns:p14="http://schemas.microsoft.com/office/powerpoint/2010/main" val="3771268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539552" y="872289"/>
            <a:ext cx="809273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2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例：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单缝夫琅和费衍射实验中，照明光波长为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600nm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，透镜焦距为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200mm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，单缝宽度为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el-GR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，求零级衍射斑的半角宽度和屏幕上显示的零级斑的几何宽度。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0" y="2284606"/>
            <a:ext cx="4680520" cy="2527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023423"/>
            <a:ext cx="2279707" cy="2752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对象 5"/>
              <p:cNvSpPr txBox="1"/>
              <p:nvPr/>
            </p:nvSpPr>
            <p:spPr>
              <a:xfrm>
                <a:off x="2843808" y="4842288"/>
                <a:ext cx="3456384" cy="73587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600×1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15×1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=0.04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6" name="对象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842288"/>
                <a:ext cx="3456384" cy="7358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象 13"/>
              <p:cNvSpPr txBox="1"/>
              <p:nvPr/>
            </p:nvSpPr>
            <p:spPr>
              <a:xfrm>
                <a:off x="2812681" y="5726593"/>
                <a:ext cx="3546475" cy="401638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×0.04=8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4" name="对象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681" y="5726593"/>
                <a:ext cx="3546475" cy="401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071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习题</a:t>
            </a:r>
            <a:r>
              <a:rPr lang="en-US" altLang="zh-CN" sz="2400" dirty="0"/>
              <a:t>3.41</a:t>
            </a:r>
            <a:r>
              <a:rPr lang="zh-CN" altLang="en-US" sz="2400" dirty="0"/>
              <a:t>，</a:t>
            </a:r>
            <a:r>
              <a:rPr lang="en-US" altLang="zh-CN" sz="2400" dirty="0"/>
              <a:t>3.42</a:t>
            </a:r>
            <a:r>
              <a:rPr lang="zh-CN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4551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invGray">
          <a:xfrm>
            <a:off x="626656" y="4509120"/>
            <a:ext cx="8395322" cy="198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平行光入射，用凸透镜成像于像方焦平面。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相当于各点发出的次波汇聚于无穷远处。即是平行光的相干叠加。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74" y="936372"/>
            <a:ext cx="6844848" cy="35139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6656" y="9207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实验装置</a:t>
            </a:r>
          </a:p>
        </p:txBody>
      </p:sp>
    </p:spTree>
    <p:extLst>
      <p:ext uri="{BB962C8B-B14F-4D97-AF65-F5344CB8AC3E}">
        <p14:creationId xmlns:p14="http://schemas.microsoft.com/office/powerpoint/2010/main" val="316801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5000" y="5486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衍射图样</a:t>
            </a:r>
          </a:p>
        </p:txBody>
      </p:sp>
      <p:sp>
        <p:nvSpPr>
          <p:cNvPr id="8" name="Line 50"/>
          <p:cNvSpPr>
            <a:spLocks noChangeShapeType="1"/>
          </p:cNvSpPr>
          <p:nvPr/>
        </p:nvSpPr>
        <p:spPr bwMode="auto">
          <a:xfrm>
            <a:off x="6227763" y="341740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68"/>
          <p:cNvSpPr>
            <a:spLocks noChangeShapeType="1"/>
          </p:cNvSpPr>
          <p:nvPr/>
        </p:nvSpPr>
        <p:spPr bwMode="auto">
          <a:xfrm>
            <a:off x="3563938" y="3247545"/>
            <a:ext cx="2303462" cy="1444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74650" y="1111314"/>
            <a:ext cx="8589838" cy="54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200" dirty="0"/>
              <a:t>在</a:t>
            </a:r>
            <a:r>
              <a:rPr lang="zh-CN" altLang="en-US" sz="2200" b="1" dirty="0">
                <a:solidFill>
                  <a:srgbClr val="0066FF"/>
                </a:solidFill>
              </a:rPr>
              <a:t>焦平面</a:t>
            </a:r>
            <a:r>
              <a:rPr lang="zh-CN" altLang="en-US" sz="2200" dirty="0"/>
              <a:t>上汇聚（相遇）的光，是从狭缝发出的</a:t>
            </a:r>
            <a:r>
              <a:rPr lang="zh-CN" altLang="en-US" sz="2200" b="1" dirty="0">
                <a:solidFill>
                  <a:srgbClr val="0066FF"/>
                </a:solidFill>
              </a:rPr>
              <a:t>相互平行</a:t>
            </a:r>
            <a:r>
              <a:rPr lang="zh-CN" altLang="en-US" sz="2200" dirty="0"/>
              <a:t>的</a:t>
            </a:r>
            <a:r>
              <a:rPr lang="zh-CN" altLang="en-US" sz="2200" b="1" dirty="0">
                <a:solidFill>
                  <a:srgbClr val="0066FF"/>
                </a:solidFill>
              </a:rPr>
              <a:t>次波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313531" y="2897501"/>
            <a:ext cx="3240088" cy="914400"/>
          </a:xfrm>
          <a:prstGeom prst="parallelogram">
            <a:avLst>
              <a:gd name="adj" fmla="val 88585"/>
            </a:avLst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413000" y="3392007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rot="5400000">
            <a:off x="1476375" y="2887182"/>
            <a:ext cx="936625" cy="936625"/>
          </a:xfrm>
          <a:prstGeom prst="parallelogram">
            <a:avLst>
              <a:gd name="adj" fmla="val 895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492500" y="2168045"/>
            <a:ext cx="719138" cy="2447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Arc 8"/>
          <p:cNvSpPr>
            <a:spLocks/>
          </p:cNvSpPr>
          <p:nvPr/>
        </p:nvSpPr>
        <p:spPr bwMode="auto">
          <a:xfrm>
            <a:off x="3581400" y="2796695"/>
            <a:ext cx="315913" cy="1233487"/>
          </a:xfrm>
          <a:custGeom>
            <a:avLst/>
            <a:gdLst>
              <a:gd name="G0" fmla="+- 21600 0 0"/>
              <a:gd name="G1" fmla="+- 13368 0 0"/>
              <a:gd name="G2" fmla="+- 21600 0 0"/>
              <a:gd name="T0" fmla="*/ 3192 w 21600"/>
              <a:gd name="T1" fmla="*/ 24668 h 24668"/>
              <a:gd name="T2" fmla="*/ 4634 w 21600"/>
              <a:gd name="T3" fmla="*/ 0 h 24668"/>
              <a:gd name="T4" fmla="*/ 21600 w 21600"/>
              <a:gd name="T5" fmla="*/ 13368 h 24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68" fill="none" extrusionOk="0">
                <a:moveTo>
                  <a:pt x="3191" y="24668"/>
                </a:moveTo>
                <a:cubicBezTo>
                  <a:pt x="1104" y="21268"/>
                  <a:pt x="0" y="17357"/>
                  <a:pt x="0" y="13368"/>
                </a:cubicBezTo>
                <a:cubicBezTo>
                  <a:pt x="0" y="8518"/>
                  <a:pt x="1632" y="3809"/>
                  <a:pt x="4633" y="-1"/>
                </a:cubicBezTo>
              </a:path>
              <a:path w="21600" h="24668" stroke="0" extrusionOk="0">
                <a:moveTo>
                  <a:pt x="3191" y="24668"/>
                </a:moveTo>
                <a:cubicBezTo>
                  <a:pt x="1104" y="21268"/>
                  <a:pt x="0" y="17357"/>
                  <a:pt x="0" y="13368"/>
                </a:cubicBezTo>
                <a:cubicBezTo>
                  <a:pt x="0" y="8518"/>
                  <a:pt x="1632" y="3809"/>
                  <a:pt x="4633" y="-1"/>
                </a:cubicBezTo>
                <a:lnTo>
                  <a:pt x="21600" y="133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rc 9"/>
          <p:cNvSpPr>
            <a:spLocks/>
          </p:cNvSpPr>
          <p:nvPr/>
        </p:nvSpPr>
        <p:spPr bwMode="auto">
          <a:xfrm flipH="1">
            <a:off x="3875088" y="2885595"/>
            <a:ext cx="265112" cy="1066800"/>
          </a:xfrm>
          <a:custGeom>
            <a:avLst/>
            <a:gdLst>
              <a:gd name="G0" fmla="+- 21600 0 0"/>
              <a:gd name="G1" fmla="+- 13535 0 0"/>
              <a:gd name="G2" fmla="+- 21600 0 0"/>
              <a:gd name="T0" fmla="*/ 3679 w 21600"/>
              <a:gd name="T1" fmla="*/ 25594 h 25594"/>
              <a:gd name="T2" fmla="*/ 4766 w 21600"/>
              <a:gd name="T3" fmla="*/ 0 h 25594"/>
              <a:gd name="T4" fmla="*/ 21600 w 21600"/>
              <a:gd name="T5" fmla="*/ 13535 h 25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594" fill="none" extrusionOk="0">
                <a:moveTo>
                  <a:pt x="3679" y="25593"/>
                </a:moveTo>
                <a:cubicBezTo>
                  <a:pt x="1281" y="22029"/>
                  <a:pt x="0" y="17831"/>
                  <a:pt x="0" y="13535"/>
                </a:cubicBezTo>
                <a:cubicBezTo>
                  <a:pt x="0" y="8612"/>
                  <a:pt x="1681" y="3836"/>
                  <a:pt x="4766" y="0"/>
                </a:cubicBezTo>
              </a:path>
              <a:path w="21600" h="25594" stroke="0" extrusionOk="0">
                <a:moveTo>
                  <a:pt x="3679" y="25593"/>
                </a:moveTo>
                <a:cubicBezTo>
                  <a:pt x="1281" y="22029"/>
                  <a:pt x="0" y="17831"/>
                  <a:pt x="0" y="13535"/>
                </a:cubicBezTo>
                <a:cubicBezTo>
                  <a:pt x="0" y="8612"/>
                  <a:pt x="1681" y="3836"/>
                  <a:pt x="4766" y="0"/>
                </a:cubicBezTo>
                <a:lnTo>
                  <a:pt x="21600" y="135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5400000">
            <a:off x="4272756" y="2897501"/>
            <a:ext cx="3240088" cy="914400"/>
          </a:xfrm>
          <a:prstGeom prst="parallelogram">
            <a:avLst>
              <a:gd name="adj" fmla="val 885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852863" y="3392007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068763" y="3392007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052638" y="3392007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5400000">
            <a:off x="5687219" y="3354701"/>
            <a:ext cx="431800" cy="71438"/>
          </a:xfrm>
          <a:prstGeom prst="parallelogram">
            <a:avLst>
              <a:gd name="adj" fmla="val 193141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 rot="5400000">
            <a:off x="5795169" y="3030851"/>
            <a:ext cx="215900" cy="71438"/>
          </a:xfrm>
          <a:prstGeom prst="parallelogram">
            <a:avLst>
              <a:gd name="adj" fmla="val 139987"/>
            </a:avLst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 rot="5400000">
            <a:off x="5795169" y="3678551"/>
            <a:ext cx="215900" cy="71438"/>
          </a:xfrm>
          <a:prstGeom prst="parallelogram">
            <a:avLst>
              <a:gd name="adj" fmla="val 139987"/>
            </a:avLst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 rot="5400000">
            <a:off x="5795169" y="3894451"/>
            <a:ext cx="215900" cy="71438"/>
          </a:xfrm>
          <a:prstGeom prst="parallelogram">
            <a:avLst>
              <a:gd name="adj" fmla="val 139987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 rot="5400000">
            <a:off x="5795169" y="2814951"/>
            <a:ext cx="215900" cy="71438"/>
          </a:xfrm>
          <a:prstGeom prst="parallelogram">
            <a:avLst>
              <a:gd name="adj" fmla="val 139987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 rot="5400000">
            <a:off x="5795169" y="2599051"/>
            <a:ext cx="215900" cy="71438"/>
          </a:xfrm>
          <a:prstGeom prst="parallelogram">
            <a:avLst>
              <a:gd name="adj" fmla="val 139987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 rot="5400000">
            <a:off x="5795169" y="4110351"/>
            <a:ext cx="215900" cy="71438"/>
          </a:xfrm>
          <a:prstGeom prst="parallelogram">
            <a:avLst>
              <a:gd name="adj" fmla="val 139987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468313" y="3031645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84213" y="3249132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900113" y="3465032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1116013" y="3680932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468313" y="3750782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684213" y="3968270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900113" y="4184170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1116013" y="4400070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468313" y="2239482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684213" y="2456970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900113" y="2672870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1116013" y="2888770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2268538" y="3679345"/>
            <a:ext cx="18002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2413000" y="3463445"/>
            <a:ext cx="1368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2413000" y="3247545"/>
            <a:ext cx="11525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2413000" y="3031645"/>
            <a:ext cx="11509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1620838" y="3031645"/>
            <a:ext cx="792162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1765300" y="3247545"/>
            <a:ext cx="6477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2052638" y="3463445"/>
            <a:ext cx="360362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6826250" y="2166457"/>
            <a:ext cx="1778000" cy="244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41"/>
          <p:cNvSpPr>
            <a:spLocks noChangeArrowheads="1"/>
          </p:cNvSpPr>
          <p:nvPr/>
        </p:nvSpPr>
        <p:spPr bwMode="auto">
          <a:xfrm flipH="1">
            <a:off x="7669213" y="3247545"/>
            <a:ext cx="71437" cy="287337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AutoShape 42"/>
          <p:cNvSpPr>
            <a:spLocks noChangeArrowheads="1"/>
          </p:cNvSpPr>
          <p:nvPr/>
        </p:nvSpPr>
        <p:spPr bwMode="auto">
          <a:xfrm flipH="1">
            <a:off x="7667625" y="3679345"/>
            <a:ext cx="73025" cy="144462"/>
          </a:xfrm>
          <a:prstGeom prst="roundRect">
            <a:avLst>
              <a:gd name="adj" fmla="val 16667"/>
            </a:avLst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AutoShape 43"/>
          <p:cNvSpPr>
            <a:spLocks noChangeArrowheads="1"/>
          </p:cNvSpPr>
          <p:nvPr/>
        </p:nvSpPr>
        <p:spPr bwMode="auto">
          <a:xfrm flipH="1">
            <a:off x="7667625" y="2958620"/>
            <a:ext cx="73025" cy="144462"/>
          </a:xfrm>
          <a:prstGeom prst="roundRect">
            <a:avLst>
              <a:gd name="adj" fmla="val 16667"/>
            </a:avLst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AutoShape 44"/>
          <p:cNvSpPr>
            <a:spLocks noChangeArrowheads="1"/>
          </p:cNvSpPr>
          <p:nvPr/>
        </p:nvSpPr>
        <p:spPr bwMode="auto">
          <a:xfrm flipH="1">
            <a:off x="7667625" y="2671282"/>
            <a:ext cx="73025" cy="1444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AutoShape 45"/>
          <p:cNvSpPr>
            <a:spLocks noChangeArrowheads="1"/>
          </p:cNvSpPr>
          <p:nvPr/>
        </p:nvSpPr>
        <p:spPr bwMode="auto">
          <a:xfrm flipH="1">
            <a:off x="7667625" y="2383945"/>
            <a:ext cx="73025" cy="144462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AutoShape 46"/>
          <p:cNvSpPr>
            <a:spLocks noChangeArrowheads="1"/>
          </p:cNvSpPr>
          <p:nvPr/>
        </p:nvSpPr>
        <p:spPr bwMode="auto">
          <a:xfrm flipH="1">
            <a:off x="7667625" y="3966682"/>
            <a:ext cx="73025" cy="1444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AutoShape 47"/>
          <p:cNvSpPr>
            <a:spLocks noChangeArrowheads="1"/>
          </p:cNvSpPr>
          <p:nvPr/>
        </p:nvSpPr>
        <p:spPr bwMode="auto">
          <a:xfrm flipH="1">
            <a:off x="7667625" y="4255607"/>
            <a:ext cx="73025" cy="14446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971550" y="2485545"/>
            <a:ext cx="208915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 flipV="1">
            <a:off x="1908175" y="166322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51"/>
              <p:cNvSpPr txBox="1"/>
              <p:nvPr/>
            </p:nvSpPr>
            <p:spPr bwMode="auto">
              <a:xfrm>
                <a:off x="1908175" y="1625120"/>
                <a:ext cx="350838" cy="325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7" name="Object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175" y="1625120"/>
                <a:ext cx="350838" cy="325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52"/>
              <p:cNvSpPr txBox="1"/>
              <p:nvPr/>
            </p:nvSpPr>
            <p:spPr bwMode="auto">
              <a:xfrm>
                <a:off x="2927350" y="4290532"/>
                <a:ext cx="276225" cy="325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8" name="Object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350" y="4290532"/>
                <a:ext cx="276225" cy="325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53"/>
              <p:cNvSpPr txBox="1"/>
              <p:nvPr/>
            </p:nvSpPr>
            <p:spPr bwMode="auto">
              <a:xfrm>
                <a:off x="6430963" y="3450745"/>
                <a:ext cx="301625" cy="325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9" name="Object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0963" y="3450745"/>
                <a:ext cx="301625" cy="325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1385888" y="5047770"/>
            <a:ext cx="10310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衍射屏</a:t>
            </a:r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>
            <a:off x="3257550" y="5047770"/>
            <a:ext cx="7489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透镜</a:t>
            </a:r>
          </a:p>
        </p:txBody>
      </p:sp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5418138" y="5047770"/>
            <a:ext cx="10310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接收屏</a:t>
            </a:r>
          </a:p>
        </p:txBody>
      </p:sp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7145338" y="5047770"/>
            <a:ext cx="13131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衍射花样</a:t>
            </a:r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 flipV="1">
            <a:off x="1619250" y="2671282"/>
            <a:ext cx="2016125" cy="360363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 flipV="1">
            <a:off x="1835150" y="2887182"/>
            <a:ext cx="2016125" cy="360363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 flipV="1">
            <a:off x="2051050" y="3103082"/>
            <a:ext cx="2016125" cy="360363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 flipV="1">
            <a:off x="2266950" y="3318982"/>
            <a:ext cx="1873250" cy="360363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Line 62"/>
          <p:cNvSpPr>
            <a:spLocks noChangeShapeType="1"/>
          </p:cNvSpPr>
          <p:nvPr/>
        </p:nvSpPr>
        <p:spPr bwMode="auto">
          <a:xfrm>
            <a:off x="3851275" y="2887182"/>
            <a:ext cx="2016125" cy="144463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>
            <a:off x="3563938" y="2671282"/>
            <a:ext cx="2303462" cy="360363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 flipV="1">
            <a:off x="4067175" y="3031645"/>
            <a:ext cx="1800225" cy="71437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 flipV="1">
            <a:off x="4140200" y="3031645"/>
            <a:ext cx="1727200" cy="287337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 flipV="1">
            <a:off x="4067175" y="3392007"/>
            <a:ext cx="1800225" cy="2873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 flipV="1">
            <a:off x="3708400" y="3388832"/>
            <a:ext cx="215900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Line 69"/>
          <p:cNvSpPr>
            <a:spLocks noChangeShapeType="1"/>
          </p:cNvSpPr>
          <p:nvPr/>
        </p:nvSpPr>
        <p:spPr bwMode="auto">
          <a:xfrm>
            <a:off x="3563938" y="3031645"/>
            <a:ext cx="2303462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Line 70"/>
          <p:cNvSpPr>
            <a:spLocks noChangeShapeType="1"/>
          </p:cNvSpPr>
          <p:nvPr/>
        </p:nvSpPr>
        <p:spPr bwMode="auto">
          <a:xfrm>
            <a:off x="2339975" y="3679345"/>
            <a:ext cx="1655763" cy="6477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Line 71"/>
          <p:cNvSpPr>
            <a:spLocks noChangeShapeType="1"/>
          </p:cNvSpPr>
          <p:nvPr/>
        </p:nvSpPr>
        <p:spPr bwMode="auto">
          <a:xfrm>
            <a:off x="2051050" y="3463445"/>
            <a:ext cx="1800225" cy="7207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1835150" y="3247545"/>
            <a:ext cx="1873250" cy="7207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Line 73"/>
          <p:cNvSpPr>
            <a:spLocks noChangeShapeType="1"/>
          </p:cNvSpPr>
          <p:nvPr/>
        </p:nvSpPr>
        <p:spPr bwMode="auto">
          <a:xfrm>
            <a:off x="1619250" y="3031645"/>
            <a:ext cx="2016125" cy="7921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 flipV="1">
            <a:off x="3995738" y="3968270"/>
            <a:ext cx="1944687" cy="3587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Line 75"/>
          <p:cNvSpPr>
            <a:spLocks noChangeShapeType="1"/>
          </p:cNvSpPr>
          <p:nvPr/>
        </p:nvSpPr>
        <p:spPr bwMode="auto">
          <a:xfrm flipV="1">
            <a:off x="3851275" y="3968270"/>
            <a:ext cx="2089150" cy="2159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Line 76"/>
          <p:cNvSpPr>
            <a:spLocks noChangeShapeType="1"/>
          </p:cNvSpPr>
          <p:nvPr/>
        </p:nvSpPr>
        <p:spPr bwMode="auto">
          <a:xfrm>
            <a:off x="3708400" y="3968270"/>
            <a:ext cx="2232025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Line 77"/>
          <p:cNvSpPr>
            <a:spLocks noChangeShapeType="1"/>
          </p:cNvSpPr>
          <p:nvPr/>
        </p:nvSpPr>
        <p:spPr bwMode="auto">
          <a:xfrm>
            <a:off x="3635375" y="3823807"/>
            <a:ext cx="2305050" cy="1444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Line 78"/>
          <p:cNvSpPr>
            <a:spLocks noChangeShapeType="1"/>
          </p:cNvSpPr>
          <p:nvPr/>
        </p:nvSpPr>
        <p:spPr bwMode="auto">
          <a:xfrm>
            <a:off x="3851275" y="478424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4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131981"/>
              </p:ext>
            </p:extLst>
          </p:nvPr>
        </p:nvGraphicFramePr>
        <p:xfrm>
          <a:off x="4643438" y="4568345"/>
          <a:ext cx="3444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34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568345"/>
                        <a:ext cx="344487" cy="458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66028" y="5686188"/>
            <a:ext cx="84915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一系列亮斑。中心为亮斑，亮度大于两侧的亮斑。中心亮斑宽度是两侧的二倍，亮斑的宽度随狭缝的变窄而展宽。</a:t>
            </a:r>
          </a:p>
        </p:txBody>
      </p:sp>
    </p:spTree>
    <p:extLst>
      <p:ext uri="{BB962C8B-B14F-4D97-AF65-F5344CB8AC3E}">
        <p14:creationId xmlns:p14="http://schemas.microsoft.com/office/powerpoint/2010/main" val="21102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5000" y="76838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衍射图样</a:t>
            </a:r>
          </a:p>
        </p:txBody>
      </p:sp>
      <p:sp>
        <p:nvSpPr>
          <p:cNvPr id="85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88024" y="1462954"/>
            <a:ext cx="433387" cy="453650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Line 6"/>
          <p:cNvSpPr>
            <a:spLocks noChangeShapeType="1"/>
          </p:cNvSpPr>
          <p:nvPr/>
        </p:nvSpPr>
        <p:spPr bwMode="auto">
          <a:xfrm>
            <a:off x="1143124" y="3743673"/>
            <a:ext cx="7705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1222499" y="1721198"/>
            <a:ext cx="1724025" cy="727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2946524" y="4812060"/>
            <a:ext cx="0" cy="1187399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 flipH="1" flipV="1">
            <a:off x="2946524" y="1462954"/>
            <a:ext cx="0" cy="1291705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 flipV="1">
            <a:off x="2946524" y="2297460"/>
            <a:ext cx="2057400" cy="800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 flipV="1">
            <a:off x="2946524" y="2640360"/>
            <a:ext cx="2057400" cy="800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2946524" y="2983260"/>
            <a:ext cx="2057400" cy="800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 flipV="1">
            <a:off x="2946524" y="3326160"/>
            <a:ext cx="2057400" cy="800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 flipV="1">
            <a:off x="2946524" y="3669060"/>
            <a:ext cx="2057400" cy="800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Line 24"/>
          <p:cNvSpPr>
            <a:spLocks noChangeShapeType="1"/>
          </p:cNvSpPr>
          <p:nvPr/>
        </p:nvSpPr>
        <p:spPr bwMode="auto">
          <a:xfrm flipV="1">
            <a:off x="2946524" y="4011960"/>
            <a:ext cx="2057400" cy="800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Line 25"/>
          <p:cNvSpPr>
            <a:spLocks noChangeShapeType="1"/>
          </p:cNvSpPr>
          <p:nvPr/>
        </p:nvSpPr>
        <p:spPr bwMode="auto">
          <a:xfrm>
            <a:off x="4889624" y="2297460"/>
            <a:ext cx="2814637" cy="474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 flipV="1">
            <a:off x="4997574" y="2772123"/>
            <a:ext cx="2706687" cy="539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Line 27"/>
          <p:cNvSpPr>
            <a:spLocks noChangeShapeType="1"/>
          </p:cNvSpPr>
          <p:nvPr/>
        </p:nvSpPr>
        <p:spPr bwMode="auto">
          <a:xfrm>
            <a:off x="7704261" y="1462954"/>
            <a:ext cx="0" cy="468052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Line 28"/>
          <p:cNvSpPr>
            <a:spLocks noChangeShapeType="1"/>
          </p:cNvSpPr>
          <p:nvPr/>
        </p:nvSpPr>
        <p:spPr bwMode="auto">
          <a:xfrm flipV="1">
            <a:off x="4889624" y="2754660"/>
            <a:ext cx="2857500" cy="1257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Line 29"/>
          <p:cNvSpPr>
            <a:spLocks noChangeShapeType="1"/>
          </p:cNvSpPr>
          <p:nvPr/>
        </p:nvSpPr>
        <p:spPr bwMode="auto">
          <a:xfrm flipV="1">
            <a:off x="5003924" y="2754660"/>
            <a:ext cx="27432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Line 30"/>
          <p:cNvSpPr>
            <a:spLocks noChangeShapeType="1"/>
          </p:cNvSpPr>
          <p:nvPr/>
        </p:nvSpPr>
        <p:spPr bwMode="auto">
          <a:xfrm flipV="1">
            <a:off x="5003924" y="2772123"/>
            <a:ext cx="2700337" cy="211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Line 31"/>
          <p:cNvSpPr>
            <a:spLocks noChangeShapeType="1"/>
          </p:cNvSpPr>
          <p:nvPr/>
        </p:nvSpPr>
        <p:spPr bwMode="auto">
          <a:xfrm>
            <a:off x="5003924" y="2640360"/>
            <a:ext cx="2700337" cy="131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Line 32"/>
          <p:cNvSpPr>
            <a:spLocks noChangeShapeType="1"/>
          </p:cNvSpPr>
          <p:nvPr/>
        </p:nvSpPr>
        <p:spPr bwMode="auto">
          <a:xfrm>
            <a:off x="2946524" y="2868960"/>
            <a:ext cx="0" cy="1828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>
            <a:off x="1222499" y="2372073"/>
            <a:ext cx="1724025" cy="72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Line 34"/>
          <p:cNvSpPr>
            <a:spLocks noChangeShapeType="1"/>
          </p:cNvSpPr>
          <p:nvPr/>
        </p:nvSpPr>
        <p:spPr bwMode="auto">
          <a:xfrm>
            <a:off x="1222499" y="3019773"/>
            <a:ext cx="1724025" cy="72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Line 35"/>
          <p:cNvSpPr>
            <a:spLocks noChangeShapeType="1"/>
          </p:cNvSpPr>
          <p:nvPr/>
        </p:nvSpPr>
        <p:spPr bwMode="auto">
          <a:xfrm>
            <a:off x="1227261" y="3343623"/>
            <a:ext cx="1724025" cy="72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Line 36"/>
          <p:cNvSpPr>
            <a:spLocks noChangeShapeType="1"/>
          </p:cNvSpPr>
          <p:nvPr/>
        </p:nvSpPr>
        <p:spPr bwMode="auto">
          <a:xfrm>
            <a:off x="1227261" y="2695923"/>
            <a:ext cx="1724025" cy="72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Line 37"/>
          <p:cNvSpPr>
            <a:spLocks noChangeShapeType="1"/>
          </p:cNvSpPr>
          <p:nvPr/>
        </p:nvSpPr>
        <p:spPr bwMode="auto">
          <a:xfrm>
            <a:off x="1222499" y="3745260"/>
            <a:ext cx="1724025" cy="727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Line 38"/>
          <p:cNvSpPr>
            <a:spLocks noChangeShapeType="1"/>
          </p:cNvSpPr>
          <p:nvPr/>
        </p:nvSpPr>
        <p:spPr bwMode="auto">
          <a:xfrm>
            <a:off x="1222499" y="4069110"/>
            <a:ext cx="1724025" cy="727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Line 39"/>
          <p:cNvSpPr>
            <a:spLocks noChangeShapeType="1"/>
          </p:cNvSpPr>
          <p:nvPr/>
        </p:nvSpPr>
        <p:spPr bwMode="auto">
          <a:xfrm>
            <a:off x="1227261" y="4421535"/>
            <a:ext cx="1724025" cy="727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Line 40"/>
          <p:cNvSpPr>
            <a:spLocks noChangeShapeType="1"/>
          </p:cNvSpPr>
          <p:nvPr/>
        </p:nvSpPr>
        <p:spPr bwMode="auto">
          <a:xfrm>
            <a:off x="1222499" y="2045048"/>
            <a:ext cx="1724025" cy="727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Line 41"/>
          <p:cNvSpPr>
            <a:spLocks noChangeShapeType="1"/>
          </p:cNvSpPr>
          <p:nvPr/>
        </p:nvSpPr>
        <p:spPr bwMode="auto">
          <a:xfrm flipV="1">
            <a:off x="2951286" y="1972023"/>
            <a:ext cx="2057400" cy="800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Line 42"/>
          <p:cNvSpPr>
            <a:spLocks noChangeShapeType="1"/>
          </p:cNvSpPr>
          <p:nvPr/>
        </p:nvSpPr>
        <p:spPr bwMode="auto">
          <a:xfrm>
            <a:off x="5003924" y="1952973"/>
            <a:ext cx="2700337" cy="819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2951286" y="2772123"/>
            <a:ext cx="20526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5003924" y="2772123"/>
            <a:ext cx="2700337" cy="9731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2951286" y="3421410"/>
            <a:ext cx="20526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5003924" y="3421410"/>
            <a:ext cx="2700337" cy="323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2951286" y="4177060"/>
            <a:ext cx="20526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 flipV="1">
            <a:off x="5003924" y="3745260"/>
            <a:ext cx="2700337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2951286" y="4824760"/>
            <a:ext cx="20526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 flipV="1">
            <a:off x="5003924" y="3745260"/>
            <a:ext cx="2700337" cy="1079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2951286" y="3097560"/>
            <a:ext cx="4752975" cy="1512888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2951286" y="3745260"/>
            <a:ext cx="47529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2951286" y="2772123"/>
            <a:ext cx="2052638" cy="649287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5003924" y="3421410"/>
            <a:ext cx="2700337" cy="1189038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2951286" y="3745260"/>
            <a:ext cx="2052638" cy="64770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5003924" y="4392960"/>
            <a:ext cx="2700337" cy="217488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2951286" y="4824760"/>
            <a:ext cx="2052638" cy="64770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 flipV="1">
            <a:off x="5003924" y="4610448"/>
            <a:ext cx="2700337" cy="862012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 Box 61"/>
          <p:cNvSpPr txBox="1">
            <a:spLocks noChangeArrowheads="1"/>
          </p:cNvSpPr>
          <p:nvPr/>
        </p:nvSpPr>
        <p:spPr bwMode="auto">
          <a:xfrm>
            <a:off x="584364" y="1666320"/>
            <a:ext cx="5539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入射光不一定平行于光轴</a:t>
            </a:r>
          </a:p>
        </p:txBody>
      </p:sp>
      <p:sp>
        <p:nvSpPr>
          <p:cNvPr id="131" name="Text Box 62"/>
          <p:cNvSpPr txBox="1">
            <a:spLocks noChangeArrowheads="1"/>
          </p:cNvSpPr>
          <p:nvPr/>
        </p:nvSpPr>
        <p:spPr bwMode="auto">
          <a:xfrm>
            <a:off x="8439313" y="3815110"/>
            <a:ext cx="5539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几何像点</a:t>
            </a:r>
          </a:p>
        </p:txBody>
      </p:sp>
      <p:sp>
        <p:nvSpPr>
          <p:cNvPr id="132" name="Line 63"/>
          <p:cNvSpPr>
            <a:spLocks noChangeShapeType="1"/>
          </p:cNvSpPr>
          <p:nvPr/>
        </p:nvSpPr>
        <p:spPr bwMode="auto">
          <a:xfrm flipH="1" flipV="1">
            <a:off x="7840786" y="460727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58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CN" altLang="en-US" dirty="0"/>
              <a:t>二、单缝衍射的强度公式和衍射图案</a:t>
            </a:r>
            <a:endParaRPr lang="en-US" altLang="zh-CN" dirty="0"/>
          </a:p>
        </p:txBody>
      </p: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0837" y="83008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复振幅矢量法</a:t>
            </a:r>
          </a:p>
        </p:txBody>
      </p:sp>
      <p:sp>
        <p:nvSpPr>
          <p:cNvPr id="5" name="Line 56"/>
          <p:cNvSpPr>
            <a:spLocks noChangeShapeType="1"/>
          </p:cNvSpPr>
          <p:nvPr/>
        </p:nvSpPr>
        <p:spPr bwMode="auto">
          <a:xfrm flipV="1">
            <a:off x="5038725" y="2490788"/>
            <a:ext cx="1439863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Line 66"/>
          <p:cNvSpPr>
            <a:spLocks noChangeShapeType="1"/>
          </p:cNvSpPr>
          <p:nvPr/>
        </p:nvSpPr>
        <p:spPr bwMode="auto">
          <a:xfrm flipV="1">
            <a:off x="5038725" y="2924175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 flipV="1">
            <a:off x="5038725" y="1987550"/>
            <a:ext cx="14398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5038725" y="2060575"/>
            <a:ext cx="0" cy="503238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5038725" y="2565400"/>
            <a:ext cx="0" cy="5032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>
            <a:off x="5038725" y="3068638"/>
            <a:ext cx="0" cy="5032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5038725" y="3571875"/>
            <a:ext cx="0" cy="50323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Line 44"/>
          <p:cNvSpPr>
            <a:spLocks noChangeShapeType="1"/>
          </p:cNvSpPr>
          <p:nvPr/>
        </p:nvSpPr>
        <p:spPr bwMode="auto">
          <a:xfrm>
            <a:off x="5038725" y="28527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 flipV="1">
            <a:off x="5038725" y="2420938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15" name="Object 47"/>
          <p:cNvGraphicFramePr>
            <a:graphicFrameLocks noChangeAspect="1"/>
          </p:cNvGraphicFramePr>
          <p:nvPr/>
        </p:nvGraphicFramePr>
        <p:xfrm>
          <a:off x="5470525" y="2492375"/>
          <a:ext cx="268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07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2492375"/>
                        <a:ext cx="268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8"/>
          <p:cNvGraphicFramePr>
            <a:graphicFrameLocks noChangeAspect="1"/>
          </p:cNvGraphicFramePr>
          <p:nvPr/>
        </p:nvGraphicFramePr>
        <p:xfrm>
          <a:off x="8013700" y="180975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08" name="Equation" r:id="rId6" imgW="266400" imgH="241200" progId="Equation.DSMT4">
                  <p:embed/>
                </p:oleObj>
              </mc:Choice>
              <mc:Fallback>
                <p:oleObj name="Equation" r:id="rId6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3700" y="180975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9"/>
          <p:cNvGraphicFramePr>
            <a:graphicFrameLocks noChangeAspect="1"/>
          </p:cNvGraphicFramePr>
          <p:nvPr/>
        </p:nvGraphicFramePr>
        <p:xfrm>
          <a:off x="6862763" y="1681163"/>
          <a:ext cx="66198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09" name="Equation" r:id="rId8" imgW="266400" imgH="241200" progId="Equation.DSMT4">
                  <p:embed/>
                </p:oleObj>
              </mc:Choice>
              <mc:Fallback>
                <p:oleObj name="Equation" r:id="rId8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1681163"/>
                        <a:ext cx="66198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50"/>
          <p:cNvSpPr>
            <a:spLocks noChangeArrowheads="1"/>
          </p:cNvSpPr>
          <p:nvPr/>
        </p:nvSpPr>
        <p:spPr bwMode="auto">
          <a:xfrm>
            <a:off x="6335713" y="1555750"/>
            <a:ext cx="180975" cy="4752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8027988" y="1450330"/>
            <a:ext cx="0" cy="5003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>
            <a:off x="6478588" y="1987550"/>
            <a:ext cx="15843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" name="Line 57"/>
          <p:cNvSpPr>
            <a:spLocks noChangeShapeType="1"/>
          </p:cNvSpPr>
          <p:nvPr/>
        </p:nvSpPr>
        <p:spPr bwMode="auto">
          <a:xfrm>
            <a:off x="6478588" y="2492375"/>
            <a:ext cx="15843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2" name="Object 58"/>
          <p:cNvGraphicFramePr>
            <a:graphicFrameLocks noChangeAspect="1"/>
          </p:cNvGraphicFramePr>
          <p:nvPr/>
        </p:nvGraphicFramePr>
        <p:xfrm>
          <a:off x="8021638" y="2528888"/>
          <a:ext cx="11223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0" name="Equation" r:id="rId10" imgW="355320" imgH="241200" progId="Equation.DSMT4">
                  <p:embed/>
                </p:oleObj>
              </mc:Choice>
              <mc:Fallback>
                <p:oleObj name="Equation" r:id="rId10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638" y="2528888"/>
                        <a:ext cx="11223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9"/>
          <p:cNvGraphicFramePr>
            <a:graphicFrameLocks noChangeAspect="1"/>
          </p:cNvGraphicFramePr>
          <p:nvPr/>
        </p:nvGraphicFramePr>
        <p:xfrm>
          <a:off x="6551613" y="2492375"/>
          <a:ext cx="8509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1" name="Equation" r:id="rId12" imgW="342720" imgH="241200" progId="Equation.DSMT4">
                  <p:embed/>
                </p:oleObj>
              </mc:Choice>
              <mc:Fallback>
                <p:oleObj name="Equation" r:id="rId12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492375"/>
                        <a:ext cx="8509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60"/>
          <p:cNvSpPr>
            <a:spLocks noChangeShapeType="1"/>
          </p:cNvSpPr>
          <p:nvPr/>
        </p:nvSpPr>
        <p:spPr bwMode="auto">
          <a:xfrm>
            <a:off x="5038725" y="2852738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5" name="Line 61"/>
          <p:cNvSpPr>
            <a:spLocks noChangeShapeType="1"/>
          </p:cNvSpPr>
          <p:nvPr/>
        </p:nvSpPr>
        <p:spPr bwMode="auto">
          <a:xfrm flipV="1">
            <a:off x="5038725" y="3213100"/>
            <a:ext cx="215900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" name="Line 62"/>
          <p:cNvSpPr>
            <a:spLocks noChangeShapeType="1"/>
          </p:cNvSpPr>
          <p:nvPr/>
        </p:nvSpPr>
        <p:spPr bwMode="auto">
          <a:xfrm>
            <a:off x="5038725" y="33416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7" name="Object 63"/>
          <p:cNvGraphicFramePr>
            <a:graphicFrameLocks noChangeAspect="1"/>
          </p:cNvGraphicFramePr>
          <p:nvPr/>
        </p:nvGraphicFramePr>
        <p:xfrm>
          <a:off x="5508625" y="2997200"/>
          <a:ext cx="268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2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268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71"/>
          <p:cNvSpPr>
            <a:spLocks noChangeShapeType="1"/>
          </p:cNvSpPr>
          <p:nvPr/>
        </p:nvSpPr>
        <p:spPr bwMode="auto">
          <a:xfrm>
            <a:off x="4860925" y="3932238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5076825" y="1771650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5076825" y="6092825"/>
            <a:ext cx="0" cy="360511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>
            <a:off x="5076825" y="1450330"/>
            <a:ext cx="0" cy="322908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>
            <a:off x="4500563" y="17732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" name="Line 76"/>
          <p:cNvSpPr>
            <a:spLocks noChangeShapeType="1"/>
          </p:cNvSpPr>
          <p:nvPr/>
        </p:nvSpPr>
        <p:spPr bwMode="auto">
          <a:xfrm>
            <a:off x="4500563" y="60928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4" name="Line 78"/>
          <p:cNvSpPr>
            <a:spLocks noChangeShapeType="1"/>
          </p:cNvSpPr>
          <p:nvPr/>
        </p:nvSpPr>
        <p:spPr bwMode="auto">
          <a:xfrm flipV="1">
            <a:off x="4643438" y="17732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35" name="Object 77"/>
          <p:cNvGraphicFramePr>
            <a:graphicFrameLocks noChangeAspect="1"/>
          </p:cNvGraphicFramePr>
          <p:nvPr/>
        </p:nvGraphicFramePr>
        <p:xfrm>
          <a:off x="4540250" y="3717925"/>
          <a:ext cx="392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3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3717925"/>
                        <a:ext cx="3921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81"/>
          <p:cNvSpPr>
            <a:spLocks noChangeShapeType="1"/>
          </p:cNvSpPr>
          <p:nvPr/>
        </p:nvSpPr>
        <p:spPr bwMode="auto">
          <a:xfrm>
            <a:off x="6516688" y="55165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37" name="Object 82"/>
          <p:cNvGraphicFramePr>
            <a:graphicFrameLocks noChangeAspect="1"/>
          </p:cNvGraphicFramePr>
          <p:nvPr/>
        </p:nvGraphicFramePr>
        <p:xfrm>
          <a:off x="6980238" y="5176838"/>
          <a:ext cx="4714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4" name="Equation" r:id="rId17" imgW="152280" imgH="203040" progId="Equation.DSMT4">
                  <p:embed/>
                </p:oleObj>
              </mc:Choice>
              <mc:Fallback>
                <p:oleObj name="Equation" r:id="rId17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176838"/>
                        <a:ext cx="471487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3"/>
          <p:cNvGraphicFramePr>
            <a:graphicFrameLocks noChangeAspect="1"/>
          </p:cNvGraphicFramePr>
          <p:nvPr/>
        </p:nvGraphicFramePr>
        <p:xfrm>
          <a:off x="4716463" y="2708275"/>
          <a:ext cx="27305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5" name="Equation" r:id="rId19" imgW="164880" imgH="139680" progId="Equation.DSMT4">
                  <p:embed/>
                </p:oleObj>
              </mc:Choice>
              <mc:Fallback>
                <p:oleObj name="Equation" r:id="rId19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708275"/>
                        <a:ext cx="27305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84"/>
          <p:cNvGraphicFramePr>
            <a:graphicFrameLocks noChangeAspect="1"/>
          </p:cNvGraphicFramePr>
          <p:nvPr/>
        </p:nvGraphicFramePr>
        <p:xfrm>
          <a:off x="4437063" y="3133725"/>
          <a:ext cx="5667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6" name="Equation" r:id="rId21" imgW="342720" imgH="177480" progId="Equation.DSMT4">
                  <p:embed/>
                </p:oleObj>
              </mc:Choice>
              <mc:Fallback>
                <p:oleObj name="Equation" r:id="rId2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3133725"/>
                        <a:ext cx="566737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矩形 39"/>
          <p:cNvSpPr/>
          <p:nvPr/>
        </p:nvSpPr>
        <p:spPr>
          <a:xfrm>
            <a:off x="219613" y="145033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衍射强度的分布</a:t>
            </a:r>
          </a:p>
        </p:txBody>
      </p:sp>
      <p:sp>
        <p:nvSpPr>
          <p:cNvPr id="3" name="矩形 2"/>
          <p:cNvSpPr/>
          <p:nvPr/>
        </p:nvSpPr>
        <p:spPr>
          <a:xfrm>
            <a:off x="330596" y="2115134"/>
            <a:ext cx="3849292" cy="940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将波前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等分，每个面元的宽度为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42650" y="3348769"/>
            <a:ext cx="3568963" cy="940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：第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个面元发出的次波的复振幅</a:t>
            </a:r>
          </a:p>
        </p:txBody>
      </p:sp>
      <p:graphicFrame>
        <p:nvGraphicFramePr>
          <p:cNvPr id="42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38514"/>
              </p:ext>
            </p:extLst>
          </p:nvPr>
        </p:nvGraphicFramePr>
        <p:xfrm>
          <a:off x="507656" y="3320256"/>
          <a:ext cx="698843" cy="62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7" name="Equation" r:id="rId23" imgW="266400" imgH="241200" progId="Equation.DSMT4">
                  <p:embed/>
                </p:oleObj>
              </mc:Choice>
              <mc:Fallback>
                <p:oleObj name="Equation" r:id="rId23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56" y="3320256"/>
                        <a:ext cx="698843" cy="627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42"/>
          <p:cNvSpPr/>
          <p:nvPr/>
        </p:nvSpPr>
        <p:spPr>
          <a:xfrm>
            <a:off x="455617" y="4535270"/>
            <a:ext cx="361155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个面元发出的次波的光程</a:t>
            </a:r>
          </a:p>
        </p:txBody>
      </p:sp>
      <p:graphicFrame>
        <p:nvGraphicFramePr>
          <p:cNvPr id="44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651141"/>
              </p:ext>
            </p:extLst>
          </p:nvPr>
        </p:nvGraphicFramePr>
        <p:xfrm>
          <a:off x="557128" y="4531239"/>
          <a:ext cx="6619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8" name="Equation" r:id="rId24" imgW="266400" imgH="241200" progId="Equation.DSMT4">
                  <p:embed/>
                </p:oleObj>
              </mc:Choice>
              <mc:Fallback>
                <p:oleObj name="Equation" r:id="rId24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28" y="4531239"/>
                        <a:ext cx="66198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28400"/>
              </p:ext>
            </p:extLst>
          </p:nvPr>
        </p:nvGraphicFramePr>
        <p:xfrm>
          <a:off x="4421719" y="2178051"/>
          <a:ext cx="568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9" name="Equation" r:id="rId25" imgW="342720" imgH="177480" progId="Equation.DSMT4">
                  <p:embed/>
                </p:oleObj>
              </mc:Choice>
              <mc:Fallback>
                <p:oleObj name="Equation" r:id="rId2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719" y="2178051"/>
                        <a:ext cx="568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6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0837" y="32892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复振幅矢量法</a:t>
            </a:r>
          </a:p>
        </p:txBody>
      </p:sp>
      <p:graphicFrame>
        <p:nvGraphicFramePr>
          <p:cNvPr id="4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59457"/>
              </p:ext>
            </p:extLst>
          </p:nvPr>
        </p:nvGraphicFramePr>
        <p:xfrm>
          <a:off x="4124359" y="1208416"/>
          <a:ext cx="784850" cy="40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26"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59" y="1208416"/>
                        <a:ext cx="784850" cy="405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26"/>
          <p:cNvSpPr>
            <a:spLocks noChangeShapeType="1"/>
          </p:cNvSpPr>
          <p:nvPr/>
        </p:nvSpPr>
        <p:spPr bwMode="auto">
          <a:xfrm flipV="1">
            <a:off x="5093047" y="2024661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5093047" y="1161061"/>
            <a:ext cx="0" cy="503238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>
            <a:off x="5093047" y="1665886"/>
            <a:ext cx="0" cy="5032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5093047" y="2169124"/>
            <a:ext cx="0" cy="5032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>
            <a:off x="5093047" y="2672361"/>
            <a:ext cx="0" cy="50323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5093047" y="1953224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 flipV="1">
            <a:off x="5093047" y="1521424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08050"/>
              </p:ext>
            </p:extLst>
          </p:nvPr>
        </p:nvGraphicFramePr>
        <p:xfrm>
          <a:off x="5524847" y="1592861"/>
          <a:ext cx="268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27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847" y="1592861"/>
                        <a:ext cx="268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40788"/>
              </p:ext>
            </p:extLst>
          </p:nvPr>
        </p:nvGraphicFramePr>
        <p:xfrm>
          <a:off x="8068023" y="981674"/>
          <a:ext cx="67875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28" name="Equation" r:id="rId8" imgW="266400" imgH="241200" progId="Equation.DSMT4">
                  <p:embed/>
                </p:oleObj>
              </mc:Choice>
              <mc:Fallback>
                <p:oleObj name="Equation" r:id="rId8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023" y="981674"/>
                        <a:ext cx="67875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04107"/>
              </p:ext>
            </p:extLst>
          </p:nvPr>
        </p:nvGraphicFramePr>
        <p:xfrm>
          <a:off x="6715473" y="731129"/>
          <a:ext cx="557212" cy="50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29" name="Equation" r:id="rId10" imgW="266400" imgH="241200" progId="Equation.DSMT4">
                  <p:embed/>
                </p:oleObj>
              </mc:Choice>
              <mc:Fallback>
                <p:oleObj name="Equation" r:id="rId10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473" y="731129"/>
                        <a:ext cx="557212" cy="501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6402767" y="656237"/>
            <a:ext cx="203168" cy="29196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8117235" y="584799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6532910" y="1088036"/>
            <a:ext cx="15843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701778"/>
              </p:ext>
            </p:extLst>
          </p:nvPr>
        </p:nvGraphicFramePr>
        <p:xfrm>
          <a:off x="5387698" y="1125857"/>
          <a:ext cx="434805" cy="36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0" name="Equation" r:id="rId12" imgW="164880" imgH="139680" progId="Equation.DSMT4">
                  <p:embed/>
                </p:oleObj>
              </mc:Choice>
              <mc:Fallback>
                <p:oleObj name="Equation" r:id="rId12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698" y="1125857"/>
                        <a:ext cx="434805" cy="366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Line 17"/>
          <p:cNvSpPr>
            <a:spLocks noChangeShapeType="1"/>
          </p:cNvSpPr>
          <p:nvPr/>
        </p:nvSpPr>
        <p:spPr bwMode="auto">
          <a:xfrm flipV="1">
            <a:off x="5093047" y="1591274"/>
            <a:ext cx="1439863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6532910" y="1592861"/>
            <a:ext cx="15843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87204"/>
              </p:ext>
            </p:extLst>
          </p:nvPr>
        </p:nvGraphicFramePr>
        <p:xfrm>
          <a:off x="8075960" y="1557936"/>
          <a:ext cx="9360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1" name="Equation" r:id="rId14" imgW="355320" imgH="241200" progId="Equation.DSMT4">
                  <p:embed/>
                </p:oleObj>
              </mc:Choice>
              <mc:Fallback>
                <p:oleObj name="Equation" r:id="rId14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960" y="1557936"/>
                        <a:ext cx="93608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606206"/>
              </p:ext>
            </p:extLst>
          </p:nvPr>
        </p:nvGraphicFramePr>
        <p:xfrm>
          <a:off x="6605935" y="1592862"/>
          <a:ext cx="774639" cy="541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2" name="Equation" r:id="rId16" imgW="342720" imgH="241200" progId="Equation.DSMT4">
                  <p:embed/>
                </p:oleObj>
              </mc:Choice>
              <mc:Fallback>
                <p:oleObj name="Equation" r:id="rId16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935" y="1592862"/>
                        <a:ext cx="774639" cy="541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Line 21"/>
          <p:cNvSpPr>
            <a:spLocks noChangeShapeType="1"/>
          </p:cNvSpPr>
          <p:nvPr/>
        </p:nvSpPr>
        <p:spPr bwMode="auto">
          <a:xfrm>
            <a:off x="5093047" y="1953224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Line 22"/>
          <p:cNvSpPr>
            <a:spLocks noChangeShapeType="1"/>
          </p:cNvSpPr>
          <p:nvPr/>
        </p:nvSpPr>
        <p:spPr bwMode="auto">
          <a:xfrm flipV="1">
            <a:off x="5093047" y="2313586"/>
            <a:ext cx="215900" cy="142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5093047" y="2442174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7916"/>
              </p:ext>
            </p:extLst>
          </p:nvPr>
        </p:nvGraphicFramePr>
        <p:xfrm>
          <a:off x="5524847" y="2081811"/>
          <a:ext cx="268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3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847" y="2081811"/>
                        <a:ext cx="268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21245"/>
              </p:ext>
            </p:extLst>
          </p:nvPr>
        </p:nvGraphicFramePr>
        <p:xfrm>
          <a:off x="5323234" y="2620496"/>
          <a:ext cx="735012" cy="37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4" name="Equation" r:id="rId19" imgW="342720" imgH="177480" progId="Equation.DSMT4">
                  <p:embed/>
                </p:oleObj>
              </mc:Choice>
              <mc:Fallback>
                <p:oleObj name="Equation" r:id="rId19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234" y="2620496"/>
                        <a:ext cx="735012" cy="379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Line 27"/>
          <p:cNvSpPr>
            <a:spLocks noChangeShapeType="1"/>
          </p:cNvSpPr>
          <p:nvPr/>
        </p:nvSpPr>
        <p:spPr bwMode="auto">
          <a:xfrm flipV="1">
            <a:off x="5093047" y="1088036"/>
            <a:ext cx="14398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29"/>
              <p:cNvSpPr txBox="1"/>
              <p:nvPr/>
            </p:nvSpPr>
            <p:spPr bwMode="auto">
              <a:xfrm>
                <a:off x="387665" y="2609676"/>
                <a:ext cx="3814940" cy="7435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𝑘𝑎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665" y="2609676"/>
                <a:ext cx="3814940" cy="7435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198785" y="831670"/>
            <a:ext cx="4787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相邻两单元次波的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光程差</a:t>
            </a:r>
          </a:p>
        </p:txBody>
      </p:sp>
      <p:graphicFrame>
        <p:nvGraphicFramePr>
          <p:cNvPr id="7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448186"/>
              </p:ext>
            </p:extLst>
          </p:nvPr>
        </p:nvGraphicFramePr>
        <p:xfrm>
          <a:off x="1347093" y="1299030"/>
          <a:ext cx="1612900" cy="80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5" name="Equation" r:id="rId22" imgW="787320" imgH="393480" progId="Equation.DSMT4">
                  <p:embed/>
                </p:oleObj>
              </mc:Choice>
              <mc:Fallback>
                <p:oleObj name="Equation" r:id="rId22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93" y="1299030"/>
                        <a:ext cx="1612900" cy="805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196483" y="2049519"/>
            <a:ext cx="3575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相邻两单元次波的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相位差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290668" y="4255706"/>
            <a:ext cx="5298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沿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方向的次波在接收屏上的合振动</a:t>
            </a:r>
          </a:p>
        </p:txBody>
      </p:sp>
      <p:graphicFrame>
        <p:nvGraphicFramePr>
          <p:cNvPr id="7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752757"/>
              </p:ext>
            </p:extLst>
          </p:nvPr>
        </p:nvGraphicFramePr>
        <p:xfrm>
          <a:off x="5873139" y="4159737"/>
          <a:ext cx="1319542" cy="71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6" name="Equation" r:id="rId24" imgW="787320" imgH="431640" progId="Equation.DSMT4">
                  <p:embed/>
                </p:oleObj>
              </mc:Choice>
              <mc:Fallback>
                <p:oleObj name="Equation" r:id="rId24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139" y="4159737"/>
                        <a:ext cx="1319542" cy="71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278607" y="4793134"/>
            <a:ext cx="54553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在近轴条件下，忽略倾斜因子的影响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各个单元沿不同方向的次波振幅相等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bject 42"/>
              <p:cNvSpPr txBox="1"/>
              <p:nvPr/>
            </p:nvSpPr>
            <p:spPr bwMode="auto">
              <a:xfrm>
                <a:off x="1044575" y="3406775"/>
                <a:ext cx="4024313" cy="882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nary>
                        <m:naryPr>
                          <m:chr m:val="∯"/>
                          <m:limLoc m:val="undOvr"/>
                          <m:supHide m:val="on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4575" y="3406775"/>
                <a:ext cx="4024313" cy="88265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65329"/>
              </p:ext>
            </p:extLst>
          </p:nvPr>
        </p:nvGraphicFramePr>
        <p:xfrm>
          <a:off x="5793135" y="4927457"/>
          <a:ext cx="1448808" cy="70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7" name="Equation" r:id="rId27" imgW="888840" imgH="431640" progId="Equation.DSMT4">
                  <p:embed/>
                </p:oleObj>
              </mc:Choice>
              <mc:Fallback>
                <p:oleObj name="Equation" r:id="rId27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135" y="4927457"/>
                        <a:ext cx="1448808" cy="702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Line 44"/>
          <p:cNvSpPr>
            <a:spLocks noChangeShapeType="1"/>
          </p:cNvSpPr>
          <p:nvPr/>
        </p:nvSpPr>
        <p:spPr bwMode="auto">
          <a:xfrm>
            <a:off x="4697760" y="1953224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0" name="Line 45"/>
          <p:cNvSpPr>
            <a:spLocks noChangeShapeType="1"/>
          </p:cNvSpPr>
          <p:nvPr/>
        </p:nvSpPr>
        <p:spPr bwMode="auto">
          <a:xfrm>
            <a:off x="4697760" y="2458049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1" name="Line 46"/>
          <p:cNvSpPr>
            <a:spLocks noChangeShapeType="1"/>
          </p:cNvSpPr>
          <p:nvPr/>
        </p:nvSpPr>
        <p:spPr bwMode="auto">
          <a:xfrm flipH="1" flipV="1">
            <a:off x="5131147" y="2602511"/>
            <a:ext cx="1428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2" name="Line 47"/>
          <p:cNvSpPr>
            <a:spLocks noChangeShapeType="1"/>
          </p:cNvSpPr>
          <p:nvPr/>
        </p:nvSpPr>
        <p:spPr bwMode="auto">
          <a:xfrm flipH="1">
            <a:off x="5131147" y="1449986"/>
            <a:ext cx="3587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3" name="Line 48"/>
          <p:cNvSpPr>
            <a:spLocks noChangeShapeType="1"/>
          </p:cNvSpPr>
          <p:nvPr/>
        </p:nvSpPr>
        <p:spPr bwMode="auto">
          <a:xfrm>
            <a:off x="4770785" y="1953224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4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88159"/>
              </p:ext>
            </p:extLst>
          </p:nvPr>
        </p:nvGraphicFramePr>
        <p:xfrm>
          <a:off x="4294535" y="1810349"/>
          <a:ext cx="3698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8" name="Equation" r:id="rId29" imgW="203040" imgH="393480" progId="Equation.DSMT4">
                  <p:embed/>
                </p:oleObj>
              </mc:Choice>
              <mc:Fallback>
                <p:oleObj name="Equation" r:id="rId29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535" y="1810349"/>
                        <a:ext cx="3698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330483"/>
              </p:ext>
            </p:extLst>
          </p:nvPr>
        </p:nvGraphicFramePr>
        <p:xfrm>
          <a:off x="5102572" y="2097686"/>
          <a:ext cx="11271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9" name="Equation" r:id="rId31" imgW="126720" imgH="177480" progId="Equation.DSMT4">
                  <p:embed/>
                </p:oleObj>
              </mc:Choice>
              <mc:Fallback>
                <p:oleObj name="Equation" r:id="rId3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572" y="2097686"/>
                        <a:ext cx="112713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51"/>
          <p:cNvSpPr txBox="1">
            <a:spLocks noChangeArrowheads="1"/>
          </p:cNvSpPr>
          <p:nvPr/>
        </p:nvSpPr>
        <p:spPr bwMode="auto">
          <a:xfrm>
            <a:off x="278606" y="5703639"/>
            <a:ext cx="82538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近轴条件下，球面波次波源上的各个面元的瞳函数相等</a:t>
            </a:r>
          </a:p>
        </p:txBody>
      </p:sp>
      <p:sp>
        <p:nvSpPr>
          <p:cNvPr id="87" name="Text Box 51"/>
          <p:cNvSpPr txBox="1">
            <a:spLocks noChangeArrowheads="1"/>
          </p:cNvSpPr>
          <p:nvPr/>
        </p:nvSpPr>
        <p:spPr bwMode="auto">
          <a:xfrm>
            <a:off x="312310" y="3566411"/>
            <a:ext cx="1056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求解</a:t>
            </a:r>
          </a:p>
        </p:txBody>
      </p:sp>
      <p:sp>
        <p:nvSpPr>
          <p:cNvPr id="88" name="Text Box 51"/>
          <p:cNvSpPr txBox="1">
            <a:spLocks noChangeArrowheads="1"/>
          </p:cNvSpPr>
          <p:nvPr/>
        </p:nvSpPr>
        <p:spPr bwMode="auto">
          <a:xfrm>
            <a:off x="5045770" y="3605346"/>
            <a:ext cx="3899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关键是如何合理的简化？</a:t>
            </a:r>
          </a:p>
        </p:txBody>
      </p:sp>
    </p:spTree>
    <p:extLst>
      <p:ext uri="{BB962C8B-B14F-4D97-AF65-F5344CB8AC3E}">
        <p14:creationId xmlns:p14="http://schemas.microsoft.com/office/powerpoint/2010/main" val="3313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0" grpId="0"/>
      <p:bldP spid="73" grpId="0"/>
      <p:bldP spid="74" grpId="0"/>
      <p:bldP spid="76" grpId="0"/>
      <p:bldP spid="77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0837" y="5486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复振幅矢量法</a:t>
            </a:r>
          </a:p>
        </p:txBody>
      </p:sp>
      <p:graphicFrame>
        <p:nvGraphicFramePr>
          <p:cNvPr id="87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164190"/>
              </p:ext>
            </p:extLst>
          </p:nvPr>
        </p:nvGraphicFramePr>
        <p:xfrm>
          <a:off x="4937696" y="2655742"/>
          <a:ext cx="677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1" name="Equation" r:id="rId4" imgW="279360" imgH="241200" progId="Equation.DSMT4">
                  <p:embed/>
                </p:oleObj>
              </mc:Choice>
              <mc:Fallback>
                <p:oleObj name="Equation" r:id="rId4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696" y="2655742"/>
                        <a:ext cx="677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Line 72"/>
          <p:cNvSpPr>
            <a:spLocks noChangeShapeType="1"/>
          </p:cNvSpPr>
          <p:nvPr/>
        </p:nvSpPr>
        <p:spPr bwMode="auto">
          <a:xfrm flipV="1">
            <a:off x="2591371" y="4887767"/>
            <a:ext cx="1655763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9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01198"/>
              </p:ext>
            </p:extLst>
          </p:nvPr>
        </p:nvGraphicFramePr>
        <p:xfrm>
          <a:off x="2987675" y="5633257"/>
          <a:ext cx="467296" cy="439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2" name="Equation" r:id="rId6" imgW="253800" imgH="241200" progId="Equation.DSMT4">
                  <p:embed/>
                </p:oleObj>
              </mc:Choice>
              <mc:Fallback>
                <p:oleObj name="Equation" r:id="rId6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633257"/>
                        <a:ext cx="467296" cy="439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5898990" y="3290479"/>
            <a:ext cx="29787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圆弧长度＝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各矢量长度之和</a:t>
            </a:r>
          </a:p>
        </p:txBody>
      </p:sp>
      <p:graphicFrame>
        <p:nvGraphicFramePr>
          <p:cNvPr id="9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835195"/>
              </p:ext>
            </p:extLst>
          </p:nvPr>
        </p:nvGraphicFramePr>
        <p:xfrm>
          <a:off x="2347944" y="5599294"/>
          <a:ext cx="442242" cy="46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3" name="Equation" r:id="rId8" imgW="228600" imgH="241200" progId="Equation.DSMT4">
                  <p:embed/>
                </p:oleObj>
              </mc:Choice>
              <mc:Fallback>
                <p:oleObj name="Equation" r:id="rId8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44" y="5599294"/>
                        <a:ext cx="442242" cy="462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395833" y="5361549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3" name="Line 6"/>
          <p:cNvSpPr>
            <a:spLocks noChangeShapeType="1"/>
          </p:cNvSpPr>
          <p:nvPr/>
        </p:nvSpPr>
        <p:spPr bwMode="auto">
          <a:xfrm>
            <a:off x="395833" y="22245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 flipV="1">
            <a:off x="395833" y="4816901"/>
            <a:ext cx="10080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5" name="Line 8"/>
          <p:cNvSpPr>
            <a:spLocks noChangeShapeType="1"/>
          </p:cNvSpPr>
          <p:nvPr/>
        </p:nvSpPr>
        <p:spPr bwMode="auto">
          <a:xfrm flipV="1">
            <a:off x="395833" y="4312076"/>
            <a:ext cx="10080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6" name="Line 9"/>
          <p:cNvSpPr>
            <a:spLocks noChangeShapeType="1"/>
          </p:cNvSpPr>
          <p:nvPr/>
        </p:nvSpPr>
        <p:spPr bwMode="auto">
          <a:xfrm flipV="1">
            <a:off x="395833" y="3808838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flipV="1">
            <a:off x="395833" y="3304013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8" name="Line 13"/>
          <p:cNvSpPr>
            <a:spLocks noChangeShapeType="1"/>
          </p:cNvSpPr>
          <p:nvPr/>
        </p:nvSpPr>
        <p:spPr bwMode="auto">
          <a:xfrm flipV="1">
            <a:off x="395833" y="2800776"/>
            <a:ext cx="10080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 flipV="1">
            <a:off x="395833" y="2295951"/>
            <a:ext cx="10080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395833" y="48883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395833" y="4385101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" name="Line 18"/>
          <p:cNvSpPr>
            <a:spLocks noChangeShapeType="1"/>
          </p:cNvSpPr>
          <p:nvPr/>
        </p:nvSpPr>
        <p:spPr bwMode="auto">
          <a:xfrm>
            <a:off x="395833" y="3880276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>
            <a:off x="395833" y="33770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>
            <a:off x="395833" y="287221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162901"/>
              </p:ext>
            </p:extLst>
          </p:nvPr>
        </p:nvGraphicFramePr>
        <p:xfrm>
          <a:off x="972096" y="4959776"/>
          <a:ext cx="320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4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96" y="4959776"/>
                        <a:ext cx="3206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Arc 27"/>
          <p:cNvSpPr>
            <a:spLocks/>
          </p:cNvSpPr>
          <p:nvPr/>
        </p:nvSpPr>
        <p:spPr bwMode="auto">
          <a:xfrm>
            <a:off x="1978596" y="2404917"/>
            <a:ext cx="2978150" cy="29876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29 w 21529"/>
              <a:gd name="T1" fmla="*/ 1748 h 21600"/>
              <a:gd name="T2" fmla="*/ 141 w 21529"/>
              <a:gd name="T3" fmla="*/ 21600 h 21600"/>
              <a:gd name="T4" fmla="*/ 0 w 2152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9" h="21600" fill="none" extrusionOk="0">
                <a:moveTo>
                  <a:pt x="21529" y="1748"/>
                </a:moveTo>
                <a:cubicBezTo>
                  <a:pt x="20622" y="12908"/>
                  <a:pt x="11338" y="21526"/>
                  <a:pt x="140" y="21599"/>
                </a:cubicBezTo>
              </a:path>
              <a:path w="21529" h="21600" stroke="0" extrusionOk="0">
                <a:moveTo>
                  <a:pt x="21529" y="1748"/>
                </a:moveTo>
                <a:cubicBezTo>
                  <a:pt x="20622" y="12908"/>
                  <a:pt x="11338" y="21526"/>
                  <a:pt x="140" y="21599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7" name="Line 28"/>
          <p:cNvSpPr>
            <a:spLocks noChangeShapeType="1"/>
          </p:cNvSpPr>
          <p:nvPr/>
        </p:nvSpPr>
        <p:spPr bwMode="auto">
          <a:xfrm>
            <a:off x="2010346" y="2508105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>
            <a:off x="2010346" y="2508105"/>
            <a:ext cx="2884488" cy="1476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9" name="Line 51"/>
          <p:cNvSpPr>
            <a:spLocks noChangeShapeType="1"/>
          </p:cNvSpPr>
          <p:nvPr/>
        </p:nvSpPr>
        <p:spPr bwMode="auto">
          <a:xfrm>
            <a:off x="2015109" y="536097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0" name="Line 57"/>
          <p:cNvSpPr>
            <a:spLocks noChangeShapeType="1"/>
          </p:cNvSpPr>
          <p:nvPr/>
        </p:nvSpPr>
        <p:spPr bwMode="auto">
          <a:xfrm flipV="1">
            <a:off x="2589784" y="5216516"/>
            <a:ext cx="5048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1" name="Line 58"/>
          <p:cNvSpPr>
            <a:spLocks noChangeShapeType="1"/>
          </p:cNvSpPr>
          <p:nvPr/>
        </p:nvSpPr>
        <p:spPr bwMode="auto">
          <a:xfrm flipV="1">
            <a:off x="3094609" y="5032230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2" name="Line 59"/>
          <p:cNvSpPr>
            <a:spLocks noChangeShapeType="1"/>
          </p:cNvSpPr>
          <p:nvPr/>
        </p:nvSpPr>
        <p:spPr bwMode="auto">
          <a:xfrm flipV="1">
            <a:off x="3527996" y="4744892"/>
            <a:ext cx="4318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3" name="Line 60"/>
          <p:cNvSpPr>
            <a:spLocks noChangeShapeType="1"/>
          </p:cNvSpPr>
          <p:nvPr/>
        </p:nvSpPr>
        <p:spPr bwMode="auto">
          <a:xfrm flipV="1">
            <a:off x="3959796" y="4313092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4" name="Line 61"/>
          <p:cNvSpPr>
            <a:spLocks noChangeShapeType="1"/>
          </p:cNvSpPr>
          <p:nvPr/>
        </p:nvSpPr>
        <p:spPr bwMode="auto">
          <a:xfrm flipV="1">
            <a:off x="4390009" y="3808267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5" name="Line 62"/>
          <p:cNvSpPr>
            <a:spLocks noChangeShapeType="1"/>
          </p:cNvSpPr>
          <p:nvPr/>
        </p:nvSpPr>
        <p:spPr bwMode="auto">
          <a:xfrm flipV="1">
            <a:off x="4678934" y="3232005"/>
            <a:ext cx="2159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Line 63"/>
          <p:cNvSpPr>
            <a:spLocks noChangeShapeType="1"/>
          </p:cNvSpPr>
          <p:nvPr/>
        </p:nvSpPr>
        <p:spPr bwMode="auto">
          <a:xfrm flipV="1">
            <a:off x="4896421" y="2655742"/>
            <a:ext cx="7143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Line 64"/>
          <p:cNvSpPr>
            <a:spLocks noChangeShapeType="1"/>
          </p:cNvSpPr>
          <p:nvPr/>
        </p:nvSpPr>
        <p:spPr bwMode="auto">
          <a:xfrm flipH="1" flipV="1">
            <a:off x="2015109" y="2512867"/>
            <a:ext cx="576262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8" name="Line 65"/>
          <p:cNvSpPr>
            <a:spLocks noChangeShapeType="1"/>
          </p:cNvSpPr>
          <p:nvPr/>
        </p:nvSpPr>
        <p:spPr bwMode="auto">
          <a:xfrm flipH="1" flipV="1">
            <a:off x="2015109" y="2512867"/>
            <a:ext cx="1079500" cy="2735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9" name="Line 66"/>
          <p:cNvSpPr>
            <a:spLocks noChangeShapeType="1"/>
          </p:cNvSpPr>
          <p:nvPr/>
        </p:nvSpPr>
        <p:spPr bwMode="auto">
          <a:xfrm flipH="1" flipV="1">
            <a:off x="2015109" y="2512867"/>
            <a:ext cx="1511300" cy="2519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0" name="Line 67"/>
          <p:cNvSpPr>
            <a:spLocks noChangeShapeType="1"/>
          </p:cNvSpPr>
          <p:nvPr/>
        </p:nvSpPr>
        <p:spPr bwMode="auto">
          <a:xfrm flipH="1" flipV="1">
            <a:off x="2015109" y="2512867"/>
            <a:ext cx="1944687" cy="2232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1" name="Line 68"/>
          <p:cNvSpPr>
            <a:spLocks noChangeShapeType="1"/>
          </p:cNvSpPr>
          <p:nvPr/>
        </p:nvSpPr>
        <p:spPr bwMode="auto">
          <a:xfrm>
            <a:off x="2015109" y="2512867"/>
            <a:ext cx="2376487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2" name="Line 69"/>
          <p:cNvSpPr>
            <a:spLocks noChangeShapeType="1"/>
          </p:cNvSpPr>
          <p:nvPr/>
        </p:nvSpPr>
        <p:spPr bwMode="auto">
          <a:xfrm>
            <a:off x="2015109" y="2512867"/>
            <a:ext cx="2663825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3" name="Line 70"/>
          <p:cNvSpPr>
            <a:spLocks noChangeShapeType="1"/>
          </p:cNvSpPr>
          <p:nvPr/>
        </p:nvSpPr>
        <p:spPr bwMode="auto">
          <a:xfrm>
            <a:off x="2015109" y="2512867"/>
            <a:ext cx="2879725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4" name="Line 71"/>
          <p:cNvSpPr>
            <a:spLocks noChangeShapeType="1"/>
          </p:cNvSpPr>
          <p:nvPr/>
        </p:nvSpPr>
        <p:spPr bwMode="auto">
          <a:xfrm>
            <a:off x="2446909" y="536097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5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07881"/>
              </p:ext>
            </p:extLst>
          </p:nvPr>
        </p:nvGraphicFramePr>
        <p:xfrm>
          <a:off x="4570984" y="5294303"/>
          <a:ext cx="4318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5" name="Equation" r:id="rId12" imgW="241200" imgH="203040" progId="Equation.DSMT4">
                  <p:embed/>
                </p:oleObj>
              </mc:Choice>
              <mc:Fallback>
                <p:oleObj name="Equation" r:id="rId12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984" y="5294303"/>
                        <a:ext cx="4318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498552"/>
              </p:ext>
            </p:extLst>
          </p:nvPr>
        </p:nvGraphicFramePr>
        <p:xfrm>
          <a:off x="4175696" y="4384530"/>
          <a:ext cx="647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6" name="Equation" r:id="rId14" imgW="266400" imgH="241200" progId="Equation.DSMT4">
                  <p:embed/>
                </p:oleObj>
              </mc:Choice>
              <mc:Fallback>
                <p:oleObj name="Equation" r:id="rId14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696" y="4384530"/>
                        <a:ext cx="6477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Arc 78"/>
          <p:cNvSpPr>
            <a:spLocks/>
          </p:cNvSpPr>
          <p:nvPr/>
        </p:nvSpPr>
        <p:spPr bwMode="auto">
          <a:xfrm>
            <a:off x="1984946" y="2490642"/>
            <a:ext cx="911225" cy="914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40 w 21540"/>
              <a:gd name="T1" fmla="*/ 1603 h 21586"/>
              <a:gd name="T2" fmla="*/ 785 w 21540"/>
              <a:gd name="T3" fmla="*/ 21586 h 21586"/>
              <a:gd name="T4" fmla="*/ 0 w 21540"/>
              <a:gd name="T5" fmla="*/ 0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0" h="21586" fill="none" extrusionOk="0">
                <a:moveTo>
                  <a:pt x="21540" y="1603"/>
                </a:moveTo>
                <a:cubicBezTo>
                  <a:pt x="20723" y="12579"/>
                  <a:pt x="11784" y="21185"/>
                  <a:pt x="784" y="21585"/>
                </a:cubicBezTo>
              </a:path>
              <a:path w="21540" h="21586" stroke="0" extrusionOk="0">
                <a:moveTo>
                  <a:pt x="21540" y="1603"/>
                </a:moveTo>
                <a:cubicBezTo>
                  <a:pt x="20723" y="12579"/>
                  <a:pt x="11784" y="21185"/>
                  <a:pt x="784" y="21585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8" name="Arc 79"/>
          <p:cNvSpPr>
            <a:spLocks/>
          </p:cNvSpPr>
          <p:nvPr/>
        </p:nvSpPr>
        <p:spPr bwMode="auto">
          <a:xfrm rot="4073496">
            <a:off x="1920652" y="3974162"/>
            <a:ext cx="403225" cy="360362"/>
          </a:xfrm>
          <a:custGeom>
            <a:avLst/>
            <a:gdLst>
              <a:gd name="G0" fmla="+- 0 0 0"/>
              <a:gd name="G1" fmla="+- 6967 0 0"/>
              <a:gd name="G2" fmla="+- 21600 0 0"/>
              <a:gd name="T0" fmla="*/ 20445 w 21600"/>
              <a:gd name="T1" fmla="*/ 0 h 19322"/>
              <a:gd name="T2" fmla="*/ 17718 w 21600"/>
              <a:gd name="T3" fmla="*/ 19322 h 19322"/>
              <a:gd name="T4" fmla="*/ 0 w 21600"/>
              <a:gd name="T5" fmla="*/ 6967 h 1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322" fill="none" extrusionOk="0">
                <a:moveTo>
                  <a:pt x="20445" y="-1"/>
                </a:moveTo>
                <a:cubicBezTo>
                  <a:pt x="21209" y="2243"/>
                  <a:pt x="21600" y="4596"/>
                  <a:pt x="21600" y="6967"/>
                </a:cubicBezTo>
                <a:cubicBezTo>
                  <a:pt x="21600" y="11385"/>
                  <a:pt x="20244" y="15697"/>
                  <a:pt x="17717" y="19321"/>
                </a:cubicBezTo>
              </a:path>
              <a:path w="21600" h="19322" stroke="0" extrusionOk="0">
                <a:moveTo>
                  <a:pt x="20445" y="-1"/>
                </a:moveTo>
                <a:cubicBezTo>
                  <a:pt x="21209" y="2243"/>
                  <a:pt x="21600" y="4596"/>
                  <a:pt x="21600" y="6967"/>
                </a:cubicBezTo>
                <a:cubicBezTo>
                  <a:pt x="21600" y="11385"/>
                  <a:pt x="20244" y="15697"/>
                  <a:pt x="17717" y="19321"/>
                </a:cubicBezTo>
                <a:lnTo>
                  <a:pt x="0" y="69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9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610308"/>
              </p:ext>
            </p:extLst>
          </p:nvPr>
        </p:nvGraphicFramePr>
        <p:xfrm>
          <a:off x="2015109" y="4455967"/>
          <a:ext cx="4318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7" name="Equation" r:id="rId16" imgW="241200" imgH="203040" progId="Equation.DSMT4">
                  <p:embed/>
                </p:oleObj>
              </mc:Choice>
              <mc:Fallback>
                <p:oleObj name="Equation" r:id="rId16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109" y="4455967"/>
                        <a:ext cx="4318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61630"/>
              </p:ext>
            </p:extLst>
          </p:nvPr>
        </p:nvGraphicFramePr>
        <p:xfrm>
          <a:off x="3454971" y="2139483"/>
          <a:ext cx="3444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8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971" y="2139483"/>
                        <a:ext cx="3444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66830"/>
              </p:ext>
            </p:extLst>
          </p:nvPr>
        </p:nvGraphicFramePr>
        <p:xfrm>
          <a:off x="1691259" y="3520930"/>
          <a:ext cx="3444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9" name="Equation" r:id="rId19" imgW="152280" imgH="164880" progId="Equation.DSMT4">
                  <p:embed/>
                </p:oleObj>
              </mc:Choice>
              <mc:Fallback>
                <p:oleObj name="Equation" r:id="rId19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259" y="3520930"/>
                        <a:ext cx="34448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97279"/>
              </p:ext>
            </p:extLst>
          </p:nvPr>
        </p:nvGraphicFramePr>
        <p:xfrm>
          <a:off x="2591371" y="3201654"/>
          <a:ext cx="544513" cy="3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0" name="Equation" r:id="rId20" imgW="266400" imgH="164880" progId="Equation.DSMT4">
                  <p:embed/>
                </p:oleObj>
              </mc:Choice>
              <mc:Fallback>
                <p:oleObj name="Equation" r:id="rId2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371" y="3201654"/>
                        <a:ext cx="544513" cy="33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Text Box 85"/>
          <p:cNvSpPr txBox="1">
            <a:spLocks noChangeArrowheads="1"/>
          </p:cNvSpPr>
          <p:nvPr/>
        </p:nvSpPr>
        <p:spPr bwMode="auto">
          <a:xfrm>
            <a:off x="468313" y="1071117"/>
            <a:ext cx="351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个矢量，每个依次转过</a:t>
            </a:r>
          </a:p>
        </p:txBody>
      </p:sp>
      <p:graphicFrame>
        <p:nvGraphicFramePr>
          <p:cNvPr id="134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23090"/>
              </p:ext>
            </p:extLst>
          </p:nvPr>
        </p:nvGraphicFramePr>
        <p:xfrm>
          <a:off x="3829407" y="1059363"/>
          <a:ext cx="577114" cy="48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1" name="Equation" r:id="rId22" imgW="241200" imgH="203040" progId="Equation.DSMT4">
                  <p:embed/>
                </p:oleObj>
              </mc:Choice>
              <mc:Fallback>
                <p:oleObj name="Equation" r:id="rId22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407" y="1059363"/>
                        <a:ext cx="577114" cy="485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Text Box 87"/>
          <p:cNvSpPr txBox="1">
            <a:spLocks noChangeArrowheads="1"/>
          </p:cNvSpPr>
          <p:nvPr/>
        </p:nvSpPr>
        <p:spPr bwMode="auto">
          <a:xfrm>
            <a:off x="3343714" y="1635427"/>
            <a:ext cx="3204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构成一段圆弧的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条弦</a:t>
            </a:r>
          </a:p>
        </p:txBody>
      </p:sp>
      <p:sp>
        <p:nvSpPr>
          <p:cNvPr id="136" name="Text Box 88"/>
          <p:cNvSpPr txBox="1">
            <a:spLocks noChangeArrowheads="1"/>
          </p:cNvSpPr>
          <p:nvPr/>
        </p:nvSpPr>
        <p:spPr bwMode="auto">
          <a:xfrm>
            <a:off x="395288" y="1638631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共转过</a:t>
            </a:r>
            <a:endParaRPr lang="zh-CN" altLang="en-US" sz="2400" i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340450"/>
              </p:ext>
            </p:extLst>
          </p:nvPr>
        </p:nvGraphicFramePr>
        <p:xfrm>
          <a:off x="1614170" y="1677230"/>
          <a:ext cx="1546225" cy="42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2" name="Equation" r:id="rId23" imgW="736560" imgH="203040" progId="Equation.DSMT4">
                  <p:embed/>
                </p:oleObj>
              </mc:Choice>
              <mc:Fallback>
                <p:oleObj name="Equation" r:id="rId2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170" y="1677230"/>
                        <a:ext cx="1546225" cy="425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47347"/>
              </p:ext>
            </p:extLst>
          </p:nvPr>
        </p:nvGraphicFramePr>
        <p:xfrm>
          <a:off x="5892806" y="2284692"/>
          <a:ext cx="1126127" cy="40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3" name="Equation" r:id="rId25" imgW="495000" imgH="177480" progId="Equation.DSMT4">
                  <p:embed/>
                </p:oleObj>
              </mc:Choice>
              <mc:Fallback>
                <p:oleObj name="Equation" r:id="rId25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6" y="2284692"/>
                        <a:ext cx="1126127" cy="40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 Box 93"/>
          <p:cNvSpPr txBox="1">
            <a:spLocks noChangeArrowheads="1"/>
          </p:cNvSpPr>
          <p:nvPr/>
        </p:nvSpPr>
        <p:spPr bwMode="auto">
          <a:xfrm>
            <a:off x="6968159" y="2226175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成为圆弧</a:t>
            </a:r>
          </a:p>
        </p:txBody>
      </p:sp>
      <p:sp>
        <p:nvSpPr>
          <p:cNvPr id="140" name="Line 94"/>
          <p:cNvSpPr>
            <a:spLocks noChangeShapeType="1"/>
          </p:cNvSpPr>
          <p:nvPr/>
        </p:nvSpPr>
        <p:spPr bwMode="auto">
          <a:xfrm flipV="1">
            <a:off x="1980184" y="2662092"/>
            <a:ext cx="2951162" cy="2736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1" name="Text Box 95"/>
          <p:cNvSpPr txBox="1">
            <a:spLocks noChangeArrowheads="1"/>
          </p:cNvSpPr>
          <p:nvPr/>
        </p:nvSpPr>
        <p:spPr bwMode="auto">
          <a:xfrm>
            <a:off x="5868144" y="278898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合矢量</a:t>
            </a:r>
          </a:p>
        </p:txBody>
      </p:sp>
      <p:graphicFrame>
        <p:nvGraphicFramePr>
          <p:cNvPr id="142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0055"/>
              </p:ext>
            </p:extLst>
          </p:nvPr>
        </p:nvGraphicFramePr>
        <p:xfrm>
          <a:off x="6925888" y="2713207"/>
          <a:ext cx="462453" cy="57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4" name="Equation" r:id="rId27" imgW="203040" imgH="253800" progId="Equation.DSMT4">
                  <p:embed/>
                </p:oleObj>
              </mc:Choice>
              <mc:Fallback>
                <p:oleObj name="Equation" r:id="rId27" imgW="203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888" y="2713207"/>
                        <a:ext cx="462453" cy="578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Line 97"/>
          <p:cNvSpPr>
            <a:spLocks noChangeShapeType="1"/>
          </p:cNvSpPr>
          <p:nvPr/>
        </p:nvSpPr>
        <p:spPr bwMode="auto">
          <a:xfrm>
            <a:off x="2268538" y="6139598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4" name="Line 99"/>
          <p:cNvSpPr>
            <a:spLocks noChangeShapeType="1"/>
          </p:cNvSpPr>
          <p:nvPr/>
        </p:nvSpPr>
        <p:spPr bwMode="auto">
          <a:xfrm>
            <a:off x="2773363" y="6139598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5" name="Line 100"/>
          <p:cNvSpPr>
            <a:spLocks noChangeShapeType="1"/>
          </p:cNvSpPr>
          <p:nvPr/>
        </p:nvSpPr>
        <p:spPr bwMode="auto">
          <a:xfrm>
            <a:off x="3276600" y="6139598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6" name="Line 101"/>
          <p:cNvSpPr>
            <a:spLocks noChangeShapeType="1"/>
          </p:cNvSpPr>
          <p:nvPr/>
        </p:nvSpPr>
        <p:spPr bwMode="auto">
          <a:xfrm>
            <a:off x="3781425" y="6139598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7" name="Line 102"/>
          <p:cNvSpPr>
            <a:spLocks noChangeShapeType="1"/>
          </p:cNvSpPr>
          <p:nvPr/>
        </p:nvSpPr>
        <p:spPr bwMode="auto">
          <a:xfrm>
            <a:off x="4284663" y="6139598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8" name="Line 103"/>
          <p:cNvSpPr>
            <a:spLocks noChangeShapeType="1"/>
          </p:cNvSpPr>
          <p:nvPr/>
        </p:nvSpPr>
        <p:spPr bwMode="auto">
          <a:xfrm>
            <a:off x="4789488" y="6139598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9" name="Line 104"/>
          <p:cNvSpPr>
            <a:spLocks noChangeShapeType="1"/>
          </p:cNvSpPr>
          <p:nvPr/>
        </p:nvSpPr>
        <p:spPr bwMode="auto">
          <a:xfrm>
            <a:off x="5292725" y="6139598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0" name="Line 105"/>
          <p:cNvSpPr>
            <a:spLocks noChangeShapeType="1"/>
          </p:cNvSpPr>
          <p:nvPr/>
        </p:nvSpPr>
        <p:spPr bwMode="auto">
          <a:xfrm>
            <a:off x="5797550" y="6139598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1" name="Text Box 106"/>
          <p:cNvSpPr txBox="1">
            <a:spLocks noChangeArrowheads="1"/>
          </p:cNvSpPr>
          <p:nvPr/>
        </p:nvSpPr>
        <p:spPr bwMode="auto">
          <a:xfrm>
            <a:off x="5892806" y="4189779"/>
            <a:ext cx="2816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就是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=0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时的合矢量</a:t>
            </a:r>
          </a:p>
        </p:txBody>
      </p:sp>
      <p:graphicFrame>
        <p:nvGraphicFramePr>
          <p:cNvPr id="152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41118"/>
              </p:ext>
            </p:extLst>
          </p:nvPr>
        </p:nvGraphicFramePr>
        <p:xfrm>
          <a:off x="6255637" y="5782410"/>
          <a:ext cx="400464" cy="5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5" name="Equation" r:id="rId29" imgW="190440" imgH="253800" progId="Equation.DSMT4">
                  <p:embed/>
                </p:oleObj>
              </mc:Choice>
              <mc:Fallback>
                <p:oleObj name="Equation" r:id="rId29" imgW="190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637" y="5782410"/>
                        <a:ext cx="400464" cy="5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763618"/>
              </p:ext>
            </p:extLst>
          </p:nvPr>
        </p:nvGraphicFramePr>
        <p:xfrm>
          <a:off x="6561810" y="4686362"/>
          <a:ext cx="1253654" cy="90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6" name="Equation" r:id="rId31" imgW="545760" imgH="393480" progId="Equation.DSMT4">
                  <p:embed/>
                </p:oleObj>
              </mc:Choice>
              <mc:Fallback>
                <p:oleObj name="Equation" r:id="rId31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810" y="4686362"/>
                        <a:ext cx="1253654" cy="904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77697"/>
              </p:ext>
            </p:extLst>
          </p:nvPr>
        </p:nvGraphicFramePr>
        <p:xfrm>
          <a:off x="3423419" y="3225499"/>
          <a:ext cx="445170" cy="55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7" name="Equation" r:id="rId33" imgW="203040" imgH="253800" progId="Equation.DSMT4">
                  <p:embed/>
                </p:oleObj>
              </mc:Choice>
              <mc:Fallback>
                <p:oleObj name="Equation" r:id="rId33" imgW="203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419" y="3225499"/>
                        <a:ext cx="445170" cy="55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任意多边形 4"/>
          <p:cNvSpPr/>
          <p:nvPr/>
        </p:nvSpPr>
        <p:spPr>
          <a:xfrm>
            <a:off x="5238044" y="4674417"/>
            <a:ext cx="1253067" cy="1343378"/>
          </a:xfrm>
          <a:custGeom>
            <a:avLst/>
            <a:gdLst>
              <a:gd name="connsiteX0" fmla="*/ 1253067 w 1253067"/>
              <a:gd name="connsiteY0" fmla="*/ 0 h 1343378"/>
              <a:gd name="connsiteX1" fmla="*/ 270934 w 1253067"/>
              <a:gd name="connsiteY1" fmla="*/ 790222 h 1343378"/>
              <a:gd name="connsiteX2" fmla="*/ 0 w 1253067"/>
              <a:gd name="connsiteY2" fmla="*/ 1343378 h 134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3067" h="1343378">
                <a:moveTo>
                  <a:pt x="1253067" y="0"/>
                </a:moveTo>
                <a:cubicBezTo>
                  <a:pt x="866422" y="283163"/>
                  <a:pt x="479778" y="566326"/>
                  <a:pt x="270934" y="790222"/>
                </a:cubicBezTo>
                <a:cubicBezTo>
                  <a:pt x="62090" y="1014118"/>
                  <a:pt x="31045" y="1178748"/>
                  <a:pt x="0" y="134337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7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35" grpId="0"/>
      <p:bldP spid="136" grpId="0"/>
      <p:bldP spid="139" grpId="0"/>
      <p:bldP spid="140" grpId="0" animBg="1"/>
      <p:bldP spid="141" grpId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0837" y="40466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复振幅矢量法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04613"/>
              </p:ext>
            </p:extLst>
          </p:nvPr>
        </p:nvGraphicFramePr>
        <p:xfrm>
          <a:off x="4038935" y="1294503"/>
          <a:ext cx="677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5" name="Equation" r:id="rId4" imgW="279360" imgH="241200" progId="Equation.DSMT4">
                  <p:embed/>
                </p:oleObj>
              </mc:Choice>
              <mc:Fallback>
                <p:oleObj name="Equation" r:id="rId4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935" y="1294503"/>
                        <a:ext cx="677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c 6"/>
          <p:cNvSpPr>
            <a:spLocks/>
          </p:cNvSpPr>
          <p:nvPr/>
        </p:nvSpPr>
        <p:spPr bwMode="auto">
          <a:xfrm>
            <a:off x="1079835" y="1043678"/>
            <a:ext cx="2978150" cy="29876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29 w 21529"/>
              <a:gd name="T1" fmla="*/ 1748 h 21600"/>
              <a:gd name="T2" fmla="*/ 141 w 21529"/>
              <a:gd name="T3" fmla="*/ 21600 h 21600"/>
              <a:gd name="T4" fmla="*/ 0 w 2152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9" h="21600" fill="none" extrusionOk="0">
                <a:moveTo>
                  <a:pt x="21529" y="1748"/>
                </a:moveTo>
                <a:cubicBezTo>
                  <a:pt x="20622" y="12908"/>
                  <a:pt x="11338" y="21526"/>
                  <a:pt x="140" y="21599"/>
                </a:cubicBezTo>
              </a:path>
              <a:path w="21529" h="21600" stroke="0" extrusionOk="0">
                <a:moveTo>
                  <a:pt x="21529" y="1748"/>
                </a:moveTo>
                <a:cubicBezTo>
                  <a:pt x="20622" y="12908"/>
                  <a:pt x="11338" y="21526"/>
                  <a:pt x="140" y="21599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11585" y="1146866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111585" y="1146866"/>
            <a:ext cx="2884487" cy="1476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116347" y="403135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691022" y="3886891"/>
            <a:ext cx="5048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2195847" y="3670991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629235" y="3383653"/>
            <a:ext cx="4318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061035" y="2951853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3491247" y="2447028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3780172" y="1870766"/>
            <a:ext cx="2159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3997660" y="1294503"/>
            <a:ext cx="7143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1116347" y="1151628"/>
            <a:ext cx="576263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1116347" y="1151628"/>
            <a:ext cx="1079500" cy="2735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1116347" y="1151628"/>
            <a:ext cx="1511300" cy="2519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1116347" y="1151628"/>
            <a:ext cx="1944688" cy="2232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116347" y="1151628"/>
            <a:ext cx="2376488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116347" y="1151628"/>
            <a:ext cx="2663825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116347" y="1151628"/>
            <a:ext cx="2879725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80522"/>
              </p:ext>
            </p:extLst>
          </p:nvPr>
        </p:nvGraphicFramePr>
        <p:xfrm>
          <a:off x="3276935" y="3023291"/>
          <a:ext cx="647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6" name="Equation" r:id="rId6" imgW="266400" imgH="241200" progId="Equation.DSMT4">
                  <p:embed/>
                </p:oleObj>
              </mc:Choice>
              <mc:Fallback>
                <p:oleObj name="Equation" r:id="rId6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935" y="3023291"/>
                        <a:ext cx="6477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 27"/>
          <p:cNvSpPr>
            <a:spLocks/>
          </p:cNvSpPr>
          <p:nvPr/>
        </p:nvSpPr>
        <p:spPr bwMode="auto">
          <a:xfrm>
            <a:off x="1086185" y="1129403"/>
            <a:ext cx="911225" cy="914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40 w 21540"/>
              <a:gd name="T1" fmla="*/ 1603 h 21586"/>
              <a:gd name="T2" fmla="*/ 785 w 21540"/>
              <a:gd name="T3" fmla="*/ 21586 h 21586"/>
              <a:gd name="T4" fmla="*/ 0 w 21540"/>
              <a:gd name="T5" fmla="*/ 0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0" h="21586" fill="none" extrusionOk="0">
                <a:moveTo>
                  <a:pt x="21540" y="1603"/>
                </a:moveTo>
                <a:cubicBezTo>
                  <a:pt x="20723" y="12579"/>
                  <a:pt x="11784" y="21185"/>
                  <a:pt x="784" y="21585"/>
                </a:cubicBezTo>
              </a:path>
              <a:path w="21540" h="21586" stroke="0" extrusionOk="0">
                <a:moveTo>
                  <a:pt x="21540" y="1603"/>
                </a:moveTo>
                <a:cubicBezTo>
                  <a:pt x="20723" y="12579"/>
                  <a:pt x="11784" y="21185"/>
                  <a:pt x="784" y="21585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Arc 28"/>
          <p:cNvSpPr>
            <a:spLocks/>
          </p:cNvSpPr>
          <p:nvPr/>
        </p:nvSpPr>
        <p:spPr bwMode="auto">
          <a:xfrm rot="4073496">
            <a:off x="1021891" y="2612922"/>
            <a:ext cx="403225" cy="360363"/>
          </a:xfrm>
          <a:custGeom>
            <a:avLst/>
            <a:gdLst>
              <a:gd name="G0" fmla="+- 0 0 0"/>
              <a:gd name="G1" fmla="+- 6967 0 0"/>
              <a:gd name="G2" fmla="+- 21600 0 0"/>
              <a:gd name="T0" fmla="*/ 20445 w 21600"/>
              <a:gd name="T1" fmla="*/ 0 h 19322"/>
              <a:gd name="T2" fmla="*/ 17718 w 21600"/>
              <a:gd name="T3" fmla="*/ 19322 h 19322"/>
              <a:gd name="T4" fmla="*/ 0 w 21600"/>
              <a:gd name="T5" fmla="*/ 6967 h 1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322" fill="none" extrusionOk="0">
                <a:moveTo>
                  <a:pt x="20445" y="-1"/>
                </a:moveTo>
                <a:cubicBezTo>
                  <a:pt x="21209" y="2243"/>
                  <a:pt x="21600" y="4596"/>
                  <a:pt x="21600" y="6967"/>
                </a:cubicBezTo>
                <a:cubicBezTo>
                  <a:pt x="21600" y="11385"/>
                  <a:pt x="20244" y="15697"/>
                  <a:pt x="17717" y="19321"/>
                </a:cubicBezTo>
              </a:path>
              <a:path w="21600" h="19322" stroke="0" extrusionOk="0">
                <a:moveTo>
                  <a:pt x="20445" y="-1"/>
                </a:moveTo>
                <a:cubicBezTo>
                  <a:pt x="21209" y="2243"/>
                  <a:pt x="21600" y="4596"/>
                  <a:pt x="21600" y="6967"/>
                </a:cubicBezTo>
                <a:cubicBezTo>
                  <a:pt x="21600" y="11385"/>
                  <a:pt x="20244" y="15697"/>
                  <a:pt x="17717" y="19321"/>
                </a:cubicBezTo>
                <a:lnTo>
                  <a:pt x="0" y="69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50087"/>
              </p:ext>
            </p:extLst>
          </p:nvPr>
        </p:nvGraphicFramePr>
        <p:xfrm>
          <a:off x="1116347" y="3094728"/>
          <a:ext cx="4318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7" name="Equation" r:id="rId8" imgW="241200" imgH="203040" progId="Equation.DSMT4">
                  <p:embed/>
                </p:oleObj>
              </mc:Choice>
              <mc:Fallback>
                <p:oleObj name="Equation" r:id="rId8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47" y="3094728"/>
                        <a:ext cx="4318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33949"/>
              </p:ext>
            </p:extLst>
          </p:nvPr>
        </p:nvGraphicFramePr>
        <p:xfrm>
          <a:off x="2556210" y="791266"/>
          <a:ext cx="3444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8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210" y="791266"/>
                        <a:ext cx="34448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186935"/>
              </p:ext>
            </p:extLst>
          </p:nvPr>
        </p:nvGraphicFramePr>
        <p:xfrm>
          <a:off x="792497" y="2159691"/>
          <a:ext cx="3444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9"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97" y="2159691"/>
                        <a:ext cx="3444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39178"/>
              </p:ext>
            </p:extLst>
          </p:nvPr>
        </p:nvGraphicFramePr>
        <p:xfrm>
          <a:off x="1692610" y="1804091"/>
          <a:ext cx="6032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0" name="Equation" r:id="rId13" imgW="266400" imgH="164880" progId="Equation.DSMT4">
                  <p:embed/>
                </p:oleObj>
              </mc:Choice>
              <mc:Fallback>
                <p:oleObj name="Equation" r:id="rId13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610" y="1804091"/>
                        <a:ext cx="60325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1081422" y="1300853"/>
            <a:ext cx="2951163" cy="2736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3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868835"/>
              </p:ext>
            </p:extLst>
          </p:nvPr>
        </p:nvGraphicFramePr>
        <p:xfrm>
          <a:off x="2376822" y="1804091"/>
          <a:ext cx="5445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1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822" y="1804091"/>
                        <a:ext cx="5445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737557"/>
              </p:ext>
            </p:extLst>
          </p:nvPr>
        </p:nvGraphicFramePr>
        <p:xfrm>
          <a:off x="5042236" y="830362"/>
          <a:ext cx="1249362" cy="90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2" name="Equation" r:id="rId17" imgW="545760" imgH="393480" progId="Equation.DSMT4">
                  <p:embed/>
                </p:oleObj>
              </mc:Choice>
              <mc:Fallback>
                <p:oleObj name="Equation" r:id="rId17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236" y="830362"/>
                        <a:ext cx="1249362" cy="900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473780"/>
              </p:ext>
            </p:extLst>
          </p:nvPr>
        </p:nvGraphicFramePr>
        <p:xfrm>
          <a:off x="4969211" y="1833003"/>
          <a:ext cx="2131152" cy="83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3" name="Equation" r:id="rId19" imgW="1002960" imgH="393480" progId="Equation.DSMT4">
                  <p:embed/>
                </p:oleObj>
              </mc:Choice>
              <mc:Fallback>
                <p:oleObj name="Equation" r:id="rId19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211" y="1833003"/>
                        <a:ext cx="2131152" cy="83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53293"/>
              </p:ext>
            </p:extLst>
          </p:nvPr>
        </p:nvGraphicFramePr>
        <p:xfrm>
          <a:off x="4537310" y="2775350"/>
          <a:ext cx="2390853" cy="81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4" name="Equation" r:id="rId21" imgW="1155600" imgH="393480" progId="Equation.DSMT4">
                  <p:embed/>
                </p:oleObj>
              </mc:Choice>
              <mc:Fallback>
                <p:oleObj name="Equation" r:id="rId21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310" y="2775350"/>
                        <a:ext cx="2390853" cy="814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92493"/>
              </p:ext>
            </p:extLst>
          </p:nvPr>
        </p:nvGraphicFramePr>
        <p:xfrm>
          <a:off x="6920875" y="2411309"/>
          <a:ext cx="1655206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5" name="Equation" r:id="rId23" imgW="799920" imgH="761760" progId="Equation.DSMT4">
                  <p:embed/>
                </p:oleObj>
              </mc:Choice>
              <mc:Fallback>
                <p:oleObj name="Equation" r:id="rId23" imgW="7999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0875" y="2411309"/>
                        <a:ext cx="1655206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80981"/>
              </p:ext>
            </p:extLst>
          </p:nvPr>
        </p:nvGraphicFramePr>
        <p:xfrm>
          <a:off x="2433961" y="4123029"/>
          <a:ext cx="1690688" cy="46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6" name="Equation" r:id="rId25" imgW="736560" imgH="203040" progId="Equation.DSMT4">
                  <p:embed/>
                </p:oleObj>
              </mc:Choice>
              <mc:Fallback>
                <p:oleObj name="Equation" r:id="rId2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961" y="4123029"/>
                        <a:ext cx="1690688" cy="465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48695"/>
              </p:ext>
            </p:extLst>
          </p:nvPr>
        </p:nvGraphicFramePr>
        <p:xfrm>
          <a:off x="4217516" y="3905384"/>
          <a:ext cx="1727100" cy="86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7" name="Equation" r:id="rId27" imgW="787320" imgH="393480" progId="Equation.DSMT4">
                  <p:embed/>
                </p:oleObj>
              </mc:Choice>
              <mc:Fallback>
                <p:oleObj name="Equation" r:id="rId27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516" y="3905384"/>
                        <a:ext cx="1727100" cy="860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71766"/>
              </p:ext>
            </p:extLst>
          </p:nvPr>
        </p:nvGraphicFramePr>
        <p:xfrm>
          <a:off x="6045438" y="3890381"/>
          <a:ext cx="1700073" cy="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8" name="Equation" r:id="rId29" imgW="749160" imgH="393480" progId="Equation.DSMT4">
                  <p:embed/>
                </p:oleObj>
              </mc:Choice>
              <mc:Fallback>
                <p:oleObj name="Equation" r:id="rId29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438" y="3890381"/>
                        <a:ext cx="1700073" cy="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08895"/>
              </p:ext>
            </p:extLst>
          </p:nvPr>
        </p:nvGraphicFramePr>
        <p:xfrm>
          <a:off x="1122427" y="4745729"/>
          <a:ext cx="2547817" cy="154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9" name="Equation" r:id="rId31" imgW="1257120" imgH="761760" progId="Equation.DSMT4">
                  <p:embed/>
                </p:oleObj>
              </mc:Choice>
              <mc:Fallback>
                <p:oleObj name="Equation" r:id="rId31" imgW="12571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427" y="4745729"/>
                        <a:ext cx="2547817" cy="154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11817"/>
              </p:ext>
            </p:extLst>
          </p:nvPr>
        </p:nvGraphicFramePr>
        <p:xfrm>
          <a:off x="3842266" y="5139729"/>
          <a:ext cx="1390088" cy="86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0" name="Equation" r:id="rId33" imgW="634680" imgH="393480" progId="Equation.DSMT4">
                  <p:embed/>
                </p:oleObj>
              </mc:Choice>
              <mc:Fallback>
                <p:oleObj name="Equation" r:id="rId33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266" y="5139729"/>
                        <a:ext cx="1390088" cy="861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50659"/>
              </p:ext>
            </p:extLst>
          </p:nvPr>
        </p:nvGraphicFramePr>
        <p:xfrm>
          <a:off x="6171905" y="5139728"/>
          <a:ext cx="1946123" cy="86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1" name="Equation" r:id="rId35" imgW="888840" imgH="393480" progId="Equation.DSMT4">
                  <p:embed/>
                </p:oleObj>
              </mc:Choice>
              <mc:Fallback>
                <p:oleObj name="Equation" r:id="rId35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905" y="5139728"/>
                        <a:ext cx="1946123" cy="861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8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25674</TotalTime>
  <Words>1297</Words>
  <Application>Microsoft Office PowerPoint</Application>
  <PresentationFormat>全屏显示(4:3)</PresentationFormat>
  <Paragraphs>196</Paragraphs>
  <Slides>26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黑体</vt:lpstr>
      <vt:lpstr>微软雅黑</vt:lpstr>
      <vt:lpstr>Arial</vt:lpstr>
      <vt:lpstr>Calibri</vt:lpstr>
      <vt:lpstr>Cambria Math</vt:lpstr>
      <vt:lpstr>Symbol</vt:lpstr>
      <vt:lpstr>Times New Roman</vt:lpstr>
      <vt:lpstr>Office 主题</vt:lpstr>
      <vt:lpstr>Equation</vt:lpstr>
      <vt:lpstr>4.3夫琅禾费单缝衍射</vt:lpstr>
      <vt:lpstr>一、实验装置</vt:lpstr>
      <vt:lpstr>PowerPoint 演示文稿</vt:lpstr>
      <vt:lpstr>PowerPoint 演示文稿</vt:lpstr>
      <vt:lpstr>PowerPoint 演示文稿</vt:lpstr>
      <vt:lpstr>二、单缝衍射的强度公式和衍射图案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三、单缝衍射因子的特点</vt:lpstr>
      <vt:lpstr>PowerPoint 演示文稿</vt:lpstr>
      <vt:lpstr>PowerPoint 演示文稿</vt:lpstr>
      <vt:lpstr>PowerPoint 演示文稿</vt:lpstr>
      <vt:lpstr>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基础物理甲型光学课</dc:title>
  <dc:creator>CCTV</dc:creator>
  <cp:lastModifiedBy>silver zq</cp:lastModifiedBy>
  <cp:revision>994</cp:revision>
  <cp:lastPrinted>2017-10-16T16:09:24Z</cp:lastPrinted>
  <dcterms:created xsi:type="dcterms:W3CDTF">2013-08-24T06:26:00Z</dcterms:created>
  <dcterms:modified xsi:type="dcterms:W3CDTF">2020-12-05T06:56:19Z</dcterms:modified>
</cp:coreProperties>
</file>