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24" r:id="rId4"/>
    <p:sldId id="367" r:id="rId5"/>
    <p:sldId id="368" r:id="rId6"/>
    <p:sldId id="369" r:id="rId7"/>
    <p:sldId id="325" r:id="rId8"/>
    <p:sldId id="326" r:id="rId9"/>
    <p:sldId id="328" r:id="rId10"/>
    <p:sldId id="332" r:id="rId11"/>
    <p:sldId id="330" r:id="rId12"/>
    <p:sldId id="331" r:id="rId13"/>
    <p:sldId id="333" r:id="rId14"/>
    <p:sldId id="336" r:id="rId15"/>
    <p:sldId id="334" r:id="rId16"/>
    <p:sldId id="338" r:id="rId17"/>
    <p:sldId id="335" r:id="rId18"/>
    <p:sldId id="346" r:id="rId19"/>
  </p:sldIdLst>
  <p:sldSz cx="9144000" cy="6858000" type="screen4x3"/>
  <p:notesSz cx="7102475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88087" autoAdjust="0"/>
  </p:normalViewPr>
  <p:slideViewPr>
    <p:cSldViewPr>
      <p:cViewPr varScale="1">
        <p:scale>
          <a:sx n="64" d="100"/>
          <a:sy n="64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25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25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50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2393B70-3489-4500-9852-5D34FB186411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78CCDFC4-5FDF-46B8-A6EE-5E09BBEA8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1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39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208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1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8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衍射图样为同心圆是因为系统具有轴对称性。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2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0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孔的大小</a:t>
            </a:r>
            <a:r>
              <a:rPr lang="en-US" altLang="zh-CN" dirty="0"/>
              <a:t>ρ</a:t>
            </a:r>
            <a:r>
              <a:rPr lang="zh-CN" altLang="en-US" dirty="0"/>
              <a:t>和屏幕距离</a:t>
            </a:r>
            <a:r>
              <a:rPr lang="en-US" altLang="zh-CN" dirty="0"/>
              <a:t>b</a:t>
            </a:r>
            <a:r>
              <a:rPr lang="zh-CN" altLang="en-US" dirty="0"/>
              <a:t>的变化都会对衍射图样产生影响，但相对来说，对于</a:t>
            </a:r>
            <a:r>
              <a:rPr lang="en-US" altLang="zh-CN" dirty="0"/>
              <a:t>b</a:t>
            </a:r>
            <a:r>
              <a:rPr lang="zh-CN" altLang="en-US" dirty="0"/>
              <a:t>的变化的反应要迟钝的多。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56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6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65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作为</a:t>
                </a:r>
                <a:r>
                  <a:rPr lang="el-GR" altLang="zh-CN" dirty="0" smtClean="0"/>
                  <a:t>λ</a:t>
                </a:r>
                <a:r>
                  <a:rPr lang="zh-CN" altLang="en-US" dirty="0" smtClean="0"/>
                  <a:t>的低级近似，</a:t>
                </a:r>
                <a:r>
                  <a:rPr lang="zh-CN" alt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𝛥𝛴_𝑚</a:t>
                </a:r>
                <a:r>
                  <a:rPr lang="zh-CN" alt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)/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𝑟_𝑚 </a:t>
                </a:r>
                <a:r>
                  <a:rPr lang="zh-CN" altLang="en-US" dirty="0" smtClean="0"/>
                  <a:t>与级次</a:t>
                </a:r>
                <a:r>
                  <a:rPr lang="en-US" altLang="zh-CN" dirty="0" smtClean="0"/>
                  <a:t>m</a:t>
                </a:r>
                <a:r>
                  <a:rPr lang="zh-CN" altLang="en-US" dirty="0" smtClean="0"/>
                  <a:t>无关，对于每个半波带都是一样的。因此，影响</a:t>
                </a:r>
                <a:r>
                  <a:rPr lang="en-US" altLang="zh-CN" dirty="0" err="1" smtClean="0"/>
                  <a:t>A</a:t>
                </a:r>
                <a:r>
                  <a:rPr lang="en-US" altLang="zh-CN" baseline="-25000" dirty="0" err="1" smtClean="0"/>
                  <a:t>j</a:t>
                </a:r>
                <a:r>
                  <a:rPr lang="zh-CN" altLang="en-US" dirty="0" smtClean="0"/>
                  <a:t>的因素只剩下倾斜因子了。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0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zh-CN" altLang="en-US" sz="1200" kern="1200" dirty="0" smtClean="0">
                    <a:solidFill>
                      <a:schemeClr val="tx1"/>
                    </a:solidFill>
                    <a:ea typeface="+mn-ea"/>
                    <a:cs typeface="+mn-cs"/>
                  </a:rPr>
                  <a:t>因为取球面作为波前，因此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𝜃</a:t>
                </a:r>
                <a:r>
                  <a:rPr lang="zh-CN" alt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en-US" altLang="zh-CN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0</a:t>
                </a:r>
                <a:r>
                  <a:rPr lang="zh-CN" altLang="en-US" sz="1200" b="0" i="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。</a:t>
                </a:r>
                <a:r>
                  <a:rPr lang="zh-CN" altLang="en-US" sz="1200" i="0" kern="1200" baseline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altLang="zh-CN" sz="1200" b="0" i="0" kern="1200" baseline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zh-CN" alt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├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𝑈 ̃(𝑄)</a:t>
                </a:r>
                <a:r>
                  <a:rPr lang="zh-CN" altLang="en-US" dirty="0" smtClean="0"/>
                  <a:t>认为点光源发出的球面波，因此认为在球面上的各点的复振幅都是相同的，即瞳函数相同，因此用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𝑈</a:t>
                </a:r>
                <a:r>
                  <a:rPr lang="zh-CN" altLang="en-US" sz="1200" i="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 ̃</a:t>
                </a:r>
                <a:r>
                  <a:rPr lang="zh-CN" altLang="en-US" dirty="0" smtClean="0"/>
                  <a:t>来代替。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55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8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rmAutofit/>
          </a:bodyPr>
          <a:lstStyle>
            <a:lvl1pPr algn="just"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89451"/>
          </a:xfrm>
        </p:spPr>
        <p:txBody>
          <a:bodyPr/>
          <a:lstStyle>
            <a:lvl1pPr>
              <a:lnSpc>
                <a:spcPct val="110000"/>
              </a:lnSpc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lnSpc>
                <a:spcPct val="110000"/>
              </a:lnSpc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lnSpc>
                <a:spcPct val="110000"/>
              </a:lnSpc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lnSpc>
                <a:spcPct val="110000"/>
              </a:lnSpc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lnSpc>
                <a:spcPct val="110000"/>
              </a:lnSpc>
              <a:defRPr sz="18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9" Type="http://schemas.openxmlformats.org/officeDocument/2006/relationships/oleObject" Target="../embeddings/oleObject52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62.wmf"/><Relationship Id="rId42" Type="http://schemas.openxmlformats.org/officeDocument/2006/relationships/image" Target="../media/image66.wmf"/><Relationship Id="rId47" Type="http://schemas.openxmlformats.org/officeDocument/2006/relationships/oleObject" Target="../embeddings/oleObject56.bin"/><Relationship Id="rId50" Type="http://schemas.openxmlformats.org/officeDocument/2006/relationships/image" Target="../media/image70.wmf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9" Type="http://schemas.openxmlformats.org/officeDocument/2006/relationships/oleObject" Target="../embeddings/oleObject47.bin"/><Relationship Id="rId11" Type="http://schemas.openxmlformats.org/officeDocument/2006/relationships/image" Target="../media/image51.wmf"/><Relationship Id="rId24" Type="http://schemas.openxmlformats.org/officeDocument/2006/relationships/image" Target="../media/image57.wmf"/><Relationship Id="rId32" Type="http://schemas.openxmlformats.org/officeDocument/2006/relationships/image" Target="../media/image61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65.wmf"/><Relationship Id="rId45" Type="http://schemas.openxmlformats.org/officeDocument/2006/relationships/oleObject" Target="../embeddings/oleObject55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59.wmf"/><Relationship Id="rId36" Type="http://schemas.openxmlformats.org/officeDocument/2006/relationships/image" Target="../media/image63.wmf"/><Relationship Id="rId49" Type="http://schemas.openxmlformats.org/officeDocument/2006/relationships/oleObject" Target="../embeddings/oleObject57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6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9.bin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60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69.wmf"/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64.wmf"/><Relationship Id="rId46" Type="http://schemas.openxmlformats.org/officeDocument/2006/relationships/image" Target="../media/image68.wmf"/><Relationship Id="rId20" Type="http://schemas.openxmlformats.org/officeDocument/2006/relationships/image" Target="../media/image55.wmf"/><Relationship Id="rId41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2.wmf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3.wmf"/><Relationship Id="rId14" Type="http://schemas.openxmlformats.org/officeDocument/2006/relationships/image" Target="../media/image7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slide" Target="slide12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7.wmf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31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46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5.png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0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32.bin"/><Relationship Id="rId10" Type="http://schemas.openxmlformats.org/officeDocument/2006/relationships/image" Target="../media/image35.wmf"/><Relationship Id="rId19" Type="http://schemas.openxmlformats.org/officeDocument/2006/relationships/image" Target="../media/image44.png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640960" cy="720080"/>
          </a:xfrm>
        </p:spPr>
        <p:txBody>
          <a:bodyPr/>
          <a:lstStyle/>
          <a:p>
            <a:pPr algn="ctr"/>
            <a:r>
              <a:rPr lang="en-US" altLang="zh-CN" dirty="0"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费涅耳圆孔衍射和圆屏衍射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20888"/>
            <a:ext cx="8640960" cy="266429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实验现象</a:t>
            </a:r>
            <a:endParaRPr lang="en-US" altLang="zh-CN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半波带法（简单介绍）</a:t>
            </a:r>
            <a:endParaRPr lang="en-US" altLang="zh-CN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zh-CN" altLang="en-US" dirty="0"/>
              <a:t>菲涅耳波带片（简单介绍）</a:t>
            </a:r>
            <a:endParaRPr lang="en-US" altLang="zh-CN" dirty="0"/>
          </a:p>
          <a:p>
            <a:pPr marL="0" indent="0" algn="ctr">
              <a:spcBef>
                <a:spcPts val="1800"/>
              </a:spcBef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08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26799"/>
              </p:ext>
            </p:extLst>
          </p:nvPr>
        </p:nvGraphicFramePr>
        <p:xfrm>
          <a:off x="2190750" y="1419263"/>
          <a:ext cx="30416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4"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0" y="1419263"/>
                        <a:ext cx="304165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2643994"/>
            <a:ext cx="6201460" cy="3226861"/>
          </a:xfrm>
          <a:prstGeom prst="rect">
            <a:avLst/>
          </a:prstGeom>
        </p:spPr>
      </p:pic>
      <p:sp>
        <p:nvSpPr>
          <p:cNvPr id="45" name="Text Box 4"/>
          <p:cNvSpPr txBox="1">
            <a:spLocks noChangeArrowheads="1"/>
          </p:cNvSpPr>
          <p:nvPr/>
        </p:nvSpPr>
        <p:spPr bwMode="invGray">
          <a:xfrm>
            <a:off x="105954" y="620688"/>
            <a:ext cx="882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半波带复振幅和半波带面积的关系</a:t>
            </a:r>
          </a:p>
        </p:txBody>
      </p:sp>
    </p:spTree>
    <p:extLst>
      <p:ext uri="{BB962C8B-B14F-4D97-AF65-F5344CB8AC3E}">
        <p14:creationId xmlns:p14="http://schemas.microsoft.com/office/powerpoint/2010/main" val="420429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invGray">
          <a:xfrm>
            <a:off x="106829" y="332656"/>
            <a:ext cx="882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半波带的面积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endParaRPr lang="zh-CN" altLang="en-US" sz="2400" baseline="-250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56600"/>
              </p:ext>
            </p:extLst>
          </p:nvPr>
        </p:nvGraphicFramePr>
        <p:xfrm>
          <a:off x="1069365" y="5040186"/>
          <a:ext cx="16271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18" name="Equation" r:id="rId4" imgW="672840" imgH="228600" progId="Equation.DSMT4">
                  <p:embed/>
                </p:oleObj>
              </mc:Choice>
              <mc:Fallback>
                <p:oleObj name="Equation" r:id="rId4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365" y="5040186"/>
                        <a:ext cx="16271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71590"/>
              </p:ext>
            </p:extLst>
          </p:nvPr>
        </p:nvGraphicFramePr>
        <p:xfrm>
          <a:off x="3010878" y="5040186"/>
          <a:ext cx="1381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19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878" y="5040186"/>
                        <a:ext cx="13811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61231" y="2830386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161231" y="1306386"/>
            <a:ext cx="1905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161231" y="1534986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2218631" y="1534986"/>
            <a:ext cx="2971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2066231" y="1306386"/>
            <a:ext cx="312420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2218631" y="1534986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Arc 26"/>
          <p:cNvSpPr>
            <a:spLocks/>
          </p:cNvSpPr>
          <p:nvPr/>
        </p:nvSpPr>
        <p:spPr bwMode="auto">
          <a:xfrm>
            <a:off x="-310256" y="865061"/>
            <a:ext cx="2795587" cy="3805237"/>
          </a:xfrm>
          <a:custGeom>
            <a:avLst/>
            <a:gdLst>
              <a:gd name="G0" fmla="+- 0 0 0"/>
              <a:gd name="G1" fmla="+- 15039 0 0"/>
              <a:gd name="G2" fmla="+- 21600 0 0"/>
              <a:gd name="T0" fmla="*/ 15504 w 21600"/>
              <a:gd name="T1" fmla="*/ 0 h 29405"/>
              <a:gd name="T2" fmla="*/ 16130 w 21600"/>
              <a:gd name="T3" fmla="*/ 29405 h 29405"/>
              <a:gd name="T4" fmla="*/ 0 w 21600"/>
              <a:gd name="T5" fmla="*/ 15039 h 29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405" fill="none" extrusionOk="0">
                <a:moveTo>
                  <a:pt x="15504" y="-1"/>
                </a:moveTo>
                <a:cubicBezTo>
                  <a:pt x="19413" y="4030"/>
                  <a:pt x="21600" y="9424"/>
                  <a:pt x="21600" y="15039"/>
                </a:cubicBezTo>
                <a:cubicBezTo>
                  <a:pt x="21600" y="20336"/>
                  <a:pt x="19653" y="25449"/>
                  <a:pt x="16130" y="29405"/>
                </a:cubicBezTo>
              </a:path>
              <a:path w="21600" h="29405" stroke="0" extrusionOk="0">
                <a:moveTo>
                  <a:pt x="15504" y="-1"/>
                </a:moveTo>
                <a:cubicBezTo>
                  <a:pt x="19413" y="4030"/>
                  <a:pt x="21600" y="9424"/>
                  <a:pt x="21600" y="15039"/>
                </a:cubicBezTo>
                <a:cubicBezTo>
                  <a:pt x="21600" y="20336"/>
                  <a:pt x="19653" y="25449"/>
                  <a:pt x="16130" y="29405"/>
                </a:cubicBezTo>
                <a:lnTo>
                  <a:pt x="0" y="1503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63090"/>
              </p:ext>
            </p:extLst>
          </p:nvPr>
        </p:nvGraphicFramePr>
        <p:xfrm>
          <a:off x="1391544" y="2015998"/>
          <a:ext cx="2873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0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544" y="2015998"/>
                        <a:ext cx="2873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65800"/>
              </p:ext>
            </p:extLst>
          </p:nvPr>
        </p:nvGraphicFramePr>
        <p:xfrm>
          <a:off x="1329631" y="1306386"/>
          <a:ext cx="431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1" name="Equation" r:id="rId10" imgW="228600" imgH="203040" progId="Equation.3">
                  <p:embed/>
                </p:oleObj>
              </mc:Choice>
              <mc:Fallback>
                <p:oleObj name="Equation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631" y="1306386"/>
                        <a:ext cx="431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96195"/>
              </p:ext>
            </p:extLst>
          </p:nvPr>
        </p:nvGraphicFramePr>
        <p:xfrm>
          <a:off x="735906" y="2525586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2" name="Equation" r:id="rId12" imgW="139680" imgH="164880" progId="Equation.3">
                  <p:embed/>
                </p:oleObj>
              </mc:Choice>
              <mc:Fallback>
                <p:oleObj name="Equation" r:id="rId12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06" y="2525586"/>
                        <a:ext cx="263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12137"/>
              </p:ext>
            </p:extLst>
          </p:nvPr>
        </p:nvGraphicFramePr>
        <p:xfrm>
          <a:off x="999431" y="2824036"/>
          <a:ext cx="287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3" name="Equation" r:id="rId14" imgW="152280" imgH="164880" progId="Equation.3">
                  <p:embed/>
                </p:oleObj>
              </mc:Choice>
              <mc:Fallback>
                <p:oleObj name="Equation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431" y="2824036"/>
                        <a:ext cx="2873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99024"/>
              </p:ext>
            </p:extLst>
          </p:nvPr>
        </p:nvGraphicFramePr>
        <p:xfrm>
          <a:off x="2255144" y="1584198"/>
          <a:ext cx="382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4" name="Equation" r:id="rId15" imgW="203040" imgH="164880" progId="Equation.3">
                  <p:embed/>
                </p:oleObj>
              </mc:Choice>
              <mc:Fallback>
                <p:oleObj name="Equation" r:id="rId15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144" y="1584198"/>
                        <a:ext cx="3825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77139"/>
              </p:ext>
            </p:extLst>
          </p:nvPr>
        </p:nvGraphicFramePr>
        <p:xfrm>
          <a:off x="2371031" y="1153986"/>
          <a:ext cx="11477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5" name="Equation" r:id="rId17" imgW="609480" imgH="177480" progId="Equation.DSMT4">
                  <p:embed/>
                </p:oleObj>
              </mc:Choice>
              <mc:Fallback>
                <p:oleObj name="Equation" r:id="rId17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031" y="1153986"/>
                        <a:ext cx="114776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95272"/>
              </p:ext>
            </p:extLst>
          </p:nvPr>
        </p:nvGraphicFramePr>
        <p:xfrm>
          <a:off x="3167956" y="1944561"/>
          <a:ext cx="3111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6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956" y="1944561"/>
                        <a:ext cx="3111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104977"/>
              </p:ext>
            </p:extLst>
          </p:nvPr>
        </p:nvGraphicFramePr>
        <p:xfrm>
          <a:off x="3416216" y="2801538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7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216" y="2801538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26317"/>
              </p:ext>
            </p:extLst>
          </p:nvPr>
        </p:nvGraphicFramePr>
        <p:xfrm>
          <a:off x="3426719" y="1534986"/>
          <a:ext cx="4540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8" name="Equation" r:id="rId23" imgW="241200" imgH="228600" progId="Equation.DSMT4">
                  <p:embed/>
                </p:oleObj>
              </mc:Choice>
              <mc:Fallback>
                <p:oleObj name="Equation" r:id="rId23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719" y="1534986"/>
                        <a:ext cx="4540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25204"/>
              </p:ext>
            </p:extLst>
          </p:nvPr>
        </p:nvGraphicFramePr>
        <p:xfrm>
          <a:off x="2245619" y="2830386"/>
          <a:ext cx="2397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29" name="Equation" r:id="rId25" imgW="126720" imgH="177480" progId="Equation.3">
                  <p:embed/>
                </p:oleObj>
              </mc:Choice>
              <mc:Fallback>
                <p:oleObj name="Equation" r:id="rId2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619" y="2830386"/>
                        <a:ext cx="2397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23629"/>
              </p:ext>
            </p:extLst>
          </p:nvPr>
        </p:nvGraphicFramePr>
        <p:xfrm>
          <a:off x="1849438" y="1991913"/>
          <a:ext cx="382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0" name="Equation" r:id="rId27" imgW="203040" imgH="228600" progId="Equation.DSMT4">
                  <p:embed/>
                </p:oleObj>
              </mc:Choice>
              <mc:Fallback>
                <p:oleObj name="Equation" r:id="rId2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991913"/>
                        <a:ext cx="382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07805"/>
              </p:ext>
            </p:extLst>
          </p:nvPr>
        </p:nvGraphicFramePr>
        <p:xfrm>
          <a:off x="1909069" y="2824036"/>
          <a:ext cx="3095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1" name="Equation" r:id="rId29" imgW="164880" imgH="164880" progId="Equation.3">
                  <p:embed/>
                </p:oleObj>
              </mc:Choice>
              <mc:Fallback>
                <p:oleObj name="Equation" r:id="rId29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69" y="2824036"/>
                        <a:ext cx="3095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26533"/>
              </p:ext>
            </p:extLst>
          </p:nvPr>
        </p:nvGraphicFramePr>
        <p:xfrm>
          <a:off x="99431" y="2374773"/>
          <a:ext cx="2635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2" name="Equation" r:id="rId31" imgW="139680" imgH="177480" progId="Equation.3">
                  <p:embed/>
                </p:oleObj>
              </mc:Choice>
              <mc:Fallback>
                <p:oleObj name="Equation" r:id="rId31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31" y="2374773"/>
                        <a:ext cx="2635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64250"/>
              </p:ext>
            </p:extLst>
          </p:nvPr>
        </p:nvGraphicFramePr>
        <p:xfrm>
          <a:off x="5030704" y="2755501"/>
          <a:ext cx="3873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3"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04" y="2755501"/>
                        <a:ext cx="3873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637868"/>
              </p:ext>
            </p:extLst>
          </p:nvPr>
        </p:nvGraphicFramePr>
        <p:xfrm>
          <a:off x="2506579" y="2830113"/>
          <a:ext cx="285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4" name="Equation" r:id="rId35" imgW="152280" imgH="177480" progId="Equation.DSMT4">
                  <p:embed/>
                </p:oleObj>
              </mc:Choice>
              <mc:Fallback>
                <p:oleObj name="Equation" r:id="rId35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579" y="2830113"/>
                        <a:ext cx="285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161231" y="2830386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>
            <a:off x="2523431" y="2830386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 flipV="1">
            <a:off x="2218631" y="1534986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4244708" y="816092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球冠面积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3287490" y="3388268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ΔSMP</a:t>
            </a:r>
            <a:r>
              <a:rPr kumimoji="1" lang="en-US" altLang="zh-CN" sz="2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1979713" y="5638574"/>
            <a:ext cx="314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 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个半波带的面积</a:t>
            </a:r>
          </a:p>
        </p:txBody>
      </p:sp>
      <p:sp>
        <p:nvSpPr>
          <p:cNvPr id="70" name="Arc 48"/>
          <p:cNvSpPr>
            <a:spLocks/>
          </p:cNvSpPr>
          <p:nvPr/>
        </p:nvSpPr>
        <p:spPr bwMode="auto">
          <a:xfrm>
            <a:off x="618431" y="2376361"/>
            <a:ext cx="457200" cy="477837"/>
          </a:xfrm>
          <a:custGeom>
            <a:avLst/>
            <a:gdLst>
              <a:gd name="G0" fmla="+- 0 0 0"/>
              <a:gd name="G1" fmla="+- 17311 0 0"/>
              <a:gd name="G2" fmla="+- 21600 0 0"/>
              <a:gd name="T0" fmla="*/ 12919 w 21600"/>
              <a:gd name="T1" fmla="*/ 0 h 22588"/>
              <a:gd name="T2" fmla="*/ 20945 w 21600"/>
              <a:gd name="T3" fmla="*/ 22588 h 22588"/>
              <a:gd name="T4" fmla="*/ 0 w 21600"/>
              <a:gd name="T5" fmla="*/ 17311 h 2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88" fill="none" extrusionOk="0">
                <a:moveTo>
                  <a:pt x="12918" y="0"/>
                </a:moveTo>
                <a:cubicBezTo>
                  <a:pt x="18382" y="4077"/>
                  <a:pt x="21600" y="10494"/>
                  <a:pt x="21600" y="17311"/>
                </a:cubicBezTo>
                <a:cubicBezTo>
                  <a:pt x="21600" y="19090"/>
                  <a:pt x="21380" y="20862"/>
                  <a:pt x="20945" y="22588"/>
                </a:cubicBezTo>
              </a:path>
              <a:path w="21600" h="22588" stroke="0" extrusionOk="0">
                <a:moveTo>
                  <a:pt x="12918" y="0"/>
                </a:moveTo>
                <a:cubicBezTo>
                  <a:pt x="18382" y="4077"/>
                  <a:pt x="21600" y="10494"/>
                  <a:pt x="21600" y="17311"/>
                </a:cubicBezTo>
                <a:cubicBezTo>
                  <a:pt x="21600" y="19090"/>
                  <a:pt x="21380" y="20862"/>
                  <a:pt x="20945" y="22588"/>
                </a:cubicBezTo>
                <a:lnTo>
                  <a:pt x="0" y="17311"/>
                </a:lnTo>
                <a:close/>
              </a:path>
            </a:pathLst>
          </a:custGeom>
          <a:noFill/>
          <a:ln w="28575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Arc 49"/>
          <p:cNvSpPr>
            <a:spLocks/>
          </p:cNvSpPr>
          <p:nvPr/>
        </p:nvSpPr>
        <p:spPr bwMode="auto">
          <a:xfrm rot="20236205">
            <a:off x="1193106" y="1746123"/>
            <a:ext cx="457200" cy="258763"/>
          </a:xfrm>
          <a:custGeom>
            <a:avLst/>
            <a:gdLst>
              <a:gd name="G0" fmla="+- 0 0 0"/>
              <a:gd name="G1" fmla="+- 6999 0 0"/>
              <a:gd name="G2" fmla="+- 21600 0 0"/>
              <a:gd name="T0" fmla="*/ 20435 w 21600"/>
              <a:gd name="T1" fmla="*/ 0 h 12276"/>
              <a:gd name="T2" fmla="*/ 20945 w 21600"/>
              <a:gd name="T3" fmla="*/ 12276 h 12276"/>
              <a:gd name="T4" fmla="*/ 0 w 21600"/>
              <a:gd name="T5" fmla="*/ 6999 h 12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276" fill="none" extrusionOk="0">
                <a:moveTo>
                  <a:pt x="20434" y="0"/>
                </a:moveTo>
                <a:cubicBezTo>
                  <a:pt x="21206" y="2252"/>
                  <a:pt x="21600" y="4617"/>
                  <a:pt x="21600" y="6999"/>
                </a:cubicBezTo>
                <a:cubicBezTo>
                  <a:pt x="21600" y="8778"/>
                  <a:pt x="21380" y="10550"/>
                  <a:pt x="20945" y="12276"/>
                </a:cubicBezTo>
              </a:path>
              <a:path w="21600" h="12276" stroke="0" extrusionOk="0">
                <a:moveTo>
                  <a:pt x="20434" y="0"/>
                </a:moveTo>
                <a:cubicBezTo>
                  <a:pt x="21206" y="2252"/>
                  <a:pt x="21600" y="4617"/>
                  <a:pt x="21600" y="6999"/>
                </a:cubicBezTo>
                <a:cubicBezTo>
                  <a:pt x="21600" y="8778"/>
                  <a:pt x="21380" y="10550"/>
                  <a:pt x="20945" y="12276"/>
                </a:cubicBezTo>
                <a:lnTo>
                  <a:pt x="0" y="6999"/>
                </a:lnTo>
                <a:close/>
              </a:path>
            </a:pathLst>
          </a:custGeom>
          <a:noFill/>
          <a:ln w="12700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Arc 50"/>
          <p:cNvSpPr>
            <a:spLocks/>
          </p:cNvSpPr>
          <p:nvPr/>
        </p:nvSpPr>
        <p:spPr bwMode="auto">
          <a:xfrm>
            <a:off x="-324544" y="1317498"/>
            <a:ext cx="2498725" cy="1493838"/>
          </a:xfrm>
          <a:custGeom>
            <a:avLst/>
            <a:gdLst>
              <a:gd name="G0" fmla="+- 0 0 0"/>
              <a:gd name="G1" fmla="+- 11541 0 0"/>
              <a:gd name="G2" fmla="+- 21600 0 0"/>
              <a:gd name="T0" fmla="*/ 18258 w 19305"/>
              <a:gd name="T1" fmla="*/ 0 h 11541"/>
              <a:gd name="T2" fmla="*/ 19305 w 19305"/>
              <a:gd name="T3" fmla="*/ 1852 h 11541"/>
              <a:gd name="T4" fmla="*/ 0 w 19305"/>
              <a:gd name="T5" fmla="*/ 11541 h 1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05" h="11541" fill="none" extrusionOk="0">
                <a:moveTo>
                  <a:pt x="18258" y="-1"/>
                </a:moveTo>
                <a:cubicBezTo>
                  <a:pt x="18637" y="599"/>
                  <a:pt x="18986" y="1217"/>
                  <a:pt x="19305" y="1851"/>
                </a:cubicBezTo>
              </a:path>
              <a:path w="19305" h="11541" stroke="0" extrusionOk="0">
                <a:moveTo>
                  <a:pt x="18258" y="-1"/>
                </a:moveTo>
                <a:cubicBezTo>
                  <a:pt x="18637" y="599"/>
                  <a:pt x="18986" y="1217"/>
                  <a:pt x="19305" y="1851"/>
                </a:cubicBezTo>
                <a:lnTo>
                  <a:pt x="0" y="11541"/>
                </a:lnTo>
                <a:close/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396119"/>
              </p:ext>
            </p:extLst>
          </p:nvPr>
        </p:nvGraphicFramePr>
        <p:xfrm>
          <a:off x="1945581" y="980948"/>
          <a:ext cx="4540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5" name="Equation" r:id="rId37" imgW="241200" imgH="164880" progId="Equation.DSMT4">
                  <p:embed/>
                </p:oleObj>
              </mc:Choice>
              <mc:Fallback>
                <p:oleObj name="Equation" r:id="rId3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581" y="980948"/>
                        <a:ext cx="4540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43853"/>
              </p:ext>
            </p:extLst>
          </p:nvPr>
        </p:nvGraphicFramePr>
        <p:xfrm>
          <a:off x="5190431" y="5393652"/>
          <a:ext cx="28765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6" name="Equation" r:id="rId39" imgW="1257120" imgH="431640" progId="Equation.DSMT4">
                  <p:embed/>
                </p:oleObj>
              </mc:Choice>
              <mc:Fallback>
                <p:oleObj name="Equation" r:id="rId39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431" y="5393652"/>
                        <a:ext cx="28765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56636"/>
              </p:ext>
            </p:extLst>
          </p:nvPr>
        </p:nvGraphicFramePr>
        <p:xfrm>
          <a:off x="2698750" y="4119163"/>
          <a:ext cx="32845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7" name="Equation" r:id="rId41" imgW="1422360" imgH="419040" progId="Equation.DSMT4">
                  <p:embed/>
                </p:oleObj>
              </mc:Choice>
              <mc:Fallback>
                <p:oleObj name="Equation" r:id="rId41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119163"/>
                        <a:ext cx="328453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92617"/>
              </p:ext>
            </p:extLst>
          </p:nvPr>
        </p:nvGraphicFramePr>
        <p:xfrm>
          <a:off x="4714875" y="3133326"/>
          <a:ext cx="35718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8" name="Equation" r:id="rId43" imgW="1638000" imgH="444240" progId="Equation.DSMT4">
                  <p:embed/>
                </p:oleObj>
              </mc:Choice>
              <mc:Fallback>
                <p:oleObj name="Equation" r:id="rId43" imgW="1638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133326"/>
                        <a:ext cx="35718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22922"/>
              </p:ext>
            </p:extLst>
          </p:nvPr>
        </p:nvGraphicFramePr>
        <p:xfrm>
          <a:off x="5708040" y="2304923"/>
          <a:ext cx="30257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39" name="Equation" r:id="rId45" imgW="1193760" imgH="228600" progId="Equation.DSMT4">
                  <p:embed/>
                </p:oleObj>
              </mc:Choice>
              <mc:Fallback>
                <p:oleObj name="Equation" r:id="rId45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040" y="2304923"/>
                        <a:ext cx="30257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95433"/>
              </p:ext>
            </p:extLst>
          </p:nvPr>
        </p:nvGraphicFramePr>
        <p:xfrm>
          <a:off x="6372200" y="4155178"/>
          <a:ext cx="2233067" cy="8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40" name="Equation" r:id="rId47" imgW="990360" imgH="393480" progId="Equation.DSMT4">
                  <p:embed/>
                </p:oleObj>
              </mc:Choice>
              <mc:Fallback>
                <p:oleObj name="Equation" r:id="rId47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55178"/>
                        <a:ext cx="2233067" cy="8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45638"/>
              </p:ext>
            </p:extLst>
          </p:nvPr>
        </p:nvGraphicFramePr>
        <p:xfrm>
          <a:off x="5492140" y="1300036"/>
          <a:ext cx="26654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41" name="Equation" r:id="rId49" imgW="1104840" imgH="457200" progId="Equation.DSMT4">
                  <p:embed/>
                </p:oleObj>
              </mc:Choice>
              <mc:Fallback>
                <p:oleObj name="Equation" r:id="rId49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140" y="1300036"/>
                        <a:ext cx="266541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8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67" grpId="0" autoUpdateAnimBg="0"/>
      <p:bldP spid="68" grpId="0" autoUpdateAnimBg="0"/>
      <p:bldP spid="69" grpId="0" autoUpdateAnimBg="0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18" y="404664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以半波带法求解菲涅耳衍射积分</a:t>
            </a:r>
          </a:p>
        </p:txBody>
      </p:sp>
      <p:graphicFrame>
        <p:nvGraphicFramePr>
          <p:cNvPr id="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96057"/>
              </p:ext>
            </p:extLst>
          </p:nvPr>
        </p:nvGraphicFramePr>
        <p:xfrm>
          <a:off x="1186890" y="2000493"/>
          <a:ext cx="45227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16" name="Equation" r:id="rId4" imgW="1866600" imgH="444240" progId="Equation.DSMT4">
                  <p:embed/>
                </p:oleObj>
              </mc:Choice>
              <mc:Fallback>
                <p:oleObj name="Equation" r:id="rId4" imgW="1866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890" y="2000493"/>
                        <a:ext cx="4522787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53246"/>
              </p:ext>
            </p:extLst>
          </p:nvPr>
        </p:nvGraphicFramePr>
        <p:xfrm>
          <a:off x="1201738" y="2962214"/>
          <a:ext cx="631031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17" name="Equation" r:id="rId6" imgW="2031840" imgH="444240" progId="Equation.DSMT4">
                  <p:embed/>
                </p:oleObj>
              </mc:Choice>
              <mc:Fallback>
                <p:oleObj name="Equation" r:id="rId6" imgW="2031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962214"/>
                        <a:ext cx="6310312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00696"/>
              </p:ext>
            </p:extLst>
          </p:nvPr>
        </p:nvGraphicFramePr>
        <p:xfrm>
          <a:off x="1073150" y="4006685"/>
          <a:ext cx="66833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18" name="Equation" r:id="rId8" imgW="2286000" imgH="444240" progId="Equation.DSMT4">
                  <p:embed/>
                </p:oleObj>
              </mc:Choice>
              <mc:Fallback>
                <p:oleObj name="Equation" r:id="rId8" imgW="2286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006685"/>
                        <a:ext cx="6683375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63676"/>
              </p:ext>
            </p:extLst>
          </p:nvPr>
        </p:nvGraphicFramePr>
        <p:xfrm>
          <a:off x="1238900" y="5140849"/>
          <a:ext cx="39258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19" name="Equation" r:id="rId10" imgW="1536480" imgH="431640" progId="Equation.DSMT4">
                  <p:embed/>
                </p:oleObj>
              </mc:Choice>
              <mc:Fallback>
                <p:oleObj name="Equation" r:id="rId10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900" y="5140849"/>
                        <a:ext cx="392588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5" name="Object 9"/>
              <p:cNvSpPr txBox="1"/>
              <p:nvPr/>
            </p:nvSpPr>
            <p:spPr bwMode="auto">
              <a:xfrm>
                <a:off x="144463" y="866775"/>
                <a:ext cx="5648325" cy="1223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∯"/>
                          <m:limLoc m:val="undOvr"/>
                          <m:supHide m:val="on"/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zh-CN" alt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8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866775"/>
                <a:ext cx="5648325" cy="12239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43295"/>
              </p:ext>
            </p:extLst>
          </p:nvPr>
        </p:nvGraphicFramePr>
        <p:xfrm>
          <a:off x="6149975" y="5114760"/>
          <a:ext cx="27765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20" name="Equation" r:id="rId13" imgW="1168200" imgH="457200" progId="Equation.DSMT4">
                  <p:embed/>
                </p:oleObj>
              </mc:Choice>
              <mc:Fallback>
                <p:oleObj name="Equation" r:id="rId13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5114760"/>
                        <a:ext cx="27765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42338"/>
              </p:ext>
            </p:extLst>
          </p:nvPr>
        </p:nvGraphicFramePr>
        <p:xfrm>
          <a:off x="6419850" y="1552410"/>
          <a:ext cx="22367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21" name="Equation" r:id="rId15" imgW="977760" imgH="431640" progId="Equation.DSMT4">
                  <p:embed/>
                </p:oleObj>
              </mc:Choice>
              <mc:Fallback>
                <p:oleObj name="Equation" r:id="rId15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1552410"/>
                        <a:ext cx="22367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任意多边形 2"/>
          <p:cNvSpPr/>
          <p:nvPr/>
        </p:nvSpPr>
        <p:spPr>
          <a:xfrm>
            <a:off x="7308305" y="2663660"/>
            <a:ext cx="576064" cy="984250"/>
          </a:xfrm>
          <a:custGeom>
            <a:avLst/>
            <a:gdLst>
              <a:gd name="connsiteX0" fmla="*/ 472440 w 722351"/>
              <a:gd name="connsiteY0" fmla="*/ 0 h 1508760"/>
              <a:gd name="connsiteX1" fmla="*/ 701040 w 722351"/>
              <a:gd name="connsiteY1" fmla="*/ 594360 h 1508760"/>
              <a:gd name="connsiteX2" fmla="*/ 0 w 722351"/>
              <a:gd name="connsiteY2" fmla="*/ 150876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351" h="1508760">
                <a:moveTo>
                  <a:pt x="472440" y="0"/>
                </a:moveTo>
                <a:cubicBezTo>
                  <a:pt x="626110" y="171450"/>
                  <a:pt x="779780" y="342900"/>
                  <a:pt x="701040" y="594360"/>
                </a:cubicBezTo>
                <a:cubicBezTo>
                  <a:pt x="622300" y="845820"/>
                  <a:pt x="311150" y="1177290"/>
                  <a:pt x="0" y="1508760"/>
                </a:cubicBezTo>
              </a:path>
            </a:pathLst>
          </a:custGeom>
          <a:noFill/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08033" y="273138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常数</a:t>
            </a:r>
          </a:p>
        </p:txBody>
      </p:sp>
    </p:spTree>
    <p:extLst>
      <p:ext uri="{BB962C8B-B14F-4D97-AF65-F5344CB8AC3E}">
        <p14:creationId xmlns:p14="http://schemas.microsoft.com/office/powerpoint/2010/main" val="7893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18" y="54868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以半波带法求解菲涅耳衍射积分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28134"/>
              </p:ext>
            </p:extLst>
          </p:nvPr>
        </p:nvGraphicFramePr>
        <p:xfrm>
          <a:off x="536888" y="1069099"/>
          <a:ext cx="4339147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47" name="Equation" r:id="rId4" imgW="1930320" imgH="431640" progId="Equation.DSMT4">
                  <p:embed/>
                </p:oleObj>
              </mc:Choice>
              <mc:Fallback>
                <p:oleObj name="Equation" r:id="rId4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88" y="1069099"/>
                        <a:ext cx="4339147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21729"/>
              </p:ext>
            </p:extLst>
          </p:nvPr>
        </p:nvGraphicFramePr>
        <p:xfrm>
          <a:off x="540494" y="2289010"/>
          <a:ext cx="41036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48" name="Equation" r:id="rId6" imgW="1562040" imgH="253800" progId="Equation.DSMT4">
                  <p:embed/>
                </p:oleObj>
              </mc:Choice>
              <mc:Fallback>
                <p:oleObj name="Equation" r:id="rId6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94" y="2289010"/>
                        <a:ext cx="410368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88644" y="2213663"/>
            <a:ext cx="4032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为第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个半波带发出的次波在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</a:t>
            </a:r>
            <a:r>
              <a:rPr kumimoji="1"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复振幅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10095" y="4556828"/>
            <a:ext cx="81345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可见，在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en-US" altLang="zh-CN" sz="2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点处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相邻波带次波的位相相反；（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越大的波带，振幅越小 。</a:t>
            </a: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684904"/>
              </p:ext>
            </p:extLst>
          </p:nvPr>
        </p:nvGraphicFramePr>
        <p:xfrm>
          <a:off x="510095" y="3377597"/>
          <a:ext cx="3216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49"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95" y="3377597"/>
                        <a:ext cx="3216275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788644" y="3246077"/>
            <a:ext cx="4105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取孔中心次波相位为</a:t>
            </a: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4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为第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个半波带发出的次波在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en-US" altLang="zh-CN" sz="24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</a:t>
            </a:r>
            <a:r>
              <a:rPr kumimoji="1"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振幅。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99188"/>
              </p:ext>
            </p:extLst>
          </p:nvPr>
        </p:nvGraphicFramePr>
        <p:xfrm>
          <a:off x="4924253" y="989137"/>
          <a:ext cx="12557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0" name="Equation" r:id="rId10" imgW="533160" imgH="431640" progId="Equation.DSMT4">
                  <p:embed/>
                </p:oleObj>
              </mc:Choice>
              <mc:Fallback>
                <p:oleObj name="Equation" r:id="rId10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253" y="989137"/>
                        <a:ext cx="1255713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8046"/>
              </p:ext>
            </p:extLst>
          </p:nvPr>
        </p:nvGraphicFramePr>
        <p:xfrm>
          <a:off x="6228184" y="991576"/>
          <a:ext cx="22129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1" name="Equation" r:id="rId12" imgW="939600" imgH="431640" progId="Equation.DSMT4">
                  <p:embed/>
                </p:oleObj>
              </mc:Choice>
              <mc:Fallback>
                <p:oleObj name="Equation" r:id="rId12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991576"/>
                        <a:ext cx="2212975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0491"/>
              </p:ext>
            </p:extLst>
          </p:nvPr>
        </p:nvGraphicFramePr>
        <p:xfrm>
          <a:off x="2149953" y="5582386"/>
          <a:ext cx="4168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2" name="Equation" r:id="rId14" imgW="1612800" imgH="241200" progId="Equation.DSMT4">
                  <p:embed/>
                </p:oleObj>
              </mc:Choice>
              <mc:Fallback>
                <p:oleObj name="Equation" r:id="rId14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953" y="5582386"/>
                        <a:ext cx="41687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94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18" y="33265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以半波带法求解菲涅耳衍射积分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70727" y="5460795"/>
            <a:ext cx="5220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波带数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：奇数，亮点；偶数，暗点 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54627"/>
              </p:ext>
            </p:extLst>
          </p:nvPr>
        </p:nvGraphicFramePr>
        <p:xfrm>
          <a:off x="365344" y="793896"/>
          <a:ext cx="8525454" cy="82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0" name="Equation" r:id="rId4" imgW="4406760" imgH="431640" progId="Equation.DSMT4">
                  <p:embed/>
                </p:oleObj>
              </mc:Choice>
              <mc:Fallback>
                <p:oleObj name="Equation" r:id="rId4" imgW="4406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44" y="793896"/>
                        <a:ext cx="8525454" cy="827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hlinkClick r:id="rId6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37347"/>
              </p:ext>
            </p:extLst>
          </p:nvPr>
        </p:nvGraphicFramePr>
        <p:xfrm>
          <a:off x="391377" y="5320947"/>
          <a:ext cx="3032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1"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77" y="5320947"/>
                        <a:ext cx="3032125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141" y="1788373"/>
            <a:ext cx="5444430" cy="2823037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520" y="4735346"/>
            <a:ext cx="8044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由于由于相邻两半波带之间的振幅相互抵消（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较大时）：</a:t>
            </a:r>
          </a:p>
        </p:txBody>
      </p:sp>
    </p:spTree>
    <p:extLst>
      <p:ext uri="{BB962C8B-B14F-4D97-AF65-F5344CB8AC3E}">
        <p14:creationId xmlns:p14="http://schemas.microsoft.com/office/powerpoint/2010/main" val="166155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18" y="54868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以半波带法求解菲涅耳衍射积分</a:t>
            </a: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33984"/>
              </p:ext>
            </p:extLst>
          </p:nvPr>
        </p:nvGraphicFramePr>
        <p:xfrm>
          <a:off x="2621856" y="1209635"/>
          <a:ext cx="1253859" cy="39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6" r:id="rId4" imgW="457200" imgH="139700" progId="Equation.3">
                  <p:embed/>
                </p:oleObj>
              </mc:Choice>
              <mc:Fallback>
                <p:oleObj r:id="rId4" imgW="4572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856" y="1209635"/>
                        <a:ext cx="1253859" cy="391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94281"/>
              </p:ext>
            </p:extLst>
          </p:nvPr>
        </p:nvGraphicFramePr>
        <p:xfrm>
          <a:off x="2621856" y="1662139"/>
          <a:ext cx="1161040" cy="52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7" r:id="rId6" imgW="508000" imgH="228600" progId="Equation.3">
                  <p:embed/>
                </p:oleObj>
              </mc:Choice>
              <mc:Fallback>
                <p:oleObj r:id="rId6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856" y="1662139"/>
                        <a:ext cx="1161040" cy="526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32801"/>
              </p:ext>
            </p:extLst>
          </p:nvPr>
        </p:nvGraphicFramePr>
        <p:xfrm>
          <a:off x="4638219" y="1099525"/>
          <a:ext cx="2727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8" name="Equation" r:id="rId8" imgW="1066680" imgH="393480" progId="Equation.DSMT4">
                  <p:embed/>
                </p:oleObj>
              </mc:Choice>
              <mc:Fallback>
                <p:oleObj name="Equation" r:id="rId8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219" y="1099525"/>
                        <a:ext cx="27273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5536" y="1386574"/>
            <a:ext cx="2137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 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自由传播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439817" y="1322770"/>
            <a:ext cx="15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始终亮点</a:t>
            </a:r>
          </a:p>
        </p:txBody>
      </p:sp>
      <p:sp>
        <p:nvSpPr>
          <p:cNvPr id="3" name="右箭头 2"/>
          <p:cNvSpPr/>
          <p:nvPr/>
        </p:nvSpPr>
        <p:spPr>
          <a:xfrm>
            <a:off x="3994236" y="1473191"/>
            <a:ext cx="525462" cy="288429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9028" y="2565671"/>
            <a:ext cx="5242676" cy="3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3818" y="789004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以半波带法求解菲涅耳衍射积分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95536" y="1626898"/>
            <a:ext cx="2137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 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圆屏衍射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42198" y="1626898"/>
            <a:ext cx="5042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</a:t>
            </a:r>
            <a:r>
              <a:rPr kumimoji="1"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个半波带被遮住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4923"/>
              </p:ext>
            </p:extLst>
          </p:nvPr>
        </p:nvGraphicFramePr>
        <p:xfrm>
          <a:off x="2243710" y="2276872"/>
          <a:ext cx="43211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1" name="Equation" r:id="rId4" imgW="1815840" imgH="393480" progId="Equation.DSMT4">
                  <p:embed/>
                </p:oleObj>
              </mc:Choice>
              <mc:Fallback>
                <p:oleObj name="Equation" r:id="rId4" imgW="1815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710" y="2276872"/>
                        <a:ext cx="4321175" cy="93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55576" y="3573016"/>
            <a:ext cx="5042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中心总是亮点。</a:t>
            </a:r>
          </a:p>
        </p:txBody>
      </p:sp>
    </p:spTree>
    <p:extLst>
      <p:ext uri="{BB962C8B-B14F-4D97-AF65-F5344CB8AC3E}">
        <p14:creationId xmlns:p14="http://schemas.microsoft.com/office/powerpoint/2010/main" val="306059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40" y="2015424"/>
            <a:ext cx="4824536" cy="1140834"/>
          </a:xfrm>
          <a:prstGeom prst="rect">
            <a:avLst/>
          </a:prstGeom>
        </p:spPr>
      </p:pic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3528" y="332656"/>
            <a:ext cx="8640960" cy="168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惠更斯-费涅耳原理1818巴黎科学院的一次科学竞赛中提出，倾向微粒说的评委泊松据此算出圆屏衍射的中心竟会是一亮斑（泊松亮斑），觉得十分荒谬，影子中间怎么会出现亮斑呢？但随后阿拉果的实验观察到了圆屏衍射的中心亮斑，位置亮度和理论符合得相当完美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20" y="3441952"/>
            <a:ext cx="2095890" cy="22089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3490039"/>
            <a:ext cx="1656184" cy="19716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010" y="3490039"/>
            <a:ext cx="1443851" cy="20784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35999" y="58785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泊松</a:t>
            </a:r>
          </a:p>
        </p:txBody>
      </p:sp>
      <p:sp>
        <p:nvSpPr>
          <p:cNvPr id="101" name="矩形 100"/>
          <p:cNvSpPr/>
          <p:nvPr/>
        </p:nvSpPr>
        <p:spPr>
          <a:xfrm>
            <a:off x="6299112" y="5703153"/>
            <a:ext cx="207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Francois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Arago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三、菲涅耳波带片</a:t>
            </a:r>
            <a:endParaRPr lang="en-US" altLang="zh-CN" dirty="0"/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5511" y="729371"/>
            <a:ext cx="84712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用半波带将波面分割，然后只让其中的奇数（或偶数）半波带透光，即制成</a:t>
            </a:r>
            <a:r>
              <a:rPr lang="zh-CN" altLang="en-US" sz="22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波带片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透过波带片的光，在场点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处光程差依次为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λ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，相位相同，振动方向也相同，合振动大大增强，衍射后的光强大大增强。</a:t>
            </a:r>
            <a:endParaRPr lang="en-US" altLang="zh-CN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效果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：相当于将光波汇聚到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点。</a:t>
            </a:r>
            <a:endParaRPr lang="en-US" altLang="zh-CN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05064"/>
            <a:ext cx="2520280" cy="2483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958186"/>
            <a:ext cx="2592288" cy="2645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972" y="3072998"/>
            <a:ext cx="1558528" cy="35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一、</a:t>
            </a:r>
            <a:r>
              <a:rPr lang="en-US" altLang="zh-CN" dirty="0"/>
              <a:t> </a:t>
            </a:r>
            <a:r>
              <a:rPr lang="zh-CN" altLang="en-US" dirty="0"/>
              <a:t>实验现象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invGray">
              <a:xfrm>
                <a:off x="318016" y="868934"/>
                <a:ext cx="839532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一般参数：</a:t>
                </a:r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圆孔半径：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~1mm</a:t>
                </a:r>
              </a:p>
              <a:p>
                <a:pPr algn="just" eaLnBrk="1" hangingPunct="1"/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源屏距离：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R~1m</a:t>
                </a:r>
              </a:p>
              <a:p>
                <a:pPr algn="just" eaLnBrk="1" hangingPunct="1"/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屏屏距离：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b~3-5m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invGray">
              <a:xfrm>
                <a:off x="318016" y="868934"/>
                <a:ext cx="8395322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089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49" y="2924944"/>
            <a:ext cx="6452055" cy="31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invGray">
          <a:xfrm>
            <a:off x="318016" y="476672"/>
            <a:ext cx="83953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现象：</a:t>
            </a:r>
          </a:p>
          <a:p>
            <a:pPr algn="just" eaLnBrk="1" hangingPunct="1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）圆孔衍射</a:t>
            </a:r>
          </a:p>
          <a:p>
            <a:pPr algn="just" eaLnBrk="1" hangingPunct="1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一套亮暗相间的同心圆环，中心可亮可暗，由 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l-GR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的具体参数决定。接收屏沿轴向移动，圆环中心明暗交替变化。</a:t>
            </a:r>
          </a:p>
          <a:p>
            <a:pPr algn="just" eaLnBrk="1" hangingPunct="1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ii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）圆屏衍射</a:t>
            </a:r>
          </a:p>
          <a:p>
            <a:pPr algn="just" eaLnBrk="1" hangingPunct="1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基本同圆孔，但中心总是亮点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320125"/>
            <a:ext cx="2668699" cy="259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320124"/>
            <a:ext cx="2679419" cy="26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4725" y="69269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圆孔的菲涅耳衍射图样：</a:t>
            </a:r>
          </a:p>
        </p:txBody>
      </p:sp>
      <p:pic>
        <p:nvPicPr>
          <p:cNvPr id="63" name="Picture 5" descr="圆孔衍射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28368"/>
            <a:ext cx="5759648" cy="45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3491880" y="5961835"/>
            <a:ext cx="3262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圆孔依次增大时的衍射图样</a:t>
            </a:r>
          </a:p>
        </p:txBody>
      </p:sp>
    </p:spTree>
    <p:extLst>
      <p:ext uri="{BB962C8B-B14F-4D97-AF65-F5344CB8AC3E}">
        <p14:creationId xmlns:p14="http://schemas.microsoft.com/office/powerpoint/2010/main" val="398869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4725" y="54868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圆孔的菲涅耳衍射图样：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74625" y="1213683"/>
            <a:ext cx="8812213" cy="4752974"/>
            <a:chOff x="110" y="945"/>
            <a:chExt cx="5551" cy="2994"/>
          </a:xfrm>
        </p:grpSpPr>
        <p:sp>
          <p:nvSpPr>
            <p:cNvPr id="8" name="Text Box 5"/>
            <p:cNvSpPr txBox="1">
              <a:spLocks noChangeAspect="1" noChangeArrowheads="1"/>
            </p:cNvSpPr>
            <p:nvPr/>
          </p:nvSpPr>
          <p:spPr bwMode="auto">
            <a:xfrm>
              <a:off x="216" y="3763"/>
              <a:ext cx="528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圆孔的菲涅耳衍射仿真图样（不同观察平面上，</a:t>
              </a:r>
              <a:r>
                <a:rPr lang="en-US" altLang="zh-CN" sz="20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观察平面到衍射屏平面的距离）</a:t>
              </a: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110" y="945"/>
              <a:ext cx="5551" cy="1180"/>
              <a:chOff x="323" y="659"/>
              <a:chExt cx="5187" cy="1103"/>
            </a:xfrm>
          </p:grpSpPr>
          <p:sp>
            <p:nvSpPr>
              <p:cNvPr id="70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116" y="1561"/>
                <a:ext cx="938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(b)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1.35m</a:t>
                </a:r>
              </a:p>
            </p:txBody>
          </p:sp>
          <p:sp>
            <p:nvSpPr>
              <p:cNvPr id="71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984" y="1561"/>
                <a:ext cx="93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1.60m</a:t>
                </a:r>
              </a:p>
            </p:txBody>
          </p:sp>
          <p:sp>
            <p:nvSpPr>
              <p:cNvPr id="72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2848" y="1561"/>
                <a:ext cx="93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(d)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2.00m</a:t>
                </a:r>
              </a:p>
            </p:txBody>
          </p:sp>
          <p:sp>
            <p:nvSpPr>
              <p:cNvPr id="73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699" y="1561"/>
                <a:ext cx="93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(e)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2.70m</a:t>
                </a:r>
              </a:p>
            </p:txBody>
          </p:sp>
          <p:sp>
            <p:nvSpPr>
              <p:cNvPr id="7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23" y="1561"/>
                <a:ext cx="935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(a)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1.14m</a:t>
                </a:r>
              </a:p>
            </p:txBody>
          </p:sp>
          <p:sp>
            <p:nvSpPr>
              <p:cNvPr id="7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573" y="1561"/>
                <a:ext cx="93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(f)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4.00m</a:t>
                </a:r>
              </a:p>
            </p:txBody>
          </p:sp>
          <p:pic>
            <p:nvPicPr>
              <p:cNvPr id="76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" y="659"/>
                <a:ext cx="827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lum bright="30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3" y="659"/>
                <a:ext cx="82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6" y="659"/>
                <a:ext cx="828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lum bright="30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1" y="659"/>
                <a:ext cx="827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0" name="Object 17"/>
              <p:cNvGraphicFramePr>
                <a:graphicFrameLocks noChangeAspect="1"/>
              </p:cNvGraphicFramePr>
              <p:nvPr/>
            </p:nvGraphicFramePr>
            <p:xfrm>
              <a:off x="345" y="659"/>
              <a:ext cx="827" cy="8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657" name="Image" r:id="rId8" imgW="1205924" imgH="1205924" progId="Photoshop.Image.7">
                      <p:embed/>
                    </p:oleObj>
                  </mc:Choice>
                  <mc:Fallback>
                    <p:oleObj name="Image" r:id="rId8" imgW="1205924" imgH="1205924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lum bright="30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" y="659"/>
                            <a:ext cx="827" cy="8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1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" y="659"/>
                <a:ext cx="82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9"/>
            <p:cNvGrpSpPr>
              <a:grpSpLocks noChangeAspect="1"/>
            </p:cNvGrpSpPr>
            <p:nvPr/>
          </p:nvGrpSpPr>
          <p:grpSpPr bwMode="auto">
            <a:xfrm>
              <a:off x="1643" y="2132"/>
              <a:ext cx="2273" cy="1465"/>
              <a:chOff x="1755" y="1768"/>
              <a:chExt cx="2123" cy="1368"/>
            </a:xfrm>
          </p:grpSpPr>
          <p:sp>
            <p:nvSpPr>
              <p:cNvPr id="11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55" y="2889"/>
                <a:ext cx="2097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eaLnBrk="0" hangingPunct="0"/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衍射图样中心的相对强度</a:t>
                </a:r>
              </a:p>
            </p:txBody>
          </p:sp>
          <p:grpSp>
            <p:nvGrpSpPr>
              <p:cNvPr id="12" name="Group 21"/>
              <p:cNvGrpSpPr>
                <a:grpSpLocks noChangeAspect="1"/>
              </p:cNvGrpSpPr>
              <p:nvPr/>
            </p:nvGrpSpPr>
            <p:grpSpPr bwMode="auto">
              <a:xfrm>
                <a:off x="1816" y="1768"/>
                <a:ext cx="2062" cy="1054"/>
                <a:chOff x="1695" y="1780"/>
                <a:chExt cx="1428" cy="730"/>
              </a:xfrm>
            </p:grpSpPr>
            <p:sp>
              <p:nvSpPr>
                <p:cNvPr id="13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81" y="2415"/>
                  <a:ext cx="242" cy="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 i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zh-CN" sz="20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/m</a:t>
                  </a:r>
                </a:p>
              </p:txBody>
            </p:sp>
            <p:sp>
              <p:nvSpPr>
                <p:cNvPr id="14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895" y="2424"/>
                  <a:ext cx="8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5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40" y="2424"/>
                  <a:ext cx="85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6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189" y="2424"/>
                  <a:ext cx="8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17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338" y="2424"/>
                  <a:ext cx="85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1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480" y="2424"/>
                  <a:ext cx="8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424"/>
                  <a:ext cx="85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2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2" y="2424"/>
                  <a:ext cx="8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14</a:t>
                  </a:r>
                </a:p>
              </p:txBody>
            </p:sp>
            <p:sp>
              <p:nvSpPr>
                <p:cNvPr id="21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696" y="1780"/>
                  <a:ext cx="117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1.0</a:t>
                  </a:r>
                </a:p>
              </p:txBody>
            </p:sp>
            <p:grpSp>
              <p:nvGrpSpPr>
                <p:cNvPr id="22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1845" y="1820"/>
                  <a:ext cx="1110" cy="601"/>
                  <a:chOff x="6334" y="5651"/>
                  <a:chExt cx="3017" cy="1985"/>
                </a:xfrm>
              </p:grpSpPr>
              <p:sp>
                <p:nvSpPr>
                  <p:cNvPr id="25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34" y="5651"/>
                    <a:ext cx="3012" cy="1984"/>
                  </a:xfrm>
                  <a:prstGeom prst="rect">
                    <a:avLst/>
                  </a:prstGeom>
                  <a:noFill/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5651"/>
                    <a:ext cx="301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7635"/>
                    <a:ext cx="301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46" y="5651"/>
                    <a:ext cx="1" cy="198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Line 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34" y="5651"/>
                    <a:ext cx="1" cy="198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34" y="5651"/>
                    <a:ext cx="1" cy="198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Line 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579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79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980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0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Line 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385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385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Line 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786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6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191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191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592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592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Line 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998" y="7602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98" y="5651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7485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7485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7282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Line 5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7282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7079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7079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6877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Line 5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6877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6674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Line 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6674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6471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Line 6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6471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6273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6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6273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6070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Line 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6070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5868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Line 6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5868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34" y="5665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Line 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318" y="5665"/>
                    <a:ext cx="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6334" y="5877"/>
                    <a:ext cx="1282" cy="1758"/>
                  </a:xfrm>
                  <a:custGeom>
                    <a:avLst/>
                    <a:gdLst>
                      <a:gd name="T0" fmla="*/ 23 w 1282"/>
                      <a:gd name="T1" fmla="*/ 1725 h 1758"/>
                      <a:gd name="T2" fmla="*/ 52 w 1282"/>
                      <a:gd name="T3" fmla="*/ 1692 h 1758"/>
                      <a:gd name="T4" fmla="*/ 85 w 1282"/>
                      <a:gd name="T5" fmla="*/ 1650 h 1758"/>
                      <a:gd name="T6" fmla="*/ 113 w 1282"/>
                      <a:gd name="T7" fmla="*/ 1707 h 1758"/>
                      <a:gd name="T8" fmla="*/ 141 w 1282"/>
                      <a:gd name="T9" fmla="*/ 1556 h 1758"/>
                      <a:gd name="T10" fmla="*/ 174 w 1282"/>
                      <a:gd name="T11" fmla="*/ 1457 h 1758"/>
                      <a:gd name="T12" fmla="*/ 203 w 1282"/>
                      <a:gd name="T13" fmla="*/ 1584 h 1758"/>
                      <a:gd name="T14" fmla="*/ 236 w 1282"/>
                      <a:gd name="T15" fmla="*/ 1721 h 1758"/>
                      <a:gd name="T16" fmla="*/ 264 w 1282"/>
                      <a:gd name="T17" fmla="*/ 1688 h 1758"/>
                      <a:gd name="T18" fmla="*/ 292 w 1282"/>
                      <a:gd name="T19" fmla="*/ 1504 h 1758"/>
                      <a:gd name="T20" fmla="*/ 325 w 1282"/>
                      <a:gd name="T21" fmla="*/ 1273 h 1758"/>
                      <a:gd name="T22" fmla="*/ 353 w 1282"/>
                      <a:gd name="T23" fmla="*/ 1094 h 1758"/>
                      <a:gd name="T24" fmla="*/ 386 w 1282"/>
                      <a:gd name="T25" fmla="*/ 1009 h 1758"/>
                      <a:gd name="T26" fmla="*/ 415 w 1282"/>
                      <a:gd name="T27" fmla="*/ 1023 h 1758"/>
                      <a:gd name="T28" fmla="*/ 448 w 1282"/>
                      <a:gd name="T29" fmla="*/ 1113 h 1758"/>
                      <a:gd name="T30" fmla="*/ 476 w 1282"/>
                      <a:gd name="T31" fmla="*/ 1245 h 1758"/>
                      <a:gd name="T32" fmla="*/ 504 w 1282"/>
                      <a:gd name="T33" fmla="*/ 1391 h 1758"/>
                      <a:gd name="T34" fmla="*/ 537 w 1282"/>
                      <a:gd name="T35" fmla="*/ 1523 h 1758"/>
                      <a:gd name="T36" fmla="*/ 566 w 1282"/>
                      <a:gd name="T37" fmla="*/ 1631 h 1758"/>
                      <a:gd name="T38" fmla="*/ 599 w 1282"/>
                      <a:gd name="T39" fmla="*/ 1707 h 1758"/>
                      <a:gd name="T40" fmla="*/ 627 w 1282"/>
                      <a:gd name="T41" fmla="*/ 1749 h 1758"/>
                      <a:gd name="T42" fmla="*/ 655 w 1282"/>
                      <a:gd name="T43" fmla="*/ 1754 h 1758"/>
                      <a:gd name="T44" fmla="*/ 688 w 1282"/>
                      <a:gd name="T45" fmla="*/ 1730 h 1758"/>
                      <a:gd name="T46" fmla="*/ 716 w 1282"/>
                      <a:gd name="T47" fmla="*/ 1678 h 1758"/>
                      <a:gd name="T48" fmla="*/ 749 w 1282"/>
                      <a:gd name="T49" fmla="*/ 1603 h 1758"/>
                      <a:gd name="T50" fmla="*/ 778 w 1282"/>
                      <a:gd name="T51" fmla="*/ 1513 h 1758"/>
                      <a:gd name="T52" fmla="*/ 806 w 1282"/>
                      <a:gd name="T53" fmla="*/ 1410 h 1758"/>
                      <a:gd name="T54" fmla="*/ 839 w 1282"/>
                      <a:gd name="T55" fmla="*/ 1301 h 1758"/>
                      <a:gd name="T56" fmla="*/ 867 w 1282"/>
                      <a:gd name="T57" fmla="*/ 1188 h 1758"/>
                      <a:gd name="T58" fmla="*/ 900 w 1282"/>
                      <a:gd name="T59" fmla="*/ 1070 h 1758"/>
                      <a:gd name="T60" fmla="*/ 929 w 1282"/>
                      <a:gd name="T61" fmla="*/ 957 h 1758"/>
                      <a:gd name="T62" fmla="*/ 962 w 1282"/>
                      <a:gd name="T63" fmla="*/ 844 h 1758"/>
                      <a:gd name="T64" fmla="*/ 990 w 1282"/>
                      <a:gd name="T65" fmla="*/ 736 h 1758"/>
                      <a:gd name="T66" fmla="*/ 1018 w 1282"/>
                      <a:gd name="T67" fmla="*/ 632 h 1758"/>
                      <a:gd name="T68" fmla="*/ 1051 w 1282"/>
                      <a:gd name="T69" fmla="*/ 533 h 1758"/>
                      <a:gd name="T70" fmla="*/ 1079 w 1282"/>
                      <a:gd name="T71" fmla="*/ 443 h 1758"/>
                      <a:gd name="T72" fmla="*/ 1112 w 1282"/>
                      <a:gd name="T73" fmla="*/ 358 h 1758"/>
                      <a:gd name="T74" fmla="*/ 1141 w 1282"/>
                      <a:gd name="T75" fmla="*/ 278 h 1758"/>
                      <a:gd name="T76" fmla="*/ 1169 w 1282"/>
                      <a:gd name="T77" fmla="*/ 208 h 1758"/>
                      <a:gd name="T78" fmla="*/ 1202 w 1282"/>
                      <a:gd name="T79" fmla="*/ 142 h 1758"/>
                      <a:gd name="T80" fmla="*/ 1230 w 1282"/>
                      <a:gd name="T81" fmla="*/ 85 h 1758"/>
                      <a:gd name="T82" fmla="*/ 1263 w 1282"/>
                      <a:gd name="T83" fmla="*/ 33 h 17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82" h="1758">
                        <a:moveTo>
                          <a:pt x="0" y="1702"/>
                        </a:moveTo>
                        <a:lnTo>
                          <a:pt x="14" y="1721"/>
                        </a:lnTo>
                        <a:lnTo>
                          <a:pt x="23" y="1725"/>
                        </a:lnTo>
                        <a:lnTo>
                          <a:pt x="33" y="1707"/>
                        </a:lnTo>
                        <a:lnTo>
                          <a:pt x="42" y="1702"/>
                        </a:lnTo>
                        <a:lnTo>
                          <a:pt x="52" y="1692"/>
                        </a:lnTo>
                        <a:lnTo>
                          <a:pt x="61" y="1664"/>
                        </a:lnTo>
                        <a:lnTo>
                          <a:pt x="70" y="1645"/>
                        </a:lnTo>
                        <a:lnTo>
                          <a:pt x="85" y="1650"/>
                        </a:lnTo>
                        <a:lnTo>
                          <a:pt x="94" y="1678"/>
                        </a:lnTo>
                        <a:lnTo>
                          <a:pt x="103" y="1702"/>
                        </a:lnTo>
                        <a:lnTo>
                          <a:pt x="113" y="1707"/>
                        </a:lnTo>
                        <a:lnTo>
                          <a:pt x="122" y="1678"/>
                        </a:lnTo>
                        <a:lnTo>
                          <a:pt x="132" y="1622"/>
                        </a:lnTo>
                        <a:lnTo>
                          <a:pt x="141" y="1556"/>
                        </a:lnTo>
                        <a:lnTo>
                          <a:pt x="155" y="1494"/>
                        </a:lnTo>
                        <a:lnTo>
                          <a:pt x="165" y="1462"/>
                        </a:lnTo>
                        <a:lnTo>
                          <a:pt x="174" y="1457"/>
                        </a:lnTo>
                        <a:lnTo>
                          <a:pt x="184" y="1480"/>
                        </a:lnTo>
                        <a:lnTo>
                          <a:pt x="193" y="1527"/>
                        </a:lnTo>
                        <a:lnTo>
                          <a:pt x="203" y="1584"/>
                        </a:lnTo>
                        <a:lnTo>
                          <a:pt x="212" y="1641"/>
                        </a:lnTo>
                        <a:lnTo>
                          <a:pt x="226" y="1688"/>
                        </a:lnTo>
                        <a:lnTo>
                          <a:pt x="236" y="1721"/>
                        </a:lnTo>
                        <a:lnTo>
                          <a:pt x="245" y="1730"/>
                        </a:lnTo>
                        <a:lnTo>
                          <a:pt x="254" y="1721"/>
                        </a:lnTo>
                        <a:lnTo>
                          <a:pt x="264" y="1688"/>
                        </a:lnTo>
                        <a:lnTo>
                          <a:pt x="273" y="1641"/>
                        </a:lnTo>
                        <a:lnTo>
                          <a:pt x="283" y="1575"/>
                        </a:lnTo>
                        <a:lnTo>
                          <a:pt x="292" y="1504"/>
                        </a:lnTo>
                        <a:lnTo>
                          <a:pt x="306" y="1429"/>
                        </a:lnTo>
                        <a:lnTo>
                          <a:pt x="316" y="1348"/>
                        </a:lnTo>
                        <a:lnTo>
                          <a:pt x="325" y="1273"/>
                        </a:lnTo>
                        <a:lnTo>
                          <a:pt x="335" y="1207"/>
                        </a:lnTo>
                        <a:lnTo>
                          <a:pt x="344" y="1146"/>
                        </a:lnTo>
                        <a:lnTo>
                          <a:pt x="353" y="1094"/>
                        </a:lnTo>
                        <a:lnTo>
                          <a:pt x="363" y="1056"/>
                        </a:lnTo>
                        <a:lnTo>
                          <a:pt x="377" y="1028"/>
                        </a:lnTo>
                        <a:lnTo>
                          <a:pt x="386" y="1009"/>
                        </a:lnTo>
                        <a:lnTo>
                          <a:pt x="396" y="1004"/>
                        </a:lnTo>
                        <a:lnTo>
                          <a:pt x="405" y="1009"/>
                        </a:lnTo>
                        <a:lnTo>
                          <a:pt x="415" y="1023"/>
                        </a:lnTo>
                        <a:lnTo>
                          <a:pt x="424" y="1047"/>
                        </a:lnTo>
                        <a:lnTo>
                          <a:pt x="434" y="1080"/>
                        </a:lnTo>
                        <a:lnTo>
                          <a:pt x="448" y="1113"/>
                        </a:lnTo>
                        <a:lnTo>
                          <a:pt x="457" y="1155"/>
                        </a:lnTo>
                        <a:lnTo>
                          <a:pt x="467" y="1198"/>
                        </a:lnTo>
                        <a:lnTo>
                          <a:pt x="476" y="1245"/>
                        </a:lnTo>
                        <a:lnTo>
                          <a:pt x="485" y="1292"/>
                        </a:lnTo>
                        <a:lnTo>
                          <a:pt x="495" y="1339"/>
                        </a:lnTo>
                        <a:lnTo>
                          <a:pt x="504" y="1391"/>
                        </a:lnTo>
                        <a:lnTo>
                          <a:pt x="514" y="1438"/>
                        </a:lnTo>
                        <a:lnTo>
                          <a:pt x="528" y="1480"/>
                        </a:lnTo>
                        <a:lnTo>
                          <a:pt x="537" y="1523"/>
                        </a:lnTo>
                        <a:lnTo>
                          <a:pt x="547" y="1560"/>
                        </a:lnTo>
                        <a:lnTo>
                          <a:pt x="556" y="1598"/>
                        </a:lnTo>
                        <a:lnTo>
                          <a:pt x="566" y="1631"/>
                        </a:lnTo>
                        <a:lnTo>
                          <a:pt x="575" y="1659"/>
                        </a:lnTo>
                        <a:lnTo>
                          <a:pt x="584" y="1688"/>
                        </a:lnTo>
                        <a:lnTo>
                          <a:pt x="599" y="1707"/>
                        </a:lnTo>
                        <a:lnTo>
                          <a:pt x="608" y="1725"/>
                        </a:lnTo>
                        <a:lnTo>
                          <a:pt x="617" y="1740"/>
                        </a:lnTo>
                        <a:lnTo>
                          <a:pt x="627" y="1749"/>
                        </a:lnTo>
                        <a:lnTo>
                          <a:pt x="636" y="1754"/>
                        </a:lnTo>
                        <a:lnTo>
                          <a:pt x="646" y="1758"/>
                        </a:lnTo>
                        <a:lnTo>
                          <a:pt x="655" y="1754"/>
                        </a:lnTo>
                        <a:lnTo>
                          <a:pt x="669" y="1749"/>
                        </a:lnTo>
                        <a:lnTo>
                          <a:pt x="679" y="1740"/>
                        </a:lnTo>
                        <a:lnTo>
                          <a:pt x="688" y="1730"/>
                        </a:lnTo>
                        <a:lnTo>
                          <a:pt x="698" y="1716"/>
                        </a:lnTo>
                        <a:lnTo>
                          <a:pt x="707" y="1697"/>
                        </a:lnTo>
                        <a:lnTo>
                          <a:pt x="716" y="1678"/>
                        </a:lnTo>
                        <a:lnTo>
                          <a:pt x="726" y="1655"/>
                        </a:lnTo>
                        <a:lnTo>
                          <a:pt x="740" y="1631"/>
                        </a:lnTo>
                        <a:lnTo>
                          <a:pt x="749" y="1603"/>
                        </a:lnTo>
                        <a:lnTo>
                          <a:pt x="759" y="1575"/>
                        </a:lnTo>
                        <a:lnTo>
                          <a:pt x="768" y="1546"/>
                        </a:lnTo>
                        <a:lnTo>
                          <a:pt x="778" y="1513"/>
                        </a:lnTo>
                        <a:lnTo>
                          <a:pt x="787" y="1480"/>
                        </a:lnTo>
                        <a:lnTo>
                          <a:pt x="797" y="1447"/>
                        </a:lnTo>
                        <a:lnTo>
                          <a:pt x="806" y="1410"/>
                        </a:lnTo>
                        <a:lnTo>
                          <a:pt x="820" y="1377"/>
                        </a:lnTo>
                        <a:lnTo>
                          <a:pt x="830" y="1339"/>
                        </a:lnTo>
                        <a:lnTo>
                          <a:pt x="839" y="1301"/>
                        </a:lnTo>
                        <a:lnTo>
                          <a:pt x="848" y="1264"/>
                        </a:lnTo>
                        <a:lnTo>
                          <a:pt x="858" y="1226"/>
                        </a:lnTo>
                        <a:lnTo>
                          <a:pt x="867" y="1188"/>
                        </a:lnTo>
                        <a:lnTo>
                          <a:pt x="877" y="1150"/>
                        </a:lnTo>
                        <a:lnTo>
                          <a:pt x="891" y="1108"/>
                        </a:lnTo>
                        <a:lnTo>
                          <a:pt x="900" y="1070"/>
                        </a:lnTo>
                        <a:lnTo>
                          <a:pt x="910" y="1033"/>
                        </a:lnTo>
                        <a:lnTo>
                          <a:pt x="919" y="995"/>
                        </a:lnTo>
                        <a:lnTo>
                          <a:pt x="929" y="957"/>
                        </a:lnTo>
                        <a:lnTo>
                          <a:pt x="938" y="919"/>
                        </a:lnTo>
                        <a:lnTo>
                          <a:pt x="947" y="882"/>
                        </a:lnTo>
                        <a:lnTo>
                          <a:pt x="962" y="844"/>
                        </a:lnTo>
                        <a:lnTo>
                          <a:pt x="971" y="806"/>
                        </a:lnTo>
                        <a:lnTo>
                          <a:pt x="980" y="769"/>
                        </a:lnTo>
                        <a:lnTo>
                          <a:pt x="990" y="736"/>
                        </a:lnTo>
                        <a:lnTo>
                          <a:pt x="999" y="698"/>
                        </a:lnTo>
                        <a:lnTo>
                          <a:pt x="1009" y="665"/>
                        </a:lnTo>
                        <a:lnTo>
                          <a:pt x="1018" y="632"/>
                        </a:lnTo>
                        <a:lnTo>
                          <a:pt x="1028" y="599"/>
                        </a:lnTo>
                        <a:lnTo>
                          <a:pt x="1042" y="566"/>
                        </a:lnTo>
                        <a:lnTo>
                          <a:pt x="1051" y="533"/>
                        </a:lnTo>
                        <a:lnTo>
                          <a:pt x="1061" y="505"/>
                        </a:lnTo>
                        <a:lnTo>
                          <a:pt x="1070" y="472"/>
                        </a:lnTo>
                        <a:lnTo>
                          <a:pt x="1079" y="443"/>
                        </a:lnTo>
                        <a:lnTo>
                          <a:pt x="1089" y="415"/>
                        </a:lnTo>
                        <a:lnTo>
                          <a:pt x="1098" y="387"/>
                        </a:lnTo>
                        <a:lnTo>
                          <a:pt x="1112" y="358"/>
                        </a:lnTo>
                        <a:lnTo>
                          <a:pt x="1122" y="330"/>
                        </a:lnTo>
                        <a:lnTo>
                          <a:pt x="1131" y="307"/>
                        </a:lnTo>
                        <a:lnTo>
                          <a:pt x="1141" y="278"/>
                        </a:lnTo>
                        <a:lnTo>
                          <a:pt x="1150" y="255"/>
                        </a:lnTo>
                        <a:lnTo>
                          <a:pt x="1160" y="231"/>
                        </a:lnTo>
                        <a:lnTo>
                          <a:pt x="1169" y="208"/>
                        </a:lnTo>
                        <a:lnTo>
                          <a:pt x="1183" y="184"/>
                        </a:lnTo>
                        <a:lnTo>
                          <a:pt x="1193" y="165"/>
                        </a:lnTo>
                        <a:lnTo>
                          <a:pt x="1202" y="142"/>
                        </a:lnTo>
                        <a:lnTo>
                          <a:pt x="1211" y="123"/>
                        </a:lnTo>
                        <a:lnTo>
                          <a:pt x="1221" y="104"/>
                        </a:lnTo>
                        <a:lnTo>
                          <a:pt x="1230" y="85"/>
                        </a:lnTo>
                        <a:lnTo>
                          <a:pt x="1240" y="66"/>
                        </a:lnTo>
                        <a:lnTo>
                          <a:pt x="1254" y="47"/>
                        </a:lnTo>
                        <a:lnTo>
                          <a:pt x="1263" y="33"/>
                        </a:lnTo>
                        <a:lnTo>
                          <a:pt x="1273" y="14"/>
                        </a:lnTo>
                        <a:lnTo>
                          <a:pt x="1282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7616" y="5651"/>
                    <a:ext cx="1278" cy="448"/>
                  </a:xfrm>
                  <a:custGeom>
                    <a:avLst/>
                    <a:gdLst>
                      <a:gd name="T0" fmla="*/ 19 w 1278"/>
                      <a:gd name="T1" fmla="*/ 198 h 448"/>
                      <a:gd name="T2" fmla="*/ 52 w 1278"/>
                      <a:gd name="T3" fmla="*/ 160 h 448"/>
                      <a:gd name="T4" fmla="*/ 80 w 1278"/>
                      <a:gd name="T5" fmla="*/ 122 h 448"/>
                      <a:gd name="T6" fmla="*/ 109 w 1278"/>
                      <a:gd name="T7" fmla="*/ 94 h 448"/>
                      <a:gd name="T8" fmla="*/ 142 w 1278"/>
                      <a:gd name="T9" fmla="*/ 71 h 448"/>
                      <a:gd name="T10" fmla="*/ 170 w 1278"/>
                      <a:gd name="T11" fmla="*/ 52 h 448"/>
                      <a:gd name="T12" fmla="*/ 203 w 1278"/>
                      <a:gd name="T13" fmla="*/ 33 h 448"/>
                      <a:gd name="T14" fmla="*/ 231 w 1278"/>
                      <a:gd name="T15" fmla="*/ 19 h 448"/>
                      <a:gd name="T16" fmla="*/ 259 w 1278"/>
                      <a:gd name="T17" fmla="*/ 9 h 448"/>
                      <a:gd name="T18" fmla="*/ 292 w 1278"/>
                      <a:gd name="T19" fmla="*/ 5 h 448"/>
                      <a:gd name="T20" fmla="*/ 321 w 1278"/>
                      <a:gd name="T21" fmla="*/ 0 h 448"/>
                      <a:gd name="T22" fmla="*/ 354 w 1278"/>
                      <a:gd name="T23" fmla="*/ 0 h 448"/>
                      <a:gd name="T24" fmla="*/ 382 w 1278"/>
                      <a:gd name="T25" fmla="*/ 0 h 448"/>
                      <a:gd name="T26" fmla="*/ 415 w 1278"/>
                      <a:gd name="T27" fmla="*/ 0 h 448"/>
                      <a:gd name="T28" fmla="*/ 443 w 1278"/>
                      <a:gd name="T29" fmla="*/ 5 h 448"/>
                      <a:gd name="T30" fmla="*/ 472 w 1278"/>
                      <a:gd name="T31" fmla="*/ 14 h 448"/>
                      <a:gd name="T32" fmla="*/ 505 w 1278"/>
                      <a:gd name="T33" fmla="*/ 19 h 448"/>
                      <a:gd name="T34" fmla="*/ 533 w 1278"/>
                      <a:gd name="T35" fmla="*/ 28 h 448"/>
                      <a:gd name="T36" fmla="*/ 566 w 1278"/>
                      <a:gd name="T37" fmla="*/ 42 h 448"/>
                      <a:gd name="T38" fmla="*/ 594 w 1278"/>
                      <a:gd name="T39" fmla="*/ 52 h 448"/>
                      <a:gd name="T40" fmla="*/ 622 w 1278"/>
                      <a:gd name="T41" fmla="*/ 66 h 448"/>
                      <a:gd name="T42" fmla="*/ 655 w 1278"/>
                      <a:gd name="T43" fmla="*/ 80 h 448"/>
                      <a:gd name="T44" fmla="*/ 684 w 1278"/>
                      <a:gd name="T45" fmla="*/ 94 h 448"/>
                      <a:gd name="T46" fmla="*/ 717 w 1278"/>
                      <a:gd name="T47" fmla="*/ 108 h 448"/>
                      <a:gd name="T48" fmla="*/ 745 w 1278"/>
                      <a:gd name="T49" fmla="*/ 127 h 448"/>
                      <a:gd name="T50" fmla="*/ 773 w 1278"/>
                      <a:gd name="T51" fmla="*/ 141 h 448"/>
                      <a:gd name="T52" fmla="*/ 806 w 1278"/>
                      <a:gd name="T53" fmla="*/ 160 h 448"/>
                      <a:gd name="T54" fmla="*/ 835 w 1278"/>
                      <a:gd name="T55" fmla="*/ 174 h 448"/>
                      <a:gd name="T56" fmla="*/ 868 w 1278"/>
                      <a:gd name="T57" fmla="*/ 193 h 448"/>
                      <a:gd name="T58" fmla="*/ 896 w 1278"/>
                      <a:gd name="T59" fmla="*/ 212 h 448"/>
                      <a:gd name="T60" fmla="*/ 929 w 1278"/>
                      <a:gd name="T61" fmla="*/ 231 h 448"/>
                      <a:gd name="T62" fmla="*/ 957 w 1278"/>
                      <a:gd name="T63" fmla="*/ 250 h 448"/>
                      <a:gd name="T64" fmla="*/ 985 w 1278"/>
                      <a:gd name="T65" fmla="*/ 269 h 448"/>
                      <a:gd name="T66" fmla="*/ 1018 w 1278"/>
                      <a:gd name="T67" fmla="*/ 287 h 448"/>
                      <a:gd name="T68" fmla="*/ 1047 w 1278"/>
                      <a:gd name="T69" fmla="*/ 306 h 448"/>
                      <a:gd name="T70" fmla="*/ 1080 w 1278"/>
                      <a:gd name="T71" fmla="*/ 325 h 448"/>
                      <a:gd name="T72" fmla="*/ 1108 w 1278"/>
                      <a:gd name="T73" fmla="*/ 344 h 448"/>
                      <a:gd name="T74" fmla="*/ 1136 w 1278"/>
                      <a:gd name="T75" fmla="*/ 363 h 448"/>
                      <a:gd name="T76" fmla="*/ 1169 w 1278"/>
                      <a:gd name="T77" fmla="*/ 382 h 448"/>
                      <a:gd name="T78" fmla="*/ 1198 w 1278"/>
                      <a:gd name="T79" fmla="*/ 401 h 448"/>
                      <a:gd name="T80" fmla="*/ 1231 w 1278"/>
                      <a:gd name="T81" fmla="*/ 419 h 448"/>
                      <a:gd name="T82" fmla="*/ 1259 w 1278"/>
                      <a:gd name="T83" fmla="*/ 434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78" h="448">
                        <a:moveTo>
                          <a:pt x="0" y="226"/>
                        </a:moveTo>
                        <a:lnTo>
                          <a:pt x="10" y="212"/>
                        </a:lnTo>
                        <a:lnTo>
                          <a:pt x="19" y="198"/>
                        </a:lnTo>
                        <a:lnTo>
                          <a:pt x="28" y="184"/>
                        </a:lnTo>
                        <a:lnTo>
                          <a:pt x="38" y="170"/>
                        </a:lnTo>
                        <a:lnTo>
                          <a:pt x="52" y="160"/>
                        </a:lnTo>
                        <a:lnTo>
                          <a:pt x="61" y="146"/>
                        </a:lnTo>
                        <a:lnTo>
                          <a:pt x="71" y="137"/>
                        </a:lnTo>
                        <a:lnTo>
                          <a:pt x="80" y="122"/>
                        </a:lnTo>
                        <a:lnTo>
                          <a:pt x="90" y="113"/>
                        </a:lnTo>
                        <a:lnTo>
                          <a:pt x="99" y="104"/>
                        </a:lnTo>
                        <a:lnTo>
                          <a:pt x="109" y="94"/>
                        </a:lnTo>
                        <a:lnTo>
                          <a:pt x="123" y="85"/>
                        </a:lnTo>
                        <a:lnTo>
                          <a:pt x="132" y="80"/>
                        </a:lnTo>
                        <a:lnTo>
                          <a:pt x="142" y="71"/>
                        </a:lnTo>
                        <a:lnTo>
                          <a:pt x="151" y="61"/>
                        </a:lnTo>
                        <a:lnTo>
                          <a:pt x="160" y="56"/>
                        </a:lnTo>
                        <a:lnTo>
                          <a:pt x="170" y="52"/>
                        </a:lnTo>
                        <a:lnTo>
                          <a:pt x="179" y="42"/>
                        </a:lnTo>
                        <a:lnTo>
                          <a:pt x="193" y="38"/>
                        </a:lnTo>
                        <a:lnTo>
                          <a:pt x="203" y="33"/>
                        </a:lnTo>
                        <a:lnTo>
                          <a:pt x="212" y="28"/>
                        </a:lnTo>
                        <a:lnTo>
                          <a:pt x="222" y="23"/>
                        </a:lnTo>
                        <a:lnTo>
                          <a:pt x="231" y="19"/>
                        </a:lnTo>
                        <a:lnTo>
                          <a:pt x="241" y="19"/>
                        </a:lnTo>
                        <a:lnTo>
                          <a:pt x="250" y="14"/>
                        </a:lnTo>
                        <a:lnTo>
                          <a:pt x="259" y="9"/>
                        </a:lnTo>
                        <a:lnTo>
                          <a:pt x="274" y="9"/>
                        </a:lnTo>
                        <a:lnTo>
                          <a:pt x="283" y="5"/>
                        </a:lnTo>
                        <a:lnTo>
                          <a:pt x="292" y="5"/>
                        </a:lnTo>
                        <a:lnTo>
                          <a:pt x="302" y="0"/>
                        </a:lnTo>
                        <a:lnTo>
                          <a:pt x="311" y="0"/>
                        </a:lnTo>
                        <a:lnTo>
                          <a:pt x="321" y="0"/>
                        </a:lnTo>
                        <a:lnTo>
                          <a:pt x="330" y="0"/>
                        </a:lnTo>
                        <a:lnTo>
                          <a:pt x="344" y="0"/>
                        </a:lnTo>
                        <a:lnTo>
                          <a:pt x="354" y="0"/>
                        </a:lnTo>
                        <a:lnTo>
                          <a:pt x="363" y="0"/>
                        </a:lnTo>
                        <a:lnTo>
                          <a:pt x="373" y="0"/>
                        </a:lnTo>
                        <a:lnTo>
                          <a:pt x="382" y="0"/>
                        </a:lnTo>
                        <a:lnTo>
                          <a:pt x="391" y="0"/>
                        </a:lnTo>
                        <a:lnTo>
                          <a:pt x="401" y="0"/>
                        </a:lnTo>
                        <a:lnTo>
                          <a:pt x="415" y="0"/>
                        </a:lnTo>
                        <a:lnTo>
                          <a:pt x="424" y="5"/>
                        </a:lnTo>
                        <a:lnTo>
                          <a:pt x="434" y="5"/>
                        </a:lnTo>
                        <a:lnTo>
                          <a:pt x="443" y="5"/>
                        </a:lnTo>
                        <a:lnTo>
                          <a:pt x="453" y="9"/>
                        </a:lnTo>
                        <a:lnTo>
                          <a:pt x="462" y="9"/>
                        </a:lnTo>
                        <a:lnTo>
                          <a:pt x="472" y="14"/>
                        </a:lnTo>
                        <a:lnTo>
                          <a:pt x="481" y="14"/>
                        </a:lnTo>
                        <a:lnTo>
                          <a:pt x="495" y="19"/>
                        </a:lnTo>
                        <a:lnTo>
                          <a:pt x="505" y="19"/>
                        </a:lnTo>
                        <a:lnTo>
                          <a:pt x="514" y="23"/>
                        </a:lnTo>
                        <a:lnTo>
                          <a:pt x="523" y="28"/>
                        </a:lnTo>
                        <a:lnTo>
                          <a:pt x="533" y="28"/>
                        </a:lnTo>
                        <a:lnTo>
                          <a:pt x="542" y="33"/>
                        </a:lnTo>
                        <a:lnTo>
                          <a:pt x="552" y="38"/>
                        </a:lnTo>
                        <a:lnTo>
                          <a:pt x="566" y="42"/>
                        </a:lnTo>
                        <a:lnTo>
                          <a:pt x="575" y="42"/>
                        </a:lnTo>
                        <a:lnTo>
                          <a:pt x="585" y="47"/>
                        </a:lnTo>
                        <a:lnTo>
                          <a:pt x="594" y="52"/>
                        </a:lnTo>
                        <a:lnTo>
                          <a:pt x="604" y="56"/>
                        </a:lnTo>
                        <a:lnTo>
                          <a:pt x="613" y="61"/>
                        </a:lnTo>
                        <a:lnTo>
                          <a:pt x="622" y="66"/>
                        </a:lnTo>
                        <a:lnTo>
                          <a:pt x="637" y="71"/>
                        </a:lnTo>
                        <a:lnTo>
                          <a:pt x="646" y="75"/>
                        </a:lnTo>
                        <a:lnTo>
                          <a:pt x="655" y="80"/>
                        </a:lnTo>
                        <a:lnTo>
                          <a:pt x="665" y="85"/>
                        </a:lnTo>
                        <a:lnTo>
                          <a:pt x="674" y="89"/>
                        </a:lnTo>
                        <a:lnTo>
                          <a:pt x="684" y="94"/>
                        </a:lnTo>
                        <a:lnTo>
                          <a:pt x="693" y="99"/>
                        </a:lnTo>
                        <a:lnTo>
                          <a:pt x="707" y="104"/>
                        </a:lnTo>
                        <a:lnTo>
                          <a:pt x="717" y="108"/>
                        </a:lnTo>
                        <a:lnTo>
                          <a:pt x="726" y="113"/>
                        </a:lnTo>
                        <a:lnTo>
                          <a:pt x="736" y="118"/>
                        </a:lnTo>
                        <a:lnTo>
                          <a:pt x="745" y="127"/>
                        </a:lnTo>
                        <a:lnTo>
                          <a:pt x="754" y="132"/>
                        </a:lnTo>
                        <a:lnTo>
                          <a:pt x="764" y="137"/>
                        </a:lnTo>
                        <a:lnTo>
                          <a:pt x="773" y="141"/>
                        </a:lnTo>
                        <a:lnTo>
                          <a:pt x="787" y="146"/>
                        </a:lnTo>
                        <a:lnTo>
                          <a:pt x="797" y="151"/>
                        </a:lnTo>
                        <a:lnTo>
                          <a:pt x="806" y="160"/>
                        </a:lnTo>
                        <a:lnTo>
                          <a:pt x="816" y="165"/>
                        </a:lnTo>
                        <a:lnTo>
                          <a:pt x="825" y="170"/>
                        </a:lnTo>
                        <a:lnTo>
                          <a:pt x="835" y="174"/>
                        </a:lnTo>
                        <a:lnTo>
                          <a:pt x="844" y="184"/>
                        </a:lnTo>
                        <a:lnTo>
                          <a:pt x="858" y="188"/>
                        </a:lnTo>
                        <a:lnTo>
                          <a:pt x="868" y="193"/>
                        </a:lnTo>
                        <a:lnTo>
                          <a:pt x="877" y="198"/>
                        </a:lnTo>
                        <a:lnTo>
                          <a:pt x="886" y="207"/>
                        </a:lnTo>
                        <a:lnTo>
                          <a:pt x="896" y="212"/>
                        </a:lnTo>
                        <a:lnTo>
                          <a:pt x="905" y="217"/>
                        </a:lnTo>
                        <a:lnTo>
                          <a:pt x="915" y="221"/>
                        </a:lnTo>
                        <a:lnTo>
                          <a:pt x="929" y="231"/>
                        </a:lnTo>
                        <a:lnTo>
                          <a:pt x="938" y="236"/>
                        </a:lnTo>
                        <a:lnTo>
                          <a:pt x="948" y="240"/>
                        </a:lnTo>
                        <a:lnTo>
                          <a:pt x="957" y="250"/>
                        </a:lnTo>
                        <a:lnTo>
                          <a:pt x="967" y="254"/>
                        </a:lnTo>
                        <a:lnTo>
                          <a:pt x="976" y="259"/>
                        </a:lnTo>
                        <a:lnTo>
                          <a:pt x="985" y="269"/>
                        </a:lnTo>
                        <a:lnTo>
                          <a:pt x="995" y="273"/>
                        </a:lnTo>
                        <a:lnTo>
                          <a:pt x="1009" y="278"/>
                        </a:lnTo>
                        <a:lnTo>
                          <a:pt x="1018" y="287"/>
                        </a:lnTo>
                        <a:lnTo>
                          <a:pt x="1028" y="292"/>
                        </a:lnTo>
                        <a:lnTo>
                          <a:pt x="1037" y="297"/>
                        </a:lnTo>
                        <a:lnTo>
                          <a:pt x="1047" y="306"/>
                        </a:lnTo>
                        <a:lnTo>
                          <a:pt x="1056" y="311"/>
                        </a:lnTo>
                        <a:lnTo>
                          <a:pt x="1066" y="316"/>
                        </a:lnTo>
                        <a:lnTo>
                          <a:pt x="1080" y="325"/>
                        </a:lnTo>
                        <a:lnTo>
                          <a:pt x="1089" y="330"/>
                        </a:lnTo>
                        <a:lnTo>
                          <a:pt x="1099" y="335"/>
                        </a:lnTo>
                        <a:lnTo>
                          <a:pt x="1108" y="344"/>
                        </a:lnTo>
                        <a:lnTo>
                          <a:pt x="1117" y="349"/>
                        </a:lnTo>
                        <a:lnTo>
                          <a:pt x="1127" y="353"/>
                        </a:lnTo>
                        <a:lnTo>
                          <a:pt x="1136" y="363"/>
                        </a:lnTo>
                        <a:lnTo>
                          <a:pt x="1150" y="368"/>
                        </a:lnTo>
                        <a:lnTo>
                          <a:pt x="1160" y="372"/>
                        </a:lnTo>
                        <a:lnTo>
                          <a:pt x="1169" y="382"/>
                        </a:lnTo>
                        <a:lnTo>
                          <a:pt x="1179" y="386"/>
                        </a:lnTo>
                        <a:lnTo>
                          <a:pt x="1188" y="391"/>
                        </a:lnTo>
                        <a:lnTo>
                          <a:pt x="1198" y="401"/>
                        </a:lnTo>
                        <a:lnTo>
                          <a:pt x="1207" y="405"/>
                        </a:lnTo>
                        <a:lnTo>
                          <a:pt x="1221" y="410"/>
                        </a:lnTo>
                        <a:lnTo>
                          <a:pt x="1231" y="419"/>
                        </a:lnTo>
                        <a:lnTo>
                          <a:pt x="1240" y="424"/>
                        </a:lnTo>
                        <a:lnTo>
                          <a:pt x="1250" y="429"/>
                        </a:lnTo>
                        <a:lnTo>
                          <a:pt x="1259" y="434"/>
                        </a:lnTo>
                        <a:lnTo>
                          <a:pt x="1268" y="443"/>
                        </a:lnTo>
                        <a:lnTo>
                          <a:pt x="1278" y="448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8894" y="6099"/>
                    <a:ext cx="452" cy="259"/>
                  </a:xfrm>
                  <a:custGeom>
                    <a:avLst/>
                    <a:gdLst>
                      <a:gd name="T0" fmla="*/ 0 w 452"/>
                      <a:gd name="T1" fmla="*/ 0 h 259"/>
                      <a:gd name="T2" fmla="*/ 9 w 452"/>
                      <a:gd name="T3" fmla="*/ 4 h 259"/>
                      <a:gd name="T4" fmla="*/ 23 w 452"/>
                      <a:gd name="T5" fmla="*/ 14 h 259"/>
                      <a:gd name="T6" fmla="*/ 33 w 452"/>
                      <a:gd name="T7" fmla="*/ 19 h 259"/>
                      <a:gd name="T8" fmla="*/ 42 w 452"/>
                      <a:gd name="T9" fmla="*/ 23 h 259"/>
                      <a:gd name="T10" fmla="*/ 52 w 452"/>
                      <a:gd name="T11" fmla="*/ 33 h 259"/>
                      <a:gd name="T12" fmla="*/ 61 w 452"/>
                      <a:gd name="T13" fmla="*/ 37 h 259"/>
                      <a:gd name="T14" fmla="*/ 71 w 452"/>
                      <a:gd name="T15" fmla="*/ 42 h 259"/>
                      <a:gd name="T16" fmla="*/ 80 w 452"/>
                      <a:gd name="T17" fmla="*/ 47 h 259"/>
                      <a:gd name="T18" fmla="*/ 94 w 452"/>
                      <a:gd name="T19" fmla="*/ 56 h 259"/>
                      <a:gd name="T20" fmla="*/ 104 w 452"/>
                      <a:gd name="T21" fmla="*/ 61 h 259"/>
                      <a:gd name="T22" fmla="*/ 113 w 452"/>
                      <a:gd name="T23" fmla="*/ 66 h 259"/>
                      <a:gd name="T24" fmla="*/ 122 w 452"/>
                      <a:gd name="T25" fmla="*/ 75 h 259"/>
                      <a:gd name="T26" fmla="*/ 132 w 452"/>
                      <a:gd name="T27" fmla="*/ 80 h 259"/>
                      <a:gd name="T28" fmla="*/ 141 w 452"/>
                      <a:gd name="T29" fmla="*/ 85 h 259"/>
                      <a:gd name="T30" fmla="*/ 151 w 452"/>
                      <a:gd name="T31" fmla="*/ 89 h 259"/>
                      <a:gd name="T32" fmla="*/ 165 w 452"/>
                      <a:gd name="T33" fmla="*/ 99 h 259"/>
                      <a:gd name="T34" fmla="*/ 174 w 452"/>
                      <a:gd name="T35" fmla="*/ 103 h 259"/>
                      <a:gd name="T36" fmla="*/ 184 w 452"/>
                      <a:gd name="T37" fmla="*/ 108 h 259"/>
                      <a:gd name="T38" fmla="*/ 193 w 452"/>
                      <a:gd name="T39" fmla="*/ 113 h 259"/>
                      <a:gd name="T40" fmla="*/ 203 w 452"/>
                      <a:gd name="T41" fmla="*/ 122 h 259"/>
                      <a:gd name="T42" fmla="*/ 212 w 452"/>
                      <a:gd name="T43" fmla="*/ 127 h 259"/>
                      <a:gd name="T44" fmla="*/ 221 w 452"/>
                      <a:gd name="T45" fmla="*/ 132 h 259"/>
                      <a:gd name="T46" fmla="*/ 231 w 452"/>
                      <a:gd name="T47" fmla="*/ 136 h 259"/>
                      <a:gd name="T48" fmla="*/ 245 w 452"/>
                      <a:gd name="T49" fmla="*/ 141 h 259"/>
                      <a:gd name="T50" fmla="*/ 254 w 452"/>
                      <a:gd name="T51" fmla="*/ 151 h 259"/>
                      <a:gd name="T52" fmla="*/ 264 w 452"/>
                      <a:gd name="T53" fmla="*/ 155 h 259"/>
                      <a:gd name="T54" fmla="*/ 273 w 452"/>
                      <a:gd name="T55" fmla="*/ 160 h 259"/>
                      <a:gd name="T56" fmla="*/ 283 w 452"/>
                      <a:gd name="T57" fmla="*/ 165 h 259"/>
                      <a:gd name="T58" fmla="*/ 292 w 452"/>
                      <a:gd name="T59" fmla="*/ 169 h 259"/>
                      <a:gd name="T60" fmla="*/ 302 w 452"/>
                      <a:gd name="T61" fmla="*/ 179 h 259"/>
                      <a:gd name="T62" fmla="*/ 316 w 452"/>
                      <a:gd name="T63" fmla="*/ 184 h 259"/>
                      <a:gd name="T64" fmla="*/ 325 w 452"/>
                      <a:gd name="T65" fmla="*/ 188 h 259"/>
                      <a:gd name="T66" fmla="*/ 335 w 452"/>
                      <a:gd name="T67" fmla="*/ 193 h 259"/>
                      <a:gd name="T68" fmla="*/ 344 w 452"/>
                      <a:gd name="T69" fmla="*/ 198 h 259"/>
                      <a:gd name="T70" fmla="*/ 353 w 452"/>
                      <a:gd name="T71" fmla="*/ 207 h 259"/>
                      <a:gd name="T72" fmla="*/ 363 w 452"/>
                      <a:gd name="T73" fmla="*/ 212 h 259"/>
                      <a:gd name="T74" fmla="*/ 372 w 452"/>
                      <a:gd name="T75" fmla="*/ 217 h 259"/>
                      <a:gd name="T76" fmla="*/ 386 w 452"/>
                      <a:gd name="T77" fmla="*/ 221 h 259"/>
                      <a:gd name="T78" fmla="*/ 396 w 452"/>
                      <a:gd name="T79" fmla="*/ 226 h 259"/>
                      <a:gd name="T80" fmla="*/ 405 w 452"/>
                      <a:gd name="T81" fmla="*/ 231 h 259"/>
                      <a:gd name="T82" fmla="*/ 415 w 452"/>
                      <a:gd name="T83" fmla="*/ 240 h 259"/>
                      <a:gd name="T84" fmla="*/ 424 w 452"/>
                      <a:gd name="T85" fmla="*/ 245 h 259"/>
                      <a:gd name="T86" fmla="*/ 434 w 452"/>
                      <a:gd name="T87" fmla="*/ 250 h 259"/>
                      <a:gd name="T88" fmla="*/ 443 w 452"/>
                      <a:gd name="T89" fmla="*/ 254 h 259"/>
                      <a:gd name="T90" fmla="*/ 452 w 452"/>
                      <a:gd name="T91" fmla="*/ 259 h 2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52" h="259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23" y="14"/>
                        </a:lnTo>
                        <a:lnTo>
                          <a:pt x="33" y="19"/>
                        </a:lnTo>
                        <a:lnTo>
                          <a:pt x="42" y="23"/>
                        </a:lnTo>
                        <a:lnTo>
                          <a:pt x="52" y="33"/>
                        </a:lnTo>
                        <a:lnTo>
                          <a:pt x="61" y="37"/>
                        </a:lnTo>
                        <a:lnTo>
                          <a:pt x="71" y="42"/>
                        </a:lnTo>
                        <a:lnTo>
                          <a:pt x="80" y="47"/>
                        </a:lnTo>
                        <a:lnTo>
                          <a:pt x="94" y="56"/>
                        </a:lnTo>
                        <a:lnTo>
                          <a:pt x="104" y="61"/>
                        </a:lnTo>
                        <a:lnTo>
                          <a:pt x="113" y="66"/>
                        </a:lnTo>
                        <a:lnTo>
                          <a:pt x="122" y="75"/>
                        </a:lnTo>
                        <a:lnTo>
                          <a:pt x="132" y="80"/>
                        </a:lnTo>
                        <a:lnTo>
                          <a:pt x="141" y="85"/>
                        </a:lnTo>
                        <a:lnTo>
                          <a:pt x="151" y="89"/>
                        </a:lnTo>
                        <a:lnTo>
                          <a:pt x="165" y="99"/>
                        </a:lnTo>
                        <a:lnTo>
                          <a:pt x="174" y="103"/>
                        </a:lnTo>
                        <a:lnTo>
                          <a:pt x="184" y="108"/>
                        </a:lnTo>
                        <a:lnTo>
                          <a:pt x="193" y="113"/>
                        </a:lnTo>
                        <a:lnTo>
                          <a:pt x="203" y="122"/>
                        </a:lnTo>
                        <a:lnTo>
                          <a:pt x="212" y="127"/>
                        </a:lnTo>
                        <a:lnTo>
                          <a:pt x="221" y="132"/>
                        </a:lnTo>
                        <a:lnTo>
                          <a:pt x="231" y="136"/>
                        </a:lnTo>
                        <a:lnTo>
                          <a:pt x="245" y="141"/>
                        </a:lnTo>
                        <a:lnTo>
                          <a:pt x="254" y="151"/>
                        </a:lnTo>
                        <a:lnTo>
                          <a:pt x="264" y="155"/>
                        </a:lnTo>
                        <a:lnTo>
                          <a:pt x="273" y="160"/>
                        </a:lnTo>
                        <a:lnTo>
                          <a:pt x="283" y="165"/>
                        </a:lnTo>
                        <a:lnTo>
                          <a:pt x="292" y="169"/>
                        </a:lnTo>
                        <a:lnTo>
                          <a:pt x="302" y="179"/>
                        </a:lnTo>
                        <a:lnTo>
                          <a:pt x="316" y="184"/>
                        </a:lnTo>
                        <a:lnTo>
                          <a:pt x="325" y="188"/>
                        </a:lnTo>
                        <a:lnTo>
                          <a:pt x="335" y="193"/>
                        </a:lnTo>
                        <a:lnTo>
                          <a:pt x="344" y="198"/>
                        </a:lnTo>
                        <a:lnTo>
                          <a:pt x="353" y="207"/>
                        </a:lnTo>
                        <a:lnTo>
                          <a:pt x="363" y="212"/>
                        </a:lnTo>
                        <a:lnTo>
                          <a:pt x="372" y="217"/>
                        </a:lnTo>
                        <a:lnTo>
                          <a:pt x="386" y="221"/>
                        </a:lnTo>
                        <a:lnTo>
                          <a:pt x="396" y="226"/>
                        </a:lnTo>
                        <a:lnTo>
                          <a:pt x="405" y="231"/>
                        </a:lnTo>
                        <a:lnTo>
                          <a:pt x="415" y="240"/>
                        </a:lnTo>
                        <a:lnTo>
                          <a:pt x="424" y="245"/>
                        </a:lnTo>
                        <a:lnTo>
                          <a:pt x="434" y="250"/>
                        </a:lnTo>
                        <a:lnTo>
                          <a:pt x="443" y="254"/>
                        </a:lnTo>
                        <a:lnTo>
                          <a:pt x="452" y="259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97" y="2095"/>
                  <a:ext cx="117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  <p:sp>
              <p:nvSpPr>
                <p:cNvPr id="24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95" y="2376"/>
                  <a:ext cx="117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4978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4725" y="83518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圆盘的菲涅耳衍射图样：</a:t>
            </a:r>
          </a:p>
        </p:txBody>
      </p:sp>
      <p:grpSp>
        <p:nvGrpSpPr>
          <p:cNvPr id="82" name="Group 6"/>
          <p:cNvGrpSpPr>
            <a:grpSpLocks noChangeAspect="1"/>
          </p:cNvGrpSpPr>
          <p:nvPr/>
        </p:nvGrpSpPr>
        <p:grpSpPr bwMode="auto">
          <a:xfrm>
            <a:off x="912813" y="1746250"/>
            <a:ext cx="7515225" cy="3431943"/>
            <a:chOff x="963" y="1419"/>
            <a:chExt cx="3623" cy="1654"/>
          </a:xfrm>
        </p:grpSpPr>
        <p:sp>
          <p:nvSpPr>
            <p:cNvPr id="83" name="Text Box 7"/>
            <p:cNvSpPr txBox="1">
              <a:spLocks noChangeAspect="1" noChangeArrowheads="1"/>
            </p:cNvSpPr>
            <p:nvPr/>
          </p:nvSpPr>
          <p:spPr bwMode="auto">
            <a:xfrm>
              <a:off x="1431" y="2894"/>
              <a:ext cx="266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圆盘的菲涅耳衍射</a:t>
              </a:r>
            </a:p>
          </p:txBody>
        </p:sp>
        <p:grpSp>
          <p:nvGrpSpPr>
            <p:cNvPr id="84" name="Group 8"/>
            <p:cNvGrpSpPr>
              <a:grpSpLocks noChangeAspect="1"/>
            </p:cNvGrpSpPr>
            <p:nvPr/>
          </p:nvGrpSpPr>
          <p:grpSpPr bwMode="auto">
            <a:xfrm>
              <a:off x="963" y="1419"/>
              <a:ext cx="3623" cy="1287"/>
              <a:chOff x="963" y="1419"/>
              <a:chExt cx="3623" cy="1287"/>
            </a:xfrm>
          </p:grpSpPr>
          <p:grpSp>
            <p:nvGrpSpPr>
              <p:cNvPr id="85" name="Group 9"/>
              <p:cNvGrpSpPr>
                <a:grpSpLocks noChangeAspect="1"/>
              </p:cNvGrpSpPr>
              <p:nvPr/>
            </p:nvGrpSpPr>
            <p:grpSpPr bwMode="auto">
              <a:xfrm>
                <a:off x="2234" y="1420"/>
                <a:ext cx="1057" cy="1285"/>
                <a:chOff x="2234" y="1420"/>
                <a:chExt cx="1057" cy="1285"/>
              </a:xfrm>
            </p:grpSpPr>
            <p:pic>
              <p:nvPicPr>
                <p:cNvPr id="138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6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4" y="1420"/>
                  <a:ext cx="1057" cy="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08" y="2578"/>
                  <a:ext cx="908" cy="1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(b) </a:t>
                  </a:r>
                  <a:r>
                    <a: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仿真图样</a:t>
                  </a:r>
                </a:p>
              </p:txBody>
            </p:sp>
          </p:grpSp>
          <p:grpSp>
            <p:nvGrpSpPr>
              <p:cNvPr id="86" name="Group 12"/>
              <p:cNvGrpSpPr>
                <a:grpSpLocks noChangeAspect="1"/>
              </p:cNvGrpSpPr>
              <p:nvPr/>
            </p:nvGrpSpPr>
            <p:grpSpPr bwMode="auto">
              <a:xfrm>
                <a:off x="3406" y="1425"/>
                <a:ext cx="1180" cy="1275"/>
                <a:chOff x="3406" y="1425"/>
                <a:chExt cx="1180" cy="1275"/>
              </a:xfrm>
            </p:grpSpPr>
            <p:sp>
              <p:nvSpPr>
                <p:cNvPr id="90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70" y="2573"/>
                  <a:ext cx="1052" cy="1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(c) </a:t>
                  </a:r>
                  <a:r>
                    <a: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相对强度分布</a:t>
                  </a:r>
                </a:p>
              </p:txBody>
            </p:sp>
            <p:grpSp>
              <p:nvGrpSpPr>
                <p:cNvPr id="91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3406" y="1425"/>
                  <a:ext cx="1180" cy="1036"/>
                  <a:chOff x="6355" y="10388"/>
                  <a:chExt cx="1582" cy="1388"/>
                </a:xfrm>
              </p:grpSpPr>
              <p:grpSp>
                <p:nvGrpSpPr>
                  <p:cNvPr id="92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82" y="11606"/>
                    <a:ext cx="1500" cy="170"/>
                    <a:chOff x="6382" y="11668"/>
                    <a:chExt cx="1500" cy="170"/>
                  </a:xfrm>
                </p:grpSpPr>
                <p:sp>
                  <p:nvSpPr>
                    <p:cNvPr id="131" name="Rectangl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82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-6</a:t>
                      </a:r>
                    </a:p>
                  </p:txBody>
                </p:sp>
                <p:sp>
                  <p:nvSpPr>
                    <p:cNvPr id="132" name="Rectangle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03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-4</a:t>
                      </a:r>
                    </a:p>
                  </p:txBody>
                </p:sp>
                <p:sp>
                  <p:nvSpPr>
                    <p:cNvPr id="133" name="Rectangle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25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134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47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35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268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36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90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7" name="Rectangle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12" y="11668"/>
                      <a:ext cx="17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pPr algn="ctr" eaLnBrk="0" hangingPunct="0"/>
                      <a:r>
                        <a:rPr lang="en-US" altLang="zh-CN" sz="20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p:txBody>
                </p:sp>
              </p:grpSp>
              <p:grpSp>
                <p:nvGrpSpPr>
                  <p:cNvPr id="93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55" y="10388"/>
                    <a:ext cx="1582" cy="1203"/>
                    <a:chOff x="7657" y="7147"/>
                    <a:chExt cx="2190" cy="1721"/>
                  </a:xfrm>
                </p:grpSpPr>
                <p:sp>
                  <p:nvSpPr>
                    <p:cNvPr id="94" name="Rectangle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657" y="7147"/>
                      <a:ext cx="2190" cy="1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5" name="Rectangle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657" y="7147"/>
                      <a:ext cx="2190" cy="1720"/>
                    </a:xfrm>
                    <a:prstGeom prst="rect">
                      <a:avLst/>
                    </a:prstGeom>
                    <a:noFill/>
                    <a:ln w="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6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7147"/>
                      <a:ext cx="219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57" y="7147"/>
                      <a:ext cx="2190" cy="1720"/>
                    </a:xfrm>
                    <a:custGeom>
                      <a:avLst/>
                      <a:gdLst>
                        <a:gd name="T0" fmla="*/ 0 w 219"/>
                        <a:gd name="T1" fmla="*/ 172 h 172"/>
                        <a:gd name="T2" fmla="*/ 219 w 219"/>
                        <a:gd name="T3" fmla="*/ 172 h 172"/>
                        <a:gd name="T4" fmla="*/ 219 w 219"/>
                        <a:gd name="T5" fmla="*/ 0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9" h="172">
                          <a:moveTo>
                            <a:pt x="0" y="172"/>
                          </a:moveTo>
                          <a:lnTo>
                            <a:pt x="219" y="172"/>
                          </a:lnTo>
                          <a:lnTo>
                            <a:pt x="219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657" y="7147"/>
                      <a:ext cx="1" cy="17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9" name="Line 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8867"/>
                      <a:ext cx="219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0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657" y="7147"/>
                      <a:ext cx="1" cy="17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1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4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2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84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3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4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4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14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4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4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74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4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04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04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3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3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637" y="8847"/>
                      <a:ext cx="1" cy="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637" y="7147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8517"/>
                      <a:ext cx="1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27" y="8517"/>
                      <a:ext cx="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Line 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8177"/>
                      <a:ext cx="1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27" y="8177"/>
                      <a:ext cx="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9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7827"/>
                      <a:ext cx="1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27" y="7827"/>
                      <a:ext cx="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7477"/>
                      <a:ext cx="1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27" y="7477"/>
                      <a:ext cx="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7147"/>
                      <a:ext cx="1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827" y="7147"/>
                      <a:ext cx="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657" y="7147"/>
                      <a:ext cx="219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57" y="7147"/>
                      <a:ext cx="2190" cy="1720"/>
                    </a:xfrm>
                    <a:custGeom>
                      <a:avLst/>
                      <a:gdLst>
                        <a:gd name="T0" fmla="*/ 0 w 219"/>
                        <a:gd name="T1" fmla="*/ 172 h 172"/>
                        <a:gd name="T2" fmla="*/ 219 w 219"/>
                        <a:gd name="T3" fmla="*/ 172 h 172"/>
                        <a:gd name="T4" fmla="*/ 219 w 219"/>
                        <a:gd name="T5" fmla="*/ 0 h 1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9" h="172">
                          <a:moveTo>
                            <a:pt x="0" y="172"/>
                          </a:moveTo>
                          <a:lnTo>
                            <a:pt x="219" y="172"/>
                          </a:lnTo>
                          <a:lnTo>
                            <a:pt x="219" y="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7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657" y="7147"/>
                      <a:ext cx="1" cy="172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57" y="7147"/>
                      <a:ext cx="840" cy="1550"/>
                    </a:xfrm>
                    <a:custGeom>
                      <a:avLst/>
                      <a:gdLst>
                        <a:gd name="T0" fmla="*/ 10 w 840"/>
                        <a:gd name="T1" fmla="*/ 420 h 1550"/>
                        <a:gd name="T2" fmla="*/ 30 w 840"/>
                        <a:gd name="T3" fmla="*/ 470 h 1550"/>
                        <a:gd name="T4" fmla="*/ 50 w 840"/>
                        <a:gd name="T5" fmla="*/ 360 h 1550"/>
                        <a:gd name="T6" fmla="*/ 70 w 840"/>
                        <a:gd name="T7" fmla="*/ 430 h 1550"/>
                        <a:gd name="T8" fmla="*/ 80 w 840"/>
                        <a:gd name="T9" fmla="*/ 370 h 1550"/>
                        <a:gd name="T10" fmla="*/ 110 w 840"/>
                        <a:gd name="T11" fmla="*/ 470 h 1550"/>
                        <a:gd name="T12" fmla="*/ 120 w 840"/>
                        <a:gd name="T13" fmla="*/ 440 h 1550"/>
                        <a:gd name="T14" fmla="*/ 140 w 840"/>
                        <a:gd name="T15" fmla="*/ 330 h 1550"/>
                        <a:gd name="T16" fmla="*/ 160 w 840"/>
                        <a:gd name="T17" fmla="*/ 480 h 1550"/>
                        <a:gd name="T18" fmla="*/ 180 w 840"/>
                        <a:gd name="T19" fmla="*/ 410 h 1550"/>
                        <a:gd name="T20" fmla="*/ 210 w 840"/>
                        <a:gd name="T21" fmla="*/ 360 h 1550"/>
                        <a:gd name="T22" fmla="*/ 220 w 840"/>
                        <a:gd name="T23" fmla="*/ 520 h 1550"/>
                        <a:gd name="T24" fmla="*/ 240 w 840"/>
                        <a:gd name="T25" fmla="*/ 390 h 1550"/>
                        <a:gd name="T26" fmla="*/ 270 w 840"/>
                        <a:gd name="T27" fmla="*/ 360 h 1550"/>
                        <a:gd name="T28" fmla="*/ 290 w 840"/>
                        <a:gd name="T29" fmla="*/ 430 h 1550"/>
                        <a:gd name="T30" fmla="*/ 320 w 840"/>
                        <a:gd name="T31" fmla="*/ 280 h 1550"/>
                        <a:gd name="T32" fmla="*/ 330 w 840"/>
                        <a:gd name="T33" fmla="*/ 460 h 1550"/>
                        <a:gd name="T34" fmla="*/ 360 w 840"/>
                        <a:gd name="T35" fmla="*/ 480 h 1550"/>
                        <a:gd name="T36" fmla="*/ 380 w 840"/>
                        <a:gd name="T37" fmla="*/ 380 h 1550"/>
                        <a:gd name="T38" fmla="*/ 390 w 840"/>
                        <a:gd name="T39" fmla="*/ 310 h 1550"/>
                        <a:gd name="T40" fmla="*/ 420 w 840"/>
                        <a:gd name="T41" fmla="*/ 370 h 1550"/>
                        <a:gd name="T42" fmla="*/ 430 w 840"/>
                        <a:gd name="T43" fmla="*/ 590 h 1550"/>
                        <a:gd name="T44" fmla="*/ 450 w 840"/>
                        <a:gd name="T45" fmla="*/ 500 h 1550"/>
                        <a:gd name="T46" fmla="*/ 470 w 840"/>
                        <a:gd name="T47" fmla="*/ 380 h 1550"/>
                        <a:gd name="T48" fmla="*/ 490 w 840"/>
                        <a:gd name="T49" fmla="*/ 180 h 1550"/>
                        <a:gd name="T50" fmla="*/ 520 w 840"/>
                        <a:gd name="T51" fmla="*/ 380 h 1550"/>
                        <a:gd name="T52" fmla="*/ 530 w 840"/>
                        <a:gd name="T53" fmla="*/ 490 h 1550"/>
                        <a:gd name="T54" fmla="*/ 550 w 840"/>
                        <a:gd name="T55" fmla="*/ 670 h 1550"/>
                        <a:gd name="T56" fmla="*/ 580 w 840"/>
                        <a:gd name="T57" fmla="*/ 480 h 1550"/>
                        <a:gd name="T58" fmla="*/ 590 w 840"/>
                        <a:gd name="T59" fmla="*/ 390 h 1550"/>
                        <a:gd name="T60" fmla="*/ 620 w 840"/>
                        <a:gd name="T61" fmla="*/ 100 h 1550"/>
                        <a:gd name="T62" fmla="*/ 630 w 840"/>
                        <a:gd name="T63" fmla="*/ 120 h 1550"/>
                        <a:gd name="T64" fmla="*/ 650 w 840"/>
                        <a:gd name="T65" fmla="*/ 30 h 1550"/>
                        <a:gd name="T66" fmla="*/ 670 w 840"/>
                        <a:gd name="T67" fmla="*/ 110 h 1550"/>
                        <a:gd name="T68" fmla="*/ 680 w 840"/>
                        <a:gd name="T69" fmla="*/ 380 h 1550"/>
                        <a:gd name="T70" fmla="*/ 700 w 840"/>
                        <a:gd name="T71" fmla="*/ 430 h 1550"/>
                        <a:gd name="T72" fmla="*/ 720 w 840"/>
                        <a:gd name="T73" fmla="*/ 740 h 1550"/>
                        <a:gd name="T74" fmla="*/ 750 w 840"/>
                        <a:gd name="T75" fmla="*/ 950 h 1550"/>
                        <a:gd name="T76" fmla="*/ 770 w 840"/>
                        <a:gd name="T77" fmla="*/ 1110 h 1550"/>
                        <a:gd name="T78" fmla="*/ 780 w 840"/>
                        <a:gd name="T79" fmla="*/ 1310 h 1550"/>
                        <a:gd name="T80" fmla="*/ 800 w 840"/>
                        <a:gd name="T81" fmla="*/ 1320 h 1550"/>
                        <a:gd name="T82" fmla="*/ 830 w 840"/>
                        <a:gd name="T83" fmla="*/ 1490 h 15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40" h="1550">
                          <a:moveTo>
                            <a:pt x="0" y="440"/>
                          </a:moveTo>
                          <a:lnTo>
                            <a:pt x="0" y="360"/>
                          </a:lnTo>
                          <a:lnTo>
                            <a:pt x="10" y="420"/>
                          </a:lnTo>
                          <a:lnTo>
                            <a:pt x="20" y="420"/>
                          </a:lnTo>
                          <a:lnTo>
                            <a:pt x="20" y="470"/>
                          </a:lnTo>
                          <a:lnTo>
                            <a:pt x="30" y="470"/>
                          </a:lnTo>
                          <a:lnTo>
                            <a:pt x="30" y="380"/>
                          </a:lnTo>
                          <a:lnTo>
                            <a:pt x="50" y="340"/>
                          </a:lnTo>
                          <a:lnTo>
                            <a:pt x="50" y="360"/>
                          </a:lnTo>
                          <a:lnTo>
                            <a:pt x="60" y="460"/>
                          </a:lnTo>
                          <a:lnTo>
                            <a:pt x="60" y="470"/>
                          </a:lnTo>
                          <a:lnTo>
                            <a:pt x="70" y="430"/>
                          </a:lnTo>
                          <a:lnTo>
                            <a:pt x="70" y="460"/>
                          </a:lnTo>
                          <a:lnTo>
                            <a:pt x="80" y="440"/>
                          </a:lnTo>
                          <a:lnTo>
                            <a:pt x="80" y="370"/>
                          </a:lnTo>
                          <a:lnTo>
                            <a:pt x="90" y="330"/>
                          </a:lnTo>
                          <a:lnTo>
                            <a:pt x="90" y="360"/>
                          </a:lnTo>
                          <a:lnTo>
                            <a:pt x="110" y="470"/>
                          </a:lnTo>
                          <a:lnTo>
                            <a:pt x="110" y="490"/>
                          </a:lnTo>
                          <a:lnTo>
                            <a:pt x="120" y="460"/>
                          </a:lnTo>
                          <a:lnTo>
                            <a:pt x="120" y="440"/>
                          </a:lnTo>
                          <a:lnTo>
                            <a:pt x="130" y="420"/>
                          </a:lnTo>
                          <a:lnTo>
                            <a:pt x="130" y="390"/>
                          </a:lnTo>
                          <a:lnTo>
                            <a:pt x="140" y="330"/>
                          </a:lnTo>
                          <a:lnTo>
                            <a:pt x="140" y="340"/>
                          </a:lnTo>
                          <a:lnTo>
                            <a:pt x="160" y="440"/>
                          </a:lnTo>
                          <a:lnTo>
                            <a:pt x="160" y="480"/>
                          </a:lnTo>
                          <a:lnTo>
                            <a:pt x="170" y="490"/>
                          </a:lnTo>
                          <a:lnTo>
                            <a:pt x="170" y="470"/>
                          </a:lnTo>
                          <a:lnTo>
                            <a:pt x="180" y="410"/>
                          </a:lnTo>
                          <a:lnTo>
                            <a:pt x="190" y="360"/>
                          </a:lnTo>
                          <a:lnTo>
                            <a:pt x="190" y="340"/>
                          </a:lnTo>
                          <a:lnTo>
                            <a:pt x="210" y="360"/>
                          </a:lnTo>
                          <a:lnTo>
                            <a:pt x="210" y="410"/>
                          </a:lnTo>
                          <a:lnTo>
                            <a:pt x="220" y="500"/>
                          </a:lnTo>
                          <a:lnTo>
                            <a:pt x="220" y="520"/>
                          </a:lnTo>
                          <a:lnTo>
                            <a:pt x="230" y="470"/>
                          </a:lnTo>
                          <a:lnTo>
                            <a:pt x="230" y="410"/>
                          </a:lnTo>
                          <a:lnTo>
                            <a:pt x="240" y="390"/>
                          </a:lnTo>
                          <a:lnTo>
                            <a:pt x="260" y="320"/>
                          </a:lnTo>
                          <a:lnTo>
                            <a:pt x="260" y="310"/>
                          </a:lnTo>
                          <a:lnTo>
                            <a:pt x="270" y="360"/>
                          </a:lnTo>
                          <a:lnTo>
                            <a:pt x="270" y="420"/>
                          </a:lnTo>
                          <a:lnTo>
                            <a:pt x="290" y="470"/>
                          </a:lnTo>
                          <a:lnTo>
                            <a:pt x="290" y="430"/>
                          </a:lnTo>
                          <a:lnTo>
                            <a:pt x="310" y="420"/>
                          </a:lnTo>
                          <a:lnTo>
                            <a:pt x="320" y="320"/>
                          </a:lnTo>
                          <a:lnTo>
                            <a:pt x="320" y="280"/>
                          </a:lnTo>
                          <a:lnTo>
                            <a:pt x="320" y="290"/>
                          </a:lnTo>
                          <a:lnTo>
                            <a:pt x="330" y="340"/>
                          </a:lnTo>
                          <a:lnTo>
                            <a:pt x="330" y="460"/>
                          </a:lnTo>
                          <a:lnTo>
                            <a:pt x="340" y="480"/>
                          </a:lnTo>
                          <a:lnTo>
                            <a:pt x="360" y="490"/>
                          </a:lnTo>
                          <a:lnTo>
                            <a:pt x="360" y="480"/>
                          </a:lnTo>
                          <a:lnTo>
                            <a:pt x="370" y="530"/>
                          </a:lnTo>
                          <a:lnTo>
                            <a:pt x="370" y="440"/>
                          </a:lnTo>
                          <a:lnTo>
                            <a:pt x="380" y="380"/>
                          </a:lnTo>
                          <a:lnTo>
                            <a:pt x="380" y="270"/>
                          </a:lnTo>
                          <a:lnTo>
                            <a:pt x="390" y="270"/>
                          </a:lnTo>
                          <a:lnTo>
                            <a:pt x="390" y="310"/>
                          </a:lnTo>
                          <a:lnTo>
                            <a:pt x="410" y="330"/>
                          </a:lnTo>
                          <a:lnTo>
                            <a:pt x="410" y="380"/>
                          </a:lnTo>
                          <a:lnTo>
                            <a:pt x="420" y="370"/>
                          </a:lnTo>
                          <a:lnTo>
                            <a:pt x="420" y="440"/>
                          </a:lnTo>
                          <a:lnTo>
                            <a:pt x="430" y="490"/>
                          </a:lnTo>
                          <a:lnTo>
                            <a:pt x="430" y="590"/>
                          </a:lnTo>
                          <a:lnTo>
                            <a:pt x="440" y="600"/>
                          </a:lnTo>
                          <a:lnTo>
                            <a:pt x="440" y="550"/>
                          </a:lnTo>
                          <a:lnTo>
                            <a:pt x="450" y="500"/>
                          </a:lnTo>
                          <a:lnTo>
                            <a:pt x="450" y="420"/>
                          </a:lnTo>
                          <a:lnTo>
                            <a:pt x="470" y="420"/>
                          </a:lnTo>
                          <a:lnTo>
                            <a:pt x="470" y="380"/>
                          </a:lnTo>
                          <a:lnTo>
                            <a:pt x="480" y="340"/>
                          </a:lnTo>
                          <a:lnTo>
                            <a:pt x="480" y="230"/>
                          </a:lnTo>
                          <a:lnTo>
                            <a:pt x="490" y="180"/>
                          </a:lnTo>
                          <a:lnTo>
                            <a:pt x="500" y="230"/>
                          </a:lnTo>
                          <a:lnTo>
                            <a:pt x="500" y="340"/>
                          </a:lnTo>
                          <a:lnTo>
                            <a:pt x="520" y="380"/>
                          </a:lnTo>
                          <a:lnTo>
                            <a:pt x="520" y="430"/>
                          </a:lnTo>
                          <a:lnTo>
                            <a:pt x="530" y="430"/>
                          </a:lnTo>
                          <a:lnTo>
                            <a:pt x="530" y="490"/>
                          </a:lnTo>
                          <a:lnTo>
                            <a:pt x="540" y="550"/>
                          </a:lnTo>
                          <a:lnTo>
                            <a:pt x="540" y="650"/>
                          </a:lnTo>
                          <a:lnTo>
                            <a:pt x="550" y="670"/>
                          </a:lnTo>
                          <a:lnTo>
                            <a:pt x="570" y="620"/>
                          </a:lnTo>
                          <a:lnTo>
                            <a:pt x="570" y="500"/>
                          </a:lnTo>
                          <a:lnTo>
                            <a:pt x="580" y="480"/>
                          </a:lnTo>
                          <a:lnTo>
                            <a:pt x="580" y="490"/>
                          </a:lnTo>
                          <a:lnTo>
                            <a:pt x="590" y="470"/>
                          </a:lnTo>
                          <a:lnTo>
                            <a:pt x="590" y="390"/>
                          </a:lnTo>
                          <a:lnTo>
                            <a:pt x="600" y="310"/>
                          </a:lnTo>
                          <a:lnTo>
                            <a:pt x="600" y="160"/>
                          </a:lnTo>
                          <a:lnTo>
                            <a:pt x="620" y="100"/>
                          </a:lnTo>
                          <a:lnTo>
                            <a:pt x="620" y="50"/>
                          </a:lnTo>
                          <a:lnTo>
                            <a:pt x="620" y="70"/>
                          </a:lnTo>
                          <a:lnTo>
                            <a:pt x="630" y="120"/>
                          </a:lnTo>
                          <a:lnTo>
                            <a:pt x="640" y="130"/>
                          </a:lnTo>
                          <a:lnTo>
                            <a:pt x="640" y="60"/>
                          </a:lnTo>
                          <a:lnTo>
                            <a:pt x="650" y="30"/>
                          </a:lnTo>
                          <a:lnTo>
                            <a:pt x="650" y="0"/>
                          </a:lnTo>
                          <a:lnTo>
                            <a:pt x="650" y="20"/>
                          </a:lnTo>
                          <a:lnTo>
                            <a:pt x="670" y="110"/>
                          </a:lnTo>
                          <a:lnTo>
                            <a:pt x="670" y="210"/>
                          </a:lnTo>
                          <a:lnTo>
                            <a:pt x="680" y="330"/>
                          </a:lnTo>
                          <a:lnTo>
                            <a:pt x="680" y="380"/>
                          </a:lnTo>
                          <a:lnTo>
                            <a:pt x="690" y="430"/>
                          </a:lnTo>
                          <a:lnTo>
                            <a:pt x="690" y="420"/>
                          </a:lnTo>
                          <a:lnTo>
                            <a:pt x="700" y="430"/>
                          </a:lnTo>
                          <a:lnTo>
                            <a:pt x="700" y="520"/>
                          </a:lnTo>
                          <a:lnTo>
                            <a:pt x="720" y="640"/>
                          </a:lnTo>
                          <a:lnTo>
                            <a:pt x="720" y="740"/>
                          </a:lnTo>
                          <a:lnTo>
                            <a:pt x="730" y="860"/>
                          </a:lnTo>
                          <a:lnTo>
                            <a:pt x="730" y="910"/>
                          </a:lnTo>
                          <a:lnTo>
                            <a:pt x="750" y="950"/>
                          </a:lnTo>
                          <a:lnTo>
                            <a:pt x="740" y="950"/>
                          </a:lnTo>
                          <a:lnTo>
                            <a:pt x="750" y="1030"/>
                          </a:lnTo>
                          <a:lnTo>
                            <a:pt x="770" y="1110"/>
                          </a:lnTo>
                          <a:lnTo>
                            <a:pt x="770" y="1190"/>
                          </a:lnTo>
                          <a:lnTo>
                            <a:pt x="780" y="1270"/>
                          </a:lnTo>
                          <a:lnTo>
                            <a:pt x="780" y="1310"/>
                          </a:lnTo>
                          <a:lnTo>
                            <a:pt x="790" y="1350"/>
                          </a:lnTo>
                          <a:lnTo>
                            <a:pt x="790" y="1340"/>
                          </a:lnTo>
                          <a:lnTo>
                            <a:pt x="800" y="1320"/>
                          </a:lnTo>
                          <a:lnTo>
                            <a:pt x="810" y="1370"/>
                          </a:lnTo>
                          <a:lnTo>
                            <a:pt x="810" y="1410"/>
                          </a:lnTo>
                          <a:lnTo>
                            <a:pt x="830" y="1490"/>
                          </a:lnTo>
                          <a:lnTo>
                            <a:pt x="830" y="1520"/>
                          </a:lnTo>
                          <a:lnTo>
                            <a:pt x="840" y="155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97" y="7147"/>
                      <a:ext cx="830" cy="1720"/>
                    </a:xfrm>
                    <a:custGeom>
                      <a:avLst/>
                      <a:gdLst>
                        <a:gd name="T0" fmla="*/ 10 w 830"/>
                        <a:gd name="T1" fmla="*/ 1490 h 1720"/>
                        <a:gd name="T2" fmla="*/ 40 w 830"/>
                        <a:gd name="T3" fmla="*/ 1560 h 1720"/>
                        <a:gd name="T4" fmla="*/ 50 w 830"/>
                        <a:gd name="T5" fmla="*/ 1650 h 1720"/>
                        <a:gd name="T6" fmla="*/ 70 w 830"/>
                        <a:gd name="T7" fmla="*/ 1560 h 1720"/>
                        <a:gd name="T8" fmla="*/ 100 w 830"/>
                        <a:gd name="T9" fmla="*/ 1660 h 1720"/>
                        <a:gd name="T10" fmla="*/ 110 w 830"/>
                        <a:gd name="T11" fmla="*/ 1630 h 1720"/>
                        <a:gd name="T12" fmla="*/ 140 w 830"/>
                        <a:gd name="T13" fmla="*/ 1570 h 1720"/>
                        <a:gd name="T14" fmla="*/ 160 w 830"/>
                        <a:gd name="T15" fmla="*/ 1710 h 1720"/>
                        <a:gd name="T16" fmla="*/ 170 w 830"/>
                        <a:gd name="T17" fmla="*/ 1570 h 1720"/>
                        <a:gd name="T18" fmla="*/ 200 w 830"/>
                        <a:gd name="T19" fmla="*/ 1500 h 1720"/>
                        <a:gd name="T20" fmla="*/ 210 w 830"/>
                        <a:gd name="T21" fmla="*/ 1720 h 1720"/>
                        <a:gd name="T22" fmla="*/ 240 w 830"/>
                        <a:gd name="T23" fmla="*/ 1460 h 1720"/>
                        <a:gd name="T24" fmla="*/ 250 w 830"/>
                        <a:gd name="T25" fmla="*/ 830 h 1720"/>
                        <a:gd name="T26" fmla="*/ 270 w 830"/>
                        <a:gd name="T27" fmla="*/ 1050 h 1720"/>
                        <a:gd name="T28" fmla="*/ 290 w 830"/>
                        <a:gd name="T29" fmla="*/ 1600 h 1720"/>
                        <a:gd name="T30" fmla="*/ 300 w 830"/>
                        <a:gd name="T31" fmla="*/ 1680 h 1720"/>
                        <a:gd name="T32" fmla="*/ 320 w 830"/>
                        <a:gd name="T33" fmla="*/ 1500 h 1720"/>
                        <a:gd name="T34" fmla="*/ 350 w 830"/>
                        <a:gd name="T35" fmla="*/ 1630 h 1720"/>
                        <a:gd name="T36" fmla="*/ 360 w 830"/>
                        <a:gd name="T37" fmla="*/ 1670 h 1720"/>
                        <a:gd name="T38" fmla="*/ 380 w 830"/>
                        <a:gd name="T39" fmla="*/ 1560 h 1720"/>
                        <a:gd name="T40" fmla="*/ 400 w 830"/>
                        <a:gd name="T41" fmla="*/ 1670 h 1720"/>
                        <a:gd name="T42" fmla="*/ 420 w 830"/>
                        <a:gd name="T43" fmla="*/ 1620 h 1720"/>
                        <a:gd name="T44" fmla="*/ 450 w 830"/>
                        <a:gd name="T45" fmla="*/ 1570 h 1720"/>
                        <a:gd name="T46" fmla="*/ 460 w 830"/>
                        <a:gd name="T47" fmla="*/ 1650 h 1720"/>
                        <a:gd name="T48" fmla="*/ 480 w 830"/>
                        <a:gd name="T49" fmla="*/ 1560 h 1720"/>
                        <a:gd name="T50" fmla="*/ 510 w 830"/>
                        <a:gd name="T51" fmla="*/ 1520 h 1720"/>
                        <a:gd name="T52" fmla="*/ 530 w 830"/>
                        <a:gd name="T53" fmla="*/ 1490 h 1720"/>
                        <a:gd name="T54" fmla="*/ 550 w 830"/>
                        <a:gd name="T55" fmla="*/ 1310 h 1720"/>
                        <a:gd name="T56" fmla="*/ 570 w 830"/>
                        <a:gd name="T57" fmla="*/ 1340 h 1720"/>
                        <a:gd name="T58" fmla="*/ 600 w 830"/>
                        <a:gd name="T59" fmla="*/ 1040 h 1720"/>
                        <a:gd name="T60" fmla="*/ 610 w 830"/>
                        <a:gd name="T61" fmla="*/ 960 h 1720"/>
                        <a:gd name="T62" fmla="*/ 630 w 830"/>
                        <a:gd name="T63" fmla="*/ 850 h 1720"/>
                        <a:gd name="T64" fmla="*/ 650 w 830"/>
                        <a:gd name="T65" fmla="*/ 470 h 1720"/>
                        <a:gd name="T66" fmla="*/ 670 w 830"/>
                        <a:gd name="T67" fmla="*/ 410 h 1720"/>
                        <a:gd name="T68" fmla="*/ 690 w 830"/>
                        <a:gd name="T69" fmla="*/ 20 h 1720"/>
                        <a:gd name="T70" fmla="*/ 710 w 830"/>
                        <a:gd name="T71" fmla="*/ 80 h 1720"/>
                        <a:gd name="T72" fmla="*/ 720 w 830"/>
                        <a:gd name="T73" fmla="*/ 110 h 1720"/>
                        <a:gd name="T74" fmla="*/ 740 w 830"/>
                        <a:gd name="T75" fmla="*/ 180 h 1720"/>
                        <a:gd name="T76" fmla="*/ 770 w 830"/>
                        <a:gd name="T77" fmla="*/ 480 h 1720"/>
                        <a:gd name="T78" fmla="*/ 780 w 830"/>
                        <a:gd name="T79" fmla="*/ 540 h 1720"/>
                        <a:gd name="T80" fmla="*/ 810 w 830"/>
                        <a:gd name="T81" fmla="*/ 700 h 1720"/>
                        <a:gd name="T82" fmla="*/ 820 w 830"/>
                        <a:gd name="T83" fmla="*/ 440 h 1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30" h="1720">
                          <a:moveTo>
                            <a:pt x="0" y="1550"/>
                          </a:moveTo>
                          <a:lnTo>
                            <a:pt x="10" y="1520"/>
                          </a:lnTo>
                          <a:lnTo>
                            <a:pt x="10" y="1490"/>
                          </a:lnTo>
                          <a:lnTo>
                            <a:pt x="20" y="1500"/>
                          </a:lnTo>
                          <a:lnTo>
                            <a:pt x="20" y="1510"/>
                          </a:lnTo>
                          <a:lnTo>
                            <a:pt x="40" y="1560"/>
                          </a:lnTo>
                          <a:lnTo>
                            <a:pt x="40" y="1600"/>
                          </a:lnTo>
                          <a:lnTo>
                            <a:pt x="50" y="1630"/>
                          </a:lnTo>
                          <a:lnTo>
                            <a:pt x="50" y="1650"/>
                          </a:lnTo>
                          <a:lnTo>
                            <a:pt x="60" y="1630"/>
                          </a:lnTo>
                          <a:lnTo>
                            <a:pt x="60" y="1570"/>
                          </a:lnTo>
                          <a:lnTo>
                            <a:pt x="70" y="1560"/>
                          </a:lnTo>
                          <a:lnTo>
                            <a:pt x="90" y="1580"/>
                          </a:lnTo>
                          <a:lnTo>
                            <a:pt x="90" y="1610"/>
                          </a:lnTo>
                          <a:lnTo>
                            <a:pt x="100" y="1660"/>
                          </a:lnTo>
                          <a:lnTo>
                            <a:pt x="100" y="1680"/>
                          </a:lnTo>
                          <a:lnTo>
                            <a:pt x="110" y="1670"/>
                          </a:lnTo>
                          <a:lnTo>
                            <a:pt x="110" y="1630"/>
                          </a:lnTo>
                          <a:lnTo>
                            <a:pt x="120" y="1600"/>
                          </a:lnTo>
                          <a:lnTo>
                            <a:pt x="120" y="1570"/>
                          </a:lnTo>
                          <a:lnTo>
                            <a:pt x="140" y="1570"/>
                          </a:lnTo>
                          <a:lnTo>
                            <a:pt x="150" y="1620"/>
                          </a:lnTo>
                          <a:lnTo>
                            <a:pt x="150" y="1700"/>
                          </a:lnTo>
                          <a:lnTo>
                            <a:pt x="160" y="1710"/>
                          </a:lnTo>
                          <a:lnTo>
                            <a:pt x="160" y="1680"/>
                          </a:lnTo>
                          <a:lnTo>
                            <a:pt x="170" y="1630"/>
                          </a:lnTo>
                          <a:lnTo>
                            <a:pt x="170" y="1570"/>
                          </a:lnTo>
                          <a:lnTo>
                            <a:pt x="190" y="1520"/>
                          </a:lnTo>
                          <a:lnTo>
                            <a:pt x="190" y="1490"/>
                          </a:lnTo>
                          <a:lnTo>
                            <a:pt x="200" y="1500"/>
                          </a:lnTo>
                          <a:lnTo>
                            <a:pt x="200" y="1610"/>
                          </a:lnTo>
                          <a:lnTo>
                            <a:pt x="210" y="1670"/>
                          </a:lnTo>
                          <a:lnTo>
                            <a:pt x="210" y="1720"/>
                          </a:lnTo>
                          <a:lnTo>
                            <a:pt x="220" y="1700"/>
                          </a:lnTo>
                          <a:lnTo>
                            <a:pt x="220" y="1610"/>
                          </a:lnTo>
                          <a:lnTo>
                            <a:pt x="240" y="1460"/>
                          </a:lnTo>
                          <a:lnTo>
                            <a:pt x="240" y="1260"/>
                          </a:lnTo>
                          <a:lnTo>
                            <a:pt x="250" y="1080"/>
                          </a:lnTo>
                          <a:lnTo>
                            <a:pt x="250" y="830"/>
                          </a:lnTo>
                          <a:lnTo>
                            <a:pt x="260" y="800"/>
                          </a:lnTo>
                          <a:lnTo>
                            <a:pt x="260" y="900"/>
                          </a:lnTo>
                          <a:lnTo>
                            <a:pt x="270" y="1050"/>
                          </a:lnTo>
                          <a:lnTo>
                            <a:pt x="270" y="1260"/>
                          </a:lnTo>
                          <a:lnTo>
                            <a:pt x="290" y="1440"/>
                          </a:lnTo>
                          <a:lnTo>
                            <a:pt x="290" y="1600"/>
                          </a:lnTo>
                          <a:lnTo>
                            <a:pt x="300" y="1680"/>
                          </a:lnTo>
                          <a:lnTo>
                            <a:pt x="300" y="1710"/>
                          </a:lnTo>
                          <a:lnTo>
                            <a:pt x="300" y="1680"/>
                          </a:lnTo>
                          <a:lnTo>
                            <a:pt x="310" y="1610"/>
                          </a:lnTo>
                          <a:lnTo>
                            <a:pt x="310" y="1550"/>
                          </a:lnTo>
                          <a:lnTo>
                            <a:pt x="320" y="1500"/>
                          </a:lnTo>
                          <a:lnTo>
                            <a:pt x="330" y="1510"/>
                          </a:lnTo>
                          <a:lnTo>
                            <a:pt x="330" y="1570"/>
                          </a:lnTo>
                          <a:lnTo>
                            <a:pt x="350" y="1630"/>
                          </a:lnTo>
                          <a:lnTo>
                            <a:pt x="350" y="1710"/>
                          </a:lnTo>
                          <a:lnTo>
                            <a:pt x="360" y="1700"/>
                          </a:lnTo>
                          <a:lnTo>
                            <a:pt x="360" y="1670"/>
                          </a:lnTo>
                          <a:lnTo>
                            <a:pt x="370" y="1620"/>
                          </a:lnTo>
                          <a:lnTo>
                            <a:pt x="370" y="1580"/>
                          </a:lnTo>
                          <a:lnTo>
                            <a:pt x="380" y="1560"/>
                          </a:lnTo>
                          <a:lnTo>
                            <a:pt x="380" y="1570"/>
                          </a:lnTo>
                          <a:lnTo>
                            <a:pt x="400" y="1600"/>
                          </a:lnTo>
                          <a:lnTo>
                            <a:pt x="400" y="1670"/>
                          </a:lnTo>
                          <a:lnTo>
                            <a:pt x="410" y="1680"/>
                          </a:lnTo>
                          <a:lnTo>
                            <a:pt x="420" y="1650"/>
                          </a:lnTo>
                          <a:lnTo>
                            <a:pt x="420" y="1620"/>
                          </a:lnTo>
                          <a:lnTo>
                            <a:pt x="430" y="1580"/>
                          </a:lnTo>
                          <a:lnTo>
                            <a:pt x="430" y="1560"/>
                          </a:lnTo>
                          <a:lnTo>
                            <a:pt x="450" y="1570"/>
                          </a:lnTo>
                          <a:lnTo>
                            <a:pt x="450" y="1600"/>
                          </a:lnTo>
                          <a:lnTo>
                            <a:pt x="460" y="1630"/>
                          </a:lnTo>
                          <a:lnTo>
                            <a:pt x="460" y="1650"/>
                          </a:lnTo>
                          <a:lnTo>
                            <a:pt x="470" y="1630"/>
                          </a:lnTo>
                          <a:lnTo>
                            <a:pt x="470" y="1610"/>
                          </a:lnTo>
                          <a:lnTo>
                            <a:pt x="480" y="1560"/>
                          </a:lnTo>
                          <a:lnTo>
                            <a:pt x="480" y="1490"/>
                          </a:lnTo>
                          <a:lnTo>
                            <a:pt x="500" y="1500"/>
                          </a:lnTo>
                          <a:lnTo>
                            <a:pt x="510" y="1520"/>
                          </a:lnTo>
                          <a:lnTo>
                            <a:pt x="510" y="1550"/>
                          </a:lnTo>
                          <a:lnTo>
                            <a:pt x="520" y="1540"/>
                          </a:lnTo>
                          <a:lnTo>
                            <a:pt x="530" y="1490"/>
                          </a:lnTo>
                          <a:lnTo>
                            <a:pt x="530" y="1360"/>
                          </a:lnTo>
                          <a:lnTo>
                            <a:pt x="550" y="1340"/>
                          </a:lnTo>
                          <a:lnTo>
                            <a:pt x="550" y="1310"/>
                          </a:lnTo>
                          <a:lnTo>
                            <a:pt x="570" y="1340"/>
                          </a:lnTo>
                          <a:lnTo>
                            <a:pt x="560" y="1340"/>
                          </a:lnTo>
                          <a:lnTo>
                            <a:pt x="570" y="1340"/>
                          </a:lnTo>
                          <a:lnTo>
                            <a:pt x="580" y="1270"/>
                          </a:lnTo>
                          <a:lnTo>
                            <a:pt x="580" y="1100"/>
                          </a:lnTo>
                          <a:lnTo>
                            <a:pt x="600" y="1040"/>
                          </a:lnTo>
                          <a:lnTo>
                            <a:pt x="600" y="980"/>
                          </a:lnTo>
                          <a:lnTo>
                            <a:pt x="610" y="950"/>
                          </a:lnTo>
                          <a:lnTo>
                            <a:pt x="610" y="960"/>
                          </a:lnTo>
                          <a:lnTo>
                            <a:pt x="620" y="950"/>
                          </a:lnTo>
                          <a:lnTo>
                            <a:pt x="620" y="940"/>
                          </a:lnTo>
                          <a:lnTo>
                            <a:pt x="630" y="850"/>
                          </a:lnTo>
                          <a:lnTo>
                            <a:pt x="630" y="640"/>
                          </a:lnTo>
                          <a:lnTo>
                            <a:pt x="650" y="540"/>
                          </a:lnTo>
                          <a:lnTo>
                            <a:pt x="650" y="470"/>
                          </a:lnTo>
                          <a:lnTo>
                            <a:pt x="660" y="420"/>
                          </a:lnTo>
                          <a:lnTo>
                            <a:pt x="660" y="430"/>
                          </a:lnTo>
                          <a:lnTo>
                            <a:pt x="670" y="410"/>
                          </a:lnTo>
                          <a:lnTo>
                            <a:pt x="680" y="320"/>
                          </a:lnTo>
                          <a:lnTo>
                            <a:pt x="680" y="120"/>
                          </a:lnTo>
                          <a:lnTo>
                            <a:pt x="690" y="20"/>
                          </a:lnTo>
                          <a:lnTo>
                            <a:pt x="690" y="10"/>
                          </a:lnTo>
                          <a:lnTo>
                            <a:pt x="710" y="0"/>
                          </a:lnTo>
                          <a:lnTo>
                            <a:pt x="710" y="80"/>
                          </a:lnTo>
                          <a:lnTo>
                            <a:pt x="720" y="110"/>
                          </a:lnTo>
                          <a:lnTo>
                            <a:pt x="720" y="140"/>
                          </a:lnTo>
                          <a:lnTo>
                            <a:pt x="720" y="110"/>
                          </a:lnTo>
                          <a:lnTo>
                            <a:pt x="730" y="70"/>
                          </a:lnTo>
                          <a:lnTo>
                            <a:pt x="740" y="70"/>
                          </a:lnTo>
                          <a:lnTo>
                            <a:pt x="740" y="180"/>
                          </a:lnTo>
                          <a:lnTo>
                            <a:pt x="760" y="270"/>
                          </a:lnTo>
                          <a:lnTo>
                            <a:pt x="760" y="390"/>
                          </a:lnTo>
                          <a:lnTo>
                            <a:pt x="770" y="480"/>
                          </a:lnTo>
                          <a:lnTo>
                            <a:pt x="770" y="490"/>
                          </a:lnTo>
                          <a:lnTo>
                            <a:pt x="780" y="480"/>
                          </a:lnTo>
                          <a:lnTo>
                            <a:pt x="780" y="540"/>
                          </a:lnTo>
                          <a:lnTo>
                            <a:pt x="790" y="600"/>
                          </a:lnTo>
                          <a:lnTo>
                            <a:pt x="790" y="670"/>
                          </a:lnTo>
                          <a:lnTo>
                            <a:pt x="810" y="700"/>
                          </a:lnTo>
                          <a:lnTo>
                            <a:pt x="810" y="640"/>
                          </a:lnTo>
                          <a:lnTo>
                            <a:pt x="820" y="590"/>
                          </a:lnTo>
                          <a:lnTo>
                            <a:pt x="820" y="440"/>
                          </a:lnTo>
                          <a:lnTo>
                            <a:pt x="830" y="440"/>
                          </a:lnTo>
                          <a:lnTo>
                            <a:pt x="830" y="41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327" y="7317"/>
                      <a:ext cx="520" cy="430"/>
                    </a:xfrm>
                    <a:custGeom>
                      <a:avLst/>
                      <a:gdLst>
                        <a:gd name="T0" fmla="*/ 10 w 520"/>
                        <a:gd name="T1" fmla="*/ 240 h 430"/>
                        <a:gd name="T2" fmla="*/ 30 w 520"/>
                        <a:gd name="T3" fmla="*/ 70 h 430"/>
                        <a:gd name="T4" fmla="*/ 40 w 520"/>
                        <a:gd name="T5" fmla="*/ 0 h 430"/>
                        <a:gd name="T6" fmla="*/ 50 w 520"/>
                        <a:gd name="T7" fmla="*/ 210 h 430"/>
                        <a:gd name="T8" fmla="*/ 60 w 520"/>
                        <a:gd name="T9" fmla="*/ 240 h 430"/>
                        <a:gd name="T10" fmla="*/ 80 w 520"/>
                        <a:gd name="T11" fmla="*/ 310 h 430"/>
                        <a:gd name="T12" fmla="*/ 90 w 520"/>
                        <a:gd name="T13" fmla="*/ 430 h 430"/>
                        <a:gd name="T14" fmla="*/ 100 w 520"/>
                        <a:gd name="T15" fmla="*/ 260 h 430"/>
                        <a:gd name="T16" fmla="*/ 110 w 520"/>
                        <a:gd name="T17" fmla="*/ 210 h 430"/>
                        <a:gd name="T18" fmla="*/ 130 w 520"/>
                        <a:gd name="T19" fmla="*/ 190 h 430"/>
                        <a:gd name="T20" fmla="*/ 140 w 520"/>
                        <a:gd name="T21" fmla="*/ 90 h 430"/>
                        <a:gd name="T22" fmla="*/ 150 w 520"/>
                        <a:gd name="T23" fmla="*/ 290 h 430"/>
                        <a:gd name="T24" fmla="*/ 160 w 520"/>
                        <a:gd name="T25" fmla="*/ 330 h 430"/>
                        <a:gd name="T26" fmla="*/ 180 w 520"/>
                        <a:gd name="T27" fmla="*/ 310 h 430"/>
                        <a:gd name="T28" fmla="*/ 190 w 520"/>
                        <a:gd name="T29" fmla="*/ 200 h 430"/>
                        <a:gd name="T30" fmla="*/ 200 w 520"/>
                        <a:gd name="T31" fmla="*/ 100 h 430"/>
                        <a:gd name="T32" fmla="*/ 210 w 520"/>
                        <a:gd name="T33" fmla="*/ 220 h 430"/>
                        <a:gd name="T34" fmla="*/ 220 w 520"/>
                        <a:gd name="T35" fmla="*/ 290 h 430"/>
                        <a:gd name="T36" fmla="*/ 240 w 520"/>
                        <a:gd name="T37" fmla="*/ 310 h 430"/>
                        <a:gd name="T38" fmla="*/ 250 w 520"/>
                        <a:gd name="T39" fmla="*/ 320 h 430"/>
                        <a:gd name="T40" fmla="*/ 260 w 520"/>
                        <a:gd name="T41" fmla="*/ 190 h 430"/>
                        <a:gd name="T42" fmla="*/ 270 w 520"/>
                        <a:gd name="T43" fmla="*/ 170 h 430"/>
                        <a:gd name="T44" fmla="*/ 290 w 520"/>
                        <a:gd name="T45" fmla="*/ 260 h 430"/>
                        <a:gd name="T46" fmla="*/ 300 w 520"/>
                        <a:gd name="T47" fmla="*/ 300 h 430"/>
                        <a:gd name="T48" fmla="*/ 310 w 520"/>
                        <a:gd name="T49" fmla="*/ 310 h 430"/>
                        <a:gd name="T50" fmla="*/ 320 w 520"/>
                        <a:gd name="T51" fmla="*/ 190 h 430"/>
                        <a:gd name="T52" fmla="*/ 320 w 520"/>
                        <a:gd name="T53" fmla="*/ 210 h 430"/>
                        <a:gd name="T54" fmla="*/ 350 w 520"/>
                        <a:gd name="T55" fmla="*/ 260 h 430"/>
                        <a:gd name="T56" fmla="*/ 360 w 520"/>
                        <a:gd name="T57" fmla="*/ 320 h 430"/>
                        <a:gd name="T58" fmla="*/ 370 w 520"/>
                        <a:gd name="T59" fmla="*/ 250 h 430"/>
                        <a:gd name="T60" fmla="*/ 370 w 520"/>
                        <a:gd name="T61" fmla="*/ 190 h 430"/>
                        <a:gd name="T62" fmla="*/ 390 w 520"/>
                        <a:gd name="T63" fmla="*/ 240 h 430"/>
                        <a:gd name="T64" fmla="*/ 410 w 520"/>
                        <a:gd name="T65" fmla="*/ 290 h 430"/>
                        <a:gd name="T66" fmla="*/ 420 w 520"/>
                        <a:gd name="T67" fmla="*/ 270 h 430"/>
                        <a:gd name="T68" fmla="*/ 440 w 520"/>
                        <a:gd name="T69" fmla="*/ 170 h 430"/>
                        <a:gd name="T70" fmla="*/ 450 w 520"/>
                        <a:gd name="T71" fmla="*/ 290 h 430"/>
                        <a:gd name="T72" fmla="*/ 460 w 520"/>
                        <a:gd name="T73" fmla="*/ 270 h 430"/>
                        <a:gd name="T74" fmla="*/ 470 w 520"/>
                        <a:gd name="T75" fmla="*/ 260 h 430"/>
                        <a:gd name="T76" fmla="*/ 490 w 520"/>
                        <a:gd name="T77" fmla="*/ 170 h 430"/>
                        <a:gd name="T78" fmla="*/ 500 w 520"/>
                        <a:gd name="T79" fmla="*/ 310 h 430"/>
                        <a:gd name="T80" fmla="*/ 510 w 520"/>
                        <a:gd name="T81" fmla="*/ 260 h 430"/>
                        <a:gd name="T82" fmla="*/ 520 w 520"/>
                        <a:gd name="T83" fmla="*/ 220 h 4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520" h="430">
                          <a:moveTo>
                            <a:pt x="0" y="240"/>
                          </a:moveTo>
                          <a:lnTo>
                            <a:pt x="10" y="240"/>
                          </a:lnTo>
                          <a:lnTo>
                            <a:pt x="10" y="160"/>
                          </a:lnTo>
                          <a:lnTo>
                            <a:pt x="30" y="70"/>
                          </a:lnTo>
                          <a:lnTo>
                            <a:pt x="30" y="20"/>
                          </a:lnTo>
                          <a:lnTo>
                            <a:pt x="40" y="0"/>
                          </a:lnTo>
                          <a:lnTo>
                            <a:pt x="40" y="140"/>
                          </a:lnTo>
                          <a:lnTo>
                            <a:pt x="50" y="210"/>
                          </a:lnTo>
                          <a:lnTo>
                            <a:pt x="50" y="250"/>
                          </a:lnTo>
                          <a:lnTo>
                            <a:pt x="60" y="240"/>
                          </a:lnTo>
                          <a:lnTo>
                            <a:pt x="60" y="270"/>
                          </a:lnTo>
                          <a:lnTo>
                            <a:pt x="80" y="310"/>
                          </a:lnTo>
                          <a:lnTo>
                            <a:pt x="80" y="380"/>
                          </a:lnTo>
                          <a:lnTo>
                            <a:pt x="90" y="430"/>
                          </a:lnTo>
                          <a:lnTo>
                            <a:pt x="90" y="360"/>
                          </a:lnTo>
                          <a:lnTo>
                            <a:pt x="100" y="260"/>
                          </a:lnTo>
                          <a:lnTo>
                            <a:pt x="100" y="200"/>
                          </a:lnTo>
                          <a:lnTo>
                            <a:pt x="110" y="210"/>
                          </a:lnTo>
                          <a:lnTo>
                            <a:pt x="110" y="190"/>
                          </a:lnTo>
                          <a:lnTo>
                            <a:pt x="130" y="190"/>
                          </a:lnTo>
                          <a:lnTo>
                            <a:pt x="130" y="140"/>
                          </a:lnTo>
                          <a:lnTo>
                            <a:pt x="140" y="90"/>
                          </a:lnTo>
                          <a:lnTo>
                            <a:pt x="140" y="170"/>
                          </a:lnTo>
                          <a:lnTo>
                            <a:pt x="150" y="290"/>
                          </a:lnTo>
                          <a:lnTo>
                            <a:pt x="150" y="350"/>
                          </a:lnTo>
                          <a:lnTo>
                            <a:pt x="160" y="330"/>
                          </a:lnTo>
                          <a:lnTo>
                            <a:pt x="180" y="300"/>
                          </a:lnTo>
                          <a:lnTo>
                            <a:pt x="180" y="310"/>
                          </a:lnTo>
                          <a:lnTo>
                            <a:pt x="190" y="320"/>
                          </a:lnTo>
                          <a:lnTo>
                            <a:pt x="190" y="200"/>
                          </a:lnTo>
                          <a:lnTo>
                            <a:pt x="200" y="140"/>
                          </a:lnTo>
                          <a:lnTo>
                            <a:pt x="200" y="100"/>
                          </a:lnTo>
                          <a:lnTo>
                            <a:pt x="210" y="170"/>
                          </a:lnTo>
                          <a:lnTo>
                            <a:pt x="210" y="220"/>
                          </a:lnTo>
                          <a:lnTo>
                            <a:pt x="220" y="260"/>
                          </a:lnTo>
                          <a:lnTo>
                            <a:pt x="220" y="290"/>
                          </a:lnTo>
                          <a:lnTo>
                            <a:pt x="220" y="260"/>
                          </a:lnTo>
                          <a:lnTo>
                            <a:pt x="240" y="310"/>
                          </a:lnTo>
                          <a:lnTo>
                            <a:pt x="240" y="360"/>
                          </a:lnTo>
                          <a:lnTo>
                            <a:pt x="250" y="320"/>
                          </a:lnTo>
                          <a:lnTo>
                            <a:pt x="250" y="290"/>
                          </a:lnTo>
                          <a:lnTo>
                            <a:pt x="260" y="190"/>
                          </a:lnTo>
                          <a:lnTo>
                            <a:pt x="260" y="120"/>
                          </a:lnTo>
                          <a:lnTo>
                            <a:pt x="270" y="170"/>
                          </a:lnTo>
                          <a:lnTo>
                            <a:pt x="270" y="240"/>
                          </a:lnTo>
                          <a:lnTo>
                            <a:pt x="290" y="260"/>
                          </a:lnTo>
                          <a:lnTo>
                            <a:pt x="290" y="250"/>
                          </a:lnTo>
                          <a:lnTo>
                            <a:pt x="300" y="300"/>
                          </a:lnTo>
                          <a:lnTo>
                            <a:pt x="300" y="360"/>
                          </a:lnTo>
                          <a:lnTo>
                            <a:pt x="310" y="310"/>
                          </a:lnTo>
                          <a:lnTo>
                            <a:pt x="310" y="260"/>
                          </a:lnTo>
                          <a:lnTo>
                            <a:pt x="320" y="190"/>
                          </a:lnTo>
                          <a:lnTo>
                            <a:pt x="320" y="150"/>
                          </a:lnTo>
                          <a:lnTo>
                            <a:pt x="320" y="210"/>
                          </a:lnTo>
                          <a:lnTo>
                            <a:pt x="340" y="220"/>
                          </a:lnTo>
                          <a:lnTo>
                            <a:pt x="350" y="260"/>
                          </a:lnTo>
                          <a:lnTo>
                            <a:pt x="350" y="270"/>
                          </a:lnTo>
                          <a:lnTo>
                            <a:pt x="360" y="320"/>
                          </a:lnTo>
                          <a:lnTo>
                            <a:pt x="360" y="330"/>
                          </a:lnTo>
                          <a:lnTo>
                            <a:pt x="370" y="250"/>
                          </a:lnTo>
                          <a:lnTo>
                            <a:pt x="370" y="170"/>
                          </a:lnTo>
                          <a:lnTo>
                            <a:pt x="370" y="190"/>
                          </a:lnTo>
                          <a:lnTo>
                            <a:pt x="390" y="190"/>
                          </a:lnTo>
                          <a:lnTo>
                            <a:pt x="390" y="240"/>
                          </a:lnTo>
                          <a:lnTo>
                            <a:pt x="400" y="250"/>
                          </a:lnTo>
                          <a:lnTo>
                            <a:pt x="410" y="290"/>
                          </a:lnTo>
                          <a:lnTo>
                            <a:pt x="410" y="330"/>
                          </a:lnTo>
                          <a:lnTo>
                            <a:pt x="420" y="270"/>
                          </a:lnTo>
                          <a:lnTo>
                            <a:pt x="420" y="170"/>
                          </a:lnTo>
                          <a:lnTo>
                            <a:pt x="440" y="170"/>
                          </a:lnTo>
                          <a:lnTo>
                            <a:pt x="440" y="250"/>
                          </a:lnTo>
                          <a:lnTo>
                            <a:pt x="450" y="290"/>
                          </a:lnTo>
                          <a:lnTo>
                            <a:pt x="450" y="260"/>
                          </a:lnTo>
                          <a:lnTo>
                            <a:pt x="460" y="270"/>
                          </a:lnTo>
                          <a:lnTo>
                            <a:pt x="460" y="310"/>
                          </a:lnTo>
                          <a:lnTo>
                            <a:pt x="470" y="260"/>
                          </a:lnTo>
                          <a:lnTo>
                            <a:pt x="470" y="190"/>
                          </a:lnTo>
                          <a:lnTo>
                            <a:pt x="490" y="170"/>
                          </a:lnTo>
                          <a:lnTo>
                            <a:pt x="490" y="260"/>
                          </a:lnTo>
                          <a:lnTo>
                            <a:pt x="500" y="310"/>
                          </a:lnTo>
                          <a:lnTo>
                            <a:pt x="500" y="270"/>
                          </a:lnTo>
                          <a:lnTo>
                            <a:pt x="510" y="260"/>
                          </a:lnTo>
                          <a:lnTo>
                            <a:pt x="510" y="270"/>
                          </a:lnTo>
                          <a:lnTo>
                            <a:pt x="520" y="220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/>
                    <a:lstStyle/>
                    <a:p>
                      <a:endParaRPr lang="zh-CN" altLang="en-US" sz="20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87" name="Group 61"/>
              <p:cNvGrpSpPr>
                <a:grpSpLocks noChangeAspect="1"/>
              </p:cNvGrpSpPr>
              <p:nvPr/>
            </p:nvGrpSpPr>
            <p:grpSpPr bwMode="auto">
              <a:xfrm>
                <a:off x="963" y="1419"/>
                <a:ext cx="1137" cy="1287"/>
                <a:chOff x="963" y="1419"/>
                <a:chExt cx="1137" cy="1287"/>
              </a:xfrm>
            </p:grpSpPr>
            <p:pic>
              <p:nvPicPr>
                <p:cNvPr id="88" name="Picture 62" descr="圆盘的菲涅尔衍射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3" y="1419"/>
                  <a:ext cx="1137" cy="1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" name="Text Box 6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09" y="2579"/>
                  <a:ext cx="846" cy="1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altLang="zh-CN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(a) </a:t>
                  </a:r>
                  <a:r>
                    <a:rPr lang="zh-CN" altLang="en-US" sz="200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实验图样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0209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CN" altLang="en-US" dirty="0"/>
              <a:t>二、</a:t>
            </a:r>
            <a:r>
              <a:rPr lang="en-US" altLang="zh-CN" dirty="0"/>
              <a:t> </a:t>
            </a:r>
            <a:r>
              <a:rPr lang="zh-CN" altLang="en-US" dirty="0"/>
              <a:t>半波带法</a:t>
            </a:r>
            <a:endParaRPr lang="en-US" altLang="zh-CN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invGray">
          <a:xfrm>
            <a:off x="78740" y="712312"/>
            <a:ext cx="88259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目标：设法求解菲涅耳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基尔霍夫衍射积分公式。</a:t>
            </a:r>
            <a:endParaRPr lang="en-US" altLang="zh-CN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思路：将积分近似化为求和。</a:t>
            </a:r>
          </a:p>
          <a:p>
            <a:pPr algn="just" eaLnBrk="1" hangingPunct="1"/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做法：将波前（球面）划分为一系列的同心圆环带，每一带的边缘到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CN" sz="2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点的距离依次相差半个波长。这些圆环带称为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半波带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AutoShape 4"/>
          <p:cNvSpPr>
            <a:spLocks noChangeArrowheads="1"/>
          </p:cNvSpPr>
          <p:nvPr/>
        </p:nvSpPr>
        <p:spPr bwMode="auto">
          <a:xfrm rot="16200000">
            <a:off x="2076888" y="2839034"/>
            <a:ext cx="4464498" cy="3455989"/>
          </a:xfrm>
          <a:custGeom>
            <a:avLst/>
            <a:gdLst>
              <a:gd name="G0" fmla="+- 2437 0 0"/>
              <a:gd name="G1" fmla="+- 21600 0 2437"/>
              <a:gd name="G2" fmla="*/ 2437 1 2"/>
              <a:gd name="G3" fmla="+- 21600 0 G2"/>
              <a:gd name="G4" fmla="+/ 2437 21600 2"/>
              <a:gd name="G5" fmla="+/ G1 0 2"/>
              <a:gd name="G6" fmla="*/ 21600 21600 2437"/>
              <a:gd name="G7" fmla="*/ G6 1 2"/>
              <a:gd name="G8" fmla="+- 21600 0 G7"/>
              <a:gd name="G9" fmla="*/ 21600 1 2"/>
              <a:gd name="G10" fmla="+- 2437 0 G9"/>
              <a:gd name="G11" fmla="?: G10 G8 0"/>
              <a:gd name="G12" fmla="?: G10 G7 21600"/>
              <a:gd name="T0" fmla="*/ 20381 w 21600"/>
              <a:gd name="T1" fmla="*/ 10800 h 21600"/>
              <a:gd name="T2" fmla="*/ 10800 w 21600"/>
              <a:gd name="T3" fmla="*/ 21600 h 21600"/>
              <a:gd name="T4" fmla="*/ 1219 w 21600"/>
              <a:gd name="T5" fmla="*/ 10800 h 21600"/>
              <a:gd name="T6" fmla="*/ 10800 w 21600"/>
              <a:gd name="T7" fmla="*/ 0 h 21600"/>
              <a:gd name="T8" fmla="*/ 3019 w 21600"/>
              <a:gd name="T9" fmla="*/ 3019 h 21600"/>
              <a:gd name="T10" fmla="*/ 18581 w 21600"/>
              <a:gd name="T11" fmla="*/ 1858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7" y="21600"/>
                </a:lnTo>
                <a:lnTo>
                  <a:pt x="1916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Oval 36"/>
          <p:cNvSpPr>
            <a:spLocks noChangeArrowheads="1"/>
          </p:cNvSpPr>
          <p:nvPr/>
        </p:nvSpPr>
        <p:spPr bwMode="auto">
          <a:xfrm>
            <a:off x="3140576" y="2838689"/>
            <a:ext cx="2447925" cy="3313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3140576" y="2838689"/>
            <a:ext cx="2447925" cy="3313113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>
            <a:off x="2492876" y="4494452"/>
            <a:ext cx="23764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4364539" y="2623483"/>
            <a:ext cx="0" cy="395977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Line 8"/>
          <p:cNvSpPr>
            <a:spLocks noChangeShapeType="1"/>
          </p:cNvSpPr>
          <p:nvPr/>
        </p:nvSpPr>
        <p:spPr bwMode="auto">
          <a:xfrm flipH="1">
            <a:off x="116389" y="4494452"/>
            <a:ext cx="2447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" name="Line 9"/>
          <p:cNvSpPr>
            <a:spLocks noChangeShapeType="1"/>
          </p:cNvSpPr>
          <p:nvPr/>
        </p:nvSpPr>
        <p:spPr bwMode="auto">
          <a:xfrm flipV="1">
            <a:off x="116389" y="3559414"/>
            <a:ext cx="2447925" cy="935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116389" y="4494452"/>
            <a:ext cx="2447925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 flipV="1">
            <a:off x="2564314" y="2838689"/>
            <a:ext cx="1800225" cy="720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2564314" y="5431077"/>
            <a:ext cx="1800225" cy="720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5" name="Oval 20"/>
          <p:cNvSpPr>
            <a:spLocks noChangeArrowheads="1"/>
          </p:cNvSpPr>
          <p:nvPr/>
        </p:nvSpPr>
        <p:spPr bwMode="auto">
          <a:xfrm>
            <a:off x="3285039" y="3056177"/>
            <a:ext cx="2305050" cy="2879725"/>
          </a:xfrm>
          <a:prstGeom prst="ellipse">
            <a:avLst/>
          </a:prstGeom>
          <a:solidFill>
            <a:srgbClr val="0000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6" name="Oval 19"/>
          <p:cNvSpPr>
            <a:spLocks noChangeArrowheads="1"/>
          </p:cNvSpPr>
          <p:nvPr/>
        </p:nvSpPr>
        <p:spPr bwMode="auto">
          <a:xfrm>
            <a:off x="3572376" y="3199052"/>
            <a:ext cx="2017713" cy="2592387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9215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7" name="Oval 18"/>
          <p:cNvSpPr>
            <a:spLocks noChangeArrowheads="1"/>
          </p:cNvSpPr>
          <p:nvPr/>
        </p:nvSpPr>
        <p:spPr bwMode="auto">
          <a:xfrm>
            <a:off x="3788276" y="3414952"/>
            <a:ext cx="1728788" cy="2160587"/>
          </a:xfrm>
          <a:prstGeom prst="ellipse">
            <a:avLst/>
          </a:prstGeom>
          <a:solidFill>
            <a:srgbClr val="0000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8" name="Oval 17"/>
          <p:cNvSpPr>
            <a:spLocks noChangeArrowheads="1"/>
          </p:cNvSpPr>
          <p:nvPr/>
        </p:nvSpPr>
        <p:spPr bwMode="auto">
          <a:xfrm>
            <a:off x="4077201" y="3702289"/>
            <a:ext cx="1295400" cy="1584325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tint val="72941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9" name="Oval 16"/>
          <p:cNvSpPr>
            <a:spLocks noChangeArrowheads="1"/>
          </p:cNvSpPr>
          <p:nvPr/>
        </p:nvSpPr>
        <p:spPr bwMode="auto">
          <a:xfrm>
            <a:off x="4364539" y="3918189"/>
            <a:ext cx="865187" cy="1154113"/>
          </a:xfrm>
          <a:prstGeom prst="ellipse">
            <a:avLst/>
          </a:prstGeom>
          <a:solidFill>
            <a:srgbClr val="0000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0" name="Oval 15"/>
          <p:cNvSpPr>
            <a:spLocks noChangeArrowheads="1"/>
          </p:cNvSpPr>
          <p:nvPr/>
        </p:nvSpPr>
        <p:spPr bwMode="auto">
          <a:xfrm>
            <a:off x="4580439" y="4062652"/>
            <a:ext cx="504825" cy="792162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tint val="57255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1" name="Arc 14"/>
          <p:cNvSpPr>
            <a:spLocks/>
          </p:cNvSpPr>
          <p:nvPr/>
        </p:nvSpPr>
        <p:spPr bwMode="auto">
          <a:xfrm>
            <a:off x="1994401" y="2832339"/>
            <a:ext cx="2876550" cy="3322638"/>
          </a:xfrm>
          <a:custGeom>
            <a:avLst/>
            <a:gdLst>
              <a:gd name="G0" fmla="+- 0 0 0"/>
              <a:gd name="G1" fmla="+- 12494 0 0"/>
              <a:gd name="G2" fmla="+- 21600 0 0"/>
              <a:gd name="T0" fmla="*/ 17620 w 21600"/>
              <a:gd name="T1" fmla="*/ 0 h 24919"/>
              <a:gd name="T2" fmla="*/ 17669 w 21600"/>
              <a:gd name="T3" fmla="*/ 24919 h 24919"/>
              <a:gd name="T4" fmla="*/ 0 w 21600"/>
              <a:gd name="T5" fmla="*/ 12494 h 24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919" fill="none" extrusionOk="0">
                <a:moveTo>
                  <a:pt x="17619" y="0"/>
                </a:moveTo>
                <a:cubicBezTo>
                  <a:pt x="20209" y="3651"/>
                  <a:pt x="21600" y="8017"/>
                  <a:pt x="21600" y="12494"/>
                </a:cubicBezTo>
                <a:cubicBezTo>
                  <a:pt x="21600" y="16941"/>
                  <a:pt x="20227" y="21280"/>
                  <a:pt x="17668" y="24918"/>
                </a:cubicBezTo>
              </a:path>
              <a:path w="21600" h="24919" stroke="0" extrusionOk="0">
                <a:moveTo>
                  <a:pt x="17619" y="0"/>
                </a:moveTo>
                <a:cubicBezTo>
                  <a:pt x="20209" y="3651"/>
                  <a:pt x="21600" y="8017"/>
                  <a:pt x="21600" y="12494"/>
                </a:cubicBezTo>
                <a:cubicBezTo>
                  <a:pt x="21600" y="16941"/>
                  <a:pt x="20227" y="21280"/>
                  <a:pt x="17668" y="24918"/>
                </a:cubicBezTo>
                <a:lnTo>
                  <a:pt x="0" y="1249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>
            <a:off x="4869364" y="4494452"/>
            <a:ext cx="3744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3" name="Line 22"/>
          <p:cNvSpPr>
            <a:spLocks noChangeShapeType="1"/>
          </p:cNvSpPr>
          <p:nvPr/>
        </p:nvSpPr>
        <p:spPr bwMode="auto">
          <a:xfrm>
            <a:off x="4869364" y="4494452"/>
            <a:ext cx="367188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4" name="AutoShape 24"/>
          <p:cNvSpPr>
            <a:spLocks noChangeArrowheads="1"/>
          </p:cNvSpPr>
          <p:nvPr/>
        </p:nvSpPr>
        <p:spPr bwMode="auto">
          <a:xfrm>
            <a:off x="16376" y="4380152"/>
            <a:ext cx="215900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" name="Line 25"/>
          <p:cNvSpPr>
            <a:spLocks noChangeShapeType="1"/>
          </p:cNvSpPr>
          <p:nvPr/>
        </p:nvSpPr>
        <p:spPr bwMode="auto">
          <a:xfrm flipV="1">
            <a:off x="8541251" y="3702289"/>
            <a:ext cx="0" cy="7921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6" name="Line 26"/>
          <p:cNvSpPr>
            <a:spLocks noChangeShapeType="1"/>
          </p:cNvSpPr>
          <p:nvPr/>
        </p:nvSpPr>
        <p:spPr bwMode="auto">
          <a:xfrm>
            <a:off x="4797926" y="4062652"/>
            <a:ext cx="3743325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" name="Line 27"/>
          <p:cNvSpPr>
            <a:spLocks noChangeShapeType="1"/>
          </p:cNvSpPr>
          <p:nvPr/>
        </p:nvSpPr>
        <p:spPr bwMode="auto">
          <a:xfrm flipH="1">
            <a:off x="8469814" y="4494452"/>
            <a:ext cx="71437" cy="649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>
            <a:off x="4797926" y="3918189"/>
            <a:ext cx="3743325" cy="5762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9" name="Line 29"/>
          <p:cNvSpPr>
            <a:spLocks noChangeShapeType="1"/>
          </p:cNvSpPr>
          <p:nvPr/>
        </p:nvSpPr>
        <p:spPr bwMode="auto">
          <a:xfrm flipV="1">
            <a:off x="8541251" y="3775314"/>
            <a:ext cx="144463" cy="719138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0" name="Line 30"/>
          <p:cNvSpPr>
            <a:spLocks noChangeShapeType="1"/>
          </p:cNvSpPr>
          <p:nvPr/>
        </p:nvSpPr>
        <p:spPr bwMode="auto">
          <a:xfrm>
            <a:off x="4724901" y="3702289"/>
            <a:ext cx="3816350" cy="792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8325351" y="4494452"/>
            <a:ext cx="215900" cy="5762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" name="Line 32"/>
          <p:cNvSpPr>
            <a:spLocks noChangeShapeType="1"/>
          </p:cNvSpPr>
          <p:nvPr/>
        </p:nvSpPr>
        <p:spPr bwMode="auto">
          <a:xfrm>
            <a:off x="4653464" y="3414952"/>
            <a:ext cx="3887787" cy="10795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3" name="Line 33"/>
          <p:cNvSpPr>
            <a:spLocks noChangeShapeType="1"/>
          </p:cNvSpPr>
          <p:nvPr/>
        </p:nvSpPr>
        <p:spPr bwMode="auto">
          <a:xfrm>
            <a:off x="4580439" y="3199052"/>
            <a:ext cx="3960812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" name="Line 34"/>
          <p:cNvSpPr>
            <a:spLocks noChangeShapeType="1"/>
          </p:cNvSpPr>
          <p:nvPr/>
        </p:nvSpPr>
        <p:spPr bwMode="auto">
          <a:xfrm>
            <a:off x="4437564" y="3054589"/>
            <a:ext cx="4103687" cy="14398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5" name="Line 35"/>
          <p:cNvSpPr>
            <a:spLocks noChangeShapeType="1"/>
          </p:cNvSpPr>
          <p:nvPr/>
        </p:nvSpPr>
        <p:spPr bwMode="auto">
          <a:xfrm>
            <a:off x="4364539" y="2838689"/>
            <a:ext cx="4176712" cy="1655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" name="Line 37"/>
          <p:cNvSpPr>
            <a:spLocks noChangeShapeType="1"/>
          </p:cNvSpPr>
          <p:nvPr/>
        </p:nvSpPr>
        <p:spPr bwMode="auto">
          <a:xfrm flipV="1">
            <a:off x="8541251" y="3846752"/>
            <a:ext cx="260350" cy="6477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Line 38"/>
          <p:cNvSpPr>
            <a:spLocks noChangeShapeType="1"/>
          </p:cNvSpPr>
          <p:nvPr/>
        </p:nvSpPr>
        <p:spPr bwMode="auto">
          <a:xfrm flipH="1">
            <a:off x="8225339" y="4494452"/>
            <a:ext cx="287337" cy="433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8" name="Line 39"/>
          <p:cNvSpPr>
            <a:spLocks noChangeShapeType="1"/>
          </p:cNvSpPr>
          <p:nvPr/>
        </p:nvSpPr>
        <p:spPr bwMode="auto">
          <a:xfrm flipV="1">
            <a:off x="8512676" y="3918189"/>
            <a:ext cx="360363" cy="5762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2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44104"/>
              </p:ext>
            </p:extLst>
          </p:nvPr>
        </p:nvGraphicFramePr>
        <p:xfrm>
          <a:off x="6280150" y="4492625"/>
          <a:ext cx="2063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1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4492625"/>
                        <a:ext cx="2063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92832"/>
              </p:ext>
            </p:extLst>
          </p:nvPr>
        </p:nvGraphicFramePr>
        <p:xfrm>
          <a:off x="6526213" y="4454525"/>
          <a:ext cx="604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2" name="Equation" r:id="rId5" imgW="368280" imgH="393480" progId="Equation.DSMT4">
                  <p:embed/>
                </p:oleObj>
              </mc:Choice>
              <mc:Fallback>
                <p:oleObj name="Equation" r:id="rId5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4454525"/>
                        <a:ext cx="6048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22611"/>
              </p:ext>
            </p:extLst>
          </p:nvPr>
        </p:nvGraphicFramePr>
        <p:xfrm>
          <a:off x="7277100" y="5084763"/>
          <a:ext cx="730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3" name="Equation" r:id="rId7" imgW="444240" imgH="393480" progId="Equation.DSMT4">
                  <p:embed/>
                </p:oleObj>
              </mc:Choice>
              <mc:Fallback>
                <p:oleObj name="Equation" r:id="rId7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5084763"/>
                        <a:ext cx="730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12675"/>
              </p:ext>
            </p:extLst>
          </p:nvPr>
        </p:nvGraphicFramePr>
        <p:xfrm>
          <a:off x="6916738" y="5040313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4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40313"/>
                        <a:ext cx="584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74267"/>
              </p:ext>
            </p:extLst>
          </p:nvPr>
        </p:nvGraphicFramePr>
        <p:xfrm>
          <a:off x="7493000" y="5686425"/>
          <a:ext cx="7096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5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5686425"/>
                        <a:ext cx="7096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35872"/>
              </p:ext>
            </p:extLst>
          </p:nvPr>
        </p:nvGraphicFramePr>
        <p:xfrm>
          <a:off x="7761288" y="5877644"/>
          <a:ext cx="730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6" name="Equation" r:id="rId13" imgW="444240" imgH="393480" progId="Equation.DSMT4">
                  <p:embed/>
                </p:oleObj>
              </mc:Choice>
              <mc:Fallback>
                <p:oleObj name="Equation" r:id="rId13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5877644"/>
                        <a:ext cx="730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0005"/>
              </p:ext>
            </p:extLst>
          </p:nvPr>
        </p:nvGraphicFramePr>
        <p:xfrm>
          <a:off x="8123238" y="6450855"/>
          <a:ext cx="6921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7" name="Equation" r:id="rId15" imgW="419040" imgH="177480" progId="Equation.DSMT4">
                  <p:embed/>
                </p:oleObj>
              </mc:Choice>
              <mc:Fallback>
                <p:oleObj name="Equation" r:id="rId15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6450855"/>
                        <a:ext cx="6921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60661"/>
              </p:ext>
            </p:extLst>
          </p:nvPr>
        </p:nvGraphicFramePr>
        <p:xfrm>
          <a:off x="1311776" y="4494452"/>
          <a:ext cx="3333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4" name="公式" r:id="rId17" imgW="152280" imgH="164880" progId="Equation.3">
                  <p:embed/>
                </p:oleObj>
              </mc:Choice>
              <mc:Fallback>
                <p:oleObj name="公式" r:id="rId1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76" y="4494452"/>
                        <a:ext cx="3333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66948"/>
              </p:ext>
            </p:extLst>
          </p:nvPr>
        </p:nvGraphicFramePr>
        <p:xfrm>
          <a:off x="8499475" y="4354513"/>
          <a:ext cx="3603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5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475" y="4354513"/>
                        <a:ext cx="3603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61808"/>
              </p:ext>
            </p:extLst>
          </p:nvPr>
        </p:nvGraphicFramePr>
        <p:xfrm>
          <a:off x="12700" y="3937000"/>
          <a:ext cx="3063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6" name="Equation" r:id="rId21" imgW="139680" imgH="177480" progId="Equation.DSMT4">
                  <p:embed/>
                </p:oleObj>
              </mc:Choice>
              <mc:Fallback>
                <p:oleObj name="Equation" r:id="rId2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3937000"/>
                        <a:ext cx="3063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46799"/>
              </p:ext>
            </p:extLst>
          </p:nvPr>
        </p:nvGraphicFramePr>
        <p:xfrm>
          <a:off x="4585996" y="4212671"/>
          <a:ext cx="3349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7" name="Equation" r:id="rId23" imgW="152280" imgH="177480" progId="Equation.DSMT4">
                  <p:embed/>
                </p:oleObj>
              </mc:Choice>
              <mc:Fallback>
                <p:oleObj name="Equation" r:id="rId23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996" y="4212671"/>
                        <a:ext cx="3349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 Box 4"/>
          <p:cNvSpPr txBox="1">
            <a:spLocks noChangeArrowheads="1"/>
          </p:cNvSpPr>
          <p:nvPr/>
        </p:nvSpPr>
        <p:spPr bwMode="invGray">
          <a:xfrm>
            <a:off x="93980" y="2248592"/>
            <a:ext cx="882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半波带的划分</a:t>
            </a:r>
          </a:p>
        </p:txBody>
      </p:sp>
    </p:spTree>
    <p:extLst>
      <p:ext uri="{BB962C8B-B14F-4D97-AF65-F5344CB8AC3E}">
        <p14:creationId xmlns:p14="http://schemas.microsoft.com/office/powerpoint/2010/main" val="4987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9359" y="1006235"/>
            <a:ext cx="5398745" cy="5052788"/>
            <a:chOff x="609600" y="304800"/>
            <a:chExt cx="8305800" cy="6553200"/>
          </a:xfrm>
        </p:grpSpPr>
        <p:sp>
          <p:nvSpPr>
            <p:cNvPr id="92" name="Arc 2"/>
            <p:cNvSpPr>
              <a:spLocks/>
            </p:cNvSpPr>
            <p:nvPr/>
          </p:nvSpPr>
          <p:spPr bwMode="auto">
            <a:xfrm>
              <a:off x="1028700" y="938213"/>
              <a:ext cx="4246563" cy="5311775"/>
            </a:xfrm>
            <a:custGeom>
              <a:avLst/>
              <a:gdLst>
                <a:gd name="G0" fmla="+- 0 0 0"/>
                <a:gd name="G1" fmla="+- 13501 0 0"/>
                <a:gd name="G2" fmla="+- 21600 0 0"/>
                <a:gd name="T0" fmla="*/ 16860 w 21600"/>
                <a:gd name="T1" fmla="*/ 0 h 27018"/>
                <a:gd name="T2" fmla="*/ 16848 w 21600"/>
                <a:gd name="T3" fmla="*/ 27018 h 27018"/>
                <a:gd name="T4" fmla="*/ 0 w 21600"/>
                <a:gd name="T5" fmla="*/ 13501 h 27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018" fill="none" extrusionOk="0">
                  <a:moveTo>
                    <a:pt x="16860" y="-1"/>
                  </a:moveTo>
                  <a:cubicBezTo>
                    <a:pt x="19928" y="3830"/>
                    <a:pt x="21600" y="8592"/>
                    <a:pt x="21600" y="13501"/>
                  </a:cubicBezTo>
                  <a:cubicBezTo>
                    <a:pt x="21600" y="18416"/>
                    <a:pt x="19923" y="23184"/>
                    <a:pt x="16847" y="27017"/>
                  </a:cubicBezTo>
                </a:path>
                <a:path w="21600" h="27018" stroke="0" extrusionOk="0">
                  <a:moveTo>
                    <a:pt x="16860" y="-1"/>
                  </a:moveTo>
                  <a:cubicBezTo>
                    <a:pt x="19928" y="3830"/>
                    <a:pt x="21600" y="8592"/>
                    <a:pt x="21600" y="13501"/>
                  </a:cubicBezTo>
                  <a:cubicBezTo>
                    <a:pt x="21600" y="18416"/>
                    <a:pt x="19923" y="23184"/>
                    <a:pt x="16847" y="27017"/>
                  </a:cubicBezTo>
                  <a:lnTo>
                    <a:pt x="0" y="13501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3"/>
            <p:cNvSpPr>
              <a:spLocks noChangeShapeType="1"/>
            </p:cNvSpPr>
            <p:nvPr/>
          </p:nvSpPr>
          <p:spPr bwMode="auto">
            <a:xfrm flipV="1">
              <a:off x="685800" y="3575050"/>
              <a:ext cx="8229600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4"/>
            <p:cNvSpPr>
              <a:spLocks noChangeShapeType="1"/>
            </p:cNvSpPr>
            <p:nvPr/>
          </p:nvSpPr>
          <p:spPr bwMode="auto">
            <a:xfrm flipH="1" flipV="1">
              <a:off x="4343400" y="304800"/>
              <a:ext cx="0" cy="69373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Arc 5"/>
            <p:cNvSpPr>
              <a:spLocks/>
            </p:cNvSpPr>
            <p:nvPr/>
          </p:nvSpPr>
          <p:spPr bwMode="auto">
            <a:xfrm>
              <a:off x="5029200" y="2876550"/>
              <a:ext cx="1528763" cy="1443038"/>
            </a:xfrm>
            <a:custGeom>
              <a:avLst/>
              <a:gdLst>
                <a:gd name="G0" fmla="+- 21600 0 0"/>
                <a:gd name="G1" fmla="+- 9983 0 0"/>
                <a:gd name="G2" fmla="+- 21600 0 0"/>
                <a:gd name="T0" fmla="*/ 2683 w 21600"/>
                <a:gd name="T1" fmla="*/ 20409 h 20409"/>
                <a:gd name="T2" fmla="*/ 2445 w 21600"/>
                <a:gd name="T3" fmla="*/ 0 h 20409"/>
                <a:gd name="T4" fmla="*/ 21600 w 21600"/>
                <a:gd name="T5" fmla="*/ 9983 h 20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409" fill="none" extrusionOk="0">
                  <a:moveTo>
                    <a:pt x="2682" y="20409"/>
                  </a:moveTo>
                  <a:cubicBezTo>
                    <a:pt x="922" y="17215"/>
                    <a:pt x="0" y="13629"/>
                    <a:pt x="0" y="9983"/>
                  </a:cubicBezTo>
                  <a:cubicBezTo>
                    <a:pt x="0" y="6507"/>
                    <a:pt x="838" y="3082"/>
                    <a:pt x="2445" y="0"/>
                  </a:cubicBezTo>
                </a:path>
                <a:path w="21600" h="20409" stroke="0" extrusionOk="0">
                  <a:moveTo>
                    <a:pt x="2682" y="20409"/>
                  </a:moveTo>
                  <a:cubicBezTo>
                    <a:pt x="922" y="17215"/>
                    <a:pt x="0" y="13629"/>
                    <a:pt x="0" y="9983"/>
                  </a:cubicBezTo>
                  <a:cubicBezTo>
                    <a:pt x="0" y="6507"/>
                    <a:pt x="838" y="3082"/>
                    <a:pt x="2445" y="0"/>
                  </a:cubicBezTo>
                  <a:lnTo>
                    <a:pt x="21600" y="9983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Arc 8"/>
            <p:cNvSpPr>
              <a:spLocks/>
            </p:cNvSpPr>
            <p:nvPr/>
          </p:nvSpPr>
          <p:spPr bwMode="auto">
            <a:xfrm>
              <a:off x="4651375" y="2276475"/>
              <a:ext cx="2286000" cy="2605088"/>
            </a:xfrm>
            <a:custGeom>
              <a:avLst/>
              <a:gdLst>
                <a:gd name="G0" fmla="+- 21600 0 0"/>
                <a:gd name="G1" fmla="+- 12020 0 0"/>
                <a:gd name="G2" fmla="+- 21600 0 0"/>
                <a:gd name="T0" fmla="*/ 4060 w 21600"/>
                <a:gd name="T1" fmla="*/ 24625 h 24625"/>
                <a:gd name="T2" fmla="*/ 3654 w 21600"/>
                <a:gd name="T3" fmla="*/ 0 h 24625"/>
                <a:gd name="T4" fmla="*/ 21600 w 21600"/>
                <a:gd name="T5" fmla="*/ 12020 h 2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25" fill="none" extrusionOk="0">
                  <a:moveTo>
                    <a:pt x="4059" y="24625"/>
                  </a:moveTo>
                  <a:cubicBezTo>
                    <a:pt x="1419" y="20952"/>
                    <a:pt x="0" y="16543"/>
                    <a:pt x="0" y="12020"/>
                  </a:cubicBezTo>
                  <a:cubicBezTo>
                    <a:pt x="0" y="7739"/>
                    <a:pt x="1271" y="3555"/>
                    <a:pt x="3653" y="-1"/>
                  </a:cubicBezTo>
                </a:path>
                <a:path w="21600" h="24625" stroke="0" extrusionOk="0">
                  <a:moveTo>
                    <a:pt x="4059" y="24625"/>
                  </a:moveTo>
                  <a:cubicBezTo>
                    <a:pt x="1419" y="20952"/>
                    <a:pt x="0" y="16543"/>
                    <a:pt x="0" y="12020"/>
                  </a:cubicBezTo>
                  <a:cubicBezTo>
                    <a:pt x="0" y="7739"/>
                    <a:pt x="1271" y="3555"/>
                    <a:pt x="3653" y="-1"/>
                  </a:cubicBezTo>
                  <a:lnTo>
                    <a:pt x="21600" y="1202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Arc 10"/>
            <p:cNvSpPr>
              <a:spLocks/>
            </p:cNvSpPr>
            <p:nvPr/>
          </p:nvSpPr>
          <p:spPr bwMode="auto">
            <a:xfrm>
              <a:off x="4127500" y="1714500"/>
              <a:ext cx="2730500" cy="3678238"/>
            </a:xfrm>
            <a:custGeom>
              <a:avLst/>
              <a:gdLst>
                <a:gd name="G0" fmla="+- 21600 0 0"/>
                <a:gd name="G1" fmla="+- 14460 0 0"/>
                <a:gd name="G2" fmla="+- 21600 0 0"/>
                <a:gd name="T0" fmla="*/ 5754 w 21600"/>
                <a:gd name="T1" fmla="*/ 29139 h 29139"/>
                <a:gd name="T2" fmla="*/ 5554 w 21600"/>
                <a:gd name="T3" fmla="*/ 0 h 29139"/>
                <a:gd name="T4" fmla="*/ 21600 w 21600"/>
                <a:gd name="T5" fmla="*/ 14460 h 29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139" fill="none" extrusionOk="0">
                  <a:moveTo>
                    <a:pt x="5754" y="29138"/>
                  </a:moveTo>
                  <a:cubicBezTo>
                    <a:pt x="2055" y="25145"/>
                    <a:pt x="0" y="19903"/>
                    <a:pt x="0" y="14460"/>
                  </a:cubicBezTo>
                  <a:cubicBezTo>
                    <a:pt x="0" y="9119"/>
                    <a:pt x="1978" y="3967"/>
                    <a:pt x="5554" y="0"/>
                  </a:cubicBezTo>
                </a:path>
                <a:path w="21600" h="29139" stroke="0" extrusionOk="0">
                  <a:moveTo>
                    <a:pt x="5754" y="29138"/>
                  </a:moveTo>
                  <a:cubicBezTo>
                    <a:pt x="2055" y="25145"/>
                    <a:pt x="0" y="19903"/>
                    <a:pt x="0" y="14460"/>
                  </a:cubicBezTo>
                  <a:cubicBezTo>
                    <a:pt x="0" y="9119"/>
                    <a:pt x="1978" y="3967"/>
                    <a:pt x="5554" y="0"/>
                  </a:cubicBezTo>
                  <a:lnTo>
                    <a:pt x="21600" y="1446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Arc 12"/>
            <p:cNvSpPr>
              <a:spLocks/>
            </p:cNvSpPr>
            <p:nvPr/>
          </p:nvSpPr>
          <p:spPr bwMode="auto">
            <a:xfrm>
              <a:off x="3660775" y="1265238"/>
              <a:ext cx="3382963" cy="4649787"/>
            </a:xfrm>
            <a:custGeom>
              <a:avLst/>
              <a:gdLst>
                <a:gd name="G0" fmla="+- 21600 0 0"/>
                <a:gd name="G1" fmla="+- 14659 0 0"/>
                <a:gd name="G2" fmla="+- 21600 0 0"/>
                <a:gd name="T0" fmla="*/ 6131 w 21600"/>
                <a:gd name="T1" fmla="*/ 29735 h 29735"/>
                <a:gd name="T2" fmla="*/ 5736 w 21600"/>
                <a:gd name="T3" fmla="*/ 0 h 29735"/>
                <a:gd name="T4" fmla="*/ 21600 w 21600"/>
                <a:gd name="T5" fmla="*/ 14659 h 29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735" fill="none" extrusionOk="0">
                  <a:moveTo>
                    <a:pt x="6131" y="29734"/>
                  </a:moveTo>
                  <a:cubicBezTo>
                    <a:pt x="2200" y="25701"/>
                    <a:pt x="0" y="20291"/>
                    <a:pt x="0" y="14659"/>
                  </a:cubicBezTo>
                  <a:cubicBezTo>
                    <a:pt x="0" y="9225"/>
                    <a:pt x="2048" y="3990"/>
                    <a:pt x="5735" y="-1"/>
                  </a:cubicBezTo>
                </a:path>
                <a:path w="21600" h="29735" stroke="0" extrusionOk="0">
                  <a:moveTo>
                    <a:pt x="6131" y="29734"/>
                  </a:moveTo>
                  <a:cubicBezTo>
                    <a:pt x="2200" y="25701"/>
                    <a:pt x="0" y="20291"/>
                    <a:pt x="0" y="14659"/>
                  </a:cubicBezTo>
                  <a:cubicBezTo>
                    <a:pt x="0" y="9225"/>
                    <a:pt x="2048" y="3990"/>
                    <a:pt x="5735" y="-1"/>
                  </a:cubicBezTo>
                  <a:lnTo>
                    <a:pt x="21600" y="14659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H="1" flipV="1">
              <a:off x="5257800" y="2895600"/>
              <a:ext cx="3200400" cy="6794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H="1" flipV="1">
              <a:off x="5029200" y="2286000"/>
              <a:ext cx="3429000" cy="12890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20"/>
            <p:cNvSpPr>
              <a:spLocks noChangeShapeType="1"/>
            </p:cNvSpPr>
            <p:nvPr/>
          </p:nvSpPr>
          <p:spPr bwMode="auto">
            <a:xfrm flipH="1" flipV="1">
              <a:off x="4800600" y="1676400"/>
              <a:ext cx="3657600" cy="18986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 flipH="1" flipV="1">
              <a:off x="4572000" y="1295400"/>
              <a:ext cx="3886200" cy="22796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25"/>
            <p:cNvSpPr>
              <a:spLocks noChangeShapeType="1"/>
            </p:cNvSpPr>
            <p:nvPr/>
          </p:nvSpPr>
          <p:spPr bwMode="auto">
            <a:xfrm flipH="1">
              <a:off x="4648200" y="3581400"/>
              <a:ext cx="3810000" cy="2286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 flipH="1">
              <a:off x="4876800" y="3575050"/>
              <a:ext cx="3581400" cy="1835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29"/>
            <p:cNvSpPr>
              <a:spLocks noChangeShapeType="1"/>
            </p:cNvSpPr>
            <p:nvPr/>
          </p:nvSpPr>
          <p:spPr bwMode="auto">
            <a:xfrm flipH="1">
              <a:off x="5105400" y="3575050"/>
              <a:ext cx="3352800" cy="13017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1"/>
            <p:cNvSpPr>
              <a:spLocks noChangeShapeType="1"/>
            </p:cNvSpPr>
            <p:nvPr/>
          </p:nvSpPr>
          <p:spPr bwMode="auto">
            <a:xfrm flipH="1">
              <a:off x="5181600" y="3575050"/>
              <a:ext cx="3276600" cy="692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 flipH="1">
              <a:off x="609600" y="990600"/>
              <a:ext cx="3733800" cy="25908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 flipH="1" flipV="1">
              <a:off x="609600" y="3581400"/>
              <a:ext cx="3733800" cy="26670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 flipH="1" flipV="1">
              <a:off x="4343400" y="6164263"/>
              <a:ext cx="0" cy="6937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>
              <a:off x="609600" y="3581400"/>
              <a:ext cx="4648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Arc 38"/>
            <p:cNvSpPr>
              <a:spLocks/>
            </p:cNvSpPr>
            <p:nvPr/>
          </p:nvSpPr>
          <p:spPr bwMode="auto">
            <a:xfrm>
              <a:off x="838200" y="2284413"/>
              <a:ext cx="1905000" cy="2624137"/>
            </a:xfrm>
            <a:custGeom>
              <a:avLst/>
              <a:gdLst>
                <a:gd name="G0" fmla="+- 0 0 0"/>
                <a:gd name="G1" fmla="+- 11523 0 0"/>
                <a:gd name="G2" fmla="+- 21600 0 0"/>
                <a:gd name="T0" fmla="*/ 18270 w 21600"/>
                <a:gd name="T1" fmla="*/ 0 h 24003"/>
                <a:gd name="T2" fmla="*/ 17630 w 21600"/>
                <a:gd name="T3" fmla="*/ 24003 h 24003"/>
                <a:gd name="T4" fmla="*/ 0 w 21600"/>
                <a:gd name="T5" fmla="*/ 11523 h 2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003" fill="none" extrusionOk="0">
                  <a:moveTo>
                    <a:pt x="18269" y="0"/>
                  </a:moveTo>
                  <a:cubicBezTo>
                    <a:pt x="20445" y="3449"/>
                    <a:pt x="21600" y="7444"/>
                    <a:pt x="21600" y="11523"/>
                  </a:cubicBezTo>
                  <a:cubicBezTo>
                    <a:pt x="21600" y="15993"/>
                    <a:pt x="20212" y="20354"/>
                    <a:pt x="17629" y="24002"/>
                  </a:cubicBezTo>
                </a:path>
                <a:path w="21600" h="24003" stroke="0" extrusionOk="0">
                  <a:moveTo>
                    <a:pt x="18269" y="0"/>
                  </a:moveTo>
                  <a:cubicBezTo>
                    <a:pt x="20445" y="3449"/>
                    <a:pt x="21600" y="7444"/>
                    <a:pt x="21600" y="11523"/>
                  </a:cubicBezTo>
                  <a:cubicBezTo>
                    <a:pt x="21600" y="15993"/>
                    <a:pt x="20212" y="20354"/>
                    <a:pt x="17629" y="24002"/>
                  </a:cubicBezTo>
                  <a:lnTo>
                    <a:pt x="0" y="11523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>
              <a:off x="5257800" y="3581400"/>
              <a:ext cx="3200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345402"/>
                </p:ext>
              </p:extLst>
            </p:nvPr>
          </p:nvGraphicFramePr>
          <p:xfrm>
            <a:off x="2033588" y="1898650"/>
            <a:ext cx="4286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2" name="Equation" r:id="rId3" imgW="152280" imgH="164880" progId="Equation.3">
                    <p:embed/>
                  </p:oleObj>
                </mc:Choice>
                <mc:Fallback>
                  <p:oleObj name="Equation" r:id="rId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588" y="1898650"/>
                          <a:ext cx="4286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655608"/>
                </p:ext>
              </p:extLst>
            </p:nvPr>
          </p:nvGraphicFramePr>
          <p:xfrm>
            <a:off x="6337113" y="3436347"/>
            <a:ext cx="422522" cy="595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3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113" y="3436347"/>
                          <a:ext cx="422522" cy="5950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765210"/>
                </p:ext>
              </p:extLst>
            </p:nvPr>
          </p:nvGraphicFramePr>
          <p:xfrm>
            <a:off x="7665734" y="2133061"/>
            <a:ext cx="898773" cy="961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4" name="Equation" r:id="rId7" imgW="368280" imgH="393480" progId="Equation.DSMT4">
                    <p:embed/>
                  </p:oleObj>
                </mc:Choice>
                <mc:Fallback>
                  <p:oleObj name="Equation" r:id="rId7" imgW="368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5734" y="2133061"/>
                          <a:ext cx="898773" cy="961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390398"/>
                </p:ext>
              </p:extLst>
            </p:nvPr>
          </p:nvGraphicFramePr>
          <p:xfrm>
            <a:off x="7040501" y="1659513"/>
            <a:ext cx="852370" cy="430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5" name="Equation" r:id="rId9" imgW="355320" imgH="177480" progId="Equation.DSMT4">
                    <p:embed/>
                  </p:oleObj>
                </mc:Choice>
                <mc:Fallback>
                  <p:oleObj name="Equation" r:id="rId9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0501" y="1659513"/>
                          <a:ext cx="852370" cy="430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993115"/>
                </p:ext>
              </p:extLst>
            </p:nvPr>
          </p:nvGraphicFramePr>
          <p:xfrm>
            <a:off x="6063573" y="838010"/>
            <a:ext cx="1016005" cy="9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6" name="Equation" r:id="rId11" imgW="444240" imgH="393480" progId="Equation.DSMT4">
                    <p:embed/>
                  </p:oleObj>
                </mc:Choice>
                <mc:Fallback>
                  <p:oleObj name="Equation" r:id="rId11" imgW="444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3573" y="838010"/>
                          <a:ext cx="1016005" cy="9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318124"/>
                </p:ext>
              </p:extLst>
            </p:nvPr>
          </p:nvGraphicFramePr>
          <p:xfrm>
            <a:off x="4754490" y="745360"/>
            <a:ext cx="1003794" cy="413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87" name="Equation" r:id="rId13" imgW="431640" imgH="177480" progId="Equation.DSMT4">
                    <p:embed/>
                  </p:oleObj>
                </mc:Choice>
                <mc:Fallback>
                  <p:oleObj name="Equation" r:id="rId13" imgW="431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490" y="745360"/>
                          <a:ext cx="1003794" cy="413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" name="Line 47"/>
            <p:cNvSpPr>
              <a:spLocks noChangeShapeType="1"/>
            </p:cNvSpPr>
            <p:nvPr/>
          </p:nvSpPr>
          <p:spPr bwMode="auto">
            <a:xfrm flipH="1">
              <a:off x="6553200" y="2667000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 flipH="1">
              <a:off x="6019800" y="1905000"/>
              <a:ext cx="1066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flipH="1">
              <a:off x="5638800" y="1371600"/>
              <a:ext cx="381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>
              <a:off x="5181600" y="10668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3" name="Text Box 4"/>
          <p:cNvSpPr txBox="1">
            <a:spLocks noChangeArrowheads="1"/>
          </p:cNvSpPr>
          <p:nvPr/>
        </p:nvSpPr>
        <p:spPr bwMode="invGray">
          <a:xfrm>
            <a:off x="106829" y="548680"/>
            <a:ext cx="882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半波带的波次</a:t>
            </a:r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>
          <a:xfrm>
            <a:off x="5528591" y="963972"/>
            <a:ext cx="344266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在球面上，各次波波源的初相位相等。相邻半波带发出的次波，到达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</a:rPr>
              <a:t>点时，光程差为</a:t>
            </a:r>
            <a:r>
              <a:rPr lang="en-US" altLang="zh-CN" sz="2400" dirty="0">
                <a:latin typeface="Times New Roman" panose="02020603050405020304" pitchFamily="18" charset="0"/>
              </a:rPr>
              <a:t>λ/2</a:t>
            </a:r>
            <a:r>
              <a:rPr lang="zh-CN" altLang="en-US" sz="2400" dirty="0">
                <a:latin typeface="Times New Roman" panose="02020603050405020304" pitchFamily="18" charset="0"/>
              </a:rPr>
              <a:t>，相位差为</a:t>
            </a:r>
            <a:r>
              <a:rPr lang="en-US" altLang="zh-CN" sz="2400" dirty="0">
                <a:latin typeface="Times New Roman" panose="02020603050405020304" pitchFamily="18" charset="0"/>
              </a:rPr>
              <a:t>π</a:t>
            </a:r>
            <a:r>
              <a:rPr lang="zh-CN" altLang="en-US" sz="2400" dirty="0">
                <a:latin typeface="Times New Roman" panose="02020603050405020304" pitchFamily="18" charset="0"/>
              </a:rPr>
              <a:t>，相位相反，振动方向相反，且振幅依次减小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复振幅叠加的效果：相互抵消</a:t>
            </a:r>
            <a:endParaRPr lang="zh-CN" altLang="en-US" sz="2400" dirty="0"/>
          </a:p>
        </p:txBody>
      </p:sp>
      <p:graphicFrame>
        <p:nvGraphicFramePr>
          <p:cNvPr id="1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02526"/>
              </p:ext>
            </p:extLst>
          </p:nvPr>
        </p:nvGraphicFramePr>
        <p:xfrm>
          <a:off x="52388" y="3074712"/>
          <a:ext cx="254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88"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3074712"/>
                        <a:ext cx="2540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69489"/>
              </p:ext>
            </p:extLst>
          </p:nvPr>
        </p:nvGraphicFramePr>
        <p:xfrm>
          <a:off x="5126038" y="3096937"/>
          <a:ext cx="3000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89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3096937"/>
                        <a:ext cx="3000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1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Arc 2"/>
          <p:cNvSpPr>
            <a:spLocks/>
          </p:cNvSpPr>
          <p:nvPr/>
        </p:nvSpPr>
        <p:spPr bwMode="auto">
          <a:xfrm>
            <a:off x="309765" y="1109076"/>
            <a:ext cx="2760253" cy="4095598"/>
          </a:xfrm>
          <a:custGeom>
            <a:avLst/>
            <a:gdLst>
              <a:gd name="G0" fmla="+- 0 0 0"/>
              <a:gd name="G1" fmla="+- 13501 0 0"/>
              <a:gd name="G2" fmla="+- 21600 0 0"/>
              <a:gd name="T0" fmla="*/ 16860 w 21600"/>
              <a:gd name="T1" fmla="*/ 0 h 27018"/>
              <a:gd name="T2" fmla="*/ 16848 w 21600"/>
              <a:gd name="T3" fmla="*/ 27018 h 27018"/>
              <a:gd name="T4" fmla="*/ 0 w 21600"/>
              <a:gd name="T5" fmla="*/ 13501 h 2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18" fill="none" extrusionOk="0">
                <a:moveTo>
                  <a:pt x="16860" y="-1"/>
                </a:moveTo>
                <a:cubicBezTo>
                  <a:pt x="19928" y="3830"/>
                  <a:pt x="21600" y="8592"/>
                  <a:pt x="21600" y="13501"/>
                </a:cubicBezTo>
                <a:cubicBezTo>
                  <a:pt x="21600" y="18416"/>
                  <a:pt x="19923" y="23184"/>
                  <a:pt x="16847" y="27017"/>
                </a:cubicBezTo>
              </a:path>
              <a:path w="21600" h="27018" stroke="0" extrusionOk="0">
                <a:moveTo>
                  <a:pt x="16860" y="-1"/>
                </a:moveTo>
                <a:cubicBezTo>
                  <a:pt x="19928" y="3830"/>
                  <a:pt x="21600" y="8592"/>
                  <a:pt x="21600" y="13501"/>
                </a:cubicBezTo>
                <a:cubicBezTo>
                  <a:pt x="21600" y="18416"/>
                  <a:pt x="19923" y="23184"/>
                  <a:pt x="16847" y="27017"/>
                </a:cubicBezTo>
                <a:lnTo>
                  <a:pt x="0" y="13501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3"/>
          <p:cNvSpPr>
            <a:spLocks noChangeShapeType="1"/>
          </p:cNvSpPr>
          <p:nvPr/>
        </p:nvSpPr>
        <p:spPr bwMode="auto">
          <a:xfrm flipV="1">
            <a:off x="86881" y="3142186"/>
            <a:ext cx="5349215" cy="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 flipH="1" flipV="1">
            <a:off x="2464310" y="836711"/>
            <a:ext cx="0" cy="31887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Arc 5"/>
          <p:cNvSpPr>
            <a:spLocks/>
          </p:cNvSpPr>
          <p:nvPr/>
        </p:nvSpPr>
        <p:spPr bwMode="auto">
          <a:xfrm>
            <a:off x="2910078" y="2603614"/>
            <a:ext cx="993691" cy="1112642"/>
          </a:xfrm>
          <a:custGeom>
            <a:avLst/>
            <a:gdLst>
              <a:gd name="G0" fmla="+- 21600 0 0"/>
              <a:gd name="G1" fmla="+- 9983 0 0"/>
              <a:gd name="G2" fmla="+- 21600 0 0"/>
              <a:gd name="T0" fmla="*/ 2683 w 21600"/>
              <a:gd name="T1" fmla="*/ 20409 h 20409"/>
              <a:gd name="T2" fmla="*/ 2445 w 21600"/>
              <a:gd name="T3" fmla="*/ 0 h 20409"/>
              <a:gd name="T4" fmla="*/ 21600 w 21600"/>
              <a:gd name="T5" fmla="*/ 9983 h 20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409" fill="none" extrusionOk="0">
                <a:moveTo>
                  <a:pt x="2682" y="20409"/>
                </a:moveTo>
                <a:cubicBezTo>
                  <a:pt x="922" y="17215"/>
                  <a:pt x="0" y="13629"/>
                  <a:pt x="0" y="9983"/>
                </a:cubicBezTo>
                <a:cubicBezTo>
                  <a:pt x="0" y="6507"/>
                  <a:pt x="838" y="3082"/>
                  <a:pt x="2445" y="0"/>
                </a:cubicBezTo>
              </a:path>
              <a:path w="21600" h="20409" stroke="0" extrusionOk="0">
                <a:moveTo>
                  <a:pt x="2682" y="20409"/>
                </a:moveTo>
                <a:cubicBezTo>
                  <a:pt x="922" y="17215"/>
                  <a:pt x="0" y="13629"/>
                  <a:pt x="0" y="9983"/>
                </a:cubicBezTo>
                <a:cubicBezTo>
                  <a:pt x="0" y="6507"/>
                  <a:pt x="838" y="3082"/>
                  <a:pt x="2445" y="0"/>
                </a:cubicBezTo>
                <a:lnTo>
                  <a:pt x="21600" y="998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Arc 8"/>
          <p:cNvSpPr>
            <a:spLocks/>
          </p:cNvSpPr>
          <p:nvPr/>
        </p:nvSpPr>
        <p:spPr bwMode="auto">
          <a:xfrm>
            <a:off x="2664493" y="2140931"/>
            <a:ext cx="1485893" cy="2008630"/>
          </a:xfrm>
          <a:custGeom>
            <a:avLst/>
            <a:gdLst>
              <a:gd name="G0" fmla="+- 21600 0 0"/>
              <a:gd name="G1" fmla="+- 12020 0 0"/>
              <a:gd name="G2" fmla="+- 21600 0 0"/>
              <a:gd name="T0" fmla="*/ 4060 w 21600"/>
              <a:gd name="T1" fmla="*/ 24625 h 24625"/>
              <a:gd name="T2" fmla="*/ 3654 w 21600"/>
              <a:gd name="T3" fmla="*/ 0 h 24625"/>
              <a:gd name="T4" fmla="*/ 21600 w 21600"/>
              <a:gd name="T5" fmla="*/ 12020 h 24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25" fill="none" extrusionOk="0">
                <a:moveTo>
                  <a:pt x="4059" y="24625"/>
                </a:moveTo>
                <a:cubicBezTo>
                  <a:pt x="1419" y="20952"/>
                  <a:pt x="0" y="16543"/>
                  <a:pt x="0" y="12020"/>
                </a:cubicBezTo>
                <a:cubicBezTo>
                  <a:pt x="0" y="7739"/>
                  <a:pt x="1271" y="3555"/>
                  <a:pt x="3653" y="-1"/>
                </a:cubicBezTo>
              </a:path>
              <a:path w="21600" h="24625" stroke="0" extrusionOk="0">
                <a:moveTo>
                  <a:pt x="4059" y="24625"/>
                </a:moveTo>
                <a:cubicBezTo>
                  <a:pt x="1419" y="20952"/>
                  <a:pt x="0" y="16543"/>
                  <a:pt x="0" y="12020"/>
                </a:cubicBezTo>
                <a:cubicBezTo>
                  <a:pt x="0" y="7739"/>
                  <a:pt x="1271" y="3555"/>
                  <a:pt x="3653" y="-1"/>
                </a:cubicBezTo>
                <a:lnTo>
                  <a:pt x="21600" y="120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Arc 10"/>
          <p:cNvSpPr>
            <a:spLocks/>
          </p:cNvSpPr>
          <p:nvPr/>
        </p:nvSpPr>
        <p:spPr bwMode="auto">
          <a:xfrm>
            <a:off x="2323975" y="1707625"/>
            <a:ext cx="1774817" cy="2836073"/>
          </a:xfrm>
          <a:custGeom>
            <a:avLst/>
            <a:gdLst>
              <a:gd name="G0" fmla="+- 21600 0 0"/>
              <a:gd name="G1" fmla="+- 14460 0 0"/>
              <a:gd name="G2" fmla="+- 21600 0 0"/>
              <a:gd name="T0" fmla="*/ 5754 w 21600"/>
              <a:gd name="T1" fmla="*/ 29139 h 29139"/>
              <a:gd name="T2" fmla="*/ 5554 w 21600"/>
              <a:gd name="T3" fmla="*/ 0 h 29139"/>
              <a:gd name="T4" fmla="*/ 21600 w 21600"/>
              <a:gd name="T5" fmla="*/ 14460 h 29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139" fill="none" extrusionOk="0">
                <a:moveTo>
                  <a:pt x="5754" y="29138"/>
                </a:moveTo>
                <a:cubicBezTo>
                  <a:pt x="2055" y="25145"/>
                  <a:pt x="0" y="19903"/>
                  <a:pt x="0" y="14460"/>
                </a:cubicBezTo>
                <a:cubicBezTo>
                  <a:pt x="0" y="9119"/>
                  <a:pt x="1978" y="3967"/>
                  <a:pt x="5554" y="0"/>
                </a:cubicBezTo>
              </a:path>
              <a:path w="21600" h="29139" stroke="0" extrusionOk="0">
                <a:moveTo>
                  <a:pt x="5754" y="29138"/>
                </a:moveTo>
                <a:cubicBezTo>
                  <a:pt x="2055" y="25145"/>
                  <a:pt x="0" y="19903"/>
                  <a:pt x="0" y="14460"/>
                </a:cubicBezTo>
                <a:cubicBezTo>
                  <a:pt x="0" y="9119"/>
                  <a:pt x="1978" y="3967"/>
                  <a:pt x="5554" y="0"/>
                </a:cubicBezTo>
                <a:lnTo>
                  <a:pt x="21600" y="1446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Arc 12"/>
          <p:cNvSpPr>
            <a:spLocks/>
          </p:cNvSpPr>
          <p:nvPr/>
        </p:nvSpPr>
        <p:spPr bwMode="auto">
          <a:xfrm>
            <a:off x="2020606" y="1361225"/>
            <a:ext cx="2198916" cy="3585178"/>
          </a:xfrm>
          <a:custGeom>
            <a:avLst/>
            <a:gdLst>
              <a:gd name="G0" fmla="+- 21600 0 0"/>
              <a:gd name="G1" fmla="+- 14659 0 0"/>
              <a:gd name="G2" fmla="+- 21600 0 0"/>
              <a:gd name="T0" fmla="*/ 6131 w 21600"/>
              <a:gd name="T1" fmla="*/ 29735 h 29735"/>
              <a:gd name="T2" fmla="*/ 5736 w 21600"/>
              <a:gd name="T3" fmla="*/ 0 h 29735"/>
              <a:gd name="T4" fmla="*/ 21600 w 21600"/>
              <a:gd name="T5" fmla="*/ 14659 h 29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735" fill="none" extrusionOk="0">
                <a:moveTo>
                  <a:pt x="6131" y="29734"/>
                </a:moveTo>
                <a:cubicBezTo>
                  <a:pt x="2200" y="25701"/>
                  <a:pt x="0" y="20291"/>
                  <a:pt x="0" y="14659"/>
                </a:cubicBezTo>
                <a:cubicBezTo>
                  <a:pt x="0" y="9225"/>
                  <a:pt x="2048" y="3990"/>
                  <a:pt x="5735" y="-1"/>
                </a:cubicBezTo>
              </a:path>
              <a:path w="21600" h="29735" stroke="0" extrusionOk="0">
                <a:moveTo>
                  <a:pt x="6131" y="29734"/>
                </a:moveTo>
                <a:cubicBezTo>
                  <a:pt x="2200" y="25701"/>
                  <a:pt x="0" y="20291"/>
                  <a:pt x="0" y="14659"/>
                </a:cubicBezTo>
                <a:cubicBezTo>
                  <a:pt x="0" y="9225"/>
                  <a:pt x="2048" y="3990"/>
                  <a:pt x="5735" y="-1"/>
                </a:cubicBezTo>
                <a:lnTo>
                  <a:pt x="21600" y="1465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H="1" flipV="1">
            <a:off x="3058667" y="2618302"/>
            <a:ext cx="2080250" cy="52388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 flipH="1" flipV="1">
            <a:off x="2910078" y="2148275"/>
            <a:ext cx="2228840" cy="99391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 flipH="1" flipV="1">
            <a:off x="2761488" y="1678248"/>
            <a:ext cx="2377429" cy="1463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H="1" flipV="1">
            <a:off x="2612899" y="1384482"/>
            <a:ext cx="2526018" cy="175770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 flipH="1">
            <a:off x="2662429" y="3147082"/>
            <a:ext cx="2476489" cy="1762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 flipH="1">
            <a:off x="2811018" y="3142186"/>
            <a:ext cx="2327899" cy="141497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H="1">
            <a:off x="2959607" y="3142186"/>
            <a:ext cx="2179310" cy="100370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flipH="1">
            <a:off x="3009137" y="3142186"/>
            <a:ext cx="2129780" cy="53367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 flipH="1">
            <a:off x="37351" y="1149468"/>
            <a:ext cx="2426959" cy="199761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flipH="1" flipV="1">
            <a:off x="37351" y="3147082"/>
            <a:ext cx="2426959" cy="20563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 flipH="1" flipV="1">
            <a:off x="2464310" y="5138576"/>
            <a:ext cx="0" cy="30664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>
            <a:off x="37351" y="3147082"/>
            <a:ext cx="302131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Arc 38"/>
          <p:cNvSpPr>
            <a:spLocks/>
          </p:cNvSpPr>
          <p:nvPr/>
        </p:nvSpPr>
        <p:spPr bwMode="auto">
          <a:xfrm>
            <a:off x="185940" y="2147051"/>
            <a:ext cx="1238244" cy="2023318"/>
          </a:xfrm>
          <a:custGeom>
            <a:avLst/>
            <a:gdLst>
              <a:gd name="G0" fmla="+- 0 0 0"/>
              <a:gd name="G1" fmla="+- 11523 0 0"/>
              <a:gd name="G2" fmla="+- 21600 0 0"/>
              <a:gd name="T0" fmla="*/ 18270 w 21600"/>
              <a:gd name="T1" fmla="*/ 0 h 24003"/>
              <a:gd name="T2" fmla="*/ 17630 w 21600"/>
              <a:gd name="T3" fmla="*/ 24003 h 24003"/>
              <a:gd name="T4" fmla="*/ 0 w 21600"/>
              <a:gd name="T5" fmla="*/ 11523 h 24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003" fill="none" extrusionOk="0">
                <a:moveTo>
                  <a:pt x="18269" y="0"/>
                </a:moveTo>
                <a:cubicBezTo>
                  <a:pt x="20445" y="3449"/>
                  <a:pt x="21600" y="7444"/>
                  <a:pt x="21600" y="11523"/>
                </a:cubicBezTo>
                <a:cubicBezTo>
                  <a:pt x="21600" y="15993"/>
                  <a:pt x="20212" y="20354"/>
                  <a:pt x="17629" y="24002"/>
                </a:cubicBezTo>
              </a:path>
              <a:path w="21600" h="24003" stroke="0" extrusionOk="0">
                <a:moveTo>
                  <a:pt x="18269" y="0"/>
                </a:moveTo>
                <a:cubicBezTo>
                  <a:pt x="20445" y="3449"/>
                  <a:pt x="21600" y="7444"/>
                  <a:pt x="21600" y="11523"/>
                </a:cubicBezTo>
                <a:cubicBezTo>
                  <a:pt x="21600" y="15993"/>
                  <a:pt x="20212" y="20354"/>
                  <a:pt x="17629" y="24002"/>
                </a:cubicBezTo>
                <a:lnTo>
                  <a:pt x="0" y="11523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3058667" y="3147082"/>
            <a:ext cx="2080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75148"/>
              </p:ext>
            </p:extLst>
          </p:nvPr>
        </p:nvGraphicFramePr>
        <p:xfrm>
          <a:off x="962939" y="1849612"/>
          <a:ext cx="278605" cy="35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3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939" y="1849612"/>
                        <a:ext cx="278605" cy="357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32345"/>
              </p:ext>
            </p:extLst>
          </p:nvPr>
        </p:nvGraphicFramePr>
        <p:xfrm>
          <a:off x="3760217" y="3035240"/>
          <a:ext cx="2746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4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217" y="3035240"/>
                        <a:ext cx="2746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14613"/>
              </p:ext>
            </p:extLst>
          </p:nvPr>
        </p:nvGraphicFramePr>
        <p:xfrm>
          <a:off x="4623817" y="2030353"/>
          <a:ext cx="5842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5" name="Equation" r:id="rId7" imgW="368280" imgH="393480" progId="Equation.DSMT4">
                  <p:embed/>
                </p:oleObj>
              </mc:Choice>
              <mc:Fallback>
                <p:oleObj name="Equation" r:id="rId7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817" y="2030353"/>
                        <a:ext cx="5842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80606"/>
              </p:ext>
            </p:extLst>
          </p:nvPr>
        </p:nvGraphicFramePr>
        <p:xfrm>
          <a:off x="4217417" y="1665228"/>
          <a:ext cx="5540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6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417" y="1665228"/>
                        <a:ext cx="5540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77492"/>
              </p:ext>
            </p:extLst>
          </p:nvPr>
        </p:nvGraphicFramePr>
        <p:xfrm>
          <a:off x="3582417" y="1031815"/>
          <a:ext cx="660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7" name="Equation" r:id="rId11" imgW="444240" imgH="393480" progId="Equation.DSMT4">
                  <p:embed/>
                </p:oleObj>
              </mc:Choice>
              <mc:Fallback>
                <p:oleObj name="Equation" r:id="rId11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417" y="1031815"/>
                        <a:ext cx="660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10055"/>
              </p:ext>
            </p:extLst>
          </p:nvPr>
        </p:nvGraphicFramePr>
        <p:xfrm>
          <a:off x="2731517" y="960378"/>
          <a:ext cx="6524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8"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517" y="960378"/>
                        <a:ext cx="6524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Line 47"/>
          <p:cNvSpPr>
            <a:spLocks noChangeShapeType="1"/>
          </p:cNvSpPr>
          <p:nvPr/>
        </p:nvSpPr>
        <p:spPr bwMode="auto">
          <a:xfrm flipH="1">
            <a:off x="3900673" y="2442042"/>
            <a:ext cx="693417" cy="411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7" name="Line 48"/>
          <p:cNvSpPr>
            <a:spLocks noChangeShapeType="1"/>
          </p:cNvSpPr>
          <p:nvPr/>
        </p:nvSpPr>
        <p:spPr bwMode="auto">
          <a:xfrm flipH="1">
            <a:off x="3553965" y="1854508"/>
            <a:ext cx="693417" cy="528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8" name="Line 49"/>
          <p:cNvSpPr>
            <a:spLocks noChangeShapeType="1"/>
          </p:cNvSpPr>
          <p:nvPr/>
        </p:nvSpPr>
        <p:spPr bwMode="auto">
          <a:xfrm flipH="1">
            <a:off x="3306316" y="1443235"/>
            <a:ext cx="247649" cy="587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3009137" y="1208221"/>
            <a:ext cx="49530" cy="411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8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641495"/>
              </p:ext>
            </p:extLst>
          </p:nvPr>
        </p:nvGraphicFramePr>
        <p:xfrm>
          <a:off x="58145" y="2568280"/>
          <a:ext cx="255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9"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5" y="2568280"/>
                        <a:ext cx="2555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10507"/>
              </p:ext>
            </p:extLst>
          </p:nvPr>
        </p:nvGraphicFramePr>
        <p:xfrm>
          <a:off x="3068464" y="3098740"/>
          <a:ext cx="279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0" name="Equation" r:id="rId17" imgW="152280" imgH="177480" progId="Equation.DSMT4">
                  <p:embed/>
                </p:oleObj>
              </mc:Choice>
              <mc:Fallback>
                <p:oleObj name="Equation" r:id="rId17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464" y="3098740"/>
                        <a:ext cx="279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对象 2"/>
              <p:cNvSpPr txBox="1"/>
              <p:nvPr/>
            </p:nvSpPr>
            <p:spPr>
              <a:xfrm>
                <a:off x="5364163" y="1654175"/>
                <a:ext cx="3108325" cy="6223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对象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163" y="1654175"/>
                <a:ext cx="3108325" cy="622300"/>
              </a:xfrm>
              <a:prstGeom prst="rect">
                <a:avLst/>
              </a:prstGeom>
              <a:blipFill>
                <a:blip r:embed="rId19"/>
                <a:stretch>
                  <a:fillRect l="-588" t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对象 82"/>
              <p:cNvSpPr txBox="1"/>
              <p:nvPr/>
            </p:nvSpPr>
            <p:spPr>
              <a:xfrm>
                <a:off x="5386388" y="2492375"/>
                <a:ext cx="3643312" cy="6223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3" name="对象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2492375"/>
                <a:ext cx="3643312" cy="6223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对象 83"/>
              <p:cNvSpPr txBox="1"/>
              <p:nvPr/>
            </p:nvSpPr>
            <p:spPr>
              <a:xfrm>
                <a:off x="5359400" y="3370263"/>
                <a:ext cx="3893120" cy="622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4" name="对象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3370263"/>
                <a:ext cx="3893120" cy="6223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对象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33321"/>
              </p:ext>
            </p:extLst>
          </p:nvPr>
        </p:nvGraphicFramePr>
        <p:xfrm>
          <a:off x="5580112" y="4045738"/>
          <a:ext cx="1977452" cy="42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1" name="Equation" r:id="rId22" imgW="469800" imgH="101520" progId="Equation.DSMT4">
                  <p:embed/>
                </p:oleObj>
              </mc:Choice>
              <mc:Fallback>
                <p:oleObj name="Equation" r:id="rId22" imgW="46980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80112" y="4045738"/>
                        <a:ext cx="1977452" cy="427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42241"/>
              </p:ext>
            </p:extLst>
          </p:nvPr>
        </p:nvGraphicFramePr>
        <p:xfrm>
          <a:off x="3836856" y="4680695"/>
          <a:ext cx="45307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2" name="Equation" r:id="rId24" imgW="1942920" imgH="482400" progId="Equation.DSMT4">
                  <p:embed/>
                </p:oleObj>
              </mc:Choice>
              <mc:Fallback>
                <p:oleObj name="Equation" r:id="rId24" imgW="1942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36856" y="4680695"/>
                        <a:ext cx="4530725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036663"/>
              </p:ext>
            </p:extLst>
          </p:nvPr>
        </p:nvGraphicFramePr>
        <p:xfrm>
          <a:off x="2020606" y="5646169"/>
          <a:ext cx="68707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3" name="Equation" r:id="rId26" imgW="2946240" imgH="279360" progId="Equation.DSMT4">
                  <p:embed/>
                </p:oleObj>
              </mc:Choice>
              <mc:Fallback>
                <p:oleObj name="Equation" r:id="rId26" imgW="294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20606" y="5646169"/>
                        <a:ext cx="6870700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43956"/>
              </p:ext>
            </p:extLst>
          </p:nvPr>
        </p:nvGraphicFramePr>
        <p:xfrm>
          <a:off x="4884738" y="3224213"/>
          <a:ext cx="3032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4" name="Equation" r:id="rId28" imgW="164880" imgH="228600" progId="Equation.DSMT4">
                  <p:embed/>
                </p:oleObj>
              </mc:Choice>
              <mc:Fallback>
                <p:oleObj name="Equation" r:id="rId2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3224213"/>
                        <a:ext cx="3032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14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25026</TotalTime>
  <Words>811</Words>
  <Application>Microsoft Office PowerPoint</Application>
  <PresentationFormat>全屏显示(4:3)</PresentationFormat>
  <Paragraphs>104</Paragraphs>
  <Slides>18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微软雅黑</vt:lpstr>
      <vt:lpstr>Arial</vt:lpstr>
      <vt:lpstr>Calibri</vt:lpstr>
      <vt:lpstr>Cambria Math</vt:lpstr>
      <vt:lpstr>Times New Roman</vt:lpstr>
      <vt:lpstr>Office 主题</vt:lpstr>
      <vt:lpstr>Image</vt:lpstr>
      <vt:lpstr>Equation</vt:lpstr>
      <vt:lpstr>公式</vt:lpstr>
      <vt:lpstr>Equation.3</vt:lpstr>
      <vt:lpstr>4.2 费涅耳圆孔衍射和圆屏衍射</vt:lpstr>
      <vt:lpstr>一、 实验现象</vt:lpstr>
      <vt:lpstr>PowerPoint 演示文稿</vt:lpstr>
      <vt:lpstr>PowerPoint 演示文稿</vt:lpstr>
      <vt:lpstr>PowerPoint 演示文稿</vt:lpstr>
      <vt:lpstr>PowerPoint 演示文稿</vt:lpstr>
      <vt:lpstr>二、 半波带法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三、菲涅耳波带片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基础物理甲型光学课</dc:title>
  <dc:creator>CCTV</dc:creator>
  <cp:lastModifiedBy>silver zq</cp:lastModifiedBy>
  <cp:revision>948</cp:revision>
  <cp:lastPrinted>2017-10-16T16:09:24Z</cp:lastPrinted>
  <dcterms:created xsi:type="dcterms:W3CDTF">2013-08-24T06:26:00Z</dcterms:created>
  <dcterms:modified xsi:type="dcterms:W3CDTF">2020-12-06T02:38:35Z</dcterms:modified>
</cp:coreProperties>
</file>