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5"/>
  </p:notesMasterIdLst>
  <p:sldIdLst>
    <p:sldId id="413" r:id="rId2"/>
    <p:sldId id="423" r:id="rId3"/>
    <p:sldId id="376" r:id="rId4"/>
    <p:sldId id="414" r:id="rId5"/>
    <p:sldId id="424" r:id="rId6"/>
    <p:sldId id="277" r:id="rId7"/>
    <p:sldId id="261" r:id="rId8"/>
    <p:sldId id="425" r:id="rId9"/>
    <p:sldId id="436" r:id="rId10"/>
    <p:sldId id="262" r:id="rId11"/>
    <p:sldId id="263" r:id="rId12"/>
    <p:sldId id="264" r:id="rId13"/>
    <p:sldId id="265" r:id="rId14"/>
    <p:sldId id="416" r:id="rId15"/>
    <p:sldId id="417" r:id="rId16"/>
    <p:sldId id="270" r:id="rId17"/>
    <p:sldId id="428" r:id="rId18"/>
    <p:sldId id="429" r:id="rId19"/>
    <p:sldId id="271" r:id="rId20"/>
    <p:sldId id="438" r:id="rId21"/>
    <p:sldId id="282" r:id="rId22"/>
    <p:sldId id="273" r:id="rId23"/>
    <p:sldId id="274" r:id="rId24"/>
    <p:sldId id="430" r:id="rId25"/>
    <p:sldId id="275" r:id="rId26"/>
    <p:sldId id="418" r:id="rId27"/>
    <p:sldId id="431" r:id="rId28"/>
    <p:sldId id="432" r:id="rId29"/>
    <p:sldId id="433" r:id="rId30"/>
    <p:sldId id="434" r:id="rId31"/>
    <p:sldId id="420" r:id="rId32"/>
    <p:sldId id="435" r:id="rId33"/>
    <p:sldId id="439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0000FF"/>
    <a:srgbClr val="FF0000"/>
    <a:srgbClr val="FFFF66"/>
    <a:srgbClr val="00FF00"/>
    <a:srgbClr val="003300"/>
    <a:srgbClr val="008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2" autoAdjust="0"/>
    <p:restoredTop sz="94590" autoAdjust="0"/>
  </p:normalViewPr>
  <p:slideViewPr>
    <p:cSldViewPr>
      <p:cViewPr varScale="1">
        <p:scale>
          <a:sx n="161" d="100"/>
          <a:sy n="161" d="100"/>
        </p:scale>
        <p:origin x="435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image" Target="../media/image85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12" Type="http://schemas.openxmlformats.org/officeDocument/2006/relationships/image" Target="../media/image84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11" Type="http://schemas.openxmlformats.org/officeDocument/2006/relationships/image" Target="../media/image83.wmf"/><Relationship Id="rId5" Type="http://schemas.openxmlformats.org/officeDocument/2006/relationships/image" Target="../media/image77.wmf"/><Relationship Id="rId15" Type="http://schemas.openxmlformats.org/officeDocument/2006/relationships/image" Target="../media/image87.wmf"/><Relationship Id="rId10" Type="http://schemas.openxmlformats.org/officeDocument/2006/relationships/image" Target="../media/image82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Relationship Id="rId14" Type="http://schemas.openxmlformats.org/officeDocument/2006/relationships/image" Target="../media/image86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11" Type="http://schemas.openxmlformats.org/officeDocument/2006/relationships/image" Target="../media/image97.wmf"/><Relationship Id="rId5" Type="http://schemas.openxmlformats.org/officeDocument/2006/relationships/image" Target="../media/image92.wmf"/><Relationship Id="rId10" Type="http://schemas.openxmlformats.org/officeDocument/2006/relationships/image" Target="../media/image96.wmf"/><Relationship Id="rId4" Type="http://schemas.openxmlformats.org/officeDocument/2006/relationships/image" Target="../media/image91.wmf"/><Relationship Id="rId9" Type="http://schemas.openxmlformats.org/officeDocument/2006/relationships/image" Target="../media/image8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image" Target="../media/image110.wmf"/><Relationship Id="rId18" Type="http://schemas.openxmlformats.org/officeDocument/2006/relationships/image" Target="../media/image115.wmf"/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12" Type="http://schemas.openxmlformats.org/officeDocument/2006/relationships/image" Target="../media/image109.wmf"/><Relationship Id="rId17" Type="http://schemas.openxmlformats.org/officeDocument/2006/relationships/image" Target="../media/image114.wmf"/><Relationship Id="rId2" Type="http://schemas.openxmlformats.org/officeDocument/2006/relationships/image" Target="../media/image99.wmf"/><Relationship Id="rId16" Type="http://schemas.openxmlformats.org/officeDocument/2006/relationships/image" Target="../media/image113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11" Type="http://schemas.openxmlformats.org/officeDocument/2006/relationships/image" Target="../media/image108.wmf"/><Relationship Id="rId5" Type="http://schemas.openxmlformats.org/officeDocument/2006/relationships/image" Target="../media/image102.wmf"/><Relationship Id="rId15" Type="http://schemas.openxmlformats.org/officeDocument/2006/relationships/image" Target="../media/image112.wmf"/><Relationship Id="rId10" Type="http://schemas.openxmlformats.org/officeDocument/2006/relationships/image" Target="../media/image107.wmf"/><Relationship Id="rId4" Type="http://schemas.openxmlformats.org/officeDocument/2006/relationships/image" Target="../media/image101.wmf"/><Relationship Id="rId9" Type="http://schemas.openxmlformats.org/officeDocument/2006/relationships/image" Target="../media/image106.wmf"/><Relationship Id="rId14" Type="http://schemas.openxmlformats.org/officeDocument/2006/relationships/image" Target="../media/image11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image" Target="../media/image118.wmf"/><Relationship Id="rId7" Type="http://schemas.openxmlformats.org/officeDocument/2006/relationships/image" Target="../media/image122.wmf"/><Relationship Id="rId12" Type="http://schemas.openxmlformats.org/officeDocument/2006/relationships/image" Target="../media/image127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11" Type="http://schemas.openxmlformats.org/officeDocument/2006/relationships/image" Target="../media/image126.wmf"/><Relationship Id="rId5" Type="http://schemas.openxmlformats.org/officeDocument/2006/relationships/image" Target="../media/image120.wmf"/><Relationship Id="rId10" Type="http://schemas.openxmlformats.org/officeDocument/2006/relationships/image" Target="../media/image125.wmf"/><Relationship Id="rId4" Type="http://schemas.openxmlformats.org/officeDocument/2006/relationships/image" Target="../media/image119.wmf"/><Relationship Id="rId9" Type="http://schemas.openxmlformats.org/officeDocument/2006/relationships/image" Target="../media/image124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3" Type="http://schemas.openxmlformats.org/officeDocument/2006/relationships/image" Target="../media/image130.wmf"/><Relationship Id="rId7" Type="http://schemas.openxmlformats.org/officeDocument/2006/relationships/image" Target="../media/image134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10" Type="http://schemas.openxmlformats.org/officeDocument/2006/relationships/image" Target="../media/image137.wmf"/><Relationship Id="rId4" Type="http://schemas.openxmlformats.org/officeDocument/2006/relationships/image" Target="../media/image131.wmf"/><Relationship Id="rId9" Type="http://schemas.openxmlformats.org/officeDocument/2006/relationships/image" Target="../media/image13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7" Type="http://schemas.openxmlformats.org/officeDocument/2006/relationships/image" Target="../media/image155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6" Type="http://schemas.openxmlformats.org/officeDocument/2006/relationships/image" Target="../media/image154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image" Target="../media/image166.wmf"/><Relationship Id="rId7" Type="http://schemas.openxmlformats.org/officeDocument/2006/relationships/image" Target="../media/image170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6" Type="http://schemas.openxmlformats.org/officeDocument/2006/relationships/image" Target="../media/image169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Relationship Id="rId9" Type="http://schemas.openxmlformats.org/officeDocument/2006/relationships/image" Target="../media/image17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7" Type="http://schemas.openxmlformats.org/officeDocument/2006/relationships/image" Target="../media/image179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6" Type="http://schemas.openxmlformats.org/officeDocument/2006/relationships/image" Target="../media/image178.wmf"/><Relationship Id="rId5" Type="http://schemas.openxmlformats.org/officeDocument/2006/relationships/image" Target="../media/image177.wmf"/><Relationship Id="rId4" Type="http://schemas.openxmlformats.org/officeDocument/2006/relationships/image" Target="../media/image176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3" Type="http://schemas.openxmlformats.org/officeDocument/2006/relationships/image" Target="../media/image182.wmf"/><Relationship Id="rId7" Type="http://schemas.openxmlformats.org/officeDocument/2006/relationships/image" Target="../media/image186.wmf"/><Relationship Id="rId12" Type="http://schemas.openxmlformats.org/officeDocument/2006/relationships/image" Target="../media/image191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6" Type="http://schemas.openxmlformats.org/officeDocument/2006/relationships/image" Target="../media/image185.wmf"/><Relationship Id="rId11" Type="http://schemas.openxmlformats.org/officeDocument/2006/relationships/image" Target="../media/image190.wmf"/><Relationship Id="rId5" Type="http://schemas.openxmlformats.org/officeDocument/2006/relationships/image" Target="../media/image184.wmf"/><Relationship Id="rId10" Type="http://schemas.openxmlformats.org/officeDocument/2006/relationships/image" Target="../media/image189.wmf"/><Relationship Id="rId4" Type="http://schemas.openxmlformats.org/officeDocument/2006/relationships/image" Target="../media/image183.wmf"/><Relationship Id="rId9" Type="http://schemas.openxmlformats.org/officeDocument/2006/relationships/image" Target="../media/image18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anose="02020603050405020304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anose="02020603050405020304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215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anose="02020603050405020304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215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anose="02020603050405020304" pitchFamily="18" charset="0"/>
              </a:defRPr>
            </a:lvl1pPr>
          </a:lstStyle>
          <a:p>
            <a:fld id="{B164A57C-1CFB-4EFD-83FE-AAECD6D2036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7129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807C6-BD7B-4B3A-9A5A-63FD3C2060D5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4614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0C50F-0C28-40F0-9F03-F17BC6837286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77001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B718E-360A-4704-B717-42C3DB9CB1C2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61468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570A4-5241-4879-911C-FD14E94C28EC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24056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557E1-C532-49EE-9B75-381CACF1F961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0349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A537A-37A0-42CC-ADAD-479C37C53237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4074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464444-E439-4DC5-B20B-0436E694041E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483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FC34E-DBBF-437E-BD9A-448477B49999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67207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C31AB-228F-4ED1-AC2D-6D8D8724D40B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90153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E39C1-D9F0-43B2-8BFA-F813143BFA14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63963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9128A-A8E4-4587-B24A-D732CD11A42A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57457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71E3F-8116-43D5-88A5-CED4F1307C9D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42020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ABAAF-B3B2-4BA1-905D-18FC0EF81D63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79012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733AF3-A0A8-4D8C-897B-FD0FBAAD5B96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518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2FEAA-370E-4BDD-A4E7-B32596A372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9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C6DC3-E4EA-4841-AD3F-6C776B37A72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499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A7591-8A67-4DAD-9B5B-0E0C8307955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2347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9D2D09-A2C4-47B2-8BD8-29C274E4DAC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906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327C2-1750-4367-BA92-366E832E5DC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076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74F5D-7FF7-4398-8B39-FAECCCCA203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363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DE707-CE07-48A5-85EE-590D0DDC1A3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156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38803-2B48-49D3-9A3A-9A91AA28172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530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74FA0-6A22-4432-98BE-F2BA827551A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943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7FF58-2D07-4916-8812-621FD4E818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702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665FA-E990-4E1B-9BD4-0B4DEF253B7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052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6541E-BEE6-400E-9466-EAAE572D6D4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204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71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371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371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6AC4BF-020A-462F-8620-F3581B6B411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3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39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2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40.wmf"/><Relationship Id="rId25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7.wmf"/><Relationship Id="rId24" Type="http://schemas.openxmlformats.org/officeDocument/2006/relationships/oleObject" Target="../embeddings/oleObject42.bin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23" Type="http://schemas.openxmlformats.org/officeDocument/2006/relationships/image" Target="../media/image43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7.bin"/><Relationship Id="rId22" Type="http://schemas.openxmlformats.org/officeDocument/2006/relationships/oleObject" Target="../embeddings/oleObject4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3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1.wmf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66.bin"/><Relationship Id="rId26" Type="http://schemas.openxmlformats.org/officeDocument/2006/relationships/oleObject" Target="../embeddings/oleObject70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69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63.bin"/><Relationship Id="rId17" Type="http://schemas.openxmlformats.org/officeDocument/2006/relationships/image" Target="../media/image67.wmf"/><Relationship Id="rId25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5.bin"/><Relationship Id="rId20" Type="http://schemas.openxmlformats.org/officeDocument/2006/relationships/oleObject" Target="../embeddings/oleObject67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64.wmf"/><Relationship Id="rId24" Type="http://schemas.openxmlformats.org/officeDocument/2006/relationships/oleObject" Target="../embeddings/oleObject69.bin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23" Type="http://schemas.openxmlformats.org/officeDocument/2006/relationships/image" Target="../media/image70.wmf"/><Relationship Id="rId10" Type="http://schemas.openxmlformats.org/officeDocument/2006/relationships/oleObject" Target="../embeddings/oleObject62.bin"/><Relationship Id="rId19" Type="http://schemas.openxmlformats.org/officeDocument/2006/relationships/image" Target="../media/image68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64.bin"/><Relationship Id="rId22" Type="http://schemas.openxmlformats.org/officeDocument/2006/relationships/oleObject" Target="../embeddings/oleObject68.bin"/><Relationship Id="rId27" Type="http://schemas.openxmlformats.org/officeDocument/2006/relationships/image" Target="../media/image7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80.wmf"/><Relationship Id="rId26" Type="http://schemas.openxmlformats.org/officeDocument/2006/relationships/image" Target="../media/image84.wmf"/><Relationship Id="rId3" Type="http://schemas.openxmlformats.org/officeDocument/2006/relationships/oleObject" Target="../embeddings/oleObject71.bin"/><Relationship Id="rId21" Type="http://schemas.openxmlformats.org/officeDocument/2006/relationships/oleObject" Target="../embeddings/oleObject80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77.wmf"/><Relationship Id="rId17" Type="http://schemas.openxmlformats.org/officeDocument/2006/relationships/oleObject" Target="../embeddings/oleObject78.bin"/><Relationship Id="rId25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9.wmf"/><Relationship Id="rId20" Type="http://schemas.openxmlformats.org/officeDocument/2006/relationships/image" Target="../media/image81.wmf"/><Relationship Id="rId29" Type="http://schemas.openxmlformats.org/officeDocument/2006/relationships/oleObject" Target="../embeddings/oleObject84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75.bin"/><Relationship Id="rId24" Type="http://schemas.openxmlformats.org/officeDocument/2006/relationships/image" Target="../media/image83.wmf"/><Relationship Id="rId32" Type="http://schemas.openxmlformats.org/officeDocument/2006/relationships/image" Target="../media/image87.wmf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23" Type="http://schemas.openxmlformats.org/officeDocument/2006/relationships/oleObject" Target="../embeddings/oleObject81.bin"/><Relationship Id="rId28" Type="http://schemas.openxmlformats.org/officeDocument/2006/relationships/image" Target="../media/image85.wmf"/><Relationship Id="rId10" Type="http://schemas.openxmlformats.org/officeDocument/2006/relationships/image" Target="../media/image76.wmf"/><Relationship Id="rId19" Type="http://schemas.openxmlformats.org/officeDocument/2006/relationships/oleObject" Target="../embeddings/oleObject79.bin"/><Relationship Id="rId31" Type="http://schemas.openxmlformats.org/officeDocument/2006/relationships/oleObject" Target="../embeddings/oleObject85.bin"/><Relationship Id="rId4" Type="http://schemas.openxmlformats.org/officeDocument/2006/relationships/image" Target="../media/image73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78.wmf"/><Relationship Id="rId22" Type="http://schemas.openxmlformats.org/officeDocument/2006/relationships/image" Target="../media/image82.wmf"/><Relationship Id="rId27" Type="http://schemas.openxmlformats.org/officeDocument/2006/relationships/oleObject" Target="../embeddings/oleObject83.bin"/><Relationship Id="rId30" Type="http://schemas.openxmlformats.org/officeDocument/2006/relationships/image" Target="../media/image8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91.bin"/><Relationship Id="rId18" Type="http://schemas.openxmlformats.org/officeDocument/2006/relationships/image" Target="../media/image95.wmf"/><Relationship Id="rId3" Type="http://schemas.openxmlformats.org/officeDocument/2006/relationships/oleObject" Target="../embeddings/oleObject86.bin"/><Relationship Id="rId21" Type="http://schemas.openxmlformats.org/officeDocument/2006/relationships/oleObject" Target="../embeddings/oleObject95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4.wmf"/><Relationship Id="rId20" Type="http://schemas.openxmlformats.org/officeDocument/2006/relationships/image" Target="../media/image87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90.bin"/><Relationship Id="rId24" Type="http://schemas.openxmlformats.org/officeDocument/2006/relationships/image" Target="../media/image97.wmf"/><Relationship Id="rId5" Type="http://schemas.openxmlformats.org/officeDocument/2006/relationships/oleObject" Target="../embeddings/oleObject87.bin"/><Relationship Id="rId15" Type="http://schemas.openxmlformats.org/officeDocument/2006/relationships/oleObject" Target="../embeddings/oleObject92.bin"/><Relationship Id="rId23" Type="http://schemas.openxmlformats.org/officeDocument/2006/relationships/oleObject" Target="../embeddings/oleObject96.bin"/><Relationship Id="rId10" Type="http://schemas.openxmlformats.org/officeDocument/2006/relationships/image" Target="../media/image91.wmf"/><Relationship Id="rId19" Type="http://schemas.openxmlformats.org/officeDocument/2006/relationships/oleObject" Target="../embeddings/oleObject94.bin"/><Relationship Id="rId4" Type="http://schemas.openxmlformats.org/officeDocument/2006/relationships/image" Target="../media/image88.wmf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93.wmf"/><Relationship Id="rId22" Type="http://schemas.openxmlformats.org/officeDocument/2006/relationships/image" Target="../media/image9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2.bin"/><Relationship Id="rId18" Type="http://schemas.openxmlformats.org/officeDocument/2006/relationships/image" Target="../media/image105.wmf"/><Relationship Id="rId26" Type="http://schemas.openxmlformats.org/officeDocument/2006/relationships/image" Target="../media/image109.wmf"/><Relationship Id="rId21" Type="http://schemas.openxmlformats.org/officeDocument/2006/relationships/oleObject" Target="../embeddings/oleObject106.bin"/><Relationship Id="rId34" Type="http://schemas.openxmlformats.org/officeDocument/2006/relationships/image" Target="../media/image113.wmf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02.wmf"/><Relationship Id="rId17" Type="http://schemas.openxmlformats.org/officeDocument/2006/relationships/oleObject" Target="../embeddings/oleObject104.bin"/><Relationship Id="rId25" Type="http://schemas.openxmlformats.org/officeDocument/2006/relationships/oleObject" Target="../embeddings/oleObject108.bin"/><Relationship Id="rId33" Type="http://schemas.openxmlformats.org/officeDocument/2006/relationships/oleObject" Target="../embeddings/oleObject112.bin"/><Relationship Id="rId38" Type="http://schemas.openxmlformats.org/officeDocument/2006/relationships/image" Target="../media/image11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4.wmf"/><Relationship Id="rId20" Type="http://schemas.openxmlformats.org/officeDocument/2006/relationships/image" Target="../media/image106.wmf"/><Relationship Id="rId29" Type="http://schemas.openxmlformats.org/officeDocument/2006/relationships/oleObject" Target="../embeddings/oleObject110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101.bin"/><Relationship Id="rId24" Type="http://schemas.openxmlformats.org/officeDocument/2006/relationships/image" Target="../media/image108.wmf"/><Relationship Id="rId32" Type="http://schemas.openxmlformats.org/officeDocument/2006/relationships/image" Target="../media/image112.wmf"/><Relationship Id="rId37" Type="http://schemas.openxmlformats.org/officeDocument/2006/relationships/oleObject" Target="../embeddings/oleObject114.bin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3.bin"/><Relationship Id="rId23" Type="http://schemas.openxmlformats.org/officeDocument/2006/relationships/oleObject" Target="../embeddings/oleObject107.bin"/><Relationship Id="rId28" Type="http://schemas.openxmlformats.org/officeDocument/2006/relationships/image" Target="../media/image110.wmf"/><Relationship Id="rId36" Type="http://schemas.openxmlformats.org/officeDocument/2006/relationships/image" Target="../media/image114.wmf"/><Relationship Id="rId10" Type="http://schemas.openxmlformats.org/officeDocument/2006/relationships/image" Target="../media/image101.wmf"/><Relationship Id="rId19" Type="http://schemas.openxmlformats.org/officeDocument/2006/relationships/oleObject" Target="../embeddings/oleObject105.bin"/><Relationship Id="rId31" Type="http://schemas.openxmlformats.org/officeDocument/2006/relationships/oleObject" Target="../embeddings/oleObject111.bin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103.wmf"/><Relationship Id="rId22" Type="http://schemas.openxmlformats.org/officeDocument/2006/relationships/image" Target="../media/image107.wmf"/><Relationship Id="rId27" Type="http://schemas.openxmlformats.org/officeDocument/2006/relationships/oleObject" Target="../embeddings/oleObject109.bin"/><Relationship Id="rId30" Type="http://schemas.openxmlformats.org/officeDocument/2006/relationships/image" Target="../media/image111.wmf"/><Relationship Id="rId35" Type="http://schemas.openxmlformats.org/officeDocument/2006/relationships/oleObject" Target="../embeddings/oleObject113.bin"/><Relationship Id="rId8" Type="http://schemas.openxmlformats.org/officeDocument/2006/relationships/image" Target="../media/image100.wmf"/><Relationship Id="rId3" Type="http://schemas.openxmlformats.org/officeDocument/2006/relationships/oleObject" Target="../embeddings/oleObject9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120.wmf"/><Relationship Id="rId18" Type="http://schemas.openxmlformats.org/officeDocument/2006/relationships/oleObject" Target="../embeddings/oleObject122.bin"/><Relationship Id="rId26" Type="http://schemas.openxmlformats.org/officeDocument/2006/relationships/oleObject" Target="../embeddings/oleObject126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124.wmf"/><Relationship Id="rId7" Type="http://schemas.openxmlformats.org/officeDocument/2006/relationships/image" Target="../media/image117.wmf"/><Relationship Id="rId12" Type="http://schemas.openxmlformats.org/officeDocument/2006/relationships/oleObject" Target="../embeddings/oleObject119.bin"/><Relationship Id="rId17" Type="http://schemas.openxmlformats.org/officeDocument/2006/relationships/image" Target="../media/image122.wmf"/><Relationship Id="rId25" Type="http://schemas.openxmlformats.org/officeDocument/2006/relationships/image" Target="../media/image12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1.bin"/><Relationship Id="rId20" Type="http://schemas.openxmlformats.org/officeDocument/2006/relationships/oleObject" Target="../embeddings/oleObject123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119.wmf"/><Relationship Id="rId24" Type="http://schemas.openxmlformats.org/officeDocument/2006/relationships/oleObject" Target="../embeddings/oleObject125.bin"/><Relationship Id="rId5" Type="http://schemas.openxmlformats.org/officeDocument/2006/relationships/image" Target="../media/image116.wmf"/><Relationship Id="rId15" Type="http://schemas.openxmlformats.org/officeDocument/2006/relationships/image" Target="../media/image121.wmf"/><Relationship Id="rId23" Type="http://schemas.openxmlformats.org/officeDocument/2006/relationships/image" Target="../media/image125.wmf"/><Relationship Id="rId10" Type="http://schemas.openxmlformats.org/officeDocument/2006/relationships/oleObject" Target="../embeddings/oleObject118.bin"/><Relationship Id="rId19" Type="http://schemas.openxmlformats.org/officeDocument/2006/relationships/image" Target="../media/image123.wmf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118.wmf"/><Relationship Id="rId14" Type="http://schemas.openxmlformats.org/officeDocument/2006/relationships/oleObject" Target="../embeddings/oleObject120.bin"/><Relationship Id="rId22" Type="http://schemas.openxmlformats.org/officeDocument/2006/relationships/oleObject" Target="../embeddings/oleObject124.bin"/><Relationship Id="rId27" Type="http://schemas.openxmlformats.org/officeDocument/2006/relationships/image" Target="../media/image12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13" Type="http://schemas.openxmlformats.org/officeDocument/2006/relationships/image" Target="../media/image132.wmf"/><Relationship Id="rId18" Type="http://schemas.openxmlformats.org/officeDocument/2006/relationships/oleObject" Target="../embeddings/oleObject134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136.wmf"/><Relationship Id="rId7" Type="http://schemas.openxmlformats.org/officeDocument/2006/relationships/image" Target="../media/image129.wmf"/><Relationship Id="rId12" Type="http://schemas.openxmlformats.org/officeDocument/2006/relationships/oleObject" Target="../embeddings/oleObject131.bin"/><Relationship Id="rId17" Type="http://schemas.openxmlformats.org/officeDocument/2006/relationships/image" Target="../media/image13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3.bin"/><Relationship Id="rId20" Type="http://schemas.openxmlformats.org/officeDocument/2006/relationships/oleObject" Target="../embeddings/oleObject135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28.bin"/><Relationship Id="rId11" Type="http://schemas.openxmlformats.org/officeDocument/2006/relationships/image" Target="../media/image131.wmf"/><Relationship Id="rId24" Type="http://schemas.openxmlformats.org/officeDocument/2006/relationships/image" Target="../media/image138.png"/><Relationship Id="rId5" Type="http://schemas.openxmlformats.org/officeDocument/2006/relationships/image" Target="../media/image128.wmf"/><Relationship Id="rId15" Type="http://schemas.openxmlformats.org/officeDocument/2006/relationships/image" Target="../media/image133.wmf"/><Relationship Id="rId23" Type="http://schemas.openxmlformats.org/officeDocument/2006/relationships/image" Target="../media/image137.wmf"/><Relationship Id="rId10" Type="http://schemas.openxmlformats.org/officeDocument/2006/relationships/oleObject" Target="../embeddings/oleObject130.bin"/><Relationship Id="rId19" Type="http://schemas.openxmlformats.org/officeDocument/2006/relationships/image" Target="../media/image135.wmf"/><Relationship Id="rId4" Type="http://schemas.openxmlformats.org/officeDocument/2006/relationships/oleObject" Target="../embeddings/oleObject127.bin"/><Relationship Id="rId9" Type="http://schemas.openxmlformats.org/officeDocument/2006/relationships/image" Target="../media/image130.wmf"/><Relationship Id="rId14" Type="http://schemas.openxmlformats.org/officeDocument/2006/relationships/oleObject" Target="../embeddings/oleObject132.bin"/><Relationship Id="rId22" Type="http://schemas.openxmlformats.org/officeDocument/2006/relationships/oleObject" Target="../embeddings/oleObject13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38.bin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13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4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41.bin"/><Relationship Id="rId5" Type="http://schemas.openxmlformats.org/officeDocument/2006/relationships/image" Target="../media/image141.wmf"/><Relationship Id="rId4" Type="http://schemas.openxmlformats.org/officeDocument/2006/relationships/oleObject" Target="../embeddings/oleObject140.bin"/><Relationship Id="rId9" Type="http://schemas.openxmlformats.org/officeDocument/2006/relationships/image" Target="../media/image14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5.bin"/><Relationship Id="rId12" Type="http://schemas.openxmlformats.org/officeDocument/2006/relationships/image" Target="../media/image1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45.wmf"/><Relationship Id="rId11" Type="http://schemas.openxmlformats.org/officeDocument/2006/relationships/oleObject" Target="../embeddings/oleObject147.bin"/><Relationship Id="rId5" Type="http://schemas.openxmlformats.org/officeDocument/2006/relationships/oleObject" Target="../embeddings/oleObject144.bin"/><Relationship Id="rId10" Type="http://schemas.openxmlformats.org/officeDocument/2006/relationships/image" Target="../media/image147.wmf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14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13" Type="http://schemas.openxmlformats.org/officeDocument/2006/relationships/image" Target="../media/image152.wmf"/><Relationship Id="rId18" Type="http://schemas.openxmlformats.org/officeDocument/2006/relationships/oleObject" Target="../embeddings/oleObject154.bin"/><Relationship Id="rId3" Type="http://schemas.openxmlformats.org/officeDocument/2006/relationships/image" Target="../media/image156.jpeg"/><Relationship Id="rId7" Type="http://schemas.openxmlformats.org/officeDocument/2006/relationships/image" Target="../media/image149.wmf"/><Relationship Id="rId12" Type="http://schemas.openxmlformats.org/officeDocument/2006/relationships/oleObject" Target="../embeddings/oleObject151.bin"/><Relationship Id="rId17" Type="http://schemas.openxmlformats.org/officeDocument/2006/relationships/image" Target="../media/image15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3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48.bin"/><Relationship Id="rId11" Type="http://schemas.openxmlformats.org/officeDocument/2006/relationships/image" Target="../media/image151.wmf"/><Relationship Id="rId5" Type="http://schemas.openxmlformats.org/officeDocument/2006/relationships/image" Target="../media/image158.png"/><Relationship Id="rId15" Type="http://schemas.openxmlformats.org/officeDocument/2006/relationships/image" Target="../media/image153.wmf"/><Relationship Id="rId10" Type="http://schemas.openxmlformats.org/officeDocument/2006/relationships/oleObject" Target="../embeddings/oleObject150.bin"/><Relationship Id="rId19" Type="http://schemas.openxmlformats.org/officeDocument/2006/relationships/image" Target="../media/image155.wmf"/><Relationship Id="rId4" Type="http://schemas.openxmlformats.org/officeDocument/2006/relationships/image" Target="../media/image157.png"/><Relationship Id="rId9" Type="http://schemas.openxmlformats.org/officeDocument/2006/relationships/image" Target="../media/image150.wmf"/><Relationship Id="rId14" Type="http://schemas.openxmlformats.org/officeDocument/2006/relationships/oleObject" Target="../embeddings/oleObject15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13" Type="http://schemas.openxmlformats.org/officeDocument/2006/relationships/image" Target="../media/image164.png"/><Relationship Id="rId3" Type="http://schemas.openxmlformats.org/officeDocument/2006/relationships/oleObject" Target="../embeddings/oleObject155.bin"/><Relationship Id="rId7" Type="http://schemas.openxmlformats.org/officeDocument/2006/relationships/oleObject" Target="../embeddings/oleObject157.bin"/><Relationship Id="rId12" Type="http://schemas.openxmlformats.org/officeDocument/2006/relationships/image" Target="../media/image1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58.wmf"/><Relationship Id="rId11" Type="http://schemas.openxmlformats.org/officeDocument/2006/relationships/oleObject" Target="../embeddings/oleObject159.bin"/><Relationship Id="rId5" Type="http://schemas.openxmlformats.org/officeDocument/2006/relationships/oleObject" Target="../embeddings/oleObject156.bin"/><Relationship Id="rId10" Type="http://schemas.openxmlformats.org/officeDocument/2006/relationships/image" Target="../media/image160.wmf"/><Relationship Id="rId4" Type="http://schemas.openxmlformats.org/officeDocument/2006/relationships/image" Target="../media/image157.wmf"/><Relationship Id="rId9" Type="http://schemas.openxmlformats.org/officeDocument/2006/relationships/oleObject" Target="../embeddings/oleObject15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63.wmf"/><Relationship Id="rId5" Type="http://schemas.openxmlformats.org/officeDocument/2006/relationships/oleObject" Target="../embeddings/oleObject161.bin"/><Relationship Id="rId4" Type="http://schemas.openxmlformats.org/officeDocument/2006/relationships/image" Target="../media/image16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4.bin"/><Relationship Id="rId13" Type="http://schemas.openxmlformats.org/officeDocument/2006/relationships/image" Target="../media/image168.wmf"/><Relationship Id="rId18" Type="http://schemas.openxmlformats.org/officeDocument/2006/relationships/oleObject" Target="../embeddings/oleObject169.bin"/><Relationship Id="rId3" Type="http://schemas.openxmlformats.org/officeDocument/2006/relationships/oleObject" Target="../embeddings/oleObject162.bin"/><Relationship Id="rId21" Type="http://schemas.openxmlformats.org/officeDocument/2006/relationships/image" Target="../media/image172.wmf"/><Relationship Id="rId7" Type="http://schemas.openxmlformats.org/officeDocument/2006/relationships/image" Target="../media/image176.png"/><Relationship Id="rId12" Type="http://schemas.openxmlformats.org/officeDocument/2006/relationships/oleObject" Target="../embeddings/oleObject166.bin"/><Relationship Id="rId17" Type="http://schemas.openxmlformats.org/officeDocument/2006/relationships/image" Target="../media/image17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8.bin"/><Relationship Id="rId20" Type="http://schemas.openxmlformats.org/officeDocument/2006/relationships/oleObject" Target="../embeddings/oleObject170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65.wmf"/><Relationship Id="rId11" Type="http://schemas.openxmlformats.org/officeDocument/2006/relationships/image" Target="../media/image167.wmf"/><Relationship Id="rId5" Type="http://schemas.openxmlformats.org/officeDocument/2006/relationships/oleObject" Target="../embeddings/oleObject163.bin"/><Relationship Id="rId15" Type="http://schemas.openxmlformats.org/officeDocument/2006/relationships/image" Target="../media/image169.wmf"/><Relationship Id="rId10" Type="http://schemas.openxmlformats.org/officeDocument/2006/relationships/oleObject" Target="../embeddings/oleObject165.bin"/><Relationship Id="rId19" Type="http://schemas.openxmlformats.org/officeDocument/2006/relationships/image" Target="../media/image171.wmf"/><Relationship Id="rId4" Type="http://schemas.openxmlformats.org/officeDocument/2006/relationships/image" Target="../media/image164.wmf"/><Relationship Id="rId9" Type="http://schemas.openxmlformats.org/officeDocument/2006/relationships/image" Target="../media/image166.wmf"/><Relationship Id="rId14" Type="http://schemas.openxmlformats.org/officeDocument/2006/relationships/oleObject" Target="../embeddings/oleObject16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13" Type="http://schemas.openxmlformats.org/officeDocument/2006/relationships/image" Target="../media/image177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4.wmf"/><Relationship Id="rId12" Type="http://schemas.openxmlformats.org/officeDocument/2006/relationships/oleObject" Target="../embeddings/oleObject175.bin"/><Relationship Id="rId17" Type="http://schemas.openxmlformats.org/officeDocument/2006/relationships/image" Target="../media/image17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7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72.bin"/><Relationship Id="rId11" Type="http://schemas.openxmlformats.org/officeDocument/2006/relationships/image" Target="../media/image176.wmf"/><Relationship Id="rId5" Type="http://schemas.openxmlformats.org/officeDocument/2006/relationships/image" Target="../media/image173.wmf"/><Relationship Id="rId15" Type="http://schemas.openxmlformats.org/officeDocument/2006/relationships/image" Target="../media/image178.wmf"/><Relationship Id="rId10" Type="http://schemas.openxmlformats.org/officeDocument/2006/relationships/oleObject" Target="../embeddings/oleObject174.bin"/><Relationship Id="rId4" Type="http://schemas.openxmlformats.org/officeDocument/2006/relationships/oleObject" Target="../embeddings/oleObject171.bin"/><Relationship Id="rId9" Type="http://schemas.openxmlformats.org/officeDocument/2006/relationships/image" Target="../media/image175.wmf"/><Relationship Id="rId14" Type="http://schemas.openxmlformats.org/officeDocument/2006/relationships/oleObject" Target="../embeddings/oleObject17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13" Type="http://schemas.openxmlformats.org/officeDocument/2006/relationships/oleObject" Target="../embeddings/oleObject183.bin"/><Relationship Id="rId18" Type="http://schemas.openxmlformats.org/officeDocument/2006/relationships/image" Target="../media/image187.wmf"/><Relationship Id="rId26" Type="http://schemas.openxmlformats.org/officeDocument/2006/relationships/image" Target="../media/image191.wmf"/><Relationship Id="rId3" Type="http://schemas.openxmlformats.org/officeDocument/2006/relationships/oleObject" Target="../embeddings/oleObject178.bin"/><Relationship Id="rId21" Type="http://schemas.openxmlformats.org/officeDocument/2006/relationships/oleObject" Target="../embeddings/oleObject187.bin"/><Relationship Id="rId7" Type="http://schemas.openxmlformats.org/officeDocument/2006/relationships/oleObject" Target="../embeddings/oleObject180.bin"/><Relationship Id="rId12" Type="http://schemas.openxmlformats.org/officeDocument/2006/relationships/image" Target="../media/image184.wmf"/><Relationship Id="rId17" Type="http://schemas.openxmlformats.org/officeDocument/2006/relationships/oleObject" Target="../embeddings/oleObject185.bin"/><Relationship Id="rId25" Type="http://schemas.openxmlformats.org/officeDocument/2006/relationships/oleObject" Target="../embeddings/oleObject18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6.wmf"/><Relationship Id="rId20" Type="http://schemas.openxmlformats.org/officeDocument/2006/relationships/image" Target="../media/image188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81.wmf"/><Relationship Id="rId11" Type="http://schemas.openxmlformats.org/officeDocument/2006/relationships/oleObject" Target="../embeddings/oleObject182.bin"/><Relationship Id="rId24" Type="http://schemas.openxmlformats.org/officeDocument/2006/relationships/image" Target="../media/image190.wmf"/><Relationship Id="rId5" Type="http://schemas.openxmlformats.org/officeDocument/2006/relationships/oleObject" Target="../embeddings/oleObject179.bin"/><Relationship Id="rId15" Type="http://schemas.openxmlformats.org/officeDocument/2006/relationships/oleObject" Target="../embeddings/oleObject184.bin"/><Relationship Id="rId23" Type="http://schemas.openxmlformats.org/officeDocument/2006/relationships/oleObject" Target="../embeddings/oleObject188.bin"/><Relationship Id="rId10" Type="http://schemas.openxmlformats.org/officeDocument/2006/relationships/image" Target="../media/image183.wmf"/><Relationship Id="rId19" Type="http://schemas.openxmlformats.org/officeDocument/2006/relationships/oleObject" Target="../embeddings/oleObject186.bin"/><Relationship Id="rId4" Type="http://schemas.openxmlformats.org/officeDocument/2006/relationships/image" Target="../media/image180.wmf"/><Relationship Id="rId9" Type="http://schemas.openxmlformats.org/officeDocument/2006/relationships/oleObject" Target="../embeddings/oleObject181.bin"/><Relationship Id="rId14" Type="http://schemas.openxmlformats.org/officeDocument/2006/relationships/image" Target="../media/image185.wmf"/><Relationship Id="rId22" Type="http://schemas.openxmlformats.org/officeDocument/2006/relationships/image" Target="../media/image18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zh-CN" altLang="en-US" sz="3200"/>
              <a:t>光的叠加方法</a:t>
            </a:r>
          </a:p>
          <a:p>
            <a:r>
              <a:rPr lang="zh-CN" altLang="en-US" sz="3200"/>
              <a:t>光的叠加强度</a:t>
            </a:r>
          </a:p>
          <a:p>
            <a:r>
              <a:rPr lang="zh-CN" altLang="en-US" sz="3200"/>
              <a:t>波包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170080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dirty="0"/>
              <a:t>2.2 </a:t>
            </a:r>
            <a:r>
              <a:rPr lang="zh-CN" altLang="en-US" sz="4400" dirty="0"/>
              <a:t>光波的叠加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838200"/>
          </a:xfrm>
        </p:spPr>
        <p:txBody>
          <a:bodyPr/>
          <a:lstStyle/>
          <a:p>
            <a:r>
              <a:rPr lang="en-US" altLang="zh-CN"/>
              <a:t>2</a:t>
            </a:r>
            <a:r>
              <a:rPr lang="zh-CN" altLang="en-US">
                <a:latin typeface="宋体" panose="02010600030101010101" pitchFamily="2" charset="-122"/>
              </a:rPr>
              <a:t>．复数法</a:t>
            </a:r>
            <a:r>
              <a:rPr lang="zh-CN" altLang="en-US"/>
              <a:t> ：复振幅相加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763713" y="2636838"/>
          <a:ext cx="15748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3" name="Equation" r:id="rId4" imgW="660240" imgH="241200" progId="Equation.DSMT4">
                  <p:embed/>
                </p:oleObj>
              </mc:Choice>
              <mc:Fallback>
                <p:oleObj name="Equation" r:id="rId4" imgW="66024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636838"/>
                        <a:ext cx="15748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3925888" y="2636838"/>
          <a:ext cx="15827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4" name="Equation" r:id="rId6" imgW="698400" imgH="241200" progId="Equation.DSMT4">
                  <p:embed/>
                </p:oleObj>
              </mc:Choice>
              <mc:Fallback>
                <p:oleObj name="Equation" r:id="rId6" imgW="69840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8" y="2636838"/>
                        <a:ext cx="1582737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3311525" y="3933825"/>
          <a:ext cx="25415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5" name="Equation" r:id="rId8" imgW="952200" imgH="241200" progId="Equation.DSMT4">
                  <p:embed/>
                </p:oleObj>
              </mc:Choice>
              <mc:Fallback>
                <p:oleObj name="Equation" r:id="rId8" imgW="95220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3933825"/>
                        <a:ext cx="254158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900113" y="4652963"/>
            <a:ext cx="6877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latin typeface="Times New Roman" panose="02020603050405020304" pitchFamily="18" charset="0"/>
              </a:rPr>
              <a:t>振幅和相位的表达式与代数方法相同</a:t>
            </a:r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1289050" y="3933825"/>
          <a:ext cx="2032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6" name="Equation" r:id="rId10" imgW="761760" imgH="241200" progId="Equation.3">
                  <p:embed/>
                </p:oleObj>
              </mc:Choice>
              <mc:Fallback>
                <p:oleObj name="Equation" r:id="rId10" imgW="76176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3933825"/>
                        <a:ext cx="20320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5815013" y="3933825"/>
          <a:ext cx="111601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7" name="Equation" r:id="rId12" imgW="419040" imgH="203040" progId="Equation.DSMT4">
                  <p:embed/>
                </p:oleObj>
              </mc:Choice>
              <mc:Fallback>
                <p:oleObj name="Equation" r:id="rId12" imgW="41904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013" y="3933825"/>
                        <a:ext cx="1116012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516808"/>
              </p:ext>
            </p:extLst>
          </p:nvPr>
        </p:nvGraphicFramePr>
        <p:xfrm>
          <a:off x="1292225" y="2073275"/>
          <a:ext cx="59086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8" name="Equation" r:id="rId14" imgW="2222280" imgH="241200" progId="Equation.DSMT4">
                  <p:embed/>
                </p:oleObj>
              </mc:Choice>
              <mc:Fallback>
                <p:oleObj name="Equation" r:id="rId14" imgW="222228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2073275"/>
                        <a:ext cx="590867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857128"/>
              </p:ext>
            </p:extLst>
          </p:nvPr>
        </p:nvGraphicFramePr>
        <p:xfrm>
          <a:off x="1365250" y="1412875"/>
          <a:ext cx="56721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9" name="Equation" r:id="rId16" imgW="2133360" imgH="241200" progId="Equation.DSMT4">
                  <p:embed/>
                </p:oleObj>
              </mc:Choice>
              <mc:Fallback>
                <p:oleObj name="Equation" r:id="rId16" imgW="213336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1412875"/>
                        <a:ext cx="567213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712788" y="3205163"/>
          <a:ext cx="745966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0" name="Equation" r:id="rId18" imgW="2806560" imgH="241200" progId="Equation.DSMT4">
                  <p:embed/>
                </p:oleObj>
              </mc:Choice>
              <mc:Fallback>
                <p:oleObj name="Equation" r:id="rId18" imgW="280656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3205163"/>
                        <a:ext cx="7459662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5" name="Line 1035"/>
          <p:cNvSpPr>
            <a:spLocks noChangeShapeType="1"/>
          </p:cNvSpPr>
          <p:nvPr/>
        </p:nvSpPr>
        <p:spPr bwMode="auto">
          <a:xfrm flipV="1">
            <a:off x="4932363" y="3527425"/>
            <a:ext cx="2895600" cy="8382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115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/>
              <a:t>3</a:t>
            </a:r>
            <a:r>
              <a:rPr lang="zh-CN" altLang="en-US">
                <a:latin typeface="宋体" panose="02010600030101010101" pitchFamily="2" charset="-122"/>
              </a:rPr>
              <a:t>．振幅矢量法</a:t>
            </a:r>
            <a:r>
              <a:rPr lang="en-US" altLang="zh-CN">
                <a:latin typeface="宋体" panose="02010600030101010101" pitchFamily="2" charset="-122"/>
              </a:rPr>
              <a:t>:</a:t>
            </a:r>
            <a:r>
              <a:rPr lang="zh-CN" altLang="en-US">
                <a:latin typeface="宋体" panose="02010600030101010101" pitchFamily="2" charset="-122"/>
              </a:rPr>
              <a:t>复振幅的矢量相加</a:t>
            </a:r>
            <a:r>
              <a:rPr lang="zh-CN" altLang="en-US"/>
              <a:t> </a:t>
            </a:r>
          </a:p>
          <a:p>
            <a:pPr>
              <a:lnSpc>
                <a:spcPct val="90000"/>
              </a:lnSpc>
            </a:pPr>
            <a:r>
              <a:rPr lang="zh-CN" altLang="en-US">
                <a:latin typeface="宋体" panose="02010600030101010101" pitchFamily="2" charset="-122"/>
              </a:rPr>
              <a:t>在复空间中</a:t>
            </a:r>
            <a:r>
              <a:rPr lang="zh-CN" altLang="en-US"/>
              <a:t> ，</a:t>
            </a:r>
            <a:r>
              <a:rPr lang="zh-CN" altLang="en-US">
                <a:latin typeface="宋体" panose="02010600030101010101" pitchFamily="2" charset="-122"/>
              </a:rPr>
              <a:t>复振幅用矢量表示</a:t>
            </a:r>
            <a:r>
              <a:rPr lang="zh-CN" altLang="en-US"/>
              <a:t> 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971550" y="2349500"/>
          <a:ext cx="24384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55" r:id="rId4" imgW="799753" imgH="241195" progId="Equation.3">
                  <p:embed/>
                </p:oleObj>
              </mc:Choice>
              <mc:Fallback>
                <p:oleObj r:id="rId4" imgW="799753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349500"/>
                        <a:ext cx="2438400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3563938" y="4652963"/>
            <a:ext cx="42481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V="1">
            <a:off x="3924300" y="2079625"/>
            <a:ext cx="0" cy="2933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3924300" y="3814763"/>
            <a:ext cx="2895600" cy="8382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3924300" y="3052763"/>
            <a:ext cx="533400" cy="16002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3924300" y="2205038"/>
            <a:ext cx="3429000" cy="24384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7451725" y="1773238"/>
          <a:ext cx="50323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56" name="Equation" r:id="rId6" imgW="164880" imgH="215640" progId="Equation.3">
                  <p:embed/>
                </p:oleObj>
              </mc:Choice>
              <mc:Fallback>
                <p:oleObj name="Equation" r:id="rId6" imgW="16488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773238"/>
                        <a:ext cx="503238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13"/>
          <p:cNvGraphicFramePr>
            <a:graphicFrameLocks noChangeAspect="1"/>
          </p:cNvGraphicFramePr>
          <p:nvPr/>
        </p:nvGraphicFramePr>
        <p:xfrm>
          <a:off x="4211638" y="2276475"/>
          <a:ext cx="579437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57" name="Equation" r:id="rId8" imgW="190440" imgH="241200" progId="Equation.3">
                  <p:embed/>
                </p:oleObj>
              </mc:Choice>
              <mc:Fallback>
                <p:oleObj name="Equation" r:id="rId8" imgW="19044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276475"/>
                        <a:ext cx="579437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6659563" y="3711575"/>
          <a:ext cx="620712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58" name="Equation" r:id="rId10" imgW="203040" imgH="241200" progId="Equation.3">
                  <p:embed/>
                </p:oleObj>
              </mc:Choice>
              <mc:Fallback>
                <p:oleObj name="Equation" r:id="rId10" imgW="203040" imgH="241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711575"/>
                        <a:ext cx="620712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3" name="Object 15"/>
          <p:cNvGraphicFramePr>
            <a:graphicFrameLocks noChangeAspect="1"/>
          </p:cNvGraphicFramePr>
          <p:nvPr/>
        </p:nvGraphicFramePr>
        <p:xfrm>
          <a:off x="4117975" y="3908425"/>
          <a:ext cx="3841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59" name="Equation" r:id="rId12" imgW="164880" imgH="215640" progId="Equation.3">
                  <p:embed/>
                </p:oleObj>
              </mc:Choice>
              <mc:Fallback>
                <p:oleObj name="Equation" r:id="rId12" imgW="164880" imgH="215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975" y="3908425"/>
                        <a:ext cx="38417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4" name="Object 16"/>
          <p:cNvGraphicFramePr>
            <a:graphicFrameLocks noChangeAspect="1"/>
          </p:cNvGraphicFramePr>
          <p:nvPr/>
        </p:nvGraphicFramePr>
        <p:xfrm>
          <a:off x="3779838" y="3068638"/>
          <a:ext cx="5524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60" name="Equation" r:id="rId14" imgW="177480" imgH="215640" progId="Equation.3">
                  <p:embed/>
                </p:oleObj>
              </mc:Choice>
              <mc:Fallback>
                <p:oleObj name="Equation" r:id="rId14" imgW="177480" imgH="2156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068638"/>
                        <a:ext cx="552450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5" name="Arc 17"/>
          <p:cNvSpPr>
            <a:spLocks/>
          </p:cNvSpPr>
          <p:nvPr/>
        </p:nvSpPr>
        <p:spPr bwMode="auto">
          <a:xfrm rot="3261833">
            <a:off x="4769644" y="4363244"/>
            <a:ext cx="334962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3576"/>
              <a:gd name="T1" fmla="*/ 0 h 21600"/>
              <a:gd name="T2" fmla="*/ 13576 w 13576"/>
              <a:gd name="T3" fmla="*/ 4800 h 21600"/>
              <a:gd name="T4" fmla="*/ 0 w 1357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76" h="21600" fill="none" extrusionOk="0">
                <a:moveTo>
                  <a:pt x="0" y="0"/>
                </a:moveTo>
                <a:cubicBezTo>
                  <a:pt x="4941" y="0"/>
                  <a:pt x="9732" y="1694"/>
                  <a:pt x="13576" y="4799"/>
                </a:cubicBezTo>
              </a:path>
              <a:path w="13576" h="21600" stroke="0" extrusionOk="0">
                <a:moveTo>
                  <a:pt x="0" y="0"/>
                </a:moveTo>
                <a:cubicBezTo>
                  <a:pt x="4941" y="0"/>
                  <a:pt x="9732" y="1694"/>
                  <a:pt x="13576" y="4799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66" name="Arc 18"/>
          <p:cNvSpPr>
            <a:spLocks/>
          </p:cNvSpPr>
          <p:nvPr/>
        </p:nvSpPr>
        <p:spPr bwMode="auto">
          <a:xfrm rot="373285">
            <a:off x="4143375" y="3984625"/>
            <a:ext cx="533400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7667" name="Object 19"/>
          <p:cNvGraphicFramePr>
            <a:graphicFrameLocks noChangeAspect="1"/>
          </p:cNvGraphicFramePr>
          <p:nvPr/>
        </p:nvGraphicFramePr>
        <p:xfrm>
          <a:off x="5135563" y="4149725"/>
          <a:ext cx="444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61" name="Equation" r:id="rId16" imgW="190440" imgH="215640" progId="Equation.3">
                  <p:embed/>
                </p:oleObj>
              </mc:Choice>
              <mc:Fallback>
                <p:oleObj name="Equation" r:id="rId16" imgW="190440" imgH="2156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4149725"/>
                        <a:ext cx="4445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8" name="Object 20"/>
          <p:cNvGraphicFramePr>
            <a:graphicFrameLocks noChangeAspect="1"/>
          </p:cNvGraphicFramePr>
          <p:nvPr/>
        </p:nvGraphicFramePr>
        <p:xfrm>
          <a:off x="5735638" y="3990975"/>
          <a:ext cx="59213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62" name="Equation" r:id="rId18" imgW="190440" imgH="215640" progId="Equation.3">
                  <p:embed/>
                </p:oleObj>
              </mc:Choice>
              <mc:Fallback>
                <p:oleObj name="Equation" r:id="rId18" imgW="190440" imgH="2156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3990975"/>
                        <a:ext cx="592137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9" name="Arc 21"/>
          <p:cNvSpPr>
            <a:spLocks/>
          </p:cNvSpPr>
          <p:nvPr/>
        </p:nvSpPr>
        <p:spPr bwMode="auto">
          <a:xfrm rot="373285">
            <a:off x="4516438" y="3676650"/>
            <a:ext cx="1160462" cy="1263650"/>
          </a:xfrm>
          <a:custGeom>
            <a:avLst/>
            <a:gdLst>
              <a:gd name="G0" fmla="+- 0 0 0"/>
              <a:gd name="G1" fmla="+- 17806 0 0"/>
              <a:gd name="G2" fmla="+- 21600 0 0"/>
              <a:gd name="T0" fmla="*/ 12227 w 21024"/>
              <a:gd name="T1" fmla="*/ 0 h 17806"/>
              <a:gd name="T2" fmla="*/ 21024 w 21024"/>
              <a:gd name="T3" fmla="*/ 12851 h 17806"/>
              <a:gd name="T4" fmla="*/ 0 w 21024"/>
              <a:gd name="T5" fmla="*/ 17806 h 17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24" h="17806" fill="none" extrusionOk="0">
                <a:moveTo>
                  <a:pt x="12227" y="-1"/>
                </a:moveTo>
                <a:cubicBezTo>
                  <a:pt x="16655" y="3040"/>
                  <a:pt x="19791" y="7622"/>
                  <a:pt x="21023" y="12851"/>
                </a:cubicBezTo>
              </a:path>
              <a:path w="21024" h="17806" stroke="0" extrusionOk="0">
                <a:moveTo>
                  <a:pt x="12227" y="-1"/>
                </a:moveTo>
                <a:cubicBezTo>
                  <a:pt x="16655" y="3040"/>
                  <a:pt x="19791" y="7622"/>
                  <a:pt x="21023" y="12851"/>
                </a:cubicBezTo>
                <a:lnTo>
                  <a:pt x="0" y="17806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7670" name="Object 22"/>
          <p:cNvGraphicFramePr>
            <a:graphicFrameLocks noChangeAspect="1"/>
          </p:cNvGraphicFramePr>
          <p:nvPr/>
        </p:nvGraphicFramePr>
        <p:xfrm>
          <a:off x="5219700" y="2924175"/>
          <a:ext cx="47466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63" name="Equation" r:id="rId20" imgW="152280" imgH="164880" progId="Equation.3">
                  <p:embed/>
                </p:oleObj>
              </mc:Choice>
              <mc:Fallback>
                <p:oleObj name="Equation" r:id="rId20" imgW="152280" imgH="1648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924175"/>
                        <a:ext cx="474663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1" name="Object 23"/>
          <p:cNvGraphicFramePr>
            <a:graphicFrameLocks noChangeAspect="1"/>
          </p:cNvGraphicFramePr>
          <p:nvPr/>
        </p:nvGraphicFramePr>
        <p:xfrm>
          <a:off x="5514975" y="3814763"/>
          <a:ext cx="3254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64" name="Equation" r:id="rId22" imgW="139680" imgH="164880" progId="Equation.3">
                  <p:embed/>
                </p:oleObj>
              </mc:Choice>
              <mc:Fallback>
                <p:oleObj name="Equation" r:id="rId22" imgW="139680" imgH="1648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975" y="3814763"/>
                        <a:ext cx="3254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2" name="Line 1032"/>
          <p:cNvSpPr>
            <a:spLocks noChangeShapeType="1"/>
          </p:cNvSpPr>
          <p:nvPr/>
        </p:nvSpPr>
        <p:spPr bwMode="auto">
          <a:xfrm flipV="1">
            <a:off x="4484688" y="2205038"/>
            <a:ext cx="2895600" cy="8382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9753" name="Line 1033"/>
          <p:cNvSpPr>
            <a:spLocks noChangeShapeType="1"/>
          </p:cNvSpPr>
          <p:nvPr/>
        </p:nvSpPr>
        <p:spPr bwMode="auto">
          <a:xfrm flipV="1">
            <a:off x="6846888" y="2205038"/>
            <a:ext cx="533400" cy="1600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9754" name="Line 1034"/>
          <p:cNvSpPr>
            <a:spLocks noChangeShapeType="1"/>
          </p:cNvSpPr>
          <p:nvPr/>
        </p:nvSpPr>
        <p:spPr bwMode="auto">
          <a:xfrm flipV="1">
            <a:off x="6846888" y="2205038"/>
            <a:ext cx="533400" cy="16002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159756" name="Object 1036"/>
          <p:cNvGraphicFramePr>
            <a:graphicFrameLocks noChangeAspect="1"/>
          </p:cNvGraphicFramePr>
          <p:nvPr/>
        </p:nvGraphicFramePr>
        <p:xfrm>
          <a:off x="7235825" y="2997200"/>
          <a:ext cx="1035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65" name="Equation" r:id="rId24" imgW="444240" imgH="228600" progId="Equation.DSMT4">
                  <p:embed/>
                </p:oleObj>
              </mc:Choice>
              <mc:Fallback>
                <p:oleObj name="Equation" r:id="rId24" imgW="444240" imgH="228600" progId="Equation.DSMT4">
                  <p:embed/>
                  <p:pic>
                    <p:nvPicPr>
                      <p:cNvPr id="0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997200"/>
                        <a:ext cx="10350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7" name="Arc 1037"/>
          <p:cNvSpPr>
            <a:spLocks/>
          </p:cNvSpPr>
          <p:nvPr/>
        </p:nvSpPr>
        <p:spPr bwMode="auto">
          <a:xfrm rot="-299820">
            <a:off x="6808788" y="3328988"/>
            <a:ext cx="508000" cy="571500"/>
          </a:xfrm>
          <a:custGeom>
            <a:avLst/>
            <a:gdLst>
              <a:gd name="G0" fmla="+- 0 0 0"/>
              <a:gd name="G1" fmla="+- 18004 0 0"/>
              <a:gd name="G2" fmla="+- 21600 0 0"/>
              <a:gd name="T0" fmla="*/ 11934 w 20527"/>
              <a:gd name="T1" fmla="*/ 0 h 18004"/>
              <a:gd name="T2" fmla="*/ 20527 w 20527"/>
              <a:gd name="T3" fmla="*/ 11281 h 18004"/>
              <a:gd name="T4" fmla="*/ 0 w 20527"/>
              <a:gd name="T5" fmla="*/ 18004 h 18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27" h="18004" fill="none" extrusionOk="0">
                <a:moveTo>
                  <a:pt x="11933" y="0"/>
                </a:moveTo>
                <a:cubicBezTo>
                  <a:pt x="15986" y="2686"/>
                  <a:pt x="19013" y="6660"/>
                  <a:pt x="20527" y="11280"/>
                </a:cubicBezTo>
              </a:path>
              <a:path w="20527" h="18004" stroke="0" extrusionOk="0">
                <a:moveTo>
                  <a:pt x="11933" y="0"/>
                </a:moveTo>
                <a:cubicBezTo>
                  <a:pt x="15986" y="2686"/>
                  <a:pt x="19013" y="6660"/>
                  <a:pt x="20527" y="11280"/>
                </a:cubicBezTo>
                <a:lnTo>
                  <a:pt x="0" y="18004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5" grpId="0" animBg="1"/>
      <p:bldP spid="27659" grpId="0" animBg="1"/>
      <p:bldP spid="27665" grpId="0" animBg="1"/>
      <p:bldP spid="27666" grpId="0" animBg="1"/>
      <p:bldP spid="27669" grpId="0" animBg="1"/>
      <p:bldP spid="159752" grpId="0" animBg="1"/>
      <p:bldP spid="159753" grpId="0" animBg="1"/>
      <p:bldP spid="159754" grpId="0" animBg="1"/>
      <p:bldP spid="1597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/>
              <a:t>连续多个振幅矢量的叠加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533400" y="5257800"/>
            <a:ext cx="5105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1066800" y="1219200"/>
            <a:ext cx="0" cy="457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V="1">
            <a:off x="1066800" y="4868863"/>
            <a:ext cx="1524000" cy="3810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2590800" y="4191000"/>
            <a:ext cx="1143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1071563" y="1700213"/>
            <a:ext cx="3429000" cy="3529012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V="1">
            <a:off x="3733800" y="3124200"/>
            <a:ext cx="6096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V="1">
            <a:off x="4343400" y="1700213"/>
            <a:ext cx="152400" cy="1447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28686" name="Object 14"/>
          <p:cNvGraphicFramePr>
            <a:graphicFrameLocks noChangeAspect="1"/>
          </p:cNvGraphicFramePr>
          <p:nvPr/>
        </p:nvGraphicFramePr>
        <p:xfrm>
          <a:off x="4140200" y="3860800"/>
          <a:ext cx="12239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2" name="Equation" r:id="rId4" imgW="457200" imgH="215640" progId="Equation.3">
                  <p:embed/>
                </p:oleObj>
              </mc:Choice>
              <mc:Fallback>
                <p:oleObj name="Equation" r:id="rId4" imgW="457200" imgH="215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860800"/>
                        <a:ext cx="122396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7" name="Object 15"/>
          <p:cNvGraphicFramePr>
            <a:graphicFrameLocks noChangeAspect="1"/>
          </p:cNvGraphicFramePr>
          <p:nvPr/>
        </p:nvGraphicFramePr>
        <p:xfrm>
          <a:off x="4572000" y="2852738"/>
          <a:ext cx="12287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3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52738"/>
                        <a:ext cx="122872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8" name="Object 16"/>
          <p:cNvGraphicFramePr>
            <a:graphicFrameLocks noChangeAspect="1"/>
          </p:cNvGraphicFramePr>
          <p:nvPr/>
        </p:nvGraphicFramePr>
        <p:xfrm>
          <a:off x="4572000" y="1341438"/>
          <a:ext cx="12255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4" name="Equation" r:id="rId8" imgW="457200" imgH="228600" progId="Equation.3">
                  <p:embed/>
                </p:oleObj>
              </mc:Choice>
              <mc:Fallback>
                <p:oleObj name="Equation" r:id="rId8" imgW="4572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341438"/>
                        <a:ext cx="122555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5940425" y="1989138"/>
            <a:ext cx="29718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latin typeface="Times New Roman" panose="02020603050405020304" pitchFamily="18" charset="0"/>
              </a:rPr>
              <a:t>各个矢量首尾相接，夹角为相应的相位差</a:t>
            </a: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2555875" y="4487863"/>
            <a:ext cx="1524000" cy="381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V="1">
            <a:off x="3716338" y="3500438"/>
            <a:ext cx="1143000" cy="685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V="1">
            <a:off x="4322763" y="2060575"/>
            <a:ext cx="609600" cy="1066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28693" name="Object 21"/>
          <p:cNvGraphicFramePr>
            <a:graphicFrameLocks noChangeAspect="1"/>
          </p:cNvGraphicFramePr>
          <p:nvPr/>
        </p:nvGraphicFramePr>
        <p:xfrm>
          <a:off x="1692275" y="1989138"/>
          <a:ext cx="16192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5" name="公式" r:id="rId10" imgW="647640" imgH="355320" progId="Equation.3">
                  <p:embed/>
                </p:oleObj>
              </mc:Choice>
              <mc:Fallback>
                <p:oleObj name="公式" r:id="rId10" imgW="647640" imgH="35532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989138"/>
                        <a:ext cx="16192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  <p:bldP spid="2868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latin typeface="宋体" panose="02010600030101010101" pitchFamily="2" charset="-122"/>
              </a:rPr>
              <a:t>三、光的叠加强度</a:t>
            </a:r>
            <a:r>
              <a:rPr lang="zh-CN" altLang="en-US" dirty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2011362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</a:rPr>
              <a:t>光的频率是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14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 Hz</a:t>
            </a:r>
            <a:r>
              <a:rPr lang="zh-CN" altLang="en-US" dirty="0">
                <a:latin typeface="Times New Roman" panose="02020603050405020304" pitchFamily="18" charset="0"/>
              </a:rPr>
              <a:t>，其变化周期比仪器的响应时间小得多</a:t>
            </a:r>
          </a:p>
          <a:p>
            <a:r>
              <a:rPr lang="zh-CN" altLang="en-US" dirty="0">
                <a:latin typeface="Times New Roman" panose="02020603050405020304" pitchFamily="18" charset="0"/>
              </a:rPr>
              <a:t>光强的测量值只能是一定时间内的平均值</a:t>
            </a:r>
          </a:p>
          <a:p>
            <a:r>
              <a:rPr lang="zh-CN" altLang="en-US" dirty="0">
                <a:latin typeface="Times New Roman" panose="02020603050405020304" pitchFamily="18" charset="0"/>
              </a:rPr>
              <a:t>定态光波的光强，就是电场强度振幅平方的平均值</a:t>
            </a: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971550" y="4149725"/>
          <a:ext cx="2936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5" name="Equation" r:id="rId4" imgW="126720" imgH="164880" progId="Equation.3">
                  <p:embed/>
                </p:oleObj>
              </mc:Choice>
              <mc:Fallback>
                <p:oleObj name="Equation" r:id="rId4" imgW="126720" imgH="164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149725"/>
                        <a:ext cx="29368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187450" y="4638675"/>
          <a:ext cx="475297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6" name="Equation" r:id="rId6" imgW="1955520" imgH="393480" progId="Equation.DSMT4">
                  <p:embed/>
                </p:oleObj>
              </mc:Choice>
              <mc:Fallback>
                <p:oleObj name="Equation" r:id="rId6" imgW="195552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638675"/>
                        <a:ext cx="4752975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1116013" y="5386388"/>
          <a:ext cx="2160587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7" r:id="rId8" imgW="837836" imgH="215806" progId="Equation.3">
                  <p:embed/>
                </p:oleObj>
              </mc:Choice>
              <mc:Fallback>
                <p:oleObj r:id="rId8" imgW="837836" imgH="21580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386388"/>
                        <a:ext cx="2160587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365500" y="5441950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latin typeface="Times New Roman" panose="02020603050405020304" pitchFamily="18" charset="0"/>
              </a:rPr>
              <a:t>两列波在空间</a:t>
            </a:r>
            <a:r>
              <a:rPr kumimoji="1" lang="en-US" altLang="zh-CN" sz="3200" i="1">
                <a:latin typeface="Times New Roman" panose="02020603050405020304" pitchFamily="18" charset="0"/>
              </a:rPr>
              <a:t>P</a:t>
            </a:r>
            <a:r>
              <a:rPr kumimoji="1" lang="zh-CN" altLang="en-US" sz="3200">
                <a:latin typeface="Times New Roman" panose="02020603050405020304" pitchFamily="18" charset="0"/>
              </a:rPr>
              <a:t>点的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相位差</a:t>
            </a:r>
          </a:p>
        </p:txBody>
      </p:sp>
      <p:graphicFrame>
        <p:nvGraphicFramePr>
          <p:cNvPr id="297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503623"/>
              </p:ext>
            </p:extLst>
          </p:nvPr>
        </p:nvGraphicFramePr>
        <p:xfrm>
          <a:off x="1187450" y="3883025"/>
          <a:ext cx="16446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8" name="Equation" r:id="rId10" imgW="711000" imgH="393480" progId="Equation.DSMT4">
                  <p:embed/>
                </p:oleObj>
              </mc:Choice>
              <mc:Fallback>
                <p:oleObj name="Equation" r:id="rId10" imgW="71100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883025"/>
                        <a:ext cx="164465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2741613" y="3895725"/>
          <a:ext cx="543083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9" name="Equation" r:id="rId12" imgW="2349360" imgH="393480" progId="Equation.DSMT4">
                  <p:embed/>
                </p:oleObj>
              </mc:Choice>
              <mc:Fallback>
                <p:oleObj name="Equation" r:id="rId12" imgW="234936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3895725"/>
                        <a:ext cx="5430837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6311645" y="4702223"/>
            <a:ext cx="2242592" cy="763540"/>
            <a:chOff x="6311645" y="4702223"/>
            <a:chExt cx="2242592" cy="7635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本框 1"/>
                <p:cNvSpPr txBox="1"/>
                <p:nvPr/>
              </p:nvSpPr>
              <p:spPr>
                <a:xfrm>
                  <a:off x="6311645" y="4702223"/>
                  <a:ext cx="224259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altLang="zh-CN" b="0" dirty="0" smtClean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文本框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645" y="4702223"/>
                  <a:ext cx="2242592" cy="64633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47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圆角矩形标注 2"/>
            <p:cNvSpPr/>
            <p:nvPr/>
          </p:nvSpPr>
          <p:spPr bwMode="auto">
            <a:xfrm>
              <a:off x="6322473" y="4718050"/>
              <a:ext cx="2231764" cy="747713"/>
            </a:xfrm>
            <a:prstGeom prst="wedgeRoundRectCallout">
              <a:avLst>
                <a:gd name="adj1" fmla="val -9589"/>
                <a:gd name="adj2" fmla="val -79065"/>
                <a:gd name="adj3" fmla="val 1666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 autoUpdateAnimBg="0"/>
      <p:bldP spid="297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两列波在空间</a:t>
            </a:r>
            <a:r>
              <a:rPr kumimoji="1" lang="en-US" altLang="zh-CN" i="1">
                <a:solidFill>
                  <a:schemeClr val="tx1"/>
                </a:solidFill>
                <a:latin typeface="Times New Roman" panose="02020603050405020304" pitchFamily="18" charset="0"/>
              </a:rPr>
              <a:t>P</a:t>
            </a:r>
            <a:r>
              <a:rPr kumimoji="1"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点相位差的讨论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08075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</a:rPr>
              <a:t>1</a:t>
            </a:r>
            <a:r>
              <a:rPr lang="zh-CN" altLang="en-US">
                <a:latin typeface="Times New Roman" panose="02020603050405020304" pitchFamily="18" charset="0"/>
              </a:rPr>
              <a:t>、</a:t>
            </a:r>
            <a:r>
              <a:rPr lang="en-US" altLang="zh-CN">
                <a:latin typeface="Times New Roman" panose="02020603050405020304" pitchFamily="18" charset="0"/>
              </a:rPr>
              <a:t>Δ</a:t>
            </a:r>
            <a:r>
              <a:rPr lang="el-GR" altLang="zh-CN" i="1">
                <a:latin typeface="Times New Roman" panose="02020603050405020304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φ</a:t>
            </a:r>
            <a:r>
              <a:rPr lang="en-US" altLang="zh-CN" i="1">
                <a:latin typeface="Times New Roman" panose="02020603050405020304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zh-CN" altLang="en-US">
                <a:latin typeface="Times New Roman" panose="02020603050405020304" pitchFamily="18" charset="0"/>
              </a:rPr>
              <a:t>在观察时间内不是定值，而是随时间改变，是时间的随机函数</a:t>
            </a:r>
          </a:p>
        </p:txBody>
      </p:sp>
      <p:graphicFrame>
        <p:nvGraphicFramePr>
          <p:cNvPr id="382980" name="Object 4"/>
          <p:cNvGraphicFramePr>
            <a:graphicFrameLocks noChangeAspect="1"/>
          </p:cNvGraphicFramePr>
          <p:nvPr/>
        </p:nvGraphicFramePr>
        <p:xfrm>
          <a:off x="1116013" y="2781300"/>
          <a:ext cx="36576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93" name="Equation" r:id="rId3" imgW="1320480" imgH="215640" progId="Equation.3">
                  <p:embed/>
                </p:oleObj>
              </mc:Choice>
              <mc:Fallback>
                <p:oleObj name="Equation" r:id="rId3" imgW="132048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781300"/>
                        <a:ext cx="36576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1" name="Object 5"/>
          <p:cNvGraphicFramePr>
            <a:graphicFrameLocks noChangeAspect="1"/>
          </p:cNvGraphicFramePr>
          <p:nvPr/>
        </p:nvGraphicFramePr>
        <p:xfrm>
          <a:off x="5219700" y="2636838"/>
          <a:ext cx="24638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94" name="Equation" r:id="rId5" imgW="965160" imgH="330120" progId="Equation.DSMT4">
                  <p:embed/>
                </p:oleObj>
              </mc:Choice>
              <mc:Fallback>
                <p:oleObj name="Equation" r:id="rId5" imgW="965160" imgH="330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636838"/>
                        <a:ext cx="2463800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2" name="Object 6"/>
          <p:cNvGraphicFramePr>
            <a:graphicFrameLocks noChangeAspect="1"/>
          </p:cNvGraphicFramePr>
          <p:nvPr/>
        </p:nvGraphicFramePr>
        <p:xfrm>
          <a:off x="3198813" y="4292600"/>
          <a:ext cx="1949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95" name="Equation" r:id="rId7" imgW="634680" imgH="228600" progId="Equation.DSMT4">
                  <p:embed/>
                </p:oleObj>
              </mc:Choice>
              <mc:Fallback>
                <p:oleObj name="Equation" r:id="rId7" imgW="6346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4292600"/>
                        <a:ext cx="194945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3" name="Object 7"/>
          <p:cNvGraphicFramePr>
            <a:graphicFrameLocks noChangeAspect="1"/>
          </p:cNvGraphicFramePr>
          <p:nvPr/>
        </p:nvGraphicFramePr>
        <p:xfrm>
          <a:off x="1054100" y="3429000"/>
          <a:ext cx="6542088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96" name="Equation" r:id="rId9" imgW="2692080" imgH="393480" progId="Equation.DSMT4">
                  <p:embed/>
                </p:oleObj>
              </mc:Choice>
              <mc:Fallback>
                <p:oleObj name="Equation" r:id="rId9" imgW="26920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429000"/>
                        <a:ext cx="6542088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4" name="Text Box 8"/>
          <p:cNvSpPr txBox="1">
            <a:spLocks noChangeArrowheads="1"/>
          </p:cNvSpPr>
          <p:nvPr/>
        </p:nvSpPr>
        <p:spPr bwMode="auto">
          <a:xfrm>
            <a:off x="539750" y="4941888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>
                <a:latin typeface="宋体" panose="02010600030101010101" pitchFamily="2" charset="-122"/>
              </a:rPr>
              <a:t>	</a:t>
            </a:r>
            <a:r>
              <a:rPr kumimoji="1" lang="zh-CN" altLang="en-US" sz="3200">
                <a:latin typeface="宋体" panose="02010600030101010101" pitchFamily="2" charset="-122"/>
              </a:rPr>
              <a:t>是两列光的强度简单相加，没有干涉现象</a:t>
            </a:r>
            <a:r>
              <a:rPr kumimoji="1" lang="zh-CN" altLang="en-US" sz="3200">
                <a:latin typeface="Times New Roman" panose="02020603050405020304" pitchFamily="18" charset="0"/>
              </a:rPr>
              <a:t>；或者说它们是不相干的。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build="p"/>
      <p:bldP spid="38298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两列波在空间</a:t>
            </a:r>
            <a:r>
              <a:rPr kumimoji="1" lang="en-US" altLang="zh-CN" i="1">
                <a:solidFill>
                  <a:schemeClr val="tx1"/>
                </a:solidFill>
                <a:latin typeface="Times New Roman" panose="02020603050405020304" pitchFamily="18" charset="0"/>
              </a:rPr>
              <a:t>P</a:t>
            </a:r>
            <a:r>
              <a:rPr kumimoji="1"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点相位差的讨论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4838"/>
          </a:xfrm>
        </p:spPr>
        <p:txBody>
          <a:bodyPr/>
          <a:lstStyle/>
          <a:p>
            <a:r>
              <a:rPr lang="en-US" altLang="zh-CN"/>
              <a:t>2</a:t>
            </a:r>
            <a:r>
              <a:rPr lang="zh-CN" altLang="en-US"/>
              <a:t>、 </a:t>
            </a:r>
            <a:r>
              <a:rPr lang="en-US" altLang="zh-CN">
                <a:latin typeface="Times New Roman" panose="02020603050405020304" pitchFamily="18" charset="0"/>
              </a:rPr>
              <a:t>Δ</a:t>
            </a:r>
            <a:r>
              <a:rPr lang="el-GR" altLang="zh-CN" i="1">
                <a:latin typeface="Times New Roman" panose="02020603050405020304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φ</a:t>
            </a:r>
            <a:r>
              <a:rPr lang="en-US" altLang="zh-CN" i="1">
                <a:latin typeface="Times New Roman" panose="02020603050405020304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zh-CN" altLang="en-US">
                <a:latin typeface="宋体" panose="02010600030101010101" pitchFamily="2" charset="-122"/>
              </a:rPr>
              <a:t>在观察时间内不随时间改变</a:t>
            </a:r>
          </a:p>
        </p:txBody>
      </p:sp>
      <p:graphicFrame>
        <p:nvGraphicFramePr>
          <p:cNvPr id="384004" name="Object 4"/>
          <p:cNvGraphicFramePr>
            <a:graphicFrameLocks noChangeAspect="1"/>
          </p:cNvGraphicFramePr>
          <p:nvPr/>
        </p:nvGraphicFramePr>
        <p:xfrm>
          <a:off x="1497013" y="2060575"/>
          <a:ext cx="329088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93" name="Equation" r:id="rId3" imgW="1422360" imgH="393480" progId="Equation.DSMT4">
                  <p:embed/>
                </p:oleObj>
              </mc:Choice>
              <mc:Fallback>
                <p:oleObj name="Equation" r:id="rId3" imgW="14223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2060575"/>
                        <a:ext cx="3290887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5" name="Object 5"/>
          <p:cNvGraphicFramePr>
            <a:graphicFrameLocks noChangeAspect="1"/>
          </p:cNvGraphicFramePr>
          <p:nvPr/>
        </p:nvGraphicFramePr>
        <p:xfrm>
          <a:off x="1222375" y="2830513"/>
          <a:ext cx="561657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94" name="Equation" r:id="rId5" imgW="2184120" imgH="241200" progId="Equation.DSMT4">
                  <p:embed/>
                </p:oleObj>
              </mc:Choice>
              <mc:Fallback>
                <p:oleObj name="Equation" r:id="rId5" imgW="218412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2830513"/>
                        <a:ext cx="5616575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08" name="Text Box 8"/>
          <p:cNvSpPr txBox="1">
            <a:spLocks noChangeArrowheads="1"/>
          </p:cNvSpPr>
          <p:nvPr/>
        </p:nvSpPr>
        <p:spPr bwMode="auto">
          <a:xfrm>
            <a:off x="611188" y="4508500"/>
            <a:ext cx="80629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>
                <a:latin typeface="宋体" panose="02010600030101010101" pitchFamily="2" charset="-122"/>
              </a:rPr>
              <a:t>  </a:t>
            </a:r>
            <a:r>
              <a:rPr kumimoji="1" lang="zh-CN" altLang="en-US" sz="3200">
                <a:latin typeface="宋体" panose="02010600030101010101" pitchFamily="2" charset="-122"/>
              </a:rPr>
              <a:t>即两列波在空间不同的地点有不同的位相差，叠加后有不同的强度，出现</a:t>
            </a:r>
            <a:r>
              <a:rPr kumimoji="1"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干涉</a:t>
            </a:r>
            <a:r>
              <a:rPr kumimoji="1" lang="zh-CN" altLang="en-US" sz="3200">
                <a:latin typeface="宋体" panose="02010600030101010101" pitchFamily="2" charset="-122"/>
              </a:rPr>
              <a:t>现象。</a:t>
            </a:r>
            <a:endParaRPr kumimoji="1" lang="zh-CN" altLang="en-US" sz="3200">
              <a:latin typeface="Times New Roman" panose="02020603050405020304" pitchFamily="18" charset="0"/>
            </a:endParaRPr>
          </a:p>
        </p:txBody>
      </p:sp>
      <p:sp>
        <p:nvSpPr>
          <p:cNvPr id="384009" name="Text Box 9"/>
          <p:cNvSpPr txBox="1">
            <a:spLocks noChangeArrowheads="1"/>
          </p:cNvSpPr>
          <p:nvPr/>
        </p:nvSpPr>
        <p:spPr bwMode="auto">
          <a:xfrm>
            <a:off x="609600" y="3500438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Δ</a:t>
            </a:r>
            <a:r>
              <a:rPr lang="el-GR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φ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只与空间位置有关，即不同的空间点具有不同的位相差，因而有不同的数值。</a:t>
            </a:r>
          </a:p>
        </p:txBody>
      </p:sp>
      <p:graphicFrame>
        <p:nvGraphicFramePr>
          <p:cNvPr id="384010" name="Object 10"/>
          <p:cNvGraphicFramePr>
            <a:graphicFrameLocks noChangeAspect="1"/>
          </p:cNvGraphicFramePr>
          <p:nvPr/>
        </p:nvGraphicFramePr>
        <p:xfrm>
          <a:off x="1935163" y="5494338"/>
          <a:ext cx="22193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95" name="Equation" r:id="rId7" imgW="850680" imgH="228600" progId="Equation.DSMT4">
                  <p:embed/>
                </p:oleObj>
              </mc:Choice>
              <mc:Fallback>
                <p:oleObj name="Equation" r:id="rId7" imgW="85068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5494338"/>
                        <a:ext cx="221932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11" name="Text Box 11"/>
          <p:cNvSpPr txBox="1">
            <a:spLocks noChangeArrowheads="1"/>
          </p:cNvSpPr>
          <p:nvPr/>
        </p:nvSpPr>
        <p:spPr bwMode="auto">
          <a:xfrm>
            <a:off x="4510088" y="5513388"/>
            <a:ext cx="2438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干涉项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8" grpId="0" autoUpdateAnimBg="0"/>
      <p:bldP spid="384009" grpId="0" autoUpdateAnimBg="0"/>
      <p:bldP spid="3840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143000" y="687388"/>
          <a:ext cx="1905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8" r:id="rId4" imgW="660113" imgH="203112" progId="Equation.3">
                  <p:embed/>
                </p:oleObj>
              </mc:Choice>
              <mc:Fallback>
                <p:oleObj r:id="rId4" imgW="660113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87388"/>
                        <a:ext cx="1905000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4014788" y="671513"/>
          <a:ext cx="20701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9" r:id="rId6" imgW="685800" imgH="203200" progId="Equation.3">
                  <p:embed/>
                </p:oleObj>
              </mc:Choice>
              <mc:Fallback>
                <p:oleObj r:id="rId6" imgW="6858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671513"/>
                        <a:ext cx="2070100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609600" y="1150938"/>
          <a:ext cx="30480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0" name="Equation" r:id="rId8" imgW="1231560" imgH="228600" progId="Equation.3">
                  <p:embed/>
                </p:oleObj>
              </mc:Choice>
              <mc:Fallback>
                <p:oleObj name="Equation" r:id="rId8" imgW="12315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50938"/>
                        <a:ext cx="3048000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3657600" y="1150938"/>
          <a:ext cx="19812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1" name="Equation" r:id="rId10" imgW="761760" imgH="228600" progId="Equation.3">
                  <p:embed/>
                </p:oleObj>
              </mc:Choice>
              <mc:Fallback>
                <p:oleObj name="Equation" r:id="rId10" imgW="76176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150938"/>
                        <a:ext cx="198120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5486400" y="1125538"/>
          <a:ext cx="27622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2" name="Equation" r:id="rId12" imgW="1104840" imgH="253800" progId="Equation.3">
                  <p:embed/>
                </p:oleObj>
              </mc:Choice>
              <mc:Fallback>
                <p:oleObj name="Equation" r:id="rId12" imgW="110484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125538"/>
                        <a:ext cx="27622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1222375" y="1692275"/>
          <a:ext cx="14398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3" name="Equation" r:id="rId14" imgW="533160" imgH="215640" progId="Equation.3">
                  <p:embed/>
                </p:oleObj>
              </mc:Choice>
              <mc:Fallback>
                <p:oleObj name="Equation" r:id="rId14" imgW="53316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1692275"/>
                        <a:ext cx="1439863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505200" y="1700213"/>
            <a:ext cx="2495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干涉相长 </a:t>
            </a:r>
          </a:p>
        </p:txBody>
      </p:sp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1054100" y="2320925"/>
          <a:ext cx="270986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4" name="Equation" r:id="rId16" imgW="939600" imgH="203040" progId="Equation.3">
                  <p:embed/>
                </p:oleObj>
              </mc:Choice>
              <mc:Fallback>
                <p:oleObj name="Equation" r:id="rId16" imgW="93960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2320925"/>
                        <a:ext cx="2709863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4275138" y="2276475"/>
          <a:ext cx="2338387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5" name="Equation" r:id="rId18" imgW="774360" imgH="203040" progId="Equation.3">
                  <p:embed/>
                </p:oleObj>
              </mc:Choice>
              <mc:Fallback>
                <p:oleObj name="Equation" r:id="rId18" imgW="77436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138" y="2276475"/>
                        <a:ext cx="2338387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12"/>
          <p:cNvGraphicFramePr>
            <a:graphicFrameLocks noChangeAspect="1"/>
          </p:cNvGraphicFramePr>
          <p:nvPr/>
        </p:nvGraphicFramePr>
        <p:xfrm>
          <a:off x="609600" y="2976563"/>
          <a:ext cx="31242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6" name="Equation" r:id="rId20" imgW="1231560" imgH="228600" progId="Equation.3">
                  <p:embed/>
                </p:oleObj>
              </mc:Choice>
              <mc:Fallback>
                <p:oleObj name="Equation" r:id="rId20" imgW="123156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76563"/>
                        <a:ext cx="312420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13"/>
          <p:cNvGraphicFramePr>
            <a:graphicFrameLocks noChangeAspect="1"/>
          </p:cNvGraphicFramePr>
          <p:nvPr/>
        </p:nvGraphicFramePr>
        <p:xfrm>
          <a:off x="3810000" y="2900363"/>
          <a:ext cx="21336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7" name="Equation" r:id="rId22" imgW="749160" imgH="228600" progId="Equation.3">
                  <p:embed/>
                </p:oleObj>
              </mc:Choice>
              <mc:Fallback>
                <p:oleObj name="Equation" r:id="rId22" imgW="74916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900363"/>
                        <a:ext cx="213360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0" name="Object 14"/>
          <p:cNvGraphicFramePr>
            <a:graphicFrameLocks noChangeAspect="1"/>
          </p:cNvGraphicFramePr>
          <p:nvPr/>
        </p:nvGraphicFramePr>
        <p:xfrm>
          <a:off x="5943600" y="2976563"/>
          <a:ext cx="26670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8" name="Equation" r:id="rId24" imgW="1104840" imgH="253800" progId="Equation.3">
                  <p:embed/>
                </p:oleObj>
              </mc:Choice>
              <mc:Fallback>
                <p:oleObj name="Equation" r:id="rId24" imgW="1104840" imgH="253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976563"/>
                        <a:ext cx="266700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1" name="Object 15"/>
          <p:cNvGraphicFramePr>
            <a:graphicFrameLocks noChangeAspect="1"/>
          </p:cNvGraphicFramePr>
          <p:nvPr/>
        </p:nvGraphicFramePr>
        <p:xfrm>
          <a:off x="1392238" y="3481388"/>
          <a:ext cx="15240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9" name="Equation" r:id="rId26" imgW="520560" imgH="215640" progId="Equation.3">
                  <p:embed/>
                </p:oleObj>
              </mc:Choice>
              <mc:Fallback>
                <p:oleObj name="Equation" r:id="rId26" imgW="520560" imgH="215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3481388"/>
                        <a:ext cx="15240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3571875" y="3552825"/>
            <a:ext cx="2295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干涉相消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533400" y="4200525"/>
            <a:ext cx="8077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>
                <a:latin typeface="宋体" panose="02010600030101010101" pitchFamily="2" charset="-122"/>
              </a:rPr>
              <a:t>	</a:t>
            </a:r>
            <a:r>
              <a:rPr kumimoji="1" lang="zh-CN" altLang="en-US" sz="3200">
                <a:latin typeface="宋体" panose="02010600030101010101" pitchFamily="2" charset="-122"/>
              </a:rPr>
              <a:t>两列波在空间相遇，使得光的能量重新分布，称为干涉现象。能够产生干涉的光，称为</a:t>
            </a:r>
            <a:r>
              <a:rPr kumimoji="1" lang="zh-CN" altLang="en-US" sz="3200" b="1">
                <a:solidFill>
                  <a:srgbClr val="CC3399"/>
                </a:solidFill>
                <a:latin typeface="楷体_GB2312" pitchFamily="49" charset="-122"/>
                <a:ea typeface="楷体_GB2312" pitchFamily="49" charset="-122"/>
              </a:rPr>
              <a:t>相干光</a:t>
            </a:r>
            <a:r>
              <a:rPr kumimoji="1" lang="zh-CN" altLang="en-US" sz="24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utoUpdateAnimBg="0"/>
      <p:bldP spid="34832" grpId="0" autoUpdateAnimBg="0"/>
      <p:bldP spid="3483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35" name="Line 11"/>
          <p:cNvSpPr>
            <a:spLocks noChangeShapeType="1"/>
          </p:cNvSpPr>
          <p:nvPr/>
        </p:nvSpPr>
        <p:spPr bwMode="auto">
          <a:xfrm flipV="1">
            <a:off x="7005638" y="2492375"/>
            <a:ext cx="1368425" cy="8651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06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74638"/>
            <a:ext cx="8229600" cy="1143000"/>
          </a:xfrm>
        </p:spPr>
        <p:txBody>
          <a:bodyPr/>
          <a:lstStyle/>
          <a:p>
            <a:r>
              <a:rPr lang="zh-CN" altLang="en-US"/>
              <a:t>平面波干涉的简单例子</a:t>
            </a:r>
          </a:p>
        </p:txBody>
      </p:sp>
      <p:sp>
        <p:nvSpPr>
          <p:cNvPr id="410630" name="Line 6"/>
          <p:cNvSpPr>
            <a:spLocks noChangeShapeType="1"/>
          </p:cNvSpPr>
          <p:nvPr/>
        </p:nvSpPr>
        <p:spPr bwMode="auto">
          <a:xfrm>
            <a:off x="5508625" y="3357563"/>
            <a:ext cx="300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0631" name="Line 7"/>
          <p:cNvSpPr>
            <a:spLocks noChangeShapeType="1"/>
          </p:cNvSpPr>
          <p:nvPr/>
        </p:nvSpPr>
        <p:spPr bwMode="auto">
          <a:xfrm>
            <a:off x="7019925" y="1822450"/>
            <a:ext cx="0" cy="302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0632" name="Line 8"/>
          <p:cNvSpPr>
            <a:spLocks noChangeShapeType="1"/>
          </p:cNvSpPr>
          <p:nvPr/>
        </p:nvSpPr>
        <p:spPr bwMode="auto">
          <a:xfrm>
            <a:off x="5565775" y="2852738"/>
            <a:ext cx="14398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0633" name="Line 9"/>
          <p:cNvSpPr>
            <a:spLocks noChangeShapeType="1"/>
          </p:cNvSpPr>
          <p:nvPr/>
        </p:nvSpPr>
        <p:spPr bwMode="auto">
          <a:xfrm flipV="1">
            <a:off x="5637213" y="3357563"/>
            <a:ext cx="13684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0634" name="Line 10"/>
          <p:cNvSpPr>
            <a:spLocks noChangeShapeType="1"/>
          </p:cNvSpPr>
          <p:nvPr/>
        </p:nvSpPr>
        <p:spPr bwMode="auto">
          <a:xfrm flipH="1" flipV="1">
            <a:off x="6394450" y="3141663"/>
            <a:ext cx="2195513" cy="7921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410636" name="Object 12"/>
          <p:cNvGraphicFramePr>
            <a:graphicFrameLocks noChangeAspect="1"/>
          </p:cNvGraphicFramePr>
          <p:nvPr/>
        </p:nvGraphicFramePr>
        <p:xfrm>
          <a:off x="6286500" y="3694113"/>
          <a:ext cx="3619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60" name="Equation" r:id="rId3" imgW="152280" imgH="228600" progId="Equation.DSMT4">
                  <p:embed/>
                </p:oleObj>
              </mc:Choice>
              <mc:Fallback>
                <p:oleObj name="Equation" r:id="rId3" imgW="15228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3694113"/>
                        <a:ext cx="3619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39" name="Object 15"/>
          <p:cNvGraphicFramePr>
            <a:graphicFrameLocks noChangeAspect="1"/>
          </p:cNvGraphicFramePr>
          <p:nvPr/>
        </p:nvGraphicFramePr>
        <p:xfrm>
          <a:off x="6142038" y="2598738"/>
          <a:ext cx="4222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61"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038" y="2598738"/>
                        <a:ext cx="4222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40" name="Object 16"/>
          <p:cNvGraphicFramePr>
            <a:graphicFrameLocks noChangeAspect="1"/>
          </p:cNvGraphicFramePr>
          <p:nvPr/>
        </p:nvGraphicFramePr>
        <p:xfrm>
          <a:off x="8053388" y="3335338"/>
          <a:ext cx="6032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62" name="Equation" r:id="rId7" imgW="253800" imgH="228600" progId="Equation.DSMT4">
                  <p:embed/>
                </p:oleObj>
              </mc:Choice>
              <mc:Fallback>
                <p:oleObj name="Equation" r:id="rId7" imgW="2538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3388" y="3335338"/>
                        <a:ext cx="6032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41" name="Object 17"/>
          <p:cNvGraphicFramePr>
            <a:graphicFrameLocks noChangeAspect="1"/>
          </p:cNvGraphicFramePr>
          <p:nvPr/>
        </p:nvGraphicFramePr>
        <p:xfrm>
          <a:off x="7581900" y="2830513"/>
          <a:ext cx="3619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63" name="Equation" r:id="rId9" imgW="152280" imgH="228600" progId="Equation.DSMT4">
                  <p:embed/>
                </p:oleObj>
              </mc:Choice>
              <mc:Fallback>
                <p:oleObj name="Equation" r:id="rId9" imgW="15228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900" y="2830513"/>
                        <a:ext cx="3619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42" name="Object 18"/>
          <p:cNvGraphicFramePr>
            <a:graphicFrameLocks noChangeAspect="1"/>
          </p:cNvGraphicFramePr>
          <p:nvPr/>
        </p:nvGraphicFramePr>
        <p:xfrm>
          <a:off x="8518525" y="3198813"/>
          <a:ext cx="3016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64" name="Equation" r:id="rId11" imgW="126720" imgH="126720" progId="Equation.DSMT4">
                  <p:embed/>
                </p:oleObj>
              </mc:Choice>
              <mc:Fallback>
                <p:oleObj name="Equation" r:id="rId11" imgW="126720" imgH="1267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525" y="3198813"/>
                        <a:ext cx="3016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43" name="Object 19"/>
          <p:cNvGraphicFramePr>
            <a:graphicFrameLocks noChangeAspect="1"/>
          </p:cNvGraphicFramePr>
          <p:nvPr/>
        </p:nvGraphicFramePr>
        <p:xfrm>
          <a:off x="6573838" y="1290638"/>
          <a:ext cx="8747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65" name="Equation" r:id="rId13" imgW="368280" imgH="203040" progId="Equation.DSMT4">
                  <p:embed/>
                </p:oleObj>
              </mc:Choice>
              <mc:Fallback>
                <p:oleObj name="Equation" r:id="rId13" imgW="368280" imgH="203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1290638"/>
                        <a:ext cx="87471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44" name="Object 20"/>
          <p:cNvGraphicFramePr>
            <a:graphicFrameLocks noChangeAspect="1"/>
          </p:cNvGraphicFramePr>
          <p:nvPr/>
        </p:nvGraphicFramePr>
        <p:xfrm>
          <a:off x="252413" y="2998788"/>
          <a:ext cx="184308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66" name="Equation" r:id="rId15" imgW="850680" imgH="241200" progId="Equation.DSMT4">
                  <p:embed/>
                </p:oleObj>
              </mc:Choice>
              <mc:Fallback>
                <p:oleObj name="Equation" r:id="rId15" imgW="850680" imgH="241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2998788"/>
                        <a:ext cx="1843087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45" name="Object 21"/>
          <p:cNvGraphicFramePr>
            <a:graphicFrameLocks noChangeAspect="1"/>
          </p:cNvGraphicFramePr>
          <p:nvPr/>
        </p:nvGraphicFramePr>
        <p:xfrm>
          <a:off x="107950" y="1341438"/>
          <a:ext cx="49530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67" name="Equation" r:id="rId17" imgW="2286000" imgH="393480" progId="Equation.DSMT4">
                  <p:embed/>
                </p:oleObj>
              </mc:Choice>
              <mc:Fallback>
                <p:oleObj name="Equation" r:id="rId17" imgW="2286000" imgH="393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341438"/>
                        <a:ext cx="4953000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46" name="Object 22"/>
          <p:cNvGraphicFramePr>
            <a:graphicFrameLocks noChangeAspect="1"/>
          </p:cNvGraphicFramePr>
          <p:nvPr/>
        </p:nvGraphicFramePr>
        <p:xfrm>
          <a:off x="80963" y="2071688"/>
          <a:ext cx="52832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68" name="Equation" r:id="rId19" imgW="2438280" imgH="393480" progId="Equation.DSMT4">
                  <p:embed/>
                </p:oleObj>
              </mc:Choice>
              <mc:Fallback>
                <p:oleObj name="Equation" r:id="rId19" imgW="243828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2071688"/>
                        <a:ext cx="5283200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47" name="Object 23"/>
          <p:cNvGraphicFramePr>
            <a:graphicFrameLocks noChangeAspect="1"/>
          </p:cNvGraphicFramePr>
          <p:nvPr/>
        </p:nvGraphicFramePr>
        <p:xfrm>
          <a:off x="2438400" y="2997200"/>
          <a:ext cx="20621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69" name="Equation" r:id="rId21" imgW="952200" imgH="241200" progId="Equation.DSMT4">
                  <p:embed/>
                </p:oleObj>
              </mc:Choice>
              <mc:Fallback>
                <p:oleObj name="Equation" r:id="rId21" imgW="952200" imgH="2412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97200"/>
                        <a:ext cx="20621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48" name="Object 24"/>
          <p:cNvGraphicFramePr>
            <a:graphicFrameLocks noChangeAspect="1"/>
          </p:cNvGraphicFramePr>
          <p:nvPr/>
        </p:nvGraphicFramePr>
        <p:xfrm>
          <a:off x="5435600" y="1557338"/>
          <a:ext cx="10445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70" name="Equation" r:id="rId23" imgW="482400" imgH="393480" progId="Equation.DSMT4">
                  <p:embed/>
                </p:oleObj>
              </mc:Choice>
              <mc:Fallback>
                <p:oleObj name="Equation" r:id="rId23" imgW="482400" imgH="393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557338"/>
                        <a:ext cx="10445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49" name="Object 25"/>
          <p:cNvGraphicFramePr>
            <a:graphicFrameLocks noChangeAspect="1"/>
          </p:cNvGraphicFramePr>
          <p:nvPr/>
        </p:nvGraphicFramePr>
        <p:xfrm>
          <a:off x="250825" y="3644900"/>
          <a:ext cx="206216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71" name="Equation" r:id="rId25" imgW="952200" imgH="393480" progId="Equation.DSMT4">
                  <p:embed/>
                </p:oleObj>
              </mc:Choice>
              <mc:Fallback>
                <p:oleObj name="Equation" r:id="rId25" imgW="952200" imgH="3934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644900"/>
                        <a:ext cx="2062163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50" name="Object 26"/>
          <p:cNvGraphicFramePr>
            <a:graphicFrameLocks noChangeAspect="1"/>
          </p:cNvGraphicFramePr>
          <p:nvPr/>
        </p:nvGraphicFramePr>
        <p:xfrm>
          <a:off x="2740025" y="3654425"/>
          <a:ext cx="23368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72" name="Equation" r:id="rId27" imgW="1079280" imgH="393480" progId="Equation.DSMT4">
                  <p:embed/>
                </p:oleObj>
              </mc:Choice>
              <mc:Fallback>
                <p:oleObj name="Equation" r:id="rId27" imgW="1079280" imgH="3934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3654425"/>
                        <a:ext cx="23368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51" name="Object 27"/>
          <p:cNvGraphicFramePr>
            <a:graphicFrameLocks noChangeAspect="1"/>
          </p:cNvGraphicFramePr>
          <p:nvPr/>
        </p:nvGraphicFramePr>
        <p:xfrm>
          <a:off x="323850" y="4886325"/>
          <a:ext cx="343693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73" name="Equation" r:id="rId29" imgW="1587240" imgH="393480" progId="Equation.DSMT4">
                  <p:embed/>
                </p:oleObj>
              </mc:Choice>
              <mc:Fallback>
                <p:oleObj name="Equation" r:id="rId29" imgW="1587240" imgH="3934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886325"/>
                        <a:ext cx="3436938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52" name="Object 28"/>
          <p:cNvGraphicFramePr>
            <a:graphicFrameLocks noChangeAspect="1"/>
          </p:cNvGraphicFramePr>
          <p:nvPr/>
        </p:nvGraphicFramePr>
        <p:xfrm>
          <a:off x="3779838" y="4813300"/>
          <a:ext cx="170338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74" name="Equation" r:id="rId31" imgW="787320" imgH="457200" progId="Equation.DSMT4">
                  <p:embed/>
                </p:oleObj>
              </mc:Choice>
              <mc:Fallback>
                <p:oleObj name="Equation" r:id="rId31" imgW="787320" imgH="4572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813300"/>
                        <a:ext cx="1703387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53" name="Text Box 29"/>
          <p:cNvSpPr txBox="1">
            <a:spLocks noChangeArrowheads="1"/>
          </p:cNvSpPr>
          <p:nvPr/>
        </p:nvSpPr>
        <p:spPr bwMode="auto">
          <a:xfrm>
            <a:off x="647700" y="5805488"/>
            <a:ext cx="795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/>
              <a:t>接收屏上不同位置光强不同，出现条纹</a:t>
            </a:r>
          </a:p>
        </p:txBody>
      </p:sp>
      <p:sp>
        <p:nvSpPr>
          <p:cNvPr id="410654" name="Text Box 30"/>
          <p:cNvSpPr txBox="1">
            <a:spLocks noChangeArrowheads="1"/>
          </p:cNvSpPr>
          <p:nvPr/>
        </p:nvSpPr>
        <p:spPr bwMode="auto">
          <a:xfrm>
            <a:off x="5724525" y="4692650"/>
            <a:ext cx="18097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/>
              <a:t>干涉相长</a:t>
            </a:r>
          </a:p>
          <a:p>
            <a:r>
              <a:rPr lang="zh-CN" altLang="en-US" sz="3200"/>
              <a:t>干涉相消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53" grpId="0"/>
      <p:bldP spid="4106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274638"/>
            <a:ext cx="8229600" cy="1143000"/>
          </a:xfrm>
        </p:spPr>
        <p:txBody>
          <a:bodyPr/>
          <a:lstStyle/>
          <a:p>
            <a:r>
              <a:rPr lang="zh-CN" altLang="en-US"/>
              <a:t>球面波干涉的简单例子</a:t>
            </a:r>
          </a:p>
        </p:txBody>
      </p:sp>
      <p:sp>
        <p:nvSpPr>
          <p:cNvPr id="413700" name="Line 4"/>
          <p:cNvSpPr>
            <a:spLocks noChangeShapeType="1"/>
          </p:cNvSpPr>
          <p:nvPr/>
        </p:nvSpPr>
        <p:spPr bwMode="auto">
          <a:xfrm>
            <a:off x="2627313" y="3860800"/>
            <a:ext cx="6408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3701" name="Line 5"/>
          <p:cNvSpPr>
            <a:spLocks noChangeShapeType="1"/>
          </p:cNvSpPr>
          <p:nvPr/>
        </p:nvSpPr>
        <p:spPr bwMode="auto">
          <a:xfrm>
            <a:off x="8747125" y="1916113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3702" name="Line 6"/>
          <p:cNvSpPr>
            <a:spLocks noChangeShapeType="1"/>
          </p:cNvSpPr>
          <p:nvPr/>
        </p:nvSpPr>
        <p:spPr bwMode="auto">
          <a:xfrm>
            <a:off x="2914650" y="3571875"/>
            <a:ext cx="0" cy="5778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3703" name="Line 7"/>
          <p:cNvSpPr>
            <a:spLocks noChangeShapeType="1"/>
          </p:cNvSpPr>
          <p:nvPr/>
        </p:nvSpPr>
        <p:spPr bwMode="auto">
          <a:xfrm flipV="1">
            <a:off x="2914650" y="2420938"/>
            <a:ext cx="583247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3704" name="Line 8"/>
          <p:cNvSpPr>
            <a:spLocks noChangeShapeType="1"/>
          </p:cNvSpPr>
          <p:nvPr/>
        </p:nvSpPr>
        <p:spPr bwMode="auto">
          <a:xfrm flipV="1">
            <a:off x="2914650" y="2420938"/>
            <a:ext cx="5832475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3705" name="Oval 9"/>
          <p:cNvSpPr>
            <a:spLocks noChangeArrowheads="1"/>
          </p:cNvSpPr>
          <p:nvPr/>
        </p:nvSpPr>
        <p:spPr bwMode="auto">
          <a:xfrm>
            <a:off x="2843213" y="35004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3706" name="Oval 10"/>
          <p:cNvSpPr>
            <a:spLocks noChangeArrowheads="1"/>
          </p:cNvSpPr>
          <p:nvPr/>
        </p:nvSpPr>
        <p:spPr bwMode="auto">
          <a:xfrm>
            <a:off x="2843213" y="40767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3707" name="Line 11"/>
          <p:cNvSpPr>
            <a:spLocks noChangeShapeType="1"/>
          </p:cNvSpPr>
          <p:nvPr/>
        </p:nvSpPr>
        <p:spPr bwMode="auto">
          <a:xfrm>
            <a:off x="2914650" y="4365625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3708" name="Line 12"/>
          <p:cNvSpPr>
            <a:spLocks noChangeShapeType="1"/>
          </p:cNvSpPr>
          <p:nvPr/>
        </p:nvSpPr>
        <p:spPr bwMode="auto">
          <a:xfrm>
            <a:off x="2916238" y="42211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413709" name="Object 13"/>
          <p:cNvGraphicFramePr>
            <a:graphicFrameLocks noChangeAspect="1"/>
          </p:cNvGraphicFramePr>
          <p:nvPr/>
        </p:nvGraphicFramePr>
        <p:xfrm>
          <a:off x="5795963" y="2420938"/>
          <a:ext cx="3016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20" name="Equation" r:id="rId3" imgW="126720" imgH="228600" progId="Equation.DSMT4">
                  <p:embed/>
                </p:oleObj>
              </mc:Choice>
              <mc:Fallback>
                <p:oleObj name="Equation" r:id="rId3" imgW="12672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420938"/>
                        <a:ext cx="3016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0" name="Object 14"/>
          <p:cNvGraphicFramePr>
            <a:graphicFrameLocks noChangeAspect="1"/>
          </p:cNvGraphicFramePr>
          <p:nvPr/>
        </p:nvGraphicFramePr>
        <p:xfrm>
          <a:off x="6154738" y="3068638"/>
          <a:ext cx="3317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21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3068638"/>
                        <a:ext cx="33178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1" name="Object 15"/>
          <p:cNvGraphicFramePr>
            <a:graphicFrameLocks noChangeAspect="1"/>
          </p:cNvGraphicFramePr>
          <p:nvPr/>
        </p:nvGraphicFramePr>
        <p:xfrm>
          <a:off x="515938" y="1558925"/>
          <a:ext cx="145891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22" name="Equation" r:id="rId7" imgW="672840" imgH="241200" progId="Equation.DSMT4">
                  <p:embed/>
                </p:oleObj>
              </mc:Choice>
              <mc:Fallback>
                <p:oleObj name="Equation" r:id="rId7" imgW="672840" imgH="241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1558925"/>
                        <a:ext cx="1458912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2" name="Object 16"/>
          <p:cNvGraphicFramePr>
            <a:graphicFrameLocks noChangeAspect="1"/>
          </p:cNvGraphicFramePr>
          <p:nvPr/>
        </p:nvGraphicFramePr>
        <p:xfrm>
          <a:off x="2339975" y="1557338"/>
          <a:ext cx="15398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23" name="Equation" r:id="rId9" imgW="711000" imgH="241200" progId="Equation.DSMT4">
                  <p:embed/>
                </p:oleObj>
              </mc:Choice>
              <mc:Fallback>
                <p:oleObj name="Equation" r:id="rId9" imgW="711000" imgH="241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557338"/>
                        <a:ext cx="15398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3" name="Object 17"/>
          <p:cNvGraphicFramePr>
            <a:graphicFrameLocks noChangeAspect="1"/>
          </p:cNvGraphicFramePr>
          <p:nvPr/>
        </p:nvGraphicFramePr>
        <p:xfrm>
          <a:off x="608013" y="2205038"/>
          <a:ext cx="13462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24" name="Equation" r:id="rId11" imgW="622080" imgH="393480" progId="Equation.DSMT4">
                  <p:embed/>
                </p:oleObj>
              </mc:Choice>
              <mc:Fallback>
                <p:oleObj name="Equation" r:id="rId11" imgW="62208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2205038"/>
                        <a:ext cx="13462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4" name="Object 18"/>
          <p:cNvGraphicFramePr>
            <a:graphicFrameLocks noChangeAspect="1"/>
          </p:cNvGraphicFramePr>
          <p:nvPr/>
        </p:nvGraphicFramePr>
        <p:xfrm>
          <a:off x="2408238" y="2214563"/>
          <a:ext cx="14303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25" name="Equation" r:id="rId13" imgW="660240" imgH="393480" progId="Equation.DSMT4">
                  <p:embed/>
                </p:oleObj>
              </mc:Choice>
              <mc:Fallback>
                <p:oleObj name="Equation" r:id="rId13" imgW="66024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8" y="2214563"/>
                        <a:ext cx="1430337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5" name="Object 19"/>
          <p:cNvGraphicFramePr>
            <a:graphicFrameLocks noChangeAspect="1"/>
          </p:cNvGraphicFramePr>
          <p:nvPr/>
        </p:nvGraphicFramePr>
        <p:xfrm>
          <a:off x="200025" y="4708525"/>
          <a:ext cx="26670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26" name="Equation" r:id="rId15" imgW="1231560" imgH="393480" progId="Equation.DSMT4">
                  <p:embed/>
                </p:oleObj>
              </mc:Choice>
              <mc:Fallback>
                <p:oleObj name="Equation" r:id="rId15" imgW="123156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4708525"/>
                        <a:ext cx="26670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16" name="Line 20"/>
          <p:cNvSpPr>
            <a:spLocks noChangeShapeType="1"/>
          </p:cNvSpPr>
          <p:nvPr/>
        </p:nvSpPr>
        <p:spPr bwMode="auto">
          <a:xfrm flipV="1">
            <a:off x="2916238" y="2420938"/>
            <a:ext cx="5832475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413717" name="Object 21"/>
          <p:cNvGraphicFramePr>
            <a:graphicFrameLocks noChangeAspect="1"/>
          </p:cNvGraphicFramePr>
          <p:nvPr/>
        </p:nvGraphicFramePr>
        <p:xfrm>
          <a:off x="4630738" y="3429000"/>
          <a:ext cx="3016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27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3429000"/>
                        <a:ext cx="301625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18" name="Arc 22"/>
          <p:cNvSpPr>
            <a:spLocks/>
          </p:cNvSpPr>
          <p:nvPr/>
        </p:nvSpPr>
        <p:spPr bwMode="auto">
          <a:xfrm rot="2369975">
            <a:off x="3822700" y="3292475"/>
            <a:ext cx="771525" cy="774700"/>
          </a:xfrm>
          <a:custGeom>
            <a:avLst/>
            <a:gdLst>
              <a:gd name="G0" fmla="+- 0 0 0"/>
              <a:gd name="G1" fmla="+- 18314 0 0"/>
              <a:gd name="G2" fmla="+- 21600 0 0"/>
              <a:gd name="T0" fmla="*/ 11452 w 18222"/>
              <a:gd name="T1" fmla="*/ 0 h 18314"/>
              <a:gd name="T2" fmla="*/ 18222 w 18222"/>
              <a:gd name="T3" fmla="*/ 6716 h 18314"/>
              <a:gd name="T4" fmla="*/ 0 w 18222"/>
              <a:gd name="T5" fmla="*/ 18314 h 18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22" h="18314" fill="none" extrusionOk="0">
                <a:moveTo>
                  <a:pt x="11452" y="-1"/>
                </a:moveTo>
                <a:cubicBezTo>
                  <a:pt x="14180" y="1706"/>
                  <a:pt x="16493" y="4000"/>
                  <a:pt x="18222" y="6715"/>
                </a:cubicBezTo>
              </a:path>
              <a:path w="18222" h="18314" stroke="0" extrusionOk="0">
                <a:moveTo>
                  <a:pt x="11452" y="-1"/>
                </a:moveTo>
                <a:cubicBezTo>
                  <a:pt x="14180" y="1706"/>
                  <a:pt x="16493" y="4000"/>
                  <a:pt x="18222" y="6715"/>
                </a:cubicBezTo>
                <a:lnTo>
                  <a:pt x="0" y="1831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413719" name="Object 23"/>
          <p:cNvGraphicFramePr>
            <a:graphicFrameLocks noChangeAspect="1"/>
          </p:cNvGraphicFramePr>
          <p:nvPr/>
        </p:nvGraphicFramePr>
        <p:xfrm>
          <a:off x="2843213" y="4652963"/>
          <a:ext cx="170338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28" name="Equation" r:id="rId19" imgW="787320" imgH="457200" progId="Equation.DSMT4">
                  <p:embed/>
                </p:oleObj>
              </mc:Choice>
              <mc:Fallback>
                <p:oleObj name="Equation" r:id="rId19" imgW="787320" imgH="4572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652963"/>
                        <a:ext cx="1703387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0" name="Object 24"/>
          <p:cNvGraphicFramePr>
            <a:graphicFrameLocks noChangeAspect="1"/>
          </p:cNvGraphicFramePr>
          <p:nvPr/>
        </p:nvGraphicFramePr>
        <p:xfrm>
          <a:off x="5219700" y="4903788"/>
          <a:ext cx="79851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29" name="Equation" r:id="rId21" imgW="368280" imgH="228600" progId="Equation.DSMT4">
                  <p:embed/>
                </p:oleObj>
              </mc:Choice>
              <mc:Fallback>
                <p:oleObj name="Equation" r:id="rId21" imgW="368280" imgH="228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903788"/>
                        <a:ext cx="798513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1" name="Object 25"/>
          <p:cNvGraphicFramePr>
            <a:graphicFrameLocks noChangeAspect="1"/>
          </p:cNvGraphicFramePr>
          <p:nvPr/>
        </p:nvGraphicFramePr>
        <p:xfrm>
          <a:off x="6061075" y="4652963"/>
          <a:ext cx="189706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30" name="Equation" r:id="rId23" imgW="876240" imgH="457200" progId="Equation.DSMT4">
                  <p:embed/>
                </p:oleObj>
              </mc:Choice>
              <mc:Fallback>
                <p:oleObj name="Equation" r:id="rId23" imgW="876240" imgH="457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4652963"/>
                        <a:ext cx="1897063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22" name="Text Box 26"/>
          <p:cNvSpPr txBox="1">
            <a:spLocks noChangeArrowheads="1"/>
          </p:cNvSpPr>
          <p:nvPr/>
        </p:nvSpPr>
        <p:spPr bwMode="auto">
          <a:xfrm>
            <a:off x="684213" y="5740400"/>
            <a:ext cx="795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/>
              <a:t>接收屏上不同位置光强不同，出现条纹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latin typeface="Times New Roman" panose="02020603050405020304" pitchFamily="18" charset="0"/>
              </a:rPr>
              <a:t>四、光的相干条件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16138"/>
          </a:xfrm>
        </p:spPr>
        <p:txBody>
          <a:bodyPr/>
          <a:lstStyle/>
          <a:p>
            <a:pPr algn="just"/>
            <a:r>
              <a:rPr lang="zh-CN" altLang="en-US" dirty="0">
                <a:latin typeface="Times New Roman" panose="02020603050405020304" pitchFamily="18" charset="0"/>
              </a:rPr>
              <a:t>（</a:t>
            </a:r>
            <a:r>
              <a:rPr lang="en-US" altLang="zh-CN" sz="3600" dirty="0">
                <a:latin typeface="Times New Roman" panose="02020603050405020304" pitchFamily="18" charset="0"/>
              </a:rPr>
              <a:t>1</a:t>
            </a:r>
            <a:r>
              <a:rPr lang="zh-CN" altLang="en-US" sz="3600" dirty="0">
                <a:latin typeface="Times New Roman" panose="02020603050405020304" pitchFamily="18" charset="0"/>
              </a:rPr>
              <a:t>）</a:t>
            </a:r>
            <a:r>
              <a:rPr lang="en-US" altLang="zh-CN" sz="3600" dirty="0">
                <a:latin typeface="Times New Roman" panose="02020603050405020304" pitchFamily="18" charset="0"/>
              </a:rPr>
              <a:t>ω</a:t>
            </a:r>
            <a:r>
              <a:rPr lang="zh-CN" altLang="en-US" sz="3600" dirty="0">
                <a:latin typeface="Times New Roman" panose="02020603050405020304" pitchFamily="18" charset="0"/>
              </a:rPr>
              <a:t>相同；</a:t>
            </a:r>
          </a:p>
          <a:p>
            <a:pPr algn="just"/>
            <a:r>
              <a:rPr lang="zh-CN" altLang="en-US" sz="3600" dirty="0">
                <a:latin typeface="Times New Roman" panose="02020603050405020304" pitchFamily="18" charset="0"/>
              </a:rPr>
              <a:t>（</a:t>
            </a:r>
            <a:r>
              <a:rPr lang="en-US" altLang="zh-CN" sz="3600" dirty="0">
                <a:latin typeface="Times New Roman" panose="02020603050405020304" pitchFamily="18" charset="0"/>
              </a:rPr>
              <a:t>2</a:t>
            </a:r>
            <a:r>
              <a:rPr lang="zh-CN" altLang="en-US" sz="3600" dirty="0">
                <a:latin typeface="Times New Roman" panose="02020603050405020304" pitchFamily="18" charset="0"/>
              </a:rPr>
              <a:t>）</a:t>
            </a:r>
            <a:r>
              <a:rPr lang="en-US" altLang="zh-CN" dirty="0">
                <a:latin typeface="Times New Roman" panose="02020603050405020304" pitchFamily="18" charset="0"/>
              </a:rPr>
              <a:t>Δ</a:t>
            </a:r>
            <a:r>
              <a:rPr lang="el-GR" altLang="zh-CN" i="1" dirty="0">
                <a:latin typeface="Times New Roman" panose="02020603050405020304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φ</a:t>
            </a:r>
            <a:r>
              <a:rPr lang="en-US" altLang="zh-CN" i="1" dirty="0">
                <a:latin typeface="Times New Roman" panose="02020603050405020304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zh-CN" altLang="en-US" sz="3600" dirty="0">
                <a:latin typeface="Times New Roman" panose="02020603050405020304" pitchFamily="18" charset="0"/>
              </a:rPr>
              <a:t>稳定；</a:t>
            </a:r>
          </a:p>
          <a:p>
            <a:r>
              <a:rPr lang="zh-CN" altLang="en-US" sz="3600" dirty="0">
                <a:latin typeface="Times New Roman" panose="02020603050405020304" pitchFamily="18" charset="0"/>
              </a:rPr>
              <a:t>（</a:t>
            </a:r>
            <a:r>
              <a:rPr lang="en-US" altLang="zh-CN" sz="3600" dirty="0">
                <a:latin typeface="Times New Roman" panose="02020603050405020304" pitchFamily="18" charset="0"/>
              </a:rPr>
              <a:t>3</a:t>
            </a:r>
            <a:r>
              <a:rPr lang="zh-CN" altLang="en-US" sz="3600" dirty="0">
                <a:latin typeface="Times New Roman" panose="02020603050405020304" pitchFamily="18" charset="0"/>
              </a:rPr>
              <a:t>）存在相互平行的振动分量。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两列波在空间相遇</a:t>
            </a:r>
          </a:p>
        </p:txBody>
      </p:sp>
      <p:pic>
        <p:nvPicPr>
          <p:cNvPr id="393221" name="Picture 5" descr="200762817562026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628775"/>
            <a:ext cx="3371850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222" name="Picture 6" descr="探照灯~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628775"/>
            <a:ext cx="356552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274638"/>
            <a:ext cx="8229600" cy="1143000"/>
          </a:xfrm>
        </p:spPr>
        <p:txBody>
          <a:bodyPr/>
          <a:lstStyle/>
          <a:p>
            <a:r>
              <a:rPr lang="zh-CN" altLang="en-US" sz="4000"/>
              <a:t>振动垂直的两列光波叠加后的光强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1341438"/>
            <a:ext cx="8229600" cy="4525962"/>
          </a:xfrm>
        </p:spPr>
        <p:txBody>
          <a:bodyPr/>
          <a:lstStyle/>
          <a:p>
            <a:r>
              <a:rPr lang="zh-CN" altLang="en-US"/>
              <a:t>用能流密度计算</a:t>
            </a:r>
          </a:p>
        </p:txBody>
      </p:sp>
      <p:graphicFrame>
        <p:nvGraphicFramePr>
          <p:cNvPr id="447492" name="Object 4"/>
          <p:cNvGraphicFramePr>
            <a:graphicFrameLocks noChangeAspect="1"/>
          </p:cNvGraphicFramePr>
          <p:nvPr/>
        </p:nvGraphicFramePr>
        <p:xfrm>
          <a:off x="5692775" y="1125538"/>
          <a:ext cx="33083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077" name="Equation" r:id="rId3" imgW="1485720" imgH="393480" progId="Equation.DSMT4">
                  <p:embed/>
                </p:oleObj>
              </mc:Choice>
              <mc:Fallback>
                <p:oleObj name="Equation" r:id="rId3" imgW="14857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1125538"/>
                        <a:ext cx="3308350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493" name="Object 5"/>
          <p:cNvGraphicFramePr>
            <a:graphicFrameLocks noChangeAspect="1"/>
          </p:cNvGraphicFramePr>
          <p:nvPr/>
        </p:nvGraphicFramePr>
        <p:xfrm>
          <a:off x="5724525" y="1917700"/>
          <a:ext cx="310991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078" name="Equation" r:id="rId5" imgW="1396800" imgH="393480" progId="Equation.DSMT4">
                  <p:embed/>
                </p:oleObj>
              </mc:Choice>
              <mc:Fallback>
                <p:oleObj name="Equation" r:id="rId5" imgW="139680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917700"/>
                        <a:ext cx="3109913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494" name="Text Box 6"/>
          <p:cNvSpPr txBox="1">
            <a:spLocks noChangeArrowheads="1"/>
          </p:cNvSpPr>
          <p:nvPr/>
        </p:nvSpPr>
        <p:spPr bwMode="auto">
          <a:xfrm>
            <a:off x="4165600" y="1255713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ea typeface="楷体_GB2312" pitchFamily="49" charset="-122"/>
              </a:rPr>
              <a:t>能流密度</a:t>
            </a:r>
          </a:p>
        </p:txBody>
      </p:sp>
      <p:sp>
        <p:nvSpPr>
          <p:cNvPr id="447495" name="Text Box 7"/>
          <p:cNvSpPr txBox="1">
            <a:spLocks noChangeArrowheads="1"/>
          </p:cNvSpPr>
          <p:nvPr/>
        </p:nvSpPr>
        <p:spPr bwMode="auto">
          <a:xfrm>
            <a:off x="4897438" y="2060575"/>
            <a:ext cx="898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ea typeface="楷体_GB2312" pitchFamily="49" charset="-122"/>
              </a:rPr>
              <a:t>光强</a:t>
            </a:r>
          </a:p>
        </p:txBody>
      </p:sp>
      <p:graphicFrame>
        <p:nvGraphicFramePr>
          <p:cNvPr id="447496" name="Object 8"/>
          <p:cNvGraphicFramePr>
            <a:graphicFrameLocks noChangeAspect="1"/>
          </p:cNvGraphicFramePr>
          <p:nvPr/>
        </p:nvGraphicFramePr>
        <p:xfrm>
          <a:off x="654050" y="1916113"/>
          <a:ext cx="32702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079" name="Equation" r:id="rId7" imgW="1676160" imgH="507960" progId="Equation.DSMT4">
                  <p:embed/>
                </p:oleObj>
              </mc:Choice>
              <mc:Fallback>
                <p:oleObj name="Equation" r:id="rId7" imgW="167616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916113"/>
                        <a:ext cx="327025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497" name="Object 9"/>
          <p:cNvGraphicFramePr>
            <a:graphicFrameLocks noChangeAspect="1"/>
          </p:cNvGraphicFramePr>
          <p:nvPr/>
        </p:nvGraphicFramePr>
        <p:xfrm>
          <a:off x="323850" y="2924175"/>
          <a:ext cx="31480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080" name="Equation" r:id="rId9" imgW="1663560" imgH="241200" progId="Equation.DSMT4">
                  <p:embed/>
                </p:oleObj>
              </mc:Choice>
              <mc:Fallback>
                <p:oleObj name="Equation" r:id="rId9" imgW="166356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924175"/>
                        <a:ext cx="3148013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498" name="Object 10"/>
          <p:cNvGraphicFramePr>
            <a:graphicFrameLocks noChangeAspect="1"/>
          </p:cNvGraphicFramePr>
          <p:nvPr/>
        </p:nvGraphicFramePr>
        <p:xfrm>
          <a:off x="3443288" y="2924175"/>
          <a:ext cx="242728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081" name="Equation" r:id="rId11" imgW="1282680" imgH="241200" progId="Equation.DSMT4">
                  <p:embed/>
                </p:oleObj>
              </mc:Choice>
              <mc:Fallback>
                <p:oleObj name="Equation" r:id="rId11" imgW="128268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924175"/>
                        <a:ext cx="2427287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7499" name="Group 11"/>
          <p:cNvGrpSpPr>
            <a:grpSpLocks/>
          </p:cNvGrpSpPr>
          <p:nvPr/>
        </p:nvGrpSpPr>
        <p:grpSpPr bwMode="auto">
          <a:xfrm>
            <a:off x="2124075" y="3716338"/>
            <a:ext cx="4859338" cy="1389062"/>
            <a:chOff x="340" y="1480"/>
            <a:chExt cx="5398" cy="1542"/>
          </a:xfrm>
        </p:grpSpPr>
        <p:sp>
          <p:nvSpPr>
            <p:cNvPr id="447500" name="Line 12"/>
            <p:cNvSpPr>
              <a:spLocks noChangeShapeType="1"/>
            </p:cNvSpPr>
            <p:nvPr/>
          </p:nvSpPr>
          <p:spPr bwMode="auto">
            <a:xfrm>
              <a:off x="521" y="2251"/>
              <a:ext cx="521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01" name="Line 13"/>
            <p:cNvSpPr>
              <a:spLocks noChangeShapeType="1"/>
            </p:cNvSpPr>
            <p:nvPr/>
          </p:nvSpPr>
          <p:spPr bwMode="auto">
            <a:xfrm flipV="1">
              <a:off x="839" y="1480"/>
              <a:ext cx="0" cy="77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02" name="Line 14"/>
            <p:cNvSpPr>
              <a:spLocks noChangeShapeType="1"/>
            </p:cNvSpPr>
            <p:nvPr/>
          </p:nvSpPr>
          <p:spPr bwMode="auto">
            <a:xfrm flipH="1">
              <a:off x="340" y="2251"/>
              <a:ext cx="499" cy="227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03" name="Line 15"/>
            <p:cNvSpPr>
              <a:spLocks noChangeShapeType="1"/>
            </p:cNvSpPr>
            <p:nvPr/>
          </p:nvSpPr>
          <p:spPr bwMode="auto">
            <a:xfrm flipV="1">
              <a:off x="975" y="1571"/>
              <a:ext cx="0" cy="68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04" name="Line 16"/>
            <p:cNvSpPr>
              <a:spLocks noChangeShapeType="1"/>
            </p:cNvSpPr>
            <p:nvPr/>
          </p:nvSpPr>
          <p:spPr bwMode="auto">
            <a:xfrm flipH="1">
              <a:off x="567" y="2251"/>
              <a:ext cx="408" cy="182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05" name="Line 17"/>
            <p:cNvSpPr>
              <a:spLocks noChangeShapeType="1"/>
            </p:cNvSpPr>
            <p:nvPr/>
          </p:nvSpPr>
          <p:spPr bwMode="auto">
            <a:xfrm flipV="1">
              <a:off x="1111" y="1707"/>
              <a:ext cx="0" cy="5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06" name="Line 18"/>
            <p:cNvSpPr>
              <a:spLocks noChangeShapeType="1"/>
            </p:cNvSpPr>
            <p:nvPr/>
          </p:nvSpPr>
          <p:spPr bwMode="auto">
            <a:xfrm flipH="1">
              <a:off x="794" y="2251"/>
              <a:ext cx="317" cy="136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07" name="Line 19"/>
            <p:cNvSpPr>
              <a:spLocks noChangeShapeType="1"/>
            </p:cNvSpPr>
            <p:nvPr/>
          </p:nvSpPr>
          <p:spPr bwMode="auto">
            <a:xfrm flipV="1">
              <a:off x="1247" y="1888"/>
              <a:ext cx="0" cy="36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08" name="Line 20"/>
            <p:cNvSpPr>
              <a:spLocks noChangeShapeType="1"/>
            </p:cNvSpPr>
            <p:nvPr/>
          </p:nvSpPr>
          <p:spPr bwMode="auto">
            <a:xfrm flipH="1">
              <a:off x="1066" y="2251"/>
              <a:ext cx="181" cy="91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09" name="Line 21"/>
            <p:cNvSpPr>
              <a:spLocks noChangeShapeType="1"/>
            </p:cNvSpPr>
            <p:nvPr/>
          </p:nvSpPr>
          <p:spPr bwMode="auto">
            <a:xfrm flipV="1">
              <a:off x="1383" y="2070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10" name="Line 22"/>
            <p:cNvSpPr>
              <a:spLocks noChangeShapeType="1"/>
            </p:cNvSpPr>
            <p:nvPr/>
          </p:nvSpPr>
          <p:spPr bwMode="auto">
            <a:xfrm>
              <a:off x="2200" y="2251"/>
              <a:ext cx="0" cy="77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11" name="Line 23"/>
            <p:cNvSpPr>
              <a:spLocks noChangeShapeType="1"/>
            </p:cNvSpPr>
            <p:nvPr/>
          </p:nvSpPr>
          <p:spPr bwMode="auto">
            <a:xfrm>
              <a:off x="2064" y="2251"/>
              <a:ext cx="0" cy="68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12" name="Line 24"/>
            <p:cNvSpPr>
              <a:spLocks noChangeShapeType="1"/>
            </p:cNvSpPr>
            <p:nvPr/>
          </p:nvSpPr>
          <p:spPr bwMode="auto">
            <a:xfrm>
              <a:off x="1928" y="2251"/>
              <a:ext cx="0" cy="5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13" name="Line 25"/>
            <p:cNvSpPr>
              <a:spLocks noChangeShapeType="1"/>
            </p:cNvSpPr>
            <p:nvPr/>
          </p:nvSpPr>
          <p:spPr bwMode="auto">
            <a:xfrm>
              <a:off x="1792" y="2251"/>
              <a:ext cx="0" cy="36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14" name="Line 26"/>
            <p:cNvSpPr>
              <a:spLocks noChangeShapeType="1"/>
            </p:cNvSpPr>
            <p:nvPr/>
          </p:nvSpPr>
          <p:spPr bwMode="auto">
            <a:xfrm>
              <a:off x="1655" y="2251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15" name="Line 27"/>
            <p:cNvSpPr>
              <a:spLocks noChangeShapeType="1"/>
            </p:cNvSpPr>
            <p:nvPr/>
          </p:nvSpPr>
          <p:spPr bwMode="auto">
            <a:xfrm flipH="1">
              <a:off x="1293" y="2251"/>
              <a:ext cx="90" cy="46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16" name="Line 28"/>
            <p:cNvSpPr>
              <a:spLocks noChangeShapeType="1"/>
            </p:cNvSpPr>
            <p:nvPr/>
          </p:nvSpPr>
          <p:spPr bwMode="auto">
            <a:xfrm flipH="1">
              <a:off x="2200" y="2025"/>
              <a:ext cx="499" cy="227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17" name="Line 29"/>
            <p:cNvSpPr>
              <a:spLocks noChangeShapeType="1"/>
            </p:cNvSpPr>
            <p:nvPr/>
          </p:nvSpPr>
          <p:spPr bwMode="auto">
            <a:xfrm flipH="1">
              <a:off x="2064" y="2069"/>
              <a:ext cx="408" cy="182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18" name="Line 30"/>
            <p:cNvSpPr>
              <a:spLocks noChangeShapeType="1"/>
            </p:cNvSpPr>
            <p:nvPr/>
          </p:nvSpPr>
          <p:spPr bwMode="auto">
            <a:xfrm flipH="1">
              <a:off x="1928" y="2115"/>
              <a:ext cx="317" cy="136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19" name="Line 31"/>
            <p:cNvSpPr>
              <a:spLocks noChangeShapeType="1"/>
            </p:cNvSpPr>
            <p:nvPr/>
          </p:nvSpPr>
          <p:spPr bwMode="auto">
            <a:xfrm flipH="1">
              <a:off x="1792" y="2160"/>
              <a:ext cx="181" cy="91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20" name="Line 32"/>
            <p:cNvSpPr>
              <a:spLocks noChangeShapeType="1"/>
            </p:cNvSpPr>
            <p:nvPr/>
          </p:nvSpPr>
          <p:spPr bwMode="auto">
            <a:xfrm flipH="1">
              <a:off x="2608" y="2025"/>
              <a:ext cx="90" cy="46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21" name="Line 33"/>
            <p:cNvSpPr>
              <a:spLocks noChangeShapeType="1"/>
            </p:cNvSpPr>
            <p:nvPr/>
          </p:nvSpPr>
          <p:spPr bwMode="auto">
            <a:xfrm flipH="1">
              <a:off x="1656" y="2205"/>
              <a:ext cx="90" cy="46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22" name="Line 34"/>
            <p:cNvSpPr>
              <a:spLocks noChangeShapeType="1"/>
            </p:cNvSpPr>
            <p:nvPr/>
          </p:nvSpPr>
          <p:spPr bwMode="auto">
            <a:xfrm>
              <a:off x="2336" y="2252"/>
              <a:ext cx="0" cy="68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23" name="Line 35"/>
            <p:cNvSpPr>
              <a:spLocks noChangeShapeType="1"/>
            </p:cNvSpPr>
            <p:nvPr/>
          </p:nvSpPr>
          <p:spPr bwMode="auto">
            <a:xfrm>
              <a:off x="2472" y="2251"/>
              <a:ext cx="0" cy="5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24" name="Line 36"/>
            <p:cNvSpPr>
              <a:spLocks noChangeShapeType="1"/>
            </p:cNvSpPr>
            <p:nvPr/>
          </p:nvSpPr>
          <p:spPr bwMode="auto">
            <a:xfrm>
              <a:off x="2608" y="2251"/>
              <a:ext cx="0" cy="36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25" name="Line 37"/>
            <p:cNvSpPr>
              <a:spLocks noChangeShapeType="1"/>
            </p:cNvSpPr>
            <p:nvPr/>
          </p:nvSpPr>
          <p:spPr bwMode="auto">
            <a:xfrm>
              <a:off x="2744" y="2251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26" name="Line 38"/>
            <p:cNvSpPr>
              <a:spLocks noChangeShapeType="1"/>
            </p:cNvSpPr>
            <p:nvPr/>
          </p:nvSpPr>
          <p:spPr bwMode="auto">
            <a:xfrm flipH="1">
              <a:off x="2336" y="2069"/>
              <a:ext cx="408" cy="182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27" name="Line 39"/>
            <p:cNvSpPr>
              <a:spLocks noChangeShapeType="1"/>
            </p:cNvSpPr>
            <p:nvPr/>
          </p:nvSpPr>
          <p:spPr bwMode="auto">
            <a:xfrm flipH="1">
              <a:off x="2472" y="2115"/>
              <a:ext cx="317" cy="136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28" name="Line 40"/>
            <p:cNvSpPr>
              <a:spLocks noChangeShapeType="1"/>
            </p:cNvSpPr>
            <p:nvPr/>
          </p:nvSpPr>
          <p:spPr bwMode="auto">
            <a:xfrm flipH="1">
              <a:off x="2608" y="2160"/>
              <a:ext cx="181" cy="91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29" name="Line 41"/>
            <p:cNvSpPr>
              <a:spLocks noChangeShapeType="1"/>
            </p:cNvSpPr>
            <p:nvPr/>
          </p:nvSpPr>
          <p:spPr bwMode="auto">
            <a:xfrm flipH="1">
              <a:off x="2745" y="2205"/>
              <a:ext cx="90" cy="46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30" name="Line 42"/>
            <p:cNvSpPr>
              <a:spLocks noChangeShapeType="1"/>
            </p:cNvSpPr>
            <p:nvPr/>
          </p:nvSpPr>
          <p:spPr bwMode="auto">
            <a:xfrm flipV="1">
              <a:off x="3561" y="1480"/>
              <a:ext cx="0" cy="77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31" name="Line 43"/>
            <p:cNvSpPr>
              <a:spLocks noChangeShapeType="1"/>
            </p:cNvSpPr>
            <p:nvPr/>
          </p:nvSpPr>
          <p:spPr bwMode="auto">
            <a:xfrm flipV="1">
              <a:off x="3425" y="1571"/>
              <a:ext cx="0" cy="68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32" name="Line 44"/>
            <p:cNvSpPr>
              <a:spLocks noChangeShapeType="1"/>
            </p:cNvSpPr>
            <p:nvPr/>
          </p:nvSpPr>
          <p:spPr bwMode="auto">
            <a:xfrm flipV="1">
              <a:off x="3289" y="1707"/>
              <a:ext cx="0" cy="5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33" name="Line 45"/>
            <p:cNvSpPr>
              <a:spLocks noChangeShapeType="1"/>
            </p:cNvSpPr>
            <p:nvPr/>
          </p:nvSpPr>
          <p:spPr bwMode="auto">
            <a:xfrm flipV="1">
              <a:off x="3153" y="1888"/>
              <a:ext cx="0" cy="36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34" name="Line 46"/>
            <p:cNvSpPr>
              <a:spLocks noChangeShapeType="1"/>
            </p:cNvSpPr>
            <p:nvPr/>
          </p:nvSpPr>
          <p:spPr bwMode="auto">
            <a:xfrm flipV="1">
              <a:off x="3016" y="2070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35" name="Line 47"/>
            <p:cNvSpPr>
              <a:spLocks noChangeShapeType="1"/>
            </p:cNvSpPr>
            <p:nvPr/>
          </p:nvSpPr>
          <p:spPr bwMode="auto">
            <a:xfrm flipV="1">
              <a:off x="3560" y="1480"/>
              <a:ext cx="0" cy="77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36" name="Line 48"/>
            <p:cNvSpPr>
              <a:spLocks noChangeShapeType="1"/>
            </p:cNvSpPr>
            <p:nvPr/>
          </p:nvSpPr>
          <p:spPr bwMode="auto">
            <a:xfrm flipH="1">
              <a:off x="3061" y="2251"/>
              <a:ext cx="499" cy="227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37" name="Line 49"/>
            <p:cNvSpPr>
              <a:spLocks noChangeShapeType="1"/>
            </p:cNvSpPr>
            <p:nvPr/>
          </p:nvSpPr>
          <p:spPr bwMode="auto">
            <a:xfrm flipV="1">
              <a:off x="3696" y="1571"/>
              <a:ext cx="0" cy="68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38" name="Line 50"/>
            <p:cNvSpPr>
              <a:spLocks noChangeShapeType="1"/>
            </p:cNvSpPr>
            <p:nvPr/>
          </p:nvSpPr>
          <p:spPr bwMode="auto">
            <a:xfrm flipH="1">
              <a:off x="3288" y="2251"/>
              <a:ext cx="408" cy="182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39" name="Line 51"/>
            <p:cNvSpPr>
              <a:spLocks noChangeShapeType="1"/>
            </p:cNvSpPr>
            <p:nvPr/>
          </p:nvSpPr>
          <p:spPr bwMode="auto">
            <a:xfrm flipV="1">
              <a:off x="3832" y="1707"/>
              <a:ext cx="0" cy="5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40" name="Line 52"/>
            <p:cNvSpPr>
              <a:spLocks noChangeShapeType="1"/>
            </p:cNvSpPr>
            <p:nvPr/>
          </p:nvSpPr>
          <p:spPr bwMode="auto">
            <a:xfrm flipH="1">
              <a:off x="3515" y="2251"/>
              <a:ext cx="317" cy="136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41" name="Line 53"/>
            <p:cNvSpPr>
              <a:spLocks noChangeShapeType="1"/>
            </p:cNvSpPr>
            <p:nvPr/>
          </p:nvSpPr>
          <p:spPr bwMode="auto">
            <a:xfrm flipV="1">
              <a:off x="3968" y="1888"/>
              <a:ext cx="0" cy="36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42" name="Line 54"/>
            <p:cNvSpPr>
              <a:spLocks noChangeShapeType="1"/>
            </p:cNvSpPr>
            <p:nvPr/>
          </p:nvSpPr>
          <p:spPr bwMode="auto">
            <a:xfrm flipH="1">
              <a:off x="3787" y="2251"/>
              <a:ext cx="181" cy="91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43" name="Line 55"/>
            <p:cNvSpPr>
              <a:spLocks noChangeShapeType="1"/>
            </p:cNvSpPr>
            <p:nvPr/>
          </p:nvSpPr>
          <p:spPr bwMode="auto">
            <a:xfrm flipV="1">
              <a:off x="4104" y="2070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44" name="Line 56"/>
            <p:cNvSpPr>
              <a:spLocks noChangeShapeType="1"/>
            </p:cNvSpPr>
            <p:nvPr/>
          </p:nvSpPr>
          <p:spPr bwMode="auto">
            <a:xfrm>
              <a:off x="4921" y="2251"/>
              <a:ext cx="0" cy="77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45" name="Line 57"/>
            <p:cNvSpPr>
              <a:spLocks noChangeShapeType="1"/>
            </p:cNvSpPr>
            <p:nvPr/>
          </p:nvSpPr>
          <p:spPr bwMode="auto">
            <a:xfrm>
              <a:off x="4785" y="2251"/>
              <a:ext cx="0" cy="68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46" name="Line 58"/>
            <p:cNvSpPr>
              <a:spLocks noChangeShapeType="1"/>
            </p:cNvSpPr>
            <p:nvPr/>
          </p:nvSpPr>
          <p:spPr bwMode="auto">
            <a:xfrm>
              <a:off x="4649" y="2251"/>
              <a:ext cx="0" cy="5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47" name="Line 59"/>
            <p:cNvSpPr>
              <a:spLocks noChangeShapeType="1"/>
            </p:cNvSpPr>
            <p:nvPr/>
          </p:nvSpPr>
          <p:spPr bwMode="auto">
            <a:xfrm>
              <a:off x="4513" y="2251"/>
              <a:ext cx="0" cy="36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48" name="Line 60"/>
            <p:cNvSpPr>
              <a:spLocks noChangeShapeType="1"/>
            </p:cNvSpPr>
            <p:nvPr/>
          </p:nvSpPr>
          <p:spPr bwMode="auto">
            <a:xfrm>
              <a:off x="4376" y="2251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49" name="Line 61"/>
            <p:cNvSpPr>
              <a:spLocks noChangeShapeType="1"/>
            </p:cNvSpPr>
            <p:nvPr/>
          </p:nvSpPr>
          <p:spPr bwMode="auto">
            <a:xfrm flipH="1">
              <a:off x="4014" y="2251"/>
              <a:ext cx="90" cy="46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50" name="Line 62"/>
            <p:cNvSpPr>
              <a:spLocks noChangeShapeType="1"/>
            </p:cNvSpPr>
            <p:nvPr/>
          </p:nvSpPr>
          <p:spPr bwMode="auto">
            <a:xfrm flipH="1">
              <a:off x="4921" y="2025"/>
              <a:ext cx="499" cy="227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51" name="Line 63"/>
            <p:cNvSpPr>
              <a:spLocks noChangeShapeType="1"/>
            </p:cNvSpPr>
            <p:nvPr/>
          </p:nvSpPr>
          <p:spPr bwMode="auto">
            <a:xfrm flipH="1">
              <a:off x="4785" y="2069"/>
              <a:ext cx="408" cy="182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52" name="Line 64"/>
            <p:cNvSpPr>
              <a:spLocks noChangeShapeType="1"/>
            </p:cNvSpPr>
            <p:nvPr/>
          </p:nvSpPr>
          <p:spPr bwMode="auto">
            <a:xfrm flipH="1">
              <a:off x="4649" y="2115"/>
              <a:ext cx="317" cy="136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53" name="Line 65"/>
            <p:cNvSpPr>
              <a:spLocks noChangeShapeType="1"/>
            </p:cNvSpPr>
            <p:nvPr/>
          </p:nvSpPr>
          <p:spPr bwMode="auto">
            <a:xfrm flipH="1">
              <a:off x="4513" y="2160"/>
              <a:ext cx="181" cy="91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54" name="Line 66"/>
            <p:cNvSpPr>
              <a:spLocks noChangeShapeType="1"/>
            </p:cNvSpPr>
            <p:nvPr/>
          </p:nvSpPr>
          <p:spPr bwMode="auto">
            <a:xfrm flipH="1">
              <a:off x="5329" y="2025"/>
              <a:ext cx="90" cy="46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55" name="Line 67"/>
            <p:cNvSpPr>
              <a:spLocks noChangeShapeType="1"/>
            </p:cNvSpPr>
            <p:nvPr/>
          </p:nvSpPr>
          <p:spPr bwMode="auto">
            <a:xfrm flipH="1">
              <a:off x="4377" y="2205"/>
              <a:ext cx="90" cy="46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56" name="Line 68"/>
            <p:cNvSpPr>
              <a:spLocks noChangeShapeType="1"/>
            </p:cNvSpPr>
            <p:nvPr/>
          </p:nvSpPr>
          <p:spPr bwMode="auto">
            <a:xfrm>
              <a:off x="5057" y="2252"/>
              <a:ext cx="0" cy="68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57" name="Line 69"/>
            <p:cNvSpPr>
              <a:spLocks noChangeShapeType="1"/>
            </p:cNvSpPr>
            <p:nvPr/>
          </p:nvSpPr>
          <p:spPr bwMode="auto">
            <a:xfrm>
              <a:off x="5193" y="2251"/>
              <a:ext cx="0" cy="5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58" name="Line 70"/>
            <p:cNvSpPr>
              <a:spLocks noChangeShapeType="1"/>
            </p:cNvSpPr>
            <p:nvPr/>
          </p:nvSpPr>
          <p:spPr bwMode="auto">
            <a:xfrm>
              <a:off x="5329" y="2251"/>
              <a:ext cx="0" cy="36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59" name="Line 71"/>
            <p:cNvSpPr>
              <a:spLocks noChangeShapeType="1"/>
            </p:cNvSpPr>
            <p:nvPr/>
          </p:nvSpPr>
          <p:spPr bwMode="auto">
            <a:xfrm>
              <a:off x="5465" y="2251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60" name="Line 72"/>
            <p:cNvSpPr>
              <a:spLocks noChangeShapeType="1"/>
            </p:cNvSpPr>
            <p:nvPr/>
          </p:nvSpPr>
          <p:spPr bwMode="auto">
            <a:xfrm flipH="1">
              <a:off x="5057" y="2069"/>
              <a:ext cx="408" cy="182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61" name="Line 73"/>
            <p:cNvSpPr>
              <a:spLocks noChangeShapeType="1"/>
            </p:cNvSpPr>
            <p:nvPr/>
          </p:nvSpPr>
          <p:spPr bwMode="auto">
            <a:xfrm flipH="1">
              <a:off x="5193" y="2115"/>
              <a:ext cx="317" cy="136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62" name="Line 74"/>
            <p:cNvSpPr>
              <a:spLocks noChangeShapeType="1"/>
            </p:cNvSpPr>
            <p:nvPr/>
          </p:nvSpPr>
          <p:spPr bwMode="auto">
            <a:xfrm flipH="1">
              <a:off x="5329" y="2160"/>
              <a:ext cx="181" cy="91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63" name="Line 75"/>
            <p:cNvSpPr>
              <a:spLocks noChangeShapeType="1"/>
            </p:cNvSpPr>
            <p:nvPr/>
          </p:nvSpPr>
          <p:spPr bwMode="auto">
            <a:xfrm flipH="1">
              <a:off x="5466" y="2205"/>
              <a:ext cx="90" cy="46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64" name="Line 76"/>
            <p:cNvSpPr>
              <a:spLocks noChangeShapeType="1"/>
            </p:cNvSpPr>
            <p:nvPr/>
          </p:nvSpPr>
          <p:spPr bwMode="auto">
            <a:xfrm flipH="1">
              <a:off x="2971" y="2251"/>
              <a:ext cx="181" cy="91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65" name="Line 77"/>
            <p:cNvSpPr>
              <a:spLocks noChangeShapeType="1"/>
            </p:cNvSpPr>
            <p:nvPr/>
          </p:nvSpPr>
          <p:spPr bwMode="auto">
            <a:xfrm flipH="1">
              <a:off x="2926" y="2251"/>
              <a:ext cx="90" cy="46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66" name="Line 78"/>
            <p:cNvSpPr>
              <a:spLocks noChangeShapeType="1"/>
            </p:cNvSpPr>
            <p:nvPr/>
          </p:nvSpPr>
          <p:spPr bwMode="auto">
            <a:xfrm flipH="1">
              <a:off x="2971" y="2251"/>
              <a:ext cx="317" cy="136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7567" name="Line 79"/>
            <p:cNvSpPr>
              <a:spLocks noChangeShapeType="1"/>
            </p:cNvSpPr>
            <p:nvPr/>
          </p:nvSpPr>
          <p:spPr bwMode="auto">
            <a:xfrm flipH="1">
              <a:off x="3016" y="2251"/>
              <a:ext cx="408" cy="182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med" len="lg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graphicFrame>
          <p:nvGraphicFramePr>
            <p:cNvPr id="447568" name="Object 80"/>
            <p:cNvGraphicFramePr>
              <a:graphicFrameLocks noChangeAspect="1"/>
            </p:cNvGraphicFramePr>
            <p:nvPr/>
          </p:nvGraphicFramePr>
          <p:xfrm>
            <a:off x="3071" y="2047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082" name="公式" r:id="rId13" imgW="114120" imgH="215640" progId="Equation.3">
                    <p:embed/>
                  </p:oleObj>
                </mc:Choice>
                <mc:Fallback>
                  <p:oleObj name="公式" r:id="rId13" imgW="114120" imgH="215640" progId="Equation.3">
                    <p:embed/>
                    <p:pic>
                      <p:nvPicPr>
                        <p:cNvPr id="0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1" y="2047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7569" name="Object 81"/>
            <p:cNvGraphicFramePr>
              <a:graphicFrameLocks noChangeAspect="1"/>
            </p:cNvGraphicFramePr>
            <p:nvPr/>
          </p:nvGraphicFramePr>
          <p:xfrm>
            <a:off x="1157" y="1480"/>
            <a:ext cx="279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083" name="公式" r:id="rId15" imgW="164880" imgH="164880" progId="Equation.3">
                    <p:embed/>
                  </p:oleObj>
                </mc:Choice>
                <mc:Fallback>
                  <p:oleObj name="公式" r:id="rId15" imgW="164880" imgH="164880" progId="Equation.3">
                    <p:embed/>
                    <p:pic>
                      <p:nvPicPr>
                        <p:cNvPr id="0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7" y="1480"/>
                          <a:ext cx="279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7570" name="Object 82"/>
            <p:cNvGraphicFramePr>
              <a:graphicFrameLocks noChangeAspect="1"/>
            </p:cNvGraphicFramePr>
            <p:nvPr/>
          </p:nvGraphicFramePr>
          <p:xfrm>
            <a:off x="612" y="2433"/>
            <a:ext cx="279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084" name="Equation" r:id="rId17" imgW="164880" imgH="164880" progId="Equation.DSMT4">
                    <p:embed/>
                  </p:oleObj>
                </mc:Choice>
                <mc:Fallback>
                  <p:oleObj name="Equation" r:id="rId17" imgW="164880" imgH="164880" progId="Equation.DSMT4">
                    <p:embed/>
                    <p:pic>
                      <p:nvPicPr>
                        <p:cNvPr id="0" name="Object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2433"/>
                          <a:ext cx="279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7571" name="Object 83"/>
          <p:cNvGraphicFramePr>
            <a:graphicFrameLocks noChangeAspect="1"/>
          </p:cNvGraphicFramePr>
          <p:nvPr/>
        </p:nvGraphicFramePr>
        <p:xfrm>
          <a:off x="5842000" y="2919413"/>
          <a:ext cx="11064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085" name="Equation" r:id="rId19" imgW="583920" imgH="228600" progId="Equation.DSMT4">
                  <p:embed/>
                </p:oleObj>
              </mc:Choice>
              <mc:Fallback>
                <p:oleObj name="Equation" r:id="rId19" imgW="583920" imgH="228600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2919413"/>
                        <a:ext cx="1106488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72" name="Object 84"/>
          <p:cNvGraphicFramePr>
            <a:graphicFrameLocks noChangeAspect="1"/>
          </p:cNvGraphicFramePr>
          <p:nvPr/>
        </p:nvGraphicFramePr>
        <p:xfrm>
          <a:off x="7164388" y="2805113"/>
          <a:ext cx="1655762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086" name="Equation" r:id="rId21" imgW="647640" imgH="241200" progId="Equation.DSMT4">
                  <p:embed/>
                </p:oleObj>
              </mc:Choice>
              <mc:Fallback>
                <p:oleObj name="Equation" r:id="rId21" imgW="647640" imgH="241200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805113"/>
                        <a:ext cx="1655762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7573" name="Group 85"/>
          <p:cNvGrpSpPr>
            <a:grpSpLocks/>
          </p:cNvGrpSpPr>
          <p:nvPr/>
        </p:nvGrpSpPr>
        <p:grpSpPr bwMode="auto">
          <a:xfrm>
            <a:off x="395288" y="3284538"/>
            <a:ext cx="1687512" cy="2089150"/>
            <a:chOff x="204" y="1434"/>
            <a:chExt cx="1760" cy="2178"/>
          </a:xfrm>
        </p:grpSpPr>
        <p:sp>
          <p:nvSpPr>
            <p:cNvPr id="447574" name="Line 86"/>
            <p:cNvSpPr>
              <a:spLocks noChangeShapeType="1"/>
            </p:cNvSpPr>
            <p:nvPr/>
          </p:nvSpPr>
          <p:spPr bwMode="auto">
            <a:xfrm flipV="1">
              <a:off x="204" y="2614"/>
              <a:ext cx="1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7575" name="Line 87"/>
            <p:cNvSpPr>
              <a:spLocks noChangeShapeType="1"/>
            </p:cNvSpPr>
            <p:nvPr/>
          </p:nvSpPr>
          <p:spPr bwMode="auto">
            <a:xfrm flipV="1">
              <a:off x="975" y="1525"/>
              <a:ext cx="0" cy="2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447576" name="Object 88"/>
            <p:cNvGraphicFramePr>
              <a:graphicFrameLocks noChangeAspect="1"/>
            </p:cNvGraphicFramePr>
            <p:nvPr/>
          </p:nvGraphicFramePr>
          <p:xfrm>
            <a:off x="1735" y="2408"/>
            <a:ext cx="178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087" name="Equation" r:id="rId23" imgW="126720" imgH="139680" progId="Equation.DSMT4">
                    <p:embed/>
                  </p:oleObj>
                </mc:Choice>
                <mc:Fallback>
                  <p:oleObj name="Equation" r:id="rId23" imgW="126720" imgH="139680" progId="Equation.DSMT4">
                    <p:embed/>
                    <p:pic>
                      <p:nvPicPr>
                        <p:cNvPr id="0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5" y="2408"/>
                          <a:ext cx="178" cy="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7577" name="Object 89"/>
            <p:cNvGraphicFramePr>
              <a:graphicFrameLocks noChangeAspect="1"/>
            </p:cNvGraphicFramePr>
            <p:nvPr/>
          </p:nvGraphicFramePr>
          <p:xfrm>
            <a:off x="967" y="1480"/>
            <a:ext cx="197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088" name="Equation" r:id="rId25" imgW="139680" imgH="164880" progId="Equation.DSMT4">
                    <p:embed/>
                  </p:oleObj>
                </mc:Choice>
                <mc:Fallback>
                  <p:oleObj name="Equation" r:id="rId25" imgW="139680" imgH="164880" progId="Equation.DSMT4">
                    <p:embed/>
                    <p:pic>
                      <p:nvPicPr>
                        <p:cNvPr id="0" name="Object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7" y="1480"/>
                          <a:ext cx="197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7578" name="Rectangle 90"/>
            <p:cNvSpPr>
              <a:spLocks noChangeArrowheads="1"/>
            </p:cNvSpPr>
            <p:nvPr/>
          </p:nvSpPr>
          <p:spPr bwMode="auto">
            <a:xfrm>
              <a:off x="292" y="1752"/>
              <a:ext cx="1363" cy="17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447579" name="Object 91"/>
            <p:cNvGraphicFramePr>
              <a:graphicFrameLocks noChangeAspect="1"/>
            </p:cNvGraphicFramePr>
            <p:nvPr/>
          </p:nvGraphicFramePr>
          <p:xfrm>
            <a:off x="1660" y="1842"/>
            <a:ext cx="267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089" name="Equation" r:id="rId27" imgW="190440" imgH="241200" progId="Equation.DSMT4">
                    <p:embed/>
                  </p:oleObj>
                </mc:Choice>
                <mc:Fallback>
                  <p:oleObj name="Equation" r:id="rId27" imgW="190440" imgH="241200" progId="Equation.DSMT4">
                    <p:embed/>
                    <p:pic>
                      <p:nvPicPr>
                        <p:cNvPr id="0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0" y="1842"/>
                          <a:ext cx="267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7580" name="Object 92"/>
            <p:cNvGraphicFramePr>
              <a:graphicFrameLocks noChangeAspect="1"/>
            </p:cNvGraphicFramePr>
            <p:nvPr/>
          </p:nvGraphicFramePr>
          <p:xfrm>
            <a:off x="1250" y="1434"/>
            <a:ext cx="269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090" name="Equation" r:id="rId29" imgW="190440" imgH="228600" progId="Equation.DSMT4">
                    <p:embed/>
                  </p:oleObj>
                </mc:Choice>
                <mc:Fallback>
                  <p:oleObj name="Equation" r:id="rId29" imgW="190440" imgH="228600" progId="Equation.DSMT4">
                    <p:embed/>
                    <p:pic>
                      <p:nvPicPr>
                        <p:cNvPr id="0" name="Object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0" y="1434"/>
                          <a:ext cx="269" cy="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7581" name="Arc 93"/>
            <p:cNvSpPr>
              <a:spLocks/>
            </p:cNvSpPr>
            <p:nvPr/>
          </p:nvSpPr>
          <p:spPr bwMode="auto">
            <a:xfrm rot="1933757">
              <a:off x="431" y="1640"/>
              <a:ext cx="1052" cy="192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080 w 43200"/>
                <a:gd name="T1" fmla="*/ 14857 h 43200"/>
                <a:gd name="T2" fmla="*/ 700 w 43200"/>
                <a:gd name="T3" fmla="*/ 16147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079" y="14856"/>
                  </a:moveTo>
                  <a:cubicBezTo>
                    <a:pt x="3992" y="5992"/>
                    <a:pt x="12268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9759"/>
                    <a:pt x="235" y="17927"/>
                    <a:pt x="699" y="16146"/>
                  </a:cubicBezTo>
                </a:path>
                <a:path w="43200" h="43200" stroke="0" extrusionOk="0">
                  <a:moveTo>
                    <a:pt x="1079" y="14856"/>
                  </a:moveTo>
                  <a:cubicBezTo>
                    <a:pt x="3992" y="5992"/>
                    <a:pt x="12268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9759"/>
                    <a:pt x="235" y="17927"/>
                    <a:pt x="699" y="1614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lgDash"/>
              <a:round/>
              <a:headEnd type="none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7582" name="Line 94"/>
            <p:cNvSpPr>
              <a:spLocks noChangeShapeType="1"/>
            </p:cNvSpPr>
            <p:nvPr/>
          </p:nvSpPr>
          <p:spPr bwMode="auto">
            <a:xfrm flipH="1">
              <a:off x="975" y="2205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447583" name="Object 95"/>
            <p:cNvGraphicFramePr>
              <a:graphicFrameLocks noChangeAspect="1"/>
            </p:cNvGraphicFramePr>
            <p:nvPr/>
          </p:nvGraphicFramePr>
          <p:xfrm>
            <a:off x="1477" y="2614"/>
            <a:ext cx="269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091" name="Equation" r:id="rId31" imgW="190440" imgH="228600" progId="Equation.DSMT4">
                    <p:embed/>
                  </p:oleObj>
                </mc:Choice>
                <mc:Fallback>
                  <p:oleObj name="Equation" r:id="rId31" imgW="190440" imgH="228600" progId="Equation.DSMT4">
                    <p:embed/>
                    <p:pic>
                      <p:nvPicPr>
                        <p:cNvPr id="0" name="Object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7" y="2614"/>
                          <a:ext cx="269" cy="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7584" name="Object 96"/>
            <p:cNvGraphicFramePr>
              <a:graphicFrameLocks noChangeAspect="1"/>
            </p:cNvGraphicFramePr>
            <p:nvPr/>
          </p:nvGraphicFramePr>
          <p:xfrm>
            <a:off x="689" y="2160"/>
            <a:ext cx="286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092" name="Equation" r:id="rId33" imgW="203040" imgH="241200" progId="Equation.DSMT4">
                    <p:embed/>
                  </p:oleObj>
                </mc:Choice>
                <mc:Fallback>
                  <p:oleObj name="Equation" r:id="rId33" imgW="203040" imgH="241200" progId="Equation.DSMT4">
                    <p:embed/>
                    <p:pic>
                      <p:nvPicPr>
                        <p:cNvPr id="0" name="Object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" y="2160"/>
                          <a:ext cx="286" cy="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7585" name="Object 97"/>
            <p:cNvGraphicFramePr>
              <a:graphicFrameLocks noChangeAspect="1"/>
            </p:cNvGraphicFramePr>
            <p:nvPr/>
          </p:nvGraphicFramePr>
          <p:xfrm>
            <a:off x="1156" y="2198"/>
            <a:ext cx="215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093" name="Equation" r:id="rId35" imgW="152280" imgH="164880" progId="Equation.DSMT4">
                    <p:embed/>
                  </p:oleObj>
                </mc:Choice>
                <mc:Fallback>
                  <p:oleObj name="Equation" r:id="rId35" imgW="152280" imgH="164880" progId="Equation.DSMT4">
                    <p:embed/>
                    <p:pic>
                      <p:nvPicPr>
                        <p:cNvPr id="0" name="Object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6" y="2198"/>
                          <a:ext cx="215" cy="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7586" name="Line 98"/>
            <p:cNvSpPr>
              <a:spLocks noChangeShapeType="1"/>
            </p:cNvSpPr>
            <p:nvPr/>
          </p:nvSpPr>
          <p:spPr bwMode="auto">
            <a:xfrm>
              <a:off x="975" y="2614"/>
              <a:ext cx="6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7587" name="Line 99"/>
            <p:cNvSpPr>
              <a:spLocks noChangeShapeType="1"/>
            </p:cNvSpPr>
            <p:nvPr/>
          </p:nvSpPr>
          <p:spPr bwMode="auto">
            <a:xfrm flipV="1">
              <a:off x="975" y="2205"/>
              <a:ext cx="680" cy="4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7588" name="Line 100"/>
            <p:cNvSpPr>
              <a:spLocks noChangeShapeType="1"/>
            </p:cNvSpPr>
            <p:nvPr/>
          </p:nvSpPr>
          <p:spPr bwMode="auto">
            <a:xfrm flipV="1">
              <a:off x="975" y="2205"/>
              <a:ext cx="0" cy="40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447589" name="Object 101"/>
          <p:cNvGraphicFramePr>
            <a:graphicFrameLocks noChangeAspect="1"/>
          </p:cNvGraphicFramePr>
          <p:nvPr/>
        </p:nvGraphicFramePr>
        <p:xfrm>
          <a:off x="5600700" y="3421063"/>
          <a:ext cx="185102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094" name="Equation" r:id="rId37" imgW="723600" imgH="253800" progId="Equation.DSMT4">
                  <p:embed/>
                </p:oleObj>
              </mc:Choice>
              <mc:Fallback>
                <p:oleObj name="Equation" r:id="rId37" imgW="723600" imgH="253800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3421063"/>
                        <a:ext cx="1851025" cy="65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90" name="Text Box 102"/>
          <p:cNvSpPr txBox="1">
            <a:spLocks noChangeArrowheads="1"/>
          </p:cNvSpPr>
          <p:nvPr/>
        </p:nvSpPr>
        <p:spPr bwMode="auto">
          <a:xfrm>
            <a:off x="900113" y="5392738"/>
            <a:ext cx="7685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/>
              <a:t>光强相加，没有干涉项，没有干涉，非相干叠加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1" grpId="0" build="p"/>
      <p:bldP spid="447494" grpId="0"/>
      <p:bldP spid="447495" grpId="0"/>
      <p:bldP spid="4475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33400" y="685800"/>
            <a:ext cx="7924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latin typeface="宋体" panose="02010600030101010101" pitchFamily="2" charset="-122"/>
              </a:rPr>
              <a:t>	</a:t>
            </a:r>
            <a:r>
              <a:rPr kumimoji="1" lang="zh-CN" altLang="en-US" sz="2800">
                <a:latin typeface="宋体" panose="02010600030101010101" pitchFamily="2" charset="-122"/>
              </a:rPr>
              <a:t>如两振动不平行，可将其中一个正交分解为和另一个分别平行、垂直的分量，再进行叠加。其中垂直的分量作为背底，不参与干涉。</a:t>
            </a:r>
            <a:r>
              <a:rPr kumimoji="1" lang="zh-CN" alt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6396038" y="23622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flipV="1">
            <a:off x="6396038" y="3429000"/>
            <a:ext cx="1752600" cy="1828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H="1">
            <a:off x="6396038" y="34290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6396038" y="5257800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V="1">
            <a:off x="8148638" y="3429000"/>
            <a:ext cx="0" cy="1828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V="1">
            <a:off x="6396038" y="342900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8167688" y="2798763"/>
          <a:ext cx="59213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77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7688" y="2798763"/>
                        <a:ext cx="592137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6456363" y="1981200"/>
          <a:ext cx="5540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78" name="Equation" r:id="rId6" imgW="177480" imgH="215640" progId="Equation.3">
                  <p:embed/>
                </p:oleObj>
              </mc:Choice>
              <mc:Fallback>
                <p:oleObj name="Equation" r:id="rId6" imgW="17748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1981200"/>
                        <a:ext cx="55403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11"/>
          <p:cNvGraphicFramePr>
            <a:graphicFrameLocks noChangeAspect="1"/>
          </p:cNvGraphicFramePr>
          <p:nvPr/>
        </p:nvGraphicFramePr>
        <p:xfrm>
          <a:off x="8247063" y="4935538"/>
          <a:ext cx="74453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79" name="Equation" r:id="rId8" imgW="253800" imgH="241200" progId="Equation.DSMT4">
                  <p:embed/>
                </p:oleObj>
              </mc:Choice>
              <mc:Fallback>
                <p:oleObj name="Equation" r:id="rId8" imgW="25380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7063" y="4935538"/>
                        <a:ext cx="744537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12"/>
          <p:cNvGraphicFramePr>
            <a:graphicFrameLocks noChangeAspect="1"/>
          </p:cNvGraphicFramePr>
          <p:nvPr/>
        </p:nvGraphicFramePr>
        <p:xfrm>
          <a:off x="5638800" y="2954338"/>
          <a:ext cx="74453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0" name="Equation" r:id="rId10" imgW="253800" imgH="253800" progId="Equation.DSMT4">
                  <p:embed/>
                </p:oleObj>
              </mc:Choice>
              <mc:Fallback>
                <p:oleObj name="Equation" r:id="rId10" imgW="25380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954338"/>
                        <a:ext cx="744538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1" name="Object 13"/>
          <p:cNvGraphicFramePr>
            <a:graphicFrameLocks noChangeAspect="1"/>
          </p:cNvGraphicFramePr>
          <p:nvPr/>
        </p:nvGraphicFramePr>
        <p:xfrm>
          <a:off x="928688" y="1925638"/>
          <a:ext cx="2640012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1" name="Equation" r:id="rId12" imgW="799920" imgH="228600" progId="Equation.DSMT4">
                  <p:embed/>
                </p:oleObj>
              </mc:Choice>
              <mc:Fallback>
                <p:oleObj name="Equation" r:id="rId12" imgW="79992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925638"/>
                        <a:ext cx="2640012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2" name="Object 14"/>
          <p:cNvGraphicFramePr>
            <a:graphicFrameLocks noChangeAspect="1"/>
          </p:cNvGraphicFramePr>
          <p:nvPr/>
        </p:nvGraphicFramePr>
        <p:xfrm>
          <a:off x="654050" y="2667000"/>
          <a:ext cx="45275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2" name="Equation" r:id="rId14" imgW="1371600" imgH="241200" progId="Equation.DSMT4">
                  <p:embed/>
                </p:oleObj>
              </mc:Choice>
              <mc:Fallback>
                <p:oleObj name="Equation" r:id="rId14" imgW="1371600" imgH="24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2667000"/>
                        <a:ext cx="45275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4" name="Object 16"/>
          <p:cNvGraphicFramePr>
            <a:graphicFrameLocks noChangeAspect="1"/>
          </p:cNvGraphicFramePr>
          <p:nvPr/>
        </p:nvGraphicFramePr>
        <p:xfrm>
          <a:off x="596900" y="3386138"/>
          <a:ext cx="3268663" cy="170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3" name="Equation" r:id="rId16" imgW="990360" imgH="507960" progId="Equation.DSMT4">
                  <p:embed/>
                </p:oleObj>
              </mc:Choice>
              <mc:Fallback>
                <p:oleObj name="Equation" r:id="rId16" imgW="990360" imgH="5079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3386138"/>
                        <a:ext cx="3268663" cy="170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5" name="Object 17"/>
          <p:cNvGraphicFramePr>
            <a:graphicFrameLocks noChangeAspect="1"/>
          </p:cNvGraphicFramePr>
          <p:nvPr/>
        </p:nvGraphicFramePr>
        <p:xfrm>
          <a:off x="6418263" y="4483100"/>
          <a:ext cx="5032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4" name="Equation" r:id="rId18" imgW="152280" imgH="139680" progId="Equation.3">
                  <p:embed/>
                </p:oleObj>
              </mc:Choice>
              <mc:Fallback>
                <p:oleObj name="Equation" r:id="rId18" imgW="152280" imgH="1396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3" y="4483100"/>
                        <a:ext cx="503237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6" name="Object 18"/>
          <p:cNvGraphicFramePr>
            <a:graphicFrameLocks noChangeAspect="1"/>
          </p:cNvGraphicFramePr>
          <p:nvPr/>
        </p:nvGraphicFramePr>
        <p:xfrm>
          <a:off x="5003800" y="3557588"/>
          <a:ext cx="13716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5" name="Equation" r:id="rId20" imgW="545760" imgH="228600" progId="Equation.DSMT4">
                  <p:embed/>
                </p:oleObj>
              </mc:Choice>
              <mc:Fallback>
                <p:oleObj name="Equation" r:id="rId20" imgW="54576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557588"/>
                        <a:ext cx="1371600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7" name="Object 19"/>
          <p:cNvGraphicFramePr>
            <a:graphicFrameLocks noChangeAspect="1"/>
          </p:cNvGraphicFramePr>
          <p:nvPr/>
        </p:nvGraphicFramePr>
        <p:xfrm>
          <a:off x="6723063" y="5319713"/>
          <a:ext cx="121761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6" name="Equation" r:id="rId22" imgW="520560" imgH="228600" progId="Equation.DSMT4">
                  <p:embed/>
                </p:oleObj>
              </mc:Choice>
              <mc:Fallback>
                <p:oleObj name="Equation" r:id="rId22" imgW="52056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3063" y="5319713"/>
                        <a:ext cx="1217612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8" name="Object 20"/>
          <p:cNvGraphicFramePr>
            <a:graphicFrameLocks noChangeAspect="1"/>
          </p:cNvGraphicFramePr>
          <p:nvPr/>
        </p:nvGraphicFramePr>
        <p:xfrm>
          <a:off x="384175" y="5640388"/>
          <a:ext cx="5995988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7" name="Equation" r:id="rId24" imgW="1815840" imgH="228600" progId="Equation.DSMT4">
                  <p:embed/>
                </p:oleObj>
              </mc:Choice>
              <mc:Fallback>
                <p:oleObj name="Equation" r:id="rId24" imgW="181584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5640388"/>
                        <a:ext cx="5995988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9" name="Object 21"/>
          <p:cNvGraphicFramePr>
            <a:graphicFrameLocks noChangeAspect="1"/>
          </p:cNvGraphicFramePr>
          <p:nvPr/>
        </p:nvGraphicFramePr>
        <p:xfrm>
          <a:off x="3965575" y="4211638"/>
          <a:ext cx="109061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8" name="Equation" r:id="rId26" imgW="330120" imgH="241200" progId="Equation.DSMT4">
                  <p:embed/>
                </p:oleObj>
              </mc:Choice>
              <mc:Fallback>
                <p:oleObj name="Equation" r:id="rId26" imgW="330120" imgH="241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575" y="4211638"/>
                        <a:ext cx="1090613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3973513" y="5214938"/>
            <a:ext cx="1606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背底光强</a:t>
            </a:r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 flipV="1">
            <a:off x="4500563" y="4868863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3471863" y="6184900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/>
              <a:t>仍有干涉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  <p:bldP spid="48134" grpId="0" animBg="1"/>
      <p:bldP spid="48135" grpId="0" animBg="1"/>
      <p:bldP spid="48136" grpId="0" animBg="1"/>
      <p:bldP spid="48150" grpId="0"/>
      <p:bldP spid="48151" grpId="0" animBg="1"/>
      <p:bldP spid="481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latin typeface="Times New Roman" panose="02020603050405020304" pitchFamily="18" charset="0"/>
              </a:rPr>
              <a:t>五、不同频率单色波的叠加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76275"/>
          </a:xfrm>
        </p:spPr>
        <p:txBody>
          <a:bodyPr/>
          <a:lstStyle/>
          <a:p>
            <a:r>
              <a:rPr lang="zh-CN" altLang="en-US">
                <a:latin typeface="宋体" panose="02010600030101010101" pitchFamily="2" charset="-122"/>
              </a:rPr>
              <a:t>振动方向相同、传播方向相同，频率不同</a:t>
            </a:r>
            <a:endParaRPr lang="zh-CN" altLang="en-US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1447800" y="2133600"/>
          <a:ext cx="4318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07" name="Equation" r:id="rId4" imgW="177480" imgH="215640" progId="Equation.3">
                  <p:embed/>
                </p:oleObj>
              </mc:Choice>
              <mc:Fallback>
                <p:oleObj name="Equation" r:id="rId4" imgW="17748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133600"/>
                        <a:ext cx="4318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1835150" y="2222500"/>
          <a:ext cx="25034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08" name="Equation" r:id="rId6" imgW="1143000" imgH="228600" progId="Equation.DSMT4">
                  <p:embed/>
                </p:oleObj>
              </mc:Choice>
              <mc:Fallback>
                <p:oleObj name="Equation" r:id="rId6" imgW="11430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222500"/>
                        <a:ext cx="2503488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4643438" y="2136775"/>
          <a:ext cx="5048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09" name="Equation" r:id="rId8" imgW="203040" imgH="215640" progId="Equation.3">
                  <p:embed/>
                </p:oleObj>
              </mc:Choice>
              <mc:Fallback>
                <p:oleObj name="Equation" r:id="rId8" imgW="20304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136775"/>
                        <a:ext cx="5048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5054600" y="2228850"/>
          <a:ext cx="25495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10" name="Equation" r:id="rId10" imgW="1180800" imgH="228600" progId="Equation.3">
                  <p:embed/>
                </p:oleObj>
              </mc:Choice>
              <mc:Fallback>
                <p:oleObj name="Equation" r:id="rId10" imgW="11808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2228850"/>
                        <a:ext cx="254952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368300" y="3360738"/>
          <a:ext cx="819150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11" name="Equation" r:id="rId12" imgW="3492360" imgH="393480" progId="Equation.DSMT4">
                  <p:embed/>
                </p:oleObj>
              </mc:Choice>
              <mc:Fallback>
                <p:oleObj name="Equation" r:id="rId12" imgW="34923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3360738"/>
                        <a:ext cx="8191500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307975" y="4224338"/>
          <a:ext cx="54006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12" name="Equation" r:id="rId14" imgW="2044440" imgH="241200" progId="Equation.DSMT4">
                  <p:embed/>
                </p:oleObj>
              </mc:Choice>
              <mc:Fallback>
                <p:oleObj name="Equation" r:id="rId14" imgW="204444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4224338"/>
                        <a:ext cx="540067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1028"/>
          <p:cNvGraphicFramePr>
            <a:graphicFrameLocks noChangeAspect="1"/>
          </p:cNvGraphicFramePr>
          <p:nvPr/>
        </p:nvGraphicFramePr>
        <p:xfrm>
          <a:off x="468313" y="4945063"/>
          <a:ext cx="196532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13" name="Equation" r:id="rId16" imgW="838080" imgH="393480" progId="Equation.DSMT4">
                  <p:embed/>
                </p:oleObj>
              </mc:Choice>
              <mc:Fallback>
                <p:oleObj name="Equation" r:id="rId16" imgW="838080" imgH="393480" progId="Equation.DSMT4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945063"/>
                        <a:ext cx="1965325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1" name="Object 1029"/>
          <p:cNvGraphicFramePr>
            <a:graphicFrameLocks noChangeAspect="1"/>
          </p:cNvGraphicFramePr>
          <p:nvPr/>
        </p:nvGraphicFramePr>
        <p:xfrm>
          <a:off x="2714625" y="4945063"/>
          <a:ext cx="178593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14" name="Equation" r:id="rId18" imgW="761760" imgH="393480" progId="Equation.DSMT4">
                  <p:embed/>
                </p:oleObj>
              </mc:Choice>
              <mc:Fallback>
                <p:oleObj name="Equation" r:id="rId18" imgW="761760" imgH="393480" progId="Equation.DSMT4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4945063"/>
                        <a:ext cx="1785938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2" name="Object 1030"/>
          <p:cNvGraphicFramePr>
            <a:graphicFrameLocks noChangeAspect="1"/>
          </p:cNvGraphicFramePr>
          <p:nvPr/>
        </p:nvGraphicFramePr>
        <p:xfrm>
          <a:off x="6967538" y="4945063"/>
          <a:ext cx="1636712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15" name="Equation" r:id="rId20" imgW="698400" imgH="393480" progId="Equation.DSMT4">
                  <p:embed/>
                </p:oleObj>
              </mc:Choice>
              <mc:Fallback>
                <p:oleObj name="Equation" r:id="rId20" imgW="698400" imgH="393480" progId="Equation.DSMT4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7538" y="4945063"/>
                        <a:ext cx="1636712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3" name="Object 1031"/>
          <p:cNvGraphicFramePr>
            <a:graphicFrameLocks noChangeAspect="1"/>
          </p:cNvGraphicFramePr>
          <p:nvPr/>
        </p:nvGraphicFramePr>
        <p:xfrm>
          <a:off x="4930775" y="4945063"/>
          <a:ext cx="17843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16" name="Equation" r:id="rId22" imgW="761760" imgH="393480" progId="Equation.DSMT4">
                  <p:embed/>
                </p:oleObj>
              </mc:Choice>
              <mc:Fallback>
                <p:oleObj name="Equation" r:id="rId22" imgW="761760" imgH="393480" progId="Equation.DSMT4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4945063"/>
                        <a:ext cx="1784350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4" name="Text Box 1032"/>
          <p:cNvSpPr txBox="1">
            <a:spLocks noChangeArrowheads="1"/>
          </p:cNvSpPr>
          <p:nvPr/>
        </p:nvSpPr>
        <p:spPr bwMode="auto">
          <a:xfrm>
            <a:off x="5837238" y="4221163"/>
            <a:ext cx="2622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/>
              <a:t>不是定态光波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0" y="2898775"/>
                <a:ext cx="20849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98775"/>
                <a:ext cx="2084994" cy="43088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306513" y="1412875"/>
          <a:ext cx="659765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" name="Equation" r:id="rId4" imgW="2197080" imgH="241200" progId="Equation.DSMT4">
                  <p:embed/>
                </p:oleObj>
              </mc:Choice>
              <mc:Fallback>
                <p:oleObj name="Equation" r:id="rId4" imgW="219708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1412875"/>
                        <a:ext cx="659765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1042988" y="1989138"/>
          <a:ext cx="6769100" cy="486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7" name="Graph" r:id="rId6" imgW="3562560" imgH="2570400" progId="Origin50.Graph">
                  <p:embed/>
                </p:oleObj>
              </mc:Choice>
              <mc:Fallback>
                <p:oleObj name="Graph" r:id="rId6" imgW="3562560" imgH="2570400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89138"/>
                        <a:ext cx="6769100" cy="4865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非定态光波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77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0" y="760413"/>
          <a:ext cx="9144000" cy="608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03" name="Graph" r:id="rId3" imgW="3229661" imgH="2623718" progId="Origin50.Graph">
                  <p:embed/>
                </p:oleObj>
              </mc:Choice>
              <mc:Fallback>
                <p:oleObj name="Graph" r:id="rId3" imgW="3229661" imgH="2623718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0413"/>
                        <a:ext cx="9144000" cy="608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7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低频波对高频波的振幅调制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86" name="Object 1038"/>
          <p:cNvGraphicFramePr>
            <a:graphicFrameLocks noChangeAspect="1"/>
          </p:cNvGraphicFramePr>
          <p:nvPr/>
        </p:nvGraphicFramePr>
        <p:xfrm>
          <a:off x="5292725" y="3284538"/>
          <a:ext cx="3529013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8" name="Graph" r:id="rId4" imgW="3562560" imgH="2570400" progId="Origin50.Graph">
                  <p:embed/>
                </p:oleObj>
              </mc:Choice>
              <mc:Fallback>
                <p:oleObj name="Graph" r:id="rId4" imgW="3562560" imgH="2570400" progId="Origin50.Graph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284538"/>
                        <a:ext cx="3529013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2892425"/>
            <a:ext cx="8713787" cy="32004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zh-CN" altLang="en-US">
                <a:latin typeface="Times New Roman" panose="02020603050405020304" pitchFamily="18" charset="0"/>
              </a:rPr>
              <a:t>形成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光学拍</a:t>
            </a:r>
            <a:r>
              <a:rPr lang="zh-CN" altLang="en-US">
                <a:latin typeface="Times New Roman" panose="02020603050405020304" pitchFamily="18" charset="0"/>
              </a:rPr>
              <a:t>，拍频为</a:t>
            </a:r>
            <a:r>
              <a:rPr lang="en-US" altLang="zh-CN">
                <a:latin typeface="Times New Roman" panose="02020603050405020304" pitchFamily="18" charset="0"/>
              </a:rPr>
              <a:t>2ω</a:t>
            </a:r>
            <a:r>
              <a:rPr lang="en-US" altLang="zh-CN" baseline="-30000">
                <a:latin typeface="Times New Roman" panose="02020603050405020304" pitchFamily="18" charset="0"/>
              </a:rPr>
              <a:t>m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zh-CN" altLang="en-US">
                <a:latin typeface="Times New Roman" panose="02020603050405020304" pitchFamily="18" charset="0"/>
              </a:rPr>
              <a:t>，强度分布随时间和空间变化。</a:t>
            </a:r>
          </a:p>
          <a:p>
            <a:pPr algn="just">
              <a:lnSpc>
                <a:spcPct val="90000"/>
              </a:lnSpc>
            </a:pPr>
            <a:r>
              <a:rPr lang="zh-CN" altLang="en-US">
                <a:latin typeface="Times New Roman" panose="02020603050405020304" pitchFamily="18" charset="0"/>
              </a:rPr>
              <a:t>结论：	</a:t>
            </a:r>
          </a:p>
          <a:p>
            <a:pPr algn="just">
              <a:lnSpc>
                <a:spcPct val="90000"/>
              </a:lnSpc>
            </a:pPr>
            <a:r>
              <a:rPr lang="en-US" altLang="zh-CN">
                <a:latin typeface="Times New Roman" panose="02020603050405020304" pitchFamily="18" charset="0"/>
              </a:rPr>
              <a:t>1. </a:t>
            </a:r>
            <a:r>
              <a:rPr lang="zh-CN" altLang="en-US">
                <a:latin typeface="Times New Roman" panose="02020603050405020304" pitchFamily="18" charset="0"/>
              </a:rPr>
              <a:t>不同频率单色光叠加形成光学拍；</a:t>
            </a:r>
          </a:p>
          <a:p>
            <a:pPr>
              <a:lnSpc>
                <a:spcPct val="90000"/>
              </a:lnSpc>
            </a:pPr>
            <a:r>
              <a:rPr lang="en-US" altLang="zh-CN">
                <a:latin typeface="Times New Roman" panose="02020603050405020304" pitchFamily="18" charset="0"/>
              </a:rPr>
              <a:t>2. </a:t>
            </a:r>
            <a:r>
              <a:rPr lang="zh-CN" altLang="en-US">
                <a:latin typeface="Times New Roman" panose="02020603050405020304" pitchFamily="18" charset="0"/>
              </a:rPr>
              <a:t>不同频率的定态光波叠加形成非定态光；</a:t>
            </a:r>
          </a:p>
          <a:p>
            <a:pPr>
              <a:lnSpc>
                <a:spcPct val="90000"/>
              </a:lnSpc>
            </a:pPr>
            <a:r>
              <a:rPr lang="en-US" altLang="zh-CN">
                <a:latin typeface="Times New Roman" panose="02020603050405020304" pitchFamily="18" charset="0"/>
              </a:rPr>
              <a:t>3. </a:t>
            </a:r>
            <a:r>
              <a:rPr lang="zh-CN" altLang="en-US">
                <a:latin typeface="Times New Roman" panose="02020603050405020304" pitchFamily="18" charset="0"/>
              </a:rPr>
              <a:t>不同频率单色光是</a:t>
            </a:r>
            <a:r>
              <a:rPr lang="zh-CN" altLang="en-US" b="1">
                <a:latin typeface="Times New Roman" panose="02020603050405020304" pitchFamily="18" charset="0"/>
                <a:ea typeface="楷体_GB2312" pitchFamily="49" charset="-122"/>
              </a:rPr>
              <a:t>非相干</a:t>
            </a:r>
            <a:r>
              <a:rPr lang="zh-CN" altLang="en-US">
                <a:latin typeface="Times New Roman" panose="02020603050405020304" pitchFamily="18" charset="0"/>
              </a:rPr>
              <a:t>的。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201613" y="1328738"/>
          <a:ext cx="87312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9" name="Equation" r:id="rId6" imgW="3136680" imgH="241200" progId="Equation.DSMT4">
                  <p:embed/>
                </p:oleObj>
              </mc:Choice>
              <mc:Fallback>
                <p:oleObj name="Equation" r:id="rId6" imgW="313668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1328738"/>
                        <a:ext cx="873125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00113" y="1985963"/>
            <a:ext cx="77581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>
                <a:latin typeface="Times New Roman" panose="02020603050405020304" pitchFamily="18" charset="0"/>
              </a:rPr>
              <a:t>“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光强</a:t>
            </a:r>
            <a:r>
              <a:rPr kumimoji="1" lang="zh-CN" altLang="en-US" sz="3200">
                <a:latin typeface="Times New Roman" panose="02020603050405020304" pitchFamily="18" charset="0"/>
              </a:rPr>
              <a:t>”随时间变化，没有稳定的光强分布</a:t>
            </a:r>
          </a:p>
        </p:txBody>
      </p:sp>
      <p:graphicFrame>
        <p:nvGraphicFramePr>
          <p:cNvPr id="105481" name="Object 1033"/>
          <p:cNvGraphicFramePr>
            <a:graphicFrameLocks noChangeAspect="1"/>
          </p:cNvGraphicFramePr>
          <p:nvPr/>
        </p:nvGraphicFramePr>
        <p:xfrm>
          <a:off x="1306513" y="620713"/>
          <a:ext cx="659765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0" name="Equation" r:id="rId8" imgW="2197080" imgH="241200" progId="Equation.DSMT4">
                  <p:embed/>
                </p:oleObj>
              </mc:Choice>
              <mc:Fallback>
                <p:oleObj name="Equation" r:id="rId8" imgW="2197080" imgH="241200" progId="Equation.DSMT4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620713"/>
                        <a:ext cx="6597650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2" name="Text Box 1034"/>
          <p:cNvSpPr txBox="1">
            <a:spLocks noChangeArrowheads="1"/>
          </p:cNvSpPr>
          <p:nvPr/>
        </p:nvSpPr>
        <p:spPr bwMode="auto">
          <a:xfrm>
            <a:off x="1331913" y="234950"/>
            <a:ext cx="658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/>
              <a:t>假振幅，非定态光波的振幅，随时间空间而改变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 autoUpdateAnimBg="0"/>
      <p:bldP spid="39940" grpId="0" autoUpdateAnimBg="0"/>
      <p:bldP spid="10548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9113" y="274638"/>
            <a:ext cx="8229600" cy="1143000"/>
          </a:xfrm>
        </p:spPr>
        <p:txBody>
          <a:bodyPr/>
          <a:lstStyle/>
          <a:p>
            <a:pPr algn="l"/>
            <a:r>
              <a:rPr lang="zh-CN" altLang="en-US" dirty="0">
                <a:latin typeface="Times New Roman" panose="02020603050405020304" pitchFamily="18" charset="0"/>
              </a:rPr>
              <a:t>六、波包与群速度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600200"/>
            <a:ext cx="8229600" cy="1828800"/>
          </a:xfrm>
        </p:spPr>
        <p:txBody>
          <a:bodyPr/>
          <a:lstStyle/>
          <a:p>
            <a:r>
              <a:rPr lang="zh-CN" altLang="en-US">
                <a:latin typeface="Times New Roman" panose="02020603050405020304" pitchFamily="18" charset="0"/>
              </a:rPr>
              <a:t>波长不同的非单色光，其中每一列都是定态光波</a:t>
            </a:r>
          </a:p>
          <a:p>
            <a:r>
              <a:rPr lang="zh-CN" altLang="en-US">
                <a:latin typeface="Times New Roman" panose="02020603050405020304" pitchFamily="18" charset="0"/>
              </a:rPr>
              <a:t>但这些光波叠加之后的光波不再是定态的</a:t>
            </a:r>
          </a:p>
        </p:txBody>
      </p:sp>
      <p:graphicFrame>
        <p:nvGraphicFramePr>
          <p:cNvPr id="385030" name="Object 6"/>
          <p:cNvGraphicFramePr>
            <a:graphicFrameLocks noChangeAspect="1"/>
          </p:cNvGraphicFramePr>
          <p:nvPr/>
        </p:nvGraphicFramePr>
        <p:xfrm>
          <a:off x="2411413" y="3789363"/>
          <a:ext cx="32734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76" name="Equation" r:id="rId3" imgW="1536480" imgH="228600" progId="Equation.DSMT4">
                  <p:embed/>
                </p:oleObj>
              </mc:Choice>
              <mc:Fallback>
                <p:oleObj name="Equation" r:id="rId3" imgW="15364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789363"/>
                        <a:ext cx="327342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1" name="Object 7"/>
          <p:cNvGraphicFramePr>
            <a:graphicFrameLocks noChangeAspect="1"/>
          </p:cNvGraphicFramePr>
          <p:nvPr/>
        </p:nvGraphicFramePr>
        <p:xfrm>
          <a:off x="4572000" y="4306888"/>
          <a:ext cx="282098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77" name="Equation" r:id="rId5" imgW="1320480" imgH="342720" progId="Equation.DSMT4">
                  <p:embed/>
                </p:oleObj>
              </mc:Choice>
              <mc:Fallback>
                <p:oleObj name="Equation" r:id="rId5" imgW="1320480" imgH="342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306888"/>
                        <a:ext cx="2820988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5032" name="Text Box 8"/>
          <p:cNvSpPr txBox="1">
            <a:spLocks noChangeArrowheads="1"/>
          </p:cNvSpPr>
          <p:nvPr/>
        </p:nvSpPr>
        <p:spPr bwMode="auto">
          <a:xfrm>
            <a:off x="250825" y="3284538"/>
            <a:ext cx="8362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/>
              <a:t>不同的波列具有不同的波长，用波矢、频率加以区别</a:t>
            </a:r>
          </a:p>
        </p:txBody>
      </p:sp>
      <p:sp>
        <p:nvSpPr>
          <p:cNvPr id="385033" name="Text Box 9"/>
          <p:cNvSpPr txBox="1">
            <a:spLocks noChangeArrowheads="1"/>
          </p:cNvSpPr>
          <p:nvPr/>
        </p:nvSpPr>
        <p:spPr bwMode="auto">
          <a:xfrm>
            <a:off x="250825" y="4292600"/>
            <a:ext cx="4095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/>
              <a:t>合振动是所有波列的叠加</a:t>
            </a:r>
          </a:p>
        </p:txBody>
      </p:sp>
      <p:sp>
        <p:nvSpPr>
          <p:cNvPr id="385034" name="Rectangle 10"/>
          <p:cNvSpPr>
            <a:spLocks noChangeArrowheads="1"/>
          </p:cNvSpPr>
          <p:nvPr/>
        </p:nvSpPr>
        <p:spPr bwMode="auto">
          <a:xfrm>
            <a:off x="250825" y="4868863"/>
            <a:ext cx="5329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kumimoji="1" lang="zh-CN" altLang="en-US" sz="2800"/>
              <a:t>波长连续分布的，求和变为积分</a:t>
            </a:r>
          </a:p>
        </p:txBody>
      </p:sp>
      <p:graphicFrame>
        <p:nvGraphicFramePr>
          <p:cNvPr id="385035" name="Object 11"/>
          <p:cNvGraphicFramePr>
            <a:graphicFrameLocks noChangeAspect="1"/>
          </p:cNvGraphicFramePr>
          <p:nvPr/>
        </p:nvGraphicFramePr>
        <p:xfrm>
          <a:off x="827088" y="5300663"/>
          <a:ext cx="64801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78" name="Equation" r:id="rId7" imgW="2730240" imgH="330120" progId="Equation.DSMT4">
                  <p:embed/>
                </p:oleObj>
              </mc:Choice>
              <mc:Fallback>
                <p:oleObj name="Equation" r:id="rId7" imgW="2730240" imgH="3301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300663"/>
                        <a:ext cx="64801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6" name="Object 12"/>
          <p:cNvGraphicFramePr>
            <a:graphicFrameLocks noChangeAspect="1"/>
          </p:cNvGraphicFramePr>
          <p:nvPr/>
        </p:nvGraphicFramePr>
        <p:xfrm>
          <a:off x="684213" y="6115050"/>
          <a:ext cx="14160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79" name="Equation" r:id="rId9" imgW="596880" imgH="203040" progId="Equation.DSMT4">
                  <p:embed/>
                </p:oleObj>
              </mc:Choice>
              <mc:Fallback>
                <p:oleObj name="Equation" r:id="rId9" imgW="59688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6115050"/>
                        <a:ext cx="14160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5038" name="Text Box 14"/>
          <p:cNvSpPr txBox="1">
            <a:spLocks noChangeArrowheads="1"/>
          </p:cNvSpPr>
          <p:nvPr/>
        </p:nvSpPr>
        <p:spPr bwMode="auto">
          <a:xfrm>
            <a:off x="2268538" y="60928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/>
              <a:t>振幅</a:t>
            </a:r>
          </a:p>
        </p:txBody>
      </p:sp>
      <p:graphicFrame>
        <p:nvGraphicFramePr>
          <p:cNvPr id="385039" name="Object 15"/>
          <p:cNvGraphicFramePr>
            <a:graphicFrameLocks noChangeAspect="1"/>
          </p:cNvGraphicFramePr>
          <p:nvPr/>
        </p:nvGraphicFramePr>
        <p:xfrm>
          <a:off x="3887788" y="6115050"/>
          <a:ext cx="1054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80" name="Equation" r:id="rId11" imgW="444240" imgH="203040" progId="Equation.DSMT4">
                  <p:embed/>
                </p:oleObj>
              </mc:Choice>
              <mc:Fallback>
                <p:oleObj name="Equation" r:id="rId11" imgW="44424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6115050"/>
                        <a:ext cx="1054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5040" name="Text Box 16"/>
          <p:cNvSpPr txBox="1">
            <a:spLocks noChangeArrowheads="1"/>
          </p:cNvSpPr>
          <p:nvPr/>
        </p:nvSpPr>
        <p:spPr bwMode="auto">
          <a:xfrm>
            <a:off x="5291138" y="6092825"/>
            <a:ext cx="353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/>
              <a:t>单位波长间隔对应的振幅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build="p"/>
      <p:bldP spid="385032" grpId="0"/>
      <p:bldP spid="385033" grpId="0"/>
      <p:bldP spid="385034" grpId="0"/>
      <p:bldP spid="385038" grpId="0"/>
      <p:bldP spid="3850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3" name="Picture 5" descr="方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4788"/>
            <a:ext cx="313213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8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74638"/>
            <a:ext cx="8229600" cy="1143000"/>
          </a:xfrm>
        </p:spPr>
        <p:txBody>
          <a:bodyPr/>
          <a:lstStyle/>
          <a:p>
            <a:r>
              <a:rPr lang="zh-CN" altLang="en-US"/>
              <a:t>非单色波的叠加</a:t>
            </a:r>
          </a:p>
        </p:txBody>
      </p:sp>
      <p:sp>
        <p:nvSpPr>
          <p:cNvPr id="421894" name="Rectangle 6"/>
          <p:cNvSpPr>
            <a:spLocks noChangeArrowheads="1"/>
          </p:cNvSpPr>
          <p:nvPr/>
        </p:nvSpPr>
        <p:spPr bwMode="auto">
          <a:xfrm>
            <a:off x="250825" y="1468438"/>
            <a:ext cx="1943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1" lang="en-US" altLang="zh-CN" sz="2800" dirty="0"/>
              <a:t>“</a:t>
            </a:r>
            <a:r>
              <a:rPr kumimoji="1" lang="zh-CN" altLang="en-US" sz="2800" dirty="0"/>
              <a:t>准单色波”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1895" name="Object 7"/>
              <p:cNvSpPr txBox="1"/>
              <p:nvPr/>
            </p:nvSpPr>
            <p:spPr bwMode="auto">
              <a:xfrm>
                <a:off x="2268538" y="1484313"/>
                <a:ext cx="1343025" cy="549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1895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8538" y="1484313"/>
                <a:ext cx="1343025" cy="549275"/>
              </a:xfrm>
              <a:prstGeom prst="rect">
                <a:avLst/>
              </a:prstGeom>
              <a:blipFill>
                <a:blip r:embed="rId4"/>
                <a:stretch>
                  <a:fillRect l="-136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1896" name="Object 8"/>
              <p:cNvSpPr txBox="1"/>
              <p:nvPr/>
            </p:nvSpPr>
            <p:spPr bwMode="auto">
              <a:xfrm>
                <a:off x="3924300" y="1484313"/>
                <a:ext cx="1381125" cy="549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1896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4300" y="1484313"/>
                <a:ext cx="1381125" cy="549275"/>
              </a:xfrm>
              <a:prstGeom prst="rect">
                <a:avLst/>
              </a:prstGeom>
              <a:blipFill>
                <a:blip r:embed="rId5"/>
                <a:stretch>
                  <a:fillRect l="-132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1897" name="Object 9"/>
          <p:cNvGraphicFramePr>
            <a:graphicFrameLocks noChangeAspect="1"/>
          </p:cNvGraphicFramePr>
          <p:nvPr/>
        </p:nvGraphicFramePr>
        <p:xfrm>
          <a:off x="323850" y="2349500"/>
          <a:ext cx="456882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35" name="Equation" r:id="rId6" imgW="1904760" imgH="469800" progId="Equation.DSMT4">
                  <p:embed/>
                </p:oleObj>
              </mc:Choice>
              <mc:Fallback>
                <p:oleObj name="Equation" r:id="rId6" imgW="190476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349500"/>
                        <a:ext cx="4568825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8" name="Object 10"/>
          <p:cNvGraphicFramePr>
            <a:graphicFrameLocks noChangeAspect="1"/>
          </p:cNvGraphicFramePr>
          <p:nvPr/>
        </p:nvGraphicFramePr>
        <p:xfrm>
          <a:off x="5219700" y="2349500"/>
          <a:ext cx="191928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36" name="Equation" r:id="rId8" imgW="799920" imgH="469800" progId="Equation.DSMT4">
                  <p:embed/>
                </p:oleObj>
              </mc:Choice>
              <mc:Fallback>
                <p:oleObj name="Equation" r:id="rId8" imgW="799920" imgH="469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349500"/>
                        <a:ext cx="1919288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9" name="Object 11"/>
          <p:cNvGraphicFramePr>
            <a:graphicFrameLocks noChangeAspect="1"/>
          </p:cNvGraphicFramePr>
          <p:nvPr/>
        </p:nvGraphicFramePr>
        <p:xfrm>
          <a:off x="250825" y="3429000"/>
          <a:ext cx="58801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37" name="Equation" r:id="rId10" imgW="2450880" imgH="469800" progId="Equation.DSMT4">
                  <p:embed/>
                </p:oleObj>
              </mc:Choice>
              <mc:Fallback>
                <p:oleObj name="Equation" r:id="rId10" imgW="2450880" imgH="469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429000"/>
                        <a:ext cx="58801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900" name="Object 12"/>
          <p:cNvGraphicFramePr>
            <a:graphicFrameLocks noChangeAspect="1"/>
          </p:cNvGraphicFramePr>
          <p:nvPr/>
        </p:nvGraphicFramePr>
        <p:xfrm>
          <a:off x="468313" y="4508500"/>
          <a:ext cx="561181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38" name="Equation" r:id="rId12" imgW="2336760" imgH="241200" progId="Equation.DSMT4">
                  <p:embed/>
                </p:oleObj>
              </mc:Choice>
              <mc:Fallback>
                <p:oleObj name="Equation" r:id="rId12" imgW="233676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508500"/>
                        <a:ext cx="5611812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901" name="Object 13"/>
          <p:cNvGraphicFramePr>
            <a:graphicFrameLocks noChangeAspect="1"/>
          </p:cNvGraphicFramePr>
          <p:nvPr/>
        </p:nvGraphicFramePr>
        <p:xfrm>
          <a:off x="236538" y="5140325"/>
          <a:ext cx="694372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39" name="Equation" r:id="rId14" imgW="2895480" imgH="457200" progId="Equation.DSMT4">
                  <p:embed/>
                </p:oleObj>
              </mc:Choice>
              <mc:Fallback>
                <p:oleObj name="Equation" r:id="rId14" imgW="289548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5140325"/>
                        <a:ext cx="6943725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904" name="Object 16"/>
          <p:cNvGraphicFramePr>
            <a:graphicFrameLocks noChangeAspect="1"/>
          </p:cNvGraphicFramePr>
          <p:nvPr/>
        </p:nvGraphicFramePr>
        <p:xfrm>
          <a:off x="6084888" y="3860800"/>
          <a:ext cx="192087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40" name="Equation" r:id="rId16" imgW="799920" imgH="393480" progId="Equation.DSMT4">
                  <p:embed/>
                </p:oleObj>
              </mc:Choice>
              <mc:Fallback>
                <p:oleObj name="Equation" r:id="rId16" imgW="79992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3860800"/>
                        <a:ext cx="1920875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905" name="Object 17"/>
          <p:cNvGraphicFramePr>
            <a:graphicFrameLocks noChangeAspect="1"/>
          </p:cNvGraphicFramePr>
          <p:nvPr/>
        </p:nvGraphicFramePr>
        <p:xfrm>
          <a:off x="0" y="260350"/>
          <a:ext cx="40989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41" name="Equation" r:id="rId18" imgW="1726920" imgH="330120" progId="Equation.DSMT4">
                  <p:embed/>
                </p:oleObj>
              </mc:Choice>
              <mc:Fallback>
                <p:oleObj name="Equation" r:id="rId18" imgW="1726920" imgH="3301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"/>
                        <a:ext cx="4098925" cy="784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4" grpId="0"/>
      <p:bldP spid="421895" grpId="0"/>
      <p:bldP spid="42189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274638"/>
            <a:ext cx="8229600" cy="1143000"/>
          </a:xfrm>
        </p:spPr>
        <p:txBody>
          <a:bodyPr/>
          <a:lstStyle/>
          <a:p>
            <a:r>
              <a:rPr lang="zh-CN" altLang="en-US"/>
              <a:t>波包的表达式</a:t>
            </a:r>
          </a:p>
        </p:txBody>
      </p:sp>
      <p:graphicFrame>
        <p:nvGraphicFramePr>
          <p:cNvPr id="423944" name="Object 8"/>
          <p:cNvGraphicFramePr>
            <a:graphicFrameLocks noChangeAspect="1"/>
          </p:cNvGraphicFramePr>
          <p:nvPr/>
        </p:nvGraphicFramePr>
        <p:xfrm>
          <a:off x="136525" y="1341438"/>
          <a:ext cx="68834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07" name="Equation" r:id="rId3" imgW="2869920" imgH="457200" progId="Equation.DSMT4">
                  <p:embed/>
                </p:oleObj>
              </mc:Choice>
              <mc:Fallback>
                <p:oleObj name="Equation" r:id="rId3" imgW="286992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1341438"/>
                        <a:ext cx="6883400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5" name="Object 9"/>
          <p:cNvGraphicFramePr>
            <a:graphicFrameLocks noChangeAspect="1"/>
          </p:cNvGraphicFramePr>
          <p:nvPr/>
        </p:nvGraphicFramePr>
        <p:xfrm>
          <a:off x="6011863" y="2132013"/>
          <a:ext cx="15970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08" name="Equation" r:id="rId5" imgW="660240" imgH="228600" progId="Equation.DSMT4">
                  <p:embed/>
                </p:oleObj>
              </mc:Choice>
              <mc:Fallback>
                <p:oleObj name="Equation" r:id="rId5" imgW="66024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132013"/>
                        <a:ext cx="159702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6" name="Object 10"/>
          <p:cNvGraphicFramePr>
            <a:graphicFrameLocks noChangeAspect="1"/>
          </p:cNvGraphicFramePr>
          <p:nvPr/>
        </p:nvGraphicFramePr>
        <p:xfrm>
          <a:off x="6013450" y="2876550"/>
          <a:ext cx="16573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09" name="Equation" r:id="rId7" imgW="685800" imgH="228600" progId="Equation.DSMT4">
                  <p:embed/>
                </p:oleObj>
              </mc:Choice>
              <mc:Fallback>
                <p:oleObj name="Equation" r:id="rId7" imgW="6858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2876550"/>
                        <a:ext cx="16573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7" name="Object 11"/>
          <p:cNvGraphicFramePr>
            <a:graphicFrameLocks noChangeAspect="1"/>
          </p:cNvGraphicFramePr>
          <p:nvPr/>
        </p:nvGraphicFramePr>
        <p:xfrm>
          <a:off x="1187450" y="3500438"/>
          <a:ext cx="4897438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10" name="Equation" r:id="rId9" imgW="2133360" imgH="571320" progId="Equation.DSMT4">
                  <p:embed/>
                </p:oleObj>
              </mc:Choice>
              <mc:Fallback>
                <p:oleObj name="Equation" r:id="rId9" imgW="2133360" imgH="5713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500438"/>
                        <a:ext cx="4897438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8" name="Object 12"/>
          <p:cNvGraphicFramePr>
            <a:graphicFrameLocks noChangeAspect="1"/>
          </p:cNvGraphicFramePr>
          <p:nvPr/>
        </p:nvGraphicFramePr>
        <p:xfrm>
          <a:off x="107950" y="4724400"/>
          <a:ext cx="7993063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11" name="Equation" r:id="rId11" imgW="3682800" imgH="761760" progId="Equation.DSMT4">
                  <p:embed/>
                </p:oleObj>
              </mc:Choice>
              <mc:Fallback>
                <p:oleObj name="Equation" r:id="rId11" imgW="3682800" imgH="7617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4724400"/>
                        <a:ext cx="7993063" cy="165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23949" name="Object 13"/>
              <p:cNvSpPr txBox="1"/>
              <p:nvPr/>
            </p:nvSpPr>
            <p:spPr bwMode="auto">
              <a:xfrm>
                <a:off x="1207844" y="2388394"/>
                <a:ext cx="4332287" cy="10763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nary>
                        <m:naryPr>
                          <m:ctrlP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24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‘(</m:t>
                              </m:r>
                              <m: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sz="24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func>
                            <m:funcPr>
                              <m:ctrlP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sz="24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fName>
                            <m:e>
                              <m: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’</m:t>
                              </m:r>
                            </m:e>
                          </m:func>
                        </m:e>
                      </m:nary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23949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7844" y="2388394"/>
                <a:ext cx="4332287" cy="1076325"/>
              </a:xfrm>
              <a:prstGeom prst="rect">
                <a:avLst/>
              </a:prstGeom>
              <a:blipFill>
                <a:blip r:embed="rId13"/>
                <a:stretch>
                  <a:fillRect r="-10267" b="-397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9113" y="274638"/>
            <a:ext cx="4197350" cy="1143000"/>
          </a:xfrm>
        </p:spPr>
        <p:txBody>
          <a:bodyPr/>
          <a:lstStyle/>
          <a:p>
            <a:r>
              <a:rPr lang="zh-CN" altLang="en-US"/>
              <a:t>波包的图像</a:t>
            </a:r>
          </a:p>
        </p:txBody>
      </p:sp>
      <p:sp>
        <p:nvSpPr>
          <p:cNvPr id="427013" name="Rectangle 5"/>
          <p:cNvSpPr>
            <a:spLocks noChangeArrowheads="1"/>
          </p:cNvSpPr>
          <p:nvPr/>
        </p:nvSpPr>
        <p:spPr bwMode="auto">
          <a:xfrm>
            <a:off x="0" y="2100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427012" name="Object 4"/>
          <p:cNvGraphicFramePr>
            <a:graphicFrameLocks noChangeAspect="1"/>
          </p:cNvGraphicFramePr>
          <p:nvPr/>
        </p:nvGraphicFramePr>
        <p:xfrm>
          <a:off x="22225" y="1255713"/>
          <a:ext cx="9158288" cy="562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70" name="Graph" r:id="rId3" imgW="3686400" imgH="2675520" progId="Origin50.Graph">
                  <p:embed/>
                </p:oleObj>
              </mc:Choice>
              <mc:Fallback>
                <p:oleObj name="Graph" r:id="rId3" imgW="3686400" imgH="267552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" y="1255713"/>
                        <a:ext cx="9158288" cy="562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5" name="Object 7"/>
          <p:cNvGraphicFramePr>
            <a:graphicFrameLocks noChangeAspect="1"/>
          </p:cNvGraphicFramePr>
          <p:nvPr/>
        </p:nvGraphicFramePr>
        <p:xfrm>
          <a:off x="3995738" y="220663"/>
          <a:ext cx="4152900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71" name="Equation" r:id="rId5" imgW="2247840" imgH="761760" progId="Equation.DSMT4">
                  <p:embed/>
                </p:oleObj>
              </mc:Choice>
              <mc:Fallback>
                <p:oleObj name="Equation" r:id="rId5" imgW="2247840" imgH="7617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20663"/>
                        <a:ext cx="4152900" cy="14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53" name="Oval 21"/>
          <p:cNvSpPr>
            <a:spLocks noChangeArrowheads="1"/>
          </p:cNvSpPr>
          <p:nvPr/>
        </p:nvSpPr>
        <p:spPr bwMode="auto">
          <a:xfrm>
            <a:off x="4859338" y="4076700"/>
            <a:ext cx="287337" cy="28733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6434" name="Freeform 2"/>
          <p:cNvSpPr>
            <a:spLocks/>
          </p:cNvSpPr>
          <p:nvPr/>
        </p:nvSpPr>
        <p:spPr bwMode="auto">
          <a:xfrm>
            <a:off x="468313" y="4335463"/>
            <a:ext cx="1943100" cy="533400"/>
          </a:xfrm>
          <a:custGeom>
            <a:avLst/>
            <a:gdLst>
              <a:gd name="T0" fmla="*/ 0 w 5568"/>
              <a:gd name="T1" fmla="*/ 288 h 576"/>
              <a:gd name="T2" fmla="*/ 192 w 5568"/>
              <a:gd name="T3" fmla="*/ 0 h 576"/>
              <a:gd name="T4" fmla="*/ 384 w 5568"/>
              <a:gd name="T5" fmla="*/ 288 h 576"/>
              <a:gd name="T6" fmla="*/ 576 w 5568"/>
              <a:gd name="T7" fmla="*/ 576 h 576"/>
              <a:gd name="T8" fmla="*/ 768 w 5568"/>
              <a:gd name="T9" fmla="*/ 288 h 576"/>
              <a:gd name="T10" fmla="*/ 960 w 5568"/>
              <a:gd name="T11" fmla="*/ 0 h 576"/>
              <a:gd name="T12" fmla="*/ 1152 w 5568"/>
              <a:gd name="T13" fmla="*/ 288 h 576"/>
              <a:gd name="T14" fmla="*/ 1344 w 5568"/>
              <a:gd name="T15" fmla="*/ 576 h 576"/>
              <a:gd name="T16" fmla="*/ 1536 w 5568"/>
              <a:gd name="T17" fmla="*/ 288 h 576"/>
              <a:gd name="T18" fmla="*/ 1728 w 5568"/>
              <a:gd name="T19" fmla="*/ 0 h 576"/>
              <a:gd name="T20" fmla="*/ 1920 w 5568"/>
              <a:gd name="T21" fmla="*/ 288 h 576"/>
              <a:gd name="T22" fmla="*/ 2112 w 5568"/>
              <a:gd name="T23" fmla="*/ 576 h 576"/>
              <a:gd name="T24" fmla="*/ 2304 w 5568"/>
              <a:gd name="T25" fmla="*/ 288 h 576"/>
              <a:gd name="T26" fmla="*/ 2496 w 5568"/>
              <a:gd name="T27" fmla="*/ 0 h 576"/>
              <a:gd name="T28" fmla="*/ 2688 w 5568"/>
              <a:gd name="T29" fmla="*/ 288 h 576"/>
              <a:gd name="T30" fmla="*/ 2880 w 5568"/>
              <a:gd name="T31" fmla="*/ 576 h 576"/>
              <a:gd name="T32" fmla="*/ 3072 w 5568"/>
              <a:gd name="T33" fmla="*/ 288 h 576"/>
              <a:gd name="T34" fmla="*/ 3264 w 5568"/>
              <a:gd name="T35" fmla="*/ 0 h 576"/>
              <a:gd name="T36" fmla="*/ 3456 w 5568"/>
              <a:gd name="T37" fmla="*/ 288 h 576"/>
              <a:gd name="T38" fmla="*/ 3648 w 5568"/>
              <a:gd name="T39" fmla="*/ 576 h 576"/>
              <a:gd name="T40" fmla="*/ 3840 w 5568"/>
              <a:gd name="T41" fmla="*/ 288 h 576"/>
              <a:gd name="T42" fmla="*/ 4032 w 5568"/>
              <a:gd name="T43" fmla="*/ 0 h 576"/>
              <a:gd name="T44" fmla="*/ 4224 w 5568"/>
              <a:gd name="T45" fmla="*/ 288 h 576"/>
              <a:gd name="T46" fmla="*/ 4416 w 5568"/>
              <a:gd name="T47" fmla="*/ 576 h 576"/>
              <a:gd name="T48" fmla="*/ 4608 w 5568"/>
              <a:gd name="T49" fmla="*/ 288 h 576"/>
              <a:gd name="T50" fmla="*/ 4800 w 5568"/>
              <a:gd name="T51" fmla="*/ 0 h 576"/>
              <a:gd name="T52" fmla="*/ 4992 w 5568"/>
              <a:gd name="T53" fmla="*/ 288 h 576"/>
              <a:gd name="T54" fmla="*/ 5184 w 5568"/>
              <a:gd name="T55" fmla="*/ 576 h 576"/>
              <a:gd name="T56" fmla="*/ 5376 w 5568"/>
              <a:gd name="T57" fmla="*/ 288 h 576"/>
              <a:gd name="T58" fmla="*/ 5568 w 5568"/>
              <a:gd name="T59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568" h="576">
                <a:moveTo>
                  <a:pt x="0" y="288"/>
                </a:moveTo>
                <a:cubicBezTo>
                  <a:pt x="64" y="144"/>
                  <a:pt x="128" y="0"/>
                  <a:pt x="192" y="0"/>
                </a:cubicBezTo>
                <a:cubicBezTo>
                  <a:pt x="256" y="0"/>
                  <a:pt x="320" y="192"/>
                  <a:pt x="384" y="288"/>
                </a:cubicBezTo>
                <a:cubicBezTo>
                  <a:pt x="448" y="384"/>
                  <a:pt x="512" y="576"/>
                  <a:pt x="576" y="576"/>
                </a:cubicBezTo>
                <a:cubicBezTo>
                  <a:pt x="640" y="576"/>
                  <a:pt x="704" y="384"/>
                  <a:pt x="768" y="288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288"/>
                </a:cubicBezTo>
                <a:cubicBezTo>
                  <a:pt x="1216" y="384"/>
                  <a:pt x="1280" y="576"/>
                  <a:pt x="1344" y="576"/>
                </a:cubicBezTo>
                <a:cubicBezTo>
                  <a:pt x="1408" y="576"/>
                  <a:pt x="1472" y="384"/>
                  <a:pt x="1536" y="288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288"/>
                </a:cubicBezTo>
                <a:cubicBezTo>
                  <a:pt x="1984" y="384"/>
                  <a:pt x="2048" y="576"/>
                  <a:pt x="2112" y="576"/>
                </a:cubicBezTo>
                <a:cubicBezTo>
                  <a:pt x="2176" y="576"/>
                  <a:pt x="2240" y="384"/>
                  <a:pt x="2304" y="288"/>
                </a:cubicBezTo>
                <a:cubicBezTo>
                  <a:pt x="2368" y="192"/>
                  <a:pt x="2432" y="0"/>
                  <a:pt x="2496" y="0"/>
                </a:cubicBezTo>
                <a:cubicBezTo>
                  <a:pt x="2560" y="0"/>
                  <a:pt x="2624" y="192"/>
                  <a:pt x="2688" y="288"/>
                </a:cubicBezTo>
                <a:cubicBezTo>
                  <a:pt x="2752" y="384"/>
                  <a:pt x="2816" y="576"/>
                  <a:pt x="2880" y="576"/>
                </a:cubicBezTo>
                <a:cubicBezTo>
                  <a:pt x="2944" y="576"/>
                  <a:pt x="3008" y="384"/>
                  <a:pt x="3072" y="288"/>
                </a:cubicBezTo>
                <a:cubicBezTo>
                  <a:pt x="3136" y="192"/>
                  <a:pt x="3200" y="0"/>
                  <a:pt x="3264" y="0"/>
                </a:cubicBezTo>
                <a:cubicBezTo>
                  <a:pt x="3328" y="0"/>
                  <a:pt x="3392" y="192"/>
                  <a:pt x="3456" y="288"/>
                </a:cubicBezTo>
                <a:cubicBezTo>
                  <a:pt x="3520" y="384"/>
                  <a:pt x="3584" y="576"/>
                  <a:pt x="3648" y="576"/>
                </a:cubicBezTo>
                <a:cubicBezTo>
                  <a:pt x="3712" y="576"/>
                  <a:pt x="3776" y="384"/>
                  <a:pt x="3840" y="288"/>
                </a:cubicBezTo>
                <a:cubicBezTo>
                  <a:pt x="3904" y="192"/>
                  <a:pt x="3968" y="0"/>
                  <a:pt x="4032" y="0"/>
                </a:cubicBezTo>
                <a:cubicBezTo>
                  <a:pt x="4096" y="0"/>
                  <a:pt x="4160" y="192"/>
                  <a:pt x="4224" y="288"/>
                </a:cubicBezTo>
                <a:cubicBezTo>
                  <a:pt x="4288" y="384"/>
                  <a:pt x="4352" y="576"/>
                  <a:pt x="4416" y="576"/>
                </a:cubicBezTo>
                <a:cubicBezTo>
                  <a:pt x="4480" y="576"/>
                  <a:pt x="4544" y="384"/>
                  <a:pt x="4608" y="288"/>
                </a:cubicBezTo>
                <a:cubicBezTo>
                  <a:pt x="4672" y="192"/>
                  <a:pt x="4736" y="0"/>
                  <a:pt x="4800" y="0"/>
                </a:cubicBezTo>
                <a:cubicBezTo>
                  <a:pt x="4864" y="0"/>
                  <a:pt x="4928" y="192"/>
                  <a:pt x="4992" y="288"/>
                </a:cubicBezTo>
                <a:cubicBezTo>
                  <a:pt x="5056" y="384"/>
                  <a:pt x="5120" y="576"/>
                  <a:pt x="5184" y="576"/>
                </a:cubicBezTo>
                <a:cubicBezTo>
                  <a:pt x="5248" y="576"/>
                  <a:pt x="5312" y="384"/>
                  <a:pt x="5376" y="288"/>
                </a:cubicBezTo>
                <a:cubicBezTo>
                  <a:pt x="5440" y="192"/>
                  <a:pt x="5536" y="48"/>
                  <a:pt x="5568" y="0"/>
                </a:cubicBezTo>
              </a:path>
            </a:pathLst>
          </a:custGeom>
          <a:noFill/>
          <a:ln w="76200" cap="sq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6435" name="Freeform 3"/>
          <p:cNvSpPr>
            <a:spLocks/>
          </p:cNvSpPr>
          <p:nvPr/>
        </p:nvSpPr>
        <p:spPr bwMode="auto">
          <a:xfrm rot="-2220379">
            <a:off x="323850" y="5056188"/>
            <a:ext cx="2282825" cy="533400"/>
          </a:xfrm>
          <a:custGeom>
            <a:avLst/>
            <a:gdLst>
              <a:gd name="T0" fmla="*/ 0 w 5568"/>
              <a:gd name="T1" fmla="*/ 288 h 576"/>
              <a:gd name="T2" fmla="*/ 192 w 5568"/>
              <a:gd name="T3" fmla="*/ 0 h 576"/>
              <a:gd name="T4" fmla="*/ 384 w 5568"/>
              <a:gd name="T5" fmla="*/ 288 h 576"/>
              <a:gd name="T6" fmla="*/ 576 w 5568"/>
              <a:gd name="T7" fmla="*/ 576 h 576"/>
              <a:gd name="T8" fmla="*/ 768 w 5568"/>
              <a:gd name="T9" fmla="*/ 288 h 576"/>
              <a:gd name="T10" fmla="*/ 960 w 5568"/>
              <a:gd name="T11" fmla="*/ 0 h 576"/>
              <a:gd name="T12" fmla="*/ 1152 w 5568"/>
              <a:gd name="T13" fmla="*/ 288 h 576"/>
              <a:gd name="T14" fmla="*/ 1344 w 5568"/>
              <a:gd name="T15" fmla="*/ 576 h 576"/>
              <a:gd name="T16" fmla="*/ 1536 w 5568"/>
              <a:gd name="T17" fmla="*/ 288 h 576"/>
              <a:gd name="T18" fmla="*/ 1728 w 5568"/>
              <a:gd name="T19" fmla="*/ 0 h 576"/>
              <a:gd name="T20" fmla="*/ 1920 w 5568"/>
              <a:gd name="T21" fmla="*/ 288 h 576"/>
              <a:gd name="T22" fmla="*/ 2112 w 5568"/>
              <a:gd name="T23" fmla="*/ 576 h 576"/>
              <a:gd name="T24" fmla="*/ 2304 w 5568"/>
              <a:gd name="T25" fmla="*/ 288 h 576"/>
              <a:gd name="T26" fmla="*/ 2496 w 5568"/>
              <a:gd name="T27" fmla="*/ 0 h 576"/>
              <a:gd name="T28" fmla="*/ 2688 w 5568"/>
              <a:gd name="T29" fmla="*/ 288 h 576"/>
              <a:gd name="T30" fmla="*/ 2880 w 5568"/>
              <a:gd name="T31" fmla="*/ 576 h 576"/>
              <a:gd name="T32" fmla="*/ 3072 w 5568"/>
              <a:gd name="T33" fmla="*/ 288 h 576"/>
              <a:gd name="T34" fmla="*/ 3264 w 5568"/>
              <a:gd name="T35" fmla="*/ 0 h 576"/>
              <a:gd name="T36" fmla="*/ 3456 w 5568"/>
              <a:gd name="T37" fmla="*/ 288 h 576"/>
              <a:gd name="T38" fmla="*/ 3648 w 5568"/>
              <a:gd name="T39" fmla="*/ 576 h 576"/>
              <a:gd name="T40" fmla="*/ 3840 w 5568"/>
              <a:gd name="T41" fmla="*/ 288 h 576"/>
              <a:gd name="T42" fmla="*/ 4032 w 5568"/>
              <a:gd name="T43" fmla="*/ 0 h 576"/>
              <a:gd name="T44" fmla="*/ 4224 w 5568"/>
              <a:gd name="T45" fmla="*/ 288 h 576"/>
              <a:gd name="T46" fmla="*/ 4416 w 5568"/>
              <a:gd name="T47" fmla="*/ 576 h 576"/>
              <a:gd name="T48" fmla="*/ 4608 w 5568"/>
              <a:gd name="T49" fmla="*/ 288 h 576"/>
              <a:gd name="T50" fmla="*/ 4800 w 5568"/>
              <a:gd name="T51" fmla="*/ 0 h 576"/>
              <a:gd name="T52" fmla="*/ 4992 w 5568"/>
              <a:gd name="T53" fmla="*/ 288 h 576"/>
              <a:gd name="T54" fmla="*/ 5184 w 5568"/>
              <a:gd name="T55" fmla="*/ 576 h 576"/>
              <a:gd name="T56" fmla="*/ 5376 w 5568"/>
              <a:gd name="T57" fmla="*/ 288 h 576"/>
              <a:gd name="T58" fmla="*/ 5568 w 5568"/>
              <a:gd name="T59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568" h="576">
                <a:moveTo>
                  <a:pt x="0" y="288"/>
                </a:moveTo>
                <a:cubicBezTo>
                  <a:pt x="64" y="144"/>
                  <a:pt x="128" y="0"/>
                  <a:pt x="192" y="0"/>
                </a:cubicBezTo>
                <a:cubicBezTo>
                  <a:pt x="256" y="0"/>
                  <a:pt x="320" y="192"/>
                  <a:pt x="384" y="288"/>
                </a:cubicBezTo>
                <a:cubicBezTo>
                  <a:pt x="448" y="384"/>
                  <a:pt x="512" y="576"/>
                  <a:pt x="576" y="576"/>
                </a:cubicBezTo>
                <a:cubicBezTo>
                  <a:pt x="640" y="576"/>
                  <a:pt x="704" y="384"/>
                  <a:pt x="768" y="288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288"/>
                </a:cubicBezTo>
                <a:cubicBezTo>
                  <a:pt x="1216" y="384"/>
                  <a:pt x="1280" y="576"/>
                  <a:pt x="1344" y="576"/>
                </a:cubicBezTo>
                <a:cubicBezTo>
                  <a:pt x="1408" y="576"/>
                  <a:pt x="1472" y="384"/>
                  <a:pt x="1536" y="288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288"/>
                </a:cubicBezTo>
                <a:cubicBezTo>
                  <a:pt x="1984" y="384"/>
                  <a:pt x="2048" y="576"/>
                  <a:pt x="2112" y="576"/>
                </a:cubicBezTo>
                <a:cubicBezTo>
                  <a:pt x="2176" y="576"/>
                  <a:pt x="2240" y="384"/>
                  <a:pt x="2304" y="288"/>
                </a:cubicBezTo>
                <a:cubicBezTo>
                  <a:pt x="2368" y="192"/>
                  <a:pt x="2432" y="0"/>
                  <a:pt x="2496" y="0"/>
                </a:cubicBezTo>
                <a:cubicBezTo>
                  <a:pt x="2560" y="0"/>
                  <a:pt x="2624" y="192"/>
                  <a:pt x="2688" y="288"/>
                </a:cubicBezTo>
                <a:cubicBezTo>
                  <a:pt x="2752" y="384"/>
                  <a:pt x="2816" y="576"/>
                  <a:pt x="2880" y="576"/>
                </a:cubicBezTo>
                <a:cubicBezTo>
                  <a:pt x="2944" y="576"/>
                  <a:pt x="3008" y="384"/>
                  <a:pt x="3072" y="288"/>
                </a:cubicBezTo>
                <a:cubicBezTo>
                  <a:pt x="3136" y="192"/>
                  <a:pt x="3200" y="0"/>
                  <a:pt x="3264" y="0"/>
                </a:cubicBezTo>
                <a:cubicBezTo>
                  <a:pt x="3328" y="0"/>
                  <a:pt x="3392" y="192"/>
                  <a:pt x="3456" y="288"/>
                </a:cubicBezTo>
                <a:cubicBezTo>
                  <a:pt x="3520" y="384"/>
                  <a:pt x="3584" y="576"/>
                  <a:pt x="3648" y="576"/>
                </a:cubicBezTo>
                <a:cubicBezTo>
                  <a:pt x="3712" y="576"/>
                  <a:pt x="3776" y="384"/>
                  <a:pt x="3840" y="288"/>
                </a:cubicBezTo>
                <a:cubicBezTo>
                  <a:pt x="3904" y="192"/>
                  <a:pt x="3968" y="0"/>
                  <a:pt x="4032" y="0"/>
                </a:cubicBezTo>
                <a:cubicBezTo>
                  <a:pt x="4096" y="0"/>
                  <a:pt x="4160" y="192"/>
                  <a:pt x="4224" y="288"/>
                </a:cubicBezTo>
                <a:cubicBezTo>
                  <a:pt x="4288" y="384"/>
                  <a:pt x="4352" y="576"/>
                  <a:pt x="4416" y="576"/>
                </a:cubicBezTo>
                <a:cubicBezTo>
                  <a:pt x="4480" y="576"/>
                  <a:pt x="4544" y="384"/>
                  <a:pt x="4608" y="288"/>
                </a:cubicBezTo>
                <a:cubicBezTo>
                  <a:pt x="4672" y="192"/>
                  <a:pt x="4736" y="0"/>
                  <a:pt x="4800" y="0"/>
                </a:cubicBezTo>
                <a:cubicBezTo>
                  <a:pt x="4864" y="0"/>
                  <a:pt x="4928" y="192"/>
                  <a:pt x="4992" y="288"/>
                </a:cubicBezTo>
                <a:cubicBezTo>
                  <a:pt x="5056" y="384"/>
                  <a:pt x="5120" y="576"/>
                  <a:pt x="5184" y="576"/>
                </a:cubicBezTo>
                <a:cubicBezTo>
                  <a:pt x="5248" y="576"/>
                  <a:pt x="5312" y="384"/>
                  <a:pt x="5376" y="288"/>
                </a:cubicBezTo>
                <a:cubicBezTo>
                  <a:pt x="5440" y="192"/>
                  <a:pt x="5536" y="48"/>
                  <a:pt x="5568" y="0"/>
                </a:cubicBezTo>
              </a:path>
            </a:pathLst>
          </a:custGeom>
          <a:noFill/>
          <a:ln w="76200" cap="sq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6436" name="Freeform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339975" y="4335463"/>
            <a:ext cx="1943100" cy="533400"/>
          </a:xfrm>
          <a:custGeom>
            <a:avLst/>
            <a:gdLst>
              <a:gd name="T0" fmla="*/ 0 w 5568"/>
              <a:gd name="T1" fmla="*/ 288 h 576"/>
              <a:gd name="T2" fmla="*/ 192 w 5568"/>
              <a:gd name="T3" fmla="*/ 0 h 576"/>
              <a:gd name="T4" fmla="*/ 384 w 5568"/>
              <a:gd name="T5" fmla="*/ 288 h 576"/>
              <a:gd name="T6" fmla="*/ 576 w 5568"/>
              <a:gd name="T7" fmla="*/ 576 h 576"/>
              <a:gd name="T8" fmla="*/ 768 w 5568"/>
              <a:gd name="T9" fmla="*/ 288 h 576"/>
              <a:gd name="T10" fmla="*/ 960 w 5568"/>
              <a:gd name="T11" fmla="*/ 0 h 576"/>
              <a:gd name="T12" fmla="*/ 1152 w 5568"/>
              <a:gd name="T13" fmla="*/ 288 h 576"/>
              <a:gd name="T14" fmla="*/ 1344 w 5568"/>
              <a:gd name="T15" fmla="*/ 576 h 576"/>
              <a:gd name="T16" fmla="*/ 1536 w 5568"/>
              <a:gd name="T17" fmla="*/ 288 h 576"/>
              <a:gd name="T18" fmla="*/ 1728 w 5568"/>
              <a:gd name="T19" fmla="*/ 0 h 576"/>
              <a:gd name="T20" fmla="*/ 1920 w 5568"/>
              <a:gd name="T21" fmla="*/ 288 h 576"/>
              <a:gd name="T22" fmla="*/ 2112 w 5568"/>
              <a:gd name="T23" fmla="*/ 576 h 576"/>
              <a:gd name="T24" fmla="*/ 2304 w 5568"/>
              <a:gd name="T25" fmla="*/ 288 h 576"/>
              <a:gd name="T26" fmla="*/ 2496 w 5568"/>
              <a:gd name="T27" fmla="*/ 0 h 576"/>
              <a:gd name="T28" fmla="*/ 2688 w 5568"/>
              <a:gd name="T29" fmla="*/ 288 h 576"/>
              <a:gd name="T30" fmla="*/ 2880 w 5568"/>
              <a:gd name="T31" fmla="*/ 576 h 576"/>
              <a:gd name="T32" fmla="*/ 3072 w 5568"/>
              <a:gd name="T33" fmla="*/ 288 h 576"/>
              <a:gd name="T34" fmla="*/ 3264 w 5568"/>
              <a:gd name="T35" fmla="*/ 0 h 576"/>
              <a:gd name="T36" fmla="*/ 3456 w 5568"/>
              <a:gd name="T37" fmla="*/ 288 h 576"/>
              <a:gd name="T38" fmla="*/ 3648 w 5568"/>
              <a:gd name="T39" fmla="*/ 576 h 576"/>
              <a:gd name="T40" fmla="*/ 3840 w 5568"/>
              <a:gd name="T41" fmla="*/ 288 h 576"/>
              <a:gd name="T42" fmla="*/ 4032 w 5568"/>
              <a:gd name="T43" fmla="*/ 0 h 576"/>
              <a:gd name="T44" fmla="*/ 4224 w 5568"/>
              <a:gd name="T45" fmla="*/ 288 h 576"/>
              <a:gd name="T46" fmla="*/ 4416 w 5568"/>
              <a:gd name="T47" fmla="*/ 576 h 576"/>
              <a:gd name="T48" fmla="*/ 4608 w 5568"/>
              <a:gd name="T49" fmla="*/ 288 h 576"/>
              <a:gd name="T50" fmla="*/ 4800 w 5568"/>
              <a:gd name="T51" fmla="*/ 0 h 576"/>
              <a:gd name="T52" fmla="*/ 4992 w 5568"/>
              <a:gd name="T53" fmla="*/ 288 h 576"/>
              <a:gd name="T54" fmla="*/ 5184 w 5568"/>
              <a:gd name="T55" fmla="*/ 576 h 576"/>
              <a:gd name="T56" fmla="*/ 5376 w 5568"/>
              <a:gd name="T57" fmla="*/ 288 h 576"/>
              <a:gd name="T58" fmla="*/ 5568 w 5568"/>
              <a:gd name="T59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568" h="576">
                <a:moveTo>
                  <a:pt x="0" y="288"/>
                </a:moveTo>
                <a:cubicBezTo>
                  <a:pt x="64" y="144"/>
                  <a:pt x="128" y="0"/>
                  <a:pt x="192" y="0"/>
                </a:cubicBezTo>
                <a:cubicBezTo>
                  <a:pt x="256" y="0"/>
                  <a:pt x="320" y="192"/>
                  <a:pt x="384" y="288"/>
                </a:cubicBezTo>
                <a:cubicBezTo>
                  <a:pt x="448" y="384"/>
                  <a:pt x="512" y="576"/>
                  <a:pt x="576" y="576"/>
                </a:cubicBezTo>
                <a:cubicBezTo>
                  <a:pt x="640" y="576"/>
                  <a:pt x="704" y="384"/>
                  <a:pt x="768" y="288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288"/>
                </a:cubicBezTo>
                <a:cubicBezTo>
                  <a:pt x="1216" y="384"/>
                  <a:pt x="1280" y="576"/>
                  <a:pt x="1344" y="576"/>
                </a:cubicBezTo>
                <a:cubicBezTo>
                  <a:pt x="1408" y="576"/>
                  <a:pt x="1472" y="384"/>
                  <a:pt x="1536" y="288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288"/>
                </a:cubicBezTo>
                <a:cubicBezTo>
                  <a:pt x="1984" y="384"/>
                  <a:pt x="2048" y="576"/>
                  <a:pt x="2112" y="576"/>
                </a:cubicBezTo>
                <a:cubicBezTo>
                  <a:pt x="2176" y="576"/>
                  <a:pt x="2240" y="384"/>
                  <a:pt x="2304" y="288"/>
                </a:cubicBezTo>
                <a:cubicBezTo>
                  <a:pt x="2368" y="192"/>
                  <a:pt x="2432" y="0"/>
                  <a:pt x="2496" y="0"/>
                </a:cubicBezTo>
                <a:cubicBezTo>
                  <a:pt x="2560" y="0"/>
                  <a:pt x="2624" y="192"/>
                  <a:pt x="2688" y="288"/>
                </a:cubicBezTo>
                <a:cubicBezTo>
                  <a:pt x="2752" y="384"/>
                  <a:pt x="2816" y="576"/>
                  <a:pt x="2880" y="576"/>
                </a:cubicBezTo>
                <a:cubicBezTo>
                  <a:pt x="2944" y="576"/>
                  <a:pt x="3008" y="384"/>
                  <a:pt x="3072" y="288"/>
                </a:cubicBezTo>
                <a:cubicBezTo>
                  <a:pt x="3136" y="192"/>
                  <a:pt x="3200" y="0"/>
                  <a:pt x="3264" y="0"/>
                </a:cubicBezTo>
                <a:cubicBezTo>
                  <a:pt x="3328" y="0"/>
                  <a:pt x="3392" y="192"/>
                  <a:pt x="3456" y="288"/>
                </a:cubicBezTo>
                <a:cubicBezTo>
                  <a:pt x="3520" y="384"/>
                  <a:pt x="3584" y="576"/>
                  <a:pt x="3648" y="576"/>
                </a:cubicBezTo>
                <a:cubicBezTo>
                  <a:pt x="3712" y="576"/>
                  <a:pt x="3776" y="384"/>
                  <a:pt x="3840" y="288"/>
                </a:cubicBezTo>
                <a:cubicBezTo>
                  <a:pt x="3904" y="192"/>
                  <a:pt x="3968" y="0"/>
                  <a:pt x="4032" y="0"/>
                </a:cubicBezTo>
                <a:cubicBezTo>
                  <a:pt x="4096" y="0"/>
                  <a:pt x="4160" y="192"/>
                  <a:pt x="4224" y="288"/>
                </a:cubicBezTo>
                <a:cubicBezTo>
                  <a:pt x="4288" y="384"/>
                  <a:pt x="4352" y="576"/>
                  <a:pt x="4416" y="576"/>
                </a:cubicBezTo>
                <a:cubicBezTo>
                  <a:pt x="4480" y="576"/>
                  <a:pt x="4544" y="384"/>
                  <a:pt x="4608" y="288"/>
                </a:cubicBezTo>
                <a:cubicBezTo>
                  <a:pt x="4672" y="192"/>
                  <a:pt x="4736" y="0"/>
                  <a:pt x="4800" y="0"/>
                </a:cubicBezTo>
                <a:cubicBezTo>
                  <a:pt x="4864" y="0"/>
                  <a:pt x="4928" y="192"/>
                  <a:pt x="4992" y="288"/>
                </a:cubicBezTo>
                <a:cubicBezTo>
                  <a:pt x="5056" y="384"/>
                  <a:pt x="5120" y="576"/>
                  <a:pt x="5184" y="576"/>
                </a:cubicBezTo>
                <a:cubicBezTo>
                  <a:pt x="5248" y="576"/>
                  <a:pt x="5312" y="384"/>
                  <a:pt x="5376" y="288"/>
                </a:cubicBezTo>
                <a:cubicBezTo>
                  <a:pt x="5440" y="192"/>
                  <a:pt x="5536" y="48"/>
                  <a:pt x="5568" y="0"/>
                </a:cubicBezTo>
              </a:path>
            </a:pathLst>
          </a:custGeom>
          <a:noFill/>
          <a:ln w="76200" cap="sq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6437" name="Freeform 5"/>
          <p:cNvSpPr>
            <a:spLocks/>
          </p:cNvSpPr>
          <p:nvPr/>
        </p:nvSpPr>
        <p:spPr bwMode="auto">
          <a:xfrm rot="-2220379">
            <a:off x="2063750" y="3687763"/>
            <a:ext cx="2292350" cy="533400"/>
          </a:xfrm>
          <a:custGeom>
            <a:avLst/>
            <a:gdLst>
              <a:gd name="T0" fmla="*/ 0 w 5568"/>
              <a:gd name="T1" fmla="*/ 288 h 576"/>
              <a:gd name="T2" fmla="*/ 192 w 5568"/>
              <a:gd name="T3" fmla="*/ 0 h 576"/>
              <a:gd name="T4" fmla="*/ 384 w 5568"/>
              <a:gd name="T5" fmla="*/ 288 h 576"/>
              <a:gd name="T6" fmla="*/ 576 w 5568"/>
              <a:gd name="T7" fmla="*/ 576 h 576"/>
              <a:gd name="T8" fmla="*/ 768 w 5568"/>
              <a:gd name="T9" fmla="*/ 288 h 576"/>
              <a:gd name="T10" fmla="*/ 960 w 5568"/>
              <a:gd name="T11" fmla="*/ 0 h 576"/>
              <a:gd name="T12" fmla="*/ 1152 w 5568"/>
              <a:gd name="T13" fmla="*/ 288 h 576"/>
              <a:gd name="T14" fmla="*/ 1344 w 5568"/>
              <a:gd name="T15" fmla="*/ 576 h 576"/>
              <a:gd name="T16" fmla="*/ 1536 w 5568"/>
              <a:gd name="T17" fmla="*/ 288 h 576"/>
              <a:gd name="T18" fmla="*/ 1728 w 5568"/>
              <a:gd name="T19" fmla="*/ 0 h 576"/>
              <a:gd name="T20" fmla="*/ 1920 w 5568"/>
              <a:gd name="T21" fmla="*/ 288 h 576"/>
              <a:gd name="T22" fmla="*/ 2112 w 5568"/>
              <a:gd name="T23" fmla="*/ 576 h 576"/>
              <a:gd name="T24" fmla="*/ 2304 w 5568"/>
              <a:gd name="T25" fmla="*/ 288 h 576"/>
              <a:gd name="T26" fmla="*/ 2496 w 5568"/>
              <a:gd name="T27" fmla="*/ 0 h 576"/>
              <a:gd name="T28" fmla="*/ 2688 w 5568"/>
              <a:gd name="T29" fmla="*/ 288 h 576"/>
              <a:gd name="T30" fmla="*/ 2880 w 5568"/>
              <a:gd name="T31" fmla="*/ 576 h 576"/>
              <a:gd name="T32" fmla="*/ 3072 w 5568"/>
              <a:gd name="T33" fmla="*/ 288 h 576"/>
              <a:gd name="T34" fmla="*/ 3264 w 5568"/>
              <a:gd name="T35" fmla="*/ 0 h 576"/>
              <a:gd name="T36" fmla="*/ 3456 w 5568"/>
              <a:gd name="T37" fmla="*/ 288 h 576"/>
              <a:gd name="T38" fmla="*/ 3648 w 5568"/>
              <a:gd name="T39" fmla="*/ 576 h 576"/>
              <a:gd name="T40" fmla="*/ 3840 w 5568"/>
              <a:gd name="T41" fmla="*/ 288 h 576"/>
              <a:gd name="T42" fmla="*/ 4032 w 5568"/>
              <a:gd name="T43" fmla="*/ 0 h 576"/>
              <a:gd name="T44" fmla="*/ 4224 w 5568"/>
              <a:gd name="T45" fmla="*/ 288 h 576"/>
              <a:gd name="T46" fmla="*/ 4416 w 5568"/>
              <a:gd name="T47" fmla="*/ 576 h 576"/>
              <a:gd name="T48" fmla="*/ 4608 w 5568"/>
              <a:gd name="T49" fmla="*/ 288 h 576"/>
              <a:gd name="T50" fmla="*/ 4800 w 5568"/>
              <a:gd name="T51" fmla="*/ 0 h 576"/>
              <a:gd name="T52" fmla="*/ 4992 w 5568"/>
              <a:gd name="T53" fmla="*/ 288 h 576"/>
              <a:gd name="T54" fmla="*/ 5184 w 5568"/>
              <a:gd name="T55" fmla="*/ 576 h 576"/>
              <a:gd name="T56" fmla="*/ 5376 w 5568"/>
              <a:gd name="T57" fmla="*/ 288 h 576"/>
              <a:gd name="T58" fmla="*/ 5568 w 5568"/>
              <a:gd name="T59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568" h="576">
                <a:moveTo>
                  <a:pt x="0" y="288"/>
                </a:moveTo>
                <a:cubicBezTo>
                  <a:pt x="64" y="144"/>
                  <a:pt x="128" y="0"/>
                  <a:pt x="192" y="0"/>
                </a:cubicBezTo>
                <a:cubicBezTo>
                  <a:pt x="256" y="0"/>
                  <a:pt x="320" y="192"/>
                  <a:pt x="384" y="288"/>
                </a:cubicBezTo>
                <a:cubicBezTo>
                  <a:pt x="448" y="384"/>
                  <a:pt x="512" y="576"/>
                  <a:pt x="576" y="576"/>
                </a:cubicBezTo>
                <a:cubicBezTo>
                  <a:pt x="640" y="576"/>
                  <a:pt x="704" y="384"/>
                  <a:pt x="768" y="288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288"/>
                </a:cubicBezTo>
                <a:cubicBezTo>
                  <a:pt x="1216" y="384"/>
                  <a:pt x="1280" y="576"/>
                  <a:pt x="1344" y="576"/>
                </a:cubicBezTo>
                <a:cubicBezTo>
                  <a:pt x="1408" y="576"/>
                  <a:pt x="1472" y="384"/>
                  <a:pt x="1536" y="288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288"/>
                </a:cubicBezTo>
                <a:cubicBezTo>
                  <a:pt x="1984" y="384"/>
                  <a:pt x="2048" y="576"/>
                  <a:pt x="2112" y="576"/>
                </a:cubicBezTo>
                <a:cubicBezTo>
                  <a:pt x="2176" y="576"/>
                  <a:pt x="2240" y="384"/>
                  <a:pt x="2304" y="288"/>
                </a:cubicBezTo>
                <a:cubicBezTo>
                  <a:pt x="2368" y="192"/>
                  <a:pt x="2432" y="0"/>
                  <a:pt x="2496" y="0"/>
                </a:cubicBezTo>
                <a:cubicBezTo>
                  <a:pt x="2560" y="0"/>
                  <a:pt x="2624" y="192"/>
                  <a:pt x="2688" y="288"/>
                </a:cubicBezTo>
                <a:cubicBezTo>
                  <a:pt x="2752" y="384"/>
                  <a:pt x="2816" y="576"/>
                  <a:pt x="2880" y="576"/>
                </a:cubicBezTo>
                <a:cubicBezTo>
                  <a:pt x="2944" y="576"/>
                  <a:pt x="3008" y="384"/>
                  <a:pt x="3072" y="288"/>
                </a:cubicBezTo>
                <a:cubicBezTo>
                  <a:pt x="3136" y="192"/>
                  <a:pt x="3200" y="0"/>
                  <a:pt x="3264" y="0"/>
                </a:cubicBezTo>
                <a:cubicBezTo>
                  <a:pt x="3328" y="0"/>
                  <a:pt x="3392" y="192"/>
                  <a:pt x="3456" y="288"/>
                </a:cubicBezTo>
                <a:cubicBezTo>
                  <a:pt x="3520" y="384"/>
                  <a:pt x="3584" y="576"/>
                  <a:pt x="3648" y="576"/>
                </a:cubicBezTo>
                <a:cubicBezTo>
                  <a:pt x="3712" y="576"/>
                  <a:pt x="3776" y="384"/>
                  <a:pt x="3840" y="288"/>
                </a:cubicBezTo>
                <a:cubicBezTo>
                  <a:pt x="3904" y="192"/>
                  <a:pt x="3968" y="0"/>
                  <a:pt x="4032" y="0"/>
                </a:cubicBezTo>
                <a:cubicBezTo>
                  <a:pt x="4096" y="0"/>
                  <a:pt x="4160" y="192"/>
                  <a:pt x="4224" y="288"/>
                </a:cubicBezTo>
                <a:cubicBezTo>
                  <a:pt x="4288" y="384"/>
                  <a:pt x="4352" y="576"/>
                  <a:pt x="4416" y="576"/>
                </a:cubicBezTo>
                <a:cubicBezTo>
                  <a:pt x="4480" y="576"/>
                  <a:pt x="4544" y="384"/>
                  <a:pt x="4608" y="288"/>
                </a:cubicBezTo>
                <a:cubicBezTo>
                  <a:pt x="4672" y="192"/>
                  <a:pt x="4736" y="0"/>
                  <a:pt x="4800" y="0"/>
                </a:cubicBezTo>
                <a:cubicBezTo>
                  <a:pt x="4864" y="0"/>
                  <a:pt x="4928" y="192"/>
                  <a:pt x="4992" y="288"/>
                </a:cubicBezTo>
                <a:cubicBezTo>
                  <a:pt x="5056" y="384"/>
                  <a:pt x="5120" y="576"/>
                  <a:pt x="5184" y="576"/>
                </a:cubicBezTo>
                <a:cubicBezTo>
                  <a:pt x="5248" y="576"/>
                  <a:pt x="5312" y="384"/>
                  <a:pt x="5376" y="288"/>
                </a:cubicBezTo>
                <a:cubicBezTo>
                  <a:pt x="5440" y="192"/>
                  <a:pt x="5536" y="48"/>
                  <a:pt x="5568" y="0"/>
                </a:cubicBezTo>
              </a:path>
            </a:pathLst>
          </a:custGeom>
          <a:noFill/>
          <a:ln w="76200" cap="sq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64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相遇后，仍然独自传播</a:t>
            </a:r>
          </a:p>
        </p:txBody>
      </p:sp>
      <p:sp>
        <p:nvSpPr>
          <p:cNvPr id="146461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23975"/>
          </a:xfrm>
        </p:spPr>
        <p:txBody>
          <a:bodyPr/>
          <a:lstStyle/>
          <a:p>
            <a:r>
              <a:rPr lang="zh-CN" altLang="en-US"/>
              <a:t>若是粒子相遇，则将发生碰撞，各自的状态都将改变</a:t>
            </a:r>
          </a:p>
        </p:txBody>
      </p:sp>
      <p:sp>
        <p:nvSpPr>
          <p:cNvPr id="146454" name="Oval 22"/>
          <p:cNvSpPr>
            <a:spLocks noChangeArrowheads="1"/>
          </p:cNvSpPr>
          <p:nvPr/>
        </p:nvSpPr>
        <p:spPr bwMode="auto">
          <a:xfrm>
            <a:off x="5002213" y="5157788"/>
            <a:ext cx="287337" cy="287337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6455" name="Oval 23"/>
          <p:cNvSpPr>
            <a:spLocks noChangeArrowheads="1"/>
          </p:cNvSpPr>
          <p:nvPr/>
        </p:nvSpPr>
        <p:spPr bwMode="auto">
          <a:xfrm>
            <a:off x="6370638" y="4333875"/>
            <a:ext cx="287337" cy="28733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6456" name="Oval 24"/>
          <p:cNvSpPr>
            <a:spLocks noChangeArrowheads="1"/>
          </p:cNvSpPr>
          <p:nvPr/>
        </p:nvSpPr>
        <p:spPr bwMode="auto">
          <a:xfrm>
            <a:off x="6299200" y="4060825"/>
            <a:ext cx="287338" cy="28733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6457" name="Oval 25"/>
          <p:cNvSpPr>
            <a:spLocks noChangeArrowheads="1"/>
          </p:cNvSpPr>
          <p:nvPr/>
        </p:nvSpPr>
        <p:spPr bwMode="auto">
          <a:xfrm>
            <a:off x="7596188" y="3213100"/>
            <a:ext cx="287337" cy="28733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6458" name="Oval 26"/>
          <p:cNvSpPr>
            <a:spLocks noChangeArrowheads="1"/>
          </p:cNvSpPr>
          <p:nvPr/>
        </p:nvSpPr>
        <p:spPr bwMode="auto">
          <a:xfrm>
            <a:off x="8283575" y="4773613"/>
            <a:ext cx="287338" cy="287337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6449" name="Line 17"/>
          <p:cNvSpPr>
            <a:spLocks noChangeShapeType="1"/>
          </p:cNvSpPr>
          <p:nvPr/>
        </p:nvSpPr>
        <p:spPr bwMode="auto">
          <a:xfrm>
            <a:off x="5146675" y="4221163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6450" name="Line 18"/>
          <p:cNvSpPr>
            <a:spLocks noChangeShapeType="1"/>
          </p:cNvSpPr>
          <p:nvPr/>
        </p:nvSpPr>
        <p:spPr bwMode="auto">
          <a:xfrm flipV="1">
            <a:off x="5291138" y="4221163"/>
            <a:ext cx="15843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6451" name="Line 19"/>
          <p:cNvSpPr>
            <a:spLocks noChangeShapeType="1"/>
          </p:cNvSpPr>
          <p:nvPr/>
        </p:nvSpPr>
        <p:spPr bwMode="auto">
          <a:xfrm flipV="1">
            <a:off x="6875463" y="3429000"/>
            <a:ext cx="7921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6452" name="Line 20"/>
          <p:cNvSpPr>
            <a:spLocks noChangeShapeType="1"/>
          </p:cNvSpPr>
          <p:nvPr/>
        </p:nvSpPr>
        <p:spPr bwMode="auto">
          <a:xfrm>
            <a:off x="6875463" y="4221163"/>
            <a:ext cx="14398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6459" name="Line 27"/>
          <p:cNvSpPr>
            <a:spLocks noChangeShapeType="1"/>
          </p:cNvSpPr>
          <p:nvPr/>
        </p:nvSpPr>
        <p:spPr bwMode="auto">
          <a:xfrm>
            <a:off x="6875463" y="4221163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6460" name="Line 28"/>
          <p:cNvSpPr>
            <a:spLocks noChangeShapeType="1"/>
          </p:cNvSpPr>
          <p:nvPr/>
        </p:nvSpPr>
        <p:spPr bwMode="auto">
          <a:xfrm flipV="1">
            <a:off x="6875463" y="3429000"/>
            <a:ext cx="1223962" cy="7921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3" grpId="0" animBg="1"/>
      <p:bldP spid="146436" grpId="0" animBg="1"/>
      <p:bldP spid="146437" grpId="0" animBg="1"/>
      <p:bldP spid="146461" grpId="0" build="p"/>
      <p:bldP spid="146454" grpId="0" animBg="1"/>
      <p:bldP spid="146455" grpId="0" animBg="1"/>
      <p:bldP spid="146456" grpId="0" animBg="1"/>
      <p:bldP spid="146457" grpId="0" animBg="1"/>
      <p:bldP spid="146458" grpId="0" animBg="1"/>
      <p:bldP spid="146449" grpId="0" animBg="1"/>
      <p:bldP spid="146450" grpId="0" animBg="1"/>
      <p:bldP spid="146451" grpId="0" animBg="1"/>
      <p:bldP spid="146452" grpId="0" animBg="1"/>
      <p:bldP spid="146459" grpId="0" animBg="1"/>
      <p:bldP spid="14646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084" name="Object 4"/>
          <p:cNvGraphicFramePr>
            <a:graphicFrameLocks noChangeAspect="1"/>
          </p:cNvGraphicFramePr>
          <p:nvPr/>
        </p:nvGraphicFramePr>
        <p:xfrm>
          <a:off x="252413" y="3068638"/>
          <a:ext cx="8891587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5" name="Graph" r:id="rId3" imgW="3245760" imgH="2508480" progId="Origin50.Graph">
                  <p:embed/>
                </p:oleObj>
              </mc:Choice>
              <mc:Fallback>
                <p:oleObj name="Graph" r:id="rId3" imgW="3245760" imgH="250848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3068638"/>
                        <a:ext cx="8891587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9113" y="274638"/>
            <a:ext cx="8229600" cy="1143000"/>
          </a:xfrm>
        </p:spPr>
        <p:txBody>
          <a:bodyPr/>
          <a:lstStyle/>
          <a:p>
            <a:r>
              <a:rPr lang="zh-CN" altLang="en-US"/>
              <a:t>波包的空间分布及传播速度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600200"/>
            <a:ext cx="8229600" cy="1323975"/>
          </a:xfrm>
        </p:spPr>
        <p:txBody>
          <a:bodyPr/>
          <a:lstStyle/>
          <a:p>
            <a:r>
              <a:rPr lang="zh-CN" altLang="en-US"/>
              <a:t>叠加后，光波的能量集中于空间一个很小的区域中，即波包之外振幅极小。</a:t>
            </a:r>
          </a:p>
        </p:txBody>
      </p:sp>
      <p:graphicFrame>
        <p:nvGraphicFramePr>
          <p:cNvPr id="430088" name="Object 8"/>
          <p:cNvGraphicFramePr>
            <a:graphicFrameLocks noChangeAspect="1"/>
          </p:cNvGraphicFramePr>
          <p:nvPr/>
        </p:nvGraphicFramePr>
        <p:xfrm>
          <a:off x="34925" y="2565400"/>
          <a:ext cx="4152900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6" name="Equation" r:id="rId5" imgW="2247840" imgH="761760" progId="Equation.DSMT4">
                  <p:embed/>
                </p:oleObj>
              </mc:Choice>
              <mc:Fallback>
                <p:oleObj name="Equation" r:id="rId5" imgW="2247840" imgH="7617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2565400"/>
                        <a:ext cx="4152900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30091" name="Object 11"/>
              <p:cNvSpPr txBox="1"/>
              <p:nvPr/>
            </p:nvSpPr>
            <p:spPr bwMode="auto">
              <a:xfrm>
                <a:off x="5670577" y="2501325"/>
                <a:ext cx="3078136" cy="7858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CN" alt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±1</m:t>
                          </m:r>
                        </m:sub>
                      </m:sSub>
                      <m:r>
                        <a:rPr lang="zh-CN" alt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zh-CN" alt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zh-CN" alt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)=±</m:t>
                      </m:r>
                      <m:r>
                        <a:rPr lang="zh-CN" alt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30091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0577" y="2501325"/>
                <a:ext cx="3078136" cy="7858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0094" name="Object 14"/>
          <p:cNvGraphicFramePr>
            <a:graphicFrameLocks noChangeAspect="1"/>
          </p:cNvGraphicFramePr>
          <p:nvPr/>
        </p:nvGraphicFramePr>
        <p:xfrm>
          <a:off x="2195513" y="4652963"/>
          <a:ext cx="366871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7" name="Equation" r:id="rId8" imgW="1574640" imgH="419040" progId="Equation.DSMT4">
                  <p:embed/>
                </p:oleObj>
              </mc:Choice>
              <mc:Fallback>
                <p:oleObj name="Equation" r:id="rId8" imgW="1574640" imgH="419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652963"/>
                        <a:ext cx="366871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5" name="Object 15"/>
          <p:cNvGraphicFramePr>
            <a:graphicFrameLocks noChangeAspect="1"/>
          </p:cNvGraphicFramePr>
          <p:nvPr/>
        </p:nvGraphicFramePr>
        <p:xfrm>
          <a:off x="5076825" y="4221163"/>
          <a:ext cx="404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8" name="Equation" r:id="rId10" imgW="203040" imgH="228600" progId="Equation.DSMT4">
                  <p:embed/>
                </p:oleObj>
              </mc:Choice>
              <mc:Fallback>
                <p:oleObj name="Equation" r:id="rId10" imgW="20304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221163"/>
                        <a:ext cx="4048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6" name="Object 16"/>
          <p:cNvGraphicFramePr>
            <a:graphicFrameLocks noChangeAspect="1"/>
          </p:cNvGraphicFramePr>
          <p:nvPr/>
        </p:nvGraphicFramePr>
        <p:xfrm>
          <a:off x="3924300" y="4221163"/>
          <a:ext cx="404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9" name="Equation" r:id="rId12" imgW="203040" imgH="228600" progId="Equation.DSMT4">
                  <p:embed/>
                </p:oleObj>
              </mc:Choice>
              <mc:Fallback>
                <p:oleObj name="Equation" r:id="rId12" imgW="20304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221163"/>
                        <a:ext cx="4048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7" name="Object 17"/>
          <p:cNvGraphicFramePr>
            <a:graphicFrameLocks noChangeAspect="1"/>
          </p:cNvGraphicFramePr>
          <p:nvPr/>
        </p:nvGraphicFramePr>
        <p:xfrm>
          <a:off x="4246563" y="2538413"/>
          <a:ext cx="11176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0" name="Equation" r:id="rId14" imgW="507960" imgH="241200" progId="Equation.DSMT4">
                  <p:embed/>
                </p:oleObj>
              </mc:Choice>
              <mc:Fallback>
                <p:oleObj name="Equation" r:id="rId14" imgW="507960" imgH="241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3" y="2538413"/>
                        <a:ext cx="11176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8" name="Line 18"/>
          <p:cNvSpPr>
            <a:spLocks noChangeShapeType="1"/>
          </p:cNvSpPr>
          <p:nvPr/>
        </p:nvSpPr>
        <p:spPr bwMode="auto">
          <a:xfrm flipV="1">
            <a:off x="5003800" y="4148138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30099" name="Line 19"/>
          <p:cNvSpPr>
            <a:spLocks noChangeShapeType="1"/>
          </p:cNvSpPr>
          <p:nvPr/>
        </p:nvSpPr>
        <p:spPr bwMode="auto">
          <a:xfrm flipV="1">
            <a:off x="4356100" y="4148138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30100" name="Line 20"/>
          <p:cNvSpPr>
            <a:spLocks noChangeShapeType="1"/>
          </p:cNvSpPr>
          <p:nvPr/>
        </p:nvSpPr>
        <p:spPr bwMode="auto">
          <a:xfrm>
            <a:off x="4716463" y="2852738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30101" name="Text Box 21"/>
          <p:cNvSpPr txBox="1">
            <a:spLocks noChangeArrowheads="1"/>
          </p:cNvSpPr>
          <p:nvPr/>
        </p:nvSpPr>
        <p:spPr bwMode="auto">
          <a:xfrm>
            <a:off x="0" y="4149725"/>
            <a:ext cx="34194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/>
              <a:t>振动（波包）的分布区域</a:t>
            </a:r>
          </a:p>
          <a:p>
            <a:r>
              <a:rPr lang="zh-CN" altLang="en-US" sz="3200"/>
              <a:t>波包的有效长度，</a:t>
            </a:r>
            <a:r>
              <a:rPr lang="zh-CN" altLang="en-US" sz="3200" b="1">
                <a:ea typeface="楷体_GB2312" pitchFamily="49" charset="-122"/>
              </a:rPr>
              <a:t>相干长度</a:t>
            </a:r>
          </a:p>
        </p:txBody>
      </p:sp>
      <p:sp>
        <p:nvSpPr>
          <p:cNvPr id="430102" name="Line 22"/>
          <p:cNvSpPr>
            <a:spLocks noChangeShapeType="1"/>
          </p:cNvSpPr>
          <p:nvPr/>
        </p:nvSpPr>
        <p:spPr bwMode="auto">
          <a:xfrm>
            <a:off x="4532313" y="3284538"/>
            <a:ext cx="0" cy="12969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30103" name="Line 23"/>
          <p:cNvSpPr>
            <a:spLocks noChangeShapeType="1"/>
          </p:cNvSpPr>
          <p:nvPr/>
        </p:nvSpPr>
        <p:spPr bwMode="auto">
          <a:xfrm>
            <a:off x="4891088" y="3284538"/>
            <a:ext cx="0" cy="12969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30104" name="Line 24"/>
          <p:cNvSpPr>
            <a:spLocks noChangeShapeType="1"/>
          </p:cNvSpPr>
          <p:nvPr/>
        </p:nvSpPr>
        <p:spPr bwMode="auto">
          <a:xfrm>
            <a:off x="4516438" y="4597400"/>
            <a:ext cx="3587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430105" name="Object 25"/>
          <p:cNvGraphicFramePr>
            <a:graphicFrameLocks noChangeAspect="1"/>
          </p:cNvGraphicFramePr>
          <p:nvPr/>
        </p:nvGraphicFramePr>
        <p:xfrm>
          <a:off x="2843213" y="5589588"/>
          <a:ext cx="2951162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1" name="Equation" r:id="rId16" imgW="1104840" imgH="419040" progId="Equation.DSMT4">
                  <p:embed/>
                </p:oleObj>
              </mc:Choice>
              <mc:Fallback>
                <p:oleObj name="Equation" r:id="rId16" imgW="1104840" imgH="419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589588"/>
                        <a:ext cx="2951162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6" name="Object 26"/>
          <p:cNvGraphicFramePr>
            <a:graphicFrameLocks noChangeAspect="1"/>
          </p:cNvGraphicFramePr>
          <p:nvPr/>
        </p:nvGraphicFramePr>
        <p:xfrm>
          <a:off x="6372225" y="4149725"/>
          <a:ext cx="136842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2" name="Equation" r:id="rId18" imgW="583920" imgH="393480" progId="Equation.DSMT4">
                  <p:embed/>
                </p:oleObj>
              </mc:Choice>
              <mc:Fallback>
                <p:oleObj name="Equation" r:id="rId18" imgW="583920" imgH="3934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149725"/>
                        <a:ext cx="1368425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08" name="Rectangle 28"/>
          <p:cNvSpPr>
            <a:spLocks noChangeArrowheads="1"/>
          </p:cNvSpPr>
          <p:nvPr/>
        </p:nvSpPr>
        <p:spPr bwMode="auto">
          <a:xfrm>
            <a:off x="5795963" y="5157788"/>
            <a:ext cx="28813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kumimoji="1"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波包传播的速度</a:t>
            </a:r>
          </a:p>
          <a:p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群速度</a:t>
            </a:r>
            <a:r>
              <a:rPr kumimoji="1" lang="zh-CN" altLang="en-US" sz="2800"/>
              <a:t> </a:t>
            </a:r>
          </a:p>
        </p:txBody>
      </p:sp>
      <p:graphicFrame>
        <p:nvGraphicFramePr>
          <p:cNvPr id="43010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459816"/>
              </p:ext>
            </p:extLst>
          </p:nvPr>
        </p:nvGraphicFramePr>
        <p:xfrm>
          <a:off x="5884364" y="3160713"/>
          <a:ext cx="18002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3" name="Equation" r:id="rId20" imgW="901440" imgH="393480" progId="Equation.DSMT4">
                  <p:embed/>
                </p:oleObj>
              </mc:Choice>
              <mc:Fallback>
                <p:oleObj name="Equation" r:id="rId20" imgW="901440" imgH="393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364" y="3160713"/>
                        <a:ext cx="180022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1" grpId="0"/>
      <p:bldP spid="430098" grpId="0" animBg="1"/>
      <p:bldP spid="430099" grpId="0" animBg="1"/>
      <p:bldP spid="430100" grpId="0" animBg="1"/>
      <p:bldP spid="430101" grpId="0"/>
      <p:bldP spid="43010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7084" name="Object 12"/>
          <p:cNvGraphicFramePr>
            <a:graphicFrameLocks noChangeAspect="1"/>
          </p:cNvGraphicFramePr>
          <p:nvPr/>
        </p:nvGraphicFramePr>
        <p:xfrm>
          <a:off x="4206875" y="2420938"/>
          <a:ext cx="4181475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74" name="Equation" r:id="rId4" imgW="1587240" imgH="393480" progId="Equation.DSMT4">
                  <p:embed/>
                </p:oleObj>
              </mc:Choice>
              <mc:Fallback>
                <p:oleObj name="Equation" r:id="rId4" imgW="158724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2420938"/>
                        <a:ext cx="4181475" cy="10366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介质中群速度和相速度的关系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1600200"/>
          </a:xfrm>
        </p:spPr>
        <p:txBody>
          <a:bodyPr/>
          <a:lstStyle/>
          <a:p>
            <a:r>
              <a:rPr lang="zh-CN" altLang="en-US"/>
              <a:t>波在介质中的相速度与波长有关，即不同波长的光，在同一介质中，相速度不同，折射率不同。</a:t>
            </a:r>
          </a:p>
        </p:txBody>
      </p:sp>
      <p:graphicFrame>
        <p:nvGraphicFramePr>
          <p:cNvPr id="387076" name="Object 4"/>
          <p:cNvGraphicFramePr>
            <a:graphicFrameLocks noChangeAspect="1"/>
          </p:cNvGraphicFramePr>
          <p:nvPr/>
        </p:nvGraphicFramePr>
        <p:xfrm>
          <a:off x="152400" y="3451225"/>
          <a:ext cx="150495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75" name="Equation" r:id="rId6" imgW="571320" imgH="393480" progId="Equation.DSMT4">
                  <p:embed/>
                </p:oleObj>
              </mc:Choice>
              <mc:Fallback>
                <p:oleObj name="Equation" r:id="rId6" imgW="5713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51225"/>
                        <a:ext cx="150495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7" name="Object 5"/>
          <p:cNvGraphicFramePr>
            <a:graphicFrameLocks noChangeAspect="1"/>
          </p:cNvGraphicFramePr>
          <p:nvPr/>
        </p:nvGraphicFramePr>
        <p:xfrm>
          <a:off x="1654175" y="3343275"/>
          <a:ext cx="173672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76" name="Equation" r:id="rId8" imgW="660240" imgH="457200" progId="Equation.DSMT4">
                  <p:embed/>
                </p:oleObj>
              </mc:Choice>
              <mc:Fallback>
                <p:oleObj name="Equation" r:id="rId8" imgW="66024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3343275"/>
                        <a:ext cx="1736725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8" name="Object 6"/>
          <p:cNvGraphicFramePr>
            <a:graphicFrameLocks noChangeAspect="1"/>
          </p:cNvGraphicFramePr>
          <p:nvPr/>
        </p:nvGraphicFramePr>
        <p:xfrm>
          <a:off x="3314700" y="3384550"/>
          <a:ext cx="217170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77" name="Equation" r:id="rId10" imgW="825480" imgH="419040" progId="Equation.DSMT4">
                  <p:embed/>
                </p:oleObj>
              </mc:Choice>
              <mc:Fallback>
                <p:oleObj name="Equation" r:id="rId10" imgW="82548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3384550"/>
                        <a:ext cx="217170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9" name="Object 7"/>
          <p:cNvGraphicFramePr>
            <a:graphicFrameLocks noChangeAspect="1"/>
          </p:cNvGraphicFramePr>
          <p:nvPr/>
        </p:nvGraphicFramePr>
        <p:xfrm>
          <a:off x="3360738" y="4572000"/>
          <a:ext cx="514350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78" name="Equation" r:id="rId12" imgW="1955520" imgH="419040" progId="Equation.DSMT4">
                  <p:embed/>
                </p:oleObj>
              </mc:Choice>
              <mc:Fallback>
                <p:oleObj name="Equation" r:id="rId12" imgW="195552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4572000"/>
                        <a:ext cx="5143500" cy="110331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0" name="Object 8"/>
          <p:cNvGraphicFramePr>
            <a:graphicFrameLocks noChangeAspect="1"/>
          </p:cNvGraphicFramePr>
          <p:nvPr/>
        </p:nvGraphicFramePr>
        <p:xfrm>
          <a:off x="5334000" y="3384550"/>
          <a:ext cx="3040063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79" name="Equation" r:id="rId14" imgW="1155600" imgH="419040" progId="Equation.DSMT4">
                  <p:embed/>
                </p:oleObj>
              </mc:Choice>
              <mc:Fallback>
                <p:oleObj name="Equation" r:id="rId14" imgW="115560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384550"/>
                        <a:ext cx="3040063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1" name="Object 9"/>
          <p:cNvGraphicFramePr>
            <a:graphicFrameLocks noChangeAspect="1"/>
          </p:cNvGraphicFramePr>
          <p:nvPr/>
        </p:nvGraphicFramePr>
        <p:xfrm>
          <a:off x="685800" y="4572000"/>
          <a:ext cx="217170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80" name="Equation" r:id="rId16" imgW="825480" imgH="419040" progId="Equation.DSMT4">
                  <p:embed/>
                </p:oleObj>
              </mc:Choice>
              <mc:Fallback>
                <p:oleObj name="Equation" r:id="rId16" imgW="82548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72000"/>
                        <a:ext cx="217170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274638"/>
            <a:ext cx="5565775" cy="1143000"/>
          </a:xfrm>
        </p:spPr>
        <p:txBody>
          <a:bodyPr/>
          <a:lstStyle/>
          <a:p>
            <a:r>
              <a:rPr lang="zh-CN" altLang="en-US"/>
              <a:t>波包的色散关系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1341438"/>
            <a:ext cx="8229600" cy="1397000"/>
          </a:xfrm>
        </p:spPr>
        <p:txBody>
          <a:bodyPr/>
          <a:lstStyle/>
          <a:p>
            <a:r>
              <a:rPr lang="zh-CN" altLang="en-US"/>
              <a:t>真空中没有色散，群速度等于相速度</a:t>
            </a:r>
          </a:p>
          <a:p>
            <a:r>
              <a:rPr lang="zh-CN" altLang="en-US"/>
              <a:t>介质中，不同波长的单色光的相速度不同</a:t>
            </a:r>
          </a:p>
        </p:txBody>
      </p:sp>
      <p:graphicFrame>
        <p:nvGraphicFramePr>
          <p:cNvPr id="435216" name="Object 16"/>
          <p:cNvGraphicFramePr>
            <a:graphicFrameLocks noChangeAspect="1"/>
          </p:cNvGraphicFramePr>
          <p:nvPr/>
        </p:nvGraphicFramePr>
        <p:xfrm>
          <a:off x="7164388" y="3848100"/>
          <a:ext cx="10890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58" name="Equation" r:id="rId3" imgW="507960" imgH="241200" progId="Equation.DSMT4">
                  <p:embed/>
                </p:oleObj>
              </mc:Choice>
              <mc:Fallback>
                <p:oleObj name="Equation" r:id="rId3" imgW="507960" imgH="241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3848100"/>
                        <a:ext cx="10890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7" name="Object 17"/>
          <p:cNvGraphicFramePr>
            <a:graphicFrameLocks noChangeAspect="1"/>
          </p:cNvGraphicFramePr>
          <p:nvPr/>
        </p:nvGraphicFramePr>
        <p:xfrm>
          <a:off x="5795963" y="3573463"/>
          <a:ext cx="12001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59" name="Equation" r:id="rId5" imgW="558720" imgH="419040" progId="Equation.DSMT4">
                  <p:embed/>
                </p:oleObj>
              </mc:Choice>
              <mc:Fallback>
                <p:oleObj name="Equation" r:id="rId5" imgW="558720" imgH="419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573463"/>
                        <a:ext cx="120015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8" name="Object 18"/>
          <p:cNvGraphicFramePr>
            <a:graphicFrameLocks noChangeAspect="1"/>
          </p:cNvGraphicFramePr>
          <p:nvPr/>
        </p:nvGraphicFramePr>
        <p:xfrm>
          <a:off x="1763713" y="3860800"/>
          <a:ext cx="12001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60" name="Equation" r:id="rId7" imgW="558720" imgH="203040" progId="Equation.DSMT4">
                  <p:embed/>
                </p:oleObj>
              </mc:Choice>
              <mc:Fallback>
                <p:oleObj name="Equation" r:id="rId7" imgW="55872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860800"/>
                        <a:ext cx="120015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9" name="Object 19"/>
          <p:cNvGraphicFramePr>
            <a:graphicFrameLocks noChangeAspect="1"/>
          </p:cNvGraphicFramePr>
          <p:nvPr/>
        </p:nvGraphicFramePr>
        <p:xfrm>
          <a:off x="3132138" y="3644900"/>
          <a:ext cx="24288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61" name="Equation" r:id="rId9" imgW="1130040" imgH="419040" progId="Equation.DSMT4">
                  <p:embed/>
                </p:oleObj>
              </mc:Choice>
              <mc:Fallback>
                <p:oleObj name="Equation" r:id="rId9" imgW="1130040" imgH="419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644900"/>
                        <a:ext cx="242887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20" name="Object 20"/>
          <p:cNvGraphicFramePr>
            <a:graphicFrameLocks noChangeAspect="1"/>
          </p:cNvGraphicFramePr>
          <p:nvPr/>
        </p:nvGraphicFramePr>
        <p:xfrm>
          <a:off x="5100638" y="2600325"/>
          <a:ext cx="120015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62" name="Equation" r:id="rId11" imgW="558720" imgH="419040" progId="Equation.DSMT4">
                  <p:embed/>
                </p:oleObj>
              </mc:Choice>
              <mc:Fallback>
                <p:oleObj name="Equation" r:id="rId11" imgW="558720" imgH="419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638" y="2600325"/>
                        <a:ext cx="120015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21" name="Object 21"/>
          <p:cNvGraphicFramePr>
            <a:graphicFrameLocks noChangeAspect="1"/>
          </p:cNvGraphicFramePr>
          <p:nvPr/>
        </p:nvGraphicFramePr>
        <p:xfrm>
          <a:off x="2770188" y="5014913"/>
          <a:ext cx="10636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63" name="Equation" r:id="rId13" imgW="495000" imgH="241200" progId="Equation.DSMT4">
                  <p:embed/>
                </p:oleObj>
              </mc:Choice>
              <mc:Fallback>
                <p:oleObj name="Equation" r:id="rId13" imgW="495000" imgH="241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5014913"/>
                        <a:ext cx="10636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22" name="Object 22"/>
          <p:cNvGraphicFramePr>
            <a:graphicFrameLocks noChangeAspect="1"/>
          </p:cNvGraphicFramePr>
          <p:nvPr/>
        </p:nvGraphicFramePr>
        <p:xfrm>
          <a:off x="5434013" y="4724400"/>
          <a:ext cx="1173162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64" name="Equation" r:id="rId15" imgW="545760" imgH="419040" progId="Equation.DSMT4">
                  <p:embed/>
                </p:oleObj>
              </mc:Choice>
              <mc:Fallback>
                <p:oleObj name="Equation" r:id="rId15" imgW="545760" imgH="4190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4724400"/>
                        <a:ext cx="1173162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23" name="Object 23"/>
          <p:cNvGraphicFramePr>
            <a:graphicFrameLocks noChangeAspect="1"/>
          </p:cNvGraphicFramePr>
          <p:nvPr/>
        </p:nvGraphicFramePr>
        <p:xfrm>
          <a:off x="7108825" y="4962525"/>
          <a:ext cx="10620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65" name="Equation" r:id="rId17" imgW="495000" imgH="241200" progId="Equation.DSMT4">
                  <p:embed/>
                </p:oleObj>
              </mc:Choice>
              <mc:Fallback>
                <p:oleObj name="Equation" r:id="rId17" imgW="495000" imgH="2412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8825" y="4962525"/>
                        <a:ext cx="106203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24" name="Object 24"/>
          <p:cNvGraphicFramePr>
            <a:graphicFrameLocks noChangeAspect="1"/>
          </p:cNvGraphicFramePr>
          <p:nvPr/>
        </p:nvGraphicFramePr>
        <p:xfrm>
          <a:off x="1223963" y="4762500"/>
          <a:ext cx="120015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66" name="Equation" r:id="rId19" imgW="558720" imgH="419040" progId="Equation.DSMT4">
                  <p:embed/>
                </p:oleObj>
              </mc:Choice>
              <mc:Fallback>
                <p:oleObj name="Equation" r:id="rId19" imgW="558720" imgH="4190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4762500"/>
                        <a:ext cx="120015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25" name="Object 25"/>
          <p:cNvGraphicFramePr>
            <a:graphicFrameLocks noChangeAspect="1"/>
          </p:cNvGraphicFramePr>
          <p:nvPr/>
        </p:nvGraphicFramePr>
        <p:xfrm>
          <a:off x="6564313" y="2843213"/>
          <a:ext cx="15795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67" name="Equation" r:id="rId21" imgW="736560" imgH="241200" progId="Equation.DSMT4">
                  <p:embed/>
                </p:oleObj>
              </mc:Choice>
              <mc:Fallback>
                <p:oleObj name="Equation" r:id="rId21" imgW="736560" imgH="241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2843213"/>
                        <a:ext cx="157956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26" name="Object 26"/>
          <p:cNvGraphicFramePr>
            <a:graphicFrameLocks noChangeAspect="1"/>
          </p:cNvGraphicFramePr>
          <p:nvPr/>
        </p:nvGraphicFramePr>
        <p:xfrm>
          <a:off x="323850" y="2420938"/>
          <a:ext cx="2671763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68" name="Equation" r:id="rId23" imgW="1015920" imgH="419040" progId="Equation.DSMT4">
                  <p:embed/>
                </p:oleObj>
              </mc:Choice>
              <mc:Fallback>
                <p:oleObj name="Equation" r:id="rId23" imgW="1015920" imgH="4190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420938"/>
                        <a:ext cx="2671763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27" name="Rectangle 27"/>
          <p:cNvSpPr>
            <a:spLocks noChangeArrowheads="1"/>
          </p:cNvSpPr>
          <p:nvPr/>
        </p:nvSpPr>
        <p:spPr bwMode="auto">
          <a:xfrm>
            <a:off x="5146675" y="4760913"/>
            <a:ext cx="3240088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5228" name="Rectangle 28"/>
          <p:cNvSpPr>
            <a:spLocks noChangeArrowheads="1"/>
          </p:cNvSpPr>
          <p:nvPr/>
        </p:nvSpPr>
        <p:spPr bwMode="auto">
          <a:xfrm>
            <a:off x="827088" y="4725988"/>
            <a:ext cx="3238500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5229" name="Text Box 29"/>
          <p:cNvSpPr txBox="1">
            <a:spLocks noChangeArrowheads="1"/>
          </p:cNvSpPr>
          <p:nvPr/>
        </p:nvSpPr>
        <p:spPr bwMode="auto">
          <a:xfrm>
            <a:off x="3492500" y="2852738"/>
            <a:ext cx="1250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/>
              <a:t>真空中</a:t>
            </a:r>
          </a:p>
        </p:txBody>
      </p:sp>
      <p:sp>
        <p:nvSpPr>
          <p:cNvPr id="435230" name="Text Box 30"/>
          <p:cNvSpPr txBox="1">
            <a:spLocks noChangeArrowheads="1"/>
          </p:cNvSpPr>
          <p:nvPr/>
        </p:nvSpPr>
        <p:spPr bwMode="auto">
          <a:xfrm>
            <a:off x="323850" y="3773488"/>
            <a:ext cx="1250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/>
              <a:t>介质中</a:t>
            </a:r>
          </a:p>
        </p:txBody>
      </p:sp>
      <p:graphicFrame>
        <p:nvGraphicFramePr>
          <p:cNvPr id="435232" name="Object 32"/>
          <p:cNvGraphicFramePr>
            <a:graphicFrameLocks noChangeAspect="1"/>
          </p:cNvGraphicFramePr>
          <p:nvPr/>
        </p:nvGraphicFramePr>
        <p:xfrm>
          <a:off x="5795963" y="476250"/>
          <a:ext cx="212725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69" name="Equation" r:id="rId25" imgW="990360" imgH="419040" progId="Equation.DSMT4">
                  <p:embed/>
                </p:oleObj>
              </mc:Choice>
              <mc:Fallback>
                <p:oleObj name="Equation" r:id="rId25" imgW="990360" imgH="41904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76250"/>
                        <a:ext cx="212725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33" name="Text Box 33"/>
          <p:cNvSpPr txBox="1">
            <a:spLocks noChangeArrowheads="1"/>
          </p:cNvSpPr>
          <p:nvPr/>
        </p:nvSpPr>
        <p:spPr bwMode="auto">
          <a:xfrm>
            <a:off x="1600200" y="5824538"/>
            <a:ext cx="1606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/>
              <a:t>多数情况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27" grpId="0" animBg="1"/>
      <p:bldP spid="435228" grpId="0" animBg="1"/>
      <p:bldP spid="435229" grpId="0"/>
      <p:bldP spid="435230" grpId="0"/>
      <p:bldP spid="4352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作业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习题</a:t>
            </a:r>
            <a:r>
              <a:rPr lang="en-US" altLang="zh-CN" dirty="0"/>
              <a:t>3.2</a:t>
            </a:r>
            <a:r>
              <a:rPr lang="zh-CN" altLang="en-US" dirty="0"/>
              <a:t>，</a:t>
            </a:r>
            <a:r>
              <a:rPr lang="en-US" altLang="zh-CN" dirty="0"/>
              <a:t>3.3</a:t>
            </a:r>
            <a:r>
              <a:rPr lang="zh-CN" altLang="en-US" dirty="0"/>
              <a:t>，</a:t>
            </a:r>
            <a:r>
              <a:rPr lang="en-US" altLang="zh-CN"/>
              <a:t>3.9</a:t>
            </a:r>
            <a:r>
              <a:rPr lang="zh-CN" altLang="en-US"/>
              <a:t>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24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70" name="Freeform 14"/>
          <p:cNvSpPr>
            <a:spLocks/>
          </p:cNvSpPr>
          <p:nvPr/>
        </p:nvSpPr>
        <p:spPr bwMode="auto">
          <a:xfrm>
            <a:off x="2062163" y="1916113"/>
            <a:ext cx="3733800" cy="2374900"/>
          </a:xfrm>
          <a:custGeom>
            <a:avLst/>
            <a:gdLst>
              <a:gd name="T0" fmla="*/ 0 w 5568"/>
              <a:gd name="T1" fmla="*/ 288 h 576"/>
              <a:gd name="T2" fmla="*/ 192 w 5568"/>
              <a:gd name="T3" fmla="*/ 0 h 576"/>
              <a:gd name="T4" fmla="*/ 384 w 5568"/>
              <a:gd name="T5" fmla="*/ 288 h 576"/>
              <a:gd name="T6" fmla="*/ 576 w 5568"/>
              <a:gd name="T7" fmla="*/ 576 h 576"/>
              <a:gd name="T8" fmla="*/ 768 w 5568"/>
              <a:gd name="T9" fmla="*/ 288 h 576"/>
              <a:gd name="T10" fmla="*/ 960 w 5568"/>
              <a:gd name="T11" fmla="*/ 0 h 576"/>
              <a:gd name="T12" fmla="*/ 1152 w 5568"/>
              <a:gd name="T13" fmla="*/ 288 h 576"/>
              <a:gd name="T14" fmla="*/ 1344 w 5568"/>
              <a:gd name="T15" fmla="*/ 576 h 576"/>
              <a:gd name="T16" fmla="*/ 1536 w 5568"/>
              <a:gd name="T17" fmla="*/ 288 h 576"/>
              <a:gd name="T18" fmla="*/ 1728 w 5568"/>
              <a:gd name="T19" fmla="*/ 0 h 576"/>
              <a:gd name="T20" fmla="*/ 1920 w 5568"/>
              <a:gd name="T21" fmla="*/ 288 h 576"/>
              <a:gd name="T22" fmla="*/ 2112 w 5568"/>
              <a:gd name="T23" fmla="*/ 576 h 576"/>
              <a:gd name="T24" fmla="*/ 2304 w 5568"/>
              <a:gd name="T25" fmla="*/ 288 h 576"/>
              <a:gd name="T26" fmla="*/ 2496 w 5568"/>
              <a:gd name="T27" fmla="*/ 0 h 576"/>
              <a:gd name="T28" fmla="*/ 2688 w 5568"/>
              <a:gd name="T29" fmla="*/ 288 h 576"/>
              <a:gd name="T30" fmla="*/ 2880 w 5568"/>
              <a:gd name="T31" fmla="*/ 576 h 576"/>
              <a:gd name="T32" fmla="*/ 3072 w 5568"/>
              <a:gd name="T33" fmla="*/ 288 h 576"/>
              <a:gd name="T34" fmla="*/ 3264 w 5568"/>
              <a:gd name="T35" fmla="*/ 0 h 576"/>
              <a:gd name="T36" fmla="*/ 3456 w 5568"/>
              <a:gd name="T37" fmla="*/ 288 h 576"/>
              <a:gd name="T38" fmla="*/ 3648 w 5568"/>
              <a:gd name="T39" fmla="*/ 576 h 576"/>
              <a:gd name="T40" fmla="*/ 3840 w 5568"/>
              <a:gd name="T41" fmla="*/ 288 h 576"/>
              <a:gd name="T42" fmla="*/ 4032 w 5568"/>
              <a:gd name="T43" fmla="*/ 0 h 576"/>
              <a:gd name="T44" fmla="*/ 4224 w 5568"/>
              <a:gd name="T45" fmla="*/ 288 h 576"/>
              <a:gd name="T46" fmla="*/ 4416 w 5568"/>
              <a:gd name="T47" fmla="*/ 576 h 576"/>
              <a:gd name="T48" fmla="*/ 4608 w 5568"/>
              <a:gd name="T49" fmla="*/ 288 h 576"/>
              <a:gd name="T50" fmla="*/ 4800 w 5568"/>
              <a:gd name="T51" fmla="*/ 0 h 576"/>
              <a:gd name="T52" fmla="*/ 4992 w 5568"/>
              <a:gd name="T53" fmla="*/ 288 h 576"/>
              <a:gd name="T54" fmla="*/ 5184 w 5568"/>
              <a:gd name="T55" fmla="*/ 576 h 576"/>
              <a:gd name="T56" fmla="*/ 5376 w 5568"/>
              <a:gd name="T57" fmla="*/ 288 h 576"/>
              <a:gd name="T58" fmla="*/ 5568 w 5568"/>
              <a:gd name="T59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568" h="576">
                <a:moveTo>
                  <a:pt x="0" y="288"/>
                </a:moveTo>
                <a:cubicBezTo>
                  <a:pt x="64" y="144"/>
                  <a:pt x="128" y="0"/>
                  <a:pt x="192" y="0"/>
                </a:cubicBezTo>
                <a:cubicBezTo>
                  <a:pt x="256" y="0"/>
                  <a:pt x="320" y="192"/>
                  <a:pt x="384" y="288"/>
                </a:cubicBezTo>
                <a:cubicBezTo>
                  <a:pt x="448" y="384"/>
                  <a:pt x="512" y="576"/>
                  <a:pt x="576" y="576"/>
                </a:cubicBezTo>
                <a:cubicBezTo>
                  <a:pt x="640" y="576"/>
                  <a:pt x="704" y="384"/>
                  <a:pt x="768" y="288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288"/>
                </a:cubicBezTo>
                <a:cubicBezTo>
                  <a:pt x="1216" y="384"/>
                  <a:pt x="1280" y="576"/>
                  <a:pt x="1344" y="576"/>
                </a:cubicBezTo>
                <a:cubicBezTo>
                  <a:pt x="1408" y="576"/>
                  <a:pt x="1472" y="384"/>
                  <a:pt x="1536" y="288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288"/>
                </a:cubicBezTo>
                <a:cubicBezTo>
                  <a:pt x="1984" y="384"/>
                  <a:pt x="2048" y="576"/>
                  <a:pt x="2112" y="576"/>
                </a:cubicBezTo>
                <a:cubicBezTo>
                  <a:pt x="2176" y="576"/>
                  <a:pt x="2240" y="384"/>
                  <a:pt x="2304" y="288"/>
                </a:cubicBezTo>
                <a:cubicBezTo>
                  <a:pt x="2368" y="192"/>
                  <a:pt x="2432" y="0"/>
                  <a:pt x="2496" y="0"/>
                </a:cubicBezTo>
                <a:cubicBezTo>
                  <a:pt x="2560" y="0"/>
                  <a:pt x="2624" y="192"/>
                  <a:pt x="2688" y="288"/>
                </a:cubicBezTo>
                <a:cubicBezTo>
                  <a:pt x="2752" y="384"/>
                  <a:pt x="2816" y="576"/>
                  <a:pt x="2880" y="576"/>
                </a:cubicBezTo>
                <a:cubicBezTo>
                  <a:pt x="2944" y="576"/>
                  <a:pt x="3008" y="384"/>
                  <a:pt x="3072" y="288"/>
                </a:cubicBezTo>
                <a:cubicBezTo>
                  <a:pt x="3136" y="192"/>
                  <a:pt x="3200" y="0"/>
                  <a:pt x="3264" y="0"/>
                </a:cubicBezTo>
                <a:cubicBezTo>
                  <a:pt x="3328" y="0"/>
                  <a:pt x="3392" y="192"/>
                  <a:pt x="3456" y="288"/>
                </a:cubicBezTo>
                <a:cubicBezTo>
                  <a:pt x="3520" y="384"/>
                  <a:pt x="3584" y="576"/>
                  <a:pt x="3648" y="576"/>
                </a:cubicBezTo>
                <a:cubicBezTo>
                  <a:pt x="3712" y="576"/>
                  <a:pt x="3776" y="384"/>
                  <a:pt x="3840" y="288"/>
                </a:cubicBezTo>
                <a:cubicBezTo>
                  <a:pt x="3904" y="192"/>
                  <a:pt x="3968" y="0"/>
                  <a:pt x="4032" y="0"/>
                </a:cubicBezTo>
                <a:cubicBezTo>
                  <a:pt x="4096" y="0"/>
                  <a:pt x="4160" y="192"/>
                  <a:pt x="4224" y="288"/>
                </a:cubicBezTo>
                <a:cubicBezTo>
                  <a:pt x="4288" y="384"/>
                  <a:pt x="4352" y="576"/>
                  <a:pt x="4416" y="576"/>
                </a:cubicBezTo>
                <a:cubicBezTo>
                  <a:pt x="4480" y="576"/>
                  <a:pt x="4544" y="384"/>
                  <a:pt x="4608" y="288"/>
                </a:cubicBezTo>
                <a:cubicBezTo>
                  <a:pt x="4672" y="192"/>
                  <a:pt x="4736" y="0"/>
                  <a:pt x="4800" y="0"/>
                </a:cubicBezTo>
                <a:cubicBezTo>
                  <a:pt x="4864" y="0"/>
                  <a:pt x="4928" y="192"/>
                  <a:pt x="4992" y="288"/>
                </a:cubicBezTo>
                <a:cubicBezTo>
                  <a:pt x="5056" y="384"/>
                  <a:pt x="5120" y="576"/>
                  <a:pt x="5184" y="576"/>
                </a:cubicBezTo>
                <a:cubicBezTo>
                  <a:pt x="5248" y="576"/>
                  <a:pt x="5312" y="384"/>
                  <a:pt x="5376" y="288"/>
                </a:cubicBezTo>
                <a:cubicBezTo>
                  <a:pt x="5440" y="192"/>
                  <a:pt x="5536" y="48"/>
                  <a:pt x="5568" y="0"/>
                </a:cubicBezTo>
              </a:path>
            </a:pathLst>
          </a:custGeom>
          <a:noFill/>
          <a:ln w="19050" cap="sq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7871" name="Freeform 15"/>
          <p:cNvSpPr>
            <a:spLocks/>
          </p:cNvSpPr>
          <p:nvPr/>
        </p:nvSpPr>
        <p:spPr bwMode="auto">
          <a:xfrm rot="-2220379">
            <a:off x="1846263" y="1223963"/>
            <a:ext cx="3733800" cy="3933825"/>
          </a:xfrm>
          <a:custGeom>
            <a:avLst/>
            <a:gdLst>
              <a:gd name="T0" fmla="*/ 0 w 5568"/>
              <a:gd name="T1" fmla="*/ 288 h 576"/>
              <a:gd name="T2" fmla="*/ 192 w 5568"/>
              <a:gd name="T3" fmla="*/ 0 h 576"/>
              <a:gd name="T4" fmla="*/ 384 w 5568"/>
              <a:gd name="T5" fmla="*/ 288 h 576"/>
              <a:gd name="T6" fmla="*/ 576 w 5568"/>
              <a:gd name="T7" fmla="*/ 576 h 576"/>
              <a:gd name="T8" fmla="*/ 768 w 5568"/>
              <a:gd name="T9" fmla="*/ 288 h 576"/>
              <a:gd name="T10" fmla="*/ 960 w 5568"/>
              <a:gd name="T11" fmla="*/ 0 h 576"/>
              <a:gd name="T12" fmla="*/ 1152 w 5568"/>
              <a:gd name="T13" fmla="*/ 288 h 576"/>
              <a:gd name="T14" fmla="*/ 1344 w 5568"/>
              <a:gd name="T15" fmla="*/ 576 h 576"/>
              <a:gd name="T16" fmla="*/ 1536 w 5568"/>
              <a:gd name="T17" fmla="*/ 288 h 576"/>
              <a:gd name="T18" fmla="*/ 1728 w 5568"/>
              <a:gd name="T19" fmla="*/ 0 h 576"/>
              <a:gd name="T20" fmla="*/ 1920 w 5568"/>
              <a:gd name="T21" fmla="*/ 288 h 576"/>
              <a:gd name="T22" fmla="*/ 2112 w 5568"/>
              <a:gd name="T23" fmla="*/ 576 h 576"/>
              <a:gd name="T24" fmla="*/ 2304 w 5568"/>
              <a:gd name="T25" fmla="*/ 288 h 576"/>
              <a:gd name="T26" fmla="*/ 2496 w 5568"/>
              <a:gd name="T27" fmla="*/ 0 h 576"/>
              <a:gd name="T28" fmla="*/ 2688 w 5568"/>
              <a:gd name="T29" fmla="*/ 288 h 576"/>
              <a:gd name="T30" fmla="*/ 2880 w 5568"/>
              <a:gd name="T31" fmla="*/ 576 h 576"/>
              <a:gd name="T32" fmla="*/ 3072 w 5568"/>
              <a:gd name="T33" fmla="*/ 288 h 576"/>
              <a:gd name="T34" fmla="*/ 3264 w 5568"/>
              <a:gd name="T35" fmla="*/ 0 h 576"/>
              <a:gd name="T36" fmla="*/ 3456 w 5568"/>
              <a:gd name="T37" fmla="*/ 288 h 576"/>
              <a:gd name="T38" fmla="*/ 3648 w 5568"/>
              <a:gd name="T39" fmla="*/ 576 h 576"/>
              <a:gd name="T40" fmla="*/ 3840 w 5568"/>
              <a:gd name="T41" fmla="*/ 288 h 576"/>
              <a:gd name="T42" fmla="*/ 4032 w 5568"/>
              <a:gd name="T43" fmla="*/ 0 h 576"/>
              <a:gd name="T44" fmla="*/ 4224 w 5568"/>
              <a:gd name="T45" fmla="*/ 288 h 576"/>
              <a:gd name="T46" fmla="*/ 4416 w 5568"/>
              <a:gd name="T47" fmla="*/ 576 h 576"/>
              <a:gd name="T48" fmla="*/ 4608 w 5568"/>
              <a:gd name="T49" fmla="*/ 288 h 576"/>
              <a:gd name="T50" fmla="*/ 4800 w 5568"/>
              <a:gd name="T51" fmla="*/ 0 h 576"/>
              <a:gd name="T52" fmla="*/ 4992 w 5568"/>
              <a:gd name="T53" fmla="*/ 288 h 576"/>
              <a:gd name="T54" fmla="*/ 5184 w 5568"/>
              <a:gd name="T55" fmla="*/ 576 h 576"/>
              <a:gd name="T56" fmla="*/ 5376 w 5568"/>
              <a:gd name="T57" fmla="*/ 288 h 576"/>
              <a:gd name="T58" fmla="*/ 5568 w 5568"/>
              <a:gd name="T59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568" h="576">
                <a:moveTo>
                  <a:pt x="0" y="288"/>
                </a:moveTo>
                <a:cubicBezTo>
                  <a:pt x="64" y="144"/>
                  <a:pt x="128" y="0"/>
                  <a:pt x="192" y="0"/>
                </a:cubicBezTo>
                <a:cubicBezTo>
                  <a:pt x="256" y="0"/>
                  <a:pt x="320" y="192"/>
                  <a:pt x="384" y="288"/>
                </a:cubicBezTo>
                <a:cubicBezTo>
                  <a:pt x="448" y="384"/>
                  <a:pt x="512" y="576"/>
                  <a:pt x="576" y="576"/>
                </a:cubicBezTo>
                <a:cubicBezTo>
                  <a:pt x="640" y="576"/>
                  <a:pt x="704" y="384"/>
                  <a:pt x="768" y="288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288"/>
                </a:cubicBezTo>
                <a:cubicBezTo>
                  <a:pt x="1216" y="384"/>
                  <a:pt x="1280" y="576"/>
                  <a:pt x="1344" y="576"/>
                </a:cubicBezTo>
                <a:cubicBezTo>
                  <a:pt x="1408" y="576"/>
                  <a:pt x="1472" y="384"/>
                  <a:pt x="1536" y="288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288"/>
                </a:cubicBezTo>
                <a:cubicBezTo>
                  <a:pt x="1984" y="384"/>
                  <a:pt x="2048" y="576"/>
                  <a:pt x="2112" y="576"/>
                </a:cubicBezTo>
                <a:cubicBezTo>
                  <a:pt x="2176" y="576"/>
                  <a:pt x="2240" y="384"/>
                  <a:pt x="2304" y="288"/>
                </a:cubicBezTo>
                <a:cubicBezTo>
                  <a:pt x="2368" y="192"/>
                  <a:pt x="2432" y="0"/>
                  <a:pt x="2496" y="0"/>
                </a:cubicBezTo>
                <a:cubicBezTo>
                  <a:pt x="2560" y="0"/>
                  <a:pt x="2624" y="192"/>
                  <a:pt x="2688" y="288"/>
                </a:cubicBezTo>
                <a:cubicBezTo>
                  <a:pt x="2752" y="384"/>
                  <a:pt x="2816" y="576"/>
                  <a:pt x="2880" y="576"/>
                </a:cubicBezTo>
                <a:cubicBezTo>
                  <a:pt x="2944" y="576"/>
                  <a:pt x="3008" y="384"/>
                  <a:pt x="3072" y="288"/>
                </a:cubicBezTo>
                <a:cubicBezTo>
                  <a:pt x="3136" y="192"/>
                  <a:pt x="3200" y="0"/>
                  <a:pt x="3264" y="0"/>
                </a:cubicBezTo>
                <a:cubicBezTo>
                  <a:pt x="3328" y="0"/>
                  <a:pt x="3392" y="192"/>
                  <a:pt x="3456" y="288"/>
                </a:cubicBezTo>
                <a:cubicBezTo>
                  <a:pt x="3520" y="384"/>
                  <a:pt x="3584" y="576"/>
                  <a:pt x="3648" y="576"/>
                </a:cubicBezTo>
                <a:cubicBezTo>
                  <a:pt x="3712" y="576"/>
                  <a:pt x="3776" y="384"/>
                  <a:pt x="3840" y="288"/>
                </a:cubicBezTo>
                <a:cubicBezTo>
                  <a:pt x="3904" y="192"/>
                  <a:pt x="3968" y="0"/>
                  <a:pt x="4032" y="0"/>
                </a:cubicBezTo>
                <a:cubicBezTo>
                  <a:pt x="4096" y="0"/>
                  <a:pt x="4160" y="192"/>
                  <a:pt x="4224" y="288"/>
                </a:cubicBezTo>
                <a:cubicBezTo>
                  <a:pt x="4288" y="384"/>
                  <a:pt x="4352" y="576"/>
                  <a:pt x="4416" y="576"/>
                </a:cubicBezTo>
                <a:cubicBezTo>
                  <a:pt x="4480" y="576"/>
                  <a:pt x="4544" y="384"/>
                  <a:pt x="4608" y="288"/>
                </a:cubicBezTo>
                <a:cubicBezTo>
                  <a:pt x="4672" y="192"/>
                  <a:pt x="4736" y="0"/>
                  <a:pt x="4800" y="0"/>
                </a:cubicBezTo>
                <a:cubicBezTo>
                  <a:pt x="4864" y="0"/>
                  <a:pt x="4928" y="192"/>
                  <a:pt x="4992" y="288"/>
                </a:cubicBezTo>
                <a:cubicBezTo>
                  <a:pt x="5056" y="384"/>
                  <a:pt x="5120" y="576"/>
                  <a:pt x="5184" y="576"/>
                </a:cubicBezTo>
                <a:cubicBezTo>
                  <a:pt x="5248" y="576"/>
                  <a:pt x="5312" y="384"/>
                  <a:pt x="5376" y="288"/>
                </a:cubicBezTo>
                <a:cubicBezTo>
                  <a:pt x="5440" y="192"/>
                  <a:pt x="5536" y="48"/>
                  <a:pt x="5568" y="0"/>
                </a:cubicBezTo>
              </a:path>
            </a:pathLst>
          </a:custGeom>
          <a:noFill/>
          <a:ln w="19050" cap="sq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7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振动在相遇点的叠加</a:t>
            </a:r>
          </a:p>
        </p:txBody>
      </p:sp>
      <p:sp>
        <p:nvSpPr>
          <p:cNvPr id="377861" name="Line 5"/>
          <p:cNvSpPr>
            <a:spLocks noChangeShapeType="1"/>
          </p:cNvSpPr>
          <p:nvPr/>
        </p:nvSpPr>
        <p:spPr bwMode="auto">
          <a:xfrm>
            <a:off x="2268538" y="3111500"/>
            <a:ext cx="3671887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7862" name="Line 6"/>
          <p:cNvSpPr>
            <a:spLocks noChangeShapeType="1"/>
          </p:cNvSpPr>
          <p:nvPr/>
        </p:nvSpPr>
        <p:spPr bwMode="auto">
          <a:xfrm flipV="1">
            <a:off x="2555875" y="1966913"/>
            <a:ext cx="2808288" cy="1966912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7866" name="Line 10"/>
          <p:cNvSpPr>
            <a:spLocks noChangeShapeType="1"/>
          </p:cNvSpPr>
          <p:nvPr/>
        </p:nvSpPr>
        <p:spPr bwMode="auto">
          <a:xfrm>
            <a:off x="3736975" y="3084513"/>
            <a:ext cx="1223963" cy="16557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7867" name="Line 11"/>
          <p:cNvSpPr>
            <a:spLocks noChangeShapeType="1"/>
          </p:cNvSpPr>
          <p:nvPr/>
        </p:nvSpPr>
        <p:spPr bwMode="auto">
          <a:xfrm flipV="1">
            <a:off x="4975225" y="3500438"/>
            <a:ext cx="0" cy="1219200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7872" name="Oval 16"/>
          <p:cNvSpPr>
            <a:spLocks noChangeArrowheads="1"/>
          </p:cNvSpPr>
          <p:nvPr/>
        </p:nvSpPr>
        <p:spPr bwMode="auto">
          <a:xfrm flipH="1">
            <a:off x="3706813" y="306863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6084888" y="2708275"/>
          <a:ext cx="5778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14" name="公式" r:id="rId3" imgW="164880" imgH="215640" progId="Equation.3">
                  <p:embed/>
                </p:oleObj>
              </mc:Choice>
              <mc:Fallback>
                <p:oleObj name="公式" r:id="rId3" imgW="164880" imgH="215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708275"/>
                        <a:ext cx="5778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5435600" y="1484313"/>
          <a:ext cx="622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15"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484313"/>
                        <a:ext cx="6223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3473450" y="1333500"/>
          <a:ext cx="6667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16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50" y="1333500"/>
                        <a:ext cx="666750" cy="800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4643438" y="4581525"/>
          <a:ext cx="711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17" name="Equation" r:id="rId9" imgW="203040" imgH="228600" progId="Equation.DSMT4">
                  <p:embed/>
                </p:oleObj>
              </mc:Choice>
              <mc:Fallback>
                <p:oleObj name="Equation" r:id="rId9" imgW="20304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581525"/>
                        <a:ext cx="7112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5075238" y="3429000"/>
            <a:ext cx="15557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/>
              <a:t>合振动</a:t>
            </a:r>
          </a:p>
        </p:txBody>
      </p:sp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4643438" y="3500438"/>
          <a:ext cx="5778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18" name="Equation" r:id="rId11" imgW="164880" imgH="164880" progId="Equation.DSMT4">
                  <p:embed/>
                </p:oleObj>
              </mc:Choice>
              <mc:Fallback>
                <p:oleObj name="Equation" r:id="rId11" imgW="164880" imgH="1648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500438"/>
                        <a:ext cx="577850" cy="577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9" name="Line 13"/>
          <p:cNvSpPr>
            <a:spLocks noChangeShapeType="1"/>
          </p:cNvSpPr>
          <p:nvPr/>
        </p:nvSpPr>
        <p:spPr bwMode="auto">
          <a:xfrm>
            <a:off x="3765550" y="3097213"/>
            <a:ext cx="1166813" cy="4762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7865" name="Line 9"/>
          <p:cNvSpPr>
            <a:spLocks noChangeShapeType="1"/>
          </p:cNvSpPr>
          <p:nvPr/>
        </p:nvSpPr>
        <p:spPr bwMode="auto">
          <a:xfrm flipV="1">
            <a:off x="3751263" y="1873250"/>
            <a:ext cx="0" cy="1219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7868" name="Line 12"/>
          <p:cNvSpPr>
            <a:spLocks noChangeShapeType="1"/>
          </p:cNvSpPr>
          <p:nvPr/>
        </p:nvSpPr>
        <p:spPr bwMode="auto">
          <a:xfrm>
            <a:off x="3751263" y="1916113"/>
            <a:ext cx="1223962" cy="1655762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6" grpId="0" animBg="1"/>
      <p:bldP spid="377867" grpId="0" animBg="1"/>
      <p:bldP spid="377878" grpId="0" animBg="1"/>
      <p:bldP spid="377869" grpId="0" animBg="1"/>
      <p:bldP spid="377865" grpId="0" animBg="1"/>
      <p:bldP spid="3778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latin typeface="Times New Roman" panose="02020603050405020304" pitchFamily="18" charset="0"/>
              </a:rPr>
              <a:t>一、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</a:rPr>
              <a:t>光的叠加原理</a:t>
            </a:r>
          </a:p>
        </p:txBody>
      </p:sp>
      <p:sp>
        <p:nvSpPr>
          <p:cNvPr id="3962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/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．波的独立传播定律</a:t>
            </a:r>
          </a:p>
          <a:p>
            <a:pPr algn="just"/>
            <a:r>
              <a:rPr lang="zh-CN" altLang="en-US">
                <a:latin typeface="Times New Roman" panose="02020603050405020304" pitchFamily="18" charset="0"/>
              </a:rPr>
              <a:t>不同的波列波在空间相遇时，如扰动不十分强，各列波将保持各自的特性不变，继续传播，相互之间没有影响。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3962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．波的叠加原理</a:t>
            </a:r>
          </a:p>
          <a:p>
            <a:r>
              <a:rPr lang="zh-CN" altLang="en-US">
                <a:latin typeface="Times New Roman" panose="02020603050405020304" pitchFamily="18" charset="0"/>
              </a:rPr>
              <a:t>几列波在相遇点所引起的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扰动</a:t>
            </a:r>
            <a:r>
              <a:rPr lang="zh-CN" altLang="en-US">
                <a:latin typeface="Times New Roman" panose="02020603050405020304" pitchFamily="18" charset="0"/>
              </a:rPr>
              <a:t>是各列波独自在该点所引起的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扰动</a:t>
            </a:r>
            <a:r>
              <a:rPr lang="zh-CN" altLang="en-US">
                <a:latin typeface="Times New Roman" panose="02020603050405020304" pitchFamily="18" charset="0"/>
              </a:rPr>
              <a:t>的叠加（矢量的</a:t>
            </a: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线性叠加</a:t>
            </a:r>
            <a:r>
              <a:rPr lang="zh-CN" altLang="en-US">
                <a:latin typeface="Times New Roman" panose="02020603050405020304" pitchFamily="18" charset="0"/>
              </a:rPr>
              <a:t>，矢量和）。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成立的条件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传播介质为线性介质。</a:t>
            </a:r>
          </a:p>
          <a:p>
            <a:r>
              <a:rPr lang="zh-CN" altLang="en-US">
                <a:latin typeface="宋体" panose="02010600030101010101" pitchFamily="2" charset="-122"/>
              </a:rPr>
              <a:t>振动不十分强。</a:t>
            </a:r>
            <a:r>
              <a:rPr lang="zh-CN" altLang="en-US"/>
              <a:t>在振动很强烈时，线性介质会变为非线性的。</a:t>
            </a:r>
          </a:p>
          <a:p>
            <a:r>
              <a:rPr lang="zh-CN" altLang="en-US">
                <a:latin typeface="宋体" panose="02010600030101010101" pitchFamily="2" charset="-122"/>
              </a:rPr>
              <a:t>注意要点：不是强度的叠加，也不是振幅的简单相加，而是振动矢量（瞬时值）的叠加。</a:t>
            </a:r>
          </a:p>
          <a:p>
            <a:r>
              <a:rPr lang="zh-CN" altLang="en-US">
                <a:latin typeface="宋体" panose="02010600030101010101" pitchFamily="2" charset="-122"/>
              </a:rPr>
              <a:t>对于电磁波，就是电场强度（电场分量，光矢量）、磁场强度的叠加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latin typeface="宋体" panose="02010600030101010101" pitchFamily="2" charset="-122"/>
              </a:rPr>
              <a:t>二、定态光波叠加的方法</a:t>
            </a:r>
            <a:r>
              <a:rPr lang="zh-CN" altLang="en-US" dirty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52538"/>
          </a:xfrm>
        </p:spPr>
        <p:txBody>
          <a:bodyPr/>
          <a:lstStyle/>
          <a:p>
            <a:r>
              <a:rPr lang="zh-CN" altLang="en-US">
                <a:latin typeface="宋体" panose="02010600030101010101" pitchFamily="2" charset="-122"/>
              </a:rPr>
              <a:t>对于同频率、同振动方向的单色光</a:t>
            </a:r>
            <a:r>
              <a:rPr lang="zh-CN" altLang="en-US"/>
              <a:t> </a:t>
            </a:r>
          </a:p>
          <a:p>
            <a:r>
              <a:rPr lang="en-US" altLang="zh-CN">
                <a:latin typeface="宋体" panose="02010600030101010101" pitchFamily="2" charset="-122"/>
              </a:rPr>
              <a:t>1</a:t>
            </a:r>
            <a:r>
              <a:rPr lang="zh-CN" altLang="en-US">
                <a:latin typeface="宋体" panose="02010600030101010101" pitchFamily="2" charset="-122"/>
              </a:rPr>
              <a:t>．代数法</a:t>
            </a:r>
            <a:r>
              <a:rPr lang="en-US" altLang="zh-CN">
                <a:latin typeface="宋体" panose="02010600030101010101" pitchFamily="2" charset="-122"/>
              </a:rPr>
              <a:t>:</a:t>
            </a:r>
            <a:r>
              <a:rPr lang="zh-CN" altLang="en-US">
                <a:latin typeface="宋体" panose="02010600030101010101" pitchFamily="2" charset="-122"/>
              </a:rPr>
              <a:t>瞬时值叠加</a:t>
            </a:r>
            <a:endParaRPr lang="zh-CN" altLang="en-US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95288" y="2733675"/>
          <a:ext cx="38227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9" name="Equation" r:id="rId4" imgW="1638000" imgH="228600" progId="Equation.DSMT4">
                  <p:embed/>
                </p:oleObj>
              </mc:Choice>
              <mc:Fallback>
                <p:oleObj name="Equation" r:id="rId4" imgW="16380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733675"/>
                        <a:ext cx="38227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4500563" y="2708275"/>
          <a:ext cx="45704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0" name="Equation" r:id="rId6" imgW="1892160" imgH="228600" progId="Equation.DSMT4">
                  <p:embed/>
                </p:oleObj>
              </mc:Choice>
              <mc:Fallback>
                <p:oleObj name="Equation" r:id="rId6" imgW="18921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708275"/>
                        <a:ext cx="4570412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1828800" y="3284538"/>
          <a:ext cx="19415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1" name="Equation" r:id="rId8" imgW="749160" imgH="215640" progId="Equation.3">
                  <p:embed/>
                </p:oleObj>
              </mc:Choice>
              <mc:Fallback>
                <p:oleObj name="Equation" r:id="rId8" imgW="74916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84538"/>
                        <a:ext cx="1941513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1665288" y="3827463"/>
          <a:ext cx="59118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2" name="Equation" r:id="rId10" imgW="2273040" imgH="241200" progId="Equation.DSMT4">
                  <p:embed/>
                </p:oleObj>
              </mc:Choice>
              <mc:Fallback>
                <p:oleObj name="Equation" r:id="rId10" imgW="227304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3827463"/>
                        <a:ext cx="5911850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1404938" y="4500563"/>
          <a:ext cx="68389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3" name="Equation" r:id="rId12" imgW="2755800" imgH="431640" progId="Equation.DSMT4">
                  <p:embed/>
                </p:oleObj>
              </mc:Choice>
              <mc:Fallback>
                <p:oleObj name="Equation" r:id="rId12" imgW="275580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4500563"/>
                        <a:ext cx="6838950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3708400" y="3341688"/>
          <a:ext cx="41767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4" name="Equation" r:id="rId14" imgW="1384200" imgH="203040" progId="Equation.DSMT4">
                  <p:embed/>
                </p:oleObj>
              </mc:Choice>
              <mc:Fallback>
                <p:oleObj name="Equation" r:id="rId14" imgW="138420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341688"/>
                        <a:ext cx="4176713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95288" y="3268663"/>
            <a:ext cx="1666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latin typeface="Times New Roman" panose="02020603050405020304" pitchFamily="18" charset="0"/>
              </a:rPr>
              <a:t>合振动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95288" y="38608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/>
              <a:t>振幅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23850" y="4649788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/>
              <a:t>相位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187450" y="5621338"/>
            <a:ext cx="6686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/>
              <a:t>叠加之后，仍然是原频率的定态光波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  <p:bldP spid="25610" grpId="0"/>
      <p:bldP spid="25611" grpId="0"/>
      <p:bldP spid="25612" grpId="0"/>
      <p:bldP spid="256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1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46163" y="3646488"/>
          <a:ext cx="30940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9" name="Graph" r:id="rId3" imgW="3706560" imgH="2613600" progId="Origin50.Graph">
                  <p:embed/>
                </p:oleObj>
              </mc:Choice>
              <mc:Fallback>
                <p:oleObj name="Graph" r:id="rId3" imgW="3706560" imgH="2613600" progId="Origin50.Grap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3646488"/>
                        <a:ext cx="3094037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76" name="Text Box 16"/>
          <p:cNvSpPr txBox="1">
            <a:spLocks noChangeArrowheads="1"/>
          </p:cNvSpPr>
          <p:nvPr/>
        </p:nvSpPr>
        <p:spPr bwMode="auto">
          <a:xfrm>
            <a:off x="1763713" y="3357563"/>
            <a:ext cx="201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/>
              <a:t>相位处处相同</a:t>
            </a:r>
          </a:p>
        </p:txBody>
      </p:sp>
      <p:sp>
        <p:nvSpPr>
          <p:cNvPr id="399377" name="Text Box 17"/>
          <p:cNvSpPr txBox="1">
            <a:spLocks noChangeArrowheads="1"/>
          </p:cNvSpPr>
          <p:nvPr/>
        </p:nvSpPr>
        <p:spPr bwMode="auto">
          <a:xfrm>
            <a:off x="5727700" y="3357563"/>
            <a:ext cx="201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/>
              <a:t>相位处处相反</a:t>
            </a: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叠加后的定态光波</a:t>
            </a:r>
          </a:p>
        </p:txBody>
      </p:sp>
      <p:graphicFrame>
        <p:nvGraphicFramePr>
          <p:cNvPr id="399365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5219700" y="1341438"/>
          <a:ext cx="2808288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0" name="Graph" r:id="rId5" imgW="3359520" imgH="2613600" progId="Origin50.Graph">
                  <p:embed/>
                </p:oleObj>
              </mc:Choice>
              <mc:Fallback>
                <p:oleObj name="Graph" r:id="rId5" imgW="3359520" imgH="2613600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341438"/>
                        <a:ext cx="2808288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55650" y="1484313"/>
          <a:ext cx="3311525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1" name="Graph" r:id="rId7" imgW="3977280" imgH="2613600" progId="Origin50.Graph">
                  <p:embed/>
                </p:oleObj>
              </mc:Choice>
              <mc:Fallback>
                <p:oleObj name="Graph" r:id="rId7" imgW="3977280" imgH="2613600" progId="Origin50.Grap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484313"/>
                        <a:ext cx="3311525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75" name="Text Box 15"/>
          <p:cNvSpPr txBox="1">
            <a:spLocks noChangeArrowheads="1"/>
          </p:cNvSpPr>
          <p:nvPr/>
        </p:nvSpPr>
        <p:spPr bwMode="auto">
          <a:xfrm>
            <a:off x="4572000" y="4179888"/>
            <a:ext cx="3240088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ea typeface="楷体_GB2312" pitchFamily="49" charset="-122"/>
              </a:rPr>
              <a:t>叠加之后的振动取决于两列波的</a:t>
            </a:r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相位差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6" grpId="0"/>
      <p:bldP spid="399377" grpId="0"/>
      <p:bldP spid="3993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8" name="Object 18"/>
          <p:cNvGraphicFramePr>
            <a:graphicFrameLocks noChangeAspect="1"/>
          </p:cNvGraphicFramePr>
          <p:nvPr/>
        </p:nvGraphicFramePr>
        <p:xfrm>
          <a:off x="4748213" y="4764088"/>
          <a:ext cx="10477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3" name="Equation" r:id="rId3" imgW="444240" imgH="228600" progId="Equation.DSMT4">
                  <p:embed/>
                </p:oleObj>
              </mc:Choice>
              <mc:Fallback>
                <p:oleObj name="Equation" r:id="rId3" imgW="44424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3" y="4764088"/>
                        <a:ext cx="104775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274638"/>
            <a:ext cx="8229600" cy="1143000"/>
          </a:xfrm>
        </p:spPr>
        <p:txBody>
          <a:bodyPr/>
          <a:lstStyle/>
          <a:p>
            <a:r>
              <a:rPr lang="zh-CN" altLang="en-US"/>
              <a:t>由瞬时值所引出的矢量方法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3357563"/>
            <a:ext cx="8229600" cy="1150937"/>
          </a:xfrm>
        </p:spPr>
        <p:txBody>
          <a:bodyPr/>
          <a:lstStyle/>
          <a:p>
            <a:r>
              <a:rPr lang="zh-CN" altLang="en-US"/>
              <a:t>合振动的振幅与两列波的振幅之间满足</a:t>
            </a:r>
            <a:r>
              <a:rPr lang="zh-CN" altLang="en-US" b="1">
                <a:ea typeface="华文新魏" panose="02010800040101010101" pitchFamily="2" charset="-122"/>
              </a:rPr>
              <a:t>余弦公式</a:t>
            </a:r>
          </a:p>
        </p:txBody>
      </p:sp>
      <p:graphicFrame>
        <p:nvGraphicFramePr>
          <p:cNvPr id="440326" name="Object 6"/>
          <p:cNvGraphicFramePr>
            <a:graphicFrameLocks noChangeAspect="1"/>
          </p:cNvGraphicFramePr>
          <p:nvPr/>
        </p:nvGraphicFramePr>
        <p:xfrm>
          <a:off x="1403350" y="2747963"/>
          <a:ext cx="535463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4" name="Equation" r:id="rId5" imgW="2273040" imgH="241200" progId="Equation.DSMT4">
                  <p:embed/>
                </p:oleObj>
              </mc:Choice>
              <mc:Fallback>
                <p:oleObj name="Equation" r:id="rId5" imgW="227304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747963"/>
                        <a:ext cx="5354638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7" name="Object 7"/>
          <p:cNvGraphicFramePr>
            <a:graphicFrameLocks noChangeAspect="1"/>
          </p:cNvGraphicFramePr>
          <p:nvPr/>
        </p:nvGraphicFramePr>
        <p:xfrm>
          <a:off x="250825" y="1628775"/>
          <a:ext cx="38925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5" name="Equation" r:id="rId7" imgW="1841400" imgH="228600" progId="Equation.DSMT4">
                  <p:embed/>
                </p:oleObj>
              </mc:Choice>
              <mc:Fallback>
                <p:oleObj name="Equation" r:id="rId7" imgW="18414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28775"/>
                        <a:ext cx="3892550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8" name="Object 8"/>
          <p:cNvGraphicFramePr>
            <a:graphicFrameLocks noChangeAspect="1"/>
          </p:cNvGraphicFramePr>
          <p:nvPr/>
        </p:nvGraphicFramePr>
        <p:xfrm>
          <a:off x="4284663" y="1628775"/>
          <a:ext cx="41402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6" name="Equation" r:id="rId9" imgW="1892160" imgH="228600" progId="Equation.DSMT4">
                  <p:embed/>
                </p:oleObj>
              </mc:Choice>
              <mc:Fallback>
                <p:oleObj name="Equation" r:id="rId9" imgW="189216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628775"/>
                        <a:ext cx="41402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9" name="Object 9"/>
          <p:cNvGraphicFramePr>
            <a:graphicFrameLocks noChangeAspect="1"/>
          </p:cNvGraphicFramePr>
          <p:nvPr/>
        </p:nvGraphicFramePr>
        <p:xfrm>
          <a:off x="1403350" y="2190750"/>
          <a:ext cx="172878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7" name="Equation" r:id="rId11" imgW="736560" imgH="228600" progId="Equation.DSMT4">
                  <p:embed/>
                </p:oleObj>
              </mc:Choice>
              <mc:Fallback>
                <p:oleObj name="Equation" r:id="rId11" imgW="73656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190750"/>
                        <a:ext cx="1728788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30" name="Object 10"/>
          <p:cNvGraphicFramePr>
            <a:graphicFrameLocks noChangeAspect="1"/>
          </p:cNvGraphicFramePr>
          <p:nvPr/>
        </p:nvGraphicFramePr>
        <p:xfrm>
          <a:off x="3124200" y="2262188"/>
          <a:ext cx="378301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8" name="Equation" r:id="rId13" imgW="1384200" imgH="203040" progId="Equation.DSMT4">
                  <p:embed/>
                </p:oleObj>
              </mc:Choice>
              <mc:Fallback>
                <p:oleObj name="Equation" r:id="rId13" imgW="138420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262188"/>
                        <a:ext cx="3783013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31" name="Line 11"/>
          <p:cNvSpPr>
            <a:spLocks noChangeShapeType="1"/>
          </p:cNvSpPr>
          <p:nvPr/>
        </p:nvSpPr>
        <p:spPr bwMode="auto">
          <a:xfrm>
            <a:off x="2124075" y="5229225"/>
            <a:ext cx="216058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0332" name="Line 12"/>
          <p:cNvSpPr>
            <a:spLocks noChangeShapeType="1"/>
          </p:cNvSpPr>
          <p:nvPr/>
        </p:nvSpPr>
        <p:spPr bwMode="auto">
          <a:xfrm flipV="1">
            <a:off x="4284663" y="4005263"/>
            <a:ext cx="1295400" cy="1223962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0333" name="Line 13"/>
          <p:cNvSpPr>
            <a:spLocks noChangeShapeType="1"/>
          </p:cNvSpPr>
          <p:nvPr/>
        </p:nvSpPr>
        <p:spPr bwMode="auto">
          <a:xfrm flipV="1">
            <a:off x="2124075" y="4005263"/>
            <a:ext cx="3455988" cy="12239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0334" name="Line 14"/>
          <p:cNvSpPr>
            <a:spLocks noChangeShapeType="1"/>
          </p:cNvSpPr>
          <p:nvPr/>
        </p:nvSpPr>
        <p:spPr bwMode="auto">
          <a:xfrm>
            <a:off x="4283075" y="5229225"/>
            <a:ext cx="12255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440335" name="Object 15"/>
          <p:cNvGraphicFramePr>
            <a:graphicFrameLocks noChangeAspect="1"/>
          </p:cNvGraphicFramePr>
          <p:nvPr/>
        </p:nvGraphicFramePr>
        <p:xfrm>
          <a:off x="3924300" y="4121150"/>
          <a:ext cx="3889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9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121150"/>
                        <a:ext cx="388938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36" name="Object 16"/>
          <p:cNvGraphicFramePr>
            <a:graphicFrameLocks noChangeAspect="1"/>
          </p:cNvGraphicFramePr>
          <p:nvPr/>
        </p:nvGraphicFramePr>
        <p:xfrm>
          <a:off x="3290888" y="4797425"/>
          <a:ext cx="4175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0" name="Equation" r:id="rId17" imgW="177480" imgH="228600" progId="Equation.DSMT4">
                  <p:embed/>
                </p:oleObj>
              </mc:Choice>
              <mc:Fallback>
                <p:oleObj name="Equation" r:id="rId17" imgW="17748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4797425"/>
                        <a:ext cx="417512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37" name="Object 17"/>
          <p:cNvGraphicFramePr>
            <a:graphicFrameLocks noChangeAspect="1"/>
          </p:cNvGraphicFramePr>
          <p:nvPr/>
        </p:nvGraphicFramePr>
        <p:xfrm>
          <a:off x="5075238" y="4221163"/>
          <a:ext cx="4778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1" name="Equation" r:id="rId19" imgW="203040" imgH="228600" progId="Equation.DSMT4">
                  <p:embed/>
                </p:oleObj>
              </mc:Choice>
              <mc:Fallback>
                <p:oleObj name="Equation" r:id="rId19" imgW="20304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4221163"/>
                        <a:ext cx="477837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39" name="Arc 19"/>
          <p:cNvSpPr>
            <a:spLocks/>
          </p:cNvSpPr>
          <p:nvPr/>
        </p:nvSpPr>
        <p:spPr bwMode="auto">
          <a:xfrm>
            <a:off x="3851275" y="4941888"/>
            <a:ext cx="788988" cy="358775"/>
          </a:xfrm>
          <a:custGeom>
            <a:avLst/>
            <a:gdLst>
              <a:gd name="G0" fmla="+- 0 0 0"/>
              <a:gd name="G1" fmla="+- 9788 0 0"/>
              <a:gd name="G2" fmla="+- 21600 0 0"/>
              <a:gd name="T0" fmla="*/ 19255 w 21508"/>
              <a:gd name="T1" fmla="*/ 0 h 9788"/>
              <a:gd name="T2" fmla="*/ 21508 w 21508"/>
              <a:gd name="T3" fmla="*/ 7794 h 9788"/>
              <a:gd name="T4" fmla="*/ 0 w 21508"/>
              <a:gd name="T5" fmla="*/ 9788 h 9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08" h="9788" fill="none" extrusionOk="0">
                <a:moveTo>
                  <a:pt x="19255" y="-1"/>
                </a:moveTo>
                <a:cubicBezTo>
                  <a:pt x="20491" y="2432"/>
                  <a:pt x="21255" y="5077"/>
                  <a:pt x="21507" y="7794"/>
                </a:cubicBezTo>
              </a:path>
              <a:path w="21508" h="9788" stroke="0" extrusionOk="0">
                <a:moveTo>
                  <a:pt x="19255" y="-1"/>
                </a:moveTo>
                <a:cubicBezTo>
                  <a:pt x="20491" y="2432"/>
                  <a:pt x="21255" y="5077"/>
                  <a:pt x="21507" y="7794"/>
                </a:cubicBezTo>
                <a:lnTo>
                  <a:pt x="0" y="978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3" grpId="0" build="p"/>
      <p:bldP spid="440331" grpId="0" animBg="1"/>
      <p:bldP spid="440332" grpId="0" animBg="1"/>
      <p:bldP spid="440333" grpId="0" animBg="1"/>
      <p:bldP spid="440334" grpId="0" animBg="1"/>
      <p:bldP spid="44033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9262</TotalTime>
  <Words>944</Words>
  <Application>Microsoft Office PowerPoint</Application>
  <PresentationFormat>全屏显示(4:3)</PresentationFormat>
  <Paragraphs>133</Paragraphs>
  <Slides>33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33</vt:i4>
      </vt:variant>
    </vt:vector>
  </HeadingPairs>
  <TitlesOfParts>
    <vt:vector size="46" baseType="lpstr">
      <vt:lpstr>Arial Unicode MS</vt:lpstr>
      <vt:lpstr>华文新魏</vt:lpstr>
      <vt:lpstr>楷体_GB2312</vt:lpstr>
      <vt:lpstr>宋体</vt:lpstr>
      <vt:lpstr>Arial</vt:lpstr>
      <vt:lpstr>Cambria Math</vt:lpstr>
      <vt:lpstr>Times New Roman</vt:lpstr>
      <vt:lpstr>默认设计模板</vt:lpstr>
      <vt:lpstr>公式</vt:lpstr>
      <vt:lpstr>Equation</vt:lpstr>
      <vt:lpstr>Graph</vt:lpstr>
      <vt:lpstr>MathType 6.0 Equation</vt:lpstr>
      <vt:lpstr>Equation.3</vt:lpstr>
      <vt:lpstr>PowerPoint 演示文稿</vt:lpstr>
      <vt:lpstr>两列波在空间相遇</vt:lpstr>
      <vt:lpstr>相遇后，仍然独自传播</vt:lpstr>
      <vt:lpstr>振动在相遇点的叠加</vt:lpstr>
      <vt:lpstr>一、 光的叠加原理</vt:lpstr>
      <vt:lpstr>成立的条件</vt:lpstr>
      <vt:lpstr>二、定态光波叠加的方法 </vt:lpstr>
      <vt:lpstr>叠加后的定态光波</vt:lpstr>
      <vt:lpstr>由瞬时值所引出的矢量方法</vt:lpstr>
      <vt:lpstr>PowerPoint 演示文稿</vt:lpstr>
      <vt:lpstr>PowerPoint 演示文稿</vt:lpstr>
      <vt:lpstr>PowerPoint 演示文稿</vt:lpstr>
      <vt:lpstr>三、光的叠加强度 </vt:lpstr>
      <vt:lpstr>两列波在空间P点相位差的讨论</vt:lpstr>
      <vt:lpstr>两列波在空间P点相位差的讨论</vt:lpstr>
      <vt:lpstr>PowerPoint 演示文稿</vt:lpstr>
      <vt:lpstr>平面波干涉的简单例子</vt:lpstr>
      <vt:lpstr>球面波干涉的简单例子</vt:lpstr>
      <vt:lpstr>四、光的相干条件 </vt:lpstr>
      <vt:lpstr>振动垂直的两列光波叠加后的光强</vt:lpstr>
      <vt:lpstr>PowerPoint 演示文稿</vt:lpstr>
      <vt:lpstr>五、不同频率单色波的叠加 </vt:lpstr>
      <vt:lpstr>非定态光波</vt:lpstr>
      <vt:lpstr>低频波对高频波的振幅调制</vt:lpstr>
      <vt:lpstr>PowerPoint 演示文稿</vt:lpstr>
      <vt:lpstr>六、波包与群速度</vt:lpstr>
      <vt:lpstr>非单色波的叠加</vt:lpstr>
      <vt:lpstr>波包的表达式</vt:lpstr>
      <vt:lpstr>波包的图像</vt:lpstr>
      <vt:lpstr>波包的空间分布及传播速度</vt:lpstr>
      <vt:lpstr>介质中群速度和相速度的关系</vt:lpstr>
      <vt:lpstr>波包的色散关系</vt:lpstr>
      <vt:lpstr>作业</vt:lpstr>
    </vt:vector>
  </TitlesOfParts>
  <Company>Univ.of Sci.&amp; Tech.of 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第三章   波的相干叠加</dc:title>
  <dc:creator>Cui Hongbin</dc:creator>
  <cp:lastModifiedBy>silver zq</cp:lastModifiedBy>
  <cp:revision>96</cp:revision>
  <dcterms:created xsi:type="dcterms:W3CDTF">2004-03-04T23:46:36Z</dcterms:created>
  <dcterms:modified xsi:type="dcterms:W3CDTF">2020-11-02T08:12:25Z</dcterms:modified>
</cp:coreProperties>
</file>