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62"/>
  </p:notesMasterIdLst>
  <p:handoutMasterIdLst>
    <p:handoutMasterId r:id="rId63"/>
  </p:handoutMasterIdLst>
  <p:sldIdLst>
    <p:sldId id="341" r:id="rId2"/>
    <p:sldId id="342" r:id="rId3"/>
    <p:sldId id="395" r:id="rId4"/>
    <p:sldId id="385" r:id="rId5"/>
    <p:sldId id="388" r:id="rId6"/>
    <p:sldId id="405" r:id="rId7"/>
    <p:sldId id="383" r:id="rId8"/>
    <p:sldId id="401" r:id="rId9"/>
    <p:sldId id="386" r:id="rId10"/>
    <p:sldId id="387" r:id="rId11"/>
    <p:sldId id="402" r:id="rId12"/>
    <p:sldId id="347" r:id="rId13"/>
    <p:sldId id="348" r:id="rId14"/>
    <p:sldId id="389" r:id="rId15"/>
    <p:sldId id="349" r:id="rId16"/>
    <p:sldId id="392" r:id="rId17"/>
    <p:sldId id="396" r:id="rId18"/>
    <p:sldId id="350" r:id="rId19"/>
    <p:sldId id="390" r:id="rId20"/>
    <p:sldId id="391" r:id="rId21"/>
    <p:sldId id="352" r:id="rId22"/>
    <p:sldId id="353" r:id="rId23"/>
    <p:sldId id="354" r:id="rId24"/>
    <p:sldId id="355" r:id="rId25"/>
    <p:sldId id="356" r:id="rId26"/>
    <p:sldId id="357" r:id="rId27"/>
    <p:sldId id="358" r:id="rId28"/>
    <p:sldId id="359" r:id="rId29"/>
    <p:sldId id="360" r:id="rId30"/>
    <p:sldId id="361" r:id="rId31"/>
    <p:sldId id="362" r:id="rId32"/>
    <p:sldId id="363" r:id="rId33"/>
    <p:sldId id="364" r:id="rId34"/>
    <p:sldId id="365" r:id="rId35"/>
    <p:sldId id="366" r:id="rId36"/>
    <p:sldId id="368" r:id="rId37"/>
    <p:sldId id="369" r:id="rId38"/>
    <p:sldId id="370" r:id="rId39"/>
    <p:sldId id="371" r:id="rId40"/>
    <p:sldId id="372" r:id="rId41"/>
    <p:sldId id="373" r:id="rId42"/>
    <p:sldId id="374" r:id="rId43"/>
    <p:sldId id="375" r:id="rId44"/>
    <p:sldId id="376" r:id="rId45"/>
    <p:sldId id="379" r:id="rId46"/>
    <p:sldId id="380" r:id="rId47"/>
    <p:sldId id="381" r:id="rId48"/>
    <p:sldId id="293" r:id="rId49"/>
    <p:sldId id="334" r:id="rId50"/>
    <p:sldId id="294" r:id="rId51"/>
    <p:sldId id="404" r:id="rId52"/>
    <p:sldId id="397" r:id="rId53"/>
    <p:sldId id="297" r:id="rId54"/>
    <p:sldId id="398" r:id="rId55"/>
    <p:sldId id="399" r:id="rId56"/>
    <p:sldId id="301" r:id="rId57"/>
    <p:sldId id="302" r:id="rId58"/>
    <p:sldId id="303" r:id="rId59"/>
    <p:sldId id="305" r:id="rId60"/>
    <p:sldId id="407" r:id="rId61"/>
  </p:sldIdLst>
  <p:sldSz cx="9144000" cy="6858000" type="screen4x3"/>
  <p:notesSz cx="6858000" cy="9144000"/>
  <p:defaultTextStyle>
    <a:defPPr>
      <a:defRPr lang="zh-CN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DDDDDD"/>
    <a:srgbClr val="3333CC"/>
    <a:srgbClr val="000000"/>
    <a:srgbClr val="CC3300"/>
    <a:srgbClr val="6600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14" autoAdjust="0"/>
  </p:normalViewPr>
  <p:slideViewPr>
    <p:cSldViewPr>
      <p:cViewPr varScale="1">
        <p:scale>
          <a:sx n="161" d="100"/>
          <a:sy n="161" d="100"/>
        </p:scale>
        <p:origin x="4350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3" d="100"/>
          <a:sy n="43" d="100"/>
        </p:scale>
        <p:origin x="-1476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6.wmf"/><Relationship Id="rId2" Type="http://schemas.openxmlformats.org/officeDocument/2006/relationships/image" Target="../media/image225.wmf"/><Relationship Id="rId1" Type="http://schemas.openxmlformats.org/officeDocument/2006/relationships/image" Target="../media/image224.wmf"/><Relationship Id="rId6" Type="http://schemas.openxmlformats.org/officeDocument/2006/relationships/image" Target="../media/image229.wmf"/><Relationship Id="rId5" Type="http://schemas.openxmlformats.org/officeDocument/2006/relationships/image" Target="../media/image228.wmf"/><Relationship Id="rId4" Type="http://schemas.openxmlformats.org/officeDocument/2006/relationships/image" Target="../media/image22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1.wmf"/><Relationship Id="rId1" Type="http://schemas.openxmlformats.org/officeDocument/2006/relationships/image" Target="../media/image23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9E04C9C4-EDB2-4D52-88B3-B6121748B79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67986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60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0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kumimoji="1" sz="1200">
                <a:latin typeface="Times New Roman" panose="02020603050405020304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60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>
                <a:latin typeface="Times New Roman" panose="02020603050405020304" pitchFamily="18" charset="0"/>
              </a:defRPr>
            </a:lvl1pPr>
          </a:lstStyle>
          <a:p>
            <a:fld id="{14D0CC91-783F-44B9-9F04-E608E60F41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93844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EEF516C-E4A7-434F-81EB-819D9D79CDBF}" type="slidenum">
              <a:rPr lang="en-US" altLang="zh-CN"/>
              <a:pPr/>
              <a:t>4</a:t>
            </a:fld>
            <a:endParaRPr lang="en-US" altLang="zh-CN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zh-CN" altLang="zh-CN"/>
          </a:p>
        </p:txBody>
      </p:sp>
    </p:spTree>
    <p:extLst>
      <p:ext uri="{BB962C8B-B14F-4D97-AF65-F5344CB8AC3E}">
        <p14:creationId xmlns:p14="http://schemas.microsoft.com/office/powerpoint/2010/main" val="33742634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11840-5F5C-47AE-952F-79C56A46A43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43509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F645C-F483-4E62-BD15-A5FD7ED460D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7174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A04FD-C816-4C85-9EFF-269C1E0205B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120881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，文本与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FC7AE5E-CEE0-4145-BAB6-C6C53D5DEF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2293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FCC3CE-CBEC-480C-A0F7-76EAE3BE7C5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046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C248D-AEA7-42A8-BDC4-F613A05A799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9383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21D2C-BEFE-4382-8C06-35FF3B7D318A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14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10DEF0-5AF9-41A8-926F-343294D5802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229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E72C7C-A6ED-4972-84A1-6E9C19D21FA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53546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9273B-787E-4570-B233-AE102C5DD25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66017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1DE587-5852-4EBE-ADA0-025A8E106F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141599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CD5B9F-BDA5-4830-9270-3B177A97183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6558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64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US" altLang="zh-CN"/>
          </a:p>
        </p:txBody>
      </p:sp>
      <p:sp>
        <p:nvSpPr>
          <p:cNvPr id="164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64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A85F0E-E91B-4878-B55A-BD803C025AAA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  <p:sldLayoutId id="2147483678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7" Type="http://schemas.openxmlformats.org/officeDocument/2006/relationships/image" Target="../media/image63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13" Type="http://schemas.openxmlformats.org/officeDocument/2006/relationships/image" Target="../media/image79.png"/><Relationship Id="rId3" Type="http://schemas.openxmlformats.org/officeDocument/2006/relationships/image" Target="../media/image69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2.png"/><Relationship Id="rId11" Type="http://schemas.openxmlformats.org/officeDocument/2006/relationships/image" Target="../media/image77.png"/><Relationship Id="rId5" Type="http://schemas.openxmlformats.org/officeDocument/2006/relationships/image" Target="../media/image71.png"/><Relationship Id="rId10" Type="http://schemas.openxmlformats.org/officeDocument/2006/relationships/image" Target="../media/image76.png"/><Relationship Id="rId4" Type="http://schemas.openxmlformats.org/officeDocument/2006/relationships/image" Target="../media/image70.png"/><Relationship Id="rId9" Type="http://schemas.openxmlformats.org/officeDocument/2006/relationships/image" Target="../media/image75.png"/><Relationship Id="rId14" Type="http://schemas.openxmlformats.org/officeDocument/2006/relationships/image" Target="../media/image8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5.png"/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6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wmf"/><Relationship Id="rId3" Type="http://schemas.openxmlformats.org/officeDocument/2006/relationships/image" Target="../media/image90.png"/><Relationship Id="rId7" Type="http://schemas.openxmlformats.org/officeDocument/2006/relationships/image" Target="../media/image94.png"/><Relationship Id="rId2" Type="http://schemas.openxmlformats.org/officeDocument/2006/relationships/image" Target="../media/image8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3.png"/><Relationship Id="rId11" Type="http://schemas.openxmlformats.org/officeDocument/2006/relationships/image" Target="../media/image98.png"/><Relationship Id="rId5" Type="http://schemas.openxmlformats.org/officeDocument/2006/relationships/image" Target="../media/image92.png"/><Relationship Id="rId10" Type="http://schemas.openxmlformats.org/officeDocument/2006/relationships/image" Target="../media/image97.png"/><Relationship Id="rId4" Type="http://schemas.openxmlformats.org/officeDocument/2006/relationships/image" Target="../media/image91.png"/><Relationship Id="rId9" Type="http://schemas.openxmlformats.org/officeDocument/2006/relationships/image" Target="../media/image9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5.png"/><Relationship Id="rId7" Type="http://schemas.openxmlformats.org/officeDocument/2006/relationships/image" Target="../media/image102.png"/><Relationship Id="rId2" Type="http://schemas.openxmlformats.org/officeDocument/2006/relationships/image" Target="../media/image88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1.png"/><Relationship Id="rId5" Type="http://schemas.openxmlformats.org/officeDocument/2006/relationships/image" Target="../media/image100.png"/><Relationship Id="rId4" Type="http://schemas.openxmlformats.org/officeDocument/2006/relationships/image" Target="../media/image9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4.png"/><Relationship Id="rId2" Type="http://schemas.openxmlformats.org/officeDocument/2006/relationships/image" Target="../media/image10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7.png"/><Relationship Id="rId2" Type="http://schemas.openxmlformats.org/officeDocument/2006/relationships/image" Target="../media/image10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8.png"/><Relationship Id="rId3" Type="http://schemas.openxmlformats.org/officeDocument/2006/relationships/image" Target="../media/image113.png"/><Relationship Id="rId7" Type="http://schemas.openxmlformats.org/officeDocument/2006/relationships/image" Target="../media/image111.png"/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0.png"/><Relationship Id="rId5" Type="http://schemas.openxmlformats.org/officeDocument/2006/relationships/image" Target="../media/image109.png"/><Relationship Id="rId10" Type="http://schemas.openxmlformats.org/officeDocument/2006/relationships/image" Target="../media/image120.png"/><Relationship Id="rId4" Type="http://schemas.openxmlformats.org/officeDocument/2006/relationships/image" Target="../media/image108.png"/><Relationship Id="rId9" Type="http://schemas.openxmlformats.org/officeDocument/2006/relationships/image" Target="../media/image119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7.wmf"/><Relationship Id="rId2" Type="http://schemas.openxmlformats.org/officeDocument/2006/relationships/image" Target="../media/image86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4.png"/><Relationship Id="rId5" Type="http://schemas.openxmlformats.org/officeDocument/2006/relationships/image" Target="../media/image123.png"/><Relationship Id="rId4" Type="http://schemas.openxmlformats.org/officeDocument/2006/relationships/image" Target="../media/image12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5.png"/><Relationship Id="rId7" Type="http://schemas.openxmlformats.org/officeDocument/2006/relationships/image" Target="../media/image125.png"/><Relationship Id="rId2" Type="http://schemas.openxmlformats.org/officeDocument/2006/relationships/image" Target="../media/image1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1.png"/><Relationship Id="rId5" Type="http://schemas.openxmlformats.org/officeDocument/2006/relationships/image" Target="../media/image117.png"/><Relationship Id="rId4" Type="http://schemas.openxmlformats.org/officeDocument/2006/relationships/image" Target="../media/image11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6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3.png"/><Relationship Id="rId7" Type="http://schemas.openxmlformats.org/officeDocument/2006/relationships/image" Target="../media/image137.png"/><Relationship Id="rId2" Type="http://schemas.openxmlformats.org/officeDocument/2006/relationships/image" Target="../media/image132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6.png"/><Relationship Id="rId5" Type="http://schemas.openxmlformats.org/officeDocument/2006/relationships/image" Target="../media/image135.png"/><Relationship Id="rId4" Type="http://schemas.openxmlformats.org/officeDocument/2006/relationships/image" Target="../media/image13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8.png"/><Relationship Id="rId2" Type="http://schemas.openxmlformats.org/officeDocument/2006/relationships/image" Target="../media/image12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1.png"/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9.png"/><Relationship Id="rId2" Type="http://schemas.openxmlformats.org/officeDocument/2006/relationships/image" Target="../media/image138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47.png"/><Relationship Id="rId5" Type="http://schemas.openxmlformats.org/officeDocument/2006/relationships/image" Target="../media/image146.png"/><Relationship Id="rId4" Type="http://schemas.openxmlformats.org/officeDocument/2006/relationships/image" Target="../media/image145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9.png"/><Relationship Id="rId2" Type="http://schemas.openxmlformats.org/officeDocument/2006/relationships/image" Target="../media/image14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0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152.png"/><Relationship Id="rId7" Type="http://schemas.openxmlformats.org/officeDocument/2006/relationships/image" Target="../media/image156.png"/><Relationship Id="rId12" Type="http://schemas.openxmlformats.org/officeDocument/2006/relationships/image" Target="../media/image141.png"/><Relationship Id="rId2" Type="http://schemas.openxmlformats.org/officeDocument/2006/relationships/image" Target="../media/image15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5.png"/><Relationship Id="rId11" Type="http://schemas.openxmlformats.org/officeDocument/2006/relationships/image" Target="../media/image140.png"/><Relationship Id="rId5" Type="http://schemas.openxmlformats.org/officeDocument/2006/relationships/image" Target="../media/image154.png"/><Relationship Id="rId10" Type="http://schemas.openxmlformats.org/officeDocument/2006/relationships/image" Target="../media/image159.png"/><Relationship Id="rId4" Type="http://schemas.openxmlformats.org/officeDocument/2006/relationships/image" Target="../media/image153.png"/><Relationship Id="rId9" Type="http://schemas.openxmlformats.org/officeDocument/2006/relationships/image" Target="../media/image158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3.png"/><Relationship Id="rId7" Type="http://schemas.openxmlformats.org/officeDocument/2006/relationships/image" Target="../media/image162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1.png"/><Relationship Id="rId5" Type="http://schemas.openxmlformats.org/officeDocument/2006/relationships/image" Target="../media/image160.png"/><Relationship Id="rId4" Type="http://schemas.openxmlformats.org/officeDocument/2006/relationships/image" Target="../media/image144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4.png"/><Relationship Id="rId3" Type="http://schemas.openxmlformats.org/officeDocument/2006/relationships/image" Target="../media/image164.png"/><Relationship Id="rId7" Type="http://schemas.openxmlformats.org/officeDocument/2006/relationships/image" Target="../media/image168.png"/><Relationship Id="rId2" Type="http://schemas.openxmlformats.org/officeDocument/2006/relationships/image" Target="../media/image16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7.png"/><Relationship Id="rId5" Type="http://schemas.openxmlformats.org/officeDocument/2006/relationships/image" Target="../media/image166.png"/><Relationship Id="rId10" Type="http://schemas.openxmlformats.org/officeDocument/2006/relationships/image" Target="../media/image176.png"/><Relationship Id="rId4" Type="http://schemas.openxmlformats.org/officeDocument/2006/relationships/image" Target="../media/image165.png"/><Relationship Id="rId9" Type="http://schemas.openxmlformats.org/officeDocument/2006/relationships/image" Target="../media/image175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8.png"/><Relationship Id="rId2" Type="http://schemas.openxmlformats.org/officeDocument/2006/relationships/image" Target="../media/image177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17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1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3.png"/><Relationship Id="rId7" Type="http://schemas.openxmlformats.org/officeDocument/2006/relationships/image" Target="../media/image171.png"/><Relationship Id="rId2" Type="http://schemas.openxmlformats.org/officeDocument/2006/relationships/image" Target="../media/image18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0.png"/><Relationship Id="rId5" Type="http://schemas.openxmlformats.org/officeDocument/2006/relationships/image" Target="../media/image185.png"/><Relationship Id="rId4" Type="http://schemas.openxmlformats.org/officeDocument/2006/relationships/image" Target="../media/image169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4.png"/><Relationship Id="rId13" Type="http://schemas.openxmlformats.org/officeDocument/2006/relationships/image" Target="../media/image199.png"/><Relationship Id="rId3" Type="http://schemas.openxmlformats.org/officeDocument/2006/relationships/image" Target="../media/image189.png"/><Relationship Id="rId7" Type="http://schemas.openxmlformats.org/officeDocument/2006/relationships/image" Target="../media/image193.png"/><Relationship Id="rId12" Type="http://schemas.openxmlformats.org/officeDocument/2006/relationships/image" Target="../media/image198.png"/><Relationship Id="rId17" Type="http://schemas.openxmlformats.org/officeDocument/2006/relationships/image" Target="../media/image203.png"/><Relationship Id="rId2" Type="http://schemas.openxmlformats.org/officeDocument/2006/relationships/image" Target="../media/image188.png"/><Relationship Id="rId16" Type="http://schemas.openxmlformats.org/officeDocument/2006/relationships/image" Target="../media/image20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2.png"/><Relationship Id="rId11" Type="http://schemas.openxmlformats.org/officeDocument/2006/relationships/image" Target="../media/image197.png"/><Relationship Id="rId5" Type="http://schemas.openxmlformats.org/officeDocument/2006/relationships/image" Target="../media/image191.png"/><Relationship Id="rId15" Type="http://schemas.openxmlformats.org/officeDocument/2006/relationships/image" Target="../media/image201.png"/><Relationship Id="rId10" Type="http://schemas.openxmlformats.org/officeDocument/2006/relationships/image" Target="../media/image196.png"/><Relationship Id="rId4" Type="http://schemas.openxmlformats.org/officeDocument/2006/relationships/image" Target="../media/image190.png"/><Relationship Id="rId9" Type="http://schemas.openxmlformats.org/officeDocument/2006/relationships/image" Target="../media/image195.png"/><Relationship Id="rId14" Type="http://schemas.openxmlformats.org/officeDocument/2006/relationships/image" Target="../media/image200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5.png"/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26" Type="http://schemas.openxmlformats.org/officeDocument/2006/relationships/image" Target="../media/image24.png"/><Relationship Id="rId39" Type="http://schemas.openxmlformats.org/officeDocument/2006/relationships/image" Target="../media/image37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42" Type="http://schemas.openxmlformats.org/officeDocument/2006/relationships/image" Target="../media/image40.png"/><Relationship Id="rId47" Type="http://schemas.openxmlformats.org/officeDocument/2006/relationships/image" Target="../media/image45.png"/><Relationship Id="rId50" Type="http://schemas.openxmlformats.org/officeDocument/2006/relationships/image" Target="../media/image48.png"/><Relationship Id="rId55" Type="http://schemas.openxmlformats.org/officeDocument/2006/relationships/image" Target="../media/image53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9" Type="http://schemas.openxmlformats.org/officeDocument/2006/relationships/image" Target="../media/image27.png"/><Relationship Id="rId11" Type="http://schemas.openxmlformats.org/officeDocument/2006/relationships/image" Target="../media/image9.pn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40" Type="http://schemas.openxmlformats.org/officeDocument/2006/relationships/image" Target="../media/image38.png"/><Relationship Id="rId45" Type="http://schemas.openxmlformats.org/officeDocument/2006/relationships/image" Target="../media/image43.png"/><Relationship Id="rId53" Type="http://schemas.openxmlformats.org/officeDocument/2006/relationships/image" Target="../media/image51.png"/><Relationship Id="rId58" Type="http://schemas.openxmlformats.org/officeDocument/2006/relationships/image" Target="../media/image56.png"/><Relationship Id="rId5" Type="http://schemas.openxmlformats.org/officeDocument/2006/relationships/image" Target="../media/image3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43" Type="http://schemas.openxmlformats.org/officeDocument/2006/relationships/image" Target="../media/image41.png"/><Relationship Id="rId48" Type="http://schemas.openxmlformats.org/officeDocument/2006/relationships/image" Target="../media/image46.png"/><Relationship Id="rId56" Type="http://schemas.openxmlformats.org/officeDocument/2006/relationships/image" Target="../media/image54.png"/><Relationship Id="rId8" Type="http://schemas.openxmlformats.org/officeDocument/2006/relationships/image" Target="../media/image6.png"/><Relationship Id="rId51" Type="http://schemas.openxmlformats.org/officeDocument/2006/relationships/image" Target="../media/image49.png"/><Relationship Id="rId3" Type="http://schemas.openxmlformats.org/officeDocument/2006/relationships/image" Target="../media/image1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png"/><Relationship Id="rId33" Type="http://schemas.openxmlformats.org/officeDocument/2006/relationships/image" Target="../media/image31.png"/><Relationship Id="rId38" Type="http://schemas.openxmlformats.org/officeDocument/2006/relationships/image" Target="../media/image36.png"/><Relationship Id="rId46" Type="http://schemas.openxmlformats.org/officeDocument/2006/relationships/image" Target="../media/image44.png"/><Relationship Id="rId59" Type="http://schemas.openxmlformats.org/officeDocument/2006/relationships/image" Target="../media/image57.png"/><Relationship Id="rId20" Type="http://schemas.openxmlformats.org/officeDocument/2006/relationships/image" Target="../media/image18.png"/><Relationship Id="rId41" Type="http://schemas.openxmlformats.org/officeDocument/2006/relationships/image" Target="../media/image39.png"/><Relationship Id="rId54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5" Type="http://schemas.openxmlformats.org/officeDocument/2006/relationships/image" Target="../media/image13.png"/><Relationship Id="rId23" Type="http://schemas.openxmlformats.org/officeDocument/2006/relationships/image" Target="../media/image21.pn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49" Type="http://schemas.openxmlformats.org/officeDocument/2006/relationships/image" Target="../media/image47.png"/><Relationship Id="rId57" Type="http://schemas.openxmlformats.org/officeDocument/2006/relationships/image" Target="../media/image55.png"/><Relationship Id="rId10" Type="http://schemas.openxmlformats.org/officeDocument/2006/relationships/image" Target="../media/image8.png"/><Relationship Id="rId31" Type="http://schemas.openxmlformats.org/officeDocument/2006/relationships/image" Target="../media/image29.png"/><Relationship Id="rId44" Type="http://schemas.openxmlformats.org/officeDocument/2006/relationships/image" Target="../media/image42.png"/><Relationship Id="rId52" Type="http://schemas.openxmlformats.org/officeDocument/2006/relationships/image" Target="../media/image5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7.png"/><Relationship Id="rId2" Type="http://schemas.openxmlformats.org/officeDocument/2006/relationships/image" Target="../media/image206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4.png"/><Relationship Id="rId13" Type="http://schemas.openxmlformats.org/officeDocument/2006/relationships/image" Target="../media/image219.png"/><Relationship Id="rId3" Type="http://schemas.openxmlformats.org/officeDocument/2006/relationships/image" Target="../media/image209.png"/><Relationship Id="rId7" Type="http://schemas.openxmlformats.org/officeDocument/2006/relationships/image" Target="../media/image213.png"/><Relationship Id="rId12" Type="http://schemas.openxmlformats.org/officeDocument/2006/relationships/image" Target="../media/image218.png"/><Relationship Id="rId2" Type="http://schemas.openxmlformats.org/officeDocument/2006/relationships/image" Target="../media/image208.png"/><Relationship Id="rId16" Type="http://schemas.openxmlformats.org/officeDocument/2006/relationships/image" Target="../media/image2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2.png"/><Relationship Id="rId11" Type="http://schemas.openxmlformats.org/officeDocument/2006/relationships/image" Target="../media/image217.png"/><Relationship Id="rId5" Type="http://schemas.openxmlformats.org/officeDocument/2006/relationships/image" Target="../media/image211.png"/><Relationship Id="rId15" Type="http://schemas.openxmlformats.org/officeDocument/2006/relationships/image" Target="../media/image221.png"/><Relationship Id="rId10" Type="http://schemas.openxmlformats.org/officeDocument/2006/relationships/image" Target="../media/image216.png"/><Relationship Id="rId4" Type="http://schemas.openxmlformats.org/officeDocument/2006/relationships/image" Target="../media/image210.png"/><Relationship Id="rId9" Type="http://schemas.openxmlformats.org/officeDocument/2006/relationships/image" Target="../media/image215.png"/><Relationship Id="rId14" Type="http://schemas.openxmlformats.org/officeDocument/2006/relationships/image" Target="../media/image220.pn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3.png"/><Relationship Id="rId2" Type="http://schemas.openxmlformats.org/officeDocument/2006/relationships/image" Target="../media/image172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6.png"/><Relationship Id="rId2" Type="http://schemas.openxmlformats.org/officeDocument/2006/relationships/image" Target="../media/image18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8.png"/><Relationship Id="rId2" Type="http://schemas.openxmlformats.org/officeDocument/2006/relationships/image" Target="../media/image187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0.png"/><Relationship Id="rId2" Type="http://schemas.openxmlformats.org/officeDocument/2006/relationships/image" Target="../media/image22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3.png"/><Relationship Id="rId5" Type="http://schemas.openxmlformats.org/officeDocument/2006/relationships/image" Target="../media/image232.png"/><Relationship Id="rId4" Type="http://schemas.openxmlformats.org/officeDocument/2006/relationships/image" Target="../media/image231.png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5.png"/><Relationship Id="rId7" Type="http://schemas.openxmlformats.org/officeDocument/2006/relationships/image" Target="../media/image239.png"/><Relationship Id="rId2" Type="http://schemas.openxmlformats.org/officeDocument/2006/relationships/image" Target="../media/image23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8.png"/><Relationship Id="rId5" Type="http://schemas.openxmlformats.org/officeDocument/2006/relationships/image" Target="../media/image237.png"/><Relationship Id="rId4" Type="http://schemas.openxmlformats.org/officeDocument/2006/relationships/image" Target="../media/image23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1.png"/><Relationship Id="rId2" Type="http://schemas.openxmlformats.org/officeDocument/2006/relationships/image" Target="../media/image2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3.png"/><Relationship Id="rId4" Type="http://schemas.openxmlformats.org/officeDocument/2006/relationships/image" Target="../media/image242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5.png"/><Relationship Id="rId7" Type="http://schemas.openxmlformats.org/officeDocument/2006/relationships/image" Target="../media/image223.png"/><Relationship Id="rId2" Type="http://schemas.openxmlformats.org/officeDocument/2006/relationships/image" Target="../media/image24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48.png"/><Relationship Id="rId5" Type="http://schemas.openxmlformats.org/officeDocument/2006/relationships/image" Target="../media/image247.png"/><Relationship Id="rId4" Type="http://schemas.openxmlformats.org/officeDocument/2006/relationships/image" Target="../media/image246.png"/></Relationships>
</file>

<file path=ppt/slides/_rels/slide5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0.png"/><Relationship Id="rId13" Type="http://schemas.openxmlformats.org/officeDocument/2006/relationships/oleObject" Target="../embeddings/oleObject4.bin"/><Relationship Id="rId18" Type="http://schemas.openxmlformats.org/officeDocument/2006/relationships/image" Target="../media/image228.wmf"/><Relationship Id="rId3" Type="http://schemas.openxmlformats.org/officeDocument/2006/relationships/image" Target="../media/image255.png"/><Relationship Id="rId21" Type="http://schemas.openxmlformats.org/officeDocument/2006/relationships/oleObject" Target="../embeddings/oleObject8.bin"/><Relationship Id="rId7" Type="http://schemas.openxmlformats.org/officeDocument/2006/relationships/image" Target="../media/image259.png"/><Relationship Id="rId12" Type="http://schemas.openxmlformats.org/officeDocument/2006/relationships/image" Target="../media/image225.wmf"/><Relationship Id="rId17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27.wmf"/><Relationship Id="rId20" Type="http://schemas.openxmlformats.org/officeDocument/2006/relationships/image" Target="../media/image261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258.png"/><Relationship Id="rId11" Type="http://schemas.openxmlformats.org/officeDocument/2006/relationships/oleObject" Target="../embeddings/oleObject3.bin"/><Relationship Id="rId5" Type="http://schemas.openxmlformats.org/officeDocument/2006/relationships/image" Target="../media/image257.png"/><Relationship Id="rId15" Type="http://schemas.openxmlformats.org/officeDocument/2006/relationships/oleObject" Target="../embeddings/oleObject5.bin"/><Relationship Id="rId10" Type="http://schemas.openxmlformats.org/officeDocument/2006/relationships/image" Target="../media/image224.wmf"/><Relationship Id="rId19" Type="http://schemas.openxmlformats.org/officeDocument/2006/relationships/oleObject" Target="../embeddings/oleObject7.bin"/><Relationship Id="rId4" Type="http://schemas.openxmlformats.org/officeDocument/2006/relationships/image" Target="../media/image256.png"/><Relationship Id="rId9" Type="http://schemas.openxmlformats.org/officeDocument/2006/relationships/oleObject" Target="../embeddings/oleObject2.bin"/><Relationship Id="rId14" Type="http://schemas.openxmlformats.org/officeDocument/2006/relationships/image" Target="../media/image226.wmf"/><Relationship Id="rId22" Type="http://schemas.openxmlformats.org/officeDocument/2006/relationships/image" Target="../media/image229.wmf"/></Relationships>
</file>

<file path=ppt/slides/_rels/slide5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8.png"/><Relationship Id="rId3" Type="http://schemas.openxmlformats.org/officeDocument/2006/relationships/image" Target="../media/image263.png"/><Relationship Id="rId7" Type="http://schemas.openxmlformats.org/officeDocument/2006/relationships/image" Target="../media/image267.png"/><Relationship Id="rId2" Type="http://schemas.openxmlformats.org/officeDocument/2006/relationships/image" Target="../media/image2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6.png"/><Relationship Id="rId5" Type="http://schemas.openxmlformats.org/officeDocument/2006/relationships/image" Target="../media/image265.png"/><Relationship Id="rId4" Type="http://schemas.openxmlformats.org/officeDocument/2006/relationships/image" Target="../media/image264.png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0.png"/><Relationship Id="rId2" Type="http://schemas.openxmlformats.org/officeDocument/2006/relationships/image" Target="../media/image26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71.png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3.png"/><Relationship Id="rId2" Type="http://schemas.openxmlformats.org/officeDocument/2006/relationships/image" Target="../media/image27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6.png"/><Relationship Id="rId5" Type="http://schemas.openxmlformats.org/officeDocument/2006/relationships/image" Target="../media/image275.png"/><Relationship Id="rId4" Type="http://schemas.openxmlformats.org/officeDocument/2006/relationships/image" Target="../media/image274.png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8.png"/><Relationship Id="rId7" Type="http://schemas.openxmlformats.org/officeDocument/2006/relationships/image" Target="../media/image282.png"/><Relationship Id="rId2" Type="http://schemas.openxmlformats.org/officeDocument/2006/relationships/image" Target="../media/image27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1.png"/><Relationship Id="rId5" Type="http://schemas.openxmlformats.org/officeDocument/2006/relationships/image" Target="../media/image280.png"/><Relationship Id="rId4" Type="http://schemas.openxmlformats.org/officeDocument/2006/relationships/image" Target="../media/image279.png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5.png"/><Relationship Id="rId7" Type="http://schemas.openxmlformats.org/officeDocument/2006/relationships/image" Target="../media/image23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230.wmf"/><Relationship Id="rId4" Type="http://schemas.openxmlformats.org/officeDocument/2006/relationships/oleObject" Target="../embeddings/oleObject9.bin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7.png"/><Relationship Id="rId2" Type="http://schemas.openxmlformats.org/officeDocument/2006/relationships/image" Target="../media/image286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zh-CN" altLang="en-US" sz="4400" dirty="0"/>
              <a:t>第二章  波动光学基础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6121400"/>
          </a:xfrm>
        </p:spPr>
        <p:txBody>
          <a:bodyPr/>
          <a:lstStyle/>
          <a:p>
            <a:r>
              <a:rPr lang="zh-CN" altLang="en-US" b="1" dirty="0">
                <a:ea typeface="楷体_GB2312" pitchFamily="49" charset="-122"/>
              </a:rPr>
              <a:t>空间周期性</a:t>
            </a:r>
            <a:r>
              <a:rPr lang="zh-CN" altLang="en-US" dirty="0"/>
              <a:t>：某一时刻，波场物理量的分布，随空间作周期性变化，具有空间上的周期性</a:t>
            </a:r>
          </a:p>
          <a:p>
            <a:r>
              <a:rPr lang="zh-CN" altLang="en-US" b="1" dirty="0">
                <a:ea typeface="楷体_GB2312" pitchFamily="49" charset="-122"/>
              </a:rPr>
              <a:t>波长</a:t>
            </a:r>
            <a:r>
              <a:rPr lang="en-US" altLang="zh-CN" i="1" dirty="0">
                <a:latin typeface="Times New Roman" panose="02020603050405020304" pitchFamily="18" charset="0"/>
              </a:rPr>
              <a:t>λ</a:t>
            </a:r>
            <a:r>
              <a:rPr lang="zh-CN" altLang="en-US" dirty="0"/>
              <a:t>：空间周期；              ：空间频率，单位空间长度内物理量的变化次数，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波数</a:t>
            </a:r>
          </a:p>
          <a:p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endParaRPr lang="zh-CN" altLang="en-US" b="1" dirty="0">
              <a:latin typeface="Times New Roman" panose="02020603050405020304" pitchFamily="18" charset="0"/>
              <a:ea typeface="楷体_GB2312" pitchFamily="49" charset="-122"/>
            </a:endParaRPr>
          </a:p>
          <a:p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波场具有空间、时间两重周期性</a:t>
            </a:r>
          </a:p>
          <a:p>
            <a:endParaRPr lang="en-US" altLang="zh-C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941" name="Object 5"/>
              <p:cNvSpPr txBox="1"/>
              <p:nvPr/>
            </p:nvSpPr>
            <p:spPr bwMode="auto">
              <a:xfrm>
                <a:off x="4644008" y="1914527"/>
                <a:ext cx="1727200" cy="5762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𝜈</m:t>
                          </m:r>
                        </m:e>
                      </m:acc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67941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4008" y="1914527"/>
                <a:ext cx="1727200" cy="5762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942" name="Line 6"/>
          <p:cNvSpPr>
            <a:spLocks noChangeShapeType="1"/>
          </p:cNvSpPr>
          <p:nvPr/>
        </p:nvSpPr>
        <p:spPr bwMode="auto">
          <a:xfrm>
            <a:off x="1165225" y="4148138"/>
            <a:ext cx="662463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43" name="Line 7"/>
          <p:cNvSpPr>
            <a:spLocks noChangeShapeType="1"/>
          </p:cNvSpPr>
          <p:nvPr/>
        </p:nvSpPr>
        <p:spPr bwMode="auto">
          <a:xfrm flipV="1">
            <a:off x="2101850" y="3284538"/>
            <a:ext cx="0" cy="172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44" name="Freeform 8">
            <a:hlinkClick r:id="rId3" action="ppaction://hlinksldjump"/>
          </p:cNvPr>
          <p:cNvSpPr>
            <a:spLocks/>
          </p:cNvSpPr>
          <p:nvPr/>
        </p:nvSpPr>
        <p:spPr bwMode="auto">
          <a:xfrm flipV="1">
            <a:off x="1309688" y="3573463"/>
            <a:ext cx="6337300" cy="1150937"/>
          </a:xfrm>
          <a:custGeom>
            <a:avLst/>
            <a:gdLst>
              <a:gd name="T0" fmla="*/ 0 w 5568"/>
              <a:gd name="T1" fmla="*/ 288 h 576"/>
              <a:gd name="T2" fmla="*/ 192 w 5568"/>
              <a:gd name="T3" fmla="*/ 0 h 576"/>
              <a:gd name="T4" fmla="*/ 384 w 5568"/>
              <a:gd name="T5" fmla="*/ 288 h 576"/>
              <a:gd name="T6" fmla="*/ 576 w 5568"/>
              <a:gd name="T7" fmla="*/ 576 h 576"/>
              <a:gd name="T8" fmla="*/ 768 w 5568"/>
              <a:gd name="T9" fmla="*/ 288 h 576"/>
              <a:gd name="T10" fmla="*/ 960 w 5568"/>
              <a:gd name="T11" fmla="*/ 0 h 576"/>
              <a:gd name="T12" fmla="*/ 1152 w 5568"/>
              <a:gd name="T13" fmla="*/ 288 h 576"/>
              <a:gd name="T14" fmla="*/ 1344 w 5568"/>
              <a:gd name="T15" fmla="*/ 576 h 576"/>
              <a:gd name="T16" fmla="*/ 1536 w 5568"/>
              <a:gd name="T17" fmla="*/ 288 h 576"/>
              <a:gd name="T18" fmla="*/ 1728 w 5568"/>
              <a:gd name="T19" fmla="*/ 0 h 576"/>
              <a:gd name="T20" fmla="*/ 1920 w 5568"/>
              <a:gd name="T21" fmla="*/ 288 h 576"/>
              <a:gd name="T22" fmla="*/ 2112 w 5568"/>
              <a:gd name="T23" fmla="*/ 576 h 576"/>
              <a:gd name="T24" fmla="*/ 2304 w 5568"/>
              <a:gd name="T25" fmla="*/ 288 h 576"/>
              <a:gd name="T26" fmla="*/ 2496 w 5568"/>
              <a:gd name="T27" fmla="*/ 0 h 576"/>
              <a:gd name="T28" fmla="*/ 2688 w 5568"/>
              <a:gd name="T29" fmla="*/ 288 h 576"/>
              <a:gd name="T30" fmla="*/ 2880 w 5568"/>
              <a:gd name="T31" fmla="*/ 576 h 576"/>
              <a:gd name="T32" fmla="*/ 3072 w 5568"/>
              <a:gd name="T33" fmla="*/ 288 h 576"/>
              <a:gd name="T34" fmla="*/ 3264 w 5568"/>
              <a:gd name="T35" fmla="*/ 0 h 576"/>
              <a:gd name="T36" fmla="*/ 3456 w 5568"/>
              <a:gd name="T37" fmla="*/ 288 h 576"/>
              <a:gd name="T38" fmla="*/ 3648 w 5568"/>
              <a:gd name="T39" fmla="*/ 576 h 576"/>
              <a:gd name="T40" fmla="*/ 3840 w 5568"/>
              <a:gd name="T41" fmla="*/ 288 h 576"/>
              <a:gd name="T42" fmla="*/ 4032 w 5568"/>
              <a:gd name="T43" fmla="*/ 0 h 576"/>
              <a:gd name="T44" fmla="*/ 4224 w 5568"/>
              <a:gd name="T45" fmla="*/ 288 h 576"/>
              <a:gd name="T46" fmla="*/ 4416 w 5568"/>
              <a:gd name="T47" fmla="*/ 576 h 576"/>
              <a:gd name="T48" fmla="*/ 4608 w 5568"/>
              <a:gd name="T49" fmla="*/ 288 h 576"/>
              <a:gd name="T50" fmla="*/ 4800 w 5568"/>
              <a:gd name="T51" fmla="*/ 0 h 576"/>
              <a:gd name="T52" fmla="*/ 4992 w 5568"/>
              <a:gd name="T53" fmla="*/ 288 h 576"/>
              <a:gd name="T54" fmla="*/ 5184 w 5568"/>
              <a:gd name="T55" fmla="*/ 576 h 576"/>
              <a:gd name="T56" fmla="*/ 5376 w 5568"/>
              <a:gd name="T57" fmla="*/ 288 h 576"/>
              <a:gd name="T58" fmla="*/ 5568 w 5568"/>
              <a:gd name="T59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68" h="576">
                <a:moveTo>
                  <a:pt x="0" y="288"/>
                </a:moveTo>
                <a:cubicBezTo>
                  <a:pt x="64" y="144"/>
                  <a:pt x="128" y="0"/>
                  <a:pt x="192" y="0"/>
                </a:cubicBezTo>
                <a:cubicBezTo>
                  <a:pt x="256" y="0"/>
                  <a:pt x="320" y="192"/>
                  <a:pt x="384" y="288"/>
                </a:cubicBezTo>
                <a:cubicBezTo>
                  <a:pt x="448" y="384"/>
                  <a:pt x="512" y="576"/>
                  <a:pt x="576" y="576"/>
                </a:cubicBezTo>
                <a:cubicBezTo>
                  <a:pt x="640" y="576"/>
                  <a:pt x="704" y="384"/>
                  <a:pt x="768" y="288"/>
                </a:cubicBezTo>
                <a:cubicBezTo>
                  <a:pt x="832" y="192"/>
                  <a:pt x="896" y="0"/>
                  <a:pt x="960" y="0"/>
                </a:cubicBezTo>
                <a:cubicBezTo>
                  <a:pt x="1024" y="0"/>
                  <a:pt x="1088" y="192"/>
                  <a:pt x="1152" y="288"/>
                </a:cubicBezTo>
                <a:cubicBezTo>
                  <a:pt x="1216" y="384"/>
                  <a:pt x="1280" y="576"/>
                  <a:pt x="1344" y="576"/>
                </a:cubicBezTo>
                <a:cubicBezTo>
                  <a:pt x="1408" y="576"/>
                  <a:pt x="1472" y="384"/>
                  <a:pt x="1536" y="288"/>
                </a:cubicBezTo>
                <a:cubicBezTo>
                  <a:pt x="1600" y="192"/>
                  <a:pt x="1664" y="0"/>
                  <a:pt x="1728" y="0"/>
                </a:cubicBezTo>
                <a:cubicBezTo>
                  <a:pt x="1792" y="0"/>
                  <a:pt x="1856" y="192"/>
                  <a:pt x="1920" y="288"/>
                </a:cubicBezTo>
                <a:cubicBezTo>
                  <a:pt x="1984" y="384"/>
                  <a:pt x="2048" y="576"/>
                  <a:pt x="2112" y="576"/>
                </a:cubicBezTo>
                <a:cubicBezTo>
                  <a:pt x="2176" y="576"/>
                  <a:pt x="2240" y="384"/>
                  <a:pt x="2304" y="288"/>
                </a:cubicBezTo>
                <a:cubicBezTo>
                  <a:pt x="2368" y="192"/>
                  <a:pt x="2432" y="0"/>
                  <a:pt x="2496" y="0"/>
                </a:cubicBezTo>
                <a:cubicBezTo>
                  <a:pt x="2560" y="0"/>
                  <a:pt x="2624" y="192"/>
                  <a:pt x="2688" y="288"/>
                </a:cubicBezTo>
                <a:cubicBezTo>
                  <a:pt x="2752" y="384"/>
                  <a:pt x="2816" y="576"/>
                  <a:pt x="2880" y="576"/>
                </a:cubicBezTo>
                <a:cubicBezTo>
                  <a:pt x="2944" y="576"/>
                  <a:pt x="3008" y="384"/>
                  <a:pt x="3072" y="288"/>
                </a:cubicBezTo>
                <a:cubicBezTo>
                  <a:pt x="3136" y="192"/>
                  <a:pt x="3200" y="0"/>
                  <a:pt x="3264" y="0"/>
                </a:cubicBezTo>
                <a:cubicBezTo>
                  <a:pt x="3328" y="0"/>
                  <a:pt x="3392" y="192"/>
                  <a:pt x="3456" y="288"/>
                </a:cubicBezTo>
                <a:cubicBezTo>
                  <a:pt x="3520" y="384"/>
                  <a:pt x="3584" y="576"/>
                  <a:pt x="3648" y="576"/>
                </a:cubicBezTo>
                <a:cubicBezTo>
                  <a:pt x="3712" y="576"/>
                  <a:pt x="3776" y="384"/>
                  <a:pt x="3840" y="288"/>
                </a:cubicBezTo>
                <a:cubicBezTo>
                  <a:pt x="3904" y="192"/>
                  <a:pt x="3968" y="0"/>
                  <a:pt x="4032" y="0"/>
                </a:cubicBezTo>
                <a:cubicBezTo>
                  <a:pt x="4096" y="0"/>
                  <a:pt x="4160" y="192"/>
                  <a:pt x="4224" y="288"/>
                </a:cubicBezTo>
                <a:cubicBezTo>
                  <a:pt x="4288" y="384"/>
                  <a:pt x="4352" y="576"/>
                  <a:pt x="4416" y="576"/>
                </a:cubicBezTo>
                <a:cubicBezTo>
                  <a:pt x="4480" y="576"/>
                  <a:pt x="4544" y="384"/>
                  <a:pt x="4608" y="288"/>
                </a:cubicBezTo>
                <a:cubicBezTo>
                  <a:pt x="4672" y="192"/>
                  <a:pt x="4736" y="0"/>
                  <a:pt x="4800" y="0"/>
                </a:cubicBezTo>
                <a:cubicBezTo>
                  <a:pt x="4864" y="0"/>
                  <a:pt x="4928" y="192"/>
                  <a:pt x="4992" y="288"/>
                </a:cubicBezTo>
                <a:cubicBezTo>
                  <a:pt x="5056" y="384"/>
                  <a:pt x="5120" y="576"/>
                  <a:pt x="5184" y="576"/>
                </a:cubicBezTo>
                <a:cubicBezTo>
                  <a:pt x="5248" y="576"/>
                  <a:pt x="5312" y="384"/>
                  <a:pt x="5376" y="288"/>
                </a:cubicBezTo>
                <a:cubicBezTo>
                  <a:pt x="5440" y="192"/>
                  <a:pt x="5536" y="48"/>
                  <a:pt x="5568" y="0"/>
                </a:cubicBezTo>
              </a:path>
            </a:pathLst>
          </a:custGeom>
          <a:noFill/>
          <a:ln w="28575" cap="sq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945" name="Object 9"/>
              <p:cNvSpPr txBox="1"/>
              <p:nvPr/>
            </p:nvSpPr>
            <p:spPr bwMode="auto">
              <a:xfrm>
                <a:off x="7789863" y="4016375"/>
                <a:ext cx="238125" cy="263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7945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9863" y="4016375"/>
                <a:ext cx="238125" cy="2635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946" name="Object 10"/>
              <p:cNvSpPr txBox="1"/>
              <p:nvPr/>
            </p:nvSpPr>
            <p:spPr bwMode="auto">
              <a:xfrm>
                <a:off x="1668463" y="2924175"/>
                <a:ext cx="958850" cy="431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7946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8463" y="2924175"/>
                <a:ext cx="958850" cy="431800"/>
              </a:xfrm>
              <a:prstGeom prst="rect">
                <a:avLst/>
              </a:prstGeom>
              <a:blipFill>
                <a:blip r:embed="rId5"/>
                <a:stretch>
                  <a:fillRect r="-7006" b="-845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947" name="Line 11"/>
          <p:cNvSpPr>
            <a:spLocks noChangeShapeType="1"/>
          </p:cNvSpPr>
          <p:nvPr/>
        </p:nvSpPr>
        <p:spPr bwMode="auto">
          <a:xfrm>
            <a:off x="3686175" y="3282950"/>
            <a:ext cx="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48" name="Line 12"/>
          <p:cNvSpPr>
            <a:spLocks noChangeShapeType="1"/>
          </p:cNvSpPr>
          <p:nvPr/>
        </p:nvSpPr>
        <p:spPr bwMode="auto">
          <a:xfrm>
            <a:off x="4549775" y="3282950"/>
            <a:ext cx="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49" name="Line 13"/>
          <p:cNvSpPr>
            <a:spLocks noChangeShapeType="1"/>
          </p:cNvSpPr>
          <p:nvPr/>
        </p:nvSpPr>
        <p:spPr bwMode="auto">
          <a:xfrm>
            <a:off x="3686175" y="3427413"/>
            <a:ext cx="86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7950" name="Object 14"/>
              <p:cNvSpPr txBox="1"/>
              <p:nvPr/>
            </p:nvSpPr>
            <p:spPr bwMode="auto">
              <a:xfrm>
                <a:off x="3975100" y="3140075"/>
                <a:ext cx="261938" cy="3349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7950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5100" y="3140075"/>
                <a:ext cx="261938" cy="3349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7954" name="Object 18"/>
              <p:cNvSpPr txBox="1"/>
              <p:nvPr/>
            </p:nvSpPr>
            <p:spPr bwMode="auto">
              <a:xfrm>
                <a:off x="1885950" y="4100513"/>
                <a:ext cx="238125" cy="3349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7954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85950" y="4100513"/>
                <a:ext cx="238125" cy="334962"/>
              </a:xfrm>
              <a:prstGeom prst="rect">
                <a:avLst/>
              </a:prstGeom>
              <a:blipFill>
                <a:blip r:embed="rId7"/>
                <a:stretch>
                  <a:fillRect r="-512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7955" name="Line 19"/>
          <p:cNvSpPr>
            <a:spLocks noChangeShapeType="1"/>
          </p:cNvSpPr>
          <p:nvPr/>
        </p:nvSpPr>
        <p:spPr bwMode="auto">
          <a:xfrm flipV="1">
            <a:off x="2749550" y="3787775"/>
            <a:ext cx="0" cy="3603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56" name="Line 20"/>
          <p:cNvSpPr>
            <a:spLocks noChangeShapeType="1"/>
          </p:cNvSpPr>
          <p:nvPr/>
        </p:nvSpPr>
        <p:spPr bwMode="auto">
          <a:xfrm flipV="1">
            <a:off x="3613150" y="3787775"/>
            <a:ext cx="0" cy="3603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57" name="Line 21"/>
          <p:cNvSpPr>
            <a:spLocks noChangeShapeType="1"/>
          </p:cNvSpPr>
          <p:nvPr/>
        </p:nvSpPr>
        <p:spPr bwMode="auto">
          <a:xfrm flipV="1">
            <a:off x="4491038" y="3787775"/>
            <a:ext cx="0" cy="3603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58" name="Line 22"/>
          <p:cNvSpPr>
            <a:spLocks noChangeShapeType="1"/>
          </p:cNvSpPr>
          <p:nvPr/>
        </p:nvSpPr>
        <p:spPr bwMode="auto">
          <a:xfrm flipV="1">
            <a:off x="5354638" y="3787775"/>
            <a:ext cx="0" cy="3603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60" name="Line 24"/>
          <p:cNvSpPr>
            <a:spLocks noChangeShapeType="1"/>
          </p:cNvSpPr>
          <p:nvPr/>
        </p:nvSpPr>
        <p:spPr bwMode="auto">
          <a:xfrm>
            <a:off x="4117975" y="4146550"/>
            <a:ext cx="0" cy="5048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61" name="Line 25"/>
          <p:cNvSpPr>
            <a:spLocks noChangeShapeType="1"/>
          </p:cNvSpPr>
          <p:nvPr/>
        </p:nvSpPr>
        <p:spPr bwMode="auto">
          <a:xfrm>
            <a:off x="3252788" y="4148138"/>
            <a:ext cx="0" cy="5048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62" name="Line 26"/>
          <p:cNvSpPr>
            <a:spLocks noChangeShapeType="1"/>
          </p:cNvSpPr>
          <p:nvPr/>
        </p:nvSpPr>
        <p:spPr bwMode="auto">
          <a:xfrm>
            <a:off x="5846763" y="4148138"/>
            <a:ext cx="0" cy="5048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7963" name="Line 27"/>
          <p:cNvSpPr>
            <a:spLocks noChangeShapeType="1"/>
          </p:cNvSpPr>
          <p:nvPr/>
        </p:nvSpPr>
        <p:spPr bwMode="auto">
          <a:xfrm>
            <a:off x="4981575" y="4149725"/>
            <a:ext cx="0" cy="5048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88" name="Picture 24" descr="简谐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9338" y="5445125"/>
            <a:ext cx="3095625" cy="5032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60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274638"/>
            <a:ext cx="8229600" cy="1143000"/>
          </a:xfrm>
        </p:spPr>
        <p:txBody>
          <a:bodyPr/>
          <a:lstStyle/>
          <a:p>
            <a:r>
              <a:rPr lang="zh-CN" altLang="en-US"/>
              <a:t>振动与波的表达式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600200"/>
            <a:ext cx="8229600" cy="604838"/>
          </a:xfrm>
        </p:spPr>
        <p:txBody>
          <a:bodyPr/>
          <a:lstStyle/>
          <a:p>
            <a:r>
              <a:rPr lang="zh-CN" altLang="en-US"/>
              <a:t>取定原点（初始的时刻和空间位置）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068" name="Object 4"/>
              <p:cNvSpPr txBox="1"/>
              <p:nvPr/>
            </p:nvSpPr>
            <p:spPr bwMode="auto">
              <a:xfrm>
                <a:off x="2555875" y="2276475"/>
                <a:ext cx="3887788" cy="538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6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55875" y="2276475"/>
                <a:ext cx="3887788" cy="5381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6069" name="Text Box 5"/>
          <p:cNvSpPr txBox="1">
            <a:spLocks noChangeArrowheads="1"/>
          </p:cNvSpPr>
          <p:nvPr/>
        </p:nvSpPr>
        <p:spPr bwMode="auto">
          <a:xfrm>
            <a:off x="611188" y="2276475"/>
            <a:ext cx="170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原点的振动</a:t>
            </a:r>
          </a:p>
        </p:txBody>
      </p:sp>
      <p:sp>
        <p:nvSpPr>
          <p:cNvPr id="216070" name="Text Box 6"/>
          <p:cNvSpPr txBox="1">
            <a:spLocks noChangeArrowheads="1"/>
          </p:cNvSpPr>
          <p:nvPr/>
        </p:nvSpPr>
        <p:spPr bwMode="auto">
          <a:xfrm>
            <a:off x="539750" y="2755900"/>
            <a:ext cx="353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 dirty="0"/>
              <a:t>任一点的振动比原点滞后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073" name="Object 9"/>
              <p:cNvSpPr txBox="1"/>
              <p:nvPr/>
            </p:nvSpPr>
            <p:spPr bwMode="auto">
              <a:xfrm>
                <a:off x="4035538" y="2724944"/>
                <a:ext cx="4335463" cy="5381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)/(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3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5538" y="2724944"/>
                <a:ext cx="4335463" cy="5381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6074" name="Text Box 10"/>
          <p:cNvSpPr txBox="1">
            <a:spLocks noChangeArrowheads="1"/>
          </p:cNvSpPr>
          <p:nvPr/>
        </p:nvSpPr>
        <p:spPr bwMode="auto">
          <a:xfrm>
            <a:off x="539750" y="3259138"/>
            <a:ext cx="2012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任一点的振动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075" name="Object 11"/>
              <p:cNvSpPr txBox="1"/>
              <p:nvPr/>
            </p:nvSpPr>
            <p:spPr bwMode="auto">
              <a:xfrm>
                <a:off x="2830513" y="3284538"/>
                <a:ext cx="3109912" cy="5381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5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30513" y="3284538"/>
                <a:ext cx="3109912" cy="53816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76" name="Object 12"/>
              <p:cNvSpPr txBox="1"/>
              <p:nvPr/>
            </p:nvSpPr>
            <p:spPr bwMode="auto">
              <a:xfrm>
                <a:off x="250825" y="3705225"/>
                <a:ext cx="4525963" cy="806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𝜋𝜈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6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3705225"/>
                <a:ext cx="4525963" cy="8064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77" name="Object 13"/>
              <p:cNvSpPr txBox="1"/>
              <p:nvPr/>
            </p:nvSpPr>
            <p:spPr bwMode="auto">
              <a:xfrm>
                <a:off x="4638675" y="3702050"/>
                <a:ext cx="3252788" cy="806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𝜋𝜈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𝑣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7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38675" y="3702050"/>
                <a:ext cx="3252788" cy="8064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78" name="Object 14"/>
              <p:cNvSpPr txBox="1"/>
              <p:nvPr/>
            </p:nvSpPr>
            <p:spPr bwMode="auto">
              <a:xfrm>
                <a:off x="1155700" y="4437063"/>
                <a:ext cx="3279775" cy="806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𝜋𝜈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8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5700" y="4437063"/>
                <a:ext cx="3279775" cy="8064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79" name="Object 15"/>
              <p:cNvSpPr txBox="1"/>
              <p:nvPr/>
            </p:nvSpPr>
            <p:spPr bwMode="auto">
              <a:xfrm>
                <a:off x="5292725" y="4576763"/>
                <a:ext cx="1146175" cy="365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𝜋𝜈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79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92725" y="4576763"/>
                <a:ext cx="1146175" cy="3651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80" name="Object 16"/>
              <p:cNvSpPr txBox="1"/>
              <p:nvPr/>
            </p:nvSpPr>
            <p:spPr bwMode="auto">
              <a:xfrm>
                <a:off x="6588125" y="4365625"/>
                <a:ext cx="989013" cy="8064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FF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80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88125" y="4365625"/>
                <a:ext cx="989013" cy="80645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81" name="Object 17"/>
              <p:cNvSpPr txBox="1"/>
              <p:nvPr/>
            </p:nvSpPr>
            <p:spPr bwMode="auto">
              <a:xfrm>
                <a:off x="1187450" y="5265738"/>
                <a:ext cx="2654300" cy="4683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81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450" y="5265738"/>
                <a:ext cx="2654300" cy="4683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6082" name="Line 18"/>
          <p:cNvSpPr>
            <a:spLocks noChangeShapeType="1"/>
          </p:cNvSpPr>
          <p:nvPr/>
        </p:nvSpPr>
        <p:spPr bwMode="auto">
          <a:xfrm>
            <a:off x="4356100" y="5734050"/>
            <a:ext cx="37449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083" name="Line 19"/>
          <p:cNvSpPr>
            <a:spLocks noChangeShapeType="1"/>
          </p:cNvSpPr>
          <p:nvPr/>
        </p:nvSpPr>
        <p:spPr bwMode="auto">
          <a:xfrm flipV="1">
            <a:off x="5148263" y="5589588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6084" name="Line 20"/>
          <p:cNvSpPr>
            <a:spLocks noChangeShapeType="1"/>
          </p:cNvSpPr>
          <p:nvPr/>
        </p:nvSpPr>
        <p:spPr bwMode="auto">
          <a:xfrm flipV="1">
            <a:off x="7164388" y="5589588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6085" name="Object 21"/>
              <p:cNvSpPr txBox="1"/>
              <p:nvPr/>
            </p:nvSpPr>
            <p:spPr bwMode="auto">
              <a:xfrm>
                <a:off x="4787900" y="5876925"/>
                <a:ext cx="792163" cy="446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85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787900" y="5876925"/>
                <a:ext cx="792163" cy="44608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86" name="Object 22"/>
              <p:cNvSpPr txBox="1"/>
              <p:nvPr/>
            </p:nvSpPr>
            <p:spPr bwMode="auto">
              <a:xfrm>
                <a:off x="7061200" y="5949950"/>
                <a:ext cx="247650" cy="2730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86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61200" y="5949950"/>
                <a:ext cx="247650" cy="27305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6087" name="Object 23"/>
              <p:cNvSpPr txBox="1"/>
              <p:nvPr/>
            </p:nvSpPr>
            <p:spPr bwMode="auto">
              <a:xfrm>
                <a:off x="5580063" y="5300663"/>
                <a:ext cx="1362075" cy="446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6087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063" y="5300663"/>
                <a:ext cx="1362075" cy="4460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1398" y="4617268"/>
            <a:ext cx="8064500" cy="122713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zh-CN"/>
              <a:t>		</a:t>
            </a:r>
            <a:r>
              <a:rPr lang="zh-CN" altLang="en-US"/>
              <a:t>振动取决于相位，所以振动的传播就是相位的传播。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667" name="Object 3"/>
              <p:cNvSpPr txBox="1"/>
              <p:nvPr/>
            </p:nvSpPr>
            <p:spPr bwMode="auto">
              <a:xfrm>
                <a:off x="990600" y="738673"/>
                <a:ext cx="2257425" cy="6508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𝜋𝜈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366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738673"/>
                <a:ext cx="2257425" cy="65087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668" name="Object 4"/>
              <p:cNvSpPr txBox="1">
                <a:spLocks noGrp="1"/>
              </p:cNvSpPr>
              <p:nvPr>
                <p:ph type="title"/>
              </p:nvPr>
            </p:nvSpPr>
            <p:spPr bwMode="auto">
              <a:xfrm>
                <a:off x="990600" y="1894130"/>
                <a:ext cx="2717304" cy="598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𝜋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3668" name="Object 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 bwMode="auto">
              <a:xfrm>
                <a:off x="990600" y="1894130"/>
                <a:ext cx="2717304" cy="598488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3669" name="Object 5"/>
              <p:cNvSpPr txBox="1"/>
              <p:nvPr/>
            </p:nvSpPr>
            <p:spPr bwMode="auto">
              <a:xfrm>
                <a:off x="374650" y="2997200"/>
                <a:ext cx="4051300" cy="5762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𝑘𝑥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3669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4650" y="2997200"/>
                <a:ext cx="4051300" cy="57626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3671" name="Text Box 7"/>
          <p:cNvSpPr txBox="1">
            <a:spLocks noChangeArrowheads="1"/>
          </p:cNvSpPr>
          <p:nvPr/>
        </p:nvSpPr>
        <p:spPr bwMode="auto">
          <a:xfrm>
            <a:off x="4724400" y="685800"/>
            <a:ext cx="33528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/>
              <a:t>2π</a:t>
            </a:r>
            <a:r>
              <a:rPr kumimoji="1" lang="zh-CN" altLang="en-US" sz="2800"/>
              <a:t>时间内的频率，圆频率（角频率）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4800600" y="1752600"/>
            <a:ext cx="394811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800"/>
              <a:t>2π</a:t>
            </a:r>
            <a:r>
              <a:rPr kumimoji="1" lang="zh-CN" altLang="en-US" sz="2800"/>
              <a:t>长度内的波数，角波数（圆波数），波矢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4800600" y="2895600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波的</a:t>
            </a:r>
            <a:r>
              <a:rPr kumimoji="1" lang="zh-CN" altLang="en-US" sz="2800" b="1" dirty="0">
                <a:ea typeface="楷体_GB2312" pitchFamily="49" charset="-122"/>
              </a:rPr>
              <a:t>相位</a:t>
            </a:r>
            <a:r>
              <a:rPr kumimoji="1" lang="zh-CN" altLang="en-US" sz="2800" dirty="0"/>
              <a:t>，与时间和空间相关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3674" name="Object 10"/>
              <p:cNvSpPr txBox="1"/>
              <p:nvPr/>
            </p:nvSpPr>
            <p:spPr bwMode="auto">
              <a:xfrm>
                <a:off x="1421607" y="3959138"/>
                <a:ext cx="5243512" cy="515937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8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3674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21607" y="3959138"/>
                <a:ext cx="5243512" cy="51593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ct 5"/>
              <p:cNvSpPr txBox="1"/>
              <p:nvPr/>
            </p:nvSpPr>
            <p:spPr bwMode="auto">
              <a:xfrm>
                <a:off x="468313" y="5648171"/>
                <a:ext cx="3575050" cy="11525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zh-CN" alt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m:rPr>
                          <m:nor/>
                        </m:rPr>
                        <a:rPr lang="zh-CN" alt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𝑑𝑥</m:t>
                          </m:r>
                        </m:num>
                        <m:den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𝑑𝑡</m:t>
                          </m:r>
                        </m:den>
                      </m:f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0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5648171"/>
                <a:ext cx="3575050" cy="11525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4800600" y="5539606"/>
            <a:ext cx="3505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/>
              <a:t>波的（相）</a:t>
            </a:r>
            <a:r>
              <a:rPr kumimoji="1" lang="zh-CN" altLang="en-US" sz="2800" b="1" dirty="0">
                <a:ea typeface="楷体_GB2312" pitchFamily="49" charset="-122"/>
              </a:rPr>
              <a:t>速度</a:t>
            </a:r>
            <a:r>
              <a:rPr kumimoji="1" lang="zh-CN" altLang="en-US" sz="2800" dirty="0"/>
              <a:t>，与波长和频率相关。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光波是电磁波（矢量波）</a:t>
            </a:r>
            <a:r>
              <a:rPr lang="zh-CN" altLang="en-US"/>
              <a:t> </a:t>
            </a:r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257300"/>
          </a:xfrm>
        </p:spPr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电场分量、磁场分量、波的传播方向即波矢等物理量，都是矢量。</a:t>
            </a:r>
          </a:p>
          <a:p>
            <a:pPr>
              <a:buFontTx/>
              <a:buNone/>
            </a:pPr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692" name="Object 4"/>
              <p:cNvSpPr txBox="1"/>
              <p:nvPr/>
            </p:nvSpPr>
            <p:spPr bwMode="auto">
              <a:xfrm>
                <a:off x="3300461" y="2776539"/>
                <a:ext cx="1703587" cy="652462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en-US" altLang="zh-CN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𝒆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1469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00461" y="2776539"/>
                <a:ext cx="1703587" cy="65246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4693" name="Text Box 5"/>
          <p:cNvSpPr txBox="1">
            <a:spLocks noChangeArrowheads="1"/>
          </p:cNvSpPr>
          <p:nvPr/>
        </p:nvSpPr>
        <p:spPr bwMode="auto">
          <a:xfrm>
            <a:off x="3048000" y="3792538"/>
            <a:ext cx="4343400" cy="53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spcBef>
                <a:spcPct val="20000"/>
              </a:spcBef>
              <a:buSzPct val="80000"/>
            </a:pPr>
            <a:r>
              <a:rPr kumimoji="1" lang="zh-CN" altLang="en-US" sz="3200">
                <a:latin typeface="宋体" panose="02010600030101010101" pitchFamily="2" charset="-122"/>
              </a:rPr>
              <a:t>传播方向的单位矢量</a:t>
            </a:r>
            <a:r>
              <a:rPr kumimoji="1" lang="zh-CN" altLang="en-US" sz="3200"/>
              <a:t> </a:t>
            </a:r>
            <a:endParaRPr kumimoji="1" lang="zh-CN" altLang="en-US" sz="2400">
              <a:latin typeface="Times New Roman" panose="02020603050405020304" pitchFamily="18" charset="0"/>
            </a:endParaRP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1295400" y="4508500"/>
            <a:ext cx="6858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20000"/>
              </a:spcBef>
              <a:buSzPct val="80000"/>
              <a:buFontTx/>
              <a:buBlip>
                <a:blip r:embed="rId3"/>
              </a:buBlip>
            </a:pPr>
            <a:r>
              <a:rPr kumimoji="1" lang="zh-CN" altLang="en-US" sz="3200" dirty="0">
                <a:latin typeface="宋体" panose="02010600030101010101" pitchFamily="2" charset="-122"/>
              </a:rPr>
              <a:t>电场分量的振幅、磁场分量的振幅、波长、频率等物理量是标量</a:t>
            </a:r>
            <a:r>
              <a:rPr kumimoji="1" lang="zh-CN" altLang="en-US" sz="3200" dirty="0"/>
              <a:t> </a:t>
            </a:r>
            <a:endParaRPr kumimoji="1" lang="zh-CN" altLang="en-US" sz="2400" dirty="0">
              <a:latin typeface="Times New Roman" panose="02020603050405020304" pitchFamily="18" charset="0"/>
            </a:endParaRP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2209800" y="2776538"/>
            <a:ext cx="1066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波矢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4696" name="Object 8"/>
              <p:cNvSpPr txBox="1"/>
              <p:nvPr/>
            </p:nvSpPr>
            <p:spPr bwMode="auto">
              <a:xfrm>
                <a:off x="2483768" y="3872161"/>
                <a:ext cx="447675" cy="4905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b="1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𝒆</m:t>
                      </m:r>
                    </m:oMath>
                  </m:oMathPara>
                </a14:m>
                <a:endParaRPr lang="zh-CN" altLang="en-US" b="1" dirty="0"/>
              </a:p>
            </p:txBody>
          </p:sp>
        </mc:Choice>
        <mc:Fallback xmlns="">
          <p:sp>
            <p:nvSpPr>
              <p:cNvPr id="114696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3768" y="3872161"/>
                <a:ext cx="447675" cy="4905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8" name="Oval 4"/>
          <p:cNvSpPr>
            <a:spLocks noChangeArrowheads="1"/>
          </p:cNvSpPr>
          <p:nvPr/>
        </p:nvSpPr>
        <p:spPr bwMode="auto">
          <a:xfrm>
            <a:off x="5868988" y="666750"/>
            <a:ext cx="2159000" cy="2159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69989" name="Line 5"/>
          <p:cNvSpPr>
            <a:spLocks noChangeShapeType="1"/>
          </p:cNvSpPr>
          <p:nvPr/>
        </p:nvSpPr>
        <p:spPr bwMode="auto">
          <a:xfrm>
            <a:off x="5580063" y="1744663"/>
            <a:ext cx="2736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0" name="Line 6"/>
          <p:cNvSpPr>
            <a:spLocks noChangeShapeType="1"/>
          </p:cNvSpPr>
          <p:nvPr/>
        </p:nvSpPr>
        <p:spPr bwMode="auto">
          <a:xfrm>
            <a:off x="6948488" y="376238"/>
            <a:ext cx="0" cy="2736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1" name="Line 7"/>
          <p:cNvSpPr>
            <a:spLocks noChangeShapeType="1"/>
          </p:cNvSpPr>
          <p:nvPr/>
        </p:nvSpPr>
        <p:spPr bwMode="auto">
          <a:xfrm flipV="1">
            <a:off x="5940425" y="1384300"/>
            <a:ext cx="2016125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2" name="Line 8"/>
          <p:cNvSpPr>
            <a:spLocks noChangeShapeType="1"/>
          </p:cNvSpPr>
          <p:nvPr/>
        </p:nvSpPr>
        <p:spPr bwMode="auto">
          <a:xfrm>
            <a:off x="6948488" y="663575"/>
            <a:ext cx="0" cy="21621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3" name="Line 9"/>
          <p:cNvSpPr>
            <a:spLocks noChangeShapeType="1"/>
          </p:cNvSpPr>
          <p:nvPr/>
        </p:nvSpPr>
        <p:spPr bwMode="auto">
          <a:xfrm>
            <a:off x="5868988" y="1744663"/>
            <a:ext cx="21590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4" name="Line 10"/>
          <p:cNvSpPr>
            <a:spLocks noChangeShapeType="1"/>
          </p:cNvSpPr>
          <p:nvPr/>
        </p:nvSpPr>
        <p:spPr bwMode="auto">
          <a:xfrm>
            <a:off x="6084888" y="1096963"/>
            <a:ext cx="17272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5" name="Line 11"/>
          <p:cNvSpPr>
            <a:spLocks noChangeShapeType="1"/>
          </p:cNvSpPr>
          <p:nvPr/>
        </p:nvSpPr>
        <p:spPr bwMode="auto">
          <a:xfrm flipH="1">
            <a:off x="6300788" y="879475"/>
            <a:ext cx="1295400" cy="17303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6" name="Line 12"/>
          <p:cNvSpPr>
            <a:spLocks noChangeShapeType="1"/>
          </p:cNvSpPr>
          <p:nvPr/>
        </p:nvSpPr>
        <p:spPr bwMode="auto">
          <a:xfrm>
            <a:off x="6300788" y="881063"/>
            <a:ext cx="1295400" cy="1728787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7" name="Line 13"/>
          <p:cNvSpPr>
            <a:spLocks noChangeShapeType="1"/>
          </p:cNvSpPr>
          <p:nvPr/>
        </p:nvSpPr>
        <p:spPr bwMode="auto">
          <a:xfrm flipH="1">
            <a:off x="6588125" y="736600"/>
            <a:ext cx="720725" cy="20161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8" name="Line 14"/>
          <p:cNvSpPr>
            <a:spLocks noChangeShapeType="1"/>
          </p:cNvSpPr>
          <p:nvPr/>
        </p:nvSpPr>
        <p:spPr bwMode="auto">
          <a:xfrm>
            <a:off x="5940425" y="1384300"/>
            <a:ext cx="2016125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9999" name="Line 15"/>
          <p:cNvSpPr>
            <a:spLocks noChangeShapeType="1"/>
          </p:cNvSpPr>
          <p:nvPr/>
        </p:nvSpPr>
        <p:spPr bwMode="auto">
          <a:xfrm>
            <a:off x="6588125" y="736600"/>
            <a:ext cx="720725" cy="20161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0" name="Line 16"/>
          <p:cNvSpPr>
            <a:spLocks noChangeShapeType="1"/>
          </p:cNvSpPr>
          <p:nvPr/>
        </p:nvSpPr>
        <p:spPr bwMode="auto">
          <a:xfrm flipH="1">
            <a:off x="6084888" y="1096963"/>
            <a:ext cx="17272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1" name="Oval 17"/>
          <p:cNvSpPr>
            <a:spLocks noChangeArrowheads="1"/>
          </p:cNvSpPr>
          <p:nvPr/>
        </p:nvSpPr>
        <p:spPr bwMode="auto">
          <a:xfrm>
            <a:off x="1978025" y="666750"/>
            <a:ext cx="1009650" cy="2159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0002" name="Line 18"/>
          <p:cNvSpPr>
            <a:spLocks noChangeShapeType="1"/>
          </p:cNvSpPr>
          <p:nvPr/>
        </p:nvSpPr>
        <p:spPr bwMode="auto">
          <a:xfrm>
            <a:off x="827088" y="1744663"/>
            <a:ext cx="3384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3" name="Line 19"/>
          <p:cNvSpPr>
            <a:spLocks noChangeShapeType="1"/>
          </p:cNvSpPr>
          <p:nvPr/>
        </p:nvSpPr>
        <p:spPr bwMode="auto">
          <a:xfrm>
            <a:off x="2482850" y="376238"/>
            <a:ext cx="0" cy="2592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4" name="Line 20"/>
          <p:cNvSpPr>
            <a:spLocks noChangeShapeType="1"/>
          </p:cNvSpPr>
          <p:nvPr/>
        </p:nvSpPr>
        <p:spPr bwMode="auto">
          <a:xfrm flipV="1">
            <a:off x="1978025" y="1528763"/>
            <a:ext cx="1009650" cy="431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5" name="Line 21"/>
          <p:cNvSpPr>
            <a:spLocks noChangeShapeType="1"/>
          </p:cNvSpPr>
          <p:nvPr/>
        </p:nvSpPr>
        <p:spPr bwMode="auto">
          <a:xfrm>
            <a:off x="2482850" y="663575"/>
            <a:ext cx="0" cy="21621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6" name="Line 22"/>
          <p:cNvSpPr>
            <a:spLocks noChangeShapeType="1"/>
          </p:cNvSpPr>
          <p:nvPr/>
        </p:nvSpPr>
        <p:spPr bwMode="auto">
          <a:xfrm>
            <a:off x="1978025" y="1744663"/>
            <a:ext cx="10096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7" name="Line 23"/>
          <p:cNvSpPr>
            <a:spLocks noChangeShapeType="1"/>
          </p:cNvSpPr>
          <p:nvPr/>
        </p:nvSpPr>
        <p:spPr bwMode="auto">
          <a:xfrm>
            <a:off x="1979613" y="1312863"/>
            <a:ext cx="1006475" cy="863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8" name="Line 24"/>
          <p:cNvSpPr>
            <a:spLocks noChangeShapeType="1"/>
          </p:cNvSpPr>
          <p:nvPr/>
        </p:nvSpPr>
        <p:spPr bwMode="auto">
          <a:xfrm flipH="1">
            <a:off x="2124075" y="1025525"/>
            <a:ext cx="717550" cy="14382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09" name="Line 25"/>
          <p:cNvSpPr>
            <a:spLocks noChangeShapeType="1"/>
          </p:cNvSpPr>
          <p:nvPr/>
        </p:nvSpPr>
        <p:spPr bwMode="auto">
          <a:xfrm>
            <a:off x="2051050" y="1096963"/>
            <a:ext cx="8636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0" name="Line 26"/>
          <p:cNvSpPr>
            <a:spLocks noChangeShapeType="1"/>
          </p:cNvSpPr>
          <p:nvPr/>
        </p:nvSpPr>
        <p:spPr bwMode="auto">
          <a:xfrm flipH="1">
            <a:off x="2268538" y="808038"/>
            <a:ext cx="428625" cy="187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1" name="Line 27"/>
          <p:cNvSpPr>
            <a:spLocks noChangeShapeType="1"/>
          </p:cNvSpPr>
          <p:nvPr/>
        </p:nvSpPr>
        <p:spPr bwMode="auto">
          <a:xfrm>
            <a:off x="1979613" y="1528763"/>
            <a:ext cx="1006475" cy="431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2" name="Line 28"/>
          <p:cNvSpPr>
            <a:spLocks noChangeShapeType="1"/>
          </p:cNvSpPr>
          <p:nvPr/>
        </p:nvSpPr>
        <p:spPr bwMode="auto">
          <a:xfrm>
            <a:off x="2195513" y="881063"/>
            <a:ext cx="574675" cy="17272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3" name="Line 29"/>
          <p:cNvSpPr>
            <a:spLocks noChangeShapeType="1"/>
          </p:cNvSpPr>
          <p:nvPr/>
        </p:nvSpPr>
        <p:spPr bwMode="auto">
          <a:xfrm flipH="1">
            <a:off x="2051050" y="1312863"/>
            <a:ext cx="863600" cy="863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4" name="Line 30"/>
          <p:cNvSpPr>
            <a:spLocks noChangeShapeType="1"/>
          </p:cNvSpPr>
          <p:nvPr/>
        </p:nvSpPr>
        <p:spPr bwMode="auto">
          <a:xfrm flipH="1">
            <a:off x="1547813" y="1025525"/>
            <a:ext cx="1873250" cy="14382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0015" name="Line 31"/>
          <p:cNvSpPr>
            <a:spLocks noChangeShapeType="1"/>
          </p:cNvSpPr>
          <p:nvPr/>
        </p:nvSpPr>
        <p:spPr bwMode="auto">
          <a:xfrm>
            <a:off x="2484438" y="1744663"/>
            <a:ext cx="1366837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016" name="Object 32"/>
              <p:cNvSpPr txBox="1"/>
              <p:nvPr/>
            </p:nvSpPr>
            <p:spPr bwMode="auto">
              <a:xfrm>
                <a:off x="7080250" y="188913"/>
                <a:ext cx="373063" cy="3476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16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080250" y="188913"/>
                <a:ext cx="373063" cy="34766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17" name="Object 33"/>
              <p:cNvSpPr txBox="1"/>
              <p:nvPr/>
            </p:nvSpPr>
            <p:spPr bwMode="auto">
              <a:xfrm>
                <a:off x="3563938" y="1198563"/>
                <a:ext cx="428625" cy="546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17" name="Object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938" y="1198563"/>
                <a:ext cx="428625" cy="546100"/>
              </a:xfrm>
              <a:prstGeom prst="rect">
                <a:avLst/>
              </a:prstGeom>
              <a:blipFill>
                <a:blip r:embed="rId3"/>
                <a:stretch>
                  <a:fillRect l="-14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18" name="Object 34"/>
              <p:cNvSpPr txBox="1"/>
              <p:nvPr/>
            </p:nvSpPr>
            <p:spPr bwMode="auto">
              <a:xfrm>
                <a:off x="5221288" y="1528763"/>
                <a:ext cx="293687" cy="3476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18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21288" y="1528763"/>
                <a:ext cx="293687" cy="3476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19" name="Object 35"/>
              <p:cNvSpPr txBox="1"/>
              <p:nvPr/>
            </p:nvSpPr>
            <p:spPr bwMode="auto">
              <a:xfrm>
                <a:off x="2051050" y="231775"/>
                <a:ext cx="373063" cy="3476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19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050" y="231775"/>
                <a:ext cx="373063" cy="34766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20" name="Object 36"/>
              <p:cNvSpPr txBox="1"/>
              <p:nvPr/>
            </p:nvSpPr>
            <p:spPr bwMode="auto">
              <a:xfrm>
                <a:off x="1187450" y="2032000"/>
                <a:ext cx="293688" cy="3476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20" name="Object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450" y="2032000"/>
                <a:ext cx="293688" cy="34766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21" name="Object 37"/>
              <p:cNvSpPr txBox="1"/>
              <p:nvPr/>
            </p:nvSpPr>
            <p:spPr bwMode="auto">
              <a:xfrm>
                <a:off x="4211638" y="1600200"/>
                <a:ext cx="320675" cy="3476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21" name="Object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11638" y="1600200"/>
                <a:ext cx="320675" cy="3476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0022" name="Picture 38" descr="Graph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775" y="2925763"/>
            <a:ext cx="7991475" cy="3527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0023" name="Line 39"/>
          <p:cNvSpPr>
            <a:spLocks noChangeShapeType="1"/>
          </p:cNvSpPr>
          <p:nvPr/>
        </p:nvSpPr>
        <p:spPr bwMode="auto">
          <a:xfrm>
            <a:off x="649288" y="4681538"/>
            <a:ext cx="79200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4" name="Line 40"/>
          <p:cNvSpPr>
            <a:spLocks noChangeShapeType="1"/>
          </p:cNvSpPr>
          <p:nvPr/>
        </p:nvSpPr>
        <p:spPr bwMode="auto">
          <a:xfrm flipH="1">
            <a:off x="215900" y="3817938"/>
            <a:ext cx="2592388" cy="19446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5" name="Line 41"/>
          <p:cNvSpPr>
            <a:spLocks noChangeShapeType="1"/>
          </p:cNvSpPr>
          <p:nvPr/>
        </p:nvSpPr>
        <p:spPr bwMode="auto">
          <a:xfrm>
            <a:off x="1657350" y="3024188"/>
            <a:ext cx="0" cy="3314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6" name="Freeform 42"/>
          <p:cNvSpPr>
            <a:spLocks/>
          </p:cNvSpPr>
          <p:nvPr/>
        </p:nvSpPr>
        <p:spPr bwMode="auto">
          <a:xfrm>
            <a:off x="1439863" y="3889375"/>
            <a:ext cx="3168650" cy="1584325"/>
          </a:xfrm>
          <a:custGeom>
            <a:avLst/>
            <a:gdLst>
              <a:gd name="T0" fmla="*/ 454 w 1898"/>
              <a:gd name="T1" fmla="*/ 499 h 998"/>
              <a:gd name="T2" fmla="*/ 91 w 1898"/>
              <a:gd name="T3" fmla="*/ 998 h 998"/>
              <a:gd name="T4" fmla="*/ 998 w 1898"/>
              <a:gd name="T5" fmla="*/ 499 h 998"/>
              <a:gd name="T6" fmla="*/ 1815 w 1898"/>
              <a:gd name="T7" fmla="*/ 0 h 998"/>
              <a:gd name="T8" fmla="*/ 1497 w 1898"/>
              <a:gd name="T9" fmla="*/ 499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8" h="998">
                <a:moveTo>
                  <a:pt x="454" y="499"/>
                </a:moveTo>
                <a:cubicBezTo>
                  <a:pt x="227" y="748"/>
                  <a:pt x="0" y="998"/>
                  <a:pt x="91" y="998"/>
                </a:cubicBezTo>
                <a:cubicBezTo>
                  <a:pt x="182" y="998"/>
                  <a:pt x="711" y="665"/>
                  <a:pt x="998" y="499"/>
                </a:cubicBezTo>
                <a:cubicBezTo>
                  <a:pt x="1285" y="333"/>
                  <a:pt x="1732" y="0"/>
                  <a:pt x="1815" y="0"/>
                </a:cubicBezTo>
                <a:cubicBezTo>
                  <a:pt x="1898" y="0"/>
                  <a:pt x="1697" y="249"/>
                  <a:pt x="1497" y="49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7" name="Freeform 43"/>
          <p:cNvSpPr>
            <a:spLocks/>
          </p:cNvSpPr>
          <p:nvPr/>
        </p:nvSpPr>
        <p:spPr bwMode="auto">
          <a:xfrm>
            <a:off x="4826000" y="4681538"/>
            <a:ext cx="1582738" cy="792162"/>
          </a:xfrm>
          <a:custGeom>
            <a:avLst/>
            <a:gdLst>
              <a:gd name="T0" fmla="*/ 499 w 1043"/>
              <a:gd name="T1" fmla="*/ 0 h 499"/>
              <a:gd name="T2" fmla="*/ 91 w 1043"/>
              <a:gd name="T3" fmla="*/ 499 h 499"/>
              <a:gd name="T4" fmla="*/ 1043 w 1043"/>
              <a:gd name="T5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3" h="499">
                <a:moveTo>
                  <a:pt x="499" y="0"/>
                </a:moveTo>
                <a:cubicBezTo>
                  <a:pt x="249" y="249"/>
                  <a:pt x="0" y="499"/>
                  <a:pt x="91" y="499"/>
                </a:cubicBezTo>
                <a:cubicBezTo>
                  <a:pt x="182" y="499"/>
                  <a:pt x="884" y="83"/>
                  <a:pt x="1043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8" name="Freeform 44"/>
          <p:cNvSpPr>
            <a:spLocks/>
          </p:cNvSpPr>
          <p:nvPr/>
        </p:nvSpPr>
        <p:spPr bwMode="auto">
          <a:xfrm>
            <a:off x="3168650" y="3889375"/>
            <a:ext cx="3097213" cy="1584325"/>
          </a:xfrm>
          <a:custGeom>
            <a:avLst/>
            <a:gdLst>
              <a:gd name="T0" fmla="*/ 454 w 1898"/>
              <a:gd name="T1" fmla="*/ 499 h 998"/>
              <a:gd name="T2" fmla="*/ 91 w 1898"/>
              <a:gd name="T3" fmla="*/ 998 h 998"/>
              <a:gd name="T4" fmla="*/ 998 w 1898"/>
              <a:gd name="T5" fmla="*/ 499 h 998"/>
              <a:gd name="T6" fmla="*/ 1815 w 1898"/>
              <a:gd name="T7" fmla="*/ 0 h 998"/>
              <a:gd name="T8" fmla="*/ 1497 w 1898"/>
              <a:gd name="T9" fmla="*/ 499 h 9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898" h="998">
                <a:moveTo>
                  <a:pt x="454" y="499"/>
                </a:moveTo>
                <a:cubicBezTo>
                  <a:pt x="227" y="748"/>
                  <a:pt x="0" y="998"/>
                  <a:pt x="91" y="998"/>
                </a:cubicBezTo>
                <a:cubicBezTo>
                  <a:pt x="182" y="998"/>
                  <a:pt x="711" y="665"/>
                  <a:pt x="998" y="499"/>
                </a:cubicBezTo>
                <a:cubicBezTo>
                  <a:pt x="1285" y="333"/>
                  <a:pt x="1732" y="0"/>
                  <a:pt x="1815" y="0"/>
                </a:cubicBezTo>
                <a:cubicBezTo>
                  <a:pt x="1898" y="0"/>
                  <a:pt x="1697" y="249"/>
                  <a:pt x="1497" y="49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29" name="Freeform 45"/>
          <p:cNvSpPr>
            <a:spLocks/>
          </p:cNvSpPr>
          <p:nvPr/>
        </p:nvSpPr>
        <p:spPr bwMode="auto">
          <a:xfrm>
            <a:off x="6408738" y="3889375"/>
            <a:ext cx="1512887" cy="792163"/>
          </a:xfrm>
          <a:custGeom>
            <a:avLst/>
            <a:gdLst>
              <a:gd name="T0" fmla="*/ 0 w 953"/>
              <a:gd name="T1" fmla="*/ 499 h 499"/>
              <a:gd name="T2" fmla="*/ 862 w 953"/>
              <a:gd name="T3" fmla="*/ 0 h 499"/>
              <a:gd name="T4" fmla="*/ 544 w 953"/>
              <a:gd name="T5" fmla="*/ 499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3" h="499">
                <a:moveTo>
                  <a:pt x="0" y="499"/>
                </a:moveTo>
                <a:cubicBezTo>
                  <a:pt x="385" y="249"/>
                  <a:pt x="771" y="0"/>
                  <a:pt x="862" y="0"/>
                </a:cubicBezTo>
                <a:cubicBezTo>
                  <a:pt x="953" y="0"/>
                  <a:pt x="748" y="249"/>
                  <a:pt x="544" y="49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30" name="Freeform 46"/>
          <p:cNvSpPr>
            <a:spLocks/>
          </p:cNvSpPr>
          <p:nvPr/>
        </p:nvSpPr>
        <p:spPr bwMode="auto">
          <a:xfrm>
            <a:off x="1368425" y="3889375"/>
            <a:ext cx="1512888" cy="792163"/>
          </a:xfrm>
          <a:custGeom>
            <a:avLst/>
            <a:gdLst>
              <a:gd name="T0" fmla="*/ 0 w 953"/>
              <a:gd name="T1" fmla="*/ 499 h 499"/>
              <a:gd name="T2" fmla="*/ 862 w 953"/>
              <a:gd name="T3" fmla="*/ 0 h 499"/>
              <a:gd name="T4" fmla="*/ 544 w 953"/>
              <a:gd name="T5" fmla="*/ 499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953" h="499">
                <a:moveTo>
                  <a:pt x="0" y="499"/>
                </a:moveTo>
                <a:cubicBezTo>
                  <a:pt x="385" y="249"/>
                  <a:pt x="771" y="0"/>
                  <a:pt x="862" y="0"/>
                </a:cubicBezTo>
                <a:cubicBezTo>
                  <a:pt x="953" y="0"/>
                  <a:pt x="748" y="249"/>
                  <a:pt x="544" y="499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31" name="Freeform 47"/>
          <p:cNvSpPr>
            <a:spLocks/>
          </p:cNvSpPr>
          <p:nvPr/>
        </p:nvSpPr>
        <p:spPr bwMode="auto">
          <a:xfrm>
            <a:off x="6510338" y="4681538"/>
            <a:ext cx="1582737" cy="792162"/>
          </a:xfrm>
          <a:custGeom>
            <a:avLst/>
            <a:gdLst>
              <a:gd name="T0" fmla="*/ 499 w 1043"/>
              <a:gd name="T1" fmla="*/ 0 h 499"/>
              <a:gd name="T2" fmla="*/ 91 w 1043"/>
              <a:gd name="T3" fmla="*/ 499 h 499"/>
              <a:gd name="T4" fmla="*/ 1043 w 1043"/>
              <a:gd name="T5" fmla="*/ 0 h 4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43" h="499">
                <a:moveTo>
                  <a:pt x="499" y="0"/>
                </a:moveTo>
                <a:cubicBezTo>
                  <a:pt x="249" y="249"/>
                  <a:pt x="0" y="499"/>
                  <a:pt x="91" y="499"/>
                </a:cubicBezTo>
                <a:cubicBezTo>
                  <a:pt x="182" y="499"/>
                  <a:pt x="884" y="83"/>
                  <a:pt x="1043" y="0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0032" name="Rectangle 48"/>
          <p:cNvSpPr>
            <a:spLocks noChangeArrowheads="1"/>
          </p:cNvSpPr>
          <p:nvPr/>
        </p:nvSpPr>
        <p:spPr bwMode="auto">
          <a:xfrm>
            <a:off x="-34925" y="4745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033" name="Object 49"/>
              <p:cNvSpPr txBox="1"/>
              <p:nvPr/>
            </p:nvSpPr>
            <p:spPr bwMode="auto">
              <a:xfrm>
                <a:off x="1152525" y="2809875"/>
                <a:ext cx="504825" cy="504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33" name="Object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2525" y="2809875"/>
                <a:ext cx="504825" cy="5048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0034" name="Rectangle 50"/>
          <p:cNvSpPr>
            <a:spLocks noChangeArrowheads="1"/>
          </p:cNvSpPr>
          <p:nvPr/>
        </p:nvSpPr>
        <p:spPr bwMode="auto">
          <a:xfrm>
            <a:off x="-34925" y="4745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0035" name="Object 51"/>
              <p:cNvSpPr txBox="1"/>
              <p:nvPr/>
            </p:nvSpPr>
            <p:spPr bwMode="auto">
              <a:xfrm>
                <a:off x="144463" y="5113338"/>
                <a:ext cx="504825" cy="504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35" name="Object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463" y="5113338"/>
                <a:ext cx="504825" cy="5048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0036" name="Object 52"/>
              <p:cNvSpPr txBox="1"/>
              <p:nvPr/>
            </p:nvSpPr>
            <p:spPr bwMode="auto">
              <a:xfrm>
                <a:off x="8497888" y="4427538"/>
                <a:ext cx="427037" cy="542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0036" name="Object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497888" y="4427538"/>
                <a:ext cx="427037" cy="54292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Object 2"/>
          <p:cNvSpPr txBox="1"/>
          <p:nvPr/>
        </p:nvSpPr>
        <p:spPr bwMode="auto">
          <a:xfrm>
            <a:off x="4284663" y="1438275"/>
            <a:ext cx="3216275" cy="882650"/>
          </a:xfrm>
          <a:prstGeom prst="rect">
            <a:avLst/>
          </a:prstGeom>
          <a:noFill/>
        </p:spPr>
        <p:txBody>
          <a:bodyPr>
            <a:normAutofit/>
          </a:bodyPr>
          <a:lstStyle/>
          <a:p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15" name="Object 3"/>
              <p:cNvSpPr txBox="1"/>
              <p:nvPr/>
            </p:nvSpPr>
            <p:spPr bwMode="auto">
              <a:xfrm>
                <a:off x="2124869" y="2264076"/>
                <a:ext cx="7289800" cy="9382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=[1/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ra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][1/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ra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]=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1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869" y="2264076"/>
                <a:ext cx="7289800" cy="9382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716" name="Object 4"/>
              <p:cNvSpPr txBox="1"/>
              <p:nvPr/>
            </p:nvSpPr>
            <p:spPr bwMode="auto">
              <a:xfrm>
                <a:off x="1764978" y="1666876"/>
                <a:ext cx="4463206" cy="8429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zh-CN" sz="2800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𝑣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𝜀𝜇</m:t>
                          </m:r>
                        </m:e>
                      </m:rad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1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4978" y="1666876"/>
                <a:ext cx="4463206" cy="84296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718" name="Text Box 6"/>
          <p:cNvSpPr txBox="1">
            <a:spLocks noChangeArrowheads="1"/>
          </p:cNvSpPr>
          <p:nvPr/>
        </p:nvSpPr>
        <p:spPr bwMode="auto">
          <a:xfrm>
            <a:off x="827088" y="156051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3200">
                <a:latin typeface="Times New Roman" panose="02020603050405020304" pitchFamily="18" charset="0"/>
              </a:rPr>
              <a:t>光速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19" name="Object 7"/>
              <p:cNvSpPr txBox="1"/>
              <p:nvPr/>
            </p:nvSpPr>
            <p:spPr bwMode="auto">
              <a:xfrm>
                <a:off x="827088" y="3524702"/>
                <a:ext cx="2595562" cy="8350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=1/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19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7088" y="3524702"/>
                <a:ext cx="2595562" cy="8350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720" name="Text Box 8"/>
          <p:cNvSpPr txBox="1">
            <a:spLocks noChangeArrowheads="1"/>
          </p:cNvSpPr>
          <p:nvPr/>
        </p:nvSpPr>
        <p:spPr bwMode="auto">
          <a:xfrm>
            <a:off x="3708400" y="3500438"/>
            <a:ext cx="2622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200" dirty="0">
                <a:latin typeface="Times New Roman" panose="02020603050405020304" pitchFamily="18" charset="0"/>
              </a:rPr>
              <a:t>真空中的光速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21" name="Object 9"/>
              <p:cNvSpPr txBox="1"/>
              <p:nvPr/>
            </p:nvSpPr>
            <p:spPr bwMode="auto">
              <a:xfrm>
                <a:off x="800760" y="4454099"/>
                <a:ext cx="3286125" cy="8397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m:rPr>
                          <m:sty m:val="p"/>
                        </m:rPr>
                        <a:rPr lang="zh-CN" altLang="en-US" sz="28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21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0760" y="4454099"/>
                <a:ext cx="3286125" cy="839788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722" name="Text Box 10"/>
          <p:cNvSpPr txBox="1">
            <a:spLocks noChangeArrowheads="1"/>
          </p:cNvSpPr>
          <p:nvPr/>
        </p:nvSpPr>
        <p:spPr bwMode="auto">
          <a:xfrm>
            <a:off x="4171950" y="4364038"/>
            <a:ext cx="1479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200">
                <a:latin typeface="宋体" panose="02010600030101010101" pitchFamily="2" charset="-122"/>
              </a:rPr>
              <a:t>折射率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723" name="Object 11"/>
              <p:cNvSpPr txBox="1"/>
              <p:nvPr/>
            </p:nvSpPr>
            <p:spPr bwMode="auto">
              <a:xfrm>
                <a:off x="3500438" y="5517232"/>
                <a:ext cx="1163638" cy="627063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𝜇</m:t>
                          </m:r>
                        </m:e>
                        <m:sub>
                          <m: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sub>
                      </m:sSub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≈1</m:t>
                      </m:r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23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00438" y="5517232"/>
                <a:ext cx="1163638" cy="62706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5724" name="Object 12"/>
              <p:cNvSpPr txBox="1"/>
              <p:nvPr/>
            </p:nvSpPr>
            <p:spPr bwMode="auto">
              <a:xfrm>
                <a:off x="5903500" y="5517232"/>
                <a:ext cx="1751012" cy="8286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zh-CN" altLang="en-US" sz="28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≈</m:t>
                      </m:r>
                      <m:rad>
                        <m:radPr>
                          <m:degHide m:val="on"/>
                          <m:ctrlPr>
                            <a:rPr lang="zh-CN" altLang="en-US" sz="28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>
                            <m:sSubPr>
                              <m:ctrlP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𝜀</m:t>
                              </m:r>
                            </m:e>
                            <m:sub>
                              <m:r>
                                <a:rPr lang="zh-CN" altLang="en-US" sz="28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rad>
                    </m:oMath>
                  </m:oMathPara>
                </a14:m>
                <a:endParaRPr lang="zh-CN" altLang="en-US" sz="2800" dirty="0"/>
              </a:p>
            </p:txBody>
          </p:sp>
        </mc:Choice>
        <mc:Fallback xmlns="">
          <p:sp>
            <p:nvSpPr>
              <p:cNvPr id="115724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03500" y="5517232"/>
                <a:ext cx="1751012" cy="828675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5725" name="Text Box 13"/>
          <p:cNvSpPr txBox="1">
            <a:spLocks noChangeArrowheads="1"/>
          </p:cNvSpPr>
          <p:nvPr/>
        </p:nvSpPr>
        <p:spPr bwMode="auto">
          <a:xfrm>
            <a:off x="395288" y="5445125"/>
            <a:ext cx="3105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200">
                <a:latin typeface="宋体" panose="02010600030101010101" pitchFamily="2" charset="-122"/>
              </a:rPr>
              <a:t>对于透光的介质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15726" name="Text Box 14"/>
          <p:cNvSpPr txBox="1">
            <a:spLocks noChangeArrowheads="1"/>
          </p:cNvSpPr>
          <p:nvPr/>
        </p:nvSpPr>
        <p:spPr bwMode="auto">
          <a:xfrm>
            <a:off x="5292725" y="5440363"/>
            <a:ext cx="60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故</a:t>
            </a:r>
          </a:p>
        </p:txBody>
      </p:sp>
      <p:sp>
        <p:nvSpPr>
          <p:cNvPr id="115727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光速与介质的折射率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光通量与光强</a:t>
            </a:r>
          </a:p>
        </p:txBody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692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光波传输能量</a:t>
            </a:r>
          </a:p>
          <a:p>
            <a:pPr>
              <a:lnSpc>
                <a:spcPct val="90000"/>
              </a:lnSpc>
            </a:pPr>
            <a:r>
              <a:rPr lang="zh-CN" altLang="en-US" b="1">
                <a:ea typeface="楷体_GB2312" pitchFamily="49" charset="-122"/>
              </a:rPr>
              <a:t>光通量</a:t>
            </a:r>
            <a:r>
              <a:rPr lang="zh-CN" altLang="en-US"/>
              <a:t>：单位时间内通过某一截面的能量，或通过某一截面的</a:t>
            </a:r>
            <a:r>
              <a:rPr lang="zh-CN" altLang="en-US" b="1">
                <a:ea typeface="楷体_GB2312" pitchFamily="49" charset="-122"/>
              </a:rPr>
              <a:t>光功率</a:t>
            </a:r>
            <a:r>
              <a:rPr lang="zh-CN" altLang="en-US"/>
              <a:t>；也称</a:t>
            </a:r>
            <a:r>
              <a:rPr lang="zh-CN" altLang="en-US" b="1">
                <a:ea typeface="楷体_GB2312" pitchFamily="49" charset="-122"/>
              </a:rPr>
              <a:t>能流</a:t>
            </a:r>
          </a:p>
          <a:p>
            <a:pPr>
              <a:lnSpc>
                <a:spcPct val="90000"/>
              </a:lnSpc>
            </a:pPr>
            <a:r>
              <a:rPr lang="zh-CN" altLang="en-US" b="1">
                <a:ea typeface="楷体_GB2312" pitchFamily="49" charset="-122"/>
              </a:rPr>
              <a:t>光强</a:t>
            </a:r>
            <a:r>
              <a:rPr lang="zh-CN" altLang="en-US"/>
              <a:t>：单位面积上光通量的平均值；就是</a:t>
            </a:r>
            <a:r>
              <a:rPr lang="zh-CN" altLang="en-US" b="1">
                <a:ea typeface="楷体_GB2312" pitchFamily="49" charset="-122"/>
              </a:rPr>
              <a:t>平均能流密度</a:t>
            </a:r>
          </a:p>
        </p:txBody>
      </p:sp>
      <p:sp>
        <p:nvSpPr>
          <p:cNvPr id="175108" name="AutoShape 4"/>
          <p:cNvSpPr>
            <a:spLocks noChangeArrowheads="1"/>
          </p:cNvSpPr>
          <p:nvPr/>
        </p:nvSpPr>
        <p:spPr bwMode="auto">
          <a:xfrm rot="-5400000">
            <a:off x="7102475" y="4497388"/>
            <a:ext cx="1944687" cy="1392238"/>
          </a:xfrm>
          <a:prstGeom prst="parallelogram">
            <a:avLst>
              <a:gd name="adj" fmla="val 34920"/>
            </a:avLst>
          </a:prstGeom>
          <a:solidFill>
            <a:schemeClr val="accent1"/>
          </a:solidFill>
          <a:ln w="12700">
            <a:solidFill>
              <a:schemeClr val="tx1"/>
            </a:solidFill>
            <a:prstDash val="lgDash"/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5109" name="Line 5"/>
          <p:cNvSpPr>
            <a:spLocks noChangeShapeType="1"/>
          </p:cNvSpPr>
          <p:nvPr/>
        </p:nvSpPr>
        <p:spPr bwMode="auto">
          <a:xfrm>
            <a:off x="5940425" y="4294188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1" name="Line 7"/>
          <p:cNvSpPr>
            <a:spLocks noChangeShapeType="1"/>
          </p:cNvSpPr>
          <p:nvPr/>
        </p:nvSpPr>
        <p:spPr bwMode="auto">
          <a:xfrm>
            <a:off x="6372225" y="4437063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2" name="Line 8"/>
          <p:cNvSpPr>
            <a:spLocks noChangeShapeType="1"/>
          </p:cNvSpPr>
          <p:nvPr/>
        </p:nvSpPr>
        <p:spPr bwMode="auto">
          <a:xfrm>
            <a:off x="6804025" y="4581525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3" name="Line 9"/>
          <p:cNvSpPr>
            <a:spLocks noChangeShapeType="1"/>
          </p:cNvSpPr>
          <p:nvPr/>
        </p:nvSpPr>
        <p:spPr bwMode="auto">
          <a:xfrm>
            <a:off x="7162800" y="4725988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4" name="Line 10"/>
          <p:cNvSpPr>
            <a:spLocks noChangeShapeType="1"/>
          </p:cNvSpPr>
          <p:nvPr/>
        </p:nvSpPr>
        <p:spPr bwMode="auto">
          <a:xfrm>
            <a:off x="5942013" y="4797425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5" name="Line 11"/>
          <p:cNvSpPr>
            <a:spLocks noChangeShapeType="1"/>
          </p:cNvSpPr>
          <p:nvPr/>
        </p:nvSpPr>
        <p:spPr bwMode="auto">
          <a:xfrm>
            <a:off x="6373813" y="4940300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6" name="Line 12"/>
          <p:cNvSpPr>
            <a:spLocks noChangeShapeType="1"/>
          </p:cNvSpPr>
          <p:nvPr/>
        </p:nvSpPr>
        <p:spPr bwMode="auto">
          <a:xfrm>
            <a:off x="6805613" y="5084763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7" name="Line 13"/>
          <p:cNvSpPr>
            <a:spLocks noChangeShapeType="1"/>
          </p:cNvSpPr>
          <p:nvPr/>
        </p:nvSpPr>
        <p:spPr bwMode="auto">
          <a:xfrm>
            <a:off x="7164388" y="5229225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8" name="Line 14"/>
          <p:cNvSpPr>
            <a:spLocks noChangeShapeType="1"/>
          </p:cNvSpPr>
          <p:nvPr/>
        </p:nvSpPr>
        <p:spPr bwMode="auto">
          <a:xfrm>
            <a:off x="5940425" y="5230813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19" name="Line 15"/>
          <p:cNvSpPr>
            <a:spLocks noChangeShapeType="1"/>
          </p:cNvSpPr>
          <p:nvPr/>
        </p:nvSpPr>
        <p:spPr bwMode="auto">
          <a:xfrm>
            <a:off x="6372225" y="5373688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0" name="Line 16"/>
          <p:cNvSpPr>
            <a:spLocks noChangeShapeType="1"/>
          </p:cNvSpPr>
          <p:nvPr/>
        </p:nvSpPr>
        <p:spPr bwMode="auto">
          <a:xfrm>
            <a:off x="6804025" y="5518150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1" name="Line 17"/>
          <p:cNvSpPr>
            <a:spLocks noChangeShapeType="1"/>
          </p:cNvSpPr>
          <p:nvPr/>
        </p:nvSpPr>
        <p:spPr bwMode="auto">
          <a:xfrm>
            <a:off x="7162800" y="5662613"/>
            <a:ext cx="15827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2" name="Line 18"/>
          <p:cNvSpPr>
            <a:spLocks noChangeShapeType="1"/>
          </p:cNvSpPr>
          <p:nvPr/>
        </p:nvSpPr>
        <p:spPr bwMode="auto">
          <a:xfrm>
            <a:off x="5942013" y="5734050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3" name="Line 19"/>
          <p:cNvSpPr>
            <a:spLocks noChangeShapeType="1"/>
          </p:cNvSpPr>
          <p:nvPr/>
        </p:nvSpPr>
        <p:spPr bwMode="auto">
          <a:xfrm>
            <a:off x="6373813" y="5876925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4" name="Line 20"/>
          <p:cNvSpPr>
            <a:spLocks noChangeShapeType="1"/>
          </p:cNvSpPr>
          <p:nvPr/>
        </p:nvSpPr>
        <p:spPr bwMode="auto">
          <a:xfrm>
            <a:off x="6805613" y="6021388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25" name="Line 21"/>
          <p:cNvSpPr>
            <a:spLocks noChangeShapeType="1"/>
          </p:cNvSpPr>
          <p:nvPr/>
        </p:nvSpPr>
        <p:spPr bwMode="auto">
          <a:xfrm>
            <a:off x="7164388" y="6165850"/>
            <a:ext cx="1582737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5143" name="Text Box 39"/>
          <p:cNvSpPr txBox="1">
            <a:spLocks noChangeArrowheads="1"/>
          </p:cNvSpPr>
          <p:nvPr/>
        </p:nvSpPr>
        <p:spPr bwMode="auto">
          <a:xfrm>
            <a:off x="250825" y="4149725"/>
            <a:ext cx="2622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/>
              <a:t>电磁场的能量密度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5144" name="Object 40"/>
              <p:cNvSpPr txBox="1"/>
              <p:nvPr/>
            </p:nvSpPr>
            <p:spPr bwMode="auto">
              <a:xfrm>
                <a:off x="2843213" y="3986213"/>
                <a:ext cx="2932112" cy="882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5144" name="Object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43213" y="3986213"/>
                <a:ext cx="2932112" cy="882650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147" name="Object 43"/>
              <p:cNvSpPr txBox="1"/>
              <p:nvPr/>
            </p:nvSpPr>
            <p:spPr bwMode="auto">
              <a:xfrm>
                <a:off x="1042988" y="5300663"/>
                <a:ext cx="3529012" cy="1025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𝐵</m:t>
                              </m:r>
                            </m:e>
                            <m:sup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b>
                            <m:sSub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5147" name="Object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2988" y="5300663"/>
                <a:ext cx="3529012" cy="10255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150" name="Object 46"/>
              <p:cNvSpPr txBox="1"/>
              <p:nvPr/>
            </p:nvSpPr>
            <p:spPr bwMode="auto">
              <a:xfrm>
                <a:off x="539750" y="4581525"/>
                <a:ext cx="1993900" cy="882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𝐁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=±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5150" name="Object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4581525"/>
                <a:ext cx="1993900" cy="8826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r>
              <a:rPr lang="zh-CN" altLang="en-US"/>
              <a:t>光强与能流密度</a:t>
            </a:r>
          </a:p>
        </p:txBody>
      </p:sp>
      <p:sp>
        <p:nvSpPr>
          <p:cNvPr id="1894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600200"/>
            <a:ext cx="8229600" cy="3197225"/>
          </a:xfrm>
        </p:spPr>
        <p:txBody>
          <a:bodyPr/>
          <a:lstStyle/>
          <a:p>
            <a:r>
              <a:rPr lang="zh-CN" altLang="en-US" sz="3000">
                <a:latin typeface="Times New Roman" panose="02020603050405020304" pitchFamily="18" charset="0"/>
              </a:rPr>
              <a:t>电磁场的能量密度是瞬变的，变化的周期就是电磁场的周期。能流也是瞬变的。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对于光而言，其周期为</a:t>
            </a:r>
            <a:r>
              <a:rPr lang="en-US" altLang="zh-CN" sz="3000">
                <a:latin typeface="Times New Roman" panose="02020603050405020304" pitchFamily="18" charset="0"/>
              </a:rPr>
              <a:t>10</a:t>
            </a:r>
            <a:r>
              <a:rPr lang="en-US" altLang="zh-CN" sz="3000" baseline="30000">
                <a:latin typeface="Times New Roman" panose="02020603050405020304" pitchFamily="18" charset="0"/>
              </a:rPr>
              <a:t>-14</a:t>
            </a:r>
            <a:r>
              <a:rPr lang="en-US" altLang="zh-CN" sz="3000">
                <a:latin typeface="Times New Roman" panose="02020603050405020304" pitchFamily="18" charset="0"/>
              </a:rPr>
              <a:t>s</a:t>
            </a:r>
            <a:r>
              <a:rPr lang="zh-CN" altLang="en-US" sz="3000">
                <a:latin typeface="Times New Roman" panose="02020603050405020304" pitchFamily="18" charset="0"/>
              </a:rPr>
              <a:t>，远小于人的反应时间、甚至电子仪器的响应时间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因而感受到的总是在一定时间内的平均值</a:t>
            </a:r>
          </a:p>
          <a:p>
            <a:r>
              <a:rPr lang="zh-CN" altLang="en-US" sz="3000">
                <a:latin typeface="Times New Roman" panose="02020603050405020304" pitchFamily="18" charset="0"/>
              </a:rPr>
              <a:t>光强是平均能流密度，即坡印廷矢量的平均值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9444" name="Object 4"/>
              <p:cNvSpPr txBox="1"/>
              <p:nvPr/>
            </p:nvSpPr>
            <p:spPr bwMode="auto">
              <a:xfrm>
                <a:off x="2776538" y="4652963"/>
                <a:ext cx="3308350" cy="8858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𝐯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𝑤𝑐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𝑛𝑘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×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𝐇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8944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6538" y="4652963"/>
                <a:ext cx="3308350" cy="885825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9445" name="Object 5"/>
              <p:cNvSpPr txBox="1"/>
              <p:nvPr/>
            </p:nvSpPr>
            <p:spPr bwMode="auto">
              <a:xfrm>
                <a:off x="3117850" y="5445125"/>
                <a:ext cx="3398366" cy="885825"/>
              </a:xfrm>
              <a:prstGeom prst="rect">
                <a:avLst/>
              </a:prstGeom>
              <a:noFill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nary>
                        <m:nary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sup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=&lt;|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|&gt;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8944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17850" y="5445125"/>
                <a:ext cx="3398366" cy="885825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755650" y="4724400"/>
            <a:ext cx="1809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能流密度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1487488" y="5586413"/>
            <a:ext cx="9969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3200"/>
              <a:t>光强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6739" name="Object 3"/>
              <p:cNvSpPr txBox="1"/>
              <p:nvPr/>
            </p:nvSpPr>
            <p:spPr bwMode="auto">
              <a:xfrm>
                <a:off x="539750" y="1457325"/>
                <a:ext cx="1625600" cy="5318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</m:e>
                      </m: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𝐄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×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𝐇</m:t>
                          </m:r>
                        </m:e>
                      </m: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3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1457325"/>
                <a:ext cx="1625600" cy="53181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40" name="Object 4"/>
              <p:cNvSpPr txBox="1"/>
              <p:nvPr/>
            </p:nvSpPr>
            <p:spPr bwMode="auto">
              <a:xfrm>
                <a:off x="2197100" y="1196975"/>
                <a:ext cx="2014538" cy="10715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den>
                          </m:f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4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7100" y="1196975"/>
                <a:ext cx="2014538" cy="107156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41" name="Object 5"/>
              <p:cNvSpPr txBox="1"/>
              <p:nvPr/>
            </p:nvSpPr>
            <p:spPr bwMode="auto">
              <a:xfrm>
                <a:off x="3833813" y="1289051"/>
                <a:ext cx="2286000" cy="10255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𝜀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𝜇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</m:rad>
                        </m:num>
                        <m:den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</m:d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41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3813" y="1289051"/>
                <a:ext cx="2286000" cy="10255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42" name="Object 6"/>
              <p:cNvSpPr txBox="1"/>
              <p:nvPr/>
            </p:nvSpPr>
            <p:spPr bwMode="auto">
              <a:xfrm>
                <a:off x="5868144" y="1357313"/>
                <a:ext cx="1751013" cy="9461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𝐄</m:t>
                              </m:r>
                            </m:e>
                          </m:d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6742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68144" y="1357313"/>
                <a:ext cx="1751013" cy="946150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468313" y="3319463"/>
            <a:ext cx="33845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800">
                <a:latin typeface="Times New Roman" panose="02020603050405020304" pitchFamily="18" charset="0"/>
              </a:rPr>
              <a:t>如光波做简谐振动，</a:t>
            </a:r>
          </a:p>
          <a:p>
            <a:pPr algn="l"/>
            <a:r>
              <a:rPr kumimoji="1"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kumimoji="1" lang="en-US" altLang="zh-CN" sz="2800" baseline="-30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kumimoji="1" lang="zh-CN" altLang="en-US" sz="2800">
                <a:latin typeface="Times New Roman" panose="02020603050405020304" pitchFamily="18" charset="0"/>
              </a:rPr>
              <a:t>为简谐振动的振幅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745" name="Object 9"/>
              <p:cNvSpPr txBox="1"/>
              <p:nvPr/>
            </p:nvSpPr>
            <p:spPr bwMode="auto">
              <a:xfrm>
                <a:off x="2631281" y="4584700"/>
                <a:ext cx="4033838" cy="1041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⟨"/>
                          <m:endChr m:val="⟩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e>
                      </m: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∝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6745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31281" y="4584700"/>
                <a:ext cx="4033838" cy="1041400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46" name="Text Box 10"/>
          <p:cNvSpPr txBox="1">
            <a:spLocks noChangeArrowheads="1"/>
          </p:cNvSpPr>
          <p:nvPr/>
        </p:nvSpPr>
        <p:spPr bwMode="auto">
          <a:xfrm>
            <a:off x="898525" y="4638675"/>
            <a:ext cx="18732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</a:rPr>
              <a:t>光强即为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747" name="Object 11"/>
              <p:cNvSpPr txBox="1"/>
              <p:nvPr/>
            </p:nvSpPr>
            <p:spPr bwMode="auto">
              <a:xfrm>
                <a:off x="7394146" y="5502275"/>
                <a:ext cx="1008063" cy="5699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Sup>
                        <m:sSub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16747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4146" y="5502275"/>
                <a:ext cx="1008063" cy="569912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748" name="Text Box 12"/>
          <p:cNvSpPr txBox="1">
            <a:spLocks noChangeArrowheads="1"/>
          </p:cNvSpPr>
          <p:nvPr/>
        </p:nvSpPr>
        <p:spPr bwMode="auto">
          <a:xfrm>
            <a:off x="179388" y="5502275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</a:rPr>
              <a:t>在同一种均匀介质中，通常以相对值表示光强</a:t>
            </a:r>
          </a:p>
        </p:txBody>
      </p:sp>
      <p:sp>
        <p:nvSpPr>
          <p:cNvPr id="116752" name="Rectangle 16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r>
              <a:rPr lang="zh-CN" altLang="en-US"/>
              <a:t>光强的表达式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6756" name="Object 20"/>
              <p:cNvSpPr txBox="1"/>
              <p:nvPr/>
            </p:nvSpPr>
            <p:spPr bwMode="auto">
              <a:xfrm>
                <a:off x="1150938" y="2338388"/>
                <a:ext cx="5365750" cy="9461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𝐼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den>
                      </m:f>
                      <m:nary>
                        <m:nary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𝜏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𝜇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den>
                      </m:f>
                      <m:nary>
                        <m:nary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𝐄</m:t>
                                  </m:r>
                                </m:e>
                              </m:d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56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0938" y="2338388"/>
                <a:ext cx="5365750" cy="9461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65" name="Object 29"/>
              <p:cNvSpPr txBox="1"/>
              <p:nvPr/>
            </p:nvSpPr>
            <p:spPr bwMode="auto">
              <a:xfrm>
                <a:off x="4038600" y="3284538"/>
                <a:ext cx="3517900" cy="4905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𝐱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65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038600" y="3284538"/>
                <a:ext cx="3517900" cy="49053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6766" name="Object 30"/>
              <p:cNvSpPr txBox="1"/>
              <p:nvPr/>
            </p:nvSpPr>
            <p:spPr bwMode="auto">
              <a:xfrm>
                <a:off x="4648200" y="3716338"/>
                <a:ext cx="2292350" cy="898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nary>
                        <m:nary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𝐄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|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nary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𝑇</m:t>
                          </m:r>
                          <m:sSubSup>
                            <m:sSub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𝐸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16766" name="Object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3716338"/>
                <a:ext cx="2292350" cy="89852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光的传播</a:t>
            </a:r>
          </a:p>
        </p:txBody>
      </p:sp>
      <p:sp>
        <p:nvSpPr>
          <p:cNvPr id="171022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457200" y="4365625"/>
            <a:ext cx="8229600" cy="1760538"/>
          </a:xfrm>
        </p:spPr>
        <p:txBody>
          <a:bodyPr/>
          <a:lstStyle/>
          <a:p>
            <a:r>
              <a:rPr lang="zh-CN" altLang="en-US"/>
              <a:t>光的传播，是振动的传播，就是将光波场中物理量（电场强度、磁场强度）从空间的一点传播到另一点</a:t>
            </a:r>
          </a:p>
        </p:txBody>
      </p:sp>
      <p:pic>
        <p:nvPicPr>
          <p:cNvPr id="171013" name="Picture 5" descr="Graph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2133600"/>
            <a:ext cx="7991475" cy="2303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014" name="Picture 6" descr="Graph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2132013"/>
            <a:ext cx="7993063" cy="230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71015" name="Object 7"/>
              <p:cNvSpPr txBox="1"/>
              <p:nvPr/>
            </p:nvSpPr>
            <p:spPr bwMode="auto">
              <a:xfrm>
                <a:off x="1244600" y="1382713"/>
                <a:ext cx="995363" cy="4619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1015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44600" y="1382713"/>
                <a:ext cx="995363" cy="461962"/>
              </a:xfrm>
              <a:prstGeom prst="rect">
                <a:avLst/>
              </a:prstGeom>
              <a:blipFill>
                <a:blip r:embed="rId4"/>
                <a:stretch>
                  <a:fillRect b="-131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1016" name="Object 8"/>
              <p:cNvSpPr txBox="1"/>
              <p:nvPr/>
            </p:nvSpPr>
            <p:spPr bwMode="auto">
              <a:xfrm>
                <a:off x="2757488" y="1377950"/>
                <a:ext cx="2333625" cy="466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1016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57488" y="1377950"/>
                <a:ext cx="2333625" cy="466725"/>
              </a:xfrm>
              <a:prstGeom prst="rect">
                <a:avLst/>
              </a:prstGeom>
              <a:blipFill>
                <a:blip r:embed="rId5"/>
                <a:stretch>
                  <a:fillRect b="-129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1017" name="Oval 9"/>
          <p:cNvSpPr>
            <a:spLocks noChangeArrowheads="1"/>
          </p:cNvSpPr>
          <p:nvPr/>
        </p:nvSpPr>
        <p:spPr bwMode="auto">
          <a:xfrm flipH="1">
            <a:off x="2484438" y="24923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18" name="Line 10"/>
          <p:cNvSpPr>
            <a:spLocks noChangeShapeType="1"/>
          </p:cNvSpPr>
          <p:nvPr/>
        </p:nvSpPr>
        <p:spPr bwMode="auto">
          <a:xfrm>
            <a:off x="1908175" y="1844675"/>
            <a:ext cx="576263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19" name="Line 11"/>
          <p:cNvSpPr>
            <a:spLocks noChangeShapeType="1"/>
          </p:cNvSpPr>
          <p:nvPr/>
        </p:nvSpPr>
        <p:spPr bwMode="auto">
          <a:xfrm flipH="1">
            <a:off x="3276600" y="1844675"/>
            <a:ext cx="86360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20" name="Oval 12"/>
          <p:cNvSpPr>
            <a:spLocks noChangeArrowheads="1"/>
          </p:cNvSpPr>
          <p:nvPr/>
        </p:nvSpPr>
        <p:spPr bwMode="auto">
          <a:xfrm flipH="1">
            <a:off x="3201988" y="2492375"/>
            <a:ext cx="144462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71021" name="Line 13"/>
          <p:cNvSpPr>
            <a:spLocks noChangeShapeType="1"/>
          </p:cNvSpPr>
          <p:nvPr/>
        </p:nvSpPr>
        <p:spPr bwMode="auto">
          <a:xfrm>
            <a:off x="2700338" y="2565400"/>
            <a:ext cx="431800" cy="15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1023" name="Line 15"/>
          <p:cNvSpPr>
            <a:spLocks noChangeShapeType="1"/>
          </p:cNvSpPr>
          <p:nvPr/>
        </p:nvSpPr>
        <p:spPr bwMode="auto">
          <a:xfrm flipV="1">
            <a:off x="2555875" y="2565400"/>
            <a:ext cx="0" cy="719138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71024" name="Line 16"/>
          <p:cNvSpPr>
            <a:spLocks noChangeShapeType="1"/>
          </p:cNvSpPr>
          <p:nvPr/>
        </p:nvSpPr>
        <p:spPr bwMode="auto">
          <a:xfrm flipV="1">
            <a:off x="3276600" y="2565400"/>
            <a:ext cx="0" cy="719138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1027" name="Object 19"/>
              <p:cNvSpPr txBox="1"/>
              <p:nvPr/>
            </p:nvSpPr>
            <p:spPr bwMode="auto">
              <a:xfrm>
                <a:off x="2398713" y="1511300"/>
                <a:ext cx="288925" cy="2619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71027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98713" y="1511300"/>
                <a:ext cx="288925" cy="2619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9" grpId="0" animBg="1"/>
      <p:bldP spid="171020" grpId="0" animBg="1"/>
      <p:bldP spid="171021" grpId="0" animBg="1"/>
      <p:bldP spid="17102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波动光学的建立</a:t>
            </a: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1678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Huygens</a:t>
            </a:r>
            <a:r>
              <a:rPr lang="zh-CN" altLang="en-US" sz="2800">
                <a:latin typeface="Times New Roman" panose="02020603050405020304" pitchFamily="18" charset="0"/>
              </a:rPr>
              <a:t>提出光的波动学说。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1801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T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en-US" altLang="zh-CN" sz="2800">
                <a:latin typeface="Times New Roman" panose="02020603050405020304" pitchFamily="18" charset="0"/>
              </a:rPr>
              <a:t>Young</a:t>
            </a:r>
            <a:r>
              <a:rPr lang="zh-CN" altLang="en-US" sz="2800">
                <a:latin typeface="Times New Roman" panose="02020603050405020304" pitchFamily="18" charset="0"/>
              </a:rPr>
              <a:t>在光通过双孔的实验中，首次观察到了光的干涉现象。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1808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Malus</a:t>
            </a:r>
            <a:r>
              <a:rPr lang="zh-CN" altLang="en-US" sz="2800">
                <a:latin typeface="Times New Roman" panose="02020603050405020304" pitchFamily="18" charset="0"/>
              </a:rPr>
              <a:t>观察到了光的偏振现象，说明光是横波。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1817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Fresnel</a:t>
            </a:r>
            <a:r>
              <a:rPr lang="zh-CN" altLang="en-US" sz="2800">
                <a:latin typeface="Times New Roman" panose="02020603050405020304" pitchFamily="18" charset="0"/>
              </a:rPr>
              <a:t>用波动理论分析光的衍射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1865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Maxwell</a:t>
            </a:r>
            <a:r>
              <a:rPr lang="zh-CN" altLang="en-US" sz="2800">
                <a:latin typeface="Times New Roman" panose="02020603050405020304" pitchFamily="18" charset="0"/>
              </a:rPr>
              <a:t>提出电磁波理论，断言光是电磁波。</a:t>
            </a:r>
          </a:p>
          <a:p>
            <a:pPr>
              <a:lnSpc>
                <a:spcPct val="90000"/>
              </a:lnSpc>
            </a:pPr>
            <a:r>
              <a:rPr lang="en-US" altLang="zh-CN" sz="2800">
                <a:latin typeface="Times New Roman" panose="02020603050405020304" pitchFamily="18" charset="0"/>
              </a:rPr>
              <a:t>1887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Hertz</a:t>
            </a:r>
            <a:r>
              <a:rPr lang="zh-CN" altLang="en-US" sz="2800">
                <a:latin typeface="Times New Roman" panose="02020603050405020304" pitchFamily="18" charset="0"/>
              </a:rPr>
              <a:t>证实光是电磁波。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>
                <a:latin typeface="Times New Roman" panose="02020603050405020304" pitchFamily="18" charset="0"/>
              </a:rPr>
              <a:t>			光的电磁波模型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1800225"/>
          </a:xfrm>
        </p:spPr>
        <p:txBody>
          <a:bodyPr/>
          <a:lstStyle/>
          <a:p>
            <a:r>
              <a:rPr lang="zh-CN" altLang="en-US"/>
              <a:t>波场的量值由相位决定 </a:t>
            </a:r>
          </a:p>
          <a:p>
            <a:r>
              <a:rPr lang="zh-CN" altLang="en-US"/>
              <a:t>物理量的传播其实就是相位的传播，在传播的过程中，相位保持不变。 </a:t>
            </a:r>
          </a:p>
          <a:p>
            <a:endParaRPr lang="en-US" altLang="zh-CN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084" name="Object 4"/>
              <p:cNvSpPr txBox="1"/>
              <p:nvPr/>
            </p:nvSpPr>
            <p:spPr bwMode="auto">
              <a:xfrm>
                <a:off x="1471613" y="628650"/>
                <a:ext cx="5621337" cy="6397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𝐄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40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1613" y="628650"/>
                <a:ext cx="5621337" cy="639763"/>
              </a:xfrm>
              <a:prstGeom prst="rect">
                <a:avLst/>
              </a:prstGeom>
              <a:blipFill rotWithShape="0">
                <a:blip r:embed="rId2"/>
                <a:stretch>
                  <a:fillRect l="-2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085" name="Object 5"/>
              <p:cNvSpPr txBox="1"/>
              <p:nvPr/>
            </p:nvSpPr>
            <p:spPr bwMode="auto">
              <a:xfrm>
                <a:off x="1851025" y="2924175"/>
                <a:ext cx="4211638" cy="5397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7408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025" y="2924175"/>
                <a:ext cx="4211638" cy="539750"/>
              </a:xfrm>
              <a:prstGeom prst="rect">
                <a:avLst/>
              </a:prstGeom>
              <a:blipFill rotWithShape="0">
                <a:blip r:embed="rId3"/>
                <a:stretch>
                  <a:fillRect l="-434" b="-34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086" name="Object 6"/>
              <p:cNvSpPr txBox="1"/>
              <p:nvPr/>
            </p:nvSpPr>
            <p:spPr bwMode="auto">
              <a:xfrm>
                <a:off x="538163" y="3524250"/>
                <a:ext cx="7278687" cy="6969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7408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8163" y="3524250"/>
                <a:ext cx="7278687" cy="696913"/>
              </a:xfrm>
              <a:prstGeom prst="rect">
                <a:avLst/>
              </a:prstGeom>
              <a:blipFill rotWithShape="0">
                <a:blip r:embed="rId4"/>
                <a:stretch>
                  <a:fillRect l="-25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087" name="Object 7"/>
              <p:cNvSpPr txBox="1"/>
              <p:nvPr/>
            </p:nvSpPr>
            <p:spPr bwMode="auto">
              <a:xfrm>
                <a:off x="1003300" y="4549775"/>
                <a:ext cx="2730500" cy="546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m:rPr>
                          <m:sty m:val="p"/>
                        </m:rP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74087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03300" y="4549775"/>
                <a:ext cx="2730500" cy="546100"/>
              </a:xfrm>
              <a:prstGeom prst="rect">
                <a:avLst/>
              </a:prstGeom>
              <a:blipFill rotWithShape="0">
                <a:blip r:embed="rId5"/>
                <a:stretch>
                  <a:fillRect l="-67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088" name="Object 8"/>
              <p:cNvSpPr txBox="1"/>
              <p:nvPr/>
            </p:nvSpPr>
            <p:spPr bwMode="auto">
              <a:xfrm>
                <a:off x="3830474" y="4375944"/>
                <a:ext cx="2212975" cy="10556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Δ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408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30474" y="4375944"/>
                <a:ext cx="2212975" cy="10556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4089" name="Object 9"/>
              <p:cNvSpPr txBox="1"/>
              <p:nvPr/>
            </p:nvSpPr>
            <p:spPr bwMode="auto">
              <a:xfrm>
                <a:off x="1851025" y="5554993"/>
                <a:ext cx="1181100" cy="11445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7408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51025" y="5554993"/>
                <a:ext cx="1181100" cy="1144587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4091" name="Text Box 11"/>
          <p:cNvSpPr txBox="1">
            <a:spLocks noChangeArrowheads="1"/>
          </p:cNvSpPr>
          <p:nvPr/>
        </p:nvSpPr>
        <p:spPr bwMode="auto">
          <a:xfrm>
            <a:off x="3059113" y="5586413"/>
            <a:ext cx="5689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3200"/>
              <a:t>光波相位传播的速度，</a:t>
            </a:r>
            <a:r>
              <a:rPr lang="zh-CN" altLang="en-US" sz="3200" b="1">
                <a:ea typeface="楷体_GB2312" pitchFamily="49" charset="-122"/>
              </a:rPr>
              <a:t>相速度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>
                <a:latin typeface="宋体" panose="02010600030101010101" pitchFamily="2" charset="-122"/>
              </a:rPr>
              <a:t>二、定态光波</a:t>
            </a:r>
            <a:r>
              <a:rPr lang="zh-CN" altLang="en-US" dirty="0"/>
              <a:t> 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、定态光波的定义 </a:t>
            </a: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具有下述性质的波场为定态波场</a:t>
            </a: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1</a:t>
            </a:r>
            <a:r>
              <a:rPr lang="zh-CN" altLang="en-US" dirty="0">
                <a:latin typeface="Times New Roman" panose="02020603050405020304" pitchFamily="18" charset="0"/>
              </a:rPr>
              <a:t>）空间各点的扰动是同频率的简谐振动；</a:t>
            </a:r>
          </a:p>
          <a:p>
            <a:pPr algn="just"/>
            <a:r>
              <a:rPr lang="zh-CN" altLang="en-US" dirty="0">
                <a:latin typeface="Times New Roman" panose="02020603050405020304" pitchFamily="18" charset="0"/>
              </a:rPr>
              <a:t>（</a:t>
            </a:r>
            <a:r>
              <a:rPr lang="en-US" altLang="zh-CN" dirty="0">
                <a:latin typeface="Times New Roman" panose="02020603050405020304" pitchFamily="18" charset="0"/>
              </a:rPr>
              <a:t>2</a:t>
            </a:r>
            <a:r>
              <a:rPr lang="zh-CN" altLang="en-US" dirty="0">
                <a:latin typeface="Times New Roman" panose="02020603050405020304" pitchFamily="18" charset="0"/>
              </a:rPr>
              <a:t>）波场中各点扰动的振幅不随时间变化，在空间形成一个稳定的振幅分布。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639888"/>
            <a:ext cx="7772400" cy="423703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zh-CN" altLang="en-US"/>
              <a:t>满足上述要求的光波应当充满全空间，是无限长的单色波列。</a:t>
            </a:r>
          </a:p>
          <a:p>
            <a:pPr algn="just">
              <a:lnSpc>
                <a:spcPct val="90000"/>
              </a:lnSpc>
            </a:pPr>
            <a:r>
              <a:rPr lang="zh-CN" altLang="en-US"/>
              <a:t>但当波列的持续时间比其扰动周期长得多时，可将其当作无限长波列处理。</a:t>
            </a:r>
          </a:p>
          <a:p>
            <a:pPr algn="just">
              <a:lnSpc>
                <a:spcPct val="90000"/>
              </a:lnSpc>
            </a:pPr>
            <a:r>
              <a:rPr lang="zh-CN" altLang="en-US"/>
              <a:t>任何复杂的非单色波都可以分解为一系列单色波的叠加。</a:t>
            </a:r>
          </a:p>
          <a:p>
            <a:pPr algn="just">
              <a:lnSpc>
                <a:spcPct val="90000"/>
              </a:lnSpc>
            </a:pPr>
            <a:r>
              <a:rPr lang="zh-CN" altLang="en-US">
                <a:latin typeface="Times New Roman" panose="02020603050405020304" pitchFamily="18" charset="0"/>
              </a:rPr>
              <a:t>定态光波不一定是简谐波，其空间各点的振幅可以不同。</a:t>
            </a:r>
            <a:endParaRPr lang="zh-CN" altLang="en-US"/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定态光波场的特征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0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Picture 2" descr="定态光波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612775"/>
            <a:ext cx="8229600" cy="573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0835" name="Text Box 3"/>
          <p:cNvSpPr txBox="1">
            <a:spLocks noChangeArrowheads="1"/>
          </p:cNvSpPr>
          <p:nvPr/>
        </p:nvSpPr>
        <p:spPr bwMode="auto">
          <a:xfrm>
            <a:off x="900113" y="692150"/>
            <a:ext cx="387350" cy="457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b="1" i="1"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2</a:t>
            </a:r>
            <a:r>
              <a:rPr lang="zh-CN" altLang="en-US" dirty="0"/>
              <a:t>、</a:t>
            </a:r>
            <a:r>
              <a:rPr lang="zh-CN" altLang="en-US" dirty="0">
                <a:latin typeface="Times New Roman" panose="02020603050405020304" pitchFamily="18" charset="0"/>
              </a:rPr>
              <a:t>定态光波的描述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374062" cy="17272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altLang="zh-CN" sz="2800">
                <a:latin typeface="宋体" panose="02010600030101010101" pitchFamily="2" charset="-122"/>
              </a:rPr>
              <a:t>		</a:t>
            </a:r>
            <a:r>
              <a:rPr lang="zh-CN" altLang="en-US" sz="2800">
                <a:latin typeface="宋体" panose="02010600030101010101" pitchFamily="2" charset="-122"/>
              </a:rPr>
              <a:t>电磁波都是矢量波，应该用矢量表达式描述。但对符合上述条件的定态光波，通常用标量表达式描述。</a:t>
            </a:r>
            <a:r>
              <a:rPr lang="zh-CN" altLang="en-US" sz="2800"/>
              <a:t> 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684213" y="5229225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>
                <a:latin typeface="Times New Roman" panose="02020603050405020304" pitchFamily="18" charset="0"/>
              </a:rPr>
              <a:t>	</a:t>
            </a:r>
            <a:r>
              <a:rPr kumimoji="1" lang="zh-CN" altLang="en-US" sz="3200">
                <a:latin typeface="Times New Roman" panose="02020603050405020304" pitchFamily="18" charset="0"/>
              </a:rPr>
              <a:t>其实是在一个取定的平面内描述定态光波的振动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>
            <a:off x="1547813" y="2927350"/>
            <a:ext cx="2159000" cy="2159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62" name="Line 6"/>
          <p:cNvSpPr>
            <a:spLocks noChangeShapeType="1"/>
          </p:cNvSpPr>
          <p:nvPr/>
        </p:nvSpPr>
        <p:spPr bwMode="auto">
          <a:xfrm>
            <a:off x="1258888" y="4005263"/>
            <a:ext cx="27368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3" name="Line 7"/>
          <p:cNvSpPr>
            <a:spLocks noChangeShapeType="1"/>
          </p:cNvSpPr>
          <p:nvPr/>
        </p:nvSpPr>
        <p:spPr bwMode="auto">
          <a:xfrm>
            <a:off x="2627313" y="2636838"/>
            <a:ext cx="0" cy="27368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4" name="Line 8"/>
          <p:cNvSpPr>
            <a:spLocks noChangeShapeType="1"/>
          </p:cNvSpPr>
          <p:nvPr/>
        </p:nvSpPr>
        <p:spPr bwMode="auto">
          <a:xfrm flipV="1">
            <a:off x="1619250" y="3644900"/>
            <a:ext cx="2016125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5" name="Line 9"/>
          <p:cNvSpPr>
            <a:spLocks noChangeShapeType="1"/>
          </p:cNvSpPr>
          <p:nvPr/>
        </p:nvSpPr>
        <p:spPr bwMode="auto">
          <a:xfrm>
            <a:off x="2627313" y="2924175"/>
            <a:ext cx="0" cy="21621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6" name="Line 10"/>
          <p:cNvSpPr>
            <a:spLocks noChangeShapeType="1"/>
          </p:cNvSpPr>
          <p:nvPr/>
        </p:nvSpPr>
        <p:spPr bwMode="auto">
          <a:xfrm>
            <a:off x="1547813" y="4005263"/>
            <a:ext cx="215900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7" name="Line 11"/>
          <p:cNvSpPr>
            <a:spLocks noChangeShapeType="1"/>
          </p:cNvSpPr>
          <p:nvPr/>
        </p:nvSpPr>
        <p:spPr bwMode="auto">
          <a:xfrm>
            <a:off x="1763713" y="3357563"/>
            <a:ext cx="17272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8" name="Line 12"/>
          <p:cNvSpPr>
            <a:spLocks noChangeShapeType="1"/>
          </p:cNvSpPr>
          <p:nvPr/>
        </p:nvSpPr>
        <p:spPr bwMode="auto">
          <a:xfrm flipH="1">
            <a:off x="1979613" y="3140075"/>
            <a:ext cx="1295400" cy="17303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69" name="Line 13"/>
          <p:cNvSpPr>
            <a:spLocks noChangeShapeType="1"/>
          </p:cNvSpPr>
          <p:nvPr/>
        </p:nvSpPr>
        <p:spPr bwMode="auto">
          <a:xfrm>
            <a:off x="1979613" y="3141663"/>
            <a:ext cx="1295400" cy="1728787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 flipH="1">
            <a:off x="2266950" y="2997200"/>
            <a:ext cx="720725" cy="20161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1619250" y="3644900"/>
            <a:ext cx="2016125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2" name="Line 16"/>
          <p:cNvSpPr>
            <a:spLocks noChangeShapeType="1"/>
          </p:cNvSpPr>
          <p:nvPr/>
        </p:nvSpPr>
        <p:spPr bwMode="auto">
          <a:xfrm>
            <a:off x="2266950" y="2997200"/>
            <a:ext cx="720725" cy="20161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3" name="Line 17"/>
          <p:cNvSpPr>
            <a:spLocks noChangeShapeType="1"/>
          </p:cNvSpPr>
          <p:nvPr/>
        </p:nvSpPr>
        <p:spPr bwMode="auto">
          <a:xfrm flipH="1">
            <a:off x="1763713" y="3357563"/>
            <a:ext cx="17272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4" name="Oval 18"/>
          <p:cNvSpPr>
            <a:spLocks noChangeArrowheads="1"/>
          </p:cNvSpPr>
          <p:nvPr/>
        </p:nvSpPr>
        <p:spPr bwMode="auto">
          <a:xfrm>
            <a:off x="5794375" y="2927350"/>
            <a:ext cx="1009650" cy="2159000"/>
          </a:xfrm>
          <a:prstGeom prst="ellipse">
            <a:avLst/>
          </a:prstGeom>
          <a:noFill/>
          <a:ln w="31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1875" name="Line 19"/>
          <p:cNvSpPr>
            <a:spLocks noChangeShapeType="1"/>
          </p:cNvSpPr>
          <p:nvPr/>
        </p:nvSpPr>
        <p:spPr bwMode="auto">
          <a:xfrm>
            <a:off x="4643438" y="4005263"/>
            <a:ext cx="33845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6" name="Line 20"/>
          <p:cNvSpPr>
            <a:spLocks noChangeShapeType="1"/>
          </p:cNvSpPr>
          <p:nvPr/>
        </p:nvSpPr>
        <p:spPr bwMode="auto">
          <a:xfrm>
            <a:off x="6299200" y="2636838"/>
            <a:ext cx="0" cy="25923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stealth" w="lg" len="lg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7" name="Line 21"/>
          <p:cNvSpPr>
            <a:spLocks noChangeShapeType="1"/>
          </p:cNvSpPr>
          <p:nvPr/>
        </p:nvSpPr>
        <p:spPr bwMode="auto">
          <a:xfrm flipV="1">
            <a:off x="5794375" y="3789363"/>
            <a:ext cx="1009650" cy="431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8" name="Line 22"/>
          <p:cNvSpPr>
            <a:spLocks noChangeShapeType="1"/>
          </p:cNvSpPr>
          <p:nvPr/>
        </p:nvSpPr>
        <p:spPr bwMode="auto">
          <a:xfrm>
            <a:off x="6299200" y="2924175"/>
            <a:ext cx="0" cy="21621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79" name="Line 23"/>
          <p:cNvSpPr>
            <a:spLocks noChangeShapeType="1"/>
          </p:cNvSpPr>
          <p:nvPr/>
        </p:nvSpPr>
        <p:spPr bwMode="auto">
          <a:xfrm>
            <a:off x="5794375" y="4005263"/>
            <a:ext cx="1009650" cy="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0" name="Line 24"/>
          <p:cNvSpPr>
            <a:spLocks noChangeShapeType="1"/>
          </p:cNvSpPr>
          <p:nvPr/>
        </p:nvSpPr>
        <p:spPr bwMode="auto">
          <a:xfrm>
            <a:off x="5795963" y="3573463"/>
            <a:ext cx="1006475" cy="863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1" name="Line 25"/>
          <p:cNvSpPr>
            <a:spLocks noChangeShapeType="1"/>
          </p:cNvSpPr>
          <p:nvPr/>
        </p:nvSpPr>
        <p:spPr bwMode="auto">
          <a:xfrm flipH="1">
            <a:off x="5940425" y="3286125"/>
            <a:ext cx="717550" cy="143827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2" name="Line 26"/>
          <p:cNvSpPr>
            <a:spLocks noChangeShapeType="1"/>
          </p:cNvSpPr>
          <p:nvPr/>
        </p:nvSpPr>
        <p:spPr bwMode="auto">
          <a:xfrm>
            <a:off x="5867400" y="3357563"/>
            <a:ext cx="863600" cy="12954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3" name="Line 27"/>
          <p:cNvSpPr>
            <a:spLocks noChangeShapeType="1"/>
          </p:cNvSpPr>
          <p:nvPr/>
        </p:nvSpPr>
        <p:spPr bwMode="auto">
          <a:xfrm flipH="1">
            <a:off x="6084888" y="3068638"/>
            <a:ext cx="428625" cy="18732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4" name="Line 28"/>
          <p:cNvSpPr>
            <a:spLocks noChangeShapeType="1"/>
          </p:cNvSpPr>
          <p:nvPr/>
        </p:nvSpPr>
        <p:spPr bwMode="auto">
          <a:xfrm>
            <a:off x="5795963" y="3789363"/>
            <a:ext cx="1006475" cy="431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5" name="Line 29"/>
          <p:cNvSpPr>
            <a:spLocks noChangeShapeType="1"/>
          </p:cNvSpPr>
          <p:nvPr/>
        </p:nvSpPr>
        <p:spPr bwMode="auto">
          <a:xfrm>
            <a:off x="6011863" y="3141663"/>
            <a:ext cx="574675" cy="17272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1886" name="Line 30"/>
          <p:cNvSpPr>
            <a:spLocks noChangeShapeType="1"/>
          </p:cNvSpPr>
          <p:nvPr/>
        </p:nvSpPr>
        <p:spPr bwMode="auto">
          <a:xfrm flipH="1">
            <a:off x="5867400" y="3573463"/>
            <a:ext cx="863600" cy="863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887" name="Object 31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7832725" y="3729038"/>
                <a:ext cx="415925" cy="434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87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7832725" y="3729038"/>
                <a:ext cx="415925" cy="4349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888" name="Object 32"/>
              <p:cNvSpPr txBox="1"/>
              <p:nvPr/>
            </p:nvSpPr>
            <p:spPr bwMode="auto">
              <a:xfrm>
                <a:off x="5724525" y="2492375"/>
                <a:ext cx="420688" cy="463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88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525" y="2492375"/>
                <a:ext cx="420688" cy="4635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889" name="Line 33"/>
          <p:cNvSpPr>
            <a:spLocks noChangeShapeType="1"/>
          </p:cNvSpPr>
          <p:nvPr/>
        </p:nvSpPr>
        <p:spPr bwMode="auto">
          <a:xfrm flipH="1">
            <a:off x="5364163" y="3286125"/>
            <a:ext cx="1873250" cy="14382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890" name="Object 34"/>
              <p:cNvSpPr txBox="1"/>
              <p:nvPr/>
            </p:nvSpPr>
            <p:spPr bwMode="auto">
              <a:xfrm>
                <a:off x="4932363" y="4508500"/>
                <a:ext cx="474662" cy="561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90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32363" y="4508500"/>
                <a:ext cx="474662" cy="56197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1891" name="Line 35"/>
          <p:cNvSpPr>
            <a:spLocks noChangeShapeType="1"/>
          </p:cNvSpPr>
          <p:nvPr/>
        </p:nvSpPr>
        <p:spPr bwMode="auto">
          <a:xfrm>
            <a:off x="6300788" y="4005263"/>
            <a:ext cx="1366837" cy="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1892" name="Object 36"/>
              <p:cNvSpPr txBox="1"/>
              <p:nvPr/>
            </p:nvSpPr>
            <p:spPr bwMode="auto">
              <a:xfrm>
                <a:off x="2627313" y="2492375"/>
                <a:ext cx="420687" cy="463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92" name="Object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27313" y="2492375"/>
                <a:ext cx="420687" cy="4635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893" name="Object 37"/>
              <p:cNvSpPr txBox="1"/>
              <p:nvPr/>
            </p:nvSpPr>
            <p:spPr bwMode="auto">
              <a:xfrm>
                <a:off x="755650" y="3716338"/>
                <a:ext cx="474663" cy="5619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93" name="Object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3716338"/>
                <a:ext cx="474663" cy="5619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1894" name="Object 38"/>
              <p:cNvSpPr txBox="1"/>
              <p:nvPr/>
            </p:nvSpPr>
            <p:spPr bwMode="auto">
              <a:xfrm>
                <a:off x="7543800" y="3384550"/>
                <a:ext cx="463550" cy="590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1894" name="Object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43800" y="3384550"/>
                <a:ext cx="463550" cy="590550"/>
              </a:xfrm>
              <a:prstGeom prst="rect">
                <a:avLst/>
              </a:prstGeom>
              <a:blipFill>
                <a:blip r:embed="rId7"/>
                <a:stretch>
                  <a:fillRect l="-131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18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1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59" grpId="0" build="p" autoUpdateAnimBg="0"/>
      <p:bldP spid="121860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3" name="Rectangle 1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600200"/>
            <a:ext cx="8229600" cy="1757363"/>
          </a:xfrm>
        </p:spPr>
        <p:txBody>
          <a:bodyPr/>
          <a:lstStyle/>
          <a:p>
            <a:r>
              <a:rPr lang="zh-CN" altLang="en-US"/>
              <a:t>一般的定态光波场，其振幅分布与时间无关，相位可以写作时间、空间两部分</a:t>
            </a:r>
          </a:p>
          <a:p>
            <a:r>
              <a:rPr lang="zh-CN" altLang="en-US"/>
              <a:t>可以用标量式表示为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882" name="Object 2"/>
              <p:cNvSpPr txBox="1"/>
              <p:nvPr/>
            </p:nvSpPr>
            <p:spPr bwMode="auto">
              <a:xfrm>
                <a:off x="1403350" y="3429000"/>
                <a:ext cx="5538788" cy="482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288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350" y="3429000"/>
                <a:ext cx="5538788" cy="482600"/>
              </a:xfrm>
              <a:prstGeom prst="rect">
                <a:avLst/>
              </a:prstGeom>
              <a:blipFill rotWithShape="0">
                <a:blip r:embed="rId2"/>
                <a:stretch>
                  <a:fillRect l="-220" b="-1392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884" name="Object 4"/>
              <p:cNvSpPr txBox="1"/>
              <p:nvPr/>
            </p:nvSpPr>
            <p:spPr bwMode="auto">
              <a:xfrm>
                <a:off x="755650" y="4005263"/>
                <a:ext cx="982663" cy="5572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28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005263"/>
                <a:ext cx="982663" cy="557212"/>
              </a:xfrm>
              <a:prstGeom prst="rect">
                <a:avLst/>
              </a:prstGeom>
              <a:blipFill rotWithShape="0">
                <a:blip r:embed="rId3"/>
                <a:stretch>
                  <a:fillRect l="-186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2885" name="Object 5"/>
              <p:cNvSpPr txBox="1"/>
              <p:nvPr/>
            </p:nvSpPr>
            <p:spPr bwMode="auto">
              <a:xfrm>
                <a:off x="755650" y="4725988"/>
                <a:ext cx="996950" cy="5651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288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5650" y="4725988"/>
                <a:ext cx="996950" cy="565150"/>
              </a:xfrm>
              <a:prstGeom prst="rect">
                <a:avLst/>
              </a:prstGeom>
              <a:blipFill rotWithShape="0">
                <a:blip r:embed="rId4"/>
                <a:stretch>
                  <a:fillRect l="-487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2886" name="Text Box 6"/>
          <p:cNvSpPr txBox="1">
            <a:spLocks noChangeArrowheads="1"/>
          </p:cNvSpPr>
          <p:nvPr/>
        </p:nvSpPr>
        <p:spPr bwMode="auto">
          <a:xfrm>
            <a:off x="1908175" y="4005263"/>
            <a:ext cx="3276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振幅的空间分布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887" name="Text Box 7"/>
          <p:cNvSpPr txBox="1">
            <a:spLocks noChangeArrowheads="1"/>
          </p:cNvSpPr>
          <p:nvPr/>
        </p:nvSpPr>
        <p:spPr bwMode="auto">
          <a:xfrm>
            <a:off x="1908175" y="4649788"/>
            <a:ext cx="3200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相位的空间分布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888" name="Text Box 8"/>
          <p:cNvSpPr txBox="1">
            <a:spLocks noChangeArrowheads="1"/>
          </p:cNvSpPr>
          <p:nvPr/>
        </p:nvSpPr>
        <p:spPr bwMode="auto">
          <a:xfrm>
            <a:off x="5292725" y="4437063"/>
            <a:ext cx="297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均与时间</a:t>
            </a:r>
            <a:r>
              <a:rPr kumimoji="1" lang="en-US" altLang="zh-CN" sz="3200" b="1" i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  <a:r>
              <a:rPr kumimoji="1" lang="zh-CN" altLang="en-US" sz="3200" b="1">
                <a:solidFill>
                  <a:srgbClr val="FF0000"/>
                </a:solidFill>
                <a:latin typeface="宋体" panose="02010600030101010101" pitchFamily="2" charset="-122"/>
              </a:rPr>
              <a:t>无关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2892" name="Rectangle 1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r>
              <a:rPr kumimoji="1" lang="zh-CN" altLang="en-US">
                <a:solidFill>
                  <a:schemeClr val="tx1"/>
                </a:solidFill>
              </a:rPr>
              <a:t>定态光波（光场）的标量表达式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8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8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6" grpId="0" autoUpdateAnimBg="0"/>
      <p:bldP spid="122887" grpId="0" autoUpdateAnimBg="0"/>
      <p:bldP spid="122888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3</a:t>
            </a:r>
            <a:r>
              <a:rPr lang="zh-CN" altLang="en-US" dirty="0"/>
              <a:t>、</a:t>
            </a:r>
            <a:r>
              <a:rPr lang="zh-CN" altLang="en-US" dirty="0">
                <a:latin typeface="宋体" panose="02010600030101010101" pitchFamily="2" charset="-122"/>
              </a:rPr>
              <a:t>定态光波按波面分类</a:t>
            </a:r>
            <a:r>
              <a:rPr lang="zh-CN" altLang="en-US" dirty="0"/>
              <a:t> 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95500"/>
          </a:xfrm>
        </p:spPr>
        <p:txBody>
          <a:bodyPr/>
          <a:lstStyle/>
          <a:p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波面</a:t>
            </a:r>
            <a:r>
              <a:rPr lang="zh-CN" altLang="en-US">
                <a:latin typeface="宋体" panose="02010600030101010101" pitchFamily="2" charset="-122"/>
              </a:rPr>
              <a:t>：波场空间中相位相同的曲面构成光波的</a:t>
            </a:r>
            <a:r>
              <a:rPr lang="zh-CN" altLang="en-US" b="1">
                <a:latin typeface="楷体_GB2312" pitchFamily="49" charset="-122"/>
                <a:ea typeface="楷体_GB2312" pitchFamily="49" charset="-122"/>
              </a:rPr>
              <a:t>等相位面</a:t>
            </a:r>
            <a:r>
              <a:rPr lang="zh-CN" altLang="en-US">
                <a:latin typeface="宋体" panose="02010600030101010101" pitchFamily="2" charset="-122"/>
              </a:rPr>
              <a:t>，即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波面</a:t>
            </a:r>
            <a:r>
              <a:rPr lang="zh-CN" altLang="en-US">
                <a:latin typeface="宋体" panose="02010600030101010101" pitchFamily="2" charset="-122"/>
              </a:rPr>
              <a:t>或</a:t>
            </a:r>
            <a:r>
              <a:rPr lang="zh-CN" altLang="en-US">
                <a:solidFill>
                  <a:srgbClr val="FF0000"/>
                </a:solidFill>
                <a:latin typeface="宋体" panose="02010600030101010101" pitchFamily="2" charset="-122"/>
              </a:rPr>
              <a:t>波阵面</a:t>
            </a:r>
            <a:r>
              <a:rPr lang="zh-CN" altLang="en-US">
                <a:latin typeface="宋体" panose="02010600030101010101" pitchFamily="2" charset="-122"/>
              </a:rPr>
              <a:t>。可根据波面的形状将光波分类。</a:t>
            </a:r>
            <a:r>
              <a:rPr lang="zh-CN" altLang="en-US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908" name="Object 4"/>
              <p:cNvSpPr txBox="1"/>
              <p:nvPr/>
            </p:nvSpPr>
            <p:spPr bwMode="auto">
              <a:xfrm>
                <a:off x="2949575" y="4267435"/>
                <a:ext cx="3597275" cy="7747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m:rPr>
                          <m:nor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390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49575" y="4267435"/>
                <a:ext cx="3597275" cy="774700"/>
              </a:xfrm>
              <a:prstGeom prst="rect">
                <a:avLst/>
              </a:prstGeom>
              <a:blipFill rotWithShape="0">
                <a:blip r:embed="rId2"/>
                <a:stretch>
                  <a:fillRect l="-13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900113" y="3213100"/>
            <a:ext cx="7696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dirty="0">
                <a:latin typeface="Times New Roman" panose="02020603050405020304" pitchFamily="18" charset="0"/>
              </a:rPr>
              <a:t>     </a:t>
            </a:r>
            <a:r>
              <a:rPr kumimoji="1" lang="zh-CN" altLang="en-US" sz="3200" dirty="0">
                <a:latin typeface="Times New Roman" panose="02020603050405020304" pitchFamily="18" charset="0"/>
              </a:rPr>
              <a:t>（相同时刻）相位相同的空间点应满足下述方程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3910" name="Object 6"/>
              <p:cNvSpPr txBox="1"/>
              <p:nvPr/>
            </p:nvSpPr>
            <p:spPr bwMode="auto">
              <a:xfrm>
                <a:off x="1814512" y="5157192"/>
                <a:ext cx="5867400" cy="8128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3910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4512" y="5157192"/>
                <a:ext cx="5867400" cy="812800"/>
              </a:xfrm>
              <a:prstGeom prst="rect">
                <a:avLst/>
              </a:prstGeom>
              <a:blipFill rotWithShape="0">
                <a:blip r:embed="rId3"/>
                <a:stretch>
                  <a:fillRect l="-31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457200" y="5059363"/>
            <a:ext cx="1143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场点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（</a:t>
            </a:r>
            <a:r>
              <a:rPr lang="en-US" altLang="zh-CN"/>
              <a:t>1</a:t>
            </a:r>
            <a:r>
              <a:rPr lang="zh-CN" altLang="en-US">
                <a:latin typeface="宋体" panose="02010600030101010101" pitchFamily="2" charset="-122"/>
              </a:rPr>
              <a:t>）</a:t>
            </a:r>
            <a:r>
              <a:rPr lang="zh-CN" altLang="en-US" b="1">
                <a:latin typeface="宋体" panose="02010600030101010101" pitchFamily="2" charset="-122"/>
              </a:rPr>
              <a:t>平面波</a:t>
            </a:r>
            <a:r>
              <a:rPr lang="zh-CN" altLang="en-US">
                <a:latin typeface="宋体" panose="02010600030101010101" pitchFamily="2" charset="-122"/>
              </a:rPr>
              <a:t>：波面是平面</a:t>
            </a:r>
            <a:r>
              <a:rPr lang="zh-CN" altLang="en-US"/>
              <a:t> 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41775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a</a:t>
            </a:r>
            <a:r>
              <a:rPr lang="zh-CN" altLang="en-US" sz="2800">
                <a:latin typeface="Times New Roman" panose="02020603050405020304" pitchFamily="18" charset="0"/>
              </a:rPr>
              <a:t>）振幅为常数</a:t>
            </a:r>
          </a:p>
          <a:p>
            <a:pPr>
              <a:lnSpc>
                <a:spcPct val="90000"/>
              </a:lnSpc>
            </a:pPr>
            <a:r>
              <a:rPr lang="zh-CN" altLang="en-US" sz="2800">
                <a:latin typeface="Times New Roman" panose="02020603050405020304" pitchFamily="18" charset="0"/>
              </a:rPr>
              <a:t>（</a:t>
            </a:r>
            <a:r>
              <a:rPr lang="en-US" altLang="zh-CN" sz="2800">
                <a:latin typeface="Times New Roman" panose="02020603050405020304" pitchFamily="18" charset="0"/>
              </a:rPr>
              <a:t>b</a:t>
            </a:r>
            <a:r>
              <a:rPr lang="zh-CN" altLang="en-US" sz="2800">
                <a:latin typeface="Times New Roman" panose="02020603050405020304" pitchFamily="18" charset="0"/>
              </a:rPr>
              <a:t>）空间位相为直角坐标的线性函数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932" name="Object 4"/>
              <p:cNvSpPr txBox="1"/>
              <p:nvPr/>
            </p:nvSpPr>
            <p:spPr bwMode="auto">
              <a:xfrm>
                <a:off x="750888" y="2814638"/>
                <a:ext cx="3946525" cy="14398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493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0888" y="2814638"/>
                <a:ext cx="3946525" cy="1439862"/>
              </a:xfrm>
              <a:prstGeom prst="rect">
                <a:avLst/>
              </a:prstGeom>
              <a:blipFill rotWithShape="0">
                <a:blip r:embed="rId2"/>
                <a:stretch>
                  <a:fillRect l="-123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933" name="Object 5"/>
              <p:cNvSpPr txBox="1"/>
              <p:nvPr/>
            </p:nvSpPr>
            <p:spPr bwMode="auto">
              <a:xfrm>
                <a:off x="1818631" y="4413561"/>
                <a:ext cx="2870200" cy="6397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2493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8631" y="4413561"/>
                <a:ext cx="2870200" cy="639762"/>
              </a:xfrm>
              <a:prstGeom prst="rect">
                <a:avLst/>
              </a:prstGeom>
              <a:blipFill rotWithShape="0">
                <a:blip r:embed="rId3"/>
                <a:stretch>
                  <a:fillRect l="-63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4934" name="Text Box 6"/>
          <p:cNvSpPr txBox="1">
            <a:spLocks noChangeArrowheads="1"/>
          </p:cNvSpPr>
          <p:nvPr/>
        </p:nvSpPr>
        <p:spPr bwMode="auto">
          <a:xfrm>
            <a:off x="752475" y="5059363"/>
            <a:ext cx="6051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>
                <a:latin typeface="宋体" panose="02010600030101010101" pitchFamily="2" charset="-122"/>
              </a:rPr>
              <a:t>满足上式的点构成与波矢垂直的一系列平面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24935" name="Text Box 7"/>
          <p:cNvSpPr txBox="1">
            <a:spLocks noChangeArrowheads="1"/>
          </p:cNvSpPr>
          <p:nvPr/>
        </p:nvSpPr>
        <p:spPr bwMode="auto">
          <a:xfrm>
            <a:off x="684213" y="4430713"/>
            <a:ext cx="144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波面</a:t>
            </a:r>
          </a:p>
        </p:txBody>
      </p:sp>
      <p:sp>
        <p:nvSpPr>
          <p:cNvPr id="124936" name="AutoShape 8"/>
          <p:cNvSpPr>
            <a:spLocks noChangeArrowheads="1"/>
          </p:cNvSpPr>
          <p:nvPr/>
        </p:nvSpPr>
        <p:spPr bwMode="auto">
          <a:xfrm rot="5400000" flipH="1">
            <a:off x="5399882" y="3391693"/>
            <a:ext cx="1568450" cy="633413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7" name="AutoShape 9"/>
          <p:cNvSpPr>
            <a:spLocks noChangeArrowheads="1"/>
          </p:cNvSpPr>
          <p:nvPr/>
        </p:nvSpPr>
        <p:spPr bwMode="auto">
          <a:xfrm rot="5400000" flipH="1">
            <a:off x="5963444" y="3407569"/>
            <a:ext cx="1568450" cy="633412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8" name="AutoShape 10"/>
          <p:cNvSpPr>
            <a:spLocks noChangeArrowheads="1"/>
          </p:cNvSpPr>
          <p:nvPr/>
        </p:nvSpPr>
        <p:spPr bwMode="auto">
          <a:xfrm rot="5400000" flipH="1">
            <a:off x="6566694" y="3391694"/>
            <a:ext cx="1568450" cy="633412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39" name="AutoShape 11"/>
          <p:cNvSpPr>
            <a:spLocks noChangeArrowheads="1"/>
          </p:cNvSpPr>
          <p:nvPr/>
        </p:nvSpPr>
        <p:spPr bwMode="auto">
          <a:xfrm rot="5400000" flipH="1">
            <a:off x="7142957" y="3407568"/>
            <a:ext cx="1568450" cy="633413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4940" name="Line 12"/>
          <p:cNvSpPr>
            <a:spLocks noChangeShapeType="1"/>
          </p:cNvSpPr>
          <p:nvPr/>
        </p:nvSpPr>
        <p:spPr bwMode="auto">
          <a:xfrm>
            <a:off x="7956550" y="3716338"/>
            <a:ext cx="7191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1" name="Line 13"/>
          <p:cNvSpPr>
            <a:spLocks noChangeShapeType="1"/>
          </p:cNvSpPr>
          <p:nvPr/>
        </p:nvSpPr>
        <p:spPr bwMode="auto">
          <a:xfrm flipH="1">
            <a:off x="7596188" y="371633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2" name="Line 14"/>
          <p:cNvSpPr>
            <a:spLocks noChangeShapeType="1"/>
          </p:cNvSpPr>
          <p:nvPr/>
        </p:nvSpPr>
        <p:spPr bwMode="auto">
          <a:xfrm>
            <a:off x="7380288" y="3716338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3" name="Line 15"/>
          <p:cNvSpPr>
            <a:spLocks noChangeShapeType="1"/>
          </p:cNvSpPr>
          <p:nvPr/>
        </p:nvSpPr>
        <p:spPr bwMode="auto">
          <a:xfrm flipH="1">
            <a:off x="7019925" y="37163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4" name="Line 16"/>
          <p:cNvSpPr>
            <a:spLocks noChangeShapeType="1"/>
          </p:cNvSpPr>
          <p:nvPr/>
        </p:nvSpPr>
        <p:spPr bwMode="auto">
          <a:xfrm>
            <a:off x="6804025" y="3716338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5" name="Line 17"/>
          <p:cNvSpPr>
            <a:spLocks noChangeShapeType="1"/>
          </p:cNvSpPr>
          <p:nvPr/>
        </p:nvSpPr>
        <p:spPr bwMode="auto">
          <a:xfrm flipH="1">
            <a:off x="6443663" y="3716338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6" name="Line 18"/>
          <p:cNvSpPr>
            <a:spLocks noChangeShapeType="1"/>
          </p:cNvSpPr>
          <p:nvPr/>
        </p:nvSpPr>
        <p:spPr bwMode="auto">
          <a:xfrm>
            <a:off x="6227763" y="3716338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7" name="Line 19"/>
          <p:cNvSpPr>
            <a:spLocks noChangeShapeType="1"/>
          </p:cNvSpPr>
          <p:nvPr/>
        </p:nvSpPr>
        <p:spPr bwMode="auto">
          <a:xfrm flipH="1">
            <a:off x="5867400" y="3716338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8" name="Line 20"/>
          <p:cNvSpPr>
            <a:spLocks noChangeShapeType="1"/>
          </p:cNvSpPr>
          <p:nvPr/>
        </p:nvSpPr>
        <p:spPr bwMode="auto">
          <a:xfrm>
            <a:off x="5219700" y="3716338"/>
            <a:ext cx="6477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49" name="Line 21"/>
          <p:cNvSpPr>
            <a:spLocks noChangeShapeType="1"/>
          </p:cNvSpPr>
          <p:nvPr/>
        </p:nvSpPr>
        <p:spPr bwMode="auto">
          <a:xfrm flipV="1">
            <a:off x="5219700" y="3357563"/>
            <a:ext cx="1008063" cy="358775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4950" name="Line 22"/>
          <p:cNvSpPr>
            <a:spLocks noChangeShapeType="1"/>
          </p:cNvSpPr>
          <p:nvPr/>
        </p:nvSpPr>
        <p:spPr bwMode="auto">
          <a:xfrm flipV="1">
            <a:off x="5219700" y="3500438"/>
            <a:ext cx="647700" cy="2159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951" name="Object 23"/>
              <p:cNvSpPr txBox="1">
                <a:spLocks noGrp="1"/>
              </p:cNvSpPr>
              <p:nvPr>
                <p:ph sz="half" idx="2"/>
              </p:nvPr>
            </p:nvSpPr>
            <p:spPr bwMode="auto">
              <a:xfrm>
                <a:off x="5335588" y="3851275"/>
                <a:ext cx="295275" cy="3762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4951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 bwMode="auto">
              <a:xfrm>
                <a:off x="5335588" y="3851275"/>
                <a:ext cx="295275" cy="376238"/>
              </a:xfrm>
              <a:prstGeom prst="rect">
                <a:avLst/>
              </a:prstGeom>
              <a:blipFill>
                <a:blip r:embed="rId4"/>
                <a:stretch>
                  <a:fillRect r="-816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952" name="Object 24"/>
              <p:cNvSpPr txBox="1"/>
              <p:nvPr/>
            </p:nvSpPr>
            <p:spPr bwMode="auto">
              <a:xfrm>
                <a:off x="5594350" y="3182938"/>
                <a:ext cx="250825" cy="2794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4952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94350" y="3182938"/>
                <a:ext cx="250825" cy="2794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4953" name="Object 25"/>
              <p:cNvSpPr txBox="1"/>
              <p:nvPr/>
            </p:nvSpPr>
            <p:spPr bwMode="auto">
              <a:xfrm>
                <a:off x="8532813" y="3830638"/>
                <a:ext cx="306387" cy="3889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4953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32813" y="3830638"/>
                <a:ext cx="306387" cy="388937"/>
              </a:xfrm>
              <a:prstGeom prst="rect">
                <a:avLst/>
              </a:prstGeom>
              <a:blipFill>
                <a:blip r:embed="rId6"/>
                <a:stretch>
                  <a:fillRect r="-8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Line 2"/>
          <p:cNvSpPr>
            <a:spLocks noChangeShapeType="1"/>
          </p:cNvSpPr>
          <p:nvPr/>
        </p:nvSpPr>
        <p:spPr bwMode="auto">
          <a:xfrm flipV="1">
            <a:off x="3048000" y="838200"/>
            <a:ext cx="0" cy="3810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55" name="Line 3"/>
          <p:cNvSpPr>
            <a:spLocks noChangeShapeType="1"/>
          </p:cNvSpPr>
          <p:nvPr/>
        </p:nvSpPr>
        <p:spPr bwMode="auto">
          <a:xfrm>
            <a:off x="6858000" y="4648200"/>
            <a:ext cx="1066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56" name="Line 4"/>
          <p:cNvSpPr>
            <a:spLocks noChangeShapeType="1"/>
          </p:cNvSpPr>
          <p:nvPr/>
        </p:nvSpPr>
        <p:spPr bwMode="auto">
          <a:xfrm flipV="1">
            <a:off x="3048000" y="3581400"/>
            <a:ext cx="2133600" cy="106680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57" name="Line 5"/>
          <p:cNvSpPr>
            <a:spLocks noChangeShapeType="1"/>
          </p:cNvSpPr>
          <p:nvPr/>
        </p:nvSpPr>
        <p:spPr bwMode="auto">
          <a:xfrm flipV="1">
            <a:off x="3048000" y="4267200"/>
            <a:ext cx="3429000" cy="381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58" name="Line 6"/>
          <p:cNvSpPr>
            <a:spLocks noChangeShapeType="1"/>
          </p:cNvSpPr>
          <p:nvPr/>
        </p:nvSpPr>
        <p:spPr bwMode="auto">
          <a:xfrm flipV="1">
            <a:off x="3048000" y="2819400"/>
            <a:ext cx="1447800" cy="1828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59" name="AutoShape 7"/>
          <p:cNvSpPr>
            <a:spLocks noChangeArrowheads="1"/>
          </p:cNvSpPr>
          <p:nvPr/>
        </p:nvSpPr>
        <p:spPr bwMode="auto">
          <a:xfrm rot="18193213">
            <a:off x="3822700" y="2425700"/>
            <a:ext cx="2373313" cy="2246313"/>
          </a:xfrm>
          <a:prstGeom prst="parallelogram">
            <a:avLst>
              <a:gd name="adj" fmla="val 536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5000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5960" name="Oval 8"/>
          <p:cNvSpPr>
            <a:spLocks noChangeArrowheads="1"/>
          </p:cNvSpPr>
          <p:nvPr/>
        </p:nvSpPr>
        <p:spPr bwMode="auto">
          <a:xfrm rot="-1802310">
            <a:off x="5105400" y="3467100"/>
            <a:ext cx="1524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5961" name="Line 9"/>
          <p:cNvSpPr>
            <a:spLocks noChangeShapeType="1"/>
          </p:cNvSpPr>
          <p:nvPr/>
        </p:nvSpPr>
        <p:spPr bwMode="auto">
          <a:xfrm flipV="1">
            <a:off x="5181600" y="2590800"/>
            <a:ext cx="2057400" cy="99060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62" name="Line 10"/>
          <p:cNvSpPr>
            <a:spLocks noChangeShapeType="1"/>
          </p:cNvSpPr>
          <p:nvPr/>
        </p:nvSpPr>
        <p:spPr bwMode="auto">
          <a:xfrm flipH="1">
            <a:off x="1143000" y="4648200"/>
            <a:ext cx="19050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63" name="AutoShape 11"/>
          <p:cNvSpPr>
            <a:spLocks noChangeArrowheads="1"/>
          </p:cNvSpPr>
          <p:nvPr/>
        </p:nvSpPr>
        <p:spPr bwMode="auto">
          <a:xfrm rot="18193213">
            <a:off x="4333875" y="1743075"/>
            <a:ext cx="3211513" cy="3040063"/>
          </a:xfrm>
          <a:prstGeom prst="parallelogram">
            <a:avLst>
              <a:gd name="adj" fmla="val 53593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C0C0C0"/>
                    </a:gs>
                    <a:gs pos="50000">
                      <a:srgbClr val="C0C0C0">
                        <a:gamma/>
                        <a:shade val="46275"/>
                        <a:invGamma/>
                      </a:srgbClr>
                    </a:gs>
                    <a:gs pos="100000">
                      <a:srgbClr val="C0C0C0"/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5964" name="Oval 12"/>
          <p:cNvSpPr>
            <a:spLocks noChangeArrowheads="1"/>
          </p:cNvSpPr>
          <p:nvPr/>
        </p:nvSpPr>
        <p:spPr bwMode="auto">
          <a:xfrm rot="-1802310">
            <a:off x="5867400" y="3124200"/>
            <a:ext cx="152400" cy="228600"/>
          </a:xfrm>
          <a:prstGeom prst="ellipse">
            <a:avLst/>
          </a:prstGeom>
          <a:solidFill>
            <a:schemeClr val="accent1"/>
          </a:solidFill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5965" name="Line 13"/>
          <p:cNvSpPr>
            <a:spLocks noChangeShapeType="1"/>
          </p:cNvSpPr>
          <p:nvPr/>
        </p:nvSpPr>
        <p:spPr bwMode="auto">
          <a:xfrm>
            <a:off x="3048000" y="4648200"/>
            <a:ext cx="1981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66" name="Line 14"/>
          <p:cNvSpPr>
            <a:spLocks noChangeShapeType="1"/>
          </p:cNvSpPr>
          <p:nvPr/>
        </p:nvSpPr>
        <p:spPr bwMode="auto">
          <a:xfrm>
            <a:off x="5029200" y="464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67" name="Line 15"/>
          <p:cNvSpPr>
            <a:spLocks noChangeShapeType="1"/>
          </p:cNvSpPr>
          <p:nvPr/>
        </p:nvSpPr>
        <p:spPr bwMode="auto">
          <a:xfrm>
            <a:off x="5638800" y="4648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5968" name="Line 16"/>
          <p:cNvSpPr>
            <a:spLocks noChangeShapeType="1"/>
          </p:cNvSpPr>
          <p:nvPr/>
        </p:nvSpPr>
        <p:spPr bwMode="auto">
          <a:xfrm>
            <a:off x="5867400" y="4648200"/>
            <a:ext cx="99060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5969" name="Object 17"/>
              <p:cNvSpPr txBox="1"/>
              <p:nvPr/>
            </p:nvSpPr>
            <p:spPr bwMode="auto">
              <a:xfrm>
                <a:off x="4284663" y="2281238"/>
                <a:ext cx="350837" cy="631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5969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84663" y="2281238"/>
                <a:ext cx="350837" cy="631825"/>
              </a:xfrm>
              <a:prstGeom prst="rect">
                <a:avLst/>
              </a:prstGeom>
              <a:blipFill>
                <a:blip r:embed="rId2"/>
                <a:stretch>
                  <a:fillRect r="-35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970" name="Object 18"/>
              <p:cNvSpPr txBox="1"/>
              <p:nvPr/>
            </p:nvSpPr>
            <p:spPr bwMode="auto">
              <a:xfrm>
                <a:off x="6337300" y="3729038"/>
                <a:ext cx="385763" cy="6318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𝐫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5970" name="Object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37300" y="3729038"/>
                <a:ext cx="385763" cy="6318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971" name="Object 19"/>
              <p:cNvSpPr txBox="1"/>
              <p:nvPr/>
            </p:nvSpPr>
            <p:spPr bwMode="auto">
              <a:xfrm>
                <a:off x="7235825" y="2200275"/>
                <a:ext cx="488950" cy="6223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5971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35825" y="2200275"/>
                <a:ext cx="488950" cy="622300"/>
              </a:xfrm>
              <a:prstGeom prst="rect">
                <a:avLst/>
              </a:prstGeom>
              <a:blipFill>
                <a:blip r:embed="rId4"/>
                <a:stretch>
                  <a:fillRect l="-125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25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25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25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7" grpId="0" animBg="1"/>
      <p:bldP spid="125958" grpId="0" animBg="1"/>
      <p:bldP spid="125959" grpId="0" animBg="1"/>
      <p:bldP spid="125960" grpId="0" animBg="1"/>
      <p:bldP spid="125961" grpId="0" animBg="1"/>
      <p:bldP spid="125963" grpId="0" animBg="1"/>
      <p:bldP spid="12596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波矢的方向角表示</a:t>
            </a:r>
            <a:r>
              <a:rPr lang="zh-CN" altLang="en-US"/>
              <a:t> 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/>
              <a:t>在数学中常用方向余弦表示矢量的方向，即用矢量与坐标轴间的夹角表示</a:t>
            </a:r>
          </a:p>
          <a:p>
            <a:r>
              <a:rPr lang="zh-CN" altLang="en-US"/>
              <a:t>在光学中习惯上采用波矢与平面间的夹角表示矢量的方向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光的“波动说”与“微粒说”之争</a:t>
            </a:r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>
                <a:latin typeface="Times New Roman" panose="02020603050405020304" pitchFamily="18" charset="0"/>
              </a:rPr>
              <a:t>1665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Robert Hooke</a:t>
            </a:r>
            <a:r>
              <a:rPr lang="zh-CN" altLang="en-US" sz="2800">
                <a:latin typeface="Times New Roman" panose="02020603050405020304" pitchFamily="18" charset="0"/>
              </a:rPr>
              <a:t>认为光是一种振动，发光体的每一振动在介质中向各个方向传播。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1672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Isaac Newton</a:t>
            </a:r>
            <a:r>
              <a:rPr lang="zh-CN" altLang="en-US" sz="2800">
                <a:latin typeface="Times New Roman" panose="02020603050405020304" pitchFamily="18" charset="0"/>
              </a:rPr>
              <a:t>提出假设，认为光是从光源发出的一种物质微粒（</a:t>
            </a:r>
            <a:r>
              <a:rPr lang="en-US" altLang="zh-CN" sz="2800">
                <a:latin typeface="Times New Roman" panose="02020603050405020304" pitchFamily="18" charset="0"/>
              </a:rPr>
              <a:t>Corpuscle</a:t>
            </a:r>
            <a:r>
              <a:rPr lang="zh-CN" altLang="en-US" sz="2800">
                <a:latin typeface="Times New Roman" panose="02020603050405020304" pitchFamily="18" charset="0"/>
              </a:rPr>
              <a:t>），在均匀媒质中以一定的速度传播。 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1678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Huygens</a:t>
            </a:r>
            <a:r>
              <a:rPr lang="zh-CN" altLang="en-US" sz="2800">
                <a:latin typeface="Times New Roman" panose="02020603050405020304" pitchFamily="18" charset="0"/>
              </a:rPr>
              <a:t>公开发表光的波动说（</a:t>
            </a:r>
            <a:r>
              <a:rPr lang="en-US" altLang="zh-CN" sz="2800">
                <a:latin typeface="Times New Roman" panose="02020603050405020304" pitchFamily="18" charset="0"/>
              </a:rPr>
              <a:t>Fluctuation</a:t>
            </a:r>
            <a:r>
              <a:rPr lang="zh-CN" altLang="en-US" sz="2800">
                <a:latin typeface="Times New Roman" panose="02020603050405020304" pitchFamily="18" charset="0"/>
              </a:rPr>
              <a:t>）。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1801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Young</a:t>
            </a:r>
            <a:r>
              <a:rPr lang="zh-CN" altLang="en-US" sz="2800">
                <a:latin typeface="Times New Roman" panose="02020603050405020304" pitchFamily="18" charset="0"/>
              </a:rPr>
              <a:t>双缝干涉实验</a:t>
            </a:r>
          </a:p>
          <a:p>
            <a:r>
              <a:rPr lang="en-US" altLang="zh-CN" sz="2800">
                <a:latin typeface="Times New Roman" panose="02020603050405020304" pitchFamily="18" charset="0"/>
              </a:rPr>
              <a:t>1817</a:t>
            </a:r>
            <a:r>
              <a:rPr lang="zh-CN" altLang="en-US" sz="2800">
                <a:latin typeface="Times New Roman" panose="02020603050405020304" pitchFamily="18" charset="0"/>
              </a:rPr>
              <a:t>年，</a:t>
            </a:r>
            <a:r>
              <a:rPr lang="en-US" altLang="zh-CN" sz="2800">
                <a:latin typeface="Times New Roman" panose="02020603050405020304" pitchFamily="18" charset="0"/>
              </a:rPr>
              <a:t>Fresnel</a:t>
            </a:r>
            <a:r>
              <a:rPr lang="zh-CN" altLang="en-US" sz="2800">
                <a:latin typeface="Times New Roman" panose="02020603050405020304" pitchFamily="18" charset="0"/>
              </a:rPr>
              <a:t>衍射理论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Line 2"/>
          <p:cNvSpPr>
            <a:spLocks noChangeShapeType="1"/>
          </p:cNvSpPr>
          <p:nvPr/>
        </p:nvSpPr>
        <p:spPr bwMode="auto">
          <a:xfrm>
            <a:off x="3543300" y="528638"/>
            <a:ext cx="0" cy="342265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3" name="Line 3"/>
          <p:cNvSpPr>
            <a:spLocks noChangeShapeType="1"/>
          </p:cNvSpPr>
          <p:nvPr/>
        </p:nvSpPr>
        <p:spPr bwMode="auto">
          <a:xfrm>
            <a:off x="3543300" y="3951288"/>
            <a:ext cx="37719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4" name="Line 4"/>
          <p:cNvSpPr>
            <a:spLocks noChangeShapeType="1"/>
          </p:cNvSpPr>
          <p:nvPr/>
        </p:nvSpPr>
        <p:spPr bwMode="auto">
          <a:xfrm flipV="1">
            <a:off x="3543300" y="533400"/>
            <a:ext cx="3848100" cy="341788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5" name="Line 5"/>
          <p:cNvSpPr>
            <a:spLocks noChangeShapeType="1"/>
          </p:cNvSpPr>
          <p:nvPr/>
        </p:nvSpPr>
        <p:spPr bwMode="auto">
          <a:xfrm flipH="1">
            <a:off x="1828800" y="3951288"/>
            <a:ext cx="1714500" cy="1154112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6" name="Line 6"/>
          <p:cNvSpPr>
            <a:spLocks noChangeShapeType="1"/>
          </p:cNvSpPr>
          <p:nvPr/>
        </p:nvSpPr>
        <p:spPr bwMode="auto">
          <a:xfrm>
            <a:off x="1981200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7" name="Line 7"/>
          <p:cNvSpPr>
            <a:spLocks noChangeShapeType="1"/>
          </p:cNvSpPr>
          <p:nvPr/>
        </p:nvSpPr>
        <p:spPr bwMode="auto">
          <a:xfrm flipH="1">
            <a:off x="5448300" y="3962400"/>
            <a:ext cx="15621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8" name="Line 8"/>
          <p:cNvSpPr>
            <a:spLocks noChangeShapeType="1"/>
          </p:cNvSpPr>
          <p:nvPr/>
        </p:nvSpPr>
        <p:spPr bwMode="auto">
          <a:xfrm>
            <a:off x="1981200" y="22098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09" name="Arc 9"/>
          <p:cNvSpPr>
            <a:spLocks/>
          </p:cNvSpPr>
          <p:nvPr/>
        </p:nvSpPr>
        <p:spPr bwMode="auto">
          <a:xfrm rot="-1476510">
            <a:off x="3436938" y="3232150"/>
            <a:ext cx="457200" cy="423863"/>
          </a:xfrm>
          <a:custGeom>
            <a:avLst/>
            <a:gdLst>
              <a:gd name="G0" fmla="+- 0 0 0"/>
              <a:gd name="G1" fmla="+- 20019 0 0"/>
              <a:gd name="G2" fmla="+- 21600 0 0"/>
              <a:gd name="T0" fmla="*/ 8112 w 21600"/>
              <a:gd name="T1" fmla="*/ 0 h 20019"/>
              <a:gd name="T2" fmla="*/ 21600 w 21600"/>
              <a:gd name="T3" fmla="*/ 20019 h 20019"/>
              <a:gd name="T4" fmla="*/ 0 w 21600"/>
              <a:gd name="T5" fmla="*/ 20019 h 200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0019" fill="none" extrusionOk="0">
                <a:moveTo>
                  <a:pt x="8111" y="0"/>
                </a:moveTo>
                <a:cubicBezTo>
                  <a:pt x="16265" y="3303"/>
                  <a:pt x="21600" y="11221"/>
                  <a:pt x="21600" y="20019"/>
                </a:cubicBezTo>
              </a:path>
              <a:path w="21600" h="20019" stroke="0" extrusionOk="0">
                <a:moveTo>
                  <a:pt x="8111" y="0"/>
                </a:moveTo>
                <a:cubicBezTo>
                  <a:pt x="16265" y="3303"/>
                  <a:pt x="21600" y="11221"/>
                  <a:pt x="21600" y="20019"/>
                </a:cubicBezTo>
                <a:lnTo>
                  <a:pt x="0" y="20019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010" name="Line 10"/>
          <p:cNvSpPr>
            <a:spLocks noChangeShapeType="1"/>
          </p:cNvSpPr>
          <p:nvPr/>
        </p:nvSpPr>
        <p:spPr bwMode="auto">
          <a:xfrm>
            <a:off x="1981200" y="50292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1" name="Line 11"/>
          <p:cNvSpPr>
            <a:spLocks noChangeShapeType="1"/>
          </p:cNvSpPr>
          <p:nvPr/>
        </p:nvSpPr>
        <p:spPr bwMode="auto">
          <a:xfrm>
            <a:off x="5486400" y="22098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2" name="Line 12"/>
          <p:cNvSpPr>
            <a:spLocks noChangeShapeType="1"/>
          </p:cNvSpPr>
          <p:nvPr/>
        </p:nvSpPr>
        <p:spPr bwMode="auto">
          <a:xfrm>
            <a:off x="3505200" y="1143000"/>
            <a:ext cx="3505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3" name="Line 13"/>
          <p:cNvSpPr>
            <a:spLocks noChangeShapeType="1"/>
          </p:cNvSpPr>
          <p:nvPr/>
        </p:nvSpPr>
        <p:spPr bwMode="auto">
          <a:xfrm flipH="1">
            <a:off x="1981200" y="1143000"/>
            <a:ext cx="15621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4" name="Line 14"/>
          <p:cNvSpPr>
            <a:spLocks noChangeShapeType="1"/>
          </p:cNvSpPr>
          <p:nvPr/>
        </p:nvSpPr>
        <p:spPr bwMode="auto">
          <a:xfrm flipH="1">
            <a:off x="5486400" y="1143000"/>
            <a:ext cx="1524000" cy="10668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5" name="Line 15"/>
          <p:cNvSpPr>
            <a:spLocks noChangeShapeType="1"/>
          </p:cNvSpPr>
          <p:nvPr/>
        </p:nvSpPr>
        <p:spPr bwMode="auto">
          <a:xfrm>
            <a:off x="7010400" y="1143000"/>
            <a:ext cx="0" cy="28194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>
            <a:off x="3581400" y="3962400"/>
            <a:ext cx="1905000" cy="1066800"/>
          </a:xfrm>
          <a:prstGeom prst="line">
            <a:avLst/>
          </a:prstGeom>
          <a:noFill/>
          <a:ln w="12700">
            <a:solidFill>
              <a:schemeClr val="accent2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 flipV="1">
            <a:off x="1981200" y="2209800"/>
            <a:ext cx="1600200" cy="1752600"/>
          </a:xfrm>
          <a:prstGeom prst="line">
            <a:avLst/>
          </a:prstGeom>
          <a:noFill/>
          <a:ln w="12700">
            <a:solidFill>
              <a:srgbClr val="660066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V="1">
            <a:off x="3581400" y="1143000"/>
            <a:ext cx="3429000" cy="2819400"/>
          </a:xfrm>
          <a:prstGeom prst="line">
            <a:avLst/>
          </a:prstGeom>
          <a:noFill/>
          <a:ln w="12700">
            <a:solidFill>
              <a:srgbClr val="CC3300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28019" name="Arc 19"/>
          <p:cNvSpPr>
            <a:spLocks/>
          </p:cNvSpPr>
          <p:nvPr/>
        </p:nvSpPr>
        <p:spPr bwMode="auto">
          <a:xfrm rot="16530623">
            <a:off x="3042444" y="3353594"/>
            <a:ext cx="1066800" cy="1065212"/>
          </a:xfrm>
          <a:custGeom>
            <a:avLst/>
            <a:gdLst>
              <a:gd name="G0" fmla="+- 0 0 0"/>
              <a:gd name="G1" fmla="+- 21581 0 0"/>
              <a:gd name="G2" fmla="+- 21600 0 0"/>
              <a:gd name="T0" fmla="*/ 903 w 21600"/>
              <a:gd name="T1" fmla="*/ 0 h 21581"/>
              <a:gd name="T2" fmla="*/ 21600 w 21600"/>
              <a:gd name="T3" fmla="*/ 21581 h 21581"/>
              <a:gd name="T4" fmla="*/ 0 w 21600"/>
              <a:gd name="T5" fmla="*/ 21581 h 215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581" fill="none" extrusionOk="0">
                <a:moveTo>
                  <a:pt x="903" y="-1"/>
                </a:moveTo>
                <a:cubicBezTo>
                  <a:pt x="12470" y="483"/>
                  <a:pt x="21600" y="10002"/>
                  <a:pt x="21600" y="21581"/>
                </a:cubicBezTo>
              </a:path>
              <a:path w="21600" h="21581" stroke="0" extrusionOk="0">
                <a:moveTo>
                  <a:pt x="903" y="-1"/>
                </a:moveTo>
                <a:cubicBezTo>
                  <a:pt x="12470" y="483"/>
                  <a:pt x="21600" y="10002"/>
                  <a:pt x="21600" y="21581"/>
                </a:cubicBezTo>
                <a:lnTo>
                  <a:pt x="0" y="21581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020" name="Arc 20"/>
          <p:cNvSpPr>
            <a:spLocks/>
          </p:cNvSpPr>
          <p:nvPr/>
        </p:nvSpPr>
        <p:spPr bwMode="auto">
          <a:xfrm rot="-43419">
            <a:off x="3886200" y="3303588"/>
            <a:ext cx="762000" cy="658812"/>
          </a:xfrm>
          <a:custGeom>
            <a:avLst/>
            <a:gdLst>
              <a:gd name="G0" fmla="+- 0 0 0"/>
              <a:gd name="G1" fmla="+- 18673 0 0"/>
              <a:gd name="G2" fmla="+- 21600 0 0"/>
              <a:gd name="T0" fmla="*/ 10857 w 21600"/>
              <a:gd name="T1" fmla="*/ 0 h 18673"/>
              <a:gd name="T2" fmla="*/ 21600 w 21600"/>
              <a:gd name="T3" fmla="*/ 18673 h 18673"/>
              <a:gd name="T4" fmla="*/ 0 w 21600"/>
              <a:gd name="T5" fmla="*/ 18673 h 186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673" fill="none" extrusionOk="0">
                <a:moveTo>
                  <a:pt x="10857" y="-1"/>
                </a:moveTo>
                <a:cubicBezTo>
                  <a:pt x="17507" y="3866"/>
                  <a:pt x="21600" y="10979"/>
                  <a:pt x="21600" y="18673"/>
                </a:cubicBezTo>
              </a:path>
              <a:path w="21600" h="18673" stroke="0" extrusionOk="0">
                <a:moveTo>
                  <a:pt x="10857" y="-1"/>
                </a:moveTo>
                <a:cubicBezTo>
                  <a:pt x="17507" y="3866"/>
                  <a:pt x="21600" y="10979"/>
                  <a:pt x="21600" y="18673"/>
                </a:cubicBezTo>
                <a:lnTo>
                  <a:pt x="0" y="18673"/>
                </a:lnTo>
                <a:close/>
              </a:path>
            </a:pathLst>
          </a:custGeom>
          <a:noFill/>
          <a:ln w="38100">
            <a:solidFill>
              <a:schemeClr val="folHlink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021" name="Object 21"/>
              <p:cNvSpPr txBox="1"/>
              <p:nvPr/>
            </p:nvSpPr>
            <p:spPr bwMode="auto">
              <a:xfrm>
                <a:off x="3563938" y="2924175"/>
                <a:ext cx="533400" cy="488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1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63938" y="2924175"/>
                <a:ext cx="533400" cy="4889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2" name="Object 22"/>
              <p:cNvSpPr txBox="1"/>
              <p:nvPr/>
            </p:nvSpPr>
            <p:spPr bwMode="auto">
              <a:xfrm>
                <a:off x="2927350" y="3200400"/>
                <a:ext cx="577850" cy="7112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𝛽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2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927350" y="3200400"/>
                <a:ext cx="577850" cy="711200"/>
              </a:xfrm>
              <a:prstGeom prst="rect">
                <a:avLst/>
              </a:prstGeom>
              <a:blipFill>
                <a:blip r:embed="rId3"/>
                <a:stretch>
                  <a:fillRect l="-421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3" name="Object 23"/>
              <p:cNvSpPr txBox="1"/>
              <p:nvPr/>
            </p:nvSpPr>
            <p:spPr bwMode="auto">
              <a:xfrm>
                <a:off x="4572000" y="3276600"/>
                <a:ext cx="4445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𝛾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3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0" y="3276600"/>
                <a:ext cx="444500" cy="57785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4" name="Object 24"/>
              <p:cNvSpPr txBox="1"/>
              <p:nvPr/>
            </p:nvSpPr>
            <p:spPr bwMode="auto">
              <a:xfrm>
                <a:off x="2882900" y="304800"/>
                <a:ext cx="6223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4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882900" y="304800"/>
                <a:ext cx="622300" cy="5778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5" name="Object 25"/>
              <p:cNvSpPr txBox="1"/>
              <p:nvPr/>
            </p:nvSpPr>
            <p:spPr bwMode="auto">
              <a:xfrm>
                <a:off x="1568450" y="4572000"/>
                <a:ext cx="48895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5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68450" y="4572000"/>
                <a:ext cx="488950" cy="57785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6" name="Object 26"/>
              <p:cNvSpPr txBox="1"/>
              <p:nvPr/>
            </p:nvSpPr>
            <p:spPr bwMode="auto">
              <a:xfrm>
                <a:off x="7391400" y="3581400"/>
                <a:ext cx="533400" cy="5778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6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91400" y="3581400"/>
                <a:ext cx="533400" cy="5778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7" name="Object 27"/>
              <p:cNvSpPr txBox="1"/>
              <p:nvPr/>
            </p:nvSpPr>
            <p:spPr bwMode="auto">
              <a:xfrm>
                <a:off x="4267200" y="3663950"/>
                <a:ext cx="533400" cy="755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7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67200" y="3663950"/>
                <a:ext cx="533400" cy="7556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8" name="Object 28"/>
              <p:cNvSpPr txBox="1"/>
              <p:nvPr/>
            </p:nvSpPr>
            <p:spPr bwMode="auto">
              <a:xfrm>
                <a:off x="6324600" y="1143000"/>
                <a:ext cx="577850" cy="755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8" name="Object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24600" y="1143000"/>
                <a:ext cx="577850" cy="75565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29" name="Object 29"/>
              <p:cNvSpPr txBox="1"/>
              <p:nvPr/>
            </p:nvSpPr>
            <p:spPr bwMode="auto">
              <a:xfrm>
                <a:off x="3460750" y="2209800"/>
                <a:ext cx="577850" cy="800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8029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60750" y="2209800"/>
                <a:ext cx="577850" cy="8001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030" name="Arc 30"/>
          <p:cNvSpPr>
            <a:spLocks/>
          </p:cNvSpPr>
          <p:nvPr/>
        </p:nvSpPr>
        <p:spPr bwMode="auto">
          <a:xfrm rot="2877656">
            <a:off x="3556794" y="3647282"/>
            <a:ext cx="808037" cy="914400"/>
          </a:xfrm>
          <a:custGeom>
            <a:avLst/>
            <a:gdLst>
              <a:gd name="G0" fmla="+- 1537 0 0"/>
              <a:gd name="G1" fmla="+- 21600 0 0"/>
              <a:gd name="G2" fmla="+- 21600 0 0"/>
              <a:gd name="T0" fmla="*/ 0 w 19083"/>
              <a:gd name="T1" fmla="*/ 55 h 21600"/>
              <a:gd name="T2" fmla="*/ 19083 w 19083"/>
              <a:gd name="T3" fmla="*/ 9003 h 21600"/>
              <a:gd name="T4" fmla="*/ 1537 w 19083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9083" h="21600" fill="none" extrusionOk="0">
                <a:moveTo>
                  <a:pt x="-1" y="54"/>
                </a:moveTo>
                <a:cubicBezTo>
                  <a:pt x="511" y="18"/>
                  <a:pt x="1024" y="-1"/>
                  <a:pt x="1537" y="0"/>
                </a:cubicBezTo>
                <a:cubicBezTo>
                  <a:pt x="8494" y="0"/>
                  <a:pt x="15025" y="3351"/>
                  <a:pt x="19083" y="9002"/>
                </a:cubicBezTo>
              </a:path>
              <a:path w="19083" h="21600" stroke="0" extrusionOk="0">
                <a:moveTo>
                  <a:pt x="-1" y="54"/>
                </a:moveTo>
                <a:cubicBezTo>
                  <a:pt x="511" y="18"/>
                  <a:pt x="1024" y="-1"/>
                  <a:pt x="1537" y="0"/>
                </a:cubicBezTo>
                <a:cubicBezTo>
                  <a:pt x="8494" y="0"/>
                  <a:pt x="15025" y="3351"/>
                  <a:pt x="19083" y="9002"/>
                </a:cubicBezTo>
                <a:lnTo>
                  <a:pt x="1537" y="21600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031" name="Arc 31"/>
          <p:cNvSpPr>
            <a:spLocks/>
          </p:cNvSpPr>
          <p:nvPr/>
        </p:nvSpPr>
        <p:spPr bwMode="auto">
          <a:xfrm rot="58261">
            <a:off x="2867025" y="2890838"/>
            <a:ext cx="1370013" cy="914400"/>
          </a:xfrm>
          <a:custGeom>
            <a:avLst/>
            <a:gdLst>
              <a:gd name="G0" fmla="+- 14813 0 0"/>
              <a:gd name="G1" fmla="+- 21600 0 0"/>
              <a:gd name="G2" fmla="+- 21600 0 0"/>
              <a:gd name="T0" fmla="*/ 0 w 32359"/>
              <a:gd name="T1" fmla="*/ 5880 h 21600"/>
              <a:gd name="T2" fmla="*/ 32359 w 32359"/>
              <a:gd name="T3" fmla="*/ 9003 h 21600"/>
              <a:gd name="T4" fmla="*/ 14813 w 3235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2359" h="21600" fill="none" extrusionOk="0">
                <a:moveTo>
                  <a:pt x="-1" y="5879"/>
                </a:moveTo>
                <a:cubicBezTo>
                  <a:pt x="4007" y="2103"/>
                  <a:pt x="9306" y="-1"/>
                  <a:pt x="14813" y="0"/>
                </a:cubicBezTo>
                <a:cubicBezTo>
                  <a:pt x="21770" y="0"/>
                  <a:pt x="28301" y="3351"/>
                  <a:pt x="32359" y="9002"/>
                </a:cubicBezTo>
              </a:path>
              <a:path w="32359" h="21600" stroke="0" extrusionOk="0">
                <a:moveTo>
                  <a:pt x="-1" y="5879"/>
                </a:moveTo>
                <a:cubicBezTo>
                  <a:pt x="4007" y="2103"/>
                  <a:pt x="9306" y="-1"/>
                  <a:pt x="14813" y="0"/>
                </a:cubicBezTo>
                <a:cubicBezTo>
                  <a:pt x="21770" y="0"/>
                  <a:pt x="28301" y="3351"/>
                  <a:pt x="32359" y="9002"/>
                </a:cubicBezTo>
                <a:lnTo>
                  <a:pt x="14813" y="21600"/>
                </a:lnTo>
                <a:close/>
              </a:path>
            </a:pathLst>
          </a:custGeom>
          <a:noFill/>
          <a:ln w="76200">
            <a:solidFill>
              <a:schemeClr val="tx2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28032" name="Arc 32"/>
          <p:cNvSpPr>
            <a:spLocks/>
          </p:cNvSpPr>
          <p:nvPr/>
        </p:nvSpPr>
        <p:spPr bwMode="auto">
          <a:xfrm rot="-156813">
            <a:off x="6021388" y="1524000"/>
            <a:ext cx="304800" cy="228600"/>
          </a:xfrm>
          <a:custGeom>
            <a:avLst/>
            <a:gdLst>
              <a:gd name="G0" fmla="+- 0 0 0"/>
              <a:gd name="G1" fmla="+- 16207 0 0"/>
              <a:gd name="G2" fmla="+- 21600 0 0"/>
              <a:gd name="T0" fmla="*/ 14279 w 21600"/>
              <a:gd name="T1" fmla="*/ 0 h 16207"/>
              <a:gd name="T2" fmla="*/ 21600 w 21600"/>
              <a:gd name="T3" fmla="*/ 16207 h 16207"/>
              <a:gd name="T4" fmla="*/ 0 w 21600"/>
              <a:gd name="T5" fmla="*/ 16207 h 162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207" fill="none" extrusionOk="0">
                <a:moveTo>
                  <a:pt x="14279" y="-1"/>
                </a:moveTo>
                <a:cubicBezTo>
                  <a:pt x="18933" y="4100"/>
                  <a:pt x="21600" y="10004"/>
                  <a:pt x="21600" y="16207"/>
                </a:cubicBezTo>
              </a:path>
              <a:path w="21600" h="16207" stroke="0" extrusionOk="0">
                <a:moveTo>
                  <a:pt x="14279" y="-1"/>
                </a:moveTo>
                <a:cubicBezTo>
                  <a:pt x="18933" y="4100"/>
                  <a:pt x="21600" y="10004"/>
                  <a:pt x="21600" y="16207"/>
                </a:cubicBezTo>
                <a:lnTo>
                  <a:pt x="0" y="16207"/>
                </a:lnTo>
                <a:close/>
              </a:path>
            </a:pathLst>
          </a:custGeom>
          <a:noFill/>
          <a:ln w="57150">
            <a:solidFill>
              <a:schemeClr val="tx2"/>
            </a:solidFill>
            <a:round/>
            <a:headEnd type="arrow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8033" name="Object 33"/>
              <p:cNvSpPr txBox="1"/>
              <p:nvPr/>
            </p:nvSpPr>
            <p:spPr bwMode="auto">
              <a:xfrm>
                <a:off x="1638300" y="5195886"/>
                <a:ext cx="6416675" cy="7350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𝛼</m:t>
                          </m:r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𝛽</m:t>
                          </m:r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𝛾</m:t>
                          </m:r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8033" name="Object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8300" y="5195886"/>
                <a:ext cx="6416675" cy="735013"/>
              </a:xfrm>
              <a:prstGeom prst="rect">
                <a:avLst/>
              </a:prstGeom>
              <a:blipFill rotWithShape="0">
                <a:blip r:embed="rId11"/>
                <a:stretch>
                  <a:fillRect l="-3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8034" name="Object 34"/>
              <p:cNvSpPr txBox="1"/>
              <p:nvPr/>
            </p:nvSpPr>
            <p:spPr bwMode="auto">
              <a:xfrm>
                <a:off x="1638300" y="5810250"/>
                <a:ext cx="6173788" cy="7223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28034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38300" y="5810250"/>
                <a:ext cx="6173788" cy="722313"/>
              </a:xfrm>
              <a:prstGeom prst="rect">
                <a:avLst/>
              </a:prstGeom>
              <a:blipFill rotWithShape="0">
                <a:blip r:embed="rId12"/>
                <a:stretch>
                  <a:fillRect l="-39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8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8016" grpId="0" animBg="1"/>
      <p:bldP spid="128017" grpId="0" animBg="1"/>
      <p:bldP spid="128018" grpId="0" animBg="1"/>
      <p:bldP spid="128030" grpId="0" animBg="1"/>
      <p:bldP spid="128031" grpId="0" animBg="1"/>
      <p:bldP spid="12803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ChangeArrowheads="1"/>
          </p:cNvSpPr>
          <p:nvPr/>
        </p:nvSpPr>
        <p:spPr bwMode="auto">
          <a:xfrm>
            <a:off x="1331913" y="404813"/>
            <a:ext cx="56388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kumimoji="1" lang="zh-CN" altLang="en-US" sz="2800">
                <a:latin typeface="Times New Roman" panose="02020603050405020304" pitchFamily="18" charset="0"/>
              </a:rPr>
              <a:t>波场中一点（</a:t>
            </a:r>
            <a:r>
              <a:rPr kumimoji="1" lang="en-US" altLang="zh-CN" sz="2800" i="1">
                <a:latin typeface="Times New Roman" panose="02020603050405020304" pitchFamily="18" charset="0"/>
              </a:rPr>
              <a:t>x</a:t>
            </a:r>
            <a:r>
              <a:rPr kumimoji="1" lang="en-US" altLang="zh-CN" sz="2800">
                <a:latin typeface="Times New Roman" panose="02020603050405020304" pitchFamily="18" charset="0"/>
              </a:rPr>
              <a:t>,</a:t>
            </a:r>
            <a:r>
              <a:rPr kumimoji="1" lang="en-US" altLang="zh-CN" sz="2800" i="1">
                <a:latin typeface="Times New Roman" panose="02020603050405020304" pitchFamily="18" charset="0"/>
              </a:rPr>
              <a:t>y</a:t>
            </a:r>
            <a:r>
              <a:rPr kumimoji="1" lang="en-US" altLang="zh-CN" sz="2800">
                <a:latin typeface="Times New Roman" panose="02020603050405020304" pitchFamily="18" charset="0"/>
              </a:rPr>
              <a:t>,</a:t>
            </a:r>
            <a:r>
              <a:rPr kumimoji="1" lang="en-US" altLang="zh-CN" sz="2800" i="1">
                <a:latin typeface="Times New Roman" panose="02020603050405020304" pitchFamily="18" charset="0"/>
              </a:rPr>
              <a:t>z</a:t>
            </a:r>
            <a:r>
              <a:rPr kumimoji="1" lang="en-US" altLang="zh-CN" sz="2800">
                <a:latin typeface="Times New Roman" panose="02020603050405020304" pitchFamily="18" charset="0"/>
              </a:rPr>
              <a:t>)</a:t>
            </a:r>
            <a:r>
              <a:rPr kumimoji="1" lang="zh-CN" altLang="en-US" sz="2800">
                <a:latin typeface="Times New Roman" panose="02020603050405020304" pitchFamily="18" charset="0"/>
              </a:rPr>
              <a:t>处的相位为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027" name="Object 3"/>
              <p:cNvSpPr txBox="1"/>
              <p:nvPr/>
            </p:nvSpPr>
            <p:spPr bwMode="auto">
              <a:xfrm>
                <a:off x="2081213" y="852488"/>
                <a:ext cx="3224212" cy="5921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⋅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29027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81213" y="852488"/>
                <a:ext cx="3224212" cy="592137"/>
              </a:xfrm>
              <a:prstGeom prst="rect">
                <a:avLst/>
              </a:prstGeom>
              <a:blipFill rotWithShape="0">
                <a:blip r:embed="rId2"/>
                <a:stretch>
                  <a:fillRect l="-7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028" name="Text Box 4"/>
          <p:cNvSpPr txBox="1">
            <a:spLocks noChangeArrowheads="1"/>
          </p:cNvSpPr>
          <p:nvPr/>
        </p:nvSpPr>
        <p:spPr bwMode="auto">
          <a:xfrm>
            <a:off x="609600" y="2628900"/>
            <a:ext cx="7467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通常取一平面在</a:t>
            </a:r>
            <a:r>
              <a:rPr kumimoji="1" lang="en-US" altLang="zh-CN" sz="2400">
                <a:latin typeface="Times New Roman" panose="02020603050405020304" pitchFamily="18" charset="0"/>
              </a:rPr>
              <a:t>z=0</a:t>
            </a:r>
            <a:r>
              <a:rPr kumimoji="1" lang="zh-CN" altLang="en-US" sz="2400">
                <a:latin typeface="宋体" panose="02010600030101010101" pitchFamily="2" charset="-122"/>
              </a:rPr>
              <a:t>处，则该平面上的相位分布为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029" name="Object 5"/>
              <p:cNvSpPr txBox="1"/>
              <p:nvPr/>
            </p:nvSpPr>
            <p:spPr bwMode="auto">
              <a:xfrm>
                <a:off x="609600" y="3162300"/>
                <a:ext cx="6858000" cy="6985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9029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3162300"/>
                <a:ext cx="6858000" cy="698500"/>
              </a:xfrm>
              <a:prstGeom prst="rect">
                <a:avLst/>
              </a:prstGeom>
              <a:blipFill rotWithShape="0">
                <a:blip r:embed="rId3"/>
                <a:stretch>
                  <a:fillRect l="-35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9030" name="Line 6"/>
          <p:cNvSpPr>
            <a:spLocks noChangeShapeType="1"/>
          </p:cNvSpPr>
          <p:nvPr/>
        </p:nvSpPr>
        <p:spPr bwMode="auto">
          <a:xfrm>
            <a:off x="3359150" y="5681663"/>
            <a:ext cx="4648200" cy="0"/>
          </a:xfrm>
          <a:prstGeom prst="line">
            <a:avLst/>
          </a:prstGeom>
          <a:noFill/>
          <a:ln w="38100" cap="sq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1" name="Line 7"/>
          <p:cNvSpPr>
            <a:spLocks noChangeShapeType="1"/>
          </p:cNvSpPr>
          <p:nvPr/>
        </p:nvSpPr>
        <p:spPr bwMode="auto">
          <a:xfrm flipV="1">
            <a:off x="4349750" y="4157663"/>
            <a:ext cx="0" cy="2667000"/>
          </a:xfrm>
          <a:prstGeom prst="line">
            <a:avLst/>
          </a:prstGeom>
          <a:noFill/>
          <a:ln w="38100" cap="sq">
            <a:solidFill>
              <a:srgbClr val="00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3624263" y="4149725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XOY</a:t>
            </a:r>
            <a:r>
              <a:rPr kumimoji="1" lang="zh-CN" altLang="en-US" sz="2400">
                <a:latin typeface="Times New Roman" panose="02020603050405020304" pitchFamily="18" charset="0"/>
              </a:rPr>
              <a:t>平面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4044950" y="56054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129034" name="Text Box 10"/>
          <p:cNvSpPr txBox="1">
            <a:spLocks noChangeArrowheads="1"/>
          </p:cNvSpPr>
          <p:nvPr/>
        </p:nvSpPr>
        <p:spPr bwMode="auto">
          <a:xfrm>
            <a:off x="7778750" y="5148263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129035" name="Line 11"/>
          <p:cNvSpPr>
            <a:spLocks noChangeShapeType="1"/>
          </p:cNvSpPr>
          <p:nvPr/>
        </p:nvSpPr>
        <p:spPr bwMode="auto">
          <a:xfrm flipV="1">
            <a:off x="2673350" y="4767263"/>
            <a:ext cx="3048000" cy="16764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9036" name="Object 12"/>
              <p:cNvSpPr txBox="1"/>
              <p:nvPr/>
            </p:nvSpPr>
            <p:spPr bwMode="auto">
              <a:xfrm>
                <a:off x="2227263" y="2024063"/>
                <a:ext cx="5657850" cy="5921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9036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227263" y="2024063"/>
                <a:ext cx="5657850" cy="592137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037" name="Object 13"/>
              <p:cNvSpPr txBox="1"/>
              <p:nvPr/>
            </p:nvSpPr>
            <p:spPr bwMode="auto">
              <a:xfrm>
                <a:off x="395288" y="1438275"/>
                <a:ext cx="4302125" cy="504825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9037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5288" y="1438275"/>
                <a:ext cx="4302125" cy="50482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038" name="Object 14"/>
              <p:cNvSpPr txBox="1"/>
              <p:nvPr/>
            </p:nvSpPr>
            <p:spPr bwMode="auto">
              <a:xfrm>
                <a:off x="5272088" y="1438275"/>
                <a:ext cx="2360612" cy="504825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𝐫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𝐞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9038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72088" y="1438275"/>
                <a:ext cx="2360612" cy="504825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9039" name="Object 15"/>
              <p:cNvSpPr txBox="1"/>
              <p:nvPr/>
            </p:nvSpPr>
            <p:spPr bwMode="auto">
              <a:xfrm>
                <a:off x="684213" y="2039938"/>
                <a:ext cx="1546225" cy="5254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29039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2039938"/>
                <a:ext cx="1546225" cy="525462"/>
              </a:xfrm>
              <a:prstGeom prst="rect">
                <a:avLst/>
              </a:prstGeom>
              <a:blipFill rotWithShape="0">
                <a:blip r:embed="rId7"/>
                <a:stretch>
                  <a:fillRect l="-157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16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>
                <a:latin typeface="宋体" panose="02010600030101010101" pitchFamily="2" charset="-122"/>
              </a:rPr>
              <a:t>	</a:t>
            </a:r>
            <a:r>
              <a:rPr kumimoji="1" lang="zh-CN" altLang="en-US" sz="2400">
                <a:latin typeface="宋体" panose="02010600030101010101" pitchFamily="2" charset="-122"/>
              </a:rPr>
              <a:t>如果平面波</a:t>
            </a:r>
            <a:r>
              <a:rPr kumimoji="1" lang="zh-CN" altLang="en-US" sz="2400">
                <a:solidFill>
                  <a:srgbClr val="FF0000"/>
                </a:solidFill>
                <a:latin typeface="宋体" panose="02010600030101010101" pitchFamily="2" charset="-122"/>
              </a:rPr>
              <a:t>沿</a:t>
            </a:r>
            <a:r>
              <a:rPr kumimoji="1"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kumimoji="1" lang="zh-CN" altLang="en-US" sz="2400">
                <a:solidFill>
                  <a:srgbClr val="FF0000"/>
                </a:solidFill>
                <a:latin typeface="宋体" panose="02010600030101010101" pitchFamily="2" charset="-122"/>
              </a:rPr>
              <a:t>向传播</a:t>
            </a:r>
            <a:r>
              <a:rPr kumimoji="1" lang="zh-CN" altLang="en-US" sz="2400">
                <a:latin typeface="宋体" panose="02010600030101010101" pitchFamily="2" charset="-122"/>
              </a:rPr>
              <a:t>，其波面垂直于</a:t>
            </a:r>
            <a:r>
              <a:rPr kumimoji="1" lang="en-US" altLang="zh-CN" sz="2400">
                <a:latin typeface="Times New Roman" panose="02020603050405020304" pitchFamily="18" charset="0"/>
              </a:rPr>
              <a:t>z</a:t>
            </a:r>
            <a:r>
              <a:rPr kumimoji="1" lang="zh-CN" altLang="en-US" sz="2400">
                <a:latin typeface="宋体" panose="02010600030101010101" pitchFamily="2" charset="-122"/>
              </a:rPr>
              <a:t>轴。轴上某一点</a:t>
            </a:r>
            <a:r>
              <a:rPr kumimoji="1" lang="en-US" altLang="zh-CN" sz="2400">
                <a:latin typeface="宋体" panose="02010600030101010101" pitchFamily="2" charset="-122"/>
              </a:rPr>
              <a:t>z</a:t>
            </a:r>
            <a:r>
              <a:rPr kumimoji="1" lang="zh-CN" altLang="en-US" sz="2400">
                <a:latin typeface="宋体" panose="02010600030101010101" pitchFamily="2" charset="-122"/>
              </a:rPr>
              <a:t>处的波面在</a:t>
            </a:r>
            <a:r>
              <a:rPr kumimoji="1" lang="en-US" altLang="zh-CN" sz="2400">
                <a:latin typeface="宋体" panose="02010600030101010101" pitchFamily="2" charset="-122"/>
              </a:rPr>
              <a:t>t</a:t>
            </a:r>
            <a:r>
              <a:rPr kumimoji="1" lang="zh-CN" altLang="en-US" sz="2400">
                <a:latin typeface="宋体" panose="02010600030101010101" pitchFamily="2" charset="-122"/>
              </a:rPr>
              <a:t>时刻的相位为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51" name="Object 3"/>
              <p:cNvSpPr txBox="1"/>
              <p:nvPr/>
            </p:nvSpPr>
            <p:spPr bwMode="auto">
              <a:xfrm>
                <a:off x="539750" y="1600200"/>
                <a:ext cx="4457700" cy="787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3005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750" y="1600200"/>
                <a:ext cx="4457700" cy="787400"/>
              </a:xfrm>
              <a:prstGeom prst="rect">
                <a:avLst/>
              </a:prstGeom>
              <a:blipFill rotWithShape="0">
                <a:blip r:embed="rId2"/>
                <a:stretch>
                  <a:fillRect l="-10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1066800" y="2514600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在下一时刻，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53" name="Object 5"/>
              <p:cNvSpPr txBox="1"/>
              <p:nvPr/>
            </p:nvSpPr>
            <p:spPr bwMode="auto">
              <a:xfrm>
                <a:off x="3258728" y="2514600"/>
                <a:ext cx="2078037" cy="6477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005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58728" y="2514600"/>
                <a:ext cx="2078037" cy="647700"/>
              </a:xfrm>
              <a:prstGeom prst="rect">
                <a:avLst/>
              </a:prstGeom>
              <a:blipFill rotWithShape="0">
                <a:blip r:embed="rId3"/>
                <a:stretch>
                  <a:fillRect l="-2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1143000" y="3200400"/>
            <a:ext cx="281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设该波面的位置为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55" name="Object 7"/>
              <p:cNvSpPr txBox="1"/>
              <p:nvPr/>
            </p:nvSpPr>
            <p:spPr bwMode="auto">
              <a:xfrm>
                <a:off x="3915568" y="3214687"/>
                <a:ext cx="2347913" cy="6445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 sz="2400" dirty="0"/>
              </a:p>
            </p:txBody>
          </p:sp>
        </mc:Choice>
        <mc:Fallback xmlns="">
          <p:sp>
            <p:nvSpPr>
              <p:cNvPr id="130055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15568" y="3214687"/>
                <a:ext cx="2347913" cy="644525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056" name="Object 8"/>
              <p:cNvSpPr txBox="1"/>
              <p:nvPr/>
            </p:nvSpPr>
            <p:spPr bwMode="auto">
              <a:xfrm>
                <a:off x="1201738" y="3810000"/>
                <a:ext cx="6281737" cy="6111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30056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01738" y="3810000"/>
                <a:ext cx="6281737" cy="611188"/>
              </a:xfrm>
              <a:prstGeom prst="rect">
                <a:avLst/>
              </a:prstGeom>
              <a:blipFill rotWithShape="0">
                <a:blip r:embed="rId5"/>
                <a:stretch>
                  <a:fillRect l="-29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057" name="Object 9"/>
              <p:cNvSpPr txBox="1"/>
              <p:nvPr/>
            </p:nvSpPr>
            <p:spPr bwMode="auto">
              <a:xfrm>
                <a:off x="1219200" y="4772025"/>
                <a:ext cx="1981200" cy="5619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30057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219200" y="4772025"/>
                <a:ext cx="1981200" cy="561975"/>
              </a:xfrm>
              <a:prstGeom prst="rect">
                <a:avLst/>
              </a:prstGeom>
              <a:blipFill rotWithShape="0">
                <a:blip r:embed="rId6"/>
                <a:stretch>
                  <a:fillRect l="-92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058" name="Object 10"/>
              <p:cNvSpPr txBox="1"/>
              <p:nvPr/>
            </p:nvSpPr>
            <p:spPr bwMode="auto">
              <a:xfrm>
                <a:off x="3638550" y="4514850"/>
                <a:ext cx="4381500" cy="17668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sz="2400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𝜋𝜈</m:t>
                          </m:r>
                        </m:num>
                        <m:den>
                          <m:f>
                            <m:fPr>
                              <m:ctrlP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num>
                            <m:den>
                              <m:r>
                                <a:rPr lang="zh-CN" altLang="en-US" sz="2400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𝜆</m:t>
                              </m:r>
                            </m:den>
                          </m:f>
                        </m:den>
                      </m:f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𝜈𝜆</m:t>
                      </m:r>
                    </m:oMath>
                  </m:oMathPara>
                </a14:m>
                <a:endParaRPr lang="zh-CN" altLang="en-US" sz="2400"/>
              </a:p>
            </p:txBody>
          </p:sp>
        </mc:Choice>
        <mc:Fallback xmlns="">
          <p:sp>
            <p:nvSpPr>
              <p:cNvPr id="130058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638550" y="4514850"/>
                <a:ext cx="4381500" cy="1766888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0059" name="Text Box 11"/>
          <p:cNvSpPr txBox="1">
            <a:spLocks noChangeArrowheads="1"/>
          </p:cNvSpPr>
          <p:nvPr/>
        </p:nvSpPr>
        <p:spPr bwMode="auto">
          <a:xfrm>
            <a:off x="6979849" y="4664075"/>
            <a:ext cx="1174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2400" dirty="0">
                <a:latin typeface="宋体" panose="02010600030101010101" pitchFamily="2" charset="-122"/>
              </a:rPr>
              <a:t>相速度</a:t>
            </a:r>
            <a:r>
              <a:rPr kumimoji="1" lang="zh-CN" altLang="en-US" sz="2400" dirty="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0060" name="Text Box 12"/>
          <p:cNvSpPr txBox="1">
            <a:spLocks noChangeArrowheads="1"/>
          </p:cNvSpPr>
          <p:nvPr/>
        </p:nvSpPr>
        <p:spPr bwMode="auto">
          <a:xfrm>
            <a:off x="1219200" y="5821362"/>
            <a:ext cx="2286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沿</a:t>
            </a:r>
            <a:r>
              <a:rPr kumimoji="1" lang="en-US" altLang="zh-CN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+</a:t>
            </a:r>
            <a:r>
              <a:rPr kumimoji="1"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kumimoji="1" lang="zh-CN" altLang="en-US" sz="3200" b="1" dirty="0">
                <a:solidFill>
                  <a:srgbClr val="FF0000"/>
                </a:solidFill>
                <a:latin typeface="宋体" panose="02010600030101010101" pitchFamily="2" charset="-122"/>
              </a:rPr>
              <a:t>向传播</a:t>
            </a:r>
          </a:p>
        </p:txBody>
      </p:sp>
      <p:sp>
        <p:nvSpPr>
          <p:cNvPr id="130061" name="AutoShape 13"/>
          <p:cNvSpPr>
            <a:spLocks noChangeArrowheads="1"/>
          </p:cNvSpPr>
          <p:nvPr/>
        </p:nvSpPr>
        <p:spPr bwMode="auto">
          <a:xfrm rot="5400000" flipH="1">
            <a:off x="5615782" y="1735931"/>
            <a:ext cx="1568450" cy="633413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2" name="AutoShape 14"/>
          <p:cNvSpPr>
            <a:spLocks noChangeArrowheads="1"/>
          </p:cNvSpPr>
          <p:nvPr/>
        </p:nvSpPr>
        <p:spPr bwMode="auto">
          <a:xfrm rot="5400000" flipH="1">
            <a:off x="7358857" y="1751806"/>
            <a:ext cx="1568450" cy="633413"/>
          </a:xfrm>
          <a:prstGeom prst="parallelogram">
            <a:avLst>
              <a:gd name="adj" fmla="val 61905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8172450" y="2060575"/>
            <a:ext cx="719138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 flipH="1">
            <a:off x="7812088" y="2060575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5" name="Line 17"/>
          <p:cNvSpPr>
            <a:spLocks noChangeShapeType="1"/>
          </p:cNvSpPr>
          <p:nvPr/>
        </p:nvSpPr>
        <p:spPr bwMode="auto">
          <a:xfrm>
            <a:off x="7596188" y="2060575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 flipH="1">
            <a:off x="7235825" y="206057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7019925" y="2060575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H="1">
            <a:off x="6659563" y="2060575"/>
            <a:ext cx="3603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>
            <a:off x="6443663" y="2060575"/>
            <a:ext cx="2159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 flipH="1">
            <a:off x="6083300" y="206057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5435600" y="2060575"/>
            <a:ext cx="6477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72" name="Object 24"/>
              <p:cNvSpPr txBox="1"/>
              <p:nvPr/>
            </p:nvSpPr>
            <p:spPr bwMode="auto">
              <a:xfrm>
                <a:off x="5580063" y="2174875"/>
                <a:ext cx="306387" cy="3889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0072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80063" y="2174875"/>
                <a:ext cx="306387" cy="388938"/>
              </a:xfrm>
              <a:prstGeom prst="rect">
                <a:avLst/>
              </a:prstGeom>
              <a:blipFill>
                <a:blip r:embed="rId8"/>
                <a:stretch>
                  <a:fillRect r="-588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073" name="Object 25"/>
              <p:cNvSpPr txBox="1"/>
              <p:nvPr/>
            </p:nvSpPr>
            <p:spPr bwMode="auto">
              <a:xfrm>
                <a:off x="8532813" y="2133600"/>
                <a:ext cx="306387" cy="3905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𝐤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0073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32813" y="2133600"/>
                <a:ext cx="306387" cy="390525"/>
              </a:xfrm>
              <a:prstGeom prst="rect">
                <a:avLst/>
              </a:prstGeom>
              <a:blipFill>
                <a:blip r:embed="rId9"/>
                <a:stretch>
                  <a:fillRect r="-8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0074" name="Object 26"/>
              <p:cNvSpPr txBox="1"/>
              <p:nvPr/>
            </p:nvSpPr>
            <p:spPr bwMode="auto">
              <a:xfrm>
                <a:off x="8834438" y="1916113"/>
                <a:ext cx="277812" cy="2778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0074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834438" y="1916113"/>
                <a:ext cx="277812" cy="2778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/>
          <p:cNvSpPr txBox="1">
            <a:spLocks noChangeArrowheads="1"/>
          </p:cNvSpPr>
          <p:nvPr/>
        </p:nvSpPr>
        <p:spPr bwMode="auto">
          <a:xfrm>
            <a:off x="1676400" y="14478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如果波面的表达式为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075" name="Object 3"/>
              <p:cNvSpPr txBox="1"/>
              <p:nvPr/>
            </p:nvSpPr>
            <p:spPr bwMode="auto">
              <a:xfrm>
                <a:off x="1798638" y="2036763"/>
                <a:ext cx="4738687" cy="8588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107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8638" y="2036763"/>
                <a:ext cx="4738687" cy="858837"/>
              </a:xfrm>
              <a:prstGeom prst="rect">
                <a:avLst/>
              </a:prstGeom>
              <a:blipFill>
                <a:blip r:embed="rId2"/>
                <a:stretch>
                  <a:fillRect l="-515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1828800" y="30480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其相速度为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1077" name="Object 5"/>
              <p:cNvSpPr txBox="1"/>
              <p:nvPr/>
            </p:nvSpPr>
            <p:spPr bwMode="auto">
              <a:xfrm>
                <a:off x="2009775" y="3636963"/>
                <a:ext cx="4119563" cy="13160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𝜈𝜆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1077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9775" y="3636963"/>
                <a:ext cx="4119563" cy="13160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1078" name="Text Box 6"/>
          <p:cNvSpPr txBox="1">
            <a:spLocks noChangeArrowheads="1"/>
          </p:cNvSpPr>
          <p:nvPr/>
        </p:nvSpPr>
        <p:spPr bwMode="auto">
          <a:xfrm>
            <a:off x="2438400" y="5410200"/>
            <a:ext cx="297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向</a:t>
            </a:r>
            <a:r>
              <a:rPr kumimoji="1" lang="en-US" altLang="zh-CN" sz="3200">
                <a:solidFill>
                  <a:srgbClr val="FF0000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z</a:t>
            </a:r>
            <a:r>
              <a:rPr kumimoji="1" lang="zh-CN" altLang="en-US" sz="3200">
                <a:solidFill>
                  <a:srgbClr val="FF0000"/>
                </a:solidFill>
                <a:latin typeface="宋体" panose="02010600030101010101" pitchFamily="2" charset="-122"/>
              </a:rPr>
              <a:t>方向传播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（</a:t>
            </a:r>
            <a:r>
              <a:rPr lang="en-US" altLang="zh-CN"/>
              <a:t>2</a:t>
            </a:r>
            <a:r>
              <a:rPr lang="zh-CN" altLang="en-US">
                <a:latin typeface="宋体" panose="02010600030101010101" pitchFamily="2" charset="-122"/>
              </a:rPr>
              <a:t>）球面波：波面是球面</a:t>
            </a:r>
            <a:r>
              <a:rPr lang="zh-CN" altLang="en-US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099" name="Object 3"/>
              <p:cNvSpPr txBox="1"/>
              <p:nvPr/>
            </p:nvSpPr>
            <p:spPr bwMode="auto">
              <a:xfrm>
                <a:off x="684213" y="2060575"/>
                <a:ext cx="2232025" cy="5794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209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4213" y="2060575"/>
                <a:ext cx="2232025" cy="57943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2100" name="Object 4"/>
              <p:cNvSpPr txBox="1"/>
              <p:nvPr/>
            </p:nvSpPr>
            <p:spPr bwMode="auto">
              <a:xfrm>
                <a:off x="611188" y="3284538"/>
                <a:ext cx="2808287" cy="7064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210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1188" y="3284538"/>
                <a:ext cx="2808287" cy="706437"/>
              </a:xfrm>
              <a:prstGeom prst="rect">
                <a:avLst/>
              </a:prstGeom>
              <a:blipFill>
                <a:blip r:embed="rId3"/>
                <a:stretch>
                  <a:fillRect l="-868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101" name="Text Box 5"/>
          <p:cNvSpPr txBox="1">
            <a:spLocks noChangeArrowheads="1"/>
          </p:cNvSpPr>
          <p:nvPr/>
        </p:nvSpPr>
        <p:spPr bwMode="auto">
          <a:xfrm>
            <a:off x="468313" y="1341438"/>
            <a:ext cx="3581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振幅</a:t>
            </a:r>
          </a:p>
        </p:txBody>
      </p:sp>
      <p:sp>
        <p:nvSpPr>
          <p:cNvPr id="132102" name="Text Box 6"/>
          <p:cNvSpPr txBox="1">
            <a:spLocks noChangeArrowheads="1"/>
          </p:cNvSpPr>
          <p:nvPr/>
        </p:nvSpPr>
        <p:spPr bwMode="auto">
          <a:xfrm>
            <a:off x="611188" y="2636838"/>
            <a:ext cx="19050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Times New Roman" panose="02020603050405020304" pitchFamily="18" charset="0"/>
              </a:rPr>
              <a:t>空间位相</a:t>
            </a:r>
          </a:p>
        </p:txBody>
      </p:sp>
      <p:sp>
        <p:nvSpPr>
          <p:cNvPr id="132103" name="Oval 7"/>
          <p:cNvSpPr>
            <a:spLocks noChangeArrowheads="1"/>
          </p:cNvSpPr>
          <p:nvPr/>
        </p:nvSpPr>
        <p:spPr bwMode="auto">
          <a:xfrm>
            <a:off x="4140200" y="1773238"/>
            <a:ext cx="3455988" cy="3455987"/>
          </a:xfrm>
          <a:prstGeom prst="ellipse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4" name="Line 8"/>
          <p:cNvSpPr>
            <a:spLocks noChangeShapeType="1"/>
          </p:cNvSpPr>
          <p:nvPr/>
        </p:nvSpPr>
        <p:spPr bwMode="auto">
          <a:xfrm>
            <a:off x="4140200" y="3500438"/>
            <a:ext cx="3455988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5" name="Line 9"/>
          <p:cNvSpPr>
            <a:spLocks noChangeShapeType="1"/>
          </p:cNvSpPr>
          <p:nvPr/>
        </p:nvSpPr>
        <p:spPr bwMode="auto">
          <a:xfrm>
            <a:off x="5867400" y="1773238"/>
            <a:ext cx="0" cy="3455987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06" name="Oval 10"/>
          <p:cNvSpPr>
            <a:spLocks noChangeArrowheads="1"/>
          </p:cNvSpPr>
          <p:nvPr/>
        </p:nvSpPr>
        <p:spPr bwMode="auto">
          <a:xfrm>
            <a:off x="5795963" y="3429000"/>
            <a:ext cx="142875" cy="142875"/>
          </a:xfrm>
          <a:prstGeom prst="ellipse">
            <a:avLst/>
          </a:prstGeom>
          <a:solidFill>
            <a:schemeClr val="tx2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09" name="Line 13"/>
          <p:cNvSpPr>
            <a:spLocks noChangeShapeType="1"/>
          </p:cNvSpPr>
          <p:nvPr/>
        </p:nvSpPr>
        <p:spPr bwMode="auto">
          <a:xfrm flipV="1">
            <a:off x="5867400" y="2492375"/>
            <a:ext cx="792163" cy="1008063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2110" name="Arc 14"/>
          <p:cNvSpPr>
            <a:spLocks/>
          </p:cNvSpPr>
          <p:nvPr/>
        </p:nvSpPr>
        <p:spPr bwMode="auto">
          <a:xfrm>
            <a:off x="4143375" y="3500438"/>
            <a:ext cx="3455988" cy="557212"/>
          </a:xfrm>
          <a:custGeom>
            <a:avLst/>
            <a:gdLst>
              <a:gd name="G0" fmla="+- 21600 0 0"/>
              <a:gd name="G1" fmla="+- 139 0 0"/>
              <a:gd name="G2" fmla="+- 21600 0 0"/>
              <a:gd name="T0" fmla="*/ 43200 w 43200"/>
              <a:gd name="T1" fmla="*/ 0 h 21739"/>
              <a:gd name="T2" fmla="*/ 0 w 43200"/>
              <a:gd name="T3" fmla="*/ 257 h 21739"/>
              <a:gd name="T4" fmla="*/ 21600 w 43200"/>
              <a:gd name="T5" fmla="*/ 139 h 2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739" fill="none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</a:path>
              <a:path w="43200" h="21739" stroke="0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  <a:lnTo>
                  <a:pt x="21600" y="139"/>
                </a:lnTo>
                <a:close/>
              </a:path>
            </a:pathLst>
          </a:custGeom>
          <a:noFill/>
          <a:ln w="28575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1" name="Arc 15"/>
          <p:cNvSpPr>
            <a:spLocks/>
          </p:cNvSpPr>
          <p:nvPr/>
        </p:nvSpPr>
        <p:spPr bwMode="auto">
          <a:xfrm flipV="1">
            <a:off x="4140200" y="2971800"/>
            <a:ext cx="3455988" cy="557213"/>
          </a:xfrm>
          <a:custGeom>
            <a:avLst/>
            <a:gdLst>
              <a:gd name="G0" fmla="+- 21600 0 0"/>
              <a:gd name="G1" fmla="+- 139 0 0"/>
              <a:gd name="G2" fmla="+- 21600 0 0"/>
              <a:gd name="T0" fmla="*/ 43200 w 43200"/>
              <a:gd name="T1" fmla="*/ 0 h 21739"/>
              <a:gd name="T2" fmla="*/ 0 w 43200"/>
              <a:gd name="T3" fmla="*/ 257 h 21739"/>
              <a:gd name="T4" fmla="*/ 21600 w 43200"/>
              <a:gd name="T5" fmla="*/ 139 h 2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739" fill="none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</a:path>
              <a:path w="43200" h="21739" stroke="0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  <a:lnTo>
                  <a:pt x="21600" y="13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2" name="Arc 16"/>
          <p:cNvSpPr>
            <a:spLocks/>
          </p:cNvSpPr>
          <p:nvPr/>
        </p:nvSpPr>
        <p:spPr bwMode="auto">
          <a:xfrm rot="5400000">
            <a:off x="3860800" y="3222626"/>
            <a:ext cx="3455987" cy="557212"/>
          </a:xfrm>
          <a:custGeom>
            <a:avLst/>
            <a:gdLst>
              <a:gd name="G0" fmla="+- 21600 0 0"/>
              <a:gd name="G1" fmla="+- 139 0 0"/>
              <a:gd name="G2" fmla="+- 21600 0 0"/>
              <a:gd name="T0" fmla="*/ 43200 w 43200"/>
              <a:gd name="T1" fmla="*/ 0 h 21739"/>
              <a:gd name="T2" fmla="*/ 0 w 43200"/>
              <a:gd name="T3" fmla="*/ 257 h 21739"/>
              <a:gd name="T4" fmla="*/ 21600 w 43200"/>
              <a:gd name="T5" fmla="*/ 139 h 2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739" fill="none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</a:path>
              <a:path w="43200" h="21739" stroke="0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  <a:lnTo>
                  <a:pt x="21600" y="139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2113" name="Arc 17"/>
          <p:cNvSpPr>
            <a:spLocks/>
          </p:cNvSpPr>
          <p:nvPr/>
        </p:nvSpPr>
        <p:spPr bwMode="auto">
          <a:xfrm rot="16200000" flipH="1">
            <a:off x="4418013" y="3222625"/>
            <a:ext cx="3455987" cy="557213"/>
          </a:xfrm>
          <a:custGeom>
            <a:avLst/>
            <a:gdLst>
              <a:gd name="G0" fmla="+- 21600 0 0"/>
              <a:gd name="G1" fmla="+- 139 0 0"/>
              <a:gd name="G2" fmla="+- 21600 0 0"/>
              <a:gd name="T0" fmla="*/ 43200 w 43200"/>
              <a:gd name="T1" fmla="*/ 0 h 21739"/>
              <a:gd name="T2" fmla="*/ 0 w 43200"/>
              <a:gd name="T3" fmla="*/ 257 h 21739"/>
              <a:gd name="T4" fmla="*/ 21600 w 43200"/>
              <a:gd name="T5" fmla="*/ 139 h 217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200" h="21739" fill="none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</a:path>
              <a:path w="43200" h="21739" stroke="0" extrusionOk="0">
                <a:moveTo>
                  <a:pt x="43199" y="0"/>
                </a:moveTo>
                <a:cubicBezTo>
                  <a:pt x="43199" y="46"/>
                  <a:pt x="43200" y="92"/>
                  <a:pt x="43200" y="139"/>
                </a:cubicBezTo>
                <a:cubicBezTo>
                  <a:pt x="43200" y="12068"/>
                  <a:pt x="33529" y="21739"/>
                  <a:pt x="21600" y="21739"/>
                </a:cubicBezTo>
                <a:cubicBezTo>
                  <a:pt x="9716" y="21739"/>
                  <a:pt x="65" y="12140"/>
                  <a:pt x="0" y="256"/>
                </a:cubicBezTo>
                <a:lnTo>
                  <a:pt x="21600" y="139"/>
                </a:lnTo>
                <a:close/>
              </a:path>
            </a:pathLst>
          </a:custGeom>
          <a:noFill/>
          <a:ln w="28575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2116" name="Object 20"/>
              <p:cNvSpPr txBox="1"/>
              <p:nvPr/>
            </p:nvSpPr>
            <p:spPr bwMode="auto">
              <a:xfrm>
                <a:off x="468313" y="4437063"/>
                <a:ext cx="3421062" cy="5381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Const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2116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313" y="4437063"/>
                <a:ext cx="3421062" cy="538162"/>
              </a:xfrm>
              <a:prstGeom prst="rect">
                <a:avLst/>
              </a:prstGeom>
              <a:blipFill>
                <a:blip r:embed="rId4"/>
                <a:stretch>
                  <a:fillRect l="-71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117" name="Text Box 21"/>
          <p:cNvSpPr txBox="1">
            <a:spLocks noChangeArrowheads="1"/>
          </p:cNvSpPr>
          <p:nvPr/>
        </p:nvSpPr>
        <p:spPr bwMode="auto">
          <a:xfrm>
            <a:off x="323850" y="5300663"/>
            <a:ext cx="7127875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波面为球面，振幅沿传播方向衰减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  <a:p>
            <a:pPr algn="l">
              <a:spcBef>
                <a:spcPct val="50000"/>
              </a:spcBef>
            </a:pPr>
            <a:r>
              <a:rPr kumimoji="1" lang="zh-CN" altLang="en-US" sz="3200">
                <a:latin typeface="宋体" panose="02010600030101010101" pitchFamily="2" charset="-122"/>
              </a:rPr>
              <a:t>从点源发出或向点源汇聚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6" name="Oval 6"/>
          <p:cNvSpPr>
            <a:spLocks noChangeArrowheads="1"/>
          </p:cNvSpPr>
          <p:nvPr/>
        </p:nvSpPr>
        <p:spPr bwMode="auto">
          <a:xfrm>
            <a:off x="2409825" y="1341438"/>
            <a:ext cx="288925" cy="2879725"/>
          </a:xfrm>
          <a:prstGeom prst="ellipse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发散或汇聚的球面波</a:t>
            </a:r>
          </a:p>
        </p:txBody>
      </p:sp>
      <p:sp>
        <p:nvSpPr>
          <p:cNvPr id="133125" name="Line 5"/>
          <p:cNvSpPr>
            <a:spLocks noChangeShapeType="1"/>
          </p:cNvSpPr>
          <p:nvPr/>
        </p:nvSpPr>
        <p:spPr bwMode="auto">
          <a:xfrm>
            <a:off x="107950" y="2781300"/>
            <a:ext cx="5903913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27" name="Line 7"/>
          <p:cNvSpPr>
            <a:spLocks noChangeShapeType="1"/>
          </p:cNvSpPr>
          <p:nvPr/>
        </p:nvSpPr>
        <p:spPr bwMode="auto">
          <a:xfrm flipV="1">
            <a:off x="250825" y="1341438"/>
            <a:ext cx="2305050" cy="144145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>
            <a:off x="250825" y="2782888"/>
            <a:ext cx="2160588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250825" y="2782888"/>
            <a:ext cx="2305050" cy="14398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31" name="Arc 11"/>
          <p:cNvSpPr>
            <a:spLocks/>
          </p:cNvSpPr>
          <p:nvPr/>
        </p:nvSpPr>
        <p:spPr bwMode="auto">
          <a:xfrm>
            <a:off x="258763" y="2416175"/>
            <a:ext cx="720725" cy="750888"/>
          </a:xfrm>
          <a:custGeom>
            <a:avLst/>
            <a:gdLst>
              <a:gd name="G0" fmla="+- 0 0 0"/>
              <a:gd name="G1" fmla="+- 11576 0 0"/>
              <a:gd name="G2" fmla="+- 21600 0 0"/>
              <a:gd name="T0" fmla="*/ 18236 w 21600"/>
              <a:gd name="T1" fmla="*/ 0 h 22537"/>
              <a:gd name="T2" fmla="*/ 18613 w 21600"/>
              <a:gd name="T3" fmla="*/ 22537 h 22537"/>
              <a:gd name="T4" fmla="*/ 0 w 21600"/>
              <a:gd name="T5" fmla="*/ 11576 h 225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537" fill="none" extrusionOk="0">
                <a:moveTo>
                  <a:pt x="18236" y="-1"/>
                </a:moveTo>
                <a:cubicBezTo>
                  <a:pt x="20433" y="3461"/>
                  <a:pt x="21600" y="7476"/>
                  <a:pt x="21600" y="11576"/>
                </a:cubicBezTo>
                <a:cubicBezTo>
                  <a:pt x="21600" y="15430"/>
                  <a:pt x="20568" y="19215"/>
                  <a:pt x="18612" y="22536"/>
                </a:cubicBezTo>
              </a:path>
              <a:path w="21600" h="22537" stroke="0" extrusionOk="0">
                <a:moveTo>
                  <a:pt x="18236" y="-1"/>
                </a:moveTo>
                <a:cubicBezTo>
                  <a:pt x="20433" y="3461"/>
                  <a:pt x="21600" y="7476"/>
                  <a:pt x="21600" y="11576"/>
                </a:cubicBezTo>
                <a:cubicBezTo>
                  <a:pt x="21600" y="15430"/>
                  <a:pt x="20568" y="19215"/>
                  <a:pt x="18612" y="22536"/>
                </a:cubicBezTo>
                <a:lnTo>
                  <a:pt x="0" y="1157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3" name="Arc 13"/>
          <p:cNvSpPr>
            <a:spLocks/>
          </p:cNvSpPr>
          <p:nvPr/>
        </p:nvSpPr>
        <p:spPr bwMode="auto">
          <a:xfrm>
            <a:off x="254000" y="2147888"/>
            <a:ext cx="1225550" cy="1292225"/>
          </a:xfrm>
          <a:custGeom>
            <a:avLst/>
            <a:gdLst>
              <a:gd name="G0" fmla="+- 0 0 0"/>
              <a:gd name="G1" fmla="+- 11228 0 0"/>
              <a:gd name="G2" fmla="+- 21600 0 0"/>
              <a:gd name="T0" fmla="*/ 18453 w 21600"/>
              <a:gd name="T1" fmla="*/ 0 h 22794"/>
              <a:gd name="T2" fmla="*/ 18242 w 21600"/>
              <a:gd name="T3" fmla="*/ 22794 h 22794"/>
              <a:gd name="T4" fmla="*/ 0 w 21600"/>
              <a:gd name="T5" fmla="*/ 11228 h 2279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794" fill="none" extrusionOk="0">
                <a:moveTo>
                  <a:pt x="18452" y="0"/>
                </a:moveTo>
                <a:cubicBezTo>
                  <a:pt x="20511" y="3383"/>
                  <a:pt x="21600" y="7267"/>
                  <a:pt x="21600" y="11228"/>
                </a:cubicBezTo>
                <a:cubicBezTo>
                  <a:pt x="21600" y="15323"/>
                  <a:pt x="20435" y="19335"/>
                  <a:pt x="18242" y="22794"/>
                </a:cubicBezTo>
              </a:path>
              <a:path w="21600" h="22794" stroke="0" extrusionOk="0">
                <a:moveTo>
                  <a:pt x="18452" y="0"/>
                </a:moveTo>
                <a:cubicBezTo>
                  <a:pt x="20511" y="3383"/>
                  <a:pt x="21600" y="7267"/>
                  <a:pt x="21600" y="11228"/>
                </a:cubicBezTo>
                <a:cubicBezTo>
                  <a:pt x="21600" y="15323"/>
                  <a:pt x="20435" y="19335"/>
                  <a:pt x="18242" y="22794"/>
                </a:cubicBezTo>
                <a:lnTo>
                  <a:pt x="0" y="1122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4" name="Arc 14"/>
          <p:cNvSpPr>
            <a:spLocks/>
          </p:cNvSpPr>
          <p:nvPr/>
        </p:nvSpPr>
        <p:spPr bwMode="auto">
          <a:xfrm>
            <a:off x="252413" y="1809750"/>
            <a:ext cx="1873250" cy="1968500"/>
          </a:xfrm>
          <a:custGeom>
            <a:avLst/>
            <a:gdLst>
              <a:gd name="G0" fmla="+- 0 0 0"/>
              <a:gd name="G1" fmla="+- 11228 0 0"/>
              <a:gd name="G2" fmla="+- 21600 0 0"/>
              <a:gd name="T0" fmla="*/ 18453 w 21600"/>
              <a:gd name="T1" fmla="*/ 0 h 22696"/>
              <a:gd name="T2" fmla="*/ 18305 w 21600"/>
              <a:gd name="T3" fmla="*/ 22696 h 22696"/>
              <a:gd name="T4" fmla="*/ 0 w 21600"/>
              <a:gd name="T5" fmla="*/ 11228 h 226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696" fill="none" extrusionOk="0">
                <a:moveTo>
                  <a:pt x="18452" y="0"/>
                </a:moveTo>
                <a:cubicBezTo>
                  <a:pt x="20511" y="3383"/>
                  <a:pt x="21600" y="7267"/>
                  <a:pt x="21600" y="11228"/>
                </a:cubicBezTo>
                <a:cubicBezTo>
                  <a:pt x="21600" y="15284"/>
                  <a:pt x="20457" y="19258"/>
                  <a:pt x="18304" y="22695"/>
                </a:cubicBezTo>
              </a:path>
              <a:path w="21600" h="22696" stroke="0" extrusionOk="0">
                <a:moveTo>
                  <a:pt x="18452" y="0"/>
                </a:moveTo>
                <a:cubicBezTo>
                  <a:pt x="20511" y="3383"/>
                  <a:pt x="21600" y="7267"/>
                  <a:pt x="21600" y="11228"/>
                </a:cubicBezTo>
                <a:cubicBezTo>
                  <a:pt x="21600" y="15284"/>
                  <a:pt x="20457" y="19258"/>
                  <a:pt x="18304" y="22695"/>
                </a:cubicBezTo>
                <a:lnTo>
                  <a:pt x="0" y="11228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35" name="Line 15"/>
          <p:cNvSpPr>
            <a:spLocks noChangeShapeType="1"/>
          </p:cNvSpPr>
          <p:nvPr/>
        </p:nvSpPr>
        <p:spPr bwMode="auto">
          <a:xfrm>
            <a:off x="2554288" y="1341438"/>
            <a:ext cx="187325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38" name="Line 18"/>
          <p:cNvSpPr>
            <a:spLocks noChangeShapeType="1"/>
          </p:cNvSpPr>
          <p:nvPr/>
        </p:nvSpPr>
        <p:spPr bwMode="auto">
          <a:xfrm>
            <a:off x="3635375" y="13414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39" name="Line 19"/>
          <p:cNvSpPr>
            <a:spLocks noChangeShapeType="1"/>
          </p:cNvSpPr>
          <p:nvPr/>
        </p:nvSpPr>
        <p:spPr bwMode="auto">
          <a:xfrm>
            <a:off x="3059113" y="13414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1" name="Line 21"/>
          <p:cNvSpPr>
            <a:spLocks noChangeShapeType="1"/>
          </p:cNvSpPr>
          <p:nvPr/>
        </p:nvSpPr>
        <p:spPr bwMode="auto">
          <a:xfrm>
            <a:off x="4140200" y="1341438"/>
            <a:ext cx="0" cy="2879725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2" name="Oval 22"/>
          <p:cNvSpPr>
            <a:spLocks noChangeArrowheads="1"/>
          </p:cNvSpPr>
          <p:nvPr/>
        </p:nvSpPr>
        <p:spPr bwMode="auto">
          <a:xfrm>
            <a:off x="5434013" y="3429000"/>
            <a:ext cx="288925" cy="2879725"/>
          </a:xfrm>
          <a:prstGeom prst="ellipse">
            <a:avLst/>
          </a:prstGeom>
          <a:solidFill>
            <a:srgbClr val="DDDDDD"/>
          </a:solidFill>
          <a:ln w="12700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43" name="Line 23"/>
          <p:cNvSpPr>
            <a:spLocks noChangeShapeType="1"/>
          </p:cNvSpPr>
          <p:nvPr/>
        </p:nvSpPr>
        <p:spPr bwMode="auto">
          <a:xfrm>
            <a:off x="4427538" y="4867275"/>
            <a:ext cx="3887787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Dot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4" name="Line 24"/>
          <p:cNvSpPr>
            <a:spLocks noChangeShapeType="1"/>
          </p:cNvSpPr>
          <p:nvPr/>
        </p:nvSpPr>
        <p:spPr bwMode="auto">
          <a:xfrm>
            <a:off x="2555875" y="2781300"/>
            <a:ext cx="187325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5" name="Line 25"/>
          <p:cNvSpPr>
            <a:spLocks noChangeShapeType="1"/>
          </p:cNvSpPr>
          <p:nvPr/>
        </p:nvSpPr>
        <p:spPr bwMode="auto">
          <a:xfrm>
            <a:off x="2555875" y="4221163"/>
            <a:ext cx="187325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6" name="Line 26"/>
          <p:cNvSpPr>
            <a:spLocks noChangeShapeType="1"/>
          </p:cNvSpPr>
          <p:nvPr/>
        </p:nvSpPr>
        <p:spPr bwMode="auto">
          <a:xfrm>
            <a:off x="4498975" y="3427413"/>
            <a:ext cx="1079500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7" name="Line 27"/>
          <p:cNvSpPr>
            <a:spLocks noChangeShapeType="1"/>
          </p:cNvSpPr>
          <p:nvPr/>
        </p:nvSpPr>
        <p:spPr bwMode="auto">
          <a:xfrm>
            <a:off x="4572000" y="4867275"/>
            <a:ext cx="1008063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8" name="Line 28"/>
          <p:cNvSpPr>
            <a:spLocks noChangeShapeType="1"/>
          </p:cNvSpPr>
          <p:nvPr/>
        </p:nvSpPr>
        <p:spPr bwMode="auto">
          <a:xfrm>
            <a:off x="4714875" y="6307138"/>
            <a:ext cx="865188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49" name="Line 29"/>
          <p:cNvSpPr>
            <a:spLocks noChangeShapeType="1"/>
          </p:cNvSpPr>
          <p:nvPr/>
        </p:nvSpPr>
        <p:spPr bwMode="auto">
          <a:xfrm>
            <a:off x="5580063" y="3427413"/>
            <a:ext cx="2016125" cy="14398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50" name="Line 30"/>
          <p:cNvSpPr>
            <a:spLocks noChangeShapeType="1"/>
          </p:cNvSpPr>
          <p:nvPr/>
        </p:nvSpPr>
        <p:spPr bwMode="auto">
          <a:xfrm flipV="1">
            <a:off x="5580063" y="4867275"/>
            <a:ext cx="2016125" cy="14398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51" name="Line 31"/>
          <p:cNvSpPr>
            <a:spLocks noChangeShapeType="1"/>
          </p:cNvSpPr>
          <p:nvPr/>
        </p:nvSpPr>
        <p:spPr bwMode="auto">
          <a:xfrm>
            <a:off x="5724525" y="4868863"/>
            <a:ext cx="1871663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52" name="Line 32"/>
          <p:cNvSpPr>
            <a:spLocks noChangeShapeType="1"/>
          </p:cNvSpPr>
          <p:nvPr/>
        </p:nvSpPr>
        <p:spPr bwMode="auto">
          <a:xfrm>
            <a:off x="7596188" y="4868863"/>
            <a:ext cx="1296987" cy="9366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53" name="Line 33"/>
          <p:cNvSpPr>
            <a:spLocks noChangeShapeType="1"/>
          </p:cNvSpPr>
          <p:nvPr/>
        </p:nvSpPr>
        <p:spPr bwMode="auto">
          <a:xfrm flipV="1">
            <a:off x="7596188" y="4005263"/>
            <a:ext cx="1223962" cy="8636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55" name="Arc 35"/>
          <p:cNvSpPr>
            <a:spLocks/>
          </p:cNvSpPr>
          <p:nvPr/>
        </p:nvSpPr>
        <p:spPr bwMode="auto">
          <a:xfrm>
            <a:off x="7597775" y="4579938"/>
            <a:ext cx="504825" cy="600075"/>
          </a:xfrm>
          <a:custGeom>
            <a:avLst/>
            <a:gdLst>
              <a:gd name="G0" fmla="+- 0 0 0"/>
              <a:gd name="G1" fmla="+- 12565 0 0"/>
              <a:gd name="G2" fmla="+- 21600 0 0"/>
              <a:gd name="T0" fmla="*/ 17569 w 21600"/>
              <a:gd name="T1" fmla="*/ 0 h 25753"/>
              <a:gd name="T2" fmla="*/ 17107 w 21600"/>
              <a:gd name="T3" fmla="*/ 25753 h 25753"/>
              <a:gd name="T4" fmla="*/ 0 w 21600"/>
              <a:gd name="T5" fmla="*/ 12565 h 2575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753" fill="none" extrusionOk="0">
                <a:moveTo>
                  <a:pt x="17569" y="-1"/>
                </a:moveTo>
                <a:cubicBezTo>
                  <a:pt x="20190" y="3665"/>
                  <a:pt x="21600" y="8058"/>
                  <a:pt x="21600" y="12565"/>
                </a:cubicBezTo>
                <a:cubicBezTo>
                  <a:pt x="21600" y="17336"/>
                  <a:pt x="20020" y="21973"/>
                  <a:pt x="17106" y="25752"/>
                </a:cubicBezTo>
              </a:path>
              <a:path w="21600" h="25753" stroke="0" extrusionOk="0">
                <a:moveTo>
                  <a:pt x="17569" y="-1"/>
                </a:moveTo>
                <a:cubicBezTo>
                  <a:pt x="20190" y="3665"/>
                  <a:pt x="21600" y="8058"/>
                  <a:pt x="21600" y="12565"/>
                </a:cubicBezTo>
                <a:cubicBezTo>
                  <a:pt x="21600" y="17336"/>
                  <a:pt x="20020" y="21973"/>
                  <a:pt x="17106" y="25752"/>
                </a:cubicBezTo>
                <a:lnTo>
                  <a:pt x="0" y="12565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6" name="Arc 36"/>
          <p:cNvSpPr>
            <a:spLocks/>
          </p:cNvSpPr>
          <p:nvPr/>
        </p:nvSpPr>
        <p:spPr bwMode="auto">
          <a:xfrm flipH="1">
            <a:off x="7092950" y="4581525"/>
            <a:ext cx="504825" cy="622300"/>
          </a:xfrm>
          <a:custGeom>
            <a:avLst/>
            <a:gdLst>
              <a:gd name="G0" fmla="+- 0 0 0"/>
              <a:gd name="G1" fmla="+- 13536 0 0"/>
              <a:gd name="G2" fmla="+- 21600 0 0"/>
              <a:gd name="T0" fmla="*/ 16833 w 21600"/>
              <a:gd name="T1" fmla="*/ 0 h 26724"/>
              <a:gd name="T2" fmla="*/ 17107 w 21600"/>
              <a:gd name="T3" fmla="*/ 26724 h 26724"/>
              <a:gd name="T4" fmla="*/ 0 w 21600"/>
              <a:gd name="T5" fmla="*/ 13536 h 267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6724" fill="none" extrusionOk="0">
                <a:moveTo>
                  <a:pt x="16832" y="0"/>
                </a:moveTo>
                <a:cubicBezTo>
                  <a:pt x="19918" y="3836"/>
                  <a:pt x="21600" y="8612"/>
                  <a:pt x="21600" y="13536"/>
                </a:cubicBezTo>
                <a:cubicBezTo>
                  <a:pt x="21600" y="18307"/>
                  <a:pt x="20020" y="22944"/>
                  <a:pt x="17106" y="26723"/>
                </a:cubicBezTo>
              </a:path>
              <a:path w="21600" h="26724" stroke="0" extrusionOk="0">
                <a:moveTo>
                  <a:pt x="16832" y="0"/>
                </a:moveTo>
                <a:cubicBezTo>
                  <a:pt x="19918" y="3836"/>
                  <a:pt x="21600" y="8612"/>
                  <a:pt x="21600" y="13536"/>
                </a:cubicBezTo>
                <a:cubicBezTo>
                  <a:pt x="21600" y="18307"/>
                  <a:pt x="20020" y="22944"/>
                  <a:pt x="17106" y="26723"/>
                </a:cubicBezTo>
                <a:lnTo>
                  <a:pt x="0" y="13536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7" name="Arc 37"/>
          <p:cNvSpPr>
            <a:spLocks/>
          </p:cNvSpPr>
          <p:nvPr/>
        </p:nvSpPr>
        <p:spPr bwMode="auto">
          <a:xfrm flipH="1">
            <a:off x="6802438" y="4413250"/>
            <a:ext cx="792162" cy="925513"/>
          </a:xfrm>
          <a:custGeom>
            <a:avLst/>
            <a:gdLst>
              <a:gd name="G0" fmla="+- 0 0 0"/>
              <a:gd name="G1" fmla="+- 12470 0 0"/>
              <a:gd name="G2" fmla="+- 21600 0 0"/>
              <a:gd name="T0" fmla="*/ 17637 w 21600"/>
              <a:gd name="T1" fmla="*/ 0 h 25251"/>
              <a:gd name="T2" fmla="*/ 17413 w 21600"/>
              <a:gd name="T3" fmla="*/ 25251 h 25251"/>
              <a:gd name="T4" fmla="*/ 0 w 21600"/>
              <a:gd name="T5" fmla="*/ 12470 h 252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251" fill="none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7067"/>
                  <a:pt x="20133" y="21544"/>
                  <a:pt x="17412" y="25250"/>
                </a:cubicBezTo>
              </a:path>
              <a:path w="21600" h="25251" stroke="0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7067"/>
                  <a:pt x="20133" y="21544"/>
                  <a:pt x="17412" y="25250"/>
                </a:cubicBezTo>
                <a:lnTo>
                  <a:pt x="0" y="124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8" name="Arc 38"/>
          <p:cNvSpPr>
            <a:spLocks/>
          </p:cNvSpPr>
          <p:nvPr/>
        </p:nvSpPr>
        <p:spPr bwMode="auto">
          <a:xfrm>
            <a:off x="7596188" y="4406900"/>
            <a:ext cx="792162" cy="917575"/>
          </a:xfrm>
          <a:custGeom>
            <a:avLst/>
            <a:gdLst>
              <a:gd name="G0" fmla="+- 0 0 0"/>
              <a:gd name="G1" fmla="+- 13357 0 0"/>
              <a:gd name="G2" fmla="+- 21600 0 0"/>
              <a:gd name="T0" fmla="*/ 16975 w 21600"/>
              <a:gd name="T1" fmla="*/ 0 h 25062"/>
              <a:gd name="T2" fmla="*/ 18154 w 21600"/>
              <a:gd name="T3" fmla="*/ 25062 h 25062"/>
              <a:gd name="T4" fmla="*/ 0 w 21600"/>
              <a:gd name="T5" fmla="*/ 13357 h 250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5062" fill="none" extrusionOk="0">
                <a:moveTo>
                  <a:pt x="16974" y="0"/>
                </a:moveTo>
                <a:cubicBezTo>
                  <a:pt x="19971" y="3807"/>
                  <a:pt x="21600" y="8511"/>
                  <a:pt x="21600" y="13357"/>
                </a:cubicBezTo>
                <a:cubicBezTo>
                  <a:pt x="21600" y="17508"/>
                  <a:pt x="20403" y="21572"/>
                  <a:pt x="18153" y="25061"/>
                </a:cubicBezTo>
              </a:path>
              <a:path w="21600" h="25062" stroke="0" extrusionOk="0">
                <a:moveTo>
                  <a:pt x="16974" y="0"/>
                </a:moveTo>
                <a:cubicBezTo>
                  <a:pt x="19971" y="3807"/>
                  <a:pt x="21600" y="8511"/>
                  <a:pt x="21600" y="13357"/>
                </a:cubicBezTo>
                <a:cubicBezTo>
                  <a:pt x="21600" y="17508"/>
                  <a:pt x="20403" y="21572"/>
                  <a:pt x="18153" y="25061"/>
                </a:cubicBezTo>
                <a:lnTo>
                  <a:pt x="0" y="13357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59" name="Arc 39"/>
          <p:cNvSpPr>
            <a:spLocks/>
          </p:cNvSpPr>
          <p:nvPr/>
        </p:nvSpPr>
        <p:spPr bwMode="auto">
          <a:xfrm flipH="1">
            <a:off x="6227763" y="4079875"/>
            <a:ext cx="1368425" cy="1582738"/>
          </a:xfrm>
          <a:custGeom>
            <a:avLst/>
            <a:gdLst>
              <a:gd name="G0" fmla="+- 0 0 0"/>
              <a:gd name="G1" fmla="+- 12470 0 0"/>
              <a:gd name="G2" fmla="+- 21600 0 0"/>
              <a:gd name="T0" fmla="*/ 17637 w 21600"/>
              <a:gd name="T1" fmla="*/ 0 h 24984"/>
              <a:gd name="T2" fmla="*/ 17606 w 21600"/>
              <a:gd name="T3" fmla="*/ 24984 h 24984"/>
              <a:gd name="T4" fmla="*/ 0 w 21600"/>
              <a:gd name="T5" fmla="*/ 12470 h 2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984" fill="none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6954"/>
                  <a:pt x="20204" y="21328"/>
                  <a:pt x="17605" y="24983"/>
                </a:cubicBezTo>
              </a:path>
              <a:path w="21600" h="24984" stroke="0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6954"/>
                  <a:pt x="20204" y="21328"/>
                  <a:pt x="17605" y="24983"/>
                </a:cubicBezTo>
                <a:lnTo>
                  <a:pt x="0" y="124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0" name="Arc 40"/>
          <p:cNvSpPr>
            <a:spLocks/>
          </p:cNvSpPr>
          <p:nvPr/>
        </p:nvSpPr>
        <p:spPr bwMode="auto">
          <a:xfrm>
            <a:off x="7596188" y="4076700"/>
            <a:ext cx="1368425" cy="1582738"/>
          </a:xfrm>
          <a:custGeom>
            <a:avLst/>
            <a:gdLst>
              <a:gd name="G0" fmla="+- 0 0 0"/>
              <a:gd name="G1" fmla="+- 12470 0 0"/>
              <a:gd name="G2" fmla="+- 21600 0 0"/>
              <a:gd name="T0" fmla="*/ 17637 w 21600"/>
              <a:gd name="T1" fmla="*/ 0 h 24984"/>
              <a:gd name="T2" fmla="*/ 17606 w 21600"/>
              <a:gd name="T3" fmla="*/ 24984 h 24984"/>
              <a:gd name="T4" fmla="*/ 0 w 21600"/>
              <a:gd name="T5" fmla="*/ 12470 h 249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4984" fill="none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6954"/>
                  <a:pt x="20204" y="21328"/>
                  <a:pt x="17605" y="24983"/>
                </a:cubicBezTo>
              </a:path>
              <a:path w="21600" h="24984" stroke="0" extrusionOk="0">
                <a:moveTo>
                  <a:pt x="17636" y="0"/>
                </a:moveTo>
                <a:cubicBezTo>
                  <a:pt x="20215" y="3646"/>
                  <a:pt x="21600" y="8003"/>
                  <a:pt x="21600" y="12470"/>
                </a:cubicBezTo>
                <a:cubicBezTo>
                  <a:pt x="21600" y="16954"/>
                  <a:pt x="20204" y="21328"/>
                  <a:pt x="17605" y="24983"/>
                </a:cubicBezTo>
                <a:lnTo>
                  <a:pt x="0" y="12470"/>
                </a:lnTo>
                <a:close/>
              </a:path>
            </a:pathLst>
          </a:custGeom>
          <a:noFill/>
          <a:ln w="12700">
            <a:solidFill>
              <a:schemeClr val="tx1"/>
            </a:solidFill>
            <a:prstDash val="lgDash"/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3161" name="Text Box 41"/>
          <p:cNvSpPr txBox="1">
            <a:spLocks noChangeArrowheads="1"/>
          </p:cNvSpPr>
          <p:nvPr/>
        </p:nvSpPr>
        <p:spPr bwMode="auto">
          <a:xfrm>
            <a:off x="179388" y="2852738"/>
            <a:ext cx="361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33162" name="Text Box 42"/>
          <p:cNvSpPr txBox="1">
            <a:spLocks noChangeArrowheads="1"/>
          </p:cNvSpPr>
          <p:nvPr/>
        </p:nvSpPr>
        <p:spPr bwMode="auto">
          <a:xfrm>
            <a:off x="7380288" y="4941888"/>
            <a:ext cx="4254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S</a:t>
            </a:r>
            <a:r>
              <a:rPr lang="en-US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  <a:endParaRPr lang="en-US" altLang="zh-CN" sz="28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3163" name="Line 43"/>
          <p:cNvSpPr>
            <a:spLocks noChangeShapeType="1"/>
          </p:cNvSpPr>
          <p:nvPr/>
        </p:nvSpPr>
        <p:spPr bwMode="auto">
          <a:xfrm>
            <a:off x="7596188" y="4868863"/>
            <a:ext cx="1439862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3164" name="Oval 44"/>
          <p:cNvSpPr>
            <a:spLocks noChangeArrowheads="1"/>
          </p:cNvSpPr>
          <p:nvPr/>
        </p:nvSpPr>
        <p:spPr bwMode="auto">
          <a:xfrm>
            <a:off x="222250" y="2752725"/>
            <a:ext cx="71438" cy="71438"/>
          </a:xfrm>
          <a:prstGeom prst="ellipse">
            <a:avLst/>
          </a:prstGeom>
          <a:solidFill>
            <a:srgbClr val="FF0000"/>
          </a:solidFill>
          <a:ln w="12700" cap="sq">
            <a:solidFill>
              <a:srgbClr val="FF0000"/>
            </a:solidFill>
            <a:round/>
            <a:headEnd type="none" w="med" len="lg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6" grpId="0" animBg="1"/>
      <p:bldP spid="133127" grpId="0" animBg="1"/>
      <p:bldP spid="133128" grpId="0" animBg="1"/>
      <p:bldP spid="133129" grpId="0" animBg="1"/>
      <p:bldP spid="133131" grpId="0" animBg="1"/>
      <p:bldP spid="133133" grpId="0" animBg="1"/>
      <p:bldP spid="133134" grpId="0" animBg="1"/>
      <p:bldP spid="133135" grpId="0" animBg="1"/>
      <p:bldP spid="133138" grpId="0" animBg="1"/>
      <p:bldP spid="133139" grpId="0" animBg="1"/>
      <p:bldP spid="133141" grpId="0" animBg="1"/>
      <p:bldP spid="133144" grpId="0" animBg="1"/>
      <p:bldP spid="133145" grpId="0" animBg="1"/>
      <p:bldP spid="133146" grpId="0" animBg="1"/>
      <p:bldP spid="133147" grpId="0" animBg="1"/>
      <p:bldP spid="133148" grpId="0" animBg="1"/>
      <p:bldP spid="133149" grpId="0" animBg="1"/>
      <p:bldP spid="133150" grpId="0" animBg="1"/>
      <p:bldP spid="133151" grpId="0" animBg="1"/>
      <p:bldP spid="133152" grpId="0" animBg="1"/>
      <p:bldP spid="133152" grpId="1" animBg="1"/>
      <p:bldP spid="133153" grpId="0" animBg="1"/>
      <p:bldP spid="133153" grpId="1" animBg="1"/>
      <p:bldP spid="133155" grpId="0" animBg="1"/>
      <p:bldP spid="133156" grpId="0" animBg="1"/>
      <p:bldP spid="133157" grpId="0" animBg="1"/>
      <p:bldP spid="133158" grpId="0" animBg="1"/>
      <p:bldP spid="133159" grpId="0" animBg="1"/>
      <p:bldP spid="133160" grpId="0" animBg="1"/>
      <p:bldP spid="133162" grpId="0"/>
      <p:bldP spid="133163" grpId="0" animBg="1"/>
      <p:bldP spid="133163" grpId="1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/>
          <p:cNvSpPr txBox="1">
            <a:spLocks noChangeArrowheads="1"/>
          </p:cNvSpPr>
          <p:nvPr/>
        </p:nvSpPr>
        <p:spPr bwMode="auto">
          <a:xfrm>
            <a:off x="838200" y="1511300"/>
            <a:ext cx="6019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如果波源为</a:t>
            </a:r>
            <a:r>
              <a:rPr kumimoji="1" lang="en-US" altLang="zh-CN" sz="2400">
                <a:latin typeface="Times New Roman" panose="02020603050405020304" pitchFamily="18" charset="0"/>
              </a:rPr>
              <a:t>O</a:t>
            </a:r>
            <a:r>
              <a:rPr kumimoji="1" lang="zh-CN" altLang="en-US" sz="2400">
                <a:latin typeface="宋体" panose="02010600030101010101" pitchFamily="2" charset="-122"/>
              </a:rPr>
              <a:t>（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），波面为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5171" name="Object 3"/>
              <p:cNvSpPr txBox="1"/>
              <p:nvPr/>
            </p:nvSpPr>
            <p:spPr bwMode="auto">
              <a:xfrm>
                <a:off x="2535238" y="2044700"/>
                <a:ext cx="3584575" cy="6858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5171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35238" y="2044700"/>
                <a:ext cx="3584575" cy="685800"/>
              </a:xfrm>
              <a:prstGeom prst="rect">
                <a:avLst/>
              </a:prstGeom>
              <a:blipFill>
                <a:blip r:embed="rId2"/>
                <a:stretch>
                  <a:fillRect l="-68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172" name="Object 4"/>
              <p:cNvSpPr txBox="1"/>
              <p:nvPr/>
            </p:nvSpPr>
            <p:spPr bwMode="auto">
              <a:xfrm>
                <a:off x="3244850" y="2636838"/>
                <a:ext cx="4784725" cy="7318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𝜑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51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244850" y="2636838"/>
                <a:ext cx="4784725" cy="73183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173" name="Object 5"/>
              <p:cNvSpPr txBox="1"/>
              <p:nvPr/>
            </p:nvSpPr>
            <p:spPr bwMode="auto">
              <a:xfrm>
                <a:off x="1331640" y="2617541"/>
                <a:ext cx="2667000" cy="7048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5173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2617541"/>
                <a:ext cx="2667000" cy="70485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174" name="Object 6"/>
              <p:cNvSpPr txBox="1"/>
              <p:nvPr/>
            </p:nvSpPr>
            <p:spPr bwMode="auto">
              <a:xfrm>
                <a:off x="2019300" y="3398838"/>
                <a:ext cx="2198688" cy="11811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5174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19300" y="3398838"/>
                <a:ext cx="2198688" cy="118110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175" name="Object 7"/>
              <p:cNvSpPr txBox="1"/>
              <p:nvPr/>
            </p:nvSpPr>
            <p:spPr bwMode="auto">
              <a:xfrm>
                <a:off x="2339752" y="4608967"/>
                <a:ext cx="3536950" cy="6762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5175" name="Object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752" y="4608967"/>
                <a:ext cx="3536950" cy="676275"/>
              </a:xfrm>
              <a:prstGeom prst="rect">
                <a:avLst/>
              </a:prstGeom>
              <a:blipFill rotWithShape="0">
                <a:blip r:embed="rId6"/>
                <a:stretch>
                  <a:fillRect l="-69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5176" name="Object 8"/>
              <p:cNvSpPr txBox="1"/>
              <p:nvPr/>
            </p:nvSpPr>
            <p:spPr bwMode="auto">
              <a:xfrm>
                <a:off x="2051720" y="5303384"/>
                <a:ext cx="2706688" cy="11239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d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num>
                        <m:den>
                          <m:func>
                            <m:func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zh-CN" altLang="en-US" i="0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d</m:t>
                              </m:r>
                            </m:fName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𝑡</m:t>
                              </m:r>
                            </m:e>
                          </m:func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𝑘</m:t>
                          </m:r>
                        </m:den>
                      </m:f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35176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720" y="5303384"/>
                <a:ext cx="2706688" cy="112395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5177" name="Text Box 9"/>
          <p:cNvSpPr txBox="1">
            <a:spLocks noChangeArrowheads="1"/>
          </p:cNvSpPr>
          <p:nvPr/>
        </p:nvSpPr>
        <p:spPr bwMode="auto">
          <a:xfrm>
            <a:off x="4495800" y="3703638"/>
            <a:ext cx="3733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从原点发出的发散球面波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5178" name="Text Box 10"/>
          <p:cNvSpPr txBox="1">
            <a:spLocks noChangeArrowheads="1"/>
          </p:cNvSpPr>
          <p:nvPr/>
        </p:nvSpPr>
        <p:spPr bwMode="auto">
          <a:xfrm>
            <a:off x="4953000" y="5456238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向原点汇聚的球面波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5179" name="Text Box 11"/>
          <p:cNvSpPr txBox="1">
            <a:spLocks noChangeArrowheads="1"/>
          </p:cNvSpPr>
          <p:nvPr/>
        </p:nvSpPr>
        <p:spPr bwMode="auto">
          <a:xfrm>
            <a:off x="457200" y="4618038"/>
            <a:ext cx="236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如果波面为</a:t>
            </a:r>
          </a:p>
        </p:txBody>
      </p:sp>
      <p:sp>
        <p:nvSpPr>
          <p:cNvPr id="135180" name="Rectangle 1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球面波的相速度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Line 2"/>
          <p:cNvSpPr>
            <a:spLocks noChangeShapeType="1"/>
          </p:cNvSpPr>
          <p:nvPr/>
        </p:nvSpPr>
        <p:spPr bwMode="auto">
          <a:xfrm>
            <a:off x="3276600" y="3213100"/>
            <a:ext cx="4391025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5" name="Line 3"/>
          <p:cNvSpPr>
            <a:spLocks noChangeShapeType="1"/>
          </p:cNvSpPr>
          <p:nvPr/>
        </p:nvSpPr>
        <p:spPr bwMode="auto">
          <a:xfrm flipV="1">
            <a:off x="6804025" y="1341438"/>
            <a:ext cx="0" cy="3095625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6" name="Oval 4"/>
          <p:cNvSpPr>
            <a:spLocks noChangeArrowheads="1"/>
          </p:cNvSpPr>
          <p:nvPr/>
        </p:nvSpPr>
        <p:spPr bwMode="auto">
          <a:xfrm>
            <a:off x="2844800" y="692150"/>
            <a:ext cx="4175125" cy="4175125"/>
          </a:xfrm>
          <a:prstGeom prst="ellips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197" name="Line 5"/>
          <p:cNvSpPr>
            <a:spLocks noChangeShapeType="1"/>
          </p:cNvSpPr>
          <p:nvPr/>
        </p:nvSpPr>
        <p:spPr bwMode="auto">
          <a:xfrm flipV="1">
            <a:off x="4932363" y="1916113"/>
            <a:ext cx="1871662" cy="8636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8" name="Line 6"/>
          <p:cNvSpPr>
            <a:spLocks noChangeShapeType="1"/>
          </p:cNvSpPr>
          <p:nvPr/>
        </p:nvSpPr>
        <p:spPr bwMode="auto">
          <a:xfrm>
            <a:off x="4930775" y="2781300"/>
            <a:ext cx="1873250" cy="935038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199" name="Arc 7"/>
          <p:cNvSpPr>
            <a:spLocks/>
          </p:cNvSpPr>
          <p:nvPr/>
        </p:nvSpPr>
        <p:spPr bwMode="auto">
          <a:xfrm>
            <a:off x="4932363" y="1906588"/>
            <a:ext cx="2087562" cy="1808162"/>
          </a:xfrm>
          <a:custGeom>
            <a:avLst/>
            <a:gdLst>
              <a:gd name="G0" fmla="+- 0 0 0"/>
              <a:gd name="G1" fmla="+- 9709 0 0"/>
              <a:gd name="G2" fmla="+- 21600 0 0"/>
              <a:gd name="T0" fmla="*/ 19295 w 21600"/>
              <a:gd name="T1" fmla="*/ 0 h 18720"/>
              <a:gd name="T2" fmla="*/ 19631 w 21600"/>
              <a:gd name="T3" fmla="*/ 18720 h 18720"/>
              <a:gd name="T4" fmla="*/ 0 w 21600"/>
              <a:gd name="T5" fmla="*/ 9709 h 1872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720" fill="none" extrusionOk="0">
                <a:moveTo>
                  <a:pt x="19294" y="0"/>
                </a:moveTo>
                <a:cubicBezTo>
                  <a:pt x="20810" y="3012"/>
                  <a:pt x="21600" y="6337"/>
                  <a:pt x="21600" y="9709"/>
                </a:cubicBezTo>
                <a:cubicBezTo>
                  <a:pt x="21600" y="12819"/>
                  <a:pt x="20928" y="15893"/>
                  <a:pt x="19630" y="18719"/>
                </a:cubicBezTo>
              </a:path>
              <a:path w="21600" h="18720" stroke="0" extrusionOk="0">
                <a:moveTo>
                  <a:pt x="19294" y="0"/>
                </a:moveTo>
                <a:cubicBezTo>
                  <a:pt x="20810" y="3012"/>
                  <a:pt x="21600" y="6337"/>
                  <a:pt x="21600" y="9709"/>
                </a:cubicBezTo>
                <a:cubicBezTo>
                  <a:pt x="21600" y="12819"/>
                  <a:pt x="20928" y="15893"/>
                  <a:pt x="19630" y="18719"/>
                </a:cubicBezTo>
                <a:lnTo>
                  <a:pt x="0" y="9709"/>
                </a:lnTo>
                <a:close/>
              </a:path>
            </a:pathLst>
          </a:custGeom>
          <a:noFill/>
          <a:ln w="28575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00" name="Oval 8"/>
          <p:cNvSpPr>
            <a:spLocks noChangeArrowheads="1"/>
          </p:cNvSpPr>
          <p:nvPr/>
        </p:nvSpPr>
        <p:spPr bwMode="auto">
          <a:xfrm>
            <a:off x="4860925" y="2708275"/>
            <a:ext cx="144463" cy="144463"/>
          </a:xfrm>
          <a:prstGeom prst="ellipse">
            <a:avLst/>
          </a:prstGeom>
          <a:solidFill>
            <a:srgbClr val="FF0000"/>
          </a:solidFill>
          <a:ln w="28575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6201" name="Line 9"/>
          <p:cNvSpPr>
            <a:spLocks noChangeShapeType="1"/>
          </p:cNvSpPr>
          <p:nvPr/>
        </p:nvSpPr>
        <p:spPr bwMode="auto">
          <a:xfrm>
            <a:off x="4930775" y="2781300"/>
            <a:ext cx="1873250" cy="43180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6202" name="Text Box 10"/>
          <p:cNvSpPr txBox="1">
            <a:spLocks noChangeArrowheads="1"/>
          </p:cNvSpPr>
          <p:nvPr/>
        </p:nvSpPr>
        <p:spPr bwMode="auto">
          <a:xfrm>
            <a:off x="395288" y="5229225"/>
            <a:ext cx="792162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zh-CN" altLang="en-US" sz="2800"/>
              <a:t>在一个平面（观察平面）上，球面波的位相分布不是恒定值。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7218" name="Object 2"/>
              <p:cNvSpPr txBox="1"/>
              <p:nvPr/>
            </p:nvSpPr>
            <p:spPr bwMode="auto">
              <a:xfrm>
                <a:off x="1066800" y="4343400"/>
                <a:ext cx="6934200" cy="9683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−0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+(0±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1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66800" y="4343400"/>
                <a:ext cx="6934200" cy="96837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19" name="Object 3"/>
              <p:cNvSpPr txBox="1"/>
              <p:nvPr/>
            </p:nvSpPr>
            <p:spPr bwMode="auto">
              <a:xfrm>
                <a:off x="1447800" y="5334000"/>
                <a:ext cx="3059113" cy="8953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1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47800" y="5334000"/>
                <a:ext cx="3059113" cy="89535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755650" y="1773238"/>
            <a:ext cx="3529013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1" name="Line 5"/>
          <p:cNvSpPr>
            <a:spLocks noChangeShapeType="1"/>
          </p:cNvSpPr>
          <p:nvPr/>
        </p:nvSpPr>
        <p:spPr bwMode="auto">
          <a:xfrm>
            <a:off x="3419475" y="188913"/>
            <a:ext cx="0" cy="33845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2" name="Arc 6"/>
          <p:cNvSpPr>
            <a:spLocks/>
          </p:cNvSpPr>
          <p:nvPr/>
        </p:nvSpPr>
        <p:spPr bwMode="auto">
          <a:xfrm>
            <a:off x="322263" y="715963"/>
            <a:ext cx="3313112" cy="2295525"/>
          </a:xfrm>
          <a:custGeom>
            <a:avLst/>
            <a:gdLst>
              <a:gd name="G0" fmla="+- 0 0 0"/>
              <a:gd name="G1" fmla="+- 7423 0 0"/>
              <a:gd name="G2" fmla="+- 21600 0 0"/>
              <a:gd name="T0" fmla="*/ 20285 w 21600"/>
              <a:gd name="T1" fmla="*/ 0 h 14974"/>
              <a:gd name="T2" fmla="*/ 20237 w 21600"/>
              <a:gd name="T3" fmla="*/ 14974 h 14974"/>
              <a:gd name="T4" fmla="*/ 0 w 21600"/>
              <a:gd name="T5" fmla="*/ 7423 h 14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974" fill="none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0001"/>
                  <a:pt x="21138" y="12558"/>
                  <a:pt x="20237" y="14974"/>
                </a:cubicBezTo>
              </a:path>
              <a:path w="21600" h="14974" stroke="0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0001"/>
                  <a:pt x="21138" y="12558"/>
                  <a:pt x="20237" y="14974"/>
                </a:cubicBezTo>
                <a:lnTo>
                  <a:pt x="0" y="7423"/>
                </a:lnTo>
                <a:close/>
              </a:path>
            </a:pathLst>
          </a:cu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23" name="Line 7"/>
          <p:cNvSpPr>
            <a:spLocks noChangeShapeType="1"/>
          </p:cNvSpPr>
          <p:nvPr/>
        </p:nvSpPr>
        <p:spPr bwMode="auto">
          <a:xfrm flipV="1">
            <a:off x="287338" y="692150"/>
            <a:ext cx="3132137" cy="1081088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4" name="Line 8"/>
          <p:cNvSpPr>
            <a:spLocks noChangeShapeType="1"/>
          </p:cNvSpPr>
          <p:nvPr/>
        </p:nvSpPr>
        <p:spPr bwMode="auto">
          <a:xfrm>
            <a:off x="287338" y="1773238"/>
            <a:ext cx="3348037" cy="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5" name="Line 9"/>
          <p:cNvSpPr>
            <a:spLocks noChangeShapeType="1"/>
          </p:cNvSpPr>
          <p:nvPr/>
        </p:nvSpPr>
        <p:spPr bwMode="auto">
          <a:xfrm>
            <a:off x="287338" y="1773238"/>
            <a:ext cx="3132137" cy="1223962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6" name="Line 10"/>
          <p:cNvSpPr>
            <a:spLocks noChangeShapeType="1"/>
          </p:cNvSpPr>
          <p:nvPr/>
        </p:nvSpPr>
        <p:spPr bwMode="auto">
          <a:xfrm flipV="1">
            <a:off x="250825" y="1052513"/>
            <a:ext cx="3168650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27" name="Line 11"/>
          <p:cNvSpPr>
            <a:spLocks noChangeShapeType="1"/>
          </p:cNvSpPr>
          <p:nvPr/>
        </p:nvSpPr>
        <p:spPr bwMode="auto">
          <a:xfrm flipV="1">
            <a:off x="3419475" y="404813"/>
            <a:ext cx="0" cy="2879725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28" name="Object 12"/>
              <p:cNvSpPr txBox="1"/>
              <p:nvPr/>
            </p:nvSpPr>
            <p:spPr bwMode="auto">
              <a:xfrm>
                <a:off x="3314700" y="836613"/>
                <a:ext cx="1201738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28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836613"/>
                <a:ext cx="1201738" cy="419100"/>
              </a:xfrm>
              <a:prstGeom prst="rect">
                <a:avLst/>
              </a:prstGeom>
              <a:blipFill>
                <a:blip r:embed="rId4"/>
                <a:stretch>
                  <a:fillRect r="-508" b="-130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29" name="Object 13"/>
              <p:cNvSpPr txBox="1"/>
              <p:nvPr/>
            </p:nvSpPr>
            <p:spPr bwMode="auto">
              <a:xfrm>
                <a:off x="3178175" y="1773238"/>
                <a:ext cx="314325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29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78175" y="1773238"/>
                <a:ext cx="314325" cy="36671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30" name="Object 14"/>
              <p:cNvSpPr txBox="1"/>
              <p:nvPr/>
            </p:nvSpPr>
            <p:spPr bwMode="auto">
              <a:xfrm>
                <a:off x="3970338" y="1779588"/>
                <a:ext cx="314325" cy="339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30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0338" y="1779588"/>
                <a:ext cx="314325" cy="3397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31" name="Object 15"/>
              <p:cNvSpPr txBox="1"/>
              <p:nvPr/>
            </p:nvSpPr>
            <p:spPr bwMode="auto">
              <a:xfrm>
                <a:off x="179388" y="1341438"/>
                <a:ext cx="288925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31" name="Object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1341438"/>
                <a:ext cx="288925" cy="3667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32" name="Object 16"/>
              <p:cNvSpPr txBox="1"/>
              <p:nvPr/>
            </p:nvSpPr>
            <p:spPr bwMode="auto">
              <a:xfrm>
                <a:off x="2771775" y="0"/>
                <a:ext cx="1331913" cy="446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𝑋𝑂𝑌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平面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32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775" y="0"/>
                <a:ext cx="1331913" cy="4460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233" name="Line 17"/>
          <p:cNvSpPr>
            <a:spLocks noChangeShapeType="1"/>
          </p:cNvSpPr>
          <p:nvPr/>
        </p:nvSpPr>
        <p:spPr bwMode="auto">
          <a:xfrm>
            <a:off x="250825" y="1773238"/>
            <a:ext cx="0" cy="1584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34" name="Line 18"/>
          <p:cNvSpPr>
            <a:spLocks noChangeShapeType="1"/>
          </p:cNvSpPr>
          <p:nvPr/>
        </p:nvSpPr>
        <p:spPr bwMode="auto">
          <a:xfrm>
            <a:off x="250825" y="3141663"/>
            <a:ext cx="31686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35" name="Object 19"/>
              <p:cNvSpPr txBox="1"/>
              <p:nvPr/>
            </p:nvSpPr>
            <p:spPr bwMode="auto">
              <a:xfrm>
                <a:off x="1403350" y="2708275"/>
                <a:ext cx="576263" cy="469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35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350" y="2708275"/>
                <a:ext cx="576263" cy="46990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236" name="Line 20"/>
          <p:cNvSpPr>
            <a:spLocks noChangeShapeType="1"/>
          </p:cNvSpPr>
          <p:nvPr/>
        </p:nvSpPr>
        <p:spPr bwMode="auto">
          <a:xfrm>
            <a:off x="4716463" y="1773238"/>
            <a:ext cx="38877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37" name="Line 21"/>
          <p:cNvSpPr>
            <a:spLocks noChangeShapeType="1"/>
          </p:cNvSpPr>
          <p:nvPr/>
        </p:nvSpPr>
        <p:spPr bwMode="auto">
          <a:xfrm>
            <a:off x="5148263" y="188913"/>
            <a:ext cx="0" cy="33845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38" name="Line 22"/>
          <p:cNvSpPr>
            <a:spLocks noChangeShapeType="1"/>
          </p:cNvSpPr>
          <p:nvPr/>
        </p:nvSpPr>
        <p:spPr bwMode="auto">
          <a:xfrm flipH="1" flipV="1">
            <a:off x="4859338" y="549275"/>
            <a:ext cx="3457575" cy="1223963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39" name="Line 23"/>
          <p:cNvSpPr>
            <a:spLocks noChangeShapeType="1"/>
          </p:cNvSpPr>
          <p:nvPr/>
        </p:nvSpPr>
        <p:spPr bwMode="auto">
          <a:xfrm flipH="1">
            <a:off x="4716463" y="1773238"/>
            <a:ext cx="3543300" cy="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40" name="Line 24"/>
          <p:cNvSpPr>
            <a:spLocks noChangeShapeType="1"/>
          </p:cNvSpPr>
          <p:nvPr/>
        </p:nvSpPr>
        <p:spPr bwMode="auto">
          <a:xfrm flipH="1">
            <a:off x="4859338" y="1773238"/>
            <a:ext cx="3457575" cy="1368425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41" name="Line 25"/>
          <p:cNvSpPr>
            <a:spLocks noChangeShapeType="1"/>
          </p:cNvSpPr>
          <p:nvPr/>
        </p:nvSpPr>
        <p:spPr bwMode="auto">
          <a:xfrm flipH="1" flipV="1">
            <a:off x="5148263" y="1052513"/>
            <a:ext cx="3168650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42" name="Line 26"/>
          <p:cNvSpPr>
            <a:spLocks noChangeShapeType="1"/>
          </p:cNvSpPr>
          <p:nvPr/>
        </p:nvSpPr>
        <p:spPr bwMode="auto">
          <a:xfrm flipV="1">
            <a:off x="5148263" y="404813"/>
            <a:ext cx="0" cy="2879725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43" name="Object 27"/>
              <p:cNvSpPr txBox="1"/>
              <p:nvPr/>
            </p:nvSpPr>
            <p:spPr bwMode="auto">
              <a:xfrm>
                <a:off x="4972050" y="1125538"/>
                <a:ext cx="1201738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43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2050" y="1125538"/>
                <a:ext cx="1201738" cy="419100"/>
              </a:xfrm>
              <a:prstGeom prst="rect">
                <a:avLst/>
              </a:prstGeom>
              <a:blipFill>
                <a:blip r:embed="rId10"/>
                <a:stretch>
                  <a:fillRect r="-508" b="-1323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44" name="Object 28"/>
              <p:cNvSpPr txBox="1"/>
              <p:nvPr/>
            </p:nvSpPr>
            <p:spPr bwMode="auto">
              <a:xfrm>
                <a:off x="5148263" y="1773238"/>
                <a:ext cx="314325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44" name="Object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48263" y="1773238"/>
                <a:ext cx="314325" cy="36671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45" name="Object 29"/>
              <p:cNvSpPr txBox="1"/>
              <p:nvPr/>
            </p:nvSpPr>
            <p:spPr bwMode="auto">
              <a:xfrm>
                <a:off x="8594725" y="1779588"/>
                <a:ext cx="314325" cy="339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45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94725" y="1779588"/>
                <a:ext cx="314325" cy="33972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46" name="Object 30"/>
              <p:cNvSpPr txBox="1"/>
              <p:nvPr/>
            </p:nvSpPr>
            <p:spPr bwMode="auto">
              <a:xfrm>
                <a:off x="8204200" y="1333500"/>
                <a:ext cx="368300" cy="366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46" name="Object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204200" y="1333500"/>
                <a:ext cx="368300" cy="366713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47" name="Object 31"/>
              <p:cNvSpPr txBox="1"/>
              <p:nvPr/>
            </p:nvSpPr>
            <p:spPr bwMode="auto">
              <a:xfrm>
                <a:off x="5076825" y="188913"/>
                <a:ext cx="1331913" cy="446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𝑋𝑂𝑌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平面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47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6825" y="188913"/>
                <a:ext cx="1331913" cy="4460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248" name="Line 32"/>
          <p:cNvSpPr>
            <a:spLocks noChangeShapeType="1"/>
          </p:cNvSpPr>
          <p:nvPr/>
        </p:nvSpPr>
        <p:spPr bwMode="auto">
          <a:xfrm>
            <a:off x="8316913" y="1773238"/>
            <a:ext cx="0" cy="1584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37249" name="Line 33"/>
          <p:cNvSpPr>
            <a:spLocks noChangeShapeType="1"/>
          </p:cNvSpPr>
          <p:nvPr/>
        </p:nvSpPr>
        <p:spPr bwMode="auto">
          <a:xfrm>
            <a:off x="5148263" y="3141663"/>
            <a:ext cx="31686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50" name="Object 34"/>
              <p:cNvSpPr txBox="1"/>
              <p:nvPr/>
            </p:nvSpPr>
            <p:spPr bwMode="auto">
              <a:xfrm>
                <a:off x="6732588" y="2708275"/>
                <a:ext cx="341312" cy="469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50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588" y="2708275"/>
                <a:ext cx="341312" cy="469900"/>
              </a:xfrm>
              <a:prstGeom prst="rect">
                <a:avLst/>
              </a:prstGeom>
              <a:blipFill>
                <a:blip r:embed="rId15"/>
                <a:stretch>
                  <a:fillRect r="-125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7251" name="Arc 35"/>
          <p:cNvSpPr>
            <a:spLocks/>
          </p:cNvSpPr>
          <p:nvPr/>
        </p:nvSpPr>
        <p:spPr bwMode="auto">
          <a:xfrm flipH="1">
            <a:off x="4946650" y="715963"/>
            <a:ext cx="3313113" cy="2295525"/>
          </a:xfrm>
          <a:custGeom>
            <a:avLst/>
            <a:gdLst>
              <a:gd name="G0" fmla="+- 0 0 0"/>
              <a:gd name="G1" fmla="+- 7423 0 0"/>
              <a:gd name="G2" fmla="+- 21600 0 0"/>
              <a:gd name="T0" fmla="*/ 20285 w 21600"/>
              <a:gd name="T1" fmla="*/ 0 h 14974"/>
              <a:gd name="T2" fmla="*/ 20237 w 21600"/>
              <a:gd name="T3" fmla="*/ 14974 h 14974"/>
              <a:gd name="T4" fmla="*/ 0 w 21600"/>
              <a:gd name="T5" fmla="*/ 7423 h 149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4974" fill="none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0001"/>
                  <a:pt x="21138" y="12558"/>
                  <a:pt x="20237" y="14974"/>
                </a:cubicBezTo>
              </a:path>
              <a:path w="21600" h="14974" stroke="0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0001"/>
                  <a:pt x="21138" y="12558"/>
                  <a:pt x="20237" y="14974"/>
                </a:cubicBezTo>
                <a:lnTo>
                  <a:pt x="0" y="7423"/>
                </a:lnTo>
                <a:close/>
              </a:path>
            </a:pathLst>
          </a:cu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37252" name="Text Box 36"/>
          <p:cNvSpPr txBox="1">
            <a:spLocks noChangeArrowheads="1"/>
          </p:cNvSpPr>
          <p:nvPr/>
        </p:nvSpPr>
        <p:spPr bwMode="auto">
          <a:xfrm>
            <a:off x="2339975" y="3644900"/>
            <a:ext cx="4806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轴上一点发散和汇聚的球面波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253" name="Object 37"/>
              <p:cNvSpPr txBox="1"/>
              <p:nvPr/>
            </p:nvSpPr>
            <p:spPr bwMode="auto">
              <a:xfrm>
                <a:off x="179388" y="765175"/>
                <a:ext cx="1411287" cy="471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(0,0,−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53" name="Object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765175"/>
                <a:ext cx="1411287" cy="471488"/>
              </a:xfrm>
              <a:prstGeom prst="rect">
                <a:avLst/>
              </a:prstGeom>
              <a:blipFill>
                <a:blip r:embed="rId16"/>
                <a:stretch>
                  <a:fillRect r="-43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7254" name="Object 38"/>
              <p:cNvSpPr txBox="1"/>
              <p:nvPr/>
            </p:nvSpPr>
            <p:spPr bwMode="auto">
              <a:xfrm>
                <a:off x="7524750" y="692150"/>
                <a:ext cx="1331913" cy="471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(0,0,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7254" name="Object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524750" y="692150"/>
                <a:ext cx="1331913" cy="47148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3238"/>
            <a:ext cx="8229600" cy="609600"/>
          </a:xfrm>
        </p:spPr>
        <p:txBody>
          <a:bodyPr/>
          <a:lstStyle/>
          <a:p>
            <a:r>
              <a:rPr lang="zh-CN" altLang="en-US" sz="2400">
                <a:latin typeface="Times New Roman" panose="02020603050405020304" pitchFamily="18" charset="0"/>
              </a:rPr>
              <a:t>（</a:t>
            </a:r>
            <a:r>
              <a:rPr lang="en-US" altLang="zh-CN" sz="2400"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</a:rPr>
              <a:t>z</a:t>
            </a:r>
            <a:r>
              <a:rPr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</a:rPr>
              <a:t>）发出的球面波在（</a:t>
            </a:r>
            <a:r>
              <a:rPr lang="en-US" altLang="zh-CN" sz="2400" i="1">
                <a:latin typeface="Times New Roman" panose="02020603050405020304" pitchFamily="18" charset="0"/>
              </a:rPr>
              <a:t>x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 i="1">
                <a:latin typeface="Times New Roman" panose="02020603050405020304" pitchFamily="18" charset="0"/>
              </a:rPr>
              <a:t>y</a:t>
            </a:r>
            <a:r>
              <a:rPr lang="zh-CN" altLang="en-US" sz="2400">
                <a:latin typeface="Times New Roman" panose="02020603050405020304" pitchFamily="18" charset="0"/>
              </a:rPr>
              <a:t>，</a:t>
            </a:r>
            <a:r>
              <a:rPr lang="en-US" altLang="zh-CN" sz="2400">
                <a:latin typeface="Times New Roman" panose="02020603050405020304" pitchFamily="18" charset="0"/>
              </a:rPr>
              <a:t>0</a:t>
            </a:r>
            <a:r>
              <a:rPr lang="zh-CN" altLang="en-US" sz="2400">
                <a:latin typeface="Times New Roman" panose="02020603050405020304" pitchFamily="18" charset="0"/>
              </a:rPr>
              <a:t>）平面的振动为</a:t>
            </a:r>
            <a:r>
              <a:rPr lang="zh-CN" altLang="en-US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243" name="Object 3"/>
              <p:cNvSpPr txBox="1"/>
              <p:nvPr/>
            </p:nvSpPr>
            <p:spPr bwMode="auto">
              <a:xfrm>
                <a:off x="533400" y="1828800"/>
                <a:ext cx="7772400" cy="1038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824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3400" y="1828800"/>
                <a:ext cx="7772400" cy="103822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8244" name="Text Box 4"/>
          <p:cNvSpPr txBox="1">
            <a:spLocks noChangeArrowheads="1"/>
          </p:cNvSpPr>
          <p:nvPr/>
        </p:nvSpPr>
        <p:spPr bwMode="auto">
          <a:xfrm>
            <a:off x="457200" y="3352800"/>
            <a:ext cx="8077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（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-</a:t>
            </a: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）出发出的球面波在（</a:t>
            </a: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 i="1">
                <a:latin typeface="Times New Roman" panose="02020603050405020304" pitchFamily="18" charset="0"/>
              </a:rPr>
              <a:t>y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）平面上的振动亦为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8245" name="Object 5"/>
              <p:cNvSpPr txBox="1"/>
              <p:nvPr/>
            </p:nvSpPr>
            <p:spPr bwMode="auto">
              <a:xfrm>
                <a:off x="609600" y="4343400"/>
                <a:ext cx="7772400" cy="1038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8245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4343400"/>
                <a:ext cx="7772400" cy="103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ChangeArrowheads="1"/>
          </p:cNvSpPr>
          <p:nvPr/>
        </p:nvSpPr>
        <p:spPr bwMode="auto">
          <a:xfrm>
            <a:off x="2124075" y="5013325"/>
            <a:ext cx="1943100" cy="215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47" name="Line 3"/>
          <p:cNvSpPr>
            <a:spLocks noChangeShapeType="1"/>
          </p:cNvSpPr>
          <p:nvPr/>
        </p:nvSpPr>
        <p:spPr bwMode="auto">
          <a:xfrm>
            <a:off x="2411413" y="4652963"/>
            <a:ext cx="0" cy="1871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48" name="Line 4"/>
          <p:cNvSpPr>
            <a:spLocks noChangeShapeType="1"/>
          </p:cNvSpPr>
          <p:nvPr/>
        </p:nvSpPr>
        <p:spPr bwMode="auto">
          <a:xfrm>
            <a:off x="3059113" y="3860800"/>
            <a:ext cx="0" cy="16557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49" name="Rectangle 5"/>
          <p:cNvSpPr>
            <a:spLocks noChangeArrowheads="1"/>
          </p:cNvSpPr>
          <p:nvPr/>
        </p:nvSpPr>
        <p:spPr bwMode="auto">
          <a:xfrm>
            <a:off x="2124075" y="5516563"/>
            <a:ext cx="1943100" cy="288925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750" name="Line 6"/>
          <p:cNvSpPr>
            <a:spLocks noChangeShapeType="1"/>
          </p:cNvSpPr>
          <p:nvPr/>
        </p:nvSpPr>
        <p:spPr bwMode="auto">
          <a:xfrm>
            <a:off x="1979613" y="260350"/>
            <a:ext cx="0" cy="633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1" name="Line 7"/>
          <p:cNvSpPr>
            <a:spLocks noChangeShapeType="1"/>
          </p:cNvSpPr>
          <p:nvPr/>
        </p:nvSpPr>
        <p:spPr bwMode="auto">
          <a:xfrm>
            <a:off x="4427538" y="260350"/>
            <a:ext cx="0" cy="633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2" name="Line 8"/>
          <p:cNvSpPr>
            <a:spLocks noChangeShapeType="1"/>
          </p:cNvSpPr>
          <p:nvPr/>
        </p:nvSpPr>
        <p:spPr bwMode="auto">
          <a:xfrm>
            <a:off x="6227763" y="260350"/>
            <a:ext cx="0" cy="6337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3" name="Line 9"/>
          <p:cNvSpPr>
            <a:spLocks noChangeShapeType="1"/>
          </p:cNvSpPr>
          <p:nvPr/>
        </p:nvSpPr>
        <p:spPr bwMode="auto">
          <a:xfrm>
            <a:off x="1979613" y="9810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4" name="Line 10"/>
          <p:cNvSpPr>
            <a:spLocks noChangeShapeType="1"/>
          </p:cNvSpPr>
          <p:nvPr/>
        </p:nvSpPr>
        <p:spPr bwMode="auto">
          <a:xfrm>
            <a:off x="1979613" y="12684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5" name="Line 11"/>
          <p:cNvSpPr>
            <a:spLocks noChangeShapeType="1"/>
          </p:cNvSpPr>
          <p:nvPr/>
        </p:nvSpPr>
        <p:spPr bwMode="auto">
          <a:xfrm>
            <a:off x="1979613" y="15573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6" name="Line 12"/>
          <p:cNvSpPr>
            <a:spLocks noChangeShapeType="1"/>
          </p:cNvSpPr>
          <p:nvPr/>
        </p:nvSpPr>
        <p:spPr bwMode="auto">
          <a:xfrm>
            <a:off x="1979613" y="18446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7" name="Line 13"/>
          <p:cNvSpPr>
            <a:spLocks noChangeShapeType="1"/>
          </p:cNvSpPr>
          <p:nvPr/>
        </p:nvSpPr>
        <p:spPr bwMode="auto">
          <a:xfrm>
            <a:off x="1979613" y="21336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8" name="Line 14"/>
          <p:cNvSpPr>
            <a:spLocks noChangeShapeType="1"/>
          </p:cNvSpPr>
          <p:nvPr/>
        </p:nvSpPr>
        <p:spPr bwMode="auto">
          <a:xfrm>
            <a:off x="1979613" y="24209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59" name="Line 15"/>
          <p:cNvSpPr>
            <a:spLocks noChangeShapeType="1"/>
          </p:cNvSpPr>
          <p:nvPr/>
        </p:nvSpPr>
        <p:spPr bwMode="auto">
          <a:xfrm>
            <a:off x="1979613" y="27082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0" name="Line 16"/>
          <p:cNvSpPr>
            <a:spLocks noChangeShapeType="1"/>
          </p:cNvSpPr>
          <p:nvPr/>
        </p:nvSpPr>
        <p:spPr bwMode="auto">
          <a:xfrm>
            <a:off x="1979613" y="29956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1" name="Line 17"/>
          <p:cNvSpPr>
            <a:spLocks noChangeShapeType="1"/>
          </p:cNvSpPr>
          <p:nvPr/>
        </p:nvSpPr>
        <p:spPr bwMode="auto">
          <a:xfrm>
            <a:off x="1979613" y="32845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2" name="Line 18"/>
          <p:cNvSpPr>
            <a:spLocks noChangeShapeType="1"/>
          </p:cNvSpPr>
          <p:nvPr/>
        </p:nvSpPr>
        <p:spPr bwMode="auto">
          <a:xfrm>
            <a:off x="1979613" y="35718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3" name="Line 19"/>
          <p:cNvSpPr>
            <a:spLocks noChangeShapeType="1"/>
          </p:cNvSpPr>
          <p:nvPr/>
        </p:nvSpPr>
        <p:spPr bwMode="auto">
          <a:xfrm>
            <a:off x="1979613" y="38608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4" name="Line 20"/>
          <p:cNvSpPr>
            <a:spLocks noChangeShapeType="1"/>
          </p:cNvSpPr>
          <p:nvPr/>
        </p:nvSpPr>
        <p:spPr bwMode="auto">
          <a:xfrm>
            <a:off x="1979613" y="41481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5" name="Line 21"/>
          <p:cNvSpPr>
            <a:spLocks noChangeShapeType="1"/>
          </p:cNvSpPr>
          <p:nvPr/>
        </p:nvSpPr>
        <p:spPr bwMode="auto">
          <a:xfrm>
            <a:off x="1979613" y="44370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6" name="Line 22"/>
          <p:cNvSpPr>
            <a:spLocks noChangeShapeType="1"/>
          </p:cNvSpPr>
          <p:nvPr/>
        </p:nvSpPr>
        <p:spPr bwMode="auto">
          <a:xfrm>
            <a:off x="1979613" y="47244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7" name="Line 23"/>
          <p:cNvSpPr>
            <a:spLocks noChangeShapeType="1"/>
          </p:cNvSpPr>
          <p:nvPr/>
        </p:nvSpPr>
        <p:spPr bwMode="auto">
          <a:xfrm>
            <a:off x="1979613" y="44370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8" name="Line 24"/>
          <p:cNvSpPr>
            <a:spLocks noChangeShapeType="1"/>
          </p:cNvSpPr>
          <p:nvPr/>
        </p:nvSpPr>
        <p:spPr bwMode="auto">
          <a:xfrm>
            <a:off x="1979613" y="47244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69" name="Line 25"/>
          <p:cNvSpPr>
            <a:spLocks noChangeShapeType="1"/>
          </p:cNvSpPr>
          <p:nvPr/>
        </p:nvSpPr>
        <p:spPr bwMode="auto">
          <a:xfrm>
            <a:off x="1979613" y="50117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0" name="Line 26"/>
          <p:cNvSpPr>
            <a:spLocks noChangeShapeType="1"/>
          </p:cNvSpPr>
          <p:nvPr/>
        </p:nvSpPr>
        <p:spPr bwMode="auto">
          <a:xfrm>
            <a:off x="1979613" y="53006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1" name="Line 27"/>
          <p:cNvSpPr>
            <a:spLocks noChangeShapeType="1"/>
          </p:cNvSpPr>
          <p:nvPr/>
        </p:nvSpPr>
        <p:spPr bwMode="auto">
          <a:xfrm>
            <a:off x="1979613" y="55880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2" name="Line 28"/>
          <p:cNvSpPr>
            <a:spLocks noChangeShapeType="1"/>
          </p:cNvSpPr>
          <p:nvPr/>
        </p:nvSpPr>
        <p:spPr bwMode="auto">
          <a:xfrm>
            <a:off x="1979613" y="5876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3" name="Line 29"/>
          <p:cNvSpPr>
            <a:spLocks noChangeShapeType="1"/>
          </p:cNvSpPr>
          <p:nvPr/>
        </p:nvSpPr>
        <p:spPr bwMode="auto">
          <a:xfrm>
            <a:off x="1979613" y="61642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4" name="Line 30"/>
          <p:cNvSpPr>
            <a:spLocks noChangeShapeType="1"/>
          </p:cNvSpPr>
          <p:nvPr/>
        </p:nvSpPr>
        <p:spPr bwMode="auto">
          <a:xfrm>
            <a:off x="1979613" y="64531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5" name="Line 31"/>
          <p:cNvSpPr>
            <a:spLocks noChangeShapeType="1"/>
          </p:cNvSpPr>
          <p:nvPr/>
        </p:nvSpPr>
        <p:spPr bwMode="auto">
          <a:xfrm>
            <a:off x="4427538" y="9064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6" name="Line 32"/>
          <p:cNvSpPr>
            <a:spLocks noChangeShapeType="1"/>
          </p:cNvSpPr>
          <p:nvPr/>
        </p:nvSpPr>
        <p:spPr bwMode="auto">
          <a:xfrm>
            <a:off x="4427538" y="11938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7" name="Line 33"/>
          <p:cNvSpPr>
            <a:spLocks noChangeShapeType="1"/>
          </p:cNvSpPr>
          <p:nvPr/>
        </p:nvSpPr>
        <p:spPr bwMode="auto">
          <a:xfrm>
            <a:off x="4427538" y="14827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8" name="Line 34"/>
          <p:cNvSpPr>
            <a:spLocks noChangeShapeType="1"/>
          </p:cNvSpPr>
          <p:nvPr/>
        </p:nvSpPr>
        <p:spPr bwMode="auto">
          <a:xfrm>
            <a:off x="4427538" y="17700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79" name="Line 35"/>
          <p:cNvSpPr>
            <a:spLocks noChangeShapeType="1"/>
          </p:cNvSpPr>
          <p:nvPr/>
        </p:nvSpPr>
        <p:spPr bwMode="auto">
          <a:xfrm>
            <a:off x="4427538" y="20589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0" name="Line 36"/>
          <p:cNvSpPr>
            <a:spLocks noChangeShapeType="1"/>
          </p:cNvSpPr>
          <p:nvPr/>
        </p:nvSpPr>
        <p:spPr bwMode="auto">
          <a:xfrm>
            <a:off x="4427538" y="23463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1" name="Line 37"/>
          <p:cNvSpPr>
            <a:spLocks noChangeShapeType="1"/>
          </p:cNvSpPr>
          <p:nvPr/>
        </p:nvSpPr>
        <p:spPr bwMode="auto">
          <a:xfrm>
            <a:off x="4427538" y="26336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2" name="Line 38"/>
          <p:cNvSpPr>
            <a:spLocks noChangeShapeType="1"/>
          </p:cNvSpPr>
          <p:nvPr/>
        </p:nvSpPr>
        <p:spPr bwMode="auto">
          <a:xfrm>
            <a:off x="4427538" y="29210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3" name="Line 39"/>
          <p:cNvSpPr>
            <a:spLocks noChangeShapeType="1"/>
          </p:cNvSpPr>
          <p:nvPr/>
        </p:nvSpPr>
        <p:spPr bwMode="auto">
          <a:xfrm>
            <a:off x="4427538" y="32099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4" name="Line 40"/>
          <p:cNvSpPr>
            <a:spLocks noChangeShapeType="1"/>
          </p:cNvSpPr>
          <p:nvPr/>
        </p:nvSpPr>
        <p:spPr bwMode="auto">
          <a:xfrm>
            <a:off x="4427538" y="34972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5" name="Line 41"/>
          <p:cNvSpPr>
            <a:spLocks noChangeShapeType="1"/>
          </p:cNvSpPr>
          <p:nvPr/>
        </p:nvSpPr>
        <p:spPr bwMode="auto">
          <a:xfrm>
            <a:off x="4427538" y="37861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6" name="Line 42"/>
          <p:cNvSpPr>
            <a:spLocks noChangeShapeType="1"/>
          </p:cNvSpPr>
          <p:nvPr/>
        </p:nvSpPr>
        <p:spPr bwMode="auto">
          <a:xfrm>
            <a:off x="4427538" y="40735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7" name="Line 43"/>
          <p:cNvSpPr>
            <a:spLocks noChangeShapeType="1"/>
          </p:cNvSpPr>
          <p:nvPr/>
        </p:nvSpPr>
        <p:spPr bwMode="auto">
          <a:xfrm>
            <a:off x="4427538" y="43624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8" name="Line 44"/>
          <p:cNvSpPr>
            <a:spLocks noChangeShapeType="1"/>
          </p:cNvSpPr>
          <p:nvPr/>
        </p:nvSpPr>
        <p:spPr bwMode="auto">
          <a:xfrm>
            <a:off x="4427538" y="46497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89" name="Line 45"/>
          <p:cNvSpPr>
            <a:spLocks noChangeShapeType="1"/>
          </p:cNvSpPr>
          <p:nvPr/>
        </p:nvSpPr>
        <p:spPr bwMode="auto">
          <a:xfrm>
            <a:off x="4427538" y="43624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0" name="Line 46"/>
          <p:cNvSpPr>
            <a:spLocks noChangeShapeType="1"/>
          </p:cNvSpPr>
          <p:nvPr/>
        </p:nvSpPr>
        <p:spPr bwMode="auto">
          <a:xfrm>
            <a:off x="4427538" y="46497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1" name="Line 47"/>
          <p:cNvSpPr>
            <a:spLocks noChangeShapeType="1"/>
          </p:cNvSpPr>
          <p:nvPr/>
        </p:nvSpPr>
        <p:spPr bwMode="auto">
          <a:xfrm>
            <a:off x="4427538" y="49371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2" name="Line 48"/>
          <p:cNvSpPr>
            <a:spLocks noChangeShapeType="1"/>
          </p:cNvSpPr>
          <p:nvPr/>
        </p:nvSpPr>
        <p:spPr bwMode="auto">
          <a:xfrm>
            <a:off x="4427538" y="52260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3" name="Line 49"/>
          <p:cNvSpPr>
            <a:spLocks noChangeShapeType="1"/>
          </p:cNvSpPr>
          <p:nvPr/>
        </p:nvSpPr>
        <p:spPr bwMode="auto">
          <a:xfrm>
            <a:off x="4427538" y="551338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4" name="Line 50"/>
          <p:cNvSpPr>
            <a:spLocks noChangeShapeType="1"/>
          </p:cNvSpPr>
          <p:nvPr/>
        </p:nvSpPr>
        <p:spPr bwMode="auto">
          <a:xfrm>
            <a:off x="4427538" y="58023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5" name="Line 51"/>
          <p:cNvSpPr>
            <a:spLocks noChangeShapeType="1"/>
          </p:cNvSpPr>
          <p:nvPr/>
        </p:nvSpPr>
        <p:spPr bwMode="auto">
          <a:xfrm>
            <a:off x="4427538" y="608965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6" name="Line 52"/>
          <p:cNvSpPr>
            <a:spLocks noChangeShapeType="1"/>
          </p:cNvSpPr>
          <p:nvPr/>
        </p:nvSpPr>
        <p:spPr bwMode="auto">
          <a:xfrm>
            <a:off x="4427538" y="63785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7" name="Line 53"/>
          <p:cNvSpPr>
            <a:spLocks noChangeShapeType="1"/>
          </p:cNvSpPr>
          <p:nvPr/>
        </p:nvSpPr>
        <p:spPr bwMode="auto">
          <a:xfrm>
            <a:off x="6227763" y="7651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8" name="Line 54"/>
          <p:cNvSpPr>
            <a:spLocks noChangeShapeType="1"/>
          </p:cNvSpPr>
          <p:nvPr/>
        </p:nvSpPr>
        <p:spPr bwMode="auto">
          <a:xfrm>
            <a:off x="6227763" y="10525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799" name="Line 55"/>
          <p:cNvSpPr>
            <a:spLocks noChangeShapeType="1"/>
          </p:cNvSpPr>
          <p:nvPr/>
        </p:nvSpPr>
        <p:spPr bwMode="auto">
          <a:xfrm>
            <a:off x="6227763" y="13414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0" name="Line 56"/>
          <p:cNvSpPr>
            <a:spLocks noChangeShapeType="1"/>
          </p:cNvSpPr>
          <p:nvPr/>
        </p:nvSpPr>
        <p:spPr bwMode="auto">
          <a:xfrm>
            <a:off x="6227763" y="16287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1" name="Line 57"/>
          <p:cNvSpPr>
            <a:spLocks noChangeShapeType="1"/>
          </p:cNvSpPr>
          <p:nvPr/>
        </p:nvSpPr>
        <p:spPr bwMode="auto">
          <a:xfrm>
            <a:off x="6227763" y="19177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2" name="Line 58"/>
          <p:cNvSpPr>
            <a:spLocks noChangeShapeType="1"/>
          </p:cNvSpPr>
          <p:nvPr/>
        </p:nvSpPr>
        <p:spPr bwMode="auto">
          <a:xfrm>
            <a:off x="6227763" y="22050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3" name="Line 59"/>
          <p:cNvSpPr>
            <a:spLocks noChangeShapeType="1"/>
          </p:cNvSpPr>
          <p:nvPr/>
        </p:nvSpPr>
        <p:spPr bwMode="auto">
          <a:xfrm>
            <a:off x="6227763" y="24923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4" name="Line 60"/>
          <p:cNvSpPr>
            <a:spLocks noChangeShapeType="1"/>
          </p:cNvSpPr>
          <p:nvPr/>
        </p:nvSpPr>
        <p:spPr bwMode="auto">
          <a:xfrm>
            <a:off x="6227763" y="277971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5" name="Line 61"/>
          <p:cNvSpPr>
            <a:spLocks noChangeShapeType="1"/>
          </p:cNvSpPr>
          <p:nvPr/>
        </p:nvSpPr>
        <p:spPr bwMode="auto">
          <a:xfrm>
            <a:off x="6227763" y="30686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6" name="Line 62"/>
          <p:cNvSpPr>
            <a:spLocks noChangeShapeType="1"/>
          </p:cNvSpPr>
          <p:nvPr/>
        </p:nvSpPr>
        <p:spPr bwMode="auto">
          <a:xfrm>
            <a:off x="6227763" y="335597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7" name="Line 63"/>
          <p:cNvSpPr>
            <a:spLocks noChangeShapeType="1"/>
          </p:cNvSpPr>
          <p:nvPr/>
        </p:nvSpPr>
        <p:spPr bwMode="auto">
          <a:xfrm>
            <a:off x="6227763" y="36449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8" name="Line 64"/>
          <p:cNvSpPr>
            <a:spLocks noChangeShapeType="1"/>
          </p:cNvSpPr>
          <p:nvPr/>
        </p:nvSpPr>
        <p:spPr bwMode="auto">
          <a:xfrm>
            <a:off x="6227763" y="39322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09" name="Line 65"/>
          <p:cNvSpPr>
            <a:spLocks noChangeShapeType="1"/>
          </p:cNvSpPr>
          <p:nvPr/>
        </p:nvSpPr>
        <p:spPr bwMode="auto">
          <a:xfrm>
            <a:off x="6227763" y="42211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0" name="Line 66"/>
          <p:cNvSpPr>
            <a:spLocks noChangeShapeType="1"/>
          </p:cNvSpPr>
          <p:nvPr/>
        </p:nvSpPr>
        <p:spPr bwMode="auto">
          <a:xfrm>
            <a:off x="6227763" y="45085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1" name="Line 67"/>
          <p:cNvSpPr>
            <a:spLocks noChangeShapeType="1"/>
          </p:cNvSpPr>
          <p:nvPr/>
        </p:nvSpPr>
        <p:spPr bwMode="auto">
          <a:xfrm>
            <a:off x="6227763" y="42211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2" name="Line 68"/>
          <p:cNvSpPr>
            <a:spLocks noChangeShapeType="1"/>
          </p:cNvSpPr>
          <p:nvPr/>
        </p:nvSpPr>
        <p:spPr bwMode="auto">
          <a:xfrm>
            <a:off x="6227763" y="45085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3" name="Line 69"/>
          <p:cNvSpPr>
            <a:spLocks noChangeShapeType="1"/>
          </p:cNvSpPr>
          <p:nvPr/>
        </p:nvSpPr>
        <p:spPr bwMode="auto">
          <a:xfrm>
            <a:off x="6227763" y="47958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4" name="Line 70"/>
          <p:cNvSpPr>
            <a:spLocks noChangeShapeType="1"/>
          </p:cNvSpPr>
          <p:nvPr/>
        </p:nvSpPr>
        <p:spPr bwMode="auto">
          <a:xfrm>
            <a:off x="6227763" y="50847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5" name="Line 71"/>
          <p:cNvSpPr>
            <a:spLocks noChangeShapeType="1"/>
          </p:cNvSpPr>
          <p:nvPr/>
        </p:nvSpPr>
        <p:spPr bwMode="auto">
          <a:xfrm>
            <a:off x="6227763" y="5372100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6" name="Line 72"/>
          <p:cNvSpPr>
            <a:spLocks noChangeShapeType="1"/>
          </p:cNvSpPr>
          <p:nvPr/>
        </p:nvSpPr>
        <p:spPr bwMode="auto">
          <a:xfrm>
            <a:off x="6227763" y="5661025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17" name="Line 73"/>
          <p:cNvSpPr>
            <a:spLocks noChangeShapeType="1"/>
          </p:cNvSpPr>
          <p:nvPr/>
        </p:nvSpPr>
        <p:spPr bwMode="auto">
          <a:xfrm>
            <a:off x="6227763" y="5948363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818" name="Object 74"/>
              <p:cNvSpPr txBox="1"/>
              <p:nvPr/>
            </p:nvSpPr>
            <p:spPr bwMode="auto">
              <a:xfrm>
                <a:off x="1547813" y="6340475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18" name="Object 7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6340475"/>
                <a:ext cx="338137" cy="257175"/>
              </a:xfrm>
              <a:prstGeom prst="rect">
                <a:avLst/>
              </a:prstGeom>
              <a:blipFill>
                <a:blip r:embed="rId3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19" name="Object 75"/>
              <p:cNvSpPr txBox="1"/>
              <p:nvPr/>
            </p:nvSpPr>
            <p:spPr bwMode="auto">
              <a:xfrm>
                <a:off x="1547813" y="6051550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19" name="Object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6051550"/>
                <a:ext cx="338137" cy="257175"/>
              </a:xfrm>
              <a:prstGeom prst="rect">
                <a:avLst/>
              </a:prstGeom>
              <a:blipFill>
                <a:blip r:embed="rId4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0" name="Object 76"/>
              <p:cNvSpPr txBox="1"/>
              <p:nvPr/>
            </p:nvSpPr>
            <p:spPr bwMode="auto">
              <a:xfrm>
                <a:off x="1547813" y="5764213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0" name="Object 7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5764213"/>
                <a:ext cx="338137" cy="257175"/>
              </a:xfrm>
              <a:prstGeom prst="rect">
                <a:avLst/>
              </a:prstGeom>
              <a:blipFill>
                <a:blip r:embed="rId5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1" name="Object 77"/>
              <p:cNvSpPr txBox="1"/>
              <p:nvPr/>
            </p:nvSpPr>
            <p:spPr bwMode="auto">
              <a:xfrm>
                <a:off x="1547813" y="5476875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1" name="Object 7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5476875"/>
                <a:ext cx="338137" cy="257175"/>
              </a:xfrm>
              <a:prstGeom prst="rect">
                <a:avLst/>
              </a:prstGeom>
              <a:blipFill>
                <a:blip r:embed="rId6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2" name="Object 78"/>
              <p:cNvSpPr txBox="1"/>
              <p:nvPr/>
            </p:nvSpPr>
            <p:spPr bwMode="auto">
              <a:xfrm>
                <a:off x="1547813" y="5156200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2" name="Object 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47813" y="5156200"/>
                <a:ext cx="338137" cy="257175"/>
              </a:xfrm>
              <a:prstGeom prst="rect">
                <a:avLst/>
              </a:prstGeom>
              <a:blipFill>
                <a:blip r:embed="rId7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3" name="Object 79"/>
              <p:cNvSpPr txBox="1"/>
              <p:nvPr/>
            </p:nvSpPr>
            <p:spPr bwMode="auto">
              <a:xfrm>
                <a:off x="1571625" y="4867275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3" name="Object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4867275"/>
                <a:ext cx="288925" cy="257175"/>
              </a:xfrm>
              <a:prstGeom prst="rect">
                <a:avLst/>
              </a:prstGeom>
              <a:blipFill>
                <a:blip r:embed="rId8"/>
                <a:stretch>
                  <a:fillRect r="-1063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4" name="Object 80"/>
              <p:cNvSpPr txBox="1"/>
              <p:nvPr/>
            </p:nvSpPr>
            <p:spPr bwMode="auto">
              <a:xfrm>
                <a:off x="1571625" y="4579938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4" name="Object 8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4579938"/>
                <a:ext cx="288925" cy="257175"/>
              </a:xfrm>
              <a:prstGeom prst="rect">
                <a:avLst/>
              </a:prstGeom>
              <a:blipFill>
                <a:blip r:embed="rId9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5" name="Object 81"/>
              <p:cNvSpPr txBox="1"/>
              <p:nvPr/>
            </p:nvSpPr>
            <p:spPr bwMode="auto">
              <a:xfrm>
                <a:off x="1571625" y="4292600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5" name="Object 8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4292600"/>
                <a:ext cx="288925" cy="257175"/>
              </a:xfrm>
              <a:prstGeom prst="rect">
                <a:avLst/>
              </a:prstGeom>
              <a:blipFill>
                <a:blip r:embed="rId10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6" name="Object 82"/>
              <p:cNvSpPr txBox="1"/>
              <p:nvPr/>
            </p:nvSpPr>
            <p:spPr bwMode="auto">
              <a:xfrm>
                <a:off x="1571625" y="4037013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6" name="Object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4037013"/>
                <a:ext cx="288925" cy="257175"/>
              </a:xfrm>
              <a:prstGeom prst="rect">
                <a:avLst/>
              </a:prstGeom>
              <a:blipFill>
                <a:blip r:embed="rId11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7" name="Object 83"/>
              <p:cNvSpPr txBox="1"/>
              <p:nvPr/>
            </p:nvSpPr>
            <p:spPr bwMode="auto">
              <a:xfrm>
                <a:off x="1571625" y="3748088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7" name="Object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3748088"/>
                <a:ext cx="288925" cy="257175"/>
              </a:xfrm>
              <a:prstGeom prst="rect">
                <a:avLst/>
              </a:prstGeom>
              <a:blipFill>
                <a:blip r:embed="rId12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8" name="Object 84"/>
              <p:cNvSpPr txBox="1"/>
              <p:nvPr/>
            </p:nvSpPr>
            <p:spPr bwMode="auto">
              <a:xfrm>
                <a:off x="1571625" y="3460750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8" name="Object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3460750"/>
                <a:ext cx="288925" cy="257175"/>
              </a:xfrm>
              <a:prstGeom prst="rect">
                <a:avLst/>
              </a:prstGeom>
              <a:blipFill>
                <a:blip r:embed="rId13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29" name="Object 85"/>
              <p:cNvSpPr txBox="1"/>
              <p:nvPr/>
            </p:nvSpPr>
            <p:spPr bwMode="auto">
              <a:xfrm>
                <a:off x="1571625" y="3173413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29" name="Object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3173413"/>
                <a:ext cx="288925" cy="257175"/>
              </a:xfrm>
              <a:prstGeom prst="rect">
                <a:avLst/>
              </a:prstGeom>
              <a:blipFill>
                <a:blip r:embed="rId14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0" name="Object 86"/>
              <p:cNvSpPr txBox="1"/>
              <p:nvPr/>
            </p:nvSpPr>
            <p:spPr bwMode="auto">
              <a:xfrm>
                <a:off x="1571625" y="2852738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0" name="Object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71625" y="2852738"/>
                <a:ext cx="288925" cy="257175"/>
              </a:xfrm>
              <a:prstGeom prst="rect">
                <a:avLst/>
              </a:prstGeom>
              <a:blipFill>
                <a:blip r:embed="rId15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1" name="Object 87"/>
              <p:cNvSpPr txBox="1"/>
              <p:nvPr/>
            </p:nvSpPr>
            <p:spPr bwMode="auto">
              <a:xfrm>
                <a:off x="1603375" y="2579688"/>
                <a:ext cx="227013" cy="225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1" name="Object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03375" y="2579688"/>
                <a:ext cx="227013" cy="225425"/>
              </a:xfrm>
              <a:prstGeom prst="rect">
                <a:avLst/>
              </a:prstGeom>
              <a:blipFill>
                <a:blip r:embed="rId16"/>
                <a:stretch>
                  <a:fillRect r="-540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2" name="Object 88"/>
              <p:cNvSpPr txBox="1"/>
              <p:nvPr/>
            </p:nvSpPr>
            <p:spPr bwMode="auto">
              <a:xfrm>
                <a:off x="1660525" y="2300288"/>
                <a:ext cx="112713" cy="209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3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2" name="Object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60525" y="2300288"/>
                <a:ext cx="112713" cy="209550"/>
              </a:xfrm>
              <a:prstGeom prst="rect">
                <a:avLst/>
              </a:prstGeom>
              <a:blipFill>
                <a:blip r:embed="rId17"/>
                <a:stretch>
                  <a:fillRect r="-2105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3" name="Object 89"/>
              <p:cNvSpPr txBox="1"/>
              <p:nvPr/>
            </p:nvSpPr>
            <p:spPr bwMode="auto">
              <a:xfrm>
                <a:off x="1539875" y="1989138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3" name="Object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875" y="1989138"/>
                <a:ext cx="355600" cy="257175"/>
              </a:xfrm>
              <a:prstGeom prst="rect">
                <a:avLst/>
              </a:prstGeom>
              <a:blipFill>
                <a:blip r:embed="rId18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4" name="Object 90"/>
              <p:cNvSpPr txBox="1"/>
              <p:nvPr/>
            </p:nvSpPr>
            <p:spPr bwMode="auto">
              <a:xfrm>
                <a:off x="1539875" y="1731963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4" name="Object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875" y="1731963"/>
                <a:ext cx="355600" cy="257175"/>
              </a:xfrm>
              <a:prstGeom prst="rect">
                <a:avLst/>
              </a:prstGeom>
              <a:blipFill>
                <a:blip r:embed="rId19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5" name="Object 91"/>
              <p:cNvSpPr txBox="1"/>
              <p:nvPr/>
            </p:nvSpPr>
            <p:spPr bwMode="auto">
              <a:xfrm>
                <a:off x="1539875" y="1443038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5" name="Object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875" y="1443038"/>
                <a:ext cx="355600" cy="257175"/>
              </a:xfrm>
              <a:prstGeom prst="rect">
                <a:avLst/>
              </a:prstGeom>
              <a:blipFill>
                <a:blip r:embed="rId20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6" name="Object 92"/>
              <p:cNvSpPr txBox="1"/>
              <p:nvPr/>
            </p:nvSpPr>
            <p:spPr bwMode="auto">
              <a:xfrm>
                <a:off x="1539875" y="1155700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6" name="Object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875" y="1155700"/>
                <a:ext cx="355600" cy="257175"/>
              </a:xfrm>
              <a:prstGeom prst="rect">
                <a:avLst/>
              </a:prstGeom>
              <a:blipFill>
                <a:blip r:embed="rId21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7" name="Object 93"/>
              <p:cNvSpPr txBox="1"/>
              <p:nvPr/>
            </p:nvSpPr>
            <p:spPr bwMode="auto">
              <a:xfrm>
                <a:off x="1539875" y="836613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7" name="Object 9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539875" y="836613"/>
                <a:ext cx="355600" cy="257175"/>
              </a:xfrm>
              <a:prstGeom prst="rect">
                <a:avLst/>
              </a:prstGeom>
              <a:blipFill>
                <a:blip r:embed="rId22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8" name="Object 94"/>
              <p:cNvSpPr txBox="1"/>
              <p:nvPr/>
            </p:nvSpPr>
            <p:spPr bwMode="auto">
              <a:xfrm>
                <a:off x="4679950" y="6267450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8" name="Object 9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6267450"/>
                <a:ext cx="290513" cy="257175"/>
              </a:xfrm>
              <a:prstGeom prst="rect">
                <a:avLst/>
              </a:prstGeom>
              <a:blipFill>
                <a:blip r:embed="rId23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39" name="Object 95"/>
              <p:cNvSpPr txBox="1"/>
              <p:nvPr/>
            </p:nvSpPr>
            <p:spPr bwMode="auto">
              <a:xfrm>
                <a:off x="4679950" y="5978525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39" name="Object 9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5978525"/>
                <a:ext cx="290513" cy="257175"/>
              </a:xfrm>
              <a:prstGeom prst="rect">
                <a:avLst/>
              </a:prstGeom>
              <a:blipFill>
                <a:blip r:embed="rId13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0" name="Object 96"/>
              <p:cNvSpPr txBox="1"/>
              <p:nvPr/>
            </p:nvSpPr>
            <p:spPr bwMode="auto">
              <a:xfrm>
                <a:off x="4679950" y="5691188"/>
                <a:ext cx="290513" cy="258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0" name="Object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5691188"/>
                <a:ext cx="290513" cy="258762"/>
              </a:xfrm>
              <a:prstGeom prst="rect">
                <a:avLst/>
              </a:prstGeom>
              <a:blipFill>
                <a:blip r:embed="rId12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1" name="Object 97"/>
              <p:cNvSpPr txBox="1"/>
              <p:nvPr/>
            </p:nvSpPr>
            <p:spPr bwMode="auto">
              <a:xfrm>
                <a:off x="4681538" y="5403850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1" name="Object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81538" y="5403850"/>
                <a:ext cx="288925" cy="257175"/>
              </a:xfrm>
              <a:prstGeom prst="rect">
                <a:avLst/>
              </a:prstGeom>
              <a:blipFill>
                <a:blip r:embed="rId24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2" name="Object 98"/>
              <p:cNvSpPr txBox="1"/>
              <p:nvPr/>
            </p:nvSpPr>
            <p:spPr bwMode="auto">
              <a:xfrm>
                <a:off x="4679950" y="5083175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2" name="Object 9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5083175"/>
                <a:ext cx="290513" cy="257175"/>
              </a:xfrm>
              <a:prstGeom prst="rect">
                <a:avLst/>
              </a:prstGeom>
              <a:blipFill>
                <a:blip r:embed="rId25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3" name="Object 99"/>
              <p:cNvSpPr txBox="1"/>
              <p:nvPr/>
            </p:nvSpPr>
            <p:spPr bwMode="auto">
              <a:xfrm>
                <a:off x="4679950" y="4794250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8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3" name="Object 9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4794250"/>
                <a:ext cx="288925" cy="257175"/>
              </a:xfrm>
              <a:prstGeom prst="rect">
                <a:avLst/>
              </a:prstGeom>
              <a:blipFill>
                <a:blip r:embed="rId26"/>
                <a:stretch>
                  <a:fillRect r="-1276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4" name="Object 100"/>
              <p:cNvSpPr txBox="1"/>
              <p:nvPr/>
            </p:nvSpPr>
            <p:spPr bwMode="auto">
              <a:xfrm>
                <a:off x="4679950" y="4506913"/>
                <a:ext cx="2889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9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4" name="Object 10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9950" y="4506913"/>
                <a:ext cx="288925" cy="257175"/>
              </a:xfrm>
              <a:prstGeom prst="rect">
                <a:avLst/>
              </a:prstGeom>
              <a:blipFill>
                <a:blip r:embed="rId8"/>
                <a:stretch>
                  <a:fillRect r="-1063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5" name="Object 101"/>
              <p:cNvSpPr txBox="1"/>
              <p:nvPr/>
            </p:nvSpPr>
            <p:spPr bwMode="auto">
              <a:xfrm>
                <a:off x="4649788" y="762000"/>
                <a:ext cx="354012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5" name="Object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9788" y="762000"/>
                <a:ext cx="354012" cy="257175"/>
              </a:xfrm>
              <a:prstGeom prst="rect">
                <a:avLst/>
              </a:prstGeom>
              <a:blipFill>
                <a:blip r:embed="rId27"/>
                <a:stretch>
                  <a:fillRect r="-689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6" name="Object 102"/>
              <p:cNvSpPr txBox="1"/>
              <p:nvPr/>
            </p:nvSpPr>
            <p:spPr bwMode="auto">
              <a:xfrm>
                <a:off x="4656138" y="4249738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6" name="Object 10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4249738"/>
                <a:ext cx="338137" cy="257175"/>
              </a:xfrm>
              <a:prstGeom prst="rect">
                <a:avLst/>
              </a:prstGeom>
              <a:blipFill>
                <a:blip r:embed="rId28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7" name="Object 103"/>
              <p:cNvSpPr txBox="1"/>
              <p:nvPr/>
            </p:nvSpPr>
            <p:spPr bwMode="auto">
              <a:xfrm>
                <a:off x="4656138" y="3960813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7" name="Object 10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3960813"/>
                <a:ext cx="338137" cy="257175"/>
              </a:xfrm>
              <a:prstGeom prst="rect">
                <a:avLst/>
              </a:prstGeom>
              <a:blipFill>
                <a:blip r:embed="rId29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8" name="Object 104"/>
              <p:cNvSpPr txBox="1"/>
              <p:nvPr/>
            </p:nvSpPr>
            <p:spPr bwMode="auto">
              <a:xfrm>
                <a:off x="4656138" y="3673475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8" name="Object 10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3673475"/>
                <a:ext cx="338137" cy="257175"/>
              </a:xfrm>
              <a:prstGeom prst="rect">
                <a:avLst/>
              </a:prstGeom>
              <a:blipFill>
                <a:blip r:embed="rId5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49" name="Object 105"/>
              <p:cNvSpPr txBox="1"/>
              <p:nvPr/>
            </p:nvSpPr>
            <p:spPr bwMode="auto">
              <a:xfrm>
                <a:off x="4656138" y="3386138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49" name="Object 10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3386138"/>
                <a:ext cx="338137" cy="257175"/>
              </a:xfrm>
              <a:prstGeom prst="rect">
                <a:avLst/>
              </a:prstGeom>
              <a:blipFill>
                <a:blip r:embed="rId30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0" name="Object 106"/>
              <p:cNvSpPr txBox="1"/>
              <p:nvPr/>
            </p:nvSpPr>
            <p:spPr bwMode="auto">
              <a:xfrm>
                <a:off x="4656138" y="3065463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0" name="Object 10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3065463"/>
                <a:ext cx="338137" cy="257175"/>
              </a:xfrm>
              <a:prstGeom prst="rect">
                <a:avLst/>
              </a:prstGeom>
              <a:blipFill>
                <a:blip r:embed="rId31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1" name="Object 107"/>
              <p:cNvSpPr txBox="1"/>
              <p:nvPr/>
            </p:nvSpPr>
            <p:spPr bwMode="auto">
              <a:xfrm>
                <a:off x="4656138" y="2776538"/>
                <a:ext cx="3397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1" name="Object 10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2776538"/>
                <a:ext cx="339725" cy="257175"/>
              </a:xfrm>
              <a:prstGeom prst="rect">
                <a:avLst/>
              </a:prstGeom>
              <a:blipFill>
                <a:blip r:embed="rId32"/>
                <a:stretch>
                  <a:fillRect r="-89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2" name="Object 108"/>
              <p:cNvSpPr txBox="1"/>
              <p:nvPr/>
            </p:nvSpPr>
            <p:spPr bwMode="auto">
              <a:xfrm>
                <a:off x="4656138" y="2489200"/>
                <a:ext cx="338137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16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2" name="Object 10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2489200"/>
                <a:ext cx="338137" cy="257175"/>
              </a:xfrm>
              <a:prstGeom prst="rect">
                <a:avLst/>
              </a:prstGeom>
              <a:blipFill>
                <a:blip r:embed="rId33"/>
                <a:stretch>
                  <a:fillRect r="-1090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3" name="Object 109"/>
              <p:cNvSpPr txBox="1"/>
              <p:nvPr/>
            </p:nvSpPr>
            <p:spPr bwMode="auto">
              <a:xfrm>
                <a:off x="4656138" y="2201863"/>
                <a:ext cx="3397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17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3" name="Object 10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2201863"/>
                <a:ext cx="339725" cy="257175"/>
              </a:xfrm>
              <a:prstGeom prst="rect">
                <a:avLst/>
              </a:prstGeom>
              <a:blipFill>
                <a:blip r:embed="rId34"/>
                <a:stretch>
                  <a:fillRect r="-89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4" name="Object 110"/>
              <p:cNvSpPr txBox="1"/>
              <p:nvPr/>
            </p:nvSpPr>
            <p:spPr bwMode="auto">
              <a:xfrm>
                <a:off x="4656138" y="1914525"/>
                <a:ext cx="3397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18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4" name="Object 1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1914525"/>
                <a:ext cx="339725" cy="257175"/>
              </a:xfrm>
              <a:prstGeom prst="rect">
                <a:avLst/>
              </a:prstGeom>
              <a:blipFill>
                <a:blip r:embed="rId35"/>
                <a:stretch>
                  <a:fillRect r="-892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5" name="Object 111"/>
              <p:cNvSpPr txBox="1"/>
              <p:nvPr/>
            </p:nvSpPr>
            <p:spPr bwMode="auto">
              <a:xfrm>
                <a:off x="4656138" y="1625600"/>
                <a:ext cx="3397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19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5" name="Object 1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1625600"/>
                <a:ext cx="339725" cy="257175"/>
              </a:xfrm>
              <a:prstGeom prst="rect">
                <a:avLst/>
              </a:prstGeom>
              <a:blipFill>
                <a:blip r:embed="rId36"/>
                <a:stretch>
                  <a:fillRect r="-71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6" name="Object 112"/>
              <p:cNvSpPr txBox="1"/>
              <p:nvPr/>
            </p:nvSpPr>
            <p:spPr bwMode="auto">
              <a:xfrm>
                <a:off x="4648200" y="1338263"/>
                <a:ext cx="3556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20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6" name="Object 1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8200" y="1338263"/>
                <a:ext cx="355600" cy="257175"/>
              </a:xfrm>
              <a:prstGeom prst="rect">
                <a:avLst/>
              </a:prstGeom>
              <a:blipFill>
                <a:blip r:embed="rId37"/>
                <a:stretch>
                  <a:fillRect r="-517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7" name="Object 113"/>
              <p:cNvSpPr txBox="1"/>
              <p:nvPr/>
            </p:nvSpPr>
            <p:spPr bwMode="auto">
              <a:xfrm>
                <a:off x="4656138" y="1081088"/>
                <a:ext cx="3397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7" name="Object 1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56138" y="1081088"/>
                <a:ext cx="339725" cy="257175"/>
              </a:xfrm>
              <a:prstGeom prst="rect">
                <a:avLst/>
              </a:prstGeom>
              <a:blipFill>
                <a:blip r:embed="rId38"/>
                <a:stretch>
                  <a:fillRect r="-10714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8" name="Object 114"/>
              <p:cNvSpPr txBox="1"/>
              <p:nvPr/>
            </p:nvSpPr>
            <p:spPr bwMode="auto">
              <a:xfrm>
                <a:off x="6424613" y="5837238"/>
                <a:ext cx="4032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8" name="Object 1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4613" y="5837238"/>
                <a:ext cx="403225" cy="257175"/>
              </a:xfrm>
              <a:prstGeom prst="rect">
                <a:avLst/>
              </a:prstGeom>
              <a:blipFill>
                <a:blip r:embed="rId39"/>
                <a:stretch>
                  <a:fillRect r="-10606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59" name="Object 115"/>
              <p:cNvSpPr txBox="1"/>
              <p:nvPr/>
            </p:nvSpPr>
            <p:spPr bwMode="auto">
              <a:xfrm>
                <a:off x="6416675" y="5549900"/>
                <a:ext cx="419100" cy="2587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−10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59" name="Object 1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16675" y="5549900"/>
                <a:ext cx="419100" cy="258763"/>
              </a:xfrm>
              <a:prstGeom prst="rect">
                <a:avLst/>
              </a:prstGeom>
              <a:blipFill>
                <a:blip r:embed="rId40"/>
                <a:stretch>
                  <a:fillRect r="-735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0" name="Object 116"/>
              <p:cNvSpPr txBox="1"/>
              <p:nvPr/>
            </p:nvSpPr>
            <p:spPr bwMode="auto">
              <a:xfrm>
                <a:off x="6450013" y="5262563"/>
                <a:ext cx="3524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−9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0" name="Object 1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50013" y="5262563"/>
                <a:ext cx="352425" cy="257175"/>
              </a:xfrm>
              <a:prstGeom prst="rect">
                <a:avLst/>
              </a:prstGeom>
              <a:blipFill>
                <a:blip r:embed="rId41"/>
                <a:stretch>
                  <a:fillRect r="-862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1" name="Object 117"/>
              <p:cNvSpPr txBox="1"/>
              <p:nvPr/>
            </p:nvSpPr>
            <p:spPr bwMode="auto">
              <a:xfrm>
                <a:off x="6448425" y="4941888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−8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1" name="Object 1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4941888"/>
                <a:ext cx="354013" cy="257175"/>
              </a:xfrm>
              <a:prstGeom prst="rect">
                <a:avLst/>
              </a:prstGeom>
              <a:blipFill>
                <a:blip r:embed="rId42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2" name="Object 118"/>
              <p:cNvSpPr txBox="1"/>
              <p:nvPr/>
            </p:nvSpPr>
            <p:spPr bwMode="auto">
              <a:xfrm>
                <a:off x="6448425" y="4652963"/>
                <a:ext cx="3524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−7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2" name="Object 1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4652963"/>
                <a:ext cx="352425" cy="257175"/>
              </a:xfrm>
              <a:prstGeom prst="rect">
                <a:avLst/>
              </a:prstGeom>
              <a:blipFill>
                <a:blip r:embed="rId43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3" name="Object 119"/>
              <p:cNvSpPr txBox="1"/>
              <p:nvPr/>
            </p:nvSpPr>
            <p:spPr bwMode="auto">
              <a:xfrm>
                <a:off x="6448425" y="4365625"/>
                <a:ext cx="352425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−6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3" name="Object 1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4365625"/>
                <a:ext cx="352425" cy="257175"/>
              </a:xfrm>
              <a:prstGeom prst="rect">
                <a:avLst/>
              </a:prstGeom>
              <a:blipFill>
                <a:blip r:embed="rId44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4" name="Object 120"/>
              <p:cNvSpPr txBox="1"/>
              <p:nvPr/>
            </p:nvSpPr>
            <p:spPr bwMode="auto">
              <a:xfrm>
                <a:off x="6481763" y="620713"/>
                <a:ext cx="290512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4" name="Object 1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1763" y="620713"/>
                <a:ext cx="290512" cy="257175"/>
              </a:xfrm>
              <a:prstGeom prst="rect">
                <a:avLst/>
              </a:prstGeom>
              <a:blipFill>
                <a:blip r:embed="rId25"/>
                <a:stretch>
                  <a:fillRect r="-104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5" name="Object 121"/>
              <p:cNvSpPr txBox="1"/>
              <p:nvPr/>
            </p:nvSpPr>
            <p:spPr bwMode="auto">
              <a:xfrm>
                <a:off x="6448425" y="4108450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5" name="Object 1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4108450"/>
                <a:ext cx="354013" cy="257175"/>
              </a:xfrm>
              <a:prstGeom prst="rect">
                <a:avLst/>
              </a:prstGeom>
              <a:blipFill>
                <a:blip r:embed="rId45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6" name="Object 122"/>
              <p:cNvSpPr txBox="1"/>
              <p:nvPr/>
            </p:nvSpPr>
            <p:spPr bwMode="auto">
              <a:xfrm>
                <a:off x="6448425" y="3819525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6" name="Object 1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3819525"/>
                <a:ext cx="354013" cy="257175"/>
              </a:xfrm>
              <a:prstGeom prst="rect">
                <a:avLst/>
              </a:prstGeom>
              <a:blipFill>
                <a:blip r:embed="rId21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7" name="Object 123"/>
              <p:cNvSpPr txBox="1"/>
              <p:nvPr/>
            </p:nvSpPr>
            <p:spPr bwMode="auto">
              <a:xfrm>
                <a:off x="6448425" y="3532188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7" name="Object 1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3532188"/>
                <a:ext cx="354013" cy="257175"/>
              </a:xfrm>
              <a:prstGeom prst="rect">
                <a:avLst/>
              </a:prstGeom>
              <a:blipFill>
                <a:blip r:embed="rId46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8" name="Object 124"/>
              <p:cNvSpPr txBox="1"/>
              <p:nvPr/>
            </p:nvSpPr>
            <p:spPr bwMode="auto">
              <a:xfrm>
                <a:off x="6448425" y="3244850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8" name="Object 1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3244850"/>
                <a:ext cx="354013" cy="257175"/>
              </a:xfrm>
              <a:prstGeom prst="rect">
                <a:avLst/>
              </a:prstGeom>
              <a:blipFill>
                <a:blip r:embed="rId19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69" name="Object 125"/>
              <p:cNvSpPr txBox="1"/>
              <p:nvPr/>
            </p:nvSpPr>
            <p:spPr bwMode="auto">
              <a:xfrm>
                <a:off x="6448425" y="2924175"/>
                <a:ext cx="3540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69" name="Object 1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48425" y="2924175"/>
                <a:ext cx="354013" cy="257175"/>
              </a:xfrm>
              <a:prstGeom prst="rect">
                <a:avLst/>
              </a:prstGeom>
              <a:blipFill>
                <a:blip r:embed="rId47"/>
                <a:stretch>
                  <a:fillRect r="-1034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0" name="Object 126"/>
              <p:cNvSpPr txBox="1"/>
              <p:nvPr/>
            </p:nvSpPr>
            <p:spPr bwMode="auto">
              <a:xfrm>
                <a:off x="6569075" y="2659063"/>
                <a:ext cx="112713" cy="2095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3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0" name="Object 1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69075" y="2659063"/>
                <a:ext cx="112713" cy="209550"/>
              </a:xfrm>
              <a:prstGeom prst="rect">
                <a:avLst/>
              </a:prstGeom>
              <a:blipFill>
                <a:blip r:embed="rId48"/>
                <a:stretch>
                  <a:fillRect r="-2222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1" name="Object 127"/>
              <p:cNvSpPr txBox="1"/>
              <p:nvPr/>
            </p:nvSpPr>
            <p:spPr bwMode="auto">
              <a:xfrm>
                <a:off x="6511925" y="2363788"/>
                <a:ext cx="225425" cy="2254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1" name="Object 1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511925" y="2363788"/>
                <a:ext cx="225425" cy="225425"/>
              </a:xfrm>
              <a:prstGeom prst="rect">
                <a:avLst/>
              </a:prstGeom>
              <a:blipFill>
                <a:blip r:embed="rId49"/>
                <a:stretch>
                  <a:fillRect r="-540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2" name="Object 128"/>
              <p:cNvSpPr txBox="1"/>
              <p:nvPr/>
            </p:nvSpPr>
            <p:spPr bwMode="auto">
              <a:xfrm>
                <a:off x="6480175" y="2060575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2" name="Object 1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0175" y="2060575"/>
                <a:ext cx="290513" cy="257175"/>
              </a:xfrm>
              <a:prstGeom prst="rect">
                <a:avLst/>
              </a:prstGeom>
              <a:blipFill>
                <a:blip r:embed="rId15"/>
                <a:stretch>
                  <a:fillRect r="-104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3" name="Object 129"/>
              <p:cNvSpPr txBox="1"/>
              <p:nvPr/>
            </p:nvSpPr>
            <p:spPr bwMode="auto">
              <a:xfrm>
                <a:off x="6480175" y="1773238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3" name="Object 1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0175" y="1773238"/>
                <a:ext cx="290513" cy="257175"/>
              </a:xfrm>
              <a:prstGeom prst="rect">
                <a:avLst/>
              </a:prstGeom>
              <a:blipFill>
                <a:blip r:embed="rId14"/>
                <a:stretch>
                  <a:fillRect r="-104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4" name="Object 130"/>
              <p:cNvSpPr txBox="1"/>
              <p:nvPr/>
            </p:nvSpPr>
            <p:spPr bwMode="auto">
              <a:xfrm>
                <a:off x="6480175" y="1484313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4" name="Object 1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0175" y="1484313"/>
                <a:ext cx="290513" cy="257175"/>
              </a:xfrm>
              <a:prstGeom prst="rect">
                <a:avLst/>
              </a:prstGeom>
              <a:blipFill>
                <a:blip r:embed="rId50"/>
                <a:stretch>
                  <a:fillRect r="-104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5" name="Object 131"/>
              <p:cNvSpPr txBox="1"/>
              <p:nvPr/>
            </p:nvSpPr>
            <p:spPr bwMode="auto">
              <a:xfrm>
                <a:off x="6480175" y="1196975"/>
                <a:ext cx="292100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5" name="Object 1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0175" y="1196975"/>
                <a:ext cx="292100" cy="257175"/>
              </a:xfrm>
              <a:prstGeom prst="rect">
                <a:avLst/>
              </a:prstGeom>
              <a:blipFill>
                <a:blip r:embed="rId51"/>
                <a:stretch>
                  <a:fillRect r="-125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876" name="Object 132"/>
              <p:cNvSpPr txBox="1"/>
              <p:nvPr/>
            </p:nvSpPr>
            <p:spPr bwMode="auto">
              <a:xfrm>
                <a:off x="6480175" y="939800"/>
                <a:ext cx="290513" cy="25717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76" name="Object 1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0175" y="939800"/>
                <a:ext cx="290513" cy="257175"/>
              </a:xfrm>
              <a:prstGeom prst="rect">
                <a:avLst/>
              </a:prstGeom>
              <a:blipFill>
                <a:blip r:embed="rId11"/>
                <a:stretch>
                  <a:fillRect r="-1041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877" name="Line 133"/>
          <p:cNvSpPr>
            <a:spLocks noChangeShapeType="1"/>
          </p:cNvSpPr>
          <p:nvPr/>
        </p:nvSpPr>
        <p:spPr bwMode="auto">
          <a:xfrm>
            <a:off x="2627313" y="1484313"/>
            <a:ext cx="504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78" name="Line 134"/>
          <p:cNvSpPr>
            <a:spLocks noChangeShapeType="1"/>
          </p:cNvSpPr>
          <p:nvPr/>
        </p:nvSpPr>
        <p:spPr bwMode="auto">
          <a:xfrm>
            <a:off x="2195513" y="21336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79" name="Line 135"/>
          <p:cNvSpPr>
            <a:spLocks noChangeShapeType="1"/>
          </p:cNvSpPr>
          <p:nvPr/>
        </p:nvSpPr>
        <p:spPr bwMode="auto">
          <a:xfrm>
            <a:off x="3421063" y="2420938"/>
            <a:ext cx="4302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0" name="Line 136"/>
          <p:cNvSpPr>
            <a:spLocks noChangeShapeType="1"/>
          </p:cNvSpPr>
          <p:nvPr/>
        </p:nvSpPr>
        <p:spPr bwMode="auto">
          <a:xfrm>
            <a:off x="2195513" y="3860800"/>
            <a:ext cx="10080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1" name="Line 137"/>
          <p:cNvSpPr>
            <a:spLocks noChangeShapeType="1"/>
          </p:cNvSpPr>
          <p:nvPr/>
        </p:nvSpPr>
        <p:spPr bwMode="auto">
          <a:xfrm>
            <a:off x="3492500" y="4221163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2" name="Line 138"/>
          <p:cNvSpPr>
            <a:spLocks noChangeShapeType="1"/>
          </p:cNvSpPr>
          <p:nvPr/>
        </p:nvSpPr>
        <p:spPr bwMode="auto">
          <a:xfrm flipV="1">
            <a:off x="2339975" y="333375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3" name="Line 139"/>
          <p:cNvSpPr>
            <a:spLocks noChangeShapeType="1"/>
          </p:cNvSpPr>
          <p:nvPr/>
        </p:nvSpPr>
        <p:spPr bwMode="auto">
          <a:xfrm>
            <a:off x="2627313" y="2852738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4" name="Line 140"/>
          <p:cNvSpPr>
            <a:spLocks noChangeShapeType="1"/>
          </p:cNvSpPr>
          <p:nvPr/>
        </p:nvSpPr>
        <p:spPr bwMode="auto">
          <a:xfrm>
            <a:off x="2771775" y="1484313"/>
            <a:ext cx="0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5" name="Rectangle 141" descr="浅色上对角线"/>
          <p:cNvSpPr>
            <a:spLocks noChangeArrowheads="1"/>
          </p:cNvSpPr>
          <p:nvPr/>
        </p:nvSpPr>
        <p:spPr bwMode="auto">
          <a:xfrm>
            <a:off x="2339975" y="3068638"/>
            <a:ext cx="1800225" cy="144462"/>
          </a:xfrm>
          <a:prstGeom prst="rect">
            <a:avLst/>
          </a:prstGeom>
          <a:pattFill prst="ltUpDiag">
            <a:fgClr>
              <a:schemeClr val="bg2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886" name="Line 142"/>
          <p:cNvSpPr>
            <a:spLocks noChangeShapeType="1"/>
          </p:cNvSpPr>
          <p:nvPr/>
        </p:nvSpPr>
        <p:spPr bwMode="auto">
          <a:xfrm flipV="1">
            <a:off x="3563938" y="242093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7" name="Line 143"/>
          <p:cNvSpPr>
            <a:spLocks noChangeShapeType="1"/>
          </p:cNvSpPr>
          <p:nvPr/>
        </p:nvSpPr>
        <p:spPr bwMode="auto">
          <a:xfrm>
            <a:off x="3563938" y="3213100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88" name="Text Box 144"/>
          <p:cNvSpPr txBox="1">
            <a:spLocks noChangeArrowheads="1"/>
          </p:cNvSpPr>
          <p:nvPr/>
        </p:nvSpPr>
        <p:spPr bwMode="auto">
          <a:xfrm>
            <a:off x="2843213" y="3195638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可见光</a:t>
            </a:r>
          </a:p>
        </p:txBody>
      </p:sp>
      <p:sp>
        <p:nvSpPr>
          <p:cNvPr id="159889" name="Text Box 145"/>
          <p:cNvSpPr txBox="1">
            <a:spLocks noChangeArrowheads="1"/>
          </p:cNvSpPr>
          <p:nvPr/>
        </p:nvSpPr>
        <p:spPr bwMode="auto">
          <a:xfrm>
            <a:off x="2124075" y="4365625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无线电波</a:t>
            </a:r>
          </a:p>
        </p:txBody>
      </p:sp>
      <p:sp>
        <p:nvSpPr>
          <p:cNvPr id="159890" name="Text Box 146"/>
          <p:cNvSpPr txBox="1">
            <a:spLocks noChangeArrowheads="1"/>
          </p:cNvSpPr>
          <p:nvPr/>
        </p:nvSpPr>
        <p:spPr bwMode="auto">
          <a:xfrm>
            <a:off x="3563938" y="3556000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红外光</a:t>
            </a:r>
          </a:p>
        </p:txBody>
      </p:sp>
      <p:sp>
        <p:nvSpPr>
          <p:cNvPr id="159891" name="Text Box 147"/>
          <p:cNvSpPr txBox="1">
            <a:spLocks noChangeArrowheads="1"/>
          </p:cNvSpPr>
          <p:nvPr/>
        </p:nvSpPr>
        <p:spPr bwMode="auto">
          <a:xfrm>
            <a:off x="3567113" y="249237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紫外光</a:t>
            </a:r>
          </a:p>
        </p:txBody>
      </p:sp>
      <p:sp>
        <p:nvSpPr>
          <p:cNvPr id="159892" name="Text Box 148"/>
          <p:cNvSpPr txBox="1">
            <a:spLocks noChangeArrowheads="1"/>
          </p:cNvSpPr>
          <p:nvPr/>
        </p:nvSpPr>
        <p:spPr bwMode="auto">
          <a:xfrm>
            <a:off x="2771775" y="1989138"/>
            <a:ext cx="6286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1400">
                <a:latin typeface="Times New Roman" panose="02020603050405020304" pitchFamily="18" charset="0"/>
              </a:rPr>
              <a:t>x</a:t>
            </a:r>
            <a:r>
              <a:rPr lang="zh-CN" altLang="en-US" sz="1400"/>
              <a:t>射线</a:t>
            </a:r>
          </a:p>
        </p:txBody>
      </p:sp>
      <p:sp>
        <p:nvSpPr>
          <p:cNvPr id="159893" name="Text Box 149"/>
          <p:cNvSpPr txBox="1">
            <a:spLocks noChangeArrowheads="1"/>
          </p:cNvSpPr>
          <p:nvPr/>
        </p:nvSpPr>
        <p:spPr bwMode="auto">
          <a:xfrm>
            <a:off x="2268538" y="981075"/>
            <a:ext cx="7175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1400">
                <a:latin typeface="Times New Roman" panose="02020603050405020304" pitchFamily="18" charset="0"/>
              </a:rPr>
              <a:t>γ</a:t>
            </a:r>
            <a:r>
              <a:rPr lang="zh-CN" altLang="en-US" sz="1400"/>
              <a:t>射线</a:t>
            </a:r>
          </a:p>
        </p:txBody>
      </p:sp>
      <p:sp>
        <p:nvSpPr>
          <p:cNvPr id="159894" name="Text Box 150"/>
          <p:cNvSpPr txBox="1">
            <a:spLocks noChangeArrowheads="1"/>
          </p:cNvSpPr>
          <p:nvPr/>
        </p:nvSpPr>
        <p:spPr bwMode="auto">
          <a:xfrm>
            <a:off x="3024188" y="4437063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短波</a:t>
            </a:r>
          </a:p>
        </p:txBody>
      </p:sp>
      <p:sp>
        <p:nvSpPr>
          <p:cNvPr id="159895" name="Text Box 151"/>
          <p:cNvSpPr txBox="1">
            <a:spLocks noChangeArrowheads="1"/>
          </p:cNvSpPr>
          <p:nvPr/>
        </p:nvSpPr>
        <p:spPr bwMode="auto">
          <a:xfrm>
            <a:off x="3059113" y="6076950"/>
            <a:ext cx="5397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长波</a:t>
            </a:r>
          </a:p>
        </p:txBody>
      </p:sp>
      <p:sp>
        <p:nvSpPr>
          <p:cNvPr id="159896" name="Text Box 152"/>
          <p:cNvSpPr txBox="1">
            <a:spLocks noChangeArrowheads="1"/>
          </p:cNvSpPr>
          <p:nvPr/>
        </p:nvSpPr>
        <p:spPr bwMode="auto">
          <a:xfrm>
            <a:off x="2484438" y="4941888"/>
            <a:ext cx="12509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电视、调频波</a:t>
            </a:r>
          </a:p>
        </p:txBody>
      </p:sp>
      <p:sp>
        <p:nvSpPr>
          <p:cNvPr id="159897" name="Line 153"/>
          <p:cNvSpPr>
            <a:spLocks noChangeShapeType="1"/>
          </p:cNvSpPr>
          <p:nvPr/>
        </p:nvSpPr>
        <p:spPr bwMode="auto">
          <a:xfrm>
            <a:off x="2628900" y="5516563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898" name="Line 154"/>
          <p:cNvSpPr>
            <a:spLocks noChangeShapeType="1"/>
          </p:cNvSpPr>
          <p:nvPr/>
        </p:nvSpPr>
        <p:spPr bwMode="auto">
          <a:xfrm>
            <a:off x="3059113" y="5805488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899" name="Object 155"/>
              <p:cNvSpPr txBox="1"/>
              <p:nvPr/>
            </p:nvSpPr>
            <p:spPr bwMode="auto">
              <a:xfrm>
                <a:off x="1157288" y="260350"/>
                <a:ext cx="762000" cy="3492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nm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899" name="Object 1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57288" y="260350"/>
                <a:ext cx="762000" cy="349250"/>
              </a:xfrm>
              <a:prstGeom prst="rect">
                <a:avLst/>
              </a:prstGeom>
              <a:blipFill>
                <a:blip r:embed="rId52"/>
                <a:stretch>
                  <a:fillRect b="-877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900" name="Object 156"/>
              <p:cNvSpPr txBox="1"/>
              <p:nvPr/>
            </p:nvSpPr>
            <p:spPr bwMode="auto">
              <a:xfrm>
                <a:off x="3709988" y="271463"/>
                <a:ext cx="717550" cy="3492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𝜈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Hz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0" name="Object 1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709988" y="271463"/>
                <a:ext cx="717550" cy="349250"/>
              </a:xfrm>
              <a:prstGeom prst="rect">
                <a:avLst/>
              </a:prstGeom>
              <a:blipFill>
                <a:blip r:embed="rId53"/>
                <a:stretch>
                  <a:fillRect b="-877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902" name="Text Box 158"/>
          <p:cNvSpPr txBox="1">
            <a:spLocks noChangeArrowheads="1"/>
          </p:cNvSpPr>
          <p:nvPr/>
        </p:nvSpPr>
        <p:spPr bwMode="auto">
          <a:xfrm>
            <a:off x="2706688" y="5516563"/>
            <a:ext cx="89535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1400"/>
              <a:t>标准广播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903" name="Object 159"/>
              <p:cNvSpPr txBox="1"/>
              <p:nvPr/>
            </p:nvSpPr>
            <p:spPr bwMode="auto">
              <a:xfrm>
                <a:off x="1112838" y="1916113"/>
                <a:ext cx="290512" cy="338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limUpp>
                        <m:limUp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limUp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A</m:t>
                          </m:r>
                        </m:e>
                        <m:li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∘</m:t>
                          </m:r>
                        </m:lim>
                      </m:limUp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3" name="Object 1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12838" y="1916113"/>
                <a:ext cx="290512" cy="338137"/>
              </a:xfrm>
              <a:prstGeom prst="rect">
                <a:avLst/>
              </a:prstGeom>
              <a:blipFill>
                <a:blip r:embed="rId54"/>
                <a:stretch>
                  <a:fillRect r="-638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904" name="Object 160"/>
              <p:cNvSpPr txBox="1"/>
              <p:nvPr/>
            </p:nvSpPr>
            <p:spPr bwMode="auto">
              <a:xfrm>
                <a:off x="1076325" y="3213100"/>
                <a:ext cx="371475" cy="2587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4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μm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4" name="Object 16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6325" y="3213100"/>
                <a:ext cx="371475" cy="258763"/>
              </a:xfrm>
              <a:prstGeom prst="rect">
                <a:avLst/>
              </a:prstGeom>
              <a:blipFill>
                <a:blip r:embed="rId55"/>
                <a:stretch>
                  <a:fillRect r="-3279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905" name="Object 161"/>
              <p:cNvSpPr txBox="1"/>
              <p:nvPr/>
            </p:nvSpPr>
            <p:spPr bwMode="auto">
              <a:xfrm>
                <a:off x="1073150" y="4005263"/>
                <a:ext cx="419100" cy="211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3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mm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5" name="Object 16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3150" y="4005263"/>
                <a:ext cx="419100" cy="211137"/>
              </a:xfrm>
              <a:prstGeom prst="rect">
                <a:avLst/>
              </a:prstGeom>
              <a:blipFill>
                <a:blip r:embed="rId5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906" name="Object 162"/>
              <p:cNvSpPr txBox="1"/>
              <p:nvPr/>
            </p:nvSpPr>
            <p:spPr bwMode="auto">
              <a:xfrm>
                <a:off x="1138238" y="4865688"/>
                <a:ext cx="273050" cy="211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3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sty m:val="p"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m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6" name="Object 1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38238" y="4865688"/>
                <a:ext cx="273050" cy="211137"/>
              </a:xfrm>
              <a:prstGeom prst="rect">
                <a:avLst/>
              </a:prstGeom>
              <a:blipFill>
                <a:blip r:embed="rId5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9907" name="Object 163"/>
              <p:cNvSpPr txBox="1"/>
              <p:nvPr/>
            </p:nvSpPr>
            <p:spPr bwMode="auto">
              <a:xfrm>
                <a:off x="1090613" y="5767388"/>
                <a:ext cx="371475" cy="2111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32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km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07" name="Object 16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0613" y="5767388"/>
                <a:ext cx="371475" cy="211137"/>
              </a:xfrm>
              <a:prstGeom prst="rect">
                <a:avLst/>
              </a:prstGeom>
              <a:blipFill>
                <a:blip r:embed="rId5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9908" name="Line 164"/>
          <p:cNvSpPr>
            <a:spLocks noChangeShapeType="1"/>
          </p:cNvSpPr>
          <p:nvPr/>
        </p:nvSpPr>
        <p:spPr bwMode="auto">
          <a:xfrm>
            <a:off x="5148263" y="148431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09" name="Line 165"/>
          <p:cNvSpPr>
            <a:spLocks noChangeShapeType="1"/>
          </p:cNvSpPr>
          <p:nvPr/>
        </p:nvSpPr>
        <p:spPr bwMode="auto">
          <a:xfrm>
            <a:off x="5148263" y="21336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0" name="Line 166"/>
          <p:cNvSpPr>
            <a:spLocks noChangeShapeType="1"/>
          </p:cNvSpPr>
          <p:nvPr/>
        </p:nvSpPr>
        <p:spPr bwMode="auto">
          <a:xfrm>
            <a:off x="5148263" y="24209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1" name="Rectangle 167" descr="浅色上对角线"/>
          <p:cNvSpPr>
            <a:spLocks noChangeArrowheads="1"/>
          </p:cNvSpPr>
          <p:nvPr/>
        </p:nvSpPr>
        <p:spPr bwMode="auto">
          <a:xfrm>
            <a:off x="5148263" y="3068638"/>
            <a:ext cx="792162" cy="144462"/>
          </a:xfrm>
          <a:prstGeom prst="rect">
            <a:avLst/>
          </a:prstGeom>
          <a:pattFill prst="ltUpDiag">
            <a:fgClr>
              <a:schemeClr val="tx1"/>
            </a:fgClr>
            <a:bgClr>
              <a:schemeClr val="bg1"/>
            </a:bgClr>
          </a:patt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912" name="Line 168"/>
          <p:cNvSpPr>
            <a:spLocks noChangeShapeType="1"/>
          </p:cNvSpPr>
          <p:nvPr/>
        </p:nvSpPr>
        <p:spPr bwMode="auto">
          <a:xfrm>
            <a:off x="5148263" y="3860800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3" name="Line 169"/>
          <p:cNvSpPr>
            <a:spLocks noChangeShapeType="1"/>
          </p:cNvSpPr>
          <p:nvPr/>
        </p:nvSpPr>
        <p:spPr bwMode="auto">
          <a:xfrm>
            <a:off x="5148263" y="42211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4" name="Rectangle 170"/>
          <p:cNvSpPr>
            <a:spLocks noChangeArrowheads="1"/>
          </p:cNvSpPr>
          <p:nvPr/>
        </p:nvSpPr>
        <p:spPr bwMode="auto">
          <a:xfrm>
            <a:off x="5148263" y="5013325"/>
            <a:ext cx="863600" cy="215900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915" name="Rectangle 171"/>
          <p:cNvSpPr>
            <a:spLocks noChangeArrowheads="1"/>
          </p:cNvSpPr>
          <p:nvPr/>
        </p:nvSpPr>
        <p:spPr bwMode="auto">
          <a:xfrm>
            <a:off x="5148263" y="5518150"/>
            <a:ext cx="863600" cy="287338"/>
          </a:xfrm>
          <a:prstGeom prst="rect">
            <a:avLst/>
          </a:prstGeom>
          <a:solidFill>
            <a:srgbClr val="DDDDD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59916" name="Line 172"/>
          <p:cNvSpPr>
            <a:spLocks noChangeShapeType="1"/>
          </p:cNvSpPr>
          <p:nvPr/>
        </p:nvSpPr>
        <p:spPr bwMode="auto">
          <a:xfrm flipV="1">
            <a:off x="2555875" y="3141663"/>
            <a:ext cx="360363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7" name="Line 173"/>
          <p:cNvSpPr>
            <a:spLocks noChangeShapeType="1"/>
          </p:cNvSpPr>
          <p:nvPr/>
        </p:nvSpPr>
        <p:spPr bwMode="auto">
          <a:xfrm>
            <a:off x="2555875" y="33575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59918" name="Text Box 174"/>
          <p:cNvSpPr txBox="1">
            <a:spLocks noChangeArrowheads="1"/>
          </p:cNvSpPr>
          <p:nvPr/>
        </p:nvSpPr>
        <p:spPr bwMode="auto">
          <a:xfrm>
            <a:off x="1116013" y="765175"/>
            <a:ext cx="458787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1800"/>
              <a:t>波长</a:t>
            </a:r>
          </a:p>
        </p:txBody>
      </p:sp>
      <p:sp>
        <p:nvSpPr>
          <p:cNvPr id="159919" name="Text Box 175"/>
          <p:cNvSpPr txBox="1">
            <a:spLocks noChangeArrowheads="1"/>
          </p:cNvSpPr>
          <p:nvPr/>
        </p:nvSpPr>
        <p:spPr bwMode="auto">
          <a:xfrm>
            <a:off x="3968750" y="765175"/>
            <a:ext cx="458788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1800"/>
              <a:t>频率</a:t>
            </a:r>
          </a:p>
        </p:txBody>
      </p:sp>
      <p:sp>
        <p:nvSpPr>
          <p:cNvPr id="159920" name="Text Box 176"/>
          <p:cNvSpPr txBox="1">
            <a:spLocks noChangeArrowheads="1"/>
          </p:cNvSpPr>
          <p:nvPr/>
        </p:nvSpPr>
        <p:spPr bwMode="auto">
          <a:xfrm>
            <a:off x="6777038" y="622300"/>
            <a:ext cx="458787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1800"/>
              <a:t>光子能量</a:t>
            </a:r>
          </a:p>
        </p:txBody>
      </p:sp>
      <p:sp>
        <p:nvSpPr>
          <p:cNvPr id="159921" name="Line 177"/>
          <p:cNvSpPr>
            <a:spLocks noChangeShapeType="1"/>
          </p:cNvSpPr>
          <p:nvPr/>
        </p:nvSpPr>
        <p:spPr bwMode="auto">
          <a:xfrm flipV="1">
            <a:off x="2411413" y="3860800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9922" name="Object 178"/>
              <p:cNvSpPr txBox="1"/>
              <p:nvPr/>
            </p:nvSpPr>
            <p:spPr bwMode="auto">
              <a:xfrm>
                <a:off x="6424613" y="224550"/>
                <a:ext cx="892175" cy="3492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𝐸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zh-CN" altLang="en-US" i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keV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59922" name="Object 17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24613" y="224550"/>
                <a:ext cx="892175" cy="349250"/>
              </a:xfrm>
              <a:prstGeom prst="rect">
                <a:avLst/>
              </a:prstGeom>
              <a:blipFill>
                <a:blip r:embed="rId59"/>
                <a:stretch>
                  <a:fillRect b="-8772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/>
          <p:cNvSpPr txBox="1">
            <a:spLocks noChangeArrowheads="1"/>
          </p:cNvSpPr>
          <p:nvPr/>
        </p:nvSpPr>
        <p:spPr bwMode="auto">
          <a:xfrm>
            <a:off x="914400" y="8382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向（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）点汇聚的球面波为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139267" name="Text Box 3"/>
          <p:cNvSpPr txBox="1">
            <a:spLocks noChangeArrowheads="1"/>
          </p:cNvSpPr>
          <p:nvPr/>
        </p:nvSpPr>
        <p:spPr bwMode="auto">
          <a:xfrm>
            <a:off x="1066800" y="3581400"/>
            <a:ext cx="5257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宋体" panose="02010600030101010101" pitchFamily="2" charset="-122"/>
              </a:rPr>
              <a:t>向（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Times New Roman" panose="02020603050405020304" pitchFamily="18" charset="0"/>
              </a:rPr>
              <a:t>-</a:t>
            </a: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）点汇聚的球面波为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9268" name="Object 4"/>
              <p:cNvSpPr txBox="1"/>
              <p:nvPr/>
            </p:nvSpPr>
            <p:spPr bwMode="auto">
              <a:xfrm>
                <a:off x="838200" y="1503363"/>
                <a:ext cx="7410450" cy="18224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9268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8200" y="1503363"/>
                <a:ext cx="7410450" cy="18224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9269" name="Object 5"/>
              <p:cNvSpPr txBox="1"/>
              <p:nvPr/>
            </p:nvSpPr>
            <p:spPr bwMode="auto">
              <a:xfrm>
                <a:off x="990600" y="4014788"/>
                <a:ext cx="7021513" cy="17256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39269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90600" y="4014788"/>
                <a:ext cx="7021513" cy="17256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Line 2"/>
          <p:cNvSpPr>
            <a:spLocks noChangeShapeType="1"/>
          </p:cNvSpPr>
          <p:nvPr/>
        </p:nvSpPr>
        <p:spPr bwMode="auto">
          <a:xfrm>
            <a:off x="0" y="2349500"/>
            <a:ext cx="4284663" cy="127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1" name="Line 3"/>
          <p:cNvSpPr>
            <a:spLocks noChangeShapeType="1"/>
          </p:cNvSpPr>
          <p:nvPr/>
        </p:nvSpPr>
        <p:spPr bwMode="auto">
          <a:xfrm>
            <a:off x="3419475" y="404813"/>
            <a:ext cx="0" cy="36004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2" name="Arc 4"/>
          <p:cNvSpPr>
            <a:spLocks/>
          </p:cNvSpPr>
          <p:nvPr/>
        </p:nvSpPr>
        <p:spPr bwMode="auto">
          <a:xfrm>
            <a:off x="322263" y="933450"/>
            <a:ext cx="3313112" cy="2833688"/>
          </a:xfrm>
          <a:custGeom>
            <a:avLst/>
            <a:gdLst>
              <a:gd name="G0" fmla="+- 0 0 0"/>
              <a:gd name="G1" fmla="+- 7423 0 0"/>
              <a:gd name="G2" fmla="+- 21600 0 0"/>
              <a:gd name="T0" fmla="*/ 20285 w 21600"/>
              <a:gd name="T1" fmla="*/ 0 h 18483"/>
              <a:gd name="T2" fmla="*/ 18554 w 21600"/>
              <a:gd name="T3" fmla="*/ 18483 h 18483"/>
              <a:gd name="T4" fmla="*/ 0 w 21600"/>
              <a:gd name="T5" fmla="*/ 7423 h 184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483" fill="none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1316"/>
                  <a:pt x="20547" y="15138"/>
                  <a:pt x="18553" y="18482"/>
                </a:cubicBezTo>
              </a:path>
              <a:path w="21600" h="18483" stroke="0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1316"/>
                  <a:pt x="20547" y="15138"/>
                  <a:pt x="18553" y="18482"/>
                </a:cubicBezTo>
                <a:lnTo>
                  <a:pt x="0" y="7423"/>
                </a:lnTo>
                <a:close/>
              </a:path>
            </a:pathLst>
          </a:cu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0293" name="Line 5"/>
          <p:cNvSpPr>
            <a:spLocks noChangeShapeType="1"/>
          </p:cNvSpPr>
          <p:nvPr/>
        </p:nvSpPr>
        <p:spPr bwMode="auto">
          <a:xfrm flipV="1">
            <a:off x="287338" y="908050"/>
            <a:ext cx="3132137" cy="1081088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4" name="Line 6"/>
          <p:cNvSpPr>
            <a:spLocks noChangeShapeType="1"/>
          </p:cNvSpPr>
          <p:nvPr/>
        </p:nvSpPr>
        <p:spPr bwMode="auto">
          <a:xfrm>
            <a:off x="287338" y="1989138"/>
            <a:ext cx="3348037" cy="360362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5" name="Line 7"/>
          <p:cNvSpPr>
            <a:spLocks noChangeShapeType="1"/>
          </p:cNvSpPr>
          <p:nvPr/>
        </p:nvSpPr>
        <p:spPr bwMode="auto">
          <a:xfrm>
            <a:off x="287338" y="1989138"/>
            <a:ext cx="2844800" cy="1727200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6" name="Line 8"/>
          <p:cNvSpPr>
            <a:spLocks noChangeShapeType="1"/>
          </p:cNvSpPr>
          <p:nvPr/>
        </p:nvSpPr>
        <p:spPr bwMode="auto">
          <a:xfrm flipV="1">
            <a:off x="250825" y="1268413"/>
            <a:ext cx="3168650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297" name="Line 9"/>
          <p:cNvSpPr>
            <a:spLocks noChangeShapeType="1"/>
          </p:cNvSpPr>
          <p:nvPr/>
        </p:nvSpPr>
        <p:spPr bwMode="auto">
          <a:xfrm flipV="1">
            <a:off x="3419475" y="620713"/>
            <a:ext cx="0" cy="2879725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298" name="Object 10"/>
              <p:cNvSpPr txBox="1"/>
              <p:nvPr/>
            </p:nvSpPr>
            <p:spPr bwMode="auto">
              <a:xfrm>
                <a:off x="3314700" y="1052513"/>
                <a:ext cx="1201738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298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314700" y="1052513"/>
                <a:ext cx="1201738" cy="419100"/>
              </a:xfrm>
              <a:prstGeom prst="rect">
                <a:avLst/>
              </a:prstGeom>
              <a:blipFill>
                <a:blip r:embed="rId2"/>
                <a:stretch>
                  <a:fillRect r="-508" b="-13235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299" name="Object 11"/>
              <p:cNvSpPr txBox="1"/>
              <p:nvPr/>
            </p:nvSpPr>
            <p:spPr bwMode="auto">
              <a:xfrm>
                <a:off x="3132138" y="2341563"/>
                <a:ext cx="314325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299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132138" y="2341563"/>
                <a:ext cx="314325" cy="36671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00" name="Object 12"/>
              <p:cNvSpPr txBox="1"/>
              <p:nvPr/>
            </p:nvSpPr>
            <p:spPr bwMode="auto">
              <a:xfrm>
                <a:off x="3970338" y="2368550"/>
                <a:ext cx="314325" cy="339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00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70338" y="2368550"/>
                <a:ext cx="314325" cy="33972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01" name="Object 13"/>
              <p:cNvSpPr txBox="1"/>
              <p:nvPr/>
            </p:nvSpPr>
            <p:spPr bwMode="auto">
              <a:xfrm>
                <a:off x="2771775" y="215900"/>
                <a:ext cx="1331913" cy="4460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𝑋𝑂𝑌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平面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01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71775" y="215900"/>
                <a:ext cx="1331913" cy="44608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302" name="Line 14"/>
          <p:cNvSpPr>
            <a:spLocks noChangeShapeType="1"/>
          </p:cNvSpPr>
          <p:nvPr/>
        </p:nvSpPr>
        <p:spPr bwMode="auto">
          <a:xfrm>
            <a:off x="250825" y="1989138"/>
            <a:ext cx="0" cy="1584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03" name="Line 15"/>
          <p:cNvSpPr>
            <a:spLocks noChangeShapeType="1"/>
          </p:cNvSpPr>
          <p:nvPr/>
        </p:nvSpPr>
        <p:spPr bwMode="auto">
          <a:xfrm>
            <a:off x="250825" y="3357563"/>
            <a:ext cx="31686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304" name="Object 16"/>
              <p:cNvSpPr txBox="1"/>
              <p:nvPr/>
            </p:nvSpPr>
            <p:spPr bwMode="auto">
              <a:xfrm>
                <a:off x="1403350" y="2924175"/>
                <a:ext cx="576263" cy="469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04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03350" y="2924175"/>
                <a:ext cx="576263" cy="4699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305" name="Line 17"/>
          <p:cNvSpPr>
            <a:spLocks noChangeShapeType="1"/>
          </p:cNvSpPr>
          <p:nvPr/>
        </p:nvSpPr>
        <p:spPr bwMode="auto">
          <a:xfrm>
            <a:off x="4716463" y="2435225"/>
            <a:ext cx="38877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06" name="Line 18"/>
          <p:cNvSpPr>
            <a:spLocks noChangeShapeType="1"/>
          </p:cNvSpPr>
          <p:nvPr/>
        </p:nvSpPr>
        <p:spPr bwMode="auto">
          <a:xfrm>
            <a:off x="5148263" y="404813"/>
            <a:ext cx="0" cy="338455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07" name="Line 19"/>
          <p:cNvSpPr>
            <a:spLocks noChangeShapeType="1"/>
          </p:cNvSpPr>
          <p:nvPr/>
        </p:nvSpPr>
        <p:spPr bwMode="auto">
          <a:xfrm flipH="1" flipV="1">
            <a:off x="4859338" y="765175"/>
            <a:ext cx="3457575" cy="1223963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08" name="Line 20"/>
          <p:cNvSpPr>
            <a:spLocks noChangeShapeType="1"/>
          </p:cNvSpPr>
          <p:nvPr/>
        </p:nvSpPr>
        <p:spPr bwMode="auto">
          <a:xfrm flipH="1">
            <a:off x="4572000" y="1989138"/>
            <a:ext cx="3687763" cy="503237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09" name="Line 21"/>
          <p:cNvSpPr>
            <a:spLocks noChangeShapeType="1"/>
          </p:cNvSpPr>
          <p:nvPr/>
        </p:nvSpPr>
        <p:spPr bwMode="auto">
          <a:xfrm flipH="1">
            <a:off x="4932363" y="1989138"/>
            <a:ext cx="3384550" cy="1800225"/>
          </a:xfrm>
          <a:prstGeom prst="line">
            <a:avLst/>
          </a:prstGeom>
          <a:noFill/>
          <a:ln w="38100" cap="sq">
            <a:solidFill>
              <a:schemeClr val="hlink"/>
            </a:solidFill>
            <a:round/>
            <a:headEnd type="triangle" w="lg" len="lg"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10" name="Line 22"/>
          <p:cNvSpPr>
            <a:spLocks noChangeShapeType="1"/>
          </p:cNvSpPr>
          <p:nvPr/>
        </p:nvSpPr>
        <p:spPr bwMode="auto">
          <a:xfrm flipH="1" flipV="1">
            <a:off x="5148263" y="1268413"/>
            <a:ext cx="3168650" cy="720725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11" name="Line 23"/>
          <p:cNvSpPr>
            <a:spLocks noChangeShapeType="1"/>
          </p:cNvSpPr>
          <p:nvPr/>
        </p:nvSpPr>
        <p:spPr bwMode="auto">
          <a:xfrm flipV="1">
            <a:off x="5148263" y="620713"/>
            <a:ext cx="0" cy="2879725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312" name="Object 24"/>
              <p:cNvSpPr txBox="1"/>
              <p:nvPr/>
            </p:nvSpPr>
            <p:spPr bwMode="auto">
              <a:xfrm>
                <a:off x="4972050" y="1341438"/>
                <a:ext cx="1201738" cy="4191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2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72050" y="1341438"/>
                <a:ext cx="1201738" cy="419100"/>
              </a:xfrm>
              <a:prstGeom prst="rect">
                <a:avLst/>
              </a:prstGeom>
              <a:blipFill>
                <a:blip r:embed="rId7"/>
                <a:stretch>
                  <a:fillRect r="-508" b="-13043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13" name="Object 25"/>
              <p:cNvSpPr txBox="1"/>
              <p:nvPr/>
            </p:nvSpPr>
            <p:spPr bwMode="auto">
              <a:xfrm>
                <a:off x="5121275" y="2414588"/>
                <a:ext cx="314325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3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121275" y="2414588"/>
                <a:ext cx="314325" cy="36671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14" name="Object 26"/>
              <p:cNvSpPr txBox="1"/>
              <p:nvPr/>
            </p:nvSpPr>
            <p:spPr bwMode="auto">
              <a:xfrm>
                <a:off x="8594725" y="2441575"/>
                <a:ext cx="314325" cy="3397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75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𝑍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4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594725" y="2441575"/>
                <a:ext cx="314325" cy="33972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15" name="Object 27"/>
              <p:cNvSpPr txBox="1"/>
              <p:nvPr/>
            </p:nvSpPr>
            <p:spPr bwMode="auto">
              <a:xfrm>
                <a:off x="8348663" y="1766888"/>
                <a:ext cx="366712" cy="36671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5" name="Object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348663" y="1766888"/>
                <a:ext cx="366712" cy="36671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16" name="Object 28"/>
              <p:cNvSpPr txBox="1"/>
              <p:nvPr/>
            </p:nvSpPr>
            <p:spPr bwMode="auto">
              <a:xfrm>
                <a:off x="5076825" y="404813"/>
                <a:ext cx="1331913" cy="4460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𝑋𝑂𝑌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平面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6" name="Object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076825" y="404813"/>
                <a:ext cx="1331913" cy="4460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317" name="Line 29"/>
          <p:cNvSpPr>
            <a:spLocks noChangeShapeType="1"/>
          </p:cNvSpPr>
          <p:nvPr/>
        </p:nvSpPr>
        <p:spPr bwMode="auto">
          <a:xfrm>
            <a:off x="8316913" y="1989138"/>
            <a:ext cx="0" cy="15843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0318" name="Line 30"/>
          <p:cNvSpPr>
            <a:spLocks noChangeShapeType="1"/>
          </p:cNvSpPr>
          <p:nvPr/>
        </p:nvSpPr>
        <p:spPr bwMode="auto">
          <a:xfrm>
            <a:off x="5148263" y="3357563"/>
            <a:ext cx="316865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arrow" w="med" len="med"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319" name="Object 31"/>
              <p:cNvSpPr txBox="1"/>
              <p:nvPr/>
            </p:nvSpPr>
            <p:spPr bwMode="auto">
              <a:xfrm>
                <a:off x="6732588" y="2924175"/>
                <a:ext cx="341312" cy="4699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19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732588" y="2924175"/>
                <a:ext cx="341312" cy="469900"/>
              </a:xfrm>
              <a:prstGeom prst="rect">
                <a:avLst/>
              </a:prstGeom>
              <a:blipFill>
                <a:blip r:embed="rId12"/>
                <a:stretch>
                  <a:fillRect r="-125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320" name="Arc 32"/>
          <p:cNvSpPr>
            <a:spLocks/>
          </p:cNvSpPr>
          <p:nvPr/>
        </p:nvSpPr>
        <p:spPr bwMode="auto">
          <a:xfrm flipH="1">
            <a:off x="4946650" y="931863"/>
            <a:ext cx="3313113" cy="2852737"/>
          </a:xfrm>
          <a:custGeom>
            <a:avLst/>
            <a:gdLst>
              <a:gd name="G0" fmla="+- 0 0 0"/>
              <a:gd name="G1" fmla="+- 7423 0 0"/>
              <a:gd name="G2" fmla="+- 21600 0 0"/>
              <a:gd name="T0" fmla="*/ 20285 w 21600"/>
              <a:gd name="T1" fmla="*/ 0 h 18606"/>
              <a:gd name="T2" fmla="*/ 18480 w 21600"/>
              <a:gd name="T3" fmla="*/ 18606 h 18606"/>
              <a:gd name="T4" fmla="*/ 0 w 21600"/>
              <a:gd name="T5" fmla="*/ 7423 h 186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8606" fill="none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1365"/>
                  <a:pt x="20520" y="15232"/>
                  <a:pt x="18479" y="18605"/>
                </a:cubicBezTo>
              </a:path>
              <a:path w="21600" h="18606" stroke="0" extrusionOk="0">
                <a:moveTo>
                  <a:pt x="20284" y="0"/>
                </a:moveTo>
                <a:cubicBezTo>
                  <a:pt x="21154" y="2378"/>
                  <a:pt x="21600" y="4890"/>
                  <a:pt x="21600" y="7423"/>
                </a:cubicBezTo>
                <a:cubicBezTo>
                  <a:pt x="21600" y="11365"/>
                  <a:pt x="20520" y="15232"/>
                  <a:pt x="18479" y="18605"/>
                </a:cubicBezTo>
                <a:lnTo>
                  <a:pt x="0" y="7423"/>
                </a:lnTo>
                <a:close/>
              </a:path>
            </a:pathLst>
          </a:custGeom>
          <a:noFill/>
          <a:ln w="38100" cap="sq">
            <a:solidFill>
              <a:schemeClr val="hlink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0321" name="Object 33"/>
              <p:cNvSpPr txBox="1"/>
              <p:nvPr/>
            </p:nvSpPr>
            <p:spPr bwMode="auto">
              <a:xfrm>
                <a:off x="1187450" y="4941888"/>
                <a:ext cx="5862638" cy="7699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+(0±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21" name="Object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187450" y="4941888"/>
                <a:ext cx="5862638" cy="769937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22" name="Object 34"/>
              <p:cNvSpPr txBox="1"/>
              <p:nvPr/>
            </p:nvSpPr>
            <p:spPr bwMode="auto">
              <a:xfrm>
                <a:off x="39688" y="1125538"/>
                <a:ext cx="1724025" cy="47148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22" name="Object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688" y="1125538"/>
                <a:ext cx="1724025" cy="47148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23" name="Object 35"/>
              <p:cNvSpPr txBox="1"/>
              <p:nvPr/>
            </p:nvSpPr>
            <p:spPr bwMode="auto">
              <a:xfrm>
                <a:off x="7318375" y="1228725"/>
                <a:ext cx="1646238" cy="47148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23" name="Object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18375" y="1228725"/>
                <a:ext cx="1646238" cy="47148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0324" name="Object 36"/>
              <p:cNvSpPr txBox="1"/>
              <p:nvPr/>
            </p:nvSpPr>
            <p:spPr bwMode="auto">
              <a:xfrm>
                <a:off x="179388" y="1628775"/>
                <a:ext cx="287337" cy="3667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𝑆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0324" name="Object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9388" y="1628775"/>
                <a:ext cx="287337" cy="366713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0325" name="Text Box 37"/>
          <p:cNvSpPr txBox="1">
            <a:spLocks noChangeArrowheads="1"/>
          </p:cNvSpPr>
          <p:nvPr/>
        </p:nvSpPr>
        <p:spPr bwMode="auto">
          <a:xfrm>
            <a:off x="2051050" y="4005263"/>
            <a:ext cx="4806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轴外一点发散和汇聚的球面波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/>
          <p:cNvSpPr txBox="1">
            <a:spLocks noChangeArrowheads="1"/>
          </p:cNvSpPr>
          <p:nvPr/>
        </p:nvSpPr>
        <p:spPr bwMode="auto">
          <a:xfrm>
            <a:off x="914400" y="914400"/>
            <a:ext cx="69342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2400">
                <a:latin typeface="宋体" panose="02010600030101010101" pitchFamily="2" charset="-122"/>
              </a:rPr>
              <a:t>    </a:t>
            </a:r>
            <a:r>
              <a:rPr kumimoji="1" lang="zh-CN" altLang="en-US" sz="2400">
                <a:latin typeface="宋体" panose="02010600030101010101" pitchFamily="2" charset="-122"/>
              </a:rPr>
              <a:t>如果点光源在轴外（</a:t>
            </a:r>
            <a:r>
              <a:rPr kumimoji="1" lang="en-US" altLang="zh-CN" sz="2400" i="1">
                <a:latin typeface="Times New Roman" panose="02020603050405020304" pitchFamily="18" charset="0"/>
              </a:rPr>
              <a:t>x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 i="1">
                <a:latin typeface="Times New Roman" panose="02020603050405020304" pitchFamily="18" charset="0"/>
              </a:rPr>
              <a:t>y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，</a:t>
            </a:r>
            <a:r>
              <a:rPr kumimoji="1" lang="en-US" altLang="zh-CN" sz="2400">
                <a:latin typeface="宋体" panose="02010600030101010101" pitchFamily="2" charset="-122"/>
              </a:rPr>
              <a:t>±</a:t>
            </a:r>
            <a:r>
              <a:rPr kumimoji="1" lang="en-US" altLang="zh-CN" sz="2400" i="1">
                <a:latin typeface="Times New Roman" panose="02020603050405020304" pitchFamily="18" charset="0"/>
              </a:rPr>
              <a:t>z</a:t>
            </a:r>
            <a:r>
              <a:rPr kumimoji="1" lang="en-US" altLang="zh-CN" sz="2400" baseline="-30000">
                <a:latin typeface="Times New Roman" panose="02020603050405020304" pitchFamily="18" charset="0"/>
              </a:rPr>
              <a:t>0</a:t>
            </a:r>
            <a:r>
              <a:rPr kumimoji="1" lang="zh-CN" altLang="en-US" sz="2400">
                <a:latin typeface="宋体" panose="02010600030101010101" pitchFamily="2" charset="-122"/>
              </a:rPr>
              <a:t>），则发出和汇聚的球面波在</a:t>
            </a:r>
            <a:r>
              <a:rPr kumimoji="1" lang="en-US" altLang="zh-CN" sz="2400" i="1">
                <a:latin typeface="Times New Roman" panose="02020603050405020304" pitchFamily="18" charset="0"/>
              </a:rPr>
              <a:t>xy</a:t>
            </a:r>
            <a:r>
              <a:rPr kumimoji="1" lang="zh-CN" altLang="en-US" sz="2400">
                <a:latin typeface="宋体" panose="02010600030101010101" pitchFamily="2" charset="-122"/>
              </a:rPr>
              <a:t>平面上的电矢量分别为</a:t>
            </a:r>
            <a:r>
              <a:rPr kumimoji="1" lang="zh-CN" altLang="en-US" sz="24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1315" name="Object 3"/>
              <p:cNvSpPr txBox="1"/>
              <p:nvPr/>
            </p:nvSpPr>
            <p:spPr bwMode="auto">
              <a:xfrm>
                <a:off x="1331640" y="2060848"/>
                <a:ext cx="6934200" cy="207803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+(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1315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2060848"/>
                <a:ext cx="6934200" cy="2078038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1316" name="Object 4"/>
              <p:cNvSpPr txBox="1"/>
              <p:nvPr/>
            </p:nvSpPr>
            <p:spPr bwMode="auto">
              <a:xfrm>
                <a:off x="1331640" y="4115301"/>
                <a:ext cx="6934200" cy="20081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±</m:t>
                              </m:r>
                            </m:sub>
                          </m:sSub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+(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b>
                                    <m:sSubPr>
                                      <m:ctrlP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𝑧</m:t>
                                      </m:r>
                                    </m:e>
                                    <m:sub>
                                      <m:r>
                                        <a:rPr lang="zh-CN" altLang="en-US" i="1">
                                          <a:solidFill>
                                            <a:srgbClr val="000000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0</m:t>
                                      </m:r>
                                    </m:sub>
                                  </m:sSub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  <m:oMath xmlns:m="http://schemas.openxmlformats.org/officeDocument/2006/math"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sSub>
                                <m:sSub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b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sub>
                              </m:sSub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𝜔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131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331640" y="4115301"/>
                <a:ext cx="6934200" cy="20081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4</a:t>
            </a:r>
            <a:r>
              <a:rPr lang="zh-CN" altLang="en-US" dirty="0">
                <a:latin typeface="宋体" panose="02010600030101010101" pitchFamily="2" charset="-122"/>
              </a:rPr>
              <a:t>、定态光波的复振幅描述</a:t>
            </a:r>
            <a:r>
              <a:rPr lang="zh-CN" altLang="en-US" dirty="0"/>
              <a:t> 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012950"/>
          </a:xfrm>
        </p:spPr>
        <p:txBody>
          <a:bodyPr/>
          <a:lstStyle/>
          <a:p>
            <a:r>
              <a:rPr lang="zh-CN" altLang="en-US" dirty="0"/>
              <a:t>由于可以用复指数的实部或虚部表示余弦或正弦函数，所以可以用复数来描述光波的振动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2340" name="Object 4"/>
              <p:cNvSpPr txBox="1"/>
              <p:nvPr/>
            </p:nvSpPr>
            <p:spPr bwMode="auto">
              <a:xfrm>
                <a:off x="2195736" y="3238500"/>
                <a:ext cx="5410200" cy="7493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±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]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234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95736" y="3238500"/>
                <a:ext cx="5410200" cy="749300"/>
              </a:xfrm>
              <a:prstGeom prst="rect">
                <a:avLst/>
              </a:prstGeom>
              <a:blipFill rotWithShape="0">
                <a:blip r:embed="rId2"/>
                <a:stretch>
                  <a:fillRect t="-3252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2341" name="Object 5"/>
              <p:cNvSpPr txBox="1"/>
              <p:nvPr/>
            </p:nvSpPr>
            <p:spPr bwMode="auto">
              <a:xfrm>
                <a:off x="3059832" y="4091250"/>
                <a:ext cx="3856037" cy="7858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2341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059832" y="4091250"/>
                <a:ext cx="3856037" cy="785812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2342" name="Text Box 6"/>
          <p:cNvSpPr txBox="1">
            <a:spLocks noChangeArrowheads="1"/>
          </p:cNvSpPr>
          <p:nvPr/>
        </p:nvSpPr>
        <p:spPr bwMode="auto">
          <a:xfrm>
            <a:off x="533400" y="4059238"/>
            <a:ext cx="2057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</a:rPr>
              <a:t>指数取正号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1905000"/>
          </a:xfrm>
        </p:spPr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定态光波的频率</a:t>
            </a:r>
            <a:r>
              <a:rPr lang="en-US" altLang="zh-CN">
                <a:latin typeface="宋体" panose="02010600030101010101" pitchFamily="2" charset="-122"/>
              </a:rPr>
              <a:t>ω</a:t>
            </a:r>
            <a:r>
              <a:rPr lang="zh-CN" altLang="en-US">
                <a:latin typeface="宋体" panose="02010600030101010101" pitchFamily="2" charset="-122"/>
              </a:rPr>
              <a:t>都是相等的，可以不写在表达式中。</a:t>
            </a:r>
          </a:p>
          <a:p>
            <a:r>
              <a:rPr lang="zh-CN" altLang="en-US">
                <a:latin typeface="宋体" panose="02010600030101010101" pitchFamily="2" charset="-122"/>
              </a:rPr>
              <a:t>定态部分，即与时间无关部分为</a:t>
            </a:r>
            <a:r>
              <a:rPr lang="zh-CN" altLang="en-US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63" name="Object 3"/>
              <p:cNvSpPr txBox="1"/>
              <p:nvPr/>
            </p:nvSpPr>
            <p:spPr bwMode="auto">
              <a:xfrm>
                <a:off x="2339752" y="2720100"/>
                <a:ext cx="3671888" cy="7350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24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sz="2400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zh-CN" altLang="en-US" sz="24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14336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339752" y="2720100"/>
                <a:ext cx="3671888" cy="735013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1066800" y="3352800"/>
            <a:ext cx="7162800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>
                <a:latin typeface="宋体" panose="02010600030101010101" pitchFamily="2" charset="-122"/>
              </a:rPr>
              <a:t>   </a:t>
            </a:r>
            <a:r>
              <a:rPr kumimoji="1" lang="zh-CN" altLang="en-US" sz="3200">
                <a:latin typeface="宋体" panose="02010600030101010101" pitchFamily="2" charset="-122"/>
              </a:rPr>
              <a:t>复振幅包含了</a:t>
            </a:r>
            <a:r>
              <a:rPr kumimoji="1" lang="zh-CN" altLang="en-US" sz="3200" b="1">
                <a:solidFill>
                  <a:srgbClr val="3333CC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振幅</a:t>
            </a:r>
            <a:r>
              <a:rPr kumimoji="1" lang="zh-CN" altLang="en-US" sz="3200">
                <a:latin typeface="宋体" panose="02010600030101010101" pitchFamily="2" charset="-122"/>
              </a:rPr>
              <a:t>和</a:t>
            </a:r>
            <a:r>
              <a:rPr kumimoji="1" lang="zh-CN" altLang="en-US" sz="3200" b="1">
                <a:solidFill>
                  <a:srgbClr val="CC3300"/>
                </a:solidFill>
                <a:latin typeface="华文新魏" panose="02010800040101010101" pitchFamily="2" charset="-122"/>
                <a:ea typeface="华文新魏" panose="02010800040101010101" pitchFamily="2" charset="-122"/>
              </a:rPr>
              <a:t>相位</a:t>
            </a:r>
            <a:r>
              <a:rPr kumimoji="1" lang="zh-CN" altLang="en-US" sz="3200">
                <a:latin typeface="宋体" panose="02010600030101010101" pitchFamily="2" charset="-122"/>
              </a:rPr>
              <a:t>，直接表示了定态光波在空间</a:t>
            </a:r>
            <a:r>
              <a:rPr kumimoji="1" lang="en-US" altLang="zh-CN" sz="3200" i="1">
                <a:latin typeface="Times New Roman" panose="02020603050405020304" pitchFamily="18" charset="0"/>
              </a:rPr>
              <a:t>P</a:t>
            </a:r>
            <a:r>
              <a:rPr kumimoji="1" lang="zh-CN" altLang="en-US" sz="3200">
                <a:latin typeface="宋体" panose="02010600030101010101" pitchFamily="2" charset="-122"/>
              </a:rPr>
              <a:t>点的振动，或者说复振幅表示了波在空间的分布情况。所以，凡是需要用振动描述的地方，都可以用复振幅代表。</a:t>
            </a:r>
            <a:r>
              <a:rPr kumimoji="1" lang="zh-CN" altLang="en-US" sz="32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3368" name="Object 8"/>
              <p:cNvSpPr txBox="1"/>
              <p:nvPr/>
            </p:nvSpPr>
            <p:spPr bwMode="auto">
              <a:xfrm>
                <a:off x="3851275" y="1484313"/>
                <a:ext cx="3600450" cy="5429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𝜔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𝑡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3368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851275" y="1484313"/>
                <a:ext cx="3600450" cy="5429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3370" name="Rectangle 10"/>
          <p:cNvSpPr>
            <a:spLocks noChangeArrowheads="1"/>
          </p:cNvSpPr>
          <p:nvPr/>
        </p:nvSpPr>
        <p:spPr bwMode="auto">
          <a:xfrm>
            <a:off x="5018881" y="2636043"/>
            <a:ext cx="14081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kumimoji="1"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复振幅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>
                <a:latin typeface="宋体" panose="02010600030101010101" pitchFamily="2" charset="-122"/>
              </a:rPr>
              <a:t>5</a:t>
            </a:r>
            <a:r>
              <a:rPr lang="zh-CN" altLang="en-US" dirty="0">
                <a:latin typeface="宋体" panose="02010600030101010101" pitchFamily="2" charset="-122"/>
              </a:rPr>
              <a:t>、有关光波的几个概念</a:t>
            </a:r>
            <a:r>
              <a:rPr lang="zh-CN" altLang="en-US" dirty="0"/>
              <a:t> 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1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波面</a:t>
            </a:r>
            <a:r>
              <a:rPr lang="zh-CN" altLang="en-US" sz="2800">
                <a:latin typeface="Times New Roman" panose="02020603050405020304" pitchFamily="18" charset="0"/>
              </a:rPr>
              <a:t>：位相相等的空间点构成的曲面，也称波阵面。</a:t>
            </a:r>
          </a:p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2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波前</a:t>
            </a:r>
            <a:r>
              <a:rPr lang="zh-CN" altLang="en-US" sz="2800">
                <a:latin typeface="Times New Roman" panose="02020603050405020304" pitchFamily="18" charset="0"/>
              </a:rPr>
              <a:t>：光波场中的任一曲面，实际中多是接收屏的平面。</a:t>
            </a:r>
          </a:p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3.   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波前函数</a:t>
            </a:r>
            <a:r>
              <a:rPr lang="zh-CN" altLang="en-US" sz="2800">
                <a:latin typeface="Times New Roman" panose="02020603050405020304" pitchFamily="18" charset="0"/>
              </a:rPr>
              <a:t>：波前上的波函数，电矢量在波前上的分布函数，即波在接收平面上的振动表达式</a:t>
            </a:r>
          </a:p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4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等幅面</a:t>
            </a:r>
            <a:r>
              <a:rPr lang="zh-CN" altLang="en-US" sz="2800">
                <a:latin typeface="Times New Roman" panose="02020603050405020304" pitchFamily="18" charset="0"/>
              </a:rPr>
              <a:t>：振幅相等的空间点构成的曲面。</a:t>
            </a:r>
          </a:p>
          <a:p>
            <a:pPr algn="just"/>
            <a:r>
              <a:rPr lang="en-US" altLang="zh-CN" sz="2800">
                <a:latin typeface="Times New Roman" panose="02020603050405020304" pitchFamily="18" charset="0"/>
              </a:rPr>
              <a:t>5</a:t>
            </a:r>
            <a:r>
              <a:rPr lang="zh-CN" altLang="en-US" sz="2800">
                <a:latin typeface="Times New Roman" panose="02020603050405020304" pitchFamily="18" charset="0"/>
              </a:rPr>
              <a:t>．</a:t>
            </a:r>
            <a:r>
              <a:rPr lang="zh-CN" altLang="en-US" sz="2800" b="1">
                <a:latin typeface="Times New Roman" panose="02020603050405020304" pitchFamily="18" charset="0"/>
                <a:ea typeface="楷体_GB2312" pitchFamily="49" charset="-122"/>
              </a:rPr>
              <a:t>共轭波</a:t>
            </a:r>
            <a:r>
              <a:rPr lang="zh-CN" altLang="en-US" sz="2800">
                <a:latin typeface="Times New Roman" panose="02020603050405020304" pitchFamily="18" charset="0"/>
              </a:rPr>
              <a:t>：</a:t>
            </a:r>
            <a:r>
              <a:rPr lang="zh-CN" altLang="en-US" sz="2800" b="1">
                <a:solidFill>
                  <a:srgbClr val="CC3300"/>
                </a:solidFill>
                <a:latin typeface="Times New Roman" panose="02020603050405020304" pitchFamily="18" charset="0"/>
                <a:ea typeface="楷体_GB2312" pitchFamily="49" charset="-122"/>
              </a:rPr>
              <a:t>波前函数</a:t>
            </a:r>
            <a:r>
              <a:rPr lang="zh-CN" altLang="en-US" sz="2800">
                <a:latin typeface="Times New Roman" panose="02020603050405020304" pitchFamily="18" charset="0"/>
              </a:rPr>
              <a:t>（复振幅）互为共轭的波。</a:t>
            </a:r>
          </a:p>
          <a:p>
            <a:pPr>
              <a:buFontTx/>
              <a:buNone/>
            </a:pPr>
            <a:r>
              <a:rPr lang="zh-CN" altLang="en-US" sz="2800">
                <a:latin typeface="Times New Roman" panose="02020603050405020304" pitchFamily="18" charset="0"/>
              </a:rPr>
              <a:t>		互为共轭的波，其传播方向应该是相关联的。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6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6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435" grpId="0" build="p" autoUpdateAnimBg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1036638"/>
          </a:xfrm>
        </p:spPr>
        <p:txBody>
          <a:bodyPr/>
          <a:lstStyle/>
          <a:p>
            <a:r>
              <a:rPr lang="zh-CN" altLang="en-US" sz="2800"/>
              <a:t>不是在波场中处处互为共轭，而仅仅是在波场中某一面（通常是接收屏平面）上点点互为共轭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458" name="Object 2"/>
              <p:cNvSpPr txBox="1"/>
              <p:nvPr/>
            </p:nvSpPr>
            <p:spPr bwMode="auto">
              <a:xfrm>
                <a:off x="250825" y="3141663"/>
                <a:ext cx="5838825" cy="6540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745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3141663"/>
                <a:ext cx="5838825" cy="654050"/>
              </a:xfrm>
              <a:prstGeom prst="rect">
                <a:avLst/>
              </a:prstGeom>
              <a:blipFill>
                <a:blip r:embed="rId2"/>
                <a:stretch>
                  <a:fillRect t="-46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459" name="Object 3"/>
              <p:cNvSpPr txBox="1"/>
              <p:nvPr/>
            </p:nvSpPr>
            <p:spPr bwMode="auto">
              <a:xfrm>
                <a:off x="250825" y="4048125"/>
                <a:ext cx="6986588" cy="6492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)]}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7459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0825" y="4048125"/>
                <a:ext cx="6986588" cy="649288"/>
              </a:xfrm>
              <a:prstGeom prst="rect">
                <a:avLst/>
              </a:prstGeom>
              <a:blipFill>
                <a:blip r:embed="rId3"/>
                <a:stretch>
                  <a:fillRect t="-46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460" name="Object 4"/>
              <p:cNvSpPr txBox="1"/>
              <p:nvPr/>
            </p:nvSpPr>
            <p:spPr bwMode="auto">
              <a:xfrm>
                <a:off x="6948488" y="3213100"/>
                <a:ext cx="1150937" cy="5778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7460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8488" y="3213100"/>
                <a:ext cx="1150937" cy="577850"/>
              </a:xfrm>
              <a:prstGeom prst="rect">
                <a:avLst/>
              </a:prstGeom>
              <a:blipFill>
                <a:blip r:embed="rId4"/>
                <a:stretch>
                  <a:fillRect l="-2646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7461" name="Object 5"/>
              <p:cNvSpPr txBox="1"/>
              <p:nvPr/>
            </p:nvSpPr>
            <p:spPr bwMode="auto">
              <a:xfrm>
                <a:off x="7380288" y="4076700"/>
                <a:ext cx="1609725" cy="5810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7461" name="Object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380288" y="4076700"/>
                <a:ext cx="1609725" cy="581025"/>
              </a:xfrm>
              <a:prstGeom prst="rect">
                <a:avLst/>
              </a:prstGeom>
              <a:blipFill>
                <a:blip r:embed="rId5"/>
                <a:stretch>
                  <a:fillRect l="-189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462" name="Text Box 6"/>
          <p:cNvSpPr txBox="1">
            <a:spLocks noChangeArrowheads="1"/>
          </p:cNvSpPr>
          <p:nvPr/>
        </p:nvSpPr>
        <p:spPr bwMode="auto">
          <a:xfrm>
            <a:off x="1042988" y="2636838"/>
            <a:ext cx="26733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平面波的共轭波</a:t>
            </a:r>
          </a:p>
        </p:txBody>
      </p:sp>
      <p:sp>
        <p:nvSpPr>
          <p:cNvPr id="147463" name="Text Box 7"/>
          <p:cNvSpPr txBox="1">
            <a:spLocks noChangeArrowheads="1"/>
          </p:cNvSpPr>
          <p:nvPr/>
        </p:nvSpPr>
        <p:spPr bwMode="auto">
          <a:xfrm>
            <a:off x="657225" y="5013325"/>
            <a:ext cx="7010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/>
            <a:r>
              <a:rPr lang="zh-CN" altLang="en-US" sz="2800"/>
              <a:t>由于上述角度是波矢与平面间的夹角，所以不能认为两列波的方向相反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7464" name="Object 8"/>
              <p:cNvSpPr txBox="1"/>
              <p:nvPr/>
            </p:nvSpPr>
            <p:spPr bwMode="auto">
              <a:xfrm>
                <a:off x="3995738" y="2708275"/>
                <a:ext cx="915987" cy="4810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7464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95738" y="2708275"/>
                <a:ext cx="915987" cy="48101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746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关于共轭波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Line 2"/>
          <p:cNvSpPr>
            <a:spLocks noChangeShapeType="1"/>
          </p:cNvSpPr>
          <p:nvPr/>
        </p:nvSpPr>
        <p:spPr bwMode="auto">
          <a:xfrm flipV="1">
            <a:off x="4067175" y="3889375"/>
            <a:ext cx="1685925" cy="1123950"/>
          </a:xfrm>
          <a:prstGeom prst="line">
            <a:avLst/>
          </a:prstGeom>
          <a:noFill/>
          <a:ln w="28575" cap="sq">
            <a:solidFill>
              <a:srgbClr val="FF0000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483" name="Object 3"/>
              <p:cNvSpPr txBox="1"/>
              <p:nvPr/>
            </p:nvSpPr>
            <p:spPr bwMode="auto">
              <a:xfrm>
                <a:off x="1476375" y="1050925"/>
                <a:ext cx="5838825" cy="6540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8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476375" y="1050925"/>
                <a:ext cx="5838825" cy="654050"/>
              </a:xfrm>
              <a:prstGeom prst="rect">
                <a:avLst/>
              </a:prstGeom>
              <a:blipFill>
                <a:blip r:embed="rId2"/>
                <a:stretch>
                  <a:fillRect t="-46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484" name="Object 4"/>
              <p:cNvSpPr txBox="1"/>
              <p:nvPr/>
            </p:nvSpPr>
            <p:spPr bwMode="auto">
              <a:xfrm>
                <a:off x="1079500" y="1771650"/>
                <a:ext cx="6985000" cy="6492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{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)]}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8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9500" y="1771650"/>
                <a:ext cx="6985000" cy="649288"/>
              </a:xfrm>
              <a:prstGeom prst="rect">
                <a:avLst/>
              </a:prstGeom>
              <a:blipFill>
                <a:blip r:embed="rId3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485" name="Line 5"/>
          <p:cNvSpPr>
            <a:spLocks noChangeShapeType="1"/>
          </p:cNvSpPr>
          <p:nvPr/>
        </p:nvSpPr>
        <p:spPr bwMode="auto">
          <a:xfrm flipV="1">
            <a:off x="4067175" y="3500438"/>
            <a:ext cx="0" cy="30241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8486" name="Line 6"/>
          <p:cNvSpPr>
            <a:spLocks noChangeShapeType="1"/>
          </p:cNvSpPr>
          <p:nvPr/>
        </p:nvSpPr>
        <p:spPr bwMode="auto">
          <a:xfrm>
            <a:off x="4067175" y="5013325"/>
            <a:ext cx="1685925" cy="1123950"/>
          </a:xfrm>
          <a:prstGeom prst="line">
            <a:avLst/>
          </a:prstGeom>
          <a:noFill/>
          <a:ln w="28575" cap="sq">
            <a:solidFill>
              <a:schemeClr val="tx2"/>
            </a:solidFill>
            <a:round/>
            <a:headEnd type="none" w="sm" len="sm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8487" name="Line 7"/>
          <p:cNvSpPr>
            <a:spLocks noChangeShapeType="1"/>
          </p:cNvSpPr>
          <p:nvPr/>
        </p:nvSpPr>
        <p:spPr bwMode="auto">
          <a:xfrm>
            <a:off x="2987675" y="5011738"/>
            <a:ext cx="3240088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48488" name="Text Box 8"/>
          <p:cNvSpPr txBox="1">
            <a:spLocks noChangeArrowheads="1"/>
          </p:cNvSpPr>
          <p:nvPr/>
        </p:nvSpPr>
        <p:spPr bwMode="auto">
          <a:xfrm>
            <a:off x="1095375" y="2509838"/>
            <a:ext cx="17811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>
                <a:latin typeface="Times New Roman" panose="02020603050405020304" pitchFamily="18" charset="0"/>
              </a:rPr>
              <a:t>如果</a:t>
            </a:r>
            <a:r>
              <a:rPr lang="en-US" altLang="zh-CN" sz="3200" i="1">
                <a:latin typeface="Times New Roman" panose="02020603050405020304" pitchFamily="18" charset="0"/>
              </a:rPr>
              <a:t>θ</a:t>
            </a:r>
            <a:r>
              <a:rPr lang="en-US" altLang="zh-CN" sz="1600">
                <a:latin typeface="Times New Roman" panose="02020603050405020304" pitchFamily="18" charset="0"/>
              </a:rPr>
              <a:t>2</a:t>
            </a:r>
            <a:r>
              <a:rPr lang="en-US" altLang="zh-CN" sz="2800">
                <a:latin typeface="Times New Roman" panose="02020603050405020304" pitchFamily="18" charset="0"/>
              </a:rPr>
              <a:t>=0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8489" name="Object 9"/>
              <p:cNvSpPr txBox="1"/>
              <p:nvPr/>
            </p:nvSpPr>
            <p:spPr bwMode="auto">
              <a:xfrm>
                <a:off x="3937000" y="2419350"/>
                <a:ext cx="3938588" cy="6540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𝜃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89" name="Objec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937000" y="2419350"/>
                <a:ext cx="3938588" cy="654050"/>
              </a:xfrm>
              <a:prstGeom prst="rect">
                <a:avLst/>
              </a:prstGeom>
              <a:blipFill>
                <a:blip r:embed="rId4"/>
                <a:stretch>
                  <a:fillRect t="-46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490" name="Object 10"/>
              <p:cNvSpPr txBox="1"/>
              <p:nvPr/>
            </p:nvSpPr>
            <p:spPr bwMode="auto">
              <a:xfrm>
                <a:off x="3532188" y="2924175"/>
                <a:ext cx="4587875" cy="6492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𝑖𝑘𝑥</m:t>
                      </m:r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sin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9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532188" y="2924175"/>
                <a:ext cx="4587875" cy="649288"/>
              </a:xfrm>
              <a:prstGeom prst="rect">
                <a:avLst/>
              </a:prstGeom>
              <a:blipFill>
                <a:blip r:embed="rId5"/>
                <a:stretch>
                  <a:fillRect t="-471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491" name="Object 11"/>
              <p:cNvSpPr txBox="1"/>
              <p:nvPr/>
            </p:nvSpPr>
            <p:spPr bwMode="auto">
              <a:xfrm>
                <a:off x="4643438" y="4579938"/>
                <a:ext cx="304800" cy="431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91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43438" y="4579938"/>
                <a:ext cx="304800" cy="431800"/>
              </a:xfrm>
              <a:prstGeom prst="rect">
                <a:avLst/>
              </a:prstGeom>
              <a:blipFill>
                <a:blip r:embed="rId6"/>
                <a:stretch>
                  <a:fillRect r="-24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8492" name="Object 12"/>
              <p:cNvSpPr txBox="1"/>
              <p:nvPr/>
            </p:nvSpPr>
            <p:spPr bwMode="auto">
              <a:xfrm>
                <a:off x="4543425" y="5011738"/>
                <a:ext cx="533400" cy="431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𝜃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48492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43425" y="5011738"/>
                <a:ext cx="533400" cy="431800"/>
              </a:xfrm>
              <a:prstGeom prst="rect">
                <a:avLst/>
              </a:prstGeom>
              <a:blipFill>
                <a:blip r:embed="rId7"/>
                <a:stretch>
                  <a:fillRect r="-909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8493" name="Text Box 13"/>
          <p:cNvSpPr txBox="1">
            <a:spLocks noChangeArrowheads="1"/>
          </p:cNvSpPr>
          <p:nvPr/>
        </p:nvSpPr>
        <p:spPr bwMode="auto">
          <a:xfrm>
            <a:off x="2916238" y="549275"/>
            <a:ext cx="19224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400">
                <a:latin typeface="Times New Roman" panose="02020603050405020304" pitchFamily="18" charset="0"/>
              </a:rPr>
              <a:t>在</a:t>
            </a:r>
            <a:r>
              <a:rPr lang="en-US" altLang="zh-CN" sz="2400" i="1">
                <a:latin typeface="Times New Roman" panose="02020603050405020304" pitchFamily="18" charset="0"/>
              </a:rPr>
              <a:t>z </a:t>
            </a:r>
            <a:r>
              <a:rPr lang="en-US" altLang="zh-CN" sz="2400">
                <a:latin typeface="Times New Roman" panose="02020603050405020304" pitchFamily="18" charset="0"/>
              </a:rPr>
              <a:t>=0</a:t>
            </a:r>
            <a:r>
              <a:rPr lang="zh-CN" altLang="en-US" sz="2400">
                <a:latin typeface="Times New Roman" panose="02020603050405020304" pitchFamily="18" charset="0"/>
              </a:rPr>
              <a:t>平面上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6322" name="Object 2"/>
              <p:cNvSpPr txBox="1"/>
              <p:nvPr/>
            </p:nvSpPr>
            <p:spPr bwMode="auto">
              <a:xfrm>
                <a:off x="609600" y="1600200"/>
                <a:ext cx="7924800" cy="10414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6322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09600" y="1600200"/>
                <a:ext cx="7924800" cy="10414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24" name="Object 4"/>
              <p:cNvSpPr txBox="1"/>
              <p:nvPr/>
            </p:nvSpPr>
            <p:spPr bwMode="auto">
              <a:xfrm>
                <a:off x="457200" y="4000500"/>
                <a:ext cx="7924800" cy="9906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acc>
                            <m:accPr>
                              <m:chr m:val="̃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𝑈</m:t>
                              </m:r>
                            </m:e>
                          </m:acc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𝐴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+(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632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4000500"/>
                <a:ext cx="7924800" cy="9906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6326" name="Object 6"/>
              <p:cNvSpPr txBox="1"/>
              <p:nvPr/>
            </p:nvSpPr>
            <p:spPr bwMode="auto">
              <a:xfrm>
                <a:off x="2590800" y="2978150"/>
                <a:ext cx="2057400" cy="6762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6326" name="Object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590800" y="2978150"/>
                <a:ext cx="2057400" cy="676275"/>
              </a:xfrm>
              <a:prstGeom prst="rect">
                <a:avLst/>
              </a:prstGeom>
              <a:blipFill>
                <a:blip r:embed="rId4"/>
                <a:stretch>
                  <a:fillRect l="-14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990600" y="838200"/>
            <a:ext cx="426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球面波</a:t>
            </a:r>
          </a:p>
        </p:txBody>
      </p:sp>
      <p:sp>
        <p:nvSpPr>
          <p:cNvPr id="56329" name="Text Box 9"/>
          <p:cNvSpPr txBox="1">
            <a:spLocks noChangeArrowheads="1"/>
          </p:cNvSpPr>
          <p:nvPr/>
        </p:nvSpPr>
        <p:spPr bwMode="auto">
          <a:xfrm>
            <a:off x="4953000" y="3124200"/>
            <a:ext cx="1676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发出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330" name="Object 10"/>
              <p:cNvSpPr txBox="1"/>
              <p:nvPr/>
            </p:nvSpPr>
            <p:spPr bwMode="auto">
              <a:xfrm>
                <a:off x="2743200" y="5105400"/>
                <a:ext cx="2057400" cy="67627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6330" name="Object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43200" y="5105400"/>
                <a:ext cx="2057400" cy="676275"/>
              </a:xfrm>
              <a:prstGeom prst="rect">
                <a:avLst/>
              </a:prstGeom>
              <a:blipFill>
                <a:blip r:embed="rId5"/>
                <a:stretch>
                  <a:fillRect l="-147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331" name="Text Box 11"/>
          <p:cNvSpPr txBox="1">
            <a:spLocks noChangeArrowheads="1"/>
          </p:cNvSpPr>
          <p:nvPr/>
        </p:nvSpPr>
        <p:spPr bwMode="auto">
          <a:xfrm>
            <a:off x="5105400" y="5257800"/>
            <a:ext cx="1600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汇聚</a:t>
            </a:r>
          </a:p>
        </p:txBody>
      </p:sp>
      <p:sp>
        <p:nvSpPr>
          <p:cNvPr id="56332" name="Text Box 12"/>
          <p:cNvSpPr txBox="1">
            <a:spLocks noChangeArrowheads="1"/>
          </p:cNvSpPr>
          <p:nvPr/>
        </p:nvSpPr>
        <p:spPr bwMode="auto">
          <a:xfrm>
            <a:off x="1371600" y="3124200"/>
            <a:ext cx="60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从</a:t>
            </a:r>
          </a:p>
        </p:txBody>
      </p:sp>
      <p:sp>
        <p:nvSpPr>
          <p:cNvPr id="56333" name="Text Box 13"/>
          <p:cNvSpPr txBox="1">
            <a:spLocks noChangeArrowheads="1"/>
          </p:cNvSpPr>
          <p:nvPr/>
        </p:nvSpPr>
        <p:spPr bwMode="auto">
          <a:xfrm>
            <a:off x="1524000" y="5257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400">
                <a:latin typeface="Times New Roman" panose="02020603050405020304" pitchFamily="18" charset="0"/>
              </a:rPr>
              <a:t>向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dirty="0"/>
              <a:t>6</a:t>
            </a:r>
            <a:r>
              <a:rPr lang="zh-CN" altLang="en-US" dirty="0"/>
              <a:t>、波线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2263775"/>
          </a:xfrm>
        </p:spPr>
        <p:txBody>
          <a:bodyPr/>
          <a:lstStyle/>
          <a:p>
            <a:r>
              <a:rPr lang="zh-CN" altLang="en-US"/>
              <a:t>与波面垂直的直线，表示波的传播方向。</a:t>
            </a:r>
          </a:p>
          <a:p>
            <a:r>
              <a:rPr lang="zh-CN" altLang="en-US"/>
              <a:t>与波矢的方向是相同的。</a:t>
            </a:r>
          </a:p>
          <a:p>
            <a:r>
              <a:rPr lang="zh-CN" altLang="en-US"/>
              <a:t>在几何光学中，波线就是光线。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光波的波长范围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buFontTx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       </a:t>
            </a:r>
            <a:r>
              <a:rPr lang="zh-CN" altLang="en-US" sz="2800">
                <a:latin typeface="Times New Roman" panose="02020603050405020304" pitchFamily="18" charset="0"/>
              </a:rPr>
              <a:t>紫外光        可见光           红外光</a:t>
            </a:r>
          </a:p>
          <a:p>
            <a:pPr algn="just">
              <a:buFontTx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50nm------400nm-------760nm--------100μm</a:t>
            </a:r>
          </a:p>
          <a:p>
            <a:pPr algn="just">
              <a:buFontTx/>
              <a:buNone/>
            </a:pPr>
            <a:endParaRPr lang="en-US" altLang="zh-CN" sz="2800">
              <a:latin typeface="Times New Roman" panose="02020603050405020304" pitchFamily="18" charset="0"/>
            </a:endParaRPr>
          </a:p>
          <a:p>
            <a:pPr algn="just">
              <a:buFontTx/>
              <a:buNone/>
            </a:pPr>
            <a:r>
              <a:rPr lang="zh-CN" altLang="en-US" sz="2800">
                <a:latin typeface="Times New Roman" panose="02020603050405020304" pitchFamily="18" charset="0"/>
              </a:rPr>
              <a:t>对红外光</a:t>
            </a:r>
            <a:r>
              <a:rPr lang="en-US" altLang="zh-CN" sz="2800">
                <a:latin typeface="Times New Roman" panose="02020603050405020304" pitchFamily="18" charset="0"/>
              </a:rPr>
              <a:t>1μm------------10</a:t>
            </a:r>
            <a:r>
              <a:rPr lang="el-GR" altLang="zh-CN" sz="280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r>
              <a:rPr lang="en-US" altLang="zh-CN" sz="2800">
                <a:latin typeface="Times New Roman" panose="02020603050405020304" pitchFamily="18" charset="0"/>
              </a:rPr>
              <a:t>m-----------100μm</a:t>
            </a:r>
          </a:p>
          <a:p>
            <a:pPr>
              <a:buFontTx/>
              <a:buNone/>
            </a:pPr>
            <a:r>
              <a:rPr lang="en-US" altLang="zh-CN" sz="2800">
                <a:latin typeface="Times New Roman" panose="02020603050405020304" pitchFamily="18" charset="0"/>
              </a:rPr>
              <a:t>                      </a:t>
            </a:r>
            <a:r>
              <a:rPr lang="zh-CN" altLang="en-US" sz="2800">
                <a:latin typeface="Times New Roman" panose="02020603050405020304" pitchFamily="18" charset="0"/>
              </a:rPr>
              <a:t>近红外    中红外   远红外 </a:t>
            </a:r>
          </a:p>
          <a:p>
            <a:pPr>
              <a:spcBef>
                <a:spcPct val="0"/>
              </a:spcBef>
              <a:buClr>
                <a:schemeClr val="bg1"/>
              </a:buClr>
              <a:buFontTx/>
              <a:buNone/>
            </a:pPr>
            <a:r>
              <a:rPr lang="zh-CN" altLang="en-US" sz="2800">
                <a:latin typeface="Times New Roman" panose="02020603050405020304" pitchFamily="18" charset="0"/>
              </a:rPr>
              <a:t>  对紫外光</a:t>
            </a:r>
            <a:r>
              <a:rPr lang="en-US" altLang="zh-CN" sz="2800">
                <a:latin typeface="Times New Roman" panose="02020603050405020304" pitchFamily="18" charset="0"/>
              </a:rPr>
              <a:t>(UV)</a:t>
            </a:r>
            <a:r>
              <a:rPr lang="zh-CN" altLang="en-US" sz="2800">
                <a:latin typeface="Times New Roman" panose="02020603050405020304" pitchFamily="18" charset="0"/>
              </a:rPr>
              <a:t>，其波长较短的部分由于只能在真空中传播，被称为真空紫外光（</a:t>
            </a:r>
            <a:r>
              <a:rPr lang="en-US" altLang="zh-CN" sz="2800">
                <a:latin typeface="Times New Roman" panose="02020603050405020304" pitchFamily="18" charset="0"/>
              </a:rPr>
              <a:t>VUV</a:t>
            </a:r>
            <a:r>
              <a:rPr lang="zh-CN" altLang="en-US" sz="2800">
                <a:latin typeface="Times New Roman" panose="02020603050405020304" pitchFamily="18" charset="0"/>
              </a:rPr>
              <a:t>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pPr algn="l"/>
            <a:r>
              <a:rPr lang="en-US" altLang="zh-CN" dirty="0">
                <a:latin typeface="宋体" panose="02010600030101010101" pitchFamily="2" charset="-122"/>
              </a:rPr>
              <a:t>7</a:t>
            </a:r>
            <a:r>
              <a:rPr lang="zh-CN" altLang="en-US" dirty="0">
                <a:latin typeface="宋体" panose="02010600030101010101" pitchFamily="2" charset="-122"/>
              </a:rPr>
              <a:t>、远场条件、近轴条件</a:t>
            </a:r>
            <a:r>
              <a:rPr lang="zh-CN" altLang="en-US" dirty="0"/>
              <a:t> </a:t>
            </a:r>
          </a:p>
        </p:txBody>
      </p:sp>
      <p:sp>
        <p:nvSpPr>
          <p:cNvPr id="57361" name="Rectangle 17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600200"/>
            <a:ext cx="8229600" cy="1252538"/>
          </a:xfrm>
        </p:spPr>
        <p:txBody>
          <a:bodyPr/>
          <a:lstStyle/>
          <a:p>
            <a:r>
              <a:rPr lang="zh-CN" altLang="en-US"/>
              <a:t>接收器通常都是平面屏，光源多是球面波</a:t>
            </a:r>
          </a:p>
          <a:p>
            <a:r>
              <a:rPr lang="zh-CN" altLang="en-US"/>
              <a:t>在接收屏上不同位置，相位、振幅都不同</a:t>
            </a:r>
          </a:p>
        </p:txBody>
      </p:sp>
      <p:sp>
        <p:nvSpPr>
          <p:cNvPr id="57352" name="Line 8"/>
          <p:cNvSpPr>
            <a:spLocks noChangeShapeType="1"/>
          </p:cNvSpPr>
          <p:nvPr/>
        </p:nvSpPr>
        <p:spPr bwMode="auto">
          <a:xfrm>
            <a:off x="1476375" y="4652963"/>
            <a:ext cx="5689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 flipV="1">
            <a:off x="2413000" y="3213100"/>
            <a:ext cx="0" cy="2879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 flipV="1">
            <a:off x="6084888" y="2997200"/>
            <a:ext cx="0" cy="33115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5" name="Line 11"/>
          <p:cNvSpPr>
            <a:spLocks noChangeShapeType="1"/>
          </p:cNvSpPr>
          <p:nvPr/>
        </p:nvSpPr>
        <p:spPr bwMode="auto">
          <a:xfrm flipV="1">
            <a:off x="2413000" y="3644900"/>
            <a:ext cx="3671888" cy="10080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58" name="Arc 14"/>
          <p:cNvSpPr>
            <a:spLocks/>
          </p:cNvSpPr>
          <p:nvPr/>
        </p:nvSpPr>
        <p:spPr bwMode="auto">
          <a:xfrm>
            <a:off x="2413000" y="3198813"/>
            <a:ext cx="3816350" cy="2887662"/>
          </a:xfrm>
          <a:custGeom>
            <a:avLst/>
            <a:gdLst>
              <a:gd name="G0" fmla="+- 0 0 0"/>
              <a:gd name="G1" fmla="+- 7932 0 0"/>
              <a:gd name="G2" fmla="+- 21600 0 0"/>
              <a:gd name="T0" fmla="*/ 20091 w 21600"/>
              <a:gd name="T1" fmla="*/ 0 h 16355"/>
              <a:gd name="T2" fmla="*/ 19890 w 21600"/>
              <a:gd name="T3" fmla="*/ 16355 h 16355"/>
              <a:gd name="T4" fmla="*/ 0 w 21600"/>
              <a:gd name="T5" fmla="*/ 7932 h 16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16355" fill="none" extrusionOk="0">
                <a:moveTo>
                  <a:pt x="20090" y="0"/>
                </a:moveTo>
                <a:cubicBezTo>
                  <a:pt x="21088" y="2525"/>
                  <a:pt x="21600" y="5216"/>
                  <a:pt x="21600" y="7932"/>
                </a:cubicBezTo>
                <a:cubicBezTo>
                  <a:pt x="21600" y="10825"/>
                  <a:pt x="21018" y="13690"/>
                  <a:pt x="19890" y="16355"/>
                </a:cubicBezTo>
              </a:path>
              <a:path w="21600" h="16355" stroke="0" extrusionOk="0">
                <a:moveTo>
                  <a:pt x="20090" y="0"/>
                </a:moveTo>
                <a:cubicBezTo>
                  <a:pt x="21088" y="2525"/>
                  <a:pt x="21600" y="5216"/>
                  <a:pt x="21600" y="7932"/>
                </a:cubicBezTo>
                <a:cubicBezTo>
                  <a:pt x="21600" y="10825"/>
                  <a:pt x="21018" y="13690"/>
                  <a:pt x="19890" y="16355"/>
                </a:cubicBezTo>
                <a:lnTo>
                  <a:pt x="0" y="7932"/>
                </a:lnTo>
                <a:close/>
              </a:path>
            </a:pathLst>
          </a:custGeom>
          <a:noFill/>
          <a:ln w="12700" cap="sq">
            <a:solidFill>
              <a:srgbClr val="FF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7359" name="Line 15"/>
          <p:cNvSpPr>
            <a:spLocks noChangeShapeType="1"/>
          </p:cNvSpPr>
          <p:nvPr/>
        </p:nvSpPr>
        <p:spPr bwMode="auto">
          <a:xfrm flipV="1">
            <a:off x="2413000" y="4149725"/>
            <a:ext cx="3671888" cy="5032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57362" name="Text Box 18"/>
          <p:cNvSpPr txBox="1">
            <a:spLocks noChangeArrowheads="1"/>
          </p:cNvSpPr>
          <p:nvPr/>
        </p:nvSpPr>
        <p:spPr bwMode="auto">
          <a:xfrm>
            <a:off x="1873250" y="5300663"/>
            <a:ext cx="611188" cy="115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2800"/>
              <a:t>物平面</a:t>
            </a:r>
          </a:p>
        </p:txBody>
      </p:sp>
      <p:sp>
        <p:nvSpPr>
          <p:cNvPr id="57363" name="Text Box 19"/>
          <p:cNvSpPr txBox="1">
            <a:spLocks noChangeArrowheads="1"/>
          </p:cNvSpPr>
          <p:nvPr/>
        </p:nvSpPr>
        <p:spPr bwMode="auto">
          <a:xfrm>
            <a:off x="6156325" y="5084763"/>
            <a:ext cx="611188" cy="151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2800"/>
              <a:t>接收平面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364" name="Object 20"/>
              <p:cNvSpPr txBox="1"/>
              <p:nvPr/>
            </p:nvSpPr>
            <p:spPr bwMode="auto">
              <a:xfrm>
                <a:off x="2124075" y="4581525"/>
                <a:ext cx="320675" cy="374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7364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24075" y="4581525"/>
                <a:ext cx="320675" cy="37465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365" name="Object 21"/>
              <p:cNvSpPr txBox="1"/>
              <p:nvPr/>
            </p:nvSpPr>
            <p:spPr bwMode="auto">
              <a:xfrm>
                <a:off x="2051050" y="2852738"/>
                <a:ext cx="774700" cy="4270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7365" name="Object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1050" y="2852738"/>
                <a:ext cx="774700" cy="427037"/>
              </a:xfrm>
              <a:prstGeom prst="rect">
                <a:avLst/>
              </a:prstGeom>
              <a:blipFill>
                <a:blip r:embed="rId3"/>
                <a:stretch>
                  <a:fillRect l="-3906" r="-3125" b="-10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366" name="Object 22"/>
              <p:cNvSpPr txBox="1"/>
              <p:nvPr/>
            </p:nvSpPr>
            <p:spPr bwMode="auto">
              <a:xfrm>
                <a:off x="5651500" y="2636838"/>
                <a:ext cx="935038" cy="4270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7366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651500" y="2636838"/>
                <a:ext cx="935038" cy="427037"/>
              </a:xfrm>
              <a:prstGeom prst="rect">
                <a:avLst/>
              </a:prstGeom>
              <a:blipFill>
                <a:blip r:embed="rId4"/>
                <a:stretch>
                  <a:fillRect l="-3268" r="-5229" b="-10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367" name="Object 23"/>
              <p:cNvSpPr txBox="1"/>
              <p:nvPr/>
            </p:nvSpPr>
            <p:spPr bwMode="auto">
              <a:xfrm>
                <a:off x="5724525" y="4652963"/>
                <a:ext cx="400050" cy="3746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𝑂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7367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724525" y="4652963"/>
                <a:ext cx="400050" cy="3746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368" name="Object 24"/>
              <p:cNvSpPr txBox="1"/>
              <p:nvPr/>
            </p:nvSpPr>
            <p:spPr bwMode="auto">
              <a:xfrm>
                <a:off x="7164388" y="4508500"/>
                <a:ext cx="268287" cy="266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57368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164388" y="4508500"/>
                <a:ext cx="268287" cy="2667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369" name="Line 25"/>
          <p:cNvSpPr>
            <a:spLocks noChangeShapeType="1"/>
          </p:cNvSpPr>
          <p:nvPr/>
        </p:nvSpPr>
        <p:spPr bwMode="auto">
          <a:xfrm>
            <a:off x="2411413" y="5516563"/>
            <a:ext cx="36734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370" name="Object 26"/>
              <p:cNvSpPr txBox="1"/>
              <p:nvPr/>
            </p:nvSpPr>
            <p:spPr bwMode="auto">
              <a:xfrm>
                <a:off x="4177183" y="5119689"/>
                <a:ext cx="268287" cy="2667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>
          <p:sp>
            <p:nvSpPr>
              <p:cNvPr id="57370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77183" y="5119689"/>
                <a:ext cx="268287" cy="266700"/>
              </a:xfrm>
              <a:prstGeom prst="rect">
                <a:avLst/>
              </a:prstGeom>
              <a:blipFill rotWithShape="0">
                <a:blip r:embed="rId7"/>
                <a:stretch>
                  <a:fillRect r="-4545" b="-3409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7371" name="Text Box 27"/>
          <p:cNvSpPr txBox="1">
            <a:spLocks noChangeArrowheads="1"/>
          </p:cNvSpPr>
          <p:nvPr/>
        </p:nvSpPr>
        <p:spPr bwMode="auto">
          <a:xfrm>
            <a:off x="6219825" y="3814763"/>
            <a:ext cx="611188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l"/>
            <a:r>
              <a:rPr lang="zh-CN" altLang="en-US" sz="2800">
                <a:solidFill>
                  <a:srgbClr val="FF0000"/>
                </a:solidFill>
              </a:rPr>
              <a:t>波面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204" name="Line 68"/>
          <p:cNvSpPr>
            <a:spLocks noChangeShapeType="1"/>
          </p:cNvSpPr>
          <p:nvPr/>
        </p:nvSpPr>
        <p:spPr bwMode="auto">
          <a:xfrm>
            <a:off x="2484438" y="2565400"/>
            <a:ext cx="0" cy="2160588"/>
          </a:xfrm>
          <a:prstGeom prst="line">
            <a:avLst/>
          </a:prstGeom>
          <a:noFill/>
          <a:ln w="12700">
            <a:solidFill>
              <a:srgbClr val="3333CC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1" name="Line 5"/>
          <p:cNvSpPr>
            <a:spLocks noChangeShapeType="1"/>
          </p:cNvSpPr>
          <p:nvPr/>
        </p:nvSpPr>
        <p:spPr bwMode="auto">
          <a:xfrm flipV="1">
            <a:off x="2484438" y="2492375"/>
            <a:ext cx="0" cy="23018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r>
              <a:rPr lang="zh-CN" altLang="en-US"/>
              <a:t>平面波前上的平面波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600200"/>
            <a:ext cx="82296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zh-CN" altLang="en-US"/>
              <a:t>接收屏探测器窗孔多是平面</a:t>
            </a:r>
          </a:p>
        </p:txBody>
      </p:sp>
      <p:sp>
        <p:nvSpPr>
          <p:cNvPr id="219140" name="Line 4"/>
          <p:cNvSpPr>
            <a:spLocks noChangeShapeType="1"/>
          </p:cNvSpPr>
          <p:nvPr/>
        </p:nvSpPr>
        <p:spPr bwMode="auto">
          <a:xfrm>
            <a:off x="611188" y="3644900"/>
            <a:ext cx="30972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2" name="Line 6"/>
          <p:cNvSpPr>
            <a:spLocks noChangeShapeType="1"/>
          </p:cNvSpPr>
          <p:nvPr/>
        </p:nvSpPr>
        <p:spPr bwMode="auto">
          <a:xfrm>
            <a:off x="900113" y="30686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3" name="Line 7"/>
          <p:cNvSpPr>
            <a:spLocks noChangeShapeType="1"/>
          </p:cNvSpPr>
          <p:nvPr/>
        </p:nvSpPr>
        <p:spPr bwMode="auto">
          <a:xfrm>
            <a:off x="900113" y="36449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4" name="Line 8"/>
          <p:cNvSpPr>
            <a:spLocks noChangeShapeType="1"/>
          </p:cNvSpPr>
          <p:nvPr/>
        </p:nvSpPr>
        <p:spPr bwMode="auto">
          <a:xfrm>
            <a:off x="900113" y="421957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5" name="Line 9"/>
          <p:cNvSpPr>
            <a:spLocks noChangeShapeType="1"/>
          </p:cNvSpPr>
          <p:nvPr/>
        </p:nvSpPr>
        <p:spPr bwMode="auto">
          <a:xfrm>
            <a:off x="900113" y="27813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6" name="Line 10"/>
          <p:cNvSpPr>
            <a:spLocks noChangeShapeType="1"/>
          </p:cNvSpPr>
          <p:nvPr/>
        </p:nvSpPr>
        <p:spPr bwMode="auto">
          <a:xfrm>
            <a:off x="900113" y="335756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7" name="Line 11"/>
          <p:cNvSpPr>
            <a:spLocks noChangeShapeType="1"/>
          </p:cNvSpPr>
          <p:nvPr/>
        </p:nvSpPr>
        <p:spPr bwMode="auto">
          <a:xfrm>
            <a:off x="900113" y="39322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48" name="Line 12"/>
          <p:cNvSpPr>
            <a:spLocks noChangeShapeType="1"/>
          </p:cNvSpPr>
          <p:nvPr/>
        </p:nvSpPr>
        <p:spPr bwMode="auto">
          <a:xfrm>
            <a:off x="900113" y="45085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0" name="Line 14"/>
          <p:cNvSpPr>
            <a:spLocks noChangeShapeType="1"/>
          </p:cNvSpPr>
          <p:nvPr/>
        </p:nvSpPr>
        <p:spPr bwMode="auto">
          <a:xfrm>
            <a:off x="1908175" y="2563813"/>
            <a:ext cx="0" cy="2160587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1" name="Line 15"/>
          <p:cNvSpPr>
            <a:spLocks noChangeShapeType="1"/>
          </p:cNvSpPr>
          <p:nvPr/>
        </p:nvSpPr>
        <p:spPr bwMode="auto">
          <a:xfrm>
            <a:off x="4859338" y="3644900"/>
            <a:ext cx="3097212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2" name="Line 16"/>
          <p:cNvSpPr>
            <a:spLocks noChangeShapeType="1"/>
          </p:cNvSpPr>
          <p:nvPr/>
        </p:nvSpPr>
        <p:spPr bwMode="auto">
          <a:xfrm flipV="1">
            <a:off x="6804025" y="2566988"/>
            <a:ext cx="0" cy="23018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3" name="Line 17"/>
          <p:cNvSpPr>
            <a:spLocks noChangeShapeType="1"/>
          </p:cNvSpPr>
          <p:nvPr/>
        </p:nvSpPr>
        <p:spPr bwMode="auto">
          <a:xfrm rot="1502265">
            <a:off x="5292725" y="299561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4" name="Line 18"/>
          <p:cNvSpPr>
            <a:spLocks noChangeShapeType="1"/>
          </p:cNvSpPr>
          <p:nvPr/>
        </p:nvSpPr>
        <p:spPr bwMode="auto">
          <a:xfrm rot="1502265">
            <a:off x="5292725" y="357187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5" name="Line 19"/>
          <p:cNvSpPr>
            <a:spLocks noChangeShapeType="1"/>
          </p:cNvSpPr>
          <p:nvPr/>
        </p:nvSpPr>
        <p:spPr bwMode="auto">
          <a:xfrm rot="1502265">
            <a:off x="5292725" y="414655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6" name="Line 20"/>
          <p:cNvSpPr>
            <a:spLocks noChangeShapeType="1"/>
          </p:cNvSpPr>
          <p:nvPr/>
        </p:nvSpPr>
        <p:spPr bwMode="auto">
          <a:xfrm rot="1502265">
            <a:off x="5292725" y="270827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7" name="Line 21"/>
          <p:cNvSpPr>
            <a:spLocks noChangeShapeType="1"/>
          </p:cNvSpPr>
          <p:nvPr/>
        </p:nvSpPr>
        <p:spPr bwMode="auto">
          <a:xfrm rot="1502265">
            <a:off x="5292725" y="32845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8" name="Line 22"/>
          <p:cNvSpPr>
            <a:spLocks noChangeShapeType="1"/>
          </p:cNvSpPr>
          <p:nvPr/>
        </p:nvSpPr>
        <p:spPr bwMode="auto">
          <a:xfrm rot="1502265">
            <a:off x="5292725" y="385921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59" name="Line 23"/>
          <p:cNvSpPr>
            <a:spLocks noChangeShapeType="1"/>
          </p:cNvSpPr>
          <p:nvPr/>
        </p:nvSpPr>
        <p:spPr bwMode="auto">
          <a:xfrm rot="1502265">
            <a:off x="5292725" y="443547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61" name="Line 25"/>
          <p:cNvSpPr>
            <a:spLocks noChangeShapeType="1"/>
          </p:cNvSpPr>
          <p:nvPr/>
        </p:nvSpPr>
        <p:spPr bwMode="auto">
          <a:xfrm rot="17961649" flipH="1">
            <a:off x="5651500" y="3571875"/>
            <a:ext cx="2305050" cy="1460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19162" name="Line 26"/>
          <p:cNvSpPr>
            <a:spLocks noChangeShapeType="1"/>
          </p:cNvSpPr>
          <p:nvPr/>
        </p:nvSpPr>
        <p:spPr bwMode="auto">
          <a:xfrm rot="17961649" flipH="1">
            <a:off x="4645025" y="3284538"/>
            <a:ext cx="2305050" cy="1460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19163" name="Line 27"/>
          <p:cNvSpPr>
            <a:spLocks noChangeShapeType="1"/>
          </p:cNvSpPr>
          <p:nvPr/>
        </p:nvSpPr>
        <p:spPr bwMode="auto">
          <a:xfrm>
            <a:off x="1042988" y="256540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9164" name="Object 28"/>
              <p:cNvSpPr txBox="1"/>
              <p:nvPr/>
            </p:nvSpPr>
            <p:spPr bwMode="auto">
              <a:xfrm>
                <a:off x="3419475" y="3654425"/>
                <a:ext cx="350838" cy="3508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4" name="Object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3419475" y="3654425"/>
                <a:ext cx="350838" cy="3508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65" name="Object 29"/>
              <p:cNvSpPr txBox="1"/>
              <p:nvPr/>
            </p:nvSpPr>
            <p:spPr bwMode="auto">
              <a:xfrm>
                <a:off x="2484438" y="2322513"/>
                <a:ext cx="350837" cy="3857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5" name="Object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4438" y="2322513"/>
                <a:ext cx="350837" cy="38576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66" name="Object 30"/>
              <p:cNvSpPr txBox="1"/>
              <p:nvPr/>
            </p:nvSpPr>
            <p:spPr bwMode="auto">
              <a:xfrm>
                <a:off x="2484438" y="3573463"/>
                <a:ext cx="422275" cy="492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6" name="Object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484438" y="3573463"/>
                <a:ext cx="422275" cy="4921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67" name="Object 31"/>
              <p:cNvSpPr txBox="1"/>
              <p:nvPr/>
            </p:nvSpPr>
            <p:spPr bwMode="auto">
              <a:xfrm>
                <a:off x="7750175" y="3654425"/>
                <a:ext cx="350838" cy="350838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7" name="Object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50175" y="3654425"/>
                <a:ext cx="350838" cy="35083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68" name="Object 32"/>
              <p:cNvSpPr txBox="1"/>
              <p:nvPr/>
            </p:nvSpPr>
            <p:spPr bwMode="auto">
              <a:xfrm>
                <a:off x="6815138" y="2349500"/>
                <a:ext cx="350837" cy="38576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925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8" name="Object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5138" y="2349500"/>
                <a:ext cx="350837" cy="38576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9169" name="Object 33"/>
              <p:cNvSpPr txBox="1"/>
              <p:nvPr/>
            </p:nvSpPr>
            <p:spPr bwMode="auto">
              <a:xfrm>
                <a:off x="6815138" y="3602038"/>
                <a:ext cx="422275" cy="492125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𝑂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69" name="Object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15138" y="3602038"/>
                <a:ext cx="422275" cy="49212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9170" name="Line 34"/>
          <p:cNvSpPr>
            <a:spLocks noChangeShapeType="1"/>
          </p:cNvSpPr>
          <p:nvPr/>
        </p:nvSpPr>
        <p:spPr bwMode="auto">
          <a:xfrm>
            <a:off x="1692275" y="30686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1" name="Line 35"/>
          <p:cNvSpPr>
            <a:spLocks noChangeShapeType="1"/>
          </p:cNvSpPr>
          <p:nvPr/>
        </p:nvSpPr>
        <p:spPr bwMode="auto">
          <a:xfrm>
            <a:off x="1692275" y="36449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2" name="Line 36"/>
          <p:cNvSpPr>
            <a:spLocks noChangeShapeType="1"/>
          </p:cNvSpPr>
          <p:nvPr/>
        </p:nvSpPr>
        <p:spPr bwMode="auto">
          <a:xfrm>
            <a:off x="1692275" y="421957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3" name="Line 37"/>
          <p:cNvSpPr>
            <a:spLocks noChangeShapeType="1"/>
          </p:cNvSpPr>
          <p:nvPr/>
        </p:nvSpPr>
        <p:spPr bwMode="auto">
          <a:xfrm>
            <a:off x="1692275" y="27813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4" name="Line 38"/>
          <p:cNvSpPr>
            <a:spLocks noChangeShapeType="1"/>
          </p:cNvSpPr>
          <p:nvPr/>
        </p:nvSpPr>
        <p:spPr bwMode="auto">
          <a:xfrm>
            <a:off x="1692275" y="335756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5" name="Line 39"/>
          <p:cNvSpPr>
            <a:spLocks noChangeShapeType="1"/>
          </p:cNvSpPr>
          <p:nvPr/>
        </p:nvSpPr>
        <p:spPr bwMode="auto">
          <a:xfrm>
            <a:off x="1692275" y="39322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6" name="Line 40"/>
          <p:cNvSpPr>
            <a:spLocks noChangeShapeType="1"/>
          </p:cNvSpPr>
          <p:nvPr/>
        </p:nvSpPr>
        <p:spPr bwMode="auto">
          <a:xfrm>
            <a:off x="1692275" y="45085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7" name="Line 41"/>
          <p:cNvSpPr>
            <a:spLocks noChangeShapeType="1"/>
          </p:cNvSpPr>
          <p:nvPr/>
        </p:nvSpPr>
        <p:spPr bwMode="auto">
          <a:xfrm rot="1502265">
            <a:off x="6213475" y="34290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8" name="Line 42"/>
          <p:cNvSpPr>
            <a:spLocks noChangeShapeType="1"/>
          </p:cNvSpPr>
          <p:nvPr/>
        </p:nvSpPr>
        <p:spPr bwMode="auto">
          <a:xfrm rot="1502265">
            <a:off x="6213475" y="400526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79" name="Line 43"/>
          <p:cNvSpPr>
            <a:spLocks noChangeShapeType="1"/>
          </p:cNvSpPr>
          <p:nvPr/>
        </p:nvSpPr>
        <p:spPr bwMode="auto">
          <a:xfrm rot="1502265">
            <a:off x="6213475" y="4579938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0" name="Line 44"/>
          <p:cNvSpPr>
            <a:spLocks noChangeShapeType="1"/>
          </p:cNvSpPr>
          <p:nvPr/>
        </p:nvSpPr>
        <p:spPr bwMode="auto">
          <a:xfrm rot="1502265">
            <a:off x="6213475" y="314166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1" name="Line 45"/>
          <p:cNvSpPr>
            <a:spLocks noChangeShapeType="1"/>
          </p:cNvSpPr>
          <p:nvPr/>
        </p:nvSpPr>
        <p:spPr bwMode="auto">
          <a:xfrm rot="1502265">
            <a:off x="6213475" y="3717925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2" name="Line 46"/>
          <p:cNvSpPr>
            <a:spLocks noChangeShapeType="1"/>
          </p:cNvSpPr>
          <p:nvPr/>
        </p:nvSpPr>
        <p:spPr bwMode="auto">
          <a:xfrm rot="1502265">
            <a:off x="6213475" y="4292600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3" name="Line 47"/>
          <p:cNvSpPr>
            <a:spLocks noChangeShapeType="1"/>
          </p:cNvSpPr>
          <p:nvPr/>
        </p:nvSpPr>
        <p:spPr bwMode="auto">
          <a:xfrm rot="1502265">
            <a:off x="6213475" y="4868863"/>
            <a:ext cx="1584325" cy="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4" name="Line 48"/>
          <p:cNvSpPr>
            <a:spLocks noChangeShapeType="1"/>
          </p:cNvSpPr>
          <p:nvPr/>
        </p:nvSpPr>
        <p:spPr bwMode="auto">
          <a:xfrm rot="17961649" flipH="1">
            <a:off x="6299200" y="4003675"/>
            <a:ext cx="2305050" cy="14605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zh-CN" altLang="en-US"/>
          </a:p>
        </p:txBody>
      </p:sp>
      <p:sp>
        <p:nvSpPr>
          <p:cNvPr id="219185" name="Line 49"/>
          <p:cNvSpPr>
            <a:spLocks noChangeShapeType="1"/>
          </p:cNvSpPr>
          <p:nvPr/>
        </p:nvSpPr>
        <p:spPr bwMode="auto">
          <a:xfrm>
            <a:off x="3059113" y="2565400"/>
            <a:ext cx="0" cy="2160588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6" name="Oval 50"/>
          <p:cNvSpPr>
            <a:spLocks noChangeArrowheads="1"/>
          </p:cNvSpPr>
          <p:nvPr/>
        </p:nvSpPr>
        <p:spPr bwMode="auto">
          <a:xfrm>
            <a:off x="2413000" y="2852738"/>
            <a:ext cx="142875" cy="142875"/>
          </a:xfrm>
          <a:prstGeom prst="ellipse">
            <a:avLst/>
          </a:prstGeom>
          <a:solidFill>
            <a:schemeClr val="tx1"/>
          </a:solidFill>
          <a:ln w="12700" cap="sq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9187" name="Oval 51"/>
          <p:cNvSpPr>
            <a:spLocks noChangeArrowheads="1"/>
          </p:cNvSpPr>
          <p:nvPr/>
        </p:nvSpPr>
        <p:spPr bwMode="auto">
          <a:xfrm>
            <a:off x="6734175" y="2852738"/>
            <a:ext cx="142875" cy="142875"/>
          </a:xfrm>
          <a:prstGeom prst="ellipse">
            <a:avLst/>
          </a:prstGeom>
          <a:solidFill>
            <a:schemeClr val="tx1"/>
          </a:solidFill>
          <a:ln w="12700" cap="sq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zh-CN" altLang="en-US"/>
          </a:p>
        </p:txBody>
      </p:sp>
      <p:sp>
        <p:nvSpPr>
          <p:cNvPr id="219188" name="Line 52"/>
          <p:cNvSpPr>
            <a:spLocks noChangeShapeType="1"/>
          </p:cNvSpPr>
          <p:nvPr/>
        </p:nvSpPr>
        <p:spPr bwMode="auto">
          <a:xfrm flipV="1">
            <a:off x="2484438" y="2924175"/>
            <a:ext cx="0" cy="720725"/>
          </a:xfrm>
          <a:prstGeom prst="line">
            <a:avLst/>
          </a:prstGeom>
          <a:noFill/>
          <a:ln w="28575" cap="sq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219189" name="Line 53"/>
          <p:cNvSpPr>
            <a:spLocks noChangeShapeType="1"/>
          </p:cNvSpPr>
          <p:nvPr/>
        </p:nvSpPr>
        <p:spPr bwMode="auto">
          <a:xfrm flipV="1">
            <a:off x="6804025" y="2924175"/>
            <a:ext cx="0" cy="720725"/>
          </a:xfrm>
          <a:prstGeom prst="line">
            <a:avLst/>
          </a:prstGeom>
          <a:noFill/>
          <a:ln w="28575" cap="sq">
            <a:solidFill>
              <a:srgbClr val="3333CC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zh-CN" altLang="en-US"/>
          </a:p>
        </p:txBody>
      </p:sp>
      <p:graphicFrame>
        <p:nvGraphicFramePr>
          <p:cNvPr id="219191" name="Object 55"/>
          <p:cNvGraphicFramePr>
            <a:graphicFrameLocks noChangeAspect="1"/>
          </p:cNvGraphicFramePr>
          <p:nvPr/>
        </p:nvGraphicFramePr>
        <p:xfrm>
          <a:off x="684213" y="3789363"/>
          <a:ext cx="1296987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95" name="Equation" r:id="rId9" imgW="469800" imgH="228600" progId="Equation.DSMT4">
                  <p:embed/>
                </p:oleObj>
              </mc:Choice>
              <mc:Fallback>
                <p:oleObj name="Equation" r:id="rId9" imgW="469800" imgH="228600" progId="Equation.DSMT4">
                  <p:embed/>
                  <p:pic>
                    <p:nvPicPr>
                      <p:cNvPr id="0" name="Object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3789363"/>
                        <a:ext cx="1296987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92" name="Object 56"/>
          <p:cNvGraphicFramePr>
            <a:graphicFrameLocks noChangeAspect="1"/>
          </p:cNvGraphicFramePr>
          <p:nvPr/>
        </p:nvGraphicFramePr>
        <p:xfrm>
          <a:off x="1258888" y="3141663"/>
          <a:ext cx="385762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96" name="Equation" r:id="rId11" imgW="139680" imgH="177480" progId="Equation.DSMT4">
                  <p:embed/>
                </p:oleObj>
              </mc:Choice>
              <mc:Fallback>
                <p:oleObj name="Equation" r:id="rId11" imgW="139680" imgH="177480" progId="Equation.DSMT4">
                  <p:embed/>
                  <p:pic>
                    <p:nvPicPr>
                      <p:cNvPr id="0" name="Object 5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141663"/>
                        <a:ext cx="385762" cy="4921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93" name="Object 57"/>
          <p:cNvGraphicFramePr>
            <a:graphicFrameLocks noChangeAspect="1"/>
          </p:cNvGraphicFramePr>
          <p:nvPr/>
        </p:nvGraphicFramePr>
        <p:xfrm>
          <a:off x="2627313" y="2636838"/>
          <a:ext cx="1262062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97" name="Equation" r:id="rId13" imgW="457200" imgH="228600" progId="Equation.DSMT4">
                  <p:embed/>
                </p:oleObj>
              </mc:Choice>
              <mc:Fallback>
                <p:oleObj name="Equation" r:id="rId13" imgW="457200" imgH="228600" progId="Equation.DSMT4">
                  <p:embed/>
                  <p:pic>
                    <p:nvPicPr>
                      <p:cNvPr id="0" name="Object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2636838"/>
                        <a:ext cx="1262062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9194" name="Text Box 58"/>
          <p:cNvSpPr txBox="1">
            <a:spLocks noChangeArrowheads="1"/>
          </p:cNvSpPr>
          <p:nvPr/>
        </p:nvSpPr>
        <p:spPr bwMode="auto">
          <a:xfrm>
            <a:off x="285750" y="4868863"/>
            <a:ext cx="25844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>
                <a:latin typeface="Times New Roman" panose="02020603050405020304" pitchFamily="18" charset="0"/>
              </a:rPr>
              <a:t>波前</a:t>
            </a:r>
            <a:r>
              <a:rPr lang="en-US" altLang="zh-CN" i="1">
                <a:latin typeface="Times New Roman" panose="02020603050405020304" pitchFamily="18" charset="0"/>
              </a:rPr>
              <a:t>z</a:t>
            </a:r>
            <a:r>
              <a:rPr lang="en-US" altLang="zh-CN">
                <a:latin typeface="Times New Roman" panose="02020603050405020304" pitchFamily="18" charset="0"/>
              </a:rPr>
              <a:t>=0</a:t>
            </a:r>
            <a:r>
              <a:rPr lang="zh-CN" altLang="en-US">
                <a:latin typeface="Times New Roman" panose="02020603050405020304" pitchFamily="18" charset="0"/>
              </a:rPr>
              <a:t>上的相位分布</a:t>
            </a:r>
          </a:p>
        </p:txBody>
      </p:sp>
      <p:graphicFrame>
        <p:nvGraphicFramePr>
          <p:cNvPr id="219195" name="Object 5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4046896"/>
              </p:ext>
            </p:extLst>
          </p:nvPr>
        </p:nvGraphicFramePr>
        <p:xfrm>
          <a:off x="31750" y="5229225"/>
          <a:ext cx="34337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98" name="Equation" r:id="rId15" imgW="1244520" imgH="228600" progId="Equation.DSMT4">
                  <p:embed/>
                </p:oleObj>
              </mc:Choice>
              <mc:Fallback>
                <p:oleObj name="Equation" r:id="rId15" imgW="1244520" imgH="228600" progId="Equation.DSMT4">
                  <p:embed/>
                  <p:pic>
                    <p:nvPicPr>
                      <p:cNvPr id="0" name="Object 5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750" y="5229225"/>
                        <a:ext cx="3433763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96" name="Object 60"/>
          <p:cNvGraphicFramePr>
            <a:graphicFrameLocks noChangeAspect="1"/>
          </p:cNvGraphicFramePr>
          <p:nvPr/>
        </p:nvGraphicFramePr>
        <p:xfrm>
          <a:off x="4000500" y="4668838"/>
          <a:ext cx="4311650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699" name="Equation" r:id="rId17" imgW="1562040" imgH="228600" progId="Equation.DSMT4">
                  <p:embed/>
                </p:oleObj>
              </mc:Choice>
              <mc:Fallback>
                <p:oleObj name="Equation" r:id="rId17" imgW="1562040" imgH="228600" progId="Equation.DSMT4">
                  <p:embed/>
                  <p:pic>
                    <p:nvPicPr>
                      <p:cNvPr id="0" name="Object 6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0" y="4668838"/>
                        <a:ext cx="4311650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9197" name="Object 61"/>
          <p:cNvGraphicFramePr>
            <a:graphicFrameLocks noChangeAspect="1"/>
          </p:cNvGraphicFramePr>
          <p:nvPr/>
        </p:nvGraphicFramePr>
        <p:xfrm>
          <a:off x="6981825" y="2636838"/>
          <a:ext cx="1262063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00" name="Equation" r:id="rId19" imgW="457200" imgH="228600" progId="Equation.DSMT4">
                  <p:embed/>
                </p:oleObj>
              </mc:Choice>
              <mc:Fallback>
                <p:oleObj name="Equation" r:id="rId19" imgW="457200" imgH="228600" progId="Equation.DSMT4">
                  <p:embed/>
                  <p:pic>
                    <p:nvPicPr>
                      <p:cNvPr id="0" name="Object 6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1825" y="2636838"/>
                        <a:ext cx="1262063" cy="631825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19198" name="Object 62"/>
              <p:cNvSpPr txBox="1"/>
              <p:nvPr/>
            </p:nvSpPr>
            <p:spPr bwMode="auto">
              <a:xfrm>
                <a:off x="7218363" y="3573463"/>
                <a:ext cx="439737" cy="3619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9198" name="Object 6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218363" y="3573463"/>
                <a:ext cx="439737" cy="361950"/>
              </a:xfrm>
              <a:prstGeom prst="rect">
                <a:avLst/>
              </a:prstGeom>
              <a:blipFill>
                <a:blip r:embed="rId20"/>
                <a:stretch>
                  <a:fillRect r="-4167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9199" name="Arc 63"/>
          <p:cNvSpPr>
            <a:spLocks/>
          </p:cNvSpPr>
          <p:nvPr/>
        </p:nvSpPr>
        <p:spPr bwMode="auto">
          <a:xfrm rot="5247794">
            <a:off x="6933407" y="3491706"/>
            <a:ext cx="234950" cy="503237"/>
          </a:xfrm>
          <a:custGeom>
            <a:avLst/>
            <a:gdLst>
              <a:gd name="G0" fmla="+- 0 0 0"/>
              <a:gd name="G1" fmla="+- 21509 0 0"/>
              <a:gd name="G2" fmla="+- 21600 0 0"/>
              <a:gd name="T0" fmla="*/ 1986 w 10049"/>
              <a:gd name="T1" fmla="*/ 0 h 21509"/>
              <a:gd name="T2" fmla="*/ 10049 w 10049"/>
              <a:gd name="T3" fmla="*/ 2389 h 21509"/>
              <a:gd name="T4" fmla="*/ 0 w 10049"/>
              <a:gd name="T5" fmla="*/ 21509 h 215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0049" h="21509" fill="none" extrusionOk="0">
                <a:moveTo>
                  <a:pt x="1985" y="0"/>
                </a:moveTo>
                <a:cubicBezTo>
                  <a:pt x="4804" y="260"/>
                  <a:pt x="7543" y="1072"/>
                  <a:pt x="10049" y="2388"/>
                </a:cubicBezTo>
              </a:path>
              <a:path w="10049" h="21509" stroke="0" extrusionOk="0">
                <a:moveTo>
                  <a:pt x="1985" y="0"/>
                </a:moveTo>
                <a:cubicBezTo>
                  <a:pt x="4804" y="260"/>
                  <a:pt x="7543" y="1072"/>
                  <a:pt x="10049" y="2388"/>
                </a:cubicBezTo>
                <a:lnTo>
                  <a:pt x="0" y="21509"/>
                </a:lnTo>
                <a:close/>
              </a:path>
            </a:pathLst>
          </a:custGeom>
          <a:noFill/>
          <a:ln w="12700" cap="sq">
            <a:solidFill>
              <a:schemeClr val="tx1"/>
            </a:solidFill>
            <a:round/>
            <a:headEnd/>
            <a:tailEnd type="arrow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zh-CN" altLang="en-US"/>
          </a:p>
        </p:txBody>
      </p:sp>
      <p:graphicFrame>
        <p:nvGraphicFramePr>
          <p:cNvPr id="219200" name="Object 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3109940"/>
              </p:ext>
            </p:extLst>
          </p:nvPr>
        </p:nvGraphicFramePr>
        <p:xfrm>
          <a:off x="3708400" y="5229225"/>
          <a:ext cx="5362575" cy="631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9701" name="Equation" r:id="rId21" imgW="1942920" imgH="228600" progId="Equation.DSMT4">
                  <p:embed/>
                </p:oleObj>
              </mc:Choice>
              <mc:Fallback>
                <p:oleObj name="Equation" r:id="rId21" imgW="1942920" imgH="228600" progId="Equation.DSMT4">
                  <p:embed/>
                  <p:pic>
                    <p:nvPicPr>
                      <p:cNvPr id="0" name="Object 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5229225"/>
                        <a:ext cx="5362575" cy="631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204" grpId="0" animBg="1"/>
      <p:bldP spid="219141" grpId="0" animBg="1"/>
      <p:bldP spid="219139" grpId="0" build="p"/>
      <p:bldP spid="219140" grpId="0" animBg="1"/>
      <p:bldP spid="219142" grpId="0" animBg="1"/>
      <p:bldP spid="219143" grpId="0" animBg="1"/>
      <p:bldP spid="219144" grpId="0" animBg="1"/>
      <p:bldP spid="219145" grpId="0" animBg="1"/>
      <p:bldP spid="219146" grpId="0" animBg="1"/>
      <p:bldP spid="219147" grpId="0" animBg="1"/>
      <p:bldP spid="219148" grpId="0" animBg="1"/>
      <p:bldP spid="219150" grpId="0" animBg="1"/>
      <p:bldP spid="219151" grpId="0" animBg="1"/>
      <p:bldP spid="219152" grpId="0" animBg="1"/>
      <p:bldP spid="219153" grpId="0" animBg="1"/>
      <p:bldP spid="219154" grpId="0" animBg="1"/>
      <p:bldP spid="219155" grpId="0" animBg="1"/>
      <p:bldP spid="219156" grpId="0" animBg="1"/>
      <p:bldP spid="219157" grpId="0" animBg="1"/>
      <p:bldP spid="219158" grpId="0" animBg="1"/>
      <p:bldP spid="219159" grpId="0" animBg="1"/>
      <p:bldP spid="219161" grpId="0" animBg="1"/>
      <p:bldP spid="219162" grpId="0" animBg="1"/>
      <p:bldP spid="219163" grpId="0" animBg="1"/>
      <p:bldP spid="219170" grpId="0" animBg="1"/>
      <p:bldP spid="219171" grpId="0" animBg="1"/>
      <p:bldP spid="219172" grpId="0" animBg="1"/>
      <p:bldP spid="219173" grpId="0" animBg="1"/>
      <p:bldP spid="219174" grpId="0" animBg="1"/>
      <p:bldP spid="219175" grpId="0" animBg="1"/>
      <p:bldP spid="219176" grpId="0" animBg="1"/>
      <p:bldP spid="219177" grpId="0" animBg="1"/>
      <p:bldP spid="219178" grpId="0" animBg="1"/>
      <p:bldP spid="219179" grpId="0" animBg="1"/>
      <p:bldP spid="219180" grpId="0" animBg="1"/>
      <p:bldP spid="219181" grpId="0" animBg="1"/>
      <p:bldP spid="219182" grpId="0" animBg="1"/>
      <p:bldP spid="219183" grpId="0" animBg="1"/>
      <p:bldP spid="219184" grpId="0" animBg="1"/>
      <p:bldP spid="219185" grpId="0" animBg="1"/>
      <p:bldP spid="219186" grpId="0" animBg="1"/>
      <p:bldP spid="219187" grpId="0" animBg="1"/>
      <p:bldP spid="219188" grpId="0" animBg="1"/>
      <p:bldP spid="219189" grpId="0" animBg="1"/>
      <p:bldP spid="219194" grpId="0"/>
      <p:bldP spid="219199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轴上物点发出球面波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76275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1</a:t>
            </a:r>
            <a:r>
              <a:rPr lang="zh-CN" altLang="en-US"/>
              <a:t>）接收屏上的振幅分布</a:t>
            </a:r>
          </a:p>
        </p:txBody>
      </p:sp>
      <p:sp>
        <p:nvSpPr>
          <p:cNvPr id="208900" name="Oval 4"/>
          <p:cNvSpPr>
            <a:spLocks noChangeArrowheads="1"/>
          </p:cNvSpPr>
          <p:nvPr/>
        </p:nvSpPr>
        <p:spPr bwMode="auto">
          <a:xfrm rot="510282">
            <a:off x="7021513" y="3286125"/>
            <a:ext cx="1295400" cy="2305050"/>
          </a:xfrm>
          <a:prstGeom prst="ellipse">
            <a:avLst/>
          </a:prstGeom>
          <a:solidFill>
            <a:srgbClr val="DDDDDD"/>
          </a:solidFill>
          <a:ln w="12700">
            <a:solidFill>
              <a:srgbClr val="3333CC"/>
            </a:solidFill>
            <a:prstDash val="lgDash"/>
            <a:round/>
            <a:headEnd type="none" w="sm" len="sm"/>
            <a:tailEnd type="none" w="med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208901" name="Line 5"/>
          <p:cNvSpPr>
            <a:spLocks noChangeShapeType="1"/>
          </p:cNvSpPr>
          <p:nvPr/>
        </p:nvSpPr>
        <p:spPr bwMode="auto">
          <a:xfrm>
            <a:off x="3492500" y="3502025"/>
            <a:ext cx="3240088" cy="72072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2" name="Line 6"/>
          <p:cNvSpPr>
            <a:spLocks noChangeShapeType="1"/>
          </p:cNvSpPr>
          <p:nvPr/>
        </p:nvSpPr>
        <p:spPr bwMode="auto">
          <a:xfrm flipV="1">
            <a:off x="4068763" y="2349500"/>
            <a:ext cx="0" cy="2593975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3" name="Line 7"/>
          <p:cNvSpPr>
            <a:spLocks noChangeShapeType="1"/>
          </p:cNvSpPr>
          <p:nvPr/>
        </p:nvSpPr>
        <p:spPr bwMode="auto">
          <a:xfrm flipH="1">
            <a:off x="3276600" y="2782888"/>
            <a:ext cx="1584325" cy="172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4" name="Line 8"/>
          <p:cNvSpPr>
            <a:spLocks noChangeShapeType="1"/>
          </p:cNvSpPr>
          <p:nvPr/>
        </p:nvSpPr>
        <p:spPr bwMode="auto">
          <a:xfrm flipH="1">
            <a:off x="6227763" y="3000375"/>
            <a:ext cx="2736850" cy="3022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5" name="Line 9"/>
          <p:cNvSpPr>
            <a:spLocks noChangeShapeType="1"/>
          </p:cNvSpPr>
          <p:nvPr/>
        </p:nvSpPr>
        <p:spPr bwMode="auto">
          <a:xfrm>
            <a:off x="6877050" y="3789363"/>
            <a:ext cx="0" cy="30241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6" name="Line 10"/>
          <p:cNvSpPr>
            <a:spLocks noChangeShapeType="1"/>
          </p:cNvSpPr>
          <p:nvPr/>
        </p:nvSpPr>
        <p:spPr bwMode="auto">
          <a:xfrm>
            <a:off x="8461375" y="2062163"/>
            <a:ext cx="0" cy="30241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7" name="Line 11"/>
          <p:cNvSpPr>
            <a:spLocks noChangeShapeType="1"/>
          </p:cNvSpPr>
          <p:nvPr/>
        </p:nvSpPr>
        <p:spPr bwMode="auto">
          <a:xfrm flipH="1">
            <a:off x="6877050" y="2062163"/>
            <a:ext cx="1584325" cy="172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8" name="Line 12"/>
          <p:cNvSpPr>
            <a:spLocks noChangeShapeType="1"/>
          </p:cNvSpPr>
          <p:nvPr/>
        </p:nvSpPr>
        <p:spPr bwMode="auto">
          <a:xfrm flipH="1">
            <a:off x="6877050" y="5086350"/>
            <a:ext cx="1584325" cy="172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09" name="Line 13"/>
          <p:cNvSpPr>
            <a:spLocks noChangeShapeType="1"/>
          </p:cNvSpPr>
          <p:nvPr/>
        </p:nvSpPr>
        <p:spPr bwMode="auto">
          <a:xfrm flipV="1">
            <a:off x="7669213" y="2349500"/>
            <a:ext cx="0" cy="41783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10" name="Line 14"/>
          <p:cNvSpPr>
            <a:spLocks noChangeShapeType="1"/>
          </p:cNvSpPr>
          <p:nvPr/>
        </p:nvSpPr>
        <p:spPr bwMode="auto">
          <a:xfrm>
            <a:off x="6732588" y="4222750"/>
            <a:ext cx="936625" cy="215900"/>
          </a:xfrm>
          <a:prstGeom prst="line">
            <a:avLst/>
          </a:prstGeom>
          <a:noFill/>
          <a:ln w="12700">
            <a:solidFill>
              <a:schemeClr val="tx1"/>
            </a:solidFill>
            <a:prstDash val="lgDash"/>
            <a:round/>
            <a:headEnd type="none" w="sm" len="sm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11" name="Line 15"/>
          <p:cNvSpPr>
            <a:spLocks noChangeShapeType="1"/>
          </p:cNvSpPr>
          <p:nvPr/>
        </p:nvSpPr>
        <p:spPr bwMode="auto">
          <a:xfrm>
            <a:off x="7669213" y="4438650"/>
            <a:ext cx="129540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12" name="Line 16"/>
          <p:cNvSpPr>
            <a:spLocks noChangeShapeType="1"/>
          </p:cNvSpPr>
          <p:nvPr/>
        </p:nvSpPr>
        <p:spPr bwMode="auto">
          <a:xfrm flipV="1">
            <a:off x="7669213" y="3357563"/>
            <a:ext cx="287337" cy="108108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13" name="Line 17"/>
          <p:cNvSpPr>
            <a:spLocks noChangeShapeType="1"/>
          </p:cNvSpPr>
          <p:nvPr/>
        </p:nvSpPr>
        <p:spPr bwMode="auto">
          <a:xfrm flipV="1">
            <a:off x="7021513" y="3357563"/>
            <a:ext cx="935037" cy="73025"/>
          </a:xfrm>
          <a:prstGeom prst="line">
            <a:avLst/>
          </a:prstGeom>
          <a:noFill/>
          <a:ln w="19050">
            <a:solidFill>
              <a:srgbClr val="3333CC"/>
            </a:solidFill>
            <a:prstDash val="lgDash"/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08914" name="Line 18"/>
          <p:cNvSpPr>
            <a:spLocks noChangeShapeType="1"/>
          </p:cNvSpPr>
          <p:nvPr/>
        </p:nvSpPr>
        <p:spPr bwMode="auto">
          <a:xfrm flipV="1">
            <a:off x="4068763" y="3430588"/>
            <a:ext cx="2952750" cy="215900"/>
          </a:xfrm>
          <a:prstGeom prst="line">
            <a:avLst/>
          </a:prstGeom>
          <a:noFill/>
          <a:ln w="19050" cap="sq">
            <a:solidFill>
              <a:srgbClr val="3333CC"/>
            </a:solidFill>
            <a:round/>
            <a:headEnd type="none" w="med" len="lg"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915" name="Object 19"/>
              <p:cNvSpPr txBox="1"/>
              <p:nvPr/>
            </p:nvSpPr>
            <p:spPr bwMode="auto">
              <a:xfrm>
                <a:off x="7813675" y="3646488"/>
                <a:ext cx="290513" cy="311150"/>
              </a:xfrm>
              <a:prstGeom prst="rect">
                <a:avLst/>
              </a:prstGeom>
              <a:noFill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15" name="Object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813675" y="3646488"/>
                <a:ext cx="290513" cy="311150"/>
              </a:xfrm>
              <a:prstGeom prst="rect">
                <a:avLst/>
              </a:prstGeom>
              <a:blipFill>
                <a:blip r:embed="rId2"/>
                <a:stretch>
                  <a:fillRect b="-196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16" name="Object 20"/>
              <p:cNvSpPr txBox="1"/>
              <p:nvPr/>
            </p:nvSpPr>
            <p:spPr bwMode="auto">
              <a:xfrm>
                <a:off x="6486525" y="3357563"/>
                <a:ext cx="246063" cy="27146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16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486525" y="3357563"/>
                <a:ext cx="246063" cy="27146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8917" name="Line 21"/>
          <p:cNvSpPr>
            <a:spLocks noChangeShapeType="1"/>
          </p:cNvSpPr>
          <p:nvPr/>
        </p:nvSpPr>
        <p:spPr bwMode="auto">
          <a:xfrm>
            <a:off x="4068763" y="4221163"/>
            <a:ext cx="3600450" cy="7921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8918" name="Object 22"/>
              <p:cNvSpPr txBox="1"/>
              <p:nvPr/>
            </p:nvSpPr>
            <p:spPr bwMode="auto">
              <a:xfrm>
                <a:off x="5508625" y="4413250"/>
                <a:ext cx="241300" cy="239713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>
                <a:normAutofit fontScale="4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18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508625" y="4413250"/>
                <a:ext cx="241300" cy="23971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19" name="Object 23"/>
              <p:cNvSpPr txBox="1"/>
              <p:nvPr/>
            </p:nvSpPr>
            <p:spPr bwMode="auto">
              <a:xfrm>
                <a:off x="6948488" y="1557338"/>
                <a:ext cx="1839912" cy="52863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𝜌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19" name="Object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948488" y="1557338"/>
                <a:ext cx="1839912" cy="52863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20" name="Object 24"/>
              <p:cNvSpPr txBox="1"/>
              <p:nvPr/>
            </p:nvSpPr>
            <p:spPr bwMode="auto">
              <a:xfrm>
                <a:off x="4859338" y="2852738"/>
                <a:ext cx="1892300" cy="59690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𝑟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20" name="Object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859338" y="2852738"/>
                <a:ext cx="1892300" cy="59690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21" name="Object 25"/>
              <p:cNvSpPr txBox="1"/>
              <p:nvPr/>
            </p:nvSpPr>
            <p:spPr bwMode="auto">
              <a:xfrm>
                <a:off x="176213" y="2205038"/>
                <a:ext cx="2695575" cy="114776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21" name="Object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6213" y="2205038"/>
                <a:ext cx="2695575" cy="114776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8922" name="Object 26"/>
              <p:cNvSpPr txBox="1"/>
              <p:nvPr/>
            </p:nvSpPr>
            <p:spPr bwMode="auto">
              <a:xfrm>
                <a:off x="801688" y="3351213"/>
                <a:ext cx="2474912" cy="15176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1+(</m:t>
                              </m:r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num>
                                <m:den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08922" name="Object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801688" y="3351213"/>
                <a:ext cx="2474912" cy="151765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8923" name="Text Box 27"/>
          <p:cNvSpPr txBox="1">
            <a:spLocks noChangeArrowheads="1"/>
          </p:cNvSpPr>
          <p:nvPr/>
        </p:nvSpPr>
        <p:spPr bwMode="auto">
          <a:xfrm>
            <a:off x="3635375" y="21336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x</a:t>
            </a:r>
          </a:p>
        </p:txBody>
      </p:sp>
      <p:sp>
        <p:nvSpPr>
          <p:cNvPr id="208924" name="Text Box 28"/>
          <p:cNvSpPr txBox="1">
            <a:spLocks noChangeArrowheads="1"/>
          </p:cNvSpPr>
          <p:nvPr/>
        </p:nvSpPr>
        <p:spPr bwMode="auto">
          <a:xfrm>
            <a:off x="3203575" y="4365625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y</a:t>
            </a:r>
          </a:p>
        </p:txBody>
      </p:sp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8786813" y="4638675"/>
            <a:ext cx="322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z</a:t>
            </a:r>
          </a:p>
        </p:txBody>
      </p:sp>
      <p:sp>
        <p:nvSpPr>
          <p:cNvPr id="208926" name="Text Box 30"/>
          <p:cNvSpPr txBox="1">
            <a:spLocks noChangeArrowheads="1"/>
          </p:cNvSpPr>
          <p:nvPr/>
        </p:nvSpPr>
        <p:spPr bwMode="auto">
          <a:xfrm>
            <a:off x="7235825" y="2060575"/>
            <a:ext cx="417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x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208927" name="Text Box 31"/>
          <p:cNvSpPr txBox="1">
            <a:spLocks noChangeArrowheads="1"/>
          </p:cNvSpPr>
          <p:nvPr/>
        </p:nvSpPr>
        <p:spPr bwMode="auto">
          <a:xfrm>
            <a:off x="5795963" y="5661025"/>
            <a:ext cx="4175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800" i="1">
                <a:latin typeface="Times New Roman" panose="02020603050405020304" pitchFamily="18" charset="0"/>
              </a:rPr>
              <a:t>y</a:t>
            </a:r>
            <a:r>
              <a:rPr lang="en-US" altLang="zh-CN" sz="2800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  <p:sp>
        <p:nvSpPr>
          <p:cNvPr id="208928" name="Text Box 32"/>
          <p:cNvSpPr txBox="1">
            <a:spLocks noChangeArrowheads="1"/>
          </p:cNvSpPr>
          <p:nvPr/>
        </p:nvSpPr>
        <p:spPr bwMode="auto">
          <a:xfrm>
            <a:off x="3735388" y="3213100"/>
            <a:ext cx="404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i="1">
                <a:latin typeface="Times New Roman" panose="02020603050405020304" pitchFamily="18" charset="0"/>
              </a:rPr>
              <a:t>O</a:t>
            </a:r>
          </a:p>
        </p:txBody>
      </p:sp>
      <p:sp>
        <p:nvSpPr>
          <p:cNvPr id="208929" name="Text Box 33"/>
          <p:cNvSpPr txBox="1">
            <a:spLocks noChangeArrowheads="1"/>
          </p:cNvSpPr>
          <p:nvPr/>
        </p:nvSpPr>
        <p:spPr bwMode="auto">
          <a:xfrm>
            <a:off x="7596188" y="4508500"/>
            <a:ext cx="469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CN" sz="2400" i="1">
                <a:latin typeface="Times New Roman" panose="02020603050405020304" pitchFamily="18" charset="0"/>
              </a:rPr>
              <a:t>O</a:t>
            </a:r>
            <a:r>
              <a:rPr lang="en-US" altLang="zh-CN" sz="2400" i="1">
                <a:latin typeface="Times New Roman" panose="02020603050405020304" pitchFamily="18" charset="0"/>
                <a:cs typeface="Times New Roman" panose="02020603050405020304" pitchFamily="18" charset="0"/>
              </a:rPr>
              <a:t>'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33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傍轴条件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18" name="Object 2"/>
              <p:cNvSpPr txBox="1"/>
              <p:nvPr/>
            </p:nvSpPr>
            <p:spPr bwMode="auto">
              <a:xfrm>
                <a:off x="971550" y="1268413"/>
                <a:ext cx="6122988" cy="1357312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1+(</m:t>
                              </m:r>
                              <m:f>
                                <m:f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num>
                                <m:den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𝑧</m:t>
                                  </m:r>
                                </m:den>
                              </m:f>
                              <m:sSup>
                                <m:sSupPr>
                                  <m:ctrlP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)</m:t>
                                  </m:r>
                                </m:e>
                                <m:sup>
                                  <m:r>
                                    <a:rPr lang="zh-CN" altLang="en-US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rad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[1−(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)(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−⋅⋅⋅⋅]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60418" name="Object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71550" y="1268413"/>
                <a:ext cx="6122988" cy="135731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429" name="Text Box 13"/>
              <p:cNvSpPr txBox="1">
                <a:spLocks noChangeArrowheads="1"/>
              </p:cNvSpPr>
              <p:nvPr/>
            </p:nvSpPr>
            <p:spPr bwMode="auto">
              <a:xfrm>
                <a:off x="1043608" y="2481421"/>
                <a:ext cx="8209408" cy="148733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zh-CN" altLang="en-US" sz="3200" dirty="0">
                    <a:latin typeface="Times New Roman" panose="02020603050405020304" pitchFamily="18" charset="0"/>
                  </a:rPr>
                  <a:t>如果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&lt;&lt;</m:t>
                    </m:r>
                    <m:sSup>
                      <m:sSupPr>
                        <m:ctrlP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3200" b="0" i="0" dirty="0">
                    <a:solidFill>
                      <a:srgbClr val="000000"/>
                    </a:solidFill>
                    <a:latin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en-US" altLang="zh-CN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f>
                      <m:fPr>
                        <m:ctrlP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den>
                    </m:f>
                    <m:sSup>
                      <m:sSupPr>
                        <m:ctrlP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3200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可以</m:t>
                    </m:r>
                  </m:oMath>
                </a14:m>
                <a:r>
                  <a:rPr kumimoji="1" lang="zh-CN" altLang="en-US" sz="3200" dirty="0">
                    <a:latin typeface="Times New Roman" panose="02020603050405020304" pitchFamily="18" charset="0"/>
                  </a:rPr>
                  <a:t>忽略。</a:t>
                </a:r>
              </a:p>
              <a:p>
                <a:pPr algn="l">
                  <a:spcBef>
                    <a:spcPct val="50000"/>
                  </a:spcBef>
                </a:pPr>
                <a:endParaRPr kumimoji="1" lang="zh-CN" altLang="en-US" sz="32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429" name="Text 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2481421"/>
                <a:ext cx="8209408" cy="1487330"/>
              </a:xfrm>
              <a:prstGeom prst="rect">
                <a:avLst/>
              </a:prstGeom>
              <a:blipFill>
                <a:blip r:embed="rId3"/>
                <a:stretch>
                  <a:fillRect l="-1856" t="-3689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430" name="Text Box 14"/>
          <p:cNvSpPr txBox="1">
            <a:spLocks noChangeArrowheads="1"/>
          </p:cNvSpPr>
          <p:nvPr/>
        </p:nvSpPr>
        <p:spPr bwMode="auto">
          <a:xfrm>
            <a:off x="1043608" y="5517232"/>
            <a:ext cx="59436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在接收屏上，振幅为常数</a:t>
            </a:r>
          </a:p>
        </p:txBody>
      </p:sp>
      <p:sp>
        <p:nvSpPr>
          <p:cNvPr id="60431" name="Text Box 15"/>
          <p:cNvSpPr txBox="1">
            <a:spLocks noChangeArrowheads="1"/>
          </p:cNvSpPr>
          <p:nvPr/>
        </p:nvSpPr>
        <p:spPr bwMode="auto">
          <a:xfrm>
            <a:off x="1043608" y="3425032"/>
            <a:ext cx="396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近轴条件，傍轴条件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432" name="Text Box 16"/>
              <p:cNvSpPr txBox="1">
                <a:spLocks noChangeArrowheads="1"/>
              </p:cNvSpPr>
              <p:nvPr/>
            </p:nvSpPr>
            <p:spPr bwMode="auto">
              <a:xfrm>
                <a:off x="1043608" y="4581128"/>
                <a:ext cx="3319785" cy="81156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zh-CN" altLang="en-US" sz="3200" dirty="0">
                    <a:latin typeface="Times New Roman" panose="02020603050405020304" pitchFamily="18" charset="0"/>
                  </a:rPr>
                  <a:t>振幅为</a:t>
                </a:r>
                <a14:m>
                  <m:oMath xmlns:m="http://schemas.openxmlformats.org/officeDocument/2006/math"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</m:t>
                    </m:r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zh-CN" altLang="en-US" sz="3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zh-CN" alt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zh-CN" alt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zh-CN" alt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num>
                      <m:den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zh-CN" altLang="en-US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|</m:t>
                        </m:r>
                      </m:den>
                    </m:f>
                  </m:oMath>
                </a14:m>
                <a:endParaRPr kumimoji="1" lang="zh-CN" altLang="en-US" sz="32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0432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43608" y="4581128"/>
                <a:ext cx="3319785" cy="811569"/>
              </a:xfrm>
              <a:prstGeom prst="rect">
                <a:avLst/>
              </a:prstGeom>
              <a:blipFill>
                <a:blip r:embed="rId4"/>
                <a:stretch>
                  <a:fillRect l="-4587" t="-671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274638"/>
            <a:ext cx="8229600" cy="1143000"/>
          </a:xfrm>
        </p:spPr>
        <p:txBody>
          <a:bodyPr/>
          <a:lstStyle/>
          <a:p>
            <a:r>
              <a:rPr lang="zh-CN" altLang="en-US"/>
              <a:t>（</a:t>
            </a:r>
            <a:r>
              <a:rPr lang="en-US" altLang="zh-CN"/>
              <a:t>2</a:t>
            </a:r>
            <a:r>
              <a:rPr lang="zh-CN" altLang="en-US"/>
              <a:t>）接收屏上的相位分布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600200"/>
            <a:ext cx="8229600" cy="676275"/>
          </a:xfrm>
        </p:spPr>
        <p:txBody>
          <a:bodyPr/>
          <a:lstStyle/>
          <a:p>
            <a:r>
              <a:rPr lang="zh-CN" altLang="en-US" dirty="0"/>
              <a:t>球面波的相位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9924" name="Object 4"/>
              <p:cNvSpPr txBox="1"/>
              <p:nvPr/>
            </p:nvSpPr>
            <p:spPr bwMode="auto">
              <a:xfrm>
                <a:off x="539552" y="2113570"/>
                <a:ext cx="8363646" cy="880204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14:m>
                  <m:oMath xmlns:m="http://schemas.openxmlformats.org/officeDocument/2006/math"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𝑘𝑟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rad>
                      <m:radPr>
                        <m:degHide m:val="on"/>
                        <m:ctrlP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|"/>
                        <m:endChr m:val="|"/>
                        <m:ctrlP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ad>
                      <m:radPr>
                        <m:degHide m:val="on"/>
                        <m:ctrlP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zh-CN" altLang="en-US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1+(</m:t>
                        </m:r>
                        <m:f>
                          <m:fPr>
                            <m:ctrlP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num>
                          <m:den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den>
                        </m:f>
                        <m:sSup>
                          <m:sSupPr>
                            <m:ctrlP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  <m:sup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</m:oMath>
                </a14:m>
                <a:r>
                  <a:rPr lang="en-US" altLang="zh-CN" sz="2400" dirty="0"/>
                  <a:t>+</a:t>
                </a:r>
                <a:r>
                  <a:rPr lang="en-US" altLang="zh-CN" sz="2400" dirty="0">
                    <a:solidFill>
                      <a:srgbClr val="000000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</m:num>
                      <m:den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6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en-US" altLang="zh-CN" sz="24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endParaRPr lang="zh-CN" altLang="en-US" sz="2400" dirty="0"/>
              </a:p>
              <a:p>
                <a:endParaRPr lang="zh-CN" altLang="en-US" dirty="0"/>
              </a:p>
            </p:txBody>
          </p:sp>
        </mc:Choice>
        <mc:Fallback xmlns="">
          <p:sp>
            <p:nvSpPr>
              <p:cNvPr id="209924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552" y="2113570"/>
                <a:ext cx="8363646" cy="88020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928" name="Text Box 8"/>
              <p:cNvSpPr txBox="1">
                <a:spLocks noChangeArrowheads="1"/>
              </p:cNvSpPr>
              <p:nvPr/>
            </p:nvSpPr>
            <p:spPr bwMode="auto">
              <a:xfrm>
                <a:off x="612806" y="3879301"/>
                <a:ext cx="6502369" cy="8169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>
                  <a:spcBef>
                    <a:spcPct val="50000"/>
                  </a:spcBef>
                </a:pPr>
                <a:r>
                  <a:rPr kumimoji="1" lang="zh-CN" altLang="en-US" sz="2800" dirty="0">
                    <a:latin typeface="Times New Roman" panose="02020603050405020304" pitchFamily="18" charset="0"/>
                  </a:rPr>
                  <a:t>如果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8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8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8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CN" altLang="en-US" sz="280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r>
                      <a:rPr lang="en-US" altLang="zh-C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kumimoji="1" lang="en-US" altLang="zh-CN" sz="2800" dirty="0">
                    <a:latin typeface="Times New Roman" panose="02020603050405020304" pitchFamily="18" charset="0"/>
                  </a:rPr>
                  <a:t>, </a:t>
                </a:r>
                <a:r>
                  <a:rPr kumimoji="1" lang="zh-CN" altLang="en-US" sz="2800" dirty="0">
                    <a:latin typeface="Times New Roman" panose="02020603050405020304" pitchFamily="18" charset="0"/>
                  </a:rPr>
                  <a:t>则有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zh-CN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zh-CN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  <m:f>
                      <m:fPr>
                        <m:ctrlP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altLang="zh-CN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zh-CN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zh-CN" altLang="en-US" sz="2800" b="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𝜆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800" b="0" i="1" smtClean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  <m:r>
                      <a:rPr lang="en-US" altLang="zh-CN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r>
                      <a:rPr lang="zh-CN" altLang="en-US" sz="2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endParaRPr kumimoji="1" lang="zh-CN" altLang="en-US" sz="2800" dirty="0">
                  <a:latin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9928" name="Text 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12806" y="3879301"/>
                <a:ext cx="6502369" cy="816955"/>
              </a:xfrm>
              <a:prstGeom prst="rect">
                <a:avLst/>
              </a:prstGeom>
              <a:blipFill>
                <a:blip r:embed="rId3"/>
                <a:stretch>
                  <a:fillRect l="-1970" b="-1493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9934" name="Object 14"/>
              <p:cNvSpPr txBox="1"/>
              <p:nvPr/>
            </p:nvSpPr>
            <p:spPr bwMode="auto">
              <a:xfrm>
                <a:off x="2057401" y="5714569"/>
                <a:ext cx="1490663" cy="471488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09934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57401" y="5714569"/>
                <a:ext cx="1490663" cy="471488"/>
              </a:xfrm>
              <a:prstGeom prst="rect">
                <a:avLst/>
              </a:prstGeom>
              <a:blipFill>
                <a:blip r:embed="rId4"/>
                <a:stretch>
                  <a:fillRect l="-1639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9935" name="Text Box 15"/>
          <p:cNvSpPr txBox="1">
            <a:spLocks noChangeArrowheads="1"/>
          </p:cNvSpPr>
          <p:nvPr/>
        </p:nvSpPr>
        <p:spPr bwMode="auto">
          <a:xfrm>
            <a:off x="3548064" y="5610560"/>
            <a:ext cx="30480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可作为平面波处理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9936" name="Text Box 16"/>
              <p:cNvSpPr txBox="1">
                <a:spLocks noChangeArrowheads="1"/>
              </p:cNvSpPr>
              <p:nvPr/>
            </p:nvSpPr>
            <p:spPr bwMode="auto">
              <a:xfrm>
                <a:off x="582939" y="4749358"/>
                <a:ext cx="4439586" cy="9083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algn="l"/>
                <a:r>
                  <a:rPr kumimoji="1" lang="zh-CN" altLang="en-US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远场条件下</a:t>
                </a:r>
                <a:r>
                  <a:rPr kumimoji="1" lang="en-US" altLang="zh-CN" sz="3200" b="1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楷体_GB2312" pitchFamily="49" charset="-122"/>
                  </a:rPr>
                  <a:t>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32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32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</m:oMath>
                </a14:m>
                <a:r>
                  <a:rPr kumimoji="1" lang="zh-CN" altLang="en-US" sz="3200" dirty="0">
                    <a:latin typeface="Times New Roman" panose="02020603050405020304" pitchFamily="18" charset="0"/>
                  </a:rPr>
                  <a:t>可忽略</a:t>
                </a:r>
                <a:endParaRPr kumimoji="1" lang="zh-CN" altLang="en-US" sz="3200" b="1" dirty="0">
                  <a:solidFill>
                    <a:srgbClr val="FF0000"/>
                  </a:solidFill>
                  <a:latin typeface="Times New Roman" panose="02020603050405020304" pitchFamily="18" charset="0"/>
                  <a:ea typeface="楷体_GB2312" pitchFamily="49" charset="-122"/>
                </a:endParaRPr>
              </a:p>
            </p:txBody>
          </p:sp>
        </mc:Choice>
        <mc:Fallback xmlns="">
          <p:sp>
            <p:nvSpPr>
              <p:cNvPr id="209936" name="Text 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82939" y="4749358"/>
                <a:ext cx="4439586" cy="908390"/>
              </a:xfrm>
              <a:prstGeom prst="rect">
                <a:avLst/>
              </a:prstGeom>
              <a:blipFill>
                <a:blip r:embed="rId5"/>
                <a:stretch>
                  <a:fillRect l="-3571" b="-402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9937" name="Text Box 17"/>
          <p:cNvSpPr txBox="1">
            <a:spLocks noChangeArrowheads="1"/>
          </p:cNvSpPr>
          <p:nvPr/>
        </p:nvSpPr>
        <p:spPr bwMode="auto">
          <a:xfrm>
            <a:off x="592138" y="5608638"/>
            <a:ext cx="12509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med" len="lg"/>
                <a:tailEnd type="none" w="med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zh-CN" altLang="en-US" sz="2800"/>
              <a:t>相位为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9938" name="Text Box 18"/>
              <p:cNvSpPr txBox="1">
                <a:spLocks noChangeArrowheads="1"/>
              </p:cNvSpPr>
              <p:nvPr/>
            </p:nvSpPr>
            <p:spPr bwMode="auto">
              <a:xfrm>
                <a:off x="107504" y="2909158"/>
                <a:ext cx="9103774" cy="10736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12700" cap="sq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zh-CN" altLang="en-US" sz="2400" dirty="0"/>
                  <a:t>满足</a:t>
                </a:r>
                <a:r>
                  <a:rPr lang="zh-CN" altLang="en-US" sz="2400" b="1" dirty="0">
                    <a:solidFill>
                      <a:srgbClr val="3333CC"/>
                    </a:solidFill>
                    <a:ea typeface="楷体_GB2312" pitchFamily="49" charset="-122"/>
                  </a:rPr>
                  <a:t>傍轴条件</a:t>
                </a:r>
                <a:r>
                  <a:rPr lang="zh-CN" altLang="en-US" sz="2400" dirty="0"/>
                  <a:t>时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zh-CN" altLang="en-US" sz="2400" i="1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altLang="zh-CN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altLang="zh-CN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≪</m:t>
                    </m:r>
                    <m:sSup>
                      <m:sSupPr>
                        <m:ctrlPr>
                          <a:rPr lang="en-US" altLang="zh-CN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𝑧</m:t>
                        </m:r>
                      </m:e>
                      <m:sup>
                        <m:r>
                          <a:rPr lang="en-US" altLang="zh-CN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altLang="zh-CN" sz="2400" dirty="0"/>
                  <a:t>, </a:t>
                </a:r>
                <a:r>
                  <a:rPr lang="zh-CN" altLang="en-US" sz="2400" dirty="0"/>
                  <a:t>忽略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b="0" i="1" smtClean="0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  <m:f>
                      <m:fPr>
                        <m:ctrlPr>
                          <a:rPr lang="en-US" altLang="zh-CN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altLang="zh-CN" sz="2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4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sSup>
                          <m:sSupPr>
                            <m:ctrlP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zh-CN" sz="2400" b="0" i="1" smtClean="0">
                                    <a:latin typeface="Cambria Math" panose="02040503050406030204" pitchFamily="18" charset="0"/>
                                  </a:rPr>
                                  <m:t>𝑧</m:t>
                                </m:r>
                              </m:e>
                            </m:d>
                          </m:e>
                          <m:sup>
                            <m:r>
                              <a:rPr lang="en-US" altLang="zh-CN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altLang="zh-CN" sz="2400" b="0" i="1" smtClean="0">
                        <a:latin typeface="Cambria Math" panose="02040503050406030204" pitchFamily="18" charset="0"/>
                      </a:rPr>
                      <m:t>+…</m:t>
                    </m:r>
                  </m:oMath>
                </a14:m>
                <a:r>
                  <a:rPr lang="zh-CN" altLang="en-US" sz="2400" dirty="0"/>
                  <a:t>，则有</a:t>
                </a:r>
                <a14:m>
                  <m:oMath xmlns:m="http://schemas.openxmlformats.org/officeDocument/2006/math"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𝜑</m:t>
                    </m:r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𝑃</m:t>
                    </m:r>
                    <m:r>
                      <a:rPr lang="zh-CN" alt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)=</m:t>
                    </m:r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𝑘</m:t>
                    </m:r>
                    <m:d>
                      <m:dPr>
                        <m:begChr m:val="|"/>
                        <m:endChr m:val="|"/>
                        <m:ctrlP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altLang="zh-CN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  <m:sSup>
                          <m:sSupPr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zh-CN" altLang="en-US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𝜌</m:t>
                            </m:r>
                          </m:e>
                          <m:sup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en-US" altLang="zh-CN" sz="24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sz="24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𝑧</m:t>
                            </m:r>
                          </m:e>
                        </m:d>
                      </m:den>
                    </m:f>
                  </m:oMath>
                </a14:m>
                <a:endParaRPr lang="zh-CN" altLang="en-US" sz="2400" dirty="0"/>
              </a:p>
              <a:p>
                <a:pPr algn="l"/>
                <a:endParaRPr lang="zh-CN" altLang="en-US" sz="2400" dirty="0"/>
              </a:p>
            </p:txBody>
          </p:sp>
        </mc:Choice>
        <mc:Fallback xmlns="">
          <p:sp>
            <p:nvSpPr>
              <p:cNvPr id="209938" name="Text 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7504" y="2909158"/>
                <a:ext cx="9103774" cy="1073692"/>
              </a:xfrm>
              <a:prstGeom prst="rect">
                <a:avLst/>
              </a:prstGeom>
              <a:blipFill>
                <a:blip r:embed="rId6"/>
                <a:stretch>
                  <a:fillRect l="-1072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sq">
                    <a:solidFill>
                      <a:schemeClr val="tx1"/>
                    </a:solidFill>
                    <a:miter lim="800000"/>
                    <a:headEnd type="none" w="med" len="lg"/>
                    <a:tailEnd type="none" w="med" len="lg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r>
              <a:rPr lang="zh-CN" altLang="en-US"/>
              <a:t>傍轴条件与远场条件的关系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72" name="Object 4"/>
              <p:cNvSpPr txBox="1"/>
              <p:nvPr/>
            </p:nvSpPr>
            <p:spPr bwMode="auto">
              <a:xfrm>
                <a:off x="5219700" y="1196975"/>
                <a:ext cx="1412875" cy="109696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&lt;&lt;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𝜆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1972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219700" y="1196975"/>
                <a:ext cx="1412875" cy="109696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974" name="Text Box 6"/>
          <p:cNvSpPr txBox="1">
            <a:spLocks noChangeArrowheads="1"/>
          </p:cNvSpPr>
          <p:nvPr/>
        </p:nvSpPr>
        <p:spPr bwMode="auto">
          <a:xfrm>
            <a:off x="684213" y="1412875"/>
            <a:ext cx="18716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Times New Roman" panose="02020603050405020304" pitchFamily="18" charset="0"/>
              </a:rPr>
              <a:t>远场条件</a:t>
            </a:r>
          </a:p>
        </p:txBody>
      </p:sp>
      <p:sp>
        <p:nvSpPr>
          <p:cNvPr id="211975" name="Text Box 7"/>
          <p:cNvSpPr txBox="1">
            <a:spLocks noChangeArrowheads="1"/>
          </p:cNvSpPr>
          <p:nvPr/>
        </p:nvSpPr>
        <p:spPr bwMode="auto">
          <a:xfrm>
            <a:off x="4572000" y="2349500"/>
            <a:ext cx="1728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近轴条件</a:t>
            </a:r>
          </a:p>
        </p:txBody>
      </p:sp>
      <p:sp>
        <p:nvSpPr>
          <p:cNvPr id="211976" name="Text Box 8"/>
          <p:cNvSpPr txBox="1">
            <a:spLocks noChangeArrowheads="1"/>
          </p:cNvSpPr>
          <p:nvPr/>
        </p:nvSpPr>
        <p:spPr bwMode="auto">
          <a:xfrm>
            <a:off x="611188" y="2349500"/>
            <a:ext cx="1905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 dirty="0">
                <a:latin typeface="Times New Roman" panose="02020603050405020304" pitchFamily="18" charset="0"/>
              </a:rPr>
              <a:t>可以推得</a:t>
            </a:r>
          </a:p>
        </p:txBody>
      </p:sp>
      <p:sp>
        <p:nvSpPr>
          <p:cNvPr id="211977" name="Text Box 9"/>
          <p:cNvSpPr txBox="1">
            <a:spLocks noChangeArrowheads="1"/>
          </p:cNvSpPr>
          <p:nvPr/>
        </p:nvSpPr>
        <p:spPr bwMode="auto">
          <a:xfrm>
            <a:off x="1757363" y="2997200"/>
            <a:ext cx="46878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远场条件包含近轴条件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80" name="Object 12"/>
              <p:cNvSpPr txBox="1"/>
              <p:nvPr/>
            </p:nvSpPr>
            <p:spPr bwMode="auto">
              <a:xfrm>
                <a:off x="2700338" y="1196975"/>
                <a:ext cx="1511300" cy="1038225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𝜆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&lt;&lt;|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1980" name="Object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0338" y="1196975"/>
                <a:ext cx="1511300" cy="103822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981" name="Object 13"/>
              <p:cNvSpPr txBox="1"/>
              <p:nvPr/>
            </p:nvSpPr>
            <p:spPr bwMode="auto">
              <a:xfrm>
                <a:off x="6687517" y="1394403"/>
                <a:ext cx="1368152" cy="639242"/>
              </a:xfrm>
              <a:prstGeom prst="rect">
                <a:avLst/>
              </a:prstGeom>
              <a:noFill/>
            </p:spPr>
            <p:txBody>
              <a:bodyPr>
                <a:normAutofit fontScale="92500"/>
              </a:bodyPr>
              <a:lstStyle/>
              <a:p>
                <a:r>
                  <a:rPr lang="zh-CN" altLang="en-US" dirty="0">
                    <a:solidFill>
                      <a:srgbClr val="000000"/>
                    </a:solidFill>
                  </a:rPr>
                  <a:t>而</a:t>
                </a:r>
                <a14:m>
                  <m:oMath xmlns:m="http://schemas.openxmlformats.org/officeDocument/2006/math">
                    <m:r>
                      <a:rPr lang="zh-CN" altLang="en-US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𝜆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&lt;&lt;|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𝑧</m:t>
                    </m:r>
                    <m:r>
                      <a:rPr lang="zh-CN" altLang="en-US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|</m:t>
                    </m:r>
                  </m:oMath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1981" name="Object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87517" y="1394403"/>
                <a:ext cx="1368152" cy="639242"/>
              </a:xfrm>
              <a:prstGeom prst="rect">
                <a:avLst/>
              </a:prstGeom>
              <a:blipFill>
                <a:blip r:embed="rId4"/>
                <a:stretch>
                  <a:fillRect l="-2679" t="-6667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982" name="Object 14"/>
              <p:cNvSpPr txBox="1"/>
              <p:nvPr/>
            </p:nvSpPr>
            <p:spPr bwMode="auto">
              <a:xfrm>
                <a:off x="2700338" y="2379662"/>
                <a:ext cx="1509712" cy="6032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𝜌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&lt;&lt;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1982" name="Object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700338" y="2379662"/>
                <a:ext cx="1509712" cy="6032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983" name="Text Box 15"/>
          <p:cNvSpPr txBox="1">
            <a:spLocks noChangeArrowheads="1"/>
          </p:cNvSpPr>
          <p:nvPr/>
        </p:nvSpPr>
        <p:spPr bwMode="auto">
          <a:xfrm>
            <a:off x="649288" y="3644900"/>
            <a:ext cx="6515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宋体" panose="02010600030101010101" pitchFamily="2" charset="-122"/>
              </a:rPr>
              <a:t>近轴条件下，轴上物点发出的球面波为</a:t>
            </a:r>
            <a:r>
              <a:rPr kumimoji="1" lang="zh-CN" altLang="en-US" sz="2800">
                <a:latin typeface="Times New Roman" panose="02020603050405020304" pitchFamily="18" charset="0"/>
              </a:rPr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1984" name="Object 16"/>
              <p:cNvSpPr txBox="1"/>
              <p:nvPr/>
            </p:nvSpPr>
            <p:spPr bwMode="auto">
              <a:xfrm>
                <a:off x="1725613" y="5589588"/>
                <a:ext cx="4862512" cy="979487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1984" name="Object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725613" y="5589588"/>
                <a:ext cx="4862512" cy="9794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1985" name="Object 17"/>
              <p:cNvSpPr txBox="1"/>
              <p:nvPr/>
            </p:nvSpPr>
            <p:spPr bwMode="auto">
              <a:xfrm>
                <a:off x="981075" y="4029075"/>
                <a:ext cx="6904038" cy="1123950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̃"/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</m:ac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p>
                        <m:sSup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,0)=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b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func>
                        <m:func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zh-CN" altLang="en-US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exp</m:t>
                          </m:r>
                        </m:fName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[</m:t>
                          </m:r>
                        </m:e>
                      </m:func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𝑖𝑘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(|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𝑧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|+</m:t>
                      </m:r>
                      <m:f>
                        <m:f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zh-CN" altLang="en-US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′2</m:t>
                              </m:r>
                            </m:sup>
                          </m:sSup>
                        </m:num>
                        <m:den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2|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|</m:t>
                          </m:r>
                        </m:den>
                      </m:f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)+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𝑖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zh-CN" altLang="en-US" dirty="0"/>
              </a:p>
            </p:txBody>
          </p:sp>
        </mc:Choice>
        <mc:Fallback xmlns="">
          <p:sp>
            <p:nvSpPr>
              <p:cNvPr id="211985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81075" y="4029075"/>
                <a:ext cx="6904038" cy="112395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1986" name="Text Box 18"/>
          <p:cNvSpPr txBox="1">
            <a:spLocks noChangeArrowheads="1"/>
          </p:cNvSpPr>
          <p:nvPr/>
        </p:nvSpPr>
        <p:spPr bwMode="auto">
          <a:xfrm>
            <a:off x="755650" y="5157788"/>
            <a:ext cx="67167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2800">
                <a:latin typeface="宋体" panose="02010600030101010101" pitchFamily="2" charset="-122"/>
              </a:rPr>
              <a:t>远场条件下，轴上物点发出的球面波为</a:t>
            </a:r>
            <a:r>
              <a:rPr kumimoji="1" lang="zh-CN" altLang="en-US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>
                <a:latin typeface="宋体" panose="02010600030101010101" pitchFamily="2" charset="-122"/>
              </a:rPr>
              <a:t>八、波的相位与光程</a:t>
            </a:r>
            <a:r>
              <a:rPr lang="zh-CN" altLang="en-US" dirty="0"/>
              <a:t> 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830388"/>
            <a:ext cx="7489825" cy="842962"/>
          </a:xfrm>
        </p:spPr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平面波，在一维情况下，相位为</a:t>
            </a:r>
            <a:r>
              <a:rPr lang="zh-CN" altLang="en-US"/>
              <a:t>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516" name="Object 4"/>
              <p:cNvSpPr txBox="1"/>
              <p:nvPr/>
            </p:nvSpPr>
            <p:spPr bwMode="auto">
              <a:xfrm>
                <a:off x="1092995" y="2499519"/>
                <a:ext cx="3155950" cy="798513"/>
              </a:xfrm>
              <a:prstGeom prst="rect">
                <a:avLst/>
              </a:prstGeom>
              <a:noFill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𝜙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)=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𝑘𝑧</m:t>
                      </m:r>
                      <m:r>
                        <a:rPr lang="zh-CN" altLang="en-US" sz="3200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zh-CN" altLang="en-US" sz="3200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zh-CN" altLang="en-US" sz="3200" dirty="0"/>
              </a:p>
            </p:txBody>
          </p:sp>
        </mc:Choice>
        <mc:Fallback xmlns="">
          <p:sp>
            <p:nvSpPr>
              <p:cNvPr id="64516" name="Object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2995" y="2499519"/>
                <a:ext cx="3155950" cy="7985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64518" name="Object 6"/>
          <p:cNvGraphicFramePr>
            <a:graphicFrameLocks noChangeAspect="1"/>
          </p:cNvGraphicFramePr>
          <p:nvPr/>
        </p:nvGraphicFramePr>
        <p:xfrm>
          <a:off x="4284663" y="2286000"/>
          <a:ext cx="3400425" cy="130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8" name="Equation" r:id="rId4" imgW="914400" imgH="431640" progId="Equation.DSMT4">
                  <p:embed/>
                </p:oleObj>
              </mc:Choice>
              <mc:Fallback>
                <p:oleObj name="Equation" r:id="rId4" imgW="914400" imgH="4316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4663" y="2286000"/>
                        <a:ext cx="3400425" cy="1301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4520" name="Object 8"/>
          <p:cNvGraphicFramePr>
            <a:graphicFrameLocks noChangeAspect="1"/>
          </p:cNvGraphicFramePr>
          <p:nvPr/>
        </p:nvGraphicFramePr>
        <p:xfrm>
          <a:off x="1187450" y="3124200"/>
          <a:ext cx="4137025" cy="1466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4639" name="Equation" r:id="rId6" imgW="1206360" imgH="431640" progId="Equation.DSMT4">
                  <p:embed/>
                </p:oleObj>
              </mc:Choice>
              <mc:Fallback>
                <p:oleObj name="Equation" r:id="rId6" imgW="1206360" imgH="4316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450" y="3124200"/>
                        <a:ext cx="4137025" cy="1466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522" name="Text Box 10"/>
          <p:cNvSpPr txBox="1">
            <a:spLocks noChangeArrowheads="1"/>
          </p:cNvSpPr>
          <p:nvPr/>
        </p:nvSpPr>
        <p:spPr bwMode="auto">
          <a:xfrm>
            <a:off x="2362200" y="4648200"/>
            <a:ext cx="4419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en-US" altLang="zh-CN" sz="3200" i="1">
                <a:solidFill>
                  <a:srgbClr val="FF0000"/>
                </a:solidFill>
                <a:latin typeface="Times New Roman" panose="02020603050405020304" pitchFamily="18" charset="0"/>
              </a:rPr>
              <a:t>ns</a:t>
            </a:r>
            <a:r>
              <a:rPr kumimoji="1" lang="zh-CN" altLang="en-US" sz="3200">
                <a:latin typeface="Times New Roman" panose="02020603050405020304" pitchFamily="18" charset="0"/>
              </a:rPr>
              <a:t>为介质中波的</a:t>
            </a:r>
            <a:r>
              <a:rPr kumimoji="1" lang="zh-CN" altLang="en-US" sz="320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光程</a:t>
            </a:r>
            <a:endParaRPr kumimoji="1" lang="zh-CN" altLang="en-US" sz="240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</p:txBody>
      </p:sp>
      <p:sp>
        <p:nvSpPr>
          <p:cNvPr id="64524" name="Text Box 12"/>
          <p:cNvSpPr txBox="1">
            <a:spLocks noChangeArrowheads="1"/>
          </p:cNvSpPr>
          <p:nvPr/>
        </p:nvSpPr>
        <p:spPr bwMode="auto">
          <a:xfrm>
            <a:off x="2438400" y="5334000"/>
            <a:ext cx="3141663" cy="592138"/>
          </a:xfrm>
          <a:prstGeom prst="rect">
            <a:avLst/>
          </a:prstGeom>
          <a:noFill/>
          <a:ln w="12700" cap="sq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kumimoji="1"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相位由光程决定</a:t>
            </a:r>
          </a:p>
        </p:txBody>
      </p:sp>
      <p:sp>
        <p:nvSpPr>
          <p:cNvPr id="64525" name="Text Box 13"/>
          <p:cNvSpPr txBox="1">
            <a:spLocks noChangeArrowheads="1"/>
          </p:cNvSpPr>
          <p:nvPr/>
        </p:nvSpPr>
        <p:spPr bwMode="auto">
          <a:xfrm>
            <a:off x="7164388" y="2997200"/>
            <a:ext cx="1462087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3333CC"/>
                </a:solidFill>
              </a:rPr>
              <a:t>真空中波长</a:t>
            </a:r>
          </a:p>
        </p:txBody>
      </p:sp>
      <p:sp>
        <p:nvSpPr>
          <p:cNvPr id="64526" name="Text Box 14"/>
          <p:cNvSpPr txBox="1">
            <a:spLocks noChangeArrowheads="1"/>
          </p:cNvSpPr>
          <p:nvPr/>
        </p:nvSpPr>
        <p:spPr bwMode="auto">
          <a:xfrm>
            <a:off x="7512050" y="2384425"/>
            <a:ext cx="9509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b="1">
                <a:solidFill>
                  <a:srgbClr val="CC00FF"/>
                </a:solidFill>
                <a:ea typeface="楷体_GB2312" pitchFamily="49" charset="-122"/>
              </a:rPr>
              <a:t>折射率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45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45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22" grpId="0" autoUpdateAnimBg="0"/>
      <p:bldP spid="64524" grpId="0" animBg="1" autoUpdateAnimBg="0"/>
      <p:bldP spid="64525" grpId="0"/>
      <p:bldP spid="64526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2808288"/>
          </a:xfrm>
        </p:spPr>
        <p:txBody>
          <a:bodyPr/>
          <a:lstStyle/>
          <a:p>
            <a:r>
              <a:rPr lang="zh-CN" altLang="en-US">
                <a:latin typeface="宋体" panose="02010600030101010101" pitchFamily="2" charset="-122"/>
              </a:rPr>
              <a:t>即同一时刻，空间中光程相同的点，其相位也相同，振动也相同。</a:t>
            </a:r>
          </a:p>
          <a:p>
            <a:r>
              <a:rPr lang="zh-CN" altLang="en-US">
                <a:latin typeface="宋体" panose="02010600030101010101" pitchFamily="2" charset="-122"/>
                <a:cs typeface="Times New Roman" panose="02020603050405020304" pitchFamily="18" charset="0"/>
              </a:rPr>
              <a:t>波</a:t>
            </a:r>
            <a:r>
              <a:rPr lang="zh-CN" altLang="en-US">
                <a:latin typeface="宋体" panose="02010600030101010101" pitchFamily="2" charset="-122"/>
              </a:rPr>
              <a:t>在不同媒质中，光程改变，产生</a:t>
            </a:r>
            <a:r>
              <a:rPr lang="zh-CN" altLang="en-US">
                <a:latin typeface="宋体" panose="02010600030101010101" pitchFamily="2" charset="-122"/>
                <a:cs typeface="Times New Roman" panose="02020603050405020304" pitchFamily="18" charset="0"/>
              </a:rPr>
              <a:t>折射，方向和波面都会发生改变。棱镜、透镜的原理都可以从光程的变化进行解释</a:t>
            </a:r>
            <a:r>
              <a:rPr lang="zh-CN" altLang="en-US">
                <a:latin typeface="宋体" panose="02010600030101010101" pitchFamily="2" charset="-122"/>
              </a:rPr>
              <a:t> </a:t>
            </a:r>
            <a:r>
              <a:rPr lang="zh-CN" altLang="en-US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autoUpdateAnimBg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5" name="Line 5"/>
          <p:cNvSpPr>
            <a:spLocks noChangeShapeType="1"/>
          </p:cNvSpPr>
          <p:nvPr/>
        </p:nvSpPr>
        <p:spPr bwMode="auto">
          <a:xfrm>
            <a:off x="762000" y="3352800"/>
            <a:ext cx="7315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6" name="Line 6"/>
          <p:cNvSpPr>
            <a:spLocks noChangeShapeType="1"/>
          </p:cNvSpPr>
          <p:nvPr/>
        </p:nvSpPr>
        <p:spPr bwMode="auto">
          <a:xfrm>
            <a:off x="1676400" y="838200"/>
            <a:ext cx="0" cy="2514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7" name="Line 7"/>
          <p:cNvSpPr>
            <a:spLocks noChangeShapeType="1"/>
          </p:cNvSpPr>
          <p:nvPr/>
        </p:nvSpPr>
        <p:spPr bwMode="auto">
          <a:xfrm>
            <a:off x="2895600" y="838200"/>
            <a:ext cx="0" cy="2514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8" name="Line 8"/>
          <p:cNvSpPr>
            <a:spLocks noChangeShapeType="1"/>
          </p:cNvSpPr>
          <p:nvPr/>
        </p:nvSpPr>
        <p:spPr bwMode="auto">
          <a:xfrm>
            <a:off x="1600200" y="2590800"/>
            <a:ext cx="14478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69" name="Line 9"/>
          <p:cNvSpPr>
            <a:spLocks noChangeShapeType="1"/>
          </p:cNvSpPr>
          <p:nvPr/>
        </p:nvSpPr>
        <p:spPr bwMode="auto">
          <a:xfrm>
            <a:off x="1447800" y="3352800"/>
            <a:ext cx="16764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0" name="Line 10"/>
          <p:cNvSpPr>
            <a:spLocks noChangeShapeType="1"/>
          </p:cNvSpPr>
          <p:nvPr/>
        </p:nvSpPr>
        <p:spPr bwMode="auto">
          <a:xfrm>
            <a:off x="1676400" y="3352800"/>
            <a:ext cx="0" cy="2514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1" name="Line 11"/>
          <p:cNvSpPr>
            <a:spLocks noChangeShapeType="1"/>
          </p:cNvSpPr>
          <p:nvPr/>
        </p:nvSpPr>
        <p:spPr bwMode="auto">
          <a:xfrm>
            <a:off x="2895600" y="3352800"/>
            <a:ext cx="0" cy="2514600"/>
          </a:xfrm>
          <a:prstGeom prst="line">
            <a:avLst/>
          </a:prstGeom>
          <a:noFill/>
          <a:ln w="5715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2" name="Line 12"/>
          <p:cNvSpPr>
            <a:spLocks noChangeShapeType="1"/>
          </p:cNvSpPr>
          <p:nvPr/>
        </p:nvSpPr>
        <p:spPr bwMode="auto">
          <a:xfrm>
            <a:off x="1600200" y="3733800"/>
            <a:ext cx="14478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3" name="Line 13"/>
          <p:cNvSpPr>
            <a:spLocks noChangeShapeType="1"/>
          </p:cNvSpPr>
          <p:nvPr/>
        </p:nvSpPr>
        <p:spPr bwMode="auto">
          <a:xfrm>
            <a:off x="1447800" y="5105400"/>
            <a:ext cx="1676400" cy="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4" name="Line 14"/>
          <p:cNvSpPr>
            <a:spLocks noChangeShapeType="1"/>
          </p:cNvSpPr>
          <p:nvPr/>
        </p:nvSpPr>
        <p:spPr bwMode="auto">
          <a:xfrm>
            <a:off x="4038600" y="1295400"/>
            <a:ext cx="1752600" cy="20574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5" name="Line 15"/>
          <p:cNvSpPr>
            <a:spLocks noChangeShapeType="1"/>
          </p:cNvSpPr>
          <p:nvPr/>
        </p:nvSpPr>
        <p:spPr bwMode="auto">
          <a:xfrm>
            <a:off x="4953000" y="762000"/>
            <a:ext cx="1600200" cy="19050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6" name="Line 16"/>
          <p:cNvSpPr>
            <a:spLocks noChangeShapeType="1"/>
          </p:cNvSpPr>
          <p:nvPr/>
        </p:nvSpPr>
        <p:spPr bwMode="auto">
          <a:xfrm flipV="1">
            <a:off x="5715000" y="2667000"/>
            <a:ext cx="838200" cy="68580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7" name="Line 17"/>
          <p:cNvSpPr>
            <a:spLocks noChangeShapeType="1"/>
          </p:cNvSpPr>
          <p:nvPr/>
        </p:nvSpPr>
        <p:spPr bwMode="auto">
          <a:xfrm>
            <a:off x="5791200" y="3352800"/>
            <a:ext cx="762000" cy="22860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8" name="Line 18"/>
          <p:cNvSpPr>
            <a:spLocks noChangeShapeType="1"/>
          </p:cNvSpPr>
          <p:nvPr/>
        </p:nvSpPr>
        <p:spPr bwMode="auto">
          <a:xfrm>
            <a:off x="7162800" y="3352800"/>
            <a:ext cx="762000" cy="22860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79" name="Line 19"/>
          <p:cNvSpPr>
            <a:spLocks noChangeShapeType="1"/>
          </p:cNvSpPr>
          <p:nvPr/>
        </p:nvSpPr>
        <p:spPr bwMode="auto">
          <a:xfrm flipH="1">
            <a:off x="5943600" y="3352800"/>
            <a:ext cx="1219200" cy="457200"/>
          </a:xfrm>
          <a:prstGeom prst="line">
            <a:avLst/>
          </a:prstGeom>
          <a:noFill/>
          <a:ln w="57150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580" name="Object 20"/>
              <p:cNvSpPr txBox="1"/>
              <p:nvPr/>
            </p:nvSpPr>
            <p:spPr bwMode="auto">
              <a:xfrm>
                <a:off x="457200" y="1219200"/>
                <a:ext cx="752475" cy="1066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66580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1219200"/>
                <a:ext cx="752475" cy="106680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582" name="Object 22"/>
              <p:cNvSpPr txBox="1"/>
              <p:nvPr/>
            </p:nvSpPr>
            <p:spPr bwMode="auto">
              <a:xfrm>
                <a:off x="425450" y="3962400"/>
                <a:ext cx="815975" cy="1066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66582" name="Object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25450" y="3962400"/>
                <a:ext cx="815975" cy="10668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83" name="Line 23"/>
          <p:cNvSpPr>
            <a:spLocks noChangeShapeType="1"/>
          </p:cNvSpPr>
          <p:nvPr/>
        </p:nvSpPr>
        <p:spPr bwMode="auto">
          <a:xfrm>
            <a:off x="6553200" y="2667000"/>
            <a:ext cx="609600" cy="6858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4" name="Line 24"/>
          <p:cNvSpPr>
            <a:spLocks noChangeShapeType="1"/>
          </p:cNvSpPr>
          <p:nvPr/>
        </p:nvSpPr>
        <p:spPr bwMode="auto">
          <a:xfrm>
            <a:off x="5791200" y="3352800"/>
            <a:ext cx="304800" cy="3810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5" name="Line 25"/>
          <p:cNvSpPr>
            <a:spLocks noChangeShapeType="1"/>
          </p:cNvSpPr>
          <p:nvPr/>
        </p:nvSpPr>
        <p:spPr bwMode="auto">
          <a:xfrm>
            <a:off x="5791200" y="3352800"/>
            <a:ext cx="152400" cy="457200"/>
          </a:xfrm>
          <a:prstGeom prst="line">
            <a:avLst/>
          </a:prstGeom>
          <a:noFill/>
          <a:ln w="76200" cap="sq">
            <a:solidFill>
              <a:srgbClr val="FF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66586" name="Line 26"/>
          <p:cNvSpPr>
            <a:spLocks noChangeShapeType="1"/>
          </p:cNvSpPr>
          <p:nvPr/>
        </p:nvSpPr>
        <p:spPr bwMode="auto">
          <a:xfrm flipV="1">
            <a:off x="6096000" y="3352800"/>
            <a:ext cx="1066800" cy="3810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8" grpId="0" animBg="1"/>
      <p:bldP spid="66569" grpId="0" animBg="1"/>
      <p:bldP spid="66570" grpId="0" animBg="1"/>
      <p:bldP spid="66571" grpId="0" animBg="1"/>
      <p:bldP spid="66572" grpId="0" animBg="1"/>
      <p:bldP spid="66573" grpId="0" animBg="1"/>
      <p:bldP spid="66576" grpId="0" animBg="1"/>
      <p:bldP spid="66577" grpId="0" animBg="1"/>
      <p:bldP spid="66578" grpId="0" animBg="1"/>
      <p:bldP spid="66579" grpId="0" animBg="1"/>
      <p:bldP spid="66583" grpId="0" animBg="1"/>
      <p:bldP spid="66584" grpId="0" animBg="1"/>
      <p:bldP spid="66585" grpId="0" animBg="1"/>
      <p:bldP spid="66586" grpId="0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Picture 2" descr="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457200"/>
            <a:ext cx="8686800" cy="626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1700808"/>
            <a:ext cx="8229600" cy="1143000"/>
          </a:xfrm>
        </p:spPr>
        <p:txBody>
          <a:bodyPr/>
          <a:lstStyle/>
          <a:p>
            <a:r>
              <a:rPr lang="en-US" altLang="zh-CN" dirty="0"/>
              <a:t>2.1 </a:t>
            </a:r>
            <a:r>
              <a:rPr lang="zh-CN" altLang="en-US" dirty="0"/>
              <a:t>光波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1237928" y="3068960"/>
            <a:ext cx="6400800" cy="2376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2800" dirty="0"/>
              <a:t>定态光波及其数学描述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平面波和球面波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波的复振幅表达式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光程与相位</a:t>
            </a:r>
          </a:p>
          <a:p>
            <a:pPr>
              <a:lnSpc>
                <a:spcPct val="90000"/>
              </a:lnSpc>
            </a:pPr>
            <a:r>
              <a:rPr lang="zh-CN" altLang="en-US" sz="2800" dirty="0"/>
              <a:t>傍轴条件与远场条件</a:t>
            </a:r>
            <a:endParaRPr lang="en-US" altLang="zh-CN" sz="2800" dirty="0"/>
          </a:p>
          <a:p>
            <a:pPr marL="0" indent="0">
              <a:lnSpc>
                <a:spcPct val="90000"/>
              </a:lnSpc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245320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作业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习题</a:t>
            </a:r>
            <a:r>
              <a:rPr lang="en-US" altLang="zh-CN" dirty="0"/>
              <a:t>1.3</a:t>
            </a:r>
            <a:r>
              <a:rPr lang="zh-CN" altLang="en-US" dirty="0"/>
              <a:t>，</a:t>
            </a:r>
            <a:r>
              <a:rPr lang="en-US" altLang="zh-CN" dirty="0"/>
              <a:t>1.5</a:t>
            </a:r>
            <a:r>
              <a:rPr lang="zh-CN" altLang="en-US" dirty="0"/>
              <a:t>，</a:t>
            </a:r>
            <a:r>
              <a:rPr lang="en-US" altLang="zh-CN" dirty="0"/>
              <a:t>1.6</a:t>
            </a:r>
            <a:r>
              <a:rPr lang="zh-CN" altLang="en-US" dirty="0"/>
              <a:t>，</a:t>
            </a:r>
            <a:r>
              <a:rPr lang="en-US" altLang="zh-CN" dirty="0"/>
              <a:t>1.7</a:t>
            </a:r>
            <a:r>
              <a:rPr lang="zh-CN" altLang="en-US" dirty="0"/>
              <a:t>，</a:t>
            </a:r>
            <a:r>
              <a:rPr lang="en-US" altLang="zh-CN"/>
              <a:t>1.18</a:t>
            </a:r>
            <a:r>
              <a:rPr lang="zh-CN" altLang="en-US"/>
              <a:t>。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728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>
                <a:latin typeface="Times New Roman" panose="02020603050405020304" pitchFamily="18" charset="0"/>
              </a:rPr>
              <a:t>光是交变电磁波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波长</a:t>
            </a:r>
            <a:r>
              <a:rPr lang="en-US" altLang="zh-CN">
                <a:latin typeface="Times New Roman" panose="02020603050405020304" pitchFamily="18" charset="0"/>
              </a:rPr>
              <a:t>~500nm</a:t>
            </a:r>
            <a:r>
              <a:rPr lang="zh-CN" altLang="en-US">
                <a:latin typeface="Times New Roman" panose="02020603050405020304" pitchFamily="18" charset="0"/>
              </a:rPr>
              <a:t>，频率</a:t>
            </a:r>
            <a:r>
              <a:rPr lang="en-US" altLang="zh-CN">
                <a:latin typeface="Times New Roman" panose="02020603050405020304" pitchFamily="18" charset="0"/>
              </a:rPr>
              <a:t>~10</a:t>
            </a:r>
            <a:r>
              <a:rPr lang="en-US" altLang="zh-CN" baseline="30000">
                <a:latin typeface="Times New Roman" panose="02020603050405020304" pitchFamily="18" charset="0"/>
              </a:rPr>
              <a:t>14</a:t>
            </a:r>
            <a:r>
              <a:rPr lang="en-US" altLang="zh-CN">
                <a:latin typeface="Times New Roman" panose="02020603050405020304" pitchFamily="18" charset="0"/>
              </a:rPr>
              <a:t>Hz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从传播的角度看，是波动，是振动的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传播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用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速度、方向、振幅</a:t>
            </a:r>
            <a:r>
              <a:rPr lang="zh-CN" altLang="en-US">
                <a:latin typeface="Times New Roman" panose="02020603050405020304" pitchFamily="18" charset="0"/>
              </a:rPr>
              <a:t>等参数描述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从物理量分布的角度看，是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交变</a:t>
            </a:r>
            <a:r>
              <a:rPr lang="zh-CN" altLang="en-US">
                <a:latin typeface="Times New Roman" panose="02020603050405020304" pitchFamily="18" charset="0"/>
              </a:rPr>
              <a:t>的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空间场</a:t>
            </a:r>
          </a:p>
          <a:p>
            <a:r>
              <a:rPr lang="zh-CN" altLang="en-US">
                <a:latin typeface="Times New Roman" panose="02020603050405020304" pitchFamily="18" charset="0"/>
              </a:rPr>
              <a:t>用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电场强度、磁场强度</a:t>
            </a:r>
            <a:r>
              <a:rPr lang="zh-CN" altLang="en-US">
                <a:latin typeface="Times New Roman" panose="02020603050405020304" pitchFamily="18" charset="0"/>
              </a:rPr>
              <a:t>等物理量描述</a:t>
            </a:r>
          </a:p>
          <a:p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时间</a:t>
            </a:r>
            <a:r>
              <a:rPr lang="zh-CN" altLang="en-US">
                <a:latin typeface="Times New Roman" panose="02020603050405020304" pitchFamily="18" charset="0"/>
              </a:rPr>
              <a:t>、</a:t>
            </a:r>
            <a:r>
              <a:rPr lang="zh-CN" altLang="en-US" b="1">
                <a:latin typeface="Times New Roman" panose="02020603050405020304" pitchFamily="18" charset="0"/>
                <a:ea typeface="楷体_GB2312" pitchFamily="49" charset="-122"/>
              </a:rPr>
              <a:t>空间</a:t>
            </a:r>
            <a:r>
              <a:rPr lang="zh-CN" altLang="en-US">
                <a:latin typeface="Times New Roman" panose="02020603050405020304" pitchFamily="18" charset="0"/>
              </a:rPr>
              <a:t>是描述波的重要参量</a:t>
            </a: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zh-CN" altLang="en-US" dirty="0"/>
              <a:t>一、光波的性质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9113" y="274638"/>
            <a:ext cx="8229600" cy="1143000"/>
          </a:xfrm>
        </p:spPr>
        <p:txBody>
          <a:bodyPr/>
          <a:lstStyle/>
          <a:p>
            <a:r>
              <a:rPr lang="zh-CN" altLang="en-US"/>
              <a:t>光波场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9113" y="1600200"/>
            <a:ext cx="8229600" cy="676275"/>
          </a:xfrm>
        </p:spPr>
        <p:txBody>
          <a:bodyPr/>
          <a:lstStyle/>
          <a:p>
            <a:r>
              <a:rPr lang="zh-CN" altLang="en-US"/>
              <a:t>是电场强度、磁感应强度的矢量场</a:t>
            </a:r>
          </a:p>
        </p:txBody>
      </p:sp>
      <p:sp>
        <p:nvSpPr>
          <p:cNvPr id="215044" name="Line 4"/>
          <p:cNvSpPr>
            <a:spLocks noChangeShapeType="1"/>
          </p:cNvSpPr>
          <p:nvPr/>
        </p:nvSpPr>
        <p:spPr bwMode="auto">
          <a:xfrm>
            <a:off x="827088" y="3573463"/>
            <a:ext cx="8281987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45" name="Line 5"/>
          <p:cNvSpPr>
            <a:spLocks noChangeShapeType="1"/>
          </p:cNvSpPr>
          <p:nvPr/>
        </p:nvSpPr>
        <p:spPr bwMode="auto">
          <a:xfrm flipV="1">
            <a:off x="1331913" y="2349500"/>
            <a:ext cx="0" cy="1223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46" name="Line 6"/>
          <p:cNvSpPr>
            <a:spLocks noChangeShapeType="1"/>
          </p:cNvSpPr>
          <p:nvPr/>
        </p:nvSpPr>
        <p:spPr bwMode="auto">
          <a:xfrm flipH="1">
            <a:off x="539750" y="3573463"/>
            <a:ext cx="792163" cy="3603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47" name="Line 7"/>
          <p:cNvSpPr>
            <a:spLocks noChangeShapeType="1"/>
          </p:cNvSpPr>
          <p:nvPr/>
        </p:nvSpPr>
        <p:spPr bwMode="auto">
          <a:xfrm flipV="1">
            <a:off x="1547813" y="2493963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48" name="Line 8"/>
          <p:cNvSpPr>
            <a:spLocks noChangeShapeType="1"/>
          </p:cNvSpPr>
          <p:nvPr/>
        </p:nvSpPr>
        <p:spPr bwMode="auto">
          <a:xfrm flipH="1">
            <a:off x="900113" y="3573463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49" name="Line 9"/>
          <p:cNvSpPr>
            <a:spLocks noChangeShapeType="1"/>
          </p:cNvSpPr>
          <p:nvPr/>
        </p:nvSpPr>
        <p:spPr bwMode="auto">
          <a:xfrm flipV="1">
            <a:off x="1763713" y="27098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0" name="Line 10"/>
          <p:cNvSpPr>
            <a:spLocks noChangeShapeType="1"/>
          </p:cNvSpPr>
          <p:nvPr/>
        </p:nvSpPr>
        <p:spPr bwMode="auto">
          <a:xfrm flipH="1">
            <a:off x="1260475" y="3573463"/>
            <a:ext cx="503238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1" name="Line 11"/>
          <p:cNvSpPr>
            <a:spLocks noChangeShapeType="1"/>
          </p:cNvSpPr>
          <p:nvPr/>
        </p:nvSpPr>
        <p:spPr bwMode="auto">
          <a:xfrm flipV="1">
            <a:off x="1979613" y="2997200"/>
            <a:ext cx="0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2" name="Line 12"/>
          <p:cNvSpPr>
            <a:spLocks noChangeShapeType="1"/>
          </p:cNvSpPr>
          <p:nvPr/>
        </p:nvSpPr>
        <p:spPr bwMode="auto">
          <a:xfrm flipH="1">
            <a:off x="1692275" y="3573463"/>
            <a:ext cx="287338" cy="1444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3" name="Line 13"/>
          <p:cNvSpPr>
            <a:spLocks noChangeShapeType="1"/>
          </p:cNvSpPr>
          <p:nvPr/>
        </p:nvSpPr>
        <p:spPr bwMode="auto">
          <a:xfrm flipV="1">
            <a:off x="2195513" y="3286125"/>
            <a:ext cx="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7" name="Line 17"/>
          <p:cNvSpPr>
            <a:spLocks noChangeShapeType="1"/>
          </p:cNvSpPr>
          <p:nvPr/>
        </p:nvSpPr>
        <p:spPr bwMode="auto">
          <a:xfrm>
            <a:off x="3492500" y="3573463"/>
            <a:ext cx="0" cy="1223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8" name="Line 18"/>
          <p:cNvSpPr>
            <a:spLocks noChangeShapeType="1"/>
          </p:cNvSpPr>
          <p:nvPr/>
        </p:nvSpPr>
        <p:spPr bwMode="auto">
          <a:xfrm>
            <a:off x="3276600" y="3573463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59" name="Line 19"/>
          <p:cNvSpPr>
            <a:spLocks noChangeShapeType="1"/>
          </p:cNvSpPr>
          <p:nvPr/>
        </p:nvSpPr>
        <p:spPr bwMode="auto">
          <a:xfrm>
            <a:off x="3060700" y="35734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0" name="Line 20"/>
          <p:cNvSpPr>
            <a:spLocks noChangeShapeType="1"/>
          </p:cNvSpPr>
          <p:nvPr/>
        </p:nvSpPr>
        <p:spPr bwMode="auto">
          <a:xfrm>
            <a:off x="2844800" y="357346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1" name="Line 21"/>
          <p:cNvSpPr>
            <a:spLocks noChangeShapeType="1"/>
          </p:cNvSpPr>
          <p:nvPr/>
        </p:nvSpPr>
        <p:spPr bwMode="auto">
          <a:xfrm>
            <a:off x="2627313" y="35734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2" name="Line 22"/>
          <p:cNvSpPr>
            <a:spLocks noChangeShapeType="1"/>
          </p:cNvSpPr>
          <p:nvPr/>
        </p:nvSpPr>
        <p:spPr bwMode="auto">
          <a:xfrm flipH="1">
            <a:off x="2052638" y="3573463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4" name="Line 24"/>
          <p:cNvSpPr>
            <a:spLocks noChangeShapeType="1"/>
          </p:cNvSpPr>
          <p:nvPr/>
        </p:nvSpPr>
        <p:spPr bwMode="auto">
          <a:xfrm flipH="1">
            <a:off x="3492500" y="3214688"/>
            <a:ext cx="792163" cy="3603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5" name="Line 25"/>
          <p:cNvSpPr>
            <a:spLocks noChangeShapeType="1"/>
          </p:cNvSpPr>
          <p:nvPr/>
        </p:nvSpPr>
        <p:spPr bwMode="auto">
          <a:xfrm flipH="1">
            <a:off x="3276600" y="3284538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6" name="Line 26"/>
          <p:cNvSpPr>
            <a:spLocks noChangeShapeType="1"/>
          </p:cNvSpPr>
          <p:nvPr/>
        </p:nvSpPr>
        <p:spPr bwMode="auto">
          <a:xfrm flipH="1">
            <a:off x="3060700" y="3357563"/>
            <a:ext cx="503238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7" name="Line 27"/>
          <p:cNvSpPr>
            <a:spLocks noChangeShapeType="1"/>
          </p:cNvSpPr>
          <p:nvPr/>
        </p:nvSpPr>
        <p:spPr bwMode="auto">
          <a:xfrm flipH="1">
            <a:off x="2844800" y="3429000"/>
            <a:ext cx="287338" cy="1444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8" name="Line 28"/>
          <p:cNvSpPr>
            <a:spLocks noChangeShapeType="1"/>
          </p:cNvSpPr>
          <p:nvPr/>
        </p:nvSpPr>
        <p:spPr bwMode="auto">
          <a:xfrm flipH="1">
            <a:off x="4140200" y="321468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69" name="Line 29"/>
          <p:cNvSpPr>
            <a:spLocks noChangeShapeType="1"/>
          </p:cNvSpPr>
          <p:nvPr/>
        </p:nvSpPr>
        <p:spPr bwMode="auto">
          <a:xfrm flipH="1">
            <a:off x="2628900" y="350043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1" name="Line 51"/>
          <p:cNvSpPr>
            <a:spLocks noChangeShapeType="1"/>
          </p:cNvSpPr>
          <p:nvPr/>
        </p:nvSpPr>
        <p:spPr bwMode="auto">
          <a:xfrm>
            <a:off x="3708400" y="3575050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2" name="Line 52"/>
          <p:cNvSpPr>
            <a:spLocks noChangeShapeType="1"/>
          </p:cNvSpPr>
          <p:nvPr/>
        </p:nvSpPr>
        <p:spPr bwMode="auto">
          <a:xfrm>
            <a:off x="3924300" y="35734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3" name="Line 53"/>
          <p:cNvSpPr>
            <a:spLocks noChangeShapeType="1"/>
          </p:cNvSpPr>
          <p:nvPr/>
        </p:nvSpPr>
        <p:spPr bwMode="auto">
          <a:xfrm>
            <a:off x="4140200" y="357346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4" name="Line 54"/>
          <p:cNvSpPr>
            <a:spLocks noChangeShapeType="1"/>
          </p:cNvSpPr>
          <p:nvPr/>
        </p:nvSpPr>
        <p:spPr bwMode="auto">
          <a:xfrm>
            <a:off x="4356100" y="35734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5" name="Line 55"/>
          <p:cNvSpPr>
            <a:spLocks noChangeShapeType="1"/>
          </p:cNvSpPr>
          <p:nvPr/>
        </p:nvSpPr>
        <p:spPr bwMode="auto">
          <a:xfrm flipH="1">
            <a:off x="3708400" y="3284538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6" name="Line 56"/>
          <p:cNvSpPr>
            <a:spLocks noChangeShapeType="1"/>
          </p:cNvSpPr>
          <p:nvPr/>
        </p:nvSpPr>
        <p:spPr bwMode="auto">
          <a:xfrm flipH="1">
            <a:off x="3924300" y="3357563"/>
            <a:ext cx="503238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7" name="Line 57"/>
          <p:cNvSpPr>
            <a:spLocks noChangeShapeType="1"/>
          </p:cNvSpPr>
          <p:nvPr/>
        </p:nvSpPr>
        <p:spPr bwMode="auto">
          <a:xfrm flipH="1">
            <a:off x="4140200" y="3429000"/>
            <a:ext cx="287338" cy="1444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8" name="Line 58"/>
          <p:cNvSpPr>
            <a:spLocks noChangeShapeType="1"/>
          </p:cNvSpPr>
          <p:nvPr/>
        </p:nvSpPr>
        <p:spPr bwMode="auto">
          <a:xfrm flipH="1">
            <a:off x="4357688" y="350043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099" name="Line 59"/>
          <p:cNvSpPr>
            <a:spLocks noChangeShapeType="1"/>
          </p:cNvSpPr>
          <p:nvPr/>
        </p:nvSpPr>
        <p:spPr bwMode="auto">
          <a:xfrm flipV="1">
            <a:off x="5653088" y="2349500"/>
            <a:ext cx="0" cy="1223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0" name="Line 60"/>
          <p:cNvSpPr>
            <a:spLocks noChangeShapeType="1"/>
          </p:cNvSpPr>
          <p:nvPr/>
        </p:nvSpPr>
        <p:spPr bwMode="auto">
          <a:xfrm flipV="1">
            <a:off x="5437188" y="2493963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1" name="Line 61"/>
          <p:cNvSpPr>
            <a:spLocks noChangeShapeType="1"/>
          </p:cNvSpPr>
          <p:nvPr/>
        </p:nvSpPr>
        <p:spPr bwMode="auto">
          <a:xfrm flipV="1">
            <a:off x="5221288" y="27098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2" name="Line 62"/>
          <p:cNvSpPr>
            <a:spLocks noChangeShapeType="1"/>
          </p:cNvSpPr>
          <p:nvPr/>
        </p:nvSpPr>
        <p:spPr bwMode="auto">
          <a:xfrm flipV="1">
            <a:off x="5005388" y="2997200"/>
            <a:ext cx="0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3" name="Line 63"/>
          <p:cNvSpPr>
            <a:spLocks noChangeShapeType="1"/>
          </p:cNvSpPr>
          <p:nvPr/>
        </p:nvSpPr>
        <p:spPr bwMode="auto">
          <a:xfrm flipV="1">
            <a:off x="4787900" y="3286125"/>
            <a:ext cx="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7" name="Line 67"/>
          <p:cNvSpPr>
            <a:spLocks noChangeShapeType="1"/>
          </p:cNvSpPr>
          <p:nvPr/>
        </p:nvSpPr>
        <p:spPr bwMode="auto">
          <a:xfrm flipV="1">
            <a:off x="5651500" y="2349500"/>
            <a:ext cx="0" cy="12239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8" name="Line 68"/>
          <p:cNvSpPr>
            <a:spLocks noChangeShapeType="1"/>
          </p:cNvSpPr>
          <p:nvPr/>
        </p:nvSpPr>
        <p:spPr bwMode="auto">
          <a:xfrm flipH="1">
            <a:off x="4859338" y="3573463"/>
            <a:ext cx="792162" cy="3603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09" name="Line 69"/>
          <p:cNvSpPr>
            <a:spLocks noChangeShapeType="1"/>
          </p:cNvSpPr>
          <p:nvPr/>
        </p:nvSpPr>
        <p:spPr bwMode="auto">
          <a:xfrm flipV="1">
            <a:off x="5867400" y="2493963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0" name="Line 70"/>
          <p:cNvSpPr>
            <a:spLocks noChangeShapeType="1"/>
          </p:cNvSpPr>
          <p:nvPr/>
        </p:nvSpPr>
        <p:spPr bwMode="auto">
          <a:xfrm flipH="1">
            <a:off x="5219700" y="3573463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1" name="Line 71"/>
          <p:cNvSpPr>
            <a:spLocks noChangeShapeType="1"/>
          </p:cNvSpPr>
          <p:nvPr/>
        </p:nvSpPr>
        <p:spPr bwMode="auto">
          <a:xfrm flipV="1">
            <a:off x="6083300" y="27098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2" name="Line 72"/>
          <p:cNvSpPr>
            <a:spLocks noChangeShapeType="1"/>
          </p:cNvSpPr>
          <p:nvPr/>
        </p:nvSpPr>
        <p:spPr bwMode="auto">
          <a:xfrm flipH="1">
            <a:off x="5580063" y="3573463"/>
            <a:ext cx="503237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3" name="Line 73"/>
          <p:cNvSpPr>
            <a:spLocks noChangeShapeType="1"/>
          </p:cNvSpPr>
          <p:nvPr/>
        </p:nvSpPr>
        <p:spPr bwMode="auto">
          <a:xfrm flipV="1">
            <a:off x="6299200" y="2997200"/>
            <a:ext cx="0" cy="576263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4" name="Line 74"/>
          <p:cNvSpPr>
            <a:spLocks noChangeShapeType="1"/>
          </p:cNvSpPr>
          <p:nvPr/>
        </p:nvSpPr>
        <p:spPr bwMode="auto">
          <a:xfrm flipH="1">
            <a:off x="6011863" y="3573463"/>
            <a:ext cx="287337" cy="1444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5" name="Line 75"/>
          <p:cNvSpPr>
            <a:spLocks noChangeShapeType="1"/>
          </p:cNvSpPr>
          <p:nvPr/>
        </p:nvSpPr>
        <p:spPr bwMode="auto">
          <a:xfrm flipV="1">
            <a:off x="6515100" y="3286125"/>
            <a:ext cx="0" cy="287338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6" name="Line 76"/>
          <p:cNvSpPr>
            <a:spLocks noChangeShapeType="1"/>
          </p:cNvSpPr>
          <p:nvPr/>
        </p:nvSpPr>
        <p:spPr bwMode="auto">
          <a:xfrm>
            <a:off x="7812088" y="3573463"/>
            <a:ext cx="0" cy="12239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7" name="Line 77"/>
          <p:cNvSpPr>
            <a:spLocks noChangeShapeType="1"/>
          </p:cNvSpPr>
          <p:nvPr/>
        </p:nvSpPr>
        <p:spPr bwMode="auto">
          <a:xfrm>
            <a:off x="7596188" y="3573463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8" name="Line 78"/>
          <p:cNvSpPr>
            <a:spLocks noChangeShapeType="1"/>
          </p:cNvSpPr>
          <p:nvPr/>
        </p:nvSpPr>
        <p:spPr bwMode="auto">
          <a:xfrm>
            <a:off x="7380288" y="35734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19" name="Line 79"/>
          <p:cNvSpPr>
            <a:spLocks noChangeShapeType="1"/>
          </p:cNvSpPr>
          <p:nvPr/>
        </p:nvSpPr>
        <p:spPr bwMode="auto">
          <a:xfrm>
            <a:off x="7164388" y="357346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0" name="Line 80"/>
          <p:cNvSpPr>
            <a:spLocks noChangeShapeType="1"/>
          </p:cNvSpPr>
          <p:nvPr/>
        </p:nvSpPr>
        <p:spPr bwMode="auto">
          <a:xfrm>
            <a:off x="6946900" y="35734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1" name="Line 81"/>
          <p:cNvSpPr>
            <a:spLocks noChangeShapeType="1"/>
          </p:cNvSpPr>
          <p:nvPr/>
        </p:nvSpPr>
        <p:spPr bwMode="auto">
          <a:xfrm flipH="1">
            <a:off x="6372225" y="3573463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2" name="Line 82"/>
          <p:cNvSpPr>
            <a:spLocks noChangeShapeType="1"/>
          </p:cNvSpPr>
          <p:nvPr/>
        </p:nvSpPr>
        <p:spPr bwMode="auto">
          <a:xfrm flipH="1">
            <a:off x="7812088" y="3214688"/>
            <a:ext cx="792162" cy="3603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3" name="Line 83"/>
          <p:cNvSpPr>
            <a:spLocks noChangeShapeType="1"/>
          </p:cNvSpPr>
          <p:nvPr/>
        </p:nvSpPr>
        <p:spPr bwMode="auto">
          <a:xfrm flipH="1">
            <a:off x="7596188" y="3284538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4" name="Line 84"/>
          <p:cNvSpPr>
            <a:spLocks noChangeShapeType="1"/>
          </p:cNvSpPr>
          <p:nvPr/>
        </p:nvSpPr>
        <p:spPr bwMode="auto">
          <a:xfrm flipH="1">
            <a:off x="7380288" y="3357563"/>
            <a:ext cx="503237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5" name="Line 85"/>
          <p:cNvSpPr>
            <a:spLocks noChangeShapeType="1"/>
          </p:cNvSpPr>
          <p:nvPr/>
        </p:nvSpPr>
        <p:spPr bwMode="auto">
          <a:xfrm flipH="1">
            <a:off x="7164388" y="3429000"/>
            <a:ext cx="287337" cy="1444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6" name="Line 86"/>
          <p:cNvSpPr>
            <a:spLocks noChangeShapeType="1"/>
          </p:cNvSpPr>
          <p:nvPr/>
        </p:nvSpPr>
        <p:spPr bwMode="auto">
          <a:xfrm flipH="1">
            <a:off x="8459788" y="321468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7" name="Line 87"/>
          <p:cNvSpPr>
            <a:spLocks noChangeShapeType="1"/>
          </p:cNvSpPr>
          <p:nvPr/>
        </p:nvSpPr>
        <p:spPr bwMode="auto">
          <a:xfrm flipH="1">
            <a:off x="6948488" y="350043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8" name="Line 88"/>
          <p:cNvSpPr>
            <a:spLocks noChangeShapeType="1"/>
          </p:cNvSpPr>
          <p:nvPr/>
        </p:nvSpPr>
        <p:spPr bwMode="auto">
          <a:xfrm>
            <a:off x="8027988" y="3575050"/>
            <a:ext cx="0" cy="10795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29" name="Line 89"/>
          <p:cNvSpPr>
            <a:spLocks noChangeShapeType="1"/>
          </p:cNvSpPr>
          <p:nvPr/>
        </p:nvSpPr>
        <p:spPr bwMode="auto">
          <a:xfrm>
            <a:off x="8243888" y="3573463"/>
            <a:ext cx="0" cy="8636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0" name="Line 90"/>
          <p:cNvSpPr>
            <a:spLocks noChangeShapeType="1"/>
          </p:cNvSpPr>
          <p:nvPr/>
        </p:nvSpPr>
        <p:spPr bwMode="auto">
          <a:xfrm>
            <a:off x="8459788" y="3573463"/>
            <a:ext cx="0" cy="576262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1" name="Line 91"/>
          <p:cNvSpPr>
            <a:spLocks noChangeShapeType="1"/>
          </p:cNvSpPr>
          <p:nvPr/>
        </p:nvSpPr>
        <p:spPr bwMode="auto">
          <a:xfrm>
            <a:off x="8675688" y="35734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2" name="Line 92"/>
          <p:cNvSpPr>
            <a:spLocks noChangeShapeType="1"/>
          </p:cNvSpPr>
          <p:nvPr/>
        </p:nvSpPr>
        <p:spPr bwMode="auto">
          <a:xfrm flipH="1">
            <a:off x="8027988" y="3284538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3" name="Line 93"/>
          <p:cNvSpPr>
            <a:spLocks noChangeShapeType="1"/>
          </p:cNvSpPr>
          <p:nvPr/>
        </p:nvSpPr>
        <p:spPr bwMode="auto">
          <a:xfrm flipH="1">
            <a:off x="8243888" y="3357563"/>
            <a:ext cx="503237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4" name="Line 94"/>
          <p:cNvSpPr>
            <a:spLocks noChangeShapeType="1"/>
          </p:cNvSpPr>
          <p:nvPr/>
        </p:nvSpPr>
        <p:spPr bwMode="auto">
          <a:xfrm flipH="1">
            <a:off x="8459788" y="3429000"/>
            <a:ext cx="287337" cy="144463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5" name="Line 95"/>
          <p:cNvSpPr>
            <a:spLocks noChangeShapeType="1"/>
          </p:cNvSpPr>
          <p:nvPr/>
        </p:nvSpPr>
        <p:spPr bwMode="auto">
          <a:xfrm flipH="1">
            <a:off x="8677275" y="3500438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triangle" w="lg" len="med"/>
            <a:tailEnd type="non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6" name="Line 96"/>
          <p:cNvSpPr>
            <a:spLocks noChangeShapeType="1"/>
          </p:cNvSpPr>
          <p:nvPr/>
        </p:nvSpPr>
        <p:spPr bwMode="auto">
          <a:xfrm flipH="1">
            <a:off x="4716463" y="3573463"/>
            <a:ext cx="287337" cy="144462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7" name="Line 97"/>
          <p:cNvSpPr>
            <a:spLocks noChangeShapeType="1"/>
          </p:cNvSpPr>
          <p:nvPr/>
        </p:nvSpPr>
        <p:spPr bwMode="auto">
          <a:xfrm flipH="1">
            <a:off x="4645025" y="3573463"/>
            <a:ext cx="142875" cy="730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8" name="Line 98"/>
          <p:cNvSpPr>
            <a:spLocks noChangeShapeType="1"/>
          </p:cNvSpPr>
          <p:nvPr/>
        </p:nvSpPr>
        <p:spPr bwMode="auto">
          <a:xfrm flipH="1">
            <a:off x="4716463" y="3573463"/>
            <a:ext cx="503237" cy="215900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39" name="Line 99"/>
          <p:cNvSpPr>
            <a:spLocks noChangeShapeType="1"/>
          </p:cNvSpPr>
          <p:nvPr/>
        </p:nvSpPr>
        <p:spPr bwMode="auto">
          <a:xfrm flipH="1">
            <a:off x="4787900" y="3573463"/>
            <a:ext cx="647700" cy="288925"/>
          </a:xfrm>
          <a:prstGeom prst="line">
            <a:avLst/>
          </a:prstGeom>
          <a:noFill/>
          <a:ln w="12700" cap="sq">
            <a:solidFill>
              <a:srgbClr val="FF0000"/>
            </a:solidFill>
            <a:round/>
            <a:headEnd type="none" w="med" len="lg"/>
            <a:tailEnd type="triangle" w="lg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215140" name="Object 100"/>
          <p:cNvSpPr txBox="1"/>
          <p:nvPr/>
        </p:nvSpPr>
        <p:spPr bwMode="auto">
          <a:xfrm>
            <a:off x="4875213" y="3249613"/>
            <a:ext cx="114300" cy="21590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normAutofit fontScale="47500" lnSpcReduction="20000"/>
          </a:bodyPr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5141" name="Object 101"/>
              <p:cNvSpPr txBox="1"/>
              <p:nvPr/>
            </p:nvSpPr>
            <p:spPr bwMode="auto">
              <a:xfrm>
                <a:off x="1836738" y="2349500"/>
                <a:ext cx="442912" cy="442913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215141" name="Object 10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36738" y="2349500"/>
                <a:ext cx="442912" cy="44291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15142" name="Object 102"/>
          <p:cNvGraphicFramePr>
            <a:graphicFrameLocks noChangeAspect="1"/>
          </p:cNvGraphicFramePr>
          <p:nvPr/>
        </p:nvGraphicFramePr>
        <p:xfrm>
          <a:off x="971550" y="3862388"/>
          <a:ext cx="442913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58" name="Equation" r:id="rId4" imgW="164880" imgH="164880" progId="Equation.DSMT4">
                  <p:embed/>
                </p:oleObj>
              </mc:Choice>
              <mc:Fallback>
                <p:oleObj name="Equation" r:id="rId4" imgW="164880" imgH="164880" progId="Equation.DSMT4">
                  <p:embed/>
                  <p:pic>
                    <p:nvPicPr>
                      <p:cNvPr id="0" name="Object 10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862388"/>
                        <a:ext cx="442913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波的周期性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775"/>
            <a:ext cx="8229600" cy="2305050"/>
          </a:xfrm>
        </p:spPr>
        <p:txBody>
          <a:bodyPr/>
          <a:lstStyle/>
          <a:p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时间周期性</a:t>
            </a:r>
            <a:r>
              <a:rPr lang="zh-CN" altLang="en-US" dirty="0">
                <a:latin typeface="Times New Roman" panose="02020603050405020304" pitchFamily="18" charset="0"/>
              </a:rPr>
              <a:t>：波场中任一点的物理量，随时间做周期变化，具有时间上的周期性</a:t>
            </a:r>
          </a:p>
          <a:p>
            <a:r>
              <a:rPr lang="zh-CN" altLang="en-US" dirty="0">
                <a:latin typeface="Times New Roman" panose="02020603050405020304" pitchFamily="18" charset="0"/>
              </a:rPr>
              <a:t>时间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周期</a:t>
            </a:r>
            <a:r>
              <a:rPr lang="zh-CN" altLang="en-US" dirty="0">
                <a:latin typeface="Times New Roman" panose="02020603050405020304" pitchFamily="18" charset="0"/>
              </a:rPr>
              <a:t>：</a:t>
            </a:r>
            <a:r>
              <a:rPr lang="en-US" altLang="zh-CN" i="1" dirty="0">
                <a:latin typeface="Times New Roman" panose="02020603050405020304" pitchFamily="18" charset="0"/>
              </a:rPr>
              <a:t>T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  <a:r>
              <a:rPr lang="zh-CN" altLang="en-US" dirty="0">
                <a:latin typeface="Times New Roman" panose="02020603050405020304" pitchFamily="18" charset="0"/>
              </a:rPr>
              <a:t>；</a:t>
            </a:r>
            <a:r>
              <a:rPr lang="en-US" altLang="zh-CN" i="1" dirty="0">
                <a:latin typeface="Times New Roman" panose="02020603050405020304" pitchFamily="18" charset="0"/>
              </a:rPr>
              <a:t>ν</a:t>
            </a:r>
            <a:r>
              <a:rPr lang="zh-CN" altLang="en-US" dirty="0">
                <a:latin typeface="Times New Roman" panose="02020603050405020304" pitchFamily="18" charset="0"/>
              </a:rPr>
              <a:t>＝</a:t>
            </a:r>
            <a:r>
              <a:rPr lang="en-US" altLang="zh-CN" dirty="0">
                <a:latin typeface="Times New Roman" panose="02020603050405020304" pitchFamily="18" charset="0"/>
              </a:rPr>
              <a:t>1/</a:t>
            </a:r>
            <a:r>
              <a:rPr lang="en-US" altLang="zh-CN" i="1" dirty="0">
                <a:latin typeface="Times New Roman" panose="02020603050405020304" pitchFamily="18" charset="0"/>
              </a:rPr>
              <a:t>T</a:t>
            </a:r>
            <a:r>
              <a:rPr lang="zh-CN" altLang="en-US" dirty="0">
                <a:latin typeface="Times New Roman" panose="02020603050405020304" pitchFamily="18" charset="0"/>
              </a:rPr>
              <a:t>：时间</a:t>
            </a:r>
            <a:r>
              <a:rPr lang="zh-CN" altLang="en-US" b="1" dirty="0">
                <a:latin typeface="Times New Roman" panose="02020603050405020304" pitchFamily="18" charset="0"/>
                <a:ea typeface="楷体_GB2312" pitchFamily="49" charset="-122"/>
              </a:rPr>
              <a:t>频率</a:t>
            </a:r>
            <a:r>
              <a:rPr lang="zh-CN" altLang="en-US" dirty="0">
                <a:latin typeface="Times New Roman" panose="02020603050405020304" pitchFamily="18" charset="0"/>
              </a:rPr>
              <a:t>，单位时间内变化（振动）的次数</a:t>
            </a:r>
          </a:p>
        </p:txBody>
      </p:sp>
      <p:sp>
        <p:nvSpPr>
          <p:cNvPr id="166917" name="Line 5"/>
          <p:cNvSpPr>
            <a:spLocks noChangeShapeType="1"/>
          </p:cNvSpPr>
          <p:nvPr/>
        </p:nvSpPr>
        <p:spPr bwMode="auto">
          <a:xfrm>
            <a:off x="1238250" y="4940300"/>
            <a:ext cx="6480175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918" name="Line 6"/>
          <p:cNvSpPr>
            <a:spLocks noChangeShapeType="1"/>
          </p:cNvSpPr>
          <p:nvPr/>
        </p:nvSpPr>
        <p:spPr bwMode="auto">
          <a:xfrm flipV="1">
            <a:off x="2246313" y="4076700"/>
            <a:ext cx="0" cy="172720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919" name="Freeform 7">
            <a:hlinkClick r:id="rId2" action="ppaction://hlinksldjump"/>
          </p:cNvPr>
          <p:cNvSpPr>
            <a:spLocks/>
          </p:cNvSpPr>
          <p:nvPr/>
        </p:nvSpPr>
        <p:spPr bwMode="auto">
          <a:xfrm flipV="1">
            <a:off x="1381125" y="4365625"/>
            <a:ext cx="6337300" cy="1150938"/>
          </a:xfrm>
          <a:custGeom>
            <a:avLst/>
            <a:gdLst>
              <a:gd name="T0" fmla="*/ 0 w 5568"/>
              <a:gd name="T1" fmla="*/ 288 h 576"/>
              <a:gd name="T2" fmla="*/ 192 w 5568"/>
              <a:gd name="T3" fmla="*/ 0 h 576"/>
              <a:gd name="T4" fmla="*/ 384 w 5568"/>
              <a:gd name="T5" fmla="*/ 288 h 576"/>
              <a:gd name="T6" fmla="*/ 576 w 5568"/>
              <a:gd name="T7" fmla="*/ 576 h 576"/>
              <a:gd name="T8" fmla="*/ 768 w 5568"/>
              <a:gd name="T9" fmla="*/ 288 h 576"/>
              <a:gd name="T10" fmla="*/ 960 w 5568"/>
              <a:gd name="T11" fmla="*/ 0 h 576"/>
              <a:gd name="T12" fmla="*/ 1152 w 5568"/>
              <a:gd name="T13" fmla="*/ 288 h 576"/>
              <a:gd name="T14" fmla="*/ 1344 w 5568"/>
              <a:gd name="T15" fmla="*/ 576 h 576"/>
              <a:gd name="T16" fmla="*/ 1536 w 5568"/>
              <a:gd name="T17" fmla="*/ 288 h 576"/>
              <a:gd name="T18" fmla="*/ 1728 w 5568"/>
              <a:gd name="T19" fmla="*/ 0 h 576"/>
              <a:gd name="T20" fmla="*/ 1920 w 5568"/>
              <a:gd name="T21" fmla="*/ 288 h 576"/>
              <a:gd name="T22" fmla="*/ 2112 w 5568"/>
              <a:gd name="T23" fmla="*/ 576 h 576"/>
              <a:gd name="T24" fmla="*/ 2304 w 5568"/>
              <a:gd name="T25" fmla="*/ 288 h 576"/>
              <a:gd name="T26" fmla="*/ 2496 w 5568"/>
              <a:gd name="T27" fmla="*/ 0 h 576"/>
              <a:gd name="T28" fmla="*/ 2688 w 5568"/>
              <a:gd name="T29" fmla="*/ 288 h 576"/>
              <a:gd name="T30" fmla="*/ 2880 w 5568"/>
              <a:gd name="T31" fmla="*/ 576 h 576"/>
              <a:gd name="T32" fmla="*/ 3072 w 5568"/>
              <a:gd name="T33" fmla="*/ 288 h 576"/>
              <a:gd name="T34" fmla="*/ 3264 w 5568"/>
              <a:gd name="T35" fmla="*/ 0 h 576"/>
              <a:gd name="T36" fmla="*/ 3456 w 5568"/>
              <a:gd name="T37" fmla="*/ 288 h 576"/>
              <a:gd name="T38" fmla="*/ 3648 w 5568"/>
              <a:gd name="T39" fmla="*/ 576 h 576"/>
              <a:gd name="T40" fmla="*/ 3840 w 5568"/>
              <a:gd name="T41" fmla="*/ 288 h 576"/>
              <a:gd name="T42" fmla="*/ 4032 w 5568"/>
              <a:gd name="T43" fmla="*/ 0 h 576"/>
              <a:gd name="T44" fmla="*/ 4224 w 5568"/>
              <a:gd name="T45" fmla="*/ 288 h 576"/>
              <a:gd name="T46" fmla="*/ 4416 w 5568"/>
              <a:gd name="T47" fmla="*/ 576 h 576"/>
              <a:gd name="T48" fmla="*/ 4608 w 5568"/>
              <a:gd name="T49" fmla="*/ 288 h 576"/>
              <a:gd name="T50" fmla="*/ 4800 w 5568"/>
              <a:gd name="T51" fmla="*/ 0 h 576"/>
              <a:gd name="T52" fmla="*/ 4992 w 5568"/>
              <a:gd name="T53" fmla="*/ 288 h 576"/>
              <a:gd name="T54" fmla="*/ 5184 w 5568"/>
              <a:gd name="T55" fmla="*/ 576 h 576"/>
              <a:gd name="T56" fmla="*/ 5376 w 5568"/>
              <a:gd name="T57" fmla="*/ 288 h 576"/>
              <a:gd name="T58" fmla="*/ 5568 w 5568"/>
              <a:gd name="T59" fmla="*/ 0 h 5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</a:cxnLst>
            <a:rect l="0" t="0" r="r" b="b"/>
            <a:pathLst>
              <a:path w="5568" h="576">
                <a:moveTo>
                  <a:pt x="0" y="288"/>
                </a:moveTo>
                <a:cubicBezTo>
                  <a:pt x="64" y="144"/>
                  <a:pt x="128" y="0"/>
                  <a:pt x="192" y="0"/>
                </a:cubicBezTo>
                <a:cubicBezTo>
                  <a:pt x="256" y="0"/>
                  <a:pt x="320" y="192"/>
                  <a:pt x="384" y="288"/>
                </a:cubicBezTo>
                <a:cubicBezTo>
                  <a:pt x="448" y="384"/>
                  <a:pt x="512" y="576"/>
                  <a:pt x="576" y="576"/>
                </a:cubicBezTo>
                <a:cubicBezTo>
                  <a:pt x="640" y="576"/>
                  <a:pt x="704" y="384"/>
                  <a:pt x="768" y="288"/>
                </a:cubicBezTo>
                <a:cubicBezTo>
                  <a:pt x="832" y="192"/>
                  <a:pt x="896" y="0"/>
                  <a:pt x="960" y="0"/>
                </a:cubicBezTo>
                <a:cubicBezTo>
                  <a:pt x="1024" y="0"/>
                  <a:pt x="1088" y="192"/>
                  <a:pt x="1152" y="288"/>
                </a:cubicBezTo>
                <a:cubicBezTo>
                  <a:pt x="1216" y="384"/>
                  <a:pt x="1280" y="576"/>
                  <a:pt x="1344" y="576"/>
                </a:cubicBezTo>
                <a:cubicBezTo>
                  <a:pt x="1408" y="576"/>
                  <a:pt x="1472" y="384"/>
                  <a:pt x="1536" y="288"/>
                </a:cubicBezTo>
                <a:cubicBezTo>
                  <a:pt x="1600" y="192"/>
                  <a:pt x="1664" y="0"/>
                  <a:pt x="1728" y="0"/>
                </a:cubicBezTo>
                <a:cubicBezTo>
                  <a:pt x="1792" y="0"/>
                  <a:pt x="1856" y="192"/>
                  <a:pt x="1920" y="288"/>
                </a:cubicBezTo>
                <a:cubicBezTo>
                  <a:pt x="1984" y="384"/>
                  <a:pt x="2048" y="576"/>
                  <a:pt x="2112" y="576"/>
                </a:cubicBezTo>
                <a:cubicBezTo>
                  <a:pt x="2176" y="576"/>
                  <a:pt x="2240" y="384"/>
                  <a:pt x="2304" y="288"/>
                </a:cubicBezTo>
                <a:cubicBezTo>
                  <a:pt x="2368" y="192"/>
                  <a:pt x="2432" y="0"/>
                  <a:pt x="2496" y="0"/>
                </a:cubicBezTo>
                <a:cubicBezTo>
                  <a:pt x="2560" y="0"/>
                  <a:pt x="2624" y="192"/>
                  <a:pt x="2688" y="288"/>
                </a:cubicBezTo>
                <a:cubicBezTo>
                  <a:pt x="2752" y="384"/>
                  <a:pt x="2816" y="576"/>
                  <a:pt x="2880" y="576"/>
                </a:cubicBezTo>
                <a:cubicBezTo>
                  <a:pt x="2944" y="576"/>
                  <a:pt x="3008" y="384"/>
                  <a:pt x="3072" y="288"/>
                </a:cubicBezTo>
                <a:cubicBezTo>
                  <a:pt x="3136" y="192"/>
                  <a:pt x="3200" y="0"/>
                  <a:pt x="3264" y="0"/>
                </a:cubicBezTo>
                <a:cubicBezTo>
                  <a:pt x="3328" y="0"/>
                  <a:pt x="3392" y="192"/>
                  <a:pt x="3456" y="288"/>
                </a:cubicBezTo>
                <a:cubicBezTo>
                  <a:pt x="3520" y="384"/>
                  <a:pt x="3584" y="576"/>
                  <a:pt x="3648" y="576"/>
                </a:cubicBezTo>
                <a:cubicBezTo>
                  <a:pt x="3712" y="576"/>
                  <a:pt x="3776" y="384"/>
                  <a:pt x="3840" y="288"/>
                </a:cubicBezTo>
                <a:cubicBezTo>
                  <a:pt x="3904" y="192"/>
                  <a:pt x="3968" y="0"/>
                  <a:pt x="4032" y="0"/>
                </a:cubicBezTo>
                <a:cubicBezTo>
                  <a:pt x="4096" y="0"/>
                  <a:pt x="4160" y="192"/>
                  <a:pt x="4224" y="288"/>
                </a:cubicBezTo>
                <a:cubicBezTo>
                  <a:pt x="4288" y="384"/>
                  <a:pt x="4352" y="576"/>
                  <a:pt x="4416" y="576"/>
                </a:cubicBezTo>
                <a:cubicBezTo>
                  <a:pt x="4480" y="576"/>
                  <a:pt x="4544" y="384"/>
                  <a:pt x="4608" y="288"/>
                </a:cubicBezTo>
                <a:cubicBezTo>
                  <a:pt x="4672" y="192"/>
                  <a:pt x="4736" y="0"/>
                  <a:pt x="4800" y="0"/>
                </a:cubicBezTo>
                <a:cubicBezTo>
                  <a:pt x="4864" y="0"/>
                  <a:pt x="4928" y="192"/>
                  <a:pt x="4992" y="288"/>
                </a:cubicBezTo>
                <a:cubicBezTo>
                  <a:pt x="5056" y="384"/>
                  <a:pt x="5120" y="576"/>
                  <a:pt x="5184" y="576"/>
                </a:cubicBezTo>
                <a:cubicBezTo>
                  <a:pt x="5248" y="576"/>
                  <a:pt x="5312" y="384"/>
                  <a:pt x="5376" y="288"/>
                </a:cubicBezTo>
                <a:cubicBezTo>
                  <a:pt x="5440" y="192"/>
                  <a:pt x="5536" y="48"/>
                  <a:pt x="5568" y="0"/>
                </a:cubicBezTo>
              </a:path>
            </a:pathLst>
          </a:custGeom>
          <a:noFill/>
          <a:ln w="28575" cap="sq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920" name="Object 8"/>
              <p:cNvSpPr txBox="1"/>
              <p:nvPr/>
            </p:nvSpPr>
            <p:spPr bwMode="auto">
              <a:xfrm>
                <a:off x="7789863" y="4795838"/>
                <a:ext cx="166687" cy="287337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55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6920" name="Object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7789863" y="4795838"/>
                <a:ext cx="166687" cy="287337"/>
              </a:xfrm>
              <a:prstGeom prst="rect">
                <a:avLst/>
              </a:prstGeom>
              <a:blipFill>
                <a:blip r:embed="rId3"/>
                <a:stretch>
                  <a:fillRect r="-11111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923" name="Object 11"/>
              <p:cNvSpPr txBox="1"/>
              <p:nvPr/>
            </p:nvSpPr>
            <p:spPr bwMode="auto">
              <a:xfrm>
                <a:off x="1812925" y="3716338"/>
                <a:ext cx="958850" cy="43180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𝐄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zh-CN" altLang="en-US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6923" name="Object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812925" y="3716338"/>
                <a:ext cx="958850" cy="431800"/>
              </a:xfrm>
              <a:prstGeom prst="rect">
                <a:avLst/>
              </a:prstGeom>
              <a:blipFill>
                <a:blip r:embed="rId4"/>
                <a:stretch>
                  <a:fillRect r="-6962" b="-10000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6924" name="Line 12"/>
          <p:cNvSpPr>
            <a:spLocks noChangeShapeType="1"/>
          </p:cNvSpPr>
          <p:nvPr/>
        </p:nvSpPr>
        <p:spPr bwMode="auto">
          <a:xfrm>
            <a:off x="3757613" y="40052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925" name="Line 13"/>
          <p:cNvSpPr>
            <a:spLocks noChangeShapeType="1"/>
          </p:cNvSpPr>
          <p:nvPr/>
        </p:nvSpPr>
        <p:spPr bwMode="auto">
          <a:xfrm>
            <a:off x="4621213" y="4005263"/>
            <a:ext cx="0" cy="287337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p:sp>
        <p:nvSpPr>
          <p:cNvPr id="166926" name="Line 14"/>
          <p:cNvSpPr>
            <a:spLocks noChangeShapeType="1"/>
          </p:cNvSpPr>
          <p:nvPr/>
        </p:nvSpPr>
        <p:spPr bwMode="auto">
          <a:xfrm>
            <a:off x="3757613" y="4149725"/>
            <a:ext cx="8636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triangl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CN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6929" name="Object 17"/>
              <p:cNvSpPr txBox="1"/>
              <p:nvPr/>
            </p:nvSpPr>
            <p:spPr bwMode="auto">
              <a:xfrm>
                <a:off x="4117975" y="3789363"/>
                <a:ext cx="261938" cy="311150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6929" name="Object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117975" y="3789363"/>
                <a:ext cx="261938" cy="31115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6932" name="Object 20"/>
              <p:cNvSpPr txBox="1"/>
              <p:nvPr/>
            </p:nvSpPr>
            <p:spPr bwMode="auto">
              <a:xfrm>
                <a:off x="2030413" y="4868863"/>
                <a:ext cx="238125" cy="334962"/>
              </a:xfrm>
              <a:prstGeom prst="rect">
                <a:avLst/>
              </a:prstGeom>
              <a:noFill/>
              <a:ln>
                <a:noFill/>
              </a:ln>
              <a:effectLst/>
            </p:spPr>
            <p:txBody>
              <a:bodyPr>
                <a:normAutofit fontScale="70000" lnSpcReduction="2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zh-CN" altLang="en-US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0</m:t>
                      </m:r>
                    </m:oMath>
                  </m:oMathPara>
                </a14:m>
                <a:endParaRPr lang="zh-CN" altLang="en-US"/>
              </a:p>
            </p:txBody>
          </p:sp>
        </mc:Choice>
        <mc:Fallback xmlns="">
          <p:sp>
            <p:nvSpPr>
              <p:cNvPr id="166932" name="Object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30413" y="4868863"/>
                <a:ext cx="238125" cy="334962"/>
              </a:xfrm>
              <a:prstGeom prst="rect">
                <a:avLst/>
              </a:prstGeom>
              <a:blipFill>
                <a:blip r:embed="rId6"/>
                <a:stretch>
                  <a:fillRect r="-5128"/>
                </a:stretch>
              </a:blipFill>
              <a:ln>
                <a:noFill/>
              </a:ln>
              <a:effectLst/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  <p:bldP spid="166924" grpId="0" animBg="1"/>
      <p:bldP spid="166925" grpId="0" animBg="1"/>
      <p:bldP spid="166926" grpId="0" animBg="1"/>
    </p:bld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4017</TotalTime>
  <Words>5083</Words>
  <Application>Microsoft Office PowerPoint</Application>
  <PresentationFormat>全屏显示(4:3)</PresentationFormat>
  <Paragraphs>525</Paragraphs>
  <Slides>60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60</vt:i4>
      </vt:variant>
    </vt:vector>
  </HeadingPairs>
  <TitlesOfParts>
    <vt:vector size="68" baseType="lpstr">
      <vt:lpstr>华文新魏</vt:lpstr>
      <vt:lpstr>楷体_GB2312</vt:lpstr>
      <vt:lpstr>宋体</vt:lpstr>
      <vt:lpstr>Arial</vt:lpstr>
      <vt:lpstr>Cambria Math</vt:lpstr>
      <vt:lpstr>Times New Roman</vt:lpstr>
      <vt:lpstr>默认设计模板</vt:lpstr>
      <vt:lpstr>Equation</vt:lpstr>
      <vt:lpstr>第二章  波动光学基础</vt:lpstr>
      <vt:lpstr>波动光学的建立</vt:lpstr>
      <vt:lpstr>光的“波动说”与“微粒说”之争</vt:lpstr>
      <vt:lpstr>PowerPoint 演示文稿</vt:lpstr>
      <vt:lpstr>光波的波长范围</vt:lpstr>
      <vt:lpstr>2.1 光波</vt:lpstr>
      <vt:lpstr>一、光波的性质</vt:lpstr>
      <vt:lpstr>光波场</vt:lpstr>
      <vt:lpstr>波的周期性</vt:lpstr>
      <vt:lpstr>PowerPoint 演示文稿</vt:lpstr>
      <vt:lpstr>振动与波的表达式</vt:lpstr>
      <vt:lpstr>k=2π/λ</vt:lpstr>
      <vt:lpstr>光波是电磁波（矢量波） </vt:lpstr>
      <vt:lpstr>PowerPoint 演示文稿</vt:lpstr>
      <vt:lpstr>光速与介质的折射率</vt:lpstr>
      <vt:lpstr>光通量与光强</vt:lpstr>
      <vt:lpstr>光强与能流密度</vt:lpstr>
      <vt:lpstr>光强的表达式</vt:lpstr>
      <vt:lpstr>光的传播</vt:lpstr>
      <vt:lpstr>PowerPoint 演示文稿</vt:lpstr>
      <vt:lpstr>二、定态光波 </vt:lpstr>
      <vt:lpstr>定态光波场的特征</vt:lpstr>
      <vt:lpstr>PowerPoint 演示文稿</vt:lpstr>
      <vt:lpstr>2、定态光波的描述</vt:lpstr>
      <vt:lpstr>定态光波（光场）的标量表达式</vt:lpstr>
      <vt:lpstr>3、定态光波按波面分类 </vt:lpstr>
      <vt:lpstr>（1）平面波：波面是平面 </vt:lpstr>
      <vt:lpstr>PowerPoint 演示文稿</vt:lpstr>
      <vt:lpstr>波矢的方向角表示 </vt:lpstr>
      <vt:lpstr>PowerPoint 演示文稿</vt:lpstr>
      <vt:lpstr>PowerPoint 演示文稿</vt:lpstr>
      <vt:lpstr>PowerPoint 演示文稿</vt:lpstr>
      <vt:lpstr>PowerPoint 演示文稿</vt:lpstr>
      <vt:lpstr>（2）球面波：波面是球面 </vt:lpstr>
      <vt:lpstr>发散或汇聚的球面波</vt:lpstr>
      <vt:lpstr>球面波的相速度</vt:lpstr>
      <vt:lpstr>PowerPoint 演示文稿</vt:lpstr>
      <vt:lpstr>PowerPoint 演示文稿</vt:lpstr>
      <vt:lpstr>（0，0，z0）发出的球面波在（x，y，0）平面的振动为 </vt:lpstr>
      <vt:lpstr>PowerPoint 演示文稿</vt:lpstr>
      <vt:lpstr>PowerPoint 演示文稿</vt:lpstr>
      <vt:lpstr>PowerPoint 演示文稿</vt:lpstr>
      <vt:lpstr>4、定态光波的复振幅描述 </vt:lpstr>
      <vt:lpstr>PowerPoint 演示文稿</vt:lpstr>
      <vt:lpstr>5、有关光波的几个概念 </vt:lpstr>
      <vt:lpstr>关于共轭波</vt:lpstr>
      <vt:lpstr>PowerPoint 演示文稿</vt:lpstr>
      <vt:lpstr>PowerPoint 演示文稿</vt:lpstr>
      <vt:lpstr>6、波线</vt:lpstr>
      <vt:lpstr>7、远场条件、近轴条件 </vt:lpstr>
      <vt:lpstr>平面波前上的平面波</vt:lpstr>
      <vt:lpstr>轴上物点发出球面波</vt:lpstr>
      <vt:lpstr>傍轴条件</vt:lpstr>
      <vt:lpstr>（2）接收屏上的相位分布</vt:lpstr>
      <vt:lpstr>傍轴条件与远场条件的关系</vt:lpstr>
      <vt:lpstr>八、波的相位与光程 </vt:lpstr>
      <vt:lpstr>PowerPoint 演示文稿</vt:lpstr>
      <vt:lpstr>PowerPoint 演示文稿</vt:lpstr>
      <vt:lpstr>PowerPoint 演示文稿</vt:lpstr>
      <vt:lpstr>作业</vt:lpstr>
    </vt:vector>
  </TitlesOfParts>
  <Company>Univ.of Sci.&amp; Tech.of China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光的波动模型</dc:title>
  <dc:creator>Cui Hongbin</dc:creator>
  <cp:lastModifiedBy>silver zq</cp:lastModifiedBy>
  <cp:revision>105</cp:revision>
  <dcterms:created xsi:type="dcterms:W3CDTF">2004-02-11T05:11:28Z</dcterms:created>
  <dcterms:modified xsi:type="dcterms:W3CDTF">2020-10-26T07:58:05Z</dcterms:modified>
</cp:coreProperties>
</file>