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2"/>
  </p:notesMasterIdLst>
  <p:sldIdLst>
    <p:sldId id="678" r:id="rId2"/>
    <p:sldId id="679" r:id="rId3"/>
    <p:sldId id="630" r:id="rId4"/>
    <p:sldId id="299" r:id="rId5"/>
    <p:sldId id="300" r:id="rId6"/>
    <p:sldId id="676" r:id="rId7"/>
    <p:sldId id="472" r:id="rId8"/>
    <p:sldId id="680" r:id="rId9"/>
    <p:sldId id="534" r:id="rId10"/>
    <p:sldId id="681" r:id="rId11"/>
    <p:sldId id="682" r:id="rId12"/>
    <p:sldId id="683" r:id="rId13"/>
    <p:sldId id="701" r:id="rId14"/>
    <p:sldId id="310" r:id="rId15"/>
    <p:sldId id="684" r:id="rId16"/>
    <p:sldId id="692" r:id="rId17"/>
    <p:sldId id="685" r:id="rId18"/>
    <p:sldId id="686" r:id="rId19"/>
    <p:sldId id="687" r:id="rId20"/>
    <p:sldId id="688" r:id="rId21"/>
    <p:sldId id="689" r:id="rId22"/>
    <p:sldId id="690" r:id="rId23"/>
    <p:sldId id="691" r:id="rId24"/>
    <p:sldId id="693" r:id="rId25"/>
    <p:sldId id="694" r:id="rId26"/>
    <p:sldId id="695" r:id="rId27"/>
    <p:sldId id="696" r:id="rId28"/>
    <p:sldId id="697" r:id="rId29"/>
    <p:sldId id="698" r:id="rId30"/>
    <p:sldId id="699" r:id="rId3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00"/>
    <a:srgbClr val="FF0000"/>
    <a:srgbClr val="333399"/>
    <a:srgbClr val="FF00FF"/>
    <a:srgbClr val="0000FF"/>
    <a:srgbClr val="66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4614" autoAdjust="0"/>
  </p:normalViewPr>
  <p:slideViewPr>
    <p:cSldViewPr>
      <p:cViewPr varScale="1">
        <p:scale>
          <a:sx n="161" d="100"/>
          <a:sy n="161" d="100"/>
        </p:scale>
        <p:origin x="43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7" Type="http://schemas.openxmlformats.org/officeDocument/2006/relationships/image" Target="../media/image101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0.wmf"/><Relationship Id="rId5" Type="http://schemas.openxmlformats.org/officeDocument/2006/relationships/image" Target="../media/image22.wmf"/><Relationship Id="rId4" Type="http://schemas.openxmlformats.org/officeDocument/2006/relationships/image" Target="../media/image9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wmf"/><Relationship Id="rId1" Type="http://schemas.openxmlformats.org/officeDocument/2006/relationships/image" Target="../media/image10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26" Type="http://schemas.openxmlformats.org/officeDocument/2006/relationships/image" Target="../media/image29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28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Relationship Id="rId27" Type="http://schemas.openxmlformats.org/officeDocument/2006/relationships/image" Target="../media/image3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24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125.wmf"/><Relationship Id="rId7" Type="http://schemas.openxmlformats.org/officeDocument/2006/relationships/image" Target="../media/image127.wmf"/><Relationship Id="rId2" Type="http://schemas.openxmlformats.org/officeDocument/2006/relationships/image" Target="../media/image106.wmf"/><Relationship Id="rId1" Type="http://schemas.openxmlformats.org/officeDocument/2006/relationships/image" Target="../media/image103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4" Type="http://schemas.openxmlformats.org/officeDocument/2006/relationships/image" Target="../media/image1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26" Type="http://schemas.openxmlformats.org/officeDocument/2006/relationships/image" Target="../media/image36.wmf"/><Relationship Id="rId3" Type="http://schemas.openxmlformats.org/officeDocument/2006/relationships/image" Target="../media/image6.wmf"/><Relationship Id="rId21" Type="http://schemas.openxmlformats.org/officeDocument/2006/relationships/image" Target="../media/image31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3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3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33.wmf"/><Relationship Id="rId28" Type="http://schemas.openxmlformats.org/officeDocument/2006/relationships/image" Target="../media/image38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32.wmf"/><Relationship Id="rId27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41.wmf"/><Relationship Id="rId7" Type="http://schemas.openxmlformats.org/officeDocument/2006/relationships/image" Target="../media/image1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.wmf"/><Relationship Id="rId5" Type="http://schemas.openxmlformats.org/officeDocument/2006/relationships/image" Target="../media/image43.wmf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3.wmf"/><Relationship Id="rId18" Type="http://schemas.openxmlformats.org/officeDocument/2006/relationships/image" Target="../media/image67.wmf"/><Relationship Id="rId3" Type="http://schemas.openxmlformats.org/officeDocument/2006/relationships/image" Target="../media/image53.wmf"/><Relationship Id="rId21" Type="http://schemas.openxmlformats.org/officeDocument/2006/relationships/image" Target="../media/image70.wmf"/><Relationship Id="rId7" Type="http://schemas.openxmlformats.org/officeDocument/2006/relationships/image" Target="../media/image57.wmf"/><Relationship Id="rId12" Type="http://schemas.openxmlformats.org/officeDocument/2006/relationships/image" Target="../media/image62.wmf"/><Relationship Id="rId17" Type="http://schemas.openxmlformats.org/officeDocument/2006/relationships/image" Target="../media/image66.wmf"/><Relationship Id="rId2" Type="http://schemas.openxmlformats.org/officeDocument/2006/relationships/image" Target="../media/image52.wmf"/><Relationship Id="rId16" Type="http://schemas.openxmlformats.org/officeDocument/2006/relationships/image" Target="../media/image65.wmf"/><Relationship Id="rId20" Type="http://schemas.openxmlformats.org/officeDocument/2006/relationships/image" Target="../media/image69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11" Type="http://schemas.openxmlformats.org/officeDocument/2006/relationships/image" Target="../media/image61.wmf"/><Relationship Id="rId24" Type="http://schemas.openxmlformats.org/officeDocument/2006/relationships/image" Target="../media/image72.wmf"/><Relationship Id="rId5" Type="http://schemas.openxmlformats.org/officeDocument/2006/relationships/image" Target="../media/image55.wmf"/><Relationship Id="rId15" Type="http://schemas.openxmlformats.org/officeDocument/2006/relationships/image" Target="../media/image39.wmf"/><Relationship Id="rId23" Type="http://schemas.openxmlformats.org/officeDocument/2006/relationships/image" Target="../media/image71.wmf"/><Relationship Id="rId10" Type="http://schemas.openxmlformats.org/officeDocument/2006/relationships/image" Target="../media/image60.wmf"/><Relationship Id="rId19" Type="http://schemas.openxmlformats.org/officeDocument/2006/relationships/image" Target="../media/image68.wmf"/><Relationship Id="rId4" Type="http://schemas.openxmlformats.org/officeDocument/2006/relationships/image" Target="../media/image54.wmf"/><Relationship Id="rId9" Type="http://schemas.openxmlformats.org/officeDocument/2006/relationships/image" Target="../media/image59.wmf"/><Relationship Id="rId14" Type="http://schemas.openxmlformats.org/officeDocument/2006/relationships/image" Target="../media/image64.wmf"/><Relationship Id="rId22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47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8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8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3C1147C-6923-4A96-80E5-95E41BC72D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191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5420F5E-1891-44DD-BD7B-AA644D16F43D}" type="slidenum">
              <a:rPr lang="en-US" altLang="zh-CN">
                <a:latin typeface="Times New Roman" panose="02020603050405020304" pitchFamily="18" charset="0"/>
              </a:rPr>
              <a:pPr algn="r"/>
              <a:t>3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27968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透镜的正负，取决于镜里和境外的介质折射率的关系，不一定凸透镜就是正的。比如在玻璃中夹杂的气泡。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962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注意</a:t>
            </a:r>
            <a:r>
              <a:rPr lang="en-US" altLang="zh-CN" dirty="0" smtClean="0"/>
              <a:t>,r1</a:t>
            </a:r>
            <a:r>
              <a:rPr lang="zh-CN" altLang="en-US" dirty="0" smtClean="0"/>
              <a:t>和</a:t>
            </a:r>
            <a:r>
              <a:rPr lang="en-US" altLang="zh-CN" dirty="0" smtClean="0"/>
              <a:t>r2</a:t>
            </a:r>
            <a:r>
              <a:rPr lang="zh-CN" altLang="en-US" dirty="0" smtClean="0"/>
              <a:t>都是可正可负的带数量。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77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661">
              <a:defRPr/>
            </a:pPr>
            <a:r>
              <a:rPr lang="zh-CN" altLang="en-US" sz="1300" dirty="0"/>
              <a:t>只要第一镜的</a:t>
            </a:r>
            <a:r>
              <a:rPr lang="zh-CN" altLang="en-US" sz="1300" b="1" dirty="0">
                <a:solidFill>
                  <a:srgbClr val="FF0000"/>
                </a:solidFill>
                <a:ea typeface="华文新魏" pitchFamily="2" charset="-122"/>
              </a:rPr>
              <a:t>像</a:t>
            </a:r>
            <a:r>
              <a:rPr lang="zh-CN" altLang="en-US" sz="1300" dirty="0"/>
              <a:t>处于第二镜的</a:t>
            </a:r>
            <a:r>
              <a:rPr lang="zh-CN" altLang="en-US" sz="1300" b="1" dirty="0">
                <a:solidFill>
                  <a:srgbClr val="0033CC"/>
                </a:solidFill>
                <a:ea typeface="楷体_GB2312" pitchFamily="49" charset="-122"/>
              </a:rPr>
              <a:t>像方</a:t>
            </a:r>
            <a:r>
              <a:rPr lang="zh-CN" altLang="en-US" sz="1300" dirty="0"/>
              <a:t>，对于第二镜来说都是</a:t>
            </a:r>
            <a:r>
              <a:rPr lang="zh-CN" altLang="en-US" sz="1300" b="1" dirty="0">
                <a:ea typeface="华文行楷" pitchFamily="2" charset="-122"/>
              </a:rPr>
              <a:t>虚物</a:t>
            </a:r>
            <a:r>
              <a:rPr lang="zh-CN" altLang="en-US" sz="1300" dirty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CDFC4-5FDF-46B8-A6EE-5E09BBEA8A50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652F-581F-4CD5-89F4-C86E98218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553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BC209-90C3-4C3F-8AC1-0A883E1733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01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FCDCC-D792-46F7-9711-804C37A195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694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602DF-0DBE-4081-9D4D-406A4E25BE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366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4FD4A-21BB-4FEE-AAEA-5ADCBAC42B6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35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521CE-725A-47CA-9758-890496D6C5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761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297A1-0A87-406E-8131-1C3CFF8C99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4889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82652-2CF7-4E26-8C13-F100C27A0F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603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9423-54A4-4B42-808A-2A33B44A2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209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C4A3-9846-4E73-A65C-A757B5578B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888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5584E-56BE-4FC6-83AA-087EC07ED2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402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30404EF-326A-4F13-A10C-C5B1B9E9F4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109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82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8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20" Type="http://schemas.openxmlformats.org/officeDocument/2006/relationships/oleObject" Target="../embeddings/oleObject11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77.wmf"/><Relationship Id="rId5" Type="http://schemas.openxmlformats.org/officeDocument/2006/relationships/image" Target="../media/image47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105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10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116.bin"/><Relationship Id="rId18" Type="http://schemas.openxmlformats.org/officeDocument/2006/relationships/image" Target="../media/image91.wmf"/><Relationship Id="rId3" Type="http://schemas.openxmlformats.org/officeDocument/2006/relationships/oleObject" Target="../embeddings/oleObject111.bin"/><Relationship Id="rId21" Type="http://schemas.openxmlformats.org/officeDocument/2006/relationships/oleObject" Target="../embeddings/oleObject120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20" Type="http://schemas.openxmlformats.org/officeDocument/2006/relationships/image" Target="../media/image9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15.bin"/><Relationship Id="rId24" Type="http://schemas.openxmlformats.org/officeDocument/2006/relationships/image" Target="../media/image94.wmf"/><Relationship Id="rId5" Type="http://schemas.openxmlformats.org/officeDocument/2006/relationships/oleObject" Target="../embeddings/oleObject112.bin"/><Relationship Id="rId15" Type="http://schemas.openxmlformats.org/officeDocument/2006/relationships/oleObject" Target="../embeddings/oleObject117.bin"/><Relationship Id="rId23" Type="http://schemas.openxmlformats.org/officeDocument/2006/relationships/oleObject" Target="../embeddings/oleObject121.bin"/><Relationship Id="rId10" Type="http://schemas.openxmlformats.org/officeDocument/2006/relationships/image" Target="../media/image87.wmf"/><Relationship Id="rId19" Type="http://schemas.openxmlformats.org/officeDocument/2006/relationships/oleObject" Target="../embeddings/oleObject119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89.wmf"/><Relationship Id="rId22" Type="http://schemas.openxmlformats.org/officeDocument/2006/relationships/image" Target="../media/image9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9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0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32.bin"/><Relationship Id="rId4" Type="http://schemas.openxmlformats.org/officeDocument/2006/relationships/image" Target="../media/image10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34.bin"/><Relationship Id="rId4" Type="http://schemas.openxmlformats.org/officeDocument/2006/relationships/image" Target="../media/image10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0.wmf"/><Relationship Id="rId5" Type="http://schemas.openxmlformats.org/officeDocument/2006/relationships/oleObject" Target="../embeddings/oleObject136.bin"/><Relationship Id="rId4" Type="http://schemas.openxmlformats.org/officeDocument/2006/relationships/image" Target="../media/image10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38.bin"/><Relationship Id="rId4" Type="http://schemas.openxmlformats.org/officeDocument/2006/relationships/image" Target="../media/image10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40.bin"/><Relationship Id="rId4" Type="http://schemas.openxmlformats.org/officeDocument/2006/relationships/image" Target="../media/image10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2.wmf"/><Relationship Id="rId5" Type="http://schemas.openxmlformats.org/officeDocument/2006/relationships/oleObject" Target="../embeddings/oleObject142.bin"/><Relationship Id="rId4" Type="http://schemas.openxmlformats.org/officeDocument/2006/relationships/image" Target="../media/image10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48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08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image" Target="../media/image11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50.bin"/><Relationship Id="rId11" Type="http://schemas.openxmlformats.org/officeDocument/2006/relationships/image" Target="../media/image112.wmf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9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5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60.bin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7.bin"/><Relationship Id="rId12" Type="http://schemas.openxmlformats.org/officeDocument/2006/relationships/image" Target="../media/image1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6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58.bin"/><Relationship Id="rId14" Type="http://schemas.openxmlformats.org/officeDocument/2006/relationships/image" Target="../media/image12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13" Type="http://schemas.openxmlformats.org/officeDocument/2006/relationships/oleObject" Target="../embeddings/oleObject166.bin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12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65.bin"/><Relationship Id="rId5" Type="http://schemas.openxmlformats.org/officeDocument/2006/relationships/oleObject" Target="../embeddings/oleObject162.bin"/><Relationship Id="rId10" Type="http://schemas.openxmlformats.org/officeDocument/2006/relationships/image" Target="../media/image124.wmf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64.bin"/><Relationship Id="rId14" Type="http://schemas.openxmlformats.org/officeDocument/2006/relationships/image" Target="../media/image10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107.wmf"/><Relationship Id="rId3" Type="http://schemas.openxmlformats.org/officeDocument/2006/relationships/oleObject" Target="../embeddings/oleObject167.bin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04.wmf"/><Relationship Id="rId17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7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71.bin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3.bin"/><Relationship Id="rId10" Type="http://schemas.openxmlformats.org/officeDocument/2006/relationships/image" Target="../media/image12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70.bin"/><Relationship Id="rId14" Type="http://schemas.openxmlformats.org/officeDocument/2006/relationships/image" Target="../media/image105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21.bin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19.wmf"/><Relationship Id="rId42" Type="http://schemas.openxmlformats.org/officeDocument/2006/relationships/image" Target="../media/image23.wmf"/><Relationship Id="rId47" Type="http://schemas.openxmlformats.org/officeDocument/2006/relationships/oleObject" Target="../embeddings/oleObject25.bin"/><Relationship Id="rId50" Type="http://schemas.openxmlformats.org/officeDocument/2006/relationships/image" Target="../media/image27.wmf"/><Relationship Id="rId55" Type="http://schemas.openxmlformats.org/officeDocument/2006/relationships/oleObject" Target="../embeddings/oleObject29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wmf"/><Relationship Id="rId29" Type="http://schemas.openxmlformats.org/officeDocument/2006/relationships/oleObject" Target="../embeddings/oleObject16.bin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22.wmf"/><Relationship Id="rId45" Type="http://schemas.openxmlformats.org/officeDocument/2006/relationships/oleObject" Target="../embeddings/oleObject24.bin"/><Relationship Id="rId53" Type="http://schemas.openxmlformats.org/officeDocument/2006/relationships/oleObject" Target="../embeddings/oleObject28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4" Type="http://schemas.openxmlformats.org/officeDocument/2006/relationships/image" Target="../media/image24.wmf"/><Relationship Id="rId52" Type="http://schemas.openxmlformats.org/officeDocument/2006/relationships/image" Target="../media/image2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19.bin"/><Relationship Id="rId43" Type="http://schemas.openxmlformats.org/officeDocument/2006/relationships/oleObject" Target="../embeddings/oleObject23.bin"/><Relationship Id="rId48" Type="http://schemas.openxmlformats.org/officeDocument/2006/relationships/image" Target="../media/image26.wmf"/><Relationship Id="rId56" Type="http://schemas.openxmlformats.org/officeDocument/2006/relationships/image" Target="../media/image30.wmf"/><Relationship Id="rId8" Type="http://schemas.openxmlformats.org/officeDocument/2006/relationships/image" Target="../media/image6.wmf"/><Relationship Id="rId51" Type="http://schemas.openxmlformats.org/officeDocument/2006/relationships/oleObject" Target="../embeddings/oleObject27.bin"/><Relationship Id="rId3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38" Type="http://schemas.openxmlformats.org/officeDocument/2006/relationships/image" Target="../media/image21.wmf"/><Relationship Id="rId46" Type="http://schemas.openxmlformats.org/officeDocument/2006/relationships/image" Target="../media/image25.wmf"/><Relationship Id="rId20" Type="http://schemas.openxmlformats.org/officeDocument/2006/relationships/image" Target="../media/image12.wmf"/><Relationship Id="rId41" Type="http://schemas.openxmlformats.org/officeDocument/2006/relationships/oleObject" Target="../embeddings/oleObject22.bin"/><Relationship Id="rId54" Type="http://schemas.openxmlformats.org/officeDocument/2006/relationships/image" Target="../media/image2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6.wmf"/><Relationship Id="rId36" Type="http://schemas.openxmlformats.org/officeDocument/2006/relationships/image" Target="../media/image20.wmf"/><Relationship Id="rId49" Type="http://schemas.openxmlformats.org/officeDocument/2006/relationships/oleObject" Target="../embeddings/oleObject26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5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9" Type="http://schemas.openxmlformats.org/officeDocument/2006/relationships/oleObject" Target="../embeddings/oleObject48.bin"/><Relationship Id="rId21" Type="http://schemas.openxmlformats.org/officeDocument/2006/relationships/oleObject" Target="../embeddings/oleObject39.bin"/><Relationship Id="rId34" Type="http://schemas.openxmlformats.org/officeDocument/2006/relationships/image" Target="../media/image19.wmf"/><Relationship Id="rId42" Type="http://schemas.openxmlformats.org/officeDocument/2006/relationships/image" Target="../media/image23.wmf"/><Relationship Id="rId47" Type="http://schemas.openxmlformats.org/officeDocument/2006/relationships/oleObject" Target="../embeddings/oleObject52.bin"/><Relationship Id="rId50" Type="http://schemas.openxmlformats.org/officeDocument/2006/relationships/image" Target="../media/image34.wmf"/><Relationship Id="rId55" Type="http://schemas.openxmlformats.org/officeDocument/2006/relationships/oleObject" Target="../embeddings/oleObject56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9" Type="http://schemas.openxmlformats.org/officeDocument/2006/relationships/oleObject" Target="../embeddings/oleObject43.bin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14.wmf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47.bin"/><Relationship Id="rId40" Type="http://schemas.openxmlformats.org/officeDocument/2006/relationships/image" Target="../media/image22.wmf"/><Relationship Id="rId45" Type="http://schemas.openxmlformats.org/officeDocument/2006/relationships/oleObject" Target="../embeddings/oleObject51.bin"/><Relationship Id="rId53" Type="http://schemas.openxmlformats.org/officeDocument/2006/relationships/oleObject" Target="../embeddings/oleObject55.bin"/><Relationship Id="rId58" Type="http://schemas.openxmlformats.org/officeDocument/2006/relationships/oleObject" Target="../embeddings/oleObject58.bin"/><Relationship Id="rId5" Type="http://schemas.openxmlformats.org/officeDocument/2006/relationships/oleObject" Target="../embeddings/oleObject31.bin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17.wmf"/><Relationship Id="rId35" Type="http://schemas.openxmlformats.org/officeDocument/2006/relationships/oleObject" Target="../embeddings/oleObject46.bin"/><Relationship Id="rId43" Type="http://schemas.openxmlformats.org/officeDocument/2006/relationships/oleObject" Target="../embeddings/oleObject50.bin"/><Relationship Id="rId48" Type="http://schemas.openxmlformats.org/officeDocument/2006/relationships/image" Target="../media/image33.wmf"/><Relationship Id="rId56" Type="http://schemas.openxmlformats.org/officeDocument/2006/relationships/oleObject" Target="../embeddings/oleObject57.bin"/><Relationship Id="rId8" Type="http://schemas.openxmlformats.org/officeDocument/2006/relationships/image" Target="../media/image6.wmf"/><Relationship Id="rId51" Type="http://schemas.openxmlformats.org/officeDocument/2006/relationships/oleObject" Target="../embeddings/oleObject54.bin"/><Relationship Id="rId3" Type="http://schemas.openxmlformats.org/officeDocument/2006/relationships/oleObject" Target="../embeddings/oleObject30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33" Type="http://schemas.openxmlformats.org/officeDocument/2006/relationships/oleObject" Target="../embeddings/oleObject45.bin"/><Relationship Id="rId38" Type="http://schemas.openxmlformats.org/officeDocument/2006/relationships/image" Target="../media/image21.wmf"/><Relationship Id="rId46" Type="http://schemas.openxmlformats.org/officeDocument/2006/relationships/image" Target="../media/image32.wmf"/><Relationship Id="rId59" Type="http://schemas.openxmlformats.org/officeDocument/2006/relationships/image" Target="../media/image38.wmf"/><Relationship Id="rId20" Type="http://schemas.openxmlformats.org/officeDocument/2006/relationships/image" Target="../media/image12.wmf"/><Relationship Id="rId41" Type="http://schemas.openxmlformats.org/officeDocument/2006/relationships/oleObject" Target="../embeddings/oleObject49.bin"/><Relationship Id="rId54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16.wmf"/><Relationship Id="rId36" Type="http://schemas.openxmlformats.org/officeDocument/2006/relationships/image" Target="../media/image20.wmf"/><Relationship Id="rId49" Type="http://schemas.openxmlformats.org/officeDocument/2006/relationships/oleObject" Target="../embeddings/oleObject53.bin"/><Relationship Id="rId57" Type="http://schemas.openxmlformats.org/officeDocument/2006/relationships/image" Target="../media/image37.wmf"/><Relationship Id="rId10" Type="http://schemas.openxmlformats.org/officeDocument/2006/relationships/image" Target="../media/image7.wmf"/><Relationship Id="rId31" Type="http://schemas.openxmlformats.org/officeDocument/2006/relationships/oleObject" Target="../embeddings/oleObject44.bin"/><Relationship Id="rId44" Type="http://schemas.openxmlformats.org/officeDocument/2006/relationships/image" Target="../media/image31.wmf"/><Relationship Id="rId52" Type="http://schemas.openxmlformats.org/officeDocument/2006/relationships/image" Target="../media/image3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4.wmf"/><Relationship Id="rId22" Type="http://schemas.openxmlformats.org/officeDocument/2006/relationships/image" Target="../media/image4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48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0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0.bin"/><Relationship Id="rId18" Type="http://schemas.openxmlformats.org/officeDocument/2006/relationships/image" Target="../media/image58.wmf"/><Relationship Id="rId26" Type="http://schemas.openxmlformats.org/officeDocument/2006/relationships/image" Target="../media/image62.wmf"/><Relationship Id="rId39" Type="http://schemas.openxmlformats.org/officeDocument/2006/relationships/oleObject" Target="../embeddings/oleObject93.bin"/><Relationship Id="rId21" Type="http://schemas.openxmlformats.org/officeDocument/2006/relationships/oleObject" Target="../embeddings/oleObject84.bin"/><Relationship Id="rId34" Type="http://schemas.openxmlformats.org/officeDocument/2006/relationships/image" Target="../media/image65.wmf"/><Relationship Id="rId42" Type="http://schemas.openxmlformats.org/officeDocument/2006/relationships/image" Target="../media/image69.wmf"/><Relationship Id="rId47" Type="http://schemas.openxmlformats.org/officeDocument/2006/relationships/oleObject" Target="../embeddings/oleObject97.bin"/><Relationship Id="rId50" Type="http://schemas.openxmlformats.org/officeDocument/2006/relationships/oleObject" Target="../embeddings/oleObject99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7.wmf"/><Relationship Id="rId29" Type="http://schemas.openxmlformats.org/officeDocument/2006/relationships/oleObject" Target="../embeddings/oleObject88.bin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61.wmf"/><Relationship Id="rId32" Type="http://schemas.openxmlformats.org/officeDocument/2006/relationships/image" Target="../media/image39.wmf"/><Relationship Id="rId37" Type="http://schemas.openxmlformats.org/officeDocument/2006/relationships/oleObject" Target="../embeddings/oleObject92.bin"/><Relationship Id="rId40" Type="http://schemas.openxmlformats.org/officeDocument/2006/relationships/image" Target="../media/image68.wmf"/><Relationship Id="rId45" Type="http://schemas.openxmlformats.org/officeDocument/2006/relationships/oleObject" Target="../embeddings/oleObject96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28" Type="http://schemas.openxmlformats.org/officeDocument/2006/relationships/image" Target="../media/image63.wmf"/><Relationship Id="rId36" Type="http://schemas.openxmlformats.org/officeDocument/2006/relationships/image" Target="../media/image66.wmf"/><Relationship Id="rId49" Type="http://schemas.openxmlformats.org/officeDocument/2006/relationships/oleObject" Target="../embeddings/oleObject98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83.bin"/><Relationship Id="rId31" Type="http://schemas.openxmlformats.org/officeDocument/2006/relationships/oleObject" Target="../embeddings/oleObject89.bin"/><Relationship Id="rId44" Type="http://schemas.openxmlformats.org/officeDocument/2006/relationships/image" Target="../media/image70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56.wmf"/><Relationship Id="rId22" Type="http://schemas.openxmlformats.org/officeDocument/2006/relationships/image" Target="../media/image60.wmf"/><Relationship Id="rId27" Type="http://schemas.openxmlformats.org/officeDocument/2006/relationships/oleObject" Target="../embeddings/oleObject87.bin"/><Relationship Id="rId30" Type="http://schemas.openxmlformats.org/officeDocument/2006/relationships/image" Target="../media/image64.wmf"/><Relationship Id="rId35" Type="http://schemas.openxmlformats.org/officeDocument/2006/relationships/oleObject" Target="../embeddings/oleObject91.bin"/><Relationship Id="rId43" Type="http://schemas.openxmlformats.org/officeDocument/2006/relationships/oleObject" Target="../embeddings/oleObject95.bin"/><Relationship Id="rId48" Type="http://schemas.openxmlformats.org/officeDocument/2006/relationships/image" Target="../media/image71.wmf"/><Relationship Id="rId8" Type="http://schemas.openxmlformats.org/officeDocument/2006/relationships/image" Target="../media/image53.wmf"/><Relationship Id="rId51" Type="http://schemas.openxmlformats.org/officeDocument/2006/relationships/image" Target="../media/image72.wmf"/><Relationship Id="rId3" Type="http://schemas.openxmlformats.org/officeDocument/2006/relationships/oleObject" Target="../embeddings/oleObject75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86.bin"/><Relationship Id="rId33" Type="http://schemas.openxmlformats.org/officeDocument/2006/relationships/oleObject" Target="../embeddings/oleObject90.bin"/><Relationship Id="rId38" Type="http://schemas.openxmlformats.org/officeDocument/2006/relationships/image" Target="../media/image67.wmf"/><Relationship Id="rId46" Type="http://schemas.openxmlformats.org/officeDocument/2006/relationships/image" Target="../media/image33.wmf"/><Relationship Id="rId20" Type="http://schemas.openxmlformats.org/officeDocument/2006/relationships/image" Target="../media/image59.wmf"/><Relationship Id="rId41" Type="http://schemas.openxmlformats.org/officeDocument/2006/relationships/oleObject" Target="../embeddings/oleObject9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7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1.4 </a:t>
            </a:r>
            <a:r>
              <a:rPr lang="zh-CN" altLang="en-US" dirty="0" smtClean="0"/>
              <a:t>薄透镜成像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705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827584" y="2132856"/>
            <a:ext cx="748851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457200" indent="-457200" algn="just">
              <a:lnSpc>
                <a:spcPct val="13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焦距为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正值（</a:t>
            </a:r>
            <a:r>
              <a:rPr lang="en-US" altLang="zh-CN" sz="22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 </a:t>
            </a:r>
            <a:r>
              <a:rPr lang="zh-CN" altLang="en-US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 </a:t>
            </a:r>
            <a:r>
              <a:rPr lang="en-US" altLang="zh-CN" sz="2200" i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f’ 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&gt;0</a:t>
            </a:r>
            <a:r>
              <a:rPr lang="zh-CN" altLang="en-US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）的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透镜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是正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透镜；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焦距为负值（</a:t>
            </a:r>
            <a:r>
              <a:rPr lang="en-US" altLang="zh-CN" sz="2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 </a:t>
            </a:r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和 </a:t>
            </a:r>
            <a:r>
              <a:rPr lang="en-US" altLang="zh-CN" sz="2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f’ </a:t>
            </a:r>
            <a:r>
              <a:rPr lang="en-US" altLang="zh-CN" sz="22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&lt;0</a:t>
            </a:r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透镜是负透镜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3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正透镜的像方焦点在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光线出射方（具有实焦点）；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负透镜的像方焦点在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光线入射方（具有虚焦点）。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3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正透镜使入射的平行光</a:t>
            </a:r>
            <a:r>
              <a:rPr lang="zh-CN" altLang="en-US" sz="2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汇聚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在像方焦点；负透镜使入射的平行光</a:t>
            </a:r>
            <a:r>
              <a:rPr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发散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，反向延长线通过像方焦点。</a:t>
            </a:r>
            <a:endParaRPr lang="zh-CN" altLang="en-US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30000"/>
              </a:lnSpc>
              <a:spcBef>
                <a:spcPct val="20000"/>
              </a:spcBef>
              <a:buFont typeface="+mj-ea"/>
              <a:buAutoNum type="circleNumDbPlain"/>
            </a:pPr>
            <a:r>
              <a:rPr lang="zh-CN" altLang="en-US" sz="2200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空气中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，中间厚边缘薄的透镜是正透镜；中间薄边缘厚的透镜是负透镜。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97458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正透镜和负透镜</a:t>
            </a:r>
          </a:p>
        </p:txBody>
      </p:sp>
      <p:sp>
        <p:nvSpPr>
          <p:cNvPr id="8" name="Rectangle 63"/>
          <p:cNvSpPr>
            <a:spLocks noGrp="1" noChangeArrowheads="1"/>
          </p:cNvSpPr>
          <p:nvPr>
            <p:ph type="title"/>
          </p:nvPr>
        </p:nvSpPr>
        <p:spPr>
          <a:xfrm>
            <a:off x="370338" y="116632"/>
            <a:ext cx="8579296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</a:rPr>
              <a:t>二、薄透镜的光学参数与光学特性</a:t>
            </a:r>
          </a:p>
        </p:txBody>
      </p:sp>
    </p:spTree>
    <p:extLst>
      <p:ext uri="{BB962C8B-B14F-4D97-AF65-F5344CB8AC3E}">
        <p14:creationId xmlns:p14="http://schemas.microsoft.com/office/powerpoint/2010/main" val="21445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00113" y="1371600"/>
          <a:ext cx="29511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6" r:id="rId4" imgW="1612900" imgH="622300" progId="Equation.3">
                  <p:embed/>
                </p:oleObj>
              </mc:Choice>
              <mc:Fallback>
                <p:oleObj r:id="rId4" imgW="16129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71600"/>
                        <a:ext cx="2951162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16663" y="1341438"/>
          <a:ext cx="17653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7" name="Equation" r:id="rId6" imgW="901309" imgH="431613" progId="Equation.DSMT4">
                  <p:embed/>
                </p:oleObj>
              </mc:Choice>
              <mc:Fallback>
                <p:oleObj name="Equation" r:id="rId6" imgW="901309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663" y="1341438"/>
                        <a:ext cx="17653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588893" y="2636838"/>
            <a:ext cx="933450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Arc 7"/>
          <p:cNvSpPr>
            <a:spLocks/>
          </p:cNvSpPr>
          <p:nvPr/>
        </p:nvSpPr>
        <p:spPr bwMode="auto">
          <a:xfrm>
            <a:off x="6455543" y="2343150"/>
            <a:ext cx="666750" cy="628650"/>
          </a:xfrm>
          <a:custGeom>
            <a:avLst/>
            <a:gdLst>
              <a:gd name="T0" fmla="*/ 553126570 w 21600"/>
              <a:gd name="T1" fmla="*/ 0 h 20432"/>
              <a:gd name="T2" fmla="*/ 566038462 w 21600"/>
              <a:gd name="T3" fmla="*/ 595120636 h 20432"/>
              <a:gd name="T4" fmla="*/ 0 w 21600"/>
              <a:gd name="T5" fmla="*/ 309443794 h 20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32" fill="none" extrusionOk="0">
                <a:moveTo>
                  <a:pt x="18806" y="-1"/>
                </a:moveTo>
                <a:cubicBezTo>
                  <a:pt x="20637" y="3241"/>
                  <a:pt x="21600" y="6901"/>
                  <a:pt x="21600" y="10624"/>
                </a:cubicBezTo>
                <a:cubicBezTo>
                  <a:pt x="21600" y="14033"/>
                  <a:pt x="20792" y="17394"/>
                  <a:pt x="19244" y="20431"/>
                </a:cubicBezTo>
              </a:path>
              <a:path w="21600" h="20432" stroke="0" extrusionOk="0">
                <a:moveTo>
                  <a:pt x="18806" y="-1"/>
                </a:moveTo>
                <a:cubicBezTo>
                  <a:pt x="20637" y="3241"/>
                  <a:pt x="21600" y="6901"/>
                  <a:pt x="21600" y="10624"/>
                </a:cubicBezTo>
                <a:cubicBezTo>
                  <a:pt x="21600" y="14033"/>
                  <a:pt x="20792" y="17394"/>
                  <a:pt x="19244" y="20431"/>
                </a:cubicBezTo>
                <a:lnTo>
                  <a:pt x="0" y="10624"/>
                </a:lnTo>
                <a:lnTo>
                  <a:pt x="18806" y="-1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Arc 8"/>
          <p:cNvSpPr>
            <a:spLocks/>
          </p:cNvSpPr>
          <p:nvPr/>
        </p:nvSpPr>
        <p:spPr bwMode="auto">
          <a:xfrm flipH="1">
            <a:off x="6988943" y="2339975"/>
            <a:ext cx="981075" cy="658813"/>
          </a:xfrm>
          <a:custGeom>
            <a:avLst/>
            <a:gdLst>
              <a:gd name="T0" fmla="*/ 1914503320 w 21600"/>
              <a:gd name="T1" fmla="*/ 0 h 14499"/>
              <a:gd name="T2" fmla="*/ 1898199535 w 21600"/>
              <a:gd name="T3" fmla="*/ 1360221789 h 14499"/>
              <a:gd name="T4" fmla="*/ 0 w 21600"/>
              <a:gd name="T5" fmla="*/ 657172533 h 144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4499" fill="none" extrusionOk="0">
                <a:moveTo>
                  <a:pt x="20432" y="-1"/>
                </a:moveTo>
                <a:cubicBezTo>
                  <a:pt x="21205" y="2254"/>
                  <a:pt x="21600" y="4621"/>
                  <a:pt x="21600" y="7005"/>
                </a:cubicBezTo>
                <a:cubicBezTo>
                  <a:pt x="21600" y="9562"/>
                  <a:pt x="21145" y="12100"/>
                  <a:pt x="20258" y="14499"/>
                </a:cubicBezTo>
              </a:path>
              <a:path w="21600" h="14499" stroke="0" extrusionOk="0">
                <a:moveTo>
                  <a:pt x="20432" y="-1"/>
                </a:moveTo>
                <a:cubicBezTo>
                  <a:pt x="21205" y="2254"/>
                  <a:pt x="21600" y="4621"/>
                  <a:pt x="21600" y="7005"/>
                </a:cubicBezTo>
                <a:cubicBezTo>
                  <a:pt x="21600" y="9562"/>
                  <a:pt x="21145" y="12100"/>
                  <a:pt x="20258" y="14499"/>
                </a:cubicBezTo>
                <a:lnTo>
                  <a:pt x="0" y="7005"/>
                </a:lnTo>
                <a:lnTo>
                  <a:pt x="20432" y="-1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731768" y="3213100"/>
            <a:ext cx="931863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Arc 13"/>
          <p:cNvSpPr>
            <a:spLocks/>
          </p:cNvSpPr>
          <p:nvPr/>
        </p:nvSpPr>
        <p:spPr bwMode="auto">
          <a:xfrm flipH="1">
            <a:off x="7046093" y="2867025"/>
            <a:ext cx="466725" cy="692150"/>
          </a:xfrm>
          <a:custGeom>
            <a:avLst/>
            <a:gdLst>
              <a:gd name="T0" fmla="*/ 147703942 w 21600"/>
              <a:gd name="T1" fmla="*/ 0 h 32140"/>
              <a:gd name="T2" fmla="*/ 143457112 w 21600"/>
              <a:gd name="T3" fmla="*/ 321002868 h 32140"/>
              <a:gd name="T4" fmla="*/ 0 w 21600"/>
              <a:gd name="T5" fmla="*/ 158613861 h 32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140" fill="none" extrusionOk="0">
                <a:moveTo>
                  <a:pt x="14640" y="0"/>
                </a:moveTo>
                <a:cubicBezTo>
                  <a:pt x="19076" y="4089"/>
                  <a:pt x="21600" y="9847"/>
                  <a:pt x="21600" y="15881"/>
                </a:cubicBezTo>
                <a:cubicBezTo>
                  <a:pt x="21600" y="22111"/>
                  <a:pt x="18909" y="28038"/>
                  <a:pt x="14219" y="32139"/>
                </a:cubicBezTo>
              </a:path>
              <a:path w="21600" h="32140" stroke="0" extrusionOk="0">
                <a:moveTo>
                  <a:pt x="14640" y="0"/>
                </a:moveTo>
                <a:cubicBezTo>
                  <a:pt x="19076" y="4089"/>
                  <a:pt x="21600" y="9847"/>
                  <a:pt x="21600" y="15881"/>
                </a:cubicBezTo>
                <a:cubicBezTo>
                  <a:pt x="21600" y="22111"/>
                  <a:pt x="18909" y="28038"/>
                  <a:pt x="14219" y="32139"/>
                </a:cubicBezTo>
                <a:lnTo>
                  <a:pt x="0" y="15881"/>
                </a:lnTo>
                <a:lnTo>
                  <a:pt x="14640" y="0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Arc 14"/>
          <p:cNvSpPr>
            <a:spLocks/>
          </p:cNvSpPr>
          <p:nvPr/>
        </p:nvSpPr>
        <p:spPr bwMode="auto">
          <a:xfrm flipH="1">
            <a:off x="7130231" y="2859088"/>
            <a:ext cx="982662" cy="715962"/>
          </a:xfrm>
          <a:custGeom>
            <a:avLst/>
            <a:gdLst>
              <a:gd name="T0" fmla="*/ 1878238810 w 21600"/>
              <a:gd name="T1" fmla="*/ 0 h 15779"/>
              <a:gd name="T2" fmla="*/ 1907427329 w 21600"/>
              <a:gd name="T3" fmla="*/ 1474047830 h 15779"/>
              <a:gd name="T4" fmla="*/ 0 w 21600"/>
              <a:gd name="T5" fmla="*/ 773970667 h 157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5779" fill="none" extrusionOk="0">
                <a:moveTo>
                  <a:pt x="19947" y="0"/>
                </a:moveTo>
                <a:cubicBezTo>
                  <a:pt x="21038" y="2626"/>
                  <a:pt x="21600" y="5441"/>
                  <a:pt x="21600" y="8285"/>
                </a:cubicBezTo>
                <a:cubicBezTo>
                  <a:pt x="21600" y="10842"/>
                  <a:pt x="21145" y="13380"/>
                  <a:pt x="20258" y="15779"/>
                </a:cubicBezTo>
              </a:path>
              <a:path w="21600" h="15779" stroke="0" extrusionOk="0">
                <a:moveTo>
                  <a:pt x="19947" y="0"/>
                </a:moveTo>
                <a:cubicBezTo>
                  <a:pt x="21038" y="2626"/>
                  <a:pt x="21600" y="5441"/>
                  <a:pt x="21600" y="8285"/>
                </a:cubicBezTo>
                <a:cubicBezTo>
                  <a:pt x="21600" y="10842"/>
                  <a:pt x="21145" y="13380"/>
                  <a:pt x="20258" y="15779"/>
                </a:cubicBezTo>
                <a:lnTo>
                  <a:pt x="0" y="8285"/>
                </a:lnTo>
                <a:lnTo>
                  <a:pt x="19947" y="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804793" y="4438650"/>
            <a:ext cx="9334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Arc 16"/>
          <p:cNvSpPr>
            <a:spLocks/>
          </p:cNvSpPr>
          <p:nvPr/>
        </p:nvSpPr>
        <p:spPr bwMode="auto">
          <a:xfrm flipH="1">
            <a:off x="7355656" y="4141788"/>
            <a:ext cx="982662" cy="657225"/>
          </a:xfrm>
          <a:custGeom>
            <a:avLst/>
            <a:gdLst>
              <a:gd name="T0" fmla="*/ 1923808760 w 21600"/>
              <a:gd name="T1" fmla="*/ 0 h 14499"/>
              <a:gd name="T2" fmla="*/ 1907427329 w 21600"/>
              <a:gd name="T3" fmla="*/ 1350411481 h 14499"/>
              <a:gd name="T4" fmla="*/ 0 w 21600"/>
              <a:gd name="T5" fmla="*/ 652434361 h 144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4499" fill="none" extrusionOk="0">
                <a:moveTo>
                  <a:pt x="20432" y="-1"/>
                </a:moveTo>
                <a:cubicBezTo>
                  <a:pt x="21205" y="2254"/>
                  <a:pt x="21600" y="4621"/>
                  <a:pt x="21600" y="7005"/>
                </a:cubicBezTo>
                <a:cubicBezTo>
                  <a:pt x="21600" y="9562"/>
                  <a:pt x="21145" y="12100"/>
                  <a:pt x="20258" y="14499"/>
                </a:cubicBezTo>
              </a:path>
              <a:path w="21600" h="14499" stroke="0" extrusionOk="0">
                <a:moveTo>
                  <a:pt x="20432" y="-1"/>
                </a:moveTo>
                <a:cubicBezTo>
                  <a:pt x="21205" y="2254"/>
                  <a:pt x="21600" y="4621"/>
                  <a:pt x="21600" y="7005"/>
                </a:cubicBezTo>
                <a:cubicBezTo>
                  <a:pt x="21600" y="9562"/>
                  <a:pt x="21145" y="12100"/>
                  <a:pt x="20258" y="14499"/>
                </a:cubicBezTo>
                <a:lnTo>
                  <a:pt x="0" y="7005"/>
                </a:lnTo>
                <a:lnTo>
                  <a:pt x="20432" y="-1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Arc 17"/>
          <p:cNvSpPr>
            <a:spLocks/>
          </p:cNvSpPr>
          <p:nvPr/>
        </p:nvSpPr>
        <p:spPr bwMode="auto">
          <a:xfrm>
            <a:off x="6655568" y="4143375"/>
            <a:ext cx="666750" cy="630238"/>
          </a:xfrm>
          <a:custGeom>
            <a:avLst/>
            <a:gdLst>
              <a:gd name="T0" fmla="*/ 553126570 w 21600"/>
              <a:gd name="T1" fmla="*/ 0 h 20432"/>
              <a:gd name="T2" fmla="*/ 566038462 w 21600"/>
              <a:gd name="T3" fmla="*/ 599640982 h 20432"/>
              <a:gd name="T4" fmla="*/ 0 w 21600"/>
              <a:gd name="T5" fmla="*/ 311794057 h 20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432" fill="none" extrusionOk="0">
                <a:moveTo>
                  <a:pt x="18806" y="-1"/>
                </a:moveTo>
                <a:cubicBezTo>
                  <a:pt x="20637" y="3241"/>
                  <a:pt x="21600" y="6901"/>
                  <a:pt x="21600" y="10624"/>
                </a:cubicBezTo>
                <a:cubicBezTo>
                  <a:pt x="21600" y="14033"/>
                  <a:pt x="20792" y="17394"/>
                  <a:pt x="19244" y="20431"/>
                </a:cubicBezTo>
              </a:path>
              <a:path w="21600" h="20432" stroke="0" extrusionOk="0">
                <a:moveTo>
                  <a:pt x="18806" y="-1"/>
                </a:moveTo>
                <a:cubicBezTo>
                  <a:pt x="20637" y="3241"/>
                  <a:pt x="21600" y="6901"/>
                  <a:pt x="21600" y="10624"/>
                </a:cubicBezTo>
                <a:cubicBezTo>
                  <a:pt x="21600" y="14033"/>
                  <a:pt x="20792" y="17394"/>
                  <a:pt x="19244" y="20431"/>
                </a:cubicBezTo>
                <a:lnTo>
                  <a:pt x="0" y="10624"/>
                </a:lnTo>
                <a:lnTo>
                  <a:pt x="18806" y="-1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7236593" y="5014913"/>
            <a:ext cx="931863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Arc 19"/>
          <p:cNvSpPr>
            <a:spLocks/>
          </p:cNvSpPr>
          <p:nvPr/>
        </p:nvSpPr>
        <p:spPr bwMode="auto">
          <a:xfrm>
            <a:off x="6854006" y="4718050"/>
            <a:ext cx="981075" cy="658813"/>
          </a:xfrm>
          <a:custGeom>
            <a:avLst/>
            <a:gdLst>
              <a:gd name="T0" fmla="*/ 1914503320 w 21600"/>
              <a:gd name="T1" fmla="*/ 0 h 14499"/>
              <a:gd name="T2" fmla="*/ 1898199535 w 21600"/>
              <a:gd name="T3" fmla="*/ 1360221789 h 14499"/>
              <a:gd name="T4" fmla="*/ 0 w 21600"/>
              <a:gd name="T5" fmla="*/ 657172533 h 144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4499" fill="none" extrusionOk="0">
                <a:moveTo>
                  <a:pt x="20432" y="-1"/>
                </a:moveTo>
                <a:cubicBezTo>
                  <a:pt x="21205" y="2254"/>
                  <a:pt x="21600" y="4621"/>
                  <a:pt x="21600" y="7005"/>
                </a:cubicBezTo>
                <a:cubicBezTo>
                  <a:pt x="21600" y="9562"/>
                  <a:pt x="21145" y="12100"/>
                  <a:pt x="20258" y="14499"/>
                </a:cubicBezTo>
              </a:path>
              <a:path w="21600" h="14499" stroke="0" extrusionOk="0">
                <a:moveTo>
                  <a:pt x="20432" y="-1"/>
                </a:moveTo>
                <a:cubicBezTo>
                  <a:pt x="21205" y="2254"/>
                  <a:pt x="21600" y="4621"/>
                  <a:pt x="21600" y="7005"/>
                </a:cubicBezTo>
                <a:cubicBezTo>
                  <a:pt x="21600" y="9562"/>
                  <a:pt x="21145" y="12100"/>
                  <a:pt x="20258" y="14499"/>
                </a:cubicBezTo>
                <a:lnTo>
                  <a:pt x="0" y="7005"/>
                </a:lnTo>
                <a:lnTo>
                  <a:pt x="20432" y="-1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Arc 20"/>
          <p:cNvSpPr>
            <a:spLocks/>
          </p:cNvSpPr>
          <p:nvPr/>
        </p:nvSpPr>
        <p:spPr bwMode="auto">
          <a:xfrm>
            <a:off x="7368356" y="4725988"/>
            <a:ext cx="419100" cy="641350"/>
          </a:xfrm>
          <a:custGeom>
            <a:avLst/>
            <a:gdLst>
              <a:gd name="T0" fmla="*/ 110356636 w 21600"/>
              <a:gd name="T1" fmla="*/ 0 h 33171"/>
              <a:gd name="T2" fmla="*/ 90072176 w 21600"/>
              <a:gd name="T3" fmla="*/ 239755272 h 33171"/>
              <a:gd name="T4" fmla="*/ 0 w 21600"/>
              <a:gd name="T5" fmla="*/ 111576397 h 3317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3171" fill="none" extrusionOk="0">
                <a:moveTo>
                  <a:pt x="15108" y="-1"/>
                </a:moveTo>
                <a:cubicBezTo>
                  <a:pt x="19259" y="4063"/>
                  <a:pt x="21600" y="9627"/>
                  <a:pt x="21600" y="15437"/>
                </a:cubicBezTo>
                <a:cubicBezTo>
                  <a:pt x="21600" y="22509"/>
                  <a:pt x="18137" y="29133"/>
                  <a:pt x="12331" y="33171"/>
                </a:cubicBezTo>
              </a:path>
              <a:path w="21600" h="33171" stroke="0" extrusionOk="0">
                <a:moveTo>
                  <a:pt x="15108" y="-1"/>
                </a:moveTo>
                <a:cubicBezTo>
                  <a:pt x="19259" y="4063"/>
                  <a:pt x="21600" y="9627"/>
                  <a:pt x="21600" y="15437"/>
                </a:cubicBezTo>
                <a:cubicBezTo>
                  <a:pt x="21600" y="22509"/>
                  <a:pt x="18137" y="29133"/>
                  <a:pt x="12331" y="33171"/>
                </a:cubicBezTo>
                <a:lnTo>
                  <a:pt x="0" y="15437"/>
                </a:lnTo>
                <a:lnTo>
                  <a:pt x="15108" y="-1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1" name="Object 21"/>
          <p:cNvGraphicFramePr>
            <a:graphicFrameLocks noChangeAspect="1"/>
          </p:cNvGraphicFramePr>
          <p:nvPr/>
        </p:nvGraphicFramePr>
        <p:xfrm>
          <a:off x="4344988" y="1412875"/>
          <a:ext cx="163036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8" name="Equation" r:id="rId8" imgW="914400" imgH="431800" progId="Equation.DSMT4">
                  <p:embed/>
                </p:oleObj>
              </mc:Choice>
              <mc:Fallback>
                <p:oleObj name="Equation" r:id="rId8" imgW="914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1412875"/>
                        <a:ext cx="1630362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2"/>
          <p:cNvGraphicFramePr>
            <a:graphicFrameLocks noChangeAspect="1"/>
          </p:cNvGraphicFramePr>
          <p:nvPr/>
        </p:nvGraphicFramePr>
        <p:xfrm>
          <a:off x="684213" y="2971800"/>
          <a:ext cx="8413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9" name="Equation" r:id="rId10" imgW="368300" imgH="228600" progId="Equation.DSMT4">
                  <p:embed/>
                </p:oleObj>
              </mc:Choice>
              <mc:Fallback>
                <p:oleObj name="Equation" r:id="rId10" imgW="368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71800"/>
                        <a:ext cx="8413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3"/>
          <p:cNvGraphicFramePr>
            <a:graphicFrameLocks noChangeAspect="1"/>
          </p:cNvGraphicFramePr>
          <p:nvPr/>
        </p:nvGraphicFramePr>
        <p:xfrm>
          <a:off x="1700213" y="2559050"/>
          <a:ext cx="4079875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0" name="Equation" r:id="rId12" imgW="1892300" imgH="685800" progId="Equation.DSMT4">
                  <p:embed/>
                </p:oleObj>
              </mc:Choice>
              <mc:Fallback>
                <p:oleObj name="Equation" r:id="rId12" imgW="18923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2559050"/>
                        <a:ext cx="4079875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4"/>
          <p:cNvGraphicFramePr>
            <a:graphicFrameLocks noChangeAspect="1"/>
          </p:cNvGraphicFramePr>
          <p:nvPr/>
        </p:nvGraphicFramePr>
        <p:xfrm>
          <a:off x="684213" y="4716463"/>
          <a:ext cx="7731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1" name="Equation" r:id="rId14" imgW="355446" imgH="228501" progId="Equation.DSMT4">
                  <p:embed/>
                </p:oleObj>
              </mc:Choice>
              <mc:Fallback>
                <p:oleObj name="Equation" r:id="rId14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716463"/>
                        <a:ext cx="77311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/>
        </p:nvGraphicFramePr>
        <p:xfrm>
          <a:off x="1685925" y="4165600"/>
          <a:ext cx="4289425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2" name="公式" r:id="rId16" imgW="1968500" imgH="711200" progId="Equation.3">
                  <p:embed/>
                </p:oleObj>
              </mc:Choice>
              <mc:Fallback>
                <p:oleObj name="公式" r:id="rId16" imgW="19685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4165600"/>
                        <a:ext cx="4289425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6533331" y="5541963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Arc 30"/>
          <p:cNvSpPr>
            <a:spLocks/>
          </p:cNvSpPr>
          <p:nvPr/>
        </p:nvSpPr>
        <p:spPr bwMode="auto">
          <a:xfrm>
            <a:off x="4714875" y="5086350"/>
            <a:ext cx="2132013" cy="935038"/>
          </a:xfrm>
          <a:custGeom>
            <a:avLst/>
            <a:gdLst>
              <a:gd name="T0" fmla="*/ 2147483647 w 21600"/>
              <a:gd name="T1" fmla="*/ 0 h 9467"/>
              <a:gd name="T2" fmla="*/ 2147483647 w 21600"/>
              <a:gd name="T3" fmla="*/ 2147483647 h 9467"/>
              <a:gd name="T4" fmla="*/ 0 w 21600"/>
              <a:gd name="T5" fmla="*/ 2147483647 h 94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9467" fill="none" extrusionOk="0">
                <a:moveTo>
                  <a:pt x="20996" y="0"/>
                </a:moveTo>
                <a:cubicBezTo>
                  <a:pt x="21397" y="1659"/>
                  <a:pt x="21600" y="3361"/>
                  <a:pt x="21600" y="5069"/>
                </a:cubicBezTo>
                <a:cubicBezTo>
                  <a:pt x="21600" y="6546"/>
                  <a:pt x="21448" y="8020"/>
                  <a:pt x="21147" y="9467"/>
                </a:cubicBezTo>
              </a:path>
              <a:path w="21600" h="9467" stroke="0" extrusionOk="0">
                <a:moveTo>
                  <a:pt x="20996" y="0"/>
                </a:moveTo>
                <a:cubicBezTo>
                  <a:pt x="21397" y="1659"/>
                  <a:pt x="21600" y="3361"/>
                  <a:pt x="21600" y="5069"/>
                </a:cubicBezTo>
                <a:cubicBezTo>
                  <a:pt x="21600" y="6546"/>
                  <a:pt x="21448" y="8020"/>
                  <a:pt x="21147" y="9467"/>
                </a:cubicBezTo>
                <a:lnTo>
                  <a:pt x="0" y="5069"/>
                </a:lnTo>
                <a:lnTo>
                  <a:pt x="20996" y="0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Arc 32"/>
          <p:cNvSpPr>
            <a:spLocks/>
          </p:cNvSpPr>
          <p:nvPr/>
        </p:nvSpPr>
        <p:spPr bwMode="auto">
          <a:xfrm>
            <a:off x="5985872" y="5119905"/>
            <a:ext cx="990600" cy="893763"/>
          </a:xfrm>
          <a:custGeom>
            <a:avLst/>
            <a:gdLst>
              <a:gd name="T0" fmla="*/ 1846959437 w 21600"/>
              <a:gd name="T1" fmla="*/ 0 h 19514"/>
              <a:gd name="T2" fmla="*/ 1870301183 w 21600"/>
              <a:gd name="T3" fmla="*/ 1874882379 h 19514"/>
              <a:gd name="T4" fmla="*/ 0 w 21600"/>
              <a:gd name="T5" fmla="*/ 960308680 h 195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514" fill="none" extrusionOk="0">
                <a:moveTo>
                  <a:pt x="19148" y="-1"/>
                </a:moveTo>
                <a:cubicBezTo>
                  <a:pt x="20758" y="3085"/>
                  <a:pt x="21600" y="6514"/>
                  <a:pt x="21600" y="9995"/>
                </a:cubicBezTo>
                <a:cubicBezTo>
                  <a:pt x="21600" y="13295"/>
                  <a:pt x="20843" y="16551"/>
                  <a:pt x="19389" y="19513"/>
                </a:cubicBezTo>
              </a:path>
              <a:path w="21600" h="19514" stroke="0" extrusionOk="0">
                <a:moveTo>
                  <a:pt x="19148" y="-1"/>
                </a:moveTo>
                <a:cubicBezTo>
                  <a:pt x="20758" y="3085"/>
                  <a:pt x="21600" y="6514"/>
                  <a:pt x="21600" y="9995"/>
                </a:cubicBezTo>
                <a:cubicBezTo>
                  <a:pt x="21600" y="13295"/>
                  <a:pt x="20843" y="16551"/>
                  <a:pt x="19389" y="19513"/>
                </a:cubicBezTo>
                <a:lnTo>
                  <a:pt x="0" y="9995"/>
                </a:lnTo>
                <a:lnTo>
                  <a:pt x="19148" y="-1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7384231" y="3643313"/>
            <a:ext cx="931862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Arc 34"/>
          <p:cNvSpPr>
            <a:spLocks/>
          </p:cNvSpPr>
          <p:nvPr/>
        </p:nvSpPr>
        <p:spPr bwMode="auto">
          <a:xfrm flipH="1">
            <a:off x="7754118" y="3297238"/>
            <a:ext cx="466725" cy="692150"/>
          </a:xfrm>
          <a:custGeom>
            <a:avLst/>
            <a:gdLst>
              <a:gd name="T0" fmla="*/ 147703942 w 21600"/>
              <a:gd name="T1" fmla="*/ 0 h 32140"/>
              <a:gd name="T2" fmla="*/ 143457112 w 21600"/>
              <a:gd name="T3" fmla="*/ 321002868 h 32140"/>
              <a:gd name="T4" fmla="*/ 0 w 21600"/>
              <a:gd name="T5" fmla="*/ 158613861 h 321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2140" fill="none" extrusionOk="0">
                <a:moveTo>
                  <a:pt x="14640" y="0"/>
                </a:moveTo>
                <a:cubicBezTo>
                  <a:pt x="19076" y="4089"/>
                  <a:pt x="21600" y="9847"/>
                  <a:pt x="21600" y="15881"/>
                </a:cubicBezTo>
                <a:cubicBezTo>
                  <a:pt x="21600" y="22111"/>
                  <a:pt x="18909" y="28038"/>
                  <a:pt x="14219" y="32139"/>
                </a:cubicBezTo>
              </a:path>
              <a:path w="21600" h="32140" stroke="0" extrusionOk="0">
                <a:moveTo>
                  <a:pt x="14640" y="0"/>
                </a:moveTo>
                <a:cubicBezTo>
                  <a:pt x="19076" y="4089"/>
                  <a:pt x="21600" y="9847"/>
                  <a:pt x="21600" y="15881"/>
                </a:cubicBezTo>
                <a:cubicBezTo>
                  <a:pt x="21600" y="22111"/>
                  <a:pt x="18909" y="28038"/>
                  <a:pt x="14219" y="32139"/>
                </a:cubicBezTo>
                <a:lnTo>
                  <a:pt x="0" y="15881"/>
                </a:lnTo>
                <a:lnTo>
                  <a:pt x="14640" y="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Arc 35"/>
          <p:cNvSpPr>
            <a:spLocks/>
          </p:cNvSpPr>
          <p:nvPr/>
        </p:nvSpPr>
        <p:spPr bwMode="auto">
          <a:xfrm flipH="1">
            <a:off x="7693793" y="3289300"/>
            <a:ext cx="982663" cy="715963"/>
          </a:xfrm>
          <a:custGeom>
            <a:avLst/>
            <a:gdLst>
              <a:gd name="T0" fmla="*/ 1878242632 w 21600"/>
              <a:gd name="T1" fmla="*/ 0 h 15779"/>
              <a:gd name="T2" fmla="*/ 1907433274 w 21600"/>
              <a:gd name="T3" fmla="*/ 1474049889 h 15779"/>
              <a:gd name="T4" fmla="*/ 0 w 21600"/>
              <a:gd name="T5" fmla="*/ 773972837 h 157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5779" fill="none" extrusionOk="0">
                <a:moveTo>
                  <a:pt x="19947" y="0"/>
                </a:moveTo>
                <a:cubicBezTo>
                  <a:pt x="21038" y="2626"/>
                  <a:pt x="21600" y="5441"/>
                  <a:pt x="21600" y="8285"/>
                </a:cubicBezTo>
                <a:cubicBezTo>
                  <a:pt x="21600" y="10842"/>
                  <a:pt x="21145" y="13380"/>
                  <a:pt x="20258" y="15779"/>
                </a:cubicBezTo>
              </a:path>
              <a:path w="21600" h="15779" stroke="0" extrusionOk="0">
                <a:moveTo>
                  <a:pt x="19947" y="0"/>
                </a:moveTo>
                <a:cubicBezTo>
                  <a:pt x="21038" y="2626"/>
                  <a:pt x="21600" y="5441"/>
                  <a:pt x="21600" y="8285"/>
                </a:cubicBezTo>
                <a:cubicBezTo>
                  <a:pt x="21600" y="10842"/>
                  <a:pt x="21145" y="13380"/>
                  <a:pt x="20258" y="15779"/>
                </a:cubicBezTo>
                <a:lnTo>
                  <a:pt x="0" y="8285"/>
                </a:lnTo>
                <a:lnTo>
                  <a:pt x="19947" y="0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101937" y="6420306"/>
            <a:ext cx="536018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en-US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Fermat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原理看，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这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也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很自然的结果。</a:t>
            </a: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7739831" y="32750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7739831" y="39957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7596956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7669981" y="472598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 flipH="1">
            <a:off x="7236593" y="47974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>
            <a:off x="7271518" y="413861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6796628" y="5101590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4283968" y="2780928"/>
            <a:ext cx="1496913" cy="569912"/>
          </a:xfrm>
          <a:prstGeom prst="roundRect">
            <a:avLst/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圆角矩形 40"/>
          <p:cNvSpPr/>
          <p:nvPr/>
        </p:nvSpPr>
        <p:spPr>
          <a:xfrm>
            <a:off x="4478437" y="5154042"/>
            <a:ext cx="1496913" cy="507206"/>
          </a:xfrm>
          <a:prstGeom prst="roundRect">
            <a:avLst/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圆角矩形 41"/>
          <p:cNvSpPr/>
          <p:nvPr/>
        </p:nvSpPr>
        <p:spPr>
          <a:xfrm>
            <a:off x="4283967" y="3480761"/>
            <a:ext cx="1496913" cy="596311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圆角矩形 42"/>
          <p:cNvSpPr/>
          <p:nvPr/>
        </p:nvSpPr>
        <p:spPr>
          <a:xfrm>
            <a:off x="4436366" y="4365104"/>
            <a:ext cx="1496913" cy="544513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/>
          </p:nvPr>
        </p:nvGraphicFramePr>
        <p:xfrm>
          <a:off x="251520" y="6031711"/>
          <a:ext cx="4407128" cy="452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3" name="Equation" r:id="rId18" imgW="2222280" imgH="228600" progId="Equation.DSMT4">
                  <p:embed/>
                </p:oleObj>
              </mc:Choice>
              <mc:Fallback>
                <p:oleObj name="Equation" r:id="rId18" imgW="222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1520" y="6031711"/>
                        <a:ext cx="4407128" cy="452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对象 43"/>
          <p:cNvGraphicFramePr>
            <a:graphicFrameLocks noChangeAspect="1"/>
          </p:cNvGraphicFramePr>
          <p:nvPr>
            <p:extLst/>
          </p:nvPr>
        </p:nvGraphicFramePr>
        <p:xfrm>
          <a:off x="4717796" y="6045322"/>
          <a:ext cx="41576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4" name="Equation" r:id="rId20" imgW="2222280" imgH="228600" progId="Equation.DSMT4">
                  <p:embed/>
                </p:oleObj>
              </mc:Choice>
              <mc:Fallback>
                <p:oleObj name="Equation" r:id="rId20" imgW="222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7796" y="6045322"/>
                        <a:ext cx="4157663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正透镜和负透镜</a:t>
            </a:r>
          </a:p>
        </p:txBody>
      </p:sp>
    </p:spTree>
    <p:extLst>
      <p:ext uri="{BB962C8B-B14F-4D97-AF65-F5344CB8AC3E}">
        <p14:creationId xmlns:p14="http://schemas.microsoft.com/office/powerpoint/2010/main" val="337723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4" grpId="0" animBg="1"/>
      <p:bldP spid="41" grpId="0" animBg="1"/>
      <p:bldP spid="42" grpId="0" animBg="1"/>
      <p:bldP spid="4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6"/>
          <p:cNvSpPr txBox="1">
            <a:spLocks noChangeArrowheads="1"/>
          </p:cNvSpPr>
          <p:nvPr/>
        </p:nvSpPr>
        <p:spPr bwMode="auto">
          <a:xfrm>
            <a:off x="539750" y="1198191"/>
            <a:ext cx="78486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证明空气中的正透镜必定是中间厚边缘薄；负透镜必定是中间薄边缘厚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所谓正透镜，系指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光线入射方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</a:t>
            </a:r>
            <a:r>
              <a:rPr lang="zh-CN" altLang="en-US" sz="22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r>
              <a:rPr lang="zh-CN" altLang="en-US" sz="22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光线出射方</a:t>
            </a:r>
            <a:endParaRPr lang="zh-CN" altLang="en-US" sz="2200" b="1" dirty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以平行光正入射证明</a:t>
            </a: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>
            <a:off x="395288" y="3644776"/>
            <a:ext cx="399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光线愈远离光轴，所经过</a:t>
            </a:r>
            <a:r>
              <a:rPr lang="zh-CN" altLang="en-US" sz="20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距离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愈长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395288" y="4148435"/>
            <a:ext cx="729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为使</a:t>
            </a:r>
            <a:r>
              <a:rPr lang="zh-CN" altLang="en-US" sz="20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光程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相等，则远离光轴的光线，其在透镜中的距离必须较短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395288" y="4472285"/>
            <a:ext cx="602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所以正透镜的形状，必须愈远离中心轴线，厚度愈薄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415925" y="5013325"/>
            <a:ext cx="501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正透镜的形状，必定是中间厚边缘薄的结构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395288" y="3212976"/>
            <a:ext cx="501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平行光自左侧入射，汇聚到正透镜右侧焦点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auto">
          <a:xfrm>
            <a:off x="395288" y="5384800"/>
            <a:ext cx="577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同理，负透镜的形状，必定是中间薄边缘厚的结构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395288" y="5909270"/>
            <a:ext cx="53355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光线在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透镜中的光程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zh-CN" altLang="en-US" sz="2000" b="1" dirty="0">
                <a:solidFill>
                  <a:srgbClr val="99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虚光线的虚光程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＝定值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7164388" y="4868863"/>
            <a:ext cx="792162" cy="1584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0" name="Freeform 3"/>
          <p:cNvSpPr>
            <a:spLocks/>
          </p:cNvSpPr>
          <p:nvPr/>
        </p:nvSpPr>
        <p:spPr bwMode="auto">
          <a:xfrm>
            <a:off x="7154863" y="4876800"/>
            <a:ext cx="755650" cy="1582738"/>
          </a:xfrm>
          <a:custGeom>
            <a:avLst/>
            <a:gdLst>
              <a:gd name="T0" fmla="*/ 2147483647 w 476"/>
              <a:gd name="T1" fmla="*/ 0 h 997"/>
              <a:gd name="T2" fmla="*/ 0 w 476"/>
              <a:gd name="T3" fmla="*/ 0 h 997"/>
              <a:gd name="T4" fmla="*/ 2147483647 w 476"/>
              <a:gd name="T5" fmla="*/ 2147483647 h 997"/>
              <a:gd name="T6" fmla="*/ 2147483647 w 476"/>
              <a:gd name="T7" fmla="*/ 2147483647 h 997"/>
              <a:gd name="T8" fmla="*/ 2147483647 w 476"/>
              <a:gd name="T9" fmla="*/ 2147483647 h 997"/>
              <a:gd name="T10" fmla="*/ 2147483647 w 476"/>
              <a:gd name="T11" fmla="*/ 2147483647 h 997"/>
              <a:gd name="T12" fmla="*/ 2147483647 w 476"/>
              <a:gd name="T13" fmla="*/ 2147483647 h 997"/>
              <a:gd name="T14" fmla="*/ 2147483647 w 476"/>
              <a:gd name="T15" fmla="*/ 2147483647 h 997"/>
              <a:gd name="T16" fmla="*/ 2147483647 w 476"/>
              <a:gd name="T17" fmla="*/ 2147483647 h 997"/>
              <a:gd name="T18" fmla="*/ 2147483647 w 476"/>
              <a:gd name="T19" fmla="*/ 2147483647 h 997"/>
              <a:gd name="T20" fmla="*/ 2147483647 w 476"/>
              <a:gd name="T21" fmla="*/ 0 h 9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1933 w 10000"/>
              <a:gd name="connsiteY2" fmla="*/ 2839 h 10000"/>
              <a:gd name="connsiteX3" fmla="*/ 2122 w 10000"/>
              <a:gd name="connsiteY3" fmla="*/ 4955 h 10000"/>
              <a:gd name="connsiteX4" fmla="*/ 1744 w 10000"/>
              <a:gd name="connsiteY4" fmla="*/ 7432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466 w 10000"/>
              <a:gd name="connsiteY7" fmla="*/ 7151 h 10000"/>
              <a:gd name="connsiteX8" fmla="*/ 8655 w 10000"/>
              <a:gd name="connsiteY8" fmla="*/ 5135 h 10000"/>
              <a:gd name="connsiteX9" fmla="*/ 8878 w 10000"/>
              <a:gd name="connsiteY9" fmla="*/ 2881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1933 w 10000"/>
              <a:gd name="connsiteY2" fmla="*/ 2839 h 10000"/>
              <a:gd name="connsiteX3" fmla="*/ 2122 w 10000"/>
              <a:gd name="connsiteY3" fmla="*/ 4955 h 10000"/>
              <a:gd name="connsiteX4" fmla="*/ 1744 w 10000"/>
              <a:gd name="connsiteY4" fmla="*/ 7432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466 w 10000"/>
              <a:gd name="connsiteY7" fmla="*/ 7151 h 10000"/>
              <a:gd name="connsiteX8" fmla="*/ 8332 w 10000"/>
              <a:gd name="connsiteY8" fmla="*/ 4981 h 10000"/>
              <a:gd name="connsiteX9" fmla="*/ 8878 w 10000"/>
              <a:gd name="connsiteY9" fmla="*/ 2881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1933 w 10000"/>
              <a:gd name="connsiteY2" fmla="*/ 2839 h 10000"/>
              <a:gd name="connsiteX3" fmla="*/ 2122 w 10000"/>
              <a:gd name="connsiteY3" fmla="*/ 4955 h 10000"/>
              <a:gd name="connsiteX4" fmla="*/ 1744 w 10000"/>
              <a:gd name="connsiteY4" fmla="*/ 7432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547 w 10000"/>
              <a:gd name="connsiteY7" fmla="*/ 7382 h 10000"/>
              <a:gd name="connsiteX8" fmla="*/ 8332 w 10000"/>
              <a:gd name="connsiteY8" fmla="*/ 4981 h 10000"/>
              <a:gd name="connsiteX9" fmla="*/ 8878 w 10000"/>
              <a:gd name="connsiteY9" fmla="*/ 2881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1933 w 10000"/>
              <a:gd name="connsiteY2" fmla="*/ 2839 h 10000"/>
              <a:gd name="connsiteX3" fmla="*/ 2122 w 10000"/>
              <a:gd name="connsiteY3" fmla="*/ 4955 h 10000"/>
              <a:gd name="connsiteX4" fmla="*/ 1744 w 10000"/>
              <a:gd name="connsiteY4" fmla="*/ 7432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628 w 10000"/>
              <a:gd name="connsiteY7" fmla="*/ 7498 h 10000"/>
              <a:gd name="connsiteX8" fmla="*/ 8332 w 10000"/>
              <a:gd name="connsiteY8" fmla="*/ 4981 h 10000"/>
              <a:gd name="connsiteX9" fmla="*/ 8878 w 10000"/>
              <a:gd name="connsiteY9" fmla="*/ 2881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1933 w 10000"/>
              <a:gd name="connsiteY2" fmla="*/ 2839 h 10000"/>
              <a:gd name="connsiteX3" fmla="*/ 2122 w 10000"/>
              <a:gd name="connsiteY3" fmla="*/ 4955 h 10000"/>
              <a:gd name="connsiteX4" fmla="*/ 1744 w 10000"/>
              <a:gd name="connsiteY4" fmla="*/ 7432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628 w 10000"/>
              <a:gd name="connsiteY7" fmla="*/ 7498 h 10000"/>
              <a:gd name="connsiteX8" fmla="*/ 8332 w 10000"/>
              <a:gd name="connsiteY8" fmla="*/ 4981 h 10000"/>
              <a:gd name="connsiteX9" fmla="*/ 8797 w 10000"/>
              <a:gd name="connsiteY9" fmla="*/ 2727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2236 w 10000"/>
              <a:gd name="connsiteY2" fmla="*/ 3272 h 10000"/>
              <a:gd name="connsiteX3" fmla="*/ 2122 w 10000"/>
              <a:gd name="connsiteY3" fmla="*/ 4955 h 10000"/>
              <a:gd name="connsiteX4" fmla="*/ 1744 w 10000"/>
              <a:gd name="connsiteY4" fmla="*/ 7432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628 w 10000"/>
              <a:gd name="connsiteY7" fmla="*/ 7498 h 10000"/>
              <a:gd name="connsiteX8" fmla="*/ 8332 w 10000"/>
              <a:gd name="connsiteY8" fmla="*/ 4981 h 10000"/>
              <a:gd name="connsiteX9" fmla="*/ 8797 w 10000"/>
              <a:gd name="connsiteY9" fmla="*/ 2727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2236 w 10000"/>
              <a:gd name="connsiteY2" fmla="*/ 3272 h 10000"/>
              <a:gd name="connsiteX3" fmla="*/ 2122 w 10000"/>
              <a:gd name="connsiteY3" fmla="*/ 4955 h 10000"/>
              <a:gd name="connsiteX4" fmla="*/ 2147 w 10000"/>
              <a:gd name="connsiteY4" fmla="*/ 7384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628 w 10000"/>
              <a:gd name="connsiteY7" fmla="*/ 7498 h 10000"/>
              <a:gd name="connsiteX8" fmla="*/ 8332 w 10000"/>
              <a:gd name="connsiteY8" fmla="*/ 4981 h 10000"/>
              <a:gd name="connsiteX9" fmla="*/ 8797 w 10000"/>
              <a:gd name="connsiteY9" fmla="*/ 2727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2236 w 10000"/>
              <a:gd name="connsiteY2" fmla="*/ 3272 h 10000"/>
              <a:gd name="connsiteX3" fmla="*/ 2425 w 10000"/>
              <a:gd name="connsiteY3" fmla="*/ 4907 h 10000"/>
              <a:gd name="connsiteX4" fmla="*/ 2147 w 10000"/>
              <a:gd name="connsiteY4" fmla="*/ 7384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628 w 10000"/>
              <a:gd name="connsiteY7" fmla="*/ 7498 h 10000"/>
              <a:gd name="connsiteX8" fmla="*/ 8332 w 10000"/>
              <a:gd name="connsiteY8" fmla="*/ 4981 h 10000"/>
              <a:gd name="connsiteX9" fmla="*/ 8797 w 10000"/>
              <a:gd name="connsiteY9" fmla="*/ 2727 h 10000"/>
              <a:gd name="connsiteX10" fmla="*/ 10000 w 10000"/>
              <a:gd name="connsiteY10" fmla="*/ 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2236 w 10000"/>
              <a:gd name="connsiteY2" fmla="*/ 3272 h 10000"/>
              <a:gd name="connsiteX3" fmla="*/ 2425 w 10000"/>
              <a:gd name="connsiteY3" fmla="*/ 4907 h 10000"/>
              <a:gd name="connsiteX4" fmla="*/ 2147 w 10000"/>
              <a:gd name="connsiteY4" fmla="*/ 7384 h 10000"/>
              <a:gd name="connsiteX5" fmla="*/ 777 w 10000"/>
              <a:gd name="connsiteY5" fmla="*/ 10000 h 10000"/>
              <a:gd name="connsiteX6" fmla="*/ 10000 w 10000"/>
              <a:gd name="connsiteY6" fmla="*/ 9900 h 10000"/>
              <a:gd name="connsiteX7" fmla="*/ 8628 w 10000"/>
              <a:gd name="connsiteY7" fmla="*/ 7354 h 10000"/>
              <a:gd name="connsiteX8" fmla="*/ 8332 w 10000"/>
              <a:gd name="connsiteY8" fmla="*/ 4981 h 10000"/>
              <a:gd name="connsiteX9" fmla="*/ 8797 w 10000"/>
              <a:gd name="connsiteY9" fmla="*/ 2727 h 10000"/>
              <a:gd name="connsiteX10" fmla="*/ 10000 w 10000"/>
              <a:gd name="connsiteY10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0" h="10000">
                <a:moveTo>
                  <a:pt x="10000" y="0"/>
                </a:moveTo>
                <a:lnTo>
                  <a:pt x="0" y="0"/>
                </a:lnTo>
                <a:lnTo>
                  <a:pt x="2236" y="3272"/>
                </a:lnTo>
                <a:lnTo>
                  <a:pt x="2425" y="4907"/>
                </a:lnTo>
                <a:cubicBezTo>
                  <a:pt x="2433" y="5717"/>
                  <a:pt x="2139" y="6574"/>
                  <a:pt x="2147" y="7384"/>
                </a:cubicBezTo>
                <a:lnTo>
                  <a:pt x="777" y="10000"/>
                </a:lnTo>
                <a:lnTo>
                  <a:pt x="10000" y="9900"/>
                </a:lnTo>
                <a:lnTo>
                  <a:pt x="8628" y="7354"/>
                </a:lnTo>
                <a:cubicBezTo>
                  <a:pt x="8583" y="6631"/>
                  <a:pt x="8377" y="5704"/>
                  <a:pt x="8332" y="4981"/>
                </a:cubicBezTo>
                <a:cubicBezTo>
                  <a:pt x="8406" y="4230"/>
                  <a:pt x="8723" y="3478"/>
                  <a:pt x="8797" y="2727"/>
                </a:cubicBezTo>
                <a:lnTo>
                  <a:pt x="10000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Line 30"/>
          <p:cNvSpPr>
            <a:spLocks noChangeShapeType="1"/>
          </p:cNvSpPr>
          <p:nvPr/>
        </p:nvSpPr>
        <p:spPr bwMode="auto">
          <a:xfrm>
            <a:off x="6011863" y="5661025"/>
            <a:ext cx="3025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>
            <a:off x="7164388" y="48688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" name="Line 32"/>
          <p:cNvSpPr>
            <a:spLocks noChangeShapeType="1"/>
          </p:cNvSpPr>
          <p:nvPr/>
        </p:nvSpPr>
        <p:spPr bwMode="auto">
          <a:xfrm>
            <a:off x="7956550" y="486886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" name="Line 33"/>
          <p:cNvSpPr>
            <a:spLocks noChangeShapeType="1"/>
          </p:cNvSpPr>
          <p:nvPr/>
        </p:nvSpPr>
        <p:spPr bwMode="auto">
          <a:xfrm>
            <a:off x="6372225" y="5661025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" name="Line 34"/>
          <p:cNvSpPr>
            <a:spLocks noChangeShapeType="1"/>
          </p:cNvSpPr>
          <p:nvPr/>
        </p:nvSpPr>
        <p:spPr bwMode="auto">
          <a:xfrm>
            <a:off x="6372225" y="5084763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Line 35"/>
          <p:cNvSpPr>
            <a:spLocks noChangeShapeType="1"/>
          </p:cNvSpPr>
          <p:nvPr/>
        </p:nvSpPr>
        <p:spPr bwMode="auto">
          <a:xfrm>
            <a:off x="6372225" y="5373688"/>
            <a:ext cx="7921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" name="Oval 36"/>
          <p:cNvSpPr>
            <a:spLocks noChangeArrowheads="1"/>
          </p:cNvSpPr>
          <p:nvPr/>
        </p:nvSpPr>
        <p:spPr bwMode="auto">
          <a:xfrm>
            <a:off x="6372225" y="5589588"/>
            <a:ext cx="14287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8" name="Text Box 37"/>
          <p:cNvSpPr txBox="1">
            <a:spLocks noChangeArrowheads="1"/>
          </p:cNvSpPr>
          <p:nvPr/>
        </p:nvSpPr>
        <p:spPr bwMode="auto">
          <a:xfrm>
            <a:off x="6300788" y="5734050"/>
            <a:ext cx="40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itchFamily="18" charset="0"/>
              </a:rPr>
              <a:t>F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'</a:t>
            </a:r>
          </a:p>
        </p:txBody>
      </p:sp>
      <p:sp>
        <p:nvSpPr>
          <p:cNvPr id="59" name="Line 38"/>
          <p:cNvSpPr>
            <a:spLocks noChangeShapeType="1"/>
          </p:cNvSpPr>
          <p:nvPr/>
        </p:nvSpPr>
        <p:spPr bwMode="auto">
          <a:xfrm flipV="1">
            <a:off x="7164388" y="5301207"/>
            <a:ext cx="792162" cy="724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" name="Line 39"/>
          <p:cNvSpPr>
            <a:spLocks noChangeShapeType="1"/>
          </p:cNvSpPr>
          <p:nvPr/>
        </p:nvSpPr>
        <p:spPr bwMode="auto">
          <a:xfrm flipV="1">
            <a:off x="7956550" y="5084763"/>
            <a:ext cx="936625" cy="2159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" name="Line 40"/>
          <p:cNvSpPr>
            <a:spLocks noChangeShapeType="1"/>
          </p:cNvSpPr>
          <p:nvPr/>
        </p:nvSpPr>
        <p:spPr bwMode="auto">
          <a:xfrm flipV="1">
            <a:off x="7164388" y="4940300"/>
            <a:ext cx="792162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Line 41"/>
          <p:cNvSpPr>
            <a:spLocks noChangeShapeType="1"/>
          </p:cNvSpPr>
          <p:nvPr/>
        </p:nvSpPr>
        <p:spPr bwMode="auto">
          <a:xfrm flipV="1">
            <a:off x="7956550" y="4508500"/>
            <a:ext cx="936625" cy="433388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" name="Line 42"/>
          <p:cNvSpPr>
            <a:spLocks noChangeShapeType="1"/>
          </p:cNvSpPr>
          <p:nvPr/>
        </p:nvSpPr>
        <p:spPr bwMode="auto">
          <a:xfrm>
            <a:off x="7164388" y="5661025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4" name="Line 43"/>
          <p:cNvSpPr>
            <a:spLocks noChangeShapeType="1"/>
          </p:cNvSpPr>
          <p:nvPr/>
        </p:nvSpPr>
        <p:spPr bwMode="auto">
          <a:xfrm>
            <a:off x="7956550" y="5661025"/>
            <a:ext cx="936625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" name="Line 46"/>
          <p:cNvSpPr>
            <a:spLocks noChangeShapeType="1"/>
          </p:cNvSpPr>
          <p:nvPr/>
        </p:nvSpPr>
        <p:spPr bwMode="auto">
          <a:xfrm flipV="1">
            <a:off x="6443663" y="5300663"/>
            <a:ext cx="1512887" cy="360362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 flipV="1">
            <a:off x="6443663" y="4941888"/>
            <a:ext cx="1512887" cy="719137"/>
          </a:xfrm>
          <a:prstGeom prst="line">
            <a:avLst/>
          </a:prstGeom>
          <a:noFill/>
          <a:ln w="28575">
            <a:solidFill>
              <a:srgbClr val="99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6588125" y="2420888"/>
            <a:ext cx="792163" cy="1584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8" name="Freeform 5"/>
          <p:cNvSpPr>
            <a:spLocks/>
          </p:cNvSpPr>
          <p:nvPr/>
        </p:nvSpPr>
        <p:spPr bwMode="auto">
          <a:xfrm>
            <a:off x="6588125" y="2420888"/>
            <a:ext cx="792163" cy="1584325"/>
          </a:xfrm>
          <a:custGeom>
            <a:avLst/>
            <a:gdLst>
              <a:gd name="T0" fmla="*/ 2147483647 w 499"/>
              <a:gd name="T1" fmla="*/ 0 h 998"/>
              <a:gd name="T2" fmla="*/ 2147483647 w 499"/>
              <a:gd name="T3" fmla="*/ 0 h 998"/>
              <a:gd name="T4" fmla="*/ 2147483647 w 499"/>
              <a:gd name="T5" fmla="*/ 2147483647 h 998"/>
              <a:gd name="T6" fmla="*/ 2147483647 w 499"/>
              <a:gd name="T7" fmla="*/ 2147483647 h 998"/>
              <a:gd name="T8" fmla="*/ 2147483647 w 499"/>
              <a:gd name="T9" fmla="*/ 2147483647 h 998"/>
              <a:gd name="T10" fmla="*/ 2147483647 w 499"/>
              <a:gd name="T11" fmla="*/ 2147483647 h 998"/>
              <a:gd name="T12" fmla="*/ 2147483647 w 499"/>
              <a:gd name="T13" fmla="*/ 2147483647 h 998"/>
              <a:gd name="T14" fmla="*/ 0 w 499"/>
              <a:gd name="T15" fmla="*/ 2147483647 h 998"/>
              <a:gd name="T16" fmla="*/ 0 w 499"/>
              <a:gd name="T17" fmla="*/ 2147483647 h 998"/>
              <a:gd name="T18" fmla="*/ 2147483647 w 499"/>
              <a:gd name="T19" fmla="*/ 2147483647 h 998"/>
              <a:gd name="T20" fmla="*/ 2147483647 w 499"/>
              <a:gd name="T21" fmla="*/ 0 h 9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99" h="998">
                <a:moveTo>
                  <a:pt x="91" y="0"/>
                </a:moveTo>
                <a:lnTo>
                  <a:pt x="363" y="0"/>
                </a:lnTo>
                <a:lnTo>
                  <a:pt x="454" y="273"/>
                </a:lnTo>
                <a:lnTo>
                  <a:pt x="499" y="499"/>
                </a:lnTo>
                <a:lnTo>
                  <a:pt x="454" y="726"/>
                </a:lnTo>
                <a:lnTo>
                  <a:pt x="408" y="998"/>
                </a:lnTo>
                <a:lnTo>
                  <a:pt x="91" y="998"/>
                </a:lnTo>
                <a:lnTo>
                  <a:pt x="0" y="681"/>
                </a:lnTo>
                <a:lnTo>
                  <a:pt x="0" y="499"/>
                </a:lnTo>
                <a:lnTo>
                  <a:pt x="45" y="273"/>
                </a:lnTo>
                <a:lnTo>
                  <a:pt x="91" y="0"/>
                </a:lnTo>
                <a:close/>
              </a:path>
            </a:pathLst>
          </a:cu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9" name="Line 7"/>
          <p:cNvSpPr>
            <a:spLocks noChangeShapeType="1"/>
          </p:cNvSpPr>
          <p:nvPr/>
        </p:nvSpPr>
        <p:spPr bwMode="auto">
          <a:xfrm>
            <a:off x="5580063" y="3500438"/>
            <a:ext cx="3025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0" name="Line 9"/>
          <p:cNvSpPr>
            <a:spLocks noChangeShapeType="1"/>
          </p:cNvSpPr>
          <p:nvPr/>
        </p:nvSpPr>
        <p:spPr bwMode="auto">
          <a:xfrm>
            <a:off x="6588125" y="242088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" name="Line 10"/>
          <p:cNvSpPr>
            <a:spLocks noChangeShapeType="1"/>
          </p:cNvSpPr>
          <p:nvPr/>
        </p:nvSpPr>
        <p:spPr bwMode="auto">
          <a:xfrm>
            <a:off x="7380288" y="242088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" name="Line 11"/>
          <p:cNvSpPr>
            <a:spLocks noChangeShapeType="1"/>
          </p:cNvSpPr>
          <p:nvPr/>
        </p:nvSpPr>
        <p:spPr bwMode="auto">
          <a:xfrm>
            <a:off x="5795963" y="3213051"/>
            <a:ext cx="792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" name="Line 13"/>
          <p:cNvSpPr>
            <a:spLocks noChangeShapeType="1"/>
          </p:cNvSpPr>
          <p:nvPr/>
        </p:nvSpPr>
        <p:spPr bwMode="auto">
          <a:xfrm>
            <a:off x="5795963" y="2852688"/>
            <a:ext cx="792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5" name="Oval 14"/>
          <p:cNvSpPr>
            <a:spLocks noChangeArrowheads="1"/>
          </p:cNvSpPr>
          <p:nvPr/>
        </p:nvSpPr>
        <p:spPr bwMode="auto">
          <a:xfrm>
            <a:off x="8245475" y="3141613"/>
            <a:ext cx="14287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8123238" y="3213051"/>
            <a:ext cx="40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>
                <a:latin typeface="Times New Roman" pitchFamily="18" charset="0"/>
              </a:rPr>
              <a:t>F</a:t>
            </a:r>
            <a:r>
              <a:rPr lang="en-US" altLang="zh-CN" sz="2400">
                <a:latin typeface="Times New Roman" pitchFamily="18" charset="0"/>
                <a:cs typeface="Times New Roman" pitchFamily="18" charset="0"/>
              </a:rPr>
              <a:t>'</a:t>
            </a:r>
          </a:p>
        </p:txBody>
      </p:sp>
      <p:sp>
        <p:nvSpPr>
          <p:cNvPr id="77" name="Line 16"/>
          <p:cNvSpPr>
            <a:spLocks noChangeShapeType="1"/>
          </p:cNvSpPr>
          <p:nvPr/>
        </p:nvSpPr>
        <p:spPr bwMode="auto">
          <a:xfrm>
            <a:off x="6588125" y="2852688"/>
            <a:ext cx="792163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auto">
          <a:xfrm>
            <a:off x="7380288" y="2925713"/>
            <a:ext cx="936625" cy="287338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" name="Line 18"/>
          <p:cNvSpPr>
            <a:spLocks noChangeShapeType="1"/>
          </p:cNvSpPr>
          <p:nvPr/>
        </p:nvSpPr>
        <p:spPr bwMode="auto">
          <a:xfrm>
            <a:off x="6588125" y="2492326"/>
            <a:ext cx="7921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" name="Line 19"/>
          <p:cNvSpPr>
            <a:spLocks noChangeShapeType="1"/>
          </p:cNvSpPr>
          <p:nvPr/>
        </p:nvSpPr>
        <p:spPr bwMode="auto">
          <a:xfrm>
            <a:off x="7380288" y="2636788"/>
            <a:ext cx="936625" cy="576263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" name="Line 20"/>
          <p:cNvSpPr>
            <a:spLocks noChangeShapeType="1"/>
          </p:cNvSpPr>
          <p:nvPr/>
        </p:nvSpPr>
        <p:spPr bwMode="auto">
          <a:xfrm>
            <a:off x="6588125" y="3213051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auto">
          <a:xfrm>
            <a:off x="7380288" y="3213051"/>
            <a:ext cx="936625" cy="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3" name="Arc 27"/>
          <p:cNvSpPr>
            <a:spLocks/>
          </p:cNvSpPr>
          <p:nvPr/>
        </p:nvSpPr>
        <p:spPr bwMode="auto">
          <a:xfrm>
            <a:off x="5168384" y="2420888"/>
            <a:ext cx="2174875" cy="1579562"/>
          </a:xfrm>
          <a:custGeom>
            <a:avLst/>
            <a:gdLst>
              <a:gd name="T0" fmla="*/ 2147483647 w 21600"/>
              <a:gd name="T1" fmla="*/ 0 h 15697"/>
              <a:gd name="T2" fmla="*/ 2147483647 w 21600"/>
              <a:gd name="T3" fmla="*/ 2147483647 h 15697"/>
              <a:gd name="T4" fmla="*/ 0 w 21600"/>
              <a:gd name="T5" fmla="*/ 2147483647 h 156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5697" fill="none" extrusionOk="0">
                <a:moveTo>
                  <a:pt x="19934" y="0"/>
                </a:moveTo>
                <a:cubicBezTo>
                  <a:pt x="21034" y="2634"/>
                  <a:pt x="21600" y="5461"/>
                  <a:pt x="21600" y="8316"/>
                </a:cubicBezTo>
                <a:cubicBezTo>
                  <a:pt x="21600" y="10833"/>
                  <a:pt x="21159" y="13331"/>
                  <a:pt x="20299" y="15696"/>
                </a:cubicBezTo>
              </a:path>
              <a:path w="21600" h="15697" stroke="0" extrusionOk="0">
                <a:moveTo>
                  <a:pt x="19934" y="0"/>
                </a:moveTo>
                <a:cubicBezTo>
                  <a:pt x="21034" y="2634"/>
                  <a:pt x="21600" y="5461"/>
                  <a:pt x="21600" y="8316"/>
                </a:cubicBezTo>
                <a:cubicBezTo>
                  <a:pt x="21600" y="10833"/>
                  <a:pt x="21159" y="13331"/>
                  <a:pt x="20299" y="15696"/>
                </a:cubicBezTo>
                <a:lnTo>
                  <a:pt x="0" y="8316"/>
                </a:lnTo>
                <a:lnTo>
                  <a:pt x="1993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Arc 28"/>
          <p:cNvSpPr>
            <a:spLocks/>
          </p:cNvSpPr>
          <p:nvPr/>
        </p:nvSpPr>
        <p:spPr bwMode="auto">
          <a:xfrm flipH="1">
            <a:off x="6573838" y="2425651"/>
            <a:ext cx="2174875" cy="1579562"/>
          </a:xfrm>
          <a:custGeom>
            <a:avLst/>
            <a:gdLst>
              <a:gd name="T0" fmla="*/ 2147483647 w 21600"/>
              <a:gd name="T1" fmla="*/ 0 h 15697"/>
              <a:gd name="T2" fmla="*/ 2147483647 w 21600"/>
              <a:gd name="T3" fmla="*/ 2147483647 h 15697"/>
              <a:gd name="T4" fmla="*/ 0 w 21600"/>
              <a:gd name="T5" fmla="*/ 2147483647 h 1569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5697" fill="none" extrusionOk="0">
                <a:moveTo>
                  <a:pt x="19934" y="0"/>
                </a:moveTo>
                <a:cubicBezTo>
                  <a:pt x="21034" y="2634"/>
                  <a:pt x="21600" y="5461"/>
                  <a:pt x="21600" y="8316"/>
                </a:cubicBezTo>
                <a:cubicBezTo>
                  <a:pt x="21600" y="10833"/>
                  <a:pt x="21159" y="13331"/>
                  <a:pt x="20299" y="15696"/>
                </a:cubicBezTo>
              </a:path>
              <a:path w="21600" h="15697" stroke="0" extrusionOk="0">
                <a:moveTo>
                  <a:pt x="19934" y="0"/>
                </a:moveTo>
                <a:cubicBezTo>
                  <a:pt x="21034" y="2634"/>
                  <a:pt x="21600" y="5461"/>
                  <a:pt x="21600" y="8316"/>
                </a:cubicBezTo>
                <a:cubicBezTo>
                  <a:pt x="21600" y="10833"/>
                  <a:pt x="21159" y="13331"/>
                  <a:pt x="20299" y="15696"/>
                </a:cubicBezTo>
                <a:lnTo>
                  <a:pt x="0" y="8316"/>
                </a:lnTo>
                <a:lnTo>
                  <a:pt x="1993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从费马原理再看光学成像</a:t>
            </a:r>
          </a:p>
        </p:txBody>
      </p:sp>
    </p:spTree>
    <p:extLst>
      <p:ext uri="{BB962C8B-B14F-4D97-AF65-F5344CB8AC3E}">
        <p14:creationId xmlns:p14="http://schemas.microsoft.com/office/powerpoint/2010/main" val="423968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例题：</a:t>
            </a:r>
            <a:r>
              <a:rPr lang="en-US" altLang="zh-CN" dirty="0" smtClean="0"/>
              <a:t>2.39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25266"/>
            <a:ext cx="2672082" cy="3263504"/>
          </a:xfrm>
        </p:spPr>
      </p:pic>
      <p:sp>
        <p:nvSpPr>
          <p:cNvPr id="5" name="文本框 4"/>
          <p:cNvSpPr txBox="1"/>
          <p:nvPr/>
        </p:nvSpPr>
        <p:spPr>
          <a:xfrm>
            <a:off x="3776472" y="1808226"/>
            <a:ext cx="49377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b="1" dirty="0"/>
              <a:t>可采用逐次成像法：</a:t>
            </a:r>
            <a:endParaRPr lang="en-US" altLang="zh-CN" sz="2100" b="1" dirty="0"/>
          </a:p>
          <a:p>
            <a:r>
              <a:rPr lang="zh-CN" altLang="en-US" sz="2100" b="1" dirty="0"/>
              <a:t>第一次：</a:t>
            </a:r>
            <a:endParaRPr lang="en-US" altLang="zh-CN" sz="2100" b="1" dirty="0"/>
          </a:p>
          <a:p>
            <a:r>
              <a:rPr lang="zh-CN" altLang="en-US" sz="2100" b="1" dirty="0"/>
              <a:t>硬币经过水面和空气折射面成像：</a:t>
            </a:r>
            <a:endParaRPr lang="en-US" altLang="zh-CN" sz="2100" b="1" dirty="0"/>
          </a:p>
          <a:p>
            <a:r>
              <a:rPr lang="en-US" altLang="zh-CN" sz="2100" b="1" dirty="0"/>
              <a:t>                                    4/3/4+1/v=0</a:t>
            </a:r>
          </a:p>
          <a:p>
            <a:r>
              <a:rPr lang="en-US" altLang="zh-CN" sz="2100" b="1" dirty="0"/>
              <a:t> </a:t>
            </a:r>
            <a:r>
              <a:rPr lang="zh-CN" altLang="en-US" sz="2100" b="1" dirty="0"/>
              <a:t>得到</a:t>
            </a:r>
            <a:r>
              <a:rPr lang="en-US" altLang="zh-CN" sz="2100" b="1" dirty="0"/>
              <a:t>v=-3cm</a:t>
            </a:r>
            <a:r>
              <a:rPr lang="zh-CN" altLang="en-US" sz="2100" b="1" dirty="0"/>
              <a:t>，所以硬币成</a:t>
            </a:r>
            <a:r>
              <a:rPr lang="zh-CN" altLang="en-US" sz="2100" b="1" dirty="0" smtClean="0"/>
              <a:t>的虚像</a:t>
            </a:r>
            <a:r>
              <a:rPr lang="zh-CN" altLang="en-US" sz="2100" b="1" dirty="0"/>
              <a:t>在水面下</a:t>
            </a:r>
            <a:r>
              <a:rPr lang="en-US" altLang="zh-CN" sz="2100" b="1" dirty="0"/>
              <a:t>3cm</a:t>
            </a:r>
            <a:r>
              <a:rPr lang="zh-CN" altLang="en-US" sz="2100" b="1" dirty="0"/>
              <a:t>；</a:t>
            </a:r>
            <a:endParaRPr lang="en-US" altLang="zh-CN" sz="2100" b="1" dirty="0"/>
          </a:p>
          <a:p>
            <a:r>
              <a:rPr lang="zh-CN" altLang="en-US" sz="2100" b="1" dirty="0"/>
              <a:t>第二次：</a:t>
            </a:r>
            <a:endParaRPr lang="en-US" altLang="zh-CN" sz="2100" b="1" dirty="0"/>
          </a:p>
          <a:p>
            <a:r>
              <a:rPr lang="zh-CN" altLang="en-US" sz="2100" b="1" dirty="0"/>
              <a:t>硬币</a:t>
            </a:r>
            <a:r>
              <a:rPr lang="zh-CN" altLang="en-US" sz="2100" b="1" dirty="0" smtClean="0"/>
              <a:t>的虚像</a:t>
            </a:r>
            <a:r>
              <a:rPr lang="zh-CN" altLang="en-US" sz="2100" b="1" dirty="0"/>
              <a:t>成为</a:t>
            </a:r>
            <a:r>
              <a:rPr lang="zh-CN" altLang="en-US" sz="2100" b="1"/>
              <a:t>透镜</a:t>
            </a:r>
            <a:r>
              <a:rPr lang="zh-CN" altLang="en-US" sz="2100" b="1" smtClean="0"/>
              <a:t>的实物</a:t>
            </a:r>
            <a:r>
              <a:rPr lang="zh-CN" altLang="en-US" sz="2100" b="1" dirty="0"/>
              <a:t>，再次成像。此时，物距</a:t>
            </a:r>
            <a:r>
              <a:rPr lang="en-US" altLang="zh-CN" sz="2100" b="1" dirty="0"/>
              <a:t>u=3+x</a:t>
            </a:r>
            <a:r>
              <a:rPr lang="zh-CN" altLang="en-US" sz="2100" b="1" dirty="0"/>
              <a:t>，依据题意此时  硬币的像距应为</a:t>
            </a:r>
            <a:r>
              <a:rPr lang="en-US" altLang="zh-CN" sz="2100" b="1" dirty="0"/>
              <a:t>v=-(4+x)</a:t>
            </a:r>
            <a:r>
              <a:rPr lang="zh-CN" altLang="en-US" sz="2100" b="1" dirty="0"/>
              <a:t>。根据成像公式：</a:t>
            </a:r>
            <a:endParaRPr lang="en-US" altLang="zh-CN" sz="2100" b="1" dirty="0"/>
          </a:p>
          <a:p>
            <a:r>
              <a:rPr lang="en-US" altLang="zh-CN" sz="2100" b="1" dirty="0"/>
              <a:t>1/(3+x)-1/(4+x)=1/30</a:t>
            </a:r>
            <a:r>
              <a:rPr lang="zh-CN" altLang="en-US" sz="2100" b="1" dirty="0"/>
              <a:t>，且</a:t>
            </a:r>
            <a:r>
              <a:rPr lang="en-US" altLang="zh-CN" sz="2100" b="1" dirty="0"/>
              <a:t>x</a:t>
            </a:r>
            <a:r>
              <a:rPr lang="zh-CN" altLang="en-US" sz="2100" b="1" dirty="0"/>
              <a:t>必须为正数。</a:t>
            </a:r>
            <a:endParaRPr lang="en-US" altLang="zh-CN" sz="2100" b="1" dirty="0"/>
          </a:p>
          <a:p>
            <a:r>
              <a:rPr lang="zh-CN" altLang="en-US" sz="2100" b="1" dirty="0"/>
              <a:t>可得</a:t>
            </a:r>
            <a:r>
              <a:rPr lang="en-US" altLang="zh-CN" sz="2100" b="1" dirty="0"/>
              <a:t>x=2cm</a:t>
            </a:r>
            <a:r>
              <a:rPr lang="zh-CN" altLang="en-US" sz="2100" b="1" dirty="0"/>
              <a:t>。</a:t>
            </a:r>
            <a:endParaRPr lang="en-US" altLang="zh-CN" sz="2100" b="1" dirty="0"/>
          </a:p>
          <a:p>
            <a:endParaRPr lang="en-US" altLang="zh-CN" dirty="0" smtClean="0"/>
          </a:p>
          <a:p>
            <a:r>
              <a:rPr lang="zh-CN" altLang="en-US" dirty="0" smtClean="0"/>
              <a:t>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68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</a:rPr>
              <a:t>像的横向放大率</a:t>
            </a:r>
            <a:r>
              <a:rPr lang="zh-CN" altLang="en-US" dirty="0" smtClean="0"/>
              <a:t> </a:t>
            </a:r>
          </a:p>
        </p:txBody>
      </p:sp>
      <p:sp>
        <p:nvSpPr>
          <p:cNvPr id="30" name="Line 78"/>
          <p:cNvSpPr>
            <a:spLocks noChangeShapeType="1"/>
          </p:cNvSpPr>
          <p:nvPr/>
        </p:nvSpPr>
        <p:spPr bwMode="auto">
          <a:xfrm>
            <a:off x="3570486" y="3229364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374848" y="1264196"/>
            <a:ext cx="5580522" cy="4366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200" dirty="0" smtClean="0">
                <a:solidFill>
                  <a:srgbClr val="FF0000"/>
                </a:solidFill>
                <a:latin typeface="宋体" pitchFamily="2" charset="-122"/>
              </a:rPr>
              <a:t>总放大率为两次成像的放大率的乘积</a:t>
            </a:r>
            <a:r>
              <a:rPr lang="zh-CN" altLang="en-US" sz="2200" dirty="0" smtClean="0">
                <a:solidFill>
                  <a:srgbClr val="FF0000"/>
                </a:solidFill>
              </a:rPr>
              <a:t> </a:t>
            </a:r>
            <a:endParaRPr lang="zh-CN" alt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163376"/>
              </p:ext>
            </p:extLst>
          </p:nvPr>
        </p:nvGraphicFramePr>
        <p:xfrm>
          <a:off x="2399481" y="4068763"/>
          <a:ext cx="1668463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6" name="Equation" r:id="rId3" imgW="761760" imgH="431640" progId="Equation.DSMT4">
                  <p:embed/>
                </p:oleObj>
              </mc:Choice>
              <mc:Fallback>
                <p:oleObj name="Equation" r:id="rId3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481" y="4068763"/>
                        <a:ext cx="1668463" cy="954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46"/>
          <p:cNvSpPr>
            <a:spLocks noChangeShapeType="1"/>
          </p:cNvSpPr>
          <p:nvPr/>
        </p:nvSpPr>
        <p:spPr bwMode="auto">
          <a:xfrm>
            <a:off x="527248" y="2797564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Arc 47"/>
          <p:cNvSpPr>
            <a:spLocks/>
          </p:cNvSpPr>
          <p:nvPr/>
        </p:nvSpPr>
        <p:spPr bwMode="auto">
          <a:xfrm>
            <a:off x="546298" y="1652976"/>
            <a:ext cx="3276600" cy="2366963"/>
          </a:xfrm>
          <a:custGeom>
            <a:avLst/>
            <a:gdLst>
              <a:gd name="G0" fmla="+- 0 0 0"/>
              <a:gd name="G1" fmla="+- 7830 0 0"/>
              <a:gd name="G2" fmla="+- 21600 0 0"/>
              <a:gd name="T0" fmla="*/ 20131 w 21600"/>
              <a:gd name="T1" fmla="*/ 0 h 15598"/>
              <a:gd name="T2" fmla="*/ 20155 w 21600"/>
              <a:gd name="T3" fmla="*/ 15598 h 15598"/>
              <a:gd name="T4" fmla="*/ 0 w 21600"/>
              <a:gd name="T5" fmla="*/ 7830 h 15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598" fill="none" extrusionOk="0">
                <a:moveTo>
                  <a:pt x="20130" y="0"/>
                </a:moveTo>
                <a:cubicBezTo>
                  <a:pt x="21101" y="2496"/>
                  <a:pt x="21600" y="5151"/>
                  <a:pt x="21600" y="7830"/>
                </a:cubicBezTo>
                <a:cubicBezTo>
                  <a:pt x="21600" y="10486"/>
                  <a:pt x="21110" y="13119"/>
                  <a:pt x="20154" y="15597"/>
                </a:cubicBezTo>
              </a:path>
              <a:path w="21600" h="15598" stroke="0" extrusionOk="0">
                <a:moveTo>
                  <a:pt x="20130" y="0"/>
                </a:moveTo>
                <a:cubicBezTo>
                  <a:pt x="21101" y="2496"/>
                  <a:pt x="21600" y="5151"/>
                  <a:pt x="21600" y="7830"/>
                </a:cubicBezTo>
                <a:cubicBezTo>
                  <a:pt x="21600" y="10486"/>
                  <a:pt x="21110" y="13119"/>
                  <a:pt x="20154" y="15597"/>
                </a:cubicBezTo>
                <a:lnTo>
                  <a:pt x="0" y="783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Arc 48"/>
          <p:cNvSpPr>
            <a:spLocks/>
          </p:cNvSpPr>
          <p:nvPr/>
        </p:nvSpPr>
        <p:spPr bwMode="auto">
          <a:xfrm rot="10774919">
            <a:off x="3335536" y="1638689"/>
            <a:ext cx="2719387" cy="2351087"/>
          </a:xfrm>
          <a:custGeom>
            <a:avLst/>
            <a:gdLst>
              <a:gd name="G0" fmla="+- 0 0 0"/>
              <a:gd name="G1" fmla="+- 9246 0 0"/>
              <a:gd name="G2" fmla="+- 21600 0 0"/>
              <a:gd name="T0" fmla="*/ 19521 w 21600"/>
              <a:gd name="T1" fmla="*/ 0 h 18688"/>
              <a:gd name="T2" fmla="*/ 19427 w 21600"/>
              <a:gd name="T3" fmla="*/ 18688 h 18688"/>
              <a:gd name="T4" fmla="*/ 0 w 21600"/>
              <a:gd name="T5" fmla="*/ 9246 h 18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688" fill="none" extrusionOk="0">
                <a:moveTo>
                  <a:pt x="19521" y="-1"/>
                </a:moveTo>
                <a:cubicBezTo>
                  <a:pt x="20889" y="2890"/>
                  <a:pt x="21600" y="6048"/>
                  <a:pt x="21600" y="9246"/>
                </a:cubicBezTo>
                <a:cubicBezTo>
                  <a:pt x="21600" y="12517"/>
                  <a:pt x="20856" y="15745"/>
                  <a:pt x="19427" y="18688"/>
                </a:cubicBezTo>
              </a:path>
              <a:path w="21600" h="18688" stroke="0" extrusionOk="0">
                <a:moveTo>
                  <a:pt x="19521" y="-1"/>
                </a:moveTo>
                <a:cubicBezTo>
                  <a:pt x="20889" y="2890"/>
                  <a:pt x="21600" y="6048"/>
                  <a:pt x="21600" y="9246"/>
                </a:cubicBezTo>
                <a:cubicBezTo>
                  <a:pt x="21600" y="12517"/>
                  <a:pt x="20856" y="15745"/>
                  <a:pt x="19427" y="18688"/>
                </a:cubicBezTo>
                <a:lnTo>
                  <a:pt x="0" y="924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Line 49"/>
          <p:cNvSpPr>
            <a:spLocks noChangeShapeType="1"/>
          </p:cNvSpPr>
          <p:nvPr/>
        </p:nvSpPr>
        <p:spPr bwMode="auto">
          <a:xfrm flipV="1">
            <a:off x="1049536" y="2148276"/>
            <a:ext cx="0" cy="649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Line 54"/>
          <p:cNvSpPr>
            <a:spLocks noChangeShapeType="1"/>
          </p:cNvSpPr>
          <p:nvPr/>
        </p:nvSpPr>
        <p:spPr bwMode="auto">
          <a:xfrm>
            <a:off x="7602736" y="2797564"/>
            <a:ext cx="0" cy="4318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Line 57"/>
          <p:cNvSpPr>
            <a:spLocks noChangeShapeType="1"/>
          </p:cNvSpPr>
          <p:nvPr/>
        </p:nvSpPr>
        <p:spPr bwMode="auto">
          <a:xfrm>
            <a:off x="7099498" y="2797564"/>
            <a:ext cx="0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" name="Line 62"/>
          <p:cNvSpPr>
            <a:spLocks noChangeShapeType="1"/>
          </p:cNvSpPr>
          <p:nvPr/>
        </p:nvSpPr>
        <p:spPr bwMode="auto">
          <a:xfrm>
            <a:off x="1049536" y="2148276"/>
            <a:ext cx="23764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Line 64"/>
          <p:cNvSpPr>
            <a:spLocks noChangeShapeType="1"/>
          </p:cNvSpPr>
          <p:nvPr/>
        </p:nvSpPr>
        <p:spPr bwMode="auto">
          <a:xfrm>
            <a:off x="3426023" y="2221301"/>
            <a:ext cx="4176713" cy="1008063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Line 74"/>
          <p:cNvSpPr>
            <a:spLocks noChangeShapeType="1"/>
          </p:cNvSpPr>
          <p:nvPr/>
        </p:nvSpPr>
        <p:spPr bwMode="auto">
          <a:xfrm>
            <a:off x="1122561" y="3229364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Line 75"/>
          <p:cNvSpPr>
            <a:spLocks noChangeShapeType="1"/>
          </p:cNvSpPr>
          <p:nvPr/>
        </p:nvSpPr>
        <p:spPr bwMode="auto">
          <a:xfrm>
            <a:off x="3641923" y="3732601"/>
            <a:ext cx="396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3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969611"/>
              </p:ext>
            </p:extLst>
          </p:nvPr>
        </p:nvGraphicFramePr>
        <p:xfrm>
          <a:off x="5499100" y="3318239"/>
          <a:ext cx="4413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7" name="Equation" r:id="rId5" imgW="177480" imgH="279360" progId="Equation.DSMT4">
                  <p:embed/>
                </p:oleObj>
              </mc:Choice>
              <mc:Fallback>
                <p:oleObj name="Equation" r:id="rId5" imgW="177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3318239"/>
                        <a:ext cx="441325" cy="7032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961836"/>
              </p:ext>
            </p:extLst>
          </p:nvPr>
        </p:nvGraphicFramePr>
        <p:xfrm>
          <a:off x="2062361" y="3084901"/>
          <a:ext cx="2841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8" name="Equation" r:id="rId7" imgW="114120" imgH="139680" progId="Equation.DSMT4">
                  <p:embed/>
                </p:oleObj>
              </mc:Choice>
              <mc:Fallback>
                <p:oleObj name="Equation" r:id="rId7" imgW="1141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361" y="3084901"/>
                        <a:ext cx="284162" cy="352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258519"/>
              </p:ext>
            </p:extLst>
          </p:nvPr>
        </p:nvGraphicFramePr>
        <p:xfrm>
          <a:off x="4938911" y="2940439"/>
          <a:ext cx="377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9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911" y="2940439"/>
                        <a:ext cx="377825" cy="447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77"/>
          <p:cNvSpPr>
            <a:spLocks noChangeShapeType="1"/>
          </p:cNvSpPr>
          <p:nvPr/>
        </p:nvSpPr>
        <p:spPr bwMode="auto">
          <a:xfrm>
            <a:off x="3795912" y="2305003"/>
            <a:ext cx="3303586" cy="128472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47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921078"/>
              </p:ext>
            </p:extLst>
          </p:nvPr>
        </p:nvGraphicFramePr>
        <p:xfrm>
          <a:off x="1924050" y="5696769"/>
          <a:ext cx="11366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0" name="Equation" r:id="rId11" imgW="533160" imgH="228600" progId="Equation.DSMT4">
                  <p:embed/>
                </p:oleObj>
              </mc:Choice>
              <mc:Fallback>
                <p:oleObj name="Equation" r:id="rId11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5696769"/>
                        <a:ext cx="1136650" cy="492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768304"/>
              </p:ext>
            </p:extLst>
          </p:nvPr>
        </p:nvGraphicFramePr>
        <p:xfrm>
          <a:off x="6511106" y="4111625"/>
          <a:ext cx="216535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1" name="Equation" r:id="rId13" imgW="977760" imgH="431640" progId="Equation.DSMT4">
                  <p:embed/>
                </p:oleObj>
              </mc:Choice>
              <mc:Fallback>
                <p:oleObj name="Equation" r:id="rId13" imgW="977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106" y="4111625"/>
                        <a:ext cx="2165350" cy="963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204518"/>
              </p:ext>
            </p:extLst>
          </p:nvPr>
        </p:nvGraphicFramePr>
        <p:xfrm>
          <a:off x="3268135" y="5452614"/>
          <a:ext cx="2055953" cy="928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2" name="Equation" r:id="rId15" imgW="965160" imgH="431640" progId="Equation.DSMT4">
                  <p:embed/>
                </p:oleObj>
              </mc:Choice>
              <mc:Fallback>
                <p:oleObj name="Equation" r:id="rId15" imgW="965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135" y="5452614"/>
                        <a:ext cx="2055953" cy="928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733279"/>
              </p:ext>
            </p:extLst>
          </p:nvPr>
        </p:nvGraphicFramePr>
        <p:xfrm>
          <a:off x="1969786" y="1799026"/>
          <a:ext cx="3767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3" name="公式" r:id="rId17" imgW="126720" imgH="139680" progId="Equation.3">
                  <p:embed/>
                </p:oleObj>
              </mc:Choice>
              <mc:Fallback>
                <p:oleObj name="公式" r:id="rId17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786" y="1799026"/>
                        <a:ext cx="3767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813369"/>
              </p:ext>
            </p:extLst>
          </p:nvPr>
        </p:nvGraphicFramePr>
        <p:xfrm>
          <a:off x="5744849" y="1929019"/>
          <a:ext cx="406880" cy="438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4" name="Equation" r:id="rId19" imgW="164880" imgH="177480" progId="Equation.DSMT4">
                  <p:embed/>
                </p:oleObj>
              </mc:Choice>
              <mc:Fallback>
                <p:oleObj name="Equation" r:id="rId19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4849" y="1929019"/>
                        <a:ext cx="406880" cy="438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973"/>
              </p:ext>
            </p:extLst>
          </p:nvPr>
        </p:nvGraphicFramePr>
        <p:xfrm>
          <a:off x="3292673" y="2264164"/>
          <a:ext cx="63817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5" name="Equation" r:id="rId21" imgW="177480" imgH="228600" progId="Equation.DSMT4">
                  <p:embed/>
                </p:oleObj>
              </mc:Choice>
              <mc:Fallback>
                <p:oleObj name="Equation" r:id="rId21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673" y="2264164"/>
                        <a:ext cx="638175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163966"/>
              </p:ext>
            </p:extLst>
          </p:nvPr>
        </p:nvGraphicFramePr>
        <p:xfrm>
          <a:off x="5635625" y="5480877"/>
          <a:ext cx="1000782" cy="847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6" name="Equation" r:id="rId23" imgW="469800" imgH="393480" progId="Equation.DSMT4">
                  <p:embed/>
                </p:oleObj>
              </mc:Choice>
              <mc:Fallback>
                <p:oleObj name="Equation" r:id="rId23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25" y="5480877"/>
                        <a:ext cx="1000782" cy="8471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87"/>
          <p:cNvSpPr txBox="1">
            <a:spLocks noChangeArrowheads="1"/>
          </p:cNvSpPr>
          <p:nvPr/>
        </p:nvSpPr>
        <p:spPr bwMode="auto">
          <a:xfrm>
            <a:off x="4489648" y="4202700"/>
            <a:ext cx="2021458" cy="435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indent="0">
              <a:lnSpc>
                <a:spcPct val="110000"/>
              </a:lnSpc>
              <a:spcBef>
                <a:spcPct val="20000"/>
              </a:spcBef>
              <a:buFont typeface="Arial" pitchFamily="34" charset="0"/>
              <a:buNone/>
              <a:defRPr sz="2200">
                <a:latin typeface="宋体" pitchFamily="2" charset="-122"/>
                <a:ea typeface="微软雅黑" pitchFamily="34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>
                <a:latin typeface="微软雅黑" pitchFamily="34" charset="-122"/>
                <a:ea typeface="微软雅黑" pitchFamily="34" charset="-122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zh-CN" altLang="en-US" dirty="0"/>
              <a:t>第二次成像，是虚物成像</a:t>
            </a:r>
          </a:p>
        </p:txBody>
      </p:sp>
      <p:sp>
        <p:nvSpPr>
          <p:cNvPr id="58" name="Text Box 87"/>
          <p:cNvSpPr txBox="1">
            <a:spLocks noChangeArrowheads="1"/>
          </p:cNvSpPr>
          <p:nvPr/>
        </p:nvSpPr>
        <p:spPr bwMode="auto">
          <a:xfrm>
            <a:off x="300541" y="4154670"/>
            <a:ext cx="1869620" cy="78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zh-CN"/>
            </a:defPPr>
            <a:lvl1pPr indent="0">
              <a:lnSpc>
                <a:spcPct val="110000"/>
              </a:lnSpc>
              <a:spcBef>
                <a:spcPct val="20000"/>
              </a:spcBef>
              <a:buFont typeface="Arial" pitchFamily="34" charset="0"/>
              <a:buNone/>
              <a:defRPr sz="2200">
                <a:latin typeface="宋体" pitchFamily="2" charset="-122"/>
                <a:ea typeface="微软雅黑" pitchFamily="34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 sz="2400">
                <a:latin typeface="微软雅黑" pitchFamily="34" charset="-122"/>
                <a:ea typeface="微软雅黑" pitchFamily="34" charset="-122"/>
              </a:defRPr>
            </a:lvl2pPr>
            <a:lvl3pPr marL="11430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•"/>
              <a:defRPr sz="2000">
                <a:latin typeface="微软雅黑" pitchFamily="34" charset="-122"/>
                <a:ea typeface="微软雅黑" pitchFamily="34" charset="-122"/>
              </a:defRPr>
            </a:lvl3pPr>
            <a:lvl4pPr marL="16002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  <a:defRPr>
                <a:latin typeface="微软雅黑" pitchFamily="34" charset="-122"/>
                <a:ea typeface="微软雅黑" pitchFamily="34" charset="-122"/>
              </a:defRPr>
            </a:lvl4pPr>
            <a:lvl5pPr marL="2057400" indent="-22860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»"/>
              <a:defRPr>
                <a:latin typeface="微软雅黑" pitchFamily="34" charset="-122"/>
                <a:ea typeface="微软雅黑" pitchFamily="34" charset="-122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zh-CN" altLang="en-US" dirty="0" smtClean="0"/>
              <a:t>第一次</a:t>
            </a:r>
            <a:r>
              <a:rPr lang="zh-CN" altLang="en-US" dirty="0"/>
              <a:t>成像，</a:t>
            </a:r>
            <a:r>
              <a:rPr lang="zh-CN" altLang="en-US" dirty="0" smtClean="0"/>
              <a:t>是实物</a:t>
            </a:r>
            <a:r>
              <a:rPr lang="zh-CN" altLang="en-US" dirty="0"/>
              <a:t>成像</a:t>
            </a:r>
          </a:p>
        </p:txBody>
      </p:sp>
      <p:sp>
        <p:nvSpPr>
          <p:cNvPr id="59" name="Line 64"/>
          <p:cNvSpPr>
            <a:spLocks noChangeShapeType="1"/>
          </p:cNvSpPr>
          <p:nvPr/>
        </p:nvSpPr>
        <p:spPr bwMode="auto">
          <a:xfrm>
            <a:off x="3397095" y="2213089"/>
            <a:ext cx="427745" cy="103238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64"/>
          <p:cNvSpPr>
            <a:spLocks noChangeShapeType="1"/>
          </p:cNvSpPr>
          <p:nvPr/>
        </p:nvSpPr>
        <p:spPr bwMode="auto">
          <a:xfrm>
            <a:off x="3749570" y="2293433"/>
            <a:ext cx="3853166" cy="929978"/>
          </a:xfrm>
          <a:prstGeom prst="line">
            <a:avLst/>
          </a:prstGeom>
          <a:noFill/>
          <a:ln w="9525">
            <a:solidFill>
              <a:srgbClr val="0099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8" grpId="0" animBg="1"/>
      <p:bldP spid="40" grpId="0" animBg="1"/>
      <p:bldP spid="46" grpId="0" animBg="1"/>
      <p:bldP spid="54" grpId="0"/>
      <p:bldP spid="59" grpId="0" animBg="1"/>
      <p:bldP spid="6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05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</a:rPr>
              <a:t>焦平面</a:t>
            </a:r>
            <a:endParaRPr lang="zh-CN" altLang="en-US" dirty="0" smtClean="0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invGray">
          <a:xfrm>
            <a:off x="435743" y="1308795"/>
            <a:ext cx="82407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物方焦面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：通过物方焦点垂直于光轴的平面，又称第一焦面、前焦面，记为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。物方焦面上的点成像于像方轴外无穷远处（与光轴成一定角度的平行光束）。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invGray">
          <a:xfrm>
            <a:off x="434974" y="2700754"/>
            <a:ext cx="82407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 algn="just"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像方焦面</a:t>
            </a:r>
            <a:r>
              <a:rPr lang="zh-CN" altLang="en-US" dirty="0"/>
              <a:t>：通过像方焦点垂直于光轴的平面，又称第二焦面、后焦面，记为</a:t>
            </a:r>
            <a:r>
              <a:rPr lang="en-US" altLang="zh-CN" i="1" dirty="0" smtClean="0"/>
              <a:t>F'</a:t>
            </a:r>
            <a:r>
              <a:rPr lang="zh-CN" altLang="en-US" dirty="0" smtClean="0"/>
              <a:t>。</a:t>
            </a:r>
            <a:r>
              <a:rPr lang="zh-CN" altLang="en-US" dirty="0"/>
              <a:t>物方轴外无穷远处的物点（与光轴成一定角度的平行光束）成像于像方焦面上。</a:t>
            </a:r>
            <a:endParaRPr lang="en-US" altLang="zh-CN" dirty="0"/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invGray">
          <a:xfrm>
            <a:off x="971550" y="5333008"/>
            <a:ext cx="7885113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74586"/>
              </p:ext>
            </p:extLst>
          </p:nvPr>
        </p:nvGraphicFramePr>
        <p:xfrm>
          <a:off x="4321175" y="4999633"/>
          <a:ext cx="3190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公式" r:id="rId3" imgW="126835" imgH="139518" progId="Equation.3">
                  <p:embed/>
                </p:oleObj>
              </mc:Choice>
              <mc:Fallback>
                <p:oleObj name="公式" r:id="rId3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4999633"/>
                        <a:ext cx="319088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Line 6"/>
          <p:cNvSpPr>
            <a:spLocks noChangeShapeType="1"/>
          </p:cNvSpPr>
          <p:nvPr/>
        </p:nvSpPr>
        <p:spPr bwMode="invGray">
          <a:xfrm>
            <a:off x="4321175" y="4293195"/>
            <a:ext cx="0" cy="2016125"/>
          </a:xfrm>
          <a:prstGeom prst="line">
            <a:avLst/>
          </a:prstGeom>
          <a:noFill/>
          <a:ln w="38100" cap="rnd">
            <a:solidFill>
              <a:srgbClr val="0000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invGray">
          <a:xfrm>
            <a:off x="2771775" y="4293195"/>
            <a:ext cx="0" cy="20161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invGray">
          <a:xfrm>
            <a:off x="5903913" y="3901083"/>
            <a:ext cx="0" cy="2408237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invGray">
          <a:xfrm>
            <a:off x="2362200" y="4448770"/>
            <a:ext cx="2682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ScriptC"/>
              </a:rPr>
              <a:t>F</a:t>
            </a:r>
            <a:endParaRPr lang="zh-CN" altLang="en-US" b="1">
              <a:latin typeface="ScriptC"/>
            </a:endParaRP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invGray">
          <a:xfrm>
            <a:off x="5962650" y="4366220"/>
            <a:ext cx="3063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b="1">
                <a:latin typeface="ScriptC"/>
              </a:rPr>
              <a:t>F’</a:t>
            </a:r>
            <a:endParaRPr lang="zh-CN" altLang="en-US" b="1">
              <a:latin typeface="ScriptC"/>
            </a:endParaRPr>
          </a:p>
        </p:txBody>
      </p:sp>
      <p:sp>
        <p:nvSpPr>
          <p:cNvPr id="39" name="Oval 27"/>
          <p:cNvSpPr>
            <a:spLocks noChangeArrowheads="1"/>
          </p:cNvSpPr>
          <p:nvPr/>
        </p:nvSpPr>
        <p:spPr bwMode="invGray">
          <a:xfrm>
            <a:off x="2700338" y="5841008"/>
            <a:ext cx="144462" cy="144462"/>
          </a:xfrm>
          <a:prstGeom prst="ellipse">
            <a:avLst/>
          </a:prstGeom>
          <a:solidFill>
            <a:srgbClr val="6600CC"/>
          </a:solidFill>
          <a:ln w="9525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invGray">
          <a:xfrm flipV="1">
            <a:off x="2773363" y="4761508"/>
            <a:ext cx="3095625" cy="11525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invGray">
          <a:xfrm flipV="1">
            <a:off x="2771775" y="4617045"/>
            <a:ext cx="1549400" cy="1296988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invGray">
          <a:xfrm flipV="1">
            <a:off x="2771775" y="5914033"/>
            <a:ext cx="154940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invGray">
          <a:xfrm flipV="1">
            <a:off x="4321175" y="4040783"/>
            <a:ext cx="1546225" cy="576262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Line 32"/>
          <p:cNvSpPr>
            <a:spLocks noChangeShapeType="1"/>
          </p:cNvSpPr>
          <p:nvPr/>
        </p:nvSpPr>
        <p:spPr bwMode="invGray">
          <a:xfrm flipV="1">
            <a:off x="4321175" y="5337770"/>
            <a:ext cx="1546225" cy="576263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" name="Line 33"/>
          <p:cNvSpPr>
            <a:spLocks noChangeShapeType="1"/>
          </p:cNvSpPr>
          <p:nvPr/>
        </p:nvSpPr>
        <p:spPr bwMode="invGray">
          <a:xfrm>
            <a:off x="1620838" y="4509095"/>
            <a:ext cx="4283075" cy="129540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invGray">
          <a:xfrm>
            <a:off x="1620838" y="4869458"/>
            <a:ext cx="2700337" cy="81597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invGray">
          <a:xfrm>
            <a:off x="1620838" y="4148733"/>
            <a:ext cx="2700337" cy="81597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Line 36"/>
          <p:cNvSpPr>
            <a:spLocks noChangeShapeType="1"/>
          </p:cNvSpPr>
          <p:nvPr/>
        </p:nvSpPr>
        <p:spPr bwMode="invGray">
          <a:xfrm>
            <a:off x="4321175" y="4977408"/>
            <a:ext cx="1582738" cy="82867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invGray">
          <a:xfrm>
            <a:off x="4321175" y="5698133"/>
            <a:ext cx="1582738" cy="10795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Oval 38"/>
          <p:cNvSpPr>
            <a:spLocks noChangeArrowheads="1"/>
          </p:cNvSpPr>
          <p:nvPr/>
        </p:nvSpPr>
        <p:spPr bwMode="invGray">
          <a:xfrm>
            <a:off x="5832475" y="5733058"/>
            <a:ext cx="144463" cy="144462"/>
          </a:xfrm>
          <a:prstGeom prst="ellipse">
            <a:avLst/>
          </a:prstGeom>
          <a:solidFill>
            <a:srgbClr val="6600CC"/>
          </a:solidFill>
          <a:ln w="9525" cap="rnd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invGray">
          <a:xfrm>
            <a:off x="5832475" y="5264745"/>
            <a:ext cx="144462" cy="14446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b="1">
              <a:ea typeface="宋体" charset="-122"/>
            </a:endParaRPr>
          </a:p>
        </p:txBody>
      </p:sp>
      <p:sp>
        <p:nvSpPr>
          <p:cNvPr id="52" name="Oval 7"/>
          <p:cNvSpPr>
            <a:spLocks noChangeArrowheads="1"/>
          </p:cNvSpPr>
          <p:nvPr/>
        </p:nvSpPr>
        <p:spPr bwMode="invGray">
          <a:xfrm>
            <a:off x="2700337" y="5264745"/>
            <a:ext cx="144463" cy="144462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 b="1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81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59"/>
          <p:cNvSpPr>
            <a:spLocks/>
          </p:cNvSpPr>
          <p:nvPr/>
        </p:nvSpPr>
        <p:spPr bwMode="auto">
          <a:xfrm>
            <a:off x="671488" y="4006503"/>
            <a:ext cx="515937" cy="1657350"/>
          </a:xfrm>
          <a:custGeom>
            <a:avLst/>
            <a:gdLst>
              <a:gd name="T0" fmla="*/ 2147483647 w 363"/>
              <a:gd name="T1" fmla="*/ 2147483647 h 687"/>
              <a:gd name="T2" fmla="*/ 2147483647 w 363"/>
              <a:gd name="T3" fmla="*/ 2147483647 h 687"/>
              <a:gd name="T4" fmla="*/ 2147483647 w 363"/>
              <a:gd name="T5" fmla="*/ 2147483647 h 687"/>
              <a:gd name="T6" fmla="*/ 2147483647 w 363"/>
              <a:gd name="T7" fmla="*/ 2147483647 h 687"/>
              <a:gd name="T8" fmla="*/ 2147483647 w 363"/>
              <a:gd name="T9" fmla="*/ 2147483647 h 687"/>
              <a:gd name="T10" fmla="*/ 2147483647 w 363"/>
              <a:gd name="T11" fmla="*/ 2147483647 h 687"/>
              <a:gd name="T12" fmla="*/ 2147483647 w 363"/>
              <a:gd name="T13" fmla="*/ 2147483647 h 6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63" h="687">
                <a:moveTo>
                  <a:pt x="53" y="45"/>
                </a:moveTo>
                <a:cubicBezTo>
                  <a:pt x="0" y="90"/>
                  <a:pt x="7" y="219"/>
                  <a:pt x="7" y="317"/>
                </a:cubicBezTo>
                <a:cubicBezTo>
                  <a:pt x="7" y="415"/>
                  <a:pt x="7" y="581"/>
                  <a:pt x="53" y="634"/>
                </a:cubicBezTo>
                <a:cubicBezTo>
                  <a:pt x="99" y="687"/>
                  <a:pt x="235" y="687"/>
                  <a:pt x="280" y="634"/>
                </a:cubicBezTo>
                <a:cubicBezTo>
                  <a:pt x="325" y="581"/>
                  <a:pt x="318" y="415"/>
                  <a:pt x="325" y="317"/>
                </a:cubicBezTo>
                <a:cubicBezTo>
                  <a:pt x="332" y="219"/>
                  <a:pt x="363" y="90"/>
                  <a:pt x="325" y="45"/>
                </a:cubicBezTo>
                <a:cubicBezTo>
                  <a:pt x="287" y="0"/>
                  <a:pt x="106" y="0"/>
                  <a:pt x="53" y="45"/>
                </a:cubicBezTo>
                <a:close/>
              </a:path>
            </a:pathLst>
          </a:cu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593725" y="3617491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Arc 5"/>
          <p:cNvSpPr>
            <a:spLocks/>
          </p:cNvSpPr>
          <p:nvPr/>
        </p:nvSpPr>
        <p:spPr bwMode="auto">
          <a:xfrm>
            <a:off x="3695700" y="1844824"/>
            <a:ext cx="865188" cy="3533775"/>
          </a:xfrm>
          <a:custGeom>
            <a:avLst/>
            <a:gdLst>
              <a:gd name="T0" fmla="*/ 2147483647 w 21600"/>
              <a:gd name="T1" fmla="*/ 0 h 23285"/>
              <a:gd name="T2" fmla="*/ 2147483647 w 21600"/>
              <a:gd name="T3" fmla="*/ 2147483647 h 23285"/>
              <a:gd name="T4" fmla="*/ 0 w 21600"/>
              <a:gd name="T5" fmla="*/ 2147483647 h 2328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3285" fill="none" extrusionOk="0">
                <a:moveTo>
                  <a:pt x="18128" y="-1"/>
                </a:moveTo>
                <a:cubicBezTo>
                  <a:pt x="20394" y="3497"/>
                  <a:pt x="21600" y="7576"/>
                  <a:pt x="21600" y="11744"/>
                </a:cubicBezTo>
                <a:cubicBezTo>
                  <a:pt x="21600" y="15829"/>
                  <a:pt x="20441" y="19831"/>
                  <a:pt x="18258" y="23285"/>
                </a:cubicBezTo>
              </a:path>
              <a:path w="21600" h="23285" stroke="0" extrusionOk="0">
                <a:moveTo>
                  <a:pt x="18128" y="-1"/>
                </a:moveTo>
                <a:cubicBezTo>
                  <a:pt x="20394" y="3497"/>
                  <a:pt x="21600" y="7576"/>
                  <a:pt x="21600" y="11744"/>
                </a:cubicBezTo>
                <a:cubicBezTo>
                  <a:pt x="21600" y="15829"/>
                  <a:pt x="20441" y="19831"/>
                  <a:pt x="18258" y="23285"/>
                </a:cubicBezTo>
                <a:lnTo>
                  <a:pt x="0" y="11744"/>
                </a:lnTo>
                <a:lnTo>
                  <a:pt x="18128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Arc 6"/>
          <p:cNvSpPr>
            <a:spLocks/>
          </p:cNvSpPr>
          <p:nvPr/>
        </p:nvSpPr>
        <p:spPr bwMode="auto">
          <a:xfrm rot="10774919">
            <a:off x="4271963" y="1817266"/>
            <a:ext cx="576262" cy="3543300"/>
          </a:xfrm>
          <a:custGeom>
            <a:avLst/>
            <a:gdLst>
              <a:gd name="T0" fmla="*/ 2147483647 w 21600"/>
              <a:gd name="T1" fmla="*/ 0 h 28136"/>
              <a:gd name="T2" fmla="*/ 2147483647 w 21600"/>
              <a:gd name="T3" fmla="*/ 2147483647 h 28136"/>
              <a:gd name="T4" fmla="*/ 0 w 21600"/>
              <a:gd name="T5" fmla="*/ 2147483647 h 281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136" fill="none" extrusionOk="0">
                <a:moveTo>
                  <a:pt x="17227" y="-1"/>
                </a:moveTo>
                <a:cubicBezTo>
                  <a:pt x="20064" y="3751"/>
                  <a:pt x="21600" y="8326"/>
                  <a:pt x="21600" y="13030"/>
                </a:cubicBezTo>
                <a:cubicBezTo>
                  <a:pt x="21600" y="18677"/>
                  <a:pt x="19388" y="24099"/>
                  <a:pt x="15439" y="28136"/>
                </a:cubicBezTo>
              </a:path>
              <a:path w="21600" h="28136" stroke="0" extrusionOk="0">
                <a:moveTo>
                  <a:pt x="17227" y="-1"/>
                </a:moveTo>
                <a:cubicBezTo>
                  <a:pt x="20064" y="3751"/>
                  <a:pt x="21600" y="8326"/>
                  <a:pt x="21600" y="13030"/>
                </a:cubicBezTo>
                <a:cubicBezTo>
                  <a:pt x="21600" y="18677"/>
                  <a:pt x="19388" y="24099"/>
                  <a:pt x="15439" y="28136"/>
                </a:cubicBezTo>
                <a:lnTo>
                  <a:pt x="0" y="13030"/>
                </a:lnTo>
                <a:lnTo>
                  <a:pt x="17227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1889125" y="2372891"/>
            <a:ext cx="0" cy="23622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Line 10"/>
          <p:cNvSpPr>
            <a:spLocks noChangeShapeType="1"/>
          </p:cNvSpPr>
          <p:nvPr/>
        </p:nvSpPr>
        <p:spPr bwMode="auto">
          <a:xfrm>
            <a:off x="6918325" y="2296691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4403725" y="1772816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1889125" y="4430291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4403725" y="4430291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46" name="Object 26"/>
          <p:cNvGraphicFramePr>
            <a:graphicFrameLocks noChangeAspect="1"/>
          </p:cNvGraphicFramePr>
          <p:nvPr>
            <p:extLst/>
          </p:nvPr>
        </p:nvGraphicFramePr>
        <p:xfrm>
          <a:off x="6648450" y="1772816"/>
          <a:ext cx="5746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4" name="Equation" r:id="rId3" imgW="215619" imgH="177569" progId="Equation.DSMT4">
                  <p:embed/>
                </p:oleObj>
              </mc:Choice>
              <mc:Fallback>
                <p:oleObj name="Equation" r:id="rId3" imgW="215619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8450" y="1772816"/>
                        <a:ext cx="5746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7"/>
          <p:cNvGraphicFramePr>
            <a:graphicFrameLocks noChangeAspect="1"/>
          </p:cNvGraphicFramePr>
          <p:nvPr>
            <p:extLst/>
          </p:nvPr>
        </p:nvGraphicFramePr>
        <p:xfrm>
          <a:off x="1636713" y="1817266"/>
          <a:ext cx="4746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Equation" r:id="rId5" imgW="177492" imgH="177492" progId="Equation.DSMT4">
                  <p:embed/>
                </p:oleObj>
              </mc:Choice>
              <mc:Fallback>
                <p:oleObj name="Equation" r:id="rId5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13" y="1817266"/>
                        <a:ext cx="4746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Line 40"/>
          <p:cNvSpPr>
            <a:spLocks noChangeShapeType="1"/>
          </p:cNvSpPr>
          <p:nvPr/>
        </p:nvSpPr>
        <p:spPr bwMode="auto">
          <a:xfrm>
            <a:off x="1176338" y="2607841"/>
            <a:ext cx="3240087" cy="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41"/>
          <p:cNvSpPr>
            <a:spLocks noChangeShapeType="1"/>
          </p:cNvSpPr>
          <p:nvPr/>
        </p:nvSpPr>
        <p:spPr bwMode="auto">
          <a:xfrm>
            <a:off x="4416425" y="2607841"/>
            <a:ext cx="3744913" cy="15113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Line 42"/>
          <p:cNvSpPr>
            <a:spLocks noChangeShapeType="1"/>
          </p:cNvSpPr>
          <p:nvPr/>
        </p:nvSpPr>
        <p:spPr bwMode="auto">
          <a:xfrm flipV="1">
            <a:off x="1176338" y="2318916"/>
            <a:ext cx="3240087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Line 43"/>
          <p:cNvSpPr>
            <a:spLocks noChangeShapeType="1"/>
          </p:cNvSpPr>
          <p:nvPr/>
        </p:nvSpPr>
        <p:spPr bwMode="auto">
          <a:xfrm>
            <a:off x="4416425" y="2318916"/>
            <a:ext cx="2087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>
            <a:off x="1319213" y="2534816"/>
            <a:ext cx="3097212" cy="43497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4416425" y="2969791"/>
            <a:ext cx="3744913" cy="15113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Line 49"/>
          <p:cNvSpPr>
            <a:spLocks noChangeShapeType="1"/>
          </p:cNvSpPr>
          <p:nvPr/>
        </p:nvSpPr>
        <p:spPr bwMode="auto">
          <a:xfrm>
            <a:off x="1319213" y="2896766"/>
            <a:ext cx="3097212" cy="431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50"/>
          <p:cNvSpPr>
            <a:spLocks noChangeShapeType="1"/>
          </p:cNvSpPr>
          <p:nvPr/>
        </p:nvSpPr>
        <p:spPr bwMode="auto">
          <a:xfrm>
            <a:off x="4416425" y="3328566"/>
            <a:ext cx="4392613" cy="11525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6" name="Object 20"/>
          <p:cNvGraphicFramePr>
            <a:graphicFrameLocks noChangeAspect="1"/>
          </p:cNvGraphicFramePr>
          <p:nvPr>
            <p:extLst/>
          </p:nvPr>
        </p:nvGraphicFramePr>
        <p:xfrm>
          <a:off x="2903538" y="3769891"/>
          <a:ext cx="533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6" name="Equation" r:id="rId7" imgW="152268" imgH="203024" progId="Equation.3">
                  <p:embed/>
                </p:oleObj>
              </mc:Choice>
              <mc:Fallback>
                <p:oleObj name="Equation" r:id="rId7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3769891"/>
                        <a:ext cx="5334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1"/>
          <p:cNvGraphicFramePr>
            <a:graphicFrameLocks noChangeAspect="1"/>
          </p:cNvGraphicFramePr>
          <p:nvPr>
            <p:extLst/>
          </p:nvPr>
        </p:nvGraphicFramePr>
        <p:xfrm>
          <a:off x="5478463" y="3760366"/>
          <a:ext cx="666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7" name="Equation" r:id="rId9" imgW="190417" imgH="203112" progId="Equation.3">
                  <p:embed/>
                </p:oleObj>
              </mc:Choice>
              <mc:Fallback>
                <p:oleObj name="Equation" r:id="rId9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3760366"/>
                        <a:ext cx="66675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8"/>
          <p:cNvGraphicFramePr>
            <a:graphicFrameLocks noChangeAspect="1"/>
          </p:cNvGraphicFramePr>
          <p:nvPr>
            <p:extLst/>
          </p:nvPr>
        </p:nvGraphicFramePr>
        <p:xfrm>
          <a:off x="4213225" y="3563516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8" name="Equation" r:id="rId11" imgW="152202" imgH="177569" progId="Equation.3">
                  <p:embed/>
                </p:oleObj>
              </mc:Choice>
              <mc:Fallback>
                <p:oleObj name="Equation" r:id="rId11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3563516"/>
                        <a:ext cx="4191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29"/>
          <p:cNvGraphicFramePr>
            <a:graphicFrameLocks noChangeAspect="1"/>
          </p:cNvGraphicFramePr>
          <p:nvPr>
            <p:extLst/>
          </p:nvPr>
        </p:nvGraphicFramePr>
        <p:xfrm>
          <a:off x="1463675" y="3620666"/>
          <a:ext cx="428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9" name="Equation" r:id="rId13" imgW="164885" imgH="164885" progId="Equation.3">
                  <p:embed/>
                </p:oleObj>
              </mc:Choice>
              <mc:Fallback>
                <p:oleObj name="Equation" r:id="rId1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3620666"/>
                        <a:ext cx="4286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0"/>
          <p:cNvGraphicFramePr>
            <a:graphicFrameLocks noChangeAspect="1"/>
          </p:cNvGraphicFramePr>
          <p:nvPr>
            <p:extLst/>
          </p:nvPr>
        </p:nvGraphicFramePr>
        <p:xfrm>
          <a:off x="6937375" y="3617491"/>
          <a:ext cx="4953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0" name="Equation" r:id="rId15" imgW="190335" imgH="164957" progId="Equation.3">
                  <p:embed/>
                </p:oleObj>
              </mc:Choice>
              <mc:Fallback>
                <p:oleObj name="Equation" r:id="rId15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3617491"/>
                        <a:ext cx="4953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2452827" y="4462041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物方焦距</a:t>
            </a: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1198702" y="3112666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5088077" y="4465216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像方焦距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6240602" y="3112666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65" name="Text Box 35"/>
          <p:cNvSpPr txBox="1">
            <a:spLocks noChangeArrowheads="1"/>
          </p:cNvSpPr>
          <p:nvPr/>
        </p:nvSpPr>
        <p:spPr bwMode="auto">
          <a:xfrm>
            <a:off x="1079738" y="1412776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5975588" y="1412776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像方焦平面</a:t>
            </a:r>
          </a:p>
        </p:txBody>
      </p:sp>
      <p:sp>
        <p:nvSpPr>
          <p:cNvPr id="67" name="Text Box 37"/>
          <p:cNvSpPr txBox="1">
            <a:spLocks noChangeArrowheads="1"/>
          </p:cNvSpPr>
          <p:nvPr/>
        </p:nvSpPr>
        <p:spPr bwMode="auto">
          <a:xfrm>
            <a:off x="3517841" y="3468266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光心</a:t>
            </a: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215841" y="3212976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光轴</a:t>
            </a:r>
          </a:p>
        </p:txBody>
      </p:sp>
      <p:sp>
        <p:nvSpPr>
          <p:cNvPr id="69" name="Line 51"/>
          <p:cNvSpPr>
            <a:spLocks noChangeShapeType="1"/>
          </p:cNvSpPr>
          <p:nvPr/>
        </p:nvSpPr>
        <p:spPr bwMode="auto">
          <a:xfrm>
            <a:off x="1319213" y="2823741"/>
            <a:ext cx="3097212" cy="7937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" name="Line 52"/>
          <p:cNvSpPr>
            <a:spLocks noChangeShapeType="1"/>
          </p:cNvSpPr>
          <p:nvPr/>
        </p:nvSpPr>
        <p:spPr bwMode="auto">
          <a:xfrm>
            <a:off x="611163" y="4797152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" name="Arc 53"/>
          <p:cNvSpPr>
            <a:spLocks/>
          </p:cNvSpPr>
          <p:nvPr/>
        </p:nvSpPr>
        <p:spPr bwMode="auto">
          <a:xfrm>
            <a:off x="322238" y="4225578"/>
            <a:ext cx="865187" cy="1019175"/>
          </a:xfrm>
          <a:custGeom>
            <a:avLst/>
            <a:gdLst>
              <a:gd name="T0" fmla="*/ 2147483647 w 21600"/>
              <a:gd name="T1" fmla="*/ 0 h 6713"/>
              <a:gd name="T2" fmla="*/ 2147483647 w 21600"/>
              <a:gd name="T3" fmla="*/ 2147483647 h 6713"/>
              <a:gd name="T4" fmla="*/ 0 w 21600"/>
              <a:gd name="T5" fmla="*/ 2147483647 h 671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6713" fill="none" extrusionOk="0">
                <a:moveTo>
                  <a:pt x="21311" y="0"/>
                </a:moveTo>
                <a:cubicBezTo>
                  <a:pt x="21503" y="1162"/>
                  <a:pt x="21600" y="2338"/>
                  <a:pt x="21600" y="3516"/>
                </a:cubicBezTo>
                <a:cubicBezTo>
                  <a:pt x="21600" y="4586"/>
                  <a:pt x="21520" y="5654"/>
                  <a:pt x="21362" y="6713"/>
                </a:cubicBezTo>
              </a:path>
              <a:path w="21600" h="6713" stroke="0" extrusionOk="0">
                <a:moveTo>
                  <a:pt x="21311" y="0"/>
                </a:moveTo>
                <a:cubicBezTo>
                  <a:pt x="21503" y="1162"/>
                  <a:pt x="21600" y="2338"/>
                  <a:pt x="21600" y="3516"/>
                </a:cubicBezTo>
                <a:cubicBezTo>
                  <a:pt x="21600" y="4586"/>
                  <a:pt x="21520" y="5654"/>
                  <a:pt x="21362" y="6713"/>
                </a:cubicBezTo>
                <a:lnTo>
                  <a:pt x="0" y="3516"/>
                </a:lnTo>
                <a:lnTo>
                  <a:pt x="2131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" name="Arc 54"/>
          <p:cNvSpPr>
            <a:spLocks/>
          </p:cNvSpPr>
          <p:nvPr/>
        </p:nvSpPr>
        <p:spPr bwMode="auto">
          <a:xfrm rot="10774919">
            <a:off x="682600" y="4260503"/>
            <a:ext cx="576263" cy="971550"/>
          </a:xfrm>
          <a:custGeom>
            <a:avLst/>
            <a:gdLst>
              <a:gd name="T0" fmla="*/ 2147483647 w 21600"/>
              <a:gd name="T1" fmla="*/ 0 h 7708"/>
              <a:gd name="T2" fmla="*/ 2147483647 w 21600"/>
              <a:gd name="T3" fmla="*/ 2147483647 h 7708"/>
              <a:gd name="T4" fmla="*/ 0 w 21600"/>
              <a:gd name="T5" fmla="*/ 2147483647 h 77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7708" fill="none" extrusionOk="0">
                <a:moveTo>
                  <a:pt x="21439" y="0"/>
                </a:moveTo>
                <a:cubicBezTo>
                  <a:pt x="21546" y="871"/>
                  <a:pt x="21600" y="1748"/>
                  <a:pt x="21600" y="2626"/>
                </a:cubicBezTo>
                <a:cubicBezTo>
                  <a:pt x="21600" y="4338"/>
                  <a:pt x="21396" y="6043"/>
                  <a:pt x="20993" y="7707"/>
                </a:cubicBezTo>
              </a:path>
              <a:path w="21600" h="7708" stroke="0" extrusionOk="0">
                <a:moveTo>
                  <a:pt x="21439" y="0"/>
                </a:moveTo>
                <a:cubicBezTo>
                  <a:pt x="21546" y="871"/>
                  <a:pt x="21600" y="1748"/>
                  <a:pt x="21600" y="2626"/>
                </a:cubicBezTo>
                <a:cubicBezTo>
                  <a:pt x="21600" y="4338"/>
                  <a:pt x="21396" y="6043"/>
                  <a:pt x="20993" y="7707"/>
                </a:cubicBezTo>
                <a:lnTo>
                  <a:pt x="0" y="2626"/>
                </a:lnTo>
                <a:lnTo>
                  <a:pt x="21439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3" name="Object 55"/>
          <p:cNvGraphicFramePr>
            <a:graphicFrameLocks noChangeAspect="1"/>
          </p:cNvGraphicFramePr>
          <p:nvPr>
            <p:extLst/>
          </p:nvPr>
        </p:nvGraphicFramePr>
        <p:xfrm>
          <a:off x="768325" y="4800253"/>
          <a:ext cx="4191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1" name="Equation" r:id="rId17" imgW="152202" imgH="177569" progId="Equation.3">
                  <p:embed/>
                </p:oleObj>
              </mc:Choice>
              <mc:Fallback>
                <p:oleObj name="Equation" r:id="rId17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25" y="4800253"/>
                        <a:ext cx="4191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Line 56"/>
          <p:cNvSpPr>
            <a:spLocks noChangeShapeType="1"/>
          </p:cNvSpPr>
          <p:nvPr/>
        </p:nvSpPr>
        <p:spPr bwMode="auto">
          <a:xfrm>
            <a:off x="107925" y="4221336"/>
            <a:ext cx="5762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1187425" y="4800253"/>
            <a:ext cx="5762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682600" y="4651102"/>
            <a:ext cx="504825" cy="1460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7" name="Text Box 61"/>
          <p:cNvSpPr txBox="1">
            <a:spLocks noChangeArrowheads="1"/>
          </p:cNvSpPr>
          <p:nvPr/>
        </p:nvSpPr>
        <p:spPr bwMode="auto">
          <a:xfrm>
            <a:off x="0" y="5619444"/>
            <a:ext cx="336547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特性</a:t>
            </a:r>
            <a:r>
              <a:rPr lang="zh-CN" alt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极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薄的平行玻璃平板，两侧折射率相等，通过光心的光线方向不变</a:t>
            </a:r>
          </a:p>
        </p:txBody>
      </p:sp>
      <p:sp>
        <p:nvSpPr>
          <p:cNvPr id="78" name="Line 62"/>
          <p:cNvSpPr>
            <a:spLocks noChangeShapeType="1"/>
          </p:cNvSpPr>
          <p:nvPr/>
        </p:nvSpPr>
        <p:spPr bwMode="auto">
          <a:xfrm>
            <a:off x="4416425" y="3614316"/>
            <a:ext cx="4392613" cy="1082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invGray">
          <a:xfrm>
            <a:off x="3511950" y="5378599"/>
            <a:ext cx="5297087" cy="100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副光轴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：通过光心的直线。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主光轴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：光具组的光轴，简称主轴。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853984" y="3573016"/>
            <a:ext cx="69651" cy="6965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6882011" y="3573016"/>
            <a:ext cx="66477" cy="7262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905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  <a:latin typeface="宋体" panose="02010600030101010101" pitchFamily="2" charset="-122"/>
              </a:rPr>
              <a:t>焦平面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90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/>
      <p:bldP spid="78" grpId="0" animBg="1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 8"/>
          <p:cNvSpPr>
            <a:spLocks noChangeShapeType="1"/>
          </p:cNvSpPr>
          <p:nvPr/>
        </p:nvSpPr>
        <p:spPr bwMode="auto">
          <a:xfrm flipV="1">
            <a:off x="6750968" y="1412775"/>
            <a:ext cx="0" cy="295665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>
            <a:off x="2483768" y="1412776"/>
            <a:ext cx="0" cy="2950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35435"/>
            <a:ext cx="8229600" cy="1143000"/>
          </a:xfrm>
        </p:spPr>
        <p:txBody>
          <a:bodyPr/>
          <a:lstStyle/>
          <a:p>
            <a:pPr marL="0" indent="0">
              <a:spcBef>
                <a:spcPts val="1800"/>
              </a:spcBef>
            </a:pPr>
            <a:r>
              <a:rPr lang="zh-CN" altLang="en-US" dirty="0" smtClean="0"/>
              <a:t>三、薄透镜作图法</a:t>
            </a:r>
            <a:endParaRPr lang="en-US" altLang="zh-CN" dirty="0"/>
          </a:p>
        </p:txBody>
      </p:sp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9543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三对共轭的特殊光线</a:t>
            </a:r>
          </a:p>
        </p:txBody>
      </p:sp>
      <p:sp>
        <p:nvSpPr>
          <p:cNvPr id="81" name="Line 2"/>
          <p:cNvSpPr>
            <a:spLocks noChangeShapeType="1"/>
          </p:cNvSpPr>
          <p:nvPr/>
        </p:nvSpPr>
        <p:spPr bwMode="auto">
          <a:xfrm>
            <a:off x="815280" y="2931014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" name="Arc 3"/>
          <p:cNvSpPr>
            <a:spLocks/>
          </p:cNvSpPr>
          <p:nvPr/>
        </p:nvSpPr>
        <p:spPr bwMode="auto">
          <a:xfrm>
            <a:off x="3558480" y="1275252"/>
            <a:ext cx="1295400" cy="3087687"/>
          </a:xfrm>
          <a:custGeom>
            <a:avLst/>
            <a:gdLst>
              <a:gd name="T0" fmla="*/ 2147483647 w 21600"/>
              <a:gd name="T1" fmla="*/ 0 h 21240"/>
              <a:gd name="T2" fmla="*/ 2147483647 w 21600"/>
              <a:gd name="T3" fmla="*/ 2147483647 h 21240"/>
              <a:gd name="T4" fmla="*/ 0 w 21600"/>
              <a:gd name="T5" fmla="*/ 2147483647 h 21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40" fill="none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</a:path>
              <a:path w="21600" h="21240" stroke="0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  <a:lnTo>
                  <a:pt x="0" y="10697"/>
                </a:lnTo>
                <a:lnTo>
                  <a:pt x="1876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3" name="Arc 4"/>
          <p:cNvSpPr>
            <a:spLocks/>
          </p:cNvSpPr>
          <p:nvPr/>
        </p:nvSpPr>
        <p:spPr bwMode="auto">
          <a:xfrm rot="10774919">
            <a:off x="4509393" y="1275252"/>
            <a:ext cx="1790700" cy="3087687"/>
          </a:xfrm>
          <a:custGeom>
            <a:avLst/>
            <a:gdLst>
              <a:gd name="T0" fmla="*/ 2147483647 w 21600"/>
              <a:gd name="T1" fmla="*/ 0 h 19622"/>
              <a:gd name="T2" fmla="*/ 2147483647 w 21600"/>
              <a:gd name="T3" fmla="*/ 2147483647 h 19622"/>
              <a:gd name="T4" fmla="*/ 0 w 21600"/>
              <a:gd name="T5" fmla="*/ 2147483647 h 196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622" fill="none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</a:path>
              <a:path w="21600" h="19622" stroke="0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  <a:lnTo>
                  <a:pt x="0" y="9700"/>
                </a:lnTo>
                <a:lnTo>
                  <a:pt x="1929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Line 5"/>
          <p:cNvSpPr>
            <a:spLocks noChangeShapeType="1"/>
          </p:cNvSpPr>
          <p:nvPr/>
        </p:nvSpPr>
        <p:spPr bwMode="auto">
          <a:xfrm>
            <a:off x="2491680" y="276273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6"/>
          <p:cNvSpPr>
            <a:spLocks noChangeShapeType="1"/>
          </p:cNvSpPr>
          <p:nvPr/>
        </p:nvSpPr>
        <p:spPr bwMode="auto">
          <a:xfrm>
            <a:off x="6758880" y="268653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6" name="Line 7"/>
          <p:cNvSpPr>
            <a:spLocks noChangeShapeType="1"/>
          </p:cNvSpPr>
          <p:nvPr/>
        </p:nvSpPr>
        <p:spPr bwMode="auto">
          <a:xfrm>
            <a:off x="1348680" y="1695939"/>
            <a:ext cx="3352800" cy="0"/>
          </a:xfrm>
          <a:prstGeom prst="line">
            <a:avLst/>
          </a:prstGeom>
          <a:noFill/>
          <a:ln w="5715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>
            <a:off x="4701480" y="1695939"/>
            <a:ext cx="3429000" cy="2057400"/>
          </a:xfrm>
          <a:prstGeom prst="line">
            <a:avLst/>
          </a:prstGeom>
          <a:noFill/>
          <a:ln w="5715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" name="Line 9"/>
          <p:cNvSpPr>
            <a:spLocks noChangeShapeType="1"/>
          </p:cNvSpPr>
          <p:nvPr/>
        </p:nvSpPr>
        <p:spPr bwMode="auto">
          <a:xfrm>
            <a:off x="613668" y="2067414"/>
            <a:ext cx="3962400" cy="1800225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572893" y="3867639"/>
            <a:ext cx="3810000" cy="0"/>
          </a:xfrm>
          <a:prstGeom prst="line">
            <a:avLst/>
          </a:prstGeom>
          <a:noFill/>
          <a:ln w="57150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0" name="Line 11"/>
          <p:cNvSpPr>
            <a:spLocks noChangeShapeType="1"/>
          </p:cNvSpPr>
          <p:nvPr/>
        </p:nvSpPr>
        <p:spPr bwMode="auto">
          <a:xfrm flipH="1" flipV="1">
            <a:off x="815280" y="1619739"/>
            <a:ext cx="3886200" cy="12954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1" name="Line 12"/>
          <p:cNvSpPr>
            <a:spLocks noChangeShapeType="1"/>
          </p:cNvSpPr>
          <p:nvPr/>
        </p:nvSpPr>
        <p:spPr bwMode="auto">
          <a:xfrm flipH="1" flipV="1">
            <a:off x="4701480" y="2915139"/>
            <a:ext cx="3886200" cy="129540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2123728" y="2924944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itchFamily="18" charset="0"/>
              </a:rPr>
              <a:t>F</a:t>
            </a:r>
          </a:p>
        </p:txBody>
      </p:sp>
      <p:sp>
        <p:nvSpPr>
          <p:cNvPr id="93" name="Text Box 19"/>
          <p:cNvSpPr txBox="1">
            <a:spLocks noChangeArrowheads="1"/>
          </p:cNvSpPr>
          <p:nvPr/>
        </p:nvSpPr>
        <p:spPr bwMode="auto">
          <a:xfrm>
            <a:off x="6372200" y="2924944"/>
            <a:ext cx="40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itchFamily="18" charset="0"/>
              </a:rPr>
              <a:t>F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'</a:t>
            </a:r>
          </a:p>
        </p:txBody>
      </p:sp>
      <p:sp>
        <p:nvSpPr>
          <p:cNvPr id="94" name="Text Box 15"/>
          <p:cNvSpPr txBox="1">
            <a:spLocks noChangeArrowheads="1"/>
          </p:cNvSpPr>
          <p:nvPr/>
        </p:nvSpPr>
        <p:spPr bwMode="auto">
          <a:xfrm>
            <a:off x="1487561" y="4606826"/>
            <a:ext cx="6054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平行于光轴的入射光线←→经过像方焦点的光线</a:t>
            </a:r>
          </a:p>
        </p:txBody>
      </p:sp>
      <p:sp>
        <p:nvSpPr>
          <p:cNvPr id="95" name="Text Box 16"/>
          <p:cNvSpPr txBox="1">
            <a:spLocks noChangeArrowheads="1"/>
          </p:cNvSpPr>
          <p:nvPr/>
        </p:nvSpPr>
        <p:spPr bwMode="auto">
          <a:xfrm>
            <a:off x="1487561" y="5098951"/>
            <a:ext cx="6054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经过物方焦点的光线←→平行于光轴的像方光线</a:t>
            </a:r>
          </a:p>
        </p:txBody>
      </p:sp>
      <p:sp>
        <p:nvSpPr>
          <p:cNvPr id="96" name="Text Box 17"/>
          <p:cNvSpPr txBox="1">
            <a:spLocks noChangeArrowheads="1"/>
          </p:cNvSpPr>
          <p:nvPr/>
        </p:nvSpPr>
        <p:spPr bwMode="auto">
          <a:xfrm>
            <a:off x="1487561" y="5589488"/>
            <a:ext cx="69008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经过透镜光心的入射光线←→经过透镜光心的像方光线</a:t>
            </a:r>
          </a:p>
        </p:txBody>
      </p:sp>
      <p:sp>
        <p:nvSpPr>
          <p:cNvPr id="99" name="Text Box 14"/>
          <p:cNvSpPr txBox="1">
            <a:spLocks noChangeArrowheads="1"/>
          </p:cNvSpPr>
          <p:nvPr/>
        </p:nvSpPr>
        <p:spPr bwMode="auto">
          <a:xfrm>
            <a:off x="815280" y="3981939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5082480" y="3958025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焦平面</a:t>
            </a:r>
          </a:p>
        </p:txBody>
      </p:sp>
    </p:spTree>
    <p:extLst>
      <p:ext uri="{BB962C8B-B14F-4D97-AF65-F5344CB8AC3E}">
        <p14:creationId xmlns:p14="http://schemas.microsoft.com/office/powerpoint/2010/main" val="250054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4" grpId="0"/>
      <p:bldP spid="95" grpId="0"/>
      <p:bldP spid="9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透镜作图法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885825" y="36353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Arc 3"/>
          <p:cNvSpPr>
            <a:spLocks/>
          </p:cNvSpPr>
          <p:nvPr/>
        </p:nvSpPr>
        <p:spPr bwMode="auto">
          <a:xfrm>
            <a:off x="3629025" y="1700213"/>
            <a:ext cx="1295400" cy="3824287"/>
          </a:xfrm>
          <a:custGeom>
            <a:avLst/>
            <a:gdLst>
              <a:gd name="T0" fmla="*/ 2147483647 w 21600"/>
              <a:gd name="T1" fmla="*/ 0 h 21240"/>
              <a:gd name="T2" fmla="*/ 2147483647 w 21600"/>
              <a:gd name="T3" fmla="*/ 2147483647 h 21240"/>
              <a:gd name="T4" fmla="*/ 0 w 21600"/>
              <a:gd name="T5" fmla="*/ 2147483647 h 21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40" fill="none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</a:path>
              <a:path w="21600" h="21240" stroke="0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  <a:lnTo>
                  <a:pt x="0" y="10697"/>
                </a:lnTo>
                <a:lnTo>
                  <a:pt x="1876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Arc 4"/>
          <p:cNvSpPr>
            <a:spLocks/>
          </p:cNvSpPr>
          <p:nvPr/>
        </p:nvSpPr>
        <p:spPr bwMode="auto">
          <a:xfrm rot="10774919">
            <a:off x="4581525" y="1717675"/>
            <a:ext cx="1790700" cy="3771900"/>
          </a:xfrm>
          <a:custGeom>
            <a:avLst/>
            <a:gdLst>
              <a:gd name="T0" fmla="*/ 2147483647 w 21600"/>
              <a:gd name="T1" fmla="*/ 0 h 19622"/>
              <a:gd name="T2" fmla="*/ 2147483647 w 21600"/>
              <a:gd name="T3" fmla="*/ 2147483647 h 19622"/>
              <a:gd name="T4" fmla="*/ 0 w 21600"/>
              <a:gd name="T5" fmla="*/ 2147483647 h 196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622" fill="none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</a:path>
              <a:path w="21600" h="19622" stroke="0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  <a:lnTo>
                  <a:pt x="0" y="9700"/>
                </a:lnTo>
                <a:lnTo>
                  <a:pt x="1929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2562225" y="34671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829425" y="33909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885825" y="2019300"/>
            <a:ext cx="3886200" cy="6858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8"/>
          <p:cNvSpPr>
            <a:spLocks noChangeShapeType="1"/>
          </p:cNvSpPr>
          <p:nvPr/>
        </p:nvSpPr>
        <p:spPr bwMode="auto">
          <a:xfrm flipV="1">
            <a:off x="6829425" y="17145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4695825" y="2705100"/>
            <a:ext cx="3124200" cy="19050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2562225" y="16383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657225" y="3314700"/>
            <a:ext cx="4114800" cy="68580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4772025" y="4000500"/>
            <a:ext cx="4038600" cy="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/>
          </p:nvPr>
        </p:nvGraphicFramePr>
        <p:xfrm>
          <a:off x="2133600" y="3573463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73463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/>
          </p:nvPr>
        </p:nvGraphicFramePr>
        <p:xfrm>
          <a:off x="6787897" y="3543672"/>
          <a:ext cx="61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5" imgW="190335" imgH="164957" progId="Equation.3">
                  <p:embed/>
                </p:oleObj>
              </mc:Choice>
              <mc:Fallback>
                <p:oleObj name="Equation" r:id="rId5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897" y="3543672"/>
                        <a:ext cx="61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295400" y="5516563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562600" y="5492649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焦平面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7315200" y="356173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681558" y="3606314"/>
            <a:ext cx="158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</p:spTree>
    <p:extLst>
      <p:ext uri="{BB962C8B-B14F-4D97-AF65-F5344CB8AC3E}">
        <p14:creationId xmlns:p14="http://schemas.microsoft.com/office/powerpoint/2010/main" val="252980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透镜作图法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>
            <a:off x="638175" y="3495675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Arc 3"/>
          <p:cNvSpPr>
            <a:spLocks/>
          </p:cNvSpPr>
          <p:nvPr/>
        </p:nvSpPr>
        <p:spPr bwMode="auto">
          <a:xfrm rot="10774919">
            <a:off x="4333875" y="1577975"/>
            <a:ext cx="1790700" cy="3771900"/>
          </a:xfrm>
          <a:custGeom>
            <a:avLst/>
            <a:gdLst>
              <a:gd name="T0" fmla="*/ 2147483647 w 21600"/>
              <a:gd name="T1" fmla="*/ 0 h 19622"/>
              <a:gd name="T2" fmla="*/ 2147483647 w 21600"/>
              <a:gd name="T3" fmla="*/ 2147483647 h 19622"/>
              <a:gd name="T4" fmla="*/ 0 w 21600"/>
              <a:gd name="T5" fmla="*/ 2147483647 h 196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622" fill="none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</a:path>
              <a:path w="21600" h="19622" stroke="0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  <a:lnTo>
                  <a:pt x="0" y="9700"/>
                </a:lnTo>
                <a:lnTo>
                  <a:pt x="1929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638175" y="1879600"/>
            <a:ext cx="3886200" cy="6858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6581775" y="15748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4524375" y="2565400"/>
            <a:ext cx="3048000" cy="19050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2314575" y="1498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714375" y="2184400"/>
            <a:ext cx="3810000" cy="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>
            <a:off x="4524375" y="2184400"/>
            <a:ext cx="3581400" cy="220980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Arc 10"/>
          <p:cNvSpPr>
            <a:spLocks/>
          </p:cNvSpPr>
          <p:nvPr/>
        </p:nvSpPr>
        <p:spPr bwMode="auto">
          <a:xfrm>
            <a:off x="3381375" y="1560513"/>
            <a:ext cx="1295400" cy="3824287"/>
          </a:xfrm>
          <a:custGeom>
            <a:avLst/>
            <a:gdLst>
              <a:gd name="T0" fmla="*/ 2147483647 w 21600"/>
              <a:gd name="T1" fmla="*/ 0 h 21240"/>
              <a:gd name="T2" fmla="*/ 2147483647 w 21600"/>
              <a:gd name="T3" fmla="*/ 2147483647 h 21240"/>
              <a:gd name="T4" fmla="*/ 0 w 21600"/>
              <a:gd name="T5" fmla="*/ 2147483647 h 21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40" fill="none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</a:path>
              <a:path w="21600" h="21240" stroke="0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  <a:lnTo>
                  <a:pt x="0" y="10697"/>
                </a:lnTo>
                <a:lnTo>
                  <a:pt x="1876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1295400" y="5516563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5562600" y="5492649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焦平面</a:t>
            </a: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7164288" y="3588878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25125" y="3622061"/>
            <a:ext cx="158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/>
          </p:nvPr>
        </p:nvGraphicFramePr>
        <p:xfrm>
          <a:off x="2264543" y="3583961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6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4543" y="3583961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/>
          </p:nvPr>
        </p:nvGraphicFramePr>
        <p:xfrm>
          <a:off x="6007100" y="3463925"/>
          <a:ext cx="61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Equation" r:id="rId5" imgW="190335" imgH="164957" progId="Equation.3">
                  <p:embed/>
                </p:oleObj>
              </mc:Choice>
              <mc:Fallback>
                <p:oleObj name="Equation" r:id="rId5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7100" y="3463925"/>
                        <a:ext cx="61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860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一、薄透镜</a:t>
            </a:r>
            <a:endParaRPr lang="zh-CN" altLang="en-US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invGray">
          <a:xfrm>
            <a:off x="248896" y="1451402"/>
            <a:ext cx="41764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透镜：由两个折射球面构成的光具组，球面间为透镜媒质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。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invGray">
          <a:xfrm>
            <a:off x="283528" y="2944837"/>
            <a:ext cx="4176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薄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透镜</a:t>
            </a:r>
            <a:endParaRPr lang="en-US" altLang="zh-CN" sz="2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invGray">
          <a:xfrm>
            <a:off x="275616" y="971004"/>
            <a:ext cx="4176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rPr>
              <a:t>透镜</a:t>
            </a:r>
            <a:endParaRPr lang="en-US" altLang="zh-CN" sz="2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itchFamily="18" charset="0"/>
            </a:endParaRPr>
          </a:p>
        </p:txBody>
      </p:sp>
      <p:sp>
        <p:nvSpPr>
          <p:cNvPr id="25" name="矩形 5"/>
          <p:cNvSpPr>
            <a:spLocks noChangeArrowheads="1"/>
          </p:cNvSpPr>
          <p:nvPr/>
        </p:nvSpPr>
        <p:spPr bwMode="auto">
          <a:xfrm>
            <a:off x="349583" y="3626694"/>
            <a:ext cx="397509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由两个折射球面组成，过两球面圆心的直线为光轴，顶点间距 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4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。如果满足：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6" name="对象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204802"/>
              </p:ext>
            </p:extLst>
          </p:nvPr>
        </p:nvGraphicFramePr>
        <p:xfrm>
          <a:off x="922372" y="4826844"/>
          <a:ext cx="2898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6" r:id="rId3" imgW="1167893" imgH="215806" progId="Equation.3">
                  <p:embed/>
                </p:oleObj>
              </mc:Choice>
              <mc:Fallback>
                <p:oleObj r:id="rId3" imgW="116789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72" y="4826844"/>
                        <a:ext cx="289877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423863" y="5545663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就是薄透镜，通常可以认为</a:t>
            </a:r>
          </a:p>
        </p:txBody>
      </p:sp>
      <p:graphicFrame>
        <p:nvGraphicFramePr>
          <p:cNvPr id="28" name="对象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58681"/>
              </p:ext>
            </p:extLst>
          </p:nvPr>
        </p:nvGraphicFramePr>
        <p:xfrm>
          <a:off x="4324673" y="5539313"/>
          <a:ext cx="9620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7" r:id="rId5" imgW="380670" imgH="177646" progId="Equation.3">
                  <p:embed/>
                </p:oleObj>
              </mc:Choice>
              <mc:Fallback>
                <p:oleObj r:id="rId5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673" y="5539313"/>
                        <a:ext cx="96202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427663" y="6007625"/>
            <a:ext cx="62547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此时，两球面顶点重合，称为</a:t>
            </a:r>
            <a:r>
              <a:rPr lang="zh-CN" altLang="en-US" b="1" dirty="0">
                <a:solidFill>
                  <a:srgbClr val="0066FF"/>
                </a:solidFill>
              </a:rPr>
              <a:t>光心</a:t>
            </a:r>
            <a:r>
              <a:rPr lang="zh-CN" altLang="en-US" dirty="0"/>
              <a:t>，记为</a:t>
            </a:r>
            <a:r>
              <a:rPr lang="en-US" altLang="zh-CN" i="1" dirty="0"/>
              <a:t>O</a:t>
            </a:r>
            <a:r>
              <a:rPr lang="zh-CN" altLang="en-US" dirty="0"/>
              <a:t>。</a:t>
            </a:r>
          </a:p>
        </p:txBody>
      </p:sp>
      <p:pic>
        <p:nvPicPr>
          <p:cNvPr id="30" name="Picture 14" descr="未命名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694" y="1648668"/>
            <a:ext cx="4643437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036"/>
          <p:cNvSpPr txBox="1">
            <a:spLocks noChangeArrowheads="1"/>
          </p:cNvSpPr>
          <p:nvPr/>
        </p:nvSpPr>
        <p:spPr bwMode="auto">
          <a:xfrm>
            <a:off x="5508104" y="4596011"/>
            <a:ext cx="2880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通常情况</a:t>
            </a:r>
            <a:r>
              <a:rPr lang="zh-CN" altLang="en-US" dirty="0" smtClean="0"/>
              <a:t>下 </a:t>
            </a:r>
            <a:r>
              <a:rPr lang="en-US" altLang="zh-CN" i="1" dirty="0" smtClean="0"/>
              <a:t>n=n' </a:t>
            </a:r>
            <a:r>
              <a:rPr lang="zh-CN" altLang="en-US" i="1" dirty="0" smtClean="0"/>
              <a:t>≈ </a:t>
            </a:r>
            <a:r>
              <a:rPr lang="en-US" altLang="zh-CN" i="1" dirty="0" smtClean="0"/>
              <a:t>1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26717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9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透镜作图法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>
            <a:off x="533400" y="3551238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Arc 3"/>
          <p:cNvSpPr>
            <a:spLocks/>
          </p:cNvSpPr>
          <p:nvPr/>
        </p:nvSpPr>
        <p:spPr bwMode="auto">
          <a:xfrm>
            <a:off x="3276600" y="1616075"/>
            <a:ext cx="1295400" cy="3824288"/>
          </a:xfrm>
          <a:custGeom>
            <a:avLst/>
            <a:gdLst>
              <a:gd name="T0" fmla="*/ 2147483647 w 21600"/>
              <a:gd name="T1" fmla="*/ 0 h 21240"/>
              <a:gd name="T2" fmla="*/ 2147483647 w 21600"/>
              <a:gd name="T3" fmla="*/ 2147483647 h 21240"/>
              <a:gd name="T4" fmla="*/ 0 w 21600"/>
              <a:gd name="T5" fmla="*/ 2147483647 h 21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40" fill="none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</a:path>
              <a:path w="21600" h="21240" stroke="0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  <a:lnTo>
                  <a:pt x="0" y="10697"/>
                </a:lnTo>
                <a:lnTo>
                  <a:pt x="1876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Arc 4"/>
          <p:cNvSpPr>
            <a:spLocks/>
          </p:cNvSpPr>
          <p:nvPr/>
        </p:nvSpPr>
        <p:spPr bwMode="auto">
          <a:xfrm rot="10774919">
            <a:off x="4229100" y="1633538"/>
            <a:ext cx="1790700" cy="3771900"/>
          </a:xfrm>
          <a:custGeom>
            <a:avLst/>
            <a:gdLst>
              <a:gd name="T0" fmla="*/ 2147483647 w 21600"/>
              <a:gd name="T1" fmla="*/ 0 h 19622"/>
              <a:gd name="T2" fmla="*/ 2147483647 w 21600"/>
              <a:gd name="T3" fmla="*/ 2147483647 h 19622"/>
              <a:gd name="T4" fmla="*/ 0 w 21600"/>
              <a:gd name="T5" fmla="*/ 2147483647 h 196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9622" fill="none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</a:path>
              <a:path w="21600" h="19622" stroke="0" extrusionOk="0">
                <a:moveTo>
                  <a:pt x="19299" y="0"/>
                </a:moveTo>
                <a:cubicBezTo>
                  <a:pt x="20812" y="3009"/>
                  <a:pt x="21600" y="6331"/>
                  <a:pt x="21600" y="9700"/>
                </a:cubicBezTo>
                <a:cubicBezTo>
                  <a:pt x="21600" y="13152"/>
                  <a:pt x="20772" y="16555"/>
                  <a:pt x="19186" y="19622"/>
                </a:cubicBezTo>
                <a:lnTo>
                  <a:pt x="0" y="9700"/>
                </a:lnTo>
                <a:lnTo>
                  <a:pt x="1929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381000" y="2773363"/>
            <a:ext cx="4038600" cy="76200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4343400" y="3535363"/>
            <a:ext cx="4038600" cy="762000"/>
          </a:xfrm>
          <a:prstGeom prst="line">
            <a:avLst/>
          </a:prstGeom>
          <a:noFill/>
          <a:ln w="3810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V="1">
            <a:off x="6477000" y="1630363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209800" y="1554163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533400" y="1935163"/>
            <a:ext cx="3886200" cy="6858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>
            <a:off x="4419600" y="2620963"/>
            <a:ext cx="3048000" cy="19050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295400" y="5516563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562600" y="5492649"/>
            <a:ext cx="1828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焦平面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/>
          </p:nvPr>
        </p:nvGraphicFramePr>
        <p:xfrm>
          <a:off x="6660232" y="3481849"/>
          <a:ext cx="61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Equation" r:id="rId3" imgW="190335" imgH="164957" progId="Equation.3">
                  <p:embed/>
                </p:oleObj>
              </mc:Choice>
              <mc:Fallback>
                <p:oleObj name="Equation" r:id="rId3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481849"/>
                        <a:ext cx="61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/>
          </p:nvPr>
        </p:nvGraphicFramePr>
        <p:xfrm>
          <a:off x="2133600" y="3573463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1" name="Equation" r:id="rId5" imgW="164885" imgH="164885" progId="Equation.3">
                  <p:embed/>
                </p:oleObj>
              </mc:Choice>
              <mc:Fallback>
                <p:oleObj name="Equation" r:id="rId5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73463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7164288" y="3588878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625125" y="3622061"/>
            <a:ext cx="158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</p:spTree>
    <p:extLst>
      <p:ext uri="{BB962C8B-B14F-4D97-AF65-F5344CB8AC3E}">
        <p14:creationId xmlns:p14="http://schemas.microsoft.com/office/powerpoint/2010/main" val="105236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负透镜作图法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>
            <a:off x="539750" y="33020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Arc 3"/>
          <p:cNvSpPr>
            <a:spLocks/>
          </p:cNvSpPr>
          <p:nvPr/>
        </p:nvSpPr>
        <p:spPr bwMode="auto">
          <a:xfrm>
            <a:off x="3429000" y="1465263"/>
            <a:ext cx="1066800" cy="3663950"/>
          </a:xfrm>
          <a:custGeom>
            <a:avLst/>
            <a:gdLst>
              <a:gd name="T0" fmla="*/ 1965147786 w 21600"/>
              <a:gd name="T1" fmla="*/ 0 h 28439"/>
              <a:gd name="T2" fmla="*/ 1952497810 w 21600"/>
              <a:gd name="T3" fmla="*/ 2147483647 h 28439"/>
              <a:gd name="T4" fmla="*/ 0 w 21600"/>
              <a:gd name="T5" fmla="*/ 2147483647 h 284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439" fill="none" extrusionOk="0">
                <a:moveTo>
                  <a:pt x="16311" y="0"/>
                </a:moveTo>
                <a:cubicBezTo>
                  <a:pt x="19722" y="3929"/>
                  <a:pt x="21600" y="8957"/>
                  <a:pt x="21600" y="14160"/>
                </a:cubicBezTo>
                <a:cubicBezTo>
                  <a:pt x="21600" y="19417"/>
                  <a:pt x="19682" y="24494"/>
                  <a:pt x="16207" y="28439"/>
                </a:cubicBezTo>
              </a:path>
              <a:path w="21600" h="28439" stroke="0" extrusionOk="0">
                <a:moveTo>
                  <a:pt x="16311" y="0"/>
                </a:moveTo>
                <a:cubicBezTo>
                  <a:pt x="19722" y="3929"/>
                  <a:pt x="21600" y="8957"/>
                  <a:pt x="21600" y="14160"/>
                </a:cubicBezTo>
                <a:cubicBezTo>
                  <a:pt x="21600" y="19417"/>
                  <a:pt x="19682" y="24494"/>
                  <a:pt x="16207" y="28439"/>
                </a:cubicBezTo>
                <a:lnTo>
                  <a:pt x="0" y="14160"/>
                </a:lnTo>
                <a:lnTo>
                  <a:pt x="1631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Arc 4"/>
          <p:cNvSpPr>
            <a:spLocks/>
          </p:cNvSpPr>
          <p:nvPr/>
        </p:nvSpPr>
        <p:spPr bwMode="auto">
          <a:xfrm rot="10800000">
            <a:off x="4572000" y="1466850"/>
            <a:ext cx="1905000" cy="3686175"/>
          </a:xfrm>
          <a:custGeom>
            <a:avLst/>
            <a:gdLst>
              <a:gd name="T0" fmla="*/ 2147483647 w 21600"/>
              <a:gd name="T1" fmla="*/ 0 h 28632"/>
              <a:gd name="T2" fmla="*/ 2147483647 w 21600"/>
              <a:gd name="T3" fmla="*/ 2147483647 h 28632"/>
              <a:gd name="T4" fmla="*/ 0 w 21600"/>
              <a:gd name="T5" fmla="*/ 2147483647 h 28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632" fill="none" extrusionOk="0">
                <a:moveTo>
                  <a:pt x="16154" y="0"/>
                </a:moveTo>
                <a:cubicBezTo>
                  <a:pt x="19662" y="3952"/>
                  <a:pt x="21600" y="9053"/>
                  <a:pt x="21600" y="14338"/>
                </a:cubicBezTo>
                <a:cubicBezTo>
                  <a:pt x="21600" y="19602"/>
                  <a:pt x="19677" y="24685"/>
                  <a:pt x="16193" y="28631"/>
                </a:cubicBezTo>
              </a:path>
              <a:path w="21600" h="28632" stroke="0" extrusionOk="0">
                <a:moveTo>
                  <a:pt x="16154" y="0"/>
                </a:moveTo>
                <a:cubicBezTo>
                  <a:pt x="19662" y="3952"/>
                  <a:pt x="21600" y="9053"/>
                  <a:pt x="21600" y="14338"/>
                </a:cubicBezTo>
                <a:cubicBezTo>
                  <a:pt x="21600" y="19602"/>
                  <a:pt x="19677" y="24685"/>
                  <a:pt x="16193" y="28631"/>
                </a:cubicBezTo>
                <a:lnTo>
                  <a:pt x="0" y="14338"/>
                </a:lnTo>
                <a:lnTo>
                  <a:pt x="1615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4191000" y="5105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4267200" y="1447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V="1">
            <a:off x="2590800" y="1371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V="1">
            <a:off x="6705600" y="1524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29" name="Object 9"/>
          <p:cNvGraphicFramePr>
            <a:graphicFrameLocks noChangeAspect="1"/>
          </p:cNvGraphicFramePr>
          <p:nvPr/>
        </p:nvGraphicFramePr>
        <p:xfrm>
          <a:off x="6248400" y="3276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4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>
            <p:extLst/>
          </p:nvPr>
        </p:nvGraphicFramePr>
        <p:xfrm>
          <a:off x="2587898" y="3276600"/>
          <a:ext cx="61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5" name="Equation" r:id="rId5" imgW="190335" imgH="164957" progId="Equation.3">
                  <p:embed/>
                </p:oleObj>
              </mc:Choice>
              <mc:Fallback>
                <p:oleObj name="Equation" r:id="rId5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898" y="3276600"/>
                        <a:ext cx="61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990600" y="3429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6775648" y="3448665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676400" y="5181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像方焦平面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940152" y="5157192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>
            <a:off x="1427462" y="1412776"/>
            <a:ext cx="2286000" cy="9906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>
            <a:off x="1403648" y="1412776"/>
            <a:ext cx="3048000" cy="12954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H="1" flipV="1">
            <a:off x="1547813" y="2349500"/>
            <a:ext cx="2947987" cy="3937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H="1" flipV="1">
            <a:off x="609600" y="1676400"/>
            <a:ext cx="7620000" cy="31242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4495800" y="2743200"/>
            <a:ext cx="3892550" cy="614363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23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负透镜作图法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539750" y="33020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Arc 3"/>
          <p:cNvSpPr>
            <a:spLocks/>
          </p:cNvSpPr>
          <p:nvPr/>
        </p:nvSpPr>
        <p:spPr bwMode="auto">
          <a:xfrm>
            <a:off x="3429000" y="1465263"/>
            <a:ext cx="1066800" cy="3663950"/>
          </a:xfrm>
          <a:custGeom>
            <a:avLst/>
            <a:gdLst>
              <a:gd name="T0" fmla="*/ 1965147786 w 21600"/>
              <a:gd name="T1" fmla="*/ 0 h 28439"/>
              <a:gd name="T2" fmla="*/ 1952497810 w 21600"/>
              <a:gd name="T3" fmla="*/ 2147483647 h 28439"/>
              <a:gd name="T4" fmla="*/ 0 w 21600"/>
              <a:gd name="T5" fmla="*/ 2147483647 h 284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439" fill="none" extrusionOk="0">
                <a:moveTo>
                  <a:pt x="16311" y="0"/>
                </a:moveTo>
                <a:cubicBezTo>
                  <a:pt x="19722" y="3929"/>
                  <a:pt x="21600" y="8957"/>
                  <a:pt x="21600" y="14160"/>
                </a:cubicBezTo>
                <a:cubicBezTo>
                  <a:pt x="21600" y="19417"/>
                  <a:pt x="19682" y="24494"/>
                  <a:pt x="16207" y="28439"/>
                </a:cubicBezTo>
              </a:path>
              <a:path w="21600" h="28439" stroke="0" extrusionOk="0">
                <a:moveTo>
                  <a:pt x="16311" y="0"/>
                </a:moveTo>
                <a:cubicBezTo>
                  <a:pt x="19722" y="3929"/>
                  <a:pt x="21600" y="8957"/>
                  <a:pt x="21600" y="14160"/>
                </a:cubicBezTo>
                <a:cubicBezTo>
                  <a:pt x="21600" y="19417"/>
                  <a:pt x="19682" y="24494"/>
                  <a:pt x="16207" y="28439"/>
                </a:cubicBezTo>
                <a:lnTo>
                  <a:pt x="0" y="14160"/>
                </a:lnTo>
                <a:lnTo>
                  <a:pt x="1631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Arc 4"/>
          <p:cNvSpPr>
            <a:spLocks/>
          </p:cNvSpPr>
          <p:nvPr/>
        </p:nvSpPr>
        <p:spPr bwMode="auto">
          <a:xfrm rot="10800000">
            <a:off x="4572000" y="1466850"/>
            <a:ext cx="1905000" cy="3686175"/>
          </a:xfrm>
          <a:custGeom>
            <a:avLst/>
            <a:gdLst>
              <a:gd name="T0" fmla="*/ 2147483647 w 21600"/>
              <a:gd name="T1" fmla="*/ 0 h 28632"/>
              <a:gd name="T2" fmla="*/ 2147483647 w 21600"/>
              <a:gd name="T3" fmla="*/ 2147483647 h 28632"/>
              <a:gd name="T4" fmla="*/ 0 w 21600"/>
              <a:gd name="T5" fmla="*/ 2147483647 h 28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632" fill="none" extrusionOk="0">
                <a:moveTo>
                  <a:pt x="16154" y="0"/>
                </a:moveTo>
                <a:cubicBezTo>
                  <a:pt x="19662" y="3952"/>
                  <a:pt x="21600" y="9053"/>
                  <a:pt x="21600" y="14338"/>
                </a:cubicBezTo>
                <a:cubicBezTo>
                  <a:pt x="21600" y="19602"/>
                  <a:pt x="19677" y="24685"/>
                  <a:pt x="16193" y="28631"/>
                </a:cubicBezTo>
              </a:path>
              <a:path w="21600" h="28632" stroke="0" extrusionOk="0">
                <a:moveTo>
                  <a:pt x="16154" y="0"/>
                </a:moveTo>
                <a:cubicBezTo>
                  <a:pt x="19662" y="3952"/>
                  <a:pt x="21600" y="9053"/>
                  <a:pt x="21600" y="14338"/>
                </a:cubicBezTo>
                <a:cubicBezTo>
                  <a:pt x="21600" y="19602"/>
                  <a:pt x="19677" y="24685"/>
                  <a:pt x="16193" y="28631"/>
                </a:cubicBezTo>
                <a:lnTo>
                  <a:pt x="0" y="14338"/>
                </a:lnTo>
                <a:lnTo>
                  <a:pt x="1615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4191000" y="5105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>
            <a:off x="4267200" y="1447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" name="Line 7"/>
          <p:cNvSpPr>
            <a:spLocks noChangeShapeType="1"/>
          </p:cNvSpPr>
          <p:nvPr/>
        </p:nvSpPr>
        <p:spPr bwMode="auto">
          <a:xfrm flipV="1">
            <a:off x="2590800" y="1371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6705600" y="1524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42" name="Object 9"/>
          <p:cNvGraphicFramePr>
            <a:graphicFrameLocks noChangeAspect="1"/>
          </p:cNvGraphicFramePr>
          <p:nvPr/>
        </p:nvGraphicFramePr>
        <p:xfrm>
          <a:off x="6248400" y="32766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8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76600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0"/>
          <p:cNvGraphicFramePr>
            <a:graphicFrameLocks noChangeAspect="1"/>
          </p:cNvGraphicFramePr>
          <p:nvPr>
            <p:extLst/>
          </p:nvPr>
        </p:nvGraphicFramePr>
        <p:xfrm>
          <a:off x="2652252" y="3302564"/>
          <a:ext cx="61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9" name="Equation" r:id="rId5" imgW="190335" imgH="164957" progId="Equation.3">
                  <p:embed/>
                </p:oleObj>
              </mc:Choice>
              <mc:Fallback>
                <p:oleObj name="Equation" r:id="rId5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252" y="3302564"/>
                        <a:ext cx="61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1101990" y="33528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781800" y="3429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1735088" y="5085184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像方焦平面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5868144" y="5060032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48" name="Line 15"/>
          <p:cNvSpPr>
            <a:spLocks noChangeShapeType="1"/>
          </p:cNvSpPr>
          <p:nvPr/>
        </p:nvSpPr>
        <p:spPr bwMode="auto">
          <a:xfrm>
            <a:off x="1447800" y="1447800"/>
            <a:ext cx="3048000" cy="12954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16"/>
          <p:cNvSpPr>
            <a:spLocks noChangeShapeType="1"/>
          </p:cNvSpPr>
          <p:nvPr/>
        </p:nvSpPr>
        <p:spPr bwMode="auto">
          <a:xfrm flipH="1" flipV="1">
            <a:off x="1600200" y="2286000"/>
            <a:ext cx="2895600" cy="4572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17"/>
          <p:cNvSpPr>
            <a:spLocks noChangeShapeType="1"/>
          </p:cNvSpPr>
          <p:nvPr/>
        </p:nvSpPr>
        <p:spPr bwMode="auto">
          <a:xfrm>
            <a:off x="4495800" y="2743200"/>
            <a:ext cx="3810000" cy="6096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2743200" y="1600200"/>
            <a:ext cx="1934308" cy="8382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19"/>
          <p:cNvSpPr>
            <a:spLocks noChangeShapeType="1"/>
          </p:cNvSpPr>
          <p:nvPr/>
        </p:nvSpPr>
        <p:spPr bwMode="auto">
          <a:xfrm>
            <a:off x="1981200" y="2438400"/>
            <a:ext cx="2667000" cy="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Line 20"/>
          <p:cNvSpPr>
            <a:spLocks noChangeShapeType="1"/>
          </p:cNvSpPr>
          <p:nvPr/>
        </p:nvSpPr>
        <p:spPr bwMode="auto">
          <a:xfrm>
            <a:off x="4648200" y="2438400"/>
            <a:ext cx="3048000" cy="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18"/>
          <p:cNvSpPr>
            <a:spLocks noChangeShapeType="1"/>
          </p:cNvSpPr>
          <p:nvPr/>
        </p:nvSpPr>
        <p:spPr bwMode="auto">
          <a:xfrm>
            <a:off x="4677508" y="2438400"/>
            <a:ext cx="1981934" cy="858838"/>
          </a:xfrm>
          <a:prstGeom prst="line">
            <a:avLst/>
          </a:prstGeom>
          <a:noFill/>
          <a:ln w="38100">
            <a:solidFill>
              <a:srgbClr val="FF66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79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14"/>
          <p:cNvSpPr txBox="1">
            <a:spLocks noChangeArrowheads="1"/>
          </p:cNvSpPr>
          <p:nvPr/>
        </p:nvSpPr>
        <p:spPr bwMode="auto">
          <a:xfrm>
            <a:off x="681558" y="808385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负透镜作图法</a:t>
            </a:r>
            <a:r>
              <a:rPr lang="en-US" altLang="zh-CN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>
            <a:off x="539750" y="3302000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Arc 3"/>
          <p:cNvSpPr>
            <a:spLocks/>
          </p:cNvSpPr>
          <p:nvPr/>
        </p:nvSpPr>
        <p:spPr bwMode="auto">
          <a:xfrm>
            <a:off x="3429000" y="1465263"/>
            <a:ext cx="1066800" cy="3663950"/>
          </a:xfrm>
          <a:custGeom>
            <a:avLst/>
            <a:gdLst>
              <a:gd name="T0" fmla="*/ 1965147786 w 21600"/>
              <a:gd name="T1" fmla="*/ 0 h 28439"/>
              <a:gd name="T2" fmla="*/ 1952497810 w 21600"/>
              <a:gd name="T3" fmla="*/ 2147483647 h 28439"/>
              <a:gd name="T4" fmla="*/ 0 w 21600"/>
              <a:gd name="T5" fmla="*/ 2147483647 h 2843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439" fill="none" extrusionOk="0">
                <a:moveTo>
                  <a:pt x="16311" y="0"/>
                </a:moveTo>
                <a:cubicBezTo>
                  <a:pt x="19722" y="3929"/>
                  <a:pt x="21600" y="8957"/>
                  <a:pt x="21600" y="14160"/>
                </a:cubicBezTo>
                <a:cubicBezTo>
                  <a:pt x="21600" y="19417"/>
                  <a:pt x="19682" y="24494"/>
                  <a:pt x="16207" y="28439"/>
                </a:cubicBezTo>
              </a:path>
              <a:path w="21600" h="28439" stroke="0" extrusionOk="0">
                <a:moveTo>
                  <a:pt x="16311" y="0"/>
                </a:moveTo>
                <a:cubicBezTo>
                  <a:pt x="19722" y="3929"/>
                  <a:pt x="21600" y="8957"/>
                  <a:pt x="21600" y="14160"/>
                </a:cubicBezTo>
                <a:cubicBezTo>
                  <a:pt x="21600" y="19417"/>
                  <a:pt x="19682" y="24494"/>
                  <a:pt x="16207" y="28439"/>
                </a:cubicBezTo>
                <a:lnTo>
                  <a:pt x="0" y="14160"/>
                </a:lnTo>
                <a:lnTo>
                  <a:pt x="1631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rc 4"/>
          <p:cNvSpPr>
            <a:spLocks/>
          </p:cNvSpPr>
          <p:nvPr/>
        </p:nvSpPr>
        <p:spPr bwMode="auto">
          <a:xfrm rot="10800000">
            <a:off x="4572000" y="1466850"/>
            <a:ext cx="1905000" cy="3686175"/>
          </a:xfrm>
          <a:custGeom>
            <a:avLst/>
            <a:gdLst>
              <a:gd name="T0" fmla="*/ 2147483647 w 21600"/>
              <a:gd name="T1" fmla="*/ 0 h 28632"/>
              <a:gd name="T2" fmla="*/ 2147483647 w 21600"/>
              <a:gd name="T3" fmla="*/ 2147483647 h 28632"/>
              <a:gd name="T4" fmla="*/ 0 w 21600"/>
              <a:gd name="T5" fmla="*/ 2147483647 h 286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8632" fill="none" extrusionOk="0">
                <a:moveTo>
                  <a:pt x="16154" y="0"/>
                </a:moveTo>
                <a:cubicBezTo>
                  <a:pt x="19662" y="3952"/>
                  <a:pt x="21600" y="9053"/>
                  <a:pt x="21600" y="14338"/>
                </a:cubicBezTo>
                <a:cubicBezTo>
                  <a:pt x="21600" y="19602"/>
                  <a:pt x="19677" y="24685"/>
                  <a:pt x="16193" y="28631"/>
                </a:cubicBezTo>
              </a:path>
              <a:path w="21600" h="28632" stroke="0" extrusionOk="0">
                <a:moveTo>
                  <a:pt x="16154" y="0"/>
                </a:moveTo>
                <a:cubicBezTo>
                  <a:pt x="19662" y="3952"/>
                  <a:pt x="21600" y="9053"/>
                  <a:pt x="21600" y="14338"/>
                </a:cubicBezTo>
                <a:cubicBezTo>
                  <a:pt x="21600" y="19602"/>
                  <a:pt x="19677" y="24685"/>
                  <a:pt x="16193" y="28631"/>
                </a:cubicBezTo>
                <a:lnTo>
                  <a:pt x="0" y="14338"/>
                </a:lnTo>
                <a:lnTo>
                  <a:pt x="16154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191000" y="5105400"/>
            <a:ext cx="838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267200" y="1447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2" name="Line 7"/>
          <p:cNvSpPr>
            <a:spLocks noChangeShapeType="1"/>
          </p:cNvSpPr>
          <p:nvPr/>
        </p:nvSpPr>
        <p:spPr bwMode="auto">
          <a:xfrm flipV="1">
            <a:off x="2590800" y="13716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3" name="Line 8"/>
          <p:cNvSpPr>
            <a:spLocks noChangeShapeType="1"/>
          </p:cNvSpPr>
          <p:nvPr/>
        </p:nvSpPr>
        <p:spPr bwMode="auto">
          <a:xfrm flipV="1">
            <a:off x="6705600" y="1524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34" name="Object 9"/>
          <p:cNvGraphicFramePr>
            <a:graphicFrameLocks noChangeAspect="1"/>
          </p:cNvGraphicFramePr>
          <p:nvPr>
            <p:extLst/>
          </p:nvPr>
        </p:nvGraphicFramePr>
        <p:xfrm>
          <a:off x="6681345" y="3338052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2" name="Equation" r:id="rId3" imgW="164885" imgH="164885" progId="Equation.3">
                  <p:embed/>
                </p:oleObj>
              </mc:Choice>
              <mc:Fallback>
                <p:oleObj name="Equation" r:id="rId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345" y="3338052"/>
                        <a:ext cx="533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0"/>
          <p:cNvGraphicFramePr>
            <a:graphicFrameLocks noChangeAspect="1"/>
          </p:cNvGraphicFramePr>
          <p:nvPr>
            <p:extLst/>
          </p:nvPr>
        </p:nvGraphicFramePr>
        <p:xfrm>
          <a:off x="2587898" y="3399656"/>
          <a:ext cx="615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3" name="Equation" r:id="rId5" imgW="190335" imgH="164957" progId="Equation.3">
                  <p:embed/>
                </p:oleObj>
              </mc:Choice>
              <mc:Fallback>
                <p:oleObj name="Equation" r:id="rId5" imgW="190335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898" y="3399656"/>
                        <a:ext cx="615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990600" y="3429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像方焦点</a:t>
            </a: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7010400" y="3429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物方焦点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735088" y="513204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1"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像方焦平面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868144" y="5085184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物方焦平面</a:t>
            </a:r>
          </a:p>
        </p:txBody>
      </p:sp>
      <p:sp>
        <p:nvSpPr>
          <p:cNvPr id="54" name="Line 15"/>
          <p:cNvSpPr>
            <a:spLocks noChangeShapeType="1"/>
          </p:cNvSpPr>
          <p:nvPr/>
        </p:nvSpPr>
        <p:spPr bwMode="auto">
          <a:xfrm>
            <a:off x="4572000" y="2743200"/>
            <a:ext cx="2133600" cy="91440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 flipH="1" flipV="1">
            <a:off x="990600" y="2667000"/>
            <a:ext cx="5715000" cy="9906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" name="Line 17"/>
          <p:cNvSpPr>
            <a:spLocks noChangeShapeType="1"/>
          </p:cNvSpPr>
          <p:nvPr/>
        </p:nvSpPr>
        <p:spPr bwMode="auto">
          <a:xfrm>
            <a:off x="4495800" y="2743200"/>
            <a:ext cx="3804920" cy="73152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" name="Line 18"/>
          <p:cNvSpPr>
            <a:spLocks noChangeShapeType="1"/>
          </p:cNvSpPr>
          <p:nvPr/>
        </p:nvSpPr>
        <p:spPr bwMode="auto">
          <a:xfrm>
            <a:off x="1447800" y="1447800"/>
            <a:ext cx="3048000" cy="1295400"/>
          </a:xfrm>
          <a:prstGeom prst="line">
            <a:avLst/>
          </a:prstGeom>
          <a:noFill/>
          <a:ln w="5715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 flipH="1" flipV="1">
            <a:off x="1066800" y="2133600"/>
            <a:ext cx="3429000" cy="60960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8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57249"/>
            <a:ext cx="8229600" cy="1143000"/>
          </a:xfrm>
        </p:spPr>
        <p:txBody>
          <a:bodyPr/>
          <a:lstStyle/>
          <a:p>
            <a:pPr marL="0" indent="0" algn="l">
              <a:spcBef>
                <a:spcPts val="1800"/>
              </a:spcBef>
            </a:pPr>
            <a:r>
              <a:rPr lang="zh-CN" altLang="en-US" dirty="0" smtClean="0"/>
              <a:t>五</a:t>
            </a:r>
            <a:r>
              <a:rPr lang="zh-CN" altLang="en-US" dirty="0"/>
              <a:t>、</a:t>
            </a:r>
            <a:r>
              <a:rPr lang="zh-CN" altLang="en-US" dirty="0" smtClean="0"/>
              <a:t>透镜组成像</a:t>
            </a:r>
            <a:endParaRPr lang="en-US" altLang="zh-CN" dirty="0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23528" y="952401"/>
            <a:ext cx="63357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透镜组</a:t>
            </a:r>
            <a:r>
              <a:rPr kumimoji="1"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：由多个透镜或反射镜组成的光具组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323528" y="1556792"/>
            <a:ext cx="820891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spcBef>
                <a:spcPct val="50000"/>
              </a:spcBef>
              <a:defRPr kumimoji="1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 smtClean="0"/>
              <a:t>计算方法</a:t>
            </a:r>
            <a:r>
              <a:rPr lang="zh-CN" altLang="en-US" dirty="0" smtClean="0">
                <a:solidFill>
                  <a:schemeClr val="tx1"/>
                </a:solidFill>
              </a:rPr>
              <a:t>：</a:t>
            </a:r>
            <a:r>
              <a:rPr lang="zh-CN" altLang="en-US" dirty="0">
                <a:solidFill>
                  <a:schemeClr val="tx1"/>
                </a:solidFill>
              </a:rPr>
              <a:t>利用</a:t>
            </a:r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zh-CN" altLang="en-US" dirty="0"/>
              <a:t>逐次成像法</a:t>
            </a:r>
            <a:r>
              <a:rPr lang="zh-CN" altLang="en-US" dirty="0">
                <a:solidFill>
                  <a:schemeClr val="tx1"/>
                </a:solidFill>
              </a:rPr>
              <a:t>，物经透镜</a:t>
            </a:r>
            <a:r>
              <a:rPr lang="en-US" altLang="zh-CN" dirty="0">
                <a:solidFill>
                  <a:schemeClr val="tx1"/>
                </a:solidFill>
              </a:rPr>
              <a:t>1</a:t>
            </a:r>
            <a:r>
              <a:rPr lang="zh-CN" altLang="en-US" dirty="0">
                <a:solidFill>
                  <a:schemeClr val="tx1"/>
                </a:solidFill>
              </a:rPr>
              <a:t>所成的像作为透镜</a:t>
            </a:r>
            <a:r>
              <a:rPr lang="en-US" altLang="zh-CN" dirty="0">
                <a:solidFill>
                  <a:schemeClr val="tx1"/>
                </a:solidFill>
              </a:rPr>
              <a:t>2</a:t>
            </a:r>
            <a:r>
              <a:rPr lang="zh-CN" altLang="en-US" dirty="0">
                <a:solidFill>
                  <a:schemeClr val="tx1"/>
                </a:solidFill>
              </a:rPr>
              <a:t>的物，再成一次像，以此类推。反复应用成像公式进行</a:t>
            </a:r>
            <a:r>
              <a:rPr lang="zh-CN" altLang="en-US" dirty="0" smtClean="0">
                <a:solidFill>
                  <a:schemeClr val="tx1"/>
                </a:solidFill>
              </a:rPr>
              <a:t>计算。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>
            <a:off x="322263" y="4891236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V="1">
            <a:off x="6113463" y="3748236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 flipV="1">
            <a:off x="5961063" y="357301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 flipV="1">
            <a:off x="6113463" y="357301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 flipV="1">
            <a:off x="5961063" y="603423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H="1" flipV="1">
            <a:off x="6113463" y="6034236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>
            <a:off x="1541463" y="47388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>
            <a:off x="3979863" y="47388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4665663" y="47388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13"/>
          <p:cNvSpPr>
            <a:spLocks noChangeShapeType="1"/>
          </p:cNvSpPr>
          <p:nvPr/>
        </p:nvSpPr>
        <p:spPr bwMode="auto">
          <a:xfrm>
            <a:off x="7561263" y="473883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14"/>
          <p:cNvSpPr>
            <a:spLocks noChangeShapeType="1"/>
          </p:cNvSpPr>
          <p:nvPr/>
        </p:nvSpPr>
        <p:spPr bwMode="auto">
          <a:xfrm flipV="1">
            <a:off x="627063" y="4053036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627063" y="4053036"/>
            <a:ext cx="2133600" cy="0"/>
          </a:xfrm>
          <a:prstGeom prst="line">
            <a:avLst/>
          </a:prstGeom>
          <a:noFill/>
          <a:ln w="28575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2760663" y="4053036"/>
            <a:ext cx="2971800" cy="2057400"/>
          </a:xfrm>
          <a:prstGeom prst="line">
            <a:avLst/>
          </a:prstGeom>
          <a:noFill/>
          <a:ln w="28575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627063" y="4053036"/>
            <a:ext cx="5257800" cy="2057400"/>
          </a:xfrm>
          <a:prstGeom prst="line">
            <a:avLst/>
          </a:prstGeom>
          <a:noFill/>
          <a:ln w="28575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 flipV="1">
            <a:off x="5503863" y="4891236"/>
            <a:ext cx="0" cy="10668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5503863" y="5958036"/>
            <a:ext cx="609600" cy="0"/>
          </a:xfrm>
          <a:prstGeom prst="line">
            <a:avLst/>
          </a:prstGeom>
          <a:noFill/>
          <a:ln w="28575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H="1" flipV="1">
            <a:off x="6130926" y="5958036"/>
            <a:ext cx="677068" cy="495300"/>
          </a:xfrm>
          <a:prstGeom prst="line">
            <a:avLst/>
          </a:prstGeom>
          <a:noFill/>
          <a:ln w="28575">
            <a:solidFill>
              <a:srgbClr val="CC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 flipV="1">
            <a:off x="5503863" y="3938736"/>
            <a:ext cx="1177925" cy="2019300"/>
          </a:xfrm>
          <a:prstGeom prst="line">
            <a:avLst/>
          </a:prstGeom>
          <a:noFill/>
          <a:ln w="28575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5694363" y="4891236"/>
            <a:ext cx="0" cy="762000"/>
          </a:xfrm>
          <a:prstGeom prst="line">
            <a:avLst/>
          </a:prstGeom>
          <a:noFill/>
          <a:ln w="38100">
            <a:solidFill>
              <a:srgbClr val="CC0000"/>
            </a:solidFill>
            <a:prstDash val="dash"/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2608263" y="3748236"/>
            <a:ext cx="304800" cy="1905000"/>
            <a:chOff x="2608263" y="3516313"/>
            <a:chExt cx="304800" cy="2286000"/>
          </a:xfrm>
        </p:grpSpPr>
        <p:sp>
          <p:nvSpPr>
            <p:cNvPr id="43" name="Line 9"/>
            <p:cNvSpPr>
              <a:spLocks noChangeShapeType="1"/>
            </p:cNvSpPr>
            <p:nvPr/>
          </p:nvSpPr>
          <p:spPr bwMode="auto">
            <a:xfrm flipV="1">
              <a:off x="2760663" y="3516313"/>
              <a:ext cx="0" cy="2286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" name="Line 23"/>
            <p:cNvSpPr>
              <a:spLocks noChangeShapeType="1"/>
            </p:cNvSpPr>
            <p:nvPr/>
          </p:nvSpPr>
          <p:spPr bwMode="auto">
            <a:xfrm flipH="1" flipV="1">
              <a:off x="2608263" y="5649913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3" name="Line 24"/>
            <p:cNvSpPr>
              <a:spLocks noChangeShapeType="1"/>
            </p:cNvSpPr>
            <p:nvPr/>
          </p:nvSpPr>
          <p:spPr bwMode="auto">
            <a:xfrm flipV="1">
              <a:off x="2760663" y="5649913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" name="Line 25"/>
            <p:cNvSpPr>
              <a:spLocks noChangeShapeType="1"/>
            </p:cNvSpPr>
            <p:nvPr/>
          </p:nvSpPr>
          <p:spPr bwMode="auto">
            <a:xfrm flipV="1">
              <a:off x="2608263" y="3516313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" name="Line 26"/>
            <p:cNvSpPr>
              <a:spLocks noChangeShapeType="1"/>
            </p:cNvSpPr>
            <p:nvPr/>
          </p:nvSpPr>
          <p:spPr bwMode="auto">
            <a:xfrm flipH="1" flipV="1">
              <a:off x="2760663" y="3516313"/>
              <a:ext cx="1524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6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157974"/>
              </p:ext>
            </p:extLst>
          </p:nvPr>
        </p:nvGraphicFramePr>
        <p:xfrm>
          <a:off x="7312026" y="4810273"/>
          <a:ext cx="3952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8" name="Equation" r:id="rId3" imgW="177569" imgH="215619" progId="Equation.3">
                  <p:embed/>
                </p:oleObj>
              </mc:Choice>
              <mc:Fallback>
                <p:oleObj name="Equation" r:id="rId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26" y="4810273"/>
                        <a:ext cx="3952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028742"/>
              </p:ext>
            </p:extLst>
          </p:nvPr>
        </p:nvGraphicFramePr>
        <p:xfrm>
          <a:off x="3675063" y="4873773"/>
          <a:ext cx="4238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9" name="Equation" r:id="rId5" imgW="190335" imgH="215713" progId="Equation.3">
                  <p:embed/>
                </p:oleObj>
              </mc:Choice>
              <mc:Fallback>
                <p:oleObj name="Equation" r:id="rId5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873773"/>
                        <a:ext cx="423863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601983"/>
              </p:ext>
            </p:extLst>
          </p:nvPr>
        </p:nvGraphicFramePr>
        <p:xfrm>
          <a:off x="1257301" y="4891236"/>
          <a:ext cx="3667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0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1" y="4891236"/>
                        <a:ext cx="36671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342884"/>
              </p:ext>
            </p:extLst>
          </p:nvPr>
        </p:nvGraphicFramePr>
        <p:xfrm>
          <a:off x="4354513" y="4884886"/>
          <a:ext cx="4238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1" name="Equation" r:id="rId9" imgW="190335" imgH="215713" progId="Equation.3">
                  <p:embed/>
                </p:oleObj>
              </mc:Choice>
              <mc:Fallback>
                <p:oleObj name="Equation" r:id="rId9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4884886"/>
                        <a:ext cx="42386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00978"/>
              </p:ext>
            </p:extLst>
          </p:nvPr>
        </p:nvGraphicFramePr>
        <p:xfrm>
          <a:off x="3071813" y="3595836"/>
          <a:ext cx="3683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2" name="Equation" r:id="rId11" imgW="164885" imgH="215619" progId="Equation.3">
                  <p:embed/>
                </p:oleObj>
              </mc:Choice>
              <mc:Fallback>
                <p:oleObj name="Equation" r:id="rId11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595836"/>
                        <a:ext cx="3683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23656"/>
              </p:ext>
            </p:extLst>
          </p:nvPr>
        </p:nvGraphicFramePr>
        <p:xfrm>
          <a:off x="6189663" y="3525639"/>
          <a:ext cx="3952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3" name="Equation" r:id="rId13" imgW="177569" imgH="215619" progId="Equation.3">
                  <p:embed/>
                </p:oleObj>
              </mc:Choice>
              <mc:Fallback>
                <p:oleObj name="Equation" r:id="rId1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663" y="3525639"/>
                        <a:ext cx="3952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直接连接符 71"/>
          <p:cNvCxnSpPr/>
          <p:nvPr/>
        </p:nvCxnSpPr>
        <p:spPr>
          <a:xfrm flipH="1" flipV="1">
            <a:off x="4084638" y="4472136"/>
            <a:ext cx="2028825" cy="148590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323528" y="3068960"/>
            <a:ext cx="63357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逐次成像法示例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：透镜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的像是透镜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的实物</a:t>
            </a:r>
            <a:endParaRPr kumimoji="1" lang="zh-CN" altLang="en-US" sz="2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65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9" grpId="0" animBg="1"/>
      <p:bldP spid="60" grpId="0" animBg="1"/>
      <p:bldP spid="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"/>
          <p:cNvSpPr>
            <a:spLocks noChangeShapeType="1"/>
          </p:cNvSpPr>
          <p:nvPr/>
        </p:nvSpPr>
        <p:spPr bwMode="auto">
          <a:xfrm>
            <a:off x="727075" y="3287291"/>
            <a:ext cx="74390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5132388" y="1406103"/>
            <a:ext cx="800100" cy="3824288"/>
            <a:chOff x="5132388" y="1406103"/>
            <a:chExt cx="800100" cy="3824288"/>
          </a:xfrm>
        </p:grpSpPr>
        <p:graphicFrame>
          <p:nvGraphicFramePr>
            <p:cNvPr id="38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357813" y="1685503"/>
            <a:ext cx="574675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2" name="Equation" r:id="rId4" imgW="177480" imgH="228600" progId="Equation.DSMT4">
                    <p:embed/>
                  </p:oleObj>
                </mc:Choice>
                <mc:Fallback>
                  <p:oleObj name="Equation" r:id="rId4" imgW="1774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813" y="1685503"/>
                          <a:ext cx="574675" cy="738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组合 3"/>
            <p:cNvGrpSpPr/>
            <p:nvPr/>
          </p:nvGrpSpPr>
          <p:grpSpPr>
            <a:xfrm>
              <a:off x="5132388" y="1406103"/>
              <a:ext cx="304800" cy="3824288"/>
              <a:chOff x="5132388" y="1406103"/>
              <a:chExt cx="304800" cy="3824288"/>
            </a:xfrm>
          </p:grpSpPr>
          <p:sp>
            <p:nvSpPr>
              <p:cNvPr id="54" name="Line 4"/>
              <p:cNvSpPr>
                <a:spLocks noChangeShapeType="1"/>
              </p:cNvSpPr>
              <p:nvPr/>
            </p:nvSpPr>
            <p:spPr bwMode="auto">
              <a:xfrm flipV="1">
                <a:off x="5286375" y="1525166"/>
                <a:ext cx="0" cy="356235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5" name="Line 5"/>
              <p:cNvSpPr>
                <a:spLocks noChangeShapeType="1"/>
              </p:cNvSpPr>
              <p:nvPr/>
            </p:nvSpPr>
            <p:spPr bwMode="auto">
              <a:xfrm flipH="1" flipV="1">
                <a:off x="5132388" y="1406103"/>
                <a:ext cx="152400" cy="1524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6" name="Line 6"/>
              <p:cNvSpPr>
                <a:spLocks noChangeShapeType="1"/>
              </p:cNvSpPr>
              <p:nvPr/>
            </p:nvSpPr>
            <p:spPr bwMode="auto">
              <a:xfrm flipV="1">
                <a:off x="5284788" y="1406103"/>
                <a:ext cx="152400" cy="1524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7" name="Line 7"/>
              <p:cNvSpPr>
                <a:spLocks noChangeShapeType="1"/>
              </p:cNvSpPr>
              <p:nvPr/>
            </p:nvSpPr>
            <p:spPr bwMode="auto">
              <a:xfrm flipV="1">
                <a:off x="5132388" y="5077991"/>
                <a:ext cx="152400" cy="1524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58" name="Line 8"/>
              <p:cNvSpPr>
                <a:spLocks noChangeShapeType="1"/>
              </p:cNvSpPr>
              <p:nvPr/>
            </p:nvSpPr>
            <p:spPr bwMode="auto">
              <a:xfrm flipH="1" flipV="1">
                <a:off x="5284788" y="5077991"/>
                <a:ext cx="152400" cy="152400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982913" y="1782341"/>
            <a:ext cx="304800" cy="3048000"/>
            <a:chOff x="2982913" y="1782341"/>
            <a:chExt cx="304800" cy="3048000"/>
          </a:xfrm>
        </p:grpSpPr>
        <p:sp>
          <p:nvSpPr>
            <p:cNvPr id="73" name="Line 9"/>
            <p:cNvSpPr>
              <a:spLocks noChangeShapeType="1"/>
            </p:cNvSpPr>
            <p:nvPr/>
          </p:nvSpPr>
          <p:spPr bwMode="auto">
            <a:xfrm flipV="1">
              <a:off x="3125788" y="1782341"/>
              <a:ext cx="0" cy="30480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4" name="Line 10"/>
            <p:cNvSpPr>
              <a:spLocks noChangeShapeType="1"/>
            </p:cNvSpPr>
            <p:nvPr/>
          </p:nvSpPr>
          <p:spPr bwMode="auto">
            <a:xfrm flipH="1" flipV="1">
              <a:off x="2982913" y="4677941"/>
              <a:ext cx="15240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5" name="Line 11"/>
            <p:cNvSpPr>
              <a:spLocks noChangeShapeType="1"/>
            </p:cNvSpPr>
            <p:nvPr/>
          </p:nvSpPr>
          <p:spPr bwMode="auto">
            <a:xfrm flipV="1">
              <a:off x="3135313" y="4677941"/>
              <a:ext cx="15240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6" name="Line 12"/>
            <p:cNvSpPr>
              <a:spLocks noChangeShapeType="1"/>
            </p:cNvSpPr>
            <p:nvPr/>
          </p:nvSpPr>
          <p:spPr bwMode="auto">
            <a:xfrm flipV="1">
              <a:off x="2982913" y="1782341"/>
              <a:ext cx="15240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7" name="Line 13"/>
            <p:cNvSpPr>
              <a:spLocks noChangeShapeType="1"/>
            </p:cNvSpPr>
            <p:nvPr/>
          </p:nvSpPr>
          <p:spPr bwMode="auto">
            <a:xfrm flipH="1" flipV="1">
              <a:off x="3135313" y="1782341"/>
              <a:ext cx="152400" cy="1524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78" name="Object 14"/>
          <p:cNvGraphicFramePr>
            <a:graphicFrameLocks noChangeAspect="1"/>
          </p:cNvGraphicFramePr>
          <p:nvPr>
            <p:extLst/>
          </p:nvPr>
        </p:nvGraphicFramePr>
        <p:xfrm>
          <a:off x="6503988" y="3204741"/>
          <a:ext cx="57467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3" name="Equation" r:id="rId6" imgW="177480" imgH="228600" progId="Equation.DSMT4">
                  <p:embed/>
                </p:oleObj>
              </mc:Choice>
              <mc:Fallback>
                <p:oleObj name="Equation" r:id="rId6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3204741"/>
                        <a:ext cx="574675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15"/>
          <p:cNvGraphicFramePr>
            <a:graphicFrameLocks noChangeAspect="1"/>
          </p:cNvGraphicFramePr>
          <p:nvPr>
            <p:extLst/>
          </p:nvPr>
        </p:nvGraphicFramePr>
        <p:xfrm>
          <a:off x="4079875" y="3279775"/>
          <a:ext cx="6159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4" name="Equation" r:id="rId8" imgW="190440" imgH="228600" progId="Equation.DSMT4">
                  <p:embed/>
                </p:oleObj>
              </mc:Choice>
              <mc:Fallback>
                <p:oleObj name="Equation" r:id="rId8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3279775"/>
                        <a:ext cx="6159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16"/>
          <p:cNvGraphicFramePr>
            <a:graphicFrameLocks noChangeAspect="1"/>
          </p:cNvGraphicFramePr>
          <p:nvPr>
            <p:extLst/>
          </p:nvPr>
        </p:nvGraphicFramePr>
        <p:xfrm>
          <a:off x="1541463" y="3287713"/>
          <a:ext cx="53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5" name="Equation" r:id="rId10" imgW="164880" imgH="228600" progId="Equation.DSMT4">
                  <p:embed/>
                </p:oleObj>
              </mc:Choice>
              <mc:Fallback>
                <p:oleObj name="Equation" r:id="rId10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3287713"/>
                        <a:ext cx="533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7"/>
          <p:cNvGraphicFramePr>
            <a:graphicFrameLocks noChangeAspect="1"/>
          </p:cNvGraphicFramePr>
          <p:nvPr>
            <p:extLst/>
          </p:nvPr>
        </p:nvGraphicFramePr>
        <p:xfrm>
          <a:off x="3546475" y="3280941"/>
          <a:ext cx="61595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6" name="Equation" r:id="rId12" imgW="190440" imgH="228600" progId="Equation.DSMT4">
                  <p:embed/>
                </p:oleObj>
              </mc:Choice>
              <mc:Fallback>
                <p:oleObj name="Equation" r:id="rId12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6475" y="3280941"/>
                        <a:ext cx="61595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8"/>
          <p:cNvGraphicFramePr>
            <a:graphicFrameLocks noChangeAspect="1"/>
          </p:cNvGraphicFramePr>
          <p:nvPr>
            <p:extLst/>
          </p:nvPr>
        </p:nvGraphicFramePr>
        <p:xfrm>
          <a:off x="3198813" y="1757363"/>
          <a:ext cx="534987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7" name="Equation" r:id="rId14" imgW="164880" imgH="228600" progId="Equation.DSMT4">
                  <p:embed/>
                </p:oleObj>
              </mc:Choice>
              <mc:Fallback>
                <p:oleObj name="Equation" r:id="rId14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1757363"/>
                        <a:ext cx="534987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Line 19"/>
          <p:cNvSpPr>
            <a:spLocks noChangeShapeType="1"/>
          </p:cNvSpPr>
          <p:nvPr/>
        </p:nvSpPr>
        <p:spPr bwMode="auto">
          <a:xfrm>
            <a:off x="1828800" y="315394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>
            <a:off x="4384675" y="315394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21"/>
          <p:cNvSpPr>
            <a:spLocks noChangeShapeType="1"/>
          </p:cNvSpPr>
          <p:nvPr/>
        </p:nvSpPr>
        <p:spPr bwMode="auto">
          <a:xfrm>
            <a:off x="3851275" y="3153941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6746875" y="315394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7" name="Line 23"/>
          <p:cNvSpPr>
            <a:spLocks noChangeShapeType="1"/>
          </p:cNvSpPr>
          <p:nvPr/>
        </p:nvSpPr>
        <p:spPr bwMode="auto">
          <a:xfrm flipV="1">
            <a:off x="820738" y="2601491"/>
            <a:ext cx="0" cy="6858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>
            <a:off x="803275" y="2638003"/>
            <a:ext cx="2322513" cy="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9" name="Line 25"/>
          <p:cNvSpPr>
            <a:spLocks noChangeShapeType="1"/>
          </p:cNvSpPr>
          <p:nvPr/>
        </p:nvSpPr>
        <p:spPr bwMode="auto">
          <a:xfrm>
            <a:off x="3125788" y="2638003"/>
            <a:ext cx="4392612" cy="2322513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0" name="Line 26"/>
          <p:cNvSpPr>
            <a:spLocks noChangeShapeType="1"/>
          </p:cNvSpPr>
          <p:nvPr/>
        </p:nvSpPr>
        <p:spPr bwMode="auto">
          <a:xfrm flipV="1">
            <a:off x="6005513" y="3287291"/>
            <a:ext cx="0" cy="8636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>
            <a:off x="803275" y="2620541"/>
            <a:ext cx="6705600" cy="19812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" name="Line 28"/>
          <p:cNvSpPr>
            <a:spLocks noChangeShapeType="1"/>
          </p:cNvSpPr>
          <p:nvPr/>
        </p:nvSpPr>
        <p:spPr bwMode="auto">
          <a:xfrm flipH="1">
            <a:off x="3125788" y="4141366"/>
            <a:ext cx="2173287" cy="0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3" name="Line 29"/>
          <p:cNvSpPr>
            <a:spLocks noChangeShapeType="1"/>
          </p:cNvSpPr>
          <p:nvPr/>
        </p:nvSpPr>
        <p:spPr bwMode="auto">
          <a:xfrm flipH="1" flipV="1">
            <a:off x="3629025" y="3153941"/>
            <a:ext cx="1657350" cy="996950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 flipH="1" flipV="1">
            <a:off x="5286375" y="4150891"/>
            <a:ext cx="1657350" cy="1008062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" name="Line 31"/>
          <p:cNvSpPr>
            <a:spLocks noChangeShapeType="1"/>
          </p:cNvSpPr>
          <p:nvPr/>
        </p:nvSpPr>
        <p:spPr bwMode="auto">
          <a:xfrm flipH="1">
            <a:off x="5286375" y="3306341"/>
            <a:ext cx="1460500" cy="1636712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6" name="Line 32"/>
          <p:cNvSpPr>
            <a:spLocks noChangeShapeType="1"/>
          </p:cNvSpPr>
          <p:nvPr/>
        </p:nvSpPr>
        <p:spPr bwMode="auto">
          <a:xfrm>
            <a:off x="5299075" y="4943053"/>
            <a:ext cx="2667000" cy="0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" name="Line 33"/>
          <p:cNvSpPr>
            <a:spLocks noChangeShapeType="1"/>
          </p:cNvSpPr>
          <p:nvPr/>
        </p:nvSpPr>
        <p:spPr bwMode="auto">
          <a:xfrm>
            <a:off x="5299075" y="4150891"/>
            <a:ext cx="706438" cy="0"/>
          </a:xfrm>
          <a:prstGeom prst="line">
            <a:avLst/>
          </a:prstGeom>
          <a:noFill/>
          <a:ln w="19050">
            <a:solidFill>
              <a:srgbClr val="0066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8" name="Line 34"/>
          <p:cNvSpPr>
            <a:spLocks noChangeShapeType="1"/>
          </p:cNvSpPr>
          <p:nvPr/>
        </p:nvSpPr>
        <p:spPr bwMode="auto">
          <a:xfrm flipH="1">
            <a:off x="4859338" y="4943053"/>
            <a:ext cx="425450" cy="477838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" name="Line 35"/>
          <p:cNvSpPr>
            <a:spLocks noChangeShapeType="1"/>
          </p:cNvSpPr>
          <p:nvPr/>
        </p:nvSpPr>
        <p:spPr bwMode="auto">
          <a:xfrm flipV="1">
            <a:off x="6581775" y="3287291"/>
            <a:ext cx="0" cy="1636712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>
            <a:off x="820738" y="2630066"/>
            <a:ext cx="2305050" cy="15113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1" name="Text Box 3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76375" y="5441528"/>
            <a:ext cx="59769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kumimoji="1" lang="en-US" altLang="zh-CN" sz="22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的实像，对于</a:t>
            </a:r>
            <a:r>
              <a:rPr kumimoji="1" lang="en-US" altLang="zh-CN" sz="2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</a:t>
            </a:r>
            <a:r>
              <a:rPr kumimoji="1" lang="en-US" altLang="zh-CN" sz="22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来说，是虚物</a:t>
            </a:r>
          </a:p>
        </p:txBody>
      </p:sp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608012" y="836712"/>
            <a:ext cx="7132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逐次成像法示例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：透镜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所成的像是透镜</a:t>
            </a:r>
            <a:r>
              <a:rPr kumimoji="1" lang="en-US" altLang="zh-CN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kumimoji="1" lang="zh-CN" altLang="en-US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虚</a:t>
            </a:r>
            <a:r>
              <a:rPr kumimoji="1"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</a:t>
            </a:r>
            <a:endParaRPr kumimoji="1" lang="zh-CN" altLang="en-US" sz="2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72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695495" y="848271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另一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种透镜组的作图解法</a:t>
            </a:r>
            <a:endParaRPr kumimoji="1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Line 2"/>
          <p:cNvSpPr>
            <a:spLocks noChangeShapeType="1"/>
          </p:cNvSpPr>
          <p:nvPr/>
        </p:nvSpPr>
        <p:spPr bwMode="auto">
          <a:xfrm>
            <a:off x="755650" y="3140745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5" name="Line 3"/>
          <p:cNvSpPr>
            <a:spLocks noChangeShapeType="1"/>
          </p:cNvSpPr>
          <p:nvPr/>
        </p:nvSpPr>
        <p:spPr bwMode="auto">
          <a:xfrm flipV="1">
            <a:off x="5435600" y="1637382"/>
            <a:ext cx="0" cy="30480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 flipH="1" flipV="1">
            <a:off x="5281613" y="1484982"/>
            <a:ext cx="152400" cy="1524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" name="Line 5"/>
          <p:cNvSpPr>
            <a:spLocks noChangeShapeType="1"/>
          </p:cNvSpPr>
          <p:nvPr/>
        </p:nvSpPr>
        <p:spPr bwMode="auto">
          <a:xfrm flipV="1">
            <a:off x="5434013" y="1484982"/>
            <a:ext cx="152400" cy="1524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 flipV="1">
            <a:off x="5281613" y="4685382"/>
            <a:ext cx="152400" cy="1524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 flipH="1" flipV="1">
            <a:off x="5434013" y="4685382"/>
            <a:ext cx="152400" cy="152400"/>
          </a:xfrm>
          <a:prstGeom prst="line">
            <a:avLst/>
          </a:prstGeom>
          <a:noFill/>
          <a:ln w="1905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4" name="Line 8"/>
          <p:cNvSpPr>
            <a:spLocks noChangeShapeType="1"/>
          </p:cNvSpPr>
          <p:nvPr/>
        </p:nvSpPr>
        <p:spPr bwMode="auto">
          <a:xfrm flipV="1">
            <a:off x="3314700" y="1637382"/>
            <a:ext cx="0" cy="30480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9"/>
          <p:cNvSpPr>
            <a:spLocks noChangeShapeType="1"/>
          </p:cNvSpPr>
          <p:nvPr/>
        </p:nvSpPr>
        <p:spPr bwMode="auto">
          <a:xfrm flipH="1" flipV="1">
            <a:off x="3162300" y="4532982"/>
            <a:ext cx="152400" cy="152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" name="Line 10"/>
          <p:cNvSpPr>
            <a:spLocks noChangeShapeType="1"/>
          </p:cNvSpPr>
          <p:nvPr/>
        </p:nvSpPr>
        <p:spPr bwMode="auto">
          <a:xfrm flipV="1">
            <a:off x="3314700" y="4532982"/>
            <a:ext cx="152400" cy="152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7" name="Line 11"/>
          <p:cNvSpPr>
            <a:spLocks noChangeShapeType="1"/>
          </p:cNvSpPr>
          <p:nvPr/>
        </p:nvSpPr>
        <p:spPr bwMode="auto">
          <a:xfrm flipV="1">
            <a:off x="3162300" y="1637382"/>
            <a:ext cx="152400" cy="152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12"/>
          <p:cNvSpPr>
            <a:spLocks noChangeShapeType="1"/>
          </p:cNvSpPr>
          <p:nvPr/>
        </p:nvSpPr>
        <p:spPr bwMode="auto">
          <a:xfrm flipH="1" flipV="1">
            <a:off x="3314700" y="1637382"/>
            <a:ext cx="152400" cy="152400"/>
          </a:xfrm>
          <a:prstGeom prst="line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79" name="Object 13"/>
          <p:cNvGraphicFramePr>
            <a:graphicFrameLocks noChangeAspect="1"/>
          </p:cNvGraphicFramePr>
          <p:nvPr>
            <p:extLst/>
          </p:nvPr>
        </p:nvGraphicFramePr>
        <p:xfrm>
          <a:off x="6653213" y="3059782"/>
          <a:ext cx="5746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6" name="Equation" r:id="rId3" imgW="177480" imgH="228600" progId="Equation.DSMT4">
                  <p:embed/>
                </p:oleObj>
              </mc:Choice>
              <mc:Fallback>
                <p:oleObj name="Equation" r:id="rId3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3213" y="3059782"/>
                        <a:ext cx="5746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14"/>
          <p:cNvGraphicFramePr>
            <a:graphicFrameLocks noChangeAspect="1"/>
          </p:cNvGraphicFramePr>
          <p:nvPr>
            <p:extLst/>
          </p:nvPr>
        </p:nvGraphicFramePr>
        <p:xfrm>
          <a:off x="4229100" y="3209925"/>
          <a:ext cx="6159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7" name="Equation" r:id="rId5" imgW="190440" imgH="228600" progId="Equation.DSMT4">
                  <p:embed/>
                </p:oleObj>
              </mc:Choice>
              <mc:Fallback>
                <p:oleObj name="Equation" r:id="rId5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3209925"/>
                        <a:ext cx="6159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5"/>
          <p:cNvGraphicFramePr>
            <a:graphicFrameLocks noChangeAspect="1"/>
          </p:cNvGraphicFramePr>
          <p:nvPr>
            <p:extLst/>
          </p:nvPr>
        </p:nvGraphicFramePr>
        <p:xfrm>
          <a:off x="1811338" y="3140075"/>
          <a:ext cx="5334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3140075"/>
                        <a:ext cx="5334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6"/>
          <p:cNvGraphicFramePr>
            <a:graphicFrameLocks noChangeAspect="1"/>
          </p:cNvGraphicFramePr>
          <p:nvPr>
            <p:extLst/>
          </p:nvPr>
        </p:nvGraphicFramePr>
        <p:xfrm>
          <a:off x="3695700" y="3134395"/>
          <a:ext cx="6159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Equation" r:id="rId9" imgW="190440" imgH="228600" progId="Equation.DSMT4">
                  <p:embed/>
                </p:oleObj>
              </mc:Choice>
              <mc:Fallback>
                <p:oleObj name="Equation" r:id="rId9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3134395"/>
                        <a:ext cx="6159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7"/>
          <p:cNvGraphicFramePr>
            <a:graphicFrameLocks noChangeAspect="1"/>
          </p:cNvGraphicFramePr>
          <p:nvPr>
            <p:extLst/>
          </p:nvPr>
        </p:nvGraphicFramePr>
        <p:xfrm>
          <a:off x="3363913" y="1746250"/>
          <a:ext cx="476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0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6250"/>
                        <a:ext cx="4762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8"/>
          <p:cNvGraphicFramePr>
            <a:graphicFrameLocks noChangeAspect="1"/>
          </p:cNvGraphicFramePr>
          <p:nvPr>
            <p:extLst/>
          </p:nvPr>
        </p:nvGraphicFramePr>
        <p:xfrm>
          <a:off x="5507038" y="1539875"/>
          <a:ext cx="5746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1539875"/>
                        <a:ext cx="5746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Line 19"/>
          <p:cNvSpPr>
            <a:spLocks noChangeShapeType="1"/>
          </p:cNvSpPr>
          <p:nvPr/>
        </p:nvSpPr>
        <p:spPr bwMode="auto">
          <a:xfrm>
            <a:off x="2095500" y="300898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6" name="Line 20"/>
          <p:cNvSpPr>
            <a:spLocks noChangeShapeType="1"/>
          </p:cNvSpPr>
          <p:nvPr/>
        </p:nvSpPr>
        <p:spPr bwMode="auto">
          <a:xfrm>
            <a:off x="4533900" y="300898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auto">
          <a:xfrm>
            <a:off x="4000500" y="300898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8" name="Line 22"/>
          <p:cNvSpPr>
            <a:spLocks noChangeShapeType="1"/>
          </p:cNvSpPr>
          <p:nvPr/>
        </p:nvSpPr>
        <p:spPr bwMode="auto">
          <a:xfrm>
            <a:off x="6875463" y="300898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9" name="Line 23"/>
          <p:cNvSpPr>
            <a:spLocks noChangeShapeType="1"/>
          </p:cNvSpPr>
          <p:nvPr/>
        </p:nvSpPr>
        <p:spPr bwMode="auto">
          <a:xfrm flipV="1">
            <a:off x="952500" y="2475582"/>
            <a:ext cx="0" cy="685800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0" name="Line 24"/>
          <p:cNvSpPr>
            <a:spLocks noChangeShapeType="1"/>
          </p:cNvSpPr>
          <p:nvPr/>
        </p:nvSpPr>
        <p:spPr bwMode="auto">
          <a:xfrm>
            <a:off x="952500" y="2475582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1" name="Line 25"/>
          <p:cNvSpPr>
            <a:spLocks noChangeShapeType="1"/>
          </p:cNvSpPr>
          <p:nvPr/>
        </p:nvSpPr>
        <p:spPr bwMode="auto">
          <a:xfrm>
            <a:off x="3314700" y="2475582"/>
            <a:ext cx="4352925" cy="2249488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 flipV="1">
            <a:off x="6156325" y="3142332"/>
            <a:ext cx="0" cy="792163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3" name="Line 27"/>
          <p:cNvSpPr>
            <a:spLocks noChangeShapeType="1"/>
          </p:cNvSpPr>
          <p:nvPr/>
        </p:nvSpPr>
        <p:spPr bwMode="auto">
          <a:xfrm>
            <a:off x="952500" y="2475582"/>
            <a:ext cx="4492657" cy="1243013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4" name="Line 28"/>
          <p:cNvSpPr>
            <a:spLocks noChangeShapeType="1"/>
          </p:cNvSpPr>
          <p:nvPr/>
        </p:nvSpPr>
        <p:spPr bwMode="auto">
          <a:xfrm flipH="1" flipV="1">
            <a:off x="5364163" y="2348806"/>
            <a:ext cx="1511300" cy="792162"/>
          </a:xfrm>
          <a:prstGeom prst="line">
            <a:avLst/>
          </a:prstGeom>
          <a:noFill/>
          <a:ln w="9525">
            <a:solidFill>
              <a:srgbClr val="0066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5" name="Line 29"/>
          <p:cNvSpPr>
            <a:spLocks noChangeShapeType="1"/>
          </p:cNvSpPr>
          <p:nvPr/>
        </p:nvSpPr>
        <p:spPr bwMode="auto">
          <a:xfrm flipH="1" flipV="1">
            <a:off x="3995738" y="2368458"/>
            <a:ext cx="1439862" cy="1205674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6" name="Line 30"/>
          <p:cNvSpPr>
            <a:spLocks noChangeShapeType="1"/>
          </p:cNvSpPr>
          <p:nvPr/>
        </p:nvSpPr>
        <p:spPr bwMode="auto">
          <a:xfrm flipH="1" flipV="1">
            <a:off x="5435597" y="3574129"/>
            <a:ext cx="2088729" cy="1799086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7" name="Line 31"/>
          <p:cNvSpPr>
            <a:spLocks noChangeShapeType="1"/>
          </p:cNvSpPr>
          <p:nvPr/>
        </p:nvSpPr>
        <p:spPr bwMode="auto">
          <a:xfrm>
            <a:off x="3997325" y="2708945"/>
            <a:ext cx="1438275" cy="1008062"/>
          </a:xfrm>
          <a:prstGeom prst="line">
            <a:avLst/>
          </a:prstGeom>
          <a:noFill/>
          <a:ln w="9525">
            <a:solidFill>
              <a:srgbClr val="0066FF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8" name="Line 32"/>
          <p:cNvSpPr>
            <a:spLocks noChangeShapeType="1"/>
          </p:cNvSpPr>
          <p:nvPr/>
        </p:nvSpPr>
        <p:spPr bwMode="auto">
          <a:xfrm>
            <a:off x="5438988" y="3707592"/>
            <a:ext cx="2376488" cy="1800225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" name="Line 33"/>
          <p:cNvSpPr>
            <a:spLocks noChangeShapeType="1"/>
          </p:cNvSpPr>
          <p:nvPr/>
        </p:nvSpPr>
        <p:spPr bwMode="auto">
          <a:xfrm flipH="1">
            <a:off x="3995738" y="2368458"/>
            <a:ext cx="1439862" cy="0"/>
          </a:xfrm>
          <a:prstGeom prst="line">
            <a:avLst/>
          </a:prstGeom>
          <a:noFill/>
          <a:ln w="9525">
            <a:solidFill>
              <a:srgbClr val="0066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0" name="Line 34"/>
          <p:cNvSpPr>
            <a:spLocks noChangeShapeType="1"/>
          </p:cNvSpPr>
          <p:nvPr/>
        </p:nvSpPr>
        <p:spPr bwMode="auto">
          <a:xfrm flipH="1" flipV="1">
            <a:off x="3995738" y="2134268"/>
            <a:ext cx="2898838" cy="1992723"/>
          </a:xfrm>
          <a:prstGeom prst="line">
            <a:avLst/>
          </a:prstGeom>
          <a:noFill/>
          <a:ln w="9525">
            <a:solidFill>
              <a:srgbClr val="0066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1" name="Line 35"/>
          <p:cNvSpPr>
            <a:spLocks noChangeShapeType="1"/>
          </p:cNvSpPr>
          <p:nvPr/>
        </p:nvSpPr>
        <p:spPr bwMode="auto">
          <a:xfrm flipV="1">
            <a:off x="6732588" y="3140745"/>
            <a:ext cx="0" cy="1584325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2" name="Line 36"/>
          <p:cNvSpPr>
            <a:spLocks noChangeShapeType="1"/>
          </p:cNvSpPr>
          <p:nvPr/>
        </p:nvSpPr>
        <p:spPr bwMode="auto">
          <a:xfrm>
            <a:off x="3995738" y="1915195"/>
            <a:ext cx="0" cy="245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0" name="Line 37"/>
          <p:cNvSpPr>
            <a:spLocks noChangeShapeType="1"/>
          </p:cNvSpPr>
          <p:nvPr/>
        </p:nvSpPr>
        <p:spPr bwMode="auto">
          <a:xfrm>
            <a:off x="6875463" y="1916782"/>
            <a:ext cx="0" cy="2451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" name="Line 39"/>
          <p:cNvSpPr>
            <a:spLocks noChangeShapeType="1"/>
          </p:cNvSpPr>
          <p:nvPr/>
        </p:nvSpPr>
        <p:spPr bwMode="auto">
          <a:xfrm flipH="1" flipV="1">
            <a:off x="4067671" y="1665376"/>
            <a:ext cx="1368425" cy="720725"/>
          </a:xfrm>
          <a:prstGeom prst="line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2" name="Line 40"/>
          <p:cNvSpPr>
            <a:spLocks noChangeShapeType="1"/>
          </p:cNvSpPr>
          <p:nvPr/>
        </p:nvSpPr>
        <p:spPr bwMode="auto">
          <a:xfrm flipH="1">
            <a:off x="5435600" y="2373264"/>
            <a:ext cx="1152525" cy="0"/>
          </a:xfrm>
          <a:prstGeom prst="line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3" name="Line 41"/>
          <p:cNvSpPr>
            <a:spLocks noChangeShapeType="1"/>
          </p:cNvSpPr>
          <p:nvPr/>
        </p:nvSpPr>
        <p:spPr bwMode="auto">
          <a:xfrm>
            <a:off x="3314698" y="2474466"/>
            <a:ext cx="2120157" cy="1098550"/>
          </a:xfrm>
          <a:prstGeom prst="line">
            <a:avLst/>
          </a:prstGeom>
          <a:noFill/>
          <a:ln w="28575">
            <a:solidFill>
              <a:srgbClr val="00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6" name="Text Box 43"/>
          <p:cNvSpPr txBox="1">
            <a:spLocks noChangeArrowheads="1"/>
          </p:cNvSpPr>
          <p:nvPr/>
        </p:nvSpPr>
        <p:spPr bwMode="auto">
          <a:xfrm>
            <a:off x="740918" y="5085184"/>
            <a:ext cx="5147563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</a:t>
            </a:r>
            <a:r>
              <a:rPr lang="zh-CN" altLang="en-US" sz="24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利用第一镜的光线作图</a:t>
            </a:r>
            <a:r>
              <a:rPr lang="zh-CN" altLang="en-US" sz="24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400" dirty="0" smtClean="0">
              <a:solidFill>
                <a:srgbClr val="0066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</a:t>
            </a:r>
            <a:r>
              <a:rPr lang="zh-CN" altLang="en-US" sz="24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第二镜的物的特殊光线</a:t>
            </a:r>
            <a:r>
              <a:rPr lang="zh-CN" altLang="en-US" sz="2400" dirty="0" smtClean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作图</a:t>
            </a:r>
            <a:r>
              <a:rPr lang="zh-CN" altLang="en-US" sz="2400" dirty="0">
                <a:solidFill>
                  <a:srgbClr val="00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>
            <a:off x="5291510" y="3680260"/>
            <a:ext cx="1580144" cy="437189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>
            <a:off x="5462161" y="3721500"/>
            <a:ext cx="1454340" cy="402381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>
            <a:off x="5413672" y="3553605"/>
            <a:ext cx="1457982" cy="753450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6821457" y="4072985"/>
            <a:ext cx="108012" cy="108012"/>
          </a:xfrm>
          <a:prstGeom prst="ellipse">
            <a:avLst/>
          </a:prstGeom>
          <a:solidFill>
            <a:schemeClr val="accent2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>
            <a:off x="951755" y="2478451"/>
            <a:ext cx="4476637" cy="1238581"/>
          </a:xfrm>
          <a:prstGeom prst="line">
            <a:avLst/>
          </a:prstGeom>
          <a:noFill/>
          <a:ln w="28575">
            <a:solidFill>
              <a:srgbClr val="0066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25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73" grpId="0" animBg="1"/>
      <p:bldP spid="91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20" grpId="0" animBg="1"/>
      <p:bldP spid="121" grpId="0" animBg="1"/>
      <p:bldP spid="122" grpId="0" animBg="1"/>
      <p:bldP spid="123" grpId="0" animBg="1"/>
      <p:bldP spid="46" grpId="0" animBg="1"/>
      <p:bldP spid="47" grpId="0" animBg="1"/>
      <p:bldP spid="48" grpId="0" animBg="1"/>
      <p:bldP spid="4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467544" y="848271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组逐次成像的物像虚实性</a:t>
            </a:r>
            <a:endParaRPr kumimoji="1"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987504" y="5418822"/>
            <a:ext cx="737941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spcBef>
                <a:spcPct val="50000"/>
              </a:spcBef>
              <a:defRPr kumimoji="1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2200" dirty="0">
                <a:solidFill>
                  <a:schemeClr val="tx1"/>
                </a:solidFill>
              </a:rPr>
              <a:t>只要第一镜的像处于第二镜</a:t>
            </a:r>
            <a:r>
              <a:rPr lang="zh-CN" altLang="en-US" sz="2200" dirty="0" smtClean="0">
                <a:solidFill>
                  <a:schemeClr val="tx1"/>
                </a:solidFill>
              </a:rPr>
              <a:t>的光线入射方，</a:t>
            </a:r>
            <a:r>
              <a:rPr lang="zh-CN" altLang="en-US" sz="2200" dirty="0">
                <a:solidFill>
                  <a:schemeClr val="tx1"/>
                </a:solidFill>
              </a:rPr>
              <a:t>对于第二镜来说都是实物，不论像的虚实</a:t>
            </a:r>
          </a:p>
        </p:txBody>
      </p:sp>
      <p:sp>
        <p:nvSpPr>
          <p:cNvPr id="46" name="Line 3"/>
          <p:cNvSpPr>
            <a:spLocks noChangeShapeType="1"/>
          </p:cNvSpPr>
          <p:nvPr/>
        </p:nvSpPr>
        <p:spPr bwMode="auto">
          <a:xfrm>
            <a:off x="228600" y="3571454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4"/>
          <p:cNvSpPr>
            <a:spLocks noChangeShapeType="1"/>
          </p:cNvSpPr>
          <p:nvPr/>
        </p:nvSpPr>
        <p:spPr bwMode="auto">
          <a:xfrm flipV="1">
            <a:off x="5651500" y="2047454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H="1" flipV="1">
            <a:off x="2538413" y="18950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 flipV="1">
            <a:off x="2690813" y="18950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7"/>
          <p:cNvSpPr>
            <a:spLocks noChangeShapeType="1"/>
          </p:cNvSpPr>
          <p:nvPr/>
        </p:nvSpPr>
        <p:spPr bwMode="auto">
          <a:xfrm flipV="1">
            <a:off x="2538413" y="50954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8"/>
          <p:cNvSpPr>
            <a:spLocks noChangeShapeType="1"/>
          </p:cNvSpPr>
          <p:nvPr/>
        </p:nvSpPr>
        <p:spPr bwMode="auto">
          <a:xfrm flipH="1" flipV="1">
            <a:off x="2690813" y="50954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9"/>
          <p:cNvSpPr>
            <a:spLocks noChangeShapeType="1"/>
          </p:cNvSpPr>
          <p:nvPr/>
        </p:nvSpPr>
        <p:spPr bwMode="auto">
          <a:xfrm flipV="1">
            <a:off x="2698750" y="2047454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Line 10"/>
          <p:cNvSpPr>
            <a:spLocks noChangeShapeType="1"/>
          </p:cNvSpPr>
          <p:nvPr/>
        </p:nvSpPr>
        <p:spPr bwMode="auto">
          <a:xfrm flipH="1" flipV="1">
            <a:off x="5491163" y="49430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 flipV="1">
            <a:off x="5643563" y="49430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flipV="1">
            <a:off x="5491163" y="20474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 flipH="1" flipV="1">
            <a:off x="5643563" y="2047454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62" name="Object 14"/>
          <p:cNvGraphicFramePr>
            <a:graphicFrameLocks noChangeAspect="1"/>
          </p:cNvGraphicFramePr>
          <p:nvPr>
            <p:extLst/>
          </p:nvPr>
        </p:nvGraphicFramePr>
        <p:xfrm>
          <a:off x="3995738" y="3696866"/>
          <a:ext cx="5746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0" name="Equation" r:id="rId3" imgW="177646" imgH="228402" progId="Equation.DSMT4">
                  <p:embed/>
                </p:oleObj>
              </mc:Choice>
              <mc:Fallback>
                <p:oleObj name="Equation" r:id="rId3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696866"/>
                        <a:ext cx="574675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5"/>
          <p:cNvGraphicFramePr>
            <a:graphicFrameLocks noChangeAspect="1"/>
          </p:cNvGraphicFramePr>
          <p:nvPr>
            <p:extLst/>
          </p:nvPr>
        </p:nvGraphicFramePr>
        <p:xfrm>
          <a:off x="1187450" y="3696866"/>
          <a:ext cx="6159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1" name="Equation" r:id="rId5" imgW="190500" imgH="228600" progId="Equation.DSMT4">
                  <p:embed/>
                </p:oleObj>
              </mc:Choice>
              <mc:Fallback>
                <p:oleObj name="Equation" r:id="rId5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696866"/>
                        <a:ext cx="6159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6"/>
          <p:cNvGraphicFramePr>
            <a:graphicFrameLocks noChangeAspect="1"/>
          </p:cNvGraphicFramePr>
          <p:nvPr>
            <p:extLst/>
          </p:nvPr>
        </p:nvGraphicFramePr>
        <p:xfrm>
          <a:off x="3563938" y="3696866"/>
          <a:ext cx="5334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2" name="Equation" r:id="rId7" imgW="165028" imgH="228501" progId="Equation.DSMT4">
                  <p:embed/>
                </p:oleObj>
              </mc:Choice>
              <mc:Fallback>
                <p:oleObj name="Equation" r:id="rId7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696866"/>
                        <a:ext cx="5334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17"/>
          <p:cNvGraphicFramePr>
            <a:graphicFrameLocks noChangeAspect="1"/>
          </p:cNvGraphicFramePr>
          <p:nvPr>
            <p:extLst/>
          </p:nvPr>
        </p:nvGraphicFramePr>
        <p:xfrm>
          <a:off x="6835775" y="3696866"/>
          <a:ext cx="6159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3" name="Equation" r:id="rId9" imgW="190500" imgH="228600" progId="Equation.DSMT4">
                  <p:embed/>
                </p:oleObj>
              </mc:Choice>
              <mc:Fallback>
                <p:oleObj name="Equation" r:id="rId9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3696866"/>
                        <a:ext cx="6159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18"/>
          <p:cNvGraphicFramePr>
            <a:graphicFrameLocks noChangeAspect="1"/>
          </p:cNvGraphicFramePr>
          <p:nvPr>
            <p:extLst/>
          </p:nvPr>
        </p:nvGraphicFramePr>
        <p:xfrm>
          <a:off x="2700338" y="2042691"/>
          <a:ext cx="5349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Equation" r:id="rId11" imgW="164885" imgH="215619" progId="Equation.3">
                  <p:embed/>
                </p:oleObj>
              </mc:Choice>
              <mc:Fallback>
                <p:oleObj name="Equation" r:id="rId11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042691"/>
                        <a:ext cx="534987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9"/>
          <p:cNvGraphicFramePr>
            <a:graphicFrameLocks noChangeAspect="1"/>
          </p:cNvGraphicFramePr>
          <p:nvPr>
            <p:extLst/>
          </p:nvPr>
        </p:nvGraphicFramePr>
        <p:xfrm>
          <a:off x="5722938" y="1971254"/>
          <a:ext cx="5746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5" name="Equation" r:id="rId13" imgW="177569" imgH="215619" progId="Equation.3">
                  <p:embed/>
                </p:oleObj>
              </mc:Choice>
              <mc:Fallback>
                <p:oleObj name="Equation" r:id="rId1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1971254"/>
                        <a:ext cx="5746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Line 20"/>
          <p:cNvSpPr>
            <a:spLocks noChangeShapeType="1"/>
          </p:cNvSpPr>
          <p:nvPr/>
        </p:nvSpPr>
        <p:spPr bwMode="auto">
          <a:xfrm>
            <a:off x="1447800" y="3419054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Line 21"/>
          <p:cNvSpPr>
            <a:spLocks noChangeShapeType="1"/>
          </p:cNvSpPr>
          <p:nvPr/>
        </p:nvSpPr>
        <p:spPr bwMode="auto">
          <a:xfrm>
            <a:off x="3924300" y="3419054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4216400" y="3419054"/>
            <a:ext cx="0" cy="304800"/>
          </a:xfrm>
          <a:prstGeom prst="line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12000" y="3419054"/>
            <a:ext cx="0" cy="304800"/>
          </a:xfrm>
          <a:prstGeom prst="line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2" name="Line 24"/>
          <p:cNvSpPr>
            <a:spLocks noChangeShapeType="1"/>
          </p:cNvSpPr>
          <p:nvPr/>
        </p:nvSpPr>
        <p:spPr bwMode="auto">
          <a:xfrm flipV="1">
            <a:off x="323850" y="2349079"/>
            <a:ext cx="0" cy="1222375"/>
          </a:xfrm>
          <a:prstGeom prst="line">
            <a:avLst/>
          </a:prstGeom>
          <a:noFill/>
          <a:ln w="76200">
            <a:solidFill>
              <a:srgbClr val="CC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4" name="Line 25"/>
          <p:cNvSpPr>
            <a:spLocks noChangeShapeType="1"/>
          </p:cNvSpPr>
          <p:nvPr/>
        </p:nvSpPr>
        <p:spPr bwMode="auto">
          <a:xfrm>
            <a:off x="304800" y="2349079"/>
            <a:ext cx="23622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5" name="Text Box 2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87504" y="6180504"/>
            <a:ext cx="724454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spcBef>
                <a:spcPct val="50000"/>
              </a:spcBef>
              <a:defRPr kumimoji="1" sz="2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经过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成虚像，但对于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来说，发出真实的光线，是实物</a:t>
            </a:r>
          </a:p>
        </p:txBody>
      </p:sp>
      <p:sp>
        <p:nvSpPr>
          <p:cNvPr id="106" name="Line 27"/>
          <p:cNvSpPr>
            <a:spLocks noChangeShapeType="1"/>
          </p:cNvSpPr>
          <p:nvPr/>
        </p:nvSpPr>
        <p:spPr bwMode="auto">
          <a:xfrm flipV="1">
            <a:off x="2700338" y="1772816"/>
            <a:ext cx="576262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" name="Line 28"/>
          <p:cNvSpPr>
            <a:spLocks noChangeShapeType="1"/>
          </p:cNvSpPr>
          <p:nvPr/>
        </p:nvSpPr>
        <p:spPr bwMode="auto">
          <a:xfrm flipV="1">
            <a:off x="1476375" y="2349079"/>
            <a:ext cx="1223963" cy="12239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" name="Line 29"/>
          <p:cNvSpPr>
            <a:spLocks noChangeShapeType="1"/>
          </p:cNvSpPr>
          <p:nvPr/>
        </p:nvSpPr>
        <p:spPr bwMode="auto">
          <a:xfrm>
            <a:off x="323850" y="2349079"/>
            <a:ext cx="2376488" cy="1223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9" name="Line 30"/>
          <p:cNvSpPr>
            <a:spLocks noChangeShapeType="1"/>
          </p:cNvSpPr>
          <p:nvPr/>
        </p:nvSpPr>
        <p:spPr bwMode="auto">
          <a:xfrm>
            <a:off x="2700338" y="3573041"/>
            <a:ext cx="2951162" cy="14398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0" name="Line 31"/>
          <p:cNvSpPr>
            <a:spLocks noChangeShapeType="1"/>
          </p:cNvSpPr>
          <p:nvPr/>
        </p:nvSpPr>
        <p:spPr bwMode="auto">
          <a:xfrm flipV="1">
            <a:off x="1908175" y="3141241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1" name="Line 32"/>
          <p:cNvSpPr>
            <a:spLocks noChangeShapeType="1"/>
          </p:cNvSpPr>
          <p:nvPr/>
        </p:nvSpPr>
        <p:spPr bwMode="auto">
          <a:xfrm>
            <a:off x="2700338" y="3141241"/>
            <a:ext cx="2951162" cy="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" name="Line 33"/>
          <p:cNvSpPr>
            <a:spLocks noChangeShapeType="1"/>
          </p:cNvSpPr>
          <p:nvPr/>
        </p:nvSpPr>
        <p:spPr bwMode="auto">
          <a:xfrm>
            <a:off x="5651500" y="3141241"/>
            <a:ext cx="3097213" cy="936625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" name="Line 34"/>
          <p:cNvSpPr>
            <a:spLocks noChangeShapeType="1"/>
          </p:cNvSpPr>
          <p:nvPr/>
        </p:nvSpPr>
        <p:spPr bwMode="auto">
          <a:xfrm>
            <a:off x="3133725" y="3285704"/>
            <a:ext cx="2517775" cy="287337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4" name="Line 35"/>
          <p:cNvSpPr>
            <a:spLocks noChangeShapeType="1"/>
          </p:cNvSpPr>
          <p:nvPr/>
        </p:nvSpPr>
        <p:spPr bwMode="auto">
          <a:xfrm>
            <a:off x="1908175" y="3141241"/>
            <a:ext cx="792163" cy="0"/>
          </a:xfrm>
          <a:prstGeom prst="line">
            <a:avLst/>
          </a:prstGeom>
          <a:noFill/>
          <a:ln w="9525">
            <a:solidFill>
              <a:srgbClr val="00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5" name="Line 36"/>
          <p:cNvSpPr>
            <a:spLocks noChangeShapeType="1"/>
          </p:cNvSpPr>
          <p:nvPr/>
        </p:nvSpPr>
        <p:spPr bwMode="auto">
          <a:xfrm>
            <a:off x="1908175" y="3141241"/>
            <a:ext cx="1223963" cy="144463"/>
          </a:xfrm>
          <a:prstGeom prst="line">
            <a:avLst/>
          </a:prstGeom>
          <a:noFill/>
          <a:ln w="9525">
            <a:solidFill>
              <a:srgbClr val="00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6" name="Line 37"/>
          <p:cNvSpPr>
            <a:spLocks noChangeShapeType="1"/>
          </p:cNvSpPr>
          <p:nvPr/>
        </p:nvSpPr>
        <p:spPr bwMode="auto">
          <a:xfrm>
            <a:off x="5005388" y="3501604"/>
            <a:ext cx="3743325" cy="4318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7" name="Line 38"/>
          <p:cNvSpPr>
            <a:spLocks noChangeShapeType="1"/>
          </p:cNvSpPr>
          <p:nvPr/>
        </p:nvSpPr>
        <p:spPr bwMode="auto">
          <a:xfrm>
            <a:off x="8027988" y="3573041"/>
            <a:ext cx="0" cy="288925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8" name="Line 40"/>
          <p:cNvSpPr>
            <a:spLocks noChangeShapeType="1"/>
          </p:cNvSpPr>
          <p:nvPr/>
        </p:nvSpPr>
        <p:spPr bwMode="auto">
          <a:xfrm>
            <a:off x="2700338" y="3139654"/>
            <a:ext cx="1223962" cy="4333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9" name="Line 41"/>
          <p:cNvSpPr>
            <a:spLocks noChangeShapeType="1"/>
          </p:cNvSpPr>
          <p:nvPr/>
        </p:nvSpPr>
        <p:spPr bwMode="auto">
          <a:xfrm>
            <a:off x="2698750" y="3139654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5" name="Line 42"/>
          <p:cNvSpPr>
            <a:spLocks noChangeShapeType="1"/>
          </p:cNvSpPr>
          <p:nvPr/>
        </p:nvSpPr>
        <p:spPr bwMode="auto">
          <a:xfrm>
            <a:off x="323850" y="2347491"/>
            <a:ext cx="2376488" cy="792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44" name="Text Box 2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87504" y="1309936"/>
            <a:ext cx="724454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just">
              <a:spcBef>
                <a:spcPct val="50000"/>
              </a:spcBef>
              <a:defRPr kumimoji="1" sz="2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问题：经过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成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虚像对于</a:t>
            </a:r>
            <a:r>
              <a:rPr lang="en-US" altLang="zh-C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来说是实物还是虚物？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30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105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251520" y="1301859"/>
            <a:ext cx="82844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像本身的虚实性，与作为物的虚实性没有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关系</a:t>
            </a:r>
            <a:r>
              <a:rPr kumimoji="1"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将第一透镜的像作为第二透镜的实物处理，则会得到错误的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结果。</a:t>
            </a:r>
            <a:endParaRPr kumimoji="1"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Line 2"/>
          <p:cNvSpPr>
            <a:spLocks noChangeShapeType="1"/>
          </p:cNvSpPr>
          <p:nvPr/>
        </p:nvSpPr>
        <p:spPr bwMode="auto">
          <a:xfrm>
            <a:off x="2482602" y="4272880"/>
            <a:ext cx="6265862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3" name="Line 3"/>
          <p:cNvSpPr>
            <a:spLocks noChangeShapeType="1"/>
          </p:cNvSpPr>
          <p:nvPr/>
        </p:nvSpPr>
        <p:spPr bwMode="auto">
          <a:xfrm flipV="1">
            <a:off x="6024314" y="274888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 flipH="1" flipV="1">
            <a:off x="5857627" y="259648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 flipV="1">
            <a:off x="6010027" y="259648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 flipV="1">
            <a:off x="5857627" y="579688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 flipH="1" flipV="1">
            <a:off x="6010027" y="5796880"/>
            <a:ext cx="152400" cy="152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48" name="Object 8"/>
          <p:cNvGraphicFramePr>
            <a:graphicFrameLocks noChangeAspect="1"/>
          </p:cNvGraphicFramePr>
          <p:nvPr>
            <p:extLst/>
          </p:nvPr>
        </p:nvGraphicFramePr>
        <p:xfrm>
          <a:off x="7229227" y="4191918"/>
          <a:ext cx="5746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2" name="Equation" r:id="rId3" imgW="177569" imgH="215619" progId="Equation.3">
                  <p:embed/>
                </p:oleObj>
              </mc:Choice>
              <mc:Fallback>
                <p:oleObj name="Equation" r:id="rId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227" y="4191918"/>
                        <a:ext cx="5746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9"/>
          <p:cNvGraphicFramePr>
            <a:graphicFrameLocks noChangeAspect="1"/>
          </p:cNvGraphicFramePr>
          <p:nvPr>
            <p:extLst/>
          </p:nvPr>
        </p:nvGraphicFramePr>
        <p:xfrm>
          <a:off x="4271714" y="4266530"/>
          <a:ext cx="6159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3" name="Equation" r:id="rId5" imgW="190335" imgH="215713" progId="Equation.3">
                  <p:embed/>
                </p:oleObj>
              </mc:Choice>
              <mc:Fallback>
                <p:oleObj name="Equation" r:id="rId5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714" y="4266530"/>
                        <a:ext cx="6159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576514" y="4120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7472114" y="41204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flipV="1">
            <a:off x="6481514" y="4272880"/>
            <a:ext cx="0" cy="7620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 flipH="1">
            <a:off x="6024314" y="503488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14"/>
          <p:cNvSpPr>
            <a:spLocks noChangeShapeType="1"/>
          </p:cNvSpPr>
          <p:nvPr/>
        </p:nvSpPr>
        <p:spPr bwMode="auto">
          <a:xfrm flipV="1">
            <a:off x="4805114" y="503488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15"/>
          <p:cNvSpPr>
            <a:spLocks noChangeShapeType="1"/>
          </p:cNvSpPr>
          <p:nvPr/>
        </p:nvSpPr>
        <p:spPr bwMode="auto">
          <a:xfrm flipH="1" flipV="1">
            <a:off x="5033714" y="2672680"/>
            <a:ext cx="1447800" cy="2362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16"/>
          <p:cNvSpPr>
            <a:spLocks noChangeShapeType="1"/>
          </p:cNvSpPr>
          <p:nvPr/>
        </p:nvSpPr>
        <p:spPr bwMode="auto">
          <a:xfrm flipV="1">
            <a:off x="6375414" y="4261305"/>
            <a:ext cx="0" cy="609600"/>
          </a:xfrm>
          <a:prstGeom prst="line">
            <a:avLst/>
          </a:prstGeom>
          <a:noFill/>
          <a:ln w="38100">
            <a:solidFill>
              <a:srgbClr val="FF6600"/>
            </a:solidFill>
            <a:prstDash val="dash"/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17"/>
          <p:cNvSpPr>
            <a:spLocks noChangeShapeType="1"/>
          </p:cNvSpPr>
          <p:nvPr/>
        </p:nvSpPr>
        <p:spPr bwMode="auto">
          <a:xfrm flipV="1">
            <a:off x="6024314" y="3891880"/>
            <a:ext cx="2209800" cy="1143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399533" y="2165623"/>
            <a:ext cx="3983038" cy="1885681"/>
            <a:chOff x="727075" y="1406103"/>
            <a:chExt cx="7439025" cy="3824288"/>
          </a:xfrm>
        </p:grpSpPr>
        <p:graphicFrame>
          <p:nvGraphicFramePr>
            <p:cNvPr id="63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5357813" y="1685503"/>
            <a:ext cx="574675" cy="738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4" name="Equation" r:id="rId7" imgW="177646" imgH="228402" progId="Equation.DSMT4">
                    <p:embed/>
                  </p:oleObj>
                </mc:Choice>
                <mc:Fallback>
                  <p:oleObj name="Equation" r:id="rId7" imgW="177646" imgH="2284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57813" y="1685503"/>
                          <a:ext cx="574675" cy="738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Line 3"/>
            <p:cNvSpPr>
              <a:spLocks noChangeShapeType="1"/>
            </p:cNvSpPr>
            <p:nvPr/>
          </p:nvSpPr>
          <p:spPr bwMode="auto">
            <a:xfrm>
              <a:off x="727075" y="3287291"/>
              <a:ext cx="74390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" name="Line 4"/>
            <p:cNvSpPr>
              <a:spLocks noChangeShapeType="1"/>
            </p:cNvSpPr>
            <p:nvPr/>
          </p:nvSpPr>
          <p:spPr bwMode="auto">
            <a:xfrm flipV="1">
              <a:off x="5286375" y="1525166"/>
              <a:ext cx="0" cy="3562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" name="Line 5"/>
            <p:cNvSpPr>
              <a:spLocks noChangeShapeType="1"/>
            </p:cNvSpPr>
            <p:nvPr/>
          </p:nvSpPr>
          <p:spPr bwMode="auto">
            <a:xfrm flipH="1" flipV="1">
              <a:off x="5132388" y="1406103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 flipV="1">
              <a:off x="5284788" y="1406103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8" name="Line 7"/>
            <p:cNvSpPr>
              <a:spLocks noChangeShapeType="1"/>
            </p:cNvSpPr>
            <p:nvPr/>
          </p:nvSpPr>
          <p:spPr bwMode="auto">
            <a:xfrm flipV="1">
              <a:off x="5132388" y="5077991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9" name="Line 8"/>
            <p:cNvSpPr>
              <a:spLocks noChangeShapeType="1"/>
            </p:cNvSpPr>
            <p:nvPr/>
          </p:nvSpPr>
          <p:spPr bwMode="auto">
            <a:xfrm flipH="1" flipV="1">
              <a:off x="5284788" y="5077991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" name="Line 9"/>
            <p:cNvSpPr>
              <a:spLocks noChangeShapeType="1"/>
            </p:cNvSpPr>
            <p:nvPr/>
          </p:nvSpPr>
          <p:spPr bwMode="auto">
            <a:xfrm flipV="1">
              <a:off x="3125788" y="1782341"/>
              <a:ext cx="0" cy="30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" name="Line 10"/>
            <p:cNvSpPr>
              <a:spLocks noChangeShapeType="1"/>
            </p:cNvSpPr>
            <p:nvPr/>
          </p:nvSpPr>
          <p:spPr bwMode="auto">
            <a:xfrm flipH="1" flipV="1">
              <a:off x="2982913" y="4677941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2" name="Line 11"/>
            <p:cNvSpPr>
              <a:spLocks noChangeShapeType="1"/>
            </p:cNvSpPr>
            <p:nvPr/>
          </p:nvSpPr>
          <p:spPr bwMode="auto">
            <a:xfrm flipV="1">
              <a:off x="3135313" y="4677941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4" name="Line 12"/>
            <p:cNvSpPr>
              <a:spLocks noChangeShapeType="1"/>
            </p:cNvSpPr>
            <p:nvPr/>
          </p:nvSpPr>
          <p:spPr bwMode="auto">
            <a:xfrm flipV="1">
              <a:off x="2982913" y="1782341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5" name="Line 13"/>
            <p:cNvSpPr>
              <a:spLocks noChangeShapeType="1"/>
            </p:cNvSpPr>
            <p:nvPr/>
          </p:nvSpPr>
          <p:spPr bwMode="auto">
            <a:xfrm flipH="1" flipV="1">
              <a:off x="3135313" y="1782341"/>
              <a:ext cx="1524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06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6503988" y="3204741"/>
            <a:ext cx="574675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5" name="Equation" r:id="rId9" imgW="177646" imgH="228402" progId="Equation.DSMT4">
                    <p:embed/>
                  </p:oleObj>
                </mc:Choice>
                <mc:Fallback>
                  <p:oleObj name="Equation" r:id="rId9" imgW="177646" imgH="2284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3988" y="3204741"/>
                          <a:ext cx="574675" cy="738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" name="Object 15"/>
            <p:cNvGraphicFramePr>
              <a:graphicFrameLocks noChangeAspect="1"/>
            </p:cNvGraphicFramePr>
            <p:nvPr>
              <p:extLst/>
            </p:nvPr>
          </p:nvGraphicFramePr>
          <p:xfrm>
            <a:off x="4079875" y="3299991"/>
            <a:ext cx="615950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6" name="Equation" r:id="rId11" imgW="190335" imgH="215713" progId="Equation.3">
                    <p:embed/>
                  </p:oleObj>
                </mc:Choice>
                <mc:Fallback>
                  <p:oleObj name="Equation" r:id="rId11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9875" y="3299991"/>
                          <a:ext cx="615950" cy="698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1541463" y="3306341"/>
            <a:ext cx="533400" cy="696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7" name="Equation" r:id="rId13" imgW="164885" imgH="215619" progId="Equation.DSMT4">
                    <p:embed/>
                  </p:oleObj>
                </mc:Choice>
                <mc:Fallback>
                  <p:oleObj name="Equation" r:id="rId13" imgW="164885" imgH="21561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1463" y="3306341"/>
                          <a:ext cx="533400" cy="696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3546475" y="3280941"/>
            <a:ext cx="615950" cy="738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8" name="Equation" r:id="rId15" imgW="190500" imgH="228600" progId="Equation.DSMT4">
                    <p:embed/>
                  </p:oleObj>
                </mc:Choice>
                <mc:Fallback>
                  <p:oleObj name="Equation" r:id="rId15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475" y="3280941"/>
                          <a:ext cx="615950" cy="738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3198813" y="1777578"/>
            <a:ext cx="534987" cy="696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9" name="Equation" r:id="rId17" imgW="164885" imgH="215619" progId="Equation.3">
                    <p:embed/>
                  </p:oleObj>
                </mc:Choice>
                <mc:Fallback>
                  <p:oleObj name="Equation" r:id="rId17" imgW="164885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8813" y="1777578"/>
                          <a:ext cx="534987" cy="696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" name="Line 19"/>
            <p:cNvSpPr>
              <a:spLocks noChangeShapeType="1"/>
            </p:cNvSpPr>
            <p:nvPr/>
          </p:nvSpPr>
          <p:spPr bwMode="auto">
            <a:xfrm>
              <a:off x="1828800" y="315394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" name="Line 20"/>
            <p:cNvSpPr>
              <a:spLocks noChangeShapeType="1"/>
            </p:cNvSpPr>
            <p:nvPr/>
          </p:nvSpPr>
          <p:spPr bwMode="auto">
            <a:xfrm>
              <a:off x="4384675" y="315394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" name="Line 21"/>
            <p:cNvSpPr>
              <a:spLocks noChangeShapeType="1"/>
            </p:cNvSpPr>
            <p:nvPr/>
          </p:nvSpPr>
          <p:spPr bwMode="auto">
            <a:xfrm>
              <a:off x="3851275" y="3153941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" name="Line 22"/>
            <p:cNvSpPr>
              <a:spLocks noChangeShapeType="1"/>
            </p:cNvSpPr>
            <p:nvPr/>
          </p:nvSpPr>
          <p:spPr bwMode="auto">
            <a:xfrm>
              <a:off x="6746875" y="3153941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5" name="Line 23"/>
            <p:cNvSpPr>
              <a:spLocks noChangeShapeType="1"/>
            </p:cNvSpPr>
            <p:nvPr/>
          </p:nvSpPr>
          <p:spPr bwMode="auto">
            <a:xfrm flipV="1">
              <a:off x="820738" y="2601491"/>
              <a:ext cx="0" cy="685800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6" name="Line 24"/>
            <p:cNvSpPr>
              <a:spLocks noChangeShapeType="1"/>
            </p:cNvSpPr>
            <p:nvPr/>
          </p:nvSpPr>
          <p:spPr bwMode="auto">
            <a:xfrm>
              <a:off x="803275" y="2638003"/>
              <a:ext cx="2322513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7" name="Line 25"/>
            <p:cNvSpPr>
              <a:spLocks noChangeShapeType="1"/>
            </p:cNvSpPr>
            <p:nvPr/>
          </p:nvSpPr>
          <p:spPr bwMode="auto">
            <a:xfrm>
              <a:off x="3125788" y="2638003"/>
              <a:ext cx="4392612" cy="232251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" name="Line 26"/>
            <p:cNvSpPr>
              <a:spLocks noChangeShapeType="1"/>
            </p:cNvSpPr>
            <p:nvPr/>
          </p:nvSpPr>
          <p:spPr bwMode="auto">
            <a:xfrm flipV="1">
              <a:off x="6005513" y="3287291"/>
              <a:ext cx="0" cy="8636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9" name="Line 27"/>
            <p:cNvSpPr>
              <a:spLocks noChangeShapeType="1"/>
            </p:cNvSpPr>
            <p:nvPr/>
          </p:nvSpPr>
          <p:spPr bwMode="auto">
            <a:xfrm>
              <a:off x="803275" y="2620541"/>
              <a:ext cx="6705600" cy="198120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8" name="Line 39"/>
            <p:cNvSpPr>
              <a:spLocks noChangeShapeType="1"/>
            </p:cNvSpPr>
            <p:nvPr/>
          </p:nvSpPr>
          <p:spPr bwMode="auto">
            <a:xfrm>
              <a:off x="820738" y="2630066"/>
              <a:ext cx="2305050" cy="151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251520" y="764704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</a:t>
            </a:r>
            <a:r>
              <a:rPr kumimoji="1"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组逐次成像的物像虚实性</a:t>
            </a:r>
            <a:endParaRPr kumimoji="1"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40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 Box 13"/>
          <p:cNvSpPr txBox="1">
            <a:spLocks noChangeArrowheads="1"/>
          </p:cNvSpPr>
          <p:nvPr/>
        </p:nvSpPr>
        <p:spPr bwMode="auto">
          <a:xfrm>
            <a:off x="467544" y="848271"/>
            <a:ext cx="82844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透镜组逐次成像计算方法总结</a:t>
            </a:r>
            <a:endParaRPr kumimoji="1" lang="zh-CN" altLang="en-US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07261" y="1600199"/>
            <a:ext cx="8249096" cy="326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对第一个透镜用成像公式计算，确定像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4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位置。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将该像作为第二个透镜的物，再次进行成像，依次逐个进行。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buFont typeface="+mj-ea"/>
              <a:buAutoNum type="circleNumDbPlain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如果上述像是下一个透镜的实物，则物距为正值，直接应用公式进行计算；如果是虚物，则其到第二透镜的距离，即物距是负值。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43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逐次成像法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 bwMode="auto">
              <a:xfrm>
                <a:off x="449958" y="1556792"/>
                <a:ext cx="8370514" cy="42760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 cap="rnd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>
                  <a:defRPr sz="240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marL="457200" indent="-457200" algn="just">
                  <a:lnSpc>
                    <a:spcPct val="135000"/>
                  </a:lnSpc>
                  <a:buFont typeface="+mj-ea"/>
                  <a:buAutoNum type="circleNumDbPlain"/>
                </a:pPr>
                <a:r>
                  <a:rPr lang="zh-CN" altLang="en-US" dirty="0" smtClean="0">
                    <a:latin typeface="Times New Roman" panose="02020603050405020304" pitchFamily="18" charset="0"/>
                  </a:rPr>
                  <a:t>成像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透镜由两个折射球面组成，透镜使光线经过了两个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球 面的折射。</a:t>
                </a:r>
                <a:endParaRPr lang="zh-CN" altLang="en-US" dirty="0">
                  <a:latin typeface="Times New Roman" panose="02020603050405020304" pitchFamily="18" charset="0"/>
                </a:endParaRPr>
              </a:p>
              <a:p>
                <a:pPr marL="457200" indent="-457200" algn="just">
                  <a:lnSpc>
                    <a:spcPct val="135000"/>
                  </a:lnSpc>
                  <a:buFont typeface="+mj-ea"/>
                  <a:buAutoNum type="circleNumDbPlain"/>
                </a:pPr>
                <a:r>
                  <a:rPr lang="zh-CN" altLang="en-US" dirty="0" smtClean="0">
                    <a:latin typeface="Times New Roman" panose="02020603050405020304" pitchFamily="18" charset="0"/>
                  </a:rPr>
                  <a:t>可以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用</a:t>
                </a:r>
                <a:r>
                  <a:rPr lang="zh-CN" alt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逐次成像法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得到透镜的成像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公式。</a:t>
                </a:r>
                <a:endParaRPr lang="zh-CN" altLang="en-US" dirty="0">
                  <a:latin typeface="Times New Roman" panose="02020603050405020304" pitchFamily="18" charset="0"/>
                </a:endParaRPr>
              </a:p>
              <a:p>
                <a:pPr marL="457200" indent="-457200" algn="just">
                  <a:lnSpc>
                    <a:spcPct val="135000"/>
                  </a:lnSpc>
                  <a:buFont typeface="+mj-ea"/>
                  <a:buAutoNum type="circleNumDbPlain"/>
                </a:pPr>
                <a:r>
                  <a:rPr lang="zh-CN" altLang="en-US" dirty="0" smtClean="0">
                    <a:latin typeface="Times New Roman" panose="02020603050405020304" pitchFamily="18" charset="0"/>
                  </a:rPr>
                  <a:t>物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</a:rPr>
                  <a:t>经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第一面折射成像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</a:rPr>
                          <m:t>Q</m:t>
                        </m:r>
                        <m:r>
                          <a:rPr lang="en-US" altLang="zh-CN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altLang="zh-CN">
                            <a:latin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</a:rPr>
                  <a:t>（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应用物像关系可确定像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）。</a:t>
                </a:r>
                <a:endParaRPr lang="zh-CN" altLang="en-US" dirty="0">
                  <a:latin typeface="Times New Roman" panose="02020603050405020304" pitchFamily="18" charset="0"/>
                </a:endParaRPr>
              </a:p>
              <a:p>
                <a:pPr marL="457200" indent="-457200" algn="just">
                  <a:lnSpc>
                    <a:spcPct val="135000"/>
                  </a:lnSpc>
                  <a:buFont typeface="+mj-ea"/>
                  <a:buAutoNum type="circleNumDbPlain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</a:rPr>
                          <m:t>Q</m:t>
                        </m:r>
                        <m:r>
                          <a:rPr lang="en-US" altLang="zh-CN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altLang="zh-CN">
                            <a:latin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</a:rPr>
                  <a:t>无论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虚实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，对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第二面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来说都等效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于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物。</a:t>
                </a:r>
                <a:endParaRPr lang="zh-CN" altLang="en-US" dirty="0">
                  <a:latin typeface="Times New Roman" panose="02020603050405020304" pitchFamily="18" charset="0"/>
                </a:endParaRPr>
              </a:p>
              <a:p>
                <a:pPr marL="457200" indent="-457200" algn="just">
                  <a:lnSpc>
                    <a:spcPct val="135000"/>
                  </a:lnSpc>
                  <a:buFont typeface="+mj-ea"/>
                  <a:buAutoNum type="circleNumDbPlain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>
                            <a:latin typeface="Cambria Math"/>
                          </a:rPr>
                          <m:t>Q</m:t>
                        </m:r>
                        <m:r>
                          <a:rPr lang="en-US" altLang="zh-CN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altLang="zh-CN">
                            <a:latin typeface="Cambria Math"/>
                          </a:rPr>
                          <m:t>1</m:t>
                        </m:r>
                      </m:sub>
                      <m:sup/>
                    </m:sSubSup>
                  </m:oMath>
                </a14:m>
                <a:r>
                  <a:rPr lang="zh-CN" altLang="en-US" dirty="0" smtClean="0">
                    <a:latin typeface="Times New Roman" panose="02020603050405020304" pitchFamily="18" charset="0"/>
                  </a:rPr>
                  <a:t>作为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第二面的物，经第二面折射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成像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/>
                          </a:rPr>
                          <m:t>Q</m:t>
                        </m:r>
                        <m:r>
                          <a:rPr lang="en-US" altLang="zh-CN" b="0" i="0" smtClean="0">
                            <a:latin typeface="Cambria Math"/>
                          </a:rPr>
                          <m:t>′</m:t>
                        </m:r>
                      </m:e>
                      <m:sub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/>
                    </m:sSubSup>
                  </m:oMath>
                </a14:m>
                <a:r>
                  <a:rPr lang="en-US" altLang="zh-CN" dirty="0" smtClean="0">
                    <a:latin typeface="Times New Roman" panose="02020603050405020304" pitchFamily="18" charset="0"/>
                  </a:rPr>
                  <a:t> </a:t>
                </a:r>
                <a:r>
                  <a:rPr lang="zh-CN" altLang="en-US" dirty="0">
                    <a:latin typeface="Times New Roman" panose="02020603050405020304" pitchFamily="18" charset="0"/>
                  </a:rPr>
                  <a:t>（再次应用物像关系可确定像</a:t>
                </a:r>
                <a:r>
                  <a:rPr lang="zh-CN" altLang="en-US" dirty="0" smtClean="0">
                    <a:latin typeface="Times New Roman" panose="02020603050405020304" pitchFamily="18" charset="0"/>
                  </a:rPr>
                  <a:t>）。</a:t>
                </a:r>
                <a:endParaRPr lang="zh-CN" altLang="en-US" dirty="0">
                  <a:latin typeface="Times New Roman" panose="02020603050405020304" pitchFamily="18" charset="0"/>
                </a:endParaRPr>
              </a:p>
              <a:p>
                <a:pPr marL="457200" indent="-457200" algn="just">
                  <a:lnSpc>
                    <a:spcPct val="135000"/>
                  </a:lnSpc>
                  <a:buFont typeface="+mj-ea"/>
                  <a:buAutoNum type="circleNumDbPlain"/>
                </a:pPr>
                <a:r>
                  <a:rPr lang="zh-CN" altLang="en-US" b="1" dirty="0" smtClean="0">
                    <a:solidFill>
                      <a:srgbClr val="FF0000"/>
                    </a:solidFill>
                  </a:rPr>
                  <a:t>反复</a:t>
                </a:r>
                <a:r>
                  <a:rPr lang="zh-CN" altLang="en-US" b="1" dirty="0">
                    <a:solidFill>
                      <a:srgbClr val="FF0000"/>
                    </a:solidFill>
                  </a:rPr>
                  <a:t>应用</a:t>
                </a:r>
                <a:r>
                  <a:rPr lang="zh-CN" altLang="en-US" dirty="0"/>
                  <a:t>上述方法，可得到最终的</a:t>
                </a:r>
                <a:r>
                  <a:rPr lang="zh-CN" altLang="en-US" dirty="0" smtClean="0"/>
                  <a:t>像</a:t>
                </a:r>
                <a:r>
                  <a:rPr lang="zh-CN" altLang="en-US" dirty="0"/>
                  <a:t>。</a:t>
                </a: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958" y="1556792"/>
                <a:ext cx="8370514" cy="4276042"/>
              </a:xfrm>
              <a:prstGeom prst="rect">
                <a:avLst/>
              </a:prstGeom>
              <a:blipFill rotWithShape="0">
                <a:blip r:embed="rId3"/>
                <a:stretch>
                  <a:fillRect l="-1384" t="-142" r="-1092" b="-57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作业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2.15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2.16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2.25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2.26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2.28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2.30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2.32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2.36</a:t>
            </a:r>
            <a:r>
              <a:rPr lang="zh-CN" altLang="en-US" dirty="0" smtClean="0"/>
              <a:t>，</a:t>
            </a:r>
            <a:r>
              <a:rPr lang="en-US" altLang="zh-CN" dirty="0" smtClean="0"/>
              <a:t>2.38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其中</a:t>
            </a:r>
            <a:r>
              <a:rPr lang="en-US" altLang="zh-CN" dirty="0" smtClean="0"/>
              <a:t>2.30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）第一个透镜为凸透镜，第二个透镜为凹透镜。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7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4"/>
          <p:cNvSpPr txBox="1">
            <a:spLocks noChangeArrowheads="1"/>
          </p:cNvSpPr>
          <p:nvPr/>
        </p:nvSpPr>
        <p:spPr bwMode="invGray">
          <a:xfrm>
            <a:off x="339709" y="302027"/>
            <a:ext cx="5016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厚</a:t>
            </a:r>
            <a:r>
              <a:rPr lang="zh-CN" altLang="en-US" dirty="0" smtClean="0"/>
              <a:t>透镜的逐次成像</a:t>
            </a:r>
            <a:endParaRPr lang="zh-CN" altLang="en-US" dirty="0"/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304800" y="2568551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" name="Arc 8"/>
          <p:cNvSpPr>
            <a:spLocks/>
          </p:cNvSpPr>
          <p:nvPr/>
        </p:nvSpPr>
        <p:spPr bwMode="auto">
          <a:xfrm>
            <a:off x="1295400" y="1052736"/>
            <a:ext cx="3290345" cy="2750644"/>
          </a:xfrm>
          <a:custGeom>
            <a:avLst/>
            <a:gdLst>
              <a:gd name="T0" fmla="*/ 2147483647 w 21600"/>
              <a:gd name="T1" fmla="*/ 0 h 21240"/>
              <a:gd name="T2" fmla="*/ 2147483647 w 21600"/>
              <a:gd name="T3" fmla="*/ 2147483647 h 21240"/>
              <a:gd name="T4" fmla="*/ 0 w 21600"/>
              <a:gd name="T5" fmla="*/ 2147483647 h 21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240" fill="none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</a:path>
              <a:path w="21600" h="21240" stroke="0" extrusionOk="0">
                <a:moveTo>
                  <a:pt x="18765" y="0"/>
                </a:moveTo>
                <a:cubicBezTo>
                  <a:pt x="20623" y="3259"/>
                  <a:pt x="21600" y="6945"/>
                  <a:pt x="21600" y="10697"/>
                </a:cubicBezTo>
                <a:cubicBezTo>
                  <a:pt x="21600" y="14388"/>
                  <a:pt x="20653" y="18018"/>
                  <a:pt x="18852" y="21240"/>
                </a:cubicBezTo>
                <a:lnTo>
                  <a:pt x="0" y="10697"/>
                </a:lnTo>
                <a:lnTo>
                  <a:pt x="18765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Arc 9"/>
          <p:cNvSpPr>
            <a:spLocks/>
          </p:cNvSpPr>
          <p:nvPr/>
        </p:nvSpPr>
        <p:spPr bwMode="auto">
          <a:xfrm rot="10774919">
            <a:off x="3606058" y="1052775"/>
            <a:ext cx="2719388" cy="2740719"/>
          </a:xfrm>
          <a:custGeom>
            <a:avLst/>
            <a:gdLst>
              <a:gd name="T0" fmla="*/ 2147483647 w 21600"/>
              <a:gd name="T1" fmla="*/ 0 h 25457"/>
              <a:gd name="T2" fmla="*/ 2147483647 w 21600"/>
              <a:gd name="T3" fmla="*/ 2147483647 h 25457"/>
              <a:gd name="T4" fmla="*/ 0 w 21600"/>
              <a:gd name="T5" fmla="*/ 2147483647 h 2545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5457" fill="none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91"/>
                  <a:pt x="20141" y="21756"/>
                  <a:pt x="17435" y="25456"/>
                </a:cubicBezTo>
              </a:path>
              <a:path w="21600" h="25457" stroke="0" extrusionOk="0">
                <a:moveTo>
                  <a:pt x="17466" y="0"/>
                </a:moveTo>
                <a:cubicBezTo>
                  <a:pt x="20153" y="3692"/>
                  <a:pt x="21600" y="8140"/>
                  <a:pt x="21600" y="12707"/>
                </a:cubicBezTo>
                <a:cubicBezTo>
                  <a:pt x="21600" y="17291"/>
                  <a:pt x="20141" y="21756"/>
                  <a:pt x="17435" y="25456"/>
                </a:cubicBezTo>
                <a:lnTo>
                  <a:pt x="0" y="12707"/>
                </a:lnTo>
                <a:lnTo>
                  <a:pt x="17466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>
            <a:off x="3962400" y="1196951"/>
            <a:ext cx="2286000" cy="1371600"/>
          </a:xfrm>
          <a:prstGeom prst="line">
            <a:avLst/>
          </a:prstGeom>
          <a:noFill/>
          <a:ln w="12700">
            <a:solidFill>
              <a:srgbClr val="CC66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 flipH="1">
            <a:off x="971550" y="1154088"/>
            <a:ext cx="3295650" cy="1414463"/>
          </a:xfrm>
          <a:prstGeom prst="line">
            <a:avLst/>
          </a:prstGeom>
          <a:noFill/>
          <a:ln w="12700">
            <a:solidFill>
              <a:srgbClr val="CC6600"/>
            </a:solidFill>
            <a:miter lim="800000"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 flipV="1">
            <a:off x="468313" y="1611288"/>
            <a:ext cx="3341687" cy="957263"/>
          </a:xfrm>
          <a:prstGeom prst="line">
            <a:avLst/>
          </a:prstGeom>
          <a:noFill/>
          <a:ln w="5715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3779838" y="1611288"/>
            <a:ext cx="3744912" cy="957263"/>
          </a:xfrm>
          <a:prstGeom prst="line">
            <a:avLst/>
          </a:prstGeom>
          <a:noFill/>
          <a:ln w="57150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>
            <a:off x="4506283" y="1816974"/>
            <a:ext cx="1361117" cy="751578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>
            <a:off x="457199" y="2568551"/>
            <a:ext cx="2381" cy="186856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17"/>
          <p:cNvSpPr>
            <a:spLocks noChangeShapeType="1"/>
          </p:cNvSpPr>
          <p:nvPr/>
        </p:nvSpPr>
        <p:spPr bwMode="auto">
          <a:xfrm>
            <a:off x="3581400" y="2603476"/>
            <a:ext cx="0" cy="183363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Line 18"/>
          <p:cNvSpPr>
            <a:spLocks noChangeShapeType="1"/>
          </p:cNvSpPr>
          <p:nvPr/>
        </p:nvSpPr>
        <p:spPr bwMode="auto">
          <a:xfrm>
            <a:off x="4572000" y="2603476"/>
            <a:ext cx="0" cy="183363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19"/>
          <p:cNvSpPr>
            <a:spLocks noChangeShapeType="1"/>
          </p:cNvSpPr>
          <p:nvPr/>
        </p:nvSpPr>
        <p:spPr bwMode="auto">
          <a:xfrm>
            <a:off x="7451725" y="2568551"/>
            <a:ext cx="0" cy="1944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" name="Line 20"/>
          <p:cNvSpPr>
            <a:spLocks noChangeShapeType="1"/>
          </p:cNvSpPr>
          <p:nvPr/>
        </p:nvSpPr>
        <p:spPr bwMode="auto">
          <a:xfrm>
            <a:off x="5867400" y="2568551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>
            <a:off x="457200" y="4077072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6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274823"/>
              </p:ext>
            </p:extLst>
          </p:nvPr>
        </p:nvGraphicFramePr>
        <p:xfrm>
          <a:off x="3886200" y="1839888"/>
          <a:ext cx="5953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9" r:id="rId3" imgW="190335" imgH="215713" progId="Equation.3">
                  <p:embed/>
                </p:oleObj>
              </mc:Choice>
              <mc:Fallback>
                <p:oleObj r:id="rId3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39888"/>
                        <a:ext cx="5953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299985"/>
              </p:ext>
            </p:extLst>
          </p:nvPr>
        </p:nvGraphicFramePr>
        <p:xfrm>
          <a:off x="3429000" y="620688"/>
          <a:ext cx="5667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0" r:id="rId5" imgW="177569" imgH="215619" progId="Equation.3">
                  <p:embed/>
                </p:oleObj>
              </mc:Choice>
              <mc:Fallback>
                <p:oleObj r:id="rId5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20688"/>
                        <a:ext cx="5667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32585"/>
              </p:ext>
            </p:extLst>
          </p:nvPr>
        </p:nvGraphicFramePr>
        <p:xfrm>
          <a:off x="4246563" y="620688"/>
          <a:ext cx="6080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1" name="Equation" r:id="rId7" imgW="190335" imgH="215713" progId="Equation.3">
                  <p:embed/>
                </p:oleObj>
              </mc:Choice>
              <mc:Fallback>
                <p:oleObj name="Equation" r:id="rId7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620688"/>
                        <a:ext cx="6080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051114"/>
              </p:ext>
            </p:extLst>
          </p:nvPr>
        </p:nvGraphicFramePr>
        <p:xfrm>
          <a:off x="7451725" y="2557438"/>
          <a:ext cx="5254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2" name="公式" r:id="rId9" imgW="190335" imgH="215713" progId="Equation.3">
                  <p:embed/>
                </p:oleObj>
              </mc:Choice>
              <mc:Fallback>
                <p:oleObj name="公式" r:id="rId9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2557438"/>
                        <a:ext cx="5254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105138"/>
              </p:ext>
            </p:extLst>
          </p:nvPr>
        </p:nvGraphicFramePr>
        <p:xfrm>
          <a:off x="5341938" y="2590776"/>
          <a:ext cx="52546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3" name="公式" r:id="rId11" imgW="190417" imgH="203112" progId="Equation.3">
                  <p:embed/>
                </p:oleObj>
              </mc:Choice>
              <mc:Fallback>
                <p:oleObj name="公式" r:id="rId11" imgW="19041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2590776"/>
                        <a:ext cx="525462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476130"/>
              </p:ext>
            </p:extLst>
          </p:nvPr>
        </p:nvGraphicFramePr>
        <p:xfrm>
          <a:off x="190500" y="2590776"/>
          <a:ext cx="4206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4" name="Equation" r:id="rId13" imgW="152268" imgH="203024" progId="Equation.3">
                  <p:embed/>
                </p:oleObj>
              </mc:Choice>
              <mc:Fallback>
                <p:oleObj name="Equation" r:id="rId13" imgW="152268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590776"/>
                        <a:ext cx="420688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315577"/>
              </p:ext>
            </p:extLst>
          </p:nvPr>
        </p:nvGraphicFramePr>
        <p:xfrm>
          <a:off x="1741053" y="1196951"/>
          <a:ext cx="294152" cy="328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5" name="Equation" r:id="rId15" imgW="126835" imgH="139518" progId="Equation.3">
                  <p:embed/>
                </p:oleObj>
              </mc:Choice>
              <mc:Fallback>
                <p:oleObj name="Equation" r:id="rId1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053" y="1196951"/>
                        <a:ext cx="294152" cy="3282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952678"/>
              </p:ext>
            </p:extLst>
          </p:nvPr>
        </p:nvGraphicFramePr>
        <p:xfrm>
          <a:off x="6074799" y="1154088"/>
          <a:ext cx="335944" cy="36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6" name="公式" r:id="rId17" imgW="164814" imgH="177492" progId="Equation.3">
                  <p:embed/>
                </p:oleObj>
              </mc:Choice>
              <mc:Fallback>
                <p:oleObj name="公式" r:id="rId17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4799" y="1154088"/>
                        <a:ext cx="335944" cy="36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368178"/>
              </p:ext>
            </p:extLst>
          </p:nvPr>
        </p:nvGraphicFramePr>
        <p:xfrm>
          <a:off x="4848369" y="1196951"/>
          <a:ext cx="3968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7" name="Equation" r:id="rId19" imgW="126780" imgH="215526" progId="Equation.3">
                  <p:embed/>
                </p:oleObj>
              </mc:Choice>
              <mc:Fallback>
                <p:oleObj name="Equation" r:id="rId19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369" y="1196951"/>
                        <a:ext cx="3968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486187"/>
              </p:ext>
            </p:extLst>
          </p:nvPr>
        </p:nvGraphicFramePr>
        <p:xfrm>
          <a:off x="2012950" y="1484784"/>
          <a:ext cx="587389" cy="507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8" name="Equation" r:id="rId21" imgW="253780" imgH="215713" progId="Equation.3">
                  <p:embed/>
                </p:oleObj>
              </mc:Choice>
              <mc:Fallback>
                <p:oleObj name="Equation" r:id="rId21" imgW="253780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1484784"/>
                        <a:ext cx="587389" cy="507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151285"/>
              </p:ext>
            </p:extLst>
          </p:nvPr>
        </p:nvGraphicFramePr>
        <p:xfrm>
          <a:off x="1645122" y="3501008"/>
          <a:ext cx="374178" cy="623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9" name="Equation" r:id="rId23" imgW="139680" imgH="228600" progId="Equation.DSMT4">
                  <p:embed/>
                </p:oleObj>
              </mc:Choice>
              <mc:Fallback>
                <p:oleObj name="Equation" r:id="rId23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5122" y="3501008"/>
                        <a:ext cx="374178" cy="623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87554"/>
              </p:ext>
            </p:extLst>
          </p:nvPr>
        </p:nvGraphicFramePr>
        <p:xfrm>
          <a:off x="6011862" y="3883596"/>
          <a:ext cx="323546" cy="539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0" name="Equation" r:id="rId25" imgW="139680" imgH="228600" progId="Equation.DSMT4">
                  <p:embed/>
                </p:oleObj>
              </mc:Choice>
              <mc:Fallback>
                <p:oleObj name="Equation" r:id="rId25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2" y="3883596"/>
                        <a:ext cx="323546" cy="539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794460"/>
              </p:ext>
            </p:extLst>
          </p:nvPr>
        </p:nvGraphicFramePr>
        <p:xfrm>
          <a:off x="5003552" y="2996952"/>
          <a:ext cx="432296" cy="65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1" name="Equation" r:id="rId27" imgW="152280" imgH="228600" progId="Equation.DSMT4">
                  <p:embed/>
                </p:oleObj>
              </mc:Choice>
              <mc:Fallback>
                <p:oleObj name="Equation" r:id="rId27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552" y="2996952"/>
                        <a:ext cx="432296" cy="659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627335"/>
              </p:ext>
            </p:extLst>
          </p:nvPr>
        </p:nvGraphicFramePr>
        <p:xfrm>
          <a:off x="3962400" y="3803378"/>
          <a:ext cx="285959" cy="37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2" name="Equation" r:id="rId29" imgW="139579" imgH="177646" progId="Equation.3">
                  <p:embed/>
                </p:oleObj>
              </mc:Choice>
              <mc:Fallback>
                <p:oleObj name="Equation" r:id="rId29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03378"/>
                        <a:ext cx="285959" cy="370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71658"/>
              </p:ext>
            </p:extLst>
          </p:nvPr>
        </p:nvGraphicFramePr>
        <p:xfrm>
          <a:off x="693738" y="2555851"/>
          <a:ext cx="5254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3" name="Equation" r:id="rId31" imgW="190335" imgH="215713" progId="Equation.3">
                  <p:embed/>
                </p:oleObj>
              </mc:Choice>
              <mc:Fallback>
                <p:oleObj name="Equation" r:id="rId31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2555851"/>
                        <a:ext cx="525462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18683"/>
              </p:ext>
            </p:extLst>
          </p:nvPr>
        </p:nvGraphicFramePr>
        <p:xfrm>
          <a:off x="6084888" y="2568551"/>
          <a:ext cx="4905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4" name="Equation" r:id="rId33" imgW="177569" imgH="215619" progId="Equation.3">
                  <p:embed/>
                </p:oleObj>
              </mc:Choice>
              <mc:Fallback>
                <p:oleObj name="Equation" r:id="rId33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2568551"/>
                        <a:ext cx="4905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806"/>
              </p:ext>
            </p:extLst>
          </p:nvPr>
        </p:nvGraphicFramePr>
        <p:xfrm>
          <a:off x="3059113" y="2555851"/>
          <a:ext cx="4905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5" name="Equation" r:id="rId35" imgW="177569" imgH="215619" progId="Equation.3">
                  <p:embed/>
                </p:oleObj>
              </mc:Choice>
              <mc:Fallback>
                <p:oleObj name="Equation" r:id="rId35" imgW="17756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555851"/>
                        <a:ext cx="4905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571350"/>
              </p:ext>
            </p:extLst>
          </p:nvPr>
        </p:nvGraphicFramePr>
        <p:xfrm>
          <a:off x="4587875" y="2555851"/>
          <a:ext cx="560388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6" name="Equation" r:id="rId37" imgW="203024" imgH="215713" progId="Equation.3">
                  <p:embed/>
                </p:oleObj>
              </mc:Choice>
              <mc:Fallback>
                <p:oleObj name="Equation" r:id="rId37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2555851"/>
                        <a:ext cx="560388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901647"/>
              </p:ext>
            </p:extLst>
          </p:nvPr>
        </p:nvGraphicFramePr>
        <p:xfrm>
          <a:off x="3846513" y="2587601"/>
          <a:ext cx="420687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7" name="Equation" r:id="rId39" imgW="152202" imgH="177569" progId="Equation.3">
                  <p:embed/>
                </p:oleObj>
              </mc:Choice>
              <mc:Fallback>
                <p:oleObj name="Equation" r:id="rId39" imgW="15220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2587601"/>
                        <a:ext cx="420687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Line 44"/>
          <p:cNvSpPr>
            <a:spLocks noChangeShapeType="1"/>
          </p:cNvSpPr>
          <p:nvPr/>
        </p:nvSpPr>
        <p:spPr bwMode="auto">
          <a:xfrm>
            <a:off x="3595144" y="3861048"/>
            <a:ext cx="385658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9" name="Line 45"/>
          <p:cNvSpPr>
            <a:spLocks noChangeShapeType="1"/>
          </p:cNvSpPr>
          <p:nvPr/>
        </p:nvSpPr>
        <p:spPr bwMode="auto">
          <a:xfrm>
            <a:off x="4572000" y="359733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0" name="Oval 46"/>
          <p:cNvSpPr>
            <a:spLocks noChangeArrowheads="1"/>
          </p:cNvSpPr>
          <p:nvPr/>
        </p:nvSpPr>
        <p:spPr bwMode="auto">
          <a:xfrm>
            <a:off x="900113" y="2539976"/>
            <a:ext cx="71437" cy="71437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1" name="Oval 47"/>
          <p:cNvSpPr>
            <a:spLocks noChangeArrowheads="1"/>
          </p:cNvSpPr>
          <p:nvPr/>
        </p:nvSpPr>
        <p:spPr bwMode="auto">
          <a:xfrm>
            <a:off x="6227763" y="2538388"/>
            <a:ext cx="73025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2" name="Oval 48"/>
          <p:cNvSpPr>
            <a:spLocks noChangeArrowheads="1"/>
          </p:cNvSpPr>
          <p:nvPr/>
        </p:nvSpPr>
        <p:spPr bwMode="auto">
          <a:xfrm>
            <a:off x="423863" y="2539976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3" name="Line 1030"/>
          <p:cNvSpPr>
            <a:spLocks noChangeShapeType="1"/>
          </p:cNvSpPr>
          <p:nvPr/>
        </p:nvSpPr>
        <p:spPr bwMode="auto">
          <a:xfrm>
            <a:off x="3713326" y="1609264"/>
            <a:ext cx="792957" cy="207709"/>
          </a:xfrm>
          <a:prstGeom prst="line">
            <a:avLst/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4" name="Text Box 1031"/>
          <p:cNvSpPr txBox="1">
            <a:spLocks noChangeArrowheads="1"/>
          </p:cNvSpPr>
          <p:nvPr/>
        </p:nvSpPr>
        <p:spPr bwMode="auto">
          <a:xfrm>
            <a:off x="5652294" y="1635162"/>
            <a:ext cx="334441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虚物</a:t>
            </a:r>
            <a:r>
              <a:rPr lang="en-US" altLang="zh-CN" sz="2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Q'</a:t>
            </a:r>
            <a:r>
              <a:rPr lang="en-US" altLang="zh-CN" sz="22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经过</a:t>
            </a:r>
            <a:r>
              <a:rPr lang="en-US" altLang="zh-CN" sz="22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Σ</a:t>
            </a:r>
            <a:r>
              <a:rPr lang="en-US" altLang="zh-CN" sz="2200" i="1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再一次成像</a:t>
            </a:r>
          </a:p>
        </p:txBody>
      </p:sp>
      <p:sp>
        <p:nvSpPr>
          <p:cNvPr id="95" name="Line 44"/>
          <p:cNvSpPr>
            <a:spLocks noChangeShapeType="1"/>
          </p:cNvSpPr>
          <p:nvPr/>
        </p:nvSpPr>
        <p:spPr bwMode="auto">
          <a:xfrm>
            <a:off x="3581400" y="4087462"/>
            <a:ext cx="100434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96" name="对象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72145"/>
              </p:ext>
            </p:extLst>
          </p:nvPr>
        </p:nvGraphicFramePr>
        <p:xfrm>
          <a:off x="6027101" y="3140968"/>
          <a:ext cx="621486" cy="59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8" name="Equation" r:id="rId41" imgW="241200" imgH="228600" progId="Equation.DSMT4">
                  <p:embed/>
                </p:oleObj>
              </mc:Choice>
              <mc:Fallback>
                <p:oleObj name="Equation" r:id="rId41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7101" y="3140968"/>
                        <a:ext cx="621486" cy="598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Line 44"/>
          <p:cNvSpPr>
            <a:spLocks noChangeShapeType="1"/>
          </p:cNvSpPr>
          <p:nvPr/>
        </p:nvSpPr>
        <p:spPr bwMode="auto">
          <a:xfrm>
            <a:off x="4572000" y="3717032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8" name="Line 1030"/>
          <p:cNvSpPr>
            <a:spLocks noChangeShapeType="1"/>
          </p:cNvSpPr>
          <p:nvPr/>
        </p:nvSpPr>
        <p:spPr bwMode="auto">
          <a:xfrm>
            <a:off x="4525867" y="1808078"/>
            <a:ext cx="2998883" cy="785534"/>
          </a:xfrm>
          <a:prstGeom prst="line">
            <a:avLst/>
          </a:prstGeom>
          <a:noFill/>
          <a:ln w="38100">
            <a:solidFill>
              <a:srgbClr val="0000CC"/>
            </a:solidFill>
            <a:prstDash val="dash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" name="Oval 47"/>
          <p:cNvSpPr>
            <a:spLocks noChangeArrowheads="1"/>
          </p:cNvSpPr>
          <p:nvPr/>
        </p:nvSpPr>
        <p:spPr bwMode="auto">
          <a:xfrm>
            <a:off x="5843977" y="2527621"/>
            <a:ext cx="73025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0" name="Oval 47"/>
          <p:cNvSpPr>
            <a:spLocks noChangeArrowheads="1"/>
          </p:cNvSpPr>
          <p:nvPr/>
        </p:nvSpPr>
        <p:spPr bwMode="auto">
          <a:xfrm>
            <a:off x="7417595" y="2541754"/>
            <a:ext cx="73025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440289" y="4509120"/>
            <a:ext cx="159530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第一次成像</a:t>
            </a:r>
          </a:p>
        </p:txBody>
      </p:sp>
      <p:graphicFrame>
        <p:nvGraphicFramePr>
          <p:cNvPr id="102" name="对象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302566"/>
              </p:ext>
            </p:extLst>
          </p:nvPr>
        </p:nvGraphicFramePr>
        <p:xfrm>
          <a:off x="3199291" y="4365105"/>
          <a:ext cx="1766461" cy="735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99" name="Equation" r:id="rId43" imgW="1028520" imgH="431640" progId="Equation.DSMT4">
                  <p:embed/>
                </p:oleObj>
              </mc:Choice>
              <mc:Fallback>
                <p:oleObj name="Equation" r:id="rId43" imgW="1028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9291" y="4365105"/>
                        <a:ext cx="1766461" cy="7350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Text Box 24"/>
          <p:cNvSpPr txBox="1">
            <a:spLocks noChangeArrowheads="1"/>
          </p:cNvSpPr>
          <p:nvPr/>
        </p:nvSpPr>
        <p:spPr bwMode="auto">
          <a:xfrm>
            <a:off x="275617" y="5230361"/>
            <a:ext cx="220815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/>
              <a:t>第二次</a:t>
            </a:r>
            <a:r>
              <a:rPr lang="zh-CN" altLang="en-US" dirty="0" smtClean="0"/>
              <a:t>成像：</a:t>
            </a:r>
            <a:endParaRPr lang="en-US" altLang="zh-CN" dirty="0" smtClean="0"/>
          </a:p>
        </p:txBody>
      </p:sp>
      <p:graphicFrame>
        <p:nvGraphicFramePr>
          <p:cNvPr id="104" name="对象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2340263"/>
              </p:ext>
            </p:extLst>
          </p:nvPr>
        </p:nvGraphicFramePr>
        <p:xfrm>
          <a:off x="3203848" y="5119389"/>
          <a:ext cx="1901552" cy="7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0" name="Equation" r:id="rId45" imgW="1066680" imgH="431640" progId="Equation.DSMT4">
                  <p:embed/>
                </p:oleObj>
              </mc:Choice>
              <mc:Fallback>
                <p:oleObj name="Equation" r:id="rId45" imgW="1066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119389"/>
                        <a:ext cx="1901552" cy="7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对象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984305"/>
              </p:ext>
            </p:extLst>
          </p:nvPr>
        </p:nvGraphicFramePr>
        <p:xfrm>
          <a:off x="5558621" y="5140226"/>
          <a:ext cx="2374685" cy="809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1" name="Equation" r:id="rId47" imgW="1269720" imgH="431640" progId="Equation.DSMT4">
                  <p:embed/>
                </p:oleObj>
              </mc:Choice>
              <mc:Fallback>
                <p:oleObj name="Equation" r:id="rId47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8621" y="5140226"/>
                        <a:ext cx="2374685" cy="809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对象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464071"/>
              </p:ext>
            </p:extLst>
          </p:nvPr>
        </p:nvGraphicFramePr>
        <p:xfrm>
          <a:off x="5148064" y="5397477"/>
          <a:ext cx="3889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2" name="Equation" r:id="rId49" imgW="190440" imgH="152280" progId="Equation.DSMT4">
                  <p:embed/>
                </p:oleObj>
              </mc:Choice>
              <mc:Fallback>
                <p:oleObj name="Equation" r:id="rId49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5397477"/>
                        <a:ext cx="3889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Text Box 24"/>
          <p:cNvSpPr txBox="1">
            <a:spLocks noChangeArrowheads="1"/>
          </p:cNvSpPr>
          <p:nvPr/>
        </p:nvSpPr>
        <p:spPr bwMode="auto">
          <a:xfrm>
            <a:off x="419633" y="6021288"/>
            <a:ext cx="163208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pPr algn="just"/>
            <a:r>
              <a:rPr lang="zh-CN" altLang="en-US" dirty="0" smtClean="0"/>
              <a:t>整体成像：</a:t>
            </a:r>
            <a:endParaRPr lang="en-US" altLang="zh-CN" dirty="0" smtClean="0"/>
          </a:p>
        </p:txBody>
      </p:sp>
      <p:graphicFrame>
        <p:nvGraphicFramePr>
          <p:cNvPr id="108" name="对象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955647"/>
              </p:ext>
            </p:extLst>
          </p:nvPr>
        </p:nvGraphicFramePr>
        <p:xfrm>
          <a:off x="5145088" y="5930900"/>
          <a:ext cx="39163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3" name="Equation" r:id="rId51" imgW="1917360" imgH="431640" progId="Equation.DSMT4">
                  <p:embed/>
                </p:oleObj>
              </mc:Choice>
              <mc:Fallback>
                <p:oleObj name="Equation" r:id="rId51" imgW="1917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5930900"/>
                        <a:ext cx="3916362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对象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84320"/>
              </p:ext>
            </p:extLst>
          </p:nvPr>
        </p:nvGraphicFramePr>
        <p:xfrm>
          <a:off x="4162120" y="5899150"/>
          <a:ext cx="879834" cy="82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4" name="Equation" r:id="rId53" imgW="418918" imgH="393529" progId="Equation.DSMT4">
                  <p:embed/>
                </p:oleObj>
              </mc:Choice>
              <mc:Fallback>
                <p:oleObj name="Equation" r:id="rId53" imgW="418918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120" y="5899150"/>
                        <a:ext cx="879834" cy="827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对象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766237"/>
              </p:ext>
            </p:extLst>
          </p:nvPr>
        </p:nvGraphicFramePr>
        <p:xfrm>
          <a:off x="2012678" y="6021288"/>
          <a:ext cx="18557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05" name="Equation" r:id="rId55" imgW="799920" imgH="228600" progId="Equation.DSMT4">
                  <p:embed/>
                </p:oleObj>
              </mc:Choice>
              <mc:Fallback>
                <p:oleObj name="Equation" r:id="rId55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678" y="6021288"/>
                        <a:ext cx="18557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8" grpId="0" animBg="1"/>
      <p:bldP spid="59" grpId="0" animBg="1"/>
      <p:bldP spid="59" grpId="1" animBg="1"/>
      <p:bldP spid="60" grpId="0" animBg="1"/>
      <p:bldP spid="61" grpId="0" animBg="1"/>
      <p:bldP spid="61" grpId="1" animBg="1"/>
      <p:bldP spid="62" grpId="0" animBg="1"/>
      <p:bldP spid="63" grpId="0" animBg="1"/>
      <p:bldP spid="66" grpId="0" animBg="1"/>
      <p:bldP spid="67" grpId="0" animBg="1"/>
      <p:bldP spid="68" grpId="0" animBg="1"/>
      <p:bldP spid="88" grpId="0" animBg="1"/>
      <p:bldP spid="89" grpId="0" animBg="1"/>
      <p:bldP spid="93" grpId="0" animBg="1"/>
      <p:bldP spid="94" grpId="0"/>
      <p:bldP spid="97" grpId="0" animBg="1"/>
      <p:bldP spid="98" grpId="0" animBg="1"/>
      <p:bldP spid="99" grpId="0" animBg="1"/>
      <p:bldP spid="100" grpId="0" animBg="1"/>
      <p:bldP spid="101" grpId="0"/>
      <p:bldP spid="103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Box 4"/>
          <p:cNvSpPr txBox="1">
            <a:spLocks noChangeArrowheads="1"/>
          </p:cNvSpPr>
          <p:nvPr/>
        </p:nvSpPr>
        <p:spPr bwMode="invGray">
          <a:xfrm>
            <a:off x="275616" y="476672"/>
            <a:ext cx="5664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薄透镜成像的物像关系</a:t>
            </a:r>
            <a:endParaRPr lang="zh-CN" alt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3256589" y="497926"/>
            <a:ext cx="5293267" cy="2127295"/>
            <a:chOff x="190500" y="764704"/>
            <a:chExt cx="8191500" cy="4248472"/>
          </a:xfrm>
        </p:grpSpPr>
        <p:sp>
          <p:nvSpPr>
            <p:cNvPr id="83" name="Line 7"/>
            <p:cNvSpPr>
              <a:spLocks noChangeShapeType="1"/>
            </p:cNvSpPr>
            <p:nvPr/>
          </p:nvSpPr>
          <p:spPr bwMode="auto">
            <a:xfrm>
              <a:off x="304800" y="2712567"/>
              <a:ext cx="807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4" name="Arc 8"/>
            <p:cNvSpPr>
              <a:spLocks/>
            </p:cNvSpPr>
            <p:nvPr/>
          </p:nvSpPr>
          <p:spPr bwMode="auto">
            <a:xfrm>
              <a:off x="1295400" y="1053629"/>
              <a:ext cx="3276600" cy="3224213"/>
            </a:xfrm>
            <a:custGeom>
              <a:avLst/>
              <a:gdLst>
                <a:gd name="T0" fmla="*/ 2147483647 w 21600"/>
                <a:gd name="T1" fmla="*/ 0 h 21240"/>
                <a:gd name="T2" fmla="*/ 2147483647 w 21600"/>
                <a:gd name="T3" fmla="*/ 2147483647 h 21240"/>
                <a:gd name="T4" fmla="*/ 0 w 21600"/>
                <a:gd name="T5" fmla="*/ 2147483647 h 212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40" fill="none" extrusionOk="0">
                  <a:moveTo>
                    <a:pt x="18765" y="0"/>
                  </a:moveTo>
                  <a:cubicBezTo>
                    <a:pt x="20623" y="3259"/>
                    <a:pt x="21600" y="6945"/>
                    <a:pt x="21600" y="10697"/>
                  </a:cubicBezTo>
                  <a:cubicBezTo>
                    <a:pt x="21600" y="14388"/>
                    <a:pt x="20653" y="18018"/>
                    <a:pt x="18852" y="21240"/>
                  </a:cubicBezTo>
                </a:path>
                <a:path w="21600" h="21240" stroke="0" extrusionOk="0">
                  <a:moveTo>
                    <a:pt x="18765" y="0"/>
                  </a:moveTo>
                  <a:cubicBezTo>
                    <a:pt x="20623" y="3259"/>
                    <a:pt x="21600" y="6945"/>
                    <a:pt x="21600" y="10697"/>
                  </a:cubicBezTo>
                  <a:cubicBezTo>
                    <a:pt x="21600" y="14388"/>
                    <a:pt x="20653" y="18018"/>
                    <a:pt x="18852" y="21240"/>
                  </a:cubicBezTo>
                  <a:lnTo>
                    <a:pt x="0" y="10697"/>
                  </a:lnTo>
                  <a:lnTo>
                    <a:pt x="18765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5" name="Arc 9"/>
            <p:cNvSpPr>
              <a:spLocks/>
            </p:cNvSpPr>
            <p:nvPr/>
          </p:nvSpPr>
          <p:spPr bwMode="auto">
            <a:xfrm rot="10774919">
              <a:off x="3606800" y="1066329"/>
              <a:ext cx="2719388" cy="3205163"/>
            </a:xfrm>
            <a:custGeom>
              <a:avLst/>
              <a:gdLst>
                <a:gd name="T0" fmla="*/ 2147483647 w 21600"/>
                <a:gd name="T1" fmla="*/ 0 h 25457"/>
                <a:gd name="T2" fmla="*/ 2147483647 w 21600"/>
                <a:gd name="T3" fmla="*/ 2147483647 h 25457"/>
                <a:gd name="T4" fmla="*/ 0 w 21600"/>
                <a:gd name="T5" fmla="*/ 2147483647 h 254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5457" fill="none" extrusionOk="0">
                  <a:moveTo>
                    <a:pt x="17466" y="0"/>
                  </a:moveTo>
                  <a:cubicBezTo>
                    <a:pt x="20153" y="3692"/>
                    <a:pt x="21600" y="8140"/>
                    <a:pt x="21600" y="12707"/>
                  </a:cubicBezTo>
                  <a:cubicBezTo>
                    <a:pt x="21600" y="17291"/>
                    <a:pt x="20141" y="21756"/>
                    <a:pt x="17435" y="25456"/>
                  </a:cubicBezTo>
                </a:path>
                <a:path w="21600" h="25457" stroke="0" extrusionOk="0">
                  <a:moveTo>
                    <a:pt x="17466" y="0"/>
                  </a:moveTo>
                  <a:cubicBezTo>
                    <a:pt x="20153" y="3692"/>
                    <a:pt x="21600" y="8140"/>
                    <a:pt x="21600" y="12707"/>
                  </a:cubicBezTo>
                  <a:cubicBezTo>
                    <a:pt x="21600" y="17291"/>
                    <a:pt x="20141" y="21756"/>
                    <a:pt x="17435" y="25456"/>
                  </a:cubicBezTo>
                  <a:lnTo>
                    <a:pt x="0" y="12707"/>
                  </a:lnTo>
                  <a:lnTo>
                    <a:pt x="17466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3962400" y="1340967"/>
              <a:ext cx="2286000" cy="1371600"/>
            </a:xfrm>
            <a:prstGeom prst="line">
              <a:avLst/>
            </a:prstGeom>
            <a:noFill/>
            <a:ln w="12700">
              <a:solidFill>
                <a:srgbClr val="CC66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7" name="Line 11"/>
            <p:cNvSpPr>
              <a:spLocks noChangeShapeType="1"/>
            </p:cNvSpPr>
            <p:nvPr/>
          </p:nvSpPr>
          <p:spPr bwMode="auto">
            <a:xfrm flipH="1">
              <a:off x="971550" y="1298104"/>
              <a:ext cx="3295650" cy="1414463"/>
            </a:xfrm>
            <a:prstGeom prst="line">
              <a:avLst/>
            </a:prstGeom>
            <a:noFill/>
            <a:ln w="12700">
              <a:solidFill>
                <a:srgbClr val="CC6600"/>
              </a:solidFill>
              <a:miter lim="800000"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 flipV="1">
              <a:off x="468313" y="1755304"/>
              <a:ext cx="3341687" cy="957263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9" name="Line 15"/>
            <p:cNvSpPr>
              <a:spLocks noChangeShapeType="1"/>
            </p:cNvSpPr>
            <p:nvPr/>
          </p:nvSpPr>
          <p:spPr bwMode="auto">
            <a:xfrm>
              <a:off x="4506283" y="1960990"/>
              <a:ext cx="1361117" cy="751578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0" name="Line 16"/>
            <p:cNvSpPr>
              <a:spLocks noChangeShapeType="1"/>
            </p:cNvSpPr>
            <p:nvPr/>
          </p:nvSpPr>
          <p:spPr bwMode="auto">
            <a:xfrm>
              <a:off x="457200" y="2712567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1" name="Line 17"/>
            <p:cNvSpPr>
              <a:spLocks noChangeShapeType="1"/>
            </p:cNvSpPr>
            <p:nvPr/>
          </p:nvSpPr>
          <p:spPr bwMode="auto">
            <a:xfrm>
              <a:off x="3581400" y="2747492"/>
              <a:ext cx="0" cy="2265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" name="Line 18"/>
            <p:cNvSpPr>
              <a:spLocks noChangeShapeType="1"/>
            </p:cNvSpPr>
            <p:nvPr/>
          </p:nvSpPr>
          <p:spPr bwMode="auto">
            <a:xfrm>
              <a:off x="4572000" y="2747492"/>
              <a:ext cx="0" cy="2265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" name="Line 19"/>
            <p:cNvSpPr>
              <a:spLocks noChangeShapeType="1"/>
            </p:cNvSpPr>
            <p:nvPr/>
          </p:nvSpPr>
          <p:spPr bwMode="auto">
            <a:xfrm>
              <a:off x="7451725" y="2712567"/>
              <a:ext cx="0" cy="19446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4" name="Line 20"/>
            <p:cNvSpPr>
              <a:spLocks noChangeShapeType="1"/>
            </p:cNvSpPr>
            <p:nvPr/>
          </p:nvSpPr>
          <p:spPr bwMode="auto">
            <a:xfrm>
              <a:off x="5867400" y="2712567"/>
              <a:ext cx="0" cy="1439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5" name="Line 21"/>
            <p:cNvSpPr>
              <a:spLocks noChangeShapeType="1"/>
            </p:cNvSpPr>
            <p:nvPr/>
          </p:nvSpPr>
          <p:spPr bwMode="auto">
            <a:xfrm>
              <a:off x="457200" y="4498504"/>
              <a:ext cx="3124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96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159821"/>
                </p:ext>
              </p:extLst>
            </p:nvPr>
          </p:nvGraphicFramePr>
          <p:xfrm>
            <a:off x="3886200" y="1983904"/>
            <a:ext cx="595313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44" r:id="rId3" imgW="190335" imgH="215713" progId="Equation.3">
                    <p:embed/>
                  </p:oleObj>
                </mc:Choice>
                <mc:Fallback>
                  <p:oleObj r:id="rId3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1983904"/>
                          <a:ext cx="595313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3413436"/>
                </p:ext>
              </p:extLst>
            </p:nvPr>
          </p:nvGraphicFramePr>
          <p:xfrm>
            <a:off x="3429000" y="764704"/>
            <a:ext cx="566738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45" r:id="rId5" imgW="177569" imgH="215619" progId="Equation.3">
                    <p:embed/>
                  </p:oleObj>
                </mc:Choice>
                <mc:Fallback>
                  <p:oleObj r:id="rId5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764704"/>
                          <a:ext cx="566738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3396445"/>
                </p:ext>
              </p:extLst>
            </p:nvPr>
          </p:nvGraphicFramePr>
          <p:xfrm>
            <a:off x="4246563" y="764704"/>
            <a:ext cx="608012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46" name="Equation" r:id="rId7" imgW="190335" imgH="215713" progId="Equation.3">
                    <p:embed/>
                  </p:oleObj>
                </mc:Choice>
                <mc:Fallback>
                  <p:oleObj name="Equation" r:id="rId7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6563" y="764704"/>
                          <a:ext cx="608012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118875"/>
                </p:ext>
              </p:extLst>
            </p:nvPr>
          </p:nvGraphicFramePr>
          <p:xfrm>
            <a:off x="7451725" y="2701454"/>
            <a:ext cx="525463" cy="587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47" name="公式" r:id="rId9" imgW="190335" imgH="215713" progId="Equation.3">
                    <p:embed/>
                  </p:oleObj>
                </mc:Choice>
                <mc:Fallback>
                  <p:oleObj name="公式" r:id="rId9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1725" y="2701454"/>
                          <a:ext cx="525463" cy="587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7911834"/>
                </p:ext>
              </p:extLst>
            </p:nvPr>
          </p:nvGraphicFramePr>
          <p:xfrm>
            <a:off x="5341938" y="2734792"/>
            <a:ext cx="525462" cy="554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48" name="公式" r:id="rId11" imgW="190417" imgH="203112" progId="Equation.3">
                    <p:embed/>
                  </p:oleObj>
                </mc:Choice>
                <mc:Fallback>
                  <p:oleObj name="公式" r:id="rId11" imgW="19041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38" y="2734792"/>
                          <a:ext cx="525462" cy="554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583891"/>
                </p:ext>
              </p:extLst>
            </p:nvPr>
          </p:nvGraphicFramePr>
          <p:xfrm>
            <a:off x="190500" y="2734792"/>
            <a:ext cx="420688" cy="554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49" name="Equation" r:id="rId13" imgW="152268" imgH="203024" progId="Equation.3">
                    <p:embed/>
                  </p:oleObj>
                </mc:Choice>
                <mc:Fallback>
                  <p:oleObj name="Equation" r:id="rId13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" y="2734792"/>
                          <a:ext cx="420688" cy="554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8388863"/>
                </p:ext>
              </p:extLst>
            </p:nvPr>
          </p:nvGraphicFramePr>
          <p:xfrm>
            <a:off x="1741052" y="1226328"/>
            <a:ext cx="396875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0" name="Equation" r:id="rId15" imgW="126835" imgH="139518" progId="Equation.3">
                    <p:embed/>
                  </p:oleObj>
                </mc:Choice>
                <mc:Fallback>
                  <p:oleObj name="Equation" r:id="rId15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1052" y="1226328"/>
                          <a:ext cx="396875" cy="442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1512047"/>
                </p:ext>
              </p:extLst>
            </p:nvPr>
          </p:nvGraphicFramePr>
          <p:xfrm>
            <a:off x="6074799" y="1100942"/>
            <a:ext cx="515938" cy="565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1" name="公式" r:id="rId17" imgW="164814" imgH="177492" progId="Equation.3">
                    <p:embed/>
                  </p:oleObj>
                </mc:Choice>
                <mc:Fallback>
                  <p:oleObj name="公式" r:id="rId17" imgW="164814" imgH="17749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4799" y="1100942"/>
                          <a:ext cx="515938" cy="565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5473853"/>
                </p:ext>
              </p:extLst>
            </p:nvPr>
          </p:nvGraphicFramePr>
          <p:xfrm>
            <a:off x="4899025" y="1298104"/>
            <a:ext cx="39687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2" name="Equation" r:id="rId19" imgW="126780" imgH="215526" progId="Equation.3">
                    <p:embed/>
                  </p:oleObj>
                </mc:Choice>
                <mc:Fallback>
                  <p:oleObj name="Equation" r:id="rId19" imgW="126780" imgH="21552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9025" y="1298104"/>
                          <a:ext cx="39687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6261310"/>
                </p:ext>
              </p:extLst>
            </p:nvPr>
          </p:nvGraphicFramePr>
          <p:xfrm>
            <a:off x="2012950" y="1450504"/>
            <a:ext cx="79375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3" name="Equation" r:id="rId21" imgW="253780" imgH="215713" progId="Equation.3">
                    <p:embed/>
                  </p:oleObj>
                </mc:Choice>
                <mc:Fallback>
                  <p:oleObj name="Equation" r:id="rId21" imgW="253780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2950" y="1450504"/>
                          <a:ext cx="79375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6505489"/>
                </p:ext>
              </p:extLst>
            </p:nvPr>
          </p:nvGraphicFramePr>
          <p:xfrm>
            <a:off x="1475656" y="4365104"/>
            <a:ext cx="374178" cy="623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4" name="Equation" r:id="rId23" imgW="139680" imgH="228600" progId="Equation.DSMT4">
                    <p:embed/>
                  </p:oleObj>
                </mc:Choice>
                <mc:Fallback>
                  <p:oleObj name="Equation" r:id="rId23" imgW="1396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5656" y="4365104"/>
                          <a:ext cx="374178" cy="623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7493007"/>
                </p:ext>
              </p:extLst>
            </p:nvPr>
          </p:nvGraphicFramePr>
          <p:xfrm>
            <a:off x="5980113" y="4429325"/>
            <a:ext cx="332110" cy="5535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5" name="Equation" r:id="rId25" imgW="139680" imgH="228600" progId="Equation.DSMT4">
                    <p:embed/>
                  </p:oleObj>
                </mc:Choice>
                <mc:Fallback>
                  <p:oleObj name="Equation" r:id="rId25" imgW="1396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0113" y="4429325"/>
                          <a:ext cx="332110" cy="5535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9654228"/>
                </p:ext>
              </p:extLst>
            </p:nvPr>
          </p:nvGraphicFramePr>
          <p:xfrm>
            <a:off x="5003552" y="3336146"/>
            <a:ext cx="432296" cy="659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6" name="Equation" r:id="rId27" imgW="152280" imgH="228600" progId="Equation.DSMT4">
                    <p:embed/>
                  </p:oleObj>
                </mc:Choice>
                <mc:Fallback>
                  <p:oleObj name="Equation" r:id="rId27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552" y="3336146"/>
                          <a:ext cx="432296" cy="6597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924898"/>
                </p:ext>
              </p:extLst>
            </p:nvPr>
          </p:nvGraphicFramePr>
          <p:xfrm>
            <a:off x="3823845" y="4437112"/>
            <a:ext cx="401960" cy="5206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7" name="Equation" r:id="rId29" imgW="139579" imgH="177646" progId="Equation.3">
                    <p:embed/>
                  </p:oleObj>
                </mc:Choice>
                <mc:Fallback>
                  <p:oleObj name="Equation" r:id="rId29" imgW="139579" imgH="17764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3845" y="4437112"/>
                          <a:ext cx="401960" cy="5206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8914894"/>
                </p:ext>
              </p:extLst>
            </p:nvPr>
          </p:nvGraphicFramePr>
          <p:xfrm>
            <a:off x="693738" y="2699867"/>
            <a:ext cx="525462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8" name="Equation" r:id="rId31" imgW="190335" imgH="215713" progId="Equation.3">
                    <p:embed/>
                  </p:oleObj>
                </mc:Choice>
                <mc:Fallback>
                  <p:oleObj name="Equation" r:id="rId31" imgW="190335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738" y="2699867"/>
                          <a:ext cx="525462" cy="588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6483598"/>
                </p:ext>
              </p:extLst>
            </p:nvPr>
          </p:nvGraphicFramePr>
          <p:xfrm>
            <a:off x="6084888" y="2712567"/>
            <a:ext cx="490537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59" name="Equation" r:id="rId33" imgW="177569" imgH="215619" progId="Equation.3">
                    <p:embed/>
                  </p:oleObj>
                </mc:Choice>
                <mc:Fallback>
                  <p:oleObj name="Equation" r:id="rId33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2712567"/>
                          <a:ext cx="490537" cy="588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5343732"/>
                </p:ext>
              </p:extLst>
            </p:nvPr>
          </p:nvGraphicFramePr>
          <p:xfrm>
            <a:off x="3059113" y="2699867"/>
            <a:ext cx="490537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60" name="Equation" r:id="rId35" imgW="177569" imgH="215619" progId="Equation.3">
                    <p:embed/>
                  </p:oleObj>
                </mc:Choice>
                <mc:Fallback>
                  <p:oleObj name="Equation" r:id="rId35" imgW="177569" imgH="21561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9113" y="2699867"/>
                          <a:ext cx="490537" cy="588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5760255"/>
                </p:ext>
              </p:extLst>
            </p:nvPr>
          </p:nvGraphicFramePr>
          <p:xfrm>
            <a:off x="4587875" y="2699867"/>
            <a:ext cx="560388" cy="588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61" name="Equation" r:id="rId37" imgW="203024" imgH="215713" progId="Equation.3">
                    <p:embed/>
                  </p:oleObj>
                </mc:Choice>
                <mc:Fallback>
                  <p:oleObj name="Equation" r:id="rId37" imgW="203024" imgH="21571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7875" y="2699867"/>
                          <a:ext cx="560388" cy="588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3250159"/>
                </p:ext>
              </p:extLst>
            </p:nvPr>
          </p:nvGraphicFramePr>
          <p:xfrm>
            <a:off x="3846513" y="2731617"/>
            <a:ext cx="420687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62" name="Equation" r:id="rId39" imgW="152202" imgH="177569" progId="Equation.3">
                    <p:embed/>
                  </p:oleObj>
                </mc:Choice>
                <mc:Fallback>
                  <p:oleObj name="Equation" r:id="rId39" imgW="152202" imgH="17756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6513" y="2731617"/>
                          <a:ext cx="420687" cy="484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" name="Line 44"/>
            <p:cNvSpPr>
              <a:spLocks noChangeShapeType="1"/>
            </p:cNvSpPr>
            <p:nvPr/>
          </p:nvSpPr>
          <p:spPr bwMode="auto">
            <a:xfrm>
              <a:off x="3595144" y="4501500"/>
              <a:ext cx="38565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6" name="Line 45"/>
            <p:cNvSpPr>
              <a:spLocks noChangeShapeType="1"/>
            </p:cNvSpPr>
            <p:nvPr/>
          </p:nvSpPr>
          <p:spPr bwMode="auto">
            <a:xfrm>
              <a:off x="4572000" y="3936529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7" name="Oval 46"/>
            <p:cNvSpPr>
              <a:spLocks noChangeArrowheads="1"/>
            </p:cNvSpPr>
            <p:nvPr/>
          </p:nvSpPr>
          <p:spPr bwMode="auto">
            <a:xfrm>
              <a:off x="900113" y="2683992"/>
              <a:ext cx="71437" cy="71437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8" name="Oval 47"/>
            <p:cNvSpPr>
              <a:spLocks noChangeArrowheads="1"/>
            </p:cNvSpPr>
            <p:nvPr/>
          </p:nvSpPr>
          <p:spPr bwMode="auto">
            <a:xfrm>
              <a:off x="6227763" y="2682404"/>
              <a:ext cx="73025" cy="73025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9" name="Oval 48"/>
            <p:cNvSpPr>
              <a:spLocks noChangeArrowheads="1"/>
            </p:cNvSpPr>
            <p:nvPr/>
          </p:nvSpPr>
          <p:spPr bwMode="auto">
            <a:xfrm>
              <a:off x="423863" y="2683992"/>
              <a:ext cx="71437" cy="7143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0" name="Line 1030"/>
            <p:cNvSpPr>
              <a:spLocks noChangeShapeType="1"/>
            </p:cNvSpPr>
            <p:nvPr/>
          </p:nvSpPr>
          <p:spPr bwMode="auto">
            <a:xfrm>
              <a:off x="3713326" y="1753280"/>
              <a:ext cx="792957" cy="207709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" name="Line 44"/>
            <p:cNvSpPr>
              <a:spLocks noChangeShapeType="1"/>
            </p:cNvSpPr>
            <p:nvPr/>
          </p:nvSpPr>
          <p:spPr bwMode="auto">
            <a:xfrm>
              <a:off x="3581400" y="4869160"/>
              <a:ext cx="10043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122" name="对象 1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881713"/>
                </p:ext>
              </p:extLst>
            </p:nvPr>
          </p:nvGraphicFramePr>
          <p:xfrm>
            <a:off x="6027101" y="3808234"/>
            <a:ext cx="621486" cy="5988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63" name="Equation" r:id="rId41" imgW="241200" imgH="228600" progId="Equation.DSMT4">
                    <p:embed/>
                  </p:oleObj>
                </mc:Choice>
                <mc:Fallback>
                  <p:oleObj name="Equation" r:id="rId41" imgW="241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27101" y="3808234"/>
                          <a:ext cx="621486" cy="5988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" name="Line 44"/>
            <p:cNvSpPr>
              <a:spLocks noChangeShapeType="1"/>
            </p:cNvSpPr>
            <p:nvPr/>
          </p:nvSpPr>
          <p:spPr bwMode="auto">
            <a:xfrm>
              <a:off x="4572000" y="4365104"/>
              <a:ext cx="2879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4" name="Line 1030"/>
            <p:cNvSpPr>
              <a:spLocks noChangeShapeType="1"/>
            </p:cNvSpPr>
            <p:nvPr/>
          </p:nvSpPr>
          <p:spPr bwMode="auto">
            <a:xfrm>
              <a:off x="4381046" y="1895199"/>
              <a:ext cx="3070677" cy="804341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prstDash val="dash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5" name="Oval 47"/>
            <p:cNvSpPr>
              <a:spLocks noChangeArrowheads="1"/>
            </p:cNvSpPr>
            <p:nvPr/>
          </p:nvSpPr>
          <p:spPr bwMode="auto">
            <a:xfrm>
              <a:off x="5843977" y="2671637"/>
              <a:ext cx="73025" cy="73025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6" name="Oval 47"/>
            <p:cNvSpPr>
              <a:spLocks noChangeArrowheads="1"/>
            </p:cNvSpPr>
            <p:nvPr/>
          </p:nvSpPr>
          <p:spPr bwMode="auto">
            <a:xfrm>
              <a:off x="7417595" y="2685770"/>
              <a:ext cx="73025" cy="73025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aphicFrame>
        <p:nvGraphicFramePr>
          <p:cNvPr id="127" name="对象 1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244586"/>
              </p:ext>
            </p:extLst>
          </p:nvPr>
        </p:nvGraphicFramePr>
        <p:xfrm>
          <a:off x="429464" y="3026569"/>
          <a:ext cx="4624234" cy="856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4" name="Equation" r:id="rId43" imgW="2336760" imgH="431640" progId="Equation.DSMT4">
                  <p:embed/>
                </p:oleObj>
              </mc:Choice>
              <mc:Fallback>
                <p:oleObj name="Equation" r:id="rId43" imgW="2336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64" y="3026569"/>
                        <a:ext cx="4624234" cy="856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 Box 4"/>
          <p:cNvSpPr txBox="1">
            <a:spLocks noChangeArrowheads="1"/>
          </p:cNvSpPr>
          <p:nvPr/>
        </p:nvSpPr>
        <p:spPr bwMode="invGray">
          <a:xfrm>
            <a:off x="444068" y="2492896"/>
            <a:ext cx="5664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薄透镜的特性，</a:t>
            </a:r>
            <a:r>
              <a:rPr lang="en-US" altLang="zh-CN" b="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d ≈ 0</a:t>
            </a:r>
            <a:endParaRPr lang="zh-CN" altLang="en-US" b="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29" name="对象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12499"/>
              </p:ext>
            </p:extLst>
          </p:nvPr>
        </p:nvGraphicFramePr>
        <p:xfrm>
          <a:off x="5944556" y="3026569"/>
          <a:ext cx="301466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5" name="Equation" r:id="rId45" imgW="1523880" imgH="431640" progId="Equation.DSMT4">
                  <p:embed/>
                </p:oleObj>
              </mc:Choice>
              <mc:Fallback>
                <p:oleObj name="Equation" r:id="rId45" imgW="1523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4556" y="3026569"/>
                        <a:ext cx="301466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对象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18422"/>
              </p:ext>
            </p:extLst>
          </p:nvPr>
        </p:nvGraphicFramePr>
        <p:xfrm>
          <a:off x="5260829" y="3284984"/>
          <a:ext cx="3889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6" name="Equation" r:id="rId47" imgW="190440" imgH="152280" progId="Equation.DSMT4">
                  <p:embed/>
                </p:oleObj>
              </mc:Choice>
              <mc:Fallback>
                <p:oleObj name="Equation" r:id="rId47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829" y="3284984"/>
                        <a:ext cx="38893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对象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190903"/>
              </p:ext>
            </p:extLst>
          </p:nvPr>
        </p:nvGraphicFramePr>
        <p:xfrm>
          <a:off x="2960052" y="4250705"/>
          <a:ext cx="266223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7" name="Equation" r:id="rId49" imgW="1346040" imgH="393480" progId="Equation.DSMT4">
                  <p:embed/>
                </p:oleObj>
              </mc:Choice>
              <mc:Fallback>
                <p:oleObj name="Equation" r:id="rId49" imgW="1346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052" y="4250705"/>
                        <a:ext cx="266223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对象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95069"/>
              </p:ext>
            </p:extLst>
          </p:nvPr>
        </p:nvGraphicFramePr>
        <p:xfrm>
          <a:off x="420590" y="3818657"/>
          <a:ext cx="14827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8" name="Equation" r:id="rId51" imgW="749160" imgH="431640" progId="Equation.DSMT4">
                  <p:embed/>
                </p:oleObj>
              </mc:Choice>
              <mc:Fallback>
                <p:oleObj name="Equation" r:id="rId51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90" y="3818657"/>
                        <a:ext cx="148272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对象 1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169682"/>
              </p:ext>
            </p:extLst>
          </p:nvPr>
        </p:nvGraphicFramePr>
        <p:xfrm>
          <a:off x="395536" y="4610745"/>
          <a:ext cx="15573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69" name="Equation" r:id="rId53" imgW="787320" imgH="431640" progId="Equation.DSMT4">
                  <p:embed/>
                </p:oleObj>
              </mc:Choice>
              <mc:Fallback>
                <p:oleObj name="Equation" r:id="rId53" imgW="787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610745"/>
                        <a:ext cx="1557338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右大括号 133"/>
          <p:cNvSpPr/>
          <p:nvPr/>
        </p:nvSpPr>
        <p:spPr>
          <a:xfrm>
            <a:off x="2066153" y="4034681"/>
            <a:ext cx="127715" cy="1296144"/>
          </a:xfrm>
          <a:prstGeom prst="rightBrace">
            <a:avLst/>
          </a:prstGeom>
          <a:ln w="19050" cap="rnd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5" name="对象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947881"/>
              </p:ext>
            </p:extLst>
          </p:nvPr>
        </p:nvGraphicFramePr>
        <p:xfrm>
          <a:off x="2477872" y="4447537"/>
          <a:ext cx="3889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0" name="Equation" r:id="rId55" imgW="190417" imgH="152334" progId="Equation.DSMT4">
                  <p:embed/>
                </p:oleObj>
              </mc:Choice>
              <mc:Fallback>
                <p:oleObj name="Equation" r:id="rId55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872" y="4447537"/>
                        <a:ext cx="3889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对象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957845"/>
              </p:ext>
            </p:extLst>
          </p:nvPr>
        </p:nvGraphicFramePr>
        <p:xfrm>
          <a:off x="5972299" y="4208193"/>
          <a:ext cx="2704157" cy="915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71" r:id="rId56" imgW="1320227" imgH="444307" progId="Equation.3">
                  <p:embed/>
                </p:oleObj>
              </mc:Choice>
              <mc:Fallback>
                <p:oleObj r:id="rId56" imgW="132022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299" y="4208193"/>
                        <a:ext cx="2704157" cy="915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" name="任意多边形 136"/>
          <p:cNvSpPr/>
          <p:nvPr/>
        </p:nvSpPr>
        <p:spPr>
          <a:xfrm>
            <a:off x="3451123" y="2681716"/>
            <a:ext cx="2271251" cy="353961"/>
          </a:xfrm>
          <a:custGeom>
            <a:avLst/>
            <a:gdLst>
              <a:gd name="connsiteX0" fmla="*/ 0 w 2271251"/>
              <a:gd name="connsiteY0" fmla="*/ 0 h 353961"/>
              <a:gd name="connsiteX1" fmla="*/ 1710812 w 2271251"/>
              <a:gd name="connsiteY1" fmla="*/ 353961 h 353961"/>
              <a:gd name="connsiteX2" fmla="*/ 2271251 w 2271251"/>
              <a:gd name="connsiteY2" fmla="*/ 0 h 353961"/>
              <a:gd name="connsiteX3" fmla="*/ 2271251 w 2271251"/>
              <a:gd name="connsiteY3" fmla="*/ 0 h 35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1251" h="353961">
                <a:moveTo>
                  <a:pt x="0" y="0"/>
                </a:moveTo>
                <a:cubicBezTo>
                  <a:pt x="666135" y="176980"/>
                  <a:pt x="1332270" y="353961"/>
                  <a:pt x="1710812" y="353961"/>
                </a:cubicBezTo>
                <a:cubicBezTo>
                  <a:pt x="2089354" y="353961"/>
                  <a:pt x="2271251" y="0"/>
                  <a:pt x="2271251" y="0"/>
                </a:cubicBezTo>
                <a:lnTo>
                  <a:pt x="2271251" y="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8" name="Text Box 20"/>
          <p:cNvSpPr txBox="1">
            <a:spLocks noChangeArrowheads="1"/>
          </p:cNvSpPr>
          <p:nvPr/>
        </p:nvSpPr>
        <p:spPr bwMode="auto">
          <a:xfrm>
            <a:off x="118694" y="5735086"/>
            <a:ext cx="9144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0">
                <a:latin typeface="Times New Roman" panose="02020603050405020304" pitchFamily="18" charset="0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sz="2200" dirty="0"/>
              <a:t>薄透镜的光焦度，单位是屈光度（</a:t>
            </a:r>
            <a:r>
              <a:rPr lang="en-US" altLang="zh-CN" sz="2200" dirty="0"/>
              <a:t>diopter</a:t>
            </a:r>
            <a:r>
              <a:rPr lang="zh-CN" altLang="en-US" sz="2200" dirty="0"/>
              <a:t>，</a:t>
            </a:r>
            <a:r>
              <a:rPr lang="en-US" altLang="zh-CN" sz="2200" dirty="0"/>
              <a:t>D</a:t>
            </a:r>
            <a:r>
              <a:rPr lang="zh-CN" altLang="en-US" sz="2200" dirty="0"/>
              <a:t>），对于眼镜，度数为</a:t>
            </a:r>
            <a:r>
              <a:rPr lang="en-US" altLang="zh-CN" sz="2200" dirty="0"/>
              <a:t>100Φ</a:t>
            </a:r>
          </a:p>
        </p:txBody>
      </p:sp>
      <p:grpSp>
        <p:nvGrpSpPr>
          <p:cNvPr id="140" name="组合 139"/>
          <p:cNvGrpSpPr/>
          <p:nvPr/>
        </p:nvGrpSpPr>
        <p:grpSpPr>
          <a:xfrm>
            <a:off x="2456143" y="5202950"/>
            <a:ext cx="6503076" cy="458723"/>
            <a:chOff x="2456143" y="5677389"/>
            <a:chExt cx="6503076" cy="458723"/>
          </a:xfrm>
        </p:grpSpPr>
        <p:sp>
          <p:nvSpPr>
            <p:cNvPr id="141" name="Text Box 20"/>
            <p:cNvSpPr txBox="1">
              <a:spLocks noChangeArrowheads="1"/>
            </p:cNvSpPr>
            <p:nvPr/>
          </p:nvSpPr>
          <p:spPr bwMode="auto">
            <a:xfrm>
              <a:off x="2456143" y="5677389"/>
              <a:ext cx="4973598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400" b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itchFamily="18" charset="0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200" dirty="0" smtClean="0">
                  <a:solidFill>
                    <a:srgbClr val="0066FF"/>
                  </a:solidFill>
                </a:rPr>
                <a:t>只有在薄透镜，及 </a:t>
              </a:r>
              <a:r>
                <a:rPr lang="en-US" altLang="zh-CN" sz="2200" dirty="0" smtClean="0">
                  <a:solidFill>
                    <a:srgbClr val="0066FF"/>
                  </a:solidFill>
                </a:rPr>
                <a:t>d</a:t>
              </a:r>
              <a:r>
                <a:rPr lang="zh-CN" altLang="en-US" sz="2200" dirty="0" smtClean="0">
                  <a:solidFill>
                    <a:srgbClr val="0066FF"/>
                  </a:solidFill>
                </a:rPr>
                <a:t>≈</a:t>
              </a:r>
              <a:r>
                <a:rPr lang="en-US" altLang="zh-CN" sz="2200" dirty="0" smtClean="0">
                  <a:solidFill>
                    <a:srgbClr val="0066FF"/>
                  </a:solidFill>
                </a:rPr>
                <a:t>0 </a:t>
              </a:r>
              <a:r>
                <a:rPr lang="zh-CN" altLang="en-US" sz="2200" dirty="0" smtClean="0">
                  <a:solidFill>
                    <a:srgbClr val="0066FF"/>
                  </a:solidFill>
                </a:rPr>
                <a:t>的</a:t>
              </a:r>
              <a:r>
                <a:rPr lang="zh-CN" altLang="en-US" sz="2200" dirty="0">
                  <a:solidFill>
                    <a:srgbClr val="0066FF"/>
                  </a:solidFill>
                </a:rPr>
                <a:t>条件</a:t>
              </a:r>
              <a:r>
                <a:rPr lang="zh-CN" altLang="en-US" sz="2200" dirty="0" smtClean="0">
                  <a:solidFill>
                    <a:srgbClr val="0066FF"/>
                  </a:solidFill>
                </a:rPr>
                <a:t>下，才有</a:t>
              </a:r>
              <a:endParaRPr lang="en-US" altLang="zh-CN" sz="2200" dirty="0">
                <a:solidFill>
                  <a:srgbClr val="0066FF"/>
                </a:solidFill>
              </a:endParaRPr>
            </a:p>
          </p:txBody>
        </p:sp>
        <p:graphicFrame>
          <p:nvGraphicFramePr>
            <p:cNvPr id="142" name="对象 1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090889"/>
                </p:ext>
              </p:extLst>
            </p:nvPr>
          </p:nvGraphicFramePr>
          <p:xfrm>
            <a:off x="7352669" y="5682087"/>
            <a:ext cx="1606550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72" name="Equation" r:id="rId58" imgW="812520" imgH="228600" progId="Equation.DSMT4">
                    <p:embed/>
                  </p:oleObj>
                </mc:Choice>
                <mc:Fallback>
                  <p:oleObj name="Equation" r:id="rId58" imgW="81252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52669" y="5682087"/>
                          <a:ext cx="1606550" cy="454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34" grpId="0" animBg="1"/>
      <p:bldP spid="137" grpId="0" animBg="1"/>
      <p:bldP spid="13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939814"/>
              </p:ext>
            </p:extLst>
          </p:nvPr>
        </p:nvGraphicFramePr>
        <p:xfrm>
          <a:off x="24130" y="2147570"/>
          <a:ext cx="28019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1" r:id="rId3" imgW="1586811" imgH="444307" progId="Equation.3">
                  <p:embed/>
                </p:oleObj>
              </mc:Choice>
              <mc:Fallback>
                <p:oleObj r:id="rId3" imgW="158681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" y="2147570"/>
                        <a:ext cx="280193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315139"/>
              </p:ext>
            </p:extLst>
          </p:nvPr>
        </p:nvGraphicFramePr>
        <p:xfrm>
          <a:off x="3095943" y="1383982"/>
          <a:ext cx="1000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2" r:id="rId5" imgW="418918" imgH="177723" progId="Equation.3">
                  <p:embed/>
                </p:oleObj>
              </mc:Choice>
              <mc:Fallback>
                <p:oleObj r:id="rId5" imgW="41891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943" y="1383982"/>
                        <a:ext cx="10001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616435"/>
              </p:ext>
            </p:extLst>
          </p:nvPr>
        </p:nvGraphicFramePr>
        <p:xfrm>
          <a:off x="4348163" y="1262063"/>
          <a:ext cx="27971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3" name="Equation" r:id="rId7" imgW="1587240" imgH="609480" progId="Equation.DSMT4">
                  <p:embed/>
                </p:oleObj>
              </mc:Choice>
              <mc:Fallback>
                <p:oleObj name="Equation" r:id="rId7" imgW="1587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1262063"/>
                        <a:ext cx="27971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7411144" y="1472882"/>
            <a:ext cx="158908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物方焦距 </a:t>
            </a:r>
          </a:p>
        </p:txBody>
      </p:sp>
      <p:sp>
        <p:nvSpPr>
          <p:cNvPr id="39" name="左大括号 38"/>
          <p:cNvSpPr/>
          <p:nvPr/>
        </p:nvSpPr>
        <p:spPr>
          <a:xfrm>
            <a:off x="2886393" y="1637982"/>
            <a:ext cx="209550" cy="1590675"/>
          </a:xfrm>
          <a:prstGeom prst="leftBrace">
            <a:avLst>
              <a:gd name="adj1" fmla="val 98238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56707"/>
              </p:ext>
            </p:extLst>
          </p:nvPr>
        </p:nvGraphicFramePr>
        <p:xfrm>
          <a:off x="4275138" y="2673350"/>
          <a:ext cx="279082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4" name="Equation" r:id="rId9" imgW="1625400" imgH="609480" progId="Equation.DSMT4">
                  <p:embed/>
                </p:oleObj>
              </mc:Choice>
              <mc:Fallback>
                <p:oleObj name="Equation" r:id="rId9" imgW="16254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2673350"/>
                        <a:ext cx="2790825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456354"/>
              </p:ext>
            </p:extLst>
          </p:nvPr>
        </p:nvGraphicFramePr>
        <p:xfrm>
          <a:off x="3124518" y="2941320"/>
          <a:ext cx="869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5" name="Equation" r:id="rId11" imgW="380835" imgH="139639" progId="Equation.3">
                  <p:embed/>
                </p:oleObj>
              </mc:Choice>
              <mc:Fallback>
                <p:oleObj name="Equation" r:id="rId11" imgW="380835" imgH="13963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518" y="2941320"/>
                        <a:ext cx="8699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7411144" y="2771457"/>
            <a:ext cx="2057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200">
                <a:latin typeface="微软雅黑" panose="020B0503020204020204" pitchFamily="34" charset="-122"/>
                <a:ea typeface="微软雅黑" panose="020B0503020204020204" pitchFamily="34" charset="-122"/>
              </a:rPr>
              <a:t>像方焦距 </a:t>
            </a:r>
          </a:p>
        </p:txBody>
      </p:sp>
      <p:sp>
        <p:nvSpPr>
          <p:cNvPr id="43" name="Line 1069"/>
          <p:cNvSpPr>
            <a:spLocks noChangeShapeType="1"/>
          </p:cNvSpPr>
          <p:nvPr/>
        </p:nvSpPr>
        <p:spPr bwMode="auto">
          <a:xfrm>
            <a:off x="1992630" y="4922520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4" name="Oval 1070"/>
          <p:cNvSpPr>
            <a:spLocks noChangeArrowheads="1"/>
          </p:cNvSpPr>
          <p:nvPr/>
        </p:nvSpPr>
        <p:spPr bwMode="auto">
          <a:xfrm>
            <a:off x="4008755" y="3985895"/>
            <a:ext cx="288925" cy="1873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45" name="Object 10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853220"/>
              </p:ext>
            </p:extLst>
          </p:nvPr>
        </p:nvGraphicFramePr>
        <p:xfrm>
          <a:off x="4030980" y="4857432"/>
          <a:ext cx="320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6" r:id="rId13" imgW="190335" imgH="215713" progId="Equation.3">
                  <p:embed/>
                </p:oleObj>
              </mc:Choice>
              <mc:Fallback>
                <p:oleObj r:id="rId13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0980" y="4857432"/>
                        <a:ext cx="320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0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27588"/>
              </p:ext>
            </p:extLst>
          </p:nvPr>
        </p:nvGraphicFramePr>
        <p:xfrm>
          <a:off x="2645093" y="3958907"/>
          <a:ext cx="21272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7" name="Equation" r:id="rId15" imgW="126835" imgH="139518" progId="Equation.3">
                  <p:embed/>
                </p:oleObj>
              </mc:Choice>
              <mc:Fallback>
                <p:oleObj name="Equation" r:id="rId15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5093" y="3958907"/>
                        <a:ext cx="21272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0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488522"/>
              </p:ext>
            </p:extLst>
          </p:nvPr>
        </p:nvGraphicFramePr>
        <p:xfrm>
          <a:off x="5450205" y="3816032"/>
          <a:ext cx="2778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公式" r:id="rId17" imgW="164814" imgH="177492" progId="Equation.3">
                  <p:embed/>
                </p:oleObj>
              </mc:Choice>
              <mc:Fallback>
                <p:oleObj name="公式" r:id="rId17" imgW="164814" imgH="17749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205" y="3816032"/>
                        <a:ext cx="2778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Line 1076"/>
          <p:cNvSpPr>
            <a:spLocks noChangeShapeType="1"/>
          </p:cNvSpPr>
          <p:nvPr/>
        </p:nvSpPr>
        <p:spPr bwMode="auto">
          <a:xfrm>
            <a:off x="2208530" y="5498782"/>
            <a:ext cx="19446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1077"/>
          <p:cNvSpPr>
            <a:spLocks noChangeShapeType="1"/>
          </p:cNvSpPr>
          <p:nvPr/>
        </p:nvSpPr>
        <p:spPr bwMode="auto">
          <a:xfrm flipV="1">
            <a:off x="4153218" y="4922520"/>
            <a:ext cx="2089150" cy="576262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Line 1078"/>
          <p:cNvSpPr>
            <a:spLocks noChangeShapeType="1"/>
          </p:cNvSpPr>
          <p:nvPr/>
        </p:nvSpPr>
        <p:spPr bwMode="auto">
          <a:xfrm>
            <a:off x="2208530" y="4274820"/>
            <a:ext cx="201612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" name="Line 1079"/>
          <p:cNvSpPr>
            <a:spLocks noChangeShapeType="1"/>
          </p:cNvSpPr>
          <p:nvPr/>
        </p:nvSpPr>
        <p:spPr bwMode="auto">
          <a:xfrm>
            <a:off x="4153218" y="4274820"/>
            <a:ext cx="2089150" cy="6477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Line 1080"/>
          <p:cNvSpPr>
            <a:spLocks noChangeShapeType="1"/>
          </p:cNvSpPr>
          <p:nvPr/>
        </p:nvSpPr>
        <p:spPr bwMode="auto">
          <a:xfrm>
            <a:off x="4153218" y="4508182"/>
            <a:ext cx="27368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Line 1081"/>
          <p:cNvSpPr>
            <a:spLocks noChangeShapeType="1"/>
          </p:cNvSpPr>
          <p:nvPr/>
        </p:nvSpPr>
        <p:spPr bwMode="auto">
          <a:xfrm>
            <a:off x="4153218" y="5282882"/>
            <a:ext cx="28082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Line 1082"/>
          <p:cNvSpPr>
            <a:spLocks noChangeShapeType="1"/>
          </p:cNvSpPr>
          <p:nvPr/>
        </p:nvSpPr>
        <p:spPr bwMode="auto">
          <a:xfrm flipV="1">
            <a:off x="2568893" y="4490720"/>
            <a:ext cx="15843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" name="Line 1083"/>
          <p:cNvSpPr>
            <a:spLocks noChangeShapeType="1"/>
          </p:cNvSpPr>
          <p:nvPr/>
        </p:nvSpPr>
        <p:spPr bwMode="auto">
          <a:xfrm>
            <a:off x="2568893" y="4922520"/>
            <a:ext cx="1584325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" name="Oval 1074"/>
          <p:cNvSpPr>
            <a:spLocks noChangeArrowheads="1"/>
          </p:cNvSpPr>
          <p:nvPr/>
        </p:nvSpPr>
        <p:spPr bwMode="auto">
          <a:xfrm flipH="1">
            <a:off x="2570480" y="4893945"/>
            <a:ext cx="71438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7" name="Oval 1075"/>
          <p:cNvSpPr>
            <a:spLocks noChangeArrowheads="1"/>
          </p:cNvSpPr>
          <p:nvPr/>
        </p:nvSpPr>
        <p:spPr bwMode="auto">
          <a:xfrm flipH="1">
            <a:off x="6170930" y="4895532"/>
            <a:ext cx="71438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8" name="Line 1084"/>
          <p:cNvSpPr>
            <a:spLocks noChangeShapeType="1"/>
          </p:cNvSpPr>
          <p:nvPr/>
        </p:nvSpPr>
        <p:spPr bwMode="auto">
          <a:xfrm>
            <a:off x="2568893" y="5714682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9" name="Line 1085"/>
          <p:cNvSpPr>
            <a:spLocks noChangeShapeType="1"/>
          </p:cNvSpPr>
          <p:nvPr/>
        </p:nvSpPr>
        <p:spPr bwMode="auto">
          <a:xfrm>
            <a:off x="4153218" y="5714682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" name="Line 1086"/>
          <p:cNvSpPr>
            <a:spLocks noChangeShapeType="1"/>
          </p:cNvSpPr>
          <p:nvPr/>
        </p:nvSpPr>
        <p:spPr bwMode="auto">
          <a:xfrm>
            <a:off x="2568893" y="5138420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" name="Line 1087"/>
          <p:cNvSpPr>
            <a:spLocks noChangeShapeType="1"/>
          </p:cNvSpPr>
          <p:nvPr/>
        </p:nvSpPr>
        <p:spPr bwMode="auto">
          <a:xfrm>
            <a:off x="6242368" y="5138420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2" name="Object 10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845746"/>
              </p:ext>
            </p:extLst>
          </p:nvPr>
        </p:nvGraphicFramePr>
        <p:xfrm>
          <a:off x="3073718" y="5571807"/>
          <a:ext cx="319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9" name="Equation" r:id="rId19" imgW="152268" imgH="203024" progId="Equation.DSMT4">
                  <p:embed/>
                </p:oleObj>
              </mc:Choice>
              <mc:Fallback>
                <p:oleObj name="Equation" r:id="rId19" imgW="152268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718" y="5571807"/>
                        <a:ext cx="319087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0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457467"/>
              </p:ext>
            </p:extLst>
          </p:nvPr>
        </p:nvGraphicFramePr>
        <p:xfrm>
          <a:off x="5089843" y="5571807"/>
          <a:ext cx="4000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0" name="Equation" r:id="rId21" imgW="190417" imgH="203112" progId="Equation.DSMT4">
                  <p:embed/>
                </p:oleObj>
              </mc:Choice>
              <mc:Fallback>
                <p:oleObj name="Equation" r:id="rId21" imgW="19041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843" y="5571807"/>
                        <a:ext cx="400050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4"/>
          <p:cNvSpPr txBox="1">
            <a:spLocks noChangeArrowheads="1"/>
          </p:cNvSpPr>
          <p:nvPr/>
        </p:nvSpPr>
        <p:spPr bwMode="invGray">
          <a:xfrm>
            <a:off x="158900" y="914080"/>
            <a:ext cx="5664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薄透镜的焦距公式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对象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28574"/>
              </p:ext>
            </p:extLst>
          </p:nvPr>
        </p:nvGraphicFramePr>
        <p:xfrm>
          <a:off x="4860925" y="1022033"/>
          <a:ext cx="16002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2" r:id="rId3" imgW="609336" imgH="177723" progId="Equation.3">
                  <p:embed/>
                </p:oleObj>
              </mc:Choice>
              <mc:Fallback>
                <p:oleObj r:id="rId3" imgW="60933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1022033"/>
                        <a:ext cx="16002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88146"/>
              </p:ext>
            </p:extLst>
          </p:nvPr>
        </p:nvGraphicFramePr>
        <p:xfrm>
          <a:off x="2267744" y="1688783"/>
          <a:ext cx="3581400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" name="Equation" r:id="rId5" imgW="1612900" imgH="622300" progId="Equation.DSMT4">
                  <p:embed/>
                </p:oleObj>
              </mc:Choice>
              <mc:Fallback>
                <p:oleObj name="Equation" r:id="rId5" imgW="1612900" imgH="622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688783"/>
                        <a:ext cx="3581400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461125" y="192055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ctr" eaLnBrk="0" hangingPunct="0"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>
                <a:solidFill>
                  <a:srgbClr val="FF0000"/>
                </a:solidFill>
              </a:rPr>
              <a:t>磨镜者公式 </a:t>
            </a:r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>
            <a:off x="2085975" y="4508847"/>
            <a:ext cx="5184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" name="Oval 9"/>
          <p:cNvSpPr>
            <a:spLocks noChangeArrowheads="1"/>
          </p:cNvSpPr>
          <p:nvPr/>
        </p:nvSpPr>
        <p:spPr bwMode="auto">
          <a:xfrm>
            <a:off x="4389438" y="3572222"/>
            <a:ext cx="288925" cy="187325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508005"/>
              </p:ext>
            </p:extLst>
          </p:nvPr>
        </p:nvGraphicFramePr>
        <p:xfrm>
          <a:off x="4411663" y="4443760"/>
          <a:ext cx="3206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r:id="rId7" imgW="190335" imgH="215713" progId="Equation.3">
                  <p:embed/>
                </p:oleObj>
              </mc:Choice>
              <mc:Fallback>
                <p:oleObj r:id="rId7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4443760"/>
                        <a:ext cx="3206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11373"/>
              </p:ext>
            </p:extLst>
          </p:nvPr>
        </p:nvGraphicFramePr>
        <p:xfrm>
          <a:off x="3381375" y="3429347"/>
          <a:ext cx="554038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5" name="Equation" r:id="rId9" imgW="329914" imgH="177646" progId="Equation.DSMT4">
                  <p:embed/>
                </p:oleObj>
              </mc:Choice>
              <mc:Fallback>
                <p:oleObj name="Equation" r:id="rId9" imgW="329914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3429347"/>
                        <a:ext cx="554038" cy="30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564460"/>
              </p:ext>
            </p:extLst>
          </p:nvPr>
        </p:nvGraphicFramePr>
        <p:xfrm>
          <a:off x="5614988" y="3411885"/>
          <a:ext cx="5984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6" name="Equation" r:id="rId11" imgW="355138" imgH="177569" progId="Equation.DSMT4">
                  <p:embed/>
                </p:oleObj>
              </mc:Choice>
              <mc:Fallback>
                <p:oleObj name="Equation" r:id="rId11" imgW="355138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3411885"/>
                        <a:ext cx="5984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21"/>
          <p:cNvSpPr>
            <a:spLocks noChangeArrowheads="1"/>
          </p:cNvSpPr>
          <p:nvPr/>
        </p:nvSpPr>
        <p:spPr bwMode="auto">
          <a:xfrm flipH="1">
            <a:off x="2951163" y="4480272"/>
            <a:ext cx="71437" cy="714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" name="Oval 22"/>
          <p:cNvSpPr>
            <a:spLocks noChangeArrowheads="1"/>
          </p:cNvSpPr>
          <p:nvPr/>
        </p:nvSpPr>
        <p:spPr bwMode="auto">
          <a:xfrm flipH="1">
            <a:off x="6075363" y="4481860"/>
            <a:ext cx="71437" cy="71437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" name="Line 23"/>
          <p:cNvSpPr>
            <a:spLocks noChangeShapeType="1"/>
          </p:cNvSpPr>
          <p:nvPr/>
        </p:nvSpPr>
        <p:spPr bwMode="auto">
          <a:xfrm>
            <a:off x="2949575" y="530101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" name="Line 25"/>
          <p:cNvSpPr>
            <a:spLocks noChangeShapeType="1"/>
          </p:cNvSpPr>
          <p:nvPr/>
        </p:nvSpPr>
        <p:spPr bwMode="auto">
          <a:xfrm>
            <a:off x="2949575" y="4724747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6118225" y="4724747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50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657801"/>
              </p:ext>
            </p:extLst>
          </p:nvPr>
        </p:nvGraphicFramePr>
        <p:xfrm>
          <a:off x="4035425" y="5445472"/>
          <a:ext cx="9302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Equation" r:id="rId13" imgW="444307" imgH="203112" progId="Equation.DSMT4">
                  <p:embed/>
                </p:oleObj>
              </mc:Choice>
              <mc:Fallback>
                <p:oleObj name="Equation" r:id="rId13" imgW="444307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5445472"/>
                        <a:ext cx="930275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Line 29"/>
          <p:cNvSpPr>
            <a:spLocks noChangeShapeType="1"/>
          </p:cNvSpPr>
          <p:nvPr/>
        </p:nvSpPr>
        <p:spPr bwMode="auto">
          <a:xfrm>
            <a:off x="4533900" y="530101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invGray">
          <a:xfrm>
            <a:off x="249695" y="445151"/>
            <a:ext cx="56645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zh-CN" altLang="en-US" dirty="0" smtClean="0"/>
              <a:t>空气中的薄透镜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utoUpdateAnimBg="0"/>
      <p:bldP spid="47" grpId="0" animBg="1"/>
      <p:bldP spid="48" grpId="0" animBg="1"/>
      <p:bldP spid="49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5906" y="492746"/>
            <a:ext cx="52990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ctr" eaLnBrk="0" hangingPunct="0">
              <a:defRPr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ea typeface="宋体" pitchFamily="2" charset="-122"/>
              </a:defRPr>
            </a:lvl9pPr>
          </a:lstStyle>
          <a:p>
            <a:r>
              <a:rPr lang="en-US" altLang="zh-CN" dirty="0"/>
              <a:t>Gauss</a:t>
            </a:r>
            <a:r>
              <a:rPr lang="zh-CN" altLang="en-US" dirty="0"/>
              <a:t>物像公式  </a:t>
            </a:r>
            <a:r>
              <a:rPr lang="en-US" altLang="zh-CN" dirty="0"/>
              <a:t>- </a:t>
            </a:r>
            <a:r>
              <a:rPr lang="zh-CN" altLang="en-US" dirty="0"/>
              <a:t>距离从光心算起</a:t>
            </a:r>
          </a:p>
        </p:txBody>
      </p:sp>
      <p:grpSp>
        <p:nvGrpSpPr>
          <p:cNvPr id="19" name="组合 39"/>
          <p:cNvGrpSpPr>
            <a:grpSpLocks/>
          </p:cNvGrpSpPr>
          <p:nvPr/>
        </p:nvGrpSpPr>
        <p:grpSpPr bwMode="auto">
          <a:xfrm>
            <a:off x="1232267" y="1196752"/>
            <a:ext cx="6251269" cy="2418306"/>
            <a:chOff x="323850" y="1808163"/>
            <a:chExt cx="8640763" cy="3505656"/>
          </a:xfrm>
        </p:grpSpPr>
        <p:sp>
          <p:nvSpPr>
            <p:cNvPr id="20" name="Arc 28"/>
            <p:cNvSpPr>
              <a:spLocks/>
            </p:cNvSpPr>
            <p:nvPr/>
          </p:nvSpPr>
          <p:spPr bwMode="invGray">
            <a:xfrm rot="16200000" flipH="1">
              <a:off x="4441826" y="1163637"/>
              <a:ext cx="2379662" cy="4494213"/>
            </a:xfrm>
            <a:custGeom>
              <a:avLst/>
              <a:gdLst>
                <a:gd name="T0" fmla="*/ 0 w 16991"/>
                <a:gd name="T1" fmla="*/ 2147483647 h 21600"/>
                <a:gd name="T2" fmla="*/ 2147483647 w 16991"/>
                <a:gd name="T3" fmla="*/ 2147483647 h 21600"/>
                <a:gd name="T4" fmla="*/ 2147483647 w 16991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91" h="21600" fill="none" extrusionOk="0">
                  <a:moveTo>
                    <a:pt x="0" y="1667"/>
                  </a:moveTo>
                  <a:cubicBezTo>
                    <a:pt x="2636" y="566"/>
                    <a:pt x="5464" y="-1"/>
                    <a:pt x="8321" y="0"/>
                  </a:cubicBezTo>
                  <a:cubicBezTo>
                    <a:pt x="11305" y="0"/>
                    <a:pt x="14257" y="618"/>
                    <a:pt x="16990" y="1816"/>
                  </a:cubicBezTo>
                </a:path>
                <a:path w="16991" h="21600" stroke="0" extrusionOk="0">
                  <a:moveTo>
                    <a:pt x="0" y="1667"/>
                  </a:moveTo>
                  <a:cubicBezTo>
                    <a:pt x="2636" y="566"/>
                    <a:pt x="5464" y="-1"/>
                    <a:pt x="8321" y="0"/>
                  </a:cubicBezTo>
                  <a:cubicBezTo>
                    <a:pt x="11305" y="0"/>
                    <a:pt x="14257" y="618"/>
                    <a:pt x="16990" y="1816"/>
                  </a:cubicBezTo>
                  <a:lnTo>
                    <a:pt x="8321" y="21600"/>
                  </a:lnTo>
                  <a:lnTo>
                    <a:pt x="0" y="1667"/>
                  </a:lnTo>
                  <a:close/>
                </a:path>
              </a:pathLst>
            </a:custGeom>
            <a:noFill/>
            <a:ln w="381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1" name="Line 29"/>
            <p:cNvSpPr>
              <a:spLocks noChangeShapeType="1"/>
            </p:cNvSpPr>
            <p:nvPr/>
          </p:nvSpPr>
          <p:spPr bwMode="invGray">
            <a:xfrm>
              <a:off x="323850" y="3409950"/>
              <a:ext cx="864076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" name="Arc 30"/>
            <p:cNvSpPr>
              <a:spLocks/>
            </p:cNvSpPr>
            <p:nvPr/>
          </p:nvSpPr>
          <p:spPr bwMode="invGray">
            <a:xfrm rot="5400000">
              <a:off x="2244726" y="1163637"/>
              <a:ext cx="2379662" cy="4494213"/>
            </a:xfrm>
            <a:custGeom>
              <a:avLst/>
              <a:gdLst>
                <a:gd name="T0" fmla="*/ 0 w 16991"/>
                <a:gd name="T1" fmla="*/ 2147483647 h 21600"/>
                <a:gd name="T2" fmla="*/ 2147483647 w 16991"/>
                <a:gd name="T3" fmla="*/ 2147483647 h 21600"/>
                <a:gd name="T4" fmla="*/ 2147483647 w 16991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991" h="21600" fill="none" extrusionOk="0">
                  <a:moveTo>
                    <a:pt x="0" y="1667"/>
                  </a:moveTo>
                  <a:cubicBezTo>
                    <a:pt x="2636" y="566"/>
                    <a:pt x="5464" y="-1"/>
                    <a:pt x="8321" y="0"/>
                  </a:cubicBezTo>
                  <a:cubicBezTo>
                    <a:pt x="11305" y="0"/>
                    <a:pt x="14257" y="618"/>
                    <a:pt x="16990" y="1816"/>
                  </a:cubicBezTo>
                </a:path>
                <a:path w="16991" h="21600" stroke="0" extrusionOk="0">
                  <a:moveTo>
                    <a:pt x="0" y="1667"/>
                  </a:moveTo>
                  <a:cubicBezTo>
                    <a:pt x="2636" y="566"/>
                    <a:pt x="5464" y="-1"/>
                    <a:pt x="8321" y="0"/>
                  </a:cubicBezTo>
                  <a:cubicBezTo>
                    <a:pt x="11305" y="0"/>
                    <a:pt x="14257" y="618"/>
                    <a:pt x="16990" y="1816"/>
                  </a:cubicBezTo>
                  <a:lnTo>
                    <a:pt x="8321" y="21600"/>
                  </a:lnTo>
                  <a:lnTo>
                    <a:pt x="0" y="1667"/>
                  </a:lnTo>
                  <a:close/>
                </a:path>
              </a:pathLst>
            </a:custGeom>
            <a:noFill/>
            <a:ln w="381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invGray">
            <a:xfrm flipV="1">
              <a:off x="647700" y="2416175"/>
              <a:ext cx="2952750" cy="976313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24" name="Object 39"/>
            <p:cNvGraphicFramePr>
              <a:graphicFrameLocks noChangeAspect="1"/>
            </p:cNvGraphicFramePr>
            <p:nvPr/>
          </p:nvGraphicFramePr>
          <p:xfrm>
            <a:off x="431800" y="3465513"/>
            <a:ext cx="3825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04" name="公式" r:id="rId3" imgW="152268" imgH="203024" progId="Equation.3">
                    <p:embed/>
                  </p:oleObj>
                </mc:Choice>
                <mc:Fallback>
                  <p:oleObj name="公式" r:id="rId3" imgW="152268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800" y="3465513"/>
                          <a:ext cx="38258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40"/>
            <p:cNvGraphicFramePr>
              <a:graphicFrameLocks noChangeAspect="1"/>
            </p:cNvGraphicFramePr>
            <p:nvPr/>
          </p:nvGraphicFramePr>
          <p:xfrm>
            <a:off x="8332788" y="3473450"/>
            <a:ext cx="446087" cy="493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05" name="Equation" r:id="rId5" imgW="177646" imgH="228402" progId="Equation.DSMT4">
                    <p:embed/>
                  </p:oleObj>
                </mc:Choice>
                <mc:Fallback>
                  <p:oleObj name="Equation" r:id="rId5" imgW="177646" imgH="2284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2788" y="3473450"/>
                          <a:ext cx="446087" cy="493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41"/>
            <p:cNvGraphicFramePr>
              <a:graphicFrameLocks noChangeAspect="1"/>
            </p:cNvGraphicFramePr>
            <p:nvPr/>
          </p:nvGraphicFramePr>
          <p:xfrm>
            <a:off x="1839913" y="4221163"/>
            <a:ext cx="350837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06" name="Equation" r:id="rId7" imgW="139700" imgH="228600" progId="Equation.DSMT4">
                    <p:embed/>
                  </p:oleObj>
                </mc:Choice>
                <mc:Fallback>
                  <p:oleObj name="Equation" r:id="rId7" imgW="1397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9913" y="4221163"/>
                          <a:ext cx="350837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Line 43"/>
            <p:cNvSpPr>
              <a:spLocks noChangeShapeType="1"/>
            </p:cNvSpPr>
            <p:nvPr/>
          </p:nvSpPr>
          <p:spPr bwMode="invGray">
            <a:xfrm>
              <a:off x="3384550" y="3427413"/>
              <a:ext cx="0" cy="1838325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44"/>
            <p:cNvSpPr>
              <a:spLocks noChangeShapeType="1"/>
            </p:cNvSpPr>
            <p:nvPr/>
          </p:nvSpPr>
          <p:spPr bwMode="invGray">
            <a:xfrm>
              <a:off x="647700" y="4689475"/>
              <a:ext cx="273685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invGray">
            <a:xfrm>
              <a:off x="8532813" y="3933825"/>
              <a:ext cx="0" cy="12588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invGray">
            <a:xfrm>
              <a:off x="5651500" y="2822575"/>
              <a:ext cx="2916238" cy="5699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invGray">
            <a:xfrm>
              <a:off x="647700" y="3968750"/>
              <a:ext cx="0" cy="71913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2" name="Object 49"/>
            <p:cNvGraphicFramePr>
              <a:graphicFrameLocks noChangeAspect="1"/>
            </p:cNvGraphicFramePr>
            <p:nvPr/>
          </p:nvGraphicFramePr>
          <p:xfrm>
            <a:off x="6348413" y="4477533"/>
            <a:ext cx="384175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07" name="Equation" r:id="rId9" imgW="152334" imgH="228501" progId="Equation.DSMT4">
                    <p:embed/>
                  </p:oleObj>
                </mc:Choice>
                <mc:Fallback>
                  <p:oleObj name="Equation" r:id="rId9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8413" y="4477533"/>
                          <a:ext cx="384175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50"/>
            <p:cNvSpPr>
              <a:spLocks noChangeShapeType="1"/>
            </p:cNvSpPr>
            <p:nvPr/>
          </p:nvSpPr>
          <p:spPr bwMode="invGray">
            <a:xfrm>
              <a:off x="3375542" y="4889908"/>
              <a:ext cx="51831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Line 52"/>
            <p:cNvSpPr>
              <a:spLocks noChangeShapeType="1"/>
            </p:cNvSpPr>
            <p:nvPr/>
          </p:nvSpPr>
          <p:spPr bwMode="invGray">
            <a:xfrm>
              <a:off x="3600450" y="2420938"/>
              <a:ext cx="2016125" cy="395287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Line 53"/>
            <p:cNvSpPr>
              <a:spLocks noChangeShapeType="1"/>
            </p:cNvSpPr>
            <p:nvPr/>
          </p:nvSpPr>
          <p:spPr bwMode="invGray">
            <a:xfrm>
              <a:off x="5616575" y="2817813"/>
              <a:ext cx="1439863" cy="611187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6" name="Object 54"/>
            <p:cNvGraphicFramePr>
              <a:graphicFrameLocks noChangeAspect="1"/>
            </p:cNvGraphicFramePr>
            <p:nvPr/>
          </p:nvGraphicFramePr>
          <p:xfrm>
            <a:off x="4329113" y="3873500"/>
            <a:ext cx="35083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08" name="Equation" r:id="rId11" imgW="139579" imgH="177646" progId="Equation.DSMT4">
                    <p:embed/>
                  </p:oleObj>
                </mc:Choice>
                <mc:Fallback>
                  <p:oleObj name="Equation" r:id="rId11" imgW="139579" imgH="17764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9113" y="3873500"/>
                          <a:ext cx="350837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Line 55"/>
            <p:cNvSpPr>
              <a:spLocks noChangeShapeType="1"/>
            </p:cNvSpPr>
            <p:nvPr/>
          </p:nvSpPr>
          <p:spPr bwMode="invGray">
            <a:xfrm>
              <a:off x="5688013" y="3427413"/>
              <a:ext cx="0" cy="129698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7"/>
            <p:cNvSpPr>
              <a:spLocks noChangeShapeType="1"/>
            </p:cNvSpPr>
            <p:nvPr/>
          </p:nvSpPr>
          <p:spPr bwMode="invGray">
            <a:xfrm>
              <a:off x="3384550" y="4292600"/>
              <a:ext cx="2303463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Line 58"/>
            <p:cNvSpPr>
              <a:spLocks noChangeShapeType="1"/>
            </p:cNvSpPr>
            <p:nvPr/>
          </p:nvSpPr>
          <p:spPr bwMode="invGray">
            <a:xfrm>
              <a:off x="7019925" y="3895725"/>
              <a:ext cx="0" cy="32543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Line 59"/>
            <p:cNvSpPr>
              <a:spLocks noChangeShapeType="1"/>
            </p:cNvSpPr>
            <p:nvPr/>
          </p:nvSpPr>
          <p:spPr bwMode="invGray">
            <a:xfrm>
              <a:off x="5688013" y="4124325"/>
              <a:ext cx="133191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Line 60"/>
            <p:cNvSpPr>
              <a:spLocks noChangeShapeType="1"/>
            </p:cNvSpPr>
            <p:nvPr/>
          </p:nvSpPr>
          <p:spPr bwMode="invGray">
            <a:xfrm>
              <a:off x="5688013" y="4473575"/>
              <a:ext cx="28448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8" name="Object 61"/>
            <p:cNvGraphicFramePr>
              <a:graphicFrameLocks noChangeAspect="1"/>
            </p:cNvGraphicFramePr>
            <p:nvPr/>
          </p:nvGraphicFramePr>
          <p:xfrm>
            <a:off x="3584575" y="1817688"/>
            <a:ext cx="4476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09" name="Equation" r:id="rId13" imgW="177646" imgH="228402" progId="Equation.DSMT4">
                    <p:embed/>
                  </p:oleObj>
                </mc:Choice>
                <mc:Fallback>
                  <p:oleObj name="Equation" r:id="rId13" imgW="177646" imgH="2284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4575" y="1817688"/>
                          <a:ext cx="447675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62"/>
            <p:cNvGraphicFramePr>
              <a:graphicFrameLocks noChangeAspect="1"/>
            </p:cNvGraphicFramePr>
            <p:nvPr/>
          </p:nvGraphicFramePr>
          <p:xfrm>
            <a:off x="5137150" y="1808163"/>
            <a:ext cx="47942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0" name="Equation" r:id="rId15" imgW="190500" imgH="228600" progId="Equation.DSMT4">
                    <p:embed/>
                  </p:oleObj>
                </mc:Choice>
                <mc:Fallback>
                  <p:oleObj name="Equation" r:id="rId15" imgW="1905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37150" y="1808163"/>
                          <a:ext cx="479425" cy="495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63"/>
            <p:cNvGraphicFramePr>
              <a:graphicFrameLocks noChangeAspect="1"/>
            </p:cNvGraphicFramePr>
            <p:nvPr/>
          </p:nvGraphicFramePr>
          <p:xfrm>
            <a:off x="7112000" y="4041775"/>
            <a:ext cx="382588" cy="493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1" name="Equation" r:id="rId17" imgW="152334" imgH="228501" progId="Equation.DSMT4">
                    <p:embed/>
                  </p:oleObj>
                </mc:Choice>
                <mc:Fallback>
                  <p:oleObj name="Equation" r:id="rId17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2000" y="4041775"/>
                          <a:ext cx="382588" cy="493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64"/>
            <p:cNvGraphicFramePr>
              <a:graphicFrameLocks noChangeAspect="1"/>
            </p:cNvGraphicFramePr>
            <p:nvPr/>
          </p:nvGraphicFramePr>
          <p:xfrm>
            <a:off x="6227763" y="3656013"/>
            <a:ext cx="384175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2" name="Equation" r:id="rId19" imgW="152334" imgH="228501" progId="Equation.DSMT4">
                    <p:embed/>
                  </p:oleObj>
                </mc:Choice>
                <mc:Fallback>
                  <p:oleObj name="Equation" r:id="rId19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7763" y="3656013"/>
                          <a:ext cx="384175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65"/>
            <p:cNvGraphicFramePr>
              <a:graphicFrameLocks noChangeAspect="1"/>
            </p:cNvGraphicFramePr>
            <p:nvPr/>
          </p:nvGraphicFramePr>
          <p:xfrm>
            <a:off x="6767513" y="3465513"/>
            <a:ext cx="477837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3" name="公式" r:id="rId21" imgW="190417" imgH="203112" progId="Equation.3">
                    <p:embed/>
                  </p:oleObj>
                </mc:Choice>
                <mc:Fallback>
                  <p:oleObj name="公式" r:id="rId21" imgW="190417" imgH="20311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7513" y="3465513"/>
                          <a:ext cx="477837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66"/>
            <p:cNvGraphicFramePr>
              <a:graphicFrameLocks noChangeAspect="1"/>
            </p:cNvGraphicFramePr>
            <p:nvPr/>
          </p:nvGraphicFramePr>
          <p:xfrm>
            <a:off x="6588125" y="2024063"/>
            <a:ext cx="414338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4" name="公式" r:id="rId23" imgW="164814" imgH="177492" progId="Equation.3">
                    <p:embed/>
                  </p:oleObj>
                </mc:Choice>
                <mc:Fallback>
                  <p:oleObj name="公式" r:id="rId23" imgW="164814" imgH="177492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125" y="2024063"/>
                          <a:ext cx="414338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67"/>
            <p:cNvGraphicFramePr>
              <a:graphicFrameLocks noChangeAspect="1"/>
            </p:cNvGraphicFramePr>
            <p:nvPr/>
          </p:nvGraphicFramePr>
          <p:xfrm>
            <a:off x="1979613" y="2097088"/>
            <a:ext cx="319087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5" name="公式" r:id="rId25" imgW="126835" imgH="139518" progId="Equation.3">
                    <p:embed/>
                  </p:oleObj>
                </mc:Choice>
                <mc:Fallback>
                  <p:oleObj name="公式" r:id="rId25" imgW="126835" imgH="13951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613" y="2097088"/>
                          <a:ext cx="319087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68"/>
            <p:cNvGraphicFramePr>
              <a:graphicFrameLocks noChangeAspect="1"/>
            </p:cNvGraphicFramePr>
            <p:nvPr/>
          </p:nvGraphicFramePr>
          <p:xfrm>
            <a:off x="4268788" y="1893888"/>
            <a:ext cx="447675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6" name="Equation" r:id="rId27" imgW="177646" imgH="228402" progId="Equation.DSMT4">
                    <p:embed/>
                  </p:oleObj>
                </mc:Choice>
                <mc:Fallback>
                  <p:oleObj name="Equation" r:id="rId27" imgW="177646" imgH="22840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8788" y="1893888"/>
                          <a:ext cx="447675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172030"/>
                </p:ext>
              </p:extLst>
            </p:nvPr>
          </p:nvGraphicFramePr>
          <p:xfrm>
            <a:off x="4102099" y="4928057"/>
            <a:ext cx="1084262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517" name="Equation" r:id="rId29" imgW="431640" imgH="177480" progId="Equation.DSMT4">
                    <p:embed/>
                  </p:oleObj>
                </mc:Choice>
                <mc:Fallback>
                  <p:oleObj name="Equation" r:id="rId29" imgW="43164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2099" y="4928057"/>
                          <a:ext cx="1084262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7" name="对象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217235"/>
              </p:ext>
            </p:extLst>
          </p:nvPr>
        </p:nvGraphicFramePr>
        <p:xfrm>
          <a:off x="593745" y="3717032"/>
          <a:ext cx="30289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18" r:id="rId31" imgW="1586811" imgH="444307" progId="Equation.3">
                  <p:embed/>
                </p:oleObj>
              </mc:Choice>
              <mc:Fallback>
                <p:oleObj r:id="rId31" imgW="158681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45" y="3717032"/>
                        <a:ext cx="302895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对象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57491"/>
              </p:ext>
            </p:extLst>
          </p:nvPr>
        </p:nvGraphicFramePr>
        <p:xfrm>
          <a:off x="4644008" y="3645024"/>
          <a:ext cx="3328158" cy="1215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19" name="Equation" r:id="rId33" imgW="1714500" imgH="622300" progId="Equation.DSMT4">
                  <p:embed/>
                </p:oleObj>
              </mc:Choice>
              <mc:Fallback>
                <p:oleObj name="Equation" r:id="rId33" imgW="1714500" imgH="622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645024"/>
                        <a:ext cx="3328158" cy="1215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对象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033380"/>
              </p:ext>
            </p:extLst>
          </p:nvPr>
        </p:nvGraphicFramePr>
        <p:xfrm>
          <a:off x="1857049" y="3097306"/>
          <a:ext cx="9271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0" name="Equation" r:id="rId35" imgW="368280" imgH="228600" progId="Equation.DSMT4">
                  <p:embed/>
                </p:oleObj>
              </mc:Choice>
              <mc:Fallback>
                <p:oleObj name="Equation" r:id="rId35" imgW="368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049" y="3097306"/>
                        <a:ext cx="9271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对象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761993"/>
              </p:ext>
            </p:extLst>
          </p:nvPr>
        </p:nvGraphicFramePr>
        <p:xfrm>
          <a:off x="4954933" y="3322632"/>
          <a:ext cx="720080" cy="348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1" name="Equation" r:id="rId37" imgW="406080" imgH="228600" progId="Equation.DSMT4">
                  <p:embed/>
                </p:oleObj>
              </mc:Choice>
              <mc:Fallback>
                <p:oleObj name="Equation" r:id="rId37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933" y="3322632"/>
                        <a:ext cx="720080" cy="348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对象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288416"/>
              </p:ext>
            </p:extLst>
          </p:nvPr>
        </p:nvGraphicFramePr>
        <p:xfrm>
          <a:off x="5868144" y="3313488"/>
          <a:ext cx="892282" cy="346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2" name="Equation" r:id="rId39" imgW="507960" imgH="228600" progId="Equation.DSMT4">
                  <p:embed/>
                </p:oleObj>
              </mc:Choice>
              <mc:Fallback>
                <p:oleObj name="Equation" r:id="rId39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313488"/>
                        <a:ext cx="892282" cy="346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对象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045442"/>
              </p:ext>
            </p:extLst>
          </p:nvPr>
        </p:nvGraphicFramePr>
        <p:xfrm>
          <a:off x="4089012" y="5001580"/>
          <a:ext cx="1944687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3" name="Equation" r:id="rId41" imgW="685800" imgH="393480" progId="Equation.DSMT4">
                  <p:embed/>
                </p:oleObj>
              </mc:Choice>
              <mc:Fallback>
                <p:oleObj name="Equation" r:id="rId41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012" y="5001580"/>
                        <a:ext cx="1944687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对象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596666"/>
              </p:ext>
            </p:extLst>
          </p:nvPr>
        </p:nvGraphicFramePr>
        <p:xfrm>
          <a:off x="745325" y="4509120"/>
          <a:ext cx="228917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4" name="Equation" r:id="rId43" imgW="1282680" imgH="609480" progId="Equation.DSMT4">
                  <p:embed/>
                </p:oleObj>
              </mc:Choice>
              <mc:Fallback>
                <p:oleObj name="Equation" r:id="rId43" imgW="1282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25" y="4509120"/>
                        <a:ext cx="2289175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对象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052846"/>
              </p:ext>
            </p:extLst>
          </p:nvPr>
        </p:nvGraphicFramePr>
        <p:xfrm>
          <a:off x="3916396" y="4005064"/>
          <a:ext cx="3889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5" name="Equation" r:id="rId45" imgW="190417" imgH="152334" progId="Equation.DSMT4">
                  <p:embed/>
                </p:oleObj>
              </mc:Choice>
              <mc:Fallback>
                <p:oleObj name="Equation" r:id="rId45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396" y="4005064"/>
                        <a:ext cx="3889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对象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118218"/>
              </p:ext>
            </p:extLst>
          </p:nvPr>
        </p:nvGraphicFramePr>
        <p:xfrm>
          <a:off x="724620" y="5645993"/>
          <a:ext cx="233521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6" name="Equation" r:id="rId47" imgW="1307880" imgH="609480" progId="Equation.DSMT4">
                  <p:embed/>
                </p:oleObj>
              </mc:Choice>
              <mc:Fallback>
                <p:oleObj name="Equation" r:id="rId47" imgW="1307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620" y="5645993"/>
                        <a:ext cx="2335212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左大括号 75"/>
          <p:cNvSpPr/>
          <p:nvPr/>
        </p:nvSpPr>
        <p:spPr>
          <a:xfrm>
            <a:off x="323528" y="4869160"/>
            <a:ext cx="360040" cy="1368152"/>
          </a:xfrm>
          <a:prstGeom prst="leftBrace">
            <a:avLst>
              <a:gd name="adj1" fmla="val 8333"/>
              <a:gd name="adj2" fmla="val 48922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77" name="对象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784273"/>
              </p:ext>
            </p:extLst>
          </p:nvPr>
        </p:nvGraphicFramePr>
        <p:xfrm>
          <a:off x="3590786" y="5397661"/>
          <a:ext cx="3889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7" name="Equation" r:id="rId49" imgW="190417" imgH="152334" progId="Equation.DSMT4">
                  <p:embed/>
                </p:oleObj>
              </mc:Choice>
              <mc:Fallback>
                <p:oleObj name="Equation" r:id="rId49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786" y="5397661"/>
                        <a:ext cx="38893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对象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309304"/>
              </p:ext>
            </p:extLst>
          </p:nvPr>
        </p:nvGraphicFramePr>
        <p:xfrm>
          <a:off x="6781861" y="4950744"/>
          <a:ext cx="140335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28" name="Equation" r:id="rId50" imgW="495000" imgH="419040" progId="Equation.DSMT4">
                  <p:embed/>
                </p:oleObj>
              </mc:Choice>
              <mc:Fallback>
                <p:oleObj name="Equation" r:id="rId50" imgW="495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61" y="4950744"/>
                        <a:ext cx="1403350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68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成像的基本光学单元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00200"/>
            <a:ext cx="8229600" cy="1612900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凡是存在简单的物像关系，而且其中的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距离有共同的度量起点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，即可以用下述公式描述的光学器件</a:t>
            </a:r>
          </a:p>
        </p:txBody>
      </p:sp>
      <p:sp>
        <p:nvSpPr>
          <p:cNvPr id="458756" name="Rectangle 4"/>
          <p:cNvSpPr>
            <a:spLocks noChangeArrowheads="1"/>
          </p:cNvSpPr>
          <p:nvPr/>
        </p:nvSpPr>
        <p:spPr bwMode="auto">
          <a:xfrm>
            <a:off x="720725" y="3429000"/>
            <a:ext cx="781208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是成像光具组的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基本单元</a:t>
            </a:r>
          </a:p>
        </p:txBody>
      </p:sp>
      <p:graphicFrame>
        <p:nvGraphicFramePr>
          <p:cNvPr id="4587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833699"/>
              </p:ext>
            </p:extLst>
          </p:nvPr>
        </p:nvGraphicFramePr>
        <p:xfrm>
          <a:off x="4024313" y="2492896"/>
          <a:ext cx="17716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3" imgW="698197" imgH="393529" progId="Equation.DSMT4">
                  <p:embed/>
                </p:oleObj>
              </mc:Choice>
              <mc:Fallback>
                <p:oleObj name="Equation" r:id="rId3" imgW="698197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2492896"/>
                        <a:ext cx="17716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8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98701"/>
              </p:ext>
            </p:extLst>
          </p:nvPr>
        </p:nvGraphicFramePr>
        <p:xfrm>
          <a:off x="6103938" y="2492896"/>
          <a:ext cx="17081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3938" y="2492896"/>
                        <a:ext cx="17081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8761" name="Rectangle 9"/>
          <p:cNvSpPr>
            <a:spLocks noChangeArrowheads="1"/>
          </p:cNvSpPr>
          <p:nvPr/>
        </p:nvSpPr>
        <p:spPr bwMode="auto">
          <a:xfrm>
            <a:off x="395288" y="4105796"/>
            <a:ext cx="82296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单个折射面、反射面，以及薄透镜，都是基本的成像单元</a:t>
            </a:r>
          </a:p>
        </p:txBody>
      </p:sp>
      <p:sp>
        <p:nvSpPr>
          <p:cNvPr id="458762" name="Rectangle 10"/>
          <p:cNvSpPr>
            <a:spLocks noChangeArrowheads="1"/>
          </p:cNvSpPr>
          <p:nvPr/>
        </p:nvSpPr>
        <p:spPr bwMode="auto">
          <a:xfrm>
            <a:off x="395288" y="4868863"/>
            <a:ext cx="82296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厚透镜不是基本的成像单元，是两个折射球面构成的光具组，用逐次成像法求解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build="p"/>
      <p:bldP spid="458756" grpId="0"/>
      <p:bldP spid="458761" grpId="0"/>
      <p:bldP spid="45876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16371</TotalTime>
  <Words>1459</Words>
  <Application>Microsoft Office PowerPoint</Application>
  <PresentationFormat>全屏显示(4:3)</PresentationFormat>
  <Paragraphs>164</Paragraphs>
  <Slides>30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30</vt:i4>
      </vt:variant>
    </vt:vector>
  </HeadingPairs>
  <TitlesOfParts>
    <vt:vector size="44" baseType="lpstr">
      <vt:lpstr>ScriptC</vt:lpstr>
      <vt:lpstr>华文行楷</vt:lpstr>
      <vt:lpstr>华文新魏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默认设计模板</vt:lpstr>
      <vt:lpstr>Equation.3</vt:lpstr>
      <vt:lpstr>Equation</vt:lpstr>
      <vt:lpstr>公式</vt:lpstr>
      <vt:lpstr>1.4 薄透镜成像</vt:lpstr>
      <vt:lpstr>一、薄透镜</vt:lpstr>
      <vt:lpstr>逐次成像法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成像的基本光学单元</vt:lpstr>
      <vt:lpstr>正透镜和负透镜</vt:lpstr>
      <vt:lpstr>正透镜和负透镜</vt:lpstr>
      <vt:lpstr>从费马原理再看光学成像</vt:lpstr>
      <vt:lpstr>例题：2.39</vt:lpstr>
      <vt:lpstr>像的横向放大率 </vt:lpstr>
      <vt:lpstr>焦平面</vt:lpstr>
      <vt:lpstr>焦平面</vt:lpstr>
      <vt:lpstr>三、薄透镜作图法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五、透镜组成像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</vt:lpstr>
    </vt:vector>
  </TitlesOfParts>
  <Company>Univ.of Sci.&amp; Tech.of 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  几何光学的近轴理论 </dc:title>
  <dc:creator>Cui Hongbin</dc:creator>
  <cp:lastModifiedBy>silver zq</cp:lastModifiedBy>
  <cp:revision>236</cp:revision>
  <dcterms:created xsi:type="dcterms:W3CDTF">2004-02-12T08:47:27Z</dcterms:created>
  <dcterms:modified xsi:type="dcterms:W3CDTF">2020-10-12T01:50:54Z</dcterms:modified>
</cp:coreProperties>
</file>