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5"/>
  </p:notesMasterIdLst>
  <p:sldIdLst>
    <p:sldId id="683" r:id="rId2"/>
    <p:sldId id="694" r:id="rId3"/>
    <p:sldId id="688" r:id="rId4"/>
    <p:sldId id="695" r:id="rId5"/>
    <p:sldId id="697" r:id="rId6"/>
    <p:sldId id="696" r:id="rId7"/>
    <p:sldId id="460" r:id="rId8"/>
    <p:sldId id="279" r:id="rId9"/>
    <p:sldId id="280" r:id="rId10"/>
    <p:sldId id="281" r:id="rId11"/>
    <p:sldId id="600" r:id="rId12"/>
    <p:sldId id="268" r:id="rId13"/>
    <p:sldId id="284" r:id="rId14"/>
    <p:sldId id="285" r:id="rId15"/>
    <p:sldId id="286" r:id="rId16"/>
    <p:sldId id="287" r:id="rId17"/>
    <p:sldId id="288" r:id="rId18"/>
    <p:sldId id="306" r:id="rId19"/>
    <p:sldId id="461" r:id="rId20"/>
    <p:sldId id="462" r:id="rId21"/>
    <p:sldId id="304" r:id="rId22"/>
    <p:sldId id="463" r:id="rId23"/>
    <p:sldId id="681" r:id="rId24"/>
    <p:sldId id="682" r:id="rId25"/>
    <p:sldId id="603" r:id="rId26"/>
    <p:sldId id="604" r:id="rId27"/>
    <p:sldId id="608" r:id="rId28"/>
    <p:sldId id="607" r:id="rId29"/>
    <p:sldId id="609" r:id="rId30"/>
    <p:sldId id="610" r:id="rId31"/>
    <p:sldId id="606" r:id="rId32"/>
    <p:sldId id="684" r:id="rId33"/>
    <p:sldId id="685" r:id="rId3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6600"/>
    <a:srgbClr val="FF0000"/>
    <a:srgbClr val="333399"/>
    <a:srgbClr val="FF00FF"/>
    <a:srgbClr val="0000FF"/>
    <a:srgbClr val="66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6" autoAdjust="0"/>
    <p:restoredTop sz="94614" autoAdjust="0"/>
  </p:normalViewPr>
  <p:slideViewPr>
    <p:cSldViewPr>
      <p:cViewPr varScale="1">
        <p:scale>
          <a:sx n="161" d="100"/>
          <a:sy n="161" d="100"/>
        </p:scale>
        <p:origin x="435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23.wmf"/><Relationship Id="rId7" Type="http://schemas.openxmlformats.org/officeDocument/2006/relationships/image" Target="../media/image84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83.wmf"/><Relationship Id="rId5" Type="http://schemas.openxmlformats.org/officeDocument/2006/relationships/image" Target="../media/image9.wmf"/><Relationship Id="rId10" Type="http://schemas.openxmlformats.org/officeDocument/2006/relationships/image" Target="../media/image10.wmf"/><Relationship Id="rId4" Type="http://schemas.openxmlformats.org/officeDocument/2006/relationships/image" Target="../media/image82.wmf"/><Relationship Id="rId9" Type="http://schemas.openxmlformats.org/officeDocument/2006/relationships/image" Target="../media/image8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23.wmf"/><Relationship Id="rId7" Type="http://schemas.openxmlformats.org/officeDocument/2006/relationships/image" Target="../media/image85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77.wmf"/><Relationship Id="rId5" Type="http://schemas.openxmlformats.org/officeDocument/2006/relationships/image" Target="../media/image9.wmf"/><Relationship Id="rId4" Type="http://schemas.openxmlformats.org/officeDocument/2006/relationships/image" Target="../media/image86.wmf"/><Relationship Id="rId9" Type="http://schemas.openxmlformats.org/officeDocument/2006/relationships/image" Target="../media/image8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94.wmf"/><Relationship Id="rId18" Type="http://schemas.openxmlformats.org/officeDocument/2006/relationships/image" Target="../media/image97.wmf"/><Relationship Id="rId26" Type="http://schemas.openxmlformats.org/officeDocument/2006/relationships/image" Target="../media/image105.wmf"/><Relationship Id="rId3" Type="http://schemas.openxmlformats.org/officeDocument/2006/relationships/image" Target="../media/image89.wmf"/><Relationship Id="rId21" Type="http://schemas.openxmlformats.org/officeDocument/2006/relationships/image" Target="../media/image100.wmf"/><Relationship Id="rId7" Type="http://schemas.openxmlformats.org/officeDocument/2006/relationships/image" Target="../media/image5.wmf"/><Relationship Id="rId12" Type="http://schemas.openxmlformats.org/officeDocument/2006/relationships/image" Target="../media/image11.wmf"/><Relationship Id="rId17" Type="http://schemas.openxmlformats.org/officeDocument/2006/relationships/image" Target="../media/image96.wmf"/><Relationship Id="rId25" Type="http://schemas.openxmlformats.org/officeDocument/2006/relationships/image" Target="../media/image104.wmf"/><Relationship Id="rId2" Type="http://schemas.openxmlformats.org/officeDocument/2006/relationships/image" Target="../media/image88.wmf"/><Relationship Id="rId16" Type="http://schemas.openxmlformats.org/officeDocument/2006/relationships/image" Target="../media/image95.wmf"/><Relationship Id="rId20" Type="http://schemas.openxmlformats.org/officeDocument/2006/relationships/image" Target="../media/image99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11" Type="http://schemas.openxmlformats.org/officeDocument/2006/relationships/image" Target="../media/image9.wmf"/><Relationship Id="rId24" Type="http://schemas.openxmlformats.org/officeDocument/2006/relationships/image" Target="../media/image103.wmf"/><Relationship Id="rId5" Type="http://schemas.openxmlformats.org/officeDocument/2006/relationships/image" Target="../media/image91.wmf"/><Relationship Id="rId15" Type="http://schemas.openxmlformats.org/officeDocument/2006/relationships/image" Target="../media/image15.wmf"/><Relationship Id="rId23" Type="http://schemas.openxmlformats.org/officeDocument/2006/relationships/image" Target="../media/image102.wmf"/><Relationship Id="rId10" Type="http://schemas.openxmlformats.org/officeDocument/2006/relationships/image" Target="../media/image93.wmf"/><Relationship Id="rId19" Type="http://schemas.openxmlformats.org/officeDocument/2006/relationships/image" Target="../media/image98.wmf"/><Relationship Id="rId4" Type="http://schemas.openxmlformats.org/officeDocument/2006/relationships/image" Target="../media/image90.wmf"/><Relationship Id="rId9" Type="http://schemas.openxmlformats.org/officeDocument/2006/relationships/image" Target="../media/image23.wmf"/><Relationship Id="rId14" Type="http://schemas.openxmlformats.org/officeDocument/2006/relationships/image" Target="../media/image14.wmf"/><Relationship Id="rId22" Type="http://schemas.openxmlformats.org/officeDocument/2006/relationships/image" Target="../media/image10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10.wmf"/><Relationship Id="rId18" Type="http://schemas.openxmlformats.org/officeDocument/2006/relationships/image" Target="../media/image115.wmf"/><Relationship Id="rId3" Type="http://schemas.openxmlformats.org/officeDocument/2006/relationships/image" Target="../media/image4.wmf"/><Relationship Id="rId7" Type="http://schemas.openxmlformats.org/officeDocument/2006/relationships/image" Target="../media/image12.wmf"/><Relationship Id="rId12" Type="http://schemas.openxmlformats.org/officeDocument/2006/relationships/image" Target="../media/image109.wmf"/><Relationship Id="rId17" Type="http://schemas.openxmlformats.org/officeDocument/2006/relationships/image" Target="../media/image114.wmf"/><Relationship Id="rId2" Type="http://schemas.openxmlformats.org/officeDocument/2006/relationships/image" Target="../media/image107.wmf"/><Relationship Id="rId16" Type="http://schemas.openxmlformats.org/officeDocument/2006/relationships/image" Target="../media/image113.wmf"/><Relationship Id="rId1" Type="http://schemas.openxmlformats.org/officeDocument/2006/relationships/image" Target="../media/image106.wmf"/><Relationship Id="rId6" Type="http://schemas.openxmlformats.org/officeDocument/2006/relationships/image" Target="../media/image11.wmf"/><Relationship Id="rId11" Type="http://schemas.openxmlformats.org/officeDocument/2006/relationships/image" Target="../media/image108.wmf"/><Relationship Id="rId5" Type="http://schemas.openxmlformats.org/officeDocument/2006/relationships/image" Target="../media/image7.wmf"/><Relationship Id="rId15" Type="http://schemas.openxmlformats.org/officeDocument/2006/relationships/image" Target="../media/image112.wmf"/><Relationship Id="rId10" Type="http://schemas.openxmlformats.org/officeDocument/2006/relationships/image" Target="../media/image17.wmf"/><Relationship Id="rId4" Type="http://schemas.openxmlformats.org/officeDocument/2006/relationships/image" Target="../media/image6.wmf"/><Relationship Id="rId9" Type="http://schemas.openxmlformats.org/officeDocument/2006/relationships/image" Target="../media/image15.wmf"/><Relationship Id="rId14" Type="http://schemas.openxmlformats.org/officeDocument/2006/relationships/image" Target="../media/image11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3" Type="http://schemas.openxmlformats.org/officeDocument/2006/relationships/image" Target="../media/image124.wmf"/><Relationship Id="rId7" Type="http://schemas.openxmlformats.org/officeDocument/2006/relationships/image" Target="../media/image128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6" Type="http://schemas.openxmlformats.org/officeDocument/2006/relationships/image" Target="../media/image127.wmf"/><Relationship Id="rId5" Type="http://schemas.openxmlformats.org/officeDocument/2006/relationships/image" Target="../media/image126.wmf"/><Relationship Id="rId4" Type="http://schemas.openxmlformats.org/officeDocument/2006/relationships/image" Target="../media/image12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11" Type="http://schemas.openxmlformats.org/officeDocument/2006/relationships/image" Target="../media/image140.wmf"/><Relationship Id="rId5" Type="http://schemas.openxmlformats.org/officeDocument/2006/relationships/image" Target="../media/image134.wmf"/><Relationship Id="rId10" Type="http://schemas.openxmlformats.org/officeDocument/2006/relationships/image" Target="../media/image139.wmf"/><Relationship Id="rId4" Type="http://schemas.openxmlformats.org/officeDocument/2006/relationships/image" Target="../media/image133.wmf"/><Relationship Id="rId9" Type="http://schemas.openxmlformats.org/officeDocument/2006/relationships/image" Target="../media/image13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143.wmf"/><Relationship Id="rId7" Type="http://schemas.openxmlformats.org/officeDocument/2006/relationships/image" Target="../media/image9.wmf"/><Relationship Id="rId12" Type="http://schemas.openxmlformats.org/officeDocument/2006/relationships/image" Target="../media/image147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82.wmf"/><Relationship Id="rId11" Type="http://schemas.openxmlformats.org/officeDocument/2006/relationships/image" Target="../media/image146.wmf"/><Relationship Id="rId5" Type="http://schemas.openxmlformats.org/officeDocument/2006/relationships/image" Target="../media/image5.wmf"/><Relationship Id="rId10" Type="http://schemas.openxmlformats.org/officeDocument/2006/relationships/image" Target="../media/image145.wmf"/><Relationship Id="rId4" Type="http://schemas.openxmlformats.org/officeDocument/2006/relationships/image" Target="../media/image144.wmf"/><Relationship Id="rId9" Type="http://schemas.openxmlformats.org/officeDocument/2006/relationships/image" Target="../media/image8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7" Type="http://schemas.openxmlformats.org/officeDocument/2006/relationships/image" Target="../media/image154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6" Type="http://schemas.openxmlformats.org/officeDocument/2006/relationships/image" Target="../media/image153.wmf"/><Relationship Id="rId5" Type="http://schemas.openxmlformats.org/officeDocument/2006/relationships/image" Target="../media/image152.wmf"/><Relationship Id="rId4" Type="http://schemas.openxmlformats.org/officeDocument/2006/relationships/image" Target="../media/image151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3" Type="http://schemas.openxmlformats.org/officeDocument/2006/relationships/image" Target="../media/image157.wmf"/><Relationship Id="rId7" Type="http://schemas.openxmlformats.org/officeDocument/2006/relationships/image" Target="../media/image161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6" Type="http://schemas.openxmlformats.org/officeDocument/2006/relationships/image" Target="../media/image160.wmf"/><Relationship Id="rId5" Type="http://schemas.openxmlformats.org/officeDocument/2006/relationships/image" Target="../media/image159.wmf"/><Relationship Id="rId4" Type="http://schemas.openxmlformats.org/officeDocument/2006/relationships/image" Target="../media/image15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22.wmf"/><Relationship Id="rId16" Type="http://schemas.openxmlformats.org/officeDocument/2006/relationships/image" Target="../media/image17.wmf"/><Relationship Id="rId1" Type="http://schemas.openxmlformats.org/officeDocument/2006/relationships/image" Target="../media/image21.wmf"/><Relationship Id="rId6" Type="http://schemas.openxmlformats.org/officeDocument/2006/relationships/image" Target="../media/image23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wmf"/><Relationship Id="rId13" Type="http://schemas.openxmlformats.org/officeDocument/2006/relationships/image" Target="../media/image175.wmf"/><Relationship Id="rId3" Type="http://schemas.openxmlformats.org/officeDocument/2006/relationships/image" Target="../media/image165.wmf"/><Relationship Id="rId7" Type="http://schemas.openxmlformats.org/officeDocument/2006/relationships/image" Target="../media/image169.wmf"/><Relationship Id="rId12" Type="http://schemas.openxmlformats.org/officeDocument/2006/relationships/image" Target="../media/image174.wmf"/><Relationship Id="rId2" Type="http://schemas.openxmlformats.org/officeDocument/2006/relationships/image" Target="../media/image164.wmf"/><Relationship Id="rId16" Type="http://schemas.openxmlformats.org/officeDocument/2006/relationships/image" Target="../media/image178.wmf"/><Relationship Id="rId1" Type="http://schemas.openxmlformats.org/officeDocument/2006/relationships/image" Target="../media/image163.wmf"/><Relationship Id="rId6" Type="http://schemas.openxmlformats.org/officeDocument/2006/relationships/image" Target="../media/image168.wmf"/><Relationship Id="rId11" Type="http://schemas.openxmlformats.org/officeDocument/2006/relationships/image" Target="../media/image173.wmf"/><Relationship Id="rId5" Type="http://schemas.openxmlformats.org/officeDocument/2006/relationships/image" Target="../media/image167.wmf"/><Relationship Id="rId15" Type="http://schemas.openxmlformats.org/officeDocument/2006/relationships/image" Target="../media/image177.wmf"/><Relationship Id="rId10" Type="http://schemas.openxmlformats.org/officeDocument/2006/relationships/image" Target="../media/image172.wmf"/><Relationship Id="rId4" Type="http://schemas.openxmlformats.org/officeDocument/2006/relationships/image" Target="../media/image166.wmf"/><Relationship Id="rId9" Type="http://schemas.openxmlformats.org/officeDocument/2006/relationships/image" Target="../media/image171.wmf"/><Relationship Id="rId14" Type="http://schemas.openxmlformats.org/officeDocument/2006/relationships/image" Target="../media/image176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wmf"/><Relationship Id="rId3" Type="http://schemas.openxmlformats.org/officeDocument/2006/relationships/image" Target="../media/image181.wmf"/><Relationship Id="rId7" Type="http://schemas.openxmlformats.org/officeDocument/2006/relationships/image" Target="../media/image185.wmf"/><Relationship Id="rId2" Type="http://schemas.openxmlformats.org/officeDocument/2006/relationships/image" Target="../media/image180.wmf"/><Relationship Id="rId1" Type="http://schemas.openxmlformats.org/officeDocument/2006/relationships/image" Target="../media/image179.wmf"/><Relationship Id="rId6" Type="http://schemas.openxmlformats.org/officeDocument/2006/relationships/image" Target="../media/image184.wmf"/><Relationship Id="rId5" Type="http://schemas.openxmlformats.org/officeDocument/2006/relationships/image" Target="../media/image183.wmf"/><Relationship Id="rId4" Type="http://schemas.openxmlformats.org/officeDocument/2006/relationships/image" Target="../media/image182.wmf"/><Relationship Id="rId9" Type="http://schemas.openxmlformats.org/officeDocument/2006/relationships/image" Target="../media/image18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30.wmf"/><Relationship Id="rId3" Type="http://schemas.openxmlformats.org/officeDocument/2006/relationships/image" Target="../media/image4.wmf"/><Relationship Id="rId21" Type="http://schemas.openxmlformats.org/officeDocument/2006/relationships/image" Target="../media/image25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9.wmf"/><Relationship Id="rId2" Type="http://schemas.openxmlformats.org/officeDocument/2006/relationships/image" Target="../media/image22.wmf"/><Relationship Id="rId16" Type="http://schemas.openxmlformats.org/officeDocument/2006/relationships/image" Target="../media/image17.wmf"/><Relationship Id="rId20" Type="http://schemas.openxmlformats.org/officeDocument/2006/relationships/image" Target="../media/image24.wmf"/><Relationship Id="rId1" Type="http://schemas.openxmlformats.org/officeDocument/2006/relationships/image" Target="../media/image21.wmf"/><Relationship Id="rId6" Type="http://schemas.openxmlformats.org/officeDocument/2006/relationships/image" Target="../media/image23.wmf"/><Relationship Id="rId11" Type="http://schemas.openxmlformats.org/officeDocument/2006/relationships/image" Target="../media/image12.wmf"/><Relationship Id="rId24" Type="http://schemas.openxmlformats.org/officeDocument/2006/relationships/image" Target="../media/image28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7.wmf"/><Relationship Id="rId28" Type="http://schemas.openxmlformats.org/officeDocument/2006/relationships/image" Target="../media/image32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6.wmf"/><Relationship Id="rId27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63.wmf"/><Relationship Id="rId18" Type="http://schemas.openxmlformats.org/officeDocument/2006/relationships/image" Target="../media/image68.wmf"/><Relationship Id="rId3" Type="http://schemas.openxmlformats.org/officeDocument/2006/relationships/image" Target="../media/image7.wmf"/><Relationship Id="rId21" Type="http://schemas.openxmlformats.org/officeDocument/2006/relationships/image" Target="../media/image71.wmf"/><Relationship Id="rId7" Type="http://schemas.openxmlformats.org/officeDocument/2006/relationships/image" Target="../media/image11.wmf"/><Relationship Id="rId12" Type="http://schemas.openxmlformats.org/officeDocument/2006/relationships/image" Target="../media/image17.wmf"/><Relationship Id="rId17" Type="http://schemas.openxmlformats.org/officeDocument/2006/relationships/image" Target="../media/image67.wmf"/><Relationship Id="rId25" Type="http://schemas.openxmlformats.org/officeDocument/2006/relationships/image" Target="../media/image75.wmf"/><Relationship Id="rId2" Type="http://schemas.openxmlformats.org/officeDocument/2006/relationships/image" Target="../media/image6.wmf"/><Relationship Id="rId16" Type="http://schemas.openxmlformats.org/officeDocument/2006/relationships/image" Target="../media/image66.wmf"/><Relationship Id="rId20" Type="http://schemas.openxmlformats.org/officeDocument/2006/relationships/image" Target="../media/image70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6.wmf"/><Relationship Id="rId24" Type="http://schemas.openxmlformats.org/officeDocument/2006/relationships/image" Target="../media/image74.wmf"/><Relationship Id="rId5" Type="http://schemas.openxmlformats.org/officeDocument/2006/relationships/image" Target="../media/image9.wmf"/><Relationship Id="rId15" Type="http://schemas.openxmlformats.org/officeDocument/2006/relationships/image" Target="../media/image65.wmf"/><Relationship Id="rId23" Type="http://schemas.openxmlformats.org/officeDocument/2006/relationships/image" Target="../media/image73.wmf"/><Relationship Id="rId10" Type="http://schemas.openxmlformats.org/officeDocument/2006/relationships/image" Target="../media/image15.wmf"/><Relationship Id="rId19" Type="http://schemas.openxmlformats.org/officeDocument/2006/relationships/image" Target="../media/image6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64.wmf"/><Relationship Id="rId22" Type="http://schemas.openxmlformats.org/officeDocument/2006/relationships/image" Target="../media/image7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38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8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38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2432F636-B3EC-4701-A946-39BA2DCBCBC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0091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043F2-F2E5-405E-9F98-F80EF2E5239E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3768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9F67B-3DC9-4390-A3C9-8B5A7FF462B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535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2097E-C182-4195-B3E4-2CB782F361C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754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940E6-F62C-4EC4-B923-D4A532B9822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498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709E7-375A-4190-B476-92C431A430E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956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4FE7F-CF54-40D6-83AB-ABB9073FA13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793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1DBA6-65F7-4F80-847D-9B82B4BA411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465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A0A6B-6834-476C-B9CE-CF03BA1E902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247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4B39A-38F7-4AE2-9B2C-61CD52DB4C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184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31B43-E535-4591-AAA9-76AC56FCE3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195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4F752-94DC-46B9-AF42-CDC52610706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770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7448D-4F17-426D-A0DA-1D716DAE8C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743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DA1AB2-055E-476F-A1BD-13B56FDAEFB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9" Type="http://schemas.openxmlformats.org/officeDocument/2006/relationships/oleObject" Target="../embeddings/oleObject19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20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7.bin"/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5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9" Type="http://schemas.openxmlformats.org/officeDocument/2006/relationships/oleObject" Target="../embeddings/oleObject38.bin"/><Relationship Id="rId21" Type="http://schemas.openxmlformats.org/officeDocument/2006/relationships/oleObject" Target="../embeddings/oleObject29.bin"/><Relationship Id="rId34" Type="http://schemas.openxmlformats.org/officeDocument/2006/relationships/image" Target="../media/image17.wmf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33" Type="http://schemas.openxmlformats.org/officeDocument/2006/relationships/oleObject" Target="../embeddings/oleObject35.bin"/><Relationship Id="rId38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3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37.bin"/><Relationship Id="rId40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28.bin"/><Relationship Id="rId31" Type="http://schemas.openxmlformats.org/officeDocument/2006/relationships/oleObject" Target="../embeddings/oleObject34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3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32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36.bin"/><Relationship Id="rId8" Type="http://schemas.openxmlformats.org/officeDocument/2006/relationships/image" Target="../media/image4.wmf"/><Relationship Id="rId3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4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9" Type="http://schemas.openxmlformats.org/officeDocument/2006/relationships/oleObject" Target="../embeddings/oleObject57.bin"/><Relationship Id="rId21" Type="http://schemas.openxmlformats.org/officeDocument/2006/relationships/oleObject" Target="../embeddings/oleObject48.bin"/><Relationship Id="rId34" Type="http://schemas.openxmlformats.org/officeDocument/2006/relationships/image" Target="../media/image17.wmf"/><Relationship Id="rId42" Type="http://schemas.openxmlformats.org/officeDocument/2006/relationships/image" Target="../media/image24.wmf"/><Relationship Id="rId47" Type="http://schemas.openxmlformats.org/officeDocument/2006/relationships/oleObject" Target="../embeddings/oleObject61.bin"/><Relationship Id="rId50" Type="http://schemas.openxmlformats.org/officeDocument/2006/relationships/image" Target="../media/image28.wmf"/><Relationship Id="rId55" Type="http://schemas.openxmlformats.org/officeDocument/2006/relationships/oleObject" Target="../embeddings/oleObject65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9" Type="http://schemas.openxmlformats.org/officeDocument/2006/relationships/oleObject" Target="../embeddings/oleObject52.bin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56.bin"/><Relationship Id="rId40" Type="http://schemas.openxmlformats.org/officeDocument/2006/relationships/image" Target="../media/image20.wmf"/><Relationship Id="rId45" Type="http://schemas.openxmlformats.org/officeDocument/2006/relationships/oleObject" Target="../embeddings/oleObject60.bin"/><Relationship Id="rId53" Type="http://schemas.openxmlformats.org/officeDocument/2006/relationships/oleObject" Target="../embeddings/oleObject64.bin"/><Relationship Id="rId58" Type="http://schemas.openxmlformats.org/officeDocument/2006/relationships/image" Target="../media/image32.wmf"/><Relationship Id="rId5" Type="http://schemas.openxmlformats.org/officeDocument/2006/relationships/oleObject" Target="../embeddings/oleObject40.bin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23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51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55.bin"/><Relationship Id="rId43" Type="http://schemas.openxmlformats.org/officeDocument/2006/relationships/oleObject" Target="../embeddings/oleObject59.bin"/><Relationship Id="rId48" Type="http://schemas.openxmlformats.org/officeDocument/2006/relationships/image" Target="../media/image27.wmf"/><Relationship Id="rId56" Type="http://schemas.openxmlformats.org/officeDocument/2006/relationships/image" Target="../media/image31.wmf"/><Relationship Id="rId8" Type="http://schemas.openxmlformats.org/officeDocument/2006/relationships/image" Target="../media/image4.wmf"/><Relationship Id="rId51" Type="http://schemas.openxmlformats.org/officeDocument/2006/relationships/oleObject" Target="../embeddings/oleObject63.bin"/><Relationship Id="rId3" Type="http://schemas.openxmlformats.org/officeDocument/2006/relationships/oleObject" Target="../embeddings/oleObject39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33" Type="http://schemas.openxmlformats.org/officeDocument/2006/relationships/oleObject" Target="../embeddings/oleObject54.bin"/><Relationship Id="rId38" Type="http://schemas.openxmlformats.org/officeDocument/2006/relationships/image" Target="../media/image19.wmf"/><Relationship Id="rId46" Type="http://schemas.openxmlformats.org/officeDocument/2006/relationships/image" Target="../media/image26.wmf"/><Relationship Id="rId20" Type="http://schemas.openxmlformats.org/officeDocument/2006/relationships/image" Target="../media/image10.wmf"/><Relationship Id="rId41" Type="http://schemas.openxmlformats.org/officeDocument/2006/relationships/oleObject" Target="../embeddings/oleObject58.bin"/><Relationship Id="rId54" Type="http://schemas.openxmlformats.org/officeDocument/2006/relationships/image" Target="../media/image3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49" Type="http://schemas.openxmlformats.org/officeDocument/2006/relationships/oleObject" Target="../embeddings/oleObject62.bin"/><Relationship Id="rId57" Type="http://schemas.openxmlformats.org/officeDocument/2006/relationships/oleObject" Target="../embeddings/oleObject66.bin"/><Relationship Id="rId10" Type="http://schemas.openxmlformats.org/officeDocument/2006/relationships/image" Target="../media/image5.wmf"/><Relationship Id="rId31" Type="http://schemas.openxmlformats.org/officeDocument/2006/relationships/oleObject" Target="../embeddings/oleObject53.bin"/><Relationship Id="rId44" Type="http://schemas.openxmlformats.org/officeDocument/2006/relationships/image" Target="../media/image25.wmf"/><Relationship Id="rId52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74.bin"/><Relationship Id="rId3" Type="http://schemas.openxmlformats.org/officeDocument/2006/relationships/image" Target="../media/image41.png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7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75.bin"/><Relationship Id="rId21" Type="http://schemas.openxmlformats.org/officeDocument/2006/relationships/oleObject" Target="../embeddings/oleObject84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82.bin"/><Relationship Id="rId25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79.bin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23" Type="http://schemas.openxmlformats.org/officeDocument/2006/relationships/oleObject" Target="../embeddings/oleObject85.bin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93.bin"/><Relationship Id="rId3" Type="http://schemas.openxmlformats.org/officeDocument/2006/relationships/image" Target="../media/image41.png"/><Relationship Id="rId21" Type="http://schemas.openxmlformats.org/officeDocument/2006/relationships/image" Target="../media/image61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90.bin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2.bin"/><Relationship Id="rId20" Type="http://schemas.openxmlformats.org/officeDocument/2006/relationships/oleObject" Target="../embeddings/oleObject9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7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89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86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91.bin"/><Relationship Id="rId22" Type="http://schemas.openxmlformats.org/officeDocument/2006/relationships/oleObject" Target="../embeddings/oleObject95.bin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1.bin"/><Relationship Id="rId18" Type="http://schemas.openxmlformats.org/officeDocument/2006/relationships/image" Target="../media/image12.wmf"/><Relationship Id="rId26" Type="http://schemas.openxmlformats.org/officeDocument/2006/relationships/image" Target="../media/image17.wmf"/><Relationship Id="rId39" Type="http://schemas.openxmlformats.org/officeDocument/2006/relationships/oleObject" Target="../embeddings/oleObject114.bin"/><Relationship Id="rId21" Type="http://schemas.openxmlformats.org/officeDocument/2006/relationships/oleObject" Target="../embeddings/oleObject105.bin"/><Relationship Id="rId34" Type="http://schemas.openxmlformats.org/officeDocument/2006/relationships/image" Target="../media/image66.wmf"/><Relationship Id="rId42" Type="http://schemas.openxmlformats.org/officeDocument/2006/relationships/image" Target="../media/image70.wmf"/><Relationship Id="rId47" Type="http://schemas.openxmlformats.org/officeDocument/2006/relationships/oleObject" Target="../embeddings/oleObject118.bin"/><Relationship Id="rId50" Type="http://schemas.openxmlformats.org/officeDocument/2006/relationships/oleObject" Target="../embeddings/oleObject120.bin"/><Relationship Id="rId55" Type="http://schemas.openxmlformats.org/officeDocument/2006/relationships/oleObject" Target="../embeddings/oleObject123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9" Type="http://schemas.openxmlformats.org/officeDocument/2006/relationships/oleObject" Target="../embeddings/oleObject109.bin"/><Relationship Id="rId11" Type="http://schemas.openxmlformats.org/officeDocument/2006/relationships/oleObject" Target="../embeddings/oleObject100.bin"/><Relationship Id="rId24" Type="http://schemas.openxmlformats.org/officeDocument/2006/relationships/image" Target="../media/image16.wmf"/><Relationship Id="rId32" Type="http://schemas.openxmlformats.org/officeDocument/2006/relationships/image" Target="../media/image65.wmf"/><Relationship Id="rId37" Type="http://schemas.openxmlformats.org/officeDocument/2006/relationships/oleObject" Target="../embeddings/oleObject113.bin"/><Relationship Id="rId40" Type="http://schemas.openxmlformats.org/officeDocument/2006/relationships/image" Target="../media/image69.wmf"/><Relationship Id="rId45" Type="http://schemas.openxmlformats.org/officeDocument/2006/relationships/oleObject" Target="../embeddings/oleObject117.bin"/><Relationship Id="rId53" Type="http://schemas.openxmlformats.org/officeDocument/2006/relationships/image" Target="../media/image75.wmf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04.bin"/><Relationship Id="rId31" Type="http://schemas.openxmlformats.org/officeDocument/2006/relationships/oleObject" Target="../embeddings/oleObject110.bin"/><Relationship Id="rId44" Type="http://schemas.openxmlformats.org/officeDocument/2006/relationships/image" Target="../media/image71.wmf"/><Relationship Id="rId52" Type="http://schemas.openxmlformats.org/officeDocument/2006/relationships/oleObject" Target="../embeddings/oleObject121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10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08.bin"/><Relationship Id="rId30" Type="http://schemas.openxmlformats.org/officeDocument/2006/relationships/image" Target="../media/image64.wmf"/><Relationship Id="rId35" Type="http://schemas.openxmlformats.org/officeDocument/2006/relationships/oleObject" Target="../embeddings/oleObject112.bin"/><Relationship Id="rId43" Type="http://schemas.openxmlformats.org/officeDocument/2006/relationships/oleObject" Target="../embeddings/oleObject116.bin"/><Relationship Id="rId48" Type="http://schemas.openxmlformats.org/officeDocument/2006/relationships/image" Target="../media/image73.wmf"/><Relationship Id="rId8" Type="http://schemas.openxmlformats.org/officeDocument/2006/relationships/image" Target="../media/image7.wmf"/><Relationship Id="rId51" Type="http://schemas.openxmlformats.org/officeDocument/2006/relationships/image" Target="../media/image74.wmf"/><Relationship Id="rId3" Type="http://schemas.openxmlformats.org/officeDocument/2006/relationships/oleObject" Target="../embeddings/oleObject96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03.bin"/><Relationship Id="rId25" Type="http://schemas.openxmlformats.org/officeDocument/2006/relationships/oleObject" Target="../embeddings/oleObject107.bin"/><Relationship Id="rId33" Type="http://schemas.openxmlformats.org/officeDocument/2006/relationships/oleObject" Target="../embeddings/oleObject111.bin"/><Relationship Id="rId38" Type="http://schemas.openxmlformats.org/officeDocument/2006/relationships/image" Target="../media/image68.wmf"/><Relationship Id="rId46" Type="http://schemas.openxmlformats.org/officeDocument/2006/relationships/image" Target="../media/image72.wmf"/><Relationship Id="rId20" Type="http://schemas.openxmlformats.org/officeDocument/2006/relationships/image" Target="../media/image13.wmf"/><Relationship Id="rId41" Type="http://schemas.openxmlformats.org/officeDocument/2006/relationships/oleObject" Target="../embeddings/oleObject115.bin"/><Relationship Id="rId54" Type="http://schemas.openxmlformats.org/officeDocument/2006/relationships/oleObject" Target="../embeddings/oleObject12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wmf"/><Relationship Id="rId15" Type="http://schemas.openxmlformats.org/officeDocument/2006/relationships/oleObject" Target="../embeddings/oleObject102.bin"/><Relationship Id="rId23" Type="http://schemas.openxmlformats.org/officeDocument/2006/relationships/oleObject" Target="../embeddings/oleObject106.bin"/><Relationship Id="rId28" Type="http://schemas.openxmlformats.org/officeDocument/2006/relationships/image" Target="../media/image63.wmf"/><Relationship Id="rId36" Type="http://schemas.openxmlformats.org/officeDocument/2006/relationships/image" Target="../media/image67.wmf"/><Relationship Id="rId49" Type="http://schemas.openxmlformats.org/officeDocument/2006/relationships/oleObject" Target="../embeddings/oleObject119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125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12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12" Type="http://schemas.openxmlformats.org/officeDocument/2006/relationships/image" Target="../media/image8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9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13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38.bin"/><Relationship Id="rId18" Type="http://schemas.openxmlformats.org/officeDocument/2006/relationships/image" Target="../media/image77.wmf"/><Relationship Id="rId3" Type="http://schemas.openxmlformats.org/officeDocument/2006/relationships/oleObject" Target="../embeddings/oleObject133.bin"/><Relationship Id="rId21" Type="http://schemas.openxmlformats.org/officeDocument/2006/relationships/oleObject" Target="../embeddings/oleObject142.bin"/><Relationship Id="rId7" Type="http://schemas.openxmlformats.org/officeDocument/2006/relationships/oleObject" Target="../embeddings/oleObject135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4.wmf"/><Relationship Id="rId20" Type="http://schemas.openxmlformats.org/officeDocument/2006/relationships/image" Target="../media/image85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37.bin"/><Relationship Id="rId5" Type="http://schemas.openxmlformats.org/officeDocument/2006/relationships/oleObject" Target="../embeddings/oleObject134.bin"/><Relationship Id="rId15" Type="http://schemas.openxmlformats.org/officeDocument/2006/relationships/oleObject" Target="../embeddings/oleObject139.bin"/><Relationship Id="rId10" Type="http://schemas.openxmlformats.org/officeDocument/2006/relationships/image" Target="../media/image82.wmf"/><Relationship Id="rId19" Type="http://schemas.openxmlformats.org/officeDocument/2006/relationships/oleObject" Target="../embeddings/oleObject141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136.bin"/><Relationship Id="rId14" Type="http://schemas.openxmlformats.org/officeDocument/2006/relationships/image" Target="../media/image83.wmf"/><Relationship Id="rId22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48.bin"/><Relationship Id="rId18" Type="http://schemas.openxmlformats.org/officeDocument/2006/relationships/image" Target="../media/image80.wmf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5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5.wmf"/><Relationship Id="rId20" Type="http://schemas.openxmlformats.org/officeDocument/2006/relationships/image" Target="../media/image8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5" Type="http://schemas.openxmlformats.org/officeDocument/2006/relationships/oleObject" Target="../embeddings/oleObject149.bin"/><Relationship Id="rId10" Type="http://schemas.openxmlformats.org/officeDocument/2006/relationships/image" Target="../media/image86.wmf"/><Relationship Id="rId19" Type="http://schemas.openxmlformats.org/officeDocument/2006/relationships/oleObject" Target="../embeddings/oleObject151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146.bin"/><Relationship Id="rId14" Type="http://schemas.openxmlformats.org/officeDocument/2006/relationships/image" Target="../media/image77.wmf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7.bin"/><Relationship Id="rId18" Type="http://schemas.openxmlformats.org/officeDocument/2006/relationships/image" Target="../media/image6.wmf"/><Relationship Id="rId26" Type="http://schemas.openxmlformats.org/officeDocument/2006/relationships/image" Target="../media/image11.wmf"/><Relationship Id="rId39" Type="http://schemas.openxmlformats.org/officeDocument/2006/relationships/oleObject" Target="../embeddings/oleObject170.bin"/><Relationship Id="rId21" Type="http://schemas.openxmlformats.org/officeDocument/2006/relationships/oleObject" Target="../embeddings/oleObject161.bin"/><Relationship Id="rId34" Type="http://schemas.openxmlformats.org/officeDocument/2006/relationships/image" Target="../media/image95.wmf"/><Relationship Id="rId42" Type="http://schemas.openxmlformats.org/officeDocument/2006/relationships/image" Target="../media/image99.wmf"/><Relationship Id="rId47" Type="http://schemas.openxmlformats.org/officeDocument/2006/relationships/oleObject" Target="../embeddings/oleObject174.bin"/><Relationship Id="rId50" Type="http://schemas.openxmlformats.org/officeDocument/2006/relationships/image" Target="../media/image103.wmf"/><Relationship Id="rId7" Type="http://schemas.openxmlformats.org/officeDocument/2006/relationships/oleObject" Target="../embeddings/oleObject1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.wmf"/><Relationship Id="rId29" Type="http://schemas.openxmlformats.org/officeDocument/2006/relationships/oleObject" Target="../embeddings/oleObject165.bin"/><Relationship Id="rId11" Type="http://schemas.openxmlformats.org/officeDocument/2006/relationships/oleObject" Target="../embeddings/oleObject156.bin"/><Relationship Id="rId24" Type="http://schemas.openxmlformats.org/officeDocument/2006/relationships/image" Target="../media/image9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69.bin"/><Relationship Id="rId40" Type="http://schemas.openxmlformats.org/officeDocument/2006/relationships/image" Target="../media/image98.wmf"/><Relationship Id="rId45" Type="http://schemas.openxmlformats.org/officeDocument/2006/relationships/oleObject" Target="../embeddings/oleObject173.bin"/><Relationship Id="rId53" Type="http://schemas.openxmlformats.org/officeDocument/2006/relationships/oleObject" Target="../embeddings/oleObject177.bin"/><Relationship Id="rId5" Type="http://schemas.openxmlformats.org/officeDocument/2006/relationships/oleObject" Target="../embeddings/oleObject153.bin"/><Relationship Id="rId10" Type="http://schemas.openxmlformats.org/officeDocument/2006/relationships/image" Target="../media/image90.wmf"/><Relationship Id="rId19" Type="http://schemas.openxmlformats.org/officeDocument/2006/relationships/oleObject" Target="../embeddings/oleObject160.bin"/><Relationship Id="rId31" Type="http://schemas.openxmlformats.org/officeDocument/2006/relationships/oleObject" Target="../embeddings/oleObject166.bin"/><Relationship Id="rId44" Type="http://schemas.openxmlformats.org/officeDocument/2006/relationships/image" Target="../media/image100.wmf"/><Relationship Id="rId52" Type="http://schemas.openxmlformats.org/officeDocument/2006/relationships/image" Target="../media/image104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55.bin"/><Relationship Id="rId14" Type="http://schemas.openxmlformats.org/officeDocument/2006/relationships/image" Target="../media/image92.wmf"/><Relationship Id="rId22" Type="http://schemas.openxmlformats.org/officeDocument/2006/relationships/image" Target="../media/image93.wmf"/><Relationship Id="rId27" Type="http://schemas.openxmlformats.org/officeDocument/2006/relationships/oleObject" Target="../embeddings/oleObject164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68.bin"/><Relationship Id="rId43" Type="http://schemas.openxmlformats.org/officeDocument/2006/relationships/oleObject" Target="../embeddings/oleObject172.bin"/><Relationship Id="rId48" Type="http://schemas.openxmlformats.org/officeDocument/2006/relationships/image" Target="../media/image102.wmf"/><Relationship Id="rId8" Type="http://schemas.openxmlformats.org/officeDocument/2006/relationships/image" Target="../media/image89.wmf"/><Relationship Id="rId51" Type="http://schemas.openxmlformats.org/officeDocument/2006/relationships/oleObject" Target="../embeddings/oleObject176.bin"/><Relationship Id="rId3" Type="http://schemas.openxmlformats.org/officeDocument/2006/relationships/oleObject" Target="../embeddings/oleObject152.bin"/><Relationship Id="rId12" Type="http://schemas.openxmlformats.org/officeDocument/2006/relationships/image" Target="../media/image91.wmf"/><Relationship Id="rId17" Type="http://schemas.openxmlformats.org/officeDocument/2006/relationships/oleObject" Target="../embeddings/oleObject159.bin"/><Relationship Id="rId25" Type="http://schemas.openxmlformats.org/officeDocument/2006/relationships/oleObject" Target="../embeddings/oleObject163.bin"/><Relationship Id="rId33" Type="http://schemas.openxmlformats.org/officeDocument/2006/relationships/oleObject" Target="../embeddings/oleObject167.bin"/><Relationship Id="rId38" Type="http://schemas.openxmlformats.org/officeDocument/2006/relationships/image" Target="../media/image97.wmf"/><Relationship Id="rId46" Type="http://schemas.openxmlformats.org/officeDocument/2006/relationships/image" Target="../media/image101.wmf"/><Relationship Id="rId20" Type="http://schemas.openxmlformats.org/officeDocument/2006/relationships/image" Target="../media/image23.wmf"/><Relationship Id="rId41" Type="http://schemas.openxmlformats.org/officeDocument/2006/relationships/oleObject" Target="../embeddings/oleObject171.bin"/><Relationship Id="rId54" Type="http://schemas.openxmlformats.org/officeDocument/2006/relationships/image" Target="../media/image105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8.wmf"/><Relationship Id="rId15" Type="http://schemas.openxmlformats.org/officeDocument/2006/relationships/oleObject" Target="../embeddings/oleObject158.bin"/><Relationship Id="rId23" Type="http://schemas.openxmlformats.org/officeDocument/2006/relationships/oleObject" Target="../embeddings/oleObject162.bin"/><Relationship Id="rId28" Type="http://schemas.openxmlformats.org/officeDocument/2006/relationships/image" Target="../media/image94.wmf"/><Relationship Id="rId36" Type="http://schemas.openxmlformats.org/officeDocument/2006/relationships/image" Target="../media/image96.wmf"/><Relationship Id="rId49" Type="http://schemas.openxmlformats.org/officeDocument/2006/relationships/oleObject" Target="../embeddings/oleObject175.bin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83.bin"/><Relationship Id="rId18" Type="http://schemas.openxmlformats.org/officeDocument/2006/relationships/image" Target="../media/image14.wmf"/><Relationship Id="rId26" Type="http://schemas.openxmlformats.org/officeDocument/2006/relationships/image" Target="../media/image109.wmf"/><Relationship Id="rId21" Type="http://schemas.openxmlformats.org/officeDocument/2006/relationships/oleObject" Target="../embeddings/oleObject187.bin"/><Relationship Id="rId34" Type="http://schemas.openxmlformats.org/officeDocument/2006/relationships/image" Target="../media/image113.wmf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85.bin"/><Relationship Id="rId25" Type="http://schemas.openxmlformats.org/officeDocument/2006/relationships/oleObject" Target="../embeddings/oleObject189.bin"/><Relationship Id="rId33" Type="http://schemas.openxmlformats.org/officeDocument/2006/relationships/oleObject" Target="../embeddings/oleObject193.bin"/><Relationship Id="rId38" Type="http://schemas.openxmlformats.org/officeDocument/2006/relationships/image" Target="../media/image11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5.wmf"/><Relationship Id="rId29" Type="http://schemas.openxmlformats.org/officeDocument/2006/relationships/oleObject" Target="../embeddings/oleObject191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82.bin"/><Relationship Id="rId24" Type="http://schemas.openxmlformats.org/officeDocument/2006/relationships/image" Target="../media/image108.wmf"/><Relationship Id="rId32" Type="http://schemas.openxmlformats.org/officeDocument/2006/relationships/image" Target="../media/image112.wmf"/><Relationship Id="rId37" Type="http://schemas.openxmlformats.org/officeDocument/2006/relationships/oleObject" Target="../embeddings/oleObject195.bin"/><Relationship Id="rId5" Type="http://schemas.openxmlformats.org/officeDocument/2006/relationships/oleObject" Target="../embeddings/oleObject179.bin"/><Relationship Id="rId15" Type="http://schemas.openxmlformats.org/officeDocument/2006/relationships/oleObject" Target="../embeddings/oleObject184.bin"/><Relationship Id="rId23" Type="http://schemas.openxmlformats.org/officeDocument/2006/relationships/oleObject" Target="../embeddings/oleObject188.bin"/><Relationship Id="rId28" Type="http://schemas.openxmlformats.org/officeDocument/2006/relationships/image" Target="../media/image110.wmf"/><Relationship Id="rId36" Type="http://schemas.openxmlformats.org/officeDocument/2006/relationships/image" Target="../media/image114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86.bin"/><Relationship Id="rId31" Type="http://schemas.openxmlformats.org/officeDocument/2006/relationships/oleObject" Target="../embeddings/oleObject192.bin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81.bin"/><Relationship Id="rId14" Type="http://schemas.openxmlformats.org/officeDocument/2006/relationships/image" Target="../media/image11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90.bin"/><Relationship Id="rId30" Type="http://schemas.openxmlformats.org/officeDocument/2006/relationships/image" Target="../media/image111.wmf"/><Relationship Id="rId35" Type="http://schemas.openxmlformats.org/officeDocument/2006/relationships/oleObject" Target="../embeddings/oleObject194.bin"/><Relationship Id="rId8" Type="http://schemas.openxmlformats.org/officeDocument/2006/relationships/image" Target="../media/image4.wmf"/><Relationship Id="rId3" Type="http://schemas.openxmlformats.org/officeDocument/2006/relationships/oleObject" Target="../embeddings/oleObject17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oleObject" Target="../embeddings/oleObject201.bin"/><Relationship Id="rId3" Type="http://schemas.openxmlformats.org/officeDocument/2006/relationships/oleObject" Target="../embeddings/oleObject196.bin"/><Relationship Id="rId7" Type="http://schemas.openxmlformats.org/officeDocument/2006/relationships/oleObject" Target="../embeddings/oleObject198.bin"/><Relationship Id="rId12" Type="http://schemas.openxmlformats.org/officeDocument/2006/relationships/image" Target="../media/image1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17.wmf"/><Relationship Id="rId11" Type="http://schemas.openxmlformats.org/officeDocument/2006/relationships/oleObject" Target="../embeddings/oleObject200.bin"/><Relationship Id="rId5" Type="http://schemas.openxmlformats.org/officeDocument/2006/relationships/oleObject" Target="../embeddings/oleObject197.bin"/><Relationship Id="rId10" Type="http://schemas.openxmlformats.org/officeDocument/2006/relationships/image" Target="../media/image119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99.bin"/><Relationship Id="rId14" Type="http://schemas.openxmlformats.org/officeDocument/2006/relationships/image" Target="../media/image12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13" Type="http://schemas.openxmlformats.org/officeDocument/2006/relationships/oleObject" Target="../embeddings/oleObject207.bin"/><Relationship Id="rId18" Type="http://schemas.openxmlformats.org/officeDocument/2006/relationships/image" Target="../media/image129.wmf"/><Relationship Id="rId3" Type="http://schemas.openxmlformats.org/officeDocument/2006/relationships/oleObject" Target="../embeddings/oleObject202.bin"/><Relationship Id="rId7" Type="http://schemas.openxmlformats.org/officeDocument/2006/relationships/oleObject" Target="../embeddings/oleObject204.bin"/><Relationship Id="rId12" Type="http://schemas.openxmlformats.org/officeDocument/2006/relationships/image" Target="../media/image126.wmf"/><Relationship Id="rId17" Type="http://schemas.openxmlformats.org/officeDocument/2006/relationships/oleObject" Target="../embeddings/oleObject20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8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23.wmf"/><Relationship Id="rId11" Type="http://schemas.openxmlformats.org/officeDocument/2006/relationships/oleObject" Target="../embeddings/oleObject206.bin"/><Relationship Id="rId5" Type="http://schemas.openxmlformats.org/officeDocument/2006/relationships/oleObject" Target="../embeddings/oleObject203.bin"/><Relationship Id="rId15" Type="http://schemas.openxmlformats.org/officeDocument/2006/relationships/oleObject" Target="../embeddings/oleObject208.bin"/><Relationship Id="rId10" Type="http://schemas.openxmlformats.org/officeDocument/2006/relationships/image" Target="../media/image125.wmf"/><Relationship Id="rId4" Type="http://schemas.openxmlformats.org/officeDocument/2006/relationships/image" Target="../media/image122.wmf"/><Relationship Id="rId9" Type="http://schemas.openxmlformats.org/officeDocument/2006/relationships/oleObject" Target="../embeddings/oleObject205.bin"/><Relationship Id="rId14" Type="http://schemas.openxmlformats.org/officeDocument/2006/relationships/image" Target="../media/image12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215.bin"/><Relationship Id="rId18" Type="http://schemas.openxmlformats.org/officeDocument/2006/relationships/image" Target="../media/image137.wmf"/><Relationship Id="rId3" Type="http://schemas.openxmlformats.org/officeDocument/2006/relationships/oleObject" Target="../embeddings/oleObject210.bin"/><Relationship Id="rId21" Type="http://schemas.openxmlformats.org/officeDocument/2006/relationships/oleObject" Target="../embeddings/oleObject219.bin"/><Relationship Id="rId7" Type="http://schemas.openxmlformats.org/officeDocument/2006/relationships/oleObject" Target="../embeddings/oleObject212.bin"/><Relationship Id="rId12" Type="http://schemas.openxmlformats.org/officeDocument/2006/relationships/image" Target="../media/image134.wmf"/><Relationship Id="rId17" Type="http://schemas.openxmlformats.org/officeDocument/2006/relationships/oleObject" Target="../embeddings/oleObject2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6.wmf"/><Relationship Id="rId20" Type="http://schemas.openxmlformats.org/officeDocument/2006/relationships/image" Target="../media/image13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214.bin"/><Relationship Id="rId24" Type="http://schemas.openxmlformats.org/officeDocument/2006/relationships/image" Target="../media/image140.wmf"/><Relationship Id="rId5" Type="http://schemas.openxmlformats.org/officeDocument/2006/relationships/oleObject" Target="../embeddings/oleObject211.bin"/><Relationship Id="rId15" Type="http://schemas.openxmlformats.org/officeDocument/2006/relationships/oleObject" Target="../embeddings/oleObject216.bin"/><Relationship Id="rId23" Type="http://schemas.openxmlformats.org/officeDocument/2006/relationships/oleObject" Target="../embeddings/oleObject220.bin"/><Relationship Id="rId10" Type="http://schemas.openxmlformats.org/officeDocument/2006/relationships/image" Target="../media/image133.wmf"/><Relationship Id="rId19" Type="http://schemas.openxmlformats.org/officeDocument/2006/relationships/oleObject" Target="../embeddings/oleObject218.bin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213.bin"/><Relationship Id="rId14" Type="http://schemas.openxmlformats.org/officeDocument/2006/relationships/image" Target="../media/image135.wmf"/><Relationship Id="rId22" Type="http://schemas.openxmlformats.org/officeDocument/2006/relationships/image" Target="../media/image13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228.bin"/><Relationship Id="rId26" Type="http://schemas.openxmlformats.org/officeDocument/2006/relationships/oleObject" Target="../embeddings/oleObject23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85.wmf"/><Relationship Id="rId7" Type="http://schemas.openxmlformats.org/officeDocument/2006/relationships/image" Target="../media/image142.wmf"/><Relationship Id="rId12" Type="http://schemas.openxmlformats.org/officeDocument/2006/relationships/oleObject" Target="../embeddings/oleObject225.bin"/><Relationship Id="rId17" Type="http://schemas.openxmlformats.org/officeDocument/2006/relationships/image" Target="../media/image9.wmf"/><Relationship Id="rId25" Type="http://schemas.openxmlformats.org/officeDocument/2006/relationships/image" Target="../media/image14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7.bin"/><Relationship Id="rId20" Type="http://schemas.openxmlformats.org/officeDocument/2006/relationships/oleObject" Target="../embeddings/oleObject229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22.bin"/><Relationship Id="rId11" Type="http://schemas.openxmlformats.org/officeDocument/2006/relationships/image" Target="../media/image144.wmf"/><Relationship Id="rId24" Type="http://schemas.openxmlformats.org/officeDocument/2006/relationships/oleObject" Target="../embeddings/oleObject231.bin"/><Relationship Id="rId5" Type="http://schemas.openxmlformats.org/officeDocument/2006/relationships/image" Target="../media/image141.wmf"/><Relationship Id="rId15" Type="http://schemas.openxmlformats.org/officeDocument/2006/relationships/image" Target="../media/image82.wmf"/><Relationship Id="rId23" Type="http://schemas.openxmlformats.org/officeDocument/2006/relationships/image" Target="../media/image145.wmf"/><Relationship Id="rId10" Type="http://schemas.openxmlformats.org/officeDocument/2006/relationships/oleObject" Target="../embeddings/oleObject224.bin"/><Relationship Id="rId19" Type="http://schemas.openxmlformats.org/officeDocument/2006/relationships/image" Target="../media/image77.wmf"/><Relationship Id="rId4" Type="http://schemas.openxmlformats.org/officeDocument/2006/relationships/oleObject" Target="../embeddings/oleObject221.bin"/><Relationship Id="rId9" Type="http://schemas.openxmlformats.org/officeDocument/2006/relationships/image" Target="../media/image143.wmf"/><Relationship Id="rId14" Type="http://schemas.openxmlformats.org/officeDocument/2006/relationships/oleObject" Target="../embeddings/oleObject226.bin"/><Relationship Id="rId22" Type="http://schemas.openxmlformats.org/officeDocument/2006/relationships/oleObject" Target="../embeddings/oleObject230.bin"/><Relationship Id="rId27" Type="http://schemas.openxmlformats.org/officeDocument/2006/relationships/image" Target="../media/image14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13" Type="http://schemas.openxmlformats.org/officeDocument/2006/relationships/image" Target="../media/image152.wmf"/><Relationship Id="rId3" Type="http://schemas.openxmlformats.org/officeDocument/2006/relationships/oleObject" Target="../embeddings/oleObject233.bin"/><Relationship Id="rId7" Type="http://schemas.openxmlformats.org/officeDocument/2006/relationships/oleObject" Target="../embeddings/oleObject235.bin"/><Relationship Id="rId12" Type="http://schemas.openxmlformats.org/officeDocument/2006/relationships/oleObject" Target="../embeddings/oleObject238.bin"/><Relationship Id="rId17" Type="http://schemas.openxmlformats.org/officeDocument/2006/relationships/image" Target="../media/image15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0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49.wmf"/><Relationship Id="rId11" Type="http://schemas.openxmlformats.org/officeDocument/2006/relationships/oleObject" Target="../embeddings/oleObject237.bin"/><Relationship Id="rId5" Type="http://schemas.openxmlformats.org/officeDocument/2006/relationships/oleObject" Target="../embeddings/oleObject234.bin"/><Relationship Id="rId15" Type="http://schemas.openxmlformats.org/officeDocument/2006/relationships/image" Target="../media/image153.wmf"/><Relationship Id="rId10" Type="http://schemas.openxmlformats.org/officeDocument/2006/relationships/image" Target="../media/image151.wmf"/><Relationship Id="rId4" Type="http://schemas.openxmlformats.org/officeDocument/2006/relationships/image" Target="../media/image148.wmf"/><Relationship Id="rId9" Type="http://schemas.openxmlformats.org/officeDocument/2006/relationships/oleObject" Target="../embeddings/oleObject236.bin"/><Relationship Id="rId14" Type="http://schemas.openxmlformats.org/officeDocument/2006/relationships/oleObject" Target="../embeddings/oleObject23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13" Type="http://schemas.openxmlformats.org/officeDocument/2006/relationships/oleObject" Target="../embeddings/oleObject246.bin"/><Relationship Id="rId18" Type="http://schemas.openxmlformats.org/officeDocument/2006/relationships/oleObject" Target="../embeddings/oleObject249.bin"/><Relationship Id="rId3" Type="http://schemas.openxmlformats.org/officeDocument/2006/relationships/oleObject" Target="../embeddings/oleObject241.bin"/><Relationship Id="rId21" Type="http://schemas.openxmlformats.org/officeDocument/2006/relationships/image" Target="../media/image162.wmf"/><Relationship Id="rId7" Type="http://schemas.openxmlformats.org/officeDocument/2006/relationships/oleObject" Target="../embeddings/oleObject243.bin"/><Relationship Id="rId12" Type="http://schemas.openxmlformats.org/officeDocument/2006/relationships/image" Target="../media/image159.wmf"/><Relationship Id="rId17" Type="http://schemas.openxmlformats.org/officeDocument/2006/relationships/oleObject" Target="../embeddings/oleObject2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1.wmf"/><Relationship Id="rId20" Type="http://schemas.openxmlformats.org/officeDocument/2006/relationships/oleObject" Target="../embeddings/oleObject251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56.wmf"/><Relationship Id="rId11" Type="http://schemas.openxmlformats.org/officeDocument/2006/relationships/oleObject" Target="../embeddings/oleObject245.bin"/><Relationship Id="rId5" Type="http://schemas.openxmlformats.org/officeDocument/2006/relationships/oleObject" Target="../embeddings/oleObject242.bin"/><Relationship Id="rId15" Type="http://schemas.openxmlformats.org/officeDocument/2006/relationships/oleObject" Target="../embeddings/oleObject247.bin"/><Relationship Id="rId10" Type="http://schemas.openxmlformats.org/officeDocument/2006/relationships/image" Target="../media/image158.wmf"/><Relationship Id="rId19" Type="http://schemas.openxmlformats.org/officeDocument/2006/relationships/oleObject" Target="../embeddings/oleObject250.bin"/><Relationship Id="rId4" Type="http://schemas.openxmlformats.org/officeDocument/2006/relationships/image" Target="../media/image155.wmf"/><Relationship Id="rId9" Type="http://schemas.openxmlformats.org/officeDocument/2006/relationships/oleObject" Target="../embeddings/oleObject244.bin"/><Relationship Id="rId14" Type="http://schemas.openxmlformats.org/officeDocument/2006/relationships/image" Target="../media/image160.wmf"/><Relationship Id="rId22" Type="http://schemas.openxmlformats.org/officeDocument/2006/relationships/oleObject" Target="../embeddings/oleObject252.bin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58.bin"/><Relationship Id="rId18" Type="http://schemas.openxmlformats.org/officeDocument/2006/relationships/image" Target="../media/image170.wmf"/><Relationship Id="rId26" Type="http://schemas.openxmlformats.org/officeDocument/2006/relationships/image" Target="../media/image174.wmf"/><Relationship Id="rId3" Type="http://schemas.openxmlformats.org/officeDocument/2006/relationships/oleObject" Target="../embeddings/oleObject253.bin"/><Relationship Id="rId21" Type="http://schemas.openxmlformats.org/officeDocument/2006/relationships/oleObject" Target="../embeddings/oleObject262.bin"/><Relationship Id="rId34" Type="http://schemas.openxmlformats.org/officeDocument/2006/relationships/image" Target="../media/image178.wmf"/><Relationship Id="rId7" Type="http://schemas.openxmlformats.org/officeDocument/2006/relationships/oleObject" Target="../embeddings/oleObject255.bin"/><Relationship Id="rId12" Type="http://schemas.openxmlformats.org/officeDocument/2006/relationships/image" Target="../media/image167.wmf"/><Relationship Id="rId17" Type="http://schemas.openxmlformats.org/officeDocument/2006/relationships/oleObject" Target="../embeddings/oleObject260.bin"/><Relationship Id="rId25" Type="http://schemas.openxmlformats.org/officeDocument/2006/relationships/oleObject" Target="../embeddings/oleObject264.bin"/><Relationship Id="rId33" Type="http://schemas.openxmlformats.org/officeDocument/2006/relationships/oleObject" Target="../embeddings/oleObject26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69.wmf"/><Relationship Id="rId20" Type="http://schemas.openxmlformats.org/officeDocument/2006/relationships/image" Target="../media/image171.wmf"/><Relationship Id="rId29" Type="http://schemas.openxmlformats.org/officeDocument/2006/relationships/oleObject" Target="../embeddings/oleObject266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64.wmf"/><Relationship Id="rId11" Type="http://schemas.openxmlformats.org/officeDocument/2006/relationships/oleObject" Target="../embeddings/oleObject257.bin"/><Relationship Id="rId24" Type="http://schemas.openxmlformats.org/officeDocument/2006/relationships/image" Target="../media/image173.wmf"/><Relationship Id="rId32" Type="http://schemas.openxmlformats.org/officeDocument/2006/relationships/image" Target="../media/image177.wmf"/><Relationship Id="rId5" Type="http://schemas.openxmlformats.org/officeDocument/2006/relationships/oleObject" Target="../embeddings/oleObject254.bin"/><Relationship Id="rId15" Type="http://schemas.openxmlformats.org/officeDocument/2006/relationships/oleObject" Target="../embeddings/oleObject259.bin"/><Relationship Id="rId23" Type="http://schemas.openxmlformats.org/officeDocument/2006/relationships/oleObject" Target="../embeddings/oleObject263.bin"/><Relationship Id="rId28" Type="http://schemas.openxmlformats.org/officeDocument/2006/relationships/image" Target="../media/image175.wmf"/><Relationship Id="rId10" Type="http://schemas.openxmlformats.org/officeDocument/2006/relationships/image" Target="../media/image166.wmf"/><Relationship Id="rId19" Type="http://schemas.openxmlformats.org/officeDocument/2006/relationships/oleObject" Target="../embeddings/oleObject261.bin"/><Relationship Id="rId31" Type="http://schemas.openxmlformats.org/officeDocument/2006/relationships/oleObject" Target="../embeddings/oleObject267.bin"/><Relationship Id="rId4" Type="http://schemas.openxmlformats.org/officeDocument/2006/relationships/image" Target="../media/image163.wmf"/><Relationship Id="rId9" Type="http://schemas.openxmlformats.org/officeDocument/2006/relationships/oleObject" Target="../embeddings/oleObject256.bin"/><Relationship Id="rId14" Type="http://schemas.openxmlformats.org/officeDocument/2006/relationships/image" Target="../media/image168.wmf"/><Relationship Id="rId22" Type="http://schemas.openxmlformats.org/officeDocument/2006/relationships/image" Target="../media/image172.wmf"/><Relationship Id="rId27" Type="http://schemas.openxmlformats.org/officeDocument/2006/relationships/oleObject" Target="../embeddings/oleObject265.bin"/><Relationship Id="rId30" Type="http://schemas.openxmlformats.org/officeDocument/2006/relationships/image" Target="../media/image176.wmf"/><Relationship Id="rId8" Type="http://schemas.openxmlformats.org/officeDocument/2006/relationships/image" Target="../media/image165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1.bin"/><Relationship Id="rId13" Type="http://schemas.openxmlformats.org/officeDocument/2006/relationships/image" Target="../media/image183.wmf"/><Relationship Id="rId18" Type="http://schemas.openxmlformats.org/officeDocument/2006/relationships/oleObject" Target="../embeddings/oleObject276.bin"/><Relationship Id="rId3" Type="http://schemas.openxmlformats.org/officeDocument/2006/relationships/image" Target="../media/image188.png"/><Relationship Id="rId21" Type="http://schemas.openxmlformats.org/officeDocument/2006/relationships/image" Target="../media/image187.wmf"/><Relationship Id="rId7" Type="http://schemas.openxmlformats.org/officeDocument/2006/relationships/image" Target="../media/image180.wmf"/><Relationship Id="rId12" Type="http://schemas.openxmlformats.org/officeDocument/2006/relationships/oleObject" Target="../embeddings/oleObject273.bin"/><Relationship Id="rId17" Type="http://schemas.openxmlformats.org/officeDocument/2006/relationships/image" Target="../media/image18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75.bin"/><Relationship Id="rId20" Type="http://schemas.openxmlformats.org/officeDocument/2006/relationships/oleObject" Target="../embeddings/oleObject277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70.bin"/><Relationship Id="rId11" Type="http://schemas.openxmlformats.org/officeDocument/2006/relationships/image" Target="../media/image182.wmf"/><Relationship Id="rId5" Type="http://schemas.openxmlformats.org/officeDocument/2006/relationships/image" Target="../media/image179.wmf"/><Relationship Id="rId15" Type="http://schemas.openxmlformats.org/officeDocument/2006/relationships/image" Target="../media/image184.wmf"/><Relationship Id="rId10" Type="http://schemas.openxmlformats.org/officeDocument/2006/relationships/oleObject" Target="../embeddings/oleObject272.bin"/><Relationship Id="rId19" Type="http://schemas.openxmlformats.org/officeDocument/2006/relationships/image" Target="../media/image186.wmf"/><Relationship Id="rId4" Type="http://schemas.openxmlformats.org/officeDocument/2006/relationships/oleObject" Target="../embeddings/oleObject269.bin"/><Relationship Id="rId9" Type="http://schemas.openxmlformats.org/officeDocument/2006/relationships/image" Target="../media/image181.wmf"/><Relationship Id="rId14" Type="http://schemas.openxmlformats.org/officeDocument/2006/relationships/oleObject" Target="../embeddings/oleObject27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1.3 </a:t>
            </a:r>
            <a:r>
              <a:rPr lang="zh-CN" altLang="en-US" dirty="0" smtClean="0"/>
              <a:t>单球面成像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79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3" name="Rectangle 1055"/>
          <p:cNvSpPr>
            <a:spLocks noChangeArrowheads="1"/>
          </p:cNvSpPr>
          <p:nvPr/>
        </p:nvSpPr>
        <p:spPr bwMode="auto">
          <a:xfrm>
            <a:off x="2017713" y="1268413"/>
            <a:ext cx="609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457200" y="2362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V="1">
            <a:off x="685800" y="1700213"/>
            <a:ext cx="1365250" cy="66198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627313" y="1700213"/>
            <a:ext cx="1873250" cy="100806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685800" y="23622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685800" y="23622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2627313" y="2057400"/>
            <a:ext cx="1792287" cy="939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876800" y="2362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6477000" y="1295400"/>
            <a:ext cx="609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029200" y="1981200"/>
            <a:ext cx="1447800" cy="381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029200" y="23622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029200" y="2362200"/>
            <a:ext cx="1447800" cy="381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V="1">
            <a:off x="7086600" y="15240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7086600" y="2819400"/>
            <a:ext cx="121920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H="1" flipV="1">
            <a:off x="5638800" y="49530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5562600" y="44958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457200" y="49530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057400" y="3886200"/>
            <a:ext cx="609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4876800" y="49530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6477000" y="3886200"/>
            <a:ext cx="609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685800" y="3886200"/>
            <a:ext cx="1371600" cy="609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533400" y="4953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533400" y="5334000"/>
            <a:ext cx="152400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2667000" y="46482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V="1">
            <a:off x="2667000" y="4800600"/>
            <a:ext cx="198120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2667000" y="49530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5105400" y="3886200"/>
            <a:ext cx="1371600" cy="609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4953000" y="4953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 flipV="1">
            <a:off x="4953000" y="5334000"/>
            <a:ext cx="152400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5029200" y="49530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V="1">
            <a:off x="7086600" y="41148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7086600" y="5410200"/>
            <a:ext cx="121920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1371600" y="6096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2400">
                <a:latin typeface="Times New Roman" panose="02020603050405020304" pitchFamily="18" charset="0"/>
              </a:rPr>
              <a:t>实物成实像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5835650" y="6858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2400">
                <a:latin typeface="Times New Roman" panose="02020603050405020304" pitchFamily="18" charset="0"/>
              </a:rPr>
              <a:t>实物成虚像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1676400" y="60198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2400">
                <a:latin typeface="Times New Roman" panose="02020603050405020304" pitchFamily="18" charset="0"/>
              </a:rPr>
              <a:t>虚物成实像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5835650" y="60198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2400">
                <a:latin typeface="Times New Roman" panose="02020603050405020304" pitchFamily="18" charset="0"/>
              </a:rPr>
              <a:t>虚物成虚像</a:t>
            </a:r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>
            <a:off x="5795963" y="1916113"/>
            <a:ext cx="1296987" cy="433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 flipH="1" flipV="1">
            <a:off x="5795963" y="2349500"/>
            <a:ext cx="1296987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>
            <a:off x="2051050" y="4508500"/>
            <a:ext cx="1008063" cy="433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 flipV="1">
            <a:off x="2051050" y="4941888"/>
            <a:ext cx="1008063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>
            <a:off x="6443663" y="4508500"/>
            <a:ext cx="1081087" cy="433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 flipV="1">
            <a:off x="6443663" y="4941888"/>
            <a:ext cx="1081087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4" grpId="0" autoUpdateAnimBg="0"/>
      <p:bldP spid="30755" grpId="0" autoUpdateAnimBg="0"/>
      <p:bldP spid="30756" grpId="0" autoUpdateAnimBg="0"/>
      <p:bldP spid="3075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9" name="Freeform 5"/>
          <p:cNvSpPr>
            <a:spLocks/>
          </p:cNvSpPr>
          <p:nvPr/>
        </p:nvSpPr>
        <p:spPr bwMode="auto">
          <a:xfrm>
            <a:off x="3779838" y="1773238"/>
            <a:ext cx="5113337" cy="4319587"/>
          </a:xfrm>
          <a:custGeom>
            <a:avLst/>
            <a:gdLst>
              <a:gd name="T0" fmla="*/ 408 w 3221"/>
              <a:gd name="T1" fmla="*/ 0 h 2721"/>
              <a:gd name="T2" fmla="*/ 3130 w 3221"/>
              <a:gd name="T3" fmla="*/ 0 h 2721"/>
              <a:gd name="T4" fmla="*/ 3039 w 3221"/>
              <a:gd name="T5" fmla="*/ 317 h 2721"/>
              <a:gd name="T6" fmla="*/ 3039 w 3221"/>
              <a:gd name="T7" fmla="*/ 725 h 2721"/>
              <a:gd name="T8" fmla="*/ 3130 w 3221"/>
              <a:gd name="T9" fmla="*/ 1088 h 2721"/>
              <a:gd name="T10" fmla="*/ 3221 w 3221"/>
              <a:gd name="T11" fmla="*/ 1497 h 2721"/>
              <a:gd name="T12" fmla="*/ 3175 w 3221"/>
              <a:gd name="T13" fmla="*/ 2041 h 2721"/>
              <a:gd name="T14" fmla="*/ 3130 w 3221"/>
              <a:gd name="T15" fmla="*/ 2404 h 2721"/>
              <a:gd name="T16" fmla="*/ 3130 w 3221"/>
              <a:gd name="T17" fmla="*/ 2721 h 2721"/>
              <a:gd name="T18" fmla="*/ 408 w 3221"/>
              <a:gd name="T19" fmla="*/ 2721 h 2721"/>
              <a:gd name="T20" fmla="*/ 136 w 3221"/>
              <a:gd name="T21" fmla="*/ 2222 h 2721"/>
              <a:gd name="T22" fmla="*/ 0 w 3221"/>
              <a:gd name="T23" fmla="*/ 1497 h 2721"/>
              <a:gd name="T24" fmla="*/ 45 w 3221"/>
              <a:gd name="T25" fmla="*/ 862 h 2721"/>
              <a:gd name="T26" fmla="*/ 227 w 3221"/>
              <a:gd name="T27" fmla="*/ 317 h 2721"/>
              <a:gd name="T28" fmla="*/ 408 w 3221"/>
              <a:gd name="T29" fmla="*/ 0 h 2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221" h="2721">
                <a:moveTo>
                  <a:pt x="408" y="0"/>
                </a:moveTo>
                <a:lnTo>
                  <a:pt x="3130" y="0"/>
                </a:lnTo>
                <a:lnTo>
                  <a:pt x="3039" y="317"/>
                </a:lnTo>
                <a:lnTo>
                  <a:pt x="3039" y="725"/>
                </a:lnTo>
                <a:lnTo>
                  <a:pt x="3130" y="1088"/>
                </a:lnTo>
                <a:lnTo>
                  <a:pt x="3221" y="1497"/>
                </a:lnTo>
                <a:lnTo>
                  <a:pt x="3175" y="2041"/>
                </a:lnTo>
                <a:lnTo>
                  <a:pt x="3130" y="2404"/>
                </a:lnTo>
                <a:lnTo>
                  <a:pt x="3130" y="2721"/>
                </a:lnTo>
                <a:lnTo>
                  <a:pt x="408" y="2721"/>
                </a:lnTo>
                <a:lnTo>
                  <a:pt x="136" y="2222"/>
                </a:lnTo>
                <a:lnTo>
                  <a:pt x="0" y="1497"/>
                </a:lnTo>
                <a:lnTo>
                  <a:pt x="45" y="862"/>
                </a:lnTo>
                <a:lnTo>
                  <a:pt x="227" y="317"/>
                </a:lnTo>
                <a:lnTo>
                  <a:pt x="408" y="0"/>
                </a:lnTo>
                <a:close/>
              </a:path>
            </a:pathLst>
          </a:cu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74516" name="Line 52"/>
          <p:cNvSpPr>
            <a:spLocks noChangeShapeType="1"/>
          </p:cNvSpPr>
          <p:nvPr/>
        </p:nvSpPr>
        <p:spPr bwMode="auto">
          <a:xfrm>
            <a:off x="539750" y="3933825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74517" name="Line 53"/>
          <p:cNvSpPr>
            <a:spLocks noChangeShapeType="1"/>
          </p:cNvSpPr>
          <p:nvPr/>
        </p:nvSpPr>
        <p:spPr bwMode="auto">
          <a:xfrm>
            <a:off x="755650" y="3933825"/>
            <a:ext cx="295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74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二、</a:t>
            </a:r>
            <a:r>
              <a:rPr lang="en-US" altLang="zh-CN" b="1" dirty="0" smtClean="0"/>
              <a:t> </a:t>
            </a:r>
            <a:r>
              <a:rPr lang="zh-CN" altLang="en-US" b="1" dirty="0"/>
              <a:t>近轴光在单球面上的成像</a:t>
            </a:r>
          </a:p>
        </p:txBody>
      </p:sp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6683375" y="3406775"/>
          <a:ext cx="5778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18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75" y="3406775"/>
                        <a:ext cx="5778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71" name="Object 7"/>
          <p:cNvGraphicFramePr>
            <a:graphicFrameLocks noChangeAspect="1"/>
          </p:cNvGraphicFramePr>
          <p:nvPr/>
        </p:nvGraphicFramePr>
        <p:xfrm>
          <a:off x="5051425" y="3429000"/>
          <a:ext cx="4889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19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3429000"/>
                        <a:ext cx="4889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472" name="Line 8"/>
          <p:cNvSpPr>
            <a:spLocks noChangeShapeType="1"/>
          </p:cNvSpPr>
          <p:nvPr/>
        </p:nvSpPr>
        <p:spPr bwMode="auto">
          <a:xfrm flipH="1" flipV="1">
            <a:off x="3149600" y="1952625"/>
            <a:ext cx="3205163" cy="19812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574473" name="Object 9"/>
          <p:cNvGraphicFramePr>
            <a:graphicFrameLocks noChangeAspect="1"/>
          </p:cNvGraphicFramePr>
          <p:nvPr/>
        </p:nvGraphicFramePr>
        <p:xfrm>
          <a:off x="5651500" y="3068638"/>
          <a:ext cx="444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20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068638"/>
                        <a:ext cx="4445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475" name="Arc 11"/>
          <p:cNvSpPr>
            <a:spLocks/>
          </p:cNvSpPr>
          <p:nvPr/>
        </p:nvSpPr>
        <p:spPr bwMode="auto">
          <a:xfrm rot="10774919">
            <a:off x="3725863" y="1754188"/>
            <a:ext cx="1881187" cy="4338637"/>
          </a:xfrm>
          <a:custGeom>
            <a:avLst/>
            <a:gdLst>
              <a:gd name="G0" fmla="+- 0 0 0"/>
              <a:gd name="G1" fmla="+- 17153 0 0"/>
              <a:gd name="G2" fmla="+- 21600 0 0"/>
              <a:gd name="T0" fmla="*/ 13128 w 21600"/>
              <a:gd name="T1" fmla="*/ 0 h 34450"/>
              <a:gd name="T2" fmla="*/ 12938 w 21600"/>
              <a:gd name="T3" fmla="*/ 34450 h 34450"/>
              <a:gd name="T4" fmla="*/ 0 w 21600"/>
              <a:gd name="T5" fmla="*/ 17153 h 34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450" fill="none" extrusionOk="0">
                <a:moveTo>
                  <a:pt x="13127" y="0"/>
                </a:moveTo>
                <a:cubicBezTo>
                  <a:pt x="18468" y="4087"/>
                  <a:pt x="21600" y="10428"/>
                  <a:pt x="21600" y="17153"/>
                </a:cubicBezTo>
                <a:cubicBezTo>
                  <a:pt x="21600" y="23961"/>
                  <a:pt x="18389" y="30371"/>
                  <a:pt x="12937" y="34449"/>
                </a:cubicBezTo>
              </a:path>
              <a:path w="21600" h="34450" stroke="0" extrusionOk="0">
                <a:moveTo>
                  <a:pt x="13127" y="0"/>
                </a:moveTo>
                <a:cubicBezTo>
                  <a:pt x="18468" y="4087"/>
                  <a:pt x="21600" y="10428"/>
                  <a:pt x="21600" y="17153"/>
                </a:cubicBezTo>
                <a:cubicBezTo>
                  <a:pt x="21600" y="23961"/>
                  <a:pt x="18389" y="30371"/>
                  <a:pt x="12937" y="34449"/>
                </a:cubicBezTo>
                <a:lnTo>
                  <a:pt x="0" y="17153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74476" name="Object 12"/>
          <p:cNvGraphicFramePr>
            <a:graphicFrameLocks noChangeAspect="1"/>
          </p:cNvGraphicFramePr>
          <p:nvPr/>
        </p:nvGraphicFramePr>
        <p:xfrm>
          <a:off x="4211638" y="1268413"/>
          <a:ext cx="4445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21" name="Equation" r:id="rId9" imgW="139680" imgH="152280" progId="Equation.3">
                  <p:embed/>
                </p:oleObj>
              </mc:Choice>
              <mc:Fallback>
                <p:oleObj name="Equation" r:id="rId9" imgW="139680" imgH="1522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268413"/>
                        <a:ext cx="44450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77" name="Object 13"/>
          <p:cNvGraphicFramePr>
            <a:graphicFrameLocks noChangeAspect="1"/>
          </p:cNvGraphicFramePr>
          <p:nvPr/>
        </p:nvGraphicFramePr>
        <p:xfrm>
          <a:off x="1133475" y="1906588"/>
          <a:ext cx="3968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22" name="Equation" r:id="rId11" imgW="126720" imgH="139680" progId="Equation.3">
                  <p:embed/>
                </p:oleObj>
              </mc:Choice>
              <mc:Fallback>
                <p:oleObj name="Equation" r:id="rId11" imgW="126720" imgH="1396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1906588"/>
                        <a:ext cx="39687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78" name="Object 14"/>
          <p:cNvGraphicFramePr>
            <a:graphicFrameLocks noChangeAspect="1"/>
          </p:cNvGraphicFramePr>
          <p:nvPr/>
        </p:nvGraphicFramePr>
        <p:xfrm>
          <a:off x="6300788" y="1773238"/>
          <a:ext cx="12303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23" name="Equation" r:id="rId13" imgW="393480" imgH="177480" progId="Equation.DSMT4">
                  <p:embed/>
                </p:oleObj>
              </mc:Choice>
              <mc:Fallback>
                <p:oleObj name="Equation" r:id="rId13" imgW="39348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773238"/>
                        <a:ext cx="1230312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79" name="Object 15"/>
          <p:cNvGraphicFramePr>
            <a:graphicFrameLocks noChangeAspect="1"/>
          </p:cNvGraphicFramePr>
          <p:nvPr/>
        </p:nvGraphicFramePr>
        <p:xfrm>
          <a:off x="6424613" y="3898900"/>
          <a:ext cx="4206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24" name="Equation" r:id="rId15" imgW="152280" imgH="177480" progId="Equation.DSMT4">
                  <p:embed/>
                </p:oleObj>
              </mc:Choice>
              <mc:Fallback>
                <p:oleObj name="Equation" r:id="rId15" imgW="15228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613" y="3898900"/>
                        <a:ext cx="42068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80" name="Object 16"/>
          <p:cNvGraphicFramePr>
            <a:graphicFrameLocks noChangeAspect="1"/>
          </p:cNvGraphicFramePr>
          <p:nvPr/>
        </p:nvGraphicFramePr>
        <p:xfrm>
          <a:off x="3349625" y="3881438"/>
          <a:ext cx="4191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25" name="Equation" r:id="rId17" imgW="152280" imgH="177480" progId="Equation.3">
                  <p:embed/>
                </p:oleObj>
              </mc:Choice>
              <mc:Fallback>
                <p:oleObj name="Equation" r:id="rId17" imgW="152280" imgH="177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3881438"/>
                        <a:ext cx="4191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81" name="Object 17"/>
          <p:cNvGraphicFramePr>
            <a:graphicFrameLocks noChangeAspect="1"/>
          </p:cNvGraphicFramePr>
          <p:nvPr/>
        </p:nvGraphicFramePr>
        <p:xfrm>
          <a:off x="4740275" y="3124200"/>
          <a:ext cx="400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26" name="Equation" r:id="rId19" imgW="114120" imgH="126720" progId="Equation.3">
                  <p:embed/>
                </p:oleObj>
              </mc:Choice>
              <mc:Fallback>
                <p:oleObj name="Equation" r:id="rId19" imgW="114120" imgH="12672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3124200"/>
                        <a:ext cx="4000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482" name="Line 18"/>
          <p:cNvSpPr>
            <a:spLocks noChangeShapeType="1"/>
          </p:cNvSpPr>
          <p:nvPr/>
        </p:nvSpPr>
        <p:spPr bwMode="auto">
          <a:xfrm flipV="1">
            <a:off x="720725" y="2492375"/>
            <a:ext cx="3276600" cy="1447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83" name="Line 19"/>
          <p:cNvSpPr>
            <a:spLocks noChangeShapeType="1"/>
          </p:cNvSpPr>
          <p:nvPr/>
        </p:nvSpPr>
        <p:spPr bwMode="auto">
          <a:xfrm>
            <a:off x="3997325" y="2492375"/>
            <a:ext cx="4343400" cy="1447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84" name="Arc 20"/>
          <p:cNvSpPr>
            <a:spLocks/>
          </p:cNvSpPr>
          <p:nvPr/>
        </p:nvSpPr>
        <p:spPr bwMode="auto">
          <a:xfrm rot="12792747">
            <a:off x="3413125" y="2368550"/>
            <a:ext cx="609600" cy="490538"/>
          </a:xfrm>
          <a:custGeom>
            <a:avLst/>
            <a:gdLst>
              <a:gd name="G0" fmla="+- 0 0 0"/>
              <a:gd name="G1" fmla="+- 14004 0 0"/>
              <a:gd name="G2" fmla="+- 21600 0 0"/>
              <a:gd name="T0" fmla="*/ 16446 w 21600"/>
              <a:gd name="T1" fmla="*/ 0 h 17355"/>
              <a:gd name="T2" fmla="*/ 21338 w 21600"/>
              <a:gd name="T3" fmla="*/ 17355 h 17355"/>
              <a:gd name="T4" fmla="*/ 0 w 21600"/>
              <a:gd name="T5" fmla="*/ 14004 h 17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355" fill="none" extrusionOk="0">
                <a:moveTo>
                  <a:pt x="16445" y="0"/>
                </a:moveTo>
                <a:cubicBezTo>
                  <a:pt x="19772" y="3907"/>
                  <a:pt x="21600" y="8872"/>
                  <a:pt x="21600" y="14004"/>
                </a:cubicBezTo>
                <a:cubicBezTo>
                  <a:pt x="21600" y="15126"/>
                  <a:pt x="21512" y="16246"/>
                  <a:pt x="21338" y="17355"/>
                </a:cubicBezTo>
              </a:path>
              <a:path w="21600" h="17355" stroke="0" extrusionOk="0">
                <a:moveTo>
                  <a:pt x="16445" y="0"/>
                </a:moveTo>
                <a:cubicBezTo>
                  <a:pt x="19772" y="3907"/>
                  <a:pt x="21600" y="8872"/>
                  <a:pt x="21600" y="14004"/>
                </a:cubicBezTo>
                <a:cubicBezTo>
                  <a:pt x="21600" y="15126"/>
                  <a:pt x="21512" y="16246"/>
                  <a:pt x="21338" y="17355"/>
                </a:cubicBezTo>
                <a:lnTo>
                  <a:pt x="0" y="1400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485" name="Arc 21"/>
          <p:cNvSpPr>
            <a:spLocks/>
          </p:cNvSpPr>
          <p:nvPr/>
        </p:nvSpPr>
        <p:spPr bwMode="auto">
          <a:xfrm rot="24342248">
            <a:off x="5041107" y="2826543"/>
            <a:ext cx="609600" cy="373063"/>
          </a:xfrm>
          <a:custGeom>
            <a:avLst/>
            <a:gdLst>
              <a:gd name="G0" fmla="+- 0 0 0"/>
              <a:gd name="G1" fmla="+- 13219 0 0"/>
              <a:gd name="G2" fmla="+- 21600 0 0"/>
              <a:gd name="T0" fmla="*/ 17083 w 21600"/>
              <a:gd name="T1" fmla="*/ 0 h 13219"/>
              <a:gd name="T2" fmla="*/ 21600 w 21600"/>
              <a:gd name="T3" fmla="*/ 13219 h 13219"/>
              <a:gd name="T4" fmla="*/ 0 w 21600"/>
              <a:gd name="T5" fmla="*/ 13219 h 13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219" fill="none" extrusionOk="0">
                <a:moveTo>
                  <a:pt x="17082" y="0"/>
                </a:moveTo>
                <a:cubicBezTo>
                  <a:pt x="20011" y="3784"/>
                  <a:pt x="21600" y="8434"/>
                  <a:pt x="21600" y="13219"/>
                </a:cubicBezTo>
              </a:path>
              <a:path w="21600" h="13219" stroke="0" extrusionOk="0">
                <a:moveTo>
                  <a:pt x="17082" y="0"/>
                </a:moveTo>
                <a:cubicBezTo>
                  <a:pt x="20011" y="3784"/>
                  <a:pt x="21600" y="8434"/>
                  <a:pt x="21600" y="13219"/>
                </a:cubicBezTo>
                <a:lnTo>
                  <a:pt x="0" y="1321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486" name="Line 22"/>
          <p:cNvSpPr>
            <a:spLocks noChangeShapeType="1"/>
          </p:cNvSpPr>
          <p:nvPr/>
        </p:nvSpPr>
        <p:spPr bwMode="auto">
          <a:xfrm>
            <a:off x="701675" y="3956050"/>
            <a:ext cx="0" cy="1993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87" name="Line 23"/>
          <p:cNvSpPr>
            <a:spLocks noChangeShapeType="1"/>
          </p:cNvSpPr>
          <p:nvPr/>
        </p:nvSpPr>
        <p:spPr bwMode="auto">
          <a:xfrm>
            <a:off x="8334375" y="3956050"/>
            <a:ext cx="0" cy="19939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88" name="Line 24"/>
          <p:cNvSpPr>
            <a:spLocks noChangeShapeType="1"/>
          </p:cNvSpPr>
          <p:nvPr/>
        </p:nvSpPr>
        <p:spPr bwMode="auto">
          <a:xfrm>
            <a:off x="6389688" y="3933825"/>
            <a:ext cx="0" cy="100965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89" name="Line 25"/>
          <p:cNvSpPr>
            <a:spLocks noChangeShapeType="1"/>
          </p:cNvSpPr>
          <p:nvPr/>
        </p:nvSpPr>
        <p:spPr bwMode="auto">
          <a:xfrm>
            <a:off x="3725863" y="3933825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90" name="Line 26"/>
          <p:cNvSpPr>
            <a:spLocks noChangeShapeType="1"/>
          </p:cNvSpPr>
          <p:nvPr/>
        </p:nvSpPr>
        <p:spPr bwMode="auto">
          <a:xfrm>
            <a:off x="701675" y="5589588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91" name="Line 27"/>
          <p:cNvSpPr>
            <a:spLocks noChangeShapeType="1"/>
          </p:cNvSpPr>
          <p:nvPr/>
        </p:nvSpPr>
        <p:spPr bwMode="auto">
          <a:xfrm>
            <a:off x="3757613" y="5589588"/>
            <a:ext cx="4576762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 type="none" w="lg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574492" name="Object 28"/>
          <p:cNvGraphicFramePr>
            <a:graphicFrameLocks noChangeAspect="1"/>
          </p:cNvGraphicFramePr>
          <p:nvPr/>
        </p:nvGraphicFramePr>
        <p:xfrm>
          <a:off x="1992313" y="5105400"/>
          <a:ext cx="48101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27" name="Equation" r:id="rId21" imgW="114120" imgH="139680" progId="Equation.3">
                  <p:embed/>
                </p:oleObj>
              </mc:Choice>
              <mc:Fallback>
                <p:oleObj name="Equation" r:id="rId21" imgW="114120" imgH="1396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5105400"/>
                        <a:ext cx="481012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93" name="Object 29"/>
          <p:cNvGraphicFramePr>
            <a:graphicFrameLocks noChangeAspect="1"/>
          </p:cNvGraphicFramePr>
          <p:nvPr/>
        </p:nvGraphicFramePr>
        <p:xfrm>
          <a:off x="5794375" y="4957763"/>
          <a:ext cx="6413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28" name="Equation" r:id="rId23" imgW="152280" imgH="177480" progId="Equation.DSMT4">
                  <p:embed/>
                </p:oleObj>
              </mc:Choice>
              <mc:Fallback>
                <p:oleObj name="Equation" r:id="rId23" imgW="152280" imgH="177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5" y="4957763"/>
                        <a:ext cx="641350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494" name="Line 30"/>
          <p:cNvSpPr>
            <a:spLocks noChangeShapeType="1"/>
          </p:cNvSpPr>
          <p:nvPr/>
        </p:nvSpPr>
        <p:spPr bwMode="auto">
          <a:xfrm>
            <a:off x="3722688" y="4876800"/>
            <a:ext cx="266700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 type="none" w="lg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574495" name="Object 31"/>
          <p:cNvGraphicFramePr>
            <a:graphicFrameLocks noChangeAspect="1"/>
          </p:cNvGraphicFramePr>
          <p:nvPr/>
        </p:nvGraphicFramePr>
        <p:xfrm>
          <a:off x="4759325" y="4437063"/>
          <a:ext cx="400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29" name="Equation" r:id="rId25" imgW="114120" imgH="126720" progId="Equation.DSMT4">
                  <p:embed/>
                </p:oleObj>
              </mc:Choice>
              <mc:Fallback>
                <p:oleObj name="Equation" r:id="rId25" imgW="114120" imgH="12672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4437063"/>
                        <a:ext cx="4000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96" name="Object 32"/>
          <p:cNvGraphicFramePr>
            <a:graphicFrameLocks noChangeAspect="1"/>
          </p:cNvGraphicFramePr>
          <p:nvPr/>
        </p:nvGraphicFramePr>
        <p:xfrm>
          <a:off x="3076575" y="2219325"/>
          <a:ext cx="311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30" name="Equation" r:id="rId27" imgW="88560" imgH="164880" progId="Equation.3">
                  <p:embed/>
                </p:oleObj>
              </mc:Choice>
              <mc:Fallback>
                <p:oleObj name="Equation" r:id="rId27" imgW="88560" imgH="1648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2219325"/>
                        <a:ext cx="3111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97" name="Object 33"/>
          <p:cNvGraphicFramePr>
            <a:graphicFrameLocks noChangeAspect="1"/>
          </p:cNvGraphicFramePr>
          <p:nvPr/>
        </p:nvGraphicFramePr>
        <p:xfrm>
          <a:off x="339725" y="3886200"/>
          <a:ext cx="4191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31" name="Equation" r:id="rId29" imgW="152280" imgH="203040" progId="Equation.3">
                  <p:embed/>
                </p:oleObj>
              </mc:Choice>
              <mc:Fallback>
                <p:oleObj name="Equation" r:id="rId29" imgW="152280" imgH="2030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886200"/>
                        <a:ext cx="4191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98" name="Object 34"/>
          <p:cNvGraphicFramePr>
            <a:graphicFrameLocks noChangeAspect="1"/>
          </p:cNvGraphicFramePr>
          <p:nvPr/>
        </p:nvGraphicFramePr>
        <p:xfrm>
          <a:off x="3667125" y="1987550"/>
          <a:ext cx="5588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32" name="Equation" r:id="rId31" imgW="203040" imgH="164880" progId="Equation.3">
                  <p:embed/>
                </p:oleObj>
              </mc:Choice>
              <mc:Fallback>
                <p:oleObj name="Equation" r:id="rId31" imgW="203040" imgH="1648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5" y="1987550"/>
                        <a:ext cx="5588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99" name="Object 35"/>
          <p:cNvGraphicFramePr>
            <a:graphicFrameLocks noChangeAspect="1"/>
          </p:cNvGraphicFramePr>
          <p:nvPr/>
        </p:nvGraphicFramePr>
        <p:xfrm>
          <a:off x="8315325" y="3881438"/>
          <a:ext cx="5238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33" name="Equation" r:id="rId33" imgW="190440" imgH="203040" progId="Equation.DSMT4">
                  <p:embed/>
                </p:oleObj>
              </mc:Choice>
              <mc:Fallback>
                <p:oleObj name="Equation" r:id="rId33" imgW="190440" imgH="20304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5325" y="3881438"/>
                        <a:ext cx="5238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500" name="Arc 36"/>
          <p:cNvSpPr>
            <a:spLocks/>
          </p:cNvSpPr>
          <p:nvPr/>
        </p:nvSpPr>
        <p:spPr bwMode="auto">
          <a:xfrm rot="3007148">
            <a:off x="1206500" y="3632201"/>
            <a:ext cx="358775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4525"/>
              <a:gd name="T1" fmla="*/ 0 h 21600"/>
              <a:gd name="T2" fmla="*/ 14525 w 14525"/>
              <a:gd name="T3" fmla="*/ 5613 h 21600"/>
              <a:gd name="T4" fmla="*/ 0 w 1452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525" h="21600" fill="none" extrusionOk="0">
                <a:moveTo>
                  <a:pt x="0" y="0"/>
                </a:moveTo>
                <a:cubicBezTo>
                  <a:pt x="5371" y="0"/>
                  <a:pt x="10549" y="2001"/>
                  <a:pt x="14525" y="5612"/>
                </a:cubicBezTo>
              </a:path>
              <a:path w="14525" h="21600" stroke="0" extrusionOk="0">
                <a:moveTo>
                  <a:pt x="0" y="0"/>
                </a:moveTo>
                <a:cubicBezTo>
                  <a:pt x="5371" y="0"/>
                  <a:pt x="10549" y="2001"/>
                  <a:pt x="14525" y="561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501" name="Arc 37"/>
          <p:cNvSpPr>
            <a:spLocks/>
          </p:cNvSpPr>
          <p:nvPr/>
        </p:nvSpPr>
        <p:spPr bwMode="auto">
          <a:xfrm rot="-7918770">
            <a:off x="7109619" y="3552031"/>
            <a:ext cx="503238" cy="460375"/>
          </a:xfrm>
          <a:custGeom>
            <a:avLst/>
            <a:gdLst>
              <a:gd name="G0" fmla="+- 0 0 0"/>
              <a:gd name="G1" fmla="+- 18631 0 0"/>
              <a:gd name="G2" fmla="+- 21600 0 0"/>
              <a:gd name="T0" fmla="*/ 10930 w 20400"/>
              <a:gd name="T1" fmla="*/ 0 h 18631"/>
              <a:gd name="T2" fmla="*/ 20400 w 20400"/>
              <a:gd name="T3" fmla="*/ 11531 h 18631"/>
              <a:gd name="T4" fmla="*/ 0 w 20400"/>
              <a:gd name="T5" fmla="*/ 18631 h 18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00" h="18631" fill="none" extrusionOk="0">
                <a:moveTo>
                  <a:pt x="10929" y="0"/>
                </a:moveTo>
                <a:cubicBezTo>
                  <a:pt x="15355" y="2597"/>
                  <a:pt x="18713" y="6684"/>
                  <a:pt x="20399" y="11531"/>
                </a:cubicBezTo>
              </a:path>
              <a:path w="20400" h="18631" stroke="0" extrusionOk="0">
                <a:moveTo>
                  <a:pt x="10929" y="0"/>
                </a:moveTo>
                <a:cubicBezTo>
                  <a:pt x="15355" y="2597"/>
                  <a:pt x="18713" y="6684"/>
                  <a:pt x="20399" y="11531"/>
                </a:cubicBezTo>
                <a:lnTo>
                  <a:pt x="0" y="1863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502" name="Arc 38"/>
          <p:cNvSpPr>
            <a:spLocks/>
          </p:cNvSpPr>
          <p:nvPr/>
        </p:nvSpPr>
        <p:spPr bwMode="auto">
          <a:xfrm rot="-8689550">
            <a:off x="5508625" y="3629025"/>
            <a:ext cx="533400" cy="414338"/>
          </a:xfrm>
          <a:custGeom>
            <a:avLst/>
            <a:gdLst>
              <a:gd name="G0" fmla="+- 0 0 0"/>
              <a:gd name="G1" fmla="+- 15154 0 0"/>
              <a:gd name="G2" fmla="+- 21600 0 0"/>
              <a:gd name="T0" fmla="*/ 15392 w 21600"/>
              <a:gd name="T1" fmla="*/ 0 h 16752"/>
              <a:gd name="T2" fmla="*/ 21541 w 21600"/>
              <a:gd name="T3" fmla="*/ 16752 h 16752"/>
              <a:gd name="T4" fmla="*/ 0 w 21600"/>
              <a:gd name="T5" fmla="*/ 15154 h 16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6752" fill="none" extrusionOk="0">
                <a:moveTo>
                  <a:pt x="15392" y="-1"/>
                </a:moveTo>
                <a:cubicBezTo>
                  <a:pt x="19370" y="4040"/>
                  <a:pt x="21600" y="9483"/>
                  <a:pt x="21600" y="15154"/>
                </a:cubicBezTo>
                <a:cubicBezTo>
                  <a:pt x="21600" y="15687"/>
                  <a:pt x="21580" y="16220"/>
                  <a:pt x="21540" y="16751"/>
                </a:cubicBezTo>
              </a:path>
              <a:path w="21600" h="16752" stroke="0" extrusionOk="0">
                <a:moveTo>
                  <a:pt x="15392" y="-1"/>
                </a:moveTo>
                <a:cubicBezTo>
                  <a:pt x="19370" y="4040"/>
                  <a:pt x="21600" y="9483"/>
                  <a:pt x="21600" y="15154"/>
                </a:cubicBezTo>
                <a:cubicBezTo>
                  <a:pt x="21600" y="15687"/>
                  <a:pt x="21580" y="16220"/>
                  <a:pt x="21540" y="16751"/>
                </a:cubicBezTo>
                <a:lnTo>
                  <a:pt x="0" y="15154"/>
                </a:lnTo>
                <a:close/>
              </a:path>
            </a:pathLst>
          </a:custGeom>
          <a:noFill/>
          <a:ln w="9525">
            <a:solidFill>
              <a:srgbClr val="3333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74503" name="Object 39"/>
          <p:cNvGraphicFramePr>
            <a:graphicFrameLocks noChangeAspect="1"/>
          </p:cNvGraphicFramePr>
          <p:nvPr/>
        </p:nvGraphicFramePr>
        <p:xfrm>
          <a:off x="1635125" y="3549650"/>
          <a:ext cx="4445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34" name="Equation" r:id="rId35" imgW="126720" imgH="139680" progId="Equation.3">
                  <p:embed/>
                </p:oleObj>
              </mc:Choice>
              <mc:Fallback>
                <p:oleObj name="Equation" r:id="rId35" imgW="126720" imgH="1396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3549650"/>
                        <a:ext cx="4445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504" name="Object 40"/>
          <p:cNvGraphicFramePr>
            <a:graphicFrameLocks noChangeAspect="1"/>
          </p:cNvGraphicFramePr>
          <p:nvPr/>
        </p:nvGraphicFramePr>
        <p:xfrm>
          <a:off x="1908175" y="2689225"/>
          <a:ext cx="64135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35" name="Equation" r:id="rId37" imgW="152280" imgH="164880" progId="Equation.3">
                  <p:embed/>
                </p:oleObj>
              </mc:Choice>
              <mc:Fallback>
                <p:oleObj name="Equation" r:id="rId37" imgW="152280" imgH="1648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689225"/>
                        <a:ext cx="641350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505" name="Object 41"/>
          <p:cNvGraphicFramePr>
            <a:graphicFrameLocks noChangeAspect="1"/>
          </p:cNvGraphicFramePr>
          <p:nvPr/>
        </p:nvGraphicFramePr>
        <p:xfrm>
          <a:off x="6073775" y="2420938"/>
          <a:ext cx="74771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936" name="Equation" r:id="rId39" imgW="177480" imgH="203040" progId="Equation.DSMT4">
                  <p:embed/>
                </p:oleObj>
              </mc:Choice>
              <mc:Fallback>
                <p:oleObj name="Equation" r:id="rId39" imgW="177480" imgH="2030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2420938"/>
                        <a:ext cx="747713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506" name="Line 42"/>
          <p:cNvSpPr>
            <a:spLocks noChangeShapeType="1"/>
          </p:cNvSpPr>
          <p:nvPr/>
        </p:nvSpPr>
        <p:spPr bwMode="auto">
          <a:xfrm>
            <a:off x="4446588" y="1773238"/>
            <a:ext cx="4302125" cy="0"/>
          </a:xfrm>
          <a:prstGeom prst="line">
            <a:avLst/>
          </a:prstGeom>
          <a:noFill/>
          <a:ln w="9525">
            <a:solidFill>
              <a:srgbClr val="EAEAEA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74507" name="Line 43"/>
          <p:cNvSpPr>
            <a:spLocks noChangeShapeType="1"/>
          </p:cNvSpPr>
          <p:nvPr/>
        </p:nvSpPr>
        <p:spPr bwMode="auto">
          <a:xfrm>
            <a:off x="4446588" y="6092825"/>
            <a:ext cx="4302125" cy="0"/>
          </a:xfrm>
          <a:prstGeom prst="line">
            <a:avLst/>
          </a:prstGeom>
          <a:noFill/>
          <a:ln w="9525">
            <a:solidFill>
              <a:srgbClr val="EAEAEA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74508" name="Freeform 44"/>
          <p:cNvSpPr>
            <a:spLocks/>
          </p:cNvSpPr>
          <p:nvPr/>
        </p:nvSpPr>
        <p:spPr bwMode="auto">
          <a:xfrm>
            <a:off x="8575675" y="1773238"/>
            <a:ext cx="334963" cy="4319587"/>
          </a:xfrm>
          <a:custGeom>
            <a:avLst/>
            <a:gdLst>
              <a:gd name="T0" fmla="*/ 105 w 211"/>
              <a:gd name="T1" fmla="*/ 0 h 2721"/>
              <a:gd name="T2" fmla="*/ 15 w 211"/>
              <a:gd name="T3" fmla="*/ 589 h 2721"/>
              <a:gd name="T4" fmla="*/ 196 w 211"/>
              <a:gd name="T5" fmla="*/ 1678 h 2721"/>
              <a:gd name="T6" fmla="*/ 105 w 211"/>
              <a:gd name="T7" fmla="*/ 2540 h 2721"/>
              <a:gd name="T8" fmla="*/ 105 w 211"/>
              <a:gd name="T9" fmla="*/ 2721 h 2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" h="2721">
                <a:moveTo>
                  <a:pt x="105" y="0"/>
                </a:moveTo>
                <a:cubicBezTo>
                  <a:pt x="52" y="154"/>
                  <a:pt x="0" y="309"/>
                  <a:pt x="15" y="589"/>
                </a:cubicBezTo>
                <a:cubicBezTo>
                  <a:pt x="30" y="869"/>
                  <a:pt x="181" y="1353"/>
                  <a:pt x="196" y="1678"/>
                </a:cubicBezTo>
                <a:cubicBezTo>
                  <a:pt x="211" y="2003"/>
                  <a:pt x="120" y="2366"/>
                  <a:pt x="105" y="2540"/>
                </a:cubicBezTo>
                <a:cubicBezTo>
                  <a:pt x="90" y="2714"/>
                  <a:pt x="97" y="2717"/>
                  <a:pt x="105" y="2721"/>
                </a:cubicBezTo>
              </a:path>
            </a:pathLst>
          </a:custGeom>
          <a:noFill/>
          <a:ln w="9525" cap="flat" cmpd="sng">
            <a:solidFill>
              <a:srgbClr val="EAEAEA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74509" name="Oval 45"/>
          <p:cNvSpPr>
            <a:spLocks noChangeArrowheads="1"/>
          </p:cNvSpPr>
          <p:nvPr/>
        </p:nvSpPr>
        <p:spPr bwMode="auto">
          <a:xfrm>
            <a:off x="666750" y="3898900"/>
            <a:ext cx="69850" cy="698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74510" name="Oval 46"/>
          <p:cNvSpPr>
            <a:spLocks noChangeArrowheads="1"/>
          </p:cNvSpPr>
          <p:nvPr/>
        </p:nvSpPr>
        <p:spPr bwMode="auto">
          <a:xfrm>
            <a:off x="8299450" y="3897313"/>
            <a:ext cx="69850" cy="6985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74511" name="Line 47"/>
          <p:cNvSpPr>
            <a:spLocks noChangeShapeType="1"/>
          </p:cNvSpPr>
          <p:nvPr/>
        </p:nvSpPr>
        <p:spPr bwMode="auto">
          <a:xfrm>
            <a:off x="684213" y="3933825"/>
            <a:ext cx="1871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74512" name="Line 48"/>
          <p:cNvSpPr>
            <a:spLocks noChangeShapeType="1"/>
          </p:cNvSpPr>
          <p:nvPr/>
        </p:nvSpPr>
        <p:spPr bwMode="auto">
          <a:xfrm>
            <a:off x="4643438" y="3933825"/>
            <a:ext cx="13684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74513" name="Line 49"/>
          <p:cNvSpPr>
            <a:spLocks noChangeShapeType="1"/>
          </p:cNvSpPr>
          <p:nvPr/>
        </p:nvSpPr>
        <p:spPr bwMode="auto">
          <a:xfrm flipV="1">
            <a:off x="719138" y="3141663"/>
            <a:ext cx="1836737" cy="7985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514" name="Line 50"/>
          <p:cNvSpPr>
            <a:spLocks noChangeShapeType="1"/>
          </p:cNvSpPr>
          <p:nvPr/>
        </p:nvSpPr>
        <p:spPr bwMode="auto">
          <a:xfrm>
            <a:off x="3995738" y="2492375"/>
            <a:ext cx="2808287" cy="936625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518" name="Line 54"/>
          <p:cNvSpPr>
            <a:spLocks noChangeShapeType="1"/>
          </p:cNvSpPr>
          <p:nvPr/>
        </p:nvSpPr>
        <p:spPr bwMode="auto">
          <a:xfrm>
            <a:off x="3708400" y="3933825"/>
            <a:ext cx="460851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74515" name="Oval 51"/>
          <p:cNvSpPr>
            <a:spLocks noChangeArrowheads="1"/>
          </p:cNvSpPr>
          <p:nvPr/>
        </p:nvSpPr>
        <p:spPr bwMode="auto">
          <a:xfrm>
            <a:off x="6357938" y="3906838"/>
            <a:ext cx="69850" cy="69850"/>
          </a:xfrm>
          <a:prstGeom prst="ellipse">
            <a:avLst/>
          </a:prstGeom>
          <a:solidFill>
            <a:srgbClr val="3333FF"/>
          </a:solidFill>
          <a:ln w="9525" algn="ctr">
            <a:solidFill>
              <a:srgbClr val="3333FF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57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57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7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7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57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7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57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7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7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57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57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57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57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7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57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57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57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57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517" grpId="0" animBg="1"/>
      <p:bldP spid="574482" grpId="0" animBg="1"/>
      <p:bldP spid="574483" grpId="0" animBg="1"/>
      <p:bldP spid="574484" grpId="0" animBg="1"/>
      <p:bldP spid="574485" grpId="0" animBg="1"/>
      <p:bldP spid="574486" grpId="0" animBg="1"/>
      <p:bldP spid="574487" grpId="0" animBg="1"/>
      <p:bldP spid="574488" grpId="0" animBg="1"/>
      <p:bldP spid="574489" grpId="0" animBg="1"/>
      <p:bldP spid="574490" grpId="0" animBg="1"/>
      <p:bldP spid="574491" grpId="0" animBg="1"/>
      <p:bldP spid="574494" grpId="0" animBg="1"/>
      <p:bldP spid="574500" grpId="0" animBg="1"/>
      <p:bldP spid="574501" grpId="0" animBg="1"/>
      <p:bldP spid="574502" grpId="0" animBg="1"/>
      <p:bldP spid="574510" grpId="0" animBg="1"/>
      <p:bldP spid="574511" grpId="0" animBg="1"/>
      <p:bldP spid="574512" grpId="0" animBg="1"/>
      <p:bldP spid="574513" grpId="0" animBg="1"/>
      <p:bldP spid="574514" grpId="0" animBg="1"/>
      <p:bldP spid="5745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4652963"/>
            <a:ext cx="7494588" cy="1201737"/>
          </a:xfrm>
        </p:spPr>
        <p:txBody>
          <a:bodyPr/>
          <a:lstStyle/>
          <a:p>
            <a:r>
              <a:rPr lang="zh-CN" altLang="en-US"/>
              <a:t>从</a:t>
            </a:r>
            <a:r>
              <a:rPr lang="en-US" altLang="zh-CN" i="1">
                <a:latin typeface="Times New Roman" panose="02020603050405020304" pitchFamily="18" charset="0"/>
              </a:rPr>
              <a:t>Q</a:t>
            </a:r>
            <a:r>
              <a:rPr lang="zh-CN" altLang="en-US"/>
              <a:t>点发出的光线</a:t>
            </a:r>
            <a:r>
              <a:rPr lang="en-US" altLang="zh-CN" i="1">
                <a:latin typeface="Times New Roman" panose="02020603050405020304" pitchFamily="18" charset="0"/>
              </a:rPr>
              <a:t>QM</a:t>
            </a:r>
            <a:r>
              <a:rPr lang="zh-CN" altLang="en-US"/>
              <a:t>折射后变为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MQ</a:t>
            </a:r>
            <a:r>
              <a:rPr lang="en-US" altLang="zh-CN">
                <a:solidFill>
                  <a:srgbClr val="FF0000"/>
                </a:solidFill>
                <a:cs typeface="Arial" panose="020B0604020202020204" pitchFamily="34" charset="0"/>
              </a:rPr>
              <a:t>′</a:t>
            </a:r>
          </a:p>
          <a:p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MQ</a:t>
            </a:r>
            <a:r>
              <a:rPr lang="en-US" altLang="zh-CN">
                <a:solidFill>
                  <a:srgbClr val="FF0000"/>
                </a:solidFill>
                <a:cs typeface="Arial" panose="020B0604020202020204" pitchFamily="34" charset="0"/>
              </a:rPr>
              <a:t>′</a:t>
            </a:r>
            <a:r>
              <a:rPr lang="zh-CN" altLang="en-US">
                <a:cs typeface="Arial" panose="020B0604020202020204" pitchFamily="34" charset="0"/>
              </a:rPr>
              <a:t>与沿光轴的光线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QO 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Q</a:t>
            </a:r>
            <a:r>
              <a:rPr lang="en-US" altLang="zh-CN">
                <a:solidFill>
                  <a:srgbClr val="FF0000"/>
                </a:solidFill>
                <a:cs typeface="Arial" panose="020B0604020202020204" pitchFamily="34" charset="0"/>
              </a:rPr>
              <a:t>′</a:t>
            </a:r>
            <a:r>
              <a:rPr lang="zh-CN" altLang="en-US">
                <a:cs typeface="Arial" panose="020B0604020202020204" pitchFamily="34" charset="0"/>
              </a:rPr>
              <a:t>相交成像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latin typeface="宋体" panose="02010600030101010101" pitchFamily="2" charset="-122"/>
              </a:rPr>
              <a:t>1</a:t>
            </a:r>
            <a:r>
              <a:rPr lang="zh-CN" altLang="en-US" dirty="0" smtClean="0">
                <a:latin typeface="宋体" panose="02010600030101010101" pitchFamily="2" charset="-122"/>
              </a:rPr>
              <a:t>、轴</a:t>
            </a:r>
            <a:r>
              <a:rPr lang="zh-CN" altLang="en-US" dirty="0">
                <a:latin typeface="宋体" panose="02010600030101010101" pitchFamily="2" charset="-122"/>
              </a:rPr>
              <a:t>上物点成像</a:t>
            </a:r>
            <a:r>
              <a:rPr lang="zh-CN" altLang="en-US" dirty="0"/>
              <a:t> </a:t>
            </a:r>
          </a:p>
        </p:txBody>
      </p:sp>
      <p:grpSp>
        <p:nvGrpSpPr>
          <p:cNvPr id="93352" name="Group 1192"/>
          <p:cNvGrpSpPr>
            <a:grpSpLocks/>
          </p:cNvGrpSpPr>
          <p:nvPr/>
        </p:nvGrpSpPr>
        <p:grpSpPr bwMode="auto">
          <a:xfrm>
            <a:off x="1131888" y="1125538"/>
            <a:ext cx="6392862" cy="3576637"/>
            <a:chOff x="214" y="799"/>
            <a:chExt cx="5433" cy="3039"/>
          </a:xfrm>
        </p:grpSpPr>
        <p:sp>
          <p:nvSpPr>
            <p:cNvPr id="93303" name="Freeform 1143"/>
            <p:cNvSpPr>
              <a:spLocks/>
            </p:cNvSpPr>
            <p:nvPr/>
          </p:nvSpPr>
          <p:spPr bwMode="auto">
            <a:xfrm>
              <a:off x="2381" y="1117"/>
              <a:ext cx="3221" cy="2721"/>
            </a:xfrm>
            <a:custGeom>
              <a:avLst/>
              <a:gdLst>
                <a:gd name="T0" fmla="*/ 408 w 3221"/>
                <a:gd name="T1" fmla="*/ 0 h 2721"/>
                <a:gd name="T2" fmla="*/ 3130 w 3221"/>
                <a:gd name="T3" fmla="*/ 0 h 2721"/>
                <a:gd name="T4" fmla="*/ 3039 w 3221"/>
                <a:gd name="T5" fmla="*/ 317 h 2721"/>
                <a:gd name="T6" fmla="*/ 3039 w 3221"/>
                <a:gd name="T7" fmla="*/ 725 h 2721"/>
                <a:gd name="T8" fmla="*/ 3130 w 3221"/>
                <a:gd name="T9" fmla="*/ 1088 h 2721"/>
                <a:gd name="T10" fmla="*/ 3221 w 3221"/>
                <a:gd name="T11" fmla="*/ 1497 h 2721"/>
                <a:gd name="T12" fmla="*/ 3175 w 3221"/>
                <a:gd name="T13" fmla="*/ 2041 h 2721"/>
                <a:gd name="T14" fmla="*/ 3130 w 3221"/>
                <a:gd name="T15" fmla="*/ 2404 h 2721"/>
                <a:gd name="T16" fmla="*/ 3130 w 3221"/>
                <a:gd name="T17" fmla="*/ 2721 h 2721"/>
                <a:gd name="T18" fmla="*/ 408 w 3221"/>
                <a:gd name="T19" fmla="*/ 2721 h 2721"/>
                <a:gd name="T20" fmla="*/ 136 w 3221"/>
                <a:gd name="T21" fmla="*/ 2222 h 2721"/>
                <a:gd name="T22" fmla="*/ 0 w 3221"/>
                <a:gd name="T23" fmla="*/ 1497 h 2721"/>
                <a:gd name="T24" fmla="*/ 45 w 3221"/>
                <a:gd name="T25" fmla="*/ 862 h 2721"/>
                <a:gd name="T26" fmla="*/ 227 w 3221"/>
                <a:gd name="T27" fmla="*/ 317 h 2721"/>
                <a:gd name="T28" fmla="*/ 408 w 3221"/>
                <a:gd name="T29" fmla="*/ 0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21" h="2721">
                  <a:moveTo>
                    <a:pt x="408" y="0"/>
                  </a:moveTo>
                  <a:lnTo>
                    <a:pt x="3130" y="0"/>
                  </a:lnTo>
                  <a:lnTo>
                    <a:pt x="3039" y="317"/>
                  </a:lnTo>
                  <a:lnTo>
                    <a:pt x="3039" y="725"/>
                  </a:lnTo>
                  <a:lnTo>
                    <a:pt x="3130" y="1088"/>
                  </a:lnTo>
                  <a:lnTo>
                    <a:pt x="3221" y="1497"/>
                  </a:lnTo>
                  <a:lnTo>
                    <a:pt x="3175" y="2041"/>
                  </a:lnTo>
                  <a:lnTo>
                    <a:pt x="3130" y="2404"/>
                  </a:lnTo>
                  <a:lnTo>
                    <a:pt x="3130" y="2721"/>
                  </a:lnTo>
                  <a:lnTo>
                    <a:pt x="408" y="2721"/>
                  </a:lnTo>
                  <a:lnTo>
                    <a:pt x="136" y="2222"/>
                  </a:lnTo>
                  <a:lnTo>
                    <a:pt x="0" y="1497"/>
                  </a:lnTo>
                  <a:lnTo>
                    <a:pt x="45" y="862"/>
                  </a:lnTo>
                  <a:lnTo>
                    <a:pt x="227" y="317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3304" name="Line 1144"/>
            <p:cNvSpPr>
              <a:spLocks noChangeShapeType="1"/>
            </p:cNvSpPr>
            <p:nvPr/>
          </p:nvSpPr>
          <p:spPr bwMode="auto">
            <a:xfrm>
              <a:off x="340" y="2478"/>
              <a:ext cx="53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93305" name="Line 1145"/>
            <p:cNvSpPr>
              <a:spLocks noChangeShapeType="1"/>
            </p:cNvSpPr>
            <p:nvPr/>
          </p:nvSpPr>
          <p:spPr bwMode="auto">
            <a:xfrm>
              <a:off x="476" y="2478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graphicFrame>
          <p:nvGraphicFramePr>
            <p:cNvPr id="93306" name="Object 1146"/>
            <p:cNvGraphicFramePr>
              <a:graphicFrameLocks noChangeAspect="1"/>
            </p:cNvGraphicFramePr>
            <p:nvPr/>
          </p:nvGraphicFramePr>
          <p:xfrm>
            <a:off x="4210" y="2146"/>
            <a:ext cx="364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52" name="Equation" r:id="rId3" imgW="164880" imgH="177480" progId="Equation.DSMT4">
                    <p:embed/>
                  </p:oleObj>
                </mc:Choice>
                <mc:Fallback>
                  <p:oleObj name="Equation" r:id="rId3" imgW="164880" imgH="177480" progId="Equation.DSMT4">
                    <p:embed/>
                    <p:pic>
                      <p:nvPicPr>
                        <p:cNvPr id="0" name="Object 1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0" y="2146"/>
                          <a:ext cx="364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07" name="Object 1147"/>
            <p:cNvGraphicFramePr>
              <a:graphicFrameLocks noChangeAspect="1"/>
            </p:cNvGraphicFramePr>
            <p:nvPr/>
          </p:nvGraphicFramePr>
          <p:xfrm>
            <a:off x="3182" y="2160"/>
            <a:ext cx="308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53" name="Equation" r:id="rId5" imgW="139680" imgH="164880" progId="Equation.DSMT4">
                    <p:embed/>
                  </p:oleObj>
                </mc:Choice>
                <mc:Fallback>
                  <p:oleObj name="Equation" r:id="rId5" imgW="139680" imgH="164880" progId="Equation.DSMT4">
                    <p:embed/>
                    <p:pic>
                      <p:nvPicPr>
                        <p:cNvPr id="0" name="Object 1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2" y="2160"/>
                          <a:ext cx="308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308" name="Line 1148"/>
            <p:cNvSpPr>
              <a:spLocks noChangeShapeType="1"/>
            </p:cNvSpPr>
            <p:nvPr/>
          </p:nvSpPr>
          <p:spPr bwMode="auto">
            <a:xfrm flipH="1" flipV="1">
              <a:off x="1984" y="1230"/>
              <a:ext cx="2019" cy="12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lg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93309" name="Object 1149"/>
            <p:cNvGraphicFramePr>
              <a:graphicFrameLocks noChangeAspect="1"/>
            </p:cNvGraphicFramePr>
            <p:nvPr/>
          </p:nvGraphicFramePr>
          <p:xfrm>
            <a:off x="3560" y="1933"/>
            <a:ext cx="280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54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Object 1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1933"/>
                          <a:ext cx="280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310" name="Arc 1150"/>
            <p:cNvSpPr>
              <a:spLocks/>
            </p:cNvSpPr>
            <p:nvPr/>
          </p:nvSpPr>
          <p:spPr bwMode="auto">
            <a:xfrm rot="10774919">
              <a:off x="2347" y="1105"/>
              <a:ext cx="1185" cy="2733"/>
            </a:xfrm>
            <a:custGeom>
              <a:avLst/>
              <a:gdLst>
                <a:gd name="G0" fmla="+- 0 0 0"/>
                <a:gd name="G1" fmla="+- 17153 0 0"/>
                <a:gd name="G2" fmla="+- 21600 0 0"/>
                <a:gd name="T0" fmla="*/ 13128 w 21600"/>
                <a:gd name="T1" fmla="*/ 0 h 34450"/>
                <a:gd name="T2" fmla="*/ 12938 w 21600"/>
                <a:gd name="T3" fmla="*/ 34450 h 34450"/>
                <a:gd name="T4" fmla="*/ 0 w 21600"/>
                <a:gd name="T5" fmla="*/ 17153 h 34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450" fill="none" extrusionOk="0">
                  <a:moveTo>
                    <a:pt x="13127" y="0"/>
                  </a:moveTo>
                  <a:cubicBezTo>
                    <a:pt x="18468" y="4087"/>
                    <a:pt x="21600" y="10428"/>
                    <a:pt x="21600" y="17153"/>
                  </a:cubicBezTo>
                  <a:cubicBezTo>
                    <a:pt x="21600" y="23961"/>
                    <a:pt x="18389" y="30371"/>
                    <a:pt x="12937" y="34449"/>
                  </a:cubicBezTo>
                </a:path>
                <a:path w="21600" h="34450" stroke="0" extrusionOk="0">
                  <a:moveTo>
                    <a:pt x="13127" y="0"/>
                  </a:moveTo>
                  <a:cubicBezTo>
                    <a:pt x="18468" y="4087"/>
                    <a:pt x="21600" y="10428"/>
                    <a:pt x="21600" y="17153"/>
                  </a:cubicBezTo>
                  <a:cubicBezTo>
                    <a:pt x="21600" y="23961"/>
                    <a:pt x="18389" y="30371"/>
                    <a:pt x="12937" y="34449"/>
                  </a:cubicBezTo>
                  <a:lnTo>
                    <a:pt x="0" y="17153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93311" name="Object 1151"/>
            <p:cNvGraphicFramePr>
              <a:graphicFrameLocks noChangeAspect="1"/>
            </p:cNvGraphicFramePr>
            <p:nvPr/>
          </p:nvGraphicFramePr>
          <p:xfrm>
            <a:off x="2653" y="799"/>
            <a:ext cx="280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55" name="Equation" r:id="rId9" imgW="139680" imgH="152280" progId="Equation.3">
                    <p:embed/>
                  </p:oleObj>
                </mc:Choice>
                <mc:Fallback>
                  <p:oleObj name="Equation" r:id="rId9" imgW="139680" imgH="152280" progId="Equation.3">
                    <p:embed/>
                    <p:pic>
                      <p:nvPicPr>
                        <p:cNvPr id="0" name="Object 1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799"/>
                          <a:ext cx="280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12" name="Object 1152"/>
            <p:cNvGraphicFramePr>
              <a:graphicFrameLocks noChangeAspect="1"/>
            </p:cNvGraphicFramePr>
            <p:nvPr/>
          </p:nvGraphicFramePr>
          <p:xfrm>
            <a:off x="714" y="1201"/>
            <a:ext cx="25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56" name="Equation" r:id="rId11" imgW="126720" imgH="139680" progId="Equation.3">
                    <p:embed/>
                  </p:oleObj>
                </mc:Choice>
                <mc:Fallback>
                  <p:oleObj name="Equation" r:id="rId11" imgW="126720" imgH="139680" progId="Equation.3">
                    <p:embed/>
                    <p:pic>
                      <p:nvPicPr>
                        <p:cNvPr id="0" name="Object 1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" y="1201"/>
                          <a:ext cx="250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13" name="Object 1153"/>
            <p:cNvGraphicFramePr>
              <a:graphicFrameLocks noChangeAspect="1"/>
            </p:cNvGraphicFramePr>
            <p:nvPr/>
          </p:nvGraphicFramePr>
          <p:xfrm>
            <a:off x="4294" y="1117"/>
            <a:ext cx="325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57" name="Equation" r:id="rId13" imgW="164880" imgH="177480" progId="Equation.3">
                    <p:embed/>
                  </p:oleObj>
                </mc:Choice>
                <mc:Fallback>
                  <p:oleObj name="Equation" r:id="rId13" imgW="164880" imgH="177480" progId="Equation.3">
                    <p:embed/>
                    <p:pic>
                      <p:nvPicPr>
                        <p:cNvPr id="0" name="Object 1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4" y="1117"/>
                          <a:ext cx="325" cy="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14" name="Object 1154"/>
            <p:cNvGraphicFramePr>
              <a:graphicFrameLocks noChangeAspect="1"/>
            </p:cNvGraphicFramePr>
            <p:nvPr/>
          </p:nvGraphicFramePr>
          <p:xfrm>
            <a:off x="4047" y="2456"/>
            <a:ext cx="265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58" name="Equation" r:id="rId15" imgW="152280" imgH="177480" progId="Equation.DSMT4">
                    <p:embed/>
                  </p:oleObj>
                </mc:Choice>
                <mc:Fallback>
                  <p:oleObj name="Equation" r:id="rId15" imgW="152280" imgH="177480" progId="Equation.DSMT4">
                    <p:embed/>
                    <p:pic>
                      <p:nvPicPr>
                        <p:cNvPr id="0" name="Object 1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7" y="2456"/>
                          <a:ext cx="265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15" name="Object 1155"/>
            <p:cNvGraphicFramePr>
              <a:graphicFrameLocks noChangeAspect="1"/>
            </p:cNvGraphicFramePr>
            <p:nvPr/>
          </p:nvGraphicFramePr>
          <p:xfrm>
            <a:off x="2110" y="2445"/>
            <a:ext cx="264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59" name="Equation" r:id="rId17" imgW="152280" imgH="177480" progId="Equation.3">
                    <p:embed/>
                  </p:oleObj>
                </mc:Choice>
                <mc:Fallback>
                  <p:oleObj name="Equation" r:id="rId17" imgW="152280" imgH="177480" progId="Equation.3">
                    <p:embed/>
                    <p:pic>
                      <p:nvPicPr>
                        <p:cNvPr id="0" name="Object 1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0" y="2445"/>
                          <a:ext cx="264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16" name="Object 1156"/>
            <p:cNvGraphicFramePr>
              <a:graphicFrameLocks noChangeAspect="1"/>
            </p:cNvGraphicFramePr>
            <p:nvPr/>
          </p:nvGraphicFramePr>
          <p:xfrm>
            <a:off x="2986" y="1968"/>
            <a:ext cx="25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60" name="Equation" r:id="rId19" imgW="114120" imgH="126720" progId="Equation.3">
                    <p:embed/>
                  </p:oleObj>
                </mc:Choice>
                <mc:Fallback>
                  <p:oleObj name="Equation" r:id="rId19" imgW="114120" imgH="126720" progId="Equation.3">
                    <p:embed/>
                    <p:pic>
                      <p:nvPicPr>
                        <p:cNvPr id="0" name="Object 1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6" y="1968"/>
                          <a:ext cx="252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317" name="Line 1157"/>
            <p:cNvSpPr>
              <a:spLocks noChangeShapeType="1"/>
            </p:cNvSpPr>
            <p:nvPr/>
          </p:nvSpPr>
          <p:spPr bwMode="auto">
            <a:xfrm flipV="1">
              <a:off x="454" y="1570"/>
              <a:ext cx="2064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318" name="Line 1158"/>
            <p:cNvSpPr>
              <a:spLocks noChangeShapeType="1"/>
            </p:cNvSpPr>
            <p:nvPr/>
          </p:nvSpPr>
          <p:spPr bwMode="auto">
            <a:xfrm>
              <a:off x="2518" y="1570"/>
              <a:ext cx="2736" cy="9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319" name="Arc 1159"/>
            <p:cNvSpPr>
              <a:spLocks/>
            </p:cNvSpPr>
            <p:nvPr/>
          </p:nvSpPr>
          <p:spPr bwMode="auto">
            <a:xfrm rot="12792747">
              <a:off x="2150" y="1492"/>
              <a:ext cx="384" cy="309"/>
            </a:xfrm>
            <a:custGeom>
              <a:avLst/>
              <a:gdLst>
                <a:gd name="G0" fmla="+- 0 0 0"/>
                <a:gd name="G1" fmla="+- 14004 0 0"/>
                <a:gd name="G2" fmla="+- 21600 0 0"/>
                <a:gd name="T0" fmla="*/ 16446 w 21600"/>
                <a:gd name="T1" fmla="*/ 0 h 17355"/>
                <a:gd name="T2" fmla="*/ 21338 w 21600"/>
                <a:gd name="T3" fmla="*/ 17355 h 17355"/>
                <a:gd name="T4" fmla="*/ 0 w 21600"/>
                <a:gd name="T5" fmla="*/ 14004 h 17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355" fill="none" extrusionOk="0">
                  <a:moveTo>
                    <a:pt x="16445" y="0"/>
                  </a:moveTo>
                  <a:cubicBezTo>
                    <a:pt x="19772" y="3907"/>
                    <a:pt x="21600" y="8872"/>
                    <a:pt x="21600" y="14004"/>
                  </a:cubicBezTo>
                  <a:cubicBezTo>
                    <a:pt x="21600" y="15126"/>
                    <a:pt x="21512" y="16246"/>
                    <a:pt x="21338" y="17355"/>
                  </a:cubicBezTo>
                </a:path>
                <a:path w="21600" h="17355" stroke="0" extrusionOk="0">
                  <a:moveTo>
                    <a:pt x="16445" y="0"/>
                  </a:moveTo>
                  <a:cubicBezTo>
                    <a:pt x="19772" y="3907"/>
                    <a:pt x="21600" y="8872"/>
                    <a:pt x="21600" y="14004"/>
                  </a:cubicBezTo>
                  <a:cubicBezTo>
                    <a:pt x="21600" y="15126"/>
                    <a:pt x="21512" y="16246"/>
                    <a:pt x="21338" y="17355"/>
                  </a:cubicBezTo>
                  <a:lnTo>
                    <a:pt x="0" y="1400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320" name="Arc 1160"/>
            <p:cNvSpPr>
              <a:spLocks/>
            </p:cNvSpPr>
            <p:nvPr/>
          </p:nvSpPr>
          <p:spPr bwMode="auto">
            <a:xfrm rot="24342248">
              <a:off x="3176" y="1780"/>
              <a:ext cx="384" cy="235"/>
            </a:xfrm>
            <a:custGeom>
              <a:avLst/>
              <a:gdLst>
                <a:gd name="G0" fmla="+- 0 0 0"/>
                <a:gd name="G1" fmla="+- 13219 0 0"/>
                <a:gd name="G2" fmla="+- 21600 0 0"/>
                <a:gd name="T0" fmla="*/ 17083 w 21600"/>
                <a:gd name="T1" fmla="*/ 0 h 13219"/>
                <a:gd name="T2" fmla="*/ 21600 w 21600"/>
                <a:gd name="T3" fmla="*/ 13219 h 13219"/>
                <a:gd name="T4" fmla="*/ 0 w 21600"/>
                <a:gd name="T5" fmla="*/ 13219 h 13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219" fill="none" extrusionOk="0">
                  <a:moveTo>
                    <a:pt x="17082" y="0"/>
                  </a:moveTo>
                  <a:cubicBezTo>
                    <a:pt x="20011" y="3784"/>
                    <a:pt x="21600" y="8434"/>
                    <a:pt x="21600" y="13219"/>
                  </a:cubicBezTo>
                </a:path>
                <a:path w="21600" h="13219" stroke="0" extrusionOk="0">
                  <a:moveTo>
                    <a:pt x="17082" y="0"/>
                  </a:moveTo>
                  <a:cubicBezTo>
                    <a:pt x="20011" y="3784"/>
                    <a:pt x="21600" y="8434"/>
                    <a:pt x="21600" y="13219"/>
                  </a:cubicBezTo>
                  <a:lnTo>
                    <a:pt x="0" y="13219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321" name="Line 1161"/>
            <p:cNvSpPr>
              <a:spLocks noChangeShapeType="1"/>
            </p:cNvSpPr>
            <p:nvPr/>
          </p:nvSpPr>
          <p:spPr bwMode="auto">
            <a:xfrm>
              <a:off x="442" y="2492"/>
              <a:ext cx="0" cy="1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322" name="Line 1162"/>
            <p:cNvSpPr>
              <a:spLocks noChangeShapeType="1"/>
            </p:cNvSpPr>
            <p:nvPr/>
          </p:nvSpPr>
          <p:spPr bwMode="auto">
            <a:xfrm>
              <a:off x="5250" y="2492"/>
              <a:ext cx="0" cy="1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323" name="Line 1163"/>
            <p:cNvSpPr>
              <a:spLocks noChangeShapeType="1"/>
            </p:cNvSpPr>
            <p:nvPr/>
          </p:nvSpPr>
          <p:spPr bwMode="auto">
            <a:xfrm>
              <a:off x="4025" y="2478"/>
              <a:ext cx="0" cy="6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324" name="Line 1164"/>
            <p:cNvSpPr>
              <a:spLocks noChangeShapeType="1"/>
            </p:cNvSpPr>
            <p:nvPr/>
          </p:nvSpPr>
          <p:spPr bwMode="auto">
            <a:xfrm>
              <a:off x="2347" y="2478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325" name="Line 1165"/>
            <p:cNvSpPr>
              <a:spLocks noChangeShapeType="1"/>
            </p:cNvSpPr>
            <p:nvPr/>
          </p:nvSpPr>
          <p:spPr bwMode="auto">
            <a:xfrm>
              <a:off x="442" y="3521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326" name="Line 1166"/>
            <p:cNvSpPr>
              <a:spLocks noChangeShapeType="1"/>
            </p:cNvSpPr>
            <p:nvPr/>
          </p:nvSpPr>
          <p:spPr bwMode="auto">
            <a:xfrm>
              <a:off x="2367" y="3521"/>
              <a:ext cx="288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93327" name="Object 1167"/>
            <p:cNvGraphicFramePr>
              <a:graphicFrameLocks noChangeAspect="1"/>
            </p:cNvGraphicFramePr>
            <p:nvPr/>
          </p:nvGraphicFramePr>
          <p:xfrm>
            <a:off x="1255" y="3216"/>
            <a:ext cx="303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61" name="Equation" r:id="rId21" imgW="114120" imgH="139680" progId="Equation.3">
                    <p:embed/>
                  </p:oleObj>
                </mc:Choice>
                <mc:Fallback>
                  <p:oleObj name="Equation" r:id="rId21" imgW="114120" imgH="139680" progId="Equation.3">
                    <p:embed/>
                    <p:pic>
                      <p:nvPicPr>
                        <p:cNvPr id="0" name="Object 1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5" y="3216"/>
                          <a:ext cx="303" cy="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28" name="Object 1168"/>
            <p:cNvGraphicFramePr>
              <a:graphicFrameLocks noChangeAspect="1"/>
            </p:cNvGraphicFramePr>
            <p:nvPr/>
          </p:nvGraphicFramePr>
          <p:xfrm>
            <a:off x="3650" y="3123"/>
            <a:ext cx="404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62" name="Equation" r:id="rId23" imgW="152280" imgH="177480" progId="Equation.DSMT4">
                    <p:embed/>
                  </p:oleObj>
                </mc:Choice>
                <mc:Fallback>
                  <p:oleObj name="Equation" r:id="rId23" imgW="152280" imgH="177480" progId="Equation.DSMT4">
                    <p:embed/>
                    <p:pic>
                      <p:nvPicPr>
                        <p:cNvPr id="0" name="Object 1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0" y="3123"/>
                          <a:ext cx="404" cy="4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329" name="Line 1169"/>
            <p:cNvSpPr>
              <a:spLocks noChangeShapeType="1"/>
            </p:cNvSpPr>
            <p:nvPr/>
          </p:nvSpPr>
          <p:spPr bwMode="auto">
            <a:xfrm>
              <a:off x="2345" y="3072"/>
              <a:ext cx="168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93330" name="Object 1170"/>
            <p:cNvGraphicFramePr>
              <a:graphicFrameLocks noChangeAspect="1"/>
            </p:cNvGraphicFramePr>
            <p:nvPr/>
          </p:nvGraphicFramePr>
          <p:xfrm>
            <a:off x="2998" y="2795"/>
            <a:ext cx="25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63" name="Equation" r:id="rId25" imgW="114120" imgH="126720" progId="Equation.DSMT4">
                    <p:embed/>
                  </p:oleObj>
                </mc:Choice>
                <mc:Fallback>
                  <p:oleObj name="Equation" r:id="rId25" imgW="114120" imgH="126720" progId="Equation.DSMT4">
                    <p:embed/>
                    <p:pic>
                      <p:nvPicPr>
                        <p:cNvPr id="0" name="Object 1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8" y="2795"/>
                          <a:ext cx="252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31" name="Object 1171"/>
            <p:cNvGraphicFramePr>
              <a:graphicFrameLocks noChangeAspect="1"/>
            </p:cNvGraphicFramePr>
            <p:nvPr/>
          </p:nvGraphicFramePr>
          <p:xfrm>
            <a:off x="1938" y="1398"/>
            <a:ext cx="196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64" name="Equation" r:id="rId27" imgW="88560" imgH="164880" progId="Equation.3">
                    <p:embed/>
                  </p:oleObj>
                </mc:Choice>
                <mc:Fallback>
                  <p:oleObj name="Equation" r:id="rId27" imgW="88560" imgH="164880" progId="Equation.3">
                    <p:embed/>
                    <p:pic>
                      <p:nvPicPr>
                        <p:cNvPr id="0" name="Object 1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8" y="1398"/>
                          <a:ext cx="196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32" name="Object 1172"/>
            <p:cNvGraphicFramePr>
              <a:graphicFrameLocks noChangeAspect="1"/>
            </p:cNvGraphicFramePr>
            <p:nvPr/>
          </p:nvGraphicFramePr>
          <p:xfrm>
            <a:off x="214" y="2448"/>
            <a:ext cx="264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65" name="Equation" r:id="rId29" imgW="152280" imgH="203040" progId="Equation.3">
                    <p:embed/>
                  </p:oleObj>
                </mc:Choice>
                <mc:Fallback>
                  <p:oleObj name="Equation" r:id="rId29" imgW="152280" imgH="203040" progId="Equation.3">
                    <p:embed/>
                    <p:pic>
                      <p:nvPicPr>
                        <p:cNvPr id="0" name="Object 1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" y="2448"/>
                          <a:ext cx="264" cy="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33" name="Object 1173"/>
            <p:cNvGraphicFramePr>
              <a:graphicFrameLocks noChangeAspect="1"/>
            </p:cNvGraphicFramePr>
            <p:nvPr/>
          </p:nvGraphicFramePr>
          <p:xfrm>
            <a:off x="2310" y="1252"/>
            <a:ext cx="352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66" name="Equation" r:id="rId31" imgW="203040" imgH="164880" progId="Equation.3">
                    <p:embed/>
                  </p:oleObj>
                </mc:Choice>
                <mc:Fallback>
                  <p:oleObj name="Equation" r:id="rId31" imgW="203040" imgH="164880" progId="Equation.3">
                    <p:embed/>
                    <p:pic>
                      <p:nvPicPr>
                        <p:cNvPr id="0" name="Object 1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0" y="1252"/>
                          <a:ext cx="352" cy="2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34" name="Object 1174"/>
            <p:cNvGraphicFramePr>
              <a:graphicFrameLocks noChangeAspect="1"/>
            </p:cNvGraphicFramePr>
            <p:nvPr/>
          </p:nvGraphicFramePr>
          <p:xfrm>
            <a:off x="5238" y="2445"/>
            <a:ext cx="330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67" name="Equation" r:id="rId33" imgW="190440" imgH="203040" progId="Equation.DSMT4">
                    <p:embed/>
                  </p:oleObj>
                </mc:Choice>
                <mc:Fallback>
                  <p:oleObj name="Equation" r:id="rId33" imgW="190440" imgH="203040" progId="Equation.DSMT4">
                    <p:embed/>
                    <p:pic>
                      <p:nvPicPr>
                        <p:cNvPr id="0" name="Object 11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8" y="2445"/>
                          <a:ext cx="330" cy="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335" name="Arc 1175"/>
            <p:cNvSpPr>
              <a:spLocks/>
            </p:cNvSpPr>
            <p:nvPr/>
          </p:nvSpPr>
          <p:spPr bwMode="auto">
            <a:xfrm rot="3007148">
              <a:off x="760" y="2288"/>
              <a:ext cx="226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4525"/>
                <a:gd name="T1" fmla="*/ 0 h 21600"/>
                <a:gd name="T2" fmla="*/ 14525 w 14525"/>
                <a:gd name="T3" fmla="*/ 5613 h 21600"/>
                <a:gd name="T4" fmla="*/ 0 w 1452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5" h="21600" fill="none" extrusionOk="0">
                  <a:moveTo>
                    <a:pt x="0" y="0"/>
                  </a:moveTo>
                  <a:cubicBezTo>
                    <a:pt x="5371" y="0"/>
                    <a:pt x="10549" y="2001"/>
                    <a:pt x="14525" y="5612"/>
                  </a:cubicBezTo>
                </a:path>
                <a:path w="14525" h="21600" stroke="0" extrusionOk="0">
                  <a:moveTo>
                    <a:pt x="0" y="0"/>
                  </a:moveTo>
                  <a:cubicBezTo>
                    <a:pt x="5371" y="0"/>
                    <a:pt x="10549" y="2001"/>
                    <a:pt x="14525" y="56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336" name="Arc 1176"/>
            <p:cNvSpPr>
              <a:spLocks/>
            </p:cNvSpPr>
            <p:nvPr/>
          </p:nvSpPr>
          <p:spPr bwMode="auto">
            <a:xfrm rot="-7918770">
              <a:off x="4478" y="2238"/>
              <a:ext cx="317" cy="290"/>
            </a:xfrm>
            <a:custGeom>
              <a:avLst/>
              <a:gdLst>
                <a:gd name="G0" fmla="+- 0 0 0"/>
                <a:gd name="G1" fmla="+- 18631 0 0"/>
                <a:gd name="G2" fmla="+- 21600 0 0"/>
                <a:gd name="T0" fmla="*/ 10930 w 20400"/>
                <a:gd name="T1" fmla="*/ 0 h 18631"/>
                <a:gd name="T2" fmla="*/ 20400 w 20400"/>
                <a:gd name="T3" fmla="*/ 11531 h 18631"/>
                <a:gd name="T4" fmla="*/ 0 w 20400"/>
                <a:gd name="T5" fmla="*/ 18631 h 18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00" h="18631" fill="none" extrusionOk="0">
                  <a:moveTo>
                    <a:pt x="10929" y="0"/>
                  </a:moveTo>
                  <a:cubicBezTo>
                    <a:pt x="15355" y="2597"/>
                    <a:pt x="18713" y="6684"/>
                    <a:pt x="20399" y="11531"/>
                  </a:cubicBezTo>
                </a:path>
                <a:path w="20400" h="18631" stroke="0" extrusionOk="0">
                  <a:moveTo>
                    <a:pt x="10929" y="0"/>
                  </a:moveTo>
                  <a:cubicBezTo>
                    <a:pt x="15355" y="2597"/>
                    <a:pt x="18713" y="6684"/>
                    <a:pt x="20399" y="11531"/>
                  </a:cubicBezTo>
                  <a:lnTo>
                    <a:pt x="0" y="18631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337" name="Arc 1177"/>
            <p:cNvSpPr>
              <a:spLocks/>
            </p:cNvSpPr>
            <p:nvPr/>
          </p:nvSpPr>
          <p:spPr bwMode="auto">
            <a:xfrm rot="-8689550">
              <a:off x="3470" y="2286"/>
              <a:ext cx="336" cy="261"/>
            </a:xfrm>
            <a:custGeom>
              <a:avLst/>
              <a:gdLst>
                <a:gd name="G0" fmla="+- 0 0 0"/>
                <a:gd name="G1" fmla="+- 15154 0 0"/>
                <a:gd name="G2" fmla="+- 21600 0 0"/>
                <a:gd name="T0" fmla="*/ 15392 w 21600"/>
                <a:gd name="T1" fmla="*/ 0 h 16752"/>
                <a:gd name="T2" fmla="*/ 21541 w 21600"/>
                <a:gd name="T3" fmla="*/ 16752 h 16752"/>
                <a:gd name="T4" fmla="*/ 0 w 21600"/>
                <a:gd name="T5" fmla="*/ 15154 h 16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752" fill="none" extrusionOk="0">
                  <a:moveTo>
                    <a:pt x="15392" y="-1"/>
                  </a:moveTo>
                  <a:cubicBezTo>
                    <a:pt x="19370" y="4040"/>
                    <a:pt x="21600" y="9483"/>
                    <a:pt x="21600" y="15154"/>
                  </a:cubicBezTo>
                  <a:cubicBezTo>
                    <a:pt x="21600" y="15687"/>
                    <a:pt x="21580" y="16220"/>
                    <a:pt x="21540" y="16751"/>
                  </a:cubicBezTo>
                </a:path>
                <a:path w="21600" h="16752" stroke="0" extrusionOk="0">
                  <a:moveTo>
                    <a:pt x="15392" y="-1"/>
                  </a:moveTo>
                  <a:cubicBezTo>
                    <a:pt x="19370" y="4040"/>
                    <a:pt x="21600" y="9483"/>
                    <a:pt x="21600" y="15154"/>
                  </a:cubicBezTo>
                  <a:cubicBezTo>
                    <a:pt x="21600" y="15687"/>
                    <a:pt x="21580" y="16220"/>
                    <a:pt x="21540" y="16751"/>
                  </a:cubicBezTo>
                  <a:lnTo>
                    <a:pt x="0" y="15154"/>
                  </a:lnTo>
                  <a:close/>
                </a:path>
              </a:pathLst>
            </a:custGeom>
            <a:noFill/>
            <a:ln w="9525">
              <a:solidFill>
                <a:srgbClr val="3333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93338" name="Object 1178"/>
            <p:cNvGraphicFramePr>
              <a:graphicFrameLocks noChangeAspect="1"/>
            </p:cNvGraphicFramePr>
            <p:nvPr/>
          </p:nvGraphicFramePr>
          <p:xfrm>
            <a:off x="1030" y="2236"/>
            <a:ext cx="280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68" name="Equation" r:id="rId35" imgW="126720" imgH="139680" progId="Equation.3">
                    <p:embed/>
                  </p:oleObj>
                </mc:Choice>
                <mc:Fallback>
                  <p:oleObj name="Equation" r:id="rId35" imgW="126720" imgH="139680" progId="Equation.3">
                    <p:embed/>
                    <p:pic>
                      <p:nvPicPr>
                        <p:cNvPr id="0" name="Object 1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0" y="2236"/>
                          <a:ext cx="280" cy="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39" name="Object 1179"/>
            <p:cNvGraphicFramePr>
              <a:graphicFrameLocks noChangeAspect="1"/>
            </p:cNvGraphicFramePr>
            <p:nvPr/>
          </p:nvGraphicFramePr>
          <p:xfrm>
            <a:off x="1202" y="1694"/>
            <a:ext cx="404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69" name="Equation" r:id="rId37" imgW="152280" imgH="164880" progId="Equation.3">
                    <p:embed/>
                  </p:oleObj>
                </mc:Choice>
                <mc:Fallback>
                  <p:oleObj name="Equation" r:id="rId37" imgW="152280" imgH="164880" progId="Equation.3">
                    <p:embed/>
                    <p:pic>
                      <p:nvPicPr>
                        <p:cNvPr id="0" name="Object 11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1694"/>
                          <a:ext cx="404" cy="4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40" name="Object 1180"/>
            <p:cNvGraphicFramePr>
              <a:graphicFrameLocks noChangeAspect="1"/>
            </p:cNvGraphicFramePr>
            <p:nvPr/>
          </p:nvGraphicFramePr>
          <p:xfrm>
            <a:off x="3826" y="1525"/>
            <a:ext cx="471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70" name="Equation" r:id="rId39" imgW="177480" imgH="203040" progId="Equation.DSMT4">
                    <p:embed/>
                  </p:oleObj>
                </mc:Choice>
                <mc:Fallback>
                  <p:oleObj name="Equation" r:id="rId39" imgW="177480" imgH="203040" progId="Equation.DSMT4">
                    <p:embed/>
                    <p:pic>
                      <p:nvPicPr>
                        <p:cNvPr id="0" name="Object 11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6" y="1525"/>
                          <a:ext cx="471" cy="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341" name="Line 1181"/>
            <p:cNvSpPr>
              <a:spLocks noChangeShapeType="1"/>
            </p:cNvSpPr>
            <p:nvPr/>
          </p:nvSpPr>
          <p:spPr bwMode="auto">
            <a:xfrm>
              <a:off x="2801" y="1117"/>
              <a:ext cx="2710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93342" name="Line 1182"/>
            <p:cNvSpPr>
              <a:spLocks noChangeShapeType="1"/>
            </p:cNvSpPr>
            <p:nvPr/>
          </p:nvSpPr>
          <p:spPr bwMode="auto">
            <a:xfrm>
              <a:off x="2801" y="3838"/>
              <a:ext cx="2710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93343" name="Freeform 1183"/>
            <p:cNvSpPr>
              <a:spLocks/>
            </p:cNvSpPr>
            <p:nvPr/>
          </p:nvSpPr>
          <p:spPr bwMode="auto">
            <a:xfrm>
              <a:off x="5402" y="1117"/>
              <a:ext cx="211" cy="2721"/>
            </a:xfrm>
            <a:custGeom>
              <a:avLst/>
              <a:gdLst>
                <a:gd name="T0" fmla="*/ 105 w 211"/>
                <a:gd name="T1" fmla="*/ 0 h 2721"/>
                <a:gd name="T2" fmla="*/ 15 w 211"/>
                <a:gd name="T3" fmla="*/ 589 h 2721"/>
                <a:gd name="T4" fmla="*/ 196 w 211"/>
                <a:gd name="T5" fmla="*/ 1678 h 2721"/>
                <a:gd name="T6" fmla="*/ 105 w 211"/>
                <a:gd name="T7" fmla="*/ 2540 h 2721"/>
                <a:gd name="T8" fmla="*/ 105 w 211"/>
                <a:gd name="T9" fmla="*/ 2721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721">
                  <a:moveTo>
                    <a:pt x="105" y="0"/>
                  </a:moveTo>
                  <a:cubicBezTo>
                    <a:pt x="52" y="154"/>
                    <a:pt x="0" y="309"/>
                    <a:pt x="15" y="589"/>
                  </a:cubicBezTo>
                  <a:cubicBezTo>
                    <a:pt x="30" y="869"/>
                    <a:pt x="181" y="1353"/>
                    <a:pt x="196" y="1678"/>
                  </a:cubicBezTo>
                  <a:cubicBezTo>
                    <a:pt x="211" y="2003"/>
                    <a:pt x="120" y="2366"/>
                    <a:pt x="105" y="2540"/>
                  </a:cubicBezTo>
                  <a:cubicBezTo>
                    <a:pt x="90" y="2714"/>
                    <a:pt x="97" y="2717"/>
                    <a:pt x="105" y="2721"/>
                  </a:cubicBezTo>
                </a:path>
              </a:pathLst>
            </a:custGeom>
            <a:noFill/>
            <a:ln w="9525" cap="flat" cmpd="sng">
              <a:solidFill>
                <a:srgbClr val="EAEAEA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93344" name="Oval 1184"/>
            <p:cNvSpPr>
              <a:spLocks noChangeArrowheads="1"/>
            </p:cNvSpPr>
            <p:nvPr/>
          </p:nvSpPr>
          <p:spPr bwMode="auto">
            <a:xfrm>
              <a:off x="420" y="2456"/>
              <a:ext cx="44" cy="44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3345" name="Oval 1185"/>
            <p:cNvSpPr>
              <a:spLocks noChangeArrowheads="1"/>
            </p:cNvSpPr>
            <p:nvPr/>
          </p:nvSpPr>
          <p:spPr bwMode="auto">
            <a:xfrm>
              <a:off x="5228" y="2455"/>
              <a:ext cx="44" cy="4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3346" name="Line 1186"/>
            <p:cNvSpPr>
              <a:spLocks noChangeShapeType="1"/>
            </p:cNvSpPr>
            <p:nvPr/>
          </p:nvSpPr>
          <p:spPr bwMode="auto">
            <a:xfrm>
              <a:off x="431" y="2478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93347" name="Line 1187"/>
            <p:cNvSpPr>
              <a:spLocks noChangeShapeType="1"/>
            </p:cNvSpPr>
            <p:nvPr/>
          </p:nvSpPr>
          <p:spPr bwMode="auto">
            <a:xfrm>
              <a:off x="2925" y="2478"/>
              <a:ext cx="86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93348" name="Line 1188"/>
            <p:cNvSpPr>
              <a:spLocks noChangeShapeType="1"/>
            </p:cNvSpPr>
            <p:nvPr/>
          </p:nvSpPr>
          <p:spPr bwMode="auto">
            <a:xfrm flipV="1">
              <a:off x="453" y="1979"/>
              <a:ext cx="1157" cy="5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349" name="Line 1189"/>
            <p:cNvSpPr>
              <a:spLocks noChangeShapeType="1"/>
            </p:cNvSpPr>
            <p:nvPr/>
          </p:nvSpPr>
          <p:spPr bwMode="auto">
            <a:xfrm>
              <a:off x="2517" y="1570"/>
              <a:ext cx="1769" cy="5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350" name="Line 1190"/>
            <p:cNvSpPr>
              <a:spLocks noChangeShapeType="1"/>
            </p:cNvSpPr>
            <p:nvPr/>
          </p:nvSpPr>
          <p:spPr bwMode="auto">
            <a:xfrm>
              <a:off x="2336" y="2478"/>
              <a:ext cx="29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93351" name="Oval 1191"/>
            <p:cNvSpPr>
              <a:spLocks noChangeArrowheads="1"/>
            </p:cNvSpPr>
            <p:nvPr/>
          </p:nvSpPr>
          <p:spPr bwMode="auto">
            <a:xfrm>
              <a:off x="4005" y="2461"/>
              <a:ext cx="44" cy="44"/>
            </a:xfrm>
            <a:prstGeom prst="ellipse">
              <a:avLst/>
            </a:prstGeom>
            <a:solidFill>
              <a:srgbClr val="3333FF"/>
            </a:solidFill>
            <a:ln w="9525" algn="ctr">
              <a:solidFill>
                <a:srgbClr val="3333FF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35" name="Group 19"/>
          <p:cNvGrpSpPr>
            <a:grpSpLocks/>
          </p:cNvGrpSpPr>
          <p:nvPr/>
        </p:nvGrpSpPr>
        <p:grpSpPr bwMode="auto">
          <a:xfrm>
            <a:off x="107950" y="201613"/>
            <a:ext cx="5616575" cy="3141662"/>
            <a:chOff x="214" y="799"/>
            <a:chExt cx="5433" cy="3039"/>
          </a:xfrm>
        </p:grpSpPr>
        <p:sp>
          <p:nvSpPr>
            <p:cNvPr id="34836" name="Freeform 20"/>
            <p:cNvSpPr>
              <a:spLocks/>
            </p:cNvSpPr>
            <p:nvPr/>
          </p:nvSpPr>
          <p:spPr bwMode="auto">
            <a:xfrm>
              <a:off x="2381" y="1117"/>
              <a:ext cx="3221" cy="2721"/>
            </a:xfrm>
            <a:custGeom>
              <a:avLst/>
              <a:gdLst>
                <a:gd name="T0" fmla="*/ 408 w 3221"/>
                <a:gd name="T1" fmla="*/ 0 h 2721"/>
                <a:gd name="T2" fmla="*/ 3130 w 3221"/>
                <a:gd name="T3" fmla="*/ 0 h 2721"/>
                <a:gd name="T4" fmla="*/ 3039 w 3221"/>
                <a:gd name="T5" fmla="*/ 317 h 2721"/>
                <a:gd name="T6" fmla="*/ 3039 w 3221"/>
                <a:gd name="T7" fmla="*/ 725 h 2721"/>
                <a:gd name="T8" fmla="*/ 3130 w 3221"/>
                <a:gd name="T9" fmla="*/ 1088 h 2721"/>
                <a:gd name="T10" fmla="*/ 3221 w 3221"/>
                <a:gd name="T11" fmla="*/ 1497 h 2721"/>
                <a:gd name="T12" fmla="*/ 3175 w 3221"/>
                <a:gd name="T13" fmla="*/ 2041 h 2721"/>
                <a:gd name="T14" fmla="*/ 3130 w 3221"/>
                <a:gd name="T15" fmla="*/ 2404 h 2721"/>
                <a:gd name="T16" fmla="*/ 3130 w 3221"/>
                <a:gd name="T17" fmla="*/ 2721 h 2721"/>
                <a:gd name="T18" fmla="*/ 408 w 3221"/>
                <a:gd name="T19" fmla="*/ 2721 h 2721"/>
                <a:gd name="T20" fmla="*/ 136 w 3221"/>
                <a:gd name="T21" fmla="*/ 2222 h 2721"/>
                <a:gd name="T22" fmla="*/ 0 w 3221"/>
                <a:gd name="T23" fmla="*/ 1497 h 2721"/>
                <a:gd name="T24" fmla="*/ 45 w 3221"/>
                <a:gd name="T25" fmla="*/ 862 h 2721"/>
                <a:gd name="T26" fmla="*/ 227 w 3221"/>
                <a:gd name="T27" fmla="*/ 317 h 2721"/>
                <a:gd name="T28" fmla="*/ 408 w 3221"/>
                <a:gd name="T29" fmla="*/ 0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21" h="2721">
                  <a:moveTo>
                    <a:pt x="408" y="0"/>
                  </a:moveTo>
                  <a:lnTo>
                    <a:pt x="3130" y="0"/>
                  </a:lnTo>
                  <a:lnTo>
                    <a:pt x="3039" y="317"/>
                  </a:lnTo>
                  <a:lnTo>
                    <a:pt x="3039" y="725"/>
                  </a:lnTo>
                  <a:lnTo>
                    <a:pt x="3130" y="1088"/>
                  </a:lnTo>
                  <a:lnTo>
                    <a:pt x="3221" y="1497"/>
                  </a:lnTo>
                  <a:lnTo>
                    <a:pt x="3175" y="2041"/>
                  </a:lnTo>
                  <a:lnTo>
                    <a:pt x="3130" y="2404"/>
                  </a:lnTo>
                  <a:lnTo>
                    <a:pt x="3130" y="2721"/>
                  </a:lnTo>
                  <a:lnTo>
                    <a:pt x="408" y="2721"/>
                  </a:lnTo>
                  <a:lnTo>
                    <a:pt x="136" y="2222"/>
                  </a:lnTo>
                  <a:lnTo>
                    <a:pt x="0" y="1497"/>
                  </a:lnTo>
                  <a:lnTo>
                    <a:pt x="45" y="862"/>
                  </a:lnTo>
                  <a:lnTo>
                    <a:pt x="227" y="317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auto">
            <a:xfrm>
              <a:off x="2517" y="1570"/>
              <a:ext cx="2722" cy="908"/>
            </a:xfrm>
            <a:custGeom>
              <a:avLst/>
              <a:gdLst>
                <a:gd name="T0" fmla="*/ 0 w 2722"/>
                <a:gd name="T1" fmla="*/ 0 h 908"/>
                <a:gd name="T2" fmla="*/ 2722 w 2722"/>
                <a:gd name="T3" fmla="*/ 908 h 908"/>
                <a:gd name="T4" fmla="*/ 1497 w 2722"/>
                <a:gd name="T5" fmla="*/ 908 h 908"/>
                <a:gd name="T6" fmla="*/ 0 w 2722"/>
                <a:gd name="T7" fmla="*/ 0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2" h="908">
                  <a:moveTo>
                    <a:pt x="0" y="0"/>
                  </a:moveTo>
                  <a:lnTo>
                    <a:pt x="2722" y="908"/>
                  </a:lnTo>
                  <a:lnTo>
                    <a:pt x="1497" y="9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auto">
            <a:xfrm>
              <a:off x="431" y="1570"/>
              <a:ext cx="3583" cy="908"/>
            </a:xfrm>
            <a:custGeom>
              <a:avLst/>
              <a:gdLst>
                <a:gd name="T0" fmla="*/ 0 w 3583"/>
                <a:gd name="T1" fmla="*/ 908 h 908"/>
                <a:gd name="T2" fmla="*/ 2086 w 3583"/>
                <a:gd name="T3" fmla="*/ 0 h 908"/>
                <a:gd name="T4" fmla="*/ 3583 w 3583"/>
                <a:gd name="T5" fmla="*/ 908 h 908"/>
                <a:gd name="T6" fmla="*/ 0 w 3583"/>
                <a:gd name="T7" fmla="*/ 908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3" h="908">
                  <a:moveTo>
                    <a:pt x="0" y="908"/>
                  </a:moveTo>
                  <a:lnTo>
                    <a:pt x="2086" y="0"/>
                  </a:lnTo>
                  <a:lnTo>
                    <a:pt x="3583" y="908"/>
                  </a:lnTo>
                  <a:lnTo>
                    <a:pt x="0" y="90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340" y="2478"/>
              <a:ext cx="53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476" y="2478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graphicFrame>
          <p:nvGraphicFramePr>
            <p:cNvPr id="34841" name="Object 25"/>
            <p:cNvGraphicFramePr>
              <a:graphicFrameLocks noChangeAspect="1"/>
            </p:cNvGraphicFramePr>
            <p:nvPr/>
          </p:nvGraphicFramePr>
          <p:xfrm>
            <a:off x="4210" y="2146"/>
            <a:ext cx="364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48" name="Equation" r:id="rId3" imgW="164880" imgH="177480" progId="Equation.DSMT4">
                    <p:embed/>
                  </p:oleObj>
                </mc:Choice>
                <mc:Fallback>
                  <p:oleObj name="Equation" r:id="rId3" imgW="164880" imgH="17748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0" y="2146"/>
                          <a:ext cx="364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42" name="Object 26"/>
            <p:cNvGraphicFramePr>
              <a:graphicFrameLocks noChangeAspect="1"/>
            </p:cNvGraphicFramePr>
            <p:nvPr/>
          </p:nvGraphicFramePr>
          <p:xfrm>
            <a:off x="3182" y="2160"/>
            <a:ext cx="308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49" name="Equation" r:id="rId5" imgW="139680" imgH="164880" progId="Equation.DSMT4">
                    <p:embed/>
                  </p:oleObj>
                </mc:Choice>
                <mc:Fallback>
                  <p:oleObj name="Equation" r:id="rId5" imgW="139680" imgH="16488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2" y="2160"/>
                          <a:ext cx="308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 flipH="1" flipV="1">
              <a:off x="1984" y="1230"/>
              <a:ext cx="2019" cy="12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lg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34844" name="Object 28"/>
            <p:cNvGraphicFramePr>
              <a:graphicFrameLocks noChangeAspect="1"/>
            </p:cNvGraphicFramePr>
            <p:nvPr/>
          </p:nvGraphicFramePr>
          <p:xfrm>
            <a:off x="3560" y="1933"/>
            <a:ext cx="280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50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1933"/>
                          <a:ext cx="280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45" name="Arc 29"/>
            <p:cNvSpPr>
              <a:spLocks/>
            </p:cNvSpPr>
            <p:nvPr/>
          </p:nvSpPr>
          <p:spPr bwMode="auto">
            <a:xfrm rot="10774919">
              <a:off x="2347" y="1105"/>
              <a:ext cx="1185" cy="2733"/>
            </a:xfrm>
            <a:custGeom>
              <a:avLst/>
              <a:gdLst>
                <a:gd name="G0" fmla="+- 0 0 0"/>
                <a:gd name="G1" fmla="+- 17153 0 0"/>
                <a:gd name="G2" fmla="+- 21600 0 0"/>
                <a:gd name="T0" fmla="*/ 13128 w 21600"/>
                <a:gd name="T1" fmla="*/ 0 h 34450"/>
                <a:gd name="T2" fmla="*/ 12938 w 21600"/>
                <a:gd name="T3" fmla="*/ 34450 h 34450"/>
                <a:gd name="T4" fmla="*/ 0 w 21600"/>
                <a:gd name="T5" fmla="*/ 17153 h 34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450" fill="none" extrusionOk="0">
                  <a:moveTo>
                    <a:pt x="13127" y="0"/>
                  </a:moveTo>
                  <a:cubicBezTo>
                    <a:pt x="18468" y="4087"/>
                    <a:pt x="21600" y="10428"/>
                    <a:pt x="21600" y="17153"/>
                  </a:cubicBezTo>
                  <a:cubicBezTo>
                    <a:pt x="21600" y="23961"/>
                    <a:pt x="18389" y="30371"/>
                    <a:pt x="12937" y="34449"/>
                  </a:cubicBezTo>
                </a:path>
                <a:path w="21600" h="34450" stroke="0" extrusionOk="0">
                  <a:moveTo>
                    <a:pt x="13127" y="0"/>
                  </a:moveTo>
                  <a:cubicBezTo>
                    <a:pt x="18468" y="4087"/>
                    <a:pt x="21600" y="10428"/>
                    <a:pt x="21600" y="17153"/>
                  </a:cubicBezTo>
                  <a:cubicBezTo>
                    <a:pt x="21600" y="23961"/>
                    <a:pt x="18389" y="30371"/>
                    <a:pt x="12937" y="34449"/>
                  </a:cubicBezTo>
                  <a:lnTo>
                    <a:pt x="0" y="17153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4846" name="Object 30"/>
            <p:cNvGraphicFramePr>
              <a:graphicFrameLocks noChangeAspect="1"/>
            </p:cNvGraphicFramePr>
            <p:nvPr/>
          </p:nvGraphicFramePr>
          <p:xfrm>
            <a:off x="2653" y="799"/>
            <a:ext cx="280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51" name="Equation" r:id="rId9" imgW="139680" imgH="152280" progId="Equation.3">
                    <p:embed/>
                  </p:oleObj>
                </mc:Choice>
                <mc:Fallback>
                  <p:oleObj name="Equation" r:id="rId9" imgW="139680" imgH="15228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799"/>
                          <a:ext cx="280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47" name="Object 31"/>
            <p:cNvGraphicFramePr>
              <a:graphicFrameLocks noChangeAspect="1"/>
            </p:cNvGraphicFramePr>
            <p:nvPr/>
          </p:nvGraphicFramePr>
          <p:xfrm>
            <a:off x="714" y="1201"/>
            <a:ext cx="25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52" name="Equation" r:id="rId11" imgW="126720" imgH="139680" progId="Equation.3">
                    <p:embed/>
                  </p:oleObj>
                </mc:Choice>
                <mc:Fallback>
                  <p:oleObj name="Equation" r:id="rId11" imgW="126720" imgH="13968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" y="1201"/>
                          <a:ext cx="250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48" name="Object 32"/>
            <p:cNvGraphicFramePr>
              <a:graphicFrameLocks noChangeAspect="1"/>
            </p:cNvGraphicFramePr>
            <p:nvPr/>
          </p:nvGraphicFramePr>
          <p:xfrm>
            <a:off x="4294" y="1117"/>
            <a:ext cx="325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53" name="Equation" r:id="rId13" imgW="164880" imgH="177480" progId="Equation.3">
                    <p:embed/>
                  </p:oleObj>
                </mc:Choice>
                <mc:Fallback>
                  <p:oleObj name="Equation" r:id="rId13" imgW="164880" imgH="17748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4" y="1117"/>
                          <a:ext cx="325" cy="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49" name="Object 33"/>
            <p:cNvGraphicFramePr>
              <a:graphicFrameLocks noChangeAspect="1"/>
            </p:cNvGraphicFramePr>
            <p:nvPr/>
          </p:nvGraphicFramePr>
          <p:xfrm>
            <a:off x="4047" y="2456"/>
            <a:ext cx="265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54" name="Equation" r:id="rId15" imgW="152280" imgH="177480" progId="Equation.DSMT4">
                    <p:embed/>
                  </p:oleObj>
                </mc:Choice>
                <mc:Fallback>
                  <p:oleObj name="Equation" r:id="rId15" imgW="152280" imgH="17748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7" y="2456"/>
                          <a:ext cx="265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50" name="Object 34"/>
            <p:cNvGraphicFramePr>
              <a:graphicFrameLocks noChangeAspect="1"/>
            </p:cNvGraphicFramePr>
            <p:nvPr/>
          </p:nvGraphicFramePr>
          <p:xfrm>
            <a:off x="2110" y="2445"/>
            <a:ext cx="264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55" name="Equation" r:id="rId17" imgW="152280" imgH="177480" progId="Equation.3">
                    <p:embed/>
                  </p:oleObj>
                </mc:Choice>
                <mc:Fallback>
                  <p:oleObj name="Equation" r:id="rId17" imgW="152280" imgH="1774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0" y="2445"/>
                          <a:ext cx="264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51" name="Object 35"/>
            <p:cNvGraphicFramePr>
              <a:graphicFrameLocks noChangeAspect="1"/>
            </p:cNvGraphicFramePr>
            <p:nvPr/>
          </p:nvGraphicFramePr>
          <p:xfrm>
            <a:off x="2986" y="1968"/>
            <a:ext cx="25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56" name="Equation" r:id="rId19" imgW="114120" imgH="126720" progId="Equation.3">
                    <p:embed/>
                  </p:oleObj>
                </mc:Choice>
                <mc:Fallback>
                  <p:oleObj name="Equation" r:id="rId19" imgW="114120" imgH="12672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6" y="1968"/>
                          <a:ext cx="252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 flipV="1">
              <a:off x="454" y="1570"/>
              <a:ext cx="2064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53" name="Line 37"/>
            <p:cNvSpPr>
              <a:spLocks noChangeShapeType="1"/>
            </p:cNvSpPr>
            <p:nvPr/>
          </p:nvSpPr>
          <p:spPr bwMode="auto">
            <a:xfrm>
              <a:off x="2518" y="1570"/>
              <a:ext cx="2736" cy="9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54" name="Arc 38"/>
            <p:cNvSpPr>
              <a:spLocks/>
            </p:cNvSpPr>
            <p:nvPr/>
          </p:nvSpPr>
          <p:spPr bwMode="auto">
            <a:xfrm rot="12792747">
              <a:off x="2150" y="1492"/>
              <a:ext cx="384" cy="309"/>
            </a:xfrm>
            <a:custGeom>
              <a:avLst/>
              <a:gdLst>
                <a:gd name="G0" fmla="+- 0 0 0"/>
                <a:gd name="G1" fmla="+- 14004 0 0"/>
                <a:gd name="G2" fmla="+- 21600 0 0"/>
                <a:gd name="T0" fmla="*/ 16446 w 21600"/>
                <a:gd name="T1" fmla="*/ 0 h 17355"/>
                <a:gd name="T2" fmla="*/ 21338 w 21600"/>
                <a:gd name="T3" fmla="*/ 17355 h 17355"/>
                <a:gd name="T4" fmla="*/ 0 w 21600"/>
                <a:gd name="T5" fmla="*/ 14004 h 17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355" fill="none" extrusionOk="0">
                  <a:moveTo>
                    <a:pt x="16445" y="0"/>
                  </a:moveTo>
                  <a:cubicBezTo>
                    <a:pt x="19772" y="3907"/>
                    <a:pt x="21600" y="8872"/>
                    <a:pt x="21600" y="14004"/>
                  </a:cubicBezTo>
                  <a:cubicBezTo>
                    <a:pt x="21600" y="15126"/>
                    <a:pt x="21512" y="16246"/>
                    <a:pt x="21338" y="17355"/>
                  </a:cubicBezTo>
                </a:path>
                <a:path w="21600" h="17355" stroke="0" extrusionOk="0">
                  <a:moveTo>
                    <a:pt x="16445" y="0"/>
                  </a:moveTo>
                  <a:cubicBezTo>
                    <a:pt x="19772" y="3907"/>
                    <a:pt x="21600" y="8872"/>
                    <a:pt x="21600" y="14004"/>
                  </a:cubicBezTo>
                  <a:cubicBezTo>
                    <a:pt x="21600" y="15126"/>
                    <a:pt x="21512" y="16246"/>
                    <a:pt x="21338" y="17355"/>
                  </a:cubicBezTo>
                  <a:lnTo>
                    <a:pt x="0" y="1400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55" name="Arc 39"/>
            <p:cNvSpPr>
              <a:spLocks/>
            </p:cNvSpPr>
            <p:nvPr/>
          </p:nvSpPr>
          <p:spPr bwMode="auto">
            <a:xfrm rot="24342248">
              <a:off x="3176" y="1780"/>
              <a:ext cx="384" cy="235"/>
            </a:xfrm>
            <a:custGeom>
              <a:avLst/>
              <a:gdLst>
                <a:gd name="G0" fmla="+- 0 0 0"/>
                <a:gd name="G1" fmla="+- 13219 0 0"/>
                <a:gd name="G2" fmla="+- 21600 0 0"/>
                <a:gd name="T0" fmla="*/ 17083 w 21600"/>
                <a:gd name="T1" fmla="*/ 0 h 13219"/>
                <a:gd name="T2" fmla="*/ 21600 w 21600"/>
                <a:gd name="T3" fmla="*/ 13219 h 13219"/>
                <a:gd name="T4" fmla="*/ 0 w 21600"/>
                <a:gd name="T5" fmla="*/ 13219 h 13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219" fill="none" extrusionOk="0">
                  <a:moveTo>
                    <a:pt x="17082" y="0"/>
                  </a:moveTo>
                  <a:cubicBezTo>
                    <a:pt x="20011" y="3784"/>
                    <a:pt x="21600" y="8434"/>
                    <a:pt x="21600" y="13219"/>
                  </a:cubicBezTo>
                </a:path>
                <a:path w="21600" h="13219" stroke="0" extrusionOk="0">
                  <a:moveTo>
                    <a:pt x="17082" y="0"/>
                  </a:moveTo>
                  <a:cubicBezTo>
                    <a:pt x="20011" y="3784"/>
                    <a:pt x="21600" y="8434"/>
                    <a:pt x="21600" y="13219"/>
                  </a:cubicBezTo>
                  <a:lnTo>
                    <a:pt x="0" y="13219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56" name="Line 40"/>
            <p:cNvSpPr>
              <a:spLocks noChangeShapeType="1"/>
            </p:cNvSpPr>
            <p:nvPr/>
          </p:nvSpPr>
          <p:spPr bwMode="auto">
            <a:xfrm>
              <a:off x="442" y="2492"/>
              <a:ext cx="0" cy="1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57" name="Line 41"/>
            <p:cNvSpPr>
              <a:spLocks noChangeShapeType="1"/>
            </p:cNvSpPr>
            <p:nvPr/>
          </p:nvSpPr>
          <p:spPr bwMode="auto">
            <a:xfrm>
              <a:off x="5250" y="2492"/>
              <a:ext cx="0" cy="1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58" name="Line 42"/>
            <p:cNvSpPr>
              <a:spLocks noChangeShapeType="1"/>
            </p:cNvSpPr>
            <p:nvPr/>
          </p:nvSpPr>
          <p:spPr bwMode="auto">
            <a:xfrm>
              <a:off x="4025" y="2478"/>
              <a:ext cx="0" cy="6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59" name="Line 43"/>
            <p:cNvSpPr>
              <a:spLocks noChangeShapeType="1"/>
            </p:cNvSpPr>
            <p:nvPr/>
          </p:nvSpPr>
          <p:spPr bwMode="auto">
            <a:xfrm>
              <a:off x="2347" y="2478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60" name="Line 44"/>
            <p:cNvSpPr>
              <a:spLocks noChangeShapeType="1"/>
            </p:cNvSpPr>
            <p:nvPr/>
          </p:nvSpPr>
          <p:spPr bwMode="auto">
            <a:xfrm>
              <a:off x="442" y="3521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61" name="Line 45"/>
            <p:cNvSpPr>
              <a:spLocks noChangeShapeType="1"/>
            </p:cNvSpPr>
            <p:nvPr/>
          </p:nvSpPr>
          <p:spPr bwMode="auto">
            <a:xfrm>
              <a:off x="2367" y="3521"/>
              <a:ext cx="288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34862" name="Object 46"/>
            <p:cNvGraphicFramePr>
              <a:graphicFrameLocks noChangeAspect="1"/>
            </p:cNvGraphicFramePr>
            <p:nvPr/>
          </p:nvGraphicFramePr>
          <p:xfrm>
            <a:off x="1255" y="3216"/>
            <a:ext cx="303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57" name="Equation" r:id="rId21" imgW="114120" imgH="139680" progId="Equation.3">
                    <p:embed/>
                  </p:oleObj>
                </mc:Choice>
                <mc:Fallback>
                  <p:oleObj name="Equation" r:id="rId21" imgW="114120" imgH="13968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5" y="3216"/>
                          <a:ext cx="303" cy="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63" name="Object 47"/>
            <p:cNvGraphicFramePr>
              <a:graphicFrameLocks noChangeAspect="1"/>
            </p:cNvGraphicFramePr>
            <p:nvPr/>
          </p:nvGraphicFramePr>
          <p:xfrm>
            <a:off x="3650" y="3123"/>
            <a:ext cx="404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58" name="Equation" r:id="rId23" imgW="152280" imgH="177480" progId="Equation.DSMT4">
                    <p:embed/>
                  </p:oleObj>
                </mc:Choice>
                <mc:Fallback>
                  <p:oleObj name="Equation" r:id="rId23" imgW="152280" imgH="177480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0" y="3123"/>
                          <a:ext cx="404" cy="4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64" name="Line 48"/>
            <p:cNvSpPr>
              <a:spLocks noChangeShapeType="1"/>
            </p:cNvSpPr>
            <p:nvPr/>
          </p:nvSpPr>
          <p:spPr bwMode="auto">
            <a:xfrm>
              <a:off x="2345" y="3072"/>
              <a:ext cx="168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34865" name="Object 49"/>
            <p:cNvGraphicFramePr>
              <a:graphicFrameLocks noChangeAspect="1"/>
            </p:cNvGraphicFramePr>
            <p:nvPr/>
          </p:nvGraphicFramePr>
          <p:xfrm>
            <a:off x="2998" y="2795"/>
            <a:ext cx="25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59" name="Equation" r:id="rId25" imgW="114120" imgH="126720" progId="Equation.DSMT4">
                    <p:embed/>
                  </p:oleObj>
                </mc:Choice>
                <mc:Fallback>
                  <p:oleObj name="Equation" r:id="rId25" imgW="114120" imgH="126720" progId="Equation.DSMT4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8" y="2795"/>
                          <a:ext cx="252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66" name="Object 50"/>
            <p:cNvGraphicFramePr>
              <a:graphicFrameLocks noChangeAspect="1"/>
            </p:cNvGraphicFramePr>
            <p:nvPr/>
          </p:nvGraphicFramePr>
          <p:xfrm>
            <a:off x="1938" y="1398"/>
            <a:ext cx="196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60" name="Equation" r:id="rId27" imgW="88560" imgH="164880" progId="Equation.3">
                    <p:embed/>
                  </p:oleObj>
                </mc:Choice>
                <mc:Fallback>
                  <p:oleObj name="Equation" r:id="rId27" imgW="88560" imgH="16488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8" y="1398"/>
                          <a:ext cx="196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67" name="Object 51"/>
            <p:cNvGraphicFramePr>
              <a:graphicFrameLocks noChangeAspect="1"/>
            </p:cNvGraphicFramePr>
            <p:nvPr/>
          </p:nvGraphicFramePr>
          <p:xfrm>
            <a:off x="214" y="2448"/>
            <a:ext cx="264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61" name="Equation" r:id="rId29" imgW="152280" imgH="203040" progId="Equation.3">
                    <p:embed/>
                  </p:oleObj>
                </mc:Choice>
                <mc:Fallback>
                  <p:oleObj name="Equation" r:id="rId29" imgW="152280" imgH="20304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" y="2448"/>
                          <a:ext cx="264" cy="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68" name="Object 52"/>
            <p:cNvGraphicFramePr>
              <a:graphicFrameLocks noChangeAspect="1"/>
            </p:cNvGraphicFramePr>
            <p:nvPr/>
          </p:nvGraphicFramePr>
          <p:xfrm>
            <a:off x="2310" y="1252"/>
            <a:ext cx="352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62" name="Equation" r:id="rId31" imgW="203040" imgH="164880" progId="Equation.3">
                    <p:embed/>
                  </p:oleObj>
                </mc:Choice>
                <mc:Fallback>
                  <p:oleObj name="Equation" r:id="rId31" imgW="203040" imgH="164880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0" y="1252"/>
                          <a:ext cx="352" cy="2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69" name="Object 53"/>
            <p:cNvGraphicFramePr>
              <a:graphicFrameLocks noChangeAspect="1"/>
            </p:cNvGraphicFramePr>
            <p:nvPr/>
          </p:nvGraphicFramePr>
          <p:xfrm>
            <a:off x="5238" y="2445"/>
            <a:ext cx="330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63" name="Equation" r:id="rId33" imgW="190440" imgH="203040" progId="Equation.DSMT4">
                    <p:embed/>
                  </p:oleObj>
                </mc:Choice>
                <mc:Fallback>
                  <p:oleObj name="Equation" r:id="rId33" imgW="190440" imgH="203040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8" y="2445"/>
                          <a:ext cx="330" cy="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70" name="Arc 54"/>
            <p:cNvSpPr>
              <a:spLocks/>
            </p:cNvSpPr>
            <p:nvPr/>
          </p:nvSpPr>
          <p:spPr bwMode="auto">
            <a:xfrm rot="3007148">
              <a:off x="760" y="2288"/>
              <a:ext cx="226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4525"/>
                <a:gd name="T1" fmla="*/ 0 h 21600"/>
                <a:gd name="T2" fmla="*/ 14525 w 14525"/>
                <a:gd name="T3" fmla="*/ 5613 h 21600"/>
                <a:gd name="T4" fmla="*/ 0 w 1452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5" h="21600" fill="none" extrusionOk="0">
                  <a:moveTo>
                    <a:pt x="0" y="0"/>
                  </a:moveTo>
                  <a:cubicBezTo>
                    <a:pt x="5371" y="0"/>
                    <a:pt x="10549" y="2001"/>
                    <a:pt x="14525" y="5612"/>
                  </a:cubicBezTo>
                </a:path>
                <a:path w="14525" h="21600" stroke="0" extrusionOk="0">
                  <a:moveTo>
                    <a:pt x="0" y="0"/>
                  </a:moveTo>
                  <a:cubicBezTo>
                    <a:pt x="5371" y="0"/>
                    <a:pt x="10549" y="2001"/>
                    <a:pt x="14525" y="56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71" name="Arc 55"/>
            <p:cNvSpPr>
              <a:spLocks/>
            </p:cNvSpPr>
            <p:nvPr/>
          </p:nvSpPr>
          <p:spPr bwMode="auto">
            <a:xfrm rot="-7918770">
              <a:off x="4478" y="2238"/>
              <a:ext cx="317" cy="290"/>
            </a:xfrm>
            <a:custGeom>
              <a:avLst/>
              <a:gdLst>
                <a:gd name="G0" fmla="+- 0 0 0"/>
                <a:gd name="G1" fmla="+- 18631 0 0"/>
                <a:gd name="G2" fmla="+- 21600 0 0"/>
                <a:gd name="T0" fmla="*/ 10930 w 20400"/>
                <a:gd name="T1" fmla="*/ 0 h 18631"/>
                <a:gd name="T2" fmla="*/ 20400 w 20400"/>
                <a:gd name="T3" fmla="*/ 11531 h 18631"/>
                <a:gd name="T4" fmla="*/ 0 w 20400"/>
                <a:gd name="T5" fmla="*/ 18631 h 18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00" h="18631" fill="none" extrusionOk="0">
                  <a:moveTo>
                    <a:pt x="10929" y="0"/>
                  </a:moveTo>
                  <a:cubicBezTo>
                    <a:pt x="15355" y="2597"/>
                    <a:pt x="18713" y="6684"/>
                    <a:pt x="20399" y="11531"/>
                  </a:cubicBezTo>
                </a:path>
                <a:path w="20400" h="18631" stroke="0" extrusionOk="0">
                  <a:moveTo>
                    <a:pt x="10929" y="0"/>
                  </a:moveTo>
                  <a:cubicBezTo>
                    <a:pt x="15355" y="2597"/>
                    <a:pt x="18713" y="6684"/>
                    <a:pt x="20399" y="11531"/>
                  </a:cubicBezTo>
                  <a:lnTo>
                    <a:pt x="0" y="18631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72" name="Arc 56"/>
            <p:cNvSpPr>
              <a:spLocks/>
            </p:cNvSpPr>
            <p:nvPr/>
          </p:nvSpPr>
          <p:spPr bwMode="auto">
            <a:xfrm rot="-8689550">
              <a:off x="3470" y="2286"/>
              <a:ext cx="336" cy="261"/>
            </a:xfrm>
            <a:custGeom>
              <a:avLst/>
              <a:gdLst>
                <a:gd name="G0" fmla="+- 0 0 0"/>
                <a:gd name="G1" fmla="+- 15154 0 0"/>
                <a:gd name="G2" fmla="+- 21600 0 0"/>
                <a:gd name="T0" fmla="*/ 15392 w 21600"/>
                <a:gd name="T1" fmla="*/ 0 h 16752"/>
                <a:gd name="T2" fmla="*/ 21541 w 21600"/>
                <a:gd name="T3" fmla="*/ 16752 h 16752"/>
                <a:gd name="T4" fmla="*/ 0 w 21600"/>
                <a:gd name="T5" fmla="*/ 15154 h 16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752" fill="none" extrusionOk="0">
                  <a:moveTo>
                    <a:pt x="15392" y="-1"/>
                  </a:moveTo>
                  <a:cubicBezTo>
                    <a:pt x="19370" y="4040"/>
                    <a:pt x="21600" y="9483"/>
                    <a:pt x="21600" y="15154"/>
                  </a:cubicBezTo>
                  <a:cubicBezTo>
                    <a:pt x="21600" y="15687"/>
                    <a:pt x="21580" y="16220"/>
                    <a:pt x="21540" y="16751"/>
                  </a:cubicBezTo>
                </a:path>
                <a:path w="21600" h="16752" stroke="0" extrusionOk="0">
                  <a:moveTo>
                    <a:pt x="15392" y="-1"/>
                  </a:moveTo>
                  <a:cubicBezTo>
                    <a:pt x="19370" y="4040"/>
                    <a:pt x="21600" y="9483"/>
                    <a:pt x="21600" y="15154"/>
                  </a:cubicBezTo>
                  <a:cubicBezTo>
                    <a:pt x="21600" y="15687"/>
                    <a:pt x="21580" y="16220"/>
                    <a:pt x="21540" y="16751"/>
                  </a:cubicBezTo>
                  <a:lnTo>
                    <a:pt x="0" y="15154"/>
                  </a:lnTo>
                  <a:close/>
                </a:path>
              </a:pathLst>
            </a:custGeom>
            <a:noFill/>
            <a:ln w="9525">
              <a:solidFill>
                <a:srgbClr val="3333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4873" name="Object 57"/>
            <p:cNvGraphicFramePr>
              <a:graphicFrameLocks noChangeAspect="1"/>
            </p:cNvGraphicFramePr>
            <p:nvPr/>
          </p:nvGraphicFramePr>
          <p:xfrm>
            <a:off x="1030" y="2236"/>
            <a:ext cx="280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64" name="Equation" r:id="rId35" imgW="126720" imgH="139680" progId="Equation.3">
                    <p:embed/>
                  </p:oleObj>
                </mc:Choice>
                <mc:Fallback>
                  <p:oleObj name="Equation" r:id="rId35" imgW="126720" imgH="139680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0" y="2236"/>
                          <a:ext cx="280" cy="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74" name="Object 58"/>
            <p:cNvGraphicFramePr>
              <a:graphicFrameLocks noChangeAspect="1"/>
            </p:cNvGraphicFramePr>
            <p:nvPr/>
          </p:nvGraphicFramePr>
          <p:xfrm>
            <a:off x="1202" y="1694"/>
            <a:ext cx="404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65" name="Equation" r:id="rId37" imgW="152280" imgH="164880" progId="Equation.3">
                    <p:embed/>
                  </p:oleObj>
                </mc:Choice>
                <mc:Fallback>
                  <p:oleObj name="Equation" r:id="rId37" imgW="152280" imgH="164880" progId="Equation.3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1694"/>
                          <a:ext cx="404" cy="4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75" name="Object 59"/>
            <p:cNvGraphicFramePr>
              <a:graphicFrameLocks noChangeAspect="1"/>
            </p:cNvGraphicFramePr>
            <p:nvPr/>
          </p:nvGraphicFramePr>
          <p:xfrm>
            <a:off x="3826" y="1525"/>
            <a:ext cx="471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66" name="Equation" r:id="rId39" imgW="177480" imgH="203040" progId="Equation.DSMT4">
                    <p:embed/>
                  </p:oleObj>
                </mc:Choice>
                <mc:Fallback>
                  <p:oleObj name="Equation" r:id="rId39" imgW="177480" imgH="203040" progId="Equation.DSMT4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6" y="1525"/>
                          <a:ext cx="471" cy="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76" name="Line 60"/>
            <p:cNvSpPr>
              <a:spLocks noChangeShapeType="1"/>
            </p:cNvSpPr>
            <p:nvPr/>
          </p:nvSpPr>
          <p:spPr bwMode="auto">
            <a:xfrm>
              <a:off x="2801" y="1117"/>
              <a:ext cx="2710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77" name="Line 61"/>
            <p:cNvSpPr>
              <a:spLocks noChangeShapeType="1"/>
            </p:cNvSpPr>
            <p:nvPr/>
          </p:nvSpPr>
          <p:spPr bwMode="auto">
            <a:xfrm>
              <a:off x="2801" y="3838"/>
              <a:ext cx="2710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78" name="Freeform 62"/>
            <p:cNvSpPr>
              <a:spLocks/>
            </p:cNvSpPr>
            <p:nvPr/>
          </p:nvSpPr>
          <p:spPr bwMode="auto">
            <a:xfrm>
              <a:off x="5402" y="1117"/>
              <a:ext cx="211" cy="2721"/>
            </a:xfrm>
            <a:custGeom>
              <a:avLst/>
              <a:gdLst>
                <a:gd name="T0" fmla="*/ 105 w 211"/>
                <a:gd name="T1" fmla="*/ 0 h 2721"/>
                <a:gd name="T2" fmla="*/ 15 w 211"/>
                <a:gd name="T3" fmla="*/ 589 h 2721"/>
                <a:gd name="T4" fmla="*/ 196 w 211"/>
                <a:gd name="T5" fmla="*/ 1678 h 2721"/>
                <a:gd name="T6" fmla="*/ 105 w 211"/>
                <a:gd name="T7" fmla="*/ 2540 h 2721"/>
                <a:gd name="T8" fmla="*/ 105 w 211"/>
                <a:gd name="T9" fmla="*/ 2721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721">
                  <a:moveTo>
                    <a:pt x="105" y="0"/>
                  </a:moveTo>
                  <a:cubicBezTo>
                    <a:pt x="52" y="154"/>
                    <a:pt x="0" y="309"/>
                    <a:pt x="15" y="589"/>
                  </a:cubicBezTo>
                  <a:cubicBezTo>
                    <a:pt x="30" y="869"/>
                    <a:pt x="181" y="1353"/>
                    <a:pt x="196" y="1678"/>
                  </a:cubicBezTo>
                  <a:cubicBezTo>
                    <a:pt x="211" y="2003"/>
                    <a:pt x="120" y="2366"/>
                    <a:pt x="105" y="2540"/>
                  </a:cubicBezTo>
                  <a:cubicBezTo>
                    <a:pt x="90" y="2714"/>
                    <a:pt x="97" y="2717"/>
                    <a:pt x="105" y="2721"/>
                  </a:cubicBezTo>
                </a:path>
              </a:pathLst>
            </a:custGeom>
            <a:noFill/>
            <a:ln w="9525" cap="flat" cmpd="sng">
              <a:solidFill>
                <a:srgbClr val="EAEAEA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79" name="Oval 63"/>
            <p:cNvSpPr>
              <a:spLocks noChangeArrowheads="1"/>
            </p:cNvSpPr>
            <p:nvPr/>
          </p:nvSpPr>
          <p:spPr bwMode="auto">
            <a:xfrm>
              <a:off x="420" y="2456"/>
              <a:ext cx="44" cy="44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80" name="Oval 64"/>
            <p:cNvSpPr>
              <a:spLocks noChangeArrowheads="1"/>
            </p:cNvSpPr>
            <p:nvPr/>
          </p:nvSpPr>
          <p:spPr bwMode="auto">
            <a:xfrm>
              <a:off x="5228" y="2455"/>
              <a:ext cx="44" cy="4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81" name="Line 65"/>
            <p:cNvSpPr>
              <a:spLocks noChangeShapeType="1"/>
            </p:cNvSpPr>
            <p:nvPr/>
          </p:nvSpPr>
          <p:spPr bwMode="auto">
            <a:xfrm>
              <a:off x="431" y="2478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82" name="Line 66"/>
            <p:cNvSpPr>
              <a:spLocks noChangeShapeType="1"/>
            </p:cNvSpPr>
            <p:nvPr/>
          </p:nvSpPr>
          <p:spPr bwMode="auto">
            <a:xfrm>
              <a:off x="2925" y="2478"/>
              <a:ext cx="86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83" name="Line 67"/>
            <p:cNvSpPr>
              <a:spLocks noChangeShapeType="1"/>
            </p:cNvSpPr>
            <p:nvPr/>
          </p:nvSpPr>
          <p:spPr bwMode="auto">
            <a:xfrm flipV="1">
              <a:off x="453" y="1979"/>
              <a:ext cx="1157" cy="5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84" name="Line 68"/>
            <p:cNvSpPr>
              <a:spLocks noChangeShapeType="1"/>
            </p:cNvSpPr>
            <p:nvPr/>
          </p:nvSpPr>
          <p:spPr bwMode="auto">
            <a:xfrm>
              <a:off x="2517" y="1570"/>
              <a:ext cx="1769" cy="5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85" name="Line 69"/>
            <p:cNvSpPr>
              <a:spLocks noChangeShapeType="1"/>
            </p:cNvSpPr>
            <p:nvPr/>
          </p:nvSpPr>
          <p:spPr bwMode="auto">
            <a:xfrm>
              <a:off x="2336" y="2478"/>
              <a:ext cx="29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86" name="Oval 70"/>
            <p:cNvSpPr>
              <a:spLocks noChangeArrowheads="1"/>
            </p:cNvSpPr>
            <p:nvPr/>
          </p:nvSpPr>
          <p:spPr bwMode="auto">
            <a:xfrm>
              <a:off x="4005" y="2461"/>
              <a:ext cx="44" cy="44"/>
            </a:xfrm>
            <a:prstGeom prst="ellipse">
              <a:avLst/>
            </a:prstGeom>
            <a:solidFill>
              <a:srgbClr val="3333FF"/>
            </a:solidFill>
            <a:ln w="9525" algn="ctr">
              <a:solidFill>
                <a:srgbClr val="3333FF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5334000" y="1022350"/>
          <a:ext cx="319881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7" r:id="rId41" imgW="964781" imgH="177723" progId="Equation.3">
                  <p:embed/>
                </p:oleObj>
              </mc:Choice>
              <mc:Fallback>
                <p:oleObj r:id="rId41" imgW="964781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022350"/>
                        <a:ext cx="3198813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014413" y="3357563"/>
          <a:ext cx="239077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8" name="Equation" r:id="rId43" imgW="812520" imgH="419040" progId="Equation.DSMT4">
                  <p:embed/>
                </p:oleObj>
              </mc:Choice>
              <mc:Fallback>
                <p:oleObj name="Equation" r:id="rId43" imgW="81252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3357563"/>
                        <a:ext cx="2390775" cy="123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5164138" y="3357563"/>
          <a:ext cx="2397125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9" name="Equation" r:id="rId45" imgW="838080" imgH="419040" progId="Equation.DSMT4">
                  <p:embed/>
                </p:oleObj>
              </mc:Choice>
              <mc:Fallback>
                <p:oleObj name="Equation" r:id="rId45" imgW="83808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3357563"/>
                        <a:ext cx="2397125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1087438" y="4673600"/>
          <a:ext cx="225107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0" name="Equation" r:id="rId47" imgW="1041120" imgH="419040" progId="Equation.DSMT4">
                  <p:embed/>
                </p:oleObj>
              </mc:Choice>
              <mc:Fallback>
                <p:oleObj name="Equation" r:id="rId47" imgW="1041120" imgH="419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4673600"/>
                        <a:ext cx="225107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3" name="Object 21"/>
          <p:cNvGraphicFramePr>
            <a:graphicFrameLocks noChangeAspect="1"/>
          </p:cNvGraphicFramePr>
          <p:nvPr/>
        </p:nvGraphicFramePr>
        <p:xfrm>
          <a:off x="4356100" y="4724400"/>
          <a:ext cx="25527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1" name="Equation" r:id="rId49" imgW="1180800" imgH="419040" progId="Equation.DSMT4">
                  <p:embed/>
                </p:oleObj>
              </mc:Choice>
              <mc:Fallback>
                <p:oleObj name="Equation" r:id="rId49" imgW="1180800" imgH="419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724400"/>
                        <a:ext cx="25527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4" name="Object 22"/>
          <p:cNvGraphicFramePr>
            <a:graphicFrameLocks noChangeAspect="1"/>
          </p:cNvGraphicFramePr>
          <p:nvPr/>
        </p:nvGraphicFramePr>
        <p:xfrm>
          <a:off x="3581400" y="4946650"/>
          <a:ext cx="5334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2" name="Equation" r:id="rId51" imgW="126720" imgH="101520" progId="Equation.3">
                  <p:embed/>
                </p:oleObj>
              </mc:Choice>
              <mc:Fallback>
                <p:oleObj name="Equation" r:id="rId51" imgW="126720" imgH="10152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946650"/>
                        <a:ext cx="5334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5537200" y="1773238"/>
          <a:ext cx="33242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3" name="Equation" r:id="rId53" imgW="1434960" imgH="431640" progId="Equation.DSMT4">
                  <p:embed/>
                </p:oleObj>
              </mc:Choice>
              <mc:Fallback>
                <p:oleObj name="Equation" r:id="rId53" imgW="1434960" imgH="431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1773238"/>
                        <a:ext cx="332422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8" name="Object 26"/>
          <p:cNvGraphicFramePr>
            <a:graphicFrameLocks noChangeAspect="1"/>
          </p:cNvGraphicFramePr>
          <p:nvPr/>
        </p:nvGraphicFramePr>
        <p:xfrm>
          <a:off x="2443163" y="5516563"/>
          <a:ext cx="1152525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4" name="公式" r:id="rId55" imgW="533160" imgH="419040" progId="Equation.3">
                  <p:embed/>
                </p:oleObj>
              </mc:Choice>
              <mc:Fallback>
                <p:oleObj name="公式" r:id="rId55" imgW="533160" imgH="419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5516563"/>
                        <a:ext cx="1152525" cy="90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9" name="Object 27"/>
          <p:cNvGraphicFramePr>
            <a:graphicFrameLocks noChangeAspect="1"/>
          </p:cNvGraphicFramePr>
          <p:nvPr/>
        </p:nvGraphicFramePr>
        <p:xfrm>
          <a:off x="3613150" y="5516563"/>
          <a:ext cx="1535113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5" name="Equation" r:id="rId57" imgW="711000" imgH="419040" progId="Equation.DSMT4">
                  <p:embed/>
                </p:oleObj>
              </mc:Choice>
              <mc:Fallback>
                <p:oleObj name="Equation" r:id="rId57" imgW="711000" imgH="4190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5516563"/>
                        <a:ext cx="1535113" cy="90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16" name="Picture 76" descr="单球面折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150813"/>
            <a:ext cx="4400550" cy="246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352925" y="2611438"/>
          <a:ext cx="462915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7" name="Equation" r:id="rId4" imgW="2070000" imgH="228600" progId="Equation.DSMT4">
                  <p:embed/>
                </p:oleObj>
              </mc:Choice>
              <mc:Fallback>
                <p:oleObj name="Equation" r:id="rId4" imgW="2070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25" y="2611438"/>
                        <a:ext cx="4629150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4359275" y="3255963"/>
          <a:ext cx="45386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8" name="Equation" r:id="rId6" imgW="2171520" imgH="228600" progId="Equation.DSMT4">
                  <p:embed/>
                </p:oleObj>
              </mc:Choice>
              <mc:Fallback>
                <p:oleObj name="Equation" r:id="rId6" imgW="21715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5" y="3255963"/>
                        <a:ext cx="4538663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09600" y="4837113"/>
          <a:ext cx="35814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9" name="Equation" r:id="rId8" imgW="1562040" imgH="393480" progId="Equation.DSMT4">
                  <p:embed/>
                </p:oleObj>
              </mc:Choice>
              <mc:Fallback>
                <p:oleObj name="Equation" r:id="rId8" imgW="15620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37113"/>
                        <a:ext cx="3581400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24400" y="4868863"/>
          <a:ext cx="350520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0" name="Equation" r:id="rId10" imgW="1650960" imgH="393480" progId="Equation.DSMT4">
                  <p:embed/>
                </p:oleObj>
              </mc:Choice>
              <mc:Fallback>
                <p:oleObj name="Equation" r:id="rId10" imgW="16509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68863"/>
                        <a:ext cx="3505200" cy="83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107950" y="3725863"/>
          <a:ext cx="48958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1" name="Equation" r:id="rId12" imgW="2361960" imgH="228600" progId="Equation.DSMT4">
                  <p:embed/>
                </p:oleObj>
              </mc:Choice>
              <mc:Fallback>
                <p:oleObj name="Equation" r:id="rId12" imgW="236196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725863"/>
                        <a:ext cx="4895850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4970463" y="3744913"/>
          <a:ext cx="40655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2" name="Equation" r:id="rId14" imgW="1955520" imgH="228600" progId="Equation.DSMT4">
                  <p:embed/>
                </p:oleObj>
              </mc:Choice>
              <mc:Fallback>
                <p:oleObj name="Equation" r:id="rId14" imgW="195552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3744913"/>
                        <a:ext cx="406558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539750" y="4335463"/>
          <a:ext cx="32718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3" name="Equation" r:id="rId16" imgW="1562040" imgH="228600" progId="Equation.DSMT4">
                  <p:embed/>
                </p:oleObj>
              </mc:Choice>
              <mc:Fallback>
                <p:oleObj name="Equation" r:id="rId16" imgW="156204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335463"/>
                        <a:ext cx="3271838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2" name="Object 16"/>
          <p:cNvGraphicFramePr>
            <a:graphicFrameLocks noChangeAspect="1"/>
          </p:cNvGraphicFramePr>
          <p:nvPr/>
        </p:nvGraphicFramePr>
        <p:xfrm>
          <a:off x="3954463" y="4191000"/>
          <a:ext cx="2849562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4" name="Equation" r:id="rId18" imgW="1358640" imgH="393480" progId="Equation.DSMT4">
                  <p:embed/>
                </p:oleObj>
              </mc:Choice>
              <mc:Fallback>
                <p:oleObj name="Equation" r:id="rId18" imgW="135864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4191000"/>
                        <a:ext cx="2849562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5148263" y="692150"/>
            <a:ext cx="3708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800">
                <a:latin typeface="Times New Roman" panose="02020603050405020304" pitchFamily="18" charset="0"/>
              </a:rPr>
              <a:t> </a:t>
            </a:r>
            <a:r>
              <a:rPr kumimoji="1" lang="zh-CN" altLang="en-US" sz="2800">
                <a:latin typeface="Times New Roman" panose="02020603050405020304" pitchFamily="18" charset="0"/>
              </a:rPr>
              <a:t>在</a:t>
            </a:r>
            <a:r>
              <a:rPr kumimoji="1" lang="zh-CN" altLang="en-US" sz="2800">
                <a:solidFill>
                  <a:srgbClr val="FF33CC"/>
                </a:solidFill>
                <a:latin typeface="Times New Roman" panose="02020603050405020304" pitchFamily="18" charset="0"/>
              </a:rPr>
              <a:t>△</a:t>
            </a:r>
            <a:r>
              <a:rPr kumimoji="1" lang="en-US" altLang="zh-CN" sz="2800" i="1">
                <a:solidFill>
                  <a:srgbClr val="FF33CC"/>
                </a:solidFill>
                <a:latin typeface="Times New Roman" panose="02020603050405020304" pitchFamily="18" charset="0"/>
              </a:rPr>
              <a:t>QMC</a:t>
            </a:r>
            <a:r>
              <a:rPr kumimoji="1" lang="zh-CN" altLang="en-US" sz="2800">
                <a:latin typeface="Times New Roman" panose="02020603050405020304" pitchFamily="18" charset="0"/>
              </a:rPr>
              <a:t>和</a:t>
            </a:r>
            <a:r>
              <a:rPr kumimoji="1" lang="zh-CN" altLang="en-US" sz="2800">
                <a:solidFill>
                  <a:srgbClr val="3333FF"/>
                </a:solidFill>
                <a:latin typeface="Times New Roman" panose="02020603050405020304" pitchFamily="18" charset="0"/>
              </a:rPr>
              <a:t>△</a:t>
            </a:r>
            <a:r>
              <a:rPr kumimoji="1" lang="en-US" altLang="zh-CN" sz="2800" i="1">
                <a:solidFill>
                  <a:srgbClr val="3333FF"/>
                </a:solidFill>
                <a:latin typeface="Times New Roman" panose="02020603050405020304" pitchFamily="18" charset="0"/>
              </a:rPr>
              <a:t>Q</a:t>
            </a:r>
            <a:r>
              <a:rPr kumimoji="1" lang="en-US" altLang="zh-CN" sz="2800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1" lang="en-US" altLang="zh-CN" sz="2800" i="1">
                <a:solidFill>
                  <a:srgbClr val="3333FF"/>
                </a:solidFill>
                <a:latin typeface="Times New Roman" panose="02020603050405020304" pitchFamily="18" charset="0"/>
              </a:rPr>
              <a:t>MC</a:t>
            </a:r>
          </a:p>
          <a:p>
            <a:pPr algn="l">
              <a:spcBef>
                <a:spcPct val="50000"/>
              </a:spcBef>
            </a:pPr>
            <a:r>
              <a:rPr kumimoji="1" lang="zh-CN" altLang="en-US" sz="2800">
                <a:latin typeface="Times New Roman" panose="02020603050405020304" pitchFamily="18" charset="0"/>
              </a:rPr>
              <a:t>中分别应用余弦公式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003800" y="1174750"/>
          <a:ext cx="35814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13" name="Equation" r:id="rId3" imgW="1562040" imgH="393480" progId="Equation.DSMT4">
                  <p:embed/>
                </p:oleObj>
              </mc:Choice>
              <mc:Fallback>
                <p:oleObj name="Equation" r:id="rId3" imgW="15620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174750"/>
                        <a:ext cx="358140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5003800" y="2012950"/>
          <a:ext cx="35052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14" name="Equation" r:id="rId5" imgW="1650960" imgH="393480" progId="Equation.DSMT4">
                  <p:embed/>
                </p:oleObj>
              </mc:Choice>
              <mc:Fallback>
                <p:oleObj name="Equation" r:id="rId5" imgW="16509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012950"/>
                        <a:ext cx="3505200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5187950" y="260350"/>
          <a:ext cx="11525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15" name="Equation" r:id="rId7" imgW="533160" imgH="419040" progId="Equation.DSMT4">
                  <p:embed/>
                </p:oleObj>
              </mc:Choice>
              <mc:Fallback>
                <p:oleObj name="Equation" r:id="rId7" imgW="5331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260350"/>
                        <a:ext cx="115252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6389688" y="260350"/>
          <a:ext cx="15367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16" name="Equation" r:id="rId9" imgW="711000" imgH="419040" progId="Equation.DSMT4">
                  <p:embed/>
                </p:oleObj>
              </mc:Choice>
              <mc:Fallback>
                <p:oleObj name="Equation" r:id="rId9" imgW="71100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260350"/>
                        <a:ext cx="15367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874713" y="3081338"/>
          <a:ext cx="268605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17" name="Equation" r:id="rId11" imgW="1384200" imgH="596880" progId="Equation.DSMT4">
                  <p:embed/>
                </p:oleObj>
              </mc:Choice>
              <mc:Fallback>
                <p:oleObj name="Equation" r:id="rId11" imgW="1384200" imgH="596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81338"/>
                        <a:ext cx="2686050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3630613" y="3081338"/>
          <a:ext cx="256857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18" name="Equation" r:id="rId13" imgW="1320480" imgH="596880" progId="Equation.DSMT4">
                  <p:embed/>
                </p:oleObj>
              </mc:Choice>
              <mc:Fallback>
                <p:oleObj name="Equation" r:id="rId13" imgW="1320480" imgH="596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3" y="3081338"/>
                        <a:ext cx="2568575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809625" y="4375150"/>
          <a:ext cx="14287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19" name="Equation" r:id="rId15" imgW="761760" imgH="444240" progId="Equation.DSMT4">
                  <p:embed/>
                </p:oleObj>
              </mc:Choice>
              <mc:Fallback>
                <p:oleObj name="Equation" r:id="rId15" imgW="761760" imgH="444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4375150"/>
                        <a:ext cx="142875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398713" y="4376738"/>
          <a:ext cx="137477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0" name="Equation" r:id="rId17" imgW="723600" imgH="444240" progId="Equation.DSMT4">
                  <p:embed/>
                </p:oleObj>
              </mc:Choice>
              <mc:Fallback>
                <p:oleObj name="Equation" r:id="rId17" imgW="723600" imgH="444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4376738"/>
                        <a:ext cx="1374775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5" name="Object 15"/>
          <p:cNvGraphicFramePr>
            <a:graphicFrameLocks noChangeAspect="1"/>
          </p:cNvGraphicFramePr>
          <p:nvPr/>
        </p:nvGraphicFramePr>
        <p:xfrm>
          <a:off x="3949700" y="4405313"/>
          <a:ext cx="14732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1" name="Equation" r:id="rId19" imgW="723600" imgH="393480" progId="Equation.DSMT4">
                  <p:embed/>
                </p:oleObj>
              </mc:Choice>
              <mc:Fallback>
                <p:oleObj name="Equation" r:id="rId19" imgW="72360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9700" y="4405313"/>
                        <a:ext cx="147320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5519738" y="4400550"/>
          <a:ext cx="14541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2" name="Equation" r:id="rId21" imgW="749160" imgH="419040" progId="Equation.DSMT4">
                  <p:embed/>
                </p:oleObj>
              </mc:Choice>
              <mc:Fallback>
                <p:oleObj name="Equation" r:id="rId21" imgW="749160" imgH="419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4400550"/>
                        <a:ext cx="145415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9" name="Object 19"/>
          <p:cNvGraphicFramePr>
            <a:graphicFrameLocks noChangeAspect="1"/>
          </p:cNvGraphicFramePr>
          <p:nvPr/>
        </p:nvGraphicFramePr>
        <p:xfrm>
          <a:off x="7019925" y="4395788"/>
          <a:ext cx="12890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3" name="Equation" r:id="rId23" imgW="698400" imgH="419040" progId="Equation.DSMT4">
                  <p:embed/>
                </p:oleObj>
              </mc:Choice>
              <mc:Fallback>
                <p:oleObj name="Equation" r:id="rId23" imgW="698400" imgH="4190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4395788"/>
                        <a:ext cx="1289050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468313" y="5445125"/>
            <a:ext cx="82184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φ</a:t>
            </a:r>
            <a:r>
              <a:rPr kumimoji="1"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不同，</a:t>
            </a:r>
            <a:r>
              <a:rPr kumimoji="1" lang="en-US" altLang="zh-CN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s</a:t>
            </a: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kumimoji="1"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不同，即从</a:t>
            </a:r>
            <a:r>
              <a:rPr kumimoji="1" lang="en-US" altLang="zh-CN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Q</a:t>
            </a:r>
            <a:r>
              <a:rPr kumimoji="1"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点发出的同心光束不能保持同心性</a:t>
            </a:r>
          </a:p>
        </p:txBody>
      </p:sp>
      <p:pic>
        <p:nvPicPr>
          <p:cNvPr id="38992" name="Picture 80" descr="单球面折射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384175"/>
            <a:ext cx="4400550" cy="24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220" name="Picture 1132" descr="单球面折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476" y="792754"/>
            <a:ext cx="3913621" cy="219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1938"/>
            <a:ext cx="7772400" cy="1150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欲使折射光线保持同心性，必须</a:t>
            </a:r>
          </a:p>
          <a:p>
            <a:pPr>
              <a:lnSpc>
                <a:spcPct val="9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满足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近轴（傍轴）条件</a:t>
            </a:r>
            <a:endParaRPr lang="zh-CN" altLang="en-US" dirty="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873176"/>
              </p:ext>
            </p:extLst>
          </p:nvPr>
        </p:nvGraphicFramePr>
        <p:xfrm>
          <a:off x="1908175" y="2314798"/>
          <a:ext cx="7842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40" name="Equation" r:id="rId4" imgW="368280" imgH="203040" progId="Equation.DSMT4">
                  <p:embed/>
                </p:oleObj>
              </mc:Choice>
              <mc:Fallback>
                <p:oleObj name="Equation" r:id="rId4" imgW="3682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314798"/>
                        <a:ext cx="7842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980644"/>
              </p:ext>
            </p:extLst>
          </p:nvPr>
        </p:nvGraphicFramePr>
        <p:xfrm>
          <a:off x="3441700" y="2097311"/>
          <a:ext cx="1382713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41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2097311"/>
                        <a:ext cx="1382713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215092"/>
              </p:ext>
            </p:extLst>
          </p:nvPr>
        </p:nvGraphicFramePr>
        <p:xfrm>
          <a:off x="684213" y="3926111"/>
          <a:ext cx="30480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42" name="Equation" r:id="rId8" imgW="1333440" imgH="393480" progId="Equation.DSMT4">
                  <p:embed/>
                </p:oleObj>
              </mc:Choice>
              <mc:Fallback>
                <p:oleObj name="Equation" r:id="rId8" imgW="133344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926111"/>
                        <a:ext cx="30480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578219"/>
              </p:ext>
            </p:extLst>
          </p:nvPr>
        </p:nvGraphicFramePr>
        <p:xfrm>
          <a:off x="687388" y="2898998"/>
          <a:ext cx="15240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43" r:id="rId10" imgW="812447" imgH="457002" progId="Equation.3">
                  <p:embed/>
                </p:oleObj>
              </mc:Choice>
              <mc:Fallback>
                <p:oleObj r:id="rId10" imgW="812447" imgH="4570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2898998"/>
                        <a:ext cx="15240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797843"/>
              </p:ext>
            </p:extLst>
          </p:nvPr>
        </p:nvGraphicFramePr>
        <p:xfrm>
          <a:off x="2287588" y="2898998"/>
          <a:ext cx="14478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44" r:id="rId12" imgW="762000" imgH="457200" progId="Equation.3">
                  <p:embed/>
                </p:oleObj>
              </mc:Choice>
              <mc:Fallback>
                <p:oleObj r:id="rId12" imgW="7620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2898998"/>
                        <a:ext cx="1447800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241939"/>
              </p:ext>
            </p:extLst>
          </p:nvPr>
        </p:nvGraphicFramePr>
        <p:xfrm>
          <a:off x="3875088" y="2940273"/>
          <a:ext cx="14732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45" name="Equation" r:id="rId14" imgW="723600" imgH="393480" progId="Equation.DSMT4">
                  <p:embed/>
                </p:oleObj>
              </mc:Choice>
              <mc:Fallback>
                <p:oleObj name="Equation" r:id="rId14" imgW="72360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2940273"/>
                        <a:ext cx="147320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482431"/>
              </p:ext>
            </p:extLst>
          </p:nvPr>
        </p:nvGraphicFramePr>
        <p:xfrm>
          <a:off x="5446713" y="2935511"/>
          <a:ext cx="145256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46" name="Equation" r:id="rId16" imgW="749160" imgH="419040" progId="Equation.DSMT4">
                  <p:embed/>
                </p:oleObj>
              </mc:Choice>
              <mc:Fallback>
                <p:oleObj name="Equation" r:id="rId16" imgW="749160" imgH="419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713" y="2935511"/>
                        <a:ext cx="1452562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64996"/>
              </p:ext>
            </p:extLst>
          </p:nvPr>
        </p:nvGraphicFramePr>
        <p:xfrm>
          <a:off x="7019925" y="2932336"/>
          <a:ext cx="12890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47" name="Equation" r:id="rId18" imgW="698400" imgH="419040" progId="Equation.DSMT4">
                  <p:embed/>
                </p:oleObj>
              </mc:Choice>
              <mc:Fallback>
                <p:oleObj name="Equation" r:id="rId18" imgW="698400" imgH="419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932336"/>
                        <a:ext cx="128905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787018"/>
              </p:ext>
            </p:extLst>
          </p:nvPr>
        </p:nvGraphicFramePr>
        <p:xfrm>
          <a:off x="5622925" y="3876898"/>
          <a:ext cx="2262188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48" name="Equation" r:id="rId20" imgW="927000" imgH="393480" progId="Equation.DSMT4">
                  <p:embed/>
                </p:oleObj>
              </mc:Choice>
              <mc:Fallback>
                <p:oleObj name="Equation" r:id="rId20" imgW="92700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925" y="3876898"/>
                        <a:ext cx="2262188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478688"/>
              </p:ext>
            </p:extLst>
          </p:nvPr>
        </p:nvGraphicFramePr>
        <p:xfrm>
          <a:off x="1631950" y="4834161"/>
          <a:ext cx="13970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49" name="Equation" r:id="rId22" imgW="660240" imgH="393480" progId="Equation.DSMT4">
                  <p:embed/>
                </p:oleObj>
              </mc:Choice>
              <mc:Fallback>
                <p:oleObj name="Equation" r:id="rId22" imgW="66024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4834161"/>
                        <a:ext cx="1397000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446463" y="4959573"/>
            <a:ext cx="3862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宋体" panose="02010600030101010101" pitchFamily="2" charset="-122"/>
              </a:rPr>
              <a:t>折射球面的</a:t>
            </a:r>
            <a:r>
              <a:rPr kumimoji="1" lang="zh-CN" altLang="en-US" sz="32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光焦度</a:t>
            </a:r>
            <a:r>
              <a:rPr kumimoji="1" lang="zh-CN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0221" name="Text Box 1133"/>
          <p:cNvSpPr txBox="1">
            <a:spLocks noChangeArrowheads="1"/>
          </p:cNvSpPr>
          <p:nvPr/>
        </p:nvSpPr>
        <p:spPr bwMode="auto">
          <a:xfrm>
            <a:off x="4140200" y="4038823"/>
            <a:ext cx="993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3200" b="1">
                <a:solidFill>
                  <a:srgbClr val="FF6600"/>
                </a:solidFill>
                <a:ea typeface="楷体_GB2312" pitchFamily="49" charset="-122"/>
              </a:rPr>
              <a:t>取＋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907" grpId="0"/>
      <p:bldP spid="902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84" name="Group 116"/>
          <p:cNvGrpSpPr>
            <a:grpSpLocks/>
          </p:cNvGrpSpPr>
          <p:nvPr/>
        </p:nvGrpSpPr>
        <p:grpSpPr bwMode="auto">
          <a:xfrm>
            <a:off x="5624513" y="44450"/>
            <a:ext cx="3556000" cy="1838325"/>
            <a:chOff x="3543" y="85"/>
            <a:chExt cx="2240" cy="1158"/>
          </a:xfrm>
        </p:grpSpPr>
        <p:sp>
          <p:nvSpPr>
            <p:cNvPr id="58434" name="Freeform 66"/>
            <p:cNvSpPr>
              <a:spLocks/>
            </p:cNvSpPr>
            <p:nvPr/>
          </p:nvSpPr>
          <p:spPr bwMode="auto">
            <a:xfrm>
              <a:off x="4447" y="130"/>
              <a:ext cx="1318" cy="1113"/>
            </a:xfrm>
            <a:custGeom>
              <a:avLst/>
              <a:gdLst>
                <a:gd name="T0" fmla="*/ 408 w 3221"/>
                <a:gd name="T1" fmla="*/ 0 h 2721"/>
                <a:gd name="T2" fmla="*/ 3130 w 3221"/>
                <a:gd name="T3" fmla="*/ 0 h 2721"/>
                <a:gd name="T4" fmla="*/ 3039 w 3221"/>
                <a:gd name="T5" fmla="*/ 317 h 2721"/>
                <a:gd name="T6" fmla="*/ 3039 w 3221"/>
                <a:gd name="T7" fmla="*/ 725 h 2721"/>
                <a:gd name="T8" fmla="*/ 3130 w 3221"/>
                <a:gd name="T9" fmla="*/ 1088 h 2721"/>
                <a:gd name="T10" fmla="*/ 3221 w 3221"/>
                <a:gd name="T11" fmla="*/ 1497 h 2721"/>
                <a:gd name="T12" fmla="*/ 3175 w 3221"/>
                <a:gd name="T13" fmla="*/ 2041 h 2721"/>
                <a:gd name="T14" fmla="*/ 3130 w 3221"/>
                <a:gd name="T15" fmla="*/ 2404 h 2721"/>
                <a:gd name="T16" fmla="*/ 3130 w 3221"/>
                <a:gd name="T17" fmla="*/ 2721 h 2721"/>
                <a:gd name="T18" fmla="*/ 408 w 3221"/>
                <a:gd name="T19" fmla="*/ 2721 h 2721"/>
                <a:gd name="T20" fmla="*/ 136 w 3221"/>
                <a:gd name="T21" fmla="*/ 2222 h 2721"/>
                <a:gd name="T22" fmla="*/ 0 w 3221"/>
                <a:gd name="T23" fmla="*/ 1497 h 2721"/>
                <a:gd name="T24" fmla="*/ 45 w 3221"/>
                <a:gd name="T25" fmla="*/ 862 h 2721"/>
                <a:gd name="T26" fmla="*/ 227 w 3221"/>
                <a:gd name="T27" fmla="*/ 317 h 2721"/>
                <a:gd name="T28" fmla="*/ 408 w 3221"/>
                <a:gd name="T29" fmla="*/ 0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21" h="2721">
                  <a:moveTo>
                    <a:pt x="408" y="0"/>
                  </a:moveTo>
                  <a:lnTo>
                    <a:pt x="3130" y="0"/>
                  </a:lnTo>
                  <a:lnTo>
                    <a:pt x="3039" y="317"/>
                  </a:lnTo>
                  <a:lnTo>
                    <a:pt x="3039" y="725"/>
                  </a:lnTo>
                  <a:lnTo>
                    <a:pt x="3130" y="1088"/>
                  </a:lnTo>
                  <a:lnTo>
                    <a:pt x="3221" y="1497"/>
                  </a:lnTo>
                  <a:lnTo>
                    <a:pt x="3175" y="2041"/>
                  </a:lnTo>
                  <a:lnTo>
                    <a:pt x="3130" y="2404"/>
                  </a:lnTo>
                  <a:lnTo>
                    <a:pt x="3130" y="2721"/>
                  </a:lnTo>
                  <a:lnTo>
                    <a:pt x="408" y="2721"/>
                  </a:lnTo>
                  <a:lnTo>
                    <a:pt x="136" y="2222"/>
                  </a:lnTo>
                  <a:lnTo>
                    <a:pt x="0" y="1497"/>
                  </a:lnTo>
                  <a:lnTo>
                    <a:pt x="45" y="862"/>
                  </a:lnTo>
                  <a:lnTo>
                    <a:pt x="227" y="317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8435" name="Line 67"/>
            <p:cNvSpPr>
              <a:spLocks noChangeShapeType="1"/>
            </p:cNvSpPr>
            <p:nvPr/>
          </p:nvSpPr>
          <p:spPr bwMode="auto">
            <a:xfrm>
              <a:off x="3613" y="687"/>
              <a:ext cx="2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8436" name="Line 68"/>
            <p:cNvSpPr>
              <a:spLocks noChangeShapeType="1"/>
            </p:cNvSpPr>
            <p:nvPr/>
          </p:nvSpPr>
          <p:spPr bwMode="auto">
            <a:xfrm>
              <a:off x="3668" y="687"/>
              <a:ext cx="7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8439" name="Line 71"/>
            <p:cNvSpPr>
              <a:spLocks noChangeShapeType="1"/>
            </p:cNvSpPr>
            <p:nvPr/>
          </p:nvSpPr>
          <p:spPr bwMode="auto">
            <a:xfrm flipH="1" flipV="1">
              <a:off x="4285" y="176"/>
              <a:ext cx="826" cy="51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lg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441" name="Arc 73"/>
            <p:cNvSpPr>
              <a:spLocks/>
            </p:cNvSpPr>
            <p:nvPr/>
          </p:nvSpPr>
          <p:spPr bwMode="auto">
            <a:xfrm rot="10774919">
              <a:off x="4433" y="125"/>
              <a:ext cx="485" cy="1118"/>
            </a:xfrm>
            <a:custGeom>
              <a:avLst/>
              <a:gdLst>
                <a:gd name="G0" fmla="+- 0 0 0"/>
                <a:gd name="G1" fmla="+- 17153 0 0"/>
                <a:gd name="G2" fmla="+- 21600 0 0"/>
                <a:gd name="T0" fmla="*/ 13128 w 21600"/>
                <a:gd name="T1" fmla="*/ 0 h 34450"/>
                <a:gd name="T2" fmla="*/ 12938 w 21600"/>
                <a:gd name="T3" fmla="*/ 34450 h 34450"/>
                <a:gd name="T4" fmla="*/ 0 w 21600"/>
                <a:gd name="T5" fmla="*/ 17153 h 34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450" fill="none" extrusionOk="0">
                  <a:moveTo>
                    <a:pt x="13127" y="0"/>
                  </a:moveTo>
                  <a:cubicBezTo>
                    <a:pt x="18468" y="4087"/>
                    <a:pt x="21600" y="10428"/>
                    <a:pt x="21600" y="17153"/>
                  </a:cubicBezTo>
                  <a:cubicBezTo>
                    <a:pt x="21600" y="23961"/>
                    <a:pt x="18389" y="30371"/>
                    <a:pt x="12937" y="34449"/>
                  </a:cubicBezTo>
                </a:path>
                <a:path w="21600" h="34450" stroke="0" extrusionOk="0">
                  <a:moveTo>
                    <a:pt x="13127" y="0"/>
                  </a:moveTo>
                  <a:cubicBezTo>
                    <a:pt x="18468" y="4087"/>
                    <a:pt x="21600" y="10428"/>
                    <a:pt x="21600" y="17153"/>
                  </a:cubicBezTo>
                  <a:cubicBezTo>
                    <a:pt x="21600" y="23961"/>
                    <a:pt x="18389" y="30371"/>
                    <a:pt x="12937" y="34449"/>
                  </a:cubicBezTo>
                  <a:lnTo>
                    <a:pt x="0" y="17153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8442" name="Object 74"/>
            <p:cNvGraphicFramePr>
              <a:graphicFrameLocks noChangeAspect="1"/>
            </p:cNvGraphicFramePr>
            <p:nvPr/>
          </p:nvGraphicFramePr>
          <p:xfrm>
            <a:off x="4490" y="85"/>
            <a:ext cx="114" cy="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46" name="Equation" r:id="rId3" imgW="139680" imgH="152280" progId="Equation.3">
                    <p:embed/>
                  </p:oleObj>
                </mc:Choice>
                <mc:Fallback>
                  <p:oleObj name="Equation" r:id="rId3" imgW="139680" imgH="15228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0" y="85"/>
                          <a:ext cx="114" cy="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43" name="Object 75"/>
            <p:cNvGraphicFramePr>
              <a:graphicFrameLocks noChangeAspect="1"/>
            </p:cNvGraphicFramePr>
            <p:nvPr/>
          </p:nvGraphicFramePr>
          <p:xfrm>
            <a:off x="3765" y="164"/>
            <a:ext cx="103" cy="1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47" name="Equation" r:id="rId5" imgW="126720" imgH="139680" progId="Equation.3">
                    <p:embed/>
                  </p:oleObj>
                </mc:Choice>
                <mc:Fallback>
                  <p:oleObj name="Equation" r:id="rId5" imgW="126720" imgH="139680" progId="Equation.3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5" y="164"/>
                          <a:ext cx="103" cy="1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44" name="Object 76"/>
            <p:cNvGraphicFramePr>
              <a:graphicFrameLocks noChangeAspect="1"/>
            </p:cNvGraphicFramePr>
            <p:nvPr/>
          </p:nvGraphicFramePr>
          <p:xfrm>
            <a:off x="5097" y="130"/>
            <a:ext cx="317" cy="1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48" name="Equation" r:id="rId7" imgW="393480" imgH="177480" progId="Equation.DSMT4">
                    <p:embed/>
                  </p:oleObj>
                </mc:Choice>
                <mc:Fallback>
                  <p:oleObj name="Equation" r:id="rId7" imgW="393480" imgH="177480" progId="Equation.DSMT4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7" y="130"/>
                          <a:ext cx="317" cy="1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45" name="Object 77"/>
            <p:cNvGraphicFramePr>
              <a:graphicFrameLocks noChangeAspect="1"/>
            </p:cNvGraphicFramePr>
            <p:nvPr/>
          </p:nvGraphicFramePr>
          <p:xfrm>
            <a:off x="5129" y="678"/>
            <a:ext cx="108" cy="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49" name="Equation" r:id="rId9" imgW="152280" imgH="177480" progId="Equation.DSMT4">
                    <p:embed/>
                  </p:oleObj>
                </mc:Choice>
                <mc:Fallback>
                  <p:oleObj name="Equation" r:id="rId9" imgW="152280" imgH="177480" progId="Equation.DSMT4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9" y="678"/>
                          <a:ext cx="108" cy="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46" name="Object 78"/>
            <p:cNvGraphicFramePr>
              <a:graphicFrameLocks noChangeAspect="1"/>
            </p:cNvGraphicFramePr>
            <p:nvPr/>
          </p:nvGraphicFramePr>
          <p:xfrm>
            <a:off x="4336" y="673"/>
            <a:ext cx="108" cy="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50" name="Equation" r:id="rId11" imgW="152280" imgH="177480" progId="Equation.3">
                    <p:embed/>
                  </p:oleObj>
                </mc:Choice>
                <mc:Fallback>
                  <p:oleObj name="Equation" r:id="rId11" imgW="152280" imgH="177480" progId="Equation.3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6" y="673"/>
                          <a:ext cx="108" cy="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47" name="Object 79"/>
            <p:cNvGraphicFramePr>
              <a:graphicFrameLocks noChangeAspect="1"/>
            </p:cNvGraphicFramePr>
            <p:nvPr/>
          </p:nvGraphicFramePr>
          <p:xfrm>
            <a:off x="4695" y="478"/>
            <a:ext cx="103" cy="1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51" name="Equation" r:id="rId13" imgW="114120" imgH="126720" progId="Equation.3">
                    <p:embed/>
                  </p:oleObj>
                </mc:Choice>
                <mc:Fallback>
                  <p:oleObj name="Equation" r:id="rId13" imgW="114120" imgH="126720" progId="Equation.3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5" y="478"/>
                          <a:ext cx="103" cy="1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448" name="Line 80"/>
            <p:cNvSpPr>
              <a:spLocks noChangeShapeType="1"/>
            </p:cNvSpPr>
            <p:nvPr/>
          </p:nvSpPr>
          <p:spPr bwMode="auto">
            <a:xfrm flipV="1">
              <a:off x="3659" y="315"/>
              <a:ext cx="844" cy="3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449" name="Line 81"/>
            <p:cNvSpPr>
              <a:spLocks noChangeShapeType="1"/>
            </p:cNvSpPr>
            <p:nvPr/>
          </p:nvSpPr>
          <p:spPr bwMode="auto">
            <a:xfrm>
              <a:off x="4503" y="315"/>
              <a:ext cx="1119" cy="37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450" name="Arc 82"/>
            <p:cNvSpPr>
              <a:spLocks/>
            </p:cNvSpPr>
            <p:nvPr/>
          </p:nvSpPr>
          <p:spPr bwMode="auto">
            <a:xfrm rot="12792747">
              <a:off x="4353" y="283"/>
              <a:ext cx="157" cy="127"/>
            </a:xfrm>
            <a:custGeom>
              <a:avLst/>
              <a:gdLst>
                <a:gd name="G0" fmla="+- 0 0 0"/>
                <a:gd name="G1" fmla="+- 14004 0 0"/>
                <a:gd name="G2" fmla="+- 21600 0 0"/>
                <a:gd name="T0" fmla="*/ 16446 w 21600"/>
                <a:gd name="T1" fmla="*/ 0 h 17355"/>
                <a:gd name="T2" fmla="*/ 21338 w 21600"/>
                <a:gd name="T3" fmla="*/ 17355 h 17355"/>
                <a:gd name="T4" fmla="*/ 0 w 21600"/>
                <a:gd name="T5" fmla="*/ 14004 h 17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355" fill="none" extrusionOk="0">
                  <a:moveTo>
                    <a:pt x="16445" y="0"/>
                  </a:moveTo>
                  <a:cubicBezTo>
                    <a:pt x="19772" y="3907"/>
                    <a:pt x="21600" y="8872"/>
                    <a:pt x="21600" y="14004"/>
                  </a:cubicBezTo>
                  <a:cubicBezTo>
                    <a:pt x="21600" y="15126"/>
                    <a:pt x="21512" y="16246"/>
                    <a:pt x="21338" y="17355"/>
                  </a:cubicBezTo>
                </a:path>
                <a:path w="21600" h="17355" stroke="0" extrusionOk="0">
                  <a:moveTo>
                    <a:pt x="16445" y="0"/>
                  </a:moveTo>
                  <a:cubicBezTo>
                    <a:pt x="19772" y="3907"/>
                    <a:pt x="21600" y="8872"/>
                    <a:pt x="21600" y="14004"/>
                  </a:cubicBezTo>
                  <a:cubicBezTo>
                    <a:pt x="21600" y="15126"/>
                    <a:pt x="21512" y="16246"/>
                    <a:pt x="21338" y="17355"/>
                  </a:cubicBezTo>
                  <a:lnTo>
                    <a:pt x="0" y="1400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52" name="Line 84"/>
            <p:cNvSpPr>
              <a:spLocks noChangeShapeType="1"/>
            </p:cNvSpPr>
            <p:nvPr/>
          </p:nvSpPr>
          <p:spPr bwMode="auto">
            <a:xfrm>
              <a:off x="3654" y="692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453" name="Line 85"/>
            <p:cNvSpPr>
              <a:spLocks noChangeShapeType="1"/>
            </p:cNvSpPr>
            <p:nvPr/>
          </p:nvSpPr>
          <p:spPr bwMode="auto">
            <a:xfrm>
              <a:off x="5621" y="692"/>
              <a:ext cx="0" cy="51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454" name="Line 86"/>
            <p:cNvSpPr>
              <a:spLocks noChangeShapeType="1"/>
            </p:cNvSpPr>
            <p:nvPr/>
          </p:nvSpPr>
          <p:spPr bwMode="auto">
            <a:xfrm>
              <a:off x="5120" y="687"/>
              <a:ext cx="0" cy="26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455" name="Line 87"/>
            <p:cNvSpPr>
              <a:spLocks noChangeShapeType="1"/>
            </p:cNvSpPr>
            <p:nvPr/>
          </p:nvSpPr>
          <p:spPr bwMode="auto">
            <a:xfrm>
              <a:off x="4433" y="687"/>
              <a:ext cx="0" cy="5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456" name="Line 88"/>
            <p:cNvSpPr>
              <a:spLocks noChangeShapeType="1"/>
            </p:cNvSpPr>
            <p:nvPr/>
          </p:nvSpPr>
          <p:spPr bwMode="auto">
            <a:xfrm>
              <a:off x="3654" y="1113"/>
              <a:ext cx="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457" name="Line 89"/>
            <p:cNvSpPr>
              <a:spLocks noChangeShapeType="1"/>
            </p:cNvSpPr>
            <p:nvPr/>
          </p:nvSpPr>
          <p:spPr bwMode="auto">
            <a:xfrm>
              <a:off x="4442" y="1113"/>
              <a:ext cx="117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58458" name="Object 90"/>
            <p:cNvGraphicFramePr>
              <a:graphicFrameLocks noChangeAspect="1"/>
            </p:cNvGraphicFramePr>
            <p:nvPr/>
          </p:nvGraphicFramePr>
          <p:xfrm>
            <a:off x="3987" y="989"/>
            <a:ext cx="124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52" name="Equation" r:id="rId15" imgW="114120" imgH="139680" progId="Equation.3">
                    <p:embed/>
                  </p:oleObj>
                </mc:Choice>
                <mc:Fallback>
                  <p:oleObj name="Equation" r:id="rId15" imgW="114120" imgH="139680" progId="Equation.3">
                    <p:embed/>
                    <p:pic>
                      <p:nvPicPr>
                        <p:cNvPr id="0" name="Object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7" y="989"/>
                          <a:ext cx="124" cy="1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59" name="Object 91"/>
            <p:cNvGraphicFramePr>
              <a:graphicFrameLocks noChangeAspect="1"/>
            </p:cNvGraphicFramePr>
            <p:nvPr/>
          </p:nvGraphicFramePr>
          <p:xfrm>
            <a:off x="4966" y="951"/>
            <a:ext cx="165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53" name="Equation" r:id="rId17" imgW="152280" imgH="177480" progId="Equation.DSMT4">
                    <p:embed/>
                  </p:oleObj>
                </mc:Choice>
                <mc:Fallback>
                  <p:oleObj name="Equation" r:id="rId17" imgW="152280" imgH="177480" progId="Equation.DSMT4">
                    <p:embed/>
                    <p:pic>
                      <p:nvPicPr>
                        <p:cNvPr id="0" name="Object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6" y="951"/>
                          <a:ext cx="165" cy="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460" name="Line 92"/>
            <p:cNvSpPr>
              <a:spLocks noChangeShapeType="1"/>
            </p:cNvSpPr>
            <p:nvPr/>
          </p:nvSpPr>
          <p:spPr bwMode="auto">
            <a:xfrm>
              <a:off x="4433" y="930"/>
              <a:ext cx="68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58461" name="Object 93"/>
            <p:cNvGraphicFramePr>
              <a:graphicFrameLocks noChangeAspect="1"/>
            </p:cNvGraphicFramePr>
            <p:nvPr/>
          </p:nvGraphicFramePr>
          <p:xfrm>
            <a:off x="4700" y="816"/>
            <a:ext cx="103" cy="1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54" name="Equation" r:id="rId19" imgW="114120" imgH="126720" progId="Equation.DSMT4">
                    <p:embed/>
                  </p:oleObj>
                </mc:Choice>
                <mc:Fallback>
                  <p:oleObj name="Equation" r:id="rId19" imgW="114120" imgH="126720" progId="Equation.DSMT4">
                    <p:embed/>
                    <p:pic>
                      <p:nvPicPr>
                        <p:cNvPr id="0" name="Object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0" y="816"/>
                          <a:ext cx="103" cy="1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63" name="Object 95"/>
            <p:cNvGraphicFramePr>
              <a:graphicFrameLocks noChangeAspect="1"/>
            </p:cNvGraphicFramePr>
            <p:nvPr/>
          </p:nvGraphicFramePr>
          <p:xfrm>
            <a:off x="3543" y="701"/>
            <a:ext cx="10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55" name="Equation" r:id="rId21" imgW="152280" imgH="203040" progId="Equation.3">
                    <p:embed/>
                  </p:oleObj>
                </mc:Choice>
                <mc:Fallback>
                  <p:oleObj name="Equation" r:id="rId21" imgW="152280" imgH="203040" progId="Equation.3">
                    <p:embed/>
                    <p:pic>
                      <p:nvPicPr>
                        <p:cNvPr id="0" name="Object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3" y="701"/>
                          <a:ext cx="108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64" name="Object 96"/>
            <p:cNvGraphicFramePr>
              <a:graphicFrameLocks noChangeAspect="1"/>
            </p:cNvGraphicFramePr>
            <p:nvPr/>
          </p:nvGraphicFramePr>
          <p:xfrm>
            <a:off x="4418" y="185"/>
            <a:ext cx="144" cy="1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56" name="Equation" r:id="rId23" imgW="203040" imgH="164880" progId="Equation.3">
                    <p:embed/>
                  </p:oleObj>
                </mc:Choice>
                <mc:Fallback>
                  <p:oleObj name="Equation" r:id="rId23" imgW="203040" imgH="164880" progId="Equation.3">
                    <p:embed/>
                    <p:pic>
                      <p:nvPicPr>
                        <p:cNvPr id="0" name="Object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8" y="185"/>
                          <a:ext cx="144" cy="1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65" name="Object 97"/>
            <p:cNvGraphicFramePr>
              <a:graphicFrameLocks noChangeAspect="1"/>
            </p:cNvGraphicFramePr>
            <p:nvPr/>
          </p:nvGraphicFramePr>
          <p:xfrm>
            <a:off x="5648" y="702"/>
            <a:ext cx="135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57" name="Equation" r:id="rId25" imgW="190440" imgH="203040" progId="Equation.DSMT4">
                    <p:embed/>
                  </p:oleObj>
                </mc:Choice>
                <mc:Fallback>
                  <p:oleObj name="Equation" r:id="rId25" imgW="190440" imgH="203040" progId="Equation.DSMT4">
                    <p:embed/>
                    <p:pic>
                      <p:nvPicPr>
                        <p:cNvPr id="0" name="Object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8" y="702"/>
                          <a:ext cx="135" cy="1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472" name="Line 104"/>
            <p:cNvSpPr>
              <a:spLocks noChangeShapeType="1"/>
            </p:cNvSpPr>
            <p:nvPr/>
          </p:nvSpPr>
          <p:spPr bwMode="auto">
            <a:xfrm>
              <a:off x="4619" y="130"/>
              <a:ext cx="1108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8473" name="Line 105"/>
            <p:cNvSpPr>
              <a:spLocks noChangeShapeType="1"/>
            </p:cNvSpPr>
            <p:nvPr/>
          </p:nvSpPr>
          <p:spPr bwMode="auto">
            <a:xfrm>
              <a:off x="4619" y="1243"/>
              <a:ext cx="1108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8474" name="Freeform 106"/>
            <p:cNvSpPr>
              <a:spLocks/>
            </p:cNvSpPr>
            <p:nvPr/>
          </p:nvSpPr>
          <p:spPr bwMode="auto">
            <a:xfrm>
              <a:off x="5683" y="130"/>
              <a:ext cx="86" cy="1113"/>
            </a:xfrm>
            <a:custGeom>
              <a:avLst/>
              <a:gdLst>
                <a:gd name="T0" fmla="*/ 105 w 211"/>
                <a:gd name="T1" fmla="*/ 0 h 2721"/>
                <a:gd name="T2" fmla="*/ 15 w 211"/>
                <a:gd name="T3" fmla="*/ 589 h 2721"/>
                <a:gd name="T4" fmla="*/ 196 w 211"/>
                <a:gd name="T5" fmla="*/ 1678 h 2721"/>
                <a:gd name="T6" fmla="*/ 105 w 211"/>
                <a:gd name="T7" fmla="*/ 2540 h 2721"/>
                <a:gd name="T8" fmla="*/ 105 w 211"/>
                <a:gd name="T9" fmla="*/ 2721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721">
                  <a:moveTo>
                    <a:pt x="105" y="0"/>
                  </a:moveTo>
                  <a:cubicBezTo>
                    <a:pt x="52" y="154"/>
                    <a:pt x="0" y="309"/>
                    <a:pt x="15" y="589"/>
                  </a:cubicBezTo>
                  <a:cubicBezTo>
                    <a:pt x="30" y="869"/>
                    <a:pt x="181" y="1353"/>
                    <a:pt x="196" y="1678"/>
                  </a:cubicBezTo>
                  <a:cubicBezTo>
                    <a:pt x="211" y="2003"/>
                    <a:pt x="120" y="2366"/>
                    <a:pt x="105" y="2540"/>
                  </a:cubicBezTo>
                  <a:cubicBezTo>
                    <a:pt x="90" y="2714"/>
                    <a:pt x="97" y="2717"/>
                    <a:pt x="105" y="2721"/>
                  </a:cubicBezTo>
                </a:path>
              </a:pathLst>
            </a:custGeom>
            <a:noFill/>
            <a:ln w="9525" cap="flat" cmpd="sng">
              <a:solidFill>
                <a:srgbClr val="EAEAEA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8475" name="Oval 107"/>
            <p:cNvSpPr>
              <a:spLocks noChangeArrowheads="1"/>
            </p:cNvSpPr>
            <p:nvPr/>
          </p:nvSpPr>
          <p:spPr bwMode="auto">
            <a:xfrm>
              <a:off x="3645" y="678"/>
              <a:ext cx="18" cy="1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8476" name="Oval 108"/>
            <p:cNvSpPr>
              <a:spLocks noChangeArrowheads="1"/>
            </p:cNvSpPr>
            <p:nvPr/>
          </p:nvSpPr>
          <p:spPr bwMode="auto">
            <a:xfrm>
              <a:off x="5612" y="677"/>
              <a:ext cx="18" cy="1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8477" name="Line 109"/>
            <p:cNvSpPr>
              <a:spLocks noChangeShapeType="1"/>
            </p:cNvSpPr>
            <p:nvPr/>
          </p:nvSpPr>
          <p:spPr bwMode="auto">
            <a:xfrm>
              <a:off x="3650" y="687"/>
              <a:ext cx="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8478" name="Line 110"/>
            <p:cNvSpPr>
              <a:spLocks noChangeShapeType="1"/>
            </p:cNvSpPr>
            <p:nvPr/>
          </p:nvSpPr>
          <p:spPr bwMode="auto">
            <a:xfrm>
              <a:off x="4670" y="687"/>
              <a:ext cx="3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8479" name="Line 111"/>
            <p:cNvSpPr>
              <a:spLocks noChangeShapeType="1"/>
            </p:cNvSpPr>
            <p:nvPr/>
          </p:nvSpPr>
          <p:spPr bwMode="auto">
            <a:xfrm flipV="1">
              <a:off x="3659" y="483"/>
              <a:ext cx="473" cy="2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480" name="Line 112"/>
            <p:cNvSpPr>
              <a:spLocks noChangeShapeType="1"/>
            </p:cNvSpPr>
            <p:nvPr/>
          </p:nvSpPr>
          <p:spPr bwMode="auto">
            <a:xfrm>
              <a:off x="4503" y="315"/>
              <a:ext cx="723" cy="2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481" name="Line 113"/>
            <p:cNvSpPr>
              <a:spLocks noChangeShapeType="1"/>
            </p:cNvSpPr>
            <p:nvPr/>
          </p:nvSpPr>
          <p:spPr bwMode="auto">
            <a:xfrm>
              <a:off x="4429" y="687"/>
              <a:ext cx="11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8482" name="Oval 114"/>
            <p:cNvSpPr>
              <a:spLocks noChangeArrowheads="1"/>
            </p:cNvSpPr>
            <p:nvPr/>
          </p:nvSpPr>
          <p:spPr bwMode="auto">
            <a:xfrm>
              <a:off x="5111" y="680"/>
              <a:ext cx="18" cy="18"/>
            </a:xfrm>
            <a:prstGeom prst="ellipse">
              <a:avLst/>
            </a:prstGeom>
            <a:solidFill>
              <a:srgbClr val="3333FF"/>
            </a:solidFill>
            <a:ln w="9525" algn="ctr">
              <a:solidFill>
                <a:srgbClr val="3333FF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1412875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宋体" panose="02010600030101010101" pitchFamily="2" charset="-122"/>
              </a:rPr>
              <a:t>平行光入射</a:t>
            </a:r>
            <a:r>
              <a:rPr kumimoji="1" lang="zh-CN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11188" y="2971800"/>
            <a:ext cx="741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像方焦距</a:t>
            </a:r>
            <a:r>
              <a:rPr kumimoji="1" lang="zh-CN" altLang="en-US" sz="3200">
                <a:latin typeface="宋体" panose="02010600030101010101" pitchFamily="2" charset="-122"/>
              </a:rPr>
              <a:t>，像点</a:t>
            </a:r>
            <a:r>
              <a:rPr kumimoji="1" lang="en-US" altLang="zh-CN" sz="3200" i="1">
                <a:latin typeface="Times New Roman" panose="02020603050405020304" pitchFamily="18" charset="0"/>
              </a:rPr>
              <a:t>Q′</a:t>
            </a:r>
            <a:r>
              <a:rPr kumimoji="1" lang="zh-CN" altLang="en-US" sz="3200">
                <a:latin typeface="宋体" panose="02010600030101010101" pitchFamily="2" charset="-122"/>
              </a:rPr>
              <a:t>所在位置为</a:t>
            </a: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像方焦点</a:t>
            </a:r>
            <a:r>
              <a:rPr kumimoji="1" lang="zh-CN" altLang="en-US" sz="320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886075" y="1484313"/>
          <a:ext cx="11811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58" name="Equation" r:id="rId27" imgW="380880" imgH="139680" progId="Equation.3">
                  <p:embed/>
                </p:oleObj>
              </mc:Choice>
              <mc:Fallback>
                <p:oleObj name="Equation" r:id="rId27" imgW="3808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1484313"/>
                        <a:ext cx="1181100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350838" y="1916113"/>
          <a:ext cx="34036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59" name="Equation" r:id="rId29" imgW="1231560" imgH="393480" progId="Equation.DSMT4">
                  <p:embed/>
                </p:oleObj>
              </mc:Choice>
              <mc:Fallback>
                <p:oleObj name="Equation" r:id="rId29" imgW="12315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1916113"/>
                        <a:ext cx="34036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2124075" y="141288"/>
          <a:ext cx="28082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60" r:id="rId31" imgW="965200" imgH="393700" progId="Equation.3">
                  <p:embed/>
                </p:oleObj>
              </mc:Choice>
              <mc:Fallback>
                <p:oleObj r:id="rId31" imgW="9652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41288"/>
                        <a:ext cx="280828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3619500" y="3541713"/>
          <a:ext cx="12398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61" r:id="rId33" imgW="418918" imgH="177723" progId="Equation.3">
                  <p:embed/>
                </p:oleObj>
              </mc:Choice>
              <mc:Fallback>
                <p:oleObj r:id="rId33" imgW="418918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3541713"/>
                        <a:ext cx="12398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755650" y="4005263"/>
          <a:ext cx="33115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62" name="Equation" r:id="rId35" imgW="1168200" imgH="393480" progId="Equation.DSMT4">
                  <p:embed/>
                </p:oleObj>
              </mc:Choice>
              <mc:Fallback>
                <p:oleObj name="Equation" r:id="rId35" imgW="11682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005263"/>
                        <a:ext cx="3311525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11188" y="3581400"/>
            <a:ext cx="3313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宋体" panose="02010600030101010101" pitchFamily="2" charset="-122"/>
              </a:rPr>
              <a:t>折射光为平行光</a:t>
            </a:r>
            <a:r>
              <a:rPr kumimoji="1" lang="zh-CN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84213" y="5084763"/>
            <a:ext cx="72723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 b="1">
                <a:solidFill>
                  <a:srgbClr val="333399"/>
                </a:solidFill>
                <a:latin typeface="楷体_GB2312" pitchFamily="49" charset="-122"/>
                <a:ea typeface="楷体_GB2312" pitchFamily="49" charset="-122"/>
              </a:rPr>
              <a:t>物方焦距</a:t>
            </a:r>
            <a:r>
              <a:rPr kumimoji="1" lang="zh-CN" altLang="en-US" sz="3200">
                <a:latin typeface="宋体" panose="02010600030101010101" pitchFamily="2" charset="-122"/>
              </a:rPr>
              <a:t>，物点</a:t>
            </a:r>
            <a:r>
              <a:rPr kumimoji="1" lang="en-US" altLang="zh-CN" sz="3200" i="1">
                <a:latin typeface="Times New Roman" panose="02020603050405020304" pitchFamily="18" charset="0"/>
              </a:rPr>
              <a:t>Q</a:t>
            </a:r>
            <a:r>
              <a:rPr kumimoji="1" lang="zh-CN" altLang="en-US" sz="3200">
                <a:latin typeface="宋体" panose="02010600030101010101" pitchFamily="2" charset="-122"/>
              </a:rPr>
              <a:t>所在位置为</a:t>
            </a:r>
            <a:r>
              <a:rPr kumimoji="1" lang="zh-CN" altLang="en-US" sz="3200" b="1">
                <a:solidFill>
                  <a:srgbClr val="333399"/>
                </a:solidFill>
                <a:latin typeface="楷体_GB2312" pitchFamily="49" charset="-122"/>
                <a:ea typeface="楷体_GB2312" pitchFamily="49" charset="-122"/>
              </a:rPr>
              <a:t>物方焦点</a:t>
            </a:r>
            <a:r>
              <a:rPr kumimoji="1" lang="zh-CN" altLang="en-US" sz="320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8927" name="Object 15"/>
          <p:cNvGraphicFramePr>
            <a:graphicFrameLocks noChangeAspect="1"/>
          </p:cNvGraphicFramePr>
          <p:nvPr/>
        </p:nvGraphicFramePr>
        <p:xfrm>
          <a:off x="1820863" y="5516563"/>
          <a:ext cx="2019300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63" name="Equation" r:id="rId37" imgW="672840" imgH="393480" progId="Equation.DSMT4">
                  <p:embed/>
                </p:oleObj>
              </mc:Choice>
              <mc:Fallback>
                <p:oleObj name="Equation" r:id="rId37" imgW="6728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5516563"/>
                        <a:ext cx="2019300" cy="116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4306888" y="573405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>
                <a:latin typeface="Times New Roman" panose="02020603050405020304" pitchFamily="18" charset="0"/>
              </a:rPr>
              <a:t>Gauss</a:t>
            </a:r>
            <a:r>
              <a:rPr kumimoji="1" lang="zh-CN" altLang="en-US" sz="3200">
                <a:latin typeface="Times New Roman" panose="02020603050405020304" pitchFamily="18" charset="0"/>
              </a:rPr>
              <a:t>公式 </a:t>
            </a:r>
          </a:p>
        </p:txBody>
      </p:sp>
      <p:grpSp>
        <p:nvGrpSpPr>
          <p:cNvPr id="58485" name="Group 117"/>
          <p:cNvGrpSpPr>
            <a:grpSpLocks/>
          </p:cNvGrpSpPr>
          <p:nvPr/>
        </p:nvGrpSpPr>
        <p:grpSpPr bwMode="auto">
          <a:xfrm>
            <a:off x="3779838" y="1412875"/>
            <a:ext cx="3527425" cy="1655763"/>
            <a:chOff x="2472" y="890"/>
            <a:chExt cx="2222" cy="1043"/>
          </a:xfrm>
        </p:grpSpPr>
        <p:sp>
          <p:nvSpPr>
            <p:cNvPr id="58394" name="Arc 26"/>
            <p:cNvSpPr>
              <a:spLocks/>
            </p:cNvSpPr>
            <p:nvPr/>
          </p:nvSpPr>
          <p:spPr bwMode="auto">
            <a:xfrm>
              <a:off x="3251" y="937"/>
              <a:ext cx="841" cy="996"/>
            </a:xfrm>
            <a:custGeom>
              <a:avLst/>
              <a:gdLst>
                <a:gd name="G0" fmla="+- 21600 0 0"/>
                <a:gd name="G1" fmla="+- 12849 0 0"/>
                <a:gd name="G2" fmla="+- 21600 0 0"/>
                <a:gd name="T0" fmla="*/ 4160 w 21600"/>
                <a:gd name="T1" fmla="*/ 25593 h 25593"/>
                <a:gd name="T2" fmla="*/ 4237 w 21600"/>
                <a:gd name="T3" fmla="*/ 0 h 25593"/>
                <a:gd name="T4" fmla="*/ 21600 w 21600"/>
                <a:gd name="T5" fmla="*/ 12849 h 25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593" fill="none" extrusionOk="0">
                  <a:moveTo>
                    <a:pt x="4160" y="25592"/>
                  </a:moveTo>
                  <a:cubicBezTo>
                    <a:pt x="1456" y="21893"/>
                    <a:pt x="0" y="17430"/>
                    <a:pt x="0" y="12849"/>
                  </a:cubicBezTo>
                  <a:cubicBezTo>
                    <a:pt x="-1" y="8222"/>
                    <a:pt x="1485" y="3718"/>
                    <a:pt x="4237" y="0"/>
                  </a:cubicBezTo>
                </a:path>
                <a:path w="21600" h="25593" stroke="0" extrusionOk="0">
                  <a:moveTo>
                    <a:pt x="4160" y="25592"/>
                  </a:moveTo>
                  <a:cubicBezTo>
                    <a:pt x="1456" y="21893"/>
                    <a:pt x="0" y="17430"/>
                    <a:pt x="0" y="12849"/>
                  </a:cubicBezTo>
                  <a:cubicBezTo>
                    <a:pt x="-1" y="8222"/>
                    <a:pt x="1485" y="3718"/>
                    <a:pt x="4237" y="0"/>
                  </a:cubicBezTo>
                  <a:lnTo>
                    <a:pt x="21600" y="12849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395" name="Line 27"/>
            <p:cNvSpPr>
              <a:spLocks noChangeShapeType="1"/>
            </p:cNvSpPr>
            <p:nvPr/>
          </p:nvSpPr>
          <p:spPr bwMode="auto">
            <a:xfrm>
              <a:off x="2472" y="1439"/>
              <a:ext cx="2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396" name="Line 28"/>
            <p:cNvSpPr>
              <a:spLocks noChangeShapeType="1"/>
            </p:cNvSpPr>
            <p:nvPr/>
          </p:nvSpPr>
          <p:spPr bwMode="auto">
            <a:xfrm>
              <a:off x="2541" y="1162"/>
              <a:ext cx="7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397" name="Line 29"/>
            <p:cNvSpPr>
              <a:spLocks noChangeShapeType="1"/>
            </p:cNvSpPr>
            <p:nvPr/>
          </p:nvSpPr>
          <p:spPr bwMode="auto">
            <a:xfrm>
              <a:off x="3305" y="1162"/>
              <a:ext cx="1297" cy="3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398" name="Line 30"/>
            <p:cNvSpPr>
              <a:spLocks noChangeShapeType="1"/>
            </p:cNvSpPr>
            <p:nvPr/>
          </p:nvSpPr>
          <p:spPr bwMode="auto">
            <a:xfrm>
              <a:off x="2495" y="1300"/>
              <a:ext cx="7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399" name="Line 31"/>
            <p:cNvSpPr>
              <a:spLocks noChangeShapeType="1"/>
            </p:cNvSpPr>
            <p:nvPr/>
          </p:nvSpPr>
          <p:spPr bwMode="auto">
            <a:xfrm>
              <a:off x="3259" y="1300"/>
              <a:ext cx="1435" cy="2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00" name="Line 32"/>
            <p:cNvSpPr>
              <a:spLocks noChangeShapeType="1"/>
            </p:cNvSpPr>
            <p:nvPr/>
          </p:nvSpPr>
          <p:spPr bwMode="auto">
            <a:xfrm>
              <a:off x="2727" y="1162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01" name="Line 33"/>
            <p:cNvSpPr>
              <a:spLocks noChangeShapeType="1"/>
            </p:cNvSpPr>
            <p:nvPr/>
          </p:nvSpPr>
          <p:spPr bwMode="auto">
            <a:xfrm>
              <a:off x="2703" y="1300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02" name="Line 34"/>
            <p:cNvSpPr>
              <a:spLocks noChangeShapeType="1"/>
            </p:cNvSpPr>
            <p:nvPr/>
          </p:nvSpPr>
          <p:spPr bwMode="auto">
            <a:xfrm>
              <a:off x="3537" y="1231"/>
              <a:ext cx="231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03" name="Line 35"/>
            <p:cNvSpPr>
              <a:spLocks noChangeShapeType="1"/>
            </p:cNvSpPr>
            <p:nvPr/>
          </p:nvSpPr>
          <p:spPr bwMode="auto">
            <a:xfrm>
              <a:off x="3421" y="1323"/>
              <a:ext cx="301" cy="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04" name="Line 36"/>
            <p:cNvSpPr>
              <a:spLocks noChangeShapeType="1"/>
            </p:cNvSpPr>
            <p:nvPr/>
          </p:nvSpPr>
          <p:spPr bwMode="auto">
            <a:xfrm>
              <a:off x="3249" y="1439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05" name="Line 37"/>
            <p:cNvSpPr>
              <a:spLocks noChangeShapeType="1"/>
            </p:cNvSpPr>
            <p:nvPr/>
          </p:nvSpPr>
          <p:spPr bwMode="auto">
            <a:xfrm>
              <a:off x="4208" y="1439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06" name="Line 38"/>
            <p:cNvSpPr>
              <a:spLocks noChangeShapeType="1"/>
            </p:cNvSpPr>
            <p:nvPr/>
          </p:nvSpPr>
          <p:spPr bwMode="auto">
            <a:xfrm>
              <a:off x="3259" y="1810"/>
              <a:ext cx="9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8407" name="Object 39"/>
            <p:cNvGraphicFramePr>
              <a:graphicFrameLocks noChangeAspect="1"/>
            </p:cNvGraphicFramePr>
            <p:nvPr/>
          </p:nvGraphicFramePr>
          <p:xfrm>
            <a:off x="3081" y="1416"/>
            <a:ext cx="17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64" name="Equation" r:id="rId39" imgW="152280" imgH="177480" progId="Equation.DSMT4">
                    <p:embed/>
                  </p:oleObj>
                </mc:Choice>
                <mc:Fallback>
                  <p:oleObj name="Equation" r:id="rId39" imgW="152280" imgH="17748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1" y="1416"/>
                          <a:ext cx="17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08" name="Object 40"/>
            <p:cNvGraphicFramePr>
              <a:graphicFrameLocks noChangeAspect="1"/>
            </p:cNvGraphicFramePr>
            <p:nvPr/>
          </p:nvGraphicFramePr>
          <p:xfrm>
            <a:off x="4023" y="1416"/>
            <a:ext cx="222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65" name="Equation" r:id="rId41" imgW="190440" imgH="203040" progId="Equation.DSMT4">
                    <p:embed/>
                  </p:oleObj>
                </mc:Choice>
                <mc:Fallback>
                  <p:oleObj name="Equation" r:id="rId41" imgW="190440" imgH="20304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3" y="1416"/>
                          <a:ext cx="222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09" name="Object 41"/>
            <p:cNvGraphicFramePr>
              <a:graphicFrameLocks noChangeAspect="1"/>
            </p:cNvGraphicFramePr>
            <p:nvPr/>
          </p:nvGraphicFramePr>
          <p:xfrm>
            <a:off x="3638" y="1594"/>
            <a:ext cx="223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66" name="Equation" r:id="rId43" imgW="190440" imgH="203040" progId="Equation.DSMT4">
                    <p:embed/>
                  </p:oleObj>
                </mc:Choice>
                <mc:Fallback>
                  <p:oleObj name="Equation" r:id="rId43" imgW="190440" imgH="20304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8" y="1594"/>
                          <a:ext cx="223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10" name="Object 42"/>
            <p:cNvGraphicFramePr>
              <a:graphicFrameLocks noChangeAspect="1"/>
            </p:cNvGraphicFramePr>
            <p:nvPr/>
          </p:nvGraphicFramePr>
          <p:xfrm>
            <a:off x="3016" y="953"/>
            <a:ext cx="148" cy="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67" name="Equation" r:id="rId45" imgW="126720" imgH="139680" progId="Equation.DSMT4">
                    <p:embed/>
                  </p:oleObj>
                </mc:Choice>
                <mc:Fallback>
                  <p:oleObj name="Equation" r:id="rId45" imgW="126720" imgH="139680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953"/>
                          <a:ext cx="148" cy="1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11" name="Object 43"/>
            <p:cNvGraphicFramePr>
              <a:graphicFrameLocks noChangeAspect="1"/>
            </p:cNvGraphicFramePr>
            <p:nvPr/>
          </p:nvGraphicFramePr>
          <p:xfrm>
            <a:off x="3424" y="890"/>
            <a:ext cx="19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68" name="Equation" r:id="rId47" imgW="164880" imgH="177480" progId="Equation.DSMT4">
                    <p:embed/>
                  </p:oleObj>
                </mc:Choice>
                <mc:Fallback>
                  <p:oleObj name="Equation" r:id="rId47" imgW="164880" imgH="177480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890"/>
                          <a:ext cx="193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412" name="Line 44"/>
            <p:cNvSpPr>
              <a:spLocks noChangeShapeType="1"/>
            </p:cNvSpPr>
            <p:nvPr/>
          </p:nvSpPr>
          <p:spPr bwMode="auto">
            <a:xfrm>
              <a:off x="4301" y="1463"/>
              <a:ext cx="231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13" name="Line 45"/>
            <p:cNvSpPr>
              <a:spLocks noChangeShapeType="1"/>
            </p:cNvSpPr>
            <p:nvPr/>
          </p:nvSpPr>
          <p:spPr bwMode="auto">
            <a:xfrm>
              <a:off x="4370" y="1462"/>
              <a:ext cx="301" cy="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8433" name="Group 65"/>
          <p:cNvGrpSpPr>
            <a:grpSpLocks/>
          </p:cNvGrpSpPr>
          <p:nvPr/>
        </p:nvGrpSpPr>
        <p:grpSpPr bwMode="auto">
          <a:xfrm>
            <a:off x="4718050" y="3435350"/>
            <a:ext cx="3382963" cy="1722438"/>
            <a:chOff x="295" y="1344"/>
            <a:chExt cx="4037" cy="2056"/>
          </a:xfrm>
        </p:grpSpPr>
        <p:sp>
          <p:nvSpPr>
            <p:cNvPr id="58415" name="Arc 47"/>
            <p:cNvSpPr>
              <a:spLocks/>
            </p:cNvSpPr>
            <p:nvPr/>
          </p:nvSpPr>
          <p:spPr bwMode="auto">
            <a:xfrm>
              <a:off x="2684" y="1447"/>
              <a:ext cx="1648" cy="1953"/>
            </a:xfrm>
            <a:custGeom>
              <a:avLst/>
              <a:gdLst>
                <a:gd name="G0" fmla="+- 21600 0 0"/>
                <a:gd name="G1" fmla="+- 12849 0 0"/>
                <a:gd name="G2" fmla="+- 21600 0 0"/>
                <a:gd name="T0" fmla="*/ 4160 w 21600"/>
                <a:gd name="T1" fmla="*/ 25593 h 25593"/>
                <a:gd name="T2" fmla="*/ 4237 w 21600"/>
                <a:gd name="T3" fmla="*/ 0 h 25593"/>
                <a:gd name="T4" fmla="*/ 21600 w 21600"/>
                <a:gd name="T5" fmla="*/ 12849 h 25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593" fill="none" extrusionOk="0">
                  <a:moveTo>
                    <a:pt x="4160" y="25592"/>
                  </a:moveTo>
                  <a:cubicBezTo>
                    <a:pt x="1456" y="21893"/>
                    <a:pt x="0" y="17430"/>
                    <a:pt x="0" y="12849"/>
                  </a:cubicBezTo>
                  <a:cubicBezTo>
                    <a:pt x="-1" y="8222"/>
                    <a:pt x="1485" y="3718"/>
                    <a:pt x="4237" y="0"/>
                  </a:cubicBezTo>
                </a:path>
                <a:path w="21600" h="25593" stroke="0" extrusionOk="0">
                  <a:moveTo>
                    <a:pt x="4160" y="25592"/>
                  </a:moveTo>
                  <a:cubicBezTo>
                    <a:pt x="1456" y="21893"/>
                    <a:pt x="0" y="17430"/>
                    <a:pt x="0" y="12849"/>
                  </a:cubicBezTo>
                  <a:cubicBezTo>
                    <a:pt x="-1" y="8222"/>
                    <a:pt x="1485" y="3718"/>
                    <a:pt x="4237" y="0"/>
                  </a:cubicBezTo>
                  <a:lnTo>
                    <a:pt x="21600" y="12849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16" name="Line 48"/>
            <p:cNvSpPr>
              <a:spLocks noChangeShapeType="1"/>
            </p:cNvSpPr>
            <p:nvPr/>
          </p:nvSpPr>
          <p:spPr bwMode="auto">
            <a:xfrm>
              <a:off x="476" y="2432"/>
              <a:ext cx="34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17" name="Line 49"/>
            <p:cNvSpPr>
              <a:spLocks noChangeShapeType="1"/>
            </p:cNvSpPr>
            <p:nvPr/>
          </p:nvSpPr>
          <p:spPr bwMode="auto">
            <a:xfrm>
              <a:off x="2789" y="1888"/>
              <a:ext cx="10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18" name="Line 50"/>
            <p:cNvSpPr>
              <a:spLocks noChangeShapeType="1"/>
            </p:cNvSpPr>
            <p:nvPr/>
          </p:nvSpPr>
          <p:spPr bwMode="auto">
            <a:xfrm flipV="1">
              <a:off x="657" y="2160"/>
              <a:ext cx="204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19" name="Line 51"/>
            <p:cNvSpPr>
              <a:spLocks noChangeShapeType="1"/>
            </p:cNvSpPr>
            <p:nvPr/>
          </p:nvSpPr>
          <p:spPr bwMode="auto">
            <a:xfrm>
              <a:off x="2698" y="2160"/>
              <a:ext cx="11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20" name="Line 52"/>
            <p:cNvSpPr>
              <a:spLocks noChangeShapeType="1"/>
            </p:cNvSpPr>
            <p:nvPr/>
          </p:nvSpPr>
          <p:spPr bwMode="auto">
            <a:xfrm flipV="1">
              <a:off x="657" y="1888"/>
              <a:ext cx="2087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21" name="Line 53"/>
            <p:cNvSpPr>
              <a:spLocks noChangeShapeType="1"/>
            </p:cNvSpPr>
            <p:nvPr/>
          </p:nvSpPr>
          <p:spPr bwMode="auto">
            <a:xfrm>
              <a:off x="3152" y="1888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22" name="Line 54"/>
            <p:cNvSpPr>
              <a:spLocks noChangeShapeType="1"/>
            </p:cNvSpPr>
            <p:nvPr/>
          </p:nvSpPr>
          <p:spPr bwMode="auto">
            <a:xfrm>
              <a:off x="3106" y="216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23" name="Line 55"/>
            <p:cNvSpPr>
              <a:spLocks noChangeShapeType="1"/>
            </p:cNvSpPr>
            <p:nvPr/>
          </p:nvSpPr>
          <p:spPr bwMode="auto">
            <a:xfrm flipV="1">
              <a:off x="2018" y="1933"/>
              <a:ext cx="5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24" name="Line 56"/>
            <p:cNvSpPr>
              <a:spLocks noChangeShapeType="1"/>
            </p:cNvSpPr>
            <p:nvPr/>
          </p:nvSpPr>
          <p:spPr bwMode="auto">
            <a:xfrm flipV="1">
              <a:off x="1746" y="2205"/>
              <a:ext cx="5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25" name="Line 57"/>
            <p:cNvSpPr>
              <a:spLocks noChangeShapeType="1"/>
            </p:cNvSpPr>
            <p:nvPr/>
          </p:nvSpPr>
          <p:spPr bwMode="auto">
            <a:xfrm>
              <a:off x="2679" y="2432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26" name="Line 58"/>
            <p:cNvSpPr>
              <a:spLocks noChangeShapeType="1"/>
            </p:cNvSpPr>
            <p:nvPr/>
          </p:nvSpPr>
          <p:spPr bwMode="auto">
            <a:xfrm>
              <a:off x="657" y="2432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427" name="Line 59"/>
            <p:cNvSpPr>
              <a:spLocks noChangeShapeType="1"/>
            </p:cNvSpPr>
            <p:nvPr/>
          </p:nvSpPr>
          <p:spPr bwMode="auto">
            <a:xfrm>
              <a:off x="657" y="3158"/>
              <a:ext cx="20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sm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8428" name="Object 60"/>
            <p:cNvGraphicFramePr>
              <a:graphicFrameLocks noChangeAspect="1"/>
            </p:cNvGraphicFramePr>
            <p:nvPr/>
          </p:nvGraphicFramePr>
          <p:xfrm>
            <a:off x="2350" y="2387"/>
            <a:ext cx="349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69" name="Equation" r:id="rId49" imgW="152280" imgH="177480" progId="Equation.DSMT4">
                    <p:embed/>
                  </p:oleObj>
                </mc:Choice>
                <mc:Fallback>
                  <p:oleObj name="Equation" r:id="rId49" imgW="152280" imgH="177480" progId="Equation.DSMT4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0" y="2387"/>
                          <a:ext cx="349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29" name="Object 61"/>
            <p:cNvGraphicFramePr>
              <a:graphicFrameLocks noChangeAspect="1"/>
            </p:cNvGraphicFramePr>
            <p:nvPr/>
          </p:nvGraphicFramePr>
          <p:xfrm>
            <a:off x="295" y="2387"/>
            <a:ext cx="349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70" name="Equation" r:id="rId50" imgW="152280" imgH="203040" progId="Equation.DSMT4">
                    <p:embed/>
                  </p:oleObj>
                </mc:Choice>
                <mc:Fallback>
                  <p:oleObj name="Equation" r:id="rId50" imgW="152280" imgH="203040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2387"/>
                          <a:ext cx="349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30" name="Object 62"/>
            <p:cNvGraphicFramePr>
              <a:graphicFrameLocks noChangeAspect="1"/>
            </p:cNvGraphicFramePr>
            <p:nvPr/>
          </p:nvGraphicFramePr>
          <p:xfrm>
            <a:off x="1443" y="2736"/>
            <a:ext cx="349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71" name="Equation" r:id="rId52" imgW="152280" imgH="203040" progId="Equation.DSMT4">
                    <p:embed/>
                  </p:oleObj>
                </mc:Choice>
                <mc:Fallback>
                  <p:oleObj name="Equation" r:id="rId52" imgW="152280" imgH="203040" progId="Equation.DSMT4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3" y="2736"/>
                          <a:ext cx="349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31" name="Object 63"/>
            <p:cNvGraphicFramePr>
              <a:graphicFrameLocks noChangeAspect="1"/>
            </p:cNvGraphicFramePr>
            <p:nvPr/>
          </p:nvGraphicFramePr>
          <p:xfrm>
            <a:off x="1701" y="1434"/>
            <a:ext cx="291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72" name="Equation" r:id="rId54" imgW="126720" imgH="139680" progId="Equation.DSMT4">
                    <p:embed/>
                  </p:oleObj>
                </mc:Choice>
                <mc:Fallback>
                  <p:oleObj name="Equation" r:id="rId54" imgW="126720" imgH="139680" progId="Equation.DSMT4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1434"/>
                          <a:ext cx="291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32" name="Object 64"/>
            <p:cNvGraphicFramePr>
              <a:graphicFrameLocks noChangeAspect="1"/>
            </p:cNvGraphicFramePr>
            <p:nvPr/>
          </p:nvGraphicFramePr>
          <p:xfrm>
            <a:off x="3470" y="1344"/>
            <a:ext cx="379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73" name="Equation" r:id="rId55" imgW="164880" imgH="177480" progId="Equation.DSMT4">
                    <p:embed/>
                  </p:oleObj>
                </mc:Choice>
                <mc:Fallback>
                  <p:oleObj name="Equation" r:id="rId55" imgW="164880" imgH="177480" progId="Equation.DSMT4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1344"/>
                          <a:ext cx="379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autoUpdateAnimBg="0"/>
      <p:bldP spid="38925" grpId="0" autoUpdateAnimBg="0"/>
      <p:bldP spid="38926" grpId="0" autoUpdateAnimBg="0"/>
      <p:bldP spid="3892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9" name="Oval 21"/>
          <p:cNvSpPr>
            <a:spLocks noChangeArrowheads="1"/>
          </p:cNvSpPr>
          <p:nvPr/>
        </p:nvSpPr>
        <p:spPr bwMode="auto">
          <a:xfrm>
            <a:off x="539750" y="1992313"/>
            <a:ext cx="215900" cy="215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92" name="Oval 24"/>
          <p:cNvSpPr>
            <a:spLocks noChangeArrowheads="1"/>
          </p:cNvSpPr>
          <p:nvPr/>
        </p:nvSpPr>
        <p:spPr bwMode="auto">
          <a:xfrm>
            <a:off x="7956550" y="3576638"/>
            <a:ext cx="215900" cy="215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6" name="Arc 8"/>
          <p:cNvSpPr>
            <a:spLocks/>
          </p:cNvSpPr>
          <p:nvPr/>
        </p:nvSpPr>
        <p:spPr bwMode="auto">
          <a:xfrm rot="-35541">
            <a:off x="5638800" y="3194050"/>
            <a:ext cx="2438400" cy="546100"/>
          </a:xfrm>
          <a:custGeom>
            <a:avLst/>
            <a:gdLst>
              <a:gd name="G0" fmla="+- 0 0 0"/>
              <a:gd name="G1" fmla="+- 419 0 0"/>
              <a:gd name="G2" fmla="+- 21600 0 0"/>
              <a:gd name="T0" fmla="*/ 21596 w 21600"/>
              <a:gd name="T1" fmla="*/ 0 h 4830"/>
              <a:gd name="T2" fmla="*/ 21145 w 21600"/>
              <a:gd name="T3" fmla="*/ 4830 h 4830"/>
              <a:gd name="T4" fmla="*/ 0 w 21600"/>
              <a:gd name="T5" fmla="*/ 419 h 4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830" fill="none" extrusionOk="0">
                <a:moveTo>
                  <a:pt x="21595" y="0"/>
                </a:moveTo>
                <a:cubicBezTo>
                  <a:pt x="21598" y="139"/>
                  <a:pt x="21600" y="279"/>
                  <a:pt x="21600" y="419"/>
                </a:cubicBezTo>
                <a:cubicBezTo>
                  <a:pt x="21600" y="1901"/>
                  <a:pt x="21447" y="3379"/>
                  <a:pt x="21144" y="4829"/>
                </a:cubicBezTo>
              </a:path>
              <a:path w="21600" h="4830" stroke="0" extrusionOk="0">
                <a:moveTo>
                  <a:pt x="21595" y="0"/>
                </a:moveTo>
                <a:cubicBezTo>
                  <a:pt x="21598" y="139"/>
                  <a:pt x="21600" y="279"/>
                  <a:pt x="21600" y="419"/>
                </a:cubicBezTo>
                <a:cubicBezTo>
                  <a:pt x="21600" y="1901"/>
                  <a:pt x="21447" y="3379"/>
                  <a:pt x="21144" y="4829"/>
                </a:cubicBezTo>
                <a:lnTo>
                  <a:pt x="0" y="419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0" name="Line 2"/>
          <p:cNvSpPr>
            <a:spLocks noChangeShapeType="1"/>
          </p:cNvSpPr>
          <p:nvPr/>
        </p:nvSpPr>
        <p:spPr bwMode="auto">
          <a:xfrm>
            <a:off x="228600" y="3178175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2" name="Arc 4"/>
          <p:cNvSpPr>
            <a:spLocks/>
          </p:cNvSpPr>
          <p:nvPr/>
        </p:nvSpPr>
        <p:spPr bwMode="auto">
          <a:xfrm rot="-10800000">
            <a:off x="3201988" y="1700213"/>
            <a:ext cx="2438400" cy="2989262"/>
          </a:xfrm>
          <a:custGeom>
            <a:avLst/>
            <a:gdLst>
              <a:gd name="G0" fmla="+- 0 0 0"/>
              <a:gd name="G1" fmla="+- 13372 0 0"/>
              <a:gd name="G2" fmla="+- 21600 0 0"/>
              <a:gd name="T0" fmla="*/ 16964 w 21600"/>
              <a:gd name="T1" fmla="*/ 0 h 26464"/>
              <a:gd name="T2" fmla="*/ 17180 w 21600"/>
              <a:gd name="T3" fmla="*/ 26464 h 26464"/>
              <a:gd name="T4" fmla="*/ 0 w 21600"/>
              <a:gd name="T5" fmla="*/ 13372 h 26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464" fill="none" extrusionOk="0">
                <a:moveTo>
                  <a:pt x="16963" y="0"/>
                </a:moveTo>
                <a:cubicBezTo>
                  <a:pt x="19966" y="3810"/>
                  <a:pt x="21600" y="8520"/>
                  <a:pt x="21600" y="13372"/>
                </a:cubicBezTo>
                <a:cubicBezTo>
                  <a:pt x="21600" y="18102"/>
                  <a:pt x="20047" y="22701"/>
                  <a:pt x="17180" y="26464"/>
                </a:cubicBezTo>
              </a:path>
              <a:path w="21600" h="26464" stroke="0" extrusionOk="0">
                <a:moveTo>
                  <a:pt x="16963" y="0"/>
                </a:moveTo>
                <a:cubicBezTo>
                  <a:pt x="19966" y="3810"/>
                  <a:pt x="21600" y="8520"/>
                  <a:pt x="21600" y="13372"/>
                </a:cubicBezTo>
                <a:cubicBezTo>
                  <a:pt x="21600" y="18102"/>
                  <a:pt x="20047" y="22701"/>
                  <a:pt x="17180" y="26464"/>
                </a:cubicBezTo>
                <a:lnTo>
                  <a:pt x="0" y="13372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5638800" y="29495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609600" y="2111375"/>
            <a:ext cx="746760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5" name="Arc 7"/>
          <p:cNvSpPr>
            <a:spLocks/>
          </p:cNvSpPr>
          <p:nvPr/>
        </p:nvSpPr>
        <p:spPr bwMode="auto">
          <a:xfrm rot="-35541">
            <a:off x="5651500" y="2170113"/>
            <a:ext cx="2438400" cy="2120900"/>
          </a:xfrm>
          <a:custGeom>
            <a:avLst/>
            <a:gdLst>
              <a:gd name="G0" fmla="+- 0 0 0"/>
              <a:gd name="G1" fmla="+- 9479 0 0"/>
              <a:gd name="G2" fmla="+- 21600 0 0"/>
              <a:gd name="T0" fmla="*/ 19409 w 21600"/>
              <a:gd name="T1" fmla="*/ 0 h 18782"/>
              <a:gd name="T2" fmla="*/ 19494 w 21600"/>
              <a:gd name="T3" fmla="*/ 18782 h 18782"/>
              <a:gd name="T4" fmla="*/ 0 w 21600"/>
              <a:gd name="T5" fmla="*/ 9479 h 18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782" fill="none" extrusionOk="0">
                <a:moveTo>
                  <a:pt x="19408" y="0"/>
                </a:moveTo>
                <a:cubicBezTo>
                  <a:pt x="20850" y="2951"/>
                  <a:pt x="21600" y="6193"/>
                  <a:pt x="21600" y="9479"/>
                </a:cubicBezTo>
                <a:cubicBezTo>
                  <a:pt x="21600" y="12698"/>
                  <a:pt x="20880" y="15876"/>
                  <a:pt x="19493" y="18781"/>
                </a:cubicBezTo>
              </a:path>
              <a:path w="21600" h="18782" stroke="0" extrusionOk="0">
                <a:moveTo>
                  <a:pt x="19408" y="0"/>
                </a:moveTo>
                <a:cubicBezTo>
                  <a:pt x="20850" y="2951"/>
                  <a:pt x="21600" y="6193"/>
                  <a:pt x="21600" y="9479"/>
                </a:cubicBezTo>
                <a:cubicBezTo>
                  <a:pt x="21600" y="12698"/>
                  <a:pt x="20880" y="15876"/>
                  <a:pt x="19493" y="18781"/>
                </a:cubicBezTo>
                <a:lnTo>
                  <a:pt x="0" y="9479"/>
                </a:lnTo>
                <a:close/>
              </a:path>
            </a:pathLst>
          </a:cu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7" name="Arc 9"/>
          <p:cNvSpPr>
            <a:spLocks/>
          </p:cNvSpPr>
          <p:nvPr/>
        </p:nvSpPr>
        <p:spPr bwMode="auto">
          <a:xfrm rot="-10800000">
            <a:off x="496888" y="2081213"/>
            <a:ext cx="3770312" cy="1109662"/>
          </a:xfrm>
          <a:custGeom>
            <a:avLst/>
            <a:gdLst>
              <a:gd name="G0" fmla="+- 0 0 0"/>
              <a:gd name="G1" fmla="+- 850 0 0"/>
              <a:gd name="G2" fmla="+- 21600 0 0"/>
              <a:gd name="T0" fmla="*/ 21583 w 21600"/>
              <a:gd name="T1" fmla="*/ 0 h 6361"/>
              <a:gd name="T2" fmla="*/ 20885 w 21600"/>
              <a:gd name="T3" fmla="*/ 6361 h 6361"/>
              <a:gd name="T4" fmla="*/ 0 w 21600"/>
              <a:gd name="T5" fmla="*/ 850 h 6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361" fill="none" extrusionOk="0">
                <a:moveTo>
                  <a:pt x="21583" y="-1"/>
                </a:moveTo>
                <a:cubicBezTo>
                  <a:pt x="21594" y="283"/>
                  <a:pt x="21600" y="566"/>
                  <a:pt x="21600" y="850"/>
                </a:cubicBezTo>
                <a:cubicBezTo>
                  <a:pt x="21600" y="2710"/>
                  <a:pt x="21359" y="4562"/>
                  <a:pt x="20885" y="6361"/>
                </a:cubicBezTo>
              </a:path>
              <a:path w="21600" h="6361" stroke="0" extrusionOk="0">
                <a:moveTo>
                  <a:pt x="21583" y="-1"/>
                </a:moveTo>
                <a:cubicBezTo>
                  <a:pt x="21594" y="283"/>
                  <a:pt x="21600" y="566"/>
                  <a:pt x="21600" y="850"/>
                </a:cubicBezTo>
                <a:cubicBezTo>
                  <a:pt x="21600" y="2710"/>
                  <a:pt x="21359" y="4562"/>
                  <a:pt x="20885" y="6361"/>
                </a:cubicBezTo>
                <a:lnTo>
                  <a:pt x="0" y="85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V="1">
            <a:off x="457200" y="2035175"/>
            <a:ext cx="3048000" cy="114300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505200" y="2035175"/>
            <a:ext cx="4572000" cy="114300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5" name="Arc 17"/>
          <p:cNvSpPr>
            <a:spLocks/>
          </p:cNvSpPr>
          <p:nvPr/>
        </p:nvSpPr>
        <p:spPr bwMode="auto">
          <a:xfrm rot="-10800000">
            <a:off x="468313" y="1754188"/>
            <a:ext cx="3770312" cy="2886075"/>
          </a:xfrm>
          <a:custGeom>
            <a:avLst/>
            <a:gdLst>
              <a:gd name="G0" fmla="+- 0 0 0"/>
              <a:gd name="G1" fmla="+- 8778 0 0"/>
              <a:gd name="G2" fmla="+- 21600 0 0"/>
              <a:gd name="T0" fmla="*/ 19736 w 21600"/>
              <a:gd name="T1" fmla="*/ 0 h 16552"/>
              <a:gd name="T2" fmla="*/ 20153 w 21600"/>
              <a:gd name="T3" fmla="*/ 16552 h 16552"/>
              <a:gd name="T4" fmla="*/ 0 w 21600"/>
              <a:gd name="T5" fmla="*/ 8778 h 16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6552" fill="none" extrusionOk="0">
                <a:moveTo>
                  <a:pt x="19735" y="0"/>
                </a:moveTo>
                <a:cubicBezTo>
                  <a:pt x="20964" y="2763"/>
                  <a:pt x="21600" y="5753"/>
                  <a:pt x="21600" y="8778"/>
                </a:cubicBezTo>
                <a:cubicBezTo>
                  <a:pt x="21600" y="11436"/>
                  <a:pt x="21109" y="14071"/>
                  <a:pt x="20152" y="16551"/>
                </a:cubicBezTo>
              </a:path>
              <a:path w="21600" h="16552" stroke="0" extrusionOk="0">
                <a:moveTo>
                  <a:pt x="19735" y="0"/>
                </a:moveTo>
                <a:cubicBezTo>
                  <a:pt x="20964" y="2763"/>
                  <a:pt x="21600" y="5753"/>
                  <a:pt x="21600" y="8778"/>
                </a:cubicBezTo>
                <a:cubicBezTo>
                  <a:pt x="21600" y="11436"/>
                  <a:pt x="21109" y="14071"/>
                  <a:pt x="20152" y="16551"/>
                </a:cubicBezTo>
                <a:lnTo>
                  <a:pt x="0" y="8778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08857" y="330201"/>
            <a:ext cx="49672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4400" dirty="0" smtClean="0">
                <a:latin typeface="Times New Roman" panose="02020603050405020304" pitchFamily="18" charset="0"/>
              </a:rPr>
              <a:t>2</a:t>
            </a:r>
            <a:r>
              <a:rPr kumimoji="1" lang="zh-CN" altLang="en-US" sz="4400" dirty="0" smtClean="0">
                <a:latin typeface="Times New Roman" panose="02020603050405020304" pitchFamily="18" charset="0"/>
              </a:rPr>
              <a:t>、轴</a:t>
            </a:r>
            <a:r>
              <a:rPr kumimoji="1" lang="zh-CN" altLang="en-US" sz="4400" dirty="0">
                <a:latin typeface="Times New Roman" panose="02020603050405020304" pitchFamily="18" charset="0"/>
              </a:rPr>
              <a:t>外物点成像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1331913" y="4652963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Times New Roman" panose="02020603050405020304" pitchFamily="18" charset="0"/>
              </a:rPr>
              <a:t>相当于光轴绕球心旋转，像随物动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1331913" y="5229225"/>
            <a:ext cx="662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Times New Roman" panose="02020603050405020304" pitchFamily="18" charset="0"/>
              </a:rPr>
              <a:t>满足近轴条件时，圆弧变为直线。</a:t>
            </a:r>
          </a:p>
        </p:txBody>
      </p:sp>
      <p:sp>
        <p:nvSpPr>
          <p:cNvPr id="58390" name="Oval 22"/>
          <p:cNvSpPr>
            <a:spLocks noChangeArrowheads="1"/>
          </p:cNvSpPr>
          <p:nvPr/>
        </p:nvSpPr>
        <p:spPr bwMode="auto">
          <a:xfrm>
            <a:off x="395288" y="3073400"/>
            <a:ext cx="215900" cy="215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91" name="Oval 23"/>
          <p:cNvSpPr>
            <a:spLocks noChangeArrowheads="1"/>
          </p:cNvSpPr>
          <p:nvPr/>
        </p:nvSpPr>
        <p:spPr bwMode="auto">
          <a:xfrm>
            <a:off x="7956550" y="3073400"/>
            <a:ext cx="215900" cy="215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V="1">
            <a:off x="457200" y="2035175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93" name="Arc 25"/>
          <p:cNvSpPr>
            <a:spLocks/>
          </p:cNvSpPr>
          <p:nvPr/>
        </p:nvSpPr>
        <p:spPr bwMode="auto">
          <a:xfrm>
            <a:off x="6070600" y="3173413"/>
            <a:ext cx="2016125" cy="515937"/>
          </a:xfrm>
          <a:custGeom>
            <a:avLst/>
            <a:gdLst>
              <a:gd name="G0" fmla="+- 0 0 0"/>
              <a:gd name="G1" fmla="+- 3145 0 0"/>
              <a:gd name="G2" fmla="+- 21600 0 0"/>
              <a:gd name="T0" fmla="*/ 21370 w 21600"/>
              <a:gd name="T1" fmla="*/ 0 h 11945"/>
              <a:gd name="T2" fmla="*/ 19726 w 21600"/>
              <a:gd name="T3" fmla="*/ 11945 h 11945"/>
              <a:gd name="T4" fmla="*/ 0 w 21600"/>
              <a:gd name="T5" fmla="*/ 3145 h 1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945" fill="none" extrusionOk="0">
                <a:moveTo>
                  <a:pt x="21369" y="0"/>
                </a:moveTo>
                <a:cubicBezTo>
                  <a:pt x="21523" y="1041"/>
                  <a:pt x="21600" y="2092"/>
                  <a:pt x="21600" y="3145"/>
                </a:cubicBezTo>
                <a:cubicBezTo>
                  <a:pt x="21600" y="6177"/>
                  <a:pt x="20961" y="9175"/>
                  <a:pt x="19726" y="11945"/>
                </a:cubicBezTo>
              </a:path>
              <a:path w="21600" h="11945" stroke="0" extrusionOk="0">
                <a:moveTo>
                  <a:pt x="21369" y="0"/>
                </a:moveTo>
                <a:cubicBezTo>
                  <a:pt x="21523" y="1041"/>
                  <a:pt x="21600" y="2092"/>
                  <a:pt x="21600" y="3145"/>
                </a:cubicBezTo>
                <a:cubicBezTo>
                  <a:pt x="21600" y="6177"/>
                  <a:pt x="20961" y="9175"/>
                  <a:pt x="19726" y="11945"/>
                </a:cubicBezTo>
                <a:lnTo>
                  <a:pt x="0" y="3145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8101013" y="3178175"/>
            <a:ext cx="0" cy="5334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4978" name="Text Box 2"/>
          <p:cNvSpPr txBox="1">
            <a:spLocks noChangeArrowheads="1"/>
          </p:cNvSpPr>
          <p:nvPr/>
        </p:nvSpPr>
        <p:spPr bwMode="auto">
          <a:xfrm>
            <a:off x="660400" y="1125538"/>
            <a:ext cx="7296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轴上物点成像在光轴上，轴外物点如何成像？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2" grpId="0" animBg="1"/>
      <p:bldP spid="58376" grpId="0" animBg="1"/>
      <p:bldP spid="58374" grpId="0" animBg="1"/>
      <p:bldP spid="58375" grpId="0" animBg="1"/>
      <p:bldP spid="58377" grpId="0" animBg="1"/>
      <p:bldP spid="58385" grpId="0" animBg="1"/>
      <p:bldP spid="58387" grpId="0" autoUpdateAnimBg="0"/>
      <p:bldP spid="58388" grpId="0" autoUpdateAnimBg="0"/>
      <p:bldP spid="58383" grpId="0" animBg="1"/>
      <p:bldP spid="58393" grpId="0" animBg="1"/>
      <p:bldP spid="583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469" name="Object 5"/>
          <p:cNvGraphicFramePr>
            <a:graphicFrameLocks noChangeAspect="1"/>
          </p:cNvGraphicFramePr>
          <p:nvPr/>
        </p:nvGraphicFramePr>
        <p:xfrm>
          <a:off x="6732588" y="5900738"/>
          <a:ext cx="3603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84" name="Equation" r:id="rId3" imgW="190440" imgH="215640" progId="Equation.3">
                  <p:embed/>
                </p:oleObj>
              </mc:Choice>
              <mc:Fallback>
                <p:oleObj name="Equation" r:id="rId3" imgW="1904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5900738"/>
                        <a:ext cx="360362" cy="409575"/>
                      </a:xfrm>
                      <a:prstGeom prst="rect">
                        <a:avLst/>
                      </a:prstGeom>
                      <a:solidFill>
                        <a:srgbClr val="CC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500" name="Oval 36"/>
          <p:cNvSpPr>
            <a:spLocks noChangeArrowheads="1"/>
          </p:cNvSpPr>
          <p:nvPr/>
        </p:nvSpPr>
        <p:spPr bwMode="auto">
          <a:xfrm>
            <a:off x="5278438" y="556101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499" name="Oval 35"/>
          <p:cNvSpPr>
            <a:spLocks noChangeArrowheads="1"/>
          </p:cNvSpPr>
          <p:nvPr/>
        </p:nvSpPr>
        <p:spPr bwMode="auto">
          <a:xfrm>
            <a:off x="2282825" y="5561013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>
                <a:solidFill>
                  <a:schemeClr val="tx1"/>
                </a:solidFill>
              </a:rPr>
              <a:t>焦点与焦平面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11525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/>
              <a:t>	</a:t>
            </a:r>
            <a:r>
              <a:rPr lang="zh-CN" altLang="en-US"/>
              <a:t>平行于光轴的入射光线经过球面折射后，汇聚于像方焦点。</a:t>
            </a:r>
          </a:p>
        </p:txBody>
      </p:sp>
      <p:sp>
        <p:nvSpPr>
          <p:cNvPr id="318470" name="Line 6"/>
          <p:cNvSpPr>
            <a:spLocks noChangeShapeType="1"/>
          </p:cNvSpPr>
          <p:nvPr/>
        </p:nvSpPr>
        <p:spPr bwMode="auto">
          <a:xfrm>
            <a:off x="1619250" y="5589588"/>
            <a:ext cx="60356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8471" name="Arc 7"/>
          <p:cNvSpPr>
            <a:spLocks/>
          </p:cNvSpPr>
          <p:nvPr/>
        </p:nvSpPr>
        <p:spPr bwMode="auto">
          <a:xfrm rot="-10800000">
            <a:off x="3908425" y="4719638"/>
            <a:ext cx="1416050" cy="1735137"/>
          </a:xfrm>
          <a:custGeom>
            <a:avLst/>
            <a:gdLst>
              <a:gd name="G0" fmla="+- 0 0 0"/>
              <a:gd name="G1" fmla="+- 13372 0 0"/>
              <a:gd name="G2" fmla="+- 21600 0 0"/>
              <a:gd name="T0" fmla="*/ 16964 w 21600"/>
              <a:gd name="T1" fmla="*/ 0 h 26464"/>
              <a:gd name="T2" fmla="*/ 17180 w 21600"/>
              <a:gd name="T3" fmla="*/ 26464 h 26464"/>
              <a:gd name="T4" fmla="*/ 0 w 21600"/>
              <a:gd name="T5" fmla="*/ 13372 h 26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464" fill="none" extrusionOk="0">
                <a:moveTo>
                  <a:pt x="16963" y="0"/>
                </a:moveTo>
                <a:cubicBezTo>
                  <a:pt x="19966" y="3810"/>
                  <a:pt x="21600" y="8520"/>
                  <a:pt x="21600" y="13372"/>
                </a:cubicBezTo>
                <a:cubicBezTo>
                  <a:pt x="21600" y="18102"/>
                  <a:pt x="20047" y="22701"/>
                  <a:pt x="17180" y="26464"/>
                </a:cubicBezTo>
              </a:path>
              <a:path w="21600" h="26464" stroke="0" extrusionOk="0">
                <a:moveTo>
                  <a:pt x="16963" y="0"/>
                </a:moveTo>
                <a:cubicBezTo>
                  <a:pt x="19966" y="3810"/>
                  <a:pt x="21600" y="8520"/>
                  <a:pt x="21600" y="13372"/>
                </a:cubicBezTo>
                <a:cubicBezTo>
                  <a:pt x="21600" y="18102"/>
                  <a:pt x="20047" y="22701"/>
                  <a:pt x="17180" y="26464"/>
                </a:cubicBezTo>
                <a:lnTo>
                  <a:pt x="0" y="1337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472" name="Line 8"/>
          <p:cNvSpPr>
            <a:spLocks noChangeShapeType="1"/>
          </p:cNvSpPr>
          <p:nvPr/>
        </p:nvSpPr>
        <p:spPr bwMode="auto">
          <a:xfrm>
            <a:off x="1692275" y="4797425"/>
            <a:ext cx="5756275" cy="1250950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8473" name="Arc 9"/>
          <p:cNvSpPr>
            <a:spLocks/>
          </p:cNvSpPr>
          <p:nvPr/>
        </p:nvSpPr>
        <p:spPr bwMode="auto">
          <a:xfrm rot="-35541">
            <a:off x="5322888" y="4992688"/>
            <a:ext cx="1414462" cy="1230312"/>
          </a:xfrm>
          <a:custGeom>
            <a:avLst/>
            <a:gdLst>
              <a:gd name="G0" fmla="+- 0 0 0"/>
              <a:gd name="G1" fmla="+- 9479 0 0"/>
              <a:gd name="G2" fmla="+- 21600 0 0"/>
              <a:gd name="T0" fmla="*/ 19409 w 21600"/>
              <a:gd name="T1" fmla="*/ 0 h 18782"/>
              <a:gd name="T2" fmla="*/ 19494 w 21600"/>
              <a:gd name="T3" fmla="*/ 18782 h 18782"/>
              <a:gd name="T4" fmla="*/ 0 w 21600"/>
              <a:gd name="T5" fmla="*/ 9479 h 18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782" fill="none" extrusionOk="0">
                <a:moveTo>
                  <a:pt x="19408" y="0"/>
                </a:moveTo>
                <a:cubicBezTo>
                  <a:pt x="20850" y="2951"/>
                  <a:pt x="21600" y="6193"/>
                  <a:pt x="21600" y="9479"/>
                </a:cubicBezTo>
                <a:cubicBezTo>
                  <a:pt x="21600" y="12698"/>
                  <a:pt x="20880" y="15876"/>
                  <a:pt x="19493" y="18781"/>
                </a:cubicBezTo>
              </a:path>
              <a:path w="21600" h="18782" stroke="0" extrusionOk="0">
                <a:moveTo>
                  <a:pt x="19408" y="0"/>
                </a:moveTo>
                <a:cubicBezTo>
                  <a:pt x="20850" y="2951"/>
                  <a:pt x="21600" y="6193"/>
                  <a:pt x="21600" y="9479"/>
                </a:cubicBezTo>
                <a:cubicBezTo>
                  <a:pt x="21600" y="12698"/>
                  <a:pt x="20880" y="15876"/>
                  <a:pt x="19493" y="18781"/>
                </a:cubicBezTo>
                <a:lnTo>
                  <a:pt x="0" y="9479"/>
                </a:lnTo>
                <a:close/>
              </a:path>
            </a:pathLst>
          </a:cu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480" name="Line 16"/>
          <p:cNvSpPr>
            <a:spLocks noChangeShapeType="1"/>
          </p:cNvSpPr>
          <p:nvPr/>
        </p:nvSpPr>
        <p:spPr bwMode="auto">
          <a:xfrm>
            <a:off x="1835150" y="5805488"/>
            <a:ext cx="2085975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8481" name="Line 17"/>
          <p:cNvSpPr>
            <a:spLocks noChangeShapeType="1"/>
          </p:cNvSpPr>
          <p:nvPr/>
        </p:nvSpPr>
        <p:spPr bwMode="auto">
          <a:xfrm flipV="1">
            <a:off x="3922713" y="5589588"/>
            <a:ext cx="2809875" cy="2159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8485" name="Line 21"/>
          <p:cNvSpPr>
            <a:spLocks noChangeShapeType="1"/>
          </p:cNvSpPr>
          <p:nvPr/>
        </p:nvSpPr>
        <p:spPr bwMode="auto">
          <a:xfrm>
            <a:off x="6737350" y="5483225"/>
            <a:ext cx="0" cy="176213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318486" name="Object 22"/>
          <p:cNvGraphicFramePr>
            <a:graphicFrameLocks noChangeAspect="1"/>
          </p:cNvGraphicFramePr>
          <p:nvPr/>
        </p:nvGraphicFramePr>
        <p:xfrm>
          <a:off x="1187450" y="5526088"/>
          <a:ext cx="3127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85" name="Equation" r:id="rId5" imgW="164880" imgH="164880" progId="Equation.3">
                  <p:embed/>
                </p:oleObj>
              </mc:Choice>
              <mc:Fallback>
                <p:oleObj name="Equation" r:id="rId5" imgW="164880" imgH="1648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526088"/>
                        <a:ext cx="3127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87" name="Object 23"/>
          <p:cNvGraphicFramePr>
            <a:graphicFrameLocks noChangeAspect="1"/>
          </p:cNvGraphicFramePr>
          <p:nvPr/>
        </p:nvGraphicFramePr>
        <p:xfrm>
          <a:off x="6804025" y="5373688"/>
          <a:ext cx="3603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86" name="Equation" r:id="rId7" imgW="190440" imgH="164880" progId="Equation.3">
                  <p:embed/>
                </p:oleObj>
              </mc:Choice>
              <mc:Fallback>
                <p:oleObj name="Equation" r:id="rId7" imgW="190440" imgH="1648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5373688"/>
                        <a:ext cx="360363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88" name="Object 24"/>
          <p:cNvGraphicFramePr>
            <a:graphicFrameLocks noChangeAspect="1"/>
          </p:cNvGraphicFramePr>
          <p:nvPr/>
        </p:nvGraphicFramePr>
        <p:xfrm>
          <a:off x="5110163" y="5589588"/>
          <a:ext cx="2889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87" name="Equation" r:id="rId9" imgW="152280" imgH="177480" progId="Equation.3">
                  <p:embed/>
                </p:oleObj>
              </mc:Choice>
              <mc:Fallback>
                <p:oleObj name="Equation" r:id="rId9" imgW="152280" imgH="177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5589588"/>
                        <a:ext cx="28892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93" name="Line 29"/>
          <p:cNvSpPr>
            <a:spLocks noChangeShapeType="1"/>
          </p:cNvSpPr>
          <p:nvPr/>
        </p:nvSpPr>
        <p:spPr bwMode="auto">
          <a:xfrm>
            <a:off x="1763713" y="5373688"/>
            <a:ext cx="2157412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8494" name="Line 30"/>
          <p:cNvSpPr>
            <a:spLocks noChangeShapeType="1"/>
          </p:cNvSpPr>
          <p:nvPr/>
        </p:nvSpPr>
        <p:spPr bwMode="auto">
          <a:xfrm>
            <a:off x="3924300" y="5373688"/>
            <a:ext cx="2808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495" name="Line 31"/>
          <p:cNvSpPr>
            <a:spLocks noChangeShapeType="1"/>
          </p:cNvSpPr>
          <p:nvPr/>
        </p:nvSpPr>
        <p:spPr bwMode="auto">
          <a:xfrm>
            <a:off x="1906588" y="4437063"/>
            <a:ext cx="2160587" cy="5048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496" name="Line 32"/>
          <p:cNvSpPr>
            <a:spLocks noChangeShapeType="1"/>
          </p:cNvSpPr>
          <p:nvPr/>
        </p:nvSpPr>
        <p:spPr bwMode="auto">
          <a:xfrm>
            <a:off x="1763713" y="5156200"/>
            <a:ext cx="2160587" cy="5048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497" name="Line 33"/>
          <p:cNvSpPr>
            <a:spLocks noChangeShapeType="1"/>
          </p:cNvSpPr>
          <p:nvPr/>
        </p:nvSpPr>
        <p:spPr bwMode="auto">
          <a:xfrm>
            <a:off x="3924300" y="5661025"/>
            <a:ext cx="2808288" cy="21748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498" name="Line 34"/>
          <p:cNvSpPr>
            <a:spLocks noChangeShapeType="1"/>
          </p:cNvSpPr>
          <p:nvPr/>
        </p:nvSpPr>
        <p:spPr bwMode="auto">
          <a:xfrm>
            <a:off x="4067175" y="4941888"/>
            <a:ext cx="2665413" cy="9366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501" name="Oval 37"/>
          <p:cNvSpPr>
            <a:spLocks noChangeArrowheads="1"/>
          </p:cNvSpPr>
          <p:nvPr/>
        </p:nvSpPr>
        <p:spPr bwMode="auto">
          <a:xfrm>
            <a:off x="6688138" y="556101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502" name="Rectangle 38"/>
          <p:cNvSpPr>
            <a:spLocks noChangeArrowheads="1"/>
          </p:cNvSpPr>
          <p:nvPr/>
        </p:nvSpPr>
        <p:spPr bwMode="auto">
          <a:xfrm>
            <a:off x="827088" y="2379663"/>
            <a:ext cx="77057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/>
              <a:t>由于单球面有无数个光轴，所以，凡是相互平行的入射光线，经折射后，都汇聚于与入射光线平行的光轴的像方焦点上。</a:t>
            </a:r>
          </a:p>
        </p:txBody>
      </p:sp>
      <p:sp>
        <p:nvSpPr>
          <p:cNvPr id="318503" name="Rectangle 39"/>
          <p:cNvSpPr>
            <a:spLocks noChangeArrowheads="1"/>
          </p:cNvSpPr>
          <p:nvPr/>
        </p:nvSpPr>
        <p:spPr bwMode="auto">
          <a:xfrm>
            <a:off x="827088" y="3860800"/>
            <a:ext cx="668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所有这些像方的焦点构成一个球面。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2" grpId="0" animBg="1"/>
      <p:bldP spid="318473" grpId="0" animBg="1"/>
      <p:bldP spid="318495" grpId="0" animBg="1"/>
      <p:bldP spid="318496" grpId="0" animBg="1"/>
      <p:bldP spid="318497" grpId="0" animBg="1"/>
      <p:bldP spid="318498" grpId="0" animBg="1"/>
      <p:bldP spid="318502" grpId="0"/>
      <p:bldP spid="3185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一、物和像</a:t>
            </a:r>
            <a:endParaRPr lang="zh-CN" altLang="en-US" dirty="0"/>
          </a:p>
        </p:txBody>
      </p:sp>
      <p:sp>
        <p:nvSpPr>
          <p:cNvPr id="54" name="内容占位符 2"/>
          <p:cNvSpPr txBox="1">
            <a:spLocks/>
          </p:cNvSpPr>
          <p:nvPr/>
        </p:nvSpPr>
        <p:spPr>
          <a:xfrm>
            <a:off x="288032" y="1379909"/>
            <a:ext cx="9036496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发光点：光源抽象为理想的点光源。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实发光点：实际发出光线的发光点。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虚发光点：光线或其反向延长线的交点。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</a:t>
            </a: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>
            <a:off x="1373932" y="4304516"/>
            <a:ext cx="1905000" cy="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 flipV="1">
            <a:off x="1373932" y="3703619"/>
            <a:ext cx="1828800" cy="600897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57" name="Line 6"/>
          <p:cNvSpPr>
            <a:spLocks noChangeShapeType="1"/>
          </p:cNvSpPr>
          <p:nvPr/>
        </p:nvSpPr>
        <p:spPr bwMode="auto">
          <a:xfrm>
            <a:off x="1373932" y="4304516"/>
            <a:ext cx="1905000" cy="53340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58" name="TextBox 2"/>
          <p:cNvSpPr txBox="1"/>
          <p:nvPr/>
        </p:nvSpPr>
        <p:spPr>
          <a:xfrm>
            <a:off x="1517948" y="494023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 smtClean="0">
                <a:solidFill>
                  <a:prstClr val="black"/>
                </a:solidFill>
                <a:latin typeface="+mn-ea"/>
                <a:ea typeface="+mn-ea"/>
              </a:rPr>
              <a:t>实发光点</a:t>
            </a:r>
            <a:endParaRPr lang="zh-CN" altLang="en-US" sz="2000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1229916" y="4160500"/>
            <a:ext cx="288032" cy="288032"/>
          </a:xfrm>
          <a:prstGeom prst="ellipse">
            <a:avLst/>
          </a:prstGeom>
          <a:solidFill>
            <a:srgbClr val="C0504D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60" name="Line 4"/>
          <p:cNvSpPr>
            <a:spLocks noChangeShapeType="1"/>
          </p:cNvSpPr>
          <p:nvPr/>
        </p:nvSpPr>
        <p:spPr bwMode="auto">
          <a:xfrm>
            <a:off x="5004048" y="4205529"/>
            <a:ext cx="3273152" cy="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61" name="Line 5"/>
          <p:cNvSpPr>
            <a:spLocks noChangeShapeType="1"/>
          </p:cNvSpPr>
          <p:nvPr/>
        </p:nvSpPr>
        <p:spPr bwMode="auto">
          <a:xfrm flipV="1">
            <a:off x="5148064" y="3604631"/>
            <a:ext cx="3052936" cy="1134298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5004048" y="3703619"/>
            <a:ext cx="3273152" cy="103531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6496608" y="4061513"/>
            <a:ext cx="288032" cy="288032"/>
          </a:xfrm>
          <a:prstGeom prst="ellipse">
            <a:avLst/>
          </a:prstGeom>
          <a:solidFill>
            <a:srgbClr val="C0504D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64" name="TextBox 13"/>
          <p:cNvSpPr txBox="1"/>
          <p:nvPr/>
        </p:nvSpPr>
        <p:spPr>
          <a:xfrm>
            <a:off x="5932738" y="493163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虚发光点</a:t>
            </a:r>
          </a:p>
        </p:txBody>
      </p:sp>
      <p:sp>
        <p:nvSpPr>
          <p:cNvPr id="65" name="矩形 64"/>
          <p:cNvSpPr/>
          <p:nvPr/>
        </p:nvSpPr>
        <p:spPr>
          <a:xfrm>
            <a:off x="647056" y="5440520"/>
            <a:ext cx="649627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spcBef>
                <a:spcPts val="60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发光点只有几何位置，没有大小。</a:t>
            </a:r>
            <a:endParaRPr lang="en-US" altLang="zh-CN" sz="2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algn="l" fontAlgn="auto">
              <a:spcBef>
                <a:spcPts val="60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光源</a:t>
            </a:r>
            <a:r>
              <a:rPr lang="zh-CN" altLang="en-US" sz="2400" dirty="0">
                <a:solidFill>
                  <a:prstClr val="black"/>
                </a:solidFill>
                <a:latin typeface="+mn-ea"/>
                <a:ea typeface="+mn-ea"/>
              </a:rPr>
              <a:t>可以抽象为发光点的条件：尺度</a:t>
            </a:r>
            <a:r>
              <a:rPr lang="zh-CN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。</a:t>
            </a:r>
            <a:endParaRPr lang="en-US" altLang="zh-CN" sz="2400" dirty="0">
              <a:solidFill>
                <a:prstClr val="black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246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63" grpId="0" animBg="1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4525963"/>
          </a:xfrm>
        </p:spPr>
        <p:txBody>
          <a:bodyPr/>
          <a:lstStyle/>
          <a:p>
            <a:r>
              <a:rPr lang="zh-CN" altLang="en-US"/>
              <a:t>在傍轴条件下，上述像方焦点可以看作是处于一个平面上，这就是折射球面的</a:t>
            </a:r>
            <a:r>
              <a:rPr lang="zh-CN" altLang="en-US" b="1">
                <a:solidFill>
                  <a:srgbClr val="FF0000"/>
                </a:solidFill>
                <a:ea typeface="楷体_GB2312" pitchFamily="49" charset="-122"/>
              </a:rPr>
              <a:t>像方焦平面</a:t>
            </a:r>
          </a:p>
          <a:p>
            <a:r>
              <a:rPr lang="zh-CN" altLang="en-US"/>
              <a:t>即：相互平行的入射光线都汇聚于像方焦平面上的同一点。</a:t>
            </a:r>
          </a:p>
          <a:p>
            <a:r>
              <a:rPr lang="zh-CN" altLang="en-US"/>
              <a:t>同样，可以得到并定义</a:t>
            </a:r>
            <a:r>
              <a:rPr lang="zh-CN" altLang="en-US" b="1">
                <a:solidFill>
                  <a:srgbClr val="FF0000"/>
                </a:solidFill>
                <a:ea typeface="楷体_GB2312" pitchFamily="49" charset="-122"/>
              </a:rPr>
              <a:t>物方焦平面</a:t>
            </a:r>
            <a:r>
              <a:rPr lang="zh-CN" altLang="en-US"/>
              <a:t>，从该平面上一点发出的所有光线，经折射后，在像方为相互平行的光线</a:t>
            </a:r>
          </a:p>
        </p:txBody>
      </p:sp>
      <p:sp>
        <p:nvSpPr>
          <p:cNvPr id="319494" name="Line 6"/>
          <p:cNvSpPr>
            <a:spLocks noChangeShapeType="1"/>
          </p:cNvSpPr>
          <p:nvPr/>
        </p:nvSpPr>
        <p:spPr bwMode="auto">
          <a:xfrm>
            <a:off x="1547813" y="5600700"/>
            <a:ext cx="58610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495" name="Arc 7"/>
          <p:cNvSpPr>
            <a:spLocks/>
          </p:cNvSpPr>
          <p:nvPr/>
        </p:nvSpPr>
        <p:spPr bwMode="auto">
          <a:xfrm rot="-10800000">
            <a:off x="3765550" y="4643438"/>
            <a:ext cx="1382713" cy="1903412"/>
          </a:xfrm>
          <a:custGeom>
            <a:avLst/>
            <a:gdLst>
              <a:gd name="G0" fmla="+- 0 0 0"/>
              <a:gd name="G1" fmla="+- 15372 0 0"/>
              <a:gd name="G2" fmla="+- 21600 0 0"/>
              <a:gd name="T0" fmla="*/ 15175 w 21600"/>
              <a:gd name="T1" fmla="*/ 0 h 29719"/>
              <a:gd name="T2" fmla="*/ 16147 w 21600"/>
              <a:gd name="T3" fmla="*/ 29719 h 29719"/>
              <a:gd name="T4" fmla="*/ 0 w 21600"/>
              <a:gd name="T5" fmla="*/ 15372 h 29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719" fill="none" extrusionOk="0">
                <a:moveTo>
                  <a:pt x="15174" y="0"/>
                </a:moveTo>
                <a:cubicBezTo>
                  <a:pt x="19285" y="4058"/>
                  <a:pt x="21600" y="9595"/>
                  <a:pt x="21600" y="15372"/>
                </a:cubicBezTo>
                <a:cubicBezTo>
                  <a:pt x="21600" y="20660"/>
                  <a:pt x="19659" y="25765"/>
                  <a:pt x="16146" y="29718"/>
                </a:cubicBezTo>
              </a:path>
              <a:path w="21600" h="29719" stroke="0" extrusionOk="0">
                <a:moveTo>
                  <a:pt x="15174" y="0"/>
                </a:moveTo>
                <a:cubicBezTo>
                  <a:pt x="19285" y="4058"/>
                  <a:pt x="21600" y="9595"/>
                  <a:pt x="21600" y="15372"/>
                </a:cubicBezTo>
                <a:cubicBezTo>
                  <a:pt x="21600" y="20660"/>
                  <a:pt x="19659" y="25765"/>
                  <a:pt x="16146" y="29718"/>
                </a:cubicBezTo>
                <a:lnTo>
                  <a:pt x="0" y="1537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9496" name="Line 8"/>
          <p:cNvSpPr>
            <a:spLocks noChangeShapeType="1"/>
          </p:cNvSpPr>
          <p:nvPr/>
        </p:nvSpPr>
        <p:spPr bwMode="auto">
          <a:xfrm>
            <a:off x="3779838" y="5313363"/>
            <a:ext cx="3816350" cy="792162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497" name="Arc 9"/>
          <p:cNvSpPr>
            <a:spLocks/>
          </p:cNvSpPr>
          <p:nvPr/>
        </p:nvSpPr>
        <p:spPr bwMode="auto">
          <a:xfrm rot="-35541">
            <a:off x="5148263" y="4991100"/>
            <a:ext cx="1382712" cy="1203325"/>
          </a:xfrm>
          <a:custGeom>
            <a:avLst/>
            <a:gdLst>
              <a:gd name="G0" fmla="+- 0 0 0"/>
              <a:gd name="G1" fmla="+- 9479 0 0"/>
              <a:gd name="G2" fmla="+- 21600 0 0"/>
              <a:gd name="T0" fmla="*/ 19409 w 21600"/>
              <a:gd name="T1" fmla="*/ 0 h 18782"/>
              <a:gd name="T2" fmla="*/ 19494 w 21600"/>
              <a:gd name="T3" fmla="*/ 18782 h 18782"/>
              <a:gd name="T4" fmla="*/ 0 w 21600"/>
              <a:gd name="T5" fmla="*/ 9479 h 18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782" fill="none" extrusionOk="0">
                <a:moveTo>
                  <a:pt x="19408" y="0"/>
                </a:moveTo>
                <a:cubicBezTo>
                  <a:pt x="20850" y="2951"/>
                  <a:pt x="21600" y="6193"/>
                  <a:pt x="21600" y="9479"/>
                </a:cubicBezTo>
                <a:cubicBezTo>
                  <a:pt x="21600" y="12698"/>
                  <a:pt x="20880" y="15876"/>
                  <a:pt x="19493" y="18781"/>
                </a:cubicBezTo>
              </a:path>
              <a:path w="21600" h="18782" stroke="0" extrusionOk="0">
                <a:moveTo>
                  <a:pt x="19408" y="0"/>
                </a:moveTo>
                <a:cubicBezTo>
                  <a:pt x="20850" y="2951"/>
                  <a:pt x="21600" y="6193"/>
                  <a:pt x="21600" y="9479"/>
                </a:cubicBezTo>
                <a:cubicBezTo>
                  <a:pt x="21600" y="12698"/>
                  <a:pt x="20880" y="15876"/>
                  <a:pt x="19493" y="18781"/>
                </a:cubicBezTo>
                <a:lnTo>
                  <a:pt x="0" y="9479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9498" name="Line 10"/>
          <p:cNvSpPr>
            <a:spLocks noChangeShapeType="1"/>
          </p:cNvSpPr>
          <p:nvPr/>
        </p:nvSpPr>
        <p:spPr bwMode="auto">
          <a:xfrm flipV="1">
            <a:off x="2195513" y="4660900"/>
            <a:ext cx="0" cy="16605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499" name="Arc 11"/>
          <p:cNvSpPr>
            <a:spLocks/>
          </p:cNvSpPr>
          <p:nvPr/>
        </p:nvSpPr>
        <p:spPr bwMode="auto">
          <a:xfrm rot="-10800000">
            <a:off x="2208213" y="4741863"/>
            <a:ext cx="2139950" cy="1636712"/>
          </a:xfrm>
          <a:custGeom>
            <a:avLst/>
            <a:gdLst>
              <a:gd name="G0" fmla="+- 0 0 0"/>
              <a:gd name="G1" fmla="+- 8778 0 0"/>
              <a:gd name="G2" fmla="+- 21600 0 0"/>
              <a:gd name="T0" fmla="*/ 19736 w 21600"/>
              <a:gd name="T1" fmla="*/ 0 h 16552"/>
              <a:gd name="T2" fmla="*/ 20153 w 21600"/>
              <a:gd name="T3" fmla="*/ 16552 h 16552"/>
              <a:gd name="T4" fmla="*/ 0 w 21600"/>
              <a:gd name="T5" fmla="*/ 8778 h 16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6552" fill="none" extrusionOk="0">
                <a:moveTo>
                  <a:pt x="19735" y="0"/>
                </a:moveTo>
                <a:cubicBezTo>
                  <a:pt x="20964" y="2763"/>
                  <a:pt x="21600" y="5753"/>
                  <a:pt x="21600" y="8778"/>
                </a:cubicBezTo>
                <a:cubicBezTo>
                  <a:pt x="21600" y="11436"/>
                  <a:pt x="21109" y="14071"/>
                  <a:pt x="20152" y="16551"/>
                </a:cubicBezTo>
              </a:path>
              <a:path w="21600" h="16552" stroke="0" extrusionOk="0">
                <a:moveTo>
                  <a:pt x="19735" y="0"/>
                </a:moveTo>
                <a:cubicBezTo>
                  <a:pt x="20964" y="2763"/>
                  <a:pt x="21600" y="5753"/>
                  <a:pt x="21600" y="8778"/>
                </a:cubicBezTo>
                <a:cubicBezTo>
                  <a:pt x="21600" y="11436"/>
                  <a:pt x="21109" y="14071"/>
                  <a:pt x="20152" y="16551"/>
                </a:cubicBezTo>
                <a:lnTo>
                  <a:pt x="0" y="877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9500" name="Line 12"/>
          <p:cNvSpPr>
            <a:spLocks noChangeShapeType="1"/>
          </p:cNvSpPr>
          <p:nvPr/>
        </p:nvSpPr>
        <p:spPr bwMode="auto">
          <a:xfrm flipV="1">
            <a:off x="2195513" y="5097463"/>
            <a:ext cx="1655762" cy="5032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502" name="Line 14"/>
          <p:cNvSpPr>
            <a:spLocks noChangeShapeType="1"/>
          </p:cNvSpPr>
          <p:nvPr/>
        </p:nvSpPr>
        <p:spPr bwMode="auto">
          <a:xfrm flipV="1">
            <a:off x="1835150" y="4737100"/>
            <a:ext cx="2232025" cy="287338"/>
          </a:xfrm>
          <a:prstGeom prst="line">
            <a:avLst/>
          </a:prstGeom>
          <a:noFill/>
          <a:ln w="19050">
            <a:solidFill>
              <a:srgbClr val="33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503" name="Line 15"/>
          <p:cNvSpPr>
            <a:spLocks noChangeShapeType="1"/>
          </p:cNvSpPr>
          <p:nvPr/>
        </p:nvSpPr>
        <p:spPr bwMode="auto">
          <a:xfrm>
            <a:off x="4024313" y="4751388"/>
            <a:ext cx="3097212" cy="647700"/>
          </a:xfrm>
          <a:prstGeom prst="line">
            <a:avLst/>
          </a:prstGeom>
          <a:noFill/>
          <a:ln w="19050">
            <a:solidFill>
              <a:srgbClr val="33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504" name="Line 16"/>
          <p:cNvSpPr>
            <a:spLocks noChangeShapeType="1"/>
          </p:cNvSpPr>
          <p:nvPr/>
        </p:nvSpPr>
        <p:spPr bwMode="auto">
          <a:xfrm>
            <a:off x="2122488" y="5945188"/>
            <a:ext cx="16859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505" name="Line 17"/>
          <p:cNvSpPr>
            <a:spLocks noChangeShapeType="1"/>
          </p:cNvSpPr>
          <p:nvPr/>
        </p:nvSpPr>
        <p:spPr bwMode="auto">
          <a:xfrm flipV="1">
            <a:off x="3808413" y="5600700"/>
            <a:ext cx="2708275" cy="3444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506" name="Line 18"/>
          <p:cNvSpPr>
            <a:spLocks noChangeShapeType="1"/>
          </p:cNvSpPr>
          <p:nvPr/>
        </p:nvSpPr>
        <p:spPr bwMode="auto">
          <a:xfrm>
            <a:off x="1862138" y="5384800"/>
            <a:ext cx="1917700" cy="43180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507" name="Line 19"/>
          <p:cNvSpPr>
            <a:spLocks noChangeShapeType="1"/>
          </p:cNvSpPr>
          <p:nvPr/>
        </p:nvSpPr>
        <p:spPr bwMode="auto">
          <a:xfrm>
            <a:off x="3779838" y="5816600"/>
            <a:ext cx="3455987" cy="73025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508" name="Line 20"/>
          <p:cNvSpPr>
            <a:spLocks noChangeShapeType="1"/>
          </p:cNvSpPr>
          <p:nvPr/>
        </p:nvSpPr>
        <p:spPr bwMode="auto">
          <a:xfrm>
            <a:off x="2208213" y="5470525"/>
            <a:ext cx="0" cy="1730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509" name="Line 21"/>
          <p:cNvSpPr>
            <a:spLocks noChangeShapeType="1"/>
          </p:cNvSpPr>
          <p:nvPr/>
        </p:nvSpPr>
        <p:spPr bwMode="auto">
          <a:xfrm>
            <a:off x="6530975" y="5470525"/>
            <a:ext cx="0" cy="1730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319510" name="Object 22"/>
          <p:cNvGraphicFramePr>
            <a:graphicFrameLocks noChangeAspect="1"/>
          </p:cNvGraphicFramePr>
          <p:nvPr/>
        </p:nvGraphicFramePr>
        <p:xfrm>
          <a:off x="1817688" y="5583238"/>
          <a:ext cx="306387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22" name="Equation" r:id="rId3" imgW="164880" imgH="164880" progId="Equation.3">
                  <p:embed/>
                </p:oleObj>
              </mc:Choice>
              <mc:Fallback>
                <p:oleObj name="Equation" r:id="rId3" imgW="164880" imgH="1648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8" y="5583238"/>
                        <a:ext cx="306387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511" name="Object 23"/>
          <p:cNvGraphicFramePr>
            <a:graphicFrameLocks noChangeAspect="1"/>
          </p:cNvGraphicFramePr>
          <p:nvPr/>
        </p:nvGraphicFramePr>
        <p:xfrm>
          <a:off x="6503988" y="5600700"/>
          <a:ext cx="354012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23" name="Equation" r:id="rId5" imgW="190440" imgH="164880" progId="Equation.3">
                  <p:embed/>
                </p:oleObj>
              </mc:Choice>
              <mc:Fallback>
                <p:oleObj name="Equation" r:id="rId5" imgW="190440" imgH="1648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5600700"/>
                        <a:ext cx="354012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512" name="Object 24"/>
          <p:cNvGraphicFramePr>
            <a:graphicFrameLocks noChangeAspect="1"/>
          </p:cNvGraphicFramePr>
          <p:nvPr/>
        </p:nvGraphicFramePr>
        <p:xfrm>
          <a:off x="4940300" y="5630863"/>
          <a:ext cx="282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24" name="Equation" r:id="rId7" imgW="152280" imgH="177480" progId="Equation.3">
                  <p:embed/>
                </p:oleObj>
              </mc:Choice>
              <mc:Fallback>
                <p:oleObj name="Equation" r:id="rId7" imgW="152280" imgH="177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5630863"/>
                        <a:ext cx="2825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513" name="Line 25"/>
          <p:cNvSpPr>
            <a:spLocks noChangeShapeType="1"/>
          </p:cNvSpPr>
          <p:nvPr/>
        </p:nvSpPr>
        <p:spPr bwMode="auto">
          <a:xfrm>
            <a:off x="6530975" y="4865688"/>
            <a:ext cx="0" cy="14255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514" name="Line 26"/>
          <p:cNvSpPr>
            <a:spLocks noChangeShapeType="1"/>
          </p:cNvSpPr>
          <p:nvPr/>
        </p:nvSpPr>
        <p:spPr bwMode="auto">
          <a:xfrm>
            <a:off x="5148263" y="5513388"/>
            <a:ext cx="0" cy="873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516" name="Line 28"/>
          <p:cNvSpPr>
            <a:spLocks noChangeShapeType="1"/>
          </p:cNvSpPr>
          <p:nvPr/>
        </p:nvSpPr>
        <p:spPr bwMode="auto">
          <a:xfrm>
            <a:off x="1763713" y="4881563"/>
            <a:ext cx="2016125" cy="43180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9517" name="Line 29"/>
          <p:cNvSpPr>
            <a:spLocks noChangeShapeType="1"/>
          </p:cNvSpPr>
          <p:nvPr/>
        </p:nvSpPr>
        <p:spPr bwMode="auto">
          <a:xfrm>
            <a:off x="3851275" y="5097463"/>
            <a:ext cx="324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19518" name="Object 30"/>
          <p:cNvGraphicFramePr>
            <a:graphicFrameLocks noChangeAspect="1"/>
          </p:cNvGraphicFramePr>
          <p:nvPr/>
        </p:nvGraphicFramePr>
        <p:xfrm>
          <a:off x="6311900" y="4437063"/>
          <a:ext cx="4000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25" name="Equation" r:id="rId9" imgW="215640" imgH="177480" progId="Equation.DSMT4">
                  <p:embed/>
                </p:oleObj>
              </mc:Choice>
              <mc:Fallback>
                <p:oleObj name="Equation" r:id="rId9" imgW="215640" imgH="177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4437063"/>
                        <a:ext cx="4000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519" name="Object 31"/>
          <p:cNvGraphicFramePr>
            <a:graphicFrameLocks noChangeAspect="1"/>
          </p:cNvGraphicFramePr>
          <p:nvPr/>
        </p:nvGraphicFramePr>
        <p:xfrm>
          <a:off x="1858963" y="4437063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26" name="Equation" r:id="rId11" imgW="177480" imgH="177480" progId="Equation.DSMT4">
                  <p:embed/>
                </p:oleObj>
              </mc:Choice>
              <mc:Fallback>
                <p:oleObj name="Equation" r:id="rId11" imgW="177480" imgH="177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4437063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520" name="Rectangle 32"/>
          <p:cNvSpPr>
            <a:spLocks noChangeArrowheads="1"/>
          </p:cNvSpPr>
          <p:nvPr/>
        </p:nvSpPr>
        <p:spPr bwMode="auto">
          <a:xfrm>
            <a:off x="1331913" y="6243638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/>
              <a:t>物方焦平面</a:t>
            </a:r>
          </a:p>
        </p:txBody>
      </p:sp>
      <p:sp>
        <p:nvSpPr>
          <p:cNvPr id="319521" name="Rectangle 33"/>
          <p:cNvSpPr>
            <a:spLocks noChangeArrowheads="1"/>
          </p:cNvSpPr>
          <p:nvPr/>
        </p:nvSpPr>
        <p:spPr bwMode="auto">
          <a:xfrm>
            <a:off x="5683250" y="6237288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/>
              <a:t>像方焦平面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/>
      <p:bldP spid="319498" grpId="0" animBg="1"/>
      <p:bldP spid="319499" grpId="0" animBg="1"/>
      <p:bldP spid="319502" grpId="0" animBg="1"/>
      <p:bldP spid="319503" grpId="0" animBg="1"/>
      <p:bldP spid="3195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折射球面的光学参数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536575" y="3154363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25" name="Arc 5"/>
          <p:cNvSpPr>
            <a:spLocks/>
          </p:cNvSpPr>
          <p:nvPr/>
        </p:nvSpPr>
        <p:spPr bwMode="auto">
          <a:xfrm rot="10774919">
            <a:off x="3781425" y="1550988"/>
            <a:ext cx="2719388" cy="3205162"/>
          </a:xfrm>
          <a:custGeom>
            <a:avLst/>
            <a:gdLst>
              <a:gd name="G0" fmla="+- 0 0 0"/>
              <a:gd name="G1" fmla="+- 12707 0 0"/>
              <a:gd name="G2" fmla="+- 21600 0 0"/>
              <a:gd name="T0" fmla="*/ 17467 w 21600"/>
              <a:gd name="T1" fmla="*/ 0 h 25457"/>
              <a:gd name="T2" fmla="*/ 17436 w 21600"/>
              <a:gd name="T3" fmla="*/ 25457 h 25457"/>
              <a:gd name="T4" fmla="*/ 0 w 21600"/>
              <a:gd name="T5" fmla="*/ 12707 h 25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457" fill="none" extrusionOk="0">
                <a:moveTo>
                  <a:pt x="17466" y="0"/>
                </a:moveTo>
                <a:cubicBezTo>
                  <a:pt x="20153" y="3692"/>
                  <a:pt x="21600" y="8140"/>
                  <a:pt x="21600" y="12707"/>
                </a:cubicBezTo>
                <a:cubicBezTo>
                  <a:pt x="21600" y="17291"/>
                  <a:pt x="20141" y="21756"/>
                  <a:pt x="17435" y="25456"/>
                </a:cubicBezTo>
              </a:path>
              <a:path w="21600" h="25457" stroke="0" extrusionOk="0">
                <a:moveTo>
                  <a:pt x="17466" y="0"/>
                </a:moveTo>
                <a:cubicBezTo>
                  <a:pt x="20153" y="3692"/>
                  <a:pt x="21600" y="8140"/>
                  <a:pt x="21600" y="12707"/>
                </a:cubicBezTo>
                <a:cubicBezTo>
                  <a:pt x="21600" y="17291"/>
                  <a:pt x="20141" y="21756"/>
                  <a:pt x="17435" y="25456"/>
                </a:cubicBezTo>
                <a:lnTo>
                  <a:pt x="0" y="12707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4137025" y="1782763"/>
            <a:ext cx="2286000" cy="1371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3663950" y="1349375"/>
          <a:ext cx="4445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2" name="Equation" r:id="rId3" imgW="139680" imgH="152280" progId="Equation.3">
                  <p:embed/>
                </p:oleObj>
              </mc:Choice>
              <mc:Fallback>
                <p:oleObj name="Equation" r:id="rId3" imgW="139680" imgH="152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1349375"/>
                        <a:ext cx="4445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2749550" y="1325563"/>
          <a:ext cx="3968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3"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1325563"/>
                        <a:ext cx="39687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4822825" y="1173163"/>
          <a:ext cx="51593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4" name="Equation" r:id="rId7" imgW="164880" imgH="177480" progId="Equation.3">
                  <p:embed/>
                </p:oleObj>
              </mc:Choice>
              <mc:Fallback>
                <p:oleObj name="Equation" r:id="rId7" imgW="16488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1173163"/>
                        <a:ext cx="515938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6305550" y="3128963"/>
          <a:ext cx="4206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5" name="Equation" r:id="rId9" imgW="152280" imgH="177480" progId="Equation.DSMT4">
                  <p:embed/>
                </p:oleObj>
              </mc:Choice>
              <mc:Fallback>
                <p:oleObj name="Equation" r:id="rId9" imgW="15228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3128963"/>
                        <a:ext cx="42068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3413125" y="3073400"/>
          <a:ext cx="4191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6" name="Equation" r:id="rId11" imgW="152280" imgH="177480" progId="Equation.3">
                  <p:embed/>
                </p:oleObj>
              </mc:Choice>
              <mc:Fallback>
                <p:oleObj name="Equation" r:id="rId11" imgW="15228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3073400"/>
                        <a:ext cx="4191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1927225" y="1706563"/>
            <a:ext cx="0" cy="3505200"/>
          </a:xfrm>
          <a:prstGeom prst="line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7413625" y="1630363"/>
            <a:ext cx="0" cy="3657600"/>
          </a:xfrm>
          <a:prstGeom prst="line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779838" y="1268413"/>
            <a:ext cx="0" cy="40179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1927225" y="4754563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3832225" y="4754563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56337" name="Object 17"/>
          <p:cNvGraphicFramePr>
            <a:graphicFrameLocks noChangeAspect="1"/>
          </p:cNvGraphicFramePr>
          <p:nvPr/>
        </p:nvGraphicFramePr>
        <p:xfrm>
          <a:off x="2536825" y="4068763"/>
          <a:ext cx="533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7" name="Equation" r:id="rId13" imgW="152280" imgH="203040" progId="Equation.3">
                  <p:embed/>
                </p:oleObj>
              </mc:Choice>
              <mc:Fallback>
                <p:oleObj name="Equation" r:id="rId13" imgW="15228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4068763"/>
                        <a:ext cx="5334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8" name="Object 18"/>
          <p:cNvGraphicFramePr>
            <a:graphicFrameLocks noChangeAspect="1"/>
          </p:cNvGraphicFramePr>
          <p:nvPr/>
        </p:nvGraphicFramePr>
        <p:xfrm>
          <a:off x="5299075" y="4119563"/>
          <a:ext cx="6667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8" name="Equation" r:id="rId15" imgW="190440" imgH="203040" progId="Equation.3">
                  <p:embed/>
                </p:oleObj>
              </mc:Choice>
              <mc:Fallback>
                <p:oleObj name="Equation" r:id="rId15" imgW="19044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075" y="4119563"/>
                        <a:ext cx="6667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9" name="Object 19"/>
          <p:cNvGraphicFramePr>
            <a:graphicFrameLocks noChangeAspect="1"/>
          </p:cNvGraphicFramePr>
          <p:nvPr/>
        </p:nvGraphicFramePr>
        <p:xfrm>
          <a:off x="1371600" y="3221038"/>
          <a:ext cx="5778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9" name="Equation" r:id="rId17" imgW="164880" imgH="164880" progId="Equation.3">
                  <p:embed/>
                </p:oleObj>
              </mc:Choice>
              <mc:Fallback>
                <p:oleObj name="Equation" r:id="rId17" imgW="164880" imgH="1648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21038"/>
                        <a:ext cx="5778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0" name="Object 20"/>
          <p:cNvGraphicFramePr>
            <a:graphicFrameLocks noChangeAspect="1"/>
          </p:cNvGraphicFramePr>
          <p:nvPr/>
        </p:nvGraphicFramePr>
        <p:xfrm>
          <a:off x="7413625" y="3144838"/>
          <a:ext cx="6667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60" name="Equation" r:id="rId19" imgW="190440" imgH="164880" progId="Equation.3">
                  <p:embed/>
                </p:oleObj>
              </mc:Choice>
              <mc:Fallback>
                <p:oleObj name="Equation" r:id="rId19" imgW="190440" imgH="1648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25" y="3144838"/>
                        <a:ext cx="6667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1" name="Object 21"/>
          <p:cNvGraphicFramePr>
            <a:graphicFrameLocks noChangeAspect="1"/>
          </p:cNvGraphicFramePr>
          <p:nvPr/>
        </p:nvGraphicFramePr>
        <p:xfrm>
          <a:off x="5270500" y="2144713"/>
          <a:ext cx="400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61" name="Equation" r:id="rId21" imgW="114120" imgH="126720" progId="Equation.3">
                  <p:embed/>
                </p:oleObj>
              </mc:Choice>
              <mc:Fallback>
                <p:oleObj name="Equation" r:id="rId21" imgW="114120" imgH="12672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2144713"/>
                        <a:ext cx="4000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2124075" y="479742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物方焦距</a:t>
            </a: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4852988" y="477202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像方焦距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1116013" y="3759200"/>
            <a:ext cx="86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物方焦点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7380288" y="3573463"/>
            <a:ext cx="936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像方焦点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3492500" y="5230813"/>
            <a:ext cx="546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/>
          <a:p>
            <a:r>
              <a:rPr lang="zh-CN" altLang="en-US" sz="2400"/>
              <a:t>主平面</a:t>
            </a:r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1433513" y="1525588"/>
            <a:ext cx="5461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物方焦平面</a:t>
            </a:r>
            <a:endParaRPr lang="zh-CN" altLang="en-US"/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7481888" y="1452563"/>
            <a:ext cx="5461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/>
          <a:p>
            <a:pPr algn="l"/>
            <a:r>
              <a:rPr kumimoji="1" lang="zh-CN" altLang="en-US" sz="2400">
                <a:latin typeface="Times New Roman" panose="02020603050405020304" pitchFamily="18" charset="0"/>
              </a:rPr>
              <a:t>像方焦平面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折射球面的光学性质</a:t>
            </a:r>
          </a:p>
        </p:txBody>
      </p:sp>
      <p:sp>
        <p:nvSpPr>
          <p:cNvPr id="320517" name="Line 5"/>
          <p:cNvSpPr>
            <a:spLocks noChangeShapeType="1"/>
          </p:cNvSpPr>
          <p:nvPr/>
        </p:nvSpPr>
        <p:spPr bwMode="auto">
          <a:xfrm>
            <a:off x="323850" y="3602038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0518" name="Arc 6"/>
          <p:cNvSpPr>
            <a:spLocks/>
          </p:cNvSpPr>
          <p:nvPr/>
        </p:nvSpPr>
        <p:spPr bwMode="auto">
          <a:xfrm rot="10774919">
            <a:off x="3568700" y="1998663"/>
            <a:ext cx="2719388" cy="3205162"/>
          </a:xfrm>
          <a:custGeom>
            <a:avLst/>
            <a:gdLst>
              <a:gd name="G0" fmla="+- 0 0 0"/>
              <a:gd name="G1" fmla="+- 12707 0 0"/>
              <a:gd name="G2" fmla="+- 21600 0 0"/>
              <a:gd name="T0" fmla="*/ 17467 w 21600"/>
              <a:gd name="T1" fmla="*/ 0 h 25457"/>
              <a:gd name="T2" fmla="*/ 17436 w 21600"/>
              <a:gd name="T3" fmla="*/ 25457 h 25457"/>
              <a:gd name="T4" fmla="*/ 0 w 21600"/>
              <a:gd name="T5" fmla="*/ 12707 h 25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457" fill="none" extrusionOk="0">
                <a:moveTo>
                  <a:pt x="17466" y="0"/>
                </a:moveTo>
                <a:cubicBezTo>
                  <a:pt x="20153" y="3692"/>
                  <a:pt x="21600" y="8140"/>
                  <a:pt x="21600" y="12707"/>
                </a:cubicBezTo>
                <a:cubicBezTo>
                  <a:pt x="21600" y="17291"/>
                  <a:pt x="20141" y="21756"/>
                  <a:pt x="17435" y="25456"/>
                </a:cubicBezTo>
              </a:path>
              <a:path w="21600" h="25457" stroke="0" extrusionOk="0">
                <a:moveTo>
                  <a:pt x="17466" y="0"/>
                </a:moveTo>
                <a:cubicBezTo>
                  <a:pt x="20153" y="3692"/>
                  <a:pt x="21600" y="8140"/>
                  <a:pt x="21600" y="12707"/>
                </a:cubicBezTo>
                <a:cubicBezTo>
                  <a:pt x="21600" y="17291"/>
                  <a:pt x="20141" y="21756"/>
                  <a:pt x="17435" y="25456"/>
                </a:cubicBezTo>
                <a:lnTo>
                  <a:pt x="0" y="12707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20520" name="Object 8"/>
          <p:cNvGraphicFramePr>
            <a:graphicFrameLocks noChangeAspect="1"/>
          </p:cNvGraphicFramePr>
          <p:nvPr/>
        </p:nvGraphicFramePr>
        <p:xfrm>
          <a:off x="3852863" y="1484313"/>
          <a:ext cx="4445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58" name="Equation" r:id="rId3" imgW="139680" imgH="152280" progId="Equation.3">
                  <p:embed/>
                </p:oleObj>
              </mc:Choice>
              <mc:Fallback>
                <p:oleObj name="Equation" r:id="rId3" imgW="139680" imgH="152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1484313"/>
                        <a:ext cx="44450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21" name="Object 9"/>
          <p:cNvGraphicFramePr>
            <a:graphicFrameLocks noChangeAspect="1"/>
          </p:cNvGraphicFramePr>
          <p:nvPr/>
        </p:nvGraphicFramePr>
        <p:xfrm>
          <a:off x="2536825" y="1484313"/>
          <a:ext cx="3968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59"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1484313"/>
                        <a:ext cx="39687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22" name="Object 10"/>
          <p:cNvGraphicFramePr>
            <a:graphicFrameLocks noChangeAspect="1"/>
          </p:cNvGraphicFramePr>
          <p:nvPr/>
        </p:nvGraphicFramePr>
        <p:xfrm>
          <a:off x="5221288" y="1339850"/>
          <a:ext cx="5159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60" name="Equation" r:id="rId7" imgW="164880" imgH="177480" progId="Equation.3">
                  <p:embed/>
                </p:oleObj>
              </mc:Choice>
              <mc:Fallback>
                <p:oleObj name="Equation" r:id="rId7" imgW="16488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1339850"/>
                        <a:ext cx="515937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23" name="Object 11"/>
          <p:cNvGraphicFramePr>
            <a:graphicFrameLocks noChangeAspect="1"/>
          </p:cNvGraphicFramePr>
          <p:nvPr/>
        </p:nvGraphicFramePr>
        <p:xfrm>
          <a:off x="5038725" y="3683000"/>
          <a:ext cx="4206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61" name="Equation" r:id="rId9" imgW="152280" imgH="177480" progId="Equation.DSMT4">
                  <p:embed/>
                </p:oleObj>
              </mc:Choice>
              <mc:Fallback>
                <p:oleObj name="Equation" r:id="rId9" imgW="15228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3683000"/>
                        <a:ext cx="42068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24" name="Object 12"/>
          <p:cNvGraphicFramePr>
            <a:graphicFrameLocks noChangeAspect="1"/>
          </p:cNvGraphicFramePr>
          <p:nvPr/>
        </p:nvGraphicFramePr>
        <p:xfrm>
          <a:off x="3144838" y="3662363"/>
          <a:ext cx="4191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62" name="Equation" r:id="rId11" imgW="152280" imgH="177480" progId="Equation.3">
                  <p:embed/>
                </p:oleObj>
              </mc:Choice>
              <mc:Fallback>
                <p:oleObj name="Equation" r:id="rId11" imgW="15228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3662363"/>
                        <a:ext cx="4191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32" name="Object 20"/>
          <p:cNvGraphicFramePr>
            <a:graphicFrameLocks noChangeAspect="1"/>
          </p:cNvGraphicFramePr>
          <p:nvPr/>
        </p:nvGraphicFramePr>
        <p:xfrm>
          <a:off x="1131888" y="3668713"/>
          <a:ext cx="428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63" name="Equation" r:id="rId13" imgW="164880" imgH="164880" progId="Equation.3">
                  <p:embed/>
                </p:oleObj>
              </mc:Choice>
              <mc:Fallback>
                <p:oleObj name="Equation" r:id="rId13" imgW="164880" imgH="1648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3668713"/>
                        <a:ext cx="4286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33" name="Object 21"/>
          <p:cNvGraphicFramePr>
            <a:graphicFrameLocks noChangeAspect="1"/>
          </p:cNvGraphicFramePr>
          <p:nvPr/>
        </p:nvGraphicFramePr>
        <p:xfrm>
          <a:off x="7186613" y="3648075"/>
          <a:ext cx="4953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64" name="Equation" r:id="rId15" imgW="190440" imgH="164880" progId="Equation.3">
                  <p:embed/>
                </p:oleObj>
              </mc:Choice>
              <mc:Fallback>
                <p:oleObj name="Equation" r:id="rId15" imgW="190440" imgH="1648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6613" y="3648075"/>
                        <a:ext cx="4953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41" name="Oval 29"/>
          <p:cNvSpPr>
            <a:spLocks noChangeArrowheads="1"/>
          </p:cNvSpPr>
          <p:nvPr/>
        </p:nvSpPr>
        <p:spPr bwMode="auto">
          <a:xfrm>
            <a:off x="1616075" y="3514725"/>
            <a:ext cx="144463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42" name="Oval 30"/>
          <p:cNvSpPr>
            <a:spLocks noChangeArrowheads="1"/>
          </p:cNvSpPr>
          <p:nvPr/>
        </p:nvSpPr>
        <p:spPr bwMode="auto">
          <a:xfrm>
            <a:off x="5148263" y="3529013"/>
            <a:ext cx="144462" cy="144462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43" name="Oval 31"/>
          <p:cNvSpPr>
            <a:spLocks noChangeArrowheads="1"/>
          </p:cNvSpPr>
          <p:nvPr/>
        </p:nvSpPr>
        <p:spPr bwMode="auto">
          <a:xfrm>
            <a:off x="7105650" y="3514725"/>
            <a:ext cx="144463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45" name="Line 33"/>
          <p:cNvSpPr>
            <a:spLocks noChangeShapeType="1"/>
          </p:cNvSpPr>
          <p:nvPr/>
        </p:nvSpPr>
        <p:spPr bwMode="auto">
          <a:xfrm>
            <a:off x="1704975" y="1773238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46" name="Line 34"/>
          <p:cNvSpPr>
            <a:spLocks noChangeShapeType="1"/>
          </p:cNvSpPr>
          <p:nvPr/>
        </p:nvSpPr>
        <p:spPr bwMode="auto">
          <a:xfrm>
            <a:off x="7177088" y="1844675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20547" name="Object 35"/>
          <p:cNvGraphicFramePr>
            <a:graphicFrameLocks noChangeAspect="1"/>
          </p:cNvGraphicFramePr>
          <p:nvPr/>
        </p:nvGraphicFramePr>
        <p:xfrm>
          <a:off x="6891338" y="1268413"/>
          <a:ext cx="5746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65" name="Equation" r:id="rId17" imgW="215640" imgH="177480" progId="Equation.DSMT4">
                  <p:embed/>
                </p:oleObj>
              </mc:Choice>
              <mc:Fallback>
                <p:oleObj name="Equation" r:id="rId17" imgW="215640" imgH="1774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338" y="1268413"/>
                        <a:ext cx="57467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48" name="Object 36"/>
          <p:cNvGraphicFramePr>
            <a:graphicFrameLocks noChangeAspect="1"/>
          </p:cNvGraphicFramePr>
          <p:nvPr/>
        </p:nvGraphicFramePr>
        <p:xfrm>
          <a:off x="1416050" y="1268413"/>
          <a:ext cx="47466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66" name="Equation" r:id="rId19" imgW="177480" imgH="177480" progId="Equation.DSMT4">
                  <p:embed/>
                </p:oleObj>
              </mc:Choice>
              <mc:Fallback>
                <p:oleObj name="Equation" r:id="rId19" imgW="177480" imgH="177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1268413"/>
                        <a:ext cx="47466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49" name="Line 37"/>
          <p:cNvSpPr>
            <a:spLocks noChangeShapeType="1"/>
          </p:cNvSpPr>
          <p:nvPr/>
        </p:nvSpPr>
        <p:spPr bwMode="auto">
          <a:xfrm flipV="1">
            <a:off x="984250" y="3284538"/>
            <a:ext cx="2592388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50" name="Line 38"/>
          <p:cNvSpPr>
            <a:spLocks noChangeShapeType="1"/>
          </p:cNvSpPr>
          <p:nvPr/>
        </p:nvSpPr>
        <p:spPr bwMode="auto">
          <a:xfrm>
            <a:off x="3576638" y="3284538"/>
            <a:ext cx="44640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51" name="Line 39"/>
          <p:cNvSpPr>
            <a:spLocks noChangeShapeType="1"/>
          </p:cNvSpPr>
          <p:nvPr/>
        </p:nvSpPr>
        <p:spPr bwMode="auto">
          <a:xfrm>
            <a:off x="1200150" y="4437063"/>
            <a:ext cx="252095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52" name="Line 40"/>
          <p:cNvSpPr>
            <a:spLocks noChangeShapeType="1"/>
          </p:cNvSpPr>
          <p:nvPr/>
        </p:nvSpPr>
        <p:spPr bwMode="auto">
          <a:xfrm flipV="1">
            <a:off x="3721100" y="3284538"/>
            <a:ext cx="4679950" cy="11525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56" name="Line 44"/>
          <p:cNvSpPr>
            <a:spLocks noChangeShapeType="1"/>
          </p:cNvSpPr>
          <p:nvPr/>
        </p:nvSpPr>
        <p:spPr bwMode="auto">
          <a:xfrm>
            <a:off x="828675" y="2493963"/>
            <a:ext cx="7704138" cy="1943100"/>
          </a:xfrm>
          <a:prstGeom prst="line">
            <a:avLst/>
          </a:prstGeom>
          <a:noFill/>
          <a:ln w="28575">
            <a:solidFill>
              <a:srgbClr val="00CC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58" name="Line 46"/>
          <p:cNvSpPr>
            <a:spLocks noChangeShapeType="1"/>
          </p:cNvSpPr>
          <p:nvPr/>
        </p:nvSpPr>
        <p:spPr bwMode="auto">
          <a:xfrm>
            <a:off x="3852863" y="2349500"/>
            <a:ext cx="4535487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61" name="Line 49"/>
          <p:cNvSpPr>
            <a:spLocks noChangeShapeType="1"/>
          </p:cNvSpPr>
          <p:nvPr/>
        </p:nvSpPr>
        <p:spPr bwMode="auto">
          <a:xfrm flipV="1">
            <a:off x="827088" y="2349500"/>
            <a:ext cx="3024187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62" name="Oval 50"/>
          <p:cNvSpPr>
            <a:spLocks noChangeArrowheads="1"/>
          </p:cNvSpPr>
          <p:nvPr/>
        </p:nvSpPr>
        <p:spPr bwMode="auto">
          <a:xfrm>
            <a:off x="1674813" y="2663825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63" name="Text Box 51"/>
          <p:cNvSpPr txBox="1">
            <a:spLocks noChangeArrowheads="1"/>
          </p:cNvSpPr>
          <p:nvPr/>
        </p:nvSpPr>
        <p:spPr bwMode="auto">
          <a:xfrm>
            <a:off x="468313" y="5373688"/>
            <a:ext cx="8207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/>
              <a:t>根据这些光学参数，可以得到任意一条光线的</a:t>
            </a:r>
            <a:r>
              <a:rPr lang="zh-CN" altLang="en-US" sz="3200" b="1">
                <a:solidFill>
                  <a:srgbClr val="33CC33"/>
                </a:solidFill>
                <a:ea typeface="黑体" panose="02010609060101010101" pitchFamily="49" charset="-122"/>
              </a:rPr>
              <a:t>共轭</a:t>
            </a:r>
            <a:r>
              <a:rPr lang="zh-CN" altLang="en-US" sz="3200"/>
              <a:t>光线</a:t>
            </a:r>
          </a:p>
        </p:txBody>
      </p:sp>
      <p:sp>
        <p:nvSpPr>
          <p:cNvPr id="320564" name="Line 52"/>
          <p:cNvSpPr>
            <a:spLocks noChangeShapeType="1"/>
          </p:cNvSpPr>
          <p:nvPr/>
        </p:nvSpPr>
        <p:spPr bwMode="auto">
          <a:xfrm>
            <a:off x="900113" y="2708275"/>
            <a:ext cx="2808287" cy="0"/>
          </a:xfrm>
          <a:prstGeom prst="line">
            <a:avLst/>
          </a:prstGeom>
          <a:noFill/>
          <a:ln w="28575">
            <a:solidFill>
              <a:srgbClr val="9900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65" name="Line 53"/>
          <p:cNvSpPr>
            <a:spLocks noChangeShapeType="1"/>
          </p:cNvSpPr>
          <p:nvPr/>
        </p:nvSpPr>
        <p:spPr bwMode="auto">
          <a:xfrm>
            <a:off x="3708400" y="2708275"/>
            <a:ext cx="4824413" cy="1225550"/>
          </a:xfrm>
          <a:prstGeom prst="line">
            <a:avLst/>
          </a:prstGeom>
          <a:noFill/>
          <a:ln w="28575">
            <a:solidFill>
              <a:srgbClr val="9900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49" grpId="0" animBg="1"/>
      <p:bldP spid="320550" grpId="0" animBg="1"/>
      <p:bldP spid="320551" grpId="0" animBg="1"/>
      <p:bldP spid="320552" grpId="0" animBg="1"/>
      <p:bldP spid="320556" grpId="0" animBg="1"/>
      <p:bldP spid="320558" grpId="0" animBg="1"/>
      <p:bldP spid="320561" grpId="0" animBg="1"/>
      <p:bldP spid="320562" grpId="0" animBg="1"/>
      <p:bldP spid="320564" grpId="0" animBg="1"/>
      <p:bldP spid="32056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62" name="Object 2"/>
          <p:cNvGraphicFramePr>
            <a:graphicFrameLocks noChangeAspect="1"/>
          </p:cNvGraphicFramePr>
          <p:nvPr/>
        </p:nvGraphicFramePr>
        <p:xfrm>
          <a:off x="1547813" y="3933825"/>
          <a:ext cx="5238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39" name="Equation" r:id="rId3" imgW="190440" imgH="203040" progId="Equation.DSMT4">
                  <p:embed/>
                </p:oleObj>
              </mc:Choice>
              <mc:Fallback>
                <p:oleObj name="Equation" r:id="rId3" imgW="19044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933825"/>
                        <a:ext cx="5238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63" name="Object 3"/>
          <p:cNvGraphicFramePr>
            <a:graphicFrameLocks noChangeAspect="1"/>
          </p:cNvGraphicFramePr>
          <p:nvPr/>
        </p:nvGraphicFramePr>
        <p:xfrm>
          <a:off x="307975" y="4652963"/>
          <a:ext cx="33639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0" name="Equation" r:id="rId5" imgW="1371600" imgH="393480" progId="Equation.DSMT4">
                  <p:embed/>
                </p:oleObj>
              </mc:Choice>
              <mc:Fallback>
                <p:oleObj name="Equation" r:id="rId5" imgW="13716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4652963"/>
                        <a:ext cx="33639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64" name="Object 4"/>
          <p:cNvGraphicFramePr>
            <a:graphicFrameLocks noChangeAspect="1"/>
          </p:cNvGraphicFramePr>
          <p:nvPr/>
        </p:nvGraphicFramePr>
        <p:xfrm>
          <a:off x="3995738" y="4652963"/>
          <a:ext cx="23971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1" name="Equation" r:id="rId7" imgW="977760" imgH="393480" progId="Equation.DSMT4">
                  <p:embed/>
                </p:oleObj>
              </mc:Choice>
              <mc:Fallback>
                <p:oleObj name="Equation" r:id="rId7" imgW="9777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652963"/>
                        <a:ext cx="23971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65" name="Object 5"/>
          <p:cNvGraphicFramePr>
            <a:graphicFrameLocks noChangeAspect="1"/>
          </p:cNvGraphicFramePr>
          <p:nvPr/>
        </p:nvGraphicFramePr>
        <p:xfrm>
          <a:off x="209550" y="2030413"/>
          <a:ext cx="342582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2" name="Equation" r:id="rId9" imgW="1396800" imgH="393480" progId="Equation.DSMT4">
                  <p:embed/>
                </p:oleObj>
              </mc:Choice>
              <mc:Fallback>
                <p:oleObj name="Equation" r:id="rId9" imgW="13968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2030413"/>
                        <a:ext cx="3425825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8966" name="Freeform 6"/>
          <p:cNvSpPr>
            <a:spLocks/>
          </p:cNvSpPr>
          <p:nvPr/>
        </p:nvSpPr>
        <p:spPr bwMode="auto">
          <a:xfrm>
            <a:off x="684213" y="3213100"/>
            <a:ext cx="5646737" cy="722313"/>
          </a:xfrm>
          <a:custGeom>
            <a:avLst/>
            <a:gdLst>
              <a:gd name="T0" fmla="*/ 0 w 3557"/>
              <a:gd name="T1" fmla="*/ 454 h 455"/>
              <a:gd name="T2" fmla="*/ 1950 w 3557"/>
              <a:gd name="T3" fmla="*/ 0 h 455"/>
              <a:gd name="T4" fmla="*/ 3557 w 3557"/>
              <a:gd name="T5" fmla="*/ 455 h 455"/>
              <a:gd name="T6" fmla="*/ 0 w 3557"/>
              <a:gd name="T7" fmla="*/ 454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57" h="455">
                <a:moveTo>
                  <a:pt x="0" y="454"/>
                </a:moveTo>
                <a:lnTo>
                  <a:pt x="1950" y="0"/>
                </a:lnTo>
                <a:lnTo>
                  <a:pt x="3557" y="455"/>
                </a:lnTo>
                <a:lnTo>
                  <a:pt x="0" y="454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08967" name="Freeform 7"/>
          <p:cNvSpPr>
            <a:spLocks/>
          </p:cNvSpPr>
          <p:nvPr/>
        </p:nvSpPr>
        <p:spPr bwMode="auto">
          <a:xfrm>
            <a:off x="2051050" y="3213100"/>
            <a:ext cx="4321175" cy="720725"/>
          </a:xfrm>
          <a:custGeom>
            <a:avLst/>
            <a:gdLst>
              <a:gd name="T0" fmla="*/ 0 w 2722"/>
              <a:gd name="T1" fmla="*/ 454 h 454"/>
              <a:gd name="T2" fmla="*/ 2722 w 2722"/>
              <a:gd name="T3" fmla="*/ 454 h 454"/>
              <a:gd name="T4" fmla="*/ 1089 w 2722"/>
              <a:gd name="T5" fmla="*/ 0 h 454"/>
              <a:gd name="T6" fmla="*/ 0 w 2722"/>
              <a:gd name="T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2" h="454">
                <a:moveTo>
                  <a:pt x="0" y="454"/>
                </a:moveTo>
                <a:lnTo>
                  <a:pt x="2722" y="454"/>
                </a:lnTo>
                <a:lnTo>
                  <a:pt x="1089" y="0"/>
                </a:lnTo>
                <a:lnTo>
                  <a:pt x="0" y="454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08968" name="Line 8"/>
          <p:cNvSpPr>
            <a:spLocks noChangeShapeType="1"/>
          </p:cNvSpPr>
          <p:nvPr/>
        </p:nvSpPr>
        <p:spPr bwMode="auto">
          <a:xfrm>
            <a:off x="468313" y="3933825"/>
            <a:ext cx="65516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08969" name="Line 9"/>
          <p:cNvSpPr>
            <a:spLocks noChangeShapeType="1"/>
          </p:cNvSpPr>
          <p:nvPr/>
        </p:nvSpPr>
        <p:spPr bwMode="auto">
          <a:xfrm>
            <a:off x="3708400" y="3933825"/>
            <a:ext cx="25923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graphicFrame>
        <p:nvGraphicFramePr>
          <p:cNvPr id="808970" name="Object 10"/>
          <p:cNvGraphicFramePr>
            <a:graphicFrameLocks noChangeAspect="1"/>
          </p:cNvGraphicFramePr>
          <p:nvPr/>
        </p:nvGraphicFramePr>
        <p:xfrm>
          <a:off x="4665663" y="3478213"/>
          <a:ext cx="444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3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3478213"/>
                        <a:ext cx="4445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8971" name="Line 11"/>
          <p:cNvSpPr>
            <a:spLocks noChangeShapeType="1"/>
          </p:cNvSpPr>
          <p:nvPr/>
        </p:nvSpPr>
        <p:spPr bwMode="auto">
          <a:xfrm flipH="1" flipV="1">
            <a:off x="2843213" y="2924175"/>
            <a:ext cx="3511550" cy="1009650"/>
          </a:xfrm>
          <a:prstGeom prst="line">
            <a:avLst/>
          </a:prstGeom>
          <a:noFill/>
          <a:ln w="9525">
            <a:solidFill>
              <a:srgbClr val="3333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808972" name="Object 12"/>
          <p:cNvGraphicFramePr>
            <a:graphicFrameLocks noChangeAspect="1"/>
          </p:cNvGraphicFramePr>
          <p:nvPr/>
        </p:nvGraphicFramePr>
        <p:xfrm>
          <a:off x="4500563" y="2852738"/>
          <a:ext cx="444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4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852738"/>
                        <a:ext cx="4445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8973" name="Arc 13"/>
          <p:cNvSpPr>
            <a:spLocks/>
          </p:cNvSpPr>
          <p:nvPr/>
        </p:nvSpPr>
        <p:spPr bwMode="auto">
          <a:xfrm rot="10774919">
            <a:off x="3725863" y="1754188"/>
            <a:ext cx="1881187" cy="4338637"/>
          </a:xfrm>
          <a:custGeom>
            <a:avLst/>
            <a:gdLst>
              <a:gd name="G0" fmla="+- 0 0 0"/>
              <a:gd name="G1" fmla="+- 17153 0 0"/>
              <a:gd name="G2" fmla="+- 21600 0 0"/>
              <a:gd name="T0" fmla="*/ 13128 w 21600"/>
              <a:gd name="T1" fmla="*/ 0 h 34450"/>
              <a:gd name="T2" fmla="*/ 12938 w 21600"/>
              <a:gd name="T3" fmla="*/ 34450 h 34450"/>
              <a:gd name="T4" fmla="*/ 0 w 21600"/>
              <a:gd name="T5" fmla="*/ 17153 h 34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450" fill="none" extrusionOk="0">
                <a:moveTo>
                  <a:pt x="13127" y="0"/>
                </a:moveTo>
                <a:cubicBezTo>
                  <a:pt x="18468" y="4087"/>
                  <a:pt x="21600" y="10428"/>
                  <a:pt x="21600" y="17153"/>
                </a:cubicBezTo>
                <a:cubicBezTo>
                  <a:pt x="21600" y="23961"/>
                  <a:pt x="18389" y="30371"/>
                  <a:pt x="12937" y="34449"/>
                </a:cubicBezTo>
              </a:path>
              <a:path w="21600" h="34450" stroke="0" extrusionOk="0">
                <a:moveTo>
                  <a:pt x="13127" y="0"/>
                </a:moveTo>
                <a:cubicBezTo>
                  <a:pt x="18468" y="4087"/>
                  <a:pt x="21600" y="10428"/>
                  <a:pt x="21600" y="17153"/>
                </a:cubicBezTo>
                <a:cubicBezTo>
                  <a:pt x="21600" y="23961"/>
                  <a:pt x="18389" y="30371"/>
                  <a:pt x="12937" y="34449"/>
                </a:cubicBezTo>
                <a:lnTo>
                  <a:pt x="0" y="171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08974" name="Object 14"/>
          <p:cNvGraphicFramePr>
            <a:graphicFrameLocks noChangeAspect="1"/>
          </p:cNvGraphicFramePr>
          <p:nvPr/>
        </p:nvGraphicFramePr>
        <p:xfrm>
          <a:off x="4211638" y="1268413"/>
          <a:ext cx="4445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5" name="Equation" r:id="rId15" imgW="139680" imgH="152280" progId="Equation.3">
                  <p:embed/>
                </p:oleObj>
              </mc:Choice>
              <mc:Fallback>
                <p:oleObj name="Equation" r:id="rId15" imgW="139680" imgH="1522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268413"/>
                        <a:ext cx="44450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75" name="Object 15"/>
          <p:cNvGraphicFramePr>
            <a:graphicFrameLocks noChangeAspect="1"/>
          </p:cNvGraphicFramePr>
          <p:nvPr/>
        </p:nvGraphicFramePr>
        <p:xfrm>
          <a:off x="3527425" y="1906588"/>
          <a:ext cx="3968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6" name="Equation" r:id="rId17" imgW="126720" imgH="139680" progId="Equation.3">
                  <p:embed/>
                </p:oleObj>
              </mc:Choice>
              <mc:Fallback>
                <p:oleObj name="Equation" r:id="rId17" imgW="126720" imgH="1396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1906588"/>
                        <a:ext cx="39687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76" name="Object 16"/>
          <p:cNvGraphicFramePr>
            <a:graphicFrameLocks noChangeAspect="1"/>
          </p:cNvGraphicFramePr>
          <p:nvPr/>
        </p:nvGraphicFramePr>
        <p:xfrm>
          <a:off x="4356100" y="1773238"/>
          <a:ext cx="51593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7" name="Equation" r:id="rId19" imgW="164880" imgH="177480" progId="Equation.3">
                  <p:embed/>
                </p:oleObj>
              </mc:Choice>
              <mc:Fallback>
                <p:oleObj name="Equation" r:id="rId19" imgW="164880" imgH="177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773238"/>
                        <a:ext cx="515938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77" name="Object 17"/>
          <p:cNvGraphicFramePr>
            <a:graphicFrameLocks noChangeAspect="1"/>
          </p:cNvGraphicFramePr>
          <p:nvPr/>
        </p:nvGraphicFramePr>
        <p:xfrm>
          <a:off x="6300788" y="3898900"/>
          <a:ext cx="4206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8" name="Equation" r:id="rId21" imgW="152280" imgH="177480" progId="Equation.DSMT4">
                  <p:embed/>
                </p:oleObj>
              </mc:Choice>
              <mc:Fallback>
                <p:oleObj name="Equation" r:id="rId21" imgW="152280" imgH="177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898900"/>
                        <a:ext cx="42068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78" name="Object 18"/>
          <p:cNvGraphicFramePr>
            <a:graphicFrameLocks noChangeAspect="1"/>
          </p:cNvGraphicFramePr>
          <p:nvPr/>
        </p:nvGraphicFramePr>
        <p:xfrm>
          <a:off x="3349625" y="3881438"/>
          <a:ext cx="4191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9" name="Equation" r:id="rId23" imgW="152280" imgH="177480" progId="Equation.3">
                  <p:embed/>
                </p:oleObj>
              </mc:Choice>
              <mc:Fallback>
                <p:oleObj name="Equation" r:id="rId23" imgW="15228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3881438"/>
                        <a:ext cx="4191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8979" name="Line 19"/>
          <p:cNvSpPr>
            <a:spLocks noChangeShapeType="1"/>
          </p:cNvSpPr>
          <p:nvPr/>
        </p:nvSpPr>
        <p:spPr bwMode="auto">
          <a:xfrm flipV="1">
            <a:off x="720725" y="3213100"/>
            <a:ext cx="3059113" cy="7270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8980" name="Line 20"/>
          <p:cNvSpPr>
            <a:spLocks noChangeShapeType="1"/>
          </p:cNvSpPr>
          <p:nvPr/>
        </p:nvSpPr>
        <p:spPr bwMode="auto">
          <a:xfrm flipV="1">
            <a:off x="3779838" y="2205038"/>
            <a:ext cx="2376487" cy="1008062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8981" name="Arc 21"/>
          <p:cNvSpPr>
            <a:spLocks/>
          </p:cNvSpPr>
          <p:nvPr/>
        </p:nvSpPr>
        <p:spPr bwMode="auto">
          <a:xfrm rot="9658441">
            <a:off x="3187700" y="2984500"/>
            <a:ext cx="398463" cy="306388"/>
          </a:xfrm>
          <a:custGeom>
            <a:avLst/>
            <a:gdLst>
              <a:gd name="G0" fmla="+- 0 0 0"/>
              <a:gd name="G1" fmla="+- 1564 0 0"/>
              <a:gd name="G2" fmla="+- 21600 0 0"/>
              <a:gd name="T0" fmla="*/ 21543 w 21600"/>
              <a:gd name="T1" fmla="*/ 0 h 16600"/>
              <a:gd name="T2" fmla="*/ 15507 w 21600"/>
              <a:gd name="T3" fmla="*/ 16600 h 16600"/>
              <a:gd name="T4" fmla="*/ 0 w 21600"/>
              <a:gd name="T5" fmla="*/ 1564 h 16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6600" fill="none" extrusionOk="0">
                <a:moveTo>
                  <a:pt x="21543" y="-1"/>
                </a:moveTo>
                <a:cubicBezTo>
                  <a:pt x="21581" y="520"/>
                  <a:pt x="21600" y="1042"/>
                  <a:pt x="21600" y="1564"/>
                </a:cubicBezTo>
                <a:cubicBezTo>
                  <a:pt x="21600" y="7177"/>
                  <a:pt x="19414" y="12570"/>
                  <a:pt x="15507" y="16600"/>
                </a:cubicBezTo>
              </a:path>
              <a:path w="21600" h="16600" stroke="0" extrusionOk="0">
                <a:moveTo>
                  <a:pt x="21543" y="-1"/>
                </a:moveTo>
                <a:cubicBezTo>
                  <a:pt x="21581" y="520"/>
                  <a:pt x="21600" y="1042"/>
                  <a:pt x="21600" y="1564"/>
                </a:cubicBezTo>
                <a:cubicBezTo>
                  <a:pt x="21600" y="7177"/>
                  <a:pt x="19414" y="12570"/>
                  <a:pt x="15507" y="16600"/>
                </a:cubicBezTo>
                <a:lnTo>
                  <a:pt x="0" y="156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8982" name="Arc 22"/>
          <p:cNvSpPr>
            <a:spLocks/>
          </p:cNvSpPr>
          <p:nvPr/>
        </p:nvSpPr>
        <p:spPr bwMode="auto">
          <a:xfrm rot="23241530">
            <a:off x="3883025" y="2863850"/>
            <a:ext cx="608013" cy="419100"/>
          </a:xfrm>
          <a:custGeom>
            <a:avLst/>
            <a:gdLst>
              <a:gd name="G0" fmla="+- 0 0 0"/>
              <a:gd name="G1" fmla="+- 14856 0 0"/>
              <a:gd name="G2" fmla="+- 21600 0 0"/>
              <a:gd name="T0" fmla="*/ 15680 w 21529"/>
              <a:gd name="T1" fmla="*/ 0 h 14856"/>
              <a:gd name="T2" fmla="*/ 21529 w 21529"/>
              <a:gd name="T3" fmla="*/ 13111 h 14856"/>
              <a:gd name="T4" fmla="*/ 0 w 21529"/>
              <a:gd name="T5" fmla="*/ 14856 h 14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9" h="14856" fill="none" extrusionOk="0">
                <a:moveTo>
                  <a:pt x="15679" y="0"/>
                </a:moveTo>
                <a:cubicBezTo>
                  <a:pt x="19067" y="3575"/>
                  <a:pt x="21131" y="8201"/>
                  <a:pt x="21529" y="13110"/>
                </a:cubicBezTo>
              </a:path>
              <a:path w="21529" h="14856" stroke="0" extrusionOk="0">
                <a:moveTo>
                  <a:pt x="15679" y="0"/>
                </a:moveTo>
                <a:cubicBezTo>
                  <a:pt x="19067" y="3575"/>
                  <a:pt x="21131" y="8201"/>
                  <a:pt x="21529" y="13110"/>
                </a:cubicBezTo>
                <a:lnTo>
                  <a:pt x="0" y="14856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8983" name="Line 23"/>
          <p:cNvSpPr>
            <a:spLocks noChangeShapeType="1"/>
          </p:cNvSpPr>
          <p:nvPr/>
        </p:nvSpPr>
        <p:spPr bwMode="auto">
          <a:xfrm>
            <a:off x="684213" y="3956050"/>
            <a:ext cx="0" cy="10572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8984" name="Line 24"/>
          <p:cNvSpPr>
            <a:spLocks noChangeShapeType="1"/>
          </p:cNvSpPr>
          <p:nvPr/>
        </p:nvSpPr>
        <p:spPr bwMode="auto">
          <a:xfrm>
            <a:off x="2051050" y="3933825"/>
            <a:ext cx="0" cy="64770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8985" name="Line 25"/>
          <p:cNvSpPr>
            <a:spLocks noChangeShapeType="1"/>
          </p:cNvSpPr>
          <p:nvPr/>
        </p:nvSpPr>
        <p:spPr bwMode="auto">
          <a:xfrm>
            <a:off x="3708400" y="3933825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8986" name="Line 26"/>
          <p:cNvSpPr>
            <a:spLocks noChangeShapeType="1"/>
          </p:cNvSpPr>
          <p:nvPr/>
        </p:nvSpPr>
        <p:spPr bwMode="auto">
          <a:xfrm>
            <a:off x="701675" y="4806950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8987" name="Line 27"/>
          <p:cNvSpPr>
            <a:spLocks noChangeShapeType="1"/>
          </p:cNvSpPr>
          <p:nvPr/>
        </p:nvSpPr>
        <p:spPr bwMode="auto">
          <a:xfrm flipH="1">
            <a:off x="2051050" y="4438650"/>
            <a:ext cx="165735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 type="none" w="lg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808988" name="Object 28"/>
          <p:cNvGraphicFramePr>
            <a:graphicFrameLocks noChangeAspect="1"/>
          </p:cNvGraphicFramePr>
          <p:nvPr/>
        </p:nvGraphicFramePr>
        <p:xfrm>
          <a:off x="1992313" y="4437063"/>
          <a:ext cx="38893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0" name="Equation" r:id="rId25" imgW="114120" imgH="139680" progId="Equation.3">
                  <p:embed/>
                </p:oleObj>
              </mc:Choice>
              <mc:Fallback>
                <p:oleObj name="Equation" r:id="rId25" imgW="114120" imgH="1396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437063"/>
                        <a:ext cx="388937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89" name="Object 29"/>
          <p:cNvGraphicFramePr>
            <a:graphicFrameLocks noChangeAspect="1"/>
          </p:cNvGraphicFramePr>
          <p:nvPr/>
        </p:nvGraphicFramePr>
        <p:xfrm>
          <a:off x="2484438" y="3933825"/>
          <a:ext cx="5191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1" name="Equation" r:id="rId27" imgW="152280" imgH="177480" progId="Equation.DSMT4">
                  <p:embed/>
                </p:oleObj>
              </mc:Choice>
              <mc:Fallback>
                <p:oleObj name="Equation" r:id="rId27" imgW="152280" imgH="177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933825"/>
                        <a:ext cx="519112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0" name="Object 30"/>
          <p:cNvGraphicFramePr>
            <a:graphicFrameLocks noChangeAspect="1"/>
          </p:cNvGraphicFramePr>
          <p:nvPr/>
        </p:nvGraphicFramePr>
        <p:xfrm>
          <a:off x="2700338" y="2924175"/>
          <a:ext cx="311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2" name="Equation" r:id="rId29" imgW="88560" imgH="164880" progId="Equation.3">
                  <p:embed/>
                </p:oleObj>
              </mc:Choice>
              <mc:Fallback>
                <p:oleObj name="Equation" r:id="rId29" imgW="88560" imgH="1648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924175"/>
                        <a:ext cx="3111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1" name="Object 31"/>
          <p:cNvGraphicFramePr>
            <a:graphicFrameLocks noChangeAspect="1"/>
          </p:cNvGraphicFramePr>
          <p:nvPr/>
        </p:nvGraphicFramePr>
        <p:xfrm>
          <a:off x="339725" y="3886200"/>
          <a:ext cx="4191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3" name="Equation" r:id="rId31" imgW="152280" imgH="203040" progId="Equation.3">
                  <p:embed/>
                </p:oleObj>
              </mc:Choice>
              <mc:Fallback>
                <p:oleObj name="Equation" r:id="rId31" imgW="152280" imgH="2030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886200"/>
                        <a:ext cx="4191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8992" name="Arc 32"/>
          <p:cNvSpPr>
            <a:spLocks/>
          </p:cNvSpPr>
          <p:nvPr/>
        </p:nvSpPr>
        <p:spPr bwMode="auto">
          <a:xfrm rot="-8689550">
            <a:off x="5302250" y="3668713"/>
            <a:ext cx="522288" cy="374650"/>
          </a:xfrm>
          <a:custGeom>
            <a:avLst/>
            <a:gdLst>
              <a:gd name="G0" fmla="+- 0 0 0"/>
              <a:gd name="G1" fmla="+- 15154 0 0"/>
              <a:gd name="G2" fmla="+- 21600 0 0"/>
              <a:gd name="T0" fmla="*/ 15392 w 21167"/>
              <a:gd name="T1" fmla="*/ 0 h 15154"/>
              <a:gd name="T2" fmla="*/ 21167 w 21167"/>
              <a:gd name="T3" fmla="*/ 10853 h 15154"/>
              <a:gd name="T4" fmla="*/ 0 w 21167"/>
              <a:gd name="T5" fmla="*/ 15154 h 15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7" h="15154" fill="none" extrusionOk="0">
                <a:moveTo>
                  <a:pt x="15392" y="-1"/>
                </a:moveTo>
                <a:cubicBezTo>
                  <a:pt x="18327" y="2981"/>
                  <a:pt x="20334" y="6752"/>
                  <a:pt x="21167" y="10852"/>
                </a:cubicBezTo>
              </a:path>
              <a:path w="21167" h="15154" stroke="0" extrusionOk="0">
                <a:moveTo>
                  <a:pt x="15392" y="-1"/>
                </a:moveTo>
                <a:cubicBezTo>
                  <a:pt x="18327" y="2981"/>
                  <a:pt x="20334" y="6752"/>
                  <a:pt x="21167" y="10852"/>
                </a:cubicBezTo>
                <a:lnTo>
                  <a:pt x="0" y="1515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8993" name="Oval 33"/>
          <p:cNvSpPr>
            <a:spLocks noChangeArrowheads="1"/>
          </p:cNvSpPr>
          <p:nvPr/>
        </p:nvSpPr>
        <p:spPr bwMode="auto">
          <a:xfrm>
            <a:off x="666750" y="3898900"/>
            <a:ext cx="69850" cy="698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808994" name="Oval 34"/>
          <p:cNvSpPr>
            <a:spLocks noChangeArrowheads="1"/>
          </p:cNvSpPr>
          <p:nvPr/>
        </p:nvSpPr>
        <p:spPr bwMode="auto">
          <a:xfrm>
            <a:off x="2022475" y="3897313"/>
            <a:ext cx="69850" cy="6985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808995" name="Line 35"/>
          <p:cNvSpPr>
            <a:spLocks noChangeShapeType="1"/>
          </p:cNvSpPr>
          <p:nvPr/>
        </p:nvSpPr>
        <p:spPr bwMode="auto">
          <a:xfrm>
            <a:off x="684213" y="393382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08996" name="Line 36"/>
          <p:cNvSpPr>
            <a:spLocks noChangeShapeType="1"/>
          </p:cNvSpPr>
          <p:nvPr/>
        </p:nvSpPr>
        <p:spPr bwMode="auto">
          <a:xfrm>
            <a:off x="3708400" y="3933825"/>
            <a:ext cx="20875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08997" name="Line 37"/>
          <p:cNvSpPr>
            <a:spLocks noChangeShapeType="1"/>
          </p:cNvSpPr>
          <p:nvPr/>
        </p:nvSpPr>
        <p:spPr bwMode="auto">
          <a:xfrm flipV="1">
            <a:off x="719138" y="3429000"/>
            <a:ext cx="2124075" cy="5111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8998" name="Line 38"/>
          <p:cNvSpPr>
            <a:spLocks noChangeShapeType="1"/>
          </p:cNvSpPr>
          <p:nvPr/>
        </p:nvSpPr>
        <p:spPr bwMode="auto">
          <a:xfrm flipV="1">
            <a:off x="3779838" y="2636838"/>
            <a:ext cx="1368425" cy="576262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8999" name="Oval 39"/>
          <p:cNvSpPr>
            <a:spLocks noChangeArrowheads="1"/>
          </p:cNvSpPr>
          <p:nvPr/>
        </p:nvSpPr>
        <p:spPr bwMode="auto">
          <a:xfrm>
            <a:off x="6329363" y="3906838"/>
            <a:ext cx="69850" cy="69850"/>
          </a:xfrm>
          <a:prstGeom prst="ellipse">
            <a:avLst/>
          </a:prstGeom>
          <a:solidFill>
            <a:srgbClr val="3333FF"/>
          </a:solidFill>
          <a:ln w="9525" algn="ctr">
            <a:solidFill>
              <a:srgbClr val="3333FF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809000" name="Line 40"/>
          <p:cNvSpPr>
            <a:spLocks noChangeShapeType="1"/>
          </p:cNvSpPr>
          <p:nvPr/>
        </p:nvSpPr>
        <p:spPr bwMode="auto">
          <a:xfrm flipV="1">
            <a:off x="2051050" y="3213100"/>
            <a:ext cx="1728788" cy="720725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809001" name="Object 41"/>
          <p:cNvGraphicFramePr>
            <a:graphicFrameLocks noChangeAspect="1"/>
          </p:cNvGraphicFramePr>
          <p:nvPr/>
        </p:nvGraphicFramePr>
        <p:xfrm>
          <a:off x="820738" y="3009900"/>
          <a:ext cx="12303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4" name="Equation" r:id="rId33" imgW="393480" imgH="177480" progId="Equation.DSMT4">
                  <p:embed/>
                </p:oleObj>
              </mc:Choice>
              <mc:Fallback>
                <p:oleObj name="Equation" r:id="rId33" imgW="393480" imgH="1774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3009900"/>
                        <a:ext cx="1230312" cy="5635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02" name="Line 42"/>
          <p:cNvSpPr>
            <a:spLocks noChangeShapeType="1"/>
          </p:cNvSpPr>
          <p:nvPr/>
        </p:nvSpPr>
        <p:spPr bwMode="auto">
          <a:xfrm>
            <a:off x="6372225" y="3933825"/>
            <a:ext cx="0" cy="863600"/>
          </a:xfrm>
          <a:prstGeom prst="line">
            <a:avLst/>
          </a:prstGeom>
          <a:noFill/>
          <a:ln w="9525">
            <a:solidFill>
              <a:srgbClr val="3333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9003" name="Line 43"/>
          <p:cNvSpPr>
            <a:spLocks noChangeShapeType="1"/>
          </p:cNvSpPr>
          <p:nvPr/>
        </p:nvSpPr>
        <p:spPr bwMode="auto">
          <a:xfrm>
            <a:off x="3708400" y="4581525"/>
            <a:ext cx="2663825" cy="0"/>
          </a:xfrm>
          <a:prstGeom prst="line">
            <a:avLst/>
          </a:prstGeom>
          <a:noFill/>
          <a:ln w="9525">
            <a:solidFill>
              <a:srgbClr val="3333FF"/>
            </a:solidFill>
            <a:miter lim="800000"/>
            <a:headEnd type="none" w="lg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809004" name="Object 44"/>
          <p:cNvGraphicFramePr>
            <a:graphicFrameLocks noChangeAspect="1"/>
          </p:cNvGraphicFramePr>
          <p:nvPr/>
        </p:nvGraphicFramePr>
        <p:xfrm>
          <a:off x="4819650" y="4137025"/>
          <a:ext cx="400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5" name="Equation" r:id="rId35" imgW="114120" imgH="126720" progId="Equation.DSMT4">
                  <p:embed/>
                </p:oleObj>
              </mc:Choice>
              <mc:Fallback>
                <p:oleObj name="Equation" r:id="rId35" imgW="114120" imgH="12672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4137025"/>
                        <a:ext cx="4000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5" name="Object 45"/>
          <p:cNvGraphicFramePr>
            <a:graphicFrameLocks noChangeAspect="1"/>
          </p:cNvGraphicFramePr>
          <p:nvPr/>
        </p:nvGraphicFramePr>
        <p:xfrm>
          <a:off x="5219700" y="2636838"/>
          <a:ext cx="99218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6" name="Equation" r:id="rId37" imgW="317160" imgH="177480" progId="Equation.DSMT4">
                  <p:embed/>
                </p:oleObj>
              </mc:Choice>
              <mc:Fallback>
                <p:oleObj name="Equation" r:id="rId37" imgW="317160" imgH="17748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636838"/>
                        <a:ext cx="992188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06" name="Line 46"/>
          <p:cNvSpPr>
            <a:spLocks noChangeShapeType="1"/>
          </p:cNvSpPr>
          <p:nvPr/>
        </p:nvSpPr>
        <p:spPr bwMode="auto">
          <a:xfrm>
            <a:off x="684213" y="3933825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09007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其它类型的折射球面</a:t>
            </a:r>
          </a:p>
        </p:txBody>
      </p:sp>
      <p:graphicFrame>
        <p:nvGraphicFramePr>
          <p:cNvPr id="809008" name="Object 48"/>
          <p:cNvGraphicFramePr>
            <a:graphicFrameLocks noChangeAspect="1"/>
          </p:cNvGraphicFramePr>
          <p:nvPr/>
        </p:nvGraphicFramePr>
        <p:xfrm>
          <a:off x="5651500" y="1125538"/>
          <a:ext cx="26971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7" name="Equation" r:id="rId39" imgW="927000" imgH="393480" progId="Equation.DSMT4">
                  <p:embed/>
                </p:oleObj>
              </mc:Choice>
              <mc:Fallback>
                <p:oleObj name="Equation" r:id="rId39" imgW="927000" imgH="3934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125538"/>
                        <a:ext cx="26971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9" name="Object 49"/>
          <p:cNvGraphicFramePr>
            <a:graphicFrameLocks noChangeAspect="1"/>
          </p:cNvGraphicFramePr>
          <p:nvPr/>
        </p:nvGraphicFramePr>
        <p:xfrm>
          <a:off x="6923088" y="2481263"/>
          <a:ext cx="107156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8" name="Equation" r:id="rId41" imgW="368280" imgH="177480" progId="Equation.DSMT4">
                  <p:embed/>
                </p:oleObj>
              </mc:Choice>
              <mc:Fallback>
                <p:oleObj name="Equation" r:id="rId41" imgW="368280" imgH="1774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2481263"/>
                        <a:ext cx="1071562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10" name="Text Box 50"/>
          <p:cNvSpPr txBox="1">
            <a:spLocks noChangeArrowheads="1"/>
          </p:cNvSpPr>
          <p:nvPr/>
        </p:nvSpPr>
        <p:spPr bwMode="auto">
          <a:xfrm>
            <a:off x="5867400" y="3213100"/>
            <a:ext cx="2986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/>
              <a:t>所成的是</a:t>
            </a:r>
            <a:r>
              <a:rPr lang="zh-CN" altLang="en-US" sz="3200" b="1">
                <a:solidFill>
                  <a:srgbClr val="FF0000"/>
                </a:solidFill>
                <a:ea typeface="楷体_GB2312" pitchFamily="49" charset="-122"/>
              </a:rPr>
              <a:t>虚像</a:t>
            </a:r>
          </a:p>
        </p:txBody>
      </p:sp>
      <p:sp>
        <p:nvSpPr>
          <p:cNvPr id="809011" name="Line 51"/>
          <p:cNvSpPr>
            <a:spLocks noChangeShapeType="1"/>
          </p:cNvSpPr>
          <p:nvPr/>
        </p:nvSpPr>
        <p:spPr bwMode="auto">
          <a:xfrm flipV="1">
            <a:off x="1835150" y="3933825"/>
            <a:ext cx="1944688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809012" name="Object 52"/>
          <p:cNvGraphicFramePr>
            <a:graphicFrameLocks noChangeAspect="1"/>
          </p:cNvGraphicFramePr>
          <p:nvPr/>
        </p:nvGraphicFramePr>
        <p:xfrm>
          <a:off x="8191500" y="1412875"/>
          <a:ext cx="7016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9" name="Equation" r:id="rId43" imgW="241200" imgH="177480" progId="Equation.DSMT4">
                  <p:embed/>
                </p:oleObj>
              </mc:Choice>
              <mc:Fallback>
                <p:oleObj name="Equation" r:id="rId43" imgW="241200" imgH="177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0" y="1412875"/>
                        <a:ext cx="701675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3" name="Object 53"/>
          <p:cNvGraphicFramePr>
            <a:graphicFrameLocks noChangeAspect="1"/>
          </p:cNvGraphicFramePr>
          <p:nvPr/>
        </p:nvGraphicFramePr>
        <p:xfrm>
          <a:off x="250825" y="1125538"/>
          <a:ext cx="317658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60" name="Equation" r:id="rId45" imgW="1295280" imgH="393480" progId="Equation.DSMT4">
                  <p:embed/>
                </p:oleObj>
              </mc:Choice>
              <mc:Fallback>
                <p:oleObj name="Equation" r:id="rId45" imgW="1295280" imgH="39348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25538"/>
                        <a:ext cx="3176588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4" name="Object 54"/>
          <p:cNvGraphicFramePr>
            <a:graphicFrameLocks noChangeAspect="1"/>
          </p:cNvGraphicFramePr>
          <p:nvPr/>
        </p:nvGraphicFramePr>
        <p:xfrm>
          <a:off x="395288" y="5559425"/>
          <a:ext cx="258603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61" name="Equation" r:id="rId47" imgW="1054080" imgH="393480" progId="Equation.DSMT4">
                  <p:embed/>
                </p:oleObj>
              </mc:Choice>
              <mc:Fallback>
                <p:oleObj name="Equation" r:id="rId47" imgW="1054080" imgH="39348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559425"/>
                        <a:ext cx="2586037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5" name="Object 55"/>
          <p:cNvGraphicFramePr>
            <a:graphicFrameLocks noChangeAspect="1"/>
          </p:cNvGraphicFramePr>
          <p:nvPr/>
        </p:nvGraphicFramePr>
        <p:xfrm>
          <a:off x="3348038" y="5559425"/>
          <a:ext cx="252253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62" name="Equation" r:id="rId49" imgW="1028520" imgH="393480" progId="Equation.DSMT4">
                  <p:embed/>
                </p:oleObj>
              </mc:Choice>
              <mc:Fallback>
                <p:oleObj name="Equation" r:id="rId49" imgW="1028520" imgH="39348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559425"/>
                        <a:ext cx="2522537" cy="965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6" name="Object 56"/>
          <p:cNvGraphicFramePr>
            <a:graphicFrameLocks noChangeAspect="1"/>
          </p:cNvGraphicFramePr>
          <p:nvPr/>
        </p:nvGraphicFramePr>
        <p:xfrm>
          <a:off x="6288088" y="5559425"/>
          <a:ext cx="24606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63" name="Equation" r:id="rId51" imgW="1002960" imgH="393480" progId="Equation.DSMT4">
                  <p:embed/>
                </p:oleObj>
              </mc:Choice>
              <mc:Fallback>
                <p:oleObj name="Equation" r:id="rId51" imgW="1002960" imgH="3934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5559425"/>
                        <a:ext cx="24606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17" name="Text Box 57"/>
          <p:cNvSpPr txBox="1">
            <a:spLocks noChangeArrowheads="1"/>
          </p:cNvSpPr>
          <p:nvPr/>
        </p:nvSpPr>
        <p:spPr bwMode="auto">
          <a:xfrm>
            <a:off x="6877050" y="41497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/>
              <a:t>角度很小时</a:t>
            </a:r>
          </a:p>
        </p:txBody>
      </p:sp>
      <p:graphicFrame>
        <p:nvGraphicFramePr>
          <p:cNvPr id="809018" name="Object 58"/>
          <p:cNvGraphicFramePr>
            <a:graphicFrameLocks noChangeAspect="1"/>
          </p:cNvGraphicFramePr>
          <p:nvPr/>
        </p:nvGraphicFramePr>
        <p:xfrm>
          <a:off x="7164388" y="4652963"/>
          <a:ext cx="124618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64" name="Equation" r:id="rId53" imgW="507960" imgH="177480" progId="Equation.DSMT4">
                  <p:embed/>
                </p:oleObj>
              </mc:Choice>
              <mc:Fallback>
                <p:oleObj name="Equation" r:id="rId53" imgW="507960" imgH="17748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4652963"/>
                        <a:ext cx="1246187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6" grpId="0" animBg="1"/>
      <p:bldP spid="808967" grpId="0" animBg="1"/>
      <p:bldP spid="808980" grpId="0" animBg="1"/>
      <p:bldP spid="808982" grpId="0" animBg="1"/>
      <p:bldP spid="808984" grpId="0" animBg="1"/>
      <p:bldP spid="808987" grpId="0" animBg="1"/>
      <p:bldP spid="808994" grpId="0" animBg="1"/>
      <p:bldP spid="808998" grpId="0" animBg="1"/>
      <p:bldP spid="809000" grpId="0" animBg="1"/>
      <p:bldP spid="809010" grpId="0"/>
      <p:bldP spid="809011" grpId="0" animBg="1"/>
      <p:bldP spid="8090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Line 2"/>
          <p:cNvSpPr>
            <a:spLocks noChangeShapeType="1"/>
          </p:cNvSpPr>
          <p:nvPr/>
        </p:nvSpPr>
        <p:spPr bwMode="auto">
          <a:xfrm>
            <a:off x="1979613" y="2132013"/>
            <a:ext cx="1728787" cy="108108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9987" name="Freeform 3"/>
          <p:cNvSpPr>
            <a:spLocks/>
          </p:cNvSpPr>
          <p:nvPr/>
        </p:nvSpPr>
        <p:spPr bwMode="auto">
          <a:xfrm>
            <a:off x="3635375" y="1630363"/>
            <a:ext cx="5113338" cy="4319587"/>
          </a:xfrm>
          <a:custGeom>
            <a:avLst/>
            <a:gdLst>
              <a:gd name="T0" fmla="*/ 408 w 3221"/>
              <a:gd name="T1" fmla="*/ 0 h 2721"/>
              <a:gd name="T2" fmla="*/ 3130 w 3221"/>
              <a:gd name="T3" fmla="*/ 0 h 2721"/>
              <a:gd name="T4" fmla="*/ 3039 w 3221"/>
              <a:gd name="T5" fmla="*/ 317 h 2721"/>
              <a:gd name="T6" fmla="*/ 3039 w 3221"/>
              <a:gd name="T7" fmla="*/ 725 h 2721"/>
              <a:gd name="T8" fmla="*/ 3130 w 3221"/>
              <a:gd name="T9" fmla="*/ 1088 h 2721"/>
              <a:gd name="T10" fmla="*/ 3221 w 3221"/>
              <a:gd name="T11" fmla="*/ 1497 h 2721"/>
              <a:gd name="T12" fmla="*/ 3175 w 3221"/>
              <a:gd name="T13" fmla="*/ 2041 h 2721"/>
              <a:gd name="T14" fmla="*/ 3130 w 3221"/>
              <a:gd name="T15" fmla="*/ 2404 h 2721"/>
              <a:gd name="T16" fmla="*/ 3130 w 3221"/>
              <a:gd name="T17" fmla="*/ 2721 h 2721"/>
              <a:gd name="T18" fmla="*/ 408 w 3221"/>
              <a:gd name="T19" fmla="*/ 2721 h 2721"/>
              <a:gd name="T20" fmla="*/ 136 w 3221"/>
              <a:gd name="T21" fmla="*/ 2222 h 2721"/>
              <a:gd name="T22" fmla="*/ 0 w 3221"/>
              <a:gd name="T23" fmla="*/ 1497 h 2721"/>
              <a:gd name="T24" fmla="*/ 45 w 3221"/>
              <a:gd name="T25" fmla="*/ 862 h 2721"/>
              <a:gd name="T26" fmla="*/ 227 w 3221"/>
              <a:gd name="T27" fmla="*/ 317 h 2721"/>
              <a:gd name="T28" fmla="*/ 408 w 3221"/>
              <a:gd name="T29" fmla="*/ 0 h 2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221" h="2721">
                <a:moveTo>
                  <a:pt x="408" y="0"/>
                </a:moveTo>
                <a:lnTo>
                  <a:pt x="3130" y="0"/>
                </a:lnTo>
                <a:lnTo>
                  <a:pt x="3039" y="317"/>
                </a:lnTo>
                <a:lnTo>
                  <a:pt x="3039" y="725"/>
                </a:lnTo>
                <a:lnTo>
                  <a:pt x="3130" y="1088"/>
                </a:lnTo>
                <a:lnTo>
                  <a:pt x="3221" y="1497"/>
                </a:lnTo>
                <a:lnTo>
                  <a:pt x="3175" y="2041"/>
                </a:lnTo>
                <a:lnTo>
                  <a:pt x="3130" y="2404"/>
                </a:lnTo>
                <a:lnTo>
                  <a:pt x="3130" y="2721"/>
                </a:lnTo>
                <a:lnTo>
                  <a:pt x="408" y="2721"/>
                </a:lnTo>
                <a:lnTo>
                  <a:pt x="136" y="2222"/>
                </a:lnTo>
                <a:lnTo>
                  <a:pt x="0" y="1497"/>
                </a:lnTo>
                <a:lnTo>
                  <a:pt x="45" y="862"/>
                </a:lnTo>
                <a:lnTo>
                  <a:pt x="227" y="317"/>
                </a:lnTo>
                <a:lnTo>
                  <a:pt x="408" y="0"/>
                </a:lnTo>
                <a:close/>
              </a:path>
            </a:pathLst>
          </a:cu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09988" name="Object 4"/>
          <p:cNvGraphicFramePr>
            <a:graphicFrameLocks noChangeAspect="1"/>
          </p:cNvGraphicFramePr>
          <p:nvPr/>
        </p:nvGraphicFramePr>
        <p:xfrm>
          <a:off x="323850" y="3832225"/>
          <a:ext cx="33337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398" name="Equation" r:id="rId3" imgW="1358640" imgH="393480" progId="Equation.DSMT4">
                  <p:embed/>
                </p:oleObj>
              </mc:Choice>
              <mc:Fallback>
                <p:oleObj name="Equation" r:id="rId3" imgW="13586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832225"/>
                        <a:ext cx="33337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89" name="Freeform 5"/>
          <p:cNvSpPr>
            <a:spLocks/>
          </p:cNvSpPr>
          <p:nvPr/>
        </p:nvSpPr>
        <p:spPr bwMode="auto">
          <a:xfrm>
            <a:off x="3708400" y="3213100"/>
            <a:ext cx="2592388" cy="592138"/>
          </a:xfrm>
          <a:custGeom>
            <a:avLst/>
            <a:gdLst>
              <a:gd name="T0" fmla="*/ 0 w 1633"/>
              <a:gd name="T1" fmla="*/ 0 h 373"/>
              <a:gd name="T2" fmla="*/ 1633 w 1633"/>
              <a:gd name="T3" fmla="*/ 363 h 373"/>
              <a:gd name="T4" fmla="*/ 581 w 1633"/>
              <a:gd name="T5" fmla="*/ 373 h 373"/>
              <a:gd name="T6" fmla="*/ 0 w 1633"/>
              <a:gd name="T7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33" h="373">
                <a:moveTo>
                  <a:pt x="0" y="0"/>
                </a:moveTo>
                <a:lnTo>
                  <a:pt x="1633" y="363"/>
                </a:lnTo>
                <a:lnTo>
                  <a:pt x="581" y="3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809990" name="Freeform 6"/>
          <p:cNvSpPr>
            <a:spLocks/>
          </p:cNvSpPr>
          <p:nvPr/>
        </p:nvSpPr>
        <p:spPr bwMode="auto">
          <a:xfrm>
            <a:off x="3779838" y="3213100"/>
            <a:ext cx="2592387" cy="576263"/>
          </a:xfrm>
          <a:custGeom>
            <a:avLst/>
            <a:gdLst>
              <a:gd name="T0" fmla="*/ 0 w 1633"/>
              <a:gd name="T1" fmla="*/ 0 h 363"/>
              <a:gd name="T2" fmla="*/ 1633 w 1633"/>
              <a:gd name="T3" fmla="*/ 363 h 363"/>
              <a:gd name="T4" fmla="*/ 862 w 1633"/>
              <a:gd name="T5" fmla="*/ 363 h 363"/>
              <a:gd name="T6" fmla="*/ 0 w 1633"/>
              <a:gd name="T7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33" h="363">
                <a:moveTo>
                  <a:pt x="0" y="0"/>
                </a:moveTo>
                <a:lnTo>
                  <a:pt x="1633" y="363"/>
                </a:lnTo>
                <a:lnTo>
                  <a:pt x="862" y="363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graphicFrame>
        <p:nvGraphicFramePr>
          <p:cNvPr id="809991" name="Object 7"/>
          <p:cNvGraphicFramePr>
            <a:graphicFrameLocks noChangeAspect="1"/>
          </p:cNvGraphicFramePr>
          <p:nvPr/>
        </p:nvGraphicFramePr>
        <p:xfrm>
          <a:off x="531813" y="1095375"/>
          <a:ext cx="317658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399" name="Equation" r:id="rId5" imgW="1295280" imgH="393480" progId="Equation.DSMT4">
                  <p:embed/>
                </p:oleObj>
              </mc:Choice>
              <mc:Fallback>
                <p:oleObj name="Equation" r:id="rId5" imgW="12952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1095375"/>
                        <a:ext cx="3176587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9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274638"/>
            <a:ext cx="8229600" cy="1143000"/>
          </a:xfrm>
        </p:spPr>
        <p:txBody>
          <a:bodyPr/>
          <a:lstStyle/>
          <a:p>
            <a:r>
              <a:rPr lang="zh-CN" altLang="en-US"/>
              <a:t>会聚同心光束成像</a:t>
            </a:r>
          </a:p>
        </p:txBody>
      </p:sp>
      <p:sp>
        <p:nvSpPr>
          <p:cNvPr id="809993" name="Line 9"/>
          <p:cNvSpPr>
            <a:spLocks noChangeShapeType="1"/>
          </p:cNvSpPr>
          <p:nvPr/>
        </p:nvSpPr>
        <p:spPr bwMode="auto">
          <a:xfrm>
            <a:off x="1331913" y="3789363"/>
            <a:ext cx="7345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V="1">
            <a:off x="3635375" y="3789363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09995" name="Line 11"/>
          <p:cNvSpPr>
            <a:spLocks noChangeShapeType="1"/>
          </p:cNvSpPr>
          <p:nvPr/>
        </p:nvSpPr>
        <p:spPr bwMode="auto">
          <a:xfrm flipH="1" flipV="1">
            <a:off x="2411413" y="2922588"/>
            <a:ext cx="3854450" cy="8667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809996" name="Object 12"/>
          <p:cNvGraphicFramePr>
            <a:graphicFrameLocks noChangeAspect="1"/>
          </p:cNvGraphicFramePr>
          <p:nvPr/>
        </p:nvGraphicFramePr>
        <p:xfrm>
          <a:off x="4932363" y="2924175"/>
          <a:ext cx="444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0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924175"/>
                        <a:ext cx="4445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97" name="Arc 13"/>
          <p:cNvSpPr>
            <a:spLocks/>
          </p:cNvSpPr>
          <p:nvPr/>
        </p:nvSpPr>
        <p:spPr bwMode="auto">
          <a:xfrm rot="10774919">
            <a:off x="3636963" y="1611313"/>
            <a:ext cx="1881187" cy="4338637"/>
          </a:xfrm>
          <a:custGeom>
            <a:avLst/>
            <a:gdLst>
              <a:gd name="G0" fmla="+- 0 0 0"/>
              <a:gd name="G1" fmla="+- 17153 0 0"/>
              <a:gd name="G2" fmla="+- 21600 0 0"/>
              <a:gd name="T0" fmla="*/ 13128 w 21600"/>
              <a:gd name="T1" fmla="*/ 0 h 34450"/>
              <a:gd name="T2" fmla="*/ 12938 w 21600"/>
              <a:gd name="T3" fmla="*/ 34450 h 34450"/>
              <a:gd name="T4" fmla="*/ 0 w 21600"/>
              <a:gd name="T5" fmla="*/ 17153 h 34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450" fill="none" extrusionOk="0">
                <a:moveTo>
                  <a:pt x="13127" y="0"/>
                </a:moveTo>
                <a:cubicBezTo>
                  <a:pt x="18468" y="4087"/>
                  <a:pt x="21600" y="10428"/>
                  <a:pt x="21600" y="17153"/>
                </a:cubicBezTo>
                <a:cubicBezTo>
                  <a:pt x="21600" y="23961"/>
                  <a:pt x="18389" y="30371"/>
                  <a:pt x="12937" y="34449"/>
                </a:cubicBezTo>
              </a:path>
              <a:path w="21600" h="34450" stroke="0" extrusionOk="0">
                <a:moveTo>
                  <a:pt x="13127" y="0"/>
                </a:moveTo>
                <a:cubicBezTo>
                  <a:pt x="18468" y="4087"/>
                  <a:pt x="21600" y="10428"/>
                  <a:pt x="21600" y="17153"/>
                </a:cubicBezTo>
                <a:cubicBezTo>
                  <a:pt x="21600" y="23961"/>
                  <a:pt x="18389" y="30371"/>
                  <a:pt x="12937" y="34449"/>
                </a:cubicBezTo>
                <a:lnTo>
                  <a:pt x="0" y="171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09998" name="Object 14"/>
          <p:cNvGraphicFramePr>
            <a:graphicFrameLocks noChangeAspect="1"/>
          </p:cNvGraphicFramePr>
          <p:nvPr/>
        </p:nvGraphicFramePr>
        <p:xfrm>
          <a:off x="3382963" y="2193925"/>
          <a:ext cx="3968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1" name="Equation" r:id="rId9" imgW="126720" imgH="139680" progId="Equation.3">
                  <p:embed/>
                </p:oleObj>
              </mc:Choice>
              <mc:Fallback>
                <p:oleObj name="Equation" r:id="rId9" imgW="126720" imgH="1396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2193925"/>
                        <a:ext cx="39687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999" name="Object 15"/>
          <p:cNvGraphicFramePr>
            <a:graphicFrameLocks noChangeAspect="1"/>
          </p:cNvGraphicFramePr>
          <p:nvPr/>
        </p:nvGraphicFramePr>
        <p:xfrm>
          <a:off x="4859338" y="2216150"/>
          <a:ext cx="12303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2" name="Equation" r:id="rId11" imgW="393480" imgH="177480" progId="Equation.DSMT4">
                  <p:embed/>
                </p:oleObj>
              </mc:Choice>
              <mc:Fallback>
                <p:oleObj name="Equation" r:id="rId11" imgW="39348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216150"/>
                        <a:ext cx="1230312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0000" name="Arc 16"/>
          <p:cNvSpPr>
            <a:spLocks/>
          </p:cNvSpPr>
          <p:nvPr/>
        </p:nvSpPr>
        <p:spPr bwMode="auto">
          <a:xfrm rot="11029875" flipV="1">
            <a:off x="2768600" y="2708275"/>
            <a:ext cx="609600" cy="330200"/>
          </a:xfrm>
          <a:custGeom>
            <a:avLst/>
            <a:gdLst>
              <a:gd name="G0" fmla="+- 0 0 0"/>
              <a:gd name="G1" fmla="+- 9326 0 0"/>
              <a:gd name="G2" fmla="+- 21600 0 0"/>
              <a:gd name="T0" fmla="*/ 19483 w 21600"/>
              <a:gd name="T1" fmla="*/ 0 h 11646"/>
              <a:gd name="T2" fmla="*/ 21475 w 21600"/>
              <a:gd name="T3" fmla="*/ 11646 h 11646"/>
              <a:gd name="T4" fmla="*/ 0 w 21600"/>
              <a:gd name="T5" fmla="*/ 9326 h 11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646" fill="none" extrusionOk="0">
                <a:moveTo>
                  <a:pt x="19482" y="0"/>
                </a:moveTo>
                <a:cubicBezTo>
                  <a:pt x="20876" y="2911"/>
                  <a:pt x="21600" y="6098"/>
                  <a:pt x="21600" y="9326"/>
                </a:cubicBezTo>
                <a:cubicBezTo>
                  <a:pt x="21600" y="10101"/>
                  <a:pt x="21558" y="10875"/>
                  <a:pt x="21475" y="11646"/>
                </a:cubicBezTo>
              </a:path>
              <a:path w="21600" h="11646" stroke="0" extrusionOk="0">
                <a:moveTo>
                  <a:pt x="19482" y="0"/>
                </a:moveTo>
                <a:cubicBezTo>
                  <a:pt x="20876" y="2911"/>
                  <a:pt x="21600" y="6098"/>
                  <a:pt x="21600" y="9326"/>
                </a:cubicBezTo>
                <a:cubicBezTo>
                  <a:pt x="21600" y="10101"/>
                  <a:pt x="21558" y="10875"/>
                  <a:pt x="21475" y="11646"/>
                </a:cubicBezTo>
                <a:lnTo>
                  <a:pt x="0" y="932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0001" name="Line 17"/>
          <p:cNvSpPr>
            <a:spLocks noChangeShapeType="1"/>
          </p:cNvSpPr>
          <p:nvPr/>
        </p:nvSpPr>
        <p:spPr bwMode="auto">
          <a:xfrm>
            <a:off x="3636963" y="379095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810002" name="Object 18"/>
          <p:cNvGraphicFramePr>
            <a:graphicFrameLocks noChangeAspect="1"/>
          </p:cNvGraphicFramePr>
          <p:nvPr/>
        </p:nvGraphicFramePr>
        <p:xfrm>
          <a:off x="3924300" y="5214938"/>
          <a:ext cx="4349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3" name="Equation" r:id="rId13" imgW="114120" imgH="139680" progId="Equation.3">
                  <p:embed/>
                </p:oleObj>
              </mc:Choice>
              <mc:Fallback>
                <p:oleObj name="Equation" r:id="rId13" imgW="114120" imgH="1396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5214938"/>
                        <a:ext cx="434975" cy="538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0003" name="Object 19"/>
          <p:cNvGraphicFramePr>
            <a:graphicFrameLocks noChangeAspect="1"/>
          </p:cNvGraphicFramePr>
          <p:nvPr/>
        </p:nvGraphicFramePr>
        <p:xfrm>
          <a:off x="3995738" y="4581525"/>
          <a:ext cx="57943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4" name="Equation" r:id="rId15" imgW="152280" imgH="177480" progId="Equation.DSMT4">
                  <p:embed/>
                </p:oleObj>
              </mc:Choice>
              <mc:Fallback>
                <p:oleObj name="Equation" r:id="rId15" imgW="15228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581525"/>
                        <a:ext cx="579437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0004" name="Object 20"/>
          <p:cNvGraphicFramePr>
            <a:graphicFrameLocks noChangeAspect="1"/>
          </p:cNvGraphicFramePr>
          <p:nvPr/>
        </p:nvGraphicFramePr>
        <p:xfrm>
          <a:off x="2411413" y="2492375"/>
          <a:ext cx="311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5" name="Equation" r:id="rId17" imgW="88560" imgH="164880" progId="Equation.3">
                  <p:embed/>
                </p:oleObj>
              </mc:Choice>
              <mc:Fallback>
                <p:oleObj name="Equation" r:id="rId17" imgW="88560" imgH="1648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492375"/>
                        <a:ext cx="3111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0005" name="Object 21"/>
          <p:cNvGraphicFramePr>
            <a:graphicFrameLocks noChangeAspect="1"/>
          </p:cNvGraphicFramePr>
          <p:nvPr/>
        </p:nvGraphicFramePr>
        <p:xfrm>
          <a:off x="4224338" y="3789363"/>
          <a:ext cx="4191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6" name="Equation" r:id="rId19" imgW="152280" imgH="203040" progId="Equation.3">
                  <p:embed/>
                </p:oleObj>
              </mc:Choice>
              <mc:Fallback>
                <p:oleObj name="Equation" r:id="rId19" imgW="15228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3789363"/>
                        <a:ext cx="4191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0006" name="Object 22"/>
          <p:cNvGraphicFramePr>
            <a:graphicFrameLocks noChangeAspect="1"/>
          </p:cNvGraphicFramePr>
          <p:nvPr/>
        </p:nvGraphicFramePr>
        <p:xfrm>
          <a:off x="4932363" y="3789363"/>
          <a:ext cx="5238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7" name="Equation" r:id="rId21" imgW="190440" imgH="203040" progId="Equation.DSMT4">
                  <p:embed/>
                </p:oleObj>
              </mc:Choice>
              <mc:Fallback>
                <p:oleObj name="Equation" r:id="rId21" imgW="190440" imgH="2030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789363"/>
                        <a:ext cx="5238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0007" name="Arc 23"/>
          <p:cNvSpPr>
            <a:spLocks/>
          </p:cNvSpPr>
          <p:nvPr/>
        </p:nvSpPr>
        <p:spPr bwMode="auto">
          <a:xfrm rot="-7434797" flipH="1" flipV="1">
            <a:off x="4514056" y="3301207"/>
            <a:ext cx="517525" cy="354012"/>
          </a:xfrm>
          <a:custGeom>
            <a:avLst/>
            <a:gdLst>
              <a:gd name="G0" fmla="+- 0 0 0"/>
              <a:gd name="G1" fmla="+- 14297 0 0"/>
              <a:gd name="G2" fmla="+- 21600 0 0"/>
              <a:gd name="T0" fmla="*/ 16192 w 20951"/>
              <a:gd name="T1" fmla="*/ 0 h 14297"/>
              <a:gd name="T2" fmla="*/ 20951 w 20951"/>
              <a:gd name="T3" fmla="*/ 9042 h 14297"/>
              <a:gd name="T4" fmla="*/ 0 w 20951"/>
              <a:gd name="T5" fmla="*/ 14297 h 14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51" h="14297" fill="none" extrusionOk="0">
                <a:moveTo>
                  <a:pt x="16191" y="0"/>
                </a:moveTo>
                <a:cubicBezTo>
                  <a:pt x="18478" y="2590"/>
                  <a:pt x="20110" y="5690"/>
                  <a:pt x="20951" y="9041"/>
                </a:cubicBezTo>
              </a:path>
              <a:path w="20951" h="14297" stroke="0" extrusionOk="0">
                <a:moveTo>
                  <a:pt x="16191" y="0"/>
                </a:moveTo>
                <a:cubicBezTo>
                  <a:pt x="18478" y="2590"/>
                  <a:pt x="20110" y="5690"/>
                  <a:pt x="20951" y="9041"/>
                </a:cubicBezTo>
                <a:lnTo>
                  <a:pt x="0" y="14297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0008" name="Line 24"/>
          <p:cNvSpPr>
            <a:spLocks noChangeShapeType="1"/>
          </p:cNvSpPr>
          <p:nvPr/>
        </p:nvSpPr>
        <p:spPr bwMode="auto">
          <a:xfrm>
            <a:off x="4357688" y="1630363"/>
            <a:ext cx="4302125" cy="0"/>
          </a:xfrm>
          <a:prstGeom prst="line">
            <a:avLst/>
          </a:prstGeom>
          <a:noFill/>
          <a:ln w="9525">
            <a:solidFill>
              <a:srgbClr val="EAEAEA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10009" name="Line 25"/>
          <p:cNvSpPr>
            <a:spLocks noChangeShapeType="1"/>
          </p:cNvSpPr>
          <p:nvPr/>
        </p:nvSpPr>
        <p:spPr bwMode="auto">
          <a:xfrm>
            <a:off x="4357688" y="5949950"/>
            <a:ext cx="4302125" cy="0"/>
          </a:xfrm>
          <a:prstGeom prst="line">
            <a:avLst/>
          </a:prstGeom>
          <a:noFill/>
          <a:ln w="9525">
            <a:solidFill>
              <a:srgbClr val="EAEAEA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10010" name="Freeform 26"/>
          <p:cNvSpPr>
            <a:spLocks/>
          </p:cNvSpPr>
          <p:nvPr/>
        </p:nvSpPr>
        <p:spPr bwMode="auto">
          <a:xfrm>
            <a:off x="8486775" y="1630363"/>
            <a:ext cx="334963" cy="4319587"/>
          </a:xfrm>
          <a:custGeom>
            <a:avLst/>
            <a:gdLst>
              <a:gd name="T0" fmla="*/ 105 w 211"/>
              <a:gd name="T1" fmla="*/ 0 h 2721"/>
              <a:gd name="T2" fmla="*/ 15 w 211"/>
              <a:gd name="T3" fmla="*/ 589 h 2721"/>
              <a:gd name="T4" fmla="*/ 196 w 211"/>
              <a:gd name="T5" fmla="*/ 1678 h 2721"/>
              <a:gd name="T6" fmla="*/ 105 w 211"/>
              <a:gd name="T7" fmla="*/ 2540 h 2721"/>
              <a:gd name="T8" fmla="*/ 105 w 211"/>
              <a:gd name="T9" fmla="*/ 2721 h 2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" h="2721">
                <a:moveTo>
                  <a:pt x="105" y="0"/>
                </a:moveTo>
                <a:cubicBezTo>
                  <a:pt x="52" y="154"/>
                  <a:pt x="0" y="309"/>
                  <a:pt x="15" y="589"/>
                </a:cubicBezTo>
                <a:cubicBezTo>
                  <a:pt x="30" y="869"/>
                  <a:pt x="181" y="1353"/>
                  <a:pt x="196" y="1678"/>
                </a:cubicBezTo>
                <a:cubicBezTo>
                  <a:pt x="211" y="2003"/>
                  <a:pt x="120" y="2366"/>
                  <a:pt x="105" y="2540"/>
                </a:cubicBezTo>
                <a:cubicBezTo>
                  <a:pt x="90" y="2714"/>
                  <a:pt x="97" y="2717"/>
                  <a:pt x="105" y="2721"/>
                </a:cubicBezTo>
              </a:path>
            </a:pathLst>
          </a:custGeom>
          <a:noFill/>
          <a:ln w="9525" cap="flat" cmpd="sng">
            <a:solidFill>
              <a:srgbClr val="EAEAEA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10011" name="Oval 27"/>
          <p:cNvSpPr>
            <a:spLocks noChangeArrowheads="1"/>
          </p:cNvSpPr>
          <p:nvPr/>
        </p:nvSpPr>
        <p:spPr bwMode="auto">
          <a:xfrm>
            <a:off x="5003800" y="3754438"/>
            <a:ext cx="69850" cy="6985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810012" name="Line 28"/>
          <p:cNvSpPr>
            <a:spLocks noChangeShapeType="1"/>
          </p:cNvSpPr>
          <p:nvPr/>
        </p:nvSpPr>
        <p:spPr bwMode="auto">
          <a:xfrm>
            <a:off x="1547813" y="3787775"/>
            <a:ext cx="20875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10013" name="Line 29"/>
          <p:cNvSpPr>
            <a:spLocks noChangeShapeType="1"/>
          </p:cNvSpPr>
          <p:nvPr/>
        </p:nvSpPr>
        <p:spPr bwMode="auto">
          <a:xfrm>
            <a:off x="3133725" y="2852738"/>
            <a:ext cx="574675" cy="36036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10014" name="Oval 30"/>
          <p:cNvSpPr>
            <a:spLocks noChangeArrowheads="1"/>
          </p:cNvSpPr>
          <p:nvPr/>
        </p:nvSpPr>
        <p:spPr bwMode="auto">
          <a:xfrm>
            <a:off x="6269038" y="3763963"/>
            <a:ext cx="69850" cy="69850"/>
          </a:xfrm>
          <a:prstGeom prst="ellipse">
            <a:avLst/>
          </a:prstGeom>
          <a:solidFill>
            <a:srgbClr val="3333FF"/>
          </a:solidFill>
          <a:ln w="9525" algn="ctr">
            <a:solidFill>
              <a:srgbClr val="3333FF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810015" name="Line 31"/>
          <p:cNvSpPr>
            <a:spLocks noChangeShapeType="1"/>
          </p:cNvSpPr>
          <p:nvPr/>
        </p:nvSpPr>
        <p:spPr bwMode="auto">
          <a:xfrm flipH="1" flipV="1">
            <a:off x="3706813" y="3213100"/>
            <a:ext cx="1728787" cy="10795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810016" name="Object 32"/>
          <p:cNvGraphicFramePr>
            <a:graphicFrameLocks noChangeAspect="1"/>
          </p:cNvGraphicFramePr>
          <p:nvPr/>
        </p:nvGraphicFramePr>
        <p:xfrm>
          <a:off x="3995738" y="2060575"/>
          <a:ext cx="5159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8" name="Equation" r:id="rId23" imgW="164880" imgH="177480" progId="Equation.DSMT4">
                  <p:embed/>
                </p:oleObj>
              </mc:Choice>
              <mc:Fallback>
                <p:oleObj name="Equation" r:id="rId23" imgW="164880" imgH="177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060575"/>
                        <a:ext cx="515937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0017" name="Object 33"/>
          <p:cNvGraphicFramePr>
            <a:graphicFrameLocks noChangeAspect="1"/>
          </p:cNvGraphicFramePr>
          <p:nvPr/>
        </p:nvGraphicFramePr>
        <p:xfrm>
          <a:off x="6316663" y="2216150"/>
          <a:ext cx="9921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9" name="Equation" r:id="rId25" imgW="317160" imgH="177480" progId="Equation.DSMT4">
                  <p:embed/>
                </p:oleObj>
              </mc:Choice>
              <mc:Fallback>
                <p:oleObj name="Equation" r:id="rId25" imgW="317160" imgH="177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663" y="2216150"/>
                        <a:ext cx="992187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0018" name="Object 34"/>
          <p:cNvGraphicFramePr>
            <a:graphicFrameLocks noChangeAspect="1"/>
          </p:cNvGraphicFramePr>
          <p:nvPr/>
        </p:nvGraphicFramePr>
        <p:xfrm>
          <a:off x="573088" y="4949825"/>
          <a:ext cx="29194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10" name="Equation" r:id="rId27" imgW="1002960" imgH="393480" progId="Equation.DSMT4">
                  <p:embed/>
                </p:oleObj>
              </mc:Choice>
              <mc:Fallback>
                <p:oleObj name="Equation" r:id="rId27" imgW="1002960" imgH="3934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4949825"/>
                        <a:ext cx="29194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0019" name="Object 35"/>
          <p:cNvGraphicFramePr>
            <a:graphicFrameLocks noChangeAspect="1"/>
          </p:cNvGraphicFramePr>
          <p:nvPr/>
        </p:nvGraphicFramePr>
        <p:xfrm>
          <a:off x="6948488" y="3213100"/>
          <a:ext cx="107156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11" name="Equation" r:id="rId29" imgW="368280" imgH="177480" progId="Equation.DSMT4">
                  <p:embed/>
                </p:oleObj>
              </mc:Choice>
              <mc:Fallback>
                <p:oleObj name="Equation" r:id="rId29" imgW="368280" imgH="1774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213100"/>
                        <a:ext cx="1071562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0020" name="Text Box 36"/>
          <p:cNvSpPr txBox="1">
            <a:spLocks noChangeArrowheads="1"/>
          </p:cNvSpPr>
          <p:nvPr/>
        </p:nvSpPr>
        <p:spPr bwMode="auto">
          <a:xfrm>
            <a:off x="5940425" y="2708275"/>
            <a:ext cx="3203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/>
              <a:t>所成的是</a:t>
            </a:r>
            <a:r>
              <a:rPr lang="zh-CN" altLang="en-US" sz="3200" b="1">
                <a:solidFill>
                  <a:srgbClr val="FF0000"/>
                </a:solidFill>
                <a:ea typeface="楷体_GB2312" pitchFamily="49" charset="-122"/>
              </a:rPr>
              <a:t>实像</a:t>
            </a:r>
          </a:p>
        </p:txBody>
      </p:sp>
      <p:sp>
        <p:nvSpPr>
          <p:cNvPr id="810021" name="Text Box 37"/>
          <p:cNvSpPr txBox="1">
            <a:spLocks noChangeArrowheads="1"/>
          </p:cNvSpPr>
          <p:nvPr/>
        </p:nvSpPr>
        <p:spPr bwMode="auto">
          <a:xfrm>
            <a:off x="755650" y="3068638"/>
            <a:ext cx="273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/>
              <a:t>物距为</a:t>
            </a:r>
            <a:r>
              <a:rPr lang="zh-CN" altLang="en-US" sz="3200" b="1">
                <a:solidFill>
                  <a:srgbClr val="FF0000"/>
                </a:solidFill>
                <a:ea typeface="楷体_GB2312" pitchFamily="49" charset="-122"/>
              </a:rPr>
              <a:t>负值</a:t>
            </a:r>
          </a:p>
        </p:txBody>
      </p:sp>
      <p:sp>
        <p:nvSpPr>
          <p:cNvPr id="810022" name="Line 38"/>
          <p:cNvSpPr>
            <a:spLocks noChangeShapeType="1"/>
          </p:cNvSpPr>
          <p:nvPr/>
        </p:nvSpPr>
        <p:spPr bwMode="auto">
          <a:xfrm>
            <a:off x="3635375" y="56610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0023" name="Text Box 39"/>
          <p:cNvSpPr txBox="1">
            <a:spLocks noChangeArrowheads="1"/>
          </p:cNvSpPr>
          <p:nvPr/>
        </p:nvSpPr>
        <p:spPr bwMode="auto">
          <a:xfrm>
            <a:off x="5292725" y="4954588"/>
            <a:ext cx="3028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位于像方的物，</a:t>
            </a:r>
          </a:p>
          <a:p>
            <a:pPr algn="l"/>
            <a:r>
              <a:rPr lang="zh-CN" altLang="en-US" sz="3200"/>
              <a:t>是</a:t>
            </a:r>
            <a:r>
              <a:rPr lang="zh-CN" altLang="en-US" sz="3200" b="1">
                <a:solidFill>
                  <a:srgbClr val="0000FF"/>
                </a:solidFill>
                <a:ea typeface="楷体_GB2312" pitchFamily="49" charset="-122"/>
              </a:rPr>
              <a:t>虚物</a:t>
            </a:r>
          </a:p>
        </p:txBody>
      </p:sp>
      <p:sp>
        <p:nvSpPr>
          <p:cNvPr id="810024" name="Text Box 40"/>
          <p:cNvSpPr txBox="1">
            <a:spLocks noChangeArrowheads="1"/>
          </p:cNvSpPr>
          <p:nvPr/>
        </p:nvSpPr>
        <p:spPr bwMode="auto">
          <a:xfrm>
            <a:off x="4932363" y="5802313"/>
            <a:ext cx="38750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>
                <a:solidFill>
                  <a:srgbClr val="0000FF"/>
                </a:solidFill>
                <a:ea typeface="楷体_GB2312" pitchFamily="49" charset="-122"/>
              </a:rPr>
              <a:t>虚物</a:t>
            </a:r>
            <a:r>
              <a:rPr lang="zh-CN" altLang="en-US" sz="3200"/>
              <a:t>的物距为</a:t>
            </a:r>
            <a:r>
              <a:rPr lang="zh-CN" altLang="en-US" sz="3200" b="1">
                <a:solidFill>
                  <a:srgbClr val="FF0000"/>
                </a:solidFill>
                <a:ea typeface="楷体_GB2312" pitchFamily="49" charset="-122"/>
              </a:rPr>
              <a:t>负值</a:t>
            </a:r>
          </a:p>
        </p:txBody>
      </p:sp>
      <p:sp>
        <p:nvSpPr>
          <p:cNvPr id="810025" name="Line 41"/>
          <p:cNvSpPr>
            <a:spLocks noChangeShapeType="1"/>
          </p:cNvSpPr>
          <p:nvPr/>
        </p:nvSpPr>
        <p:spPr bwMode="auto">
          <a:xfrm rot="5400000">
            <a:off x="4372769" y="4493419"/>
            <a:ext cx="1408112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miter lim="800000"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10026" name="Line 42"/>
          <p:cNvSpPr>
            <a:spLocks noChangeShapeType="1"/>
          </p:cNvSpPr>
          <p:nvPr/>
        </p:nvSpPr>
        <p:spPr bwMode="auto">
          <a:xfrm rot="-5400000">
            <a:off x="3635375" y="4797426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0027" name="Line 43"/>
          <p:cNvSpPr>
            <a:spLocks noChangeShapeType="1"/>
          </p:cNvSpPr>
          <p:nvPr/>
        </p:nvSpPr>
        <p:spPr bwMode="auto">
          <a:xfrm>
            <a:off x="3635375" y="3789363"/>
            <a:ext cx="14414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0028" name="Line 44"/>
          <p:cNvSpPr>
            <a:spLocks noChangeShapeType="1"/>
          </p:cNvSpPr>
          <p:nvPr/>
        </p:nvSpPr>
        <p:spPr bwMode="auto">
          <a:xfrm>
            <a:off x="3708400" y="3213100"/>
            <a:ext cx="1368425" cy="576263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10029" name="Oval 45"/>
          <p:cNvSpPr>
            <a:spLocks noChangeArrowheads="1"/>
          </p:cNvSpPr>
          <p:nvPr/>
        </p:nvSpPr>
        <p:spPr bwMode="auto">
          <a:xfrm>
            <a:off x="4573588" y="3756025"/>
            <a:ext cx="69850" cy="698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810030" name="Oval 46" descr="深色下对角线"/>
          <p:cNvSpPr>
            <a:spLocks noChangeArrowheads="1"/>
          </p:cNvSpPr>
          <p:nvPr/>
        </p:nvSpPr>
        <p:spPr bwMode="auto">
          <a:xfrm>
            <a:off x="4514850" y="3687763"/>
            <a:ext cx="215900" cy="215900"/>
          </a:xfrm>
          <a:prstGeom prst="ellipse">
            <a:avLst/>
          </a:prstGeom>
          <a:pattFill prst="dkDnDiag">
            <a:fgClr>
              <a:schemeClr val="tx2"/>
            </a:fgClr>
            <a:bgClr>
              <a:schemeClr val="bg1"/>
            </a:bgClr>
          </a:pattFill>
          <a:ln w="9525" algn="ctr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10031" name="Object 47"/>
          <p:cNvGraphicFramePr>
            <a:graphicFrameLocks noChangeAspect="1"/>
          </p:cNvGraphicFramePr>
          <p:nvPr/>
        </p:nvGraphicFramePr>
        <p:xfrm>
          <a:off x="4746625" y="1093788"/>
          <a:ext cx="342582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12" name="Equation" r:id="rId31" imgW="1396800" imgH="393480" progId="Equation.DSMT4">
                  <p:embed/>
                </p:oleObj>
              </mc:Choice>
              <mc:Fallback>
                <p:oleObj name="Equation" r:id="rId31" imgW="1396800" imgH="393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5" y="1093788"/>
                        <a:ext cx="3425825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0032" name="Object 48"/>
          <p:cNvGraphicFramePr>
            <a:graphicFrameLocks noChangeAspect="1"/>
          </p:cNvGraphicFramePr>
          <p:nvPr/>
        </p:nvGraphicFramePr>
        <p:xfrm>
          <a:off x="5106988" y="3500438"/>
          <a:ext cx="2571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13" name="Equation" r:id="rId33" imgW="126720" imgH="177480" progId="Equation.DSMT4">
                  <p:embed/>
                </p:oleObj>
              </mc:Choice>
              <mc:Fallback>
                <p:oleObj name="Equation" r:id="rId33" imgW="126720" imgH="1774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988" y="3500438"/>
                        <a:ext cx="2571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0033" name="Object 49"/>
          <p:cNvGraphicFramePr>
            <a:graphicFrameLocks noChangeAspect="1"/>
          </p:cNvGraphicFramePr>
          <p:nvPr/>
        </p:nvGraphicFramePr>
        <p:xfrm>
          <a:off x="6318250" y="3789363"/>
          <a:ext cx="414338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14" name="Equation" r:id="rId35" imgW="152280" imgH="177480" progId="Equation.DSMT4">
                  <p:embed/>
                </p:oleObj>
              </mc:Choice>
              <mc:Fallback>
                <p:oleObj name="Equation" r:id="rId35" imgW="152280" imgH="1774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3789363"/>
                        <a:ext cx="414338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0034" name="Line 50"/>
          <p:cNvSpPr>
            <a:spLocks noChangeShapeType="1"/>
          </p:cNvSpPr>
          <p:nvPr/>
        </p:nvSpPr>
        <p:spPr bwMode="auto">
          <a:xfrm>
            <a:off x="6300788" y="37893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810035" name="Line 51"/>
          <p:cNvSpPr>
            <a:spLocks noChangeShapeType="1"/>
          </p:cNvSpPr>
          <p:nvPr/>
        </p:nvSpPr>
        <p:spPr bwMode="auto">
          <a:xfrm>
            <a:off x="3635375" y="465296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graphicFrame>
        <p:nvGraphicFramePr>
          <p:cNvPr id="810036" name="Object 52"/>
          <p:cNvGraphicFramePr>
            <a:graphicFrameLocks noChangeAspect="1"/>
          </p:cNvGraphicFramePr>
          <p:nvPr/>
        </p:nvGraphicFramePr>
        <p:xfrm>
          <a:off x="5367338" y="4249738"/>
          <a:ext cx="35718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15" name="Equation" r:id="rId37" imgW="114120" imgH="126720" progId="Equation.DSMT4">
                  <p:embed/>
                </p:oleObj>
              </mc:Choice>
              <mc:Fallback>
                <p:oleObj name="Equation" r:id="rId37" imgW="114120" imgH="12672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338" y="4249738"/>
                        <a:ext cx="357187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0037" name="Line 53"/>
          <p:cNvSpPr>
            <a:spLocks noChangeShapeType="1"/>
          </p:cNvSpPr>
          <p:nvPr/>
        </p:nvSpPr>
        <p:spPr bwMode="auto">
          <a:xfrm>
            <a:off x="3668713" y="5157788"/>
            <a:ext cx="1408112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 type="none" w="lg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9" grpId="0" animBg="1"/>
      <p:bldP spid="809990" grpId="0" animBg="1"/>
      <p:bldP spid="810020" grpId="0"/>
      <p:bldP spid="810021" grpId="0"/>
      <p:bldP spid="810023" grpId="0"/>
      <p:bldP spid="8100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274638"/>
            <a:ext cx="8229600" cy="1143000"/>
          </a:xfrm>
        </p:spPr>
        <p:txBody>
          <a:bodyPr/>
          <a:lstStyle/>
          <a:p>
            <a:pPr algn="l"/>
            <a:r>
              <a:rPr lang="en-US" altLang="zh-CN" dirty="0" smtClean="0">
                <a:latin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</a:rPr>
              <a:t>、几何光学</a:t>
            </a:r>
            <a:r>
              <a:rPr lang="zh-CN" altLang="en-US" dirty="0">
                <a:latin typeface="Times New Roman" panose="02020603050405020304" pitchFamily="18" charset="0"/>
              </a:rPr>
              <a:t>的符号约定 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67544" y="1172204"/>
            <a:ext cx="316835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公式的符号规则 </a:t>
            </a:r>
            <a:endParaRPr kumimoji="1" lang="zh-CN" altLang="en-US" sz="2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214438" y="5730130"/>
            <a:ext cx="2087562" cy="1016575"/>
            <a:chOff x="1763713" y="5445125"/>
            <a:chExt cx="2087562" cy="1016575"/>
          </a:xfrm>
        </p:grpSpPr>
        <p:sp>
          <p:nvSpPr>
            <p:cNvPr id="40" name="Line 4"/>
            <p:cNvSpPr>
              <a:spLocks noChangeShapeType="1"/>
            </p:cNvSpPr>
            <p:nvPr/>
          </p:nvSpPr>
          <p:spPr bwMode="auto">
            <a:xfrm>
              <a:off x="1763713" y="5948363"/>
              <a:ext cx="20875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Arc 6"/>
            <p:cNvSpPr>
              <a:spLocks/>
            </p:cNvSpPr>
            <p:nvPr/>
          </p:nvSpPr>
          <p:spPr bwMode="auto">
            <a:xfrm rot="10825081">
              <a:off x="2698750" y="5445125"/>
              <a:ext cx="744538" cy="933450"/>
            </a:xfrm>
            <a:custGeom>
              <a:avLst/>
              <a:gdLst>
                <a:gd name="G0" fmla="+- 0 0 0"/>
                <a:gd name="G1" fmla="+- 13644 0 0"/>
                <a:gd name="G2" fmla="+- 21600 0 0"/>
                <a:gd name="T0" fmla="*/ 16745 w 21600"/>
                <a:gd name="T1" fmla="*/ 0 h 27090"/>
                <a:gd name="T2" fmla="*/ 16904 w 21600"/>
                <a:gd name="T3" fmla="*/ 27090 h 27090"/>
                <a:gd name="T4" fmla="*/ 0 w 21600"/>
                <a:gd name="T5" fmla="*/ 13644 h 27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090" fill="none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</a:path>
                <a:path w="21600" h="27090" stroke="0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  <a:lnTo>
                    <a:pt x="0" y="13644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858609" y="5876925"/>
              <a:ext cx="88678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i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r</a:t>
              </a:r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&gt;0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449605" y="5742658"/>
            <a:ext cx="2087563" cy="943550"/>
            <a:chOff x="5449605" y="4426584"/>
            <a:chExt cx="2087563" cy="943550"/>
          </a:xfrm>
        </p:grpSpPr>
        <p:sp>
          <p:nvSpPr>
            <p:cNvPr id="44" name="Arc 5"/>
            <p:cNvSpPr>
              <a:spLocks/>
            </p:cNvSpPr>
            <p:nvPr/>
          </p:nvSpPr>
          <p:spPr bwMode="auto">
            <a:xfrm rot="10774919" flipH="1">
              <a:off x="5808380" y="4426584"/>
              <a:ext cx="744538" cy="933450"/>
            </a:xfrm>
            <a:custGeom>
              <a:avLst/>
              <a:gdLst>
                <a:gd name="G0" fmla="+- 0 0 0"/>
                <a:gd name="G1" fmla="+- 13644 0 0"/>
                <a:gd name="G2" fmla="+- 21600 0 0"/>
                <a:gd name="T0" fmla="*/ 16745 w 21600"/>
                <a:gd name="T1" fmla="*/ 0 h 27090"/>
                <a:gd name="T2" fmla="*/ 16904 w 21600"/>
                <a:gd name="T3" fmla="*/ 27090 h 27090"/>
                <a:gd name="T4" fmla="*/ 0 w 21600"/>
                <a:gd name="T5" fmla="*/ 13644 h 27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090" fill="none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</a:path>
                <a:path w="21600" h="27090" stroke="0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  <a:lnTo>
                    <a:pt x="0" y="13644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>
              <a:off x="5449605" y="4928234"/>
              <a:ext cx="2087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5536439" y="4785359"/>
              <a:ext cx="88678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i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r</a:t>
              </a:r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&lt;0</a:t>
              </a:r>
            </a:p>
          </p:txBody>
        </p:sp>
      </p:grp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510124" y="1663973"/>
            <a:ext cx="8094324" cy="68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以光具组的</a:t>
            </a:r>
            <a:r>
              <a:rPr lang="zh-CN" altLang="en-US" sz="22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顶点和主光轴为基准</a:t>
            </a:r>
            <a:r>
              <a:rPr lang="zh-CN" altLang="en-US" sz="22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，设入射光从左向右入射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，规定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光路图中各几何量的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符号：   </a:t>
            </a:r>
            <a:endParaRPr lang="zh-CN" altLang="en-US" sz="2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92656" y="2420888"/>
            <a:ext cx="777686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12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1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）物距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：物点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Q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位于球面顶点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的左侧，为实物点，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&gt;0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；反之，为虚物点，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&lt;0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</a:t>
            </a: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510124" y="3289994"/>
            <a:ext cx="777686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120000"/>
              </a:lnSpc>
            </a:pP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2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像距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s'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：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像点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Q' 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位于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球面顶点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的右侧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，为实像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点，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s'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&gt;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0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；反之，为虚像点，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'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&lt;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500202" y="4946178"/>
            <a:ext cx="777686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12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3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）球心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位于球面顶点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的右侧时，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r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&gt;0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。反之，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r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&lt;0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 </a:t>
            </a:r>
          </a:p>
        </p:txBody>
      </p:sp>
      <p:sp>
        <p:nvSpPr>
          <p:cNvPr id="51" name="TextBox 11"/>
          <p:cNvSpPr txBox="1"/>
          <p:nvPr/>
        </p:nvSpPr>
        <p:spPr>
          <a:xfrm>
            <a:off x="1746160" y="587299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52" name="TextBox 17"/>
          <p:cNvSpPr txBox="1"/>
          <p:nvPr/>
        </p:nvSpPr>
        <p:spPr>
          <a:xfrm>
            <a:off x="6545894" y="580098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53" name="TextBox 18"/>
          <p:cNvSpPr txBox="1"/>
          <p:nvPr/>
        </p:nvSpPr>
        <p:spPr>
          <a:xfrm>
            <a:off x="2721720" y="587299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54" name="TextBox 19"/>
          <p:cNvSpPr txBox="1"/>
          <p:nvPr/>
        </p:nvSpPr>
        <p:spPr>
          <a:xfrm>
            <a:off x="5796136" y="580098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55" name="Group 20"/>
          <p:cNvGrpSpPr>
            <a:grpSpLocks/>
          </p:cNvGrpSpPr>
          <p:nvPr/>
        </p:nvGrpSpPr>
        <p:grpSpPr bwMode="auto">
          <a:xfrm>
            <a:off x="3302000" y="3886871"/>
            <a:ext cx="3850073" cy="1224905"/>
            <a:chOff x="3288" y="3365"/>
            <a:chExt cx="1995" cy="738"/>
          </a:xfrm>
        </p:grpSpPr>
        <p:sp>
          <p:nvSpPr>
            <p:cNvPr id="56" name="Arc 21"/>
            <p:cNvSpPr>
              <a:spLocks/>
            </p:cNvSpPr>
            <p:nvPr/>
          </p:nvSpPr>
          <p:spPr bwMode="auto">
            <a:xfrm>
              <a:off x="4253" y="3365"/>
              <a:ext cx="692" cy="738"/>
            </a:xfrm>
            <a:custGeom>
              <a:avLst/>
              <a:gdLst>
                <a:gd name="G0" fmla="+- 21600 0 0"/>
                <a:gd name="G1" fmla="+- 11019 0 0"/>
                <a:gd name="G2" fmla="+- 21600 0 0"/>
                <a:gd name="T0" fmla="*/ 3679 w 21600"/>
                <a:gd name="T1" fmla="*/ 23078 h 23078"/>
                <a:gd name="T2" fmla="*/ 3022 w 21600"/>
                <a:gd name="T3" fmla="*/ 0 h 23078"/>
                <a:gd name="T4" fmla="*/ 21600 w 21600"/>
                <a:gd name="T5" fmla="*/ 11019 h 2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078" fill="none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</a:path>
                <a:path w="21600" h="23078" stroke="0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  <a:lnTo>
                    <a:pt x="21600" y="11019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Line 22"/>
            <p:cNvSpPr>
              <a:spLocks noChangeShapeType="1"/>
            </p:cNvSpPr>
            <p:nvPr/>
          </p:nvSpPr>
          <p:spPr bwMode="auto">
            <a:xfrm>
              <a:off x="3288" y="3738"/>
              <a:ext cx="19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Oval 23"/>
            <p:cNvSpPr>
              <a:spLocks noChangeArrowheads="1"/>
            </p:cNvSpPr>
            <p:nvPr/>
          </p:nvSpPr>
          <p:spPr bwMode="auto">
            <a:xfrm>
              <a:off x="3490" y="3695"/>
              <a:ext cx="73" cy="7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Oval 24"/>
            <p:cNvSpPr>
              <a:spLocks noChangeArrowheads="1"/>
            </p:cNvSpPr>
            <p:nvPr/>
          </p:nvSpPr>
          <p:spPr bwMode="auto">
            <a:xfrm>
              <a:off x="4797" y="3702"/>
              <a:ext cx="72" cy="73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60" name="Object 25"/>
            <p:cNvGraphicFramePr>
              <a:graphicFrameLocks noChangeAspect="1"/>
            </p:cNvGraphicFramePr>
            <p:nvPr/>
          </p:nvGraphicFramePr>
          <p:xfrm>
            <a:off x="3781" y="3614"/>
            <a:ext cx="174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1088" name="公式" r:id="rId3" imgW="152280" imgH="203040" progId="Equation.3">
                    <p:embed/>
                  </p:oleObj>
                </mc:Choice>
                <mc:Fallback>
                  <p:oleObj name="公式" r:id="rId3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1" y="3614"/>
                          <a:ext cx="174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6"/>
            <p:cNvGraphicFramePr>
              <a:graphicFrameLocks noChangeAspect="1"/>
            </p:cNvGraphicFramePr>
            <p:nvPr/>
          </p:nvGraphicFramePr>
          <p:xfrm>
            <a:off x="4376" y="3614"/>
            <a:ext cx="217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1089" name="公式" r:id="rId5" imgW="190440" imgH="203040" progId="Equation.3">
                    <p:embed/>
                  </p:oleObj>
                </mc:Choice>
                <mc:Fallback>
                  <p:oleObj name="公式" r:id="rId5" imgW="1904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6" y="3614"/>
                          <a:ext cx="217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27"/>
            <p:cNvGraphicFramePr>
              <a:graphicFrameLocks noChangeAspect="1"/>
            </p:cNvGraphicFramePr>
            <p:nvPr/>
          </p:nvGraphicFramePr>
          <p:xfrm>
            <a:off x="3542" y="3408"/>
            <a:ext cx="392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1090" name="公式" r:id="rId7" imgW="342720" imgH="177480" progId="Equation.3">
                    <p:embed/>
                  </p:oleObj>
                </mc:Choice>
                <mc:Fallback>
                  <p:oleObj name="公式" r:id="rId7" imgW="342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2" y="3408"/>
                          <a:ext cx="392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28"/>
            <p:cNvGraphicFramePr>
              <a:graphicFrameLocks noChangeAspect="1"/>
            </p:cNvGraphicFramePr>
            <p:nvPr/>
          </p:nvGraphicFramePr>
          <p:xfrm>
            <a:off x="4652" y="3408"/>
            <a:ext cx="421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1091" name="公式" r:id="rId9" imgW="368280" imgH="177480" progId="Equation.3">
                    <p:embed/>
                  </p:oleObj>
                </mc:Choice>
                <mc:Fallback>
                  <p:oleObj name="公式" r:id="rId9" imgW="368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2" y="3408"/>
                          <a:ext cx="421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29"/>
            <p:cNvGraphicFramePr>
              <a:graphicFrameLocks noChangeAspect="1"/>
            </p:cNvGraphicFramePr>
            <p:nvPr/>
          </p:nvGraphicFramePr>
          <p:xfrm>
            <a:off x="3527" y="3884"/>
            <a:ext cx="423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1092" name="公式" r:id="rId11" imgW="368280" imgH="177480" progId="Equation.3">
                    <p:embed/>
                  </p:oleObj>
                </mc:Choice>
                <mc:Fallback>
                  <p:oleObj name="公式" r:id="rId11" imgW="368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7" y="3884"/>
                          <a:ext cx="423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30"/>
            <p:cNvGraphicFramePr>
              <a:graphicFrameLocks noChangeAspect="1"/>
            </p:cNvGraphicFramePr>
            <p:nvPr/>
          </p:nvGraphicFramePr>
          <p:xfrm>
            <a:off x="4666" y="3861"/>
            <a:ext cx="393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1093" name="公式" r:id="rId13" imgW="342720" imgH="177480" progId="Equation.3">
                    <p:embed/>
                  </p:oleObj>
                </mc:Choice>
                <mc:Fallback>
                  <p:oleObj name="公式" r:id="rId13" imgW="342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6" y="3861"/>
                          <a:ext cx="393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492656" y="404664"/>
            <a:ext cx="777686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1147763"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）角度：以光轴（</a:t>
            </a:r>
            <a:r>
              <a:rPr lang="zh-CN" altLang="en-US" sz="2200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主光轴或球面法线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）为基准，以锐角逆时针偏向为正，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顺时针偏向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为负。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3386890" y="1035273"/>
            <a:ext cx="3816350" cy="1490663"/>
            <a:chOff x="611188" y="2442393"/>
            <a:chExt cx="3816350" cy="1490663"/>
          </a:xfrm>
        </p:grpSpPr>
        <p:sp>
          <p:nvSpPr>
            <p:cNvPr id="72" name="Arc 3"/>
            <p:cNvSpPr>
              <a:spLocks/>
            </p:cNvSpPr>
            <p:nvPr/>
          </p:nvSpPr>
          <p:spPr bwMode="auto">
            <a:xfrm>
              <a:off x="2646363" y="2639243"/>
              <a:ext cx="1212850" cy="1293813"/>
            </a:xfrm>
            <a:custGeom>
              <a:avLst/>
              <a:gdLst>
                <a:gd name="G0" fmla="+- 21600 0 0"/>
                <a:gd name="G1" fmla="+- 11019 0 0"/>
                <a:gd name="G2" fmla="+- 21600 0 0"/>
                <a:gd name="T0" fmla="*/ 3679 w 21600"/>
                <a:gd name="T1" fmla="*/ 23078 h 23078"/>
                <a:gd name="T2" fmla="*/ 3022 w 21600"/>
                <a:gd name="T3" fmla="*/ 0 h 23078"/>
                <a:gd name="T4" fmla="*/ 21600 w 21600"/>
                <a:gd name="T5" fmla="*/ 11019 h 2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078" fill="none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</a:path>
                <a:path w="21600" h="23078" stroke="0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  <a:lnTo>
                    <a:pt x="21600" y="11019"/>
                  </a:lnTo>
                  <a:close/>
                </a:path>
              </a:pathLst>
            </a:custGeom>
            <a:noFill/>
            <a:ln w="5715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3" name="Line 4"/>
            <p:cNvSpPr>
              <a:spLocks noChangeShapeType="1"/>
            </p:cNvSpPr>
            <p:nvPr/>
          </p:nvSpPr>
          <p:spPr bwMode="auto">
            <a:xfrm>
              <a:off x="611188" y="3293293"/>
              <a:ext cx="381635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4" name="Oval 5"/>
            <p:cNvSpPr>
              <a:spLocks noChangeArrowheads="1"/>
            </p:cNvSpPr>
            <p:nvPr/>
          </p:nvSpPr>
          <p:spPr bwMode="auto">
            <a:xfrm>
              <a:off x="1311275" y="3218681"/>
              <a:ext cx="127000" cy="1270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5" name="Oval 6"/>
            <p:cNvSpPr>
              <a:spLocks noChangeArrowheads="1"/>
            </p:cNvSpPr>
            <p:nvPr/>
          </p:nvSpPr>
          <p:spPr bwMode="auto">
            <a:xfrm>
              <a:off x="3575276" y="3231381"/>
              <a:ext cx="127000" cy="1270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aphicFrame>
          <p:nvGraphicFramePr>
            <p:cNvPr id="76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855758"/>
                </p:ext>
              </p:extLst>
            </p:nvPr>
          </p:nvGraphicFramePr>
          <p:xfrm>
            <a:off x="1404111" y="3021241"/>
            <a:ext cx="592799" cy="297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837" name="公式" r:id="rId3" imgW="355320" imgH="177480" progId="Equation.3">
                    <p:embed/>
                  </p:oleObj>
                </mc:Choice>
                <mc:Fallback>
                  <p:oleObj name="公式" r:id="rId3" imgW="355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4111" y="3021241"/>
                          <a:ext cx="592799" cy="2970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Line 9"/>
            <p:cNvSpPr>
              <a:spLocks noChangeShapeType="1"/>
            </p:cNvSpPr>
            <p:nvPr/>
          </p:nvSpPr>
          <p:spPr bwMode="auto">
            <a:xfrm flipV="1">
              <a:off x="801688" y="2721793"/>
              <a:ext cx="1930711" cy="57150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8" name="Line 10"/>
            <p:cNvSpPr>
              <a:spLocks noChangeShapeType="1"/>
            </p:cNvSpPr>
            <p:nvPr/>
          </p:nvSpPr>
          <p:spPr bwMode="auto">
            <a:xfrm flipH="1" flipV="1">
              <a:off x="2781766" y="2747888"/>
              <a:ext cx="1534810" cy="53826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9" name="Arc 11"/>
            <p:cNvSpPr>
              <a:spLocks/>
            </p:cNvSpPr>
            <p:nvPr/>
          </p:nvSpPr>
          <p:spPr bwMode="auto">
            <a:xfrm>
              <a:off x="1530350" y="2956743"/>
              <a:ext cx="503238" cy="330200"/>
            </a:xfrm>
            <a:custGeom>
              <a:avLst/>
              <a:gdLst>
                <a:gd name="G0" fmla="+- 0 0 0"/>
                <a:gd name="G1" fmla="+- 14190 0 0"/>
                <a:gd name="G2" fmla="+- 21600 0 0"/>
                <a:gd name="T0" fmla="*/ 16285 w 21600"/>
                <a:gd name="T1" fmla="*/ 0 h 14190"/>
                <a:gd name="T2" fmla="*/ 21600 w 21600"/>
                <a:gd name="T3" fmla="*/ 14190 h 14190"/>
                <a:gd name="T4" fmla="*/ 0 w 21600"/>
                <a:gd name="T5" fmla="*/ 14190 h 14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4190" fill="none" extrusionOk="0">
                  <a:moveTo>
                    <a:pt x="16285" y="-1"/>
                  </a:moveTo>
                  <a:cubicBezTo>
                    <a:pt x="19712" y="3932"/>
                    <a:pt x="21600" y="8973"/>
                    <a:pt x="21600" y="14190"/>
                  </a:cubicBezTo>
                </a:path>
                <a:path w="21600" h="14190" stroke="0" extrusionOk="0">
                  <a:moveTo>
                    <a:pt x="16285" y="-1"/>
                  </a:moveTo>
                  <a:cubicBezTo>
                    <a:pt x="19712" y="3932"/>
                    <a:pt x="21600" y="8973"/>
                    <a:pt x="21600" y="14190"/>
                  </a:cubicBezTo>
                  <a:lnTo>
                    <a:pt x="0" y="14190"/>
                  </a:lnTo>
                  <a:close/>
                </a:path>
              </a:pathLst>
            </a:custGeom>
            <a:noFill/>
            <a:ln w="28575">
              <a:solidFill>
                <a:srgbClr val="1F497D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0" name="Arc 12"/>
            <p:cNvSpPr>
              <a:spLocks/>
            </p:cNvSpPr>
            <p:nvPr/>
          </p:nvSpPr>
          <p:spPr bwMode="auto">
            <a:xfrm flipH="1">
              <a:off x="3388645" y="3004342"/>
              <a:ext cx="501650" cy="281806"/>
            </a:xfrm>
            <a:custGeom>
              <a:avLst/>
              <a:gdLst>
                <a:gd name="G0" fmla="+- 0 0 0"/>
                <a:gd name="G1" fmla="+- 13980 0 0"/>
                <a:gd name="G2" fmla="+- 21600 0 0"/>
                <a:gd name="T0" fmla="*/ 16465 w 21600"/>
                <a:gd name="T1" fmla="*/ 0 h 13980"/>
                <a:gd name="T2" fmla="*/ 21600 w 21600"/>
                <a:gd name="T3" fmla="*/ 13980 h 13980"/>
                <a:gd name="T4" fmla="*/ 0 w 21600"/>
                <a:gd name="T5" fmla="*/ 13980 h 1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980" fill="none" extrusionOk="0">
                  <a:moveTo>
                    <a:pt x="16465" y="-1"/>
                  </a:moveTo>
                  <a:cubicBezTo>
                    <a:pt x="19780" y="3903"/>
                    <a:pt x="21600" y="8858"/>
                    <a:pt x="21600" y="13980"/>
                  </a:cubicBezTo>
                </a:path>
                <a:path w="21600" h="13980" stroke="0" extrusionOk="0">
                  <a:moveTo>
                    <a:pt x="16465" y="-1"/>
                  </a:moveTo>
                  <a:cubicBezTo>
                    <a:pt x="19780" y="3903"/>
                    <a:pt x="21600" y="8858"/>
                    <a:pt x="21600" y="13980"/>
                  </a:cubicBezTo>
                  <a:lnTo>
                    <a:pt x="0" y="13980"/>
                  </a:lnTo>
                  <a:close/>
                </a:path>
              </a:pathLst>
            </a:custGeom>
            <a:noFill/>
            <a:ln w="28575">
              <a:solidFill>
                <a:srgbClr val="1F497D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1" name="Line 29"/>
            <p:cNvSpPr>
              <a:spLocks noChangeShapeType="1"/>
            </p:cNvSpPr>
            <p:nvPr/>
          </p:nvSpPr>
          <p:spPr bwMode="auto">
            <a:xfrm>
              <a:off x="2228346" y="2442393"/>
              <a:ext cx="1107192" cy="718101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aphicFrame>
          <p:nvGraphicFramePr>
            <p:cNvPr id="82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4452688"/>
                </p:ext>
              </p:extLst>
            </p:nvPr>
          </p:nvGraphicFramePr>
          <p:xfrm>
            <a:off x="1739626" y="2511758"/>
            <a:ext cx="575357" cy="3236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838" name="Equation" r:id="rId5" imgW="317160" imgH="177480" progId="Equation.DSMT4">
                    <p:embed/>
                  </p:oleObj>
                </mc:Choice>
                <mc:Fallback>
                  <p:oleObj name="Equation" r:id="rId5" imgW="31716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9626" y="2511758"/>
                          <a:ext cx="575357" cy="3236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154100"/>
                </p:ext>
              </p:extLst>
            </p:nvPr>
          </p:nvGraphicFramePr>
          <p:xfrm>
            <a:off x="3089803" y="2639243"/>
            <a:ext cx="513329" cy="2578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839" name="Equation" r:id="rId7" imgW="355320" imgH="177480" progId="Equation.DSMT4">
                    <p:embed/>
                  </p:oleObj>
                </mc:Choice>
                <mc:Fallback>
                  <p:oleObj name="Equation" r:id="rId7" imgW="3553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9803" y="2639243"/>
                          <a:ext cx="513329" cy="2578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4" name="Arc 36"/>
            <p:cNvSpPr>
              <a:spLocks/>
            </p:cNvSpPr>
            <p:nvPr/>
          </p:nvSpPr>
          <p:spPr bwMode="auto">
            <a:xfrm rot="2684503" flipH="1" flipV="1">
              <a:off x="2352596" y="2722655"/>
              <a:ext cx="422699" cy="192358"/>
            </a:xfrm>
            <a:custGeom>
              <a:avLst/>
              <a:gdLst>
                <a:gd name="G0" fmla="+- 0 0 0"/>
                <a:gd name="G1" fmla="+- 14190 0 0"/>
                <a:gd name="G2" fmla="+- 21600 0 0"/>
                <a:gd name="T0" fmla="*/ 16285 w 21600"/>
                <a:gd name="T1" fmla="*/ 0 h 14190"/>
                <a:gd name="T2" fmla="*/ 21600 w 21600"/>
                <a:gd name="T3" fmla="*/ 14190 h 14190"/>
                <a:gd name="T4" fmla="*/ 0 w 21600"/>
                <a:gd name="T5" fmla="*/ 14190 h 14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4190" fill="none" extrusionOk="0">
                  <a:moveTo>
                    <a:pt x="16285" y="-1"/>
                  </a:moveTo>
                  <a:cubicBezTo>
                    <a:pt x="19712" y="3932"/>
                    <a:pt x="21600" y="8973"/>
                    <a:pt x="21600" y="14190"/>
                  </a:cubicBezTo>
                </a:path>
                <a:path w="21600" h="14190" stroke="0" extrusionOk="0">
                  <a:moveTo>
                    <a:pt x="16285" y="-1"/>
                  </a:moveTo>
                  <a:cubicBezTo>
                    <a:pt x="19712" y="3932"/>
                    <a:pt x="21600" y="8973"/>
                    <a:pt x="21600" y="14190"/>
                  </a:cubicBezTo>
                  <a:lnTo>
                    <a:pt x="0" y="14190"/>
                  </a:lnTo>
                  <a:close/>
                </a:path>
              </a:pathLst>
            </a:custGeom>
            <a:noFill/>
            <a:ln w="28575">
              <a:solidFill>
                <a:srgbClr val="1F497D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507720" y="2492896"/>
            <a:ext cx="8103408" cy="5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1147763"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5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物像及轴外点高度：以主光轴为基准，向上为正，向下为负。 </a:t>
            </a:r>
          </a:p>
        </p:txBody>
      </p:sp>
      <p:grpSp>
        <p:nvGrpSpPr>
          <p:cNvPr id="86" name="组合 85"/>
          <p:cNvGrpSpPr/>
          <p:nvPr/>
        </p:nvGrpSpPr>
        <p:grpSpPr>
          <a:xfrm>
            <a:off x="1395736" y="3118224"/>
            <a:ext cx="2985352" cy="1246880"/>
            <a:chOff x="996538" y="4802982"/>
            <a:chExt cx="3384550" cy="1471612"/>
          </a:xfrm>
        </p:grpSpPr>
        <p:sp>
          <p:nvSpPr>
            <p:cNvPr id="87" name="Line 4"/>
            <p:cNvSpPr>
              <a:spLocks noChangeShapeType="1"/>
            </p:cNvSpPr>
            <p:nvPr/>
          </p:nvSpPr>
          <p:spPr bwMode="auto">
            <a:xfrm>
              <a:off x="996538" y="5522119"/>
              <a:ext cx="338455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8" name="Oval 5"/>
            <p:cNvSpPr>
              <a:spLocks noChangeArrowheads="1"/>
            </p:cNvSpPr>
            <p:nvPr/>
          </p:nvSpPr>
          <p:spPr bwMode="auto">
            <a:xfrm>
              <a:off x="2509425" y="5437982"/>
              <a:ext cx="144463" cy="14446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aphicFrame>
          <p:nvGraphicFramePr>
            <p:cNvPr id="8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3858638"/>
                </p:ext>
              </p:extLst>
            </p:nvPr>
          </p:nvGraphicFramePr>
          <p:xfrm>
            <a:off x="1356900" y="4874419"/>
            <a:ext cx="808038" cy="461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840" name="公式" r:id="rId9" imgW="355320" imgH="203040" progId="Equation.3">
                    <p:embed/>
                  </p:oleObj>
                </mc:Choice>
                <mc:Fallback>
                  <p:oleObj name="公式" r:id="rId9" imgW="355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6900" y="4874419"/>
                          <a:ext cx="808038" cy="461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6731336"/>
                </p:ext>
              </p:extLst>
            </p:nvPr>
          </p:nvGraphicFramePr>
          <p:xfrm>
            <a:off x="1933163" y="5811044"/>
            <a:ext cx="809625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841" name="公式" r:id="rId11" imgW="355320" imgH="203040" progId="Equation.3">
                    <p:embed/>
                  </p:oleObj>
                </mc:Choice>
                <mc:Fallback>
                  <p:oleObj name="公式" r:id="rId11" imgW="355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3163" y="5811044"/>
                          <a:ext cx="809625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V="1">
              <a:off x="2220500" y="4802982"/>
              <a:ext cx="0" cy="71913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>
              <a:off x="2796763" y="5522119"/>
              <a:ext cx="0" cy="64928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3" name="Arc 17"/>
            <p:cNvSpPr>
              <a:spLocks/>
            </p:cNvSpPr>
            <p:nvPr/>
          </p:nvSpPr>
          <p:spPr bwMode="auto">
            <a:xfrm flipH="1">
              <a:off x="2509425" y="4802982"/>
              <a:ext cx="1373188" cy="1465262"/>
            </a:xfrm>
            <a:custGeom>
              <a:avLst/>
              <a:gdLst>
                <a:gd name="G0" fmla="+- 21600 0 0"/>
                <a:gd name="G1" fmla="+- 11019 0 0"/>
                <a:gd name="G2" fmla="+- 21600 0 0"/>
                <a:gd name="T0" fmla="*/ 3679 w 21600"/>
                <a:gd name="T1" fmla="*/ 23078 h 23078"/>
                <a:gd name="T2" fmla="*/ 3022 w 21600"/>
                <a:gd name="T3" fmla="*/ 0 h 23078"/>
                <a:gd name="T4" fmla="*/ 21600 w 21600"/>
                <a:gd name="T5" fmla="*/ 11019 h 2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078" fill="none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</a:path>
                <a:path w="21600" h="23078" stroke="0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  <a:lnTo>
                    <a:pt x="21600" y="11019"/>
                  </a:lnTo>
                  <a:close/>
                </a:path>
              </a:pathLst>
            </a:custGeom>
            <a:noFill/>
            <a:ln w="5715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 flipV="1">
              <a:off x="2580863" y="4874419"/>
              <a:ext cx="1079500" cy="6477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5117821" y="3140968"/>
            <a:ext cx="2959821" cy="1125221"/>
            <a:chOff x="4643438" y="4484688"/>
            <a:chExt cx="3384550" cy="1465262"/>
          </a:xfrm>
        </p:grpSpPr>
        <p:sp>
          <p:nvSpPr>
            <p:cNvPr id="96" name="Arc 3"/>
            <p:cNvSpPr>
              <a:spLocks/>
            </p:cNvSpPr>
            <p:nvPr/>
          </p:nvSpPr>
          <p:spPr bwMode="auto">
            <a:xfrm>
              <a:off x="4903788" y="4484688"/>
              <a:ext cx="1373187" cy="1465262"/>
            </a:xfrm>
            <a:custGeom>
              <a:avLst/>
              <a:gdLst>
                <a:gd name="G0" fmla="+- 21600 0 0"/>
                <a:gd name="G1" fmla="+- 11019 0 0"/>
                <a:gd name="G2" fmla="+- 21600 0 0"/>
                <a:gd name="T0" fmla="*/ 3679 w 21600"/>
                <a:gd name="T1" fmla="*/ 23078 h 23078"/>
                <a:gd name="T2" fmla="*/ 3022 w 21600"/>
                <a:gd name="T3" fmla="*/ 0 h 23078"/>
                <a:gd name="T4" fmla="*/ 21600 w 21600"/>
                <a:gd name="T5" fmla="*/ 11019 h 2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078" fill="none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</a:path>
                <a:path w="21600" h="23078" stroke="0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  <a:lnTo>
                    <a:pt x="21600" y="11019"/>
                  </a:lnTo>
                  <a:close/>
                </a:path>
              </a:pathLst>
            </a:custGeom>
            <a:noFill/>
            <a:ln w="5715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7" name="Oval 6"/>
            <p:cNvSpPr>
              <a:spLocks noChangeArrowheads="1"/>
            </p:cNvSpPr>
            <p:nvPr/>
          </p:nvSpPr>
          <p:spPr bwMode="auto">
            <a:xfrm>
              <a:off x="6054725" y="5154613"/>
              <a:ext cx="144463" cy="1444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aphicFrame>
          <p:nvGraphicFramePr>
            <p:cNvPr id="9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5364575"/>
                </p:ext>
              </p:extLst>
            </p:nvPr>
          </p:nvGraphicFramePr>
          <p:xfrm>
            <a:off x="7062788" y="4576763"/>
            <a:ext cx="89376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842" name="公式" r:id="rId13" imgW="393480" imgH="203040" progId="Equation.3">
                    <p:embed/>
                  </p:oleObj>
                </mc:Choice>
                <mc:Fallback>
                  <p:oleObj name="公式" r:id="rId13" imgW="393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2788" y="4576763"/>
                          <a:ext cx="893762" cy="461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3226362"/>
                </p:ext>
              </p:extLst>
            </p:nvPr>
          </p:nvGraphicFramePr>
          <p:xfrm>
            <a:off x="5838825" y="5440363"/>
            <a:ext cx="89535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843" name="公式" r:id="rId15" imgW="393480" imgH="203040" progId="Equation.3">
                    <p:embed/>
                  </p:oleObj>
                </mc:Choice>
                <mc:Fallback>
                  <p:oleObj name="公式" r:id="rId15" imgW="393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38825" y="5440363"/>
                          <a:ext cx="89535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0" name="Line 11"/>
            <p:cNvSpPr>
              <a:spLocks noChangeShapeType="1"/>
            </p:cNvSpPr>
            <p:nvPr/>
          </p:nvSpPr>
          <p:spPr bwMode="auto">
            <a:xfrm flipV="1">
              <a:off x="7062788" y="4505325"/>
              <a:ext cx="0" cy="71913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1" name="Line 13"/>
            <p:cNvSpPr>
              <a:spLocks noChangeShapeType="1"/>
            </p:cNvSpPr>
            <p:nvPr/>
          </p:nvSpPr>
          <p:spPr bwMode="auto">
            <a:xfrm>
              <a:off x="6702425" y="5224463"/>
              <a:ext cx="0" cy="720725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2" name="Line 15"/>
            <p:cNvSpPr>
              <a:spLocks noChangeShapeType="1"/>
            </p:cNvSpPr>
            <p:nvPr/>
          </p:nvSpPr>
          <p:spPr bwMode="auto">
            <a:xfrm flipH="1" flipV="1">
              <a:off x="4975225" y="4792663"/>
              <a:ext cx="1150938" cy="4318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3" name="Line 31"/>
            <p:cNvSpPr>
              <a:spLocks noChangeShapeType="1"/>
            </p:cNvSpPr>
            <p:nvPr/>
          </p:nvSpPr>
          <p:spPr bwMode="auto">
            <a:xfrm>
              <a:off x="4643438" y="5224463"/>
              <a:ext cx="338455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04" name="Rectangle 3"/>
          <p:cNvSpPr>
            <a:spLocks noChangeArrowheads="1"/>
          </p:cNvSpPr>
          <p:nvPr/>
        </p:nvSpPr>
        <p:spPr bwMode="auto">
          <a:xfrm>
            <a:off x="467544" y="4725144"/>
            <a:ext cx="814358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</a:pP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6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反射球面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：光线经过反射后，从右向左传播，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且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物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方和像方位于球面同一侧。因此，若像点</a:t>
            </a:r>
            <a:r>
              <a:rPr lang="en-US" altLang="zh-CN" sz="2200" i="1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Q'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位于球面顶点</a:t>
            </a:r>
            <a:r>
              <a:rPr lang="en-US" altLang="zh-CN" sz="2200" i="1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O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左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侧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，为实像点，</a:t>
            </a:r>
            <a:r>
              <a:rPr lang="en-US" altLang="zh-CN" sz="2200" i="1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</a:t>
            </a:r>
            <a:r>
              <a:rPr lang="en-US" altLang="zh-CN" sz="2200" i="1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' 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&gt;</a:t>
            </a:r>
            <a:r>
              <a:rPr lang="en-US" altLang="zh-CN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0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；反之，为虚像点，</a:t>
            </a:r>
            <a:r>
              <a:rPr lang="en-US" altLang="zh-CN" sz="2200" i="1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s'</a:t>
            </a:r>
            <a:r>
              <a:rPr lang="en-US" altLang="zh-CN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&lt;0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  <a:endParaRPr lang="zh-CN" altLang="en-US" sz="24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0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447690"/>
              </p:ext>
            </p:extLst>
          </p:nvPr>
        </p:nvGraphicFramePr>
        <p:xfrm>
          <a:off x="6164347" y="1665744"/>
          <a:ext cx="504056" cy="237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844" name="Equation" r:id="rId17" imgW="380880" imgH="177480" progId="Equation.DSMT4">
                  <p:embed/>
                </p:oleObj>
              </mc:Choice>
              <mc:Fallback>
                <p:oleObj name="Equation" r:id="rId17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4347" y="1665744"/>
                        <a:ext cx="504056" cy="237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Arc 11"/>
          <p:cNvSpPr>
            <a:spLocks/>
          </p:cNvSpPr>
          <p:nvPr/>
        </p:nvSpPr>
        <p:spPr bwMode="auto">
          <a:xfrm rot="4049221">
            <a:off x="5697993" y="1349956"/>
            <a:ext cx="426462" cy="134992"/>
          </a:xfrm>
          <a:custGeom>
            <a:avLst/>
            <a:gdLst>
              <a:gd name="G0" fmla="+- 0 0 0"/>
              <a:gd name="G1" fmla="+- 14190 0 0"/>
              <a:gd name="G2" fmla="+- 21600 0 0"/>
              <a:gd name="T0" fmla="*/ 16285 w 21600"/>
              <a:gd name="T1" fmla="*/ 0 h 14190"/>
              <a:gd name="T2" fmla="*/ 21600 w 21600"/>
              <a:gd name="T3" fmla="*/ 14190 h 14190"/>
              <a:gd name="T4" fmla="*/ 0 w 21600"/>
              <a:gd name="T5" fmla="*/ 14190 h 14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190" fill="none" extrusionOk="0">
                <a:moveTo>
                  <a:pt x="16285" y="-1"/>
                </a:moveTo>
                <a:cubicBezTo>
                  <a:pt x="19712" y="3932"/>
                  <a:pt x="21600" y="8973"/>
                  <a:pt x="21600" y="14190"/>
                </a:cubicBezTo>
              </a:path>
              <a:path w="21600" h="14190" stroke="0" extrusionOk="0">
                <a:moveTo>
                  <a:pt x="16285" y="-1"/>
                </a:moveTo>
                <a:cubicBezTo>
                  <a:pt x="19712" y="3932"/>
                  <a:pt x="21600" y="8973"/>
                  <a:pt x="21600" y="14190"/>
                </a:cubicBezTo>
                <a:lnTo>
                  <a:pt x="0" y="14190"/>
                </a:lnTo>
                <a:close/>
              </a:path>
            </a:pathLst>
          </a:custGeom>
          <a:noFill/>
          <a:ln w="28575">
            <a:solidFill>
              <a:srgbClr val="1F497D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7" name="Rectangle 3"/>
          <p:cNvSpPr>
            <a:spLocks noChangeArrowheads="1"/>
          </p:cNvSpPr>
          <p:nvPr/>
        </p:nvSpPr>
        <p:spPr bwMode="auto">
          <a:xfrm>
            <a:off x="492656" y="5849888"/>
            <a:ext cx="825580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1147763" algn="l">
              <a:lnSpc>
                <a:spcPct val="120000"/>
              </a:lnSpc>
            </a:pPr>
            <a:r>
              <a:rPr lang="zh-CN" altLang="en-US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7</a:t>
            </a:r>
            <a:r>
              <a:rPr lang="zh-CN" altLang="en-US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）全正</a:t>
            </a:r>
            <a:r>
              <a:rPr lang="zh-CN" altLang="en-US" sz="2200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图形：所有长度和角度在图中均以正值标记，若某个量按符号规则为负值，在图上标注时，应冠以“</a:t>
            </a:r>
            <a:r>
              <a:rPr lang="en-US" altLang="zh-CN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-</a:t>
            </a:r>
            <a:r>
              <a:rPr lang="zh-CN" altLang="en-US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”号</a:t>
            </a:r>
            <a:r>
              <a:rPr lang="zh-CN" altLang="en-US" sz="2200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6754" name="Object 2"/>
          <p:cNvGraphicFramePr>
            <a:graphicFrameLocks noChangeAspect="1"/>
          </p:cNvGraphicFramePr>
          <p:nvPr/>
        </p:nvGraphicFramePr>
        <p:xfrm>
          <a:off x="1792288" y="1660525"/>
          <a:ext cx="407987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62" name="Equation" r:id="rId3" imgW="114120" imgH="228600" progId="Equation.DSMT4">
                  <p:embed/>
                </p:oleObj>
              </mc:Choice>
              <mc:Fallback>
                <p:oleObj name="Equation" r:id="rId3" imgW="11412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8" y="1660525"/>
                        <a:ext cx="407987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6755" name="Object 3"/>
          <p:cNvGraphicFramePr>
            <a:graphicFrameLocks noChangeAspect="1"/>
          </p:cNvGraphicFramePr>
          <p:nvPr/>
        </p:nvGraphicFramePr>
        <p:xfrm>
          <a:off x="2301875" y="1660525"/>
          <a:ext cx="76993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63" name="Equation" r:id="rId5" imgW="215640" imgH="228600" progId="Equation.DSMT4">
                  <p:embed/>
                </p:oleObj>
              </mc:Choice>
              <mc:Fallback>
                <p:oleObj name="Equation" r:id="rId5" imgW="2156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1660525"/>
                        <a:ext cx="769938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67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19112" y="274638"/>
            <a:ext cx="8373367" cy="11430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</a:rPr>
              <a:t>、符号</a:t>
            </a:r>
            <a:r>
              <a:rPr lang="zh-CN" altLang="en-US" dirty="0">
                <a:latin typeface="Times New Roman" panose="02020603050405020304" pitchFamily="18" charset="0"/>
              </a:rPr>
              <a:t>约定下的反射、折射定律</a:t>
            </a:r>
          </a:p>
        </p:txBody>
      </p:sp>
      <p:sp>
        <p:nvSpPr>
          <p:cNvPr id="5867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5373688"/>
            <a:ext cx="8229600" cy="752475"/>
          </a:xfrm>
        </p:spPr>
        <p:txBody>
          <a:bodyPr/>
          <a:lstStyle/>
          <a:p>
            <a:r>
              <a:rPr lang="zh-CN" altLang="en-US"/>
              <a:t>用同一数学公式表示反射、折射定律</a:t>
            </a:r>
          </a:p>
        </p:txBody>
      </p:sp>
      <p:sp>
        <p:nvSpPr>
          <p:cNvPr id="586758" name="Line 6"/>
          <p:cNvSpPr>
            <a:spLocks noChangeShapeType="1"/>
          </p:cNvSpPr>
          <p:nvPr/>
        </p:nvSpPr>
        <p:spPr bwMode="auto">
          <a:xfrm>
            <a:off x="898525" y="3068638"/>
            <a:ext cx="288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59" name="Line 7"/>
          <p:cNvSpPr>
            <a:spLocks noChangeShapeType="1"/>
          </p:cNvSpPr>
          <p:nvPr/>
        </p:nvSpPr>
        <p:spPr bwMode="auto">
          <a:xfrm>
            <a:off x="2339975" y="1196975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60" name="Line 8"/>
          <p:cNvSpPr>
            <a:spLocks noChangeShapeType="1"/>
          </p:cNvSpPr>
          <p:nvPr/>
        </p:nvSpPr>
        <p:spPr bwMode="auto">
          <a:xfrm flipH="1">
            <a:off x="755650" y="306863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61" name="Line 9"/>
          <p:cNvSpPr>
            <a:spLocks noChangeShapeType="1"/>
          </p:cNvSpPr>
          <p:nvPr/>
        </p:nvSpPr>
        <p:spPr bwMode="auto">
          <a:xfrm flipH="1">
            <a:off x="971550" y="306863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62" name="Line 10"/>
          <p:cNvSpPr>
            <a:spLocks noChangeShapeType="1"/>
          </p:cNvSpPr>
          <p:nvPr/>
        </p:nvSpPr>
        <p:spPr bwMode="auto">
          <a:xfrm flipH="1">
            <a:off x="1187450" y="306863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63" name="Line 11"/>
          <p:cNvSpPr>
            <a:spLocks noChangeShapeType="1"/>
          </p:cNvSpPr>
          <p:nvPr/>
        </p:nvSpPr>
        <p:spPr bwMode="auto">
          <a:xfrm flipH="1">
            <a:off x="1403350" y="306863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64" name="Line 12"/>
          <p:cNvSpPr>
            <a:spLocks noChangeShapeType="1"/>
          </p:cNvSpPr>
          <p:nvPr/>
        </p:nvSpPr>
        <p:spPr bwMode="auto">
          <a:xfrm flipH="1">
            <a:off x="1620838" y="306863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65" name="Line 13"/>
          <p:cNvSpPr>
            <a:spLocks noChangeShapeType="1"/>
          </p:cNvSpPr>
          <p:nvPr/>
        </p:nvSpPr>
        <p:spPr bwMode="auto">
          <a:xfrm flipH="1">
            <a:off x="1836738" y="306863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66" name="Line 14"/>
          <p:cNvSpPr>
            <a:spLocks noChangeShapeType="1"/>
          </p:cNvSpPr>
          <p:nvPr/>
        </p:nvSpPr>
        <p:spPr bwMode="auto">
          <a:xfrm flipH="1">
            <a:off x="2052638" y="306863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67" name="Line 15"/>
          <p:cNvSpPr>
            <a:spLocks noChangeShapeType="1"/>
          </p:cNvSpPr>
          <p:nvPr/>
        </p:nvSpPr>
        <p:spPr bwMode="auto">
          <a:xfrm flipH="1">
            <a:off x="2268538" y="306863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68" name="Line 16"/>
          <p:cNvSpPr>
            <a:spLocks noChangeShapeType="1"/>
          </p:cNvSpPr>
          <p:nvPr/>
        </p:nvSpPr>
        <p:spPr bwMode="auto">
          <a:xfrm flipH="1">
            <a:off x="2052638" y="306863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69" name="Line 17"/>
          <p:cNvSpPr>
            <a:spLocks noChangeShapeType="1"/>
          </p:cNvSpPr>
          <p:nvPr/>
        </p:nvSpPr>
        <p:spPr bwMode="auto">
          <a:xfrm flipH="1">
            <a:off x="2268538" y="306863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70" name="Line 18"/>
          <p:cNvSpPr>
            <a:spLocks noChangeShapeType="1"/>
          </p:cNvSpPr>
          <p:nvPr/>
        </p:nvSpPr>
        <p:spPr bwMode="auto">
          <a:xfrm flipH="1">
            <a:off x="2484438" y="306863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71" name="Line 19"/>
          <p:cNvSpPr>
            <a:spLocks noChangeShapeType="1"/>
          </p:cNvSpPr>
          <p:nvPr/>
        </p:nvSpPr>
        <p:spPr bwMode="auto">
          <a:xfrm flipH="1">
            <a:off x="2700338" y="306863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72" name="Line 20"/>
          <p:cNvSpPr>
            <a:spLocks noChangeShapeType="1"/>
          </p:cNvSpPr>
          <p:nvPr/>
        </p:nvSpPr>
        <p:spPr bwMode="auto">
          <a:xfrm flipH="1">
            <a:off x="2917825" y="306863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73" name="Line 21"/>
          <p:cNvSpPr>
            <a:spLocks noChangeShapeType="1"/>
          </p:cNvSpPr>
          <p:nvPr/>
        </p:nvSpPr>
        <p:spPr bwMode="auto">
          <a:xfrm flipH="1">
            <a:off x="3133725" y="306863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74" name="Line 22"/>
          <p:cNvSpPr>
            <a:spLocks noChangeShapeType="1"/>
          </p:cNvSpPr>
          <p:nvPr/>
        </p:nvSpPr>
        <p:spPr bwMode="auto">
          <a:xfrm flipH="1">
            <a:off x="3349625" y="306863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75" name="Line 23"/>
          <p:cNvSpPr>
            <a:spLocks noChangeShapeType="1"/>
          </p:cNvSpPr>
          <p:nvPr/>
        </p:nvSpPr>
        <p:spPr bwMode="auto">
          <a:xfrm flipH="1">
            <a:off x="3565525" y="306863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76" name="Line 24"/>
          <p:cNvSpPr>
            <a:spLocks noChangeShapeType="1"/>
          </p:cNvSpPr>
          <p:nvPr/>
        </p:nvSpPr>
        <p:spPr bwMode="auto">
          <a:xfrm flipH="1" flipV="1">
            <a:off x="900113" y="1700213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77" name="Line 25"/>
          <p:cNvSpPr>
            <a:spLocks noChangeShapeType="1"/>
          </p:cNvSpPr>
          <p:nvPr/>
        </p:nvSpPr>
        <p:spPr bwMode="auto">
          <a:xfrm flipV="1">
            <a:off x="2341563" y="1700213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78" name="Line 26"/>
          <p:cNvSpPr>
            <a:spLocks noChangeShapeType="1"/>
          </p:cNvSpPr>
          <p:nvPr/>
        </p:nvSpPr>
        <p:spPr bwMode="auto">
          <a:xfrm>
            <a:off x="900113" y="1700213"/>
            <a:ext cx="11525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79" name="Line 27"/>
          <p:cNvSpPr>
            <a:spLocks noChangeShapeType="1"/>
          </p:cNvSpPr>
          <p:nvPr/>
        </p:nvSpPr>
        <p:spPr bwMode="auto">
          <a:xfrm flipV="1">
            <a:off x="2339975" y="1987550"/>
            <a:ext cx="1152525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80" name="Arc 28"/>
          <p:cNvSpPr>
            <a:spLocks/>
          </p:cNvSpPr>
          <p:nvPr/>
        </p:nvSpPr>
        <p:spPr bwMode="auto">
          <a:xfrm rot="754256">
            <a:off x="2201863" y="2405063"/>
            <a:ext cx="541337" cy="912812"/>
          </a:xfrm>
          <a:custGeom>
            <a:avLst/>
            <a:gdLst>
              <a:gd name="G0" fmla="+- 0 0 0"/>
              <a:gd name="G1" fmla="+- 21573 0 0"/>
              <a:gd name="G2" fmla="+- 21600 0 0"/>
              <a:gd name="T0" fmla="*/ 1072 w 12770"/>
              <a:gd name="T1" fmla="*/ 0 h 21573"/>
              <a:gd name="T2" fmla="*/ 12770 w 12770"/>
              <a:gd name="T3" fmla="*/ 4152 h 21573"/>
              <a:gd name="T4" fmla="*/ 0 w 12770"/>
              <a:gd name="T5" fmla="*/ 21573 h 2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770" h="21573" fill="none" extrusionOk="0">
                <a:moveTo>
                  <a:pt x="1072" y="-1"/>
                </a:moveTo>
                <a:cubicBezTo>
                  <a:pt x="5293" y="209"/>
                  <a:pt x="9360" y="1653"/>
                  <a:pt x="12769" y="4152"/>
                </a:cubicBezTo>
              </a:path>
              <a:path w="12770" h="21573" stroke="0" extrusionOk="0">
                <a:moveTo>
                  <a:pt x="1072" y="-1"/>
                </a:moveTo>
                <a:cubicBezTo>
                  <a:pt x="5293" y="209"/>
                  <a:pt x="9360" y="1653"/>
                  <a:pt x="12769" y="4152"/>
                </a:cubicBezTo>
                <a:lnTo>
                  <a:pt x="0" y="2157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none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6781" name="Arc 29"/>
          <p:cNvSpPr>
            <a:spLocks/>
          </p:cNvSpPr>
          <p:nvPr/>
        </p:nvSpPr>
        <p:spPr bwMode="auto">
          <a:xfrm rot="20845744" flipH="1">
            <a:off x="1911350" y="2352675"/>
            <a:ext cx="573088" cy="912813"/>
          </a:xfrm>
          <a:custGeom>
            <a:avLst/>
            <a:gdLst>
              <a:gd name="G0" fmla="+- 0 0 0"/>
              <a:gd name="G1" fmla="+- 21573 0 0"/>
              <a:gd name="G2" fmla="+- 21600 0 0"/>
              <a:gd name="T0" fmla="*/ 1072 w 13510"/>
              <a:gd name="T1" fmla="*/ 0 h 21573"/>
              <a:gd name="T2" fmla="*/ 13510 w 13510"/>
              <a:gd name="T3" fmla="*/ 4720 h 21573"/>
              <a:gd name="T4" fmla="*/ 0 w 13510"/>
              <a:gd name="T5" fmla="*/ 21573 h 2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10" h="21573" fill="none" extrusionOk="0">
                <a:moveTo>
                  <a:pt x="1072" y="-1"/>
                </a:moveTo>
                <a:cubicBezTo>
                  <a:pt x="5611" y="225"/>
                  <a:pt x="9964" y="1876"/>
                  <a:pt x="13510" y="4719"/>
                </a:cubicBezTo>
              </a:path>
              <a:path w="13510" h="21573" stroke="0" extrusionOk="0">
                <a:moveTo>
                  <a:pt x="1072" y="-1"/>
                </a:moveTo>
                <a:cubicBezTo>
                  <a:pt x="5611" y="225"/>
                  <a:pt x="9964" y="1876"/>
                  <a:pt x="13510" y="4719"/>
                </a:cubicBezTo>
                <a:lnTo>
                  <a:pt x="0" y="2157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none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6782" name="Line 30"/>
          <p:cNvSpPr>
            <a:spLocks noChangeShapeType="1"/>
          </p:cNvSpPr>
          <p:nvPr/>
        </p:nvSpPr>
        <p:spPr bwMode="auto">
          <a:xfrm>
            <a:off x="6373813" y="1196975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83" name="Line 31"/>
          <p:cNvSpPr>
            <a:spLocks noChangeShapeType="1"/>
          </p:cNvSpPr>
          <p:nvPr/>
        </p:nvSpPr>
        <p:spPr bwMode="auto">
          <a:xfrm flipH="1" flipV="1">
            <a:off x="4932363" y="1700213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84" name="Line 32"/>
          <p:cNvSpPr>
            <a:spLocks noChangeShapeType="1"/>
          </p:cNvSpPr>
          <p:nvPr/>
        </p:nvSpPr>
        <p:spPr bwMode="auto">
          <a:xfrm flipV="1">
            <a:off x="6373813" y="1700213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85" name="Line 33"/>
          <p:cNvSpPr>
            <a:spLocks noChangeShapeType="1"/>
          </p:cNvSpPr>
          <p:nvPr/>
        </p:nvSpPr>
        <p:spPr bwMode="auto">
          <a:xfrm>
            <a:off x="4932363" y="1700213"/>
            <a:ext cx="11525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86" name="Line 34"/>
          <p:cNvSpPr>
            <a:spLocks noChangeShapeType="1"/>
          </p:cNvSpPr>
          <p:nvPr/>
        </p:nvSpPr>
        <p:spPr bwMode="auto">
          <a:xfrm flipV="1">
            <a:off x="6372225" y="1987550"/>
            <a:ext cx="1152525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87" name="Arc 35"/>
          <p:cNvSpPr>
            <a:spLocks/>
          </p:cNvSpPr>
          <p:nvPr/>
        </p:nvSpPr>
        <p:spPr bwMode="auto">
          <a:xfrm rot="754256">
            <a:off x="6234113" y="2405063"/>
            <a:ext cx="541337" cy="912812"/>
          </a:xfrm>
          <a:custGeom>
            <a:avLst/>
            <a:gdLst>
              <a:gd name="G0" fmla="+- 0 0 0"/>
              <a:gd name="G1" fmla="+- 21573 0 0"/>
              <a:gd name="G2" fmla="+- 21600 0 0"/>
              <a:gd name="T0" fmla="*/ 1072 w 12770"/>
              <a:gd name="T1" fmla="*/ 0 h 21573"/>
              <a:gd name="T2" fmla="*/ 12770 w 12770"/>
              <a:gd name="T3" fmla="*/ 4152 h 21573"/>
              <a:gd name="T4" fmla="*/ 0 w 12770"/>
              <a:gd name="T5" fmla="*/ 21573 h 2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770" h="21573" fill="none" extrusionOk="0">
                <a:moveTo>
                  <a:pt x="1072" y="-1"/>
                </a:moveTo>
                <a:cubicBezTo>
                  <a:pt x="5293" y="209"/>
                  <a:pt x="9360" y="1653"/>
                  <a:pt x="12769" y="4152"/>
                </a:cubicBezTo>
              </a:path>
              <a:path w="12770" h="21573" stroke="0" extrusionOk="0">
                <a:moveTo>
                  <a:pt x="1072" y="-1"/>
                </a:moveTo>
                <a:cubicBezTo>
                  <a:pt x="5293" y="209"/>
                  <a:pt x="9360" y="1653"/>
                  <a:pt x="12769" y="4152"/>
                </a:cubicBezTo>
                <a:lnTo>
                  <a:pt x="0" y="2157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none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6788" name="Arc 36"/>
          <p:cNvSpPr>
            <a:spLocks/>
          </p:cNvSpPr>
          <p:nvPr/>
        </p:nvSpPr>
        <p:spPr bwMode="auto">
          <a:xfrm rot="20845744" flipH="1">
            <a:off x="5943600" y="2352675"/>
            <a:ext cx="573088" cy="912813"/>
          </a:xfrm>
          <a:custGeom>
            <a:avLst/>
            <a:gdLst>
              <a:gd name="G0" fmla="+- 0 0 0"/>
              <a:gd name="G1" fmla="+- 21573 0 0"/>
              <a:gd name="G2" fmla="+- 21600 0 0"/>
              <a:gd name="T0" fmla="*/ 1072 w 13510"/>
              <a:gd name="T1" fmla="*/ 0 h 21573"/>
              <a:gd name="T2" fmla="*/ 13510 w 13510"/>
              <a:gd name="T3" fmla="*/ 4720 h 21573"/>
              <a:gd name="T4" fmla="*/ 0 w 13510"/>
              <a:gd name="T5" fmla="*/ 21573 h 2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10" h="21573" fill="none" extrusionOk="0">
                <a:moveTo>
                  <a:pt x="1072" y="-1"/>
                </a:moveTo>
                <a:cubicBezTo>
                  <a:pt x="5611" y="225"/>
                  <a:pt x="9964" y="1876"/>
                  <a:pt x="13510" y="4719"/>
                </a:cubicBezTo>
              </a:path>
              <a:path w="13510" h="21573" stroke="0" extrusionOk="0">
                <a:moveTo>
                  <a:pt x="1072" y="-1"/>
                </a:moveTo>
                <a:cubicBezTo>
                  <a:pt x="5611" y="225"/>
                  <a:pt x="9964" y="1876"/>
                  <a:pt x="13510" y="4719"/>
                </a:cubicBezTo>
                <a:lnTo>
                  <a:pt x="0" y="2157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none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86789" name="Object 37"/>
          <p:cNvGraphicFramePr>
            <a:graphicFrameLocks noChangeAspect="1"/>
          </p:cNvGraphicFramePr>
          <p:nvPr/>
        </p:nvGraphicFramePr>
        <p:xfrm>
          <a:off x="5824538" y="1660525"/>
          <a:ext cx="407987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64" name="Equation" r:id="rId7" imgW="114120" imgH="228600" progId="Equation.DSMT4">
                  <p:embed/>
                </p:oleObj>
              </mc:Choice>
              <mc:Fallback>
                <p:oleObj name="Equation" r:id="rId7" imgW="114120" imgH="2286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1660525"/>
                        <a:ext cx="407987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6790" name="Object 38"/>
          <p:cNvGraphicFramePr>
            <a:graphicFrameLocks noChangeAspect="1"/>
          </p:cNvGraphicFramePr>
          <p:nvPr/>
        </p:nvGraphicFramePr>
        <p:xfrm>
          <a:off x="6332538" y="1660525"/>
          <a:ext cx="77152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65" name="Equation" r:id="rId9" imgW="215640" imgH="228600" progId="Equation.DSMT4">
                  <p:embed/>
                </p:oleObj>
              </mc:Choice>
              <mc:Fallback>
                <p:oleObj name="Equation" r:id="rId9" imgW="215640" imgH="2286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2538" y="1660525"/>
                        <a:ext cx="77152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6791" name="Line 39"/>
          <p:cNvSpPr>
            <a:spLocks noChangeShapeType="1"/>
          </p:cNvSpPr>
          <p:nvPr/>
        </p:nvSpPr>
        <p:spPr bwMode="auto">
          <a:xfrm>
            <a:off x="4930775" y="3068638"/>
            <a:ext cx="288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6792" name="Line 40"/>
          <p:cNvSpPr>
            <a:spLocks noChangeShapeType="1"/>
          </p:cNvSpPr>
          <p:nvPr/>
        </p:nvSpPr>
        <p:spPr bwMode="auto">
          <a:xfrm>
            <a:off x="6373813" y="3068638"/>
            <a:ext cx="6477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6793" name="Arc 41"/>
          <p:cNvSpPr>
            <a:spLocks/>
          </p:cNvSpPr>
          <p:nvPr/>
        </p:nvSpPr>
        <p:spPr bwMode="auto">
          <a:xfrm rot="20845744" flipV="1">
            <a:off x="6229350" y="3429000"/>
            <a:ext cx="541338" cy="912813"/>
          </a:xfrm>
          <a:custGeom>
            <a:avLst/>
            <a:gdLst>
              <a:gd name="G0" fmla="+- 0 0 0"/>
              <a:gd name="G1" fmla="+- 21573 0 0"/>
              <a:gd name="G2" fmla="+- 21600 0 0"/>
              <a:gd name="T0" fmla="*/ 1072 w 12770"/>
              <a:gd name="T1" fmla="*/ 0 h 21573"/>
              <a:gd name="T2" fmla="*/ 12770 w 12770"/>
              <a:gd name="T3" fmla="*/ 4152 h 21573"/>
              <a:gd name="T4" fmla="*/ 0 w 12770"/>
              <a:gd name="T5" fmla="*/ 21573 h 2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770" h="21573" fill="none" extrusionOk="0">
                <a:moveTo>
                  <a:pt x="1072" y="-1"/>
                </a:moveTo>
                <a:cubicBezTo>
                  <a:pt x="5293" y="209"/>
                  <a:pt x="9360" y="1653"/>
                  <a:pt x="12769" y="4152"/>
                </a:cubicBezTo>
              </a:path>
              <a:path w="12770" h="21573" stroke="0" extrusionOk="0">
                <a:moveTo>
                  <a:pt x="1072" y="-1"/>
                </a:moveTo>
                <a:cubicBezTo>
                  <a:pt x="5293" y="209"/>
                  <a:pt x="9360" y="1653"/>
                  <a:pt x="12769" y="4152"/>
                </a:cubicBezTo>
                <a:lnTo>
                  <a:pt x="0" y="2157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none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86794" name="Object 42"/>
          <p:cNvGraphicFramePr>
            <a:graphicFrameLocks noChangeAspect="1"/>
          </p:cNvGraphicFramePr>
          <p:nvPr/>
        </p:nvGraphicFramePr>
        <p:xfrm>
          <a:off x="6350000" y="3500438"/>
          <a:ext cx="4540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66" name="Equation" r:id="rId11" imgW="126720" imgH="228600" progId="Equation.DSMT4">
                  <p:embed/>
                </p:oleObj>
              </mc:Choice>
              <mc:Fallback>
                <p:oleObj name="Equation" r:id="rId11" imgW="126720" imgH="2286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3500438"/>
                        <a:ext cx="4540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6796" name="Object 44"/>
          <p:cNvGraphicFramePr>
            <a:graphicFrameLocks noChangeAspect="1"/>
          </p:cNvGraphicFramePr>
          <p:nvPr/>
        </p:nvGraphicFramePr>
        <p:xfrm>
          <a:off x="6588125" y="3068638"/>
          <a:ext cx="2447925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67" name="Equation" r:id="rId13" imgW="685800" imgH="457200" progId="Equation.DSMT4">
                  <p:embed/>
                </p:oleObj>
              </mc:Choice>
              <mc:Fallback>
                <p:oleObj name="Equation" r:id="rId13" imgW="685800" imgH="4572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3068638"/>
                        <a:ext cx="2447925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6797" name="Object 45"/>
          <p:cNvGraphicFramePr>
            <a:graphicFrameLocks noChangeAspect="1"/>
          </p:cNvGraphicFramePr>
          <p:nvPr/>
        </p:nvGraphicFramePr>
        <p:xfrm>
          <a:off x="4932363" y="2997200"/>
          <a:ext cx="5905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68" name="Equation" r:id="rId15" imgW="164880" imgH="228600" progId="Equation.DSMT4">
                  <p:embed/>
                </p:oleObj>
              </mc:Choice>
              <mc:Fallback>
                <p:oleObj name="Equation" r:id="rId15" imgW="164880" imgH="2286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997200"/>
                        <a:ext cx="5905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6798" name="Object 46"/>
          <p:cNvGraphicFramePr>
            <a:graphicFrameLocks noChangeAspect="1"/>
          </p:cNvGraphicFramePr>
          <p:nvPr/>
        </p:nvGraphicFramePr>
        <p:xfrm>
          <a:off x="4954588" y="1196975"/>
          <a:ext cx="54451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69" name="Equation" r:id="rId17" imgW="152280" imgH="228600" progId="Equation.DSMT4">
                  <p:embed/>
                </p:oleObj>
              </mc:Choice>
              <mc:Fallback>
                <p:oleObj name="Equation" r:id="rId17" imgW="152280" imgH="2286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1196975"/>
                        <a:ext cx="544512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6799" name="Object 47"/>
          <p:cNvGraphicFramePr>
            <a:graphicFrameLocks noChangeAspect="1"/>
          </p:cNvGraphicFramePr>
          <p:nvPr/>
        </p:nvGraphicFramePr>
        <p:xfrm>
          <a:off x="7893050" y="1196975"/>
          <a:ext cx="5889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70" name="Equation" r:id="rId19" imgW="164880" imgH="228600" progId="Equation.DSMT4">
                  <p:embed/>
                </p:oleObj>
              </mc:Choice>
              <mc:Fallback>
                <p:oleObj name="Equation" r:id="rId19" imgW="164880" imgH="2286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3050" y="1196975"/>
                        <a:ext cx="5889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6800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859036"/>
              </p:ext>
            </p:extLst>
          </p:nvPr>
        </p:nvGraphicFramePr>
        <p:xfrm>
          <a:off x="133350" y="3908425"/>
          <a:ext cx="44418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71" name="Equation" r:id="rId21" imgW="1244520" imgH="228600" progId="Equation.DSMT4">
                  <p:embed/>
                </p:oleObj>
              </mc:Choice>
              <mc:Fallback>
                <p:oleObj name="Equation" r:id="rId21" imgW="1244520" imgH="2286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3908425"/>
                        <a:ext cx="44418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6801" name="Object 49"/>
          <p:cNvGraphicFramePr>
            <a:graphicFrameLocks noChangeAspect="1"/>
          </p:cNvGraphicFramePr>
          <p:nvPr/>
        </p:nvGraphicFramePr>
        <p:xfrm>
          <a:off x="1446213" y="4557713"/>
          <a:ext cx="18129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72" name="Equation" r:id="rId23" imgW="507960" imgH="228600" progId="Equation.DSMT4">
                  <p:embed/>
                </p:oleObj>
              </mc:Choice>
              <mc:Fallback>
                <p:oleObj name="Equation" r:id="rId23" imgW="507960" imgH="2286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4557713"/>
                        <a:ext cx="18129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7" grpId="0" build="p"/>
      <p:bldP spid="586780" grpId="0" animBg="1"/>
      <p:bldP spid="586781" grpId="0" animBg="1"/>
      <p:bldP spid="58679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Text Box 2"/>
          <p:cNvSpPr txBox="1">
            <a:spLocks noChangeArrowheads="1"/>
          </p:cNvSpPr>
          <p:nvPr/>
        </p:nvSpPr>
        <p:spPr bwMode="auto">
          <a:xfrm>
            <a:off x="4565575" y="259827"/>
            <a:ext cx="46434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 b="1" dirty="0" smtClean="0">
                <a:latin typeface="Times New Roman" panose="02020603050405020304" pitchFamily="18" charset="0"/>
              </a:rPr>
              <a:t>5</a:t>
            </a:r>
            <a:r>
              <a:rPr kumimoji="1" lang="zh-CN" altLang="en-US" sz="3200" b="1" dirty="0" smtClean="0">
                <a:latin typeface="Times New Roman" panose="02020603050405020304" pitchFamily="18" charset="0"/>
              </a:rPr>
              <a:t>、由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折射球面物像公式推导反射球面物像公式 </a:t>
            </a:r>
          </a:p>
        </p:txBody>
      </p:sp>
      <p:graphicFrame>
        <p:nvGraphicFramePr>
          <p:cNvPr id="584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074862"/>
              </p:ext>
            </p:extLst>
          </p:nvPr>
        </p:nvGraphicFramePr>
        <p:xfrm>
          <a:off x="623888" y="4148559"/>
          <a:ext cx="33226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01" name="Equation" r:id="rId4" imgW="1384200" imgH="393480" progId="Equation.DSMT4">
                  <p:embed/>
                </p:oleObj>
              </mc:Choice>
              <mc:Fallback>
                <p:oleObj name="Equation" r:id="rId4" imgW="13842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4148559"/>
                        <a:ext cx="3322637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286037"/>
              </p:ext>
            </p:extLst>
          </p:nvPr>
        </p:nvGraphicFramePr>
        <p:xfrm>
          <a:off x="5205413" y="4083471"/>
          <a:ext cx="18573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02" name="Equation" r:id="rId6" imgW="736560" imgH="393480" progId="Equation.DSMT4">
                  <p:embed/>
                </p:oleObj>
              </mc:Choice>
              <mc:Fallback>
                <p:oleObj name="Equation" r:id="rId6" imgW="7365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413" y="4083471"/>
                        <a:ext cx="1857375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113351"/>
              </p:ext>
            </p:extLst>
          </p:nvPr>
        </p:nvGraphicFramePr>
        <p:xfrm>
          <a:off x="4248150" y="4326359"/>
          <a:ext cx="7048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03" name="Equation" r:id="rId8" imgW="190440" imgH="152280" progId="Equation.3">
                  <p:embed/>
                </p:oleObj>
              </mc:Choice>
              <mc:Fallback>
                <p:oleObj name="Equation" r:id="rId8" imgW="190440" imgH="152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4326359"/>
                        <a:ext cx="7048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4787900" y="1484313"/>
            <a:ext cx="4095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/>
              <a:t>反射镜的像方在球面左侧</a:t>
            </a:r>
          </a:p>
        </p:txBody>
      </p:sp>
      <p:sp>
        <p:nvSpPr>
          <p:cNvPr id="584713" name="Text Box 9"/>
          <p:cNvSpPr txBox="1">
            <a:spLocks noChangeArrowheads="1"/>
          </p:cNvSpPr>
          <p:nvPr/>
        </p:nvSpPr>
        <p:spPr bwMode="auto">
          <a:xfrm rot="-1688904">
            <a:off x="1763713" y="159226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/>
              <a:t>曲率半径</a:t>
            </a:r>
          </a:p>
        </p:txBody>
      </p:sp>
      <p:graphicFrame>
        <p:nvGraphicFramePr>
          <p:cNvPr id="584714" name="Object 10"/>
          <p:cNvGraphicFramePr>
            <a:graphicFrameLocks noChangeAspect="1"/>
          </p:cNvGraphicFramePr>
          <p:nvPr/>
        </p:nvGraphicFramePr>
        <p:xfrm>
          <a:off x="3575050" y="936625"/>
          <a:ext cx="5651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04" name="Equation" r:id="rId10" imgW="215640" imgH="177480" progId="Equation.DSMT4">
                  <p:embed/>
                </p:oleObj>
              </mc:Choice>
              <mc:Fallback>
                <p:oleObj name="Equation" r:id="rId10" imgW="21564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936625"/>
                        <a:ext cx="56515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15" name="Line 11"/>
          <p:cNvSpPr>
            <a:spLocks noChangeShapeType="1"/>
          </p:cNvSpPr>
          <p:nvPr/>
        </p:nvSpPr>
        <p:spPr bwMode="auto">
          <a:xfrm rot="21180529" flipH="1">
            <a:off x="3636963" y="1141413"/>
            <a:ext cx="86360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16" name="Line 12"/>
          <p:cNvSpPr>
            <a:spLocks noChangeShapeType="1"/>
          </p:cNvSpPr>
          <p:nvPr/>
        </p:nvSpPr>
        <p:spPr bwMode="auto">
          <a:xfrm>
            <a:off x="468313" y="2265363"/>
            <a:ext cx="42608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717" name="Arc 13"/>
          <p:cNvSpPr>
            <a:spLocks/>
          </p:cNvSpPr>
          <p:nvPr/>
        </p:nvSpPr>
        <p:spPr bwMode="auto">
          <a:xfrm rot="10825081" flipH="1">
            <a:off x="1924050" y="668338"/>
            <a:ext cx="2719388" cy="3179762"/>
          </a:xfrm>
          <a:custGeom>
            <a:avLst/>
            <a:gdLst>
              <a:gd name="G0" fmla="+- 0 0 0"/>
              <a:gd name="G1" fmla="+- 12707 0 0"/>
              <a:gd name="G2" fmla="+- 21600 0 0"/>
              <a:gd name="T0" fmla="*/ 17467 w 21600"/>
              <a:gd name="T1" fmla="*/ 0 h 25258"/>
              <a:gd name="T2" fmla="*/ 17579 w 21600"/>
              <a:gd name="T3" fmla="*/ 25258 h 25258"/>
              <a:gd name="T4" fmla="*/ 0 w 21600"/>
              <a:gd name="T5" fmla="*/ 12707 h 25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258" fill="none" extrusionOk="0">
                <a:moveTo>
                  <a:pt x="17466" y="0"/>
                </a:moveTo>
                <a:cubicBezTo>
                  <a:pt x="20153" y="3692"/>
                  <a:pt x="21600" y="8140"/>
                  <a:pt x="21600" y="12707"/>
                </a:cubicBezTo>
                <a:cubicBezTo>
                  <a:pt x="21600" y="17207"/>
                  <a:pt x="20194" y="21595"/>
                  <a:pt x="17579" y="25258"/>
                </a:cubicBezTo>
              </a:path>
              <a:path w="21600" h="25258" stroke="0" extrusionOk="0">
                <a:moveTo>
                  <a:pt x="17466" y="0"/>
                </a:moveTo>
                <a:cubicBezTo>
                  <a:pt x="20153" y="3692"/>
                  <a:pt x="21600" y="8140"/>
                  <a:pt x="21600" y="12707"/>
                </a:cubicBezTo>
                <a:cubicBezTo>
                  <a:pt x="21600" y="17207"/>
                  <a:pt x="20194" y="21595"/>
                  <a:pt x="17579" y="25258"/>
                </a:cubicBezTo>
                <a:lnTo>
                  <a:pt x="0" y="1270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84718" name="Object 14"/>
          <p:cNvGraphicFramePr>
            <a:graphicFrameLocks noChangeAspect="1"/>
          </p:cNvGraphicFramePr>
          <p:nvPr/>
        </p:nvGraphicFramePr>
        <p:xfrm>
          <a:off x="3983038" y="176213"/>
          <a:ext cx="4445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05" name="Equation" r:id="rId12" imgW="139680" imgH="152280" progId="Equation.3">
                  <p:embed/>
                </p:oleObj>
              </mc:Choice>
              <mc:Fallback>
                <p:oleObj name="Equation" r:id="rId12" imgW="139680" imgH="1522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176213"/>
                        <a:ext cx="44450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9" name="Object 15"/>
          <p:cNvGraphicFramePr>
            <a:graphicFrameLocks noChangeAspect="1"/>
          </p:cNvGraphicFramePr>
          <p:nvPr/>
        </p:nvGraphicFramePr>
        <p:xfrm>
          <a:off x="1619250" y="2265363"/>
          <a:ext cx="4206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06" name="Equation" r:id="rId14" imgW="152280" imgH="177480" progId="Equation.DSMT4">
                  <p:embed/>
                </p:oleObj>
              </mc:Choice>
              <mc:Fallback>
                <p:oleObj name="Equation" r:id="rId14" imgW="15228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65363"/>
                        <a:ext cx="42068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20" name="Object 16"/>
          <p:cNvGraphicFramePr>
            <a:graphicFrameLocks noChangeAspect="1"/>
          </p:cNvGraphicFramePr>
          <p:nvPr/>
        </p:nvGraphicFramePr>
        <p:xfrm>
          <a:off x="4211638" y="2265363"/>
          <a:ext cx="4191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07" name="Equation" r:id="rId16" imgW="152280" imgH="177480" progId="Equation.3">
                  <p:embed/>
                </p:oleObj>
              </mc:Choice>
              <mc:Fallback>
                <p:oleObj name="Equation" r:id="rId16" imgW="152280" imgH="177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265363"/>
                        <a:ext cx="4191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21" name="Object 17"/>
          <p:cNvGraphicFramePr>
            <a:graphicFrameLocks noChangeAspect="1"/>
          </p:cNvGraphicFramePr>
          <p:nvPr/>
        </p:nvGraphicFramePr>
        <p:xfrm>
          <a:off x="3097213" y="2290763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08" name="Equation" r:id="rId18" imgW="164880" imgH="164880" progId="Equation.3">
                  <p:embed/>
                </p:oleObj>
              </mc:Choice>
              <mc:Fallback>
                <p:oleObj name="Equation" r:id="rId18" imgW="164880" imgH="1648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2290763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22" name="Object 18"/>
          <p:cNvGraphicFramePr>
            <a:graphicFrameLocks noChangeAspect="1"/>
          </p:cNvGraphicFramePr>
          <p:nvPr/>
        </p:nvGraphicFramePr>
        <p:xfrm>
          <a:off x="3095625" y="1762125"/>
          <a:ext cx="4683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09" name="Equation" r:id="rId20" imgW="190440" imgH="164880" progId="Equation.3">
                  <p:embed/>
                </p:oleObj>
              </mc:Choice>
              <mc:Fallback>
                <p:oleObj name="Equation" r:id="rId20" imgW="190440" imgH="1648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1762125"/>
                        <a:ext cx="46831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23" name="Object 19"/>
          <p:cNvGraphicFramePr>
            <a:graphicFrameLocks noChangeAspect="1"/>
          </p:cNvGraphicFramePr>
          <p:nvPr/>
        </p:nvGraphicFramePr>
        <p:xfrm>
          <a:off x="2843213" y="1244600"/>
          <a:ext cx="711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10" name="Equation" r:id="rId22" imgW="203040" imgH="126720" progId="Equation.DSMT4">
                  <p:embed/>
                </p:oleObj>
              </mc:Choice>
              <mc:Fallback>
                <p:oleObj name="Equation" r:id="rId22" imgW="203040" imgH="12672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244600"/>
                        <a:ext cx="7112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24" name="Line 20"/>
          <p:cNvSpPr>
            <a:spLocks noChangeShapeType="1"/>
          </p:cNvSpPr>
          <p:nvPr/>
        </p:nvSpPr>
        <p:spPr bwMode="auto">
          <a:xfrm flipV="1">
            <a:off x="2052638" y="1112838"/>
            <a:ext cx="2303462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25" name="Line 21"/>
          <p:cNvSpPr>
            <a:spLocks noChangeShapeType="1"/>
          </p:cNvSpPr>
          <p:nvPr/>
        </p:nvSpPr>
        <p:spPr bwMode="auto">
          <a:xfrm>
            <a:off x="4140200" y="68103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26" name="Line 22"/>
          <p:cNvSpPr>
            <a:spLocks noChangeShapeType="1"/>
          </p:cNvSpPr>
          <p:nvPr/>
        </p:nvSpPr>
        <p:spPr bwMode="auto">
          <a:xfrm>
            <a:off x="4284663" y="8969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27" name="Line 23"/>
          <p:cNvSpPr>
            <a:spLocks noChangeShapeType="1"/>
          </p:cNvSpPr>
          <p:nvPr/>
        </p:nvSpPr>
        <p:spPr bwMode="auto">
          <a:xfrm>
            <a:off x="4398963" y="11128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28" name="Line 24"/>
          <p:cNvSpPr>
            <a:spLocks noChangeShapeType="1"/>
          </p:cNvSpPr>
          <p:nvPr/>
        </p:nvSpPr>
        <p:spPr bwMode="auto">
          <a:xfrm>
            <a:off x="4486275" y="132873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29" name="Line 25"/>
          <p:cNvSpPr>
            <a:spLocks noChangeShapeType="1"/>
          </p:cNvSpPr>
          <p:nvPr/>
        </p:nvSpPr>
        <p:spPr bwMode="auto">
          <a:xfrm>
            <a:off x="4557713" y="15446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30" name="Line 26"/>
          <p:cNvSpPr>
            <a:spLocks noChangeShapeType="1"/>
          </p:cNvSpPr>
          <p:nvPr/>
        </p:nvSpPr>
        <p:spPr bwMode="auto">
          <a:xfrm>
            <a:off x="4614863" y="17605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31" name="Line 27"/>
          <p:cNvSpPr>
            <a:spLocks noChangeShapeType="1"/>
          </p:cNvSpPr>
          <p:nvPr/>
        </p:nvSpPr>
        <p:spPr bwMode="auto">
          <a:xfrm>
            <a:off x="4629150" y="197643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32" name="Line 28"/>
          <p:cNvSpPr>
            <a:spLocks noChangeShapeType="1"/>
          </p:cNvSpPr>
          <p:nvPr/>
        </p:nvSpPr>
        <p:spPr bwMode="auto">
          <a:xfrm>
            <a:off x="4629150" y="219233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33" name="Line 29"/>
          <p:cNvSpPr>
            <a:spLocks noChangeShapeType="1"/>
          </p:cNvSpPr>
          <p:nvPr/>
        </p:nvSpPr>
        <p:spPr bwMode="auto">
          <a:xfrm>
            <a:off x="4643438" y="24082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34" name="Line 30"/>
          <p:cNvSpPr>
            <a:spLocks noChangeShapeType="1"/>
          </p:cNvSpPr>
          <p:nvPr/>
        </p:nvSpPr>
        <p:spPr bwMode="auto">
          <a:xfrm>
            <a:off x="4629150" y="262413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35" name="Line 31"/>
          <p:cNvSpPr>
            <a:spLocks noChangeShapeType="1"/>
          </p:cNvSpPr>
          <p:nvPr/>
        </p:nvSpPr>
        <p:spPr bwMode="auto">
          <a:xfrm>
            <a:off x="4572000" y="284003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36" name="Line 32"/>
          <p:cNvSpPr>
            <a:spLocks noChangeShapeType="1"/>
          </p:cNvSpPr>
          <p:nvPr/>
        </p:nvSpPr>
        <p:spPr bwMode="auto">
          <a:xfrm>
            <a:off x="4529138" y="30559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37" name="Line 33"/>
          <p:cNvSpPr>
            <a:spLocks noChangeShapeType="1"/>
          </p:cNvSpPr>
          <p:nvPr/>
        </p:nvSpPr>
        <p:spPr bwMode="auto">
          <a:xfrm>
            <a:off x="4427538" y="32718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38" name="Line 34"/>
          <p:cNvSpPr>
            <a:spLocks noChangeShapeType="1"/>
          </p:cNvSpPr>
          <p:nvPr/>
        </p:nvSpPr>
        <p:spPr bwMode="auto">
          <a:xfrm>
            <a:off x="4341813" y="34877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39" name="Line 35"/>
          <p:cNvSpPr>
            <a:spLocks noChangeShapeType="1"/>
          </p:cNvSpPr>
          <p:nvPr/>
        </p:nvSpPr>
        <p:spPr bwMode="auto">
          <a:xfrm>
            <a:off x="4211638" y="37036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40" name="Line 36"/>
          <p:cNvSpPr>
            <a:spLocks noChangeShapeType="1"/>
          </p:cNvSpPr>
          <p:nvPr/>
        </p:nvSpPr>
        <p:spPr bwMode="auto">
          <a:xfrm>
            <a:off x="4111625" y="386238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41" name="Line 37"/>
          <p:cNvSpPr>
            <a:spLocks noChangeShapeType="1"/>
          </p:cNvSpPr>
          <p:nvPr/>
        </p:nvSpPr>
        <p:spPr bwMode="auto">
          <a:xfrm>
            <a:off x="3348038" y="21939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42" name="Line 38"/>
          <p:cNvSpPr>
            <a:spLocks noChangeShapeType="1"/>
          </p:cNvSpPr>
          <p:nvPr/>
        </p:nvSpPr>
        <p:spPr bwMode="auto">
          <a:xfrm rot="1106097">
            <a:off x="2044700" y="712788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43" name="Line 39"/>
          <p:cNvSpPr>
            <a:spLocks noChangeShapeType="1"/>
          </p:cNvSpPr>
          <p:nvPr/>
        </p:nvSpPr>
        <p:spPr bwMode="auto">
          <a:xfrm rot="1106097">
            <a:off x="2844800" y="8255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44" name="Line 40"/>
          <p:cNvSpPr>
            <a:spLocks noChangeShapeType="1"/>
          </p:cNvSpPr>
          <p:nvPr/>
        </p:nvSpPr>
        <p:spPr bwMode="auto">
          <a:xfrm rot="21180529" flipH="1">
            <a:off x="3563938" y="1905000"/>
            <a:ext cx="5762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45" name="Arc 41"/>
          <p:cNvSpPr>
            <a:spLocks/>
          </p:cNvSpPr>
          <p:nvPr/>
        </p:nvSpPr>
        <p:spPr bwMode="auto">
          <a:xfrm>
            <a:off x="3506788" y="823913"/>
            <a:ext cx="914400" cy="658812"/>
          </a:xfrm>
          <a:custGeom>
            <a:avLst/>
            <a:gdLst>
              <a:gd name="G0" fmla="+- 21600 0 0"/>
              <a:gd name="G1" fmla="+- 5715 0 0"/>
              <a:gd name="G2" fmla="+- 21600 0 0"/>
              <a:gd name="T0" fmla="*/ 2368 w 21600"/>
              <a:gd name="T1" fmla="*/ 15548 h 15548"/>
              <a:gd name="T2" fmla="*/ 770 w 21600"/>
              <a:gd name="T3" fmla="*/ 0 h 15548"/>
              <a:gd name="T4" fmla="*/ 21600 w 21600"/>
              <a:gd name="T5" fmla="*/ 5715 h 15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548" fill="none" extrusionOk="0">
                <a:moveTo>
                  <a:pt x="2367" y="15548"/>
                </a:moveTo>
                <a:cubicBezTo>
                  <a:pt x="811" y="12503"/>
                  <a:pt x="0" y="9133"/>
                  <a:pt x="0" y="5715"/>
                </a:cubicBezTo>
                <a:cubicBezTo>
                  <a:pt x="-1" y="3784"/>
                  <a:pt x="258" y="1861"/>
                  <a:pt x="769" y="-1"/>
                </a:cubicBezTo>
              </a:path>
              <a:path w="21600" h="15548" stroke="0" extrusionOk="0">
                <a:moveTo>
                  <a:pt x="2367" y="15548"/>
                </a:moveTo>
                <a:cubicBezTo>
                  <a:pt x="811" y="12503"/>
                  <a:pt x="0" y="9133"/>
                  <a:pt x="0" y="5715"/>
                </a:cubicBezTo>
                <a:cubicBezTo>
                  <a:pt x="-1" y="3784"/>
                  <a:pt x="258" y="1861"/>
                  <a:pt x="769" y="-1"/>
                </a:cubicBezTo>
                <a:lnTo>
                  <a:pt x="21600" y="571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46" name="Arc 42"/>
          <p:cNvSpPr>
            <a:spLocks/>
          </p:cNvSpPr>
          <p:nvPr/>
        </p:nvSpPr>
        <p:spPr bwMode="auto">
          <a:xfrm rot="19377045" flipV="1">
            <a:off x="3806825" y="1111250"/>
            <a:ext cx="914400" cy="512763"/>
          </a:xfrm>
          <a:custGeom>
            <a:avLst/>
            <a:gdLst>
              <a:gd name="G0" fmla="+- 21600 0 0"/>
              <a:gd name="G1" fmla="+- 7845 0 0"/>
              <a:gd name="G2" fmla="+- 21600 0 0"/>
              <a:gd name="T0" fmla="*/ 421 w 21600"/>
              <a:gd name="T1" fmla="*/ 12089 h 12089"/>
              <a:gd name="T2" fmla="*/ 1475 w 21600"/>
              <a:gd name="T3" fmla="*/ 0 h 12089"/>
              <a:gd name="T4" fmla="*/ 21600 w 21600"/>
              <a:gd name="T5" fmla="*/ 7845 h 12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089" fill="none" extrusionOk="0">
                <a:moveTo>
                  <a:pt x="421" y="12088"/>
                </a:moveTo>
                <a:cubicBezTo>
                  <a:pt x="141" y="10691"/>
                  <a:pt x="0" y="9270"/>
                  <a:pt x="0" y="7845"/>
                </a:cubicBezTo>
                <a:cubicBezTo>
                  <a:pt x="-1" y="5161"/>
                  <a:pt x="500" y="2500"/>
                  <a:pt x="1474" y="-1"/>
                </a:cubicBezTo>
              </a:path>
              <a:path w="21600" h="12089" stroke="0" extrusionOk="0">
                <a:moveTo>
                  <a:pt x="421" y="12088"/>
                </a:moveTo>
                <a:cubicBezTo>
                  <a:pt x="141" y="10691"/>
                  <a:pt x="0" y="9270"/>
                  <a:pt x="0" y="7845"/>
                </a:cubicBezTo>
                <a:cubicBezTo>
                  <a:pt x="-1" y="5161"/>
                  <a:pt x="500" y="2500"/>
                  <a:pt x="1474" y="-1"/>
                </a:cubicBezTo>
                <a:lnTo>
                  <a:pt x="21600" y="784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84747" name="Object 43"/>
          <p:cNvGraphicFramePr>
            <a:graphicFrameLocks noChangeAspect="1"/>
          </p:cNvGraphicFramePr>
          <p:nvPr/>
        </p:nvGraphicFramePr>
        <p:xfrm>
          <a:off x="3995738" y="1184275"/>
          <a:ext cx="2317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11" name="Equation" r:id="rId24" imgW="88560" imgH="164880" progId="Equation.DSMT4">
                  <p:embed/>
                </p:oleObj>
              </mc:Choice>
              <mc:Fallback>
                <p:oleObj name="Equation" r:id="rId24" imgW="88560" imgH="1648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1184275"/>
                        <a:ext cx="2317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48" name="Oval 44"/>
          <p:cNvSpPr>
            <a:spLocks noChangeArrowheads="1"/>
          </p:cNvSpPr>
          <p:nvPr/>
        </p:nvSpPr>
        <p:spPr bwMode="auto">
          <a:xfrm flipH="1" flipV="1">
            <a:off x="3306763" y="2230438"/>
            <a:ext cx="69850" cy="698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49" name="Oval 45"/>
          <p:cNvSpPr>
            <a:spLocks noChangeArrowheads="1"/>
          </p:cNvSpPr>
          <p:nvPr/>
        </p:nvSpPr>
        <p:spPr bwMode="auto">
          <a:xfrm flipH="1" flipV="1">
            <a:off x="2024063" y="2230438"/>
            <a:ext cx="69850" cy="698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584750" name="Text Box 46"/>
          <p:cNvSpPr txBox="1">
            <a:spLocks noChangeArrowheads="1"/>
          </p:cNvSpPr>
          <p:nvPr/>
        </p:nvSpPr>
        <p:spPr bwMode="auto">
          <a:xfrm>
            <a:off x="3089275" y="3340100"/>
            <a:ext cx="109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/>
              <a:t>凹面镜</a:t>
            </a:r>
          </a:p>
        </p:txBody>
      </p:sp>
      <p:sp>
        <p:nvSpPr>
          <p:cNvPr id="584751" name="Text Box 47"/>
          <p:cNvSpPr txBox="1">
            <a:spLocks noChangeArrowheads="1"/>
          </p:cNvSpPr>
          <p:nvPr/>
        </p:nvSpPr>
        <p:spPr bwMode="auto">
          <a:xfrm>
            <a:off x="2339975" y="2311400"/>
            <a:ext cx="79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dirty="0"/>
              <a:t>焦点</a:t>
            </a:r>
          </a:p>
        </p:txBody>
      </p:sp>
      <p:sp>
        <p:nvSpPr>
          <p:cNvPr id="584752" name="Text Box 48"/>
          <p:cNvSpPr txBox="1">
            <a:spLocks noChangeArrowheads="1"/>
          </p:cNvSpPr>
          <p:nvPr/>
        </p:nvSpPr>
        <p:spPr bwMode="auto">
          <a:xfrm>
            <a:off x="900113" y="2311400"/>
            <a:ext cx="79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/>
              <a:t>球心</a:t>
            </a:r>
          </a:p>
        </p:txBody>
      </p:sp>
      <p:sp>
        <p:nvSpPr>
          <p:cNvPr id="584753" name="Text Box 49"/>
          <p:cNvSpPr txBox="1">
            <a:spLocks noChangeArrowheads="1"/>
          </p:cNvSpPr>
          <p:nvPr/>
        </p:nvSpPr>
        <p:spPr bwMode="auto">
          <a:xfrm>
            <a:off x="179388" y="1833563"/>
            <a:ext cx="790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/>
              <a:t>物方</a:t>
            </a:r>
          </a:p>
          <a:p>
            <a:r>
              <a:rPr lang="zh-CN" altLang="en-US" sz="2400"/>
              <a:t>像方</a:t>
            </a:r>
          </a:p>
        </p:txBody>
      </p:sp>
      <p:graphicFrame>
        <p:nvGraphicFramePr>
          <p:cNvPr id="584754" name="Object 50"/>
          <p:cNvGraphicFramePr>
            <a:graphicFrameLocks noChangeAspect="1"/>
          </p:cNvGraphicFramePr>
          <p:nvPr/>
        </p:nvGraphicFramePr>
        <p:xfrm>
          <a:off x="5353050" y="2133600"/>
          <a:ext cx="300196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12" name="Equation" r:id="rId26" imgW="927000" imgH="393480" progId="Equation.DSMT4">
                  <p:embed/>
                </p:oleObj>
              </mc:Choice>
              <mc:Fallback>
                <p:oleObj name="Equation" r:id="rId26" imgW="927000" imgH="3934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2133600"/>
                        <a:ext cx="3001963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4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Line 2"/>
          <p:cNvSpPr>
            <a:spLocks noChangeShapeType="1"/>
          </p:cNvSpPr>
          <p:nvPr/>
        </p:nvSpPr>
        <p:spPr bwMode="auto">
          <a:xfrm flipH="1" flipV="1">
            <a:off x="6372225" y="2924175"/>
            <a:ext cx="1152525" cy="6492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5877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534151"/>
              </p:ext>
            </p:extLst>
          </p:nvPr>
        </p:nvGraphicFramePr>
        <p:xfrm>
          <a:off x="765175" y="476250"/>
          <a:ext cx="235267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995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476250"/>
                        <a:ext cx="2352675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7780" name="Arc 4"/>
          <p:cNvSpPr>
            <a:spLocks/>
          </p:cNvSpPr>
          <p:nvPr/>
        </p:nvSpPr>
        <p:spPr bwMode="auto">
          <a:xfrm>
            <a:off x="1474788" y="2565400"/>
            <a:ext cx="1681162" cy="1981200"/>
          </a:xfrm>
          <a:custGeom>
            <a:avLst/>
            <a:gdLst>
              <a:gd name="G0" fmla="+- 0 0 0"/>
              <a:gd name="G1" fmla="+- 12569 0 0"/>
              <a:gd name="G2" fmla="+- 21600 0 0"/>
              <a:gd name="T0" fmla="*/ 17566 w 21600"/>
              <a:gd name="T1" fmla="*/ 0 h 25448"/>
              <a:gd name="T2" fmla="*/ 17340 w 21600"/>
              <a:gd name="T3" fmla="*/ 25448 h 25448"/>
              <a:gd name="T4" fmla="*/ 0 w 21600"/>
              <a:gd name="T5" fmla="*/ 12569 h 25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448" fill="none" extrusionOk="0">
                <a:moveTo>
                  <a:pt x="17566" y="-1"/>
                </a:moveTo>
                <a:cubicBezTo>
                  <a:pt x="20189" y="3665"/>
                  <a:pt x="21600" y="8060"/>
                  <a:pt x="21600" y="12569"/>
                </a:cubicBezTo>
                <a:cubicBezTo>
                  <a:pt x="21600" y="17208"/>
                  <a:pt x="20106" y="21723"/>
                  <a:pt x="17340" y="25448"/>
                </a:cubicBezTo>
              </a:path>
              <a:path w="21600" h="25448" stroke="0" extrusionOk="0">
                <a:moveTo>
                  <a:pt x="17566" y="-1"/>
                </a:moveTo>
                <a:cubicBezTo>
                  <a:pt x="20189" y="3665"/>
                  <a:pt x="21600" y="8060"/>
                  <a:pt x="21600" y="12569"/>
                </a:cubicBezTo>
                <a:cubicBezTo>
                  <a:pt x="21600" y="17208"/>
                  <a:pt x="20106" y="21723"/>
                  <a:pt x="17340" y="25448"/>
                </a:cubicBezTo>
                <a:lnTo>
                  <a:pt x="0" y="12569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7781" name="Line 5"/>
          <p:cNvSpPr>
            <a:spLocks noChangeShapeType="1"/>
          </p:cNvSpPr>
          <p:nvPr/>
        </p:nvSpPr>
        <p:spPr bwMode="auto">
          <a:xfrm flipH="1">
            <a:off x="250825" y="3573463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82" name="Arc 6"/>
          <p:cNvSpPr>
            <a:spLocks/>
          </p:cNvSpPr>
          <p:nvPr/>
        </p:nvSpPr>
        <p:spPr bwMode="auto">
          <a:xfrm flipH="1">
            <a:off x="6346825" y="2565400"/>
            <a:ext cx="1681163" cy="1981200"/>
          </a:xfrm>
          <a:custGeom>
            <a:avLst/>
            <a:gdLst>
              <a:gd name="G0" fmla="+- 0 0 0"/>
              <a:gd name="G1" fmla="+- 12569 0 0"/>
              <a:gd name="G2" fmla="+- 21600 0 0"/>
              <a:gd name="T0" fmla="*/ 17566 w 21600"/>
              <a:gd name="T1" fmla="*/ 0 h 25448"/>
              <a:gd name="T2" fmla="*/ 17340 w 21600"/>
              <a:gd name="T3" fmla="*/ 25448 h 25448"/>
              <a:gd name="T4" fmla="*/ 0 w 21600"/>
              <a:gd name="T5" fmla="*/ 12569 h 25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448" fill="none" extrusionOk="0">
                <a:moveTo>
                  <a:pt x="17566" y="-1"/>
                </a:moveTo>
                <a:cubicBezTo>
                  <a:pt x="20189" y="3665"/>
                  <a:pt x="21600" y="8060"/>
                  <a:pt x="21600" y="12569"/>
                </a:cubicBezTo>
                <a:cubicBezTo>
                  <a:pt x="21600" y="17208"/>
                  <a:pt x="20106" y="21723"/>
                  <a:pt x="17340" y="25448"/>
                </a:cubicBezTo>
              </a:path>
              <a:path w="21600" h="25448" stroke="0" extrusionOk="0">
                <a:moveTo>
                  <a:pt x="17566" y="-1"/>
                </a:moveTo>
                <a:cubicBezTo>
                  <a:pt x="20189" y="3665"/>
                  <a:pt x="21600" y="8060"/>
                  <a:pt x="21600" y="12569"/>
                </a:cubicBezTo>
                <a:cubicBezTo>
                  <a:pt x="21600" y="17208"/>
                  <a:pt x="20106" y="21723"/>
                  <a:pt x="17340" y="25448"/>
                </a:cubicBezTo>
                <a:lnTo>
                  <a:pt x="0" y="12569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7783" name="Line 7"/>
          <p:cNvSpPr>
            <a:spLocks noChangeShapeType="1"/>
          </p:cNvSpPr>
          <p:nvPr/>
        </p:nvSpPr>
        <p:spPr bwMode="auto">
          <a:xfrm flipH="1">
            <a:off x="4140200" y="3573463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84" name="Oval 8"/>
          <p:cNvSpPr>
            <a:spLocks noChangeArrowheads="1"/>
          </p:cNvSpPr>
          <p:nvPr/>
        </p:nvSpPr>
        <p:spPr bwMode="auto">
          <a:xfrm>
            <a:off x="1835150" y="35306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7785" name="Oval 9"/>
          <p:cNvSpPr>
            <a:spLocks noChangeArrowheads="1"/>
          </p:cNvSpPr>
          <p:nvPr/>
        </p:nvSpPr>
        <p:spPr bwMode="auto">
          <a:xfrm>
            <a:off x="7510463" y="352901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877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474261"/>
              </p:ext>
            </p:extLst>
          </p:nvPr>
        </p:nvGraphicFramePr>
        <p:xfrm>
          <a:off x="4192588" y="476250"/>
          <a:ext cx="25527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996" name="Equation" r:id="rId5" imgW="799920" imgH="393480" progId="Equation.DSMT4">
                  <p:embed/>
                </p:oleObj>
              </mc:Choice>
              <mc:Fallback>
                <p:oleObj name="Equation" r:id="rId5" imgW="79992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476250"/>
                        <a:ext cx="2552700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7787" name="Line 11"/>
          <p:cNvSpPr>
            <a:spLocks noChangeShapeType="1"/>
          </p:cNvSpPr>
          <p:nvPr/>
        </p:nvSpPr>
        <p:spPr bwMode="auto">
          <a:xfrm>
            <a:off x="1404938" y="2852738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88" name="Line 12"/>
          <p:cNvSpPr>
            <a:spLocks noChangeShapeType="1"/>
          </p:cNvSpPr>
          <p:nvPr/>
        </p:nvSpPr>
        <p:spPr bwMode="auto">
          <a:xfrm flipH="1">
            <a:off x="827088" y="2852738"/>
            <a:ext cx="230505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89" name="Line 13"/>
          <p:cNvSpPr>
            <a:spLocks noChangeShapeType="1"/>
          </p:cNvSpPr>
          <p:nvPr/>
        </p:nvSpPr>
        <p:spPr bwMode="auto">
          <a:xfrm>
            <a:off x="5148263" y="292417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90" name="Line 14"/>
          <p:cNvSpPr>
            <a:spLocks noChangeShapeType="1"/>
          </p:cNvSpPr>
          <p:nvPr/>
        </p:nvSpPr>
        <p:spPr bwMode="auto">
          <a:xfrm flipH="1" flipV="1">
            <a:off x="5003800" y="2060575"/>
            <a:ext cx="136683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91" name="Line 15"/>
          <p:cNvSpPr>
            <a:spLocks noChangeShapeType="1"/>
          </p:cNvSpPr>
          <p:nvPr/>
        </p:nvSpPr>
        <p:spPr bwMode="auto">
          <a:xfrm>
            <a:off x="1401763" y="28527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92" name="Line 16"/>
          <p:cNvSpPr>
            <a:spLocks noChangeShapeType="1"/>
          </p:cNvSpPr>
          <p:nvPr/>
        </p:nvSpPr>
        <p:spPr bwMode="auto">
          <a:xfrm>
            <a:off x="5148263" y="29241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93" name="Line 17"/>
          <p:cNvSpPr>
            <a:spLocks noChangeShapeType="1"/>
          </p:cNvSpPr>
          <p:nvPr/>
        </p:nvSpPr>
        <p:spPr bwMode="auto">
          <a:xfrm>
            <a:off x="827088" y="3213100"/>
            <a:ext cx="230505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94" name="Line 18"/>
          <p:cNvSpPr>
            <a:spLocks noChangeShapeType="1"/>
          </p:cNvSpPr>
          <p:nvPr/>
        </p:nvSpPr>
        <p:spPr bwMode="auto">
          <a:xfrm flipH="1">
            <a:off x="827088" y="4005263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95" name="Line 19"/>
          <p:cNvSpPr>
            <a:spLocks noChangeShapeType="1"/>
          </p:cNvSpPr>
          <p:nvPr/>
        </p:nvSpPr>
        <p:spPr bwMode="auto">
          <a:xfrm>
            <a:off x="827088" y="3213100"/>
            <a:ext cx="16573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96" name="Line 20"/>
          <p:cNvSpPr>
            <a:spLocks noChangeShapeType="1"/>
          </p:cNvSpPr>
          <p:nvPr/>
        </p:nvSpPr>
        <p:spPr bwMode="auto">
          <a:xfrm flipH="1" flipV="1">
            <a:off x="1474788" y="40052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97" name="Line 21"/>
          <p:cNvSpPr>
            <a:spLocks noChangeShapeType="1"/>
          </p:cNvSpPr>
          <p:nvPr/>
        </p:nvSpPr>
        <p:spPr bwMode="auto">
          <a:xfrm flipH="1" flipV="1">
            <a:off x="6372225" y="3357563"/>
            <a:ext cx="1512888" cy="2873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98" name="Line 22"/>
          <p:cNvSpPr>
            <a:spLocks noChangeShapeType="1"/>
          </p:cNvSpPr>
          <p:nvPr/>
        </p:nvSpPr>
        <p:spPr bwMode="auto">
          <a:xfrm>
            <a:off x="4356100" y="2924175"/>
            <a:ext cx="20161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799" name="Line 23"/>
          <p:cNvSpPr>
            <a:spLocks noChangeShapeType="1"/>
          </p:cNvSpPr>
          <p:nvPr/>
        </p:nvSpPr>
        <p:spPr bwMode="auto">
          <a:xfrm flipH="1">
            <a:off x="4500563" y="3357563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7800" name="Line 24"/>
          <p:cNvSpPr>
            <a:spLocks noChangeShapeType="1"/>
          </p:cNvSpPr>
          <p:nvPr/>
        </p:nvSpPr>
        <p:spPr bwMode="auto">
          <a:xfrm>
            <a:off x="4356100" y="2924175"/>
            <a:ext cx="13684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587801" name="Object 25"/>
          <p:cNvGraphicFramePr>
            <a:graphicFrameLocks noChangeAspect="1"/>
          </p:cNvGraphicFramePr>
          <p:nvPr/>
        </p:nvGraphicFramePr>
        <p:xfrm>
          <a:off x="7442200" y="3573463"/>
          <a:ext cx="44291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997" name="Equation" r:id="rId7" imgW="164880" imgH="164880" progId="Equation.DSMT4">
                  <p:embed/>
                </p:oleObj>
              </mc:Choice>
              <mc:Fallback>
                <p:oleObj name="Equation" r:id="rId7" imgW="164880" imgH="1648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3573463"/>
                        <a:ext cx="442913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7802" name="Object 26"/>
          <p:cNvGraphicFramePr>
            <a:graphicFrameLocks noChangeAspect="1"/>
          </p:cNvGraphicFramePr>
          <p:nvPr/>
        </p:nvGraphicFramePr>
        <p:xfrm>
          <a:off x="7445375" y="3068638"/>
          <a:ext cx="5111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998" name="Equation" r:id="rId9" imgW="190440" imgH="164880" progId="Equation.DSMT4">
                  <p:embed/>
                </p:oleObj>
              </mc:Choice>
              <mc:Fallback>
                <p:oleObj name="Equation" r:id="rId9" imgW="1904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75" y="3068638"/>
                        <a:ext cx="5111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7803" name="Object 27"/>
          <p:cNvGraphicFramePr>
            <a:graphicFrameLocks noChangeAspect="1"/>
          </p:cNvGraphicFramePr>
          <p:nvPr/>
        </p:nvGraphicFramePr>
        <p:xfrm>
          <a:off x="1690688" y="3573463"/>
          <a:ext cx="4429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999" name="Equation" r:id="rId11" imgW="164880" imgH="164880" progId="Equation.DSMT4">
                  <p:embed/>
                </p:oleObj>
              </mc:Choice>
              <mc:Fallback>
                <p:oleObj name="Equation" r:id="rId11" imgW="164880" imgH="1648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3573463"/>
                        <a:ext cx="4429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7804" name="Object 28"/>
          <p:cNvGraphicFramePr>
            <a:graphicFrameLocks noChangeAspect="1"/>
          </p:cNvGraphicFramePr>
          <p:nvPr/>
        </p:nvGraphicFramePr>
        <p:xfrm>
          <a:off x="1693863" y="3068638"/>
          <a:ext cx="5111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000" name="Equation" r:id="rId12" imgW="190440" imgH="164880" progId="Equation.DSMT4">
                  <p:embed/>
                </p:oleObj>
              </mc:Choice>
              <mc:Fallback>
                <p:oleObj name="Equation" r:id="rId12" imgW="190440" imgH="1648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3068638"/>
                        <a:ext cx="5111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7805" name="Object 29"/>
          <p:cNvGraphicFramePr>
            <a:graphicFrameLocks noChangeAspect="1"/>
          </p:cNvGraphicFramePr>
          <p:nvPr/>
        </p:nvGraphicFramePr>
        <p:xfrm>
          <a:off x="969963" y="4868863"/>
          <a:ext cx="214947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001" name="Equation" r:id="rId14" imgW="672840" imgH="203040" progId="Equation.DSMT4">
                  <p:embed/>
                </p:oleObj>
              </mc:Choice>
              <mc:Fallback>
                <p:oleObj name="Equation" r:id="rId14" imgW="672840" imgH="2030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4868863"/>
                        <a:ext cx="2149475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7806" name="Object 30"/>
          <p:cNvGraphicFramePr>
            <a:graphicFrameLocks noChangeAspect="1"/>
          </p:cNvGraphicFramePr>
          <p:nvPr/>
        </p:nvGraphicFramePr>
        <p:xfrm>
          <a:off x="5160963" y="4808538"/>
          <a:ext cx="2147887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002" name="Equation" r:id="rId16" imgW="672840" imgH="203040" progId="Equation.DSMT4">
                  <p:embed/>
                </p:oleObj>
              </mc:Choice>
              <mc:Fallback>
                <p:oleObj name="Equation" r:id="rId16" imgW="672840" imgH="20304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963" y="4808538"/>
                        <a:ext cx="2147887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7807" name="Text Box 31"/>
          <p:cNvSpPr txBox="1">
            <a:spLocks noChangeArrowheads="1"/>
          </p:cNvSpPr>
          <p:nvPr/>
        </p:nvSpPr>
        <p:spPr bwMode="auto">
          <a:xfrm>
            <a:off x="1384300" y="5484813"/>
            <a:ext cx="140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凹面镜</a:t>
            </a:r>
          </a:p>
        </p:txBody>
      </p:sp>
      <p:sp>
        <p:nvSpPr>
          <p:cNvPr id="587808" name="Text Box 32"/>
          <p:cNvSpPr txBox="1">
            <a:spLocks noChangeArrowheads="1"/>
          </p:cNvSpPr>
          <p:nvPr/>
        </p:nvSpPr>
        <p:spPr bwMode="auto">
          <a:xfrm>
            <a:off x="5703888" y="5472113"/>
            <a:ext cx="140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凸面镜</a:t>
            </a:r>
          </a:p>
        </p:txBody>
      </p:sp>
      <p:sp>
        <p:nvSpPr>
          <p:cNvPr id="587809" name="Line 33"/>
          <p:cNvSpPr>
            <a:spLocks noChangeShapeType="1"/>
          </p:cNvSpPr>
          <p:nvPr/>
        </p:nvSpPr>
        <p:spPr bwMode="auto">
          <a:xfrm>
            <a:off x="3132138" y="2422525"/>
            <a:ext cx="0" cy="23018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587810" name="Line 34"/>
          <p:cNvSpPr>
            <a:spLocks noChangeShapeType="1"/>
          </p:cNvSpPr>
          <p:nvPr/>
        </p:nvSpPr>
        <p:spPr bwMode="auto">
          <a:xfrm>
            <a:off x="6372225" y="2420938"/>
            <a:ext cx="0" cy="23018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8" grpId="0" animBg="1"/>
      <p:bldP spid="587787" grpId="0" animBg="1"/>
      <p:bldP spid="587788" grpId="0" animBg="1"/>
      <p:bldP spid="587789" grpId="0" animBg="1"/>
      <p:bldP spid="587790" grpId="0" animBg="1"/>
      <p:bldP spid="587791" grpId="0" animBg="1"/>
      <p:bldP spid="587792" grpId="0" animBg="1"/>
      <p:bldP spid="587793" grpId="0" animBg="1"/>
      <p:bldP spid="587794" grpId="0" animBg="1"/>
      <p:bldP spid="587795" grpId="0" animBg="1"/>
      <p:bldP spid="587796" grpId="0" animBg="1"/>
      <p:bldP spid="587797" grpId="0" animBg="1"/>
      <p:bldP spid="587798" grpId="0" animBg="1"/>
      <p:bldP spid="587799" grpId="0" animBg="1"/>
      <p:bldP spid="5878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内容占位符 2"/>
          <p:cNvSpPr txBox="1">
            <a:spLocks/>
          </p:cNvSpPr>
          <p:nvPr/>
        </p:nvSpPr>
        <p:spPr>
          <a:xfrm>
            <a:off x="288373" y="1268760"/>
            <a:ext cx="8640960" cy="1510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光束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：在空间上具有一定关系的光线的集合。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同心光束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，也称单心光束（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concentric beam, homocentric beam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）：光线本身或延长线交于一点。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>
            <a:off x="506760" y="3688161"/>
            <a:ext cx="1905000" cy="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 flipV="1">
            <a:off x="506760" y="3087264"/>
            <a:ext cx="1828800" cy="600897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1" name="Line 6"/>
          <p:cNvSpPr>
            <a:spLocks noChangeShapeType="1"/>
          </p:cNvSpPr>
          <p:nvPr/>
        </p:nvSpPr>
        <p:spPr bwMode="auto">
          <a:xfrm>
            <a:off x="506760" y="3688161"/>
            <a:ext cx="1905000" cy="53340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5475312" y="3688161"/>
            <a:ext cx="1112912" cy="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3" name="Line 5"/>
          <p:cNvSpPr>
            <a:spLocks noChangeShapeType="1"/>
          </p:cNvSpPr>
          <p:nvPr/>
        </p:nvSpPr>
        <p:spPr bwMode="auto">
          <a:xfrm flipV="1">
            <a:off x="5475312" y="3087264"/>
            <a:ext cx="1036712" cy="36004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5475312" y="3879351"/>
            <a:ext cx="1112912" cy="288033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 flipV="1">
            <a:off x="4827240" y="3445971"/>
            <a:ext cx="648072" cy="257017"/>
          </a:xfrm>
          <a:prstGeom prst="line">
            <a:avLst/>
          </a:prstGeom>
          <a:noFill/>
          <a:ln w="38100">
            <a:solidFill>
              <a:srgbClr val="C00000"/>
            </a:solidFill>
            <a:prstDash val="dash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 flipV="1">
            <a:off x="4827240" y="3693655"/>
            <a:ext cx="648072" cy="9334"/>
          </a:xfrm>
          <a:prstGeom prst="line">
            <a:avLst/>
          </a:prstGeom>
          <a:noFill/>
          <a:ln w="38100">
            <a:solidFill>
              <a:srgbClr val="C00000"/>
            </a:solidFill>
            <a:prstDash val="dash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>
            <a:off x="4827240" y="3698322"/>
            <a:ext cx="648072" cy="181029"/>
          </a:xfrm>
          <a:prstGeom prst="line">
            <a:avLst/>
          </a:prstGeom>
          <a:noFill/>
          <a:ln w="38100">
            <a:solidFill>
              <a:srgbClr val="C00000"/>
            </a:solidFill>
            <a:prstDash val="dash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5233784" y="3093356"/>
            <a:ext cx="267365" cy="1143000"/>
          </a:xfrm>
          <a:custGeom>
            <a:avLst/>
            <a:gdLst>
              <a:gd name="connsiteX0" fmla="*/ 60960 w 267365"/>
              <a:gd name="connsiteY0" fmla="*/ 0 h 1143000"/>
              <a:gd name="connsiteX1" fmla="*/ 266700 w 267365"/>
              <a:gd name="connsiteY1" fmla="*/ 624840 h 1143000"/>
              <a:gd name="connsiteX2" fmla="*/ 0 w 267365"/>
              <a:gd name="connsiteY2" fmla="*/ 1143000 h 1143000"/>
              <a:gd name="connsiteX3" fmla="*/ 0 w 267365"/>
              <a:gd name="connsiteY3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365" h="1143000">
                <a:moveTo>
                  <a:pt x="60960" y="0"/>
                </a:moveTo>
                <a:cubicBezTo>
                  <a:pt x="168910" y="217170"/>
                  <a:pt x="276860" y="434340"/>
                  <a:pt x="266700" y="624840"/>
                </a:cubicBezTo>
                <a:cubicBezTo>
                  <a:pt x="256540" y="815340"/>
                  <a:pt x="0" y="1143000"/>
                  <a:pt x="0" y="1143000"/>
                </a:cubicBezTo>
                <a:lnTo>
                  <a:pt x="0" y="1143000"/>
                </a:ln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9" name="Line 4"/>
          <p:cNvSpPr>
            <a:spLocks noChangeShapeType="1"/>
          </p:cNvSpPr>
          <p:nvPr/>
        </p:nvSpPr>
        <p:spPr bwMode="auto">
          <a:xfrm>
            <a:off x="2902104" y="3705934"/>
            <a:ext cx="1544960" cy="0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50" name="Line 5"/>
          <p:cNvSpPr>
            <a:spLocks noChangeShapeType="1"/>
          </p:cNvSpPr>
          <p:nvPr/>
        </p:nvSpPr>
        <p:spPr bwMode="auto">
          <a:xfrm flipV="1">
            <a:off x="2902104" y="3705933"/>
            <a:ext cx="1544960" cy="530455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51" name="Line 6"/>
          <p:cNvSpPr>
            <a:spLocks noChangeShapeType="1"/>
          </p:cNvSpPr>
          <p:nvPr/>
        </p:nvSpPr>
        <p:spPr bwMode="auto">
          <a:xfrm>
            <a:off x="2902104" y="3093356"/>
            <a:ext cx="1544960" cy="612578"/>
          </a:xfrm>
          <a:prstGeom prst="line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83568" y="4758243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>
                <a:solidFill>
                  <a:prstClr val="black"/>
                </a:solidFill>
                <a:latin typeface="+mn-ea"/>
                <a:ea typeface="+mn-ea"/>
              </a:rPr>
              <a:t>均匀各向同性的透明介质中，</a:t>
            </a:r>
            <a:r>
              <a:rPr lang="zh-CN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同心光束</a:t>
            </a:r>
            <a:r>
              <a:rPr lang="zh-CN" altLang="en-US" sz="2400" dirty="0">
                <a:solidFill>
                  <a:prstClr val="black"/>
                </a:solidFill>
                <a:latin typeface="+mn-ea"/>
                <a:ea typeface="+mn-ea"/>
              </a:rPr>
              <a:t>对应有限远处发光点发出的球面波或无限远处发光点发出的</a:t>
            </a:r>
            <a:r>
              <a:rPr lang="zh-CN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平面波。</a:t>
            </a:r>
            <a:endParaRPr lang="zh-CN" altLang="en-US" sz="2400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pic>
        <p:nvPicPr>
          <p:cNvPr id="53" name="Picture 3" descr="D:\work\光学课程2012-2013\备课\2013年秋季学期讲义\第一章\同心光束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040328"/>
            <a:ext cx="1874756" cy="124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内容占位符 2"/>
          <p:cNvSpPr txBox="1">
            <a:spLocks/>
          </p:cNvSpPr>
          <p:nvPr/>
        </p:nvSpPr>
        <p:spPr>
          <a:xfrm>
            <a:off x="287524" y="764704"/>
            <a:ext cx="8640960" cy="604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光线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：发光体发出的带有辐射能量的线条。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7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Line 2"/>
          <p:cNvSpPr>
            <a:spLocks noChangeShapeType="1"/>
          </p:cNvSpPr>
          <p:nvPr/>
        </p:nvSpPr>
        <p:spPr bwMode="auto">
          <a:xfrm flipH="1">
            <a:off x="684213" y="1773238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88803" name="Object 3"/>
          <p:cNvGraphicFramePr>
            <a:graphicFrameLocks noChangeAspect="1"/>
          </p:cNvGraphicFramePr>
          <p:nvPr/>
        </p:nvGraphicFramePr>
        <p:xfrm>
          <a:off x="971550" y="2205038"/>
          <a:ext cx="140811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71" name="Equation" r:id="rId3" imgW="672840" imgH="203040" progId="Equation.DSMT4">
                  <p:embed/>
                </p:oleObj>
              </mc:Choice>
              <mc:Fallback>
                <p:oleObj name="Equation" r:id="rId3" imgW="6728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205038"/>
                        <a:ext cx="1408113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04" name="Arc 4"/>
          <p:cNvSpPr>
            <a:spLocks/>
          </p:cNvSpPr>
          <p:nvPr/>
        </p:nvSpPr>
        <p:spPr bwMode="auto">
          <a:xfrm>
            <a:off x="2627313" y="820738"/>
            <a:ext cx="1771650" cy="1846262"/>
          </a:xfrm>
          <a:custGeom>
            <a:avLst/>
            <a:gdLst>
              <a:gd name="G0" fmla="+- 21600 0 0"/>
              <a:gd name="G1" fmla="+- 11019 0 0"/>
              <a:gd name="G2" fmla="+- 21600 0 0"/>
              <a:gd name="T0" fmla="*/ 3314 w 21600"/>
              <a:gd name="T1" fmla="*/ 22516 h 22516"/>
              <a:gd name="T2" fmla="*/ 3022 w 21600"/>
              <a:gd name="T3" fmla="*/ 0 h 22516"/>
              <a:gd name="T4" fmla="*/ 21600 w 21600"/>
              <a:gd name="T5" fmla="*/ 11019 h 2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516" fill="none" extrusionOk="0">
                <a:moveTo>
                  <a:pt x="3313" y="22516"/>
                </a:moveTo>
                <a:cubicBezTo>
                  <a:pt x="1148" y="19072"/>
                  <a:pt x="0" y="15086"/>
                  <a:pt x="0" y="11019"/>
                </a:cubicBezTo>
                <a:cubicBezTo>
                  <a:pt x="-1" y="7141"/>
                  <a:pt x="1043" y="3335"/>
                  <a:pt x="3022" y="0"/>
                </a:cubicBezTo>
              </a:path>
              <a:path w="21600" h="22516" stroke="0" extrusionOk="0">
                <a:moveTo>
                  <a:pt x="3313" y="22516"/>
                </a:moveTo>
                <a:cubicBezTo>
                  <a:pt x="1148" y="19072"/>
                  <a:pt x="0" y="15086"/>
                  <a:pt x="0" y="11019"/>
                </a:cubicBezTo>
                <a:cubicBezTo>
                  <a:pt x="-1" y="7141"/>
                  <a:pt x="1043" y="3335"/>
                  <a:pt x="3022" y="0"/>
                </a:cubicBezTo>
                <a:lnTo>
                  <a:pt x="21600" y="1101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05" name="Oval 5"/>
          <p:cNvSpPr>
            <a:spLocks noChangeArrowheads="1"/>
          </p:cNvSpPr>
          <p:nvPr/>
        </p:nvSpPr>
        <p:spPr bwMode="auto">
          <a:xfrm flipH="1">
            <a:off x="3419475" y="1712913"/>
            <a:ext cx="133350" cy="1333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06" name="Line 6"/>
          <p:cNvSpPr>
            <a:spLocks noChangeShapeType="1"/>
          </p:cNvSpPr>
          <p:nvPr/>
        </p:nvSpPr>
        <p:spPr bwMode="auto">
          <a:xfrm flipH="1">
            <a:off x="900113" y="4724400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88807" name="Object 7"/>
          <p:cNvGraphicFramePr>
            <a:graphicFrameLocks noChangeAspect="1"/>
          </p:cNvGraphicFramePr>
          <p:nvPr/>
        </p:nvGraphicFramePr>
        <p:xfrm>
          <a:off x="2771775" y="1993900"/>
          <a:ext cx="5048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72" name="Equation" r:id="rId5" imgW="241200" imgH="203040" progId="Equation.DSMT4">
                  <p:embed/>
                </p:oleObj>
              </mc:Choice>
              <mc:Fallback>
                <p:oleObj name="Equation" r:id="rId5" imgW="24120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993900"/>
                        <a:ext cx="50482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08" name="Arc 8"/>
          <p:cNvSpPr>
            <a:spLocks/>
          </p:cNvSpPr>
          <p:nvPr/>
        </p:nvSpPr>
        <p:spPr bwMode="auto">
          <a:xfrm flipH="1">
            <a:off x="1671638" y="3667125"/>
            <a:ext cx="1709737" cy="2095500"/>
          </a:xfrm>
          <a:custGeom>
            <a:avLst/>
            <a:gdLst>
              <a:gd name="G0" fmla="+- 21600 0 0"/>
              <a:gd name="G1" fmla="+- 13125 0 0"/>
              <a:gd name="G2" fmla="+- 21600 0 0"/>
              <a:gd name="T0" fmla="*/ 4628 w 21600"/>
              <a:gd name="T1" fmla="*/ 26486 h 26486"/>
              <a:gd name="T2" fmla="*/ 4445 w 21600"/>
              <a:gd name="T3" fmla="*/ 0 h 26486"/>
              <a:gd name="T4" fmla="*/ 21600 w 21600"/>
              <a:gd name="T5" fmla="*/ 13125 h 26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486" fill="none" extrusionOk="0">
                <a:moveTo>
                  <a:pt x="4628" y="26485"/>
                </a:moveTo>
                <a:cubicBezTo>
                  <a:pt x="1630" y="22677"/>
                  <a:pt x="0" y="17971"/>
                  <a:pt x="0" y="13125"/>
                </a:cubicBezTo>
                <a:cubicBezTo>
                  <a:pt x="-1" y="8380"/>
                  <a:pt x="1562" y="3768"/>
                  <a:pt x="4444" y="-1"/>
                </a:cubicBezTo>
              </a:path>
              <a:path w="21600" h="26486" stroke="0" extrusionOk="0">
                <a:moveTo>
                  <a:pt x="4628" y="26485"/>
                </a:moveTo>
                <a:cubicBezTo>
                  <a:pt x="1630" y="22677"/>
                  <a:pt x="0" y="17971"/>
                  <a:pt x="0" y="13125"/>
                </a:cubicBezTo>
                <a:cubicBezTo>
                  <a:pt x="-1" y="8380"/>
                  <a:pt x="1562" y="3768"/>
                  <a:pt x="4444" y="-1"/>
                </a:cubicBezTo>
                <a:lnTo>
                  <a:pt x="21600" y="1312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09" name="Oval 9"/>
          <p:cNvSpPr>
            <a:spLocks noChangeArrowheads="1"/>
          </p:cNvSpPr>
          <p:nvPr/>
        </p:nvSpPr>
        <p:spPr bwMode="auto">
          <a:xfrm flipH="1">
            <a:off x="1616075" y="4649788"/>
            <a:ext cx="133350" cy="13335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10" name="Oval 10"/>
          <p:cNvSpPr>
            <a:spLocks noChangeArrowheads="1"/>
          </p:cNvSpPr>
          <p:nvPr/>
        </p:nvSpPr>
        <p:spPr bwMode="auto">
          <a:xfrm flipH="1">
            <a:off x="2484438" y="4635500"/>
            <a:ext cx="131762" cy="1333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11" name="Line 11"/>
          <p:cNvSpPr>
            <a:spLocks noChangeShapeType="1"/>
          </p:cNvSpPr>
          <p:nvPr/>
        </p:nvSpPr>
        <p:spPr bwMode="auto">
          <a:xfrm flipV="1">
            <a:off x="1692275" y="3573463"/>
            <a:ext cx="2160588" cy="1150937"/>
          </a:xfrm>
          <a:prstGeom prst="line">
            <a:avLst/>
          </a:prstGeom>
          <a:noFill/>
          <a:ln w="9525">
            <a:solidFill>
              <a:srgbClr val="0099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88812" name="Object 12"/>
          <p:cNvGraphicFramePr>
            <a:graphicFrameLocks noChangeAspect="1"/>
          </p:cNvGraphicFramePr>
          <p:nvPr/>
        </p:nvGraphicFramePr>
        <p:xfrm>
          <a:off x="1908175" y="4148138"/>
          <a:ext cx="4254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73" name="Equation" r:id="rId7" imgW="203040" imgH="126720" progId="Equation.DSMT4">
                  <p:embed/>
                </p:oleObj>
              </mc:Choice>
              <mc:Fallback>
                <p:oleObj name="Equation" r:id="rId7" imgW="203040" imgH="1267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148138"/>
                        <a:ext cx="42545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13" name="Oval 13"/>
          <p:cNvSpPr>
            <a:spLocks noChangeArrowheads="1"/>
          </p:cNvSpPr>
          <p:nvPr/>
        </p:nvSpPr>
        <p:spPr bwMode="auto">
          <a:xfrm flipH="1">
            <a:off x="4368800" y="1701800"/>
            <a:ext cx="131763" cy="13335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88814" name="Object 14"/>
          <p:cNvGraphicFramePr>
            <a:graphicFrameLocks noChangeAspect="1"/>
          </p:cNvGraphicFramePr>
          <p:nvPr/>
        </p:nvGraphicFramePr>
        <p:xfrm>
          <a:off x="3635375" y="1196975"/>
          <a:ext cx="239713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74" name="Equation" r:id="rId9" imgW="114120" imgH="126720" progId="Equation.DSMT4">
                  <p:embed/>
                </p:oleObj>
              </mc:Choice>
              <mc:Fallback>
                <p:oleObj name="Equation" r:id="rId9" imgW="114120" imgH="1267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196975"/>
                        <a:ext cx="239713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15" name="Line 15"/>
          <p:cNvSpPr>
            <a:spLocks noChangeShapeType="1"/>
          </p:cNvSpPr>
          <p:nvPr/>
        </p:nvSpPr>
        <p:spPr bwMode="auto">
          <a:xfrm flipH="1" flipV="1">
            <a:off x="1403350" y="765175"/>
            <a:ext cx="3024188" cy="1008063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16" name="Line 16"/>
          <p:cNvSpPr>
            <a:spLocks noChangeShapeType="1"/>
          </p:cNvSpPr>
          <p:nvPr/>
        </p:nvSpPr>
        <p:spPr bwMode="auto">
          <a:xfrm>
            <a:off x="827088" y="119697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17" name="Line 17"/>
          <p:cNvSpPr>
            <a:spLocks noChangeShapeType="1"/>
          </p:cNvSpPr>
          <p:nvPr/>
        </p:nvSpPr>
        <p:spPr bwMode="auto">
          <a:xfrm flipH="1" flipV="1">
            <a:off x="2698750" y="1196975"/>
            <a:ext cx="1801813" cy="1368425"/>
          </a:xfrm>
          <a:prstGeom prst="line">
            <a:avLst/>
          </a:prstGeom>
          <a:noFill/>
          <a:ln w="9525">
            <a:solidFill>
              <a:srgbClr val="0099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18" name="Line 18"/>
          <p:cNvSpPr>
            <a:spLocks noChangeShapeType="1"/>
          </p:cNvSpPr>
          <p:nvPr/>
        </p:nvSpPr>
        <p:spPr bwMode="auto">
          <a:xfrm flipH="1" flipV="1">
            <a:off x="1908175" y="620713"/>
            <a:ext cx="792163" cy="576262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19" name="Line 19"/>
          <p:cNvSpPr>
            <a:spLocks noChangeShapeType="1"/>
          </p:cNvSpPr>
          <p:nvPr/>
        </p:nvSpPr>
        <p:spPr bwMode="auto">
          <a:xfrm>
            <a:off x="971550" y="3932238"/>
            <a:ext cx="2233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20" name="Line 20"/>
          <p:cNvSpPr>
            <a:spLocks noChangeShapeType="1"/>
          </p:cNvSpPr>
          <p:nvPr/>
        </p:nvSpPr>
        <p:spPr bwMode="auto">
          <a:xfrm flipH="1">
            <a:off x="1908175" y="3932238"/>
            <a:ext cx="1296988" cy="1512887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21" name="Line 21"/>
          <p:cNvSpPr>
            <a:spLocks noChangeShapeType="1"/>
          </p:cNvSpPr>
          <p:nvPr/>
        </p:nvSpPr>
        <p:spPr bwMode="auto">
          <a:xfrm>
            <a:off x="3492500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22" name="Line 22"/>
          <p:cNvSpPr>
            <a:spLocks noChangeShapeType="1"/>
          </p:cNvSpPr>
          <p:nvPr/>
        </p:nvSpPr>
        <p:spPr bwMode="auto">
          <a:xfrm>
            <a:off x="2627313" y="1989138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23" name="Line 23"/>
          <p:cNvSpPr>
            <a:spLocks noChangeShapeType="1"/>
          </p:cNvSpPr>
          <p:nvPr/>
        </p:nvSpPr>
        <p:spPr bwMode="auto">
          <a:xfrm>
            <a:off x="2555875" y="47244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24" name="Line 24"/>
          <p:cNvSpPr>
            <a:spLocks noChangeShapeType="1"/>
          </p:cNvSpPr>
          <p:nvPr/>
        </p:nvSpPr>
        <p:spPr bwMode="auto">
          <a:xfrm>
            <a:off x="2555875" y="4940300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88825" name="Object 25"/>
          <p:cNvGraphicFramePr>
            <a:graphicFrameLocks noChangeAspect="1"/>
          </p:cNvGraphicFramePr>
          <p:nvPr/>
        </p:nvGraphicFramePr>
        <p:xfrm>
          <a:off x="2720975" y="4940300"/>
          <a:ext cx="3190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75" name="Equation" r:id="rId11" imgW="152280" imgH="203040" progId="Equation.DSMT4">
                  <p:embed/>
                </p:oleObj>
              </mc:Choice>
              <mc:Fallback>
                <p:oleObj name="Equation" r:id="rId11" imgW="152280" imgH="2030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4940300"/>
                        <a:ext cx="319088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26" name="Line 26"/>
          <p:cNvSpPr>
            <a:spLocks noChangeShapeType="1"/>
          </p:cNvSpPr>
          <p:nvPr/>
        </p:nvSpPr>
        <p:spPr bwMode="auto">
          <a:xfrm flipV="1">
            <a:off x="2828925" y="838200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27" name="Line 27"/>
          <p:cNvSpPr>
            <a:spLocks noChangeShapeType="1"/>
          </p:cNvSpPr>
          <p:nvPr/>
        </p:nvSpPr>
        <p:spPr bwMode="auto">
          <a:xfrm flipV="1">
            <a:off x="2757488" y="98266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28" name="Line 28"/>
          <p:cNvSpPr>
            <a:spLocks noChangeShapeType="1"/>
          </p:cNvSpPr>
          <p:nvPr/>
        </p:nvSpPr>
        <p:spPr bwMode="auto">
          <a:xfrm flipV="1">
            <a:off x="2700338" y="11255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29" name="Line 29"/>
          <p:cNvSpPr>
            <a:spLocks noChangeShapeType="1"/>
          </p:cNvSpPr>
          <p:nvPr/>
        </p:nvSpPr>
        <p:spPr bwMode="auto">
          <a:xfrm flipV="1">
            <a:off x="2670175" y="127158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30" name="Line 30"/>
          <p:cNvSpPr>
            <a:spLocks noChangeShapeType="1"/>
          </p:cNvSpPr>
          <p:nvPr/>
        </p:nvSpPr>
        <p:spPr bwMode="auto">
          <a:xfrm flipV="1">
            <a:off x="2641600" y="1416050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31" name="Line 31"/>
          <p:cNvSpPr>
            <a:spLocks noChangeShapeType="1"/>
          </p:cNvSpPr>
          <p:nvPr/>
        </p:nvSpPr>
        <p:spPr bwMode="auto">
          <a:xfrm flipV="1">
            <a:off x="2627313" y="156051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32" name="Line 32"/>
          <p:cNvSpPr>
            <a:spLocks noChangeShapeType="1"/>
          </p:cNvSpPr>
          <p:nvPr/>
        </p:nvSpPr>
        <p:spPr bwMode="auto">
          <a:xfrm flipV="1">
            <a:off x="2627313" y="170338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33" name="Line 33"/>
          <p:cNvSpPr>
            <a:spLocks noChangeShapeType="1"/>
          </p:cNvSpPr>
          <p:nvPr/>
        </p:nvSpPr>
        <p:spPr bwMode="auto">
          <a:xfrm flipV="1">
            <a:off x="2641600" y="184467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34" name="Line 34"/>
          <p:cNvSpPr>
            <a:spLocks noChangeShapeType="1"/>
          </p:cNvSpPr>
          <p:nvPr/>
        </p:nvSpPr>
        <p:spPr bwMode="auto">
          <a:xfrm flipV="1">
            <a:off x="2655888" y="19891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35" name="Line 35"/>
          <p:cNvSpPr>
            <a:spLocks noChangeShapeType="1"/>
          </p:cNvSpPr>
          <p:nvPr/>
        </p:nvSpPr>
        <p:spPr bwMode="auto">
          <a:xfrm flipV="1">
            <a:off x="2700338" y="213360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36" name="Line 36"/>
          <p:cNvSpPr>
            <a:spLocks noChangeShapeType="1"/>
          </p:cNvSpPr>
          <p:nvPr/>
        </p:nvSpPr>
        <p:spPr bwMode="auto">
          <a:xfrm flipV="1">
            <a:off x="2743200" y="227647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37" name="Line 37"/>
          <p:cNvSpPr>
            <a:spLocks noChangeShapeType="1"/>
          </p:cNvSpPr>
          <p:nvPr/>
        </p:nvSpPr>
        <p:spPr bwMode="auto">
          <a:xfrm flipV="1">
            <a:off x="2800350" y="242252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38" name="Line 38"/>
          <p:cNvSpPr>
            <a:spLocks noChangeShapeType="1"/>
          </p:cNvSpPr>
          <p:nvPr/>
        </p:nvSpPr>
        <p:spPr bwMode="auto">
          <a:xfrm flipV="1">
            <a:off x="2871788" y="256698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39" name="Line 39"/>
          <p:cNvSpPr>
            <a:spLocks noChangeShapeType="1"/>
          </p:cNvSpPr>
          <p:nvPr/>
        </p:nvSpPr>
        <p:spPr bwMode="auto">
          <a:xfrm flipV="1">
            <a:off x="3162300" y="378936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40" name="Line 40"/>
          <p:cNvSpPr>
            <a:spLocks noChangeShapeType="1"/>
          </p:cNvSpPr>
          <p:nvPr/>
        </p:nvSpPr>
        <p:spPr bwMode="auto">
          <a:xfrm flipV="1">
            <a:off x="3219450" y="393382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41" name="Line 41"/>
          <p:cNvSpPr>
            <a:spLocks noChangeShapeType="1"/>
          </p:cNvSpPr>
          <p:nvPr/>
        </p:nvSpPr>
        <p:spPr bwMode="auto">
          <a:xfrm flipV="1">
            <a:off x="3276600" y="407828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42" name="Line 42"/>
          <p:cNvSpPr>
            <a:spLocks noChangeShapeType="1"/>
          </p:cNvSpPr>
          <p:nvPr/>
        </p:nvSpPr>
        <p:spPr bwMode="auto">
          <a:xfrm flipV="1">
            <a:off x="3319463" y="422116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43" name="Line 43"/>
          <p:cNvSpPr>
            <a:spLocks noChangeShapeType="1"/>
          </p:cNvSpPr>
          <p:nvPr/>
        </p:nvSpPr>
        <p:spPr bwMode="auto">
          <a:xfrm flipV="1">
            <a:off x="3348038" y="436721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44" name="Line 44"/>
          <p:cNvSpPr>
            <a:spLocks noChangeShapeType="1"/>
          </p:cNvSpPr>
          <p:nvPr/>
        </p:nvSpPr>
        <p:spPr bwMode="auto">
          <a:xfrm flipV="1">
            <a:off x="3362325" y="451167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45" name="Line 45"/>
          <p:cNvSpPr>
            <a:spLocks noChangeShapeType="1"/>
          </p:cNvSpPr>
          <p:nvPr/>
        </p:nvSpPr>
        <p:spPr bwMode="auto">
          <a:xfrm flipV="1">
            <a:off x="3392488" y="46561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46" name="Line 46"/>
          <p:cNvSpPr>
            <a:spLocks noChangeShapeType="1"/>
          </p:cNvSpPr>
          <p:nvPr/>
        </p:nvSpPr>
        <p:spPr bwMode="auto">
          <a:xfrm flipV="1">
            <a:off x="3378200" y="479901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47" name="Line 47"/>
          <p:cNvSpPr>
            <a:spLocks noChangeShapeType="1"/>
          </p:cNvSpPr>
          <p:nvPr/>
        </p:nvSpPr>
        <p:spPr bwMode="auto">
          <a:xfrm flipV="1">
            <a:off x="3348038" y="494030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48" name="Line 48"/>
          <p:cNvSpPr>
            <a:spLocks noChangeShapeType="1"/>
          </p:cNvSpPr>
          <p:nvPr/>
        </p:nvSpPr>
        <p:spPr bwMode="auto">
          <a:xfrm flipV="1">
            <a:off x="3319463" y="508476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49" name="Line 49"/>
          <p:cNvSpPr>
            <a:spLocks noChangeShapeType="1"/>
          </p:cNvSpPr>
          <p:nvPr/>
        </p:nvSpPr>
        <p:spPr bwMode="auto">
          <a:xfrm flipV="1">
            <a:off x="3276600" y="522922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50" name="Line 50"/>
          <p:cNvSpPr>
            <a:spLocks noChangeShapeType="1"/>
          </p:cNvSpPr>
          <p:nvPr/>
        </p:nvSpPr>
        <p:spPr bwMode="auto">
          <a:xfrm flipV="1">
            <a:off x="3205163" y="537210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51" name="Line 51"/>
          <p:cNvSpPr>
            <a:spLocks noChangeShapeType="1"/>
          </p:cNvSpPr>
          <p:nvPr/>
        </p:nvSpPr>
        <p:spPr bwMode="auto">
          <a:xfrm flipV="1">
            <a:off x="3132138" y="551815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52" name="Line 52"/>
          <p:cNvSpPr>
            <a:spLocks noChangeShapeType="1"/>
          </p:cNvSpPr>
          <p:nvPr/>
        </p:nvSpPr>
        <p:spPr bwMode="auto">
          <a:xfrm flipV="1">
            <a:off x="3060700" y="566261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53" name="Line 53"/>
          <p:cNvSpPr>
            <a:spLocks noChangeShapeType="1"/>
          </p:cNvSpPr>
          <p:nvPr/>
        </p:nvSpPr>
        <p:spPr bwMode="auto">
          <a:xfrm flipV="1">
            <a:off x="3060700" y="3644900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54" name="Line 54"/>
          <p:cNvSpPr>
            <a:spLocks noChangeShapeType="1"/>
          </p:cNvSpPr>
          <p:nvPr/>
        </p:nvSpPr>
        <p:spPr bwMode="auto">
          <a:xfrm>
            <a:off x="611188" y="404813"/>
            <a:ext cx="81375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55" name="Line 55"/>
          <p:cNvSpPr>
            <a:spLocks noChangeShapeType="1"/>
          </p:cNvSpPr>
          <p:nvPr/>
        </p:nvSpPr>
        <p:spPr bwMode="auto">
          <a:xfrm>
            <a:off x="611188" y="3357563"/>
            <a:ext cx="8137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56" name="Line 56"/>
          <p:cNvSpPr>
            <a:spLocks noChangeShapeType="1"/>
          </p:cNvSpPr>
          <p:nvPr/>
        </p:nvSpPr>
        <p:spPr bwMode="auto">
          <a:xfrm>
            <a:off x="611188" y="6308725"/>
            <a:ext cx="81375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57" name="Line 57"/>
          <p:cNvSpPr>
            <a:spLocks noChangeShapeType="1"/>
          </p:cNvSpPr>
          <p:nvPr/>
        </p:nvSpPr>
        <p:spPr bwMode="auto">
          <a:xfrm>
            <a:off x="611188" y="404813"/>
            <a:ext cx="0" cy="590391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58" name="Line 58"/>
          <p:cNvSpPr>
            <a:spLocks noChangeShapeType="1"/>
          </p:cNvSpPr>
          <p:nvPr/>
        </p:nvSpPr>
        <p:spPr bwMode="auto">
          <a:xfrm>
            <a:off x="4679950" y="404813"/>
            <a:ext cx="0" cy="590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59" name="Line 59"/>
          <p:cNvSpPr>
            <a:spLocks noChangeShapeType="1"/>
          </p:cNvSpPr>
          <p:nvPr/>
        </p:nvSpPr>
        <p:spPr bwMode="auto">
          <a:xfrm>
            <a:off x="8748713" y="404813"/>
            <a:ext cx="0" cy="590391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60" name="Text Box 60"/>
          <p:cNvSpPr txBox="1">
            <a:spLocks noChangeArrowheads="1"/>
          </p:cNvSpPr>
          <p:nvPr/>
        </p:nvSpPr>
        <p:spPr bwMode="auto">
          <a:xfrm>
            <a:off x="1331913" y="2778125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凸面镜（负镜）</a:t>
            </a:r>
          </a:p>
        </p:txBody>
      </p:sp>
      <p:sp>
        <p:nvSpPr>
          <p:cNvPr id="588861" name="Text Box 61"/>
          <p:cNvSpPr txBox="1">
            <a:spLocks noChangeArrowheads="1"/>
          </p:cNvSpPr>
          <p:nvPr/>
        </p:nvSpPr>
        <p:spPr bwMode="auto">
          <a:xfrm>
            <a:off x="1331913" y="5729288"/>
            <a:ext cx="302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凹面镜（正镜）</a:t>
            </a:r>
          </a:p>
        </p:txBody>
      </p:sp>
      <p:graphicFrame>
        <p:nvGraphicFramePr>
          <p:cNvPr id="588862" name="Object 62"/>
          <p:cNvGraphicFramePr>
            <a:graphicFrameLocks noChangeAspect="1"/>
          </p:cNvGraphicFramePr>
          <p:nvPr/>
        </p:nvGraphicFramePr>
        <p:xfrm>
          <a:off x="755650" y="5373688"/>
          <a:ext cx="140811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76" name="Equation" r:id="rId13" imgW="672840" imgH="203040" progId="Equation.DSMT4">
                  <p:embed/>
                </p:oleObj>
              </mc:Choice>
              <mc:Fallback>
                <p:oleObj name="Equation" r:id="rId13" imgW="672840" imgH="20304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373688"/>
                        <a:ext cx="1408113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63" name="Line 63"/>
          <p:cNvSpPr>
            <a:spLocks noChangeShapeType="1"/>
          </p:cNvSpPr>
          <p:nvPr/>
        </p:nvSpPr>
        <p:spPr bwMode="auto">
          <a:xfrm flipH="1">
            <a:off x="4716463" y="1727200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64" name="Arc 64"/>
          <p:cNvSpPr>
            <a:spLocks/>
          </p:cNvSpPr>
          <p:nvPr/>
        </p:nvSpPr>
        <p:spPr bwMode="auto">
          <a:xfrm>
            <a:off x="6659563" y="790575"/>
            <a:ext cx="1771650" cy="1846263"/>
          </a:xfrm>
          <a:custGeom>
            <a:avLst/>
            <a:gdLst>
              <a:gd name="G0" fmla="+- 21600 0 0"/>
              <a:gd name="G1" fmla="+- 11019 0 0"/>
              <a:gd name="G2" fmla="+- 21600 0 0"/>
              <a:gd name="T0" fmla="*/ 3314 w 21600"/>
              <a:gd name="T1" fmla="*/ 22516 h 22516"/>
              <a:gd name="T2" fmla="*/ 3022 w 21600"/>
              <a:gd name="T3" fmla="*/ 0 h 22516"/>
              <a:gd name="T4" fmla="*/ 21600 w 21600"/>
              <a:gd name="T5" fmla="*/ 11019 h 2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516" fill="none" extrusionOk="0">
                <a:moveTo>
                  <a:pt x="3313" y="22516"/>
                </a:moveTo>
                <a:cubicBezTo>
                  <a:pt x="1148" y="19072"/>
                  <a:pt x="0" y="15086"/>
                  <a:pt x="0" y="11019"/>
                </a:cubicBezTo>
                <a:cubicBezTo>
                  <a:pt x="-1" y="7141"/>
                  <a:pt x="1043" y="3335"/>
                  <a:pt x="3022" y="0"/>
                </a:cubicBezTo>
              </a:path>
              <a:path w="21600" h="22516" stroke="0" extrusionOk="0">
                <a:moveTo>
                  <a:pt x="3313" y="22516"/>
                </a:moveTo>
                <a:cubicBezTo>
                  <a:pt x="1148" y="19072"/>
                  <a:pt x="0" y="15086"/>
                  <a:pt x="0" y="11019"/>
                </a:cubicBezTo>
                <a:cubicBezTo>
                  <a:pt x="-1" y="7141"/>
                  <a:pt x="1043" y="3335"/>
                  <a:pt x="3022" y="0"/>
                </a:cubicBezTo>
                <a:lnTo>
                  <a:pt x="21600" y="1101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65" name="Oval 65"/>
          <p:cNvSpPr>
            <a:spLocks noChangeArrowheads="1"/>
          </p:cNvSpPr>
          <p:nvPr/>
        </p:nvSpPr>
        <p:spPr bwMode="auto">
          <a:xfrm flipH="1">
            <a:off x="7451725" y="1636713"/>
            <a:ext cx="133350" cy="1333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66" name="Line 66"/>
          <p:cNvSpPr>
            <a:spLocks noChangeShapeType="1"/>
          </p:cNvSpPr>
          <p:nvPr/>
        </p:nvSpPr>
        <p:spPr bwMode="auto">
          <a:xfrm>
            <a:off x="5507038" y="1052513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67" name="Line 67"/>
          <p:cNvSpPr>
            <a:spLocks noChangeShapeType="1"/>
          </p:cNvSpPr>
          <p:nvPr/>
        </p:nvSpPr>
        <p:spPr bwMode="auto">
          <a:xfrm flipH="1" flipV="1">
            <a:off x="6804025" y="1052513"/>
            <a:ext cx="1584325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68" name="Line 68"/>
          <p:cNvSpPr>
            <a:spLocks noChangeShapeType="1"/>
          </p:cNvSpPr>
          <p:nvPr/>
        </p:nvSpPr>
        <p:spPr bwMode="auto">
          <a:xfrm flipH="1" flipV="1">
            <a:off x="6300788" y="620713"/>
            <a:ext cx="503237" cy="4318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69" name="Line 69"/>
          <p:cNvSpPr>
            <a:spLocks noChangeShapeType="1"/>
          </p:cNvSpPr>
          <p:nvPr/>
        </p:nvSpPr>
        <p:spPr bwMode="auto">
          <a:xfrm flipV="1">
            <a:off x="6861175" y="762000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70" name="Line 70"/>
          <p:cNvSpPr>
            <a:spLocks noChangeShapeType="1"/>
          </p:cNvSpPr>
          <p:nvPr/>
        </p:nvSpPr>
        <p:spPr bwMode="auto">
          <a:xfrm flipV="1">
            <a:off x="6789738" y="90646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71" name="Line 71"/>
          <p:cNvSpPr>
            <a:spLocks noChangeShapeType="1"/>
          </p:cNvSpPr>
          <p:nvPr/>
        </p:nvSpPr>
        <p:spPr bwMode="auto">
          <a:xfrm flipV="1">
            <a:off x="6732588" y="10493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72" name="Line 72"/>
          <p:cNvSpPr>
            <a:spLocks noChangeShapeType="1"/>
          </p:cNvSpPr>
          <p:nvPr/>
        </p:nvSpPr>
        <p:spPr bwMode="auto">
          <a:xfrm flipV="1">
            <a:off x="6702425" y="119538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73" name="Line 73"/>
          <p:cNvSpPr>
            <a:spLocks noChangeShapeType="1"/>
          </p:cNvSpPr>
          <p:nvPr/>
        </p:nvSpPr>
        <p:spPr bwMode="auto">
          <a:xfrm flipV="1">
            <a:off x="6673850" y="1339850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74" name="Line 74"/>
          <p:cNvSpPr>
            <a:spLocks noChangeShapeType="1"/>
          </p:cNvSpPr>
          <p:nvPr/>
        </p:nvSpPr>
        <p:spPr bwMode="auto">
          <a:xfrm flipV="1">
            <a:off x="6659563" y="148431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75" name="Line 75"/>
          <p:cNvSpPr>
            <a:spLocks noChangeShapeType="1"/>
          </p:cNvSpPr>
          <p:nvPr/>
        </p:nvSpPr>
        <p:spPr bwMode="auto">
          <a:xfrm flipV="1">
            <a:off x="6659563" y="162718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76" name="Line 76"/>
          <p:cNvSpPr>
            <a:spLocks noChangeShapeType="1"/>
          </p:cNvSpPr>
          <p:nvPr/>
        </p:nvSpPr>
        <p:spPr bwMode="auto">
          <a:xfrm flipV="1">
            <a:off x="6673850" y="176847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77" name="Line 77"/>
          <p:cNvSpPr>
            <a:spLocks noChangeShapeType="1"/>
          </p:cNvSpPr>
          <p:nvPr/>
        </p:nvSpPr>
        <p:spPr bwMode="auto">
          <a:xfrm flipV="1">
            <a:off x="6688138" y="19129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78" name="Line 78"/>
          <p:cNvSpPr>
            <a:spLocks noChangeShapeType="1"/>
          </p:cNvSpPr>
          <p:nvPr/>
        </p:nvSpPr>
        <p:spPr bwMode="auto">
          <a:xfrm flipV="1">
            <a:off x="6732588" y="205740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79" name="Line 79"/>
          <p:cNvSpPr>
            <a:spLocks noChangeShapeType="1"/>
          </p:cNvSpPr>
          <p:nvPr/>
        </p:nvSpPr>
        <p:spPr bwMode="auto">
          <a:xfrm flipV="1">
            <a:off x="6775450" y="220027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80" name="Line 80"/>
          <p:cNvSpPr>
            <a:spLocks noChangeShapeType="1"/>
          </p:cNvSpPr>
          <p:nvPr/>
        </p:nvSpPr>
        <p:spPr bwMode="auto">
          <a:xfrm flipV="1">
            <a:off x="6832600" y="234632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81" name="Line 81"/>
          <p:cNvSpPr>
            <a:spLocks noChangeShapeType="1"/>
          </p:cNvSpPr>
          <p:nvPr/>
        </p:nvSpPr>
        <p:spPr bwMode="auto">
          <a:xfrm flipV="1">
            <a:off x="6904038" y="249078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82" name="Line 82"/>
          <p:cNvSpPr>
            <a:spLocks noChangeShapeType="1"/>
          </p:cNvSpPr>
          <p:nvPr/>
        </p:nvSpPr>
        <p:spPr bwMode="auto">
          <a:xfrm flipV="1">
            <a:off x="5508625" y="1052513"/>
            <a:ext cx="0" cy="6746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83" name="Line 83"/>
          <p:cNvSpPr>
            <a:spLocks noChangeShapeType="1"/>
          </p:cNvSpPr>
          <p:nvPr/>
        </p:nvSpPr>
        <p:spPr bwMode="auto">
          <a:xfrm>
            <a:off x="5508625" y="1052513"/>
            <a:ext cx="1150938" cy="67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84" name="Line 84"/>
          <p:cNvSpPr>
            <a:spLocks noChangeShapeType="1"/>
          </p:cNvSpPr>
          <p:nvPr/>
        </p:nvSpPr>
        <p:spPr bwMode="auto">
          <a:xfrm flipV="1">
            <a:off x="5508625" y="1701800"/>
            <a:ext cx="1150938" cy="6477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85" name="Line 85"/>
          <p:cNvSpPr>
            <a:spLocks noChangeShapeType="1"/>
          </p:cNvSpPr>
          <p:nvPr/>
        </p:nvSpPr>
        <p:spPr bwMode="auto">
          <a:xfrm flipH="1">
            <a:off x="5364163" y="1412875"/>
            <a:ext cx="12954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86" name="Line 86"/>
          <p:cNvSpPr>
            <a:spLocks noChangeShapeType="1"/>
          </p:cNvSpPr>
          <p:nvPr/>
        </p:nvSpPr>
        <p:spPr bwMode="auto">
          <a:xfrm>
            <a:off x="5508625" y="1052513"/>
            <a:ext cx="11509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87" name="Line 87"/>
          <p:cNvSpPr>
            <a:spLocks noChangeShapeType="1"/>
          </p:cNvSpPr>
          <p:nvPr/>
        </p:nvSpPr>
        <p:spPr bwMode="auto">
          <a:xfrm>
            <a:off x="6659563" y="141287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88" name="Line 88"/>
          <p:cNvSpPr>
            <a:spLocks noChangeShapeType="1"/>
          </p:cNvSpPr>
          <p:nvPr/>
        </p:nvSpPr>
        <p:spPr bwMode="auto">
          <a:xfrm flipV="1">
            <a:off x="6659563" y="1052513"/>
            <a:ext cx="1081087" cy="6746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89" name="Text Box 89"/>
          <p:cNvSpPr txBox="1">
            <a:spLocks noChangeArrowheads="1"/>
          </p:cNvSpPr>
          <p:nvPr/>
        </p:nvSpPr>
        <p:spPr bwMode="auto">
          <a:xfrm>
            <a:off x="4716463" y="2492375"/>
            <a:ext cx="3740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/>
              <a:t>对于实物，总是在焦点</a:t>
            </a:r>
          </a:p>
          <a:p>
            <a:pPr algn="l"/>
            <a:r>
              <a:rPr lang="zh-CN" altLang="en-US" sz="2800"/>
              <a:t>内侧成</a:t>
            </a:r>
            <a:r>
              <a:rPr lang="zh-CN" altLang="en-US" sz="2800" b="1">
                <a:ea typeface="楷体_GB2312" pitchFamily="49" charset="-122"/>
              </a:rPr>
              <a:t>正立缩小虚像</a:t>
            </a:r>
          </a:p>
        </p:txBody>
      </p:sp>
      <p:sp>
        <p:nvSpPr>
          <p:cNvPr id="588890" name="Line 90"/>
          <p:cNvSpPr>
            <a:spLocks noChangeShapeType="1"/>
          </p:cNvSpPr>
          <p:nvPr/>
        </p:nvSpPr>
        <p:spPr bwMode="auto">
          <a:xfrm flipH="1">
            <a:off x="5075238" y="4724400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91" name="Arc 91"/>
          <p:cNvSpPr>
            <a:spLocks/>
          </p:cNvSpPr>
          <p:nvPr/>
        </p:nvSpPr>
        <p:spPr bwMode="auto">
          <a:xfrm flipH="1">
            <a:off x="5846763" y="3667125"/>
            <a:ext cx="1709737" cy="2095500"/>
          </a:xfrm>
          <a:custGeom>
            <a:avLst/>
            <a:gdLst>
              <a:gd name="G0" fmla="+- 21600 0 0"/>
              <a:gd name="G1" fmla="+- 13125 0 0"/>
              <a:gd name="G2" fmla="+- 21600 0 0"/>
              <a:gd name="T0" fmla="*/ 4628 w 21600"/>
              <a:gd name="T1" fmla="*/ 26486 h 26486"/>
              <a:gd name="T2" fmla="*/ 4445 w 21600"/>
              <a:gd name="T3" fmla="*/ 0 h 26486"/>
              <a:gd name="T4" fmla="*/ 21600 w 21600"/>
              <a:gd name="T5" fmla="*/ 13125 h 26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486" fill="none" extrusionOk="0">
                <a:moveTo>
                  <a:pt x="4628" y="26485"/>
                </a:moveTo>
                <a:cubicBezTo>
                  <a:pt x="1630" y="22677"/>
                  <a:pt x="0" y="17971"/>
                  <a:pt x="0" y="13125"/>
                </a:cubicBezTo>
                <a:cubicBezTo>
                  <a:pt x="-1" y="8380"/>
                  <a:pt x="1562" y="3768"/>
                  <a:pt x="4444" y="-1"/>
                </a:cubicBezTo>
              </a:path>
              <a:path w="21600" h="26486" stroke="0" extrusionOk="0">
                <a:moveTo>
                  <a:pt x="4628" y="26485"/>
                </a:moveTo>
                <a:cubicBezTo>
                  <a:pt x="1630" y="22677"/>
                  <a:pt x="0" y="17971"/>
                  <a:pt x="0" y="13125"/>
                </a:cubicBezTo>
                <a:cubicBezTo>
                  <a:pt x="-1" y="8380"/>
                  <a:pt x="1562" y="3768"/>
                  <a:pt x="4444" y="-1"/>
                </a:cubicBezTo>
                <a:lnTo>
                  <a:pt x="21600" y="1312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92" name="Oval 92"/>
          <p:cNvSpPr>
            <a:spLocks noChangeArrowheads="1"/>
          </p:cNvSpPr>
          <p:nvPr/>
        </p:nvSpPr>
        <p:spPr bwMode="auto">
          <a:xfrm flipH="1">
            <a:off x="6659563" y="4635500"/>
            <a:ext cx="131762" cy="1333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93" name="Line 93"/>
          <p:cNvSpPr>
            <a:spLocks noChangeShapeType="1"/>
          </p:cNvSpPr>
          <p:nvPr/>
        </p:nvSpPr>
        <p:spPr bwMode="auto">
          <a:xfrm flipV="1">
            <a:off x="5724525" y="4005263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94" name="Line 94"/>
          <p:cNvSpPr>
            <a:spLocks noChangeShapeType="1"/>
          </p:cNvSpPr>
          <p:nvPr/>
        </p:nvSpPr>
        <p:spPr bwMode="auto">
          <a:xfrm flipH="1">
            <a:off x="5940425" y="4005263"/>
            <a:ext cx="1439863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95" name="Line 95"/>
          <p:cNvSpPr>
            <a:spLocks noChangeShapeType="1"/>
          </p:cNvSpPr>
          <p:nvPr/>
        </p:nvSpPr>
        <p:spPr bwMode="auto">
          <a:xfrm flipV="1">
            <a:off x="7337425" y="378936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96" name="Line 96"/>
          <p:cNvSpPr>
            <a:spLocks noChangeShapeType="1"/>
          </p:cNvSpPr>
          <p:nvPr/>
        </p:nvSpPr>
        <p:spPr bwMode="auto">
          <a:xfrm flipV="1">
            <a:off x="7394575" y="393382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97" name="Line 97"/>
          <p:cNvSpPr>
            <a:spLocks noChangeShapeType="1"/>
          </p:cNvSpPr>
          <p:nvPr/>
        </p:nvSpPr>
        <p:spPr bwMode="auto">
          <a:xfrm flipV="1">
            <a:off x="7451725" y="407828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98" name="Line 98"/>
          <p:cNvSpPr>
            <a:spLocks noChangeShapeType="1"/>
          </p:cNvSpPr>
          <p:nvPr/>
        </p:nvSpPr>
        <p:spPr bwMode="auto">
          <a:xfrm flipV="1">
            <a:off x="7494588" y="422116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899" name="Line 99"/>
          <p:cNvSpPr>
            <a:spLocks noChangeShapeType="1"/>
          </p:cNvSpPr>
          <p:nvPr/>
        </p:nvSpPr>
        <p:spPr bwMode="auto">
          <a:xfrm flipV="1">
            <a:off x="7523163" y="436721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00" name="Line 100"/>
          <p:cNvSpPr>
            <a:spLocks noChangeShapeType="1"/>
          </p:cNvSpPr>
          <p:nvPr/>
        </p:nvSpPr>
        <p:spPr bwMode="auto">
          <a:xfrm flipV="1">
            <a:off x="7537450" y="451167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01" name="Line 101"/>
          <p:cNvSpPr>
            <a:spLocks noChangeShapeType="1"/>
          </p:cNvSpPr>
          <p:nvPr/>
        </p:nvSpPr>
        <p:spPr bwMode="auto">
          <a:xfrm flipV="1">
            <a:off x="7567613" y="4656138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02" name="Line 102"/>
          <p:cNvSpPr>
            <a:spLocks noChangeShapeType="1"/>
          </p:cNvSpPr>
          <p:nvPr/>
        </p:nvSpPr>
        <p:spPr bwMode="auto">
          <a:xfrm flipV="1">
            <a:off x="7553325" y="479901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03" name="Line 103"/>
          <p:cNvSpPr>
            <a:spLocks noChangeShapeType="1"/>
          </p:cNvSpPr>
          <p:nvPr/>
        </p:nvSpPr>
        <p:spPr bwMode="auto">
          <a:xfrm flipV="1">
            <a:off x="7523163" y="494030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04" name="Line 104"/>
          <p:cNvSpPr>
            <a:spLocks noChangeShapeType="1"/>
          </p:cNvSpPr>
          <p:nvPr/>
        </p:nvSpPr>
        <p:spPr bwMode="auto">
          <a:xfrm flipV="1">
            <a:off x="7494588" y="508476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05" name="Line 105"/>
          <p:cNvSpPr>
            <a:spLocks noChangeShapeType="1"/>
          </p:cNvSpPr>
          <p:nvPr/>
        </p:nvSpPr>
        <p:spPr bwMode="auto">
          <a:xfrm flipV="1">
            <a:off x="7451725" y="522922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06" name="Line 106"/>
          <p:cNvSpPr>
            <a:spLocks noChangeShapeType="1"/>
          </p:cNvSpPr>
          <p:nvPr/>
        </p:nvSpPr>
        <p:spPr bwMode="auto">
          <a:xfrm flipV="1">
            <a:off x="7380288" y="537210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07" name="Line 107"/>
          <p:cNvSpPr>
            <a:spLocks noChangeShapeType="1"/>
          </p:cNvSpPr>
          <p:nvPr/>
        </p:nvSpPr>
        <p:spPr bwMode="auto">
          <a:xfrm flipV="1">
            <a:off x="7307263" y="551815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08" name="Line 108"/>
          <p:cNvSpPr>
            <a:spLocks noChangeShapeType="1"/>
          </p:cNvSpPr>
          <p:nvPr/>
        </p:nvSpPr>
        <p:spPr bwMode="auto">
          <a:xfrm flipV="1">
            <a:off x="7235825" y="566261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09" name="Line 109"/>
          <p:cNvSpPr>
            <a:spLocks noChangeShapeType="1"/>
          </p:cNvSpPr>
          <p:nvPr/>
        </p:nvSpPr>
        <p:spPr bwMode="auto">
          <a:xfrm flipV="1">
            <a:off x="7235825" y="3644900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10" name="Line 110"/>
          <p:cNvSpPr>
            <a:spLocks noChangeShapeType="1"/>
          </p:cNvSpPr>
          <p:nvPr/>
        </p:nvSpPr>
        <p:spPr bwMode="auto">
          <a:xfrm>
            <a:off x="5724525" y="4005263"/>
            <a:ext cx="17272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11" name="Line 111"/>
          <p:cNvSpPr>
            <a:spLocks noChangeShapeType="1"/>
          </p:cNvSpPr>
          <p:nvPr/>
        </p:nvSpPr>
        <p:spPr bwMode="auto">
          <a:xfrm flipH="1">
            <a:off x="5867400" y="5229225"/>
            <a:ext cx="1584325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12" name="Line 112"/>
          <p:cNvSpPr>
            <a:spLocks noChangeShapeType="1"/>
          </p:cNvSpPr>
          <p:nvPr/>
        </p:nvSpPr>
        <p:spPr bwMode="auto">
          <a:xfrm>
            <a:off x="6227763" y="4724400"/>
            <a:ext cx="0" cy="504825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13" name="Line 113"/>
          <p:cNvSpPr>
            <a:spLocks noChangeShapeType="1"/>
          </p:cNvSpPr>
          <p:nvPr/>
        </p:nvSpPr>
        <p:spPr bwMode="auto">
          <a:xfrm flipV="1">
            <a:off x="5724525" y="4005263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14" name="Line 114"/>
          <p:cNvSpPr>
            <a:spLocks noChangeShapeType="1"/>
          </p:cNvSpPr>
          <p:nvPr/>
        </p:nvSpPr>
        <p:spPr bwMode="auto">
          <a:xfrm flipV="1">
            <a:off x="7092950" y="4005263"/>
            <a:ext cx="0" cy="71913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15" name="Line 115"/>
          <p:cNvSpPr>
            <a:spLocks noChangeShapeType="1"/>
          </p:cNvSpPr>
          <p:nvPr/>
        </p:nvSpPr>
        <p:spPr bwMode="auto">
          <a:xfrm flipV="1">
            <a:off x="6732588" y="3716338"/>
            <a:ext cx="503237" cy="10080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16" name="Line 116"/>
          <p:cNvSpPr>
            <a:spLocks noChangeShapeType="1"/>
          </p:cNvSpPr>
          <p:nvPr/>
        </p:nvSpPr>
        <p:spPr bwMode="auto">
          <a:xfrm flipH="1">
            <a:off x="5724525" y="3716338"/>
            <a:ext cx="15113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17" name="Line 117"/>
          <p:cNvSpPr>
            <a:spLocks noChangeShapeType="1"/>
          </p:cNvSpPr>
          <p:nvPr/>
        </p:nvSpPr>
        <p:spPr bwMode="auto">
          <a:xfrm>
            <a:off x="7235825" y="3716338"/>
            <a:ext cx="1008063" cy="0"/>
          </a:xfrm>
          <a:prstGeom prst="line">
            <a:avLst/>
          </a:prstGeom>
          <a:noFill/>
          <a:ln w="9525">
            <a:solidFill>
              <a:srgbClr val="CC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18" name="Line 118"/>
          <p:cNvSpPr>
            <a:spLocks noChangeShapeType="1"/>
          </p:cNvSpPr>
          <p:nvPr/>
        </p:nvSpPr>
        <p:spPr bwMode="auto">
          <a:xfrm flipV="1">
            <a:off x="7380288" y="3573463"/>
            <a:ext cx="431800" cy="431800"/>
          </a:xfrm>
          <a:prstGeom prst="line">
            <a:avLst/>
          </a:prstGeom>
          <a:noFill/>
          <a:ln w="9525">
            <a:solidFill>
              <a:srgbClr val="CC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19" name="Line 119"/>
          <p:cNvSpPr>
            <a:spLocks noChangeShapeType="1"/>
          </p:cNvSpPr>
          <p:nvPr/>
        </p:nvSpPr>
        <p:spPr bwMode="auto">
          <a:xfrm>
            <a:off x="7667625" y="3716338"/>
            <a:ext cx="0" cy="1008062"/>
          </a:xfrm>
          <a:prstGeom prst="line">
            <a:avLst/>
          </a:prstGeom>
          <a:noFill/>
          <a:ln w="28575">
            <a:solidFill>
              <a:srgbClr val="3366FF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88920" name="Object 120"/>
          <p:cNvGraphicFramePr>
            <a:graphicFrameLocks noChangeAspect="1"/>
          </p:cNvGraphicFramePr>
          <p:nvPr/>
        </p:nvGraphicFramePr>
        <p:xfrm>
          <a:off x="7308850" y="1773238"/>
          <a:ext cx="34607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77" name="Equation" r:id="rId15" imgW="164880" imgH="164880" progId="Equation.DSMT4">
                  <p:embed/>
                </p:oleObj>
              </mc:Choice>
              <mc:Fallback>
                <p:oleObj name="Equation" r:id="rId15" imgW="164880" imgH="164880" progId="Equation.DSMT4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1773238"/>
                        <a:ext cx="346075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8921" name="Object 121"/>
          <p:cNvGraphicFramePr>
            <a:graphicFrameLocks noChangeAspect="1"/>
          </p:cNvGraphicFramePr>
          <p:nvPr/>
        </p:nvGraphicFramePr>
        <p:xfrm>
          <a:off x="6588125" y="4797425"/>
          <a:ext cx="3460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78" name="Equation" r:id="rId17" imgW="164880" imgH="164880" progId="Equation.DSMT4">
                  <p:embed/>
                </p:oleObj>
              </mc:Choice>
              <mc:Fallback>
                <p:oleObj name="Equation" r:id="rId17" imgW="164880" imgH="164880" progId="Equation.DSMT4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797425"/>
                        <a:ext cx="34607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8922" name="Object 122"/>
          <p:cNvGraphicFramePr>
            <a:graphicFrameLocks noChangeAspect="1"/>
          </p:cNvGraphicFramePr>
          <p:nvPr/>
        </p:nvGraphicFramePr>
        <p:xfrm>
          <a:off x="3348038" y="1341438"/>
          <a:ext cx="34607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79" name="Equation" r:id="rId18" imgW="164880" imgH="164880" progId="Equation.DSMT4">
                  <p:embed/>
                </p:oleObj>
              </mc:Choice>
              <mc:Fallback>
                <p:oleObj name="Equation" r:id="rId18" imgW="164880" imgH="164880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341438"/>
                        <a:ext cx="346075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8923" name="Object 123"/>
          <p:cNvGraphicFramePr>
            <a:graphicFrameLocks noChangeAspect="1"/>
          </p:cNvGraphicFramePr>
          <p:nvPr/>
        </p:nvGraphicFramePr>
        <p:xfrm>
          <a:off x="2354263" y="4292600"/>
          <a:ext cx="3460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80" name="Equation" r:id="rId19" imgW="164880" imgH="164880" progId="Equation.DSMT4">
                  <p:embed/>
                </p:oleObj>
              </mc:Choice>
              <mc:Fallback>
                <p:oleObj name="Equation" r:id="rId19" imgW="164880" imgH="164880" progId="Equation.DSMT4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4292600"/>
                        <a:ext cx="34607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8924" name="Object 124"/>
          <p:cNvGraphicFramePr>
            <a:graphicFrameLocks noChangeAspect="1"/>
          </p:cNvGraphicFramePr>
          <p:nvPr/>
        </p:nvGraphicFramePr>
        <p:xfrm>
          <a:off x="4284663" y="1325563"/>
          <a:ext cx="320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81" name="Equation" r:id="rId20" imgW="152280" imgH="177480" progId="Equation.DSMT4">
                  <p:embed/>
                </p:oleObj>
              </mc:Choice>
              <mc:Fallback>
                <p:oleObj name="Equation" r:id="rId20" imgW="152280" imgH="177480" progId="Equation.DSMT4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325563"/>
                        <a:ext cx="320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8925" name="Object 125"/>
          <p:cNvGraphicFramePr>
            <a:graphicFrameLocks noChangeAspect="1"/>
          </p:cNvGraphicFramePr>
          <p:nvPr/>
        </p:nvGraphicFramePr>
        <p:xfrm>
          <a:off x="1403350" y="4783138"/>
          <a:ext cx="320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82" name="Equation" r:id="rId22" imgW="152280" imgH="177480" progId="Equation.DSMT4">
                  <p:embed/>
                </p:oleObj>
              </mc:Choice>
              <mc:Fallback>
                <p:oleObj name="Equation" r:id="rId22" imgW="152280" imgH="177480" progId="Equation.DSMT4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83138"/>
                        <a:ext cx="320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926" name="Text Box 126"/>
          <p:cNvSpPr txBox="1">
            <a:spLocks noChangeArrowheads="1"/>
          </p:cNvSpPr>
          <p:nvPr/>
        </p:nvSpPr>
        <p:spPr bwMode="auto">
          <a:xfrm>
            <a:off x="4427538" y="5753100"/>
            <a:ext cx="4460875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/>
              <a:t>可以成倒立</a:t>
            </a:r>
            <a:r>
              <a:rPr lang="zh-CN" altLang="en-US" sz="2800" b="1">
                <a:ea typeface="楷体_GB2312" pitchFamily="49" charset="-122"/>
              </a:rPr>
              <a:t>实像</a:t>
            </a:r>
            <a:r>
              <a:rPr lang="zh-CN" altLang="en-US" sz="2800"/>
              <a:t>或</a:t>
            </a:r>
            <a:r>
              <a:rPr lang="zh-CN" altLang="en-US" sz="2800" b="1">
                <a:ea typeface="楷体_GB2312" pitchFamily="49" charset="-122"/>
              </a:rPr>
              <a:t>放大虚像</a:t>
            </a:r>
          </a:p>
        </p:txBody>
      </p:sp>
      <p:sp>
        <p:nvSpPr>
          <p:cNvPr id="588927" name="Line 127"/>
          <p:cNvSpPr>
            <a:spLocks noChangeShapeType="1"/>
          </p:cNvSpPr>
          <p:nvPr/>
        </p:nvSpPr>
        <p:spPr bwMode="auto">
          <a:xfrm>
            <a:off x="6688138" y="1427163"/>
            <a:ext cx="1584325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28" name="Line 128"/>
          <p:cNvSpPr>
            <a:spLocks noChangeShapeType="1"/>
          </p:cNvSpPr>
          <p:nvPr/>
        </p:nvSpPr>
        <p:spPr bwMode="auto">
          <a:xfrm flipV="1">
            <a:off x="7164388" y="1412875"/>
            <a:ext cx="0" cy="314325"/>
          </a:xfrm>
          <a:prstGeom prst="lin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29" name="Line 129"/>
          <p:cNvSpPr>
            <a:spLocks noChangeShapeType="1"/>
          </p:cNvSpPr>
          <p:nvPr/>
        </p:nvSpPr>
        <p:spPr bwMode="auto">
          <a:xfrm>
            <a:off x="7092950" y="4005263"/>
            <a:ext cx="28733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8930" name="Line 130"/>
          <p:cNvSpPr>
            <a:spLocks noChangeShapeType="1"/>
          </p:cNvSpPr>
          <p:nvPr/>
        </p:nvSpPr>
        <p:spPr bwMode="auto">
          <a:xfrm flipH="1">
            <a:off x="5940425" y="4005263"/>
            <a:ext cx="1439863" cy="15113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8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8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8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66" grpId="0" animBg="1"/>
      <p:bldP spid="588867" grpId="0" animBg="1"/>
      <p:bldP spid="588868" grpId="0" animBg="1"/>
      <p:bldP spid="588883" grpId="0" animBg="1"/>
      <p:bldP spid="588884" grpId="0" animBg="1"/>
      <p:bldP spid="588885" grpId="0" animBg="1"/>
      <p:bldP spid="588886" grpId="0" animBg="1"/>
      <p:bldP spid="588887" grpId="0" animBg="1"/>
      <p:bldP spid="588888" grpId="0" animBg="1"/>
      <p:bldP spid="588889" grpId="0"/>
      <p:bldP spid="588893" grpId="0" animBg="1"/>
      <p:bldP spid="588894" grpId="0" animBg="1"/>
      <p:bldP spid="588910" grpId="0" animBg="1"/>
      <p:bldP spid="588911" grpId="0" animBg="1"/>
      <p:bldP spid="588912" grpId="0" animBg="1"/>
      <p:bldP spid="588914" grpId="0" animBg="1"/>
      <p:bldP spid="588915" grpId="0" animBg="1"/>
      <p:bldP spid="588916" grpId="0" animBg="1"/>
      <p:bldP spid="588917" grpId="0" animBg="1"/>
      <p:bldP spid="588918" grpId="0" animBg="1"/>
      <p:bldP spid="588919" grpId="0" animBg="1"/>
      <p:bldP spid="588926" grpId="0" animBg="1"/>
      <p:bldP spid="588927" grpId="0" animBg="1"/>
      <p:bldP spid="588928" grpId="0" animBg="1"/>
      <p:bldP spid="588929" grpId="0" animBg="1"/>
      <p:bldP spid="5889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Line 2"/>
          <p:cNvSpPr>
            <a:spLocks noChangeShapeType="1"/>
          </p:cNvSpPr>
          <p:nvPr/>
        </p:nvSpPr>
        <p:spPr bwMode="auto">
          <a:xfrm>
            <a:off x="1763713" y="2276475"/>
            <a:ext cx="50403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83" name="Arc 3"/>
          <p:cNvSpPr>
            <a:spLocks/>
          </p:cNvSpPr>
          <p:nvPr/>
        </p:nvSpPr>
        <p:spPr bwMode="auto">
          <a:xfrm>
            <a:off x="3708400" y="1336675"/>
            <a:ext cx="1771650" cy="1878013"/>
          </a:xfrm>
          <a:custGeom>
            <a:avLst/>
            <a:gdLst>
              <a:gd name="G0" fmla="+- 21600 0 0"/>
              <a:gd name="G1" fmla="+- 11397 0 0"/>
              <a:gd name="G2" fmla="+- 21600 0 0"/>
              <a:gd name="T0" fmla="*/ 3314 w 21600"/>
              <a:gd name="T1" fmla="*/ 22894 h 22894"/>
              <a:gd name="T2" fmla="*/ 3252 w 21600"/>
              <a:gd name="T3" fmla="*/ 0 h 22894"/>
              <a:gd name="T4" fmla="*/ 21600 w 21600"/>
              <a:gd name="T5" fmla="*/ 11397 h 22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894" fill="none" extrusionOk="0">
                <a:moveTo>
                  <a:pt x="3313" y="22894"/>
                </a:moveTo>
                <a:cubicBezTo>
                  <a:pt x="1148" y="19450"/>
                  <a:pt x="0" y="15464"/>
                  <a:pt x="0" y="11397"/>
                </a:cubicBezTo>
                <a:cubicBezTo>
                  <a:pt x="-1" y="7369"/>
                  <a:pt x="1126" y="3421"/>
                  <a:pt x="3251" y="-1"/>
                </a:cubicBezTo>
              </a:path>
              <a:path w="21600" h="22894" stroke="0" extrusionOk="0">
                <a:moveTo>
                  <a:pt x="3313" y="22894"/>
                </a:moveTo>
                <a:cubicBezTo>
                  <a:pt x="1148" y="19450"/>
                  <a:pt x="0" y="15464"/>
                  <a:pt x="0" y="11397"/>
                </a:cubicBezTo>
                <a:cubicBezTo>
                  <a:pt x="-1" y="7369"/>
                  <a:pt x="1126" y="3421"/>
                  <a:pt x="3251" y="-1"/>
                </a:cubicBezTo>
                <a:lnTo>
                  <a:pt x="21600" y="11397"/>
                </a:lnTo>
                <a:close/>
              </a:path>
            </a:pathLst>
          </a:cu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84" name="Line 4"/>
          <p:cNvSpPr>
            <a:spLocks noChangeShapeType="1"/>
          </p:cNvSpPr>
          <p:nvPr/>
        </p:nvSpPr>
        <p:spPr bwMode="auto">
          <a:xfrm flipV="1">
            <a:off x="2124075" y="1412875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85" name="Line 5"/>
          <p:cNvSpPr>
            <a:spLocks noChangeShapeType="1"/>
          </p:cNvSpPr>
          <p:nvPr/>
        </p:nvSpPr>
        <p:spPr bwMode="auto">
          <a:xfrm>
            <a:off x="6156325" y="2276475"/>
            <a:ext cx="0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86" name="Line 6"/>
          <p:cNvSpPr>
            <a:spLocks noChangeShapeType="1"/>
          </p:cNvSpPr>
          <p:nvPr/>
        </p:nvSpPr>
        <p:spPr bwMode="auto">
          <a:xfrm>
            <a:off x="2124075" y="1412875"/>
            <a:ext cx="17272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87" name="Line 7"/>
          <p:cNvSpPr>
            <a:spLocks noChangeShapeType="1"/>
          </p:cNvSpPr>
          <p:nvPr/>
        </p:nvSpPr>
        <p:spPr bwMode="auto">
          <a:xfrm>
            <a:off x="3851275" y="1628775"/>
            <a:ext cx="2305050" cy="1223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88" name="Line 8"/>
          <p:cNvSpPr>
            <a:spLocks noChangeShapeType="1"/>
          </p:cNvSpPr>
          <p:nvPr/>
        </p:nvSpPr>
        <p:spPr bwMode="auto">
          <a:xfrm>
            <a:off x="2124075" y="1412875"/>
            <a:ext cx="15843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89" name="Line 9"/>
          <p:cNvSpPr>
            <a:spLocks noChangeShapeType="1"/>
          </p:cNvSpPr>
          <p:nvPr/>
        </p:nvSpPr>
        <p:spPr bwMode="auto">
          <a:xfrm>
            <a:off x="3708400" y="2276475"/>
            <a:ext cx="2447925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90" name="Line 10"/>
          <p:cNvSpPr>
            <a:spLocks noChangeShapeType="1"/>
          </p:cNvSpPr>
          <p:nvPr/>
        </p:nvSpPr>
        <p:spPr bwMode="auto">
          <a:xfrm>
            <a:off x="2124075" y="23495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91" name="Line 11"/>
          <p:cNvSpPr>
            <a:spLocks noChangeShapeType="1"/>
          </p:cNvSpPr>
          <p:nvPr/>
        </p:nvSpPr>
        <p:spPr bwMode="auto">
          <a:xfrm>
            <a:off x="3708400" y="22764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92" name="Line 12"/>
          <p:cNvSpPr>
            <a:spLocks noChangeShapeType="1"/>
          </p:cNvSpPr>
          <p:nvPr/>
        </p:nvSpPr>
        <p:spPr bwMode="auto">
          <a:xfrm>
            <a:off x="6156325" y="27813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93" name="Line 13"/>
          <p:cNvSpPr>
            <a:spLocks noChangeShapeType="1"/>
          </p:cNvSpPr>
          <p:nvPr/>
        </p:nvSpPr>
        <p:spPr bwMode="auto">
          <a:xfrm>
            <a:off x="2124075" y="30686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694" name="Line 14"/>
          <p:cNvSpPr>
            <a:spLocks noChangeShapeType="1"/>
          </p:cNvSpPr>
          <p:nvPr/>
        </p:nvSpPr>
        <p:spPr bwMode="auto">
          <a:xfrm>
            <a:off x="3708400" y="3068638"/>
            <a:ext cx="24479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83695" name="Object 15"/>
          <p:cNvGraphicFramePr>
            <a:graphicFrameLocks noChangeAspect="1"/>
          </p:cNvGraphicFramePr>
          <p:nvPr/>
        </p:nvGraphicFramePr>
        <p:xfrm>
          <a:off x="2843213" y="1184275"/>
          <a:ext cx="2460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2" name="公式" r:id="rId3" imgW="126720" imgH="139680" progId="Equation.3">
                  <p:embed/>
                </p:oleObj>
              </mc:Choice>
              <mc:Fallback>
                <p:oleObj name="公式" r:id="rId3" imgW="126720" imgH="1396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184275"/>
                        <a:ext cx="2460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696" name="Object 16"/>
          <p:cNvGraphicFramePr>
            <a:graphicFrameLocks noChangeAspect="1"/>
          </p:cNvGraphicFramePr>
          <p:nvPr/>
        </p:nvGraphicFramePr>
        <p:xfrm>
          <a:off x="4784725" y="1139825"/>
          <a:ext cx="3206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3" name="Equation" r:id="rId5" imgW="164880" imgH="177480" progId="Equation.DSMT4">
                  <p:embed/>
                </p:oleObj>
              </mc:Choice>
              <mc:Fallback>
                <p:oleObj name="Equation" r:id="rId5" imgW="16488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725" y="1139825"/>
                        <a:ext cx="3206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697" name="Object 17"/>
          <p:cNvGraphicFramePr>
            <a:graphicFrameLocks noChangeAspect="1"/>
          </p:cNvGraphicFramePr>
          <p:nvPr/>
        </p:nvGraphicFramePr>
        <p:xfrm>
          <a:off x="2862263" y="2797175"/>
          <a:ext cx="22225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4" name="Equation" r:id="rId7" imgW="114120" imgH="139680" progId="Equation.DSMT4">
                  <p:embed/>
                </p:oleObj>
              </mc:Choice>
              <mc:Fallback>
                <p:oleObj name="Equation" r:id="rId7" imgW="114120" imgH="1396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2797175"/>
                        <a:ext cx="222250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698" name="Object 18"/>
          <p:cNvGraphicFramePr>
            <a:graphicFrameLocks noChangeAspect="1"/>
          </p:cNvGraphicFramePr>
          <p:nvPr/>
        </p:nvGraphicFramePr>
        <p:xfrm>
          <a:off x="4803775" y="2754313"/>
          <a:ext cx="2952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5" name="Equation" r:id="rId9" imgW="152280" imgH="177480" progId="Equation.DSMT4">
                  <p:embed/>
                </p:oleObj>
              </mc:Choice>
              <mc:Fallback>
                <p:oleObj name="Equation" r:id="rId9" imgW="15228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2754313"/>
                        <a:ext cx="2952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699" name="Arc 19"/>
          <p:cNvSpPr>
            <a:spLocks/>
          </p:cNvSpPr>
          <p:nvPr/>
        </p:nvSpPr>
        <p:spPr bwMode="auto">
          <a:xfrm>
            <a:off x="3154363" y="2014538"/>
            <a:ext cx="422275" cy="257175"/>
          </a:xfrm>
          <a:custGeom>
            <a:avLst/>
            <a:gdLst>
              <a:gd name="G0" fmla="+- 21600 0 0"/>
              <a:gd name="G1" fmla="+- 12903 0 0"/>
              <a:gd name="G2" fmla="+- 21600 0 0"/>
              <a:gd name="T0" fmla="*/ 1 w 21600"/>
              <a:gd name="T1" fmla="*/ 13115 h 13115"/>
              <a:gd name="T2" fmla="*/ 4277 w 21600"/>
              <a:gd name="T3" fmla="*/ 0 h 13115"/>
              <a:gd name="T4" fmla="*/ 21600 w 21600"/>
              <a:gd name="T5" fmla="*/ 12903 h 13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115" fill="none" extrusionOk="0">
                <a:moveTo>
                  <a:pt x="1" y="13114"/>
                </a:moveTo>
                <a:cubicBezTo>
                  <a:pt x="0" y="13044"/>
                  <a:pt x="0" y="12973"/>
                  <a:pt x="0" y="12903"/>
                </a:cubicBezTo>
                <a:cubicBezTo>
                  <a:pt x="-1" y="8253"/>
                  <a:pt x="1500" y="3728"/>
                  <a:pt x="4277" y="0"/>
                </a:cubicBezTo>
              </a:path>
              <a:path w="21600" h="13115" stroke="0" extrusionOk="0">
                <a:moveTo>
                  <a:pt x="1" y="13114"/>
                </a:moveTo>
                <a:cubicBezTo>
                  <a:pt x="0" y="13044"/>
                  <a:pt x="0" y="12973"/>
                  <a:pt x="0" y="12903"/>
                </a:cubicBezTo>
                <a:cubicBezTo>
                  <a:pt x="-1" y="8253"/>
                  <a:pt x="1500" y="3728"/>
                  <a:pt x="4277" y="0"/>
                </a:cubicBezTo>
                <a:lnTo>
                  <a:pt x="21600" y="129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00" name="Arc 20"/>
          <p:cNvSpPr>
            <a:spLocks/>
          </p:cNvSpPr>
          <p:nvPr/>
        </p:nvSpPr>
        <p:spPr bwMode="auto">
          <a:xfrm flipH="1" flipV="1">
            <a:off x="4186238" y="2265363"/>
            <a:ext cx="457200" cy="206375"/>
          </a:xfrm>
          <a:custGeom>
            <a:avLst/>
            <a:gdLst>
              <a:gd name="G0" fmla="+- 21600 0 0"/>
              <a:gd name="G1" fmla="+- 9699 0 0"/>
              <a:gd name="G2" fmla="+- 21600 0 0"/>
              <a:gd name="T0" fmla="*/ 0 w 21600"/>
              <a:gd name="T1" fmla="*/ 9736 h 9736"/>
              <a:gd name="T2" fmla="*/ 2300 w 21600"/>
              <a:gd name="T3" fmla="*/ 0 h 9736"/>
              <a:gd name="T4" fmla="*/ 21600 w 21600"/>
              <a:gd name="T5" fmla="*/ 9699 h 9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9736" fill="none" extrusionOk="0">
                <a:moveTo>
                  <a:pt x="0" y="9735"/>
                </a:moveTo>
                <a:cubicBezTo>
                  <a:pt x="0" y="9723"/>
                  <a:pt x="0" y="9711"/>
                  <a:pt x="0" y="9699"/>
                </a:cubicBezTo>
                <a:cubicBezTo>
                  <a:pt x="-1" y="6330"/>
                  <a:pt x="787" y="3009"/>
                  <a:pt x="2300" y="0"/>
                </a:cubicBezTo>
              </a:path>
              <a:path w="21600" h="9736" stroke="0" extrusionOk="0">
                <a:moveTo>
                  <a:pt x="0" y="9735"/>
                </a:moveTo>
                <a:cubicBezTo>
                  <a:pt x="0" y="9723"/>
                  <a:pt x="0" y="9711"/>
                  <a:pt x="0" y="9699"/>
                </a:cubicBezTo>
                <a:cubicBezTo>
                  <a:pt x="-1" y="6330"/>
                  <a:pt x="787" y="3009"/>
                  <a:pt x="2300" y="0"/>
                </a:cubicBezTo>
                <a:lnTo>
                  <a:pt x="21600" y="969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83701" name="Object 21"/>
          <p:cNvGraphicFramePr>
            <a:graphicFrameLocks noChangeAspect="1"/>
          </p:cNvGraphicFramePr>
          <p:nvPr/>
        </p:nvGraphicFramePr>
        <p:xfrm>
          <a:off x="2886075" y="1955800"/>
          <a:ext cx="1730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6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1955800"/>
                        <a:ext cx="1730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02" name="Object 22"/>
          <p:cNvGraphicFramePr>
            <a:graphicFrameLocks noChangeAspect="1"/>
          </p:cNvGraphicFramePr>
          <p:nvPr/>
        </p:nvGraphicFramePr>
        <p:xfrm>
          <a:off x="4686300" y="2219325"/>
          <a:ext cx="24606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7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219325"/>
                        <a:ext cx="246063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03" name="Object 23"/>
          <p:cNvGraphicFramePr>
            <a:graphicFrameLocks noChangeAspect="1"/>
          </p:cNvGraphicFramePr>
          <p:nvPr/>
        </p:nvGraphicFramePr>
        <p:xfrm>
          <a:off x="1835150" y="1668463"/>
          <a:ext cx="2698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8" name="Equation" r:id="rId15" imgW="139680" imgH="164880" progId="Equation.DSMT4">
                  <p:embed/>
                </p:oleObj>
              </mc:Choice>
              <mc:Fallback>
                <p:oleObj name="Equation" r:id="rId15" imgW="139680" imgH="1648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68463"/>
                        <a:ext cx="26987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04" name="Object 24"/>
          <p:cNvGraphicFramePr>
            <a:graphicFrameLocks noChangeAspect="1"/>
          </p:cNvGraphicFramePr>
          <p:nvPr/>
        </p:nvGraphicFramePr>
        <p:xfrm>
          <a:off x="6240463" y="2276475"/>
          <a:ext cx="49212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9" name="Equation" r:id="rId17" imgW="253800" imgH="203040" progId="Equation.DSMT4">
                  <p:embed/>
                </p:oleObj>
              </mc:Choice>
              <mc:Fallback>
                <p:oleObj name="Equation" r:id="rId17" imgW="253800" imgH="2030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3" y="2276475"/>
                        <a:ext cx="492125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05" name="Object 25"/>
          <p:cNvGraphicFramePr>
            <a:graphicFrameLocks noChangeAspect="1"/>
          </p:cNvGraphicFramePr>
          <p:nvPr/>
        </p:nvGraphicFramePr>
        <p:xfrm>
          <a:off x="2606675" y="3502025"/>
          <a:ext cx="527843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0" name="Equation" r:id="rId19" imgW="2260440" imgH="419040" progId="Equation.DSMT4">
                  <p:embed/>
                </p:oleObj>
              </mc:Choice>
              <mc:Fallback>
                <p:oleObj name="Equation" r:id="rId19" imgW="2260440" imgH="4190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3502025"/>
                        <a:ext cx="5278438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06" name="Object 26"/>
          <p:cNvGraphicFramePr>
            <a:graphicFrameLocks noChangeAspect="1"/>
          </p:cNvGraphicFramePr>
          <p:nvPr/>
        </p:nvGraphicFramePr>
        <p:xfrm>
          <a:off x="1763713" y="1125538"/>
          <a:ext cx="2952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1" name="Equation" r:id="rId21" imgW="152280" imgH="164880" progId="Equation.DSMT4">
                  <p:embed/>
                </p:oleObj>
              </mc:Choice>
              <mc:Fallback>
                <p:oleObj name="Equation" r:id="rId21" imgW="15228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125538"/>
                        <a:ext cx="29527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07" name="Object 27"/>
          <p:cNvGraphicFramePr>
            <a:graphicFrameLocks noChangeAspect="1"/>
          </p:cNvGraphicFramePr>
          <p:nvPr/>
        </p:nvGraphicFramePr>
        <p:xfrm>
          <a:off x="1763713" y="2243138"/>
          <a:ext cx="2952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2" name="Equation" r:id="rId23" imgW="152280" imgH="203040" progId="Equation.DSMT4">
                  <p:embed/>
                </p:oleObj>
              </mc:Choice>
              <mc:Fallback>
                <p:oleObj name="Equation" r:id="rId23" imgW="152280" imgH="2030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243138"/>
                        <a:ext cx="2952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08" name="Object 28"/>
          <p:cNvGraphicFramePr>
            <a:graphicFrameLocks noChangeAspect="1"/>
          </p:cNvGraphicFramePr>
          <p:nvPr/>
        </p:nvGraphicFramePr>
        <p:xfrm>
          <a:off x="6124575" y="2747963"/>
          <a:ext cx="3444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3" name="Equation" r:id="rId25" imgW="177480" imgH="164880" progId="Equation.DSMT4">
                  <p:embed/>
                </p:oleObj>
              </mc:Choice>
              <mc:Fallback>
                <p:oleObj name="Equation" r:id="rId25" imgW="177480" imgH="1648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4575" y="2747963"/>
                        <a:ext cx="34448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09" name="Object 29"/>
          <p:cNvGraphicFramePr>
            <a:graphicFrameLocks noChangeAspect="1"/>
          </p:cNvGraphicFramePr>
          <p:nvPr/>
        </p:nvGraphicFramePr>
        <p:xfrm>
          <a:off x="6111875" y="1882775"/>
          <a:ext cx="3698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4" name="Equation" r:id="rId27" imgW="190440" imgH="203040" progId="Equation.DSMT4">
                  <p:embed/>
                </p:oleObj>
              </mc:Choice>
              <mc:Fallback>
                <p:oleObj name="Equation" r:id="rId27" imgW="190440" imgH="2030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5" y="1882775"/>
                        <a:ext cx="3698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0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6</a:t>
            </a:r>
            <a:r>
              <a:rPr lang="zh-CN" altLang="en-US" dirty="0" smtClean="0">
                <a:latin typeface="Times New Roman" panose="02020603050405020304" pitchFamily="18" charset="0"/>
              </a:rPr>
              <a:t>、符号</a:t>
            </a:r>
            <a:r>
              <a:rPr lang="zh-CN" altLang="en-US" dirty="0">
                <a:latin typeface="Times New Roman" panose="02020603050405020304" pitchFamily="18" charset="0"/>
              </a:rPr>
              <a:t>约定下像的横向放大率</a:t>
            </a:r>
          </a:p>
        </p:txBody>
      </p:sp>
      <p:sp>
        <p:nvSpPr>
          <p:cNvPr id="583711" name="Text Box 31"/>
          <p:cNvSpPr txBox="1">
            <a:spLocks noChangeArrowheads="1"/>
          </p:cNvSpPr>
          <p:nvPr/>
        </p:nvSpPr>
        <p:spPr bwMode="auto">
          <a:xfrm>
            <a:off x="539750" y="36449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折射球面</a:t>
            </a:r>
          </a:p>
        </p:txBody>
      </p:sp>
      <p:sp>
        <p:nvSpPr>
          <p:cNvPr id="583712" name="Text Box 32"/>
          <p:cNvSpPr txBox="1">
            <a:spLocks noChangeArrowheads="1"/>
          </p:cNvSpPr>
          <p:nvPr/>
        </p:nvSpPr>
        <p:spPr bwMode="auto">
          <a:xfrm>
            <a:off x="539750" y="479742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反射球面</a:t>
            </a:r>
          </a:p>
        </p:txBody>
      </p:sp>
      <p:graphicFrame>
        <p:nvGraphicFramePr>
          <p:cNvPr id="583713" name="Object 33"/>
          <p:cNvGraphicFramePr>
            <a:graphicFrameLocks noChangeAspect="1"/>
          </p:cNvGraphicFramePr>
          <p:nvPr/>
        </p:nvGraphicFramePr>
        <p:xfrm>
          <a:off x="2720975" y="4581525"/>
          <a:ext cx="11255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5" name="Equation" r:id="rId29" imgW="482400" imgH="177480" progId="Equation.DSMT4">
                  <p:embed/>
                </p:oleObj>
              </mc:Choice>
              <mc:Fallback>
                <p:oleObj name="Equation" r:id="rId29" imgW="482400" imgH="177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4581525"/>
                        <a:ext cx="11255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4" name="Object 34"/>
          <p:cNvGraphicFramePr>
            <a:graphicFrameLocks noChangeAspect="1"/>
          </p:cNvGraphicFramePr>
          <p:nvPr/>
        </p:nvGraphicFramePr>
        <p:xfrm>
          <a:off x="2720975" y="5157788"/>
          <a:ext cx="12747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6" name="Equation" r:id="rId31" imgW="545760" imgH="177480" progId="Equation.DSMT4">
                  <p:embed/>
                </p:oleObj>
              </mc:Choice>
              <mc:Fallback>
                <p:oleObj name="Equation" r:id="rId31" imgW="545760" imgH="1774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5157788"/>
                        <a:ext cx="127476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5" name="Object 35"/>
          <p:cNvGraphicFramePr>
            <a:graphicFrameLocks noChangeAspect="1"/>
          </p:cNvGraphicFramePr>
          <p:nvPr/>
        </p:nvGraphicFramePr>
        <p:xfrm>
          <a:off x="4697413" y="4670425"/>
          <a:ext cx="124301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7" name="Equation" r:id="rId33" imgW="533160" imgH="393480" progId="Equation.DSMT4">
                  <p:embed/>
                </p:oleObj>
              </mc:Choice>
              <mc:Fallback>
                <p:oleObj name="Equation" r:id="rId33" imgW="533160" imgH="3934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4670425"/>
                        <a:ext cx="1243012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1" grpId="0"/>
      <p:bldP spid="5837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467544" y="815359"/>
            <a:ext cx="39135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补充</a:t>
            </a:r>
            <a:r>
              <a:rPr kumimoji="1" lang="zh-CN" altLang="en-US" sz="2400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说明</a:t>
            </a:r>
            <a:endParaRPr kumimoji="1" lang="zh-CN" altLang="en-US" sz="2400" dirty="0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2656" y="1291520"/>
            <a:ext cx="81838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1147763">
              <a:lnSpc>
                <a:spcPct val="120000"/>
              </a:lnSpc>
            </a:pPr>
            <a:r>
              <a:rPr lang="zh-CN" altLang="en-US" sz="2200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en-US" sz="2200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）长度度量与角度量的正负无关，各自遵守相应的符号规则</a:t>
            </a:r>
            <a:r>
              <a:rPr lang="zh-CN" altLang="en-US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  <a:endParaRPr lang="zh-CN" altLang="en-US" sz="2200" dirty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2656" y="2348880"/>
            <a:ext cx="775175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1147763" algn="just">
              <a:lnSpc>
                <a:spcPct val="120000"/>
              </a:lnSpc>
            </a:pPr>
            <a:r>
              <a:rPr lang="zh-CN" altLang="en-US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</a:t>
            </a:r>
            <a:r>
              <a:rPr lang="zh-CN" altLang="en-US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</a:t>
            </a:r>
            <a:r>
              <a:rPr lang="zh-CN" altLang="en-US" sz="2200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符号规则与全正图形的规定并不矛盾，在光路图中的长度量与角度量均为几何量，只能取正值，而实际计算时，这些量又成为代数</a:t>
            </a:r>
            <a:r>
              <a:rPr lang="zh-CN" altLang="en-US" sz="22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量</a:t>
            </a:r>
            <a:r>
              <a:rPr lang="zh-CN" altLang="en-US" sz="220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，可取负值，这样</a:t>
            </a:r>
            <a:r>
              <a:rPr lang="zh-CN" altLang="en-US" sz="2200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才能保证所导出公式的普适性</a:t>
            </a:r>
            <a:r>
              <a:rPr lang="zh-CN" altLang="en-US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  <a:endParaRPr lang="zh-CN" altLang="en-US" sz="2200" dirty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5624" y="3747512"/>
            <a:ext cx="775175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1147763" algn="just">
              <a:lnSpc>
                <a:spcPct val="120000"/>
              </a:lnSpc>
            </a:pPr>
            <a:r>
              <a:rPr lang="zh-CN" altLang="en-US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zh-CN" altLang="en-US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）不同教材采用的符号规则可能不同，但结论相同。这也说明了公式描述的普适性。</a:t>
            </a:r>
            <a:endParaRPr lang="zh-CN" altLang="en-US" sz="2200" dirty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7500" y="332656"/>
            <a:ext cx="575670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just">
              <a:lnSpc>
                <a:spcPct val="125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例题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36120" y="1992057"/>
            <a:ext cx="1908336" cy="2160240"/>
            <a:chOff x="395288" y="2780928"/>
            <a:chExt cx="2487612" cy="3024187"/>
          </a:xfrm>
        </p:grpSpPr>
        <p:pic>
          <p:nvPicPr>
            <p:cNvPr id="5" name="Picture 6" descr="习题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2780928"/>
              <a:ext cx="2487612" cy="3024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6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7231938"/>
                </p:ext>
              </p:extLst>
            </p:nvPr>
          </p:nvGraphicFramePr>
          <p:xfrm>
            <a:off x="1116013" y="4581153"/>
            <a:ext cx="455612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3157" name="公式" r:id="rId4" imgW="190500" imgH="228600" progId="Equation.3">
                    <p:embed/>
                  </p:oleObj>
                </mc:Choice>
                <mc:Fallback>
                  <p:oleObj name="公式" r:id="rId4" imgW="190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6013" y="4581153"/>
                          <a:ext cx="455612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7412683"/>
                </p:ext>
              </p:extLst>
            </p:nvPr>
          </p:nvGraphicFramePr>
          <p:xfrm>
            <a:off x="1130300" y="3630240"/>
            <a:ext cx="425450" cy="576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3158" name="公式" r:id="rId6" imgW="177646" imgH="241091" progId="Equation.3">
                    <p:embed/>
                  </p:oleObj>
                </mc:Choice>
                <mc:Fallback>
                  <p:oleObj name="公式" r:id="rId6" imgW="177646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0300" y="3630240"/>
                          <a:ext cx="425450" cy="576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799239"/>
                </p:ext>
              </p:extLst>
            </p:nvPr>
          </p:nvGraphicFramePr>
          <p:xfrm>
            <a:off x="1130300" y="2925390"/>
            <a:ext cx="42545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3159" name="公式" r:id="rId8" imgW="177646" imgH="228402" progId="Equation.3">
                    <p:embed/>
                  </p:oleObj>
                </mc:Choice>
                <mc:Fallback>
                  <p:oleObj name="公式" r:id="rId8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0300" y="2925390"/>
                          <a:ext cx="425450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329778"/>
              </p:ext>
            </p:extLst>
          </p:nvPr>
        </p:nvGraphicFramePr>
        <p:xfrm>
          <a:off x="2976712" y="2059880"/>
          <a:ext cx="4272890" cy="86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160" name="Equation" r:id="rId10" imgW="2260600" imgH="457200" progId="Equation.DSMT4">
                  <p:embed/>
                </p:oleObj>
              </mc:Choice>
              <mc:Fallback>
                <p:oleObj name="Equation" r:id="rId10" imgW="2260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712" y="2059880"/>
                        <a:ext cx="4272890" cy="865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77926"/>
              </p:ext>
            </p:extLst>
          </p:nvPr>
        </p:nvGraphicFramePr>
        <p:xfrm>
          <a:off x="2987824" y="2852936"/>
          <a:ext cx="4392317" cy="865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161" name="Equation" r:id="rId12" imgW="2324100" imgH="457200" progId="Equation.DSMT4">
                  <p:embed/>
                </p:oleObj>
              </mc:Choice>
              <mc:Fallback>
                <p:oleObj name="Equation" r:id="rId12" imgW="23241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852936"/>
                        <a:ext cx="4392317" cy="865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68191" y="4148497"/>
            <a:ext cx="20233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200" i="1" dirty="0"/>
              <a:t>Q</a:t>
            </a:r>
            <a:r>
              <a:rPr lang="zh-CN" altLang="en-US" sz="2200" dirty="0"/>
              <a:t>第一次成像 </a:t>
            </a:r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473243"/>
              </p:ext>
            </p:extLst>
          </p:nvPr>
        </p:nvGraphicFramePr>
        <p:xfrm>
          <a:off x="2591502" y="3949308"/>
          <a:ext cx="1606277" cy="829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162" name="公式" r:id="rId14" imgW="889000" imgH="457200" progId="Equation.3">
                  <p:embed/>
                </p:oleObj>
              </mc:Choice>
              <mc:Fallback>
                <p:oleObj name="公式" r:id="rId14" imgW="88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1502" y="3949308"/>
                        <a:ext cx="1606277" cy="829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770304"/>
              </p:ext>
            </p:extLst>
          </p:nvPr>
        </p:nvGraphicFramePr>
        <p:xfrm>
          <a:off x="4667473" y="3933056"/>
          <a:ext cx="4081364" cy="1042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163" name="Equation" r:id="rId16" imgW="2374900" imgH="609600" progId="Equation.DSMT4">
                  <p:embed/>
                </p:oleObj>
              </mc:Choice>
              <mc:Fallback>
                <p:oleObj name="Equation" r:id="rId16" imgW="23749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473" y="3933056"/>
                        <a:ext cx="4081364" cy="1042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79512" y="901452"/>
            <a:ext cx="8569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、一个等曲率双凸透镜，放在水面上。球面半径为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，中心厚度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2cm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，玻璃和水的折射率分别为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1.50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1.33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。透镜下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处物点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Q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。计算两曲面的光焦度，并计算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Q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点像的位置。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59332" y="4870321"/>
            <a:ext cx="522130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defRPr sz="2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r>
              <a:rPr lang="zh-CN" altLang="en-US" dirty="0"/>
              <a:t>第二次成像，</a:t>
            </a:r>
            <a:r>
              <a:rPr lang="zh-CN" altLang="en-US" dirty="0" smtClean="0"/>
              <a:t>物距 </a:t>
            </a:r>
            <a:r>
              <a:rPr lang="en-US" altLang="zh-CN" i="1" dirty="0" smtClean="0"/>
              <a:t>s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=0.02+0.054=0.074m </a:t>
            </a:r>
            <a:endParaRPr lang="en-US" altLang="zh-CN" dirty="0"/>
          </a:p>
        </p:txBody>
      </p:sp>
      <p:graphicFrame>
        <p:nvGraphicFramePr>
          <p:cNvPr id="1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212447"/>
              </p:ext>
            </p:extLst>
          </p:nvPr>
        </p:nvGraphicFramePr>
        <p:xfrm>
          <a:off x="659332" y="5336921"/>
          <a:ext cx="1799878" cy="929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164" name="公式" r:id="rId18" imgW="889000" imgH="457200" progId="Equation.3">
                  <p:embed/>
                </p:oleObj>
              </mc:Choice>
              <mc:Fallback>
                <p:oleObj name="公式" r:id="rId18" imgW="88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332" y="5336921"/>
                        <a:ext cx="1799878" cy="929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540294"/>
              </p:ext>
            </p:extLst>
          </p:nvPr>
        </p:nvGraphicFramePr>
        <p:xfrm>
          <a:off x="2822575" y="5228977"/>
          <a:ext cx="42068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165" name="Equation" r:id="rId20" imgW="2463480" imgH="634680" progId="Equation.DSMT4">
                  <p:embed/>
                </p:oleObj>
              </mc:Choice>
              <mc:Fallback>
                <p:oleObj name="Equation" r:id="rId20" imgW="24634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5228977"/>
                        <a:ext cx="4206875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7390697" y="5366613"/>
            <a:ext cx="15737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r>
              <a:rPr lang="zh-CN" altLang="en-US" dirty="0" smtClean="0"/>
              <a:t>在前镜面下</a:t>
            </a:r>
            <a:r>
              <a:rPr lang="en-US" altLang="zh-CN" dirty="0" smtClean="0"/>
              <a:t>28cm</a:t>
            </a:r>
            <a:r>
              <a:rPr lang="zh-CN" altLang="en-US" dirty="0"/>
              <a:t>处 </a:t>
            </a:r>
          </a:p>
        </p:txBody>
      </p:sp>
    </p:spTree>
    <p:extLst>
      <p:ext uri="{BB962C8B-B14F-4D97-AF65-F5344CB8AC3E}">
        <p14:creationId xmlns:p14="http://schemas.microsoft.com/office/powerpoint/2010/main" val="170683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323528" y="997160"/>
            <a:ext cx="849694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 smtClean="0">
                <a:solidFill>
                  <a:srgbClr val="0000FF"/>
                </a:solidFill>
                <a:latin typeface="+mn-ea"/>
                <a:ea typeface="+mn-ea"/>
              </a:rPr>
              <a:t>光具组</a:t>
            </a:r>
            <a:r>
              <a:rPr lang="zh-CN" altLang="en-US" sz="2400" dirty="0" smtClean="0">
                <a:latin typeface="+mn-ea"/>
                <a:ea typeface="+mn-ea"/>
              </a:rPr>
              <a:t>（</a:t>
            </a:r>
            <a:r>
              <a:rPr lang="en-US" altLang="zh-CN" sz="2400" dirty="0" smtClean="0">
                <a:latin typeface="+mn-ea"/>
                <a:ea typeface="+mn-ea"/>
                <a:cs typeface="Times New Roman" pitchFamily="18" charset="0"/>
              </a:rPr>
              <a:t>optical system</a:t>
            </a:r>
            <a:r>
              <a:rPr lang="zh-CN" altLang="en-US" sz="2400" dirty="0" smtClean="0">
                <a:latin typeface="+mn-ea"/>
                <a:ea typeface="+mn-ea"/>
              </a:rPr>
              <a:t>）：由若干反射面和折射面组成的系统。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920182" y="1655296"/>
            <a:ext cx="3960440" cy="1317513"/>
            <a:chOff x="609600" y="2584450"/>
            <a:chExt cx="7620000" cy="2892425"/>
          </a:xfrm>
        </p:grpSpPr>
        <p:sp>
          <p:nvSpPr>
            <p:cNvPr id="22" name="Arc 4"/>
            <p:cNvSpPr>
              <a:spLocks/>
            </p:cNvSpPr>
            <p:nvPr/>
          </p:nvSpPr>
          <p:spPr bwMode="auto">
            <a:xfrm>
              <a:off x="1143000" y="2584450"/>
              <a:ext cx="914400" cy="2892425"/>
            </a:xfrm>
            <a:custGeom>
              <a:avLst/>
              <a:gdLst>
                <a:gd name="G0" fmla="+- 0 0 0"/>
                <a:gd name="G1" fmla="+- 14596 0 0"/>
                <a:gd name="G2" fmla="+- 21600 0 0"/>
                <a:gd name="T0" fmla="*/ 15922 w 21600"/>
                <a:gd name="T1" fmla="*/ 0 h 26890"/>
                <a:gd name="T2" fmla="*/ 17760 w 21600"/>
                <a:gd name="T3" fmla="*/ 26890 h 26890"/>
                <a:gd name="T4" fmla="*/ 0 w 21600"/>
                <a:gd name="T5" fmla="*/ 14596 h 26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890" fill="none" extrusionOk="0">
                  <a:moveTo>
                    <a:pt x="15922" y="-1"/>
                  </a:moveTo>
                  <a:cubicBezTo>
                    <a:pt x="19574" y="3983"/>
                    <a:pt x="21600" y="9191"/>
                    <a:pt x="21600" y="14596"/>
                  </a:cubicBezTo>
                  <a:cubicBezTo>
                    <a:pt x="21600" y="18989"/>
                    <a:pt x="20260" y="23277"/>
                    <a:pt x="17759" y="26889"/>
                  </a:cubicBezTo>
                </a:path>
                <a:path w="21600" h="26890" stroke="0" extrusionOk="0">
                  <a:moveTo>
                    <a:pt x="15922" y="-1"/>
                  </a:moveTo>
                  <a:cubicBezTo>
                    <a:pt x="19574" y="3983"/>
                    <a:pt x="21600" y="9191"/>
                    <a:pt x="21600" y="14596"/>
                  </a:cubicBezTo>
                  <a:cubicBezTo>
                    <a:pt x="21600" y="18989"/>
                    <a:pt x="20260" y="23277"/>
                    <a:pt x="17759" y="26889"/>
                  </a:cubicBezTo>
                  <a:lnTo>
                    <a:pt x="0" y="1459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3" name="Arc 5"/>
            <p:cNvSpPr>
              <a:spLocks/>
            </p:cNvSpPr>
            <p:nvPr/>
          </p:nvSpPr>
          <p:spPr bwMode="auto">
            <a:xfrm rot="10811937">
              <a:off x="3581400" y="2825750"/>
              <a:ext cx="1562100" cy="2379663"/>
            </a:xfrm>
            <a:custGeom>
              <a:avLst/>
              <a:gdLst>
                <a:gd name="G0" fmla="+- 0 0 0"/>
                <a:gd name="G1" fmla="+- 15636 0 0"/>
                <a:gd name="G2" fmla="+- 21600 0 0"/>
                <a:gd name="T0" fmla="*/ 14902 w 21600"/>
                <a:gd name="T1" fmla="*/ 0 h 32921"/>
                <a:gd name="T2" fmla="*/ 12954 w 21600"/>
                <a:gd name="T3" fmla="*/ 32921 h 32921"/>
                <a:gd name="T4" fmla="*/ 0 w 21600"/>
                <a:gd name="T5" fmla="*/ 15636 h 32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2921" fill="none" extrusionOk="0">
                  <a:moveTo>
                    <a:pt x="14902" y="-1"/>
                  </a:moveTo>
                  <a:cubicBezTo>
                    <a:pt x="19179" y="4076"/>
                    <a:pt x="21600" y="9727"/>
                    <a:pt x="21600" y="15636"/>
                  </a:cubicBezTo>
                  <a:cubicBezTo>
                    <a:pt x="21600" y="22437"/>
                    <a:pt x="18396" y="28841"/>
                    <a:pt x="12953" y="32920"/>
                  </a:cubicBezTo>
                </a:path>
                <a:path w="21600" h="32921" stroke="0" extrusionOk="0">
                  <a:moveTo>
                    <a:pt x="14902" y="-1"/>
                  </a:moveTo>
                  <a:cubicBezTo>
                    <a:pt x="19179" y="4076"/>
                    <a:pt x="21600" y="9727"/>
                    <a:pt x="21600" y="15636"/>
                  </a:cubicBezTo>
                  <a:cubicBezTo>
                    <a:pt x="21600" y="22437"/>
                    <a:pt x="18396" y="28841"/>
                    <a:pt x="12953" y="32920"/>
                  </a:cubicBezTo>
                  <a:lnTo>
                    <a:pt x="0" y="1563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4" name="Arc 6"/>
            <p:cNvSpPr>
              <a:spLocks/>
            </p:cNvSpPr>
            <p:nvPr/>
          </p:nvSpPr>
          <p:spPr bwMode="auto">
            <a:xfrm rot="10697304">
              <a:off x="2743200" y="2638425"/>
              <a:ext cx="1028700" cy="2817813"/>
            </a:xfrm>
            <a:custGeom>
              <a:avLst/>
              <a:gdLst>
                <a:gd name="G0" fmla="+- 0 0 0"/>
                <a:gd name="G1" fmla="+- 19912 0 0"/>
                <a:gd name="G2" fmla="+- 21600 0 0"/>
                <a:gd name="T0" fmla="*/ 8372 w 21600"/>
                <a:gd name="T1" fmla="*/ 0 h 38968"/>
                <a:gd name="T2" fmla="*/ 10170 w 21600"/>
                <a:gd name="T3" fmla="*/ 38968 h 38968"/>
                <a:gd name="T4" fmla="*/ 0 w 21600"/>
                <a:gd name="T5" fmla="*/ 19912 h 38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968" fill="none" extrusionOk="0">
                  <a:moveTo>
                    <a:pt x="8371" y="0"/>
                  </a:moveTo>
                  <a:cubicBezTo>
                    <a:pt x="16386" y="3370"/>
                    <a:pt x="21600" y="11217"/>
                    <a:pt x="21600" y="19912"/>
                  </a:cubicBezTo>
                  <a:cubicBezTo>
                    <a:pt x="21600" y="27886"/>
                    <a:pt x="17205" y="35213"/>
                    <a:pt x="10169" y="38967"/>
                  </a:cubicBezTo>
                </a:path>
                <a:path w="21600" h="38968" stroke="0" extrusionOk="0">
                  <a:moveTo>
                    <a:pt x="8371" y="0"/>
                  </a:moveTo>
                  <a:cubicBezTo>
                    <a:pt x="16386" y="3370"/>
                    <a:pt x="21600" y="11217"/>
                    <a:pt x="21600" y="19912"/>
                  </a:cubicBezTo>
                  <a:cubicBezTo>
                    <a:pt x="21600" y="27886"/>
                    <a:pt x="17205" y="35213"/>
                    <a:pt x="10169" y="38967"/>
                  </a:cubicBezTo>
                  <a:lnTo>
                    <a:pt x="0" y="1991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5" name="Arc 7"/>
            <p:cNvSpPr>
              <a:spLocks/>
            </p:cNvSpPr>
            <p:nvPr/>
          </p:nvSpPr>
          <p:spPr bwMode="auto">
            <a:xfrm>
              <a:off x="4114800" y="2693988"/>
              <a:ext cx="914400" cy="2728912"/>
            </a:xfrm>
            <a:custGeom>
              <a:avLst/>
              <a:gdLst>
                <a:gd name="G0" fmla="+- 0 0 0"/>
                <a:gd name="G1" fmla="+- 18180 0 0"/>
                <a:gd name="G2" fmla="+- 21600 0 0"/>
                <a:gd name="T0" fmla="*/ 11664 w 21600"/>
                <a:gd name="T1" fmla="*/ 0 h 36837"/>
                <a:gd name="T2" fmla="*/ 10884 w 21600"/>
                <a:gd name="T3" fmla="*/ 36837 h 36837"/>
                <a:gd name="T4" fmla="*/ 0 w 21600"/>
                <a:gd name="T5" fmla="*/ 18180 h 36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837" fill="none" extrusionOk="0">
                  <a:moveTo>
                    <a:pt x="11663" y="0"/>
                  </a:moveTo>
                  <a:cubicBezTo>
                    <a:pt x="17855" y="3972"/>
                    <a:pt x="21600" y="10823"/>
                    <a:pt x="21600" y="18180"/>
                  </a:cubicBezTo>
                  <a:cubicBezTo>
                    <a:pt x="21600" y="25862"/>
                    <a:pt x="17519" y="32966"/>
                    <a:pt x="10884" y="36837"/>
                  </a:cubicBezTo>
                </a:path>
                <a:path w="21600" h="36837" stroke="0" extrusionOk="0">
                  <a:moveTo>
                    <a:pt x="11663" y="0"/>
                  </a:moveTo>
                  <a:cubicBezTo>
                    <a:pt x="17855" y="3972"/>
                    <a:pt x="21600" y="10823"/>
                    <a:pt x="21600" y="18180"/>
                  </a:cubicBezTo>
                  <a:cubicBezTo>
                    <a:pt x="21600" y="25862"/>
                    <a:pt x="17519" y="32966"/>
                    <a:pt x="10884" y="36837"/>
                  </a:cubicBezTo>
                  <a:lnTo>
                    <a:pt x="0" y="1818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609600" y="4038600"/>
              <a:ext cx="76200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lgDash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5004048" y="2180308"/>
            <a:ext cx="3475693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200" dirty="0" smtClean="0">
                <a:latin typeface="+mn-ea"/>
                <a:ea typeface="+mn-ea"/>
              </a:rPr>
              <a:t>光轴：光具组的对称轴</a:t>
            </a:r>
            <a:endParaRPr lang="zh-CN" altLang="en-US" sz="2200" dirty="0">
              <a:latin typeface="+mn-ea"/>
              <a:ea typeface="+mn-ea"/>
            </a:endParaRPr>
          </a:p>
        </p:txBody>
      </p:sp>
      <p:sp>
        <p:nvSpPr>
          <p:cNvPr id="28" name="Line 9"/>
          <p:cNvSpPr>
            <a:spLocks noChangeAspect="1" noChangeShapeType="1"/>
          </p:cNvSpPr>
          <p:nvPr/>
        </p:nvSpPr>
        <p:spPr bwMode="auto">
          <a:xfrm>
            <a:off x="2085516" y="4832573"/>
            <a:ext cx="4905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anchor="ctr"/>
          <a:lstStyle/>
          <a:p>
            <a:endParaRPr lang="zh-CN" altLang="en-US">
              <a:latin typeface="+mn-ea"/>
              <a:ea typeface="+mn-ea"/>
            </a:endParaRPr>
          </a:p>
        </p:txBody>
      </p:sp>
      <p:sp>
        <p:nvSpPr>
          <p:cNvPr id="29" name="Line 11"/>
          <p:cNvSpPr>
            <a:spLocks noChangeAspect="1" noChangeShapeType="1"/>
          </p:cNvSpPr>
          <p:nvPr/>
        </p:nvSpPr>
        <p:spPr bwMode="auto">
          <a:xfrm flipV="1">
            <a:off x="2085516" y="4102323"/>
            <a:ext cx="2211387" cy="730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anchor="ctr"/>
          <a:lstStyle/>
          <a:p>
            <a:endParaRPr lang="zh-CN" altLang="en-US">
              <a:latin typeface="+mn-ea"/>
              <a:ea typeface="+mn-ea"/>
            </a:endParaRPr>
          </a:p>
        </p:txBody>
      </p:sp>
      <p:sp>
        <p:nvSpPr>
          <p:cNvPr id="30" name="Line 12"/>
          <p:cNvSpPr>
            <a:spLocks noChangeAspect="1" noChangeShapeType="1"/>
          </p:cNvSpPr>
          <p:nvPr/>
        </p:nvSpPr>
        <p:spPr bwMode="auto">
          <a:xfrm>
            <a:off x="2085516" y="4832573"/>
            <a:ext cx="2211387" cy="730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anchor="ctr"/>
          <a:lstStyle/>
          <a:p>
            <a:endParaRPr lang="zh-CN" altLang="en-US">
              <a:latin typeface="+mn-ea"/>
              <a:ea typeface="+mn-ea"/>
            </a:endParaRPr>
          </a:p>
        </p:txBody>
      </p:sp>
      <p:sp>
        <p:nvSpPr>
          <p:cNvPr id="31" name="Line 15"/>
          <p:cNvSpPr>
            <a:spLocks noChangeAspect="1" noChangeShapeType="1"/>
          </p:cNvSpPr>
          <p:nvPr/>
        </p:nvSpPr>
        <p:spPr bwMode="auto">
          <a:xfrm flipV="1">
            <a:off x="2085516" y="4459511"/>
            <a:ext cx="2211387" cy="373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anchor="ctr"/>
          <a:lstStyle/>
          <a:p>
            <a:endParaRPr lang="zh-CN" altLang="en-US">
              <a:latin typeface="+mn-ea"/>
              <a:ea typeface="+mn-ea"/>
            </a:endParaRPr>
          </a:p>
        </p:txBody>
      </p:sp>
      <p:sp>
        <p:nvSpPr>
          <p:cNvPr id="32" name="Line 16"/>
          <p:cNvSpPr>
            <a:spLocks noChangeAspect="1" noChangeShapeType="1"/>
          </p:cNvSpPr>
          <p:nvPr/>
        </p:nvSpPr>
        <p:spPr bwMode="auto">
          <a:xfrm>
            <a:off x="2085516" y="4832573"/>
            <a:ext cx="2211387" cy="3254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anchor="ctr"/>
          <a:lstStyle/>
          <a:p>
            <a:endParaRPr lang="zh-CN" altLang="en-US">
              <a:latin typeface="+mn-ea"/>
              <a:ea typeface="+mn-ea"/>
            </a:endParaRPr>
          </a:p>
        </p:txBody>
      </p:sp>
      <p:sp>
        <p:nvSpPr>
          <p:cNvPr id="33" name="Line 13"/>
          <p:cNvSpPr>
            <a:spLocks noChangeAspect="1" noChangeShapeType="1"/>
          </p:cNvSpPr>
          <p:nvPr/>
        </p:nvSpPr>
        <p:spPr bwMode="auto">
          <a:xfrm>
            <a:off x="5023978" y="4102323"/>
            <a:ext cx="1966912" cy="730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anchor="ctr"/>
          <a:lstStyle/>
          <a:p>
            <a:endParaRPr lang="zh-CN" altLang="en-US">
              <a:latin typeface="+mn-ea"/>
              <a:ea typeface="+mn-ea"/>
            </a:endParaRPr>
          </a:p>
        </p:txBody>
      </p:sp>
      <p:sp>
        <p:nvSpPr>
          <p:cNvPr id="34" name="Line 14"/>
          <p:cNvSpPr>
            <a:spLocks noChangeAspect="1" noChangeShapeType="1"/>
          </p:cNvSpPr>
          <p:nvPr/>
        </p:nvSpPr>
        <p:spPr bwMode="auto">
          <a:xfrm flipV="1">
            <a:off x="5023978" y="4832573"/>
            <a:ext cx="1966912" cy="730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anchor="ctr"/>
          <a:lstStyle/>
          <a:p>
            <a:endParaRPr lang="zh-CN" altLang="en-US">
              <a:latin typeface="+mn-ea"/>
              <a:ea typeface="+mn-ea"/>
            </a:endParaRPr>
          </a:p>
        </p:txBody>
      </p:sp>
      <p:sp>
        <p:nvSpPr>
          <p:cNvPr id="35" name="Line 17"/>
          <p:cNvSpPr>
            <a:spLocks noChangeAspect="1" noChangeShapeType="1"/>
          </p:cNvSpPr>
          <p:nvPr/>
        </p:nvSpPr>
        <p:spPr bwMode="auto">
          <a:xfrm>
            <a:off x="5023978" y="4459511"/>
            <a:ext cx="1928812" cy="357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anchor="ctr"/>
          <a:lstStyle/>
          <a:p>
            <a:endParaRPr lang="zh-CN" altLang="en-US">
              <a:latin typeface="+mn-ea"/>
              <a:ea typeface="+mn-ea"/>
            </a:endParaRPr>
          </a:p>
        </p:txBody>
      </p:sp>
      <p:sp>
        <p:nvSpPr>
          <p:cNvPr id="36" name="Line 18"/>
          <p:cNvSpPr>
            <a:spLocks noChangeAspect="1" noChangeShapeType="1"/>
          </p:cNvSpPr>
          <p:nvPr/>
        </p:nvSpPr>
        <p:spPr bwMode="auto">
          <a:xfrm flipV="1">
            <a:off x="5023978" y="4832573"/>
            <a:ext cx="1966912" cy="3254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anchor="ctr"/>
          <a:lstStyle/>
          <a:p>
            <a:endParaRPr lang="zh-CN" altLang="en-US">
              <a:latin typeface="+mn-ea"/>
              <a:ea typeface="+mn-ea"/>
            </a:endParaRPr>
          </a:p>
        </p:txBody>
      </p:sp>
      <p:sp>
        <p:nvSpPr>
          <p:cNvPr id="37" name="Line 26"/>
          <p:cNvSpPr>
            <a:spLocks noChangeAspect="1" noChangeShapeType="1"/>
          </p:cNvSpPr>
          <p:nvPr/>
        </p:nvSpPr>
        <p:spPr bwMode="auto">
          <a:xfrm>
            <a:off x="5647866" y="4832573"/>
            <a:ext cx="1190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anchor="ctr"/>
          <a:lstStyle/>
          <a:p>
            <a:endParaRPr lang="zh-CN" altLang="en-US">
              <a:latin typeface="+mn-ea"/>
              <a:ea typeface="+mn-ea"/>
            </a:endParaRPr>
          </a:p>
        </p:txBody>
      </p:sp>
      <p:sp>
        <p:nvSpPr>
          <p:cNvPr id="54" name="AutoShape 10"/>
          <p:cNvSpPr>
            <a:spLocks noChangeAspect="1" noChangeArrowheads="1"/>
          </p:cNvSpPr>
          <p:nvPr/>
        </p:nvSpPr>
        <p:spPr bwMode="auto">
          <a:xfrm>
            <a:off x="4296903" y="3988023"/>
            <a:ext cx="727075" cy="1673225"/>
          </a:xfrm>
          <a:prstGeom prst="bracketPair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rgbClr val="FF9900"/>
            </a:solidFill>
            <a:round/>
            <a:headEnd/>
            <a:tailEnd/>
          </a:ln>
        </p:spPr>
        <p:txBody>
          <a:bodyPr lIns="0" tIns="0" rIns="0" anchor="ctr"/>
          <a:lstStyle/>
          <a:p>
            <a:endParaRPr lang="zh-CN" altLang="en-US">
              <a:latin typeface="+mn-ea"/>
              <a:ea typeface="+mn-ea"/>
            </a:endParaRPr>
          </a:p>
        </p:txBody>
      </p:sp>
      <p:sp>
        <p:nvSpPr>
          <p:cNvPr id="56" name="TextBox 51"/>
          <p:cNvSpPr txBox="1"/>
          <p:nvPr/>
        </p:nvSpPr>
        <p:spPr>
          <a:xfrm>
            <a:off x="4429607" y="4140559"/>
            <a:ext cx="461665" cy="13681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+mn-ea"/>
                <a:ea typeface="+mn-ea"/>
              </a:rPr>
              <a:t>光具组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57" name="Text Box 29"/>
          <p:cNvSpPr txBox="1">
            <a:spLocks noChangeAspect="1" noChangeArrowheads="1"/>
          </p:cNvSpPr>
          <p:nvPr/>
        </p:nvSpPr>
        <p:spPr bwMode="auto">
          <a:xfrm>
            <a:off x="1761666" y="4659536"/>
            <a:ext cx="2540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1400" b="1" i="1" dirty="0">
                <a:solidFill>
                  <a:srgbClr val="000099"/>
                </a:solidFill>
                <a:latin typeface="+mn-ea"/>
                <a:ea typeface="+mn-ea"/>
              </a:rPr>
              <a:t>Q</a:t>
            </a:r>
            <a:endParaRPr lang="en-US" altLang="zh-CN" sz="1400" b="1" dirty="0">
              <a:solidFill>
                <a:srgbClr val="000099"/>
              </a:solidFill>
              <a:latin typeface="+mn-ea"/>
              <a:ea typeface="+mn-ea"/>
            </a:endParaRPr>
          </a:p>
        </p:txBody>
      </p:sp>
      <p:sp>
        <p:nvSpPr>
          <p:cNvPr id="58" name="Text Box 30"/>
          <p:cNvSpPr txBox="1">
            <a:spLocks noChangeAspect="1" noChangeArrowheads="1"/>
          </p:cNvSpPr>
          <p:nvPr/>
        </p:nvSpPr>
        <p:spPr bwMode="auto">
          <a:xfrm>
            <a:off x="7032166" y="4680173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1400" b="1" i="1" dirty="0">
                <a:solidFill>
                  <a:srgbClr val="000099"/>
                </a:solidFill>
                <a:latin typeface="+mn-ea"/>
                <a:ea typeface="+mn-ea"/>
              </a:rPr>
              <a:t>Q'</a:t>
            </a:r>
            <a:endParaRPr lang="en-US" altLang="zh-CN" sz="1400" b="1" dirty="0">
              <a:solidFill>
                <a:srgbClr val="000099"/>
              </a:solidFill>
              <a:latin typeface="+mn-ea"/>
              <a:ea typeface="+mn-ea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23528" y="3373424"/>
            <a:ext cx="8496944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00FF"/>
                </a:solidFill>
                <a:latin typeface="+mn-ea"/>
                <a:ea typeface="+mn-ea"/>
              </a:rPr>
              <a:t>理想光具组</a:t>
            </a:r>
            <a:r>
              <a:rPr lang="zh-CN" altLang="en-US" sz="2400" dirty="0" smtClean="0">
                <a:latin typeface="+mn-ea"/>
                <a:ea typeface="+mn-ea"/>
              </a:rPr>
              <a:t>：使通过系统的同心光束仍然保持同心性的光具组。</a:t>
            </a:r>
            <a:endParaRPr lang="zh-CN" altLang="en-US" sz="2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274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467544" y="1484784"/>
            <a:ext cx="8496944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>
                <a:solidFill>
                  <a:prstClr val="black"/>
                </a:solidFill>
                <a:latin typeface="+mn-ea"/>
                <a:ea typeface="+mn-ea"/>
              </a:rPr>
              <a:t>物</a:t>
            </a:r>
            <a:r>
              <a:rPr lang="zh-CN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点：对光具组来说，入射光线的发光点或同心光束的顶点。</a:t>
            </a:r>
            <a:endParaRPr lang="en-US" altLang="zh-CN" sz="2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实物点：发出同心光束的物点。</a:t>
            </a:r>
            <a:endParaRPr lang="en-US" altLang="zh-CN" sz="2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虚物点：会聚入射光线的顶点、或入射同心光束延长线的交点。</a:t>
            </a:r>
            <a:endParaRPr lang="zh-CN" altLang="en-US" sz="2400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>
            <a:off x="1395389" y="4370937"/>
            <a:ext cx="1320695" cy="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 flipV="1">
            <a:off x="1403648" y="3530152"/>
            <a:ext cx="1312436" cy="769986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1331089" y="4375229"/>
            <a:ext cx="1384995" cy="777381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2" name="Text Box 1202"/>
          <p:cNvSpPr txBox="1">
            <a:spLocks noChangeArrowheads="1"/>
          </p:cNvSpPr>
          <p:nvPr/>
        </p:nvSpPr>
        <p:spPr bwMode="auto">
          <a:xfrm>
            <a:off x="2219787" y="5350445"/>
            <a:ext cx="748923" cy="4387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2200"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2400"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000"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»"/>
              <a:defRPr>
                <a:latin typeface="微软雅黑" pitchFamily="34" charset="-122"/>
                <a:ea typeface="微软雅黑" pitchFamily="34" charset="-122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实物</a:t>
            </a:r>
            <a:endParaRPr kumimoji="0" lang="zh-CN" alt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2716084" y="3359999"/>
            <a:ext cx="727075" cy="1866463"/>
            <a:chOff x="1920677" y="1541326"/>
            <a:chExt cx="727075" cy="1673225"/>
          </a:xfrm>
        </p:grpSpPr>
        <p:sp>
          <p:nvSpPr>
            <p:cNvPr id="44" name="AutoShape 10"/>
            <p:cNvSpPr>
              <a:spLocks noChangeAspect="1" noChangeArrowheads="1"/>
            </p:cNvSpPr>
            <p:nvPr/>
          </p:nvSpPr>
          <p:spPr bwMode="auto">
            <a:xfrm>
              <a:off x="1920677" y="1541326"/>
              <a:ext cx="727075" cy="1673225"/>
            </a:xfrm>
            <a:prstGeom prst="bracketPair">
              <a:avLst>
                <a:gd name="adj" fmla="val 16667"/>
              </a:avLst>
            </a:prstGeom>
            <a:solidFill>
              <a:srgbClr val="FFFF00"/>
            </a:solidFill>
            <a:ln w="2857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tIns="0" rIns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45" name="TextBox 16"/>
            <p:cNvSpPr txBox="1"/>
            <p:nvPr/>
          </p:nvSpPr>
          <p:spPr>
            <a:xfrm>
              <a:off x="2022604" y="1693862"/>
              <a:ext cx="492443" cy="136815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0" cap="none" spc="6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光具组</a:t>
              </a:r>
            </a:p>
          </p:txBody>
        </p:sp>
      </p:grpSp>
      <p:sp>
        <p:nvSpPr>
          <p:cNvPr id="46" name="椭圆 45"/>
          <p:cNvSpPr/>
          <p:nvPr/>
        </p:nvSpPr>
        <p:spPr>
          <a:xfrm>
            <a:off x="1331640" y="4298929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4716016" y="4370937"/>
            <a:ext cx="14478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8" name="Line 10"/>
          <p:cNvSpPr>
            <a:spLocks noChangeShapeType="1"/>
          </p:cNvSpPr>
          <p:nvPr/>
        </p:nvSpPr>
        <p:spPr bwMode="auto">
          <a:xfrm>
            <a:off x="4871201" y="3360000"/>
            <a:ext cx="1261725" cy="554946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V="1">
            <a:off x="4871200" y="4784019"/>
            <a:ext cx="1258873" cy="455893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V="1">
            <a:off x="6852682" y="4142337"/>
            <a:ext cx="99060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>
            <a:off x="6781078" y="4141902"/>
            <a:ext cx="1391321" cy="496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52" name="Line 15"/>
          <p:cNvSpPr>
            <a:spLocks noChangeShapeType="1"/>
          </p:cNvSpPr>
          <p:nvPr/>
        </p:nvSpPr>
        <p:spPr bwMode="auto">
          <a:xfrm>
            <a:off x="6842972" y="4370937"/>
            <a:ext cx="1113404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7347982" y="4275477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6130074" y="3342246"/>
            <a:ext cx="727075" cy="1866463"/>
            <a:chOff x="1920677" y="1541326"/>
            <a:chExt cx="727075" cy="1673225"/>
          </a:xfrm>
        </p:grpSpPr>
        <p:sp>
          <p:nvSpPr>
            <p:cNvPr id="60" name="AutoShape 10"/>
            <p:cNvSpPr>
              <a:spLocks noChangeAspect="1" noChangeArrowheads="1"/>
            </p:cNvSpPr>
            <p:nvPr/>
          </p:nvSpPr>
          <p:spPr bwMode="auto">
            <a:xfrm>
              <a:off x="1920677" y="1541326"/>
              <a:ext cx="727075" cy="1673225"/>
            </a:xfrm>
            <a:prstGeom prst="bracketPair">
              <a:avLst>
                <a:gd name="adj" fmla="val 16667"/>
              </a:avLst>
            </a:prstGeom>
            <a:solidFill>
              <a:srgbClr val="FFFF00"/>
            </a:solidFill>
            <a:ln w="2857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tIns="0" rIns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61" name="TextBox 32"/>
            <p:cNvSpPr txBox="1"/>
            <p:nvPr/>
          </p:nvSpPr>
          <p:spPr>
            <a:xfrm>
              <a:off x="2022604" y="1693862"/>
              <a:ext cx="492443" cy="136815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0" cap="none" spc="6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光具组</a:t>
              </a:r>
            </a:p>
          </p:txBody>
        </p:sp>
      </p:grpSp>
      <p:sp>
        <p:nvSpPr>
          <p:cNvPr id="62" name="Text Box 1202"/>
          <p:cNvSpPr txBox="1">
            <a:spLocks noChangeArrowheads="1"/>
          </p:cNvSpPr>
          <p:nvPr/>
        </p:nvSpPr>
        <p:spPr bwMode="auto">
          <a:xfrm>
            <a:off x="6103759" y="5239913"/>
            <a:ext cx="748923" cy="4387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2200"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2400"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000"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»"/>
              <a:defRPr>
                <a:latin typeface="微软雅黑" pitchFamily="34" charset="-122"/>
                <a:ea typeface="微软雅黑" pitchFamily="34" charset="-122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虚物</a:t>
            </a:r>
            <a:endParaRPr kumimoji="0" lang="zh-CN" alt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698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467544" y="1484784"/>
            <a:ext cx="8496944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像点：经过光具组后，出射同心光束的光心交点或顶点。</a:t>
            </a:r>
            <a:endParaRPr lang="en-US" altLang="zh-CN" sz="2400" dirty="0" smtClean="0">
              <a:latin typeface="+mn-ea"/>
              <a:ea typeface="+mn-ea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实像点：会聚同心光束的顶点。</a:t>
            </a:r>
            <a:endParaRPr lang="en-US" altLang="zh-CN" sz="2400" dirty="0">
              <a:latin typeface="+mn-ea"/>
              <a:ea typeface="+mn-ea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虚像点：发散同心光束反向延长线的顶点。</a:t>
            </a:r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>
            <a:off x="1817761" y="4296710"/>
            <a:ext cx="1828800" cy="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/>
            <a:endParaRPr lang="zh-CN" altLang="en-US">
              <a:latin typeface="+mn-ea"/>
              <a:ea typeface="+mn-ea"/>
            </a:endParaRPr>
          </a:p>
        </p:txBody>
      </p:sp>
      <p:sp>
        <p:nvSpPr>
          <p:cNvPr id="41" name="Line 6"/>
          <p:cNvSpPr>
            <a:spLocks noChangeShapeType="1"/>
          </p:cNvSpPr>
          <p:nvPr/>
        </p:nvSpPr>
        <p:spPr bwMode="auto">
          <a:xfrm>
            <a:off x="1817761" y="3534710"/>
            <a:ext cx="1828800" cy="7620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/>
            <a:endParaRPr lang="zh-CN" altLang="en-US">
              <a:latin typeface="+mn-ea"/>
              <a:ea typeface="+mn-ea"/>
            </a:endParaRP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 flipV="1">
            <a:off x="1817761" y="4296710"/>
            <a:ext cx="1828800" cy="6858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/>
            <a:endParaRPr lang="zh-CN" altLang="en-US">
              <a:latin typeface="+mn-ea"/>
              <a:ea typeface="+mn-ea"/>
            </a:endParaRPr>
          </a:p>
        </p:txBody>
      </p:sp>
      <p:sp>
        <p:nvSpPr>
          <p:cNvPr id="43" name="Text Box 1202"/>
          <p:cNvSpPr txBox="1">
            <a:spLocks noChangeArrowheads="1"/>
          </p:cNvSpPr>
          <p:nvPr/>
        </p:nvSpPr>
        <p:spPr bwMode="auto">
          <a:xfrm>
            <a:off x="1058021" y="5152235"/>
            <a:ext cx="748923" cy="4387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2200"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2400"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000"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»"/>
              <a:defRPr>
                <a:latin typeface="微软雅黑" pitchFamily="34" charset="-122"/>
                <a:ea typeface="微软雅黑" pitchFamily="34" charset="-122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just"/>
            <a:r>
              <a:rPr lang="zh-CN" altLang="en-US" dirty="0">
                <a:latin typeface="+mn-ea"/>
                <a:ea typeface="+mn-ea"/>
              </a:rPr>
              <a:t>实像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1084336" y="3285772"/>
            <a:ext cx="727075" cy="1866463"/>
            <a:chOff x="1920677" y="1541326"/>
            <a:chExt cx="727075" cy="1673225"/>
          </a:xfrm>
        </p:grpSpPr>
        <p:sp>
          <p:nvSpPr>
            <p:cNvPr id="45" name="AutoShape 10"/>
            <p:cNvSpPr>
              <a:spLocks noChangeAspect="1" noChangeArrowheads="1"/>
            </p:cNvSpPr>
            <p:nvPr/>
          </p:nvSpPr>
          <p:spPr bwMode="auto">
            <a:xfrm>
              <a:off x="1920677" y="1541326"/>
              <a:ext cx="727075" cy="1673225"/>
            </a:xfrm>
            <a:prstGeom prst="bracketPair">
              <a:avLst>
                <a:gd name="adj" fmla="val 16667"/>
              </a:avLst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anchor="ctr"/>
            <a:lstStyle/>
            <a:p>
              <a:pPr algn="just"/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46" name="TextBox 16"/>
            <p:cNvSpPr txBox="1"/>
            <p:nvPr/>
          </p:nvSpPr>
          <p:spPr>
            <a:xfrm>
              <a:off x="2022605" y="1693862"/>
              <a:ext cx="492443" cy="136815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lang="zh-CN" altLang="en-US" sz="2000" b="1" spc="600" dirty="0" smtClean="0">
                  <a:latin typeface="+mn-ea"/>
                  <a:ea typeface="+mn-ea"/>
                </a:rPr>
                <a:t>光具组</a:t>
              </a:r>
              <a:endParaRPr lang="zh-CN" altLang="en-US" sz="2000" b="1" spc="600" dirty="0">
                <a:latin typeface="+mn-ea"/>
                <a:ea typeface="+mn-ea"/>
              </a:endParaRPr>
            </a:p>
          </p:txBody>
        </p:sp>
      </p:grpSp>
      <p:sp>
        <p:nvSpPr>
          <p:cNvPr id="47" name="椭圆 46"/>
          <p:cNvSpPr/>
          <p:nvPr/>
        </p:nvSpPr>
        <p:spPr>
          <a:xfrm>
            <a:off x="3585095" y="422470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>
              <a:latin typeface="+mn-ea"/>
            </a:endParaRPr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6395066" y="4297919"/>
            <a:ext cx="14478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/>
            <a:endParaRPr lang="zh-CN" altLang="en-US">
              <a:latin typeface="+mn-ea"/>
              <a:ea typeface="+mn-ea"/>
            </a:endParaRPr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 flipV="1">
            <a:off x="6395066" y="3078719"/>
            <a:ext cx="1219200" cy="5334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/>
            <a:endParaRPr lang="zh-CN" altLang="en-US">
              <a:latin typeface="+mn-ea"/>
              <a:ea typeface="+mn-ea"/>
            </a:endParaRPr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6395066" y="4831319"/>
            <a:ext cx="1447800" cy="5334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/>
            <a:endParaRPr lang="zh-CN" altLang="en-US">
              <a:latin typeface="+mn-ea"/>
              <a:ea typeface="+mn-ea"/>
            </a:endParaRP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 flipV="1">
            <a:off x="4947266" y="3840719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/>
            <a:endParaRPr lang="zh-CN" altLang="en-US">
              <a:latin typeface="+mn-ea"/>
              <a:ea typeface="+mn-ea"/>
            </a:endParaRPr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>
            <a:off x="4947266" y="4297919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/>
            <a:endParaRPr lang="zh-CN" altLang="en-US">
              <a:latin typeface="+mn-ea"/>
              <a:ea typeface="+mn-ea"/>
            </a:endParaRPr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>
            <a:off x="4947266" y="4297919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/>
            <a:endParaRPr lang="zh-CN" altLang="en-US">
              <a:latin typeface="+mn-ea"/>
              <a:ea typeface="+mn-ea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4870574" y="4225911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>
              <a:latin typeface="+mn-ea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5782613" y="3268019"/>
            <a:ext cx="727075" cy="1866463"/>
            <a:chOff x="1920677" y="1541326"/>
            <a:chExt cx="727075" cy="1673225"/>
          </a:xfrm>
        </p:grpSpPr>
        <p:sp>
          <p:nvSpPr>
            <p:cNvPr id="61" name="AutoShape 10"/>
            <p:cNvSpPr>
              <a:spLocks noChangeAspect="1" noChangeArrowheads="1"/>
            </p:cNvSpPr>
            <p:nvPr/>
          </p:nvSpPr>
          <p:spPr bwMode="auto">
            <a:xfrm>
              <a:off x="1920677" y="1541326"/>
              <a:ext cx="727075" cy="1673225"/>
            </a:xfrm>
            <a:prstGeom prst="bracketPair">
              <a:avLst>
                <a:gd name="adj" fmla="val 16667"/>
              </a:avLst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anchor="ctr"/>
            <a:lstStyle/>
            <a:p>
              <a:pPr algn="just"/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62" name="TextBox 32"/>
            <p:cNvSpPr txBox="1"/>
            <p:nvPr/>
          </p:nvSpPr>
          <p:spPr>
            <a:xfrm>
              <a:off x="2022605" y="1693862"/>
              <a:ext cx="492443" cy="136815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lang="zh-CN" altLang="en-US" sz="2000" b="1" spc="600" dirty="0" smtClean="0">
                  <a:latin typeface="+mn-ea"/>
                  <a:ea typeface="+mn-ea"/>
                </a:rPr>
                <a:t>光具组</a:t>
              </a:r>
              <a:endParaRPr lang="zh-CN" altLang="en-US" sz="2000" b="1" spc="600" dirty="0">
                <a:latin typeface="+mn-ea"/>
                <a:ea typeface="+mn-ea"/>
              </a:endParaRPr>
            </a:p>
          </p:txBody>
        </p:sp>
      </p:grpSp>
      <p:sp>
        <p:nvSpPr>
          <p:cNvPr id="63" name="Text Box 1202"/>
          <p:cNvSpPr txBox="1">
            <a:spLocks noChangeArrowheads="1"/>
          </p:cNvSpPr>
          <p:nvPr/>
        </p:nvSpPr>
        <p:spPr bwMode="auto">
          <a:xfrm>
            <a:off x="5785466" y="5229200"/>
            <a:ext cx="748923" cy="4387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2200"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2400"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000"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»"/>
              <a:defRPr>
                <a:latin typeface="微软雅黑" pitchFamily="34" charset="-122"/>
                <a:ea typeface="微软雅黑" pitchFamily="34" charset="-122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just"/>
            <a:r>
              <a:rPr lang="zh-CN" altLang="en-US" dirty="0">
                <a:latin typeface="+mn-ea"/>
                <a:ea typeface="+mn-ea"/>
              </a:rPr>
              <a:t>虚</a:t>
            </a:r>
            <a:r>
              <a:rPr lang="zh-CN" altLang="en-US" dirty="0" smtClean="0">
                <a:latin typeface="+mn-ea"/>
                <a:ea typeface="+mn-ea"/>
              </a:rPr>
              <a:t>像</a:t>
            </a:r>
            <a:endParaRPr lang="zh-CN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799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3" name="Text Box 11"/>
          <p:cNvSpPr txBox="1">
            <a:spLocks noChangeArrowheads="1"/>
          </p:cNvSpPr>
          <p:nvPr/>
        </p:nvSpPr>
        <p:spPr bwMode="auto">
          <a:xfrm>
            <a:off x="1330325" y="31083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物</a:t>
            </a:r>
          </a:p>
        </p:txBody>
      </p:sp>
      <p:sp>
        <p:nvSpPr>
          <p:cNvPr id="315404" name="Text Box 12"/>
          <p:cNvSpPr txBox="1">
            <a:spLocks noChangeArrowheads="1"/>
          </p:cNvSpPr>
          <p:nvPr/>
        </p:nvSpPr>
        <p:spPr bwMode="auto">
          <a:xfrm>
            <a:off x="6084888" y="378936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像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23975"/>
          </a:xfrm>
        </p:spPr>
        <p:txBody>
          <a:bodyPr/>
          <a:lstStyle/>
          <a:p>
            <a:r>
              <a:rPr lang="zh-CN" altLang="en-US" b="1" dirty="0" smtClean="0"/>
              <a:t>入射光线所在</a:t>
            </a:r>
            <a:r>
              <a:rPr lang="zh-CN" altLang="en-US" b="1" dirty="0"/>
              <a:t>的空间为</a:t>
            </a:r>
            <a:r>
              <a:rPr lang="zh-CN" altLang="en-US" b="1" dirty="0">
                <a:solidFill>
                  <a:srgbClr val="FF0000"/>
                </a:solidFill>
                <a:ea typeface="楷体_GB2312" pitchFamily="49" charset="-122"/>
              </a:rPr>
              <a:t>物方空间</a:t>
            </a:r>
          </a:p>
          <a:p>
            <a:r>
              <a:rPr lang="zh-CN" altLang="en-US" b="1" dirty="0" smtClean="0"/>
              <a:t>出射光线所在</a:t>
            </a:r>
            <a:r>
              <a:rPr lang="zh-CN" altLang="en-US" b="1" dirty="0"/>
              <a:t>的空间为</a:t>
            </a:r>
            <a:r>
              <a:rPr lang="zh-CN" altLang="en-US" b="1" dirty="0">
                <a:solidFill>
                  <a:srgbClr val="0000FF"/>
                </a:solidFill>
                <a:ea typeface="楷体_GB2312" pitchFamily="49" charset="-122"/>
              </a:rPr>
              <a:t>像方空间</a:t>
            </a:r>
          </a:p>
        </p:txBody>
      </p:sp>
      <p:sp>
        <p:nvSpPr>
          <p:cNvPr id="315396" name="Oval 4"/>
          <p:cNvSpPr>
            <a:spLocks noChangeArrowheads="1"/>
          </p:cNvSpPr>
          <p:nvPr/>
        </p:nvSpPr>
        <p:spPr bwMode="auto">
          <a:xfrm>
            <a:off x="4059238" y="2781300"/>
            <a:ext cx="457200" cy="2159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397" name="Line 5"/>
          <p:cNvSpPr>
            <a:spLocks noChangeShapeType="1"/>
          </p:cNvSpPr>
          <p:nvPr/>
        </p:nvSpPr>
        <p:spPr bwMode="auto">
          <a:xfrm>
            <a:off x="1493838" y="3860800"/>
            <a:ext cx="566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5398" name="Line 6"/>
          <p:cNvSpPr>
            <a:spLocks noChangeShapeType="1"/>
          </p:cNvSpPr>
          <p:nvPr/>
        </p:nvSpPr>
        <p:spPr bwMode="auto">
          <a:xfrm flipV="1">
            <a:off x="1925638" y="3213100"/>
            <a:ext cx="0" cy="6477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399" name="Line 7"/>
          <p:cNvSpPr>
            <a:spLocks noChangeShapeType="1"/>
          </p:cNvSpPr>
          <p:nvPr/>
        </p:nvSpPr>
        <p:spPr bwMode="auto">
          <a:xfrm>
            <a:off x="6102350" y="3860800"/>
            <a:ext cx="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00" name="Line 8"/>
          <p:cNvSpPr>
            <a:spLocks noChangeShapeType="1"/>
          </p:cNvSpPr>
          <p:nvPr/>
        </p:nvSpPr>
        <p:spPr bwMode="auto">
          <a:xfrm>
            <a:off x="4284663" y="3860800"/>
            <a:ext cx="1817687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01" name="Line 9"/>
          <p:cNvSpPr>
            <a:spLocks noChangeShapeType="1"/>
          </p:cNvSpPr>
          <p:nvPr/>
        </p:nvSpPr>
        <p:spPr bwMode="auto">
          <a:xfrm>
            <a:off x="1925638" y="3213100"/>
            <a:ext cx="2376487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02" name="Line 10"/>
          <p:cNvSpPr>
            <a:spLocks noChangeShapeType="1"/>
          </p:cNvSpPr>
          <p:nvPr/>
        </p:nvSpPr>
        <p:spPr bwMode="auto">
          <a:xfrm>
            <a:off x="4302125" y="3213100"/>
            <a:ext cx="1800225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05" name="Text Box 13"/>
          <p:cNvSpPr txBox="1">
            <a:spLocks noChangeArrowheads="1"/>
          </p:cNvSpPr>
          <p:nvPr/>
        </p:nvSpPr>
        <p:spPr bwMode="auto">
          <a:xfrm>
            <a:off x="1916113" y="3932238"/>
            <a:ext cx="1816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ea typeface="楷体_GB2312" pitchFamily="49" charset="-122"/>
              </a:rPr>
              <a:t>物方空间</a:t>
            </a:r>
          </a:p>
        </p:txBody>
      </p:sp>
      <p:sp>
        <p:nvSpPr>
          <p:cNvPr id="315406" name="Text Box 14"/>
          <p:cNvSpPr txBox="1">
            <a:spLocks noChangeArrowheads="1"/>
          </p:cNvSpPr>
          <p:nvPr/>
        </p:nvSpPr>
        <p:spPr bwMode="auto">
          <a:xfrm>
            <a:off x="4859338" y="2997200"/>
            <a:ext cx="1816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0000FF"/>
                </a:solidFill>
                <a:ea typeface="楷体_GB2312" pitchFamily="49" charset="-122"/>
              </a:rPr>
              <a:t>像方空间</a:t>
            </a:r>
          </a:p>
        </p:txBody>
      </p:sp>
      <p:sp>
        <p:nvSpPr>
          <p:cNvPr id="315407" name="Text Box 15"/>
          <p:cNvSpPr txBox="1">
            <a:spLocks noChangeArrowheads="1"/>
          </p:cNvSpPr>
          <p:nvPr/>
        </p:nvSpPr>
        <p:spPr bwMode="auto">
          <a:xfrm>
            <a:off x="4930775" y="4365625"/>
            <a:ext cx="32686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/>
              <a:t>观察者，或接收器所在的空间</a:t>
            </a:r>
          </a:p>
        </p:txBody>
      </p:sp>
      <p:sp>
        <p:nvSpPr>
          <p:cNvPr id="315408" name="Text Box 16"/>
          <p:cNvSpPr txBox="1">
            <a:spLocks noChangeArrowheads="1"/>
          </p:cNvSpPr>
          <p:nvPr/>
        </p:nvSpPr>
        <p:spPr bwMode="auto">
          <a:xfrm>
            <a:off x="1533525" y="4652963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/>
              <a:t>物所在的空间</a:t>
            </a:r>
          </a:p>
        </p:txBody>
      </p:sp>
      <p:sp>
        <p:nvSpPr>
          <p:cNvPr id="315409" name="Text Box 17"/>
          <p:cNvSpPr txBox="1">
            <a:spLocks noChangeArrowheads="1"/>
          </p:cNvSpPr>
          <p:nvPr/>
        </p:nvSpPr>
        <p:spPr bwMode="auto">
          <a:xfrm>
            <a:off x="684213" y="5300663"/>
            <a:ext cx="79930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物光线经过光具成像，则经过光具的光线所在的空间就是像方</a:t>
            </a:r>
          </a:p>
        </p:txBody>
      </p:sp>
      <p:sp>
        <p:nvSpPr>
          <p:cNvPr id="315411" name="Rectangle 19"/>
          <p:cNvSpPr>
            <a:spLocks noChangeArrowheads="1"/>
          </p:cNvSpPr>
          <p:nvPr/>
        </p:nvSpPr>
        <p:spPr bwMode="auto">
          <a:xfrm>
            <a:off x="4140200" y="5773738"/>
            <a:ext cx="4095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333399"/>
                </a:solidFill>
                <a:ea typeface="华文新魏" panose="02010800040101010101" pitchFamily="2" charset="-122"/>
              </a:rPr>
              <a:t>虚像所在的空间不是像方</a:t>
            </a:r>
          </a:p>
        </p:txBody>
      </p:sp>
      <p:sp>
        <p:nvSpPr>
          <p:cNvPr id="315412" name="Arc 20"/>
          <p:cNvSpPr>
            <a:spLocks/>
          </p:cNvSpPr>
          <p:nvPr/>
        </p:nvSpPr>
        <p:spPr bwMode="auto">
          <a:xfrm>
            <a:off x="6588125" y="755650"/>
            <a:ext cx="2068513" cy="2235200"/>
          </a:xfrm>
          <a:custGeom>
            <a:avLst/>
            <a:gdLst>
              <a:gd name="G0" fmla="+- 0 0 0"/>
              <a:gd name="G1" fmla="+- 11773 0 0"/>
              <a:gd name="G2" fmla="+- 21600 0 0"/>
              <a:gd name="T0" fmla="*/ 18109 w 21600"/>
              <a:gd name="T1" fmla="*/ 0 h 23353"/>
              <a:gd name="T2" fmla="*/ 18234 w 21600"/>
              <a:gd name="T3" fmla="*/ 23353 h 23353"/>
              <a:gd name="T4" fmla="*/ 0 w 21600"/>
              <a:gd name="T5" fmla="*/ 11773 h 2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353" fill="none" extrusionOk="0">
                <a:moveTo>
                  <a:pt x="18109" y="-1"/>
                </a:moveTo>
                <a:cubicBezTo>
                  <a:pt x="20387" y="3503"/>
                  <a:pt x="21600" y="7593"/>
                  <a:pt x="21600" y="11773"/>
                </a:cubicBezTo>
                <a:cubicBezTo>
                  <a:pt x="21600" y="15874"/>
                  <a:pt x="20432" y="19890"/>
                  <a:pt x="18233" y="23352"/>
                </a:cubicBezTo>
              </a:path>
              <a:path w="21600" h="23353" stroke="0" extrusionOk="0">
                <a:moveTo>
                  <a:pt x="18109" y="-1"/>
                </a:moveTo>
                <a:cubicBezTo>
                  <a:pt x="20387" y="3503"/>
                  <a:pt x="21600" y="7593"/>
                  <a:pt x="21600" y="11773"/>
                </a:cubicBezTo>
                <a:cubicBezTo>
                  <a:pt x="21600" y="15874"/>
                  <a:pt x="20432" y="19890"/>
                  <a:pt x="18233" y="23352"/>
                </a:cubicBezTo>
                <a:lnTo>
                  <a:pt x="0" y="117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14" name="Line 22"/>
          <p:cNvSpPr>
            <a:spLocks noChangeShapeType="1"/>
          </p:cNvSpPr>
          <p:nvPr/>
        </p:nvSpPr>
        <p:spPr bwMode="auto">
          <a:xfrm flipV="1">
            <a:off x="8388350" y="692150"/>
            <a:ext cx="714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15" name="Line 23"/>
          <p:cNvSpPr>
            <a:spLocks noChangeShapeType="1"/>
          </p:cNvSpPr>
          <p:nvPr/>
        </p:nvSpPr>
        <p:spPr bwMode="auto">
          <a:xfrm flipV="1">
            <a:off x="8459788" y="836613"/>
            <a:ext cx="714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16" name="Line 24"/>
          <p:cNvSpPr>
            <a:spLocks noChangeShapeType="1"/>
          </p:cNvSpPr>
          <p:nvPr/>
        </p:nvSpPr>
        <p:spPr bwMode="auto">
          <a:xfrm flipV="1">
            <a:off x="8532813" y="981075"/>
            <a:ext cx="714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17" name="Line 25"/>
          <p:cNvSpPr>
            <a:spLocks noChangeShapeType="1"/>
          </p:cNvSpPr>
          <p:nvPr/>
        </p:nvSpPr>
        <p:spPr bwMode="auto">
          <a:xfrm flipV="1">
            <a:off x="8575675" y="1139825"/>
            <a:ext cx="714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18" name="Line 26"/>
          <p:cNvSpPr>
            <a:spLocks noChangeShapeType="1"/>
          </p:cNvSpPr>
          <p:nvPr/>
        </p:nvSpPr>
        <p:spPr bwMode="auto">
          <a:xfrm flipV="1">
            <a:off x="8632825" y="1311275"/>
            <a:ext cx="714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19" name="Line 27"/>
          <p:cNvSpPr>
            <a:spLocks noChangeShapeType="1"/>
          </p:cNvSpPr>
          <p:nvPr/>
        </p:nvSpPr>
        <p:spPr bwMode="auto">
          <a:xfrm flipV="1">
            <a:off x="8647113" y="1470025"/>
            <a:ext cx="714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20" name="Line 28"/>
          <p:cNvSpPr>
            <a:spLocks noChangeShapeType="1"/>
          </p:cNvSpPr>
          <p:nvPr/>
        </p:nvSpPr>
        <p:spPr bwMode="auto">
          <a:xfrm flipV="1">
            <a:off x="8675688" y="1700213"/>
            <a:ext cx="73025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21" name="Line 29"/>
          <p:cNvSpPr>
            <a:spLocks noChangeShapeType="1"/>
          </p:cNvSpPr>
          <p:nvPr/>
        </p:nvSpPr>
        <p:spPr bwMode="auto">
          <a:xfrm flipV="1">
            <a:off x="8675688" y="1916113"/>
            <a:ext cx="730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22" name="Line 30"/>
          <p:cNvSpPr>
            <a:spLocks noChangeShapeType="1"/>
          </p:cNvSpPr>
          <p:nvPr/>
        </p:nvSpPr>
        <p:spPr bwMode="auto">
          <a:xfrm flipV="1">
            <a:off x="8661400" y="2060575"/>
            <a:ext cx="87313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23" name="Line 31"/>
          <p:cNvSpPr>
            <a:spLocks noChangeShapeType="1"/>
          </p:cNvSpPr>
          <p:nvPr/>
        </p:nvSpPr>
        <p:spPr bwMode="auto">
          <a:xfrm flipV="1">
            <a:off x="8634413" y="2219325"/>
            <a:ext cx="10001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25" name="Line 33"/>
          <p:cNvSpPr>
            <a:spLocks noChangeShapeType="1"/>
          </p:cNvSpPr>
          <p:nvPr/>
        </p:nvSpPr>
        <p:spPr bwMode="auto">
          <a:xfrm flipV="1">
            <a:off x="8604250" y="2392363"/>
            <a:ext cx="10001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26" name="Line 34"/>
          <p:cNvSpPr>
            <a:spLocks noChangeShapeType="1"/>
          </p:cNvSpPr>
          <p:nvPr/>
        </p:nvSpPr>
        <p:spPr bwMode="auto">
          <a:xfrm flipV="1">
            <a:off x="8532813" y="2563813"/>
            <a:ext cx="10001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27" name="Line 35"/>
          <p:cNvSpPr>
            <a:spLocks noChangeShapeType="1"/>
          </p:cNvSpPr>
          <p:nvPr/>
        </p:nvSpPr>
        <p:spPr bwMode="auto">
          <a:xfrm flipV="1">
            <a:off x="8474075" y="2708275"/>
            <a:ext cx="10001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28" name="Line 36"/>
          <p:cNvSpPr>
            <a:spLocks noChangeShapeType="1"/>
          </p:cNvSpPr>
          <p:nvPr/>
        </p:nvSpPr>
        <p:spPr bwMode="auto">
          <a:xfrm flipV="1">
            <a:off x="8388350" y="2851150"/>
            <a:ext cx="10001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29" name="Text Box 37"/>
          <p:cNvSpPr txBox="1">
            <a:spLocks noChangeArrowheads="1"/>
          </p:cNvSpPr>
          <p:nvPr/>
        </p:nvSpPr>
        <p:spPr bwMode="auto">
          <a:xfrm>
            <a:off x="6516688" y="125412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物方</a:t>
            </a:r>
          </a:p>
        </p:txBody>
      </p:sp>
      <p:sp>
        <p:nvSpPr>
          <p:cNvPr id="315430" name="Text Box 38"/>
          <p:cNvSpPr txBox="1">
            <a:spLocks noChangeArrowheads="1"/>
          </p:cNvSpPr>
          <p:nvPr/>
        </p:nvSpPr>
        <p:spPr bwMode="auto">
          <a:xfrm>
            <a:off x="7261225" y="17922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像方</a:t>
            </a:r>
          </a:p>
        </p:txBody>
      </p:sp>
      <p:sp>
        <p:nvSpPr>
          <p:cNvPr id="315431" name="Line 39"/>
          <p:cNvSpPr>
            <a:spLocks noChangeShapeType="1"/>
          </p:cNvSpPr>
          <p:nvPr/>
        </p:nvSpPr>
        <p:spPr bwMode="auto">
          <a:xfrm>
            <a:off x="6659563" y="1268413"/>
            <a:ext cx="187325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32" name="Line 40"/>
          <p:cNvSpPr>
            <a:spLocks noChangeShapeType="1"/>
          </p:cNvSpPr>
          <p:nvPr/>
        </p:nvSpPr>
        <p:spPr bwMode="auto">
          <a:xfrm flipH="1">
            <a:off x="6948488" y="1268413"/>
            <a:ext cx="1584325" cy="8651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433" name="Text Box 41"/>
          <p:cNvSpPr txBox="1">
            <a:spLocks noChangeArrowheads="1"/>
          </p:cNvSpPr>
          <p:nvPr/>
        </p:nvSpPr>
        <p:spPr bwMode="auto">
          <a:xfrm>
            <a:off x="6659563" y="2987675"/>
            <a:ext cx="23764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反射镜的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物方</a:t>
            </a:r>
            <a:r>
              <a:rPr lang="zh-CN" altLang="en-US" sz="2800"/>
              <a:t>和</a:t>
            </a: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像方</a:t>
            </a:r>
            <a:r>
              <a:rPr lang="zh-CN" altLang="en-US" sz="2800"/>
              <a:t>重合</a:t>
            </a:r>
          </a:p>
        </p:txBody>
      </p:sp>
      <p:sp>
        <p:nvSpPr>
          <p:cNvPr id="315434" name="Line 42"/>
          <p:cNvSpPr>
            <a:spLocks noChangeShapeType="1"/>
          </p:cNvSpPr>
          <p:nvPr/>
        </p:nvSpPr>
        <p:spPr bwMode="auto">
          <a:xfrm>
            <a:off x="1908175" y="3213100"/>
            <a:ext cx="2376488" cy="6477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/>
      <p:bldP spid="315405" grpId="0"/>
      <p:bldP spid="315406" grpId="0"/>
      <p:bldP spid="315409" grpId="0"/>
      <p:bldP spid="315411" grpId="0"/>
      <p:bldP spid="315412" grpId="0" animBg="1"/>
      <p:bldP spid="315414" grpId="0" animBg="1"/>
      <p:bldP spid="315415" grpId="0" animBg="1"/>
      <p:bldP spid="315416" grpId="0" animBg="1"/>
      <p:bldP spid="315417" grpId="0" animBg="1"/>
      <p:bldP spid="315418" grpId="0" animBg="1"/>
      <p:bldP spid="315419" grpId="0" animBg="1"/>
      <p:bldP spid="315420" grpId="0" animBg="1"/>
      <p:bldP spid="315421" grpId="0" animBg="1"/>
      <p:bldP spid="315422" grpId="0" animBg="1"/>
      <p:bldP spid="315423" grpId="0" animBg="1"/>
      <p:bldP spid="315425" grpId="0" animBg="1"/>
      <p:bldP spid="315426" grpId="0" animBg="1"/>
      <p:bldP spid="315427" grpId="0" animBg="1"/>
      <p:bldP spid="315428" grpId="0" animBg="1"/>
      <p:bldP spid="315429" grpId="0"/>
      <p:bldP spid="315430" grpId="0"/>
      <p:bldP spid="315431" grpId="0" animBg="1"/>
      <p:bldP spid="315432" grpId="0" animBg="1"/>
      <p:bldP spid="3154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479360"/>
            <a:ext cx="7772400" cy="2209800"/>
          </a:xfrm>
        </p:spPr>
        <p:txBody>
          <a:bodyPr/>
          <a:lstStyle/>
          <a:p>
            <a:pPr algn="just"/>
            <a:r>
              <a:rPr lang="zh-CN" altLang="en-US" dirty="0" smtClean="0"/>
              <a:t>实物</a:t>
            </a:r>
            <a:r>
              <a:rPr lang="zh-CN" altLang="en-US" dirty="0"/>
              <a:t>与虚物，实像与虚像</a:t>
            </a:r>
          </a:p>
          <a:p>
            <a:pPr algn="just"/>
            <a:r>
              <a:rPr lang="zh-CN" altLang="en-US" dirty="0" smtClean="0"/>
              <a:t>物点：发出</a:t>
            </a:r>
            <a:r>
              <a:rPr lang="zh-CN" altLang="en-US" dirty="0"/>
              <a:t>同心光束的物点，为</a:t>
            </a:r>
            <a:r>
              <a:rPr lang="zh-CN" altLang="en-US" b="1" dirty="0">
                <a:solidFill>
                  <a:srgbClr val="FF0000"/>
                </a:solidFill>
                <a:ea typeface="楷体_GB2312" pitchFamily="49" charset="-122"/>
              </a:rPr>
              <a:t>实物</a:t>
            </a:r>
            <a:r>
              <a:rPr lang="zh-CN" altLang="en-US" dirty="0"/>
              <a:t>点；物方同心光束延长后汇聚所成的点，为</a:t>
            </a:r>
            <a:r>
              <a:rPr lang="zh-CN" altLang="en-US" b="1" dirty="0">
                <a:solidFill>
                  <a:srgbClr val="9900CC"/>
                </a:solidFill>
                <a:ea typeface="楷体_GB2312" pitchFamily="49" charset="-122"/>
              </a:rPr>
              <a:t>虚物</a:t>
            </a:r>
            <a:r>
              <a:rPr lang="zh-CN" altLang="en-US" dirty="0"/>
              <a:t>点。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1292225" y="37814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368425" y="3868738"/>
            <a:ext cx="2009775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1368425" y="3411538"/>
            <a:ext cx="198120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368425" y="3868738"/>
            <a:ext cx="198120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 flipV="1">
            <a:off x="5008563" y="3429000"/>
            <a:ext cx="99060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4932363" y="4267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5160963" y="4876800"/>
            <a:ext cx="83820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456363" y="38862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V="1">
            <a:off x="6380163" y="42672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608763" y="4267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349625" y="2924175"/>
            <a:ext cx="6096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130" name="Text Box 1082"/>
          <p:cNvSpPr txBox="1">
            <a:spLocks noChangeArrowheads="1"/>
          </p:cNvSpPr>
          <p:nvPr/>
        </p:nvSpPr>
        <p:spPr bwMode="auto">
          <a:xfrm>
            <a:off x="2195513" y="2636838"/>
            <a:ext cx="1000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ea typeface="楷体_GB2312" pitchFamily="49" charset="-122"/>
              </a:rPr>
              <a:t>物方</a:t>
            </a:r>
          </a:p>
        </p:txBody>
      </p:sp>
      <p:sp>
        <p:nvSpPr>
          <p:cNvPr id="131131" name="Text Box 1083"/>
          <p:cNvSpPr txBox="1">
            <a:spLocks noChangeArrowheads="1"/>
          </p:cNvSpPr>
          <p:nvPr/>
        </p:nvSpPr>
        <p:spPr bwMode="auto">
          <a:xfrm>
            <a:off x="7221538" y="4865688"/>
            <a:ext cx="1000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0000FF"/>
                </a:solidFill>
                <a:ea typeface="楷体_GB2312" pitchFamily="49" charset="-122"/>
              </a:rPr>
              <a:t>像方</a:t>
            </a:r>
          </a:p>
        </p:txBody>
      </p:sp>
      <p:sp>
        <p:nvSpPr>
          <p:cNvPr id="27664" name="Oval 16" descr="浅色上对角线"/>
          <p:cNvSpPr>
            <a:spLocks noChangeArrowheads="1"/>
          </p:cNvSpPr>
          <p:nvPr/>
        </p:nvSpPr>
        <p:spPr bwMode="auto">
          <a:xfrm>
            <a:off x="7599363" y="4191000"/>
            <a:ext cx="152400" cy="152400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999163" y="3276600"/>
            <a:ext cx="6096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132" name="Text Box 1084"/>
          <p:cNvSpPr txBox="1">
            <a:spLocks noChangeArrowheads="1"/>
          </p:cNvSpPr>
          <p:nvPr/>
        </p:nvSpPr>
        <p:spPr bwMode="auto">
          <a:xfrm>
            <a:off x="977900" y="295910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</a:rPr>
              <a:t>实物</a:t>
            </a:r>
          </a:p>
        </p:txBody>
      </p:sp>
      <p:sp>
        <p:nvSpPr>
          <p:cNvPr id="131133" name="Text Box 1085"/>
          <p:cNvSpPr txBox="1">
            <a:spLocks noChangeArrowheads="1"/>
          </p:cNvSpPr>
          <p:nvPr/>
        </p:nvSpPr>
        <p:spPr bwMode="auto">
          <a:xfrm>
            <a:off x="7235825" y="3425825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9900CC"/>
                </a:solidFill>
                <a:ea typeface="楷体_GB2312" pitchFamily="49" charset="-122"/>
              </a:rPr>
              <a:t>虚物</a:t>
            </a:r>
          </a:p>
        </p:txBody>
      </p:sp>
      <p:sp>
        <p:nvSpPr>
          <p:cNvPr id="131134" name="Rectangle 1086"/>
          <p:cNvSpPr>
            <a:spLocks noChangeArrowheads="1"/>
          </p:cNvSpPr>
          <p:nvPr/>
        </p:nvSpPr>
        <p:spPr bwMode="auto">
          <a:xfrm>
            <a:off x="3348038" y="5084763"/>
            <a:ext cx="647700" cy="13684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135" name="Line 1087"/>
          <p:cNvSpPr>
            <a:spLocks noChangeShapeType="1"/>
          </p:cNvSpPr>
          <p:nvPr/>
        </p:nvSpPr>
        <p:spPr bwMode="auto">
          <a:xfrm>
            <a:off x="1042988" y="573405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136" name="Line 1088"/>
          <p:cNvSpPr>
            <a:spLocks noChangeShapeType="1"/>
          </p:cNvSpPr>
          <p:nvPr/>
        </p:nvSpPr>
        <p:spPr bwMode="auto">
          <a:xfrm>
            <a:off x="1042988" y="5300663"/>
            <a:ext cx="11525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137" name="Line 1089"/>
          <p:cNvSpPr>
            <a:spLocks noChangeShapeType="1"/>
          </p:cNvSpPr>
          <p:nvPr/>
        </p:nvSpPr>
        <p:spPr bwMode="auto">
          <a:xfrm flipV="1">
            <a:off x="1042988" y="5734050"/>
            <a:ext cx="11525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138" name="Line 1090"/>
          <p:cNvSpPr>
            <a:spLocks noChangeShapeType="1"/>
          </p:cNvSpPr>
          <p:nvPr/>
        </p:nvSpPr>
        <p:spPr bwMode="auto">
          <a:xfrm>
            <a:off x="2195513" y="573405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140" name="Line 1092"/>
          <p:cNvSpPr>
            <a:spLocks noChangeShapeType="1"/>
          </p:cNvSpPr>
          <p:nvPr/>
        </p:nvSpPr>
        <p:spPr bwMode="auto">
          <a:xfrm>
            <a:off x="2195513" y="5732463"/>
            <a:ext cx="11525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141" name="Line 1093"/>
          <p:cNvSpPr>
            <a:spLocks noChangeShapeType="1"/>
          </p:cNvSpPr>
          <p:nvPr/>
        </p:nvSpPr>
        <p:spPr bwMode="auto">
          <a:xfrm flipV="1">
            <a:off x="2193925" y="5229225"/>
            <a:ext cx="11525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142" name="Text Box 1094"/>
          <p:cNvSpPr txBox="1">
            <a:spLocks noChangeArrowheads="1"/>
          </p:cNvSpPr>
          <p:nvPr/>
        </p:nvSpPr>
        <p:spPr bwMode="auto">
          <a:xfrm>
            <a:off x="1558925" y="587375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实物</a:t>
            </a:r>
          </a:p>
        </p:txBody>
      </p:sp>
      <p:sp>
        <p:nvSpPr>
          <p:cNvPr id="131144" name="Rectangle 1096"/>
          <p:cNvSpPr>
            <a:spLocks noChangeArrowheads="1"/>
          </p:cNvSpPr>
          <p:nvPr/>
        </p:nvSpPr>
        <p:spPr bwMode="auto">
          <a:xfrm>
            <a:off x="4284663" y="5556250"/>
            <a:ext cx="4095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a typeface="华文新魏" panose="02010800040101010101" pitchFamily="2" charset="-122"/>
              </a:rPr>
              <a:t>虚物所在的空间不是物方</a:t>
            </a:r>
          </a:p>
        </p:txBody>
      </p:sp>
      <p:sp>
        <p:nvSpPr>
          <p:cNvPr id="131145" name="Text Box 1097"/>
          <p:cNvSpPr txBox="1">
            <a:spLocks noChangeArrowheads="1"/>
          </p:cNvSpPr>
          <p:nvPr/>
        </p:nvSpPr>
        <p:spPr bwMode="auto">
          <a:xfrm>
            <a:off x="4932363" y="2708275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ea typeface="楷体_GB2312" pitchFamily="49" charset="-122"/>
              </a:rPr>
              <a:t>物方</a:t>
            </a:r>
          </a:p>
        </p:txBody>
      </p:sp>
      <p:sp>
        <p:nvSpPr>
          <p:cNvPr id="131146" name="Text Box 1098"/>
          <p:cNvSpPr txBox="1">
            <a:spLocks noChangeArrowheads="1"/>
          </p:cNvSpPr>
          <p:nvPr/>
        </p:nvSpPr>
        <p:spPr bwMode="auto">
          <a:xfrm>
            <a:off x="3924300" y="2708275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0000FF"/>
                </a:solidFill>
                <a:ea typeface="楷体_GB2312" pitchFamily="49" charset="-122"/>
              </a:rPr>
              <a:t>像方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  <p:bldP spid="27654" grpId="0" animBg="1"/>
      <p:bldP spid="27655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131132" grpId="0"/>
      <p:bldP spid="131133" grpId="0"/>
      <p:bldP spid="131135" grpId="0" animBg="1"/>
      <p:bldP spid="131136" grpId="0" animBg="1"/>
      <p:bldP spid="131137" grpId="0" animBg="1"/>
      <p:bldP spid="131138" grpId="0" animBg="1"/>
      <p:bldP spid="131140" grpId="0" animBg="1"/>
      <p:bldP spid="131141" grpId="0" animBg="1"/>
      <p:bldP spid="131142" grpId="0"/>
      <p:bldP spid="1311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571501"/>
            <a:ext cx="7772400" cy="1752600"/>
          </a:xfrm>
        </p:spPr>
        <p:txBody>
          <a:bodyPr/>
          <a:lstStyle/>
          <a:p>
            <a:r>
              <a:rPr lang="zh-CN" altLang="en-US" dirty="0"/>
              <a:t>像</a:t>
            </a:r>
            <a:r>
              <a:rPr lang="zh-CN" altLang="en-US" dirty="0" smtClean="0"/>
              <a:t>点：经过</a:t>
            </a:r>
            <a:r>
              <a:rPr lang="zh-CN" altLang="en-US" dirty="0"/>
              <a:t>光具组后的同心光束，汇聚在像方形成的点，为</a:t>
            </a:r>
            <a:r>
              <a:rPr lang="zh-CN" altLang="en-US" b="1" dirty="0">
                <a:solidFill>
                  <a:srgbClr val="FF0000"/>
                </a:solidFill>
              </a:rPr>
              <a:t>实像</a:t>
            </a:r>
            <a:r>
              <a:rPr lang="zh-CN" altLang="en-US" dirty="0"/>
              <a:t>点；像方发散的同心光束反向延长后汇聚的点，为</a:t>
            </a:r>
            <a:r>
              <a:rPr lang="zh-CN" altLang="en-US" b="1" dirty="0">
                <a:solidFill>
                  <a:srgbClr val="9900CC"/>
                </a:solidFill>
              </a:rPr>
              <a:t>虚像</a:t>
            </a:r>
            <a:r>
              <a:rPr lang="zh-CN" altLang="en-US" dirty="0"/>
              <a:t>点。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24000" y="2898775"/>
            <a:ext cx="6096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133600" y="3813175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133600" y="3051175"/>
            <a:ext cx="1828800" cy="7620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2133600" y="3813175"/>
            <a:ext cx="1828800" cy="685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6357938" y="38100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6357938" y="2590800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6357938" y="4343400"/>
            <a:ext cx="144780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4910138" y="3352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4910138" y="3810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4910138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4757738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3886200" y="37369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0944" name="Text Box 1200"/>
          <p:cNvSpPr txBox="1">
            <a:spLocks noChangeArrowheads="1"/>
          </p:cNvSpPr>
          <p:nvPr/>
        </p:nvSpPr>
        <p:spPr bwMode="auto">
          <a:xfrm>
            <a:off x="2463800" y="476408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像方</a:t>
            </a:r>
          </a:p>
        </p:txBody>
      </p:sp>
      <p:sp>
        <p:nvSpPr>
          <p:cNvPr id="160945" name="Text Box 1201"/>
          <p:cNvSpPr txBox="1">
            <a:spLocks noChangeArrowheads="1"/>
          </p:cNvSpPr>
          <p:nvPr/>
        </p:nvSpPr>
        <p:spPr bwMode="auto">
          <a:xfrm>
            <a:off x="4672013" y="475138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物方</a:t>
            </a:r>
          </a:p>
        </p:txBody>
      </p:sp>
      <p:sp>
        <p:nvSpPr>
          <p:cNvPr id="160946" name="Text Box 1202"/>
          <p:cNvSpPr txBox="1">
            <a:spLocks noChangeArrowheads="1"/>
          </p:cNvSpPr>
          <p:nvPr/>
        </p:nvSpPr>
        <p:spPr bwMode="auto">
          <a:xfrm>
            <a:off x="3276600" y="29210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实像</a:t>
            </a:r>
          </a:p>
        </p:txBody>
      </p:sp>
      <p:sp>
        <p:nvSpPr>
          <p:cNvPr id="160947" name="Text Box 1203"/>
          <p:cNvSpPr txBox="1">
            <a:spLocks noChangeArrowheads="1"/>
          </p:cNvSpPr>
          <p:nvPr/>
        </p:nvSpPr>
        <p:spPr bwMode="auto">
          <a:xfrm>
            <a:off x="4500563" y="2924175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9900CC"/>
                </a:solidFill>
                <a:ea typeface="楷体_GB2312" pitchFamily="49" charset="-122"/>
              </a:rPr>
              <a:t>虚像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748338" y="2895600"/>
            <a:ext cx="6096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0948" name="Text Box 1204"/>
          <p:cNvSpPr txBox="1">
            <a:spLocks noChangeArrowheads="1"/>
          </p:cNvSpPr>
          <p:nvPr/>
        </p:nvSpPr>
        <p:spPr bwMode="auto">
          <a:xfrm>
            <a:off x="6454775" y="479425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像方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 animBg="1"/>
      <p:bldP spid="28689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18084</TotalTime>
  <Words>1390</Words>
  <Application>Microsoft Office PowerPoint</Application>
  <PresentationFormat>全屏显示(4:3)</PresentationFormat>
  <Paragraphs>161</Paragraphs>
  <Slides>33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33</vt:i4>
      </vt:variant>
    </vt:vector>
  </HeadingPairs>
  <TitlesOfParts>
    <vt:vector size="45" baseType="lpstr">
      <vt:lpstr>黑体</vt:lpstr>
      <vt:lpstr>华文新魏</vt:lpstr>
      <vt:lpstr>楷体_GB2312</vt:lpstr>
      <vt:lpstr>宋体</vt:lpstr>
      <vt:lpstr>微软雅黑</vt:lpstr>
      <vt:lpstr>Arial</vt:lpstr>
      <vt:lpstr>Calibri</vt:lpstr>
      <vt:lpstr>Times New Roman</vt:lpstr>
      <vt:lpstr>默认设计模板</vt:lpstr>
      <vt:lpstr>Equation</vt:lpstr>
      <vt:lpstr>Equation.3</vt:lpstr>
      <vt:lpstr>公式</vt:lpstr>
      <vt:lpstr>1.3 单球面成像</vt:lpstr>
      <vt:lpstr>一、物和像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 近轴光在单球面上的成像</vt:lpstr>
      <vt:lpstr>1、轴上物点成像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焦点与焦平面</vt:lpstr>
      <vt:lpstr>PowerPoint 演示文稿</vt:lpstr>
      <vt:lpstr>折射球面的光学参数</vt:lpstr>
      <vt:lpstr>折射球面的光学性质</vt:lpstr>
      <vt:lpstr>PowerPoint 演示文稿</vt:lpstr>
      <vt:lpstr>会聚同心光束成像</vt:lpstr>
      <vt:lpstr>3、几何光学的符号约定 </vt:lpstr>
      <vt:lpstr>PowerPoint 演示文稿</vt:lpstr>
      <vt:lpstr>4、符号约定下的反射、折射定律</vt:lpstr>
      <vt:lpstr>PowerPoint 演示文稿</vt:lpstr>
      <vt:lpstr>PowerPoint 演示文稿</vt:lpstr>
      <vt:lpstr>PowerPoint 演示文稿</vt:lpstr>
      <vt:lpstr>6、符号约定下像的横向放大率</vt:lpstr>
      <vt:lpstr>PowerPoint 演示文稿</vt:lpstr>
      <vt:lpstr>PowerPoint 演示文稿</vt:lpstr>
    </vt:vector>
  </TitlesOfParts>
  <Company>Univ.of Sci.&amp; Tech.of 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 几何光学的近轴理论 </dc:title>
  <dc:creator>Cui Hongbin</dc:creator>
  <cp:lastModifiedBy>silver zq</cp:lastModifiedBy>
  <cp:revision>244</cp:revision>
  <dcterms:created xsi:type="dcterms:W3CDTF">2004-02-12T08:47:27Z</dcterms:created>
  <dcterms:modified xsi:type="dcterms:W3CDTF">2020-09-28T04:06:53Z</dcterms:modified>
</cp:coreProperties>
</file>