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4"/>
  </p:notesMasterIdLst>
  <p:sldIdLst>
    <p:sldId id="256" r:id="rId2"/>
    <p:sldId id="260" r:id="rId3"/>
    <p:sldId id="293" r:id="rId4"/>
    <p:sldId id="294" r:id="rId5"/>
    <p:sldId id="295" r:id="rId6"/>
    <p:sldId id="296" r:id="rId7"/>
    <p:sldId id="297" r:id="rId8"/>
    <p:sldId id="298" r:id="rId9"/>
    <p:sldId id="299" r:id="rId10"/>
    <p:sldId id="283" r:id="rId11"/>
    <p:sldId id="284" r:id="rId12"/>
    <p:sldId id="285" r:id="rId13"/>
    <p:sldId id="289" r:id="rId14"/>
    <p:sldId id="278" r:id="rId15"/>
    <p:sldId id="279" r:id="rId16"/>
    <p:sldId id="280" r:id="rId17"/>
    <p:sldId id="281" r:id="rId18"/>
    <p:sldId id="282" r:id="rId19"/>
    <p:sldId id="286" r:id="rId20"/>
    <p:sldId id="288" r:id="rId21"/>
    <p:sldId id="287" r:id="rId22"/>
    <p:sldId id="290" r:id="rId23"/>
    <p:sldId id="291" r:id="rId24"/>
    <p:sldId id="292" r:id="rId25"/>
    <p:sldId id="261" r:id="rId26"/>
    <p:sldId id="262" r:id="rId27"/>
    <p:sldId id="263" r:id="rId28"/>
    <p:sldId id="268" r:id="rId29"/>
    <p:sldId id="269" r:id="rId30"/>
    <p:sldId id="270" r:id="rId31"/>
    <p:sldId id="273" r:id="rId32"/>
    <p:sldId id="27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21" d="100"/>
          <a:sy n="121" d="100"/>
        </p:scale>
        <p:origin x="-528"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39386C-5BF4-DF43-9EF5-73B79A5740D5}" type="datetimeFigureOut">
              <a:rPr lang="en-US" smtClean="0"/>
              <a:t>5/9/13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0784A-CA94-F24F-BCEC-097E79263F3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D62D2453-9D89-1742-85EE-BC0C5B1AB2BC}" type="slidenum">
              <a:rPr lang="en-US"/>
              <a:pPr/>
              <a:t>10</a:t>
            </a:fld>
            <a:endParaRPr lang="en-US"/>
          </a:p>
        </p:txBody>
      </p:sp>
      <p:sp>
        <p:nvSpPr>
          <p:cNvPr id="25603" name="Rectangle 2"/>
          <p:cNvSpPr>
            <a:spLocks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a:lstStyle/>
          <a:p>
            <a:endParaRPr lang="en-US">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a:lstStyle/>
          <a:p>
            <a:fld id="{CB1EE83A-71A2-B64F-8031-7C07D65BBF28}" type="slidenum">
              <a:rPr lang="en-US"/>
              <a:pPr/>
              <a:t>11</a:t>
            </a:fld>
            <a:endParaRPr lang="en-US"/>
          </a:p>
        </p:txBody>
      </p:sp>
      <p:sp>
        <p:nvSpPr>
          <p:cNvPr id="27651" name="Text Box 2"/>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27652" name="Text Box 3"/>
          <p:cNvSpPr txBox="1">
            <a:spLocks noChangeArrowheads="1"/>
          </p:cNvSpPr>
          <p:nvPr>
            <p:ph type="body"/>
          </p:nvPr>
        </p:nvSpPr>
        <p:spPr bwMode="auto">
          <a:xfrm>
            <a:off x="1046163" y="4352925"/>
            <a:ext cx="4770437" cy="3478213"/>
          </a:xfrm>
          <a:noFill/>
        </p:spPr>
        <p:txBody>
          <a:bodyPr lIns="0" tIns="0" rIns="0" bIns="0"/>
          <a:lstStyle/>
          <a:p>
            <a:pPr marL="85725" indent="-85725" defTabSz="457200">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ea typeface="msgothic" charset="0"/>
                <a:cs typeface="msgothic" charset="0"/>
              </a:rPr>
              <a:t>Location of 100 scatterers before and after the perturbation (filled circles and open circles, respectively) with the source (asterisk) and receiver location (triangle). For the sake of clarity, the scatterer displacement is exaggerated by a factor 40. The scatterers are placed in an area of 40 m by 80 m. The waveforms recorded before and after the perturbation at the receiver are shown on the right with a solid and dashed line, respectively.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168EEB8A-301A-9B42-83C8-7126BD7DD975}" type="slidenum">
              <a:rPr lang="en-US"/>
              <a:pPr/>
              <a:t>12</a:t>
            </a:fld>
            <a:endParaRPr lang="en-US"/>
          </a:p>
        </p:txBody>
      </p:sp>
      <p:sp>
        <p:nvSpPr>
          <p:cNvPr id="29699" name="Text Box 2"/>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29700" name="Text Box 3"/>
          <p:cNvSpPr txBox="1">
            <a:spLocks noChangeArrowheads="1"/>
          </p:cNvSpPr>
          <p:nvPr>
            <p:ph type="body"/>
          </p:nvPr>
        </p:nvSpPr>
        <p:spPr bwMode="auto">
          <a:xfrm>
            <a:off x="1046163" y="4352925"/>
            <a:ext cx="4770437" cy="3478213"/>
          </a:xfrm>
          <a:noFill/>
        </p:spPr>
        <p:txBody>
          <a:bodyPr lIns="0" tIns="0" rIns="0" bIns="0"/>
          <a:lstStyle/>
          <a:p>
            <a:pPr marL="85725" indent="-85725" defTabSz="457200">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ea typeface="msgothic" charset="0"/>
                <a:cs typeface="msgothic" charset="0"/>
              </a:rPr>
              <a:t>Waveforms recorded in the granite sample for temperatures of 45° and 50°C, in blue and in red, respectively. The insets show details of the waveforms around the first arrival (top inset) and in the late coda (bottom inset).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9AB3B-F23C-9447-94D4-72EA257BA4B3}" type="slidenum">
              <a:rPr lang="en-US"/>
              <a:pPr/>
              <a:t>25</a:t>
            </a:fld>
            <a:endParaRPr lang="en-U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D873C-095A-424F-B7CD-0E9FA1DAD822}" type="slidenum">
              <a:rPr lang="en-US"/>
              <a:pPr/>
              <a:t>27</a:t>
            </a:fld>
            <a:endParaRPr 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DAE9A1-B690-FE45-A1BF-6715F59D5F01}" type="slidenum">
              <a:rPr lang="en-US"/>
              <a:pPr/>
              <a:t>31</a:t>
            </a:fld>
            <a:endParaRPr 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B07E17-7F65-0044-93CC-1237904F29EC}" type="datetimeFigureOut">
              <a:rPr lang="en-US" smtClean="0"/>
              <a:t>5/9/13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75133-3CDD-7F4E-B1EF-F70ED07403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07E17-7F65-0044-93CC-1237904F29EC}" type="datetimeFigureOut">
              <a:rPr lang="en-US" smtClean="0"/>
              <a:t>5/9/13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75133-3CDD-7F4E-B1EF-F70ED07403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07E17-7F65-0044-93CC-1237904F29EC}" type="datetimeFigureOut">
              <a:rPr lang="en-US" smtClean="0"/>
              <a:t>5/9/13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75133-3CDD-7F4E-B1EF-F70ED074039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endParaRPr lang="fr-F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fr-FR"/>
          </a:p>
        </p:txBody>
      </p:sp>
      <p:sp>
        <p:nvSpPr>
          <p:cNvPr id="5" name="Slide Number Placeholder 4"/>
          <p:cNvSpPr>
            <a:spLocks noGrp="1"/>
          </p:cNvSpPr>
          <p:nvPr>
            <p:ph type="sldNum" sz="quarter" idx="12"/>
          </p:nvPr>
        </p:nvSpPr>
        <p:spPr>
          <a:xfrm>
            <a:off x="6553200" y="6243638"/>
            <a:ext cx="2133600" cy="457200"/>
          </a:xfrm>
        </p:spPr>
        <p:txBody>
          <a:bodyPr/>
          <a:lstStyle>
            <a:lvl1pPr>
              <a:defRPr smtClean="0"/>
            </a:lvl1pPr>
          </a:lstStyle>
          <a:p>
            <a:fld id="{C7E2E57E-D75A-8B4C-8933-9C57D0082AFD}"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B07E17-7F65-0044-93CC-1237904F29EC}" type="datetimeFigureOut">
              <a:rPr lang="en-US" smtClean="0"/>
              <a:t>5/9/13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75133-3CDD-7F4E-B1EF-F70ED07403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B07E17-7F65-0044-93CC-1237904F29EC}" type="datetimeFigureOut">
              <a:rPr lang="en-US" smtClean="0"/>
              <a:t>5/9/13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75133-3CDD-7F4E-B1EF-F70ED07403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B07E17-7F65-0044-93CC-1237904F29EC}" type="datetimeFigureOut">
              <a:rPr lang="en-US" smtClean="0"/>
              <a:t>5/9/13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75133-3CDD-7F4E-B1EF-F70ED07403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B07E17-7F65-0044-93CC-1237904F29EC}" type="datetimeFigureOut">
              <a:rPr lang="en-US" smtClean="0"/>
              <a:t>5/9/13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75133-3CDD-7F4E-B1EF-F70ED07403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B07E17-7F65-0044-93CC-1237904F29EC}" type="datetimeFigureOut">
              <a:rPr lang="en-US" smtClean="0"/>
              <a:t>5/9/13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75133-3CDD-7F4E-B1EF-F70ED07403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07E17-7F65-0044-93CC-1237904F29EC}" type="datetimeFigureOut">
              <a:rPr lang="en-US" smtClean="0"/>
              <a:t>5/9/13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75133-3CDD-7F4E-B1EF-F70ED07403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07E17-7F65-0044-93CC-1237904F29EC}" type="datetimeFigureOut">
              <a:rPr lang="en-US" smtClean="0"/>
              <a:t>5/9/13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75133-3CDD-7F4E-B1EF-F70ED07403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07E17-7F65-0044-93CC-1237904F29EC}" type="datetimeFigureOut">
              <a:rPr lang="en-US" smtClean="0"/>
              <a:t>5/9/13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75133-3CDD-7F4E-B1EF-F70ED07403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07E17-7F65-0044-93CC-1237904F29EC}" type="datetimeFigureOut">
              <a:rPr lang="en-US" smtClean="0"/>
              <a:t>5/9/13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75133-3CDD-7F4E-B1EF-F70ED074039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9.wmf"/></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1" Type="http://schemas.openxmlformats.org/officeDocument/2006/relationships/slideLayout" Target="../slideLayouts/slideLayout12.xml"/><Relationship Id="rId2"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Detecting temporal velocity changes using various methods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Haijiang Zhang</a:t>
            </a:r>
          </a:p>
          <a:p>
            <a:endParaRPr lang="en-US" dirty="0" smtClean="0"/>
          </a:p>
          <a:p>
            <a:r>
              <a:rPr lang="en-US" dirty="0" smtClean="0"/>
              <a:t>University of Science and Technology of China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1" descr="3_7_09.JPG"/>
          <p:cNvPicPr>
            <a:picLocks noChangeAspect="1" noChangeArrowheads="1"/>
          </p:cNvPicPr>
          <p:nvPr/>
        </p:nvPicPr>
        <p:blipFill>
          <a:blip r:embed="rId3"/>
          <a:srcRect/>
          <a:stretch>
            <a:fillRect/>
          </a:stretch>
        </p:blipFill>
        <p:spPr bwMode="auto">
          <a:xfrm>
            <a:off x="228600" y="1047750"/>
            <a:ext cx="8839200" cy="4075113"/>
          </a:xfrm>
          <a:prstGeom prst="rect">
            <a:avLst/>
          </a:prstGeom>
          <a:noFill/>
          <a:ln w="9525">
            <a:noFill/>
            <a:miter lim="800000"/>
            <a:headEnd/>
            <a:tailEnd/>
          </a:ln>
        </p:spPr>
      </p:pic>
      <p:sp>
        <p:nvSpPr>
          <p:cNvPr id="24579" name="Rectangle 9"/>
          <p:cNvSpPr>
            <a:spLocks noChangeArrowheads="1"/>
          </p:cNvSpPr>
          <p:nvPr/>
        </p:nvSpPr>
        <p:spPr bwMode="auto">
          <a:xfrm>
            <a:off x="495300" y="228600"/>
            <a:ext cx="5721350" cy="584200"/>
          </a:xfrm>
          <a:prstGeom prst="rect">
            <a:avLst/>
          </a:prstGeom>
          <a:noFill/>
          <a:ln w="9525">
            <a:noFill/>
            <a:miter lim="800000"/>
            <a:headEnd/>
            <a:tailEnd/>
          </a:ln>
        </p:spPr>
        <p:txBody>
          <a:bodyPr>
            <a:prstTxWarp prst="textNoShape">
              <a:avLst/>
            </a:prstTxWarp>
            <a:spAutoFit/>
          </a:bodyPr>
          <a:lstStyle/>
          <a:p>
            <a:pPr marL="342900" indent="-342900"/>
            <a:r>
              <a:rPr lang="en-US" sz="3200" i="1">
                <a:solidFill>
                  <a:srgbClr val="000000"/>
                </a:solidFill>
                <a:latin typeface="Arial Black" charset="0"/>
                <a:ea typeface="ＭＳ Ｐゴシック" charset="-128"/>
                <a:cs typeface="ＭＳ Ｐゴシック" charset="-128"/>
              </a:rPr>
              <a:t>Scattering</a:t>
            </a:r>
            <a:r>
              <a:rPr lang="en-US" sz="3200">
                <a:solidFill>
                  <a:srgbClr val="000000"/>
                </a:solidFill>
                <a:latin typeface="Arial Black" charset="0"/>
                <a:ea typeface="ＭＳ Ｐゴシック" charset="-128"/>
                <a:cs typeface="ＭＳ Ｐゴシック" charset="-128"/>
              </a:rPr>
              <a:t>:</a:t>
            </a:r>
            <a:endParaRPr lang="en-US">
              <a:solidFill>
                <a:schemeClr val="accent2"/>
              </a:solidFill>
              <a:ea typeface="Times New Roman" charset="0"/>
              <a:cs typeface="Times New Roman" charset="0"/>
            </a:endParaRPr>
          </a:p>
        </p:txBody>
      </p:sp>
      <p:sp>
        <p:nvSpPr>
          <p:cNvPr id="24580" name="Rectangle 5"/>
          <p:cNvSpPr>
            <a:spLocks noChangeArrowheads="1"/>
          </p:cNvSpPr>
          <p:nvPr/>
        </p:nvSpPr>
        <p:spPr bwMode="auto">
          <a:xfrm>
            <a:off x="381000" y="5429250"/>
            <a:ext cx="8534400" cy="830263"/>
          </a:xfrm>
          <a:prstGeom prst="rect">
            <a:avLst/>
          </a:prstGeom>
          <a:noFill/>
          <a:ln w="9525">
            <a:noFill/>
            <a:miter lim="800000"/>
            <a:headEnd/>
            <a:tailEnd/>
          </a:ln>
        </p:spPr>
        <p:txBody>
          <a:bodyPr>
            <a:prstTxWarp prst="textNoShape">
              <a:avLst/>
            </a:prstTxWarp>
            <a:spAutoFit/>
          </a:bodyPr>
          <a:lstStyle/>
          <a:p>
            <a:r>
              <a:rPr lang="en-US" sz="2400">
                <a:solidFill>
                  <a:srgbClr val="000000"/>
                </a:solidFill>
                <a:ea typeface="ＭＳ Ｐゴシック" charset="-128"/>
                <a:cs typeface="ＭＳ Ｐゴシック" charset="-128"/>
              </a:rPr>
              <a:t>Scattering occurs when there are velocity heterogeneities in the medium with wavelengths on the order of </a:t>
            </a:r>
            <a:r>
              <a:rPr lang="en-US" sz="2400" i="1">
                <a:solidFill>
                  <a:srgbClr val="000000"/>
                </a:solidFill>
                <a:latin typeface="Symbol" charset="2"/>
                <a:ea typeface="ＭＳ Ｐゴシック" charset="-128"/>
                <a:cs typeface="ＭＳ Ｐゴシック" charset="-128"/>
                <a:sym typeface="Symbol" charset="2"/>
              </a:rPr>
              <a:t>λ</a:t>
            </a:r>
            <a:r>
              <a:rPr lang="en-US" sz="2400">
                <a:solidFill>
                  <a:srgbClr val="000000"/>
                </a:solidFill>
                <a:ea typeface="ＭＳ Ｐゴシック" charset="-128"/>
                <a:cs typeface="ＭＳ Ｐゴシック" charset="-128"/>
              </a:rPr>
              <a:t> of the wave.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0" y="0"/>
            <a:ext cx="9144000" cy="6858000"/>
          </a:xfrm>
          <a:prstGeom prst="rect">
            <a:avLst/>
          </a:prstGeom>
          <a:solidFill>
            <a:srgbClr val="E8FAFC"/>
          </a:solidFill>
          <a:ln w="9525">
            <a:solidFill>
              <a:schemeClr val="tx1"/>
            </a:solidFill>
            <a:miter lim="800000"/>
            <a:headEnd/>
            <a:tailEnd/>
          </a:ln>
        </p:spPr>
        <p:txBody>
          <a:bodyPr wrap="none" anchor="ctr">
            <a:prstTxWarp prst="textNoShape">
              <a:avLst/>
            </a:prstTxWarp>
          </a:bodyPr>
          <a:lstStyle/>
          <a:p>
            <a:pPr algn="ctr"/>
            <a:endParaRPr lang="en-US"/>
          </a:p>
        </p:txBody>
      </p:sp>
      <p:pic>
        <p:nvPicPr>
          <p:cNvPr id="26627" name="Picture 4"/>
          <p:cNvPicPr>
            <a:picLocks noChangeAspect="1" noChangeArrowheads="1"/>
          </p:cNvPicPr>
          <p:nvPr/>
        </p:nvPicPr>
        <p:blipFill>
          <a:blip r:embed="rId3"/>
          <a:srcRect/>
          <a:stretch>
            <a:fillRect/>
          </a:stretch>
        </p:blipFill>
        <p:spPr bwMode="auto">
          <a:xfrm>
            <a:off x="152400" y="1050925"/>
            <a:ext cx="8839200" cy="4130675"/>
          </a:xfrm>
          <a:prstGeom prst="rect">
            <a:avLst/>
          </a:prstGeom>
          <a:noFill/>
          <a:ln w="9525">
            <a:noFill/>
            <a:round/>
            <a:headEnd/>
            <a:tailEnd/>
          </a:ln>
        </p:spPr>
      </p:pic>
      <p:sp>
        <p:nvSpPr>
          <p:cNvPr id="26628" name="Rectangle 8"/>
          <p:cNvSpPr>
            <a:spLocks noChangeArrowheads="1"/>
          </p:cNvSpPr>
          <p:nvPr/>
        </p:nvSpPr>
        <p:spPr bwMode="auto">
          <a:xfrm>
            <a:off x="228600" y="4800600"/>
            <a:ext cx="2782888" cy="319088"/>
          </a:xfrm>
          <a:prstGeom prst="rect">
            <a:avLst/>
          </a:prstGeom>
          <a:noFill/>
          <a:ln w="9525">
            <a:noFill/>
            <a:miter lim="800000"/>
            <a:headEnd/>
            <a:tailEnd/>
          </a:ln>
        </p:spPr>
        <p:txBody>
          <a:bodyPr wrap="none">
            <a:prstTxWarp prst="textNoShape">
              <a:avLst/>
            </a:prstTxWarp>
            <a:spAutoFit/>
          </a:bodyPr>
          <a:lstStyle/>
          <a:p>
            <a:pPr>
              <a:lnSpc>
                <a:spcPct val="93000"/>
              </a:lnSpc>
              <a:buClr>
                <a:srgbClr val="000000"/>
              </a:buClr>
              <a:buSzPct val="45000"/>
              <a:buFont typeface="Wingdings" charset="2"/>
              <a:buNone/>
            </a:pPr>
            <a:r>
              <a:rPr lang="en-GB" sz="1600" i="1">
                <a:solidFill>
                  <a:srgbClr val="000000"/>
                </a:solidFill>
                <a:ea typeface="msgothic" charset="0"/>
                <a:cs typeface="msgothic" charset="0"/>
              </a:rPr>
              <a:t>Snieder et al., Science, 2002</a:t>
            </a:r>
          </a:p>
        </p:txBody>
      </p:sp>
      <p:pic>
        <p:nvPicPr>
          <p:cNvPr id="26629" name="Picture 3"/>
          <p:cNvPicPr>
            <a:picLocks noChangeAspect="1" noChangeArrowheads="1"/>
          </p:cNvPicPr>
          <p:nvPr/>
        </p:nvPicPr>
        <p:blipFill>
          <a:blip r:embed="rId4"/>
          <a:srcRect/>
          <a:stretch>
            <a:fillRect/>
          </a:stretch>
        </p:blipFill>
        <p:spPr bwMode="auto">
          <a:xfrm>
            <a:off x="8001000" y="1143000"/>
            <a:ext cx="914400" cy="487363"/>
          </a:xfrm>
          <a:prstGeom prst="rect">
            <a:avLst/>
          </a:prstGeom>
          <a:noFill/>
          <a:ln w="9525">
            <a:noFill/>
            <a:round/>
            <a:headEnd/>
            <a:tailEnd/>
          </a:ln>
        </p:spPr>
      </p:pic>
      <p:sp>
        <p:nvSpPr>
          <p:cNvPr id="26630" name="Text Box 9"/>
          <p:cNvSpPr txBox="1">
            <a:spLocks noChangeArrowheads="1"/>
          </p:cNvSpPr>
          <p:nvPr/>
        </p:nvSpPr>
        <p:spPr bwMode="auto">
          <a:xfrm>
            <a:off x="947738" y="381000"/>
            <a:ext cx="5534025" cy="369888"/>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 simulation of 100 randomly-perturbed scatterers…</a:t>
            </a:r>
          </a:p>
        </p:txBody>
      </p:sp>
      <p:sp>
        <p:nvSpPr>
          <p:cNvPr id="26631" name="Text Box 11"/>
          <p:cNvSpPr txBox="1">
            <a:spLocks noChangeArrowheads="1"/>
          </p:cNvSpPr>
          <p:nvPr/>
        </p:nvSpPr>
        <p:spPr bwMode="auto">
          <a:xfrm>
            <a:off x="558800" y="5441950"/>
            <a:ext cx="6126163" cy="923925"/>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Moving the scatterers (here, 1/40th of the distance shown,</a:t>
            </a:r>
          </a:p>
          <a:p>
            <a:r>
              <a:rPr lang="en-US">
                <a:solidFill>
                  <a:srgbClr val="000000"/>
                </a:solidFill>
              </a:rPr>
              <a:t>so the perturbation is visible) mostly changes the shapes</a:t>
            </a:r>
          </a:p>
          <a:p>
            <a:r>
              <a:rPr lang="en-US">
                <a:solidFill>
                  <a:srgbClr val="000000"/>
                </a:solidFill>
              </a:rPr>
              <a:t>and amplitudes of the waveforms…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ChangeArrowheads="1"/>
          </p:cNvSpPr>
          <p:nvPr/>
        </p:nvSpPr>
        <p:spPr bwMode="auto">
          <a:xfrm>
            <a:off x="0" y="0"/>
            <a:ext cx="9144000" cy="6858000"/>
          </a:xfrm>
          <a:prstGeom prst="rect">
            <a:avLst/>
          </a:prstGeom>
          <a:solidFill>
            <a:srgbClr val="E8FAFC"/>
          </a:solidFill>
          <a:ln w="9525">
            <a:solidFill>
              <a:schemeClr val="tx1"/>
            </a:solidFill>
            <a:miter lim="800000"/>
            <a:headEnd/>
            <a:tailEnd/>
          </a:ln>
        </p:spPr>
        <p:txBody>
          <a:bodyPr wrap="none" anchor="ctr">
            <a:prstTxWarp prst="textNoShape">
              <a:avLst/>
            </a:prstTxWarp>
          </a:bodyPr>
          <a:lstStyle/>
          <a:p>
            <a:pPr algn="ctr"/>
            <a:endParaRPr lang="en-US"/>
          </a:p>
        </p:txBody>
      </p:sp>
      <p:pic>
        <p:nvPicPr>
          <p:cNvPr id="28675" name="Picture 4"/>
          <p:cNvPicPr>
            <a:picLocks noChangeAspect="1" noChangeArrowheads="1"/>
          </p:cNvPicPr>
          <p:nvPr/>
        </p:nvPicPr>
        <p:blipFill>
          <a:blip r:embed="rId3"/>
          <a:srcRect/>
          <a:stretch>
            <a:fillRect/>
          </a:stretch>
        </p:blipFill>
        <p:spPr bwMode="auto">
          <a:xfrm>
            <a:off x="152400" y="152400"/>
            <a:ext cx="6477000" cy="5553075"/>
          </a:xfrm>
          <a:prstGeom prst="rect">
            <a:avLst/>
          </a:prstGeom>
          <a:noFill/>
          <a:ln w="9525">
            <a:noFill/>
            <a:round/>
            <a:headEnd/>
            <a:tailEnd/>
          </a:ln>
        </p:spPr>
      </p:pic>
      <p:sp>
        <p:nvSpPr>
          <p:cNvPr id="28676" name="Rectangle 8"/>
          <p:cNvSpPr>
            <a:spLocks noChangeArrowheads="1"/>
          </p:cNvSpPr>
          <p:nvPr/>
        </p:nvSpPr>
        <p:spPr bwMode="auto">
          <a:xfrm>
            <a:off x="228600" y="5395913"/>
            <a:ext cx="2782888" cy="319087"/>
          </a:xfrm>
          <a:prstGeom prst="rect">
            <a:avLst/>
          </a:prstGeom>
          <a:noFill/>
          <a:ln w="9525">
            <a:noFill/>
            <a:miter lim="800000"/>
            <a:headEnd/>
            <a:tailEnd/>
          </a:ln>
        </p:spPr>
        <p:txBody>
          <a:bodyPr wrap="none">
            <a:prstTxWarp prst="textNoShape">
              <a:avLst/>
            </a:prstTxWarp>
            <a:spAutoFit/>
          </a:bodyPr>
          <a:lstStyle/>
          <a:p>
            <a:pPr>
              <a:lnSpc>
                <a:spcPct val="93000"/>
              </a:lnSpc>
              <a:buClr>
                <a:srgbClr val="000000"/>
              </a:buClr>
              <a:buSzPct val="45000"/>
              <a:buFont typeface="Wingdings" charset="2"/>
              <a:buNone/>
            </a:pPr>
            <a:r>
              <a:rPr lang="en-GB" sz="1600" i="1">
                <a:solidFill>
                  <a:srgbClr val="000000"/>
                </a:solidFill>
                <a:ea typeface="msgothic" charset="0"/>
                <a:cs typeface="msgothic" charset="0"/>
              </a:rPr>
              <a:t>Snieder et al., Science, 2002</a:t>
            </a:r>
          </a:p>
        </p:txBody>
      </p:sp>
      <p:sp>
        <p:nvSpPr>
          <p:cNvPr id="28677" name="Text Box 9"/>
          <p:cNvSpPr txBox="1">
            <a:spLocks noChangeArrowheads="1"/>
          </p:cNvSpPr>
          <p:nvPr/>
        </p:nvSpPr>
        <p:spPr bwMode="auto">
          <a:xfrm>
            <a:off x="6689725" y="1787525"/>
            <a:ext cx="1801813" cy="1754188"/>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Waveforms</a:t>
            </a:r>
          </a:p>
          <a:p>
            <a:r>
              <a:rPr lang="en-US">
                <a:solidFill>
                  <a:srgbClr val="000000"/>
                </a:solidFill>
              </a:rPr>
              <a:t>measured in a</a:t>
            </a:r>
          </a:p>
          <a:p>
            <a:r>
              <a:rPr lang="en-US">
                <a:solidFill>
                  <a:srgbClr val="000000"/>
                </a:solidFill>
              </a:rPr>
              <a:t>granite sample</a:t>
            </a:r>
          </a:p>
          <a:p>
            <a:r>
              <a:rPr lang="en-US">
                <a:solidFill>
                  <a:srgbClr val="000000"/>
                </a:solidFill>
              </a:rPr>
              <a:t>at temperatures</a:t>
            </a:r>
          </a:p>
          <a:p>
            <a:r>
              <a:rPr lang="en-US">
                <a:solidFill>
                  <a:srgbClr val="000000"/>
                </a:solidFill>
              </a:rPr>
              <a:t>of 45°C (blue)</a:t>
            </a:r>
          </a:p>
          <a:p>
            <a:r>
              <a:rPr lang="en-US">
                <a:solidFill>
                  <a:srgbClr val="000000"/>
                </a:solidFill>
              </a:rPr>
              <a:t>and 50°C (red).</a:t>
            </a:r>
          </a:p>
        </p:txBody>
      </p:sp>
      <p:sp>
        <p:nvSpPr>
          <p:cNvPr id="28678" name="Text Box 10"/>
          <p:cNvSpPr txBox="1">
            <a:spLocks noChangeArrowheads="1"/>
          </p:cNvSpPr>
          <p:nvPr/>
        </p:nvSpPr>
        <p:spPr bwMode="auto">
          <a:xfrm>
            <a:off x="498475" y="5883275"/>
            <a:ext cx="6197600" cy="64611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Changing the matrix velocity, by contrast, introduces a shift</a:t>
            </a:r>
          </a:p>
          <a:p>
            <a:r>
              <a:rPr lang="en-US">
                <a:solidFill>
                  <a:srgbClr val="000000"/>
                </a:solidFill>
              </a:rPr>
              <a:t>(delay or advance) that increases with coda time.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935" y="3359963"/>
            <a:ext cx="3441700" cy="1079500"/>
          </a:xfrm>
          <a:prstGeom prst="rect">
            <a:avLst/>
          </a:prstGeom>
        </p:spPr>
      </p:pic>
      <p:pic>
        <p:nvPicPr>
          <p:cNvPr id="3" name="Picture 2"/>
          <p:cNvPicPr>
            <a:picLocks noChangeAspect="1"/>
          </p:cNvPicPr>
          <p:nvPr/>
        </p:nvPicPr>
        <p:blipFill>
          <a:blip r:embed="rId3"/>
          <a:stretch>
            <a:fillRect/>
          </a:stretch>
        </p:blipFill>
        <p:spPr>
          <a:xfrm>
            <a:off x="837012" y="5054396"/>
            <a:ext cx="1371600" cy="965200"/>
          </a:xfrm>
          <a:prstGeom prst="rect">
            <a:avLst/>
          </a:prstGeom>
        </p:spPr>
      </p:pic>
      <p:pic>
        <p:nvPicPr>
          <p:cNvPr id="4" name="Picture 3"/>
          <p:cNvPicPr>
            <a:picLocks noChangeAspect="1"/>
          </p:cNvPicPr>
          <p:nvPr/>
        </p:nvPicPr>
        <p:blipFill>
          <a:blip r:embed="rId4"/>
          <a:stretch>
            <a:fillRect/>
          </a:stretch>
        </p:blipFill>
        <p:spPr>
          <a:xfrm>
            <a:off x="5385183" y="6270794"/>
            <a:ext cx="3327400" cy="431800"/>
          </a:xfrm>
          <a:prstGeom prst="rect">
            <a:avLst/>
          </a:prstGeom>
        </p:spPr>
      </p:pic>
      <p:pic>
        <p:nvPicPr>
          <p:cNvPr id="5" name="Picture 4"/>
          <p:cNvPicPr>
            <a:picLocks noChangeAspect="1"/>
          </p:cNvPicPr>
          <p:nvPr/>
        </p:nvPicPr>
        <p:blipFill>
          <a:blip r:embed="rId5"/>
          <a:stretch>
            <a:fillRect/>
          </a:stretch>
        </p:blipFill>
        <p:spPr>
          <a:xfrm>
            <a:off x="0" y="894080"/>
            <a:ext cx="3886200" cy="1714500"/>
          </a:xfrm>
          <a:prstGeom prst="rect">
            <a:avLst/>
          </a:prstGeom>
        </p:spPr>
      </p:pic>
      <p:pic>
        <p:nvPicPr>
          <p:cNvPr id="6" name="Picture 5"/>
          <p:cNvPicPr>
            <a:picLocks noChangeAspect="1"/>
          </p:cNvPicPr>
          <p:nvPr/>
        </p:nvPicPr>
        <p:blipFill>
          <a:blip r:embed="rId6"/>
          <a:stretch>
            <a:fillRect/>
          </a:stretch>
        </p:blipFill>
        <p:spPr>
          <a:xfrm>
            <a:off x="3886200" y="306874"/>
            <a:ext cx="4917440" cy="596392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99944" y="2133600"/>
            <a:ext cx="8321616" cy="214344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3240" y="43726"/>
            <a:ext cx="8516252" cy="1143000"/>
          </a:xfrm>
        </p:spPr>
        <p:txBody>
          <a:bodyPr>
            <a:normAutofit/>
          </a:bodyPr>
          <a:lstStyle/>
          <a:p>
            <a:r>
              <a:rPr lang="en-US" sz="3000" dirty="0" smtClean="0"/>
              <a:t>Near- and far-field effects of stress changes on cracks </a:t>
            </a:r>
            <a:endParaRPr lang="en-US" sz="3000"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83756" y="1041400"/>
            <a:ext cx="6324600" cy="5816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510014" y="274637"/>
            <a:ext cx="3176786" cy="3115657"/>
          </a:xfrm>
        </p:spPr>
        <p:txBody>
          <a:bodyPr>
            <a:normAutofit/>
          </a:bodyPr>
          <a:lstStyle/>
          <a:p>
            <a:r>
              <a:rPr lang="en-US" dirty="0" smtClean="0"/>
              <a:t>3-m separation between two wells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51246" y="274638"/>
            <a:ext cx="4409562" cy="638504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48020" y="792163"/>
            <a:ext cx="6880860" cy="5334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3240" y="43726"/>
            <a:ext cx="8516252" cy="1143000"/>
          </a:xfrm>
        </p:spPr>
        <p:txBody>
          <a:bodyPr>
            <a:normAutofit/>
          </a:bodyPr>
          <a:lstStyle/>
          <a:p>
            <a:r>
              <a:rPr lang="en-US" sz="3000" dirty="0" smtClean="0"/>
              <a:t>Near- and far-field effects of stress changes on cracks </a:t>
            </a:r>
            <a:endParaRPr lang="en-US" sz="3000"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83756" y="1041400"/>
            <a:ext cx="6324600" cy="5816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1180" y="1786547"/>
            <a:ext cx="8591550" cy="3073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Seismic tomography between different time periods</a:t>
            </a:r>
          </a:p>
          <a:p>
            <a:endParaRPr lang="en-US" dirty="0" smtClean="0"/>
          </a:p>
          <a:p>
            <a:r>
              <a:rPr lang="en-US" dirty="0" smtClean="0"/>
              <a:t>Repeating earthquakes</a:t>
            </a:r>
          </a:p>
          <a:p>
            <a:endParaRPr lang="en-US" dirty="0" smtClean="0"/>
          </a:p>
          <a:p>
            <a:r>
              <a:rPr lang="en-US" dirty="0" smtClean="0"/>
              <a:t>Coda wave </a:t>
            </a:r>
            <a:r>
              <a:rPr lang="en-US" dirty="0" err="1" smtClean="0"/>
              <a:t>interferometry</a:t>
            </a:r>
            <a:endParaRPr lang="en-US" dirty="0" smtClean="0"/>
          </a:p>
          <a:p>
            <a:endParaRPr lang="en-US" dirty="0" smtClean="0"/>
          </a:p>
          <a:p>
            <a:r>
              <a:rPr lang="en-US" dirty="0" smtClean="0"/>
              <a:t>Ambient noise</a:t>
            </a:r>
          </a:p>
          <a:p>
            <a:endParaRPr lang="en-US" dirty="0" smtClean="0"/>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847850" y="304800"/>
            <a:ext cx="5448300" cy="6248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698928" y="1028700"/>
            <a:ext cx="2987871" cy="1143000"/>
          </a:xfrm>
        </p:spPr>
        <p:txBody>
          <a:bodyPr>
            <a:normAutofit fontScale="90000"/>
          </a:bodyPr>
          <a:lstStyle/>
          <a:p>
            <a:r>
              <a:rPr lang="en-US" sz="3000" dirty="0" smtClean="0"/>
              <a:t>Repeating events</a:t>
            </a:r>
            <a:br>
              <a:rPr lang="en-US" sz="3000" dirty="0" smtClean="0"/>
            </a:br>
            <a:r>
              <a:rPr lang="en-US" sz="3000" dirty="0" smtClean="0"/>
              <a:t>-with (almost) the same waveforms</a:t>
            </a:r>
            <a:endParaRPr lang="en-US" sz="3000" dirty="0"/>
          </a:p>
        </p:txBody>
      </p:sp>
      <p:pic>
        <p:nvPicPr>
          <p:cNvPr id="4" name="Picture 3"/>
          <p:cNvPicPr>
            <a:picLocks noChangeAspect="1"/>
          </p:cNvPicPr>
          <p:nvPr/>
        </p:nvPicPr>
        <p:blipFill>
          <a:blip r:embed="rId2"/>
          <a:stretch>
            <a:fillRect/>
          </a:stretch>
        </p:blipFill>
        <p:spPr>
          <a:xfrm>
            <a:off x="457200" y="404801"/>
            <a:ext cx="5049520" cy="596392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083604" y="47176"/>
            <a:ext cx="6286500" cy="66294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47700"/>
            <a:ext cx="4309110" cy="5006340"/>
          </a:xfrm>
          <a:prstGeom prst="rect">
            <a:avLst/>
          </a:prstGeom>
        </p:spPr>
      </p:pic>
      <p:pic>
        <p:nvPicPr>
          <p:cNvPr id="5" name="Picture 4"/>
          <p:cNvPicPr>
            <a:picLocks noChangeAspect="1"/>
          </p:cNvPicPr>
          <p:nvPr/>
        </p:nvPicPr>
        <p:blipFill>
          <a:blip r:embed="rId3"/>
          <a:stretch>
            <a:fillRect/>
          </a:stretch>
        </p:blipFill>
        <p:spPr>
          <a:xfrm>
            <a:off x="4503420" y="731668"/>
            <a:ext cx="4183380" cy="496062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6050" y="158750"/>
            <a:ext cx="8851900" cy="65405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371600"/>
            <a:ext cx="8077200" cy="2590800"/>
          </a:xfrm>
        </p:spPr>
        <p:txBody>
          <a:bodyPr/>
          <a:lstStyle/>
          <a:p>
            <a:r>
              <a:rPr lang="en-US"/>
              <a:t>Seismic velocity  imaging and monitoring of volcanic areas using ambient seismic noise</a:t>
            </a:r>
          </a:p>
        </p:txBody>
      </p:sp>
      <p:sp>
        <p:nvSpPr>
          <p:cNvPr id="9" name="Rectangle 8"/>
          <p:cNvSpPr/>
          <p:nvPr/>
        </p:nvSpPr>
        <p:spPr>
          <a:xfrm>
            <a:off x="4178953" y="5970415"/>
            <a:ext cx="2084750" cy="369332"/>
          </a:xfrm>
          <a:prstGeom prst="rect">
            <a:avLst/>
          </a:prstGeom>
        </p:spPr>
        <p:txBody>
          <a:bodyPr wrap="none">
            <a:spAutoFit/>
          </a:bodyPr>
          <a:lstStyle/>
          <a:p>
            <a:r>
              <a:rPr lang="fr-FR" b="1" dirty="0">
                <a:latin typeface="Times New Roman" charset="0"/>
              </a:rPr>
              <a:t>F.</a:t>
            </a:r>
            <a:r>
              <a:rPr lang="fr-FR" dirty="0">
                <a:latin typeface="Times New Roman" charset="0"/>
              </a:rPr>
              <a:t> </a:t>
            </a:r>
            <a:r>
              <a:rPr lang="fr-FR" b="1" dirty="0" err="1" smtClean="0">
                <a:latin typeface="Times New Roman" charset="0"/>
              </a:rPr>
              <a:t>Brenguier</a:t>
            </a:r>
            <a:r>
              <a:rPr lang="fr-FR" b="1" dirty="0" smtClean="0">
                <a:latin typeface="Times New Roman" charset="0"/>
              </a:rPr>
              <a:t> (2008)</a:t>
            </a:r>
            <a:r>
              <a:rPr lang="fr-FR" dirty="0" smtClean="0">
                <a:latin typeface="Times New Roman" charset="0"/>
              </a:rPr>
              <a:t> </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9" name="Text Box 5"/>
          <p:cNvSpPr txBox="1">
            <a:spLocks noChangeArrowheads="1"/>
          </p:cNvSpPr>
          <p:nvPr/>
        </p:nvSpPr>
        <p:spPr bwMode="auto">
          <a:xfrm>
            <a:off x="2362200" y="4876800"/>
            <a:ext cx="1657350" cy="274638"/>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200" i="0"/>
              <a:t>Noise sources</a:t>
            </a:r>
          </a:p>
        </p:txBody>
      </p:sp>
      <p:sp>
        <p:nvSpPr>
          <p:cNvPr id="82964" name="Text Box 20"/>
          <p:cNvSpPr txBox="1">
            <a:spLocks noChangeArrowheads="1"/>
          </p:cNvSpPr>
          <p:nvPr/>
        </p:nvSpPr>
        <p:spPr bwMode="auto">
          <a:xfrm>
            <a:off x="7031038" y="6564313"/>
            <a:ext cx="1728787" cy="274637"/>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200"/>
              <a:t>Shapiro et al.  </a:t>
            </a:r>
            <a:r>
              <a:rPr lang="fr-FR" sz="1200" i="0"/>
              <a:t>(2005)</a:t>
            </a:r>
          </a:p>
        </p:txBody>
      </p:sp>
      <p:sp>
        <p:nvSpPr>
          <p:cNvPr id="82950" name="Text Box 6"/>
          <p:cNvSpPr txBox="1">
            <a:spLocks noChangeArrowheads="1"/>
          </p:cNvSpPr>
          <p:nvPr/>
        </p:nvSpPr>
        <p:spPr bwMode="auto">
          <a:xfrm>
            <a:off x="1524000" y="4648200"/>
            <a:ext cx="792163" cy="274638"/>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200" i="0"/>
              <a:t>sensor</a:t>
            </a:r>
          </a:p>
        </p:txBody>
      </p:sp>
      <p:sp>
        <p:nvSpPr>
          <p:cNvPr id="82951" name="AutoShape 7"/>
          <p:cNvSpPr>
            <a:spLocks noChangeArrowheads="1"/>
          </p:cNvSpPr>
          <p:nvPr/>
        </p:nvSpPr>
        <p:spPr bwMode="auto">
          <a:xfrm>
            <a:off x="1077913" y="5076825"/>
            <a:ext cx="287337" cy="287338"/>
          </a:xfrm>
          <a:prstGeom prst="star4">
            <a:avLst>
              <a:gd name="adj" fmla="val 125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82952" name="Oval 8"/>
          <p:cNvSpPr>
            <a:spLocks noChangeArrowheads="1"/>
          </p:cNvSpPr>
          <p:nvPr/>
        </p:nvSpPr>
        <p:spPr bwMode="auto">
          <a:xfrm>
            <a:off x="571500" y="3421063"/>
            <a:ext cx="1870075" cy="1873250"/>
          </a:xfrm>
          <a:prstGeom prst="ellipse">
            <a:avLst/>
          </a:prstGeom>
          <a:noFill/>
          <a:ln w="15875">
            <a:solidFill>
              <a:schemeClr val="tx1"/>
            </a:solidFill>
            <a:prstDash val="dash"/>
            <a:round/>
            <a:headEnd/>
            <a:tailEnd/>
          </a:ln>
          <a:effectLst/>
        </p:spPr>
        <p:txBody>
          <a:bodyPr wrap="none" anchor="ctr">
            <a:prstTxWarp prst="textNoShape">
              <a:avLst/>
            </a:prstTxWarp>
          </a:bodyPr>
          <a:lstStyle/>
          <a:p>
            <a:endParaRPr lang="en-US"/>
          </a:p>
        </p:txBody>
      </p:sp>
      <p:sp>
        <p:nvSpPr>
          <p:cNvPr id="82953" name="AutoShape 9"/>
          <p:cNvSpPr>
            <a:spLocks noChangeArrowheads="1"/>
          </p:cNvSpPr>
          <p:nvPr/>
        </p:nvSpPr>
        <p:spPr bwMode="auto">
          <a:xfrm>
            <a:off x="1582738" y="5148263"/>
            <a:ext cx="287337" cy="287337"/>
          </a:xfrm>
          <a:prstGeom prst="star4">
            <a:avLst>
              <a:gd name="adj" fmla="val 125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82954" name="AutoShape 10"/>
          <p:cNvSpPr>
            <a:spLocks noChangeArrowheads="1"/>
          </p:cNvSpPr>
          <p:nvPr/>
        </p:nvSpPr>
        <p:spPr bwMode="auto">
          <a:xfrm>
            <a:off x="2085975" y="4789488"/>
            <a:ext cx="287338" cy="287337"/>
          </a:xfrm>
          <a:prstGeom prst="star4">
            <a:avLst>
              <a:gd name="adj" fmla="val 125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82955" name="AutoShape 11"/>
          <p:cNvSpPr>
            <a:spLocks noChangeArrowheads="1"/>
          </p:cNvSpPr>
          <p:nvPr/>
        </p:nvSpPr>
        <p:spPr bwMode="auto">
          <a:xfrm>
            <a:off x="2230438" y="3852863"/>
            <a:ext cx="287337" cy="287337"/>
          </a:xfrm>
          <a:prstGeom prst="star4">
            <a:avLst>
              <a:gd name="adj" fmla="val 125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82956" name="AutoShape 12"/>
          <p:cNvSpPr>
            <a:spLocks noChangeArrowheads="1"/>
          </p:cNvSpPr>
          <p:nvPr/>
        </p:nvSpPr>
        <p:spPr bwMode="auto">
          <a:xfrm>
            <a:off x="1943100" y="3492500"/>
            <a:ext cx="287338" cy="287338"/>
          </a:xfrm>
          <a:prstGeom prst="star4">
            <a:avLst>
              <a:gd name="adj" fmla="val 125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82957" name="AutoShape 13"/>
          <p:cNvSpPr>
            <a:spLocks noChangeArrowheads="1"/>
          </p:cNvSpPr>
          <p:nvPr/>
        </p:nvSpPr>
        <p:spPr bwMode="auto">
          <a:xfrm>
            <a:off x="427038" y="4149725"/>
            <a:ext cx="287337" cy="287338"/>
          </a:xfrm>
          <a:prstGeom prst="star4">
            <a:avLst>
              <a:gd name="adj" fmla="val 125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82958" name="AutoShape 14"/>
          <p:cNvSpPr>
            <a:spLocks noChangeArrowheads="1"/>
          </p:cNvSpPr>
          <p:nvPr/>
        </p:nvSpPr>
        <p:spPr bwMode="auto">
          <a:xfrm>
            <a:off x="1438275" y="3276600"/>
            <a:ext cx="287338" cy="287338"/>
          </a:xfrm>
          <a:prstGeom prst="star4">
            <a:avLst>
              <a:gd name="adj" fmla="val 125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82959" name="AutoShape 15"/>
          <p:cNvSpPr>
            <a:spLocks noChangeArrowheads="1"/>
          </p:cNvSpPr>
          <p:nvPr/>
        </p:nvSpPr>
        <p:spPr bwMode="auto">
          <a:xfrm>
            <a:off x="642938" y="4822825"/>
            <a:ext cx="287337" cy="287338"/>
          </a:xfrm>
          <a:prstGeom prst="star4">
            <a:avLst>
              <a:gd name="adj" fmla="val 125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82960" name="AutoShape 16"/>
          <p:cNvSpPr>
            <a:spLocks noChangeArrowheads="1"/>
          </p:cNvSpPr>
          <p:nvPr/>
        </p:nvSpPr>
        <p:spPr bwMode="auto">
          <a:xfrm rot="10800000">
            <a:off x="1371600" y="3733800"/>
            <a:ext cx="228600" cy="215900"/>
          </a:xfrm>
          <a:prstGeom prst="triangle">
            <a:avLst>
              <a:gd name="adj"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82969" name="AutoShape 25"/>
          <p:cNvSpPr>
            <a:spLocks noChangeArrowheads="1"/>
          </p:cNvSpPr>
          <p:nvPr/>
        </p:nvSpPr>
        <p:spPr bwMode="auto">
          <a:xfrm>
            <a:off x="642938" y="3563938"/>
            <a:ext cx="287337" cy="287337"/>
          </a:xfrm>
          <a:prstGeom prst="star4">
            <a:avLst>
              <a:gd name="adj" fmla="val 125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82970" name="AutoShape 26"/>
          <p:cNvSpPr>
            <a:spLocks noChangeArrowheads="1"/>
          </p:cNvSpPr>
          <p:nvPr/>
        </p:nvSpPr>
        <p:spPr bwMode="auto">
          <a:xfrm>
            <a:off x="1222375" y="3276600"/>
            <a:ext cx="287338" cy="287338"/>
          </a:xfrm>
          <a:prstGeom prst="star4">
            <a:avLst>
              <a:gd name="adj" fmla="val 125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82971" name="AutoShape 27"/>
          <p:cNvSpPr>
            <a:spLocks noChangeArrowheads="1"/>
          </p:cNvSpPr>
          <p:nvPr/>
        </p:nvSpPr>
        <p:spPr bwMode="auto">
          <a:xfrm>
            <a:off x="2303463" y="4213225"/>
            <a:ext cx="287337" cy="287338"/>
          </a:xfrm>
          <a:prstGeom prst="star4">
            <a:avLst>
              <a:gd name="adj" fmla="val 125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82972" name="AutoShape 28"/>
          <p:cNvSpPr>
            <a:spLocks noChangeArrowheads="1"/>
          </p:cNvSpPr>
          <p:nvPr/>
        </p:nvSpPr>
        <p:spPr bwMode="auto">
          <a:xfrm>
            <a:off x="2301875" y="4356100"/>
            <a:ext cx="287338" cy="287338"/>
          </a:xfrm>
          <a:prstGeom prst="star4">
            <a:avLst>
              <a:gd name="adj" fmla="val 12500"/>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pic>
        <p:nvPicPr>
          <p:cNvPr id="82973" name="Picture 29"/>
          <p:cNvPicPr>
            <a:picLocks noChangeAspect="1" noChangeArrowheads="1"/>
          </p:cNvPicPr>
          <p:nvPr/>
        </p:nvPicPr>
        <p:blipFill>
          <a:blip r:embed="rId2"/>
          <a:srcRect t="13380" r="67332" b="53171"/>
          <a:stretch>
            <a:fillRect/>
          </a:stretch>
        </p:blipFill>
        <p:spPr bwMode="auto">
          <a:xfrm>
            <a:off x="304800" y="5715000"/>
            <a:ext cx="2362200" cy="762000"/>
          </a:xfrm>
          <a:prstGeom prst="rect">
            <a:avLst/>
          </a:prstGeom>
          <a:noFill/>
          <a:ln w="9525">
            <a:noFill/>
            <a:miter lim="800000"/>
            <a:headEnd/>
            <a:tailEnd/>
          </a:ln>
          <a:effectLst/>
        </p:spPr>
      </p:pic>
      <p:pic>
        <p:nvPicPr>
          <p:cNvPr id="82974" name="Picture 30"/>
          <p:cNvPicPr>
            <a:picLocks noChangeAspect="1" noChangeArrowheads="1"/>
          </p:cNvPicPr>
          <p:nvPr/>
        </p:nvPicPr>
        <p:blipFill>
          <a:blip r:embed="rId2"/>
          <a:srcRect t="60208" r="67332" b="6342"/>
          <a:stretch>
            <a:fillRect/>
          </a:stretch>
        </p:blipFill>
        <p:spPr bwMode="auto">
          <a:xfrm>
            <a:off x="228600" y="2209800"/>
            <a:ext cx="2362200" cy="762000"/>
          </a:xfrm>
          <a:prstGeom prst="rect">
            <a:avLst/>
          </a:prstGeom>
          <a:noFill/>
          <a:ln w="9525">
            <a:noFill/>
            <a:miter lim="800000"/>
            <a:headEnd/>
            <a:tailEnd/>
          </a:ln>
          <a:effectLst/>
        </p:spPr>
      </p:pic>
      <p:sp>
        <p:nvSpPr>
          <p:cNvPr id="82975" name="Rectangle 31"/>
          <p:cNvSpPr>
            <a:spLocks noChangeArrowheads="1"/>
          </p:cNvSpPr>
          <p:nvPr/>
        </p:nvSpPr>
        <p:spPr bwMode="auto">
          <a:xfrm>
            <a:off x="457200" y="277813"/>
            <a:ext cx="8229600" cy="1139825"/>
          </a:xfrm>
          <a:prstGeom prst="rect">
            <a:avLst/>
          </a:prstGeom>
          <a:noFill/>
          <a:ln w="9525">
            <a:noFill/>
            <a:miter lim="800000"/>
            <a:headEnd/>
            <a:tailEnd/>
          </a:ln>
          <a:effectLst/>
        </p:spPr>
        <p:txBody>
          <a:bodyPr>
            <a:prstTxWarp prst="textNoShape">
              <a:avLst/>
            </a:prstTxWarp>
          </a:bodyPr>
          <a:lstStyle/>
          <a:p>
            <a:r>
              <a:rPr lang="en-US" sz="3800" i="0">
                <a:solidFill>
                  <a:schemeClr val="tx2"/>
                </a:solidFill>
                <a:latin typeface="Garamond" charset="0"/>
              </a:rPr>
              <a:t>Virtual seismic source reconstruction</a:t>
            </a:r>
          </a:p>
        </p:txBody>
      </p:sp>
      <p:sp>
        <p:nvSpPr>
          <p:cNvPr id="82981" name="AutoShape 37"/>
          <p:cNvSpPr>
            <a:spLocks noChangeArrowheads="1"/>
          </p:cNvSpPr>
          <p:nvPr/>
        </p:nvSpPr>
        <p:spPr bwMode="auto">
          <a:xfrm rot="10800000">
            <a:off x="1371600" y="4660900"/>
            <a:ext cx="228600" cy="215900"/>
          </a:xfrm>
          <a:prstGeom prst="triangle">
            <a:avLst>
              <a:gd name="adj"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grpSp>
        <p:nvGrpSpPr>
          <p:cNvPr id="2" name="Group 42"/>
          <p:cNvGrpSpPr>
            <a:grpSpLocks/>
          </p:cNvGrpSpPr>
          <p:nvPr/>
        </p:nvGrpSpPr>
        <p:grpSpPr bwMode="auto">
          <a:xfrm>
            <a:off x="1409700" y="914400"/>
            <a:ext cx="6667500" cy="3949700"/>
            <a:chOff x="888" y="576"/>
            <a:chExt cx="4200" cy="2488"/>
          </a:xfrm>
        </p:grpSpPr>
        <p:pic>
          <p:nvPicPr>
            <p:cNvPr id="82977" name="Picture 33"/>
            <p:cNvPicPr>
              <a:picLocks noChangeAspect="1" noChangeArrowheads="1"/>
            </p:cNvPicPr>
            <p:nvPr/>
          </p:nvPicPr>
          <p:blipFill>
            <a:blip r:embed="rId2"/>
            <a:srcRect l="57849" t="23067" b="16725"/>
            <a:stretch>
              <a:fillRect/>
            </a:stretch>
          </p:blipFill>
          <p:spPr bwMode="auto">
            <a:xfrm>
              <a:off x="2016" y="576"/>
              <a:ext cx="3072" cy="1382"/>
            </a:xfrm>
            <a:prstGeom prst="rect">
              <a:avLst/>
            </a:prstGeom>
            <a:noFill/>
            <a:ln w="9525">
              <a:noFill/>
              <a:miter lim="800000"/>
              <a:headEnd/>
              <a:tailEnd/>
            </a:ln>
            <a:effectLst/>
          </p:spPr>
        </p:pic>
        <p:sp>
          <p:nvSpPr>
            <p:cNvPr id="82980" name="Line 36"/>
            <p:cNvSpPr>
              <a:spLocks noChangeShapeType="1"/>
            </p:cNvSpPr>
            <p:nvPr/>
          </p:nvSpPr>
          <p:spPr bwMode="auto">
            <a:xfrm flipV="1">
              <a:off x="888" y="2544"/>
              <a:ext cx="0" cy="336"/>
            </a:xfrm>
            <a:prstGeom prst="line">
              <a:avLst/>
            </a:prstGeom>
            <a:noFill/>
            <a:ln w="25400">
              <a:solidFill>
                <a:srgbClr val="FF0000"/>
              </a:solidFill>
              <a:round/>
              <a:headEnd/>
              <a:tailEnd type="triangle" w="med" len="med"/>
            </a:ln>
            <a:effectLst/>
          </p:spPr>
          <p:txBody>
            <a:bodyPr>
              <a:prstTxWarp prst="textNoShape">
                <a:avLst/>
              </a:prstTxWarp>
            </a:bodyPr>
            <a:lstStyle/>
            <a:p>
              <a:endParaRPr lang="en-US"/>
            </a:p>
          </p:txBody>
        </p:sp>
        <p:sp>
          <p:nvSpPr>
            <p:cNvPr id="82982" name="Line 38"/>
            <p:cNvSpPr>
              <a:spLocks noChangeShapeType="1"/>
            </p:cNvSpPr>
            <p:nvPr/>
          </p:nvSpPr>
          <p:spPr bwMode="auto">
            <a:xfrm>
              <a:off x="984" y="2544"/>
              <a:ext cx="0" cy="336"/>
            </a:xfrm>
            <a:prstGeom prst="line">
              <a:avLst/>
            </a:prstGeom>
            <a:noFill/>
            <a:ln w="25400">
              <a:solidFill>
                <a:srgbClr val="FF0000"/>
              </a:solidFill>
              <a:round/>
              <a:headEnd/>
              <a:tailEnd type="triangle" w="med" len="med"/>
            </a:ln>
            <a:effectLst/>
          </p:spPr>
          <p:txBody>
            <a:bodyPr>
              <a:prstTxWarp prst="textNoShape">
                <a:avLst/>
              </a:prstTxWarp>
            </a:bodyPr>
            <a:lstStyle/>
            <a:p>
              <a:endParaRPr lang="en-US"/>
            </a:p>
          </p:txBody>
        </p:sp>
        <p:sp>
          <p:nvSpPr>
            <p:cNvPr id="82979" name="AutoShape 35"/>
            <p:cNvSpPr>
              <a:spLocks noChangeArrowheads="1"/>
            </p:cNvSpPr>
            <p:nvPr/>
          </p:nvSpPr>
          <p:spPr bwMode="auto">
            <a:xfrm>
              <a:off x="888" y="2920"/>
              <a:ext cx="96" cy="144"/>
            </a:xfrm>
            <a:prstGeom prst="irregularSeal1">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82983" name="AutoShape 39"/>
            <p:cNvSpPr>
              <a:spLocks noChangeArrowheads="1"/>
            </p:cNvSpPr>
            <p:nvPr/>
          </p:nvSpPr>
          <p:spPr bwMode="auto">
            <a:xfrm>
              <a:off x="896" y="2344"/>
              <a:ext cx="96" cy="144"/>
            </a:xfrm>
            <a:prstGeom prst="irregularSeal1">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82984" name="AutoShape 40"/>
            <p:cNvSpPr>
              <a:spLocks noChangeArrowheads="1"/>
            </p:cNvSpPr>
            <p:nvPr/>
          </p:nvSpPr>
          <p:spPr bwMode="auto">
            <a:xfrm rot="-2821282">
              <a:off x="1656" y="1944"/>
              <a:ext cx="480" cy="240"/>
            </a:xfrm>
            <a:prstGeom prst="rightArrow">
              <a:avLst>
                <a:gd name="adj1" fmla="val 50000"/>
                <a:gd name="adj2" fmla="val 50000"/>
              </a:avLst>
            </a:prstGeom>
            <a:solidFill>
              <a:srgbClr val="3366FF"/>
            </a:solid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3" name="Group 43"/>
          <p:cNvGrpSpPr>
            <a:grpSpLocks/>
          </p:cNvGrpSpPr>
          <p:nvPr/>
        </p:nvGrpSpPr>
        <p:grpSpPr bwMode="auto">
          <a:xfrm>
            <a:off x="5410200" y="2590800"/>
            <a:ext cx="3744913" cy="3905250"/>
            <a:chOff x="3408" y="1632"/>
            <a:chExt cx="2359" cy="2460"/>
          </a:xfrm>
        </p:grpSpPr>
        <p:pic>
          <p:nvPicPr>
            <p:cNvPr id="82947" name="Picture 3"/>
            <p:cNvPicPr>
              <a:picLocks noChangeAspect="1" noChangeArrowheads="1"/>
            </p:cNvPicPr>
            <p:nvPr/>
          </p:nvPicPr>
          <p:blipFill>
            <a:blip r:embed="rId3"/>
            <a:srcRect/>
            <a:stretch>
              <a:fillRect/>
            </a:stretch>
          </p:blipFill>
          <p:spPr bwMode="auto">
            <a:xfrm>
              <a:off x="3408" y="2016"/>
              <a:ext cx="2359" cy="2076"/>
            </a:xfrm>
            <a:prstGeom prst="rect">
              <a:avLst/>
            </a:prstGeom>
            <a:noFill/>
            <a:ln w="9525">
              <a:noFill/>
              <a:miter lim="800000"/>
              <a:headEnd/>
              <a:tailEnd/>
            </a:ln>
            <a:effectLst/>
          </p:spPr>
        </p:pic>
        <p:sp>
          <p:nvSpPr>
            <p:cNvPr id="82985" name="AutoShape 41"/>
            <p:cNvSpPr>
              <a:spLocks noChangeArrowheads="1"/>
            </p:cNvSpPr>
            <p:nvPr/>
          </p:nvSpPr>
          <p:spPr bwMode="auto">
            <a:xfrm rot="-18735463">
              <a:off x="4872" y="1752"/>
              <a:ext cx="480" cy="240"/>
            </a:xfrm>
            <a:prstGeom prst="rightArrow">
              <a:avLst>
                <a:gd name="adj1" fmla="val 50000"/>
                <a:gd name="adj2" fmla="val 50000"/>
              </a:avLst>
            </a:prstGeom>
            <a:solidFill>
              <a:srgbClr val="3366FF"/>
            </a:solidFill>
            <a:ln w="9525">
              <a:solidFill>
                <a:schemeClr val="tx1"/>
              </a:solidFill>
              <a:miter lim="800000"/>
              <a:headEnd/>
              <a:tailEn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r>
              <a:rPr lang="fr-FR" sz="3800"/>
              <a:t>A case study: Piton de la Fournaise volcano, La Réunion island</a:t>
            </a:r>
          </a:p>
        </p:txBody>
      </p:sp>
      <p:grpSp>
        <p:nvGrpSpPr>
          <p:cNvPr id="2" name="Group 18"/>
          <p:cNvGrpSpPr>
            <a:grpSpLocks/>
          </p:cNvGrpSpPr>
          <p:nvPr/>
        </p:nvGrpSpPr>
        <p:grpSpPr bwMode="auto">
          <a:xfrm>
            <a:off x="1828800" y="1828800"/>
            <a:ext cx="5715000" cy="4800600"/>
            <a:chOff x="192" y="1081"/>
            <a:chExt cx="2592" cy="2277"/>
          </a:xfrm>
        </p:grpSpPr>
        <p:pic>
          <p:nvPicPr>
            <p:cNvPr id="52235" name="Picture 11" descr="Reunion"/>
            <p:cNvPicPr>
              <a:picLocks noChangeAspect="1" noChangeArrowheads="1"/>
            </p:cNvPicPr>
            <p:nvPr/>
          </p:nvPicPr>
          <p:blipFill>
            <a:blip r:embed="rId3"/>
            <a:srcRect/>
            <a:stretch>
              <a:fillRect/>
            </a:stretch>
          </p:blipFill>
          <p:spPr bwMode="auto">
            <a:xfrm>
              <a:off x="192" y="1082"/>
              <a:ext cx="2544" cy="2264"/>
            </a:xfrm>
            <a:prstGeom prst="rect">
              <a:avLst/>
            </a:prstGeom>
            <a:noFill/>
          </p:spPr>
        </p:pic>
        <p:sp>
          <p:nvSpPr>
            <p:cNvPr id="52236" name="Rectangle 12"/>
            <p:cNvSpPr>
              <a:spLocks noChangeArrowheads="1"/>
            </p:cNvSpPr>
            <p:nvPr/>
          </p:nvSpPr>
          <p:spPr bwMode="auto">
            <a:xfrm>
              <a:off x="1920" y="2256"/>
              <a:ext cx="768" cy="912"/>
            </a:xfrm>
            <a:prstGeom prst="rect">
              <a:avLst/>
            </a:prstGeom>
            <a:noFill/>
            <a:ln w="22225">
              <a:solidFill>
                <a:schemeClr val="bg1"/>
              </a:solidFill>
              <a:miter lim="800000"/>
              <a:headEnd/>
              <a:tailEnd/>
            </a:ln>
            <a:effectLst/>
          </p:spPr>
          <p:txBody>
            <a:bodyPr wrap="none" anchor="ctr">
              <a:prstTxWarp prst="textNoShape">
                <a:avLst/>
              </a:prstTxWarp>
            </a:bodyPr>
            <a:lstStyle/>
            <a:p>
              <a:endParaRPr lang="en-US"/>
            </a:p>
          </p:txBody>
        </p:sp>
        <p:sp>
          <p:nvSpPr>
            <p:cNvPr id="52237" name="Line 13"/>
            <p:cNvSpPr>
              <a:spLocks noChangeShapeType="1"/>
            </p:cNvSpPr>
            <p:nvPr/>
          </p:nvSpPr>
          <p:spPr bwMode="auto">
            <a:xfrm flipV="1">
              <a:off x="1440" y="1081"/>
              <a:ext cx="1" cy="2277"/>
            </a:xfrm>
            <a:prstGeom prst="line">
              <a:avLst/>
            </a:prstGeom>
            <a:noFill/>
            <a:ln w="19050">
              <a:solidFill>
                <a:schemeClr val="bg1"/>
              </a:solidFill>
              <a:round/>
              <a:headEnd/>
              <a:tailEnd/>
            </a:ln>
            <a:effectLst/>
          </p:spPr>
          <p:txBody>
            <a:bodyPr>
              <a:prstTxWarp prst="textNoShape">
                <a:avLst/>
              </a:prstTxWarp>
            </a:bodyPr>
            <a:lstStyle/>
            <a:p>
              <a:endParaRPr lang="en-US"/>
            </a:p>
          </p:txBody>
        </p:sp>
        <p:sp>
          <p:nvSpPr>
            <p:cNvPr id="52238" name="Line 14"/>
            <p:cNvSpPr>
              <a:spLocks noChangeShapeType="1"/>
            </p:cNvSpPr>
            <p:nvPr/>
          </p:nvSpPr>
          <p:spPr bwMode="auto">
            <a:xfrm flipV="1">
              <a:off x="200" y="1823"/>
              <a:ext cx="2535" cy="7"/>
            </a:xfrm>
            <a:prstGeom prst="line">
              <a:avLst/>
            </a:prstGeom>
            <a:noFill/>
            <a:ln w="19050">
              <a:solidFill>
                <a:schemeClr val="bg1"/>
              </a:solidFill>
              <a:round/>
              <a:headEnd/>
              <a:tailEnd/>
            </a:ln>
            <a:effectLst/>
          </p:spPr>
          <p:txBody>
            <a:bodyPr>
              <a:prstTxWarp prst="textNoShape">
                <a:avLst/>
              </a:prstTxWarp>
            </a:bodyPr>
            <a:lstStyle/>
            <a:p>
              <a:endParaRPr lang="en-US"/>
            </a:p>
          </p:txBody>
        </p:sp>
        <p:sp>
          <p:nvSpPr>
            <p:cNvPr id="52239" name="Text Box 15"/>
            <p:cNvSpPr txBox="1">
              <a:spLocks noChangeArrowheads="1"/>
            </p:cNvSpPr>
            <p:nvPr/>
          </p:nvSpPr>
          <p:spPr bwMode="auto">
            <a:xfrm>
              <a:off x="2304" y="1632"/>
              <a:ext cx="480" cy="145"/>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400" i="0">
                  <a:solidFill>
                    <a:schemeClr val="bg1"/>
                  </a:solidFill>
                </a:rPr>
                <a:t>S 21°</a:t>
              </a:r>
            </a:p>
          </p:txBody>
        </p:sp>
        <p:sp>
          <p:nvSpPr>
            <p:cNvPr id="52240" name="Text Box 16"/>
            <p:cNvSpPr txBox="1">
              <a:spLocks noChangeArrowheads="1"/>
            </p:cNvSpPr>
            <p:nvPr/>
          </p:nvSpPr>
          <p:spPr bwMode="auto">
            <a:xfrm>
              <a:off x="912" y="3168"/>
              <a:ext cx="672" cy="145"/>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400" i="0">
                  <a:solidFill>
                    <a:schemeClr val="bg1"/>
                  </a:solidFill>
                </a:rPr>
                <a:t>E 55°30</a:t>
              </a:r>
            </a:p>
          </p:txBody>
        </p:sp>
        <p:pic>
          <p:nvPicPr>
            <p:cNvPr id="52241" name="Picture 17"/>
            <p:cNvPicPr>
              <a:picLocks noChangeAspect="1" noChangeArrowheads="1"/>
            </p:cNvPicPr>
            <p:nvPr/>
          </p:nvPicPr>
          <p:blipFill>
            <a:blip r:embed="rId4"/>
            <a:srcRect/>
            <a:stretch>
              <a:fillRect/>
            </a:stretch>
          </p:blipFill>
          <p:spPr bwMode="auto">
            <a:xfrm>
              <a:off x="279" y="2400"/>
              <a:ext cx="921" cy="743"/>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5" name="Picture 3" descr="FigSynth"/>
          <p:cNvPicPr>
            <a:picLocks noChangeAspect="1" noChangeArrowheads="1"/>
          </p:cNvPicPr>
          <p:nvPr/>
        </p:nvPicPr>
        <p:blipFill>
          <a:blip r:embed="rId2"/>
          <a:srcRect l="44073" b="51703"/>
          <a:stretch>
            <a:fillRect/>
          </a:stretch>
        </p:blipFill>
        <p:spPr bwMode="auto">
          <a:xfrm>
            <a:off x="3962400" y="1828800"/>
            <a:ext cx="4943475" cy="1981200"/>
          </a:xfrm>
          <a:prstGeom prst="rect">
            <a:avLst/>
          </a:prstGeom>
          <a:noFill/>
        </p:spPr>
      </p:pic>
      <p:sp>
        <p:nvSpPr>
          <p:cNvPr id="69637" name="Rectangle 5"/>
          <p:cNvSpPr>
            <a:spLocks noChangeArrowheads="1"/>
          </p:cNvSpPr>
          <p:nvPr/>
        </p:nvSpPr>
        <p:spPr bwMode="auto">
          <a:xfrm>
            <a:off x="5486400" y="1752600"/>
            <a:ext cx="2438400" cy="3048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69638" name="Text Box 6"/>
          <p:cNvSpPr txBox="1">
            <a:spLocks noChangeArrowheads="1"/>
          </p:cNvSpPr>
          <p:nvPr/>
        </p:nvSpPr>
        <p:spPr bwMode="auto">
          <a:xfrm>
            <a:off x="5562600" y="1752600"/>
            <a:ext cx="28194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400" i="0"/>
              <a:t>Synthetic velocity decrease</a:t>
            </a:r>
          </a:p>
        </p:txBody>
      </p:sp>
      <p:pic>
        <p:nvPicPr>
          <p:cNvPr id="69639" name="Picture 7" descr="FigSynth"/>
          <p:cNvPicPr>
            <a:picLocks noChangeAspect="1" noChangeArrowheads="1"/>
          </p:cNvPicPr>
          <p:nvPr/>
        </p:nvPicPr>
        <p:blipFill>
          <a:blip r:embed="rId2"/>
          <a:srcRect r="56035"/>
          <a:stretch>
            <a:fillRect/>
          </a:stretch>
        </p:blipFill>
        <p:spPr bwMode="auto">
          <a:xfrm>
            <a:off x="76200" y="1828800"/>
            <a:ext cx="3886200" cy="4102100"/>
          </a:xfrm>
          <a:prstGeom prst="rect">
            <a:avLst/>
          </a:prstGeom>
          <a:noFill/>
        </p:spPr>
      </p:pic>
      <p:pic>
        <p:nvPicPr>
          <p:cNvPr id="69640" name="Picture 8" descr="FigSynth"/>
          <p:cNvPicPr>
            <a:picLocks noChangeAspect="1" noChangeArrowheads="1"/>
          </p:cNvPicPr>
          <p:nvPr/>
        </p:nvPicPr>
        <p:blipFill>
          <a:blip r:embed="rId2"/>
          <a:srcRect l="44073" t="48297"/>
          <a:stretch>
            <a:fillRect/>
          </a:stretch>
        </p:blipFill>
        <p:spPr bwMode="auto">
          <a:xfrm>
            <a:off x="3962400" y="3810000"/>
            <a:ext cx="4943475" cy="2120900"/>
          </a:xfrm>
          <a:prstGeom prst="rect">
            <a:avLst/>
          </a:prstGeom>
          <a:noFill/>
        </p:spPr>
      </p:pic>
      <p:sp>
        <p:nvSpPr>
          <p:cNvPr id="69641" name="Rectangle 9"/>
          <p:cNvSpPr>
            <a:spLocks noChangeArrowheads="1"/>
          </p:cNvSpPr>
          <p:nvPr/>
        </p:nvSpPr>
        <p:spPr bwMode="auto">
          <a:xfrm>
            <a:off x="457200" y="277813"/>
            <a:ext cx="8229600" cy="1139825"/>
          </a:xfrm>
          <a:prstGeom prst="rect">
            <a:avLst/>
          </a:prstGeom>
          <a:noFill/>
          <a:ln w="9525">
            <a:noFill/>
            <a:miter lim="800000"/>
            <a:headEnd/>
            <a:tailEnd/>
          </a:ln>
          <a:effectLst/>
        </p:spPr>
        <p:txBody>
          <a:bodyPr>
            <a:prstTxWarp prst="textNoShape">
              <a:avLst/>
            </a:prstTxWarp>
          </a:bodyPr>
          <a:lstStyle/>
          <a:p>
            <a:r>
              <a:rPr lang="en-US" sz="3800" i="0">
                <a:solidFill>
                  <a:schemeClr val="tx2"/>
                </a:solidFill>
                <a:latin typeface="Garamond" charset="0"/>
              </a:rPr>
              <a:t>Temporal changes of seismic velocities using cross-correlations of seismic noise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60" name="Picture 4" descr="FigureMesDt5Bis"/>
          <p:cNvPicPr>
            <a:picLocks noChangeAspect="1" noChangeArrowheads="1"/>
          </p:cNvPicPr>
          <p:nvPr/>
        </p:nvPicPr>
        <p:blipFill>
          <a:blip r:embed="rId2"/>
          <a:srcRect/>
          <a:stretch>
            <a:fillRect/>
          </a:stretch>
        </p:blipFill>
        <p:spPr bwMode="auto">
          <a:xfrm>
            <a:off x="304800" y="1054100"/>
            <a:ext cx="8534400" cy="5702300"/>
          </a:xfrm>
          <a:prstGeom prst="rect">
            <a:avLst/>
          </a:prstGeom>
          <a:noFill/>
        </p:spPr>
      </p:pic>
      <p:sp>
        <p:nvSpPr>
          <p:cNvPr id="70661" name="Rectangle 5"/>
          <p:cNvSpPr>
            <a:spLocks noChangeArrowheads="1"/>
          </p:cNvSpPr>
          <p:nvPr/>
        </p:nvSpPr>
        <p:spPr bwMode="auto">
          <a:xfrm>
            <a:off x="457200" y="277813"/>
            <a:ext cx="8229600" cy="1139825"/>
          </a:xfrm>
          <a:prstGeom prst="rect">
            <a:avLst/>
          </a:prstGeom>
          <a:noFill/>
          <a:ln w="9525">
            <a:noFill/>
            <a:miter lim="800000"/>
            <a:headEnd/>
            <a:tailEnd/>
          </a:ln>
          <a:effectLst/>
        </p:spPr>
        <p:txBody>
          <a:bodyPr>
            <a:prstTxWarp prst="textNoShape">
              <a:avLst/>
            </a:prstTxWarp>
          </a:bodyPr>
          <a:lstStyle/>
          <a:p>
            <a:r>
              <a:rPr lang="en-US" sz="3800" i="0">
                <a:solidFill>
                  <a:schemeClr val="tx2"/>
                </a:solidFill>
                <a:latin typeface="Garamond" charset="0"/>
              </a:rPr>
              <a:t>Velocity changes on Piton de la Fournaise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46156" y="148590"/>
            <a:ext cx="8561070" cy="1451610"/>
          </a:xfrm>
          <a:prstGeom prst="rect">
            <a:avLst/>
          </a:prstGeom>
        </p:spPr>
      </p:pic>
      <p:pic>
        <p:nvPicPr>
          <p:cNvPr id="5" name="Picture 4"/>
          <p:cNvPicPr>
            <a:picLocks noChangeAspect="1"/>
          </p:cNvPicPr>
          <p:nvPr/>
        </p:nvPicPr>
        <p:blipFill>
          <a:blip r:embed="rId3"/>
          <a:stretch>
            <a:fillRect/>
          </a:stretch>
        </p:blipFill>
        <p:spPr>
          <a:xfrm>
            <a:off x="2079600" y="1666240"/>
            <a:ext cx="6134100" cy="519176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4" name="Picture 4" descr="brenguier_fig2"/>
          <p:cNvPicPr>
            <a:picLocks noChangeAspect="1" noChangeArrowheads="1"/>
          </p:cNvPicPr>
          <p:nvPr/>
        </p:nvPicPr>
        <p:blipFill>
          <a:blip r:embed="rId2"/>
          <a:srcRect t="7771" b="62845"/>
          <a:stretch>
            <a:fillRect/>
          </a:stretch>
        </p:blipFill>
        <p:spPr bwMode="auto">
          <a:xfrm>
            <a:off x="1285875" y="933450"/>
            <a:ext cx="6659563" cy="1752600"/>
          </a:xfrm>
          <a:prstGeom prst="rect">
            <a:avLst/>
          </a:prstGeom>
          <a:noFill/>
        </p:spPr>
      </p:pic>
      <p:pic>
        <p:nvPicPr>
          <p:cNvPr id="71685" name="Picture 5" descr="brenguier_fig2"/>
          <p:cNvPicPr>
            <a:picLocks noChangeAspect="1" noChangeArrowheads="1"/>
          </p:cNvPicPr>
          <p:nvPr/>
        </p:nvPicPr>
        <p:blipFill>
          <a:blip r:embed="rId2"/>
          <a:srcRect t="36118"/>
          <a:stretch>
            <a:fillRect/>
          </a:stretch>
        </p:blipFill>
        <p:spPr bwMode="auto">
          <a:xfrm>
            <a:off x="1285875" y="2619375"/>
            <a:ext cx="6659563" cy="3810000"/>
          </a:xfrm>
          <a:prstGeom prst="rect">
            <a:avLst/>
          </a:prstGeom>
          <a:noFill/>
        </p:spPr>
      </p:pic>
      <p:pic>
        <p:nvPicPr>
          <p:cNvPr id="71686" name="Picture 6" descr="brenguier_fig2"/>
          <p:cNvPicPr>
            <a:picLocks noChangeAspect="1" noChangeArrowheads="1"/>
          </p:cNvPicPr>
          <p:nvPr/>
        </p:nvPicPr>
        <p:blipFill>
          <a:blip r:embed="rId2"/>
          <a:srcRect t="92094"/>
          <a:stretch>
            <a:fillRect/>
          </a:stretch>
        </p:blipFill>
        <p:spPr bwMode="auto">
          <a:xfrm>
            <a:off x="1274763" y="2628900"/>
            <a:ext cx="6659562" cy="471488"/>
          </a:xfrm>
          <a:prstGeom prst="rect">
            <a:avLst/>
          </a:prstGeom>
          <a:noFill/>
        </p:spPr>
      </p:pic>
      <p:sp>
        <p:nvSpPr>
          <p:cNvPr id="71687" name="Text Box 7"/>
          <p:cNvSpPr txBox="1">
            <a:spLocks noChangeArrowheads="1"/>
          </p:cNvSpPr>
          <p:nvPr/>
        </p:nvSpPr>
        <p:spPr bwMode="auto">
          <a:xfrm>
            <a:off x="5638800" y="6507163"/>
            <a:ext cx="3048000" cy="274637"/>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200" i="0" dirty="0" err="1"/>
              <a:t>Brenguier</a:t>
            </a:r>
            <a:r>
              <a:rPr lang="fr-FR" sz="1200" i="0" dirty="0"/>
              <a:t> et al., </a:t>
            </a:r>
            <a:r>
              <a:rPr lang="fr-FR" sz="1200" dirty="0"/>
              <a:t>Nature </a:t>
            </a:r>
            <a:r>
              <a:rPr lang="fr-FR" sz="1200" dirty="0" err="1"/>
              <a:t>Geoscience</a:t>
            </a:r>
            <a:r>
              <a:rPr lang="fr-FR" sz="1200" i="0" dirty="0"/>
              <a:t>, 2008</a:t>
            </a:r>
          </a:p>
        </p:txBody>
      </p:sp>
      <p:sp>
        <p:nvSpPr>
          <p:cNvPr id="71688" name="Rectangle 8"/>
          <p:cNvSpPr>
            <a:spLocks noChangeArrowheads="1"/>
          </p:cNvSpPr>
          <p:nvPr/>
        </p:nvSpPr>
        <p:spPr bwMode="auto">
          <a:xfrm>
            <a:off x="457200" y="228600"/>
            <a:ext cx="8229600" cy="1139825"/>
          </a:xfrm>
          <a:prstGeom prst="rect">
            <a:avLst/>
          </a:prstGeom>
          <a:noFill/>
          <a:ln w="9525">
            <a:noFill/>
            <a:miter lim="800000"/>
            <a:headEnd/>
            <a:tailEnd/>
          </a:ln>
          <a:effectLst/>
        </p:spPr>
        <p:txBody>
          <a:bodyPr>
            <a:prstTxWarp prst="textNoShape">
              <a:avLst/>
            </a:prstTxWarp>
          </a:bodyPr>
          <a:lstStyle/>
          <a:p>
            <a:r>
              <a:rPr lang="en-US" sz="3800" i="0">
                <a:solidFill>
                  <a:schemeClr val="tx2"/>
                </a:solidFill>
                <a:latin typeface="Garamond" charset="0"/>
              </a:rPr>
              <a:t>Velocity drops preceding eruptions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168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US" sz="3800" dirty="0"/>
              <a:t>Seismic velocity changes as a proxy for magma </a:t>
            </a:r>
            <a:r>
              <a:rPr lang="en-US" sz="3800" dirty="0" smtClean="0"/>
              <a:t>forcing</a:t>
            </a:r>
            <a:endParaRPr lang="en-US" sz="3800" dirty="0"/>
          </a:p>
        </p:txBody>
      </p:sp>
      <p:sp>
        <p:nvSpPr>
          <p:cNvPr id="90115" name="Text Box 3"/>
          <p:cNvSpPr txBox="1">
            <a:spLocks noChangeArrowheads="1"/>
          </p:cNvSpPr>
          <p:nvPr/>
        </p:nvSpPr>
        <p:spPr bwMode="auto">
          <a:xfrm>
            <a:off x="2590800" y="6324600"/>
            <a:ext cx="6400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sz="1200" i="0"/>
              <a:t>O'Connell, R. J., and B. Budiansky (1974), Seismic Velocities in Dry and Saturated Cracked Solids, </a:t>
            </a:r>
            <a:r>
              <a:rPr lang="fr-FR" sz="1200"/>
              <a:t>J. Geophys. Res.</a:t>
            </a:r>
            <a:r>
              <a:rPr lang="fr-FR" sz="1200" i="0"/>
              <a:t>, 79(35), 5412–5426 </a:t>
            </a:r>
          </a:p>
        </p:txBody>
      </p:sp>
      <p:pic>
        <p:nvPicPr>
          <p:cNvPr id="90116" name="Picture 4"/>
          <p:cNvPicPr>
            <a:picLocks noChangeAspect="1" noChangeArrowheads="1"/>
          </p:cNvPicPr>
          <p:nvPr/>
        </p:nvPicPr>
        <p:blipFill>
          <a:blip r:embed="rId3"/>
          <a:srcRect/>
          <a:stretch>
            <a:fillRect/>
          </a:stretch>
        </p:blipFill>
        <p:spPr bwMode="auto">
          <a:xfrm>
            <a:off x="4572000" y="1552575"/>
            <a:ext cx="3832225" cy="4772025"/>
          </a:xfrm>
          <a:prstGeom prst="rect">
            <a:avLst/>
          </a:prstGeom>
          <a:noFill/>
          <a:ln w="9525">
            <a:noFill/>
            <a:miter lim="800000"/>
            <a:headEnd/>
            <a:tailEnd/>
          </a:ln>
          <a:effectLst/>
        </p:spPr>
      </p:pic>
      <p:sp>
        <p:nvSpPr>
          <p:cNvPr id="90117" name="_s1031"/>
          <p:cNvSpPr>
            <a:spLocks noChangeArrowheads="1"/>
          </p:cNvSpPr>
          <p:nvPr/>
        </p:nvSpPr>
        <p:spPr bwMode="auto">
          <a:xfrm>
            <a:off x="381000" y="2667000"/>
            <a:ext cx="3886200" cy="1828800"/>
          </a:xfrm>
          <a:prstGeom prst="roundRect">
            <a:avLst>
              <a:gd name="adj" fmla="val 16667"/>
            </a:avLst>
          </a:prstGeom>
          <a:solidFill>
            <a:srgbClr val="FFCC00"/>
          </a:solidFill>
          <a:ln w="9525">
            <a:solidFill>
              <a:schemeClr val="tx1"/>
            </a:solidFill>
            <a:round/>
            <a:headEnd/>
            <a:tailEnd/>
          </a:ln>
        </p:spPr>
        <p:txBody>
          <a:bodyPr wrap="none" anchor="ctr">
            <a:prstTxWarp prst="textNoShape">
              <a:avLst/>
            </a:prstTxWarp>
          </a:bodyPr>
          <a:lstStyle/>
          <a:p>
            <a:pPr algn="ctr"/>
            <a:endParaRPr lang="en-US" i="0"/>
          </a:p>
        </p:txBody>
      </p:sp>
      <p:sp>
        <p:nvSpPr>
          <p:cNvPr id="90118" name="Text Box 6"/>
          <p:cNvSpPr txBox="1">
            <a:spLocks noChangeArrowheads="1"/>
          </p:cNvSpPr>
          <p:nvPr/>
        </p:nvSpPr>
        <p:spPr bwMode="auto">
          <a:xfrm>
            <a:off x="762000" y="3048000"/>
            <a:ext cx="2971800" cy="10064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t>Seismic velocities are strongly sensitive to crack density.</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3731" name="Picture 3" descr="PitonGoogle"/>
          <p:cNvPicPr>
            <a:picLocks noChangeAspect="1" noChangeArrowheads="1"/>
          </p:cNvPicPr>
          <p:nvPr/>
        </p:nvPicPr>
        <p:blipFill>
          <a:blip r:embed="rId2">
            <a:lum bright="18000"/>
          </a:blip>
          <a:srcRect/>
          <a:stretch>
            <a:fillRect/>
          </a:stretch>
        </p:blipFill>
        <p:spPr bwMode="auto">
          <a:xfrm>
            <a:off x="4800600" y="800100"/>
            <a:ext cx="4343400" cy="2443163"/>
          </a:xfrm>
          <a:prstGeom prst="rect">
            <a:avLst/>
          </a:prstGeom>
          <a:noFill/>
        </p:spPr>
      </p:pic>
      <p:sp>
        <p:nvSpPr>
          <p:cNvPr id="73732" name="Rectangle 4"/>
          <p:cNvSpPr>
            <a:spLocks noChangeArrowheads="1"/>
          </p:cNvSpPr>
          <p:nvPr/>
        </p:nvSpPr>
        <p:spPr bwMode="auto">
          <a:xfrm>
            <a:off x="6019800" y="990600"/>
            <a:ext cx="1828800" cy="213360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3733" name="Line 5"/>
          <p:cNvSpPr>
            <a:spLocks noChangeShapeType="1"/>
          </p:cNvSpPr>
          <p:nvPr/>
        </p:nvSpPr>
        <p:spPr bwMode="auto">
          <a:xfrm flipH="1">
            <a:off x="3810000" y="2438400"/>
            <a:ext cx="2133600" cy="83820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73735" name="Text Box 7"/>
          <p:cNvSpPr txBox="1">
            <a:spLocks noChangeArrowheads="1"/>
          </p:cNvSpPr>
          <p:nvPr/>
        </p:nvSpPr>
        <p:spPr bwMode="auto">
          <a:xfrm>
            <a:off x="304800" y="5392738"/>
            <a:ext cx="2971800" cy="553998"/>
          </a:xfrm>
          <a:prstGeom prst="rect">
            <a:avLst/>
          </a:prstGeom>
          <a:noFill/>
          <a:ln w="9525">
            <a:noFill/>
            <a:miter lim="800000"/>
            <a:headEnd/>
            <a:tailEnd/>
          </a:ln>
          <a:effectLst/>
        </p:spPr>
        <p:txBody>
          <a:bodyPr>
            <a:prstTxWarp prst="textNoShape">
              <a:avLst/>
            </a:prstTxWarp>
            <a:spAutoFit/>
          </a:bodyPr>
          <a:lstStyle/>
          <a:p>
            <a:pPr marL="0" lvl="1">
              <a:spcBef>
                <a:spcPct val="50000"/>
              </a:spcBef>
            </a:pPr>
            <a:r>
              <a:rPr lang="en-US" sz="1500" i="0" dirty="0" smtClean="0">
                <a:ea typeface="ＭＳ Ｐゴシック" charset="-128"/>
              </a:rPr>
              <a:t>These velocity changes are linked to dilatation induced by stress changes</a:t>
            </a:r>
          </a:p>
        </p:txBody>
      </p:sp>
      <p:grpSp>
        <p:nvGrpSpPr>
          <p:cNvPr id="4" name="Group 10"/>
          <p:cNvGrpSpPr>
            <a:grpSpLocks/>
          </p:cNvGrpSpPr>
          <p:nvPr/>
        </p:nvGrpSpPr>
        <p:grpSpPr bwMode="auto">
          <a:xfrm>
            <a:off x="4191000" y="3276600"/>
            <a:ext cx="4495800" cy="3581400"/>
            <a:chOff x="2640" y="2064"/>
            <a:chExt cx="2832" cy="2256"/>
          </a:xfrm>
        </p:grpSpPr>
        <p:pic>
          <p:nvPicPr>
            <p:cNvPr id="73739" name="Picture 11" descr="FigRegion"/>
            <p:cNvPicPr>
              <a:picLocks noChangeAspect="1" noChangeArrowheads="1"/>
            </p:cNvPicPr>
            <p:nvPr/>
          </p:nvPicPr>
          <p:blipFill>
            <a:blip r:embed="rId3"/>
            <a:srcRect r="51228" b="50177"/>
            <a:stretch>
              <a:fillRect/>
            </a:stretch>
          </p:blipFill>
          <p:spPr bwMode="auto">
            <a:xfrm>
              <a:off x="2640" y="2448"/>
              <a:ext cx="1476" cy="1680"/>
            </a:xfrm>
            <a:prstGeom prst="rect">
              <a:avLst/>
            </a:prstGeom>
            <a:noFill/>
          </p:spPr>
        </p:pic>
        <p:pic>
          <p:nvPicPr>
            <p:cNvPr id="73740" name="Picture 12" descr="MergeTomo3D2"/>
            <p:cNvPicPr>
              <a:picLocks noChangeAspect="1" noChangeArrowheads="1"/>
            </p:cNvPicPr>
            <p:nvPr/>
          </p:nvPicPr>
          <p:blipFill>
            <a:blip r:embed="rId4">
              <a:lum bright="12000"/>
            </a:blip>
            <a:srcRect l="43811" r="-2316"/>
            <a:stretch>
              <a:fillRect/>
            </a:stretch>
          </p:blipFill>
          <p:spPr bwMode="auto">
            <a:xfrm>
              <a:off x="4272" y="2256"/>
              <a:ext cx="1131" cy="2064"/>
            </a:xfrm>
            <a:prstGeom prst="rect">
              <a:avLst/>
            </a:prstGeom>
            <a:noFill/>
          </p:spPr>
        </p:pic>
        <p:sp>
          <p:nvSpPr>
            <p:cNvPr id="73741" name="Line 13"/>
            <p:cNvSpPr>
              <a:spLocks noChangeShapeType="1"/>
            </p:cNvSpPr>
            <p:nvPr/>
          </p:nvSpPr>
          <p:spPr bwMode="auto">
            <a:xfrm>
              <a:off x="5058" y="2268"/>
              <a:ext cx="0" cy="24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73742" name="Line 14"/>
            <p:cNvSpPr>
              <a:spLocks noChangeShapeType="1"/>
            </p:cNvSpPr>
            <p:nvPr/>
          </p:nvSpPr>
          <p:spPr bwMode="auto">
            <a:xfrm>
              <a:off x="3696" y="2304"/>
              <a:ext cx="0" cy="768"/>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73743" name="Text Box 15"/>
            <p:cNvSpPr txBox="1">
              <a:spLocks noChangeArrowheads="1"/>
            </p:cNvSpPr>
            <p:nvPr/>
          </p:nvSpPr>
          <p:spPr bwMode="auto">
            <a:xfrm>
              <a:off x="3648" y="2064"/>
              <a:ext cx="1824" cy="192"/>
            </a:xfrm>
            <a:prstGeom prst="rect">
              <a:avLst/>
            </a:prstGeom>
            <a:noFill/>
            <a:ln w="9525">
              <a:noFill/>
              <a:miter lim="800000"/>
              <a:headEnd/>
              <a:tailEnd/>
            </a:ln>
            <a:effectLst/>
          </p:spPr>
          <p:txBody>
            <a:bodyPr>
              <a:prstTxWarp prst="textNoShape">
                <a:avLst/>
              </a:prstTxWarp>
              <a:spAutoFit/>
            </a:bodyPr>
            <a:lstStyle/>
            <a:p>
              <a:r>
                <a:rPr lang="fr-FR" sz="1400" i="0">
                  <a:solidFill>
                    <a:srgbClr val="FF0000"/>
                  </a:solidFill>
                </a:rPr>
                <a:t>Magmatic intrusive complex</a:t>
              </a:r>
            </a:p>
          </p:txBody>
        </p:sp>
      </p:grpSp>
      <p:pic>
        <p:nvPicPr>
          <p:cNvPr id="73745" name="Picture 17" descr="RegioErupt2"/>
          <p:cNvPicPr>
            <a:picLocks noChangeAspect="1" noChangeArrowheads="1"/>
          </p:cNvPicPr>
          <p:nvPr/>
        </p:nvPicPr>
        <p:blipFill>
          <a:blip r:embed="rId5"/>
          <a:srcRect/>
          <a:stretch>
            <a:fillRect/>
          </a:stretch>
        </p:blipFill>
        <p:spPr bwMode="auto">
          <a:xfrm>
            <a:off x="381000" y="1447800"/>
            <a:ext cx="3438525" cy="3265488"/>
          </a:xfrm>
          <a:prstGeom prst="rect">
            <a:avLst/>
          </a:prstGeom>
          <a:noFill/>
        </p:spPr>
      </p:pic>
      <p:sp>
        <p:nvSpPr>
          <p:cNvPr id="73746" name="Rectangle 18"/>
          <p:cNvSpPr>
            <a:spLocks noChangeArrowheads="1"/>
          </p:cNvSpPr>
          <p:nvPr/>
        </p:nvSpPr>
        <p:spPr bwMode="auto">
          <a:xfrm>
            <a:off x="381000" y="228600"/>
            <a:ext cx="4800600" cy="1139825"/>
          </a:xfrm>
          <a:prstGeom prst="rect">
            <a:avLst/>
          </a:prstGeom>
          <a:noFill/>
          <a:ln w="9525">
            <a:noFill/>
            <a:miter lim="800000"/>
            <a:headEnd/>
            <a:tailEnd/>
          </a:ln>
          <a:effectLst/>
        </p:spPr>
        <p:txBody>
          <a:bodyPr>
            <a:prstTxWarp prst="textNoShape">
              <a:avLst/>
            </a:prstTxWarp>
          </a:bodyPr>
          <a:lstStyle/>
          <a:p>
            <a:r>
              <a:rPr lang="en-US" sz="3800" i="0">
                <a:solidFill>
                  <a:schemeClr val="tx2"/>
                </a:solidFill>
                <a:latin typeface="Garamond" charset="0"/>
              </a:rPr>
              <a:t>Link between temporal changes and structure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42800" y="274638"/>
            <a:ext cx="5039360" cy="61772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4150" y="120650"/>
            <a:ext cx="8775700" cy="66167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ray distribution on velocity models</a:t>
            </a:r>
            <a:endParaRPr lang="en-US" dirty="0"/>
          </a:p>
        </p:txBody>
      </p:sp>
      <p:sp>
        <p:nvSpPr>
          <p:cNvPr id="3" name="Content Placeholder 2"/>
          <p:cNvSpPr>
            <a:spLocks noGrp="1"/>
          </p:cNvSpPr>
          <p:nvPr>
            <p:ph idx="1"/>
          </p:nvPr>
        </p:nvSpPr>
        <p:spPr>
          <a:xfrm>
            <a:off x="5866853" y="1600200"/>
            <a:ext cx="2819947" cy="4525963"/>
          </a:xfrm>
        </p:spPr>
        <p:txBody>
          <a:bodyPr>
            <a:normAutofit/>
          </a:bodyPr>
          <a:lstStyle/>
          <a:p>
            <a:r>
              <a:rPr lang="en-US" sz="2800" dirty="0" smtClean="0"/>
              <a:t>Same theoretical models but with different ray distribution.</a:t>
            </a:r>
          </a:p>
          <a:p>
            <a:r>
              <a:rPr lang="en-US" sz="2800" dirty="0" smtClean="0"/>
              <a:t>Separately Inverted models are different</a:t>
            </a:r>
            <a:endParaRPr lang="en-US" sz="2800" dirty="0"/>
          </a:p>
        </p:txBody>
      </p:sp>
      <p:pic>
        <p:nvPicPr>
          <p:cNvPr id="5" name="Picture 4"/>
          <p:cNvPicPr>
            <a:picLocks noChangeAspect="1"/>
          </p:cNvPicPr>
          <p:nvPr/>
        </p:nvPicPr>
        <p:blipFill>
          <a:blip r:embed="rId2"/>
          <a:stretch>
            <a:fillRect/>
          </a:stretch>
        </p:blipFill>
        <p:spPr>
          <a:xfrm>
            <a:off x="633570" y="1617062"/>
            <a:ext cx="4686300" cy="2349500"/>
          </a:xfrm>
          <a:prstGeom prst="rect">
            <a:avLst/>
          </a:prstGeom>
        </p:spPr>
      </p:pic>
      <p:pic>
        <p:nvPicPr>
          <p:cNvPr id="6" name="Picture 5"/>
          <p:cNvPicPr>
            <a:picLocks noChangeAspect="1"/>
          </p:cNvPicPr>
          <p:nvPr/>
        </p:nvPicPr>
        <p:blipFill>
          <a:blip r:embed="rId3"/>
          <a:stretch>
            <a:fillRect/>
          </a:stretch>
        </p:blipFill>
        <p:spPr>
          <a:xfrm>
            <a:off x="722470" y="4009331"/>
            <a:ext cx="4597400" cy="2324100"/>
          </a:xfrm>
          <a:prstGeom prst="rect">
            <a:avLst/>
          </a:prstGeom>
        </p:spPr>
      </p:pic>
      <p:pic>
        <p:nvPicPr>
          <p:cNvPr id="8" name="Picture 7"/>
          <p:cNvPicPr>
            <a:picLocks noChangeAspect="1"/>
          </p:cNvPicPr>
          <p:nvPr/>
        </p:nvPicPr>
        <p:blipFill>
          <a:blip r:embed="rId4"/>
          <a:stretch>
            <a:fillRect/>
          </a:stretch>
        </p:blipFill>
        <p:spPr>
          <a:xfrm>
            <a:off x="5634728" y="6028934"/>
            <a:ext cx="2895473" cy="5814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ray distribution on velocity models</a:t>
            </a:r>
            <a:endParaRPr lang="en-US" dirty="0"/>
          </a:p>
        </p:txBody>
      </p:sp>
      <p:sp>
        <p:nvSpPr>
          <p:cNvPr id="3" name="Content Placeholder 2"/>
          <p:cNvSpPr>
            <a:spLocks noGrp="1"/>
          </p:cNvSpPr>
          <p:nvPr>
            <p:ph idx="1"/>
          </p:nvPr>
        </p:nvSpPr>
        <p:spPr>
          <a:xfrm>
            <a:off x="5866853" y="1600200"/>
            <a:ext cx="2819947" cy="4525963"/>
          </a:xfrm>
        </p:spPr>
        <p:txBody>
          <a:bodyPr>
            <a:normAutofit/>
          </a:bodyPr>
          <a:lstStyle/>
          <a:p>
            <a:r>
              <a:rPr lang="en-US" sz="2800" dirty="0" smtClean="0"/>
              <a:t>Same theoretical models but with different ray distribution.</a:t>
            </a:r>
          </a:p>
          <a:p>
            <a:r>
              <a:rPr lang="en-US" sz="2800" dirty="0" smtClean="0"/>
              <a:t>Jointly Inverted models are different</a:t>
            </a:r>
            <a:endParaRPr lang="en-US" sz="2800" dirty="0"/>
          </a:p>
        </p:txBody>
      </p:sp>
      <p:pic>
        <p:nvPicPr>
          <p:cNvPr id="7" name="Picture 6"/>
          <p:cNvPicPr>
            <a:picLocks noChangeAspect="1"/>
          </p:cNvPicPr>
          <p:nvPr/>
        </p:nvPicPr>
        <p:blipFill>
          <a:blip r:embed="rId2"/>
          <a:stretch>
            <a:fillRect/>
          </a:stretch>
        </p:blipFill>
        <p:spPr>
          <a:xfrm>
            <a:off x="684370" y="1600200"/>
            <a:ext cx="4635500" cy="2349500"/>
          </a:xfrm>
          <a:prstGeom prst="rect">
            <a:avLst/>
          </a:prstGeom>
        </p:spPr>
      </p:pic>
      <p:pic>
        <p:nvPicPr>
          <p:cNvPr id="8" name="Picture 7"/>
          <p:cNvPicPr>
            <a:picLocks noChangeAspect="1"/>
          </p:cNvPicPr>
          <p:nvPr/>
        </p:nvPicPr>
        <p:blipFill>
          <a:blip r:embed="rId3"/>
          <a:stretch>
            <a:fillRect/>
          </a:stretch>
        </p:blipFill>
        <p:spPr>
          <a:xfrm>
            <a:off x="707565" y="4033668"/>
            <a:ext cx="4622800" cy="2286000"/>
          </a:xfrm>
          <a:prstGeom prst="rect">
            <a:avLst/>
          </a:prstGeom>
        </p:spPr>
      </p:pic>
      <p:pic>
        <p:nvPicPr>
          <p:cNvPr id="9" name="Picture 8"/>
          <p:cNvPicPr>
            <a:picLocks noChangeAspect="1"/>
          </p:cNvPicPr>
          <p:nvPr/>
        </p:nvPicPr>
        <p:blipFill>
          <a:blip r:embed="rId4"/>
          <a:stretch>
            <a:fillRect/>
          </a:stretch>
        </p:blipFill>
        <p:spPr>
          <a:xfrm>
            <a:off x="5634728" y="6028934"/>
            <a:ext cx="2895473" cy="5814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Regularization in time</a:t>
            </a:r>
            <a:endParaRPr lang="en-US" dirty="0"/>
          </a:p>
        </p:txBody>
      </p:sp>
      <p:pic>
        <p:nvPicPr>
          <p:cNvPr id="4" name="Picture 3"/>
          <p:cNvPicPr>
            <a:picLocks noChangeAspect="1"/>
          </p:cNvPicPr>
          <p:nvPr/>
        </p:nvPicPr>
        <p:blipFill>
          <a:blip r:embed="rId2"/>
          <a:stretch>
            <a:fillRect/>
          </a:stretch>
        </p:blipFill>
        <p:spPr>
          <a:xfrm>
            <a:off x="701040" y="2209082"/>
            <a:ext cx="7985760" cy="685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36307" y="511542"/>
            <a:ext cx="4343400" cy="536448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252</TotalTime>
  <Words>543</Words>
  <Application>Microsoft Macintosh PowerPoint</Application>
  <PresentationFormat>On-screen Show (4:3)</PresentationFormat>
  <Paragraphs>68</Paragraphs>
  <Slides>32</Slides>
  <Notes>6</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Office Theme</vt:lpstr>
      <vt:lpstr>Detecting temporal velocity changes using various methods</vt:lpstr>
      <vt:lpstr>Outline</vt:lpstr>
      <vt:lpstr>Slide 3</vt:lpstr>
      <vt:lpstr>Slide 4</vt:lpstr>
      <vt:lpstr>Slide 5</vt:lpstr>
      <vt:lpstr>Different ray distribution on velocity models</vt:lpstr>
      <vt:lpstr>Different ray distribution on velocity models</vt:lpstr>
      <vt:lpstr>Regularization in time</vt:lpstr>
      <vt:lpstr>Slide 9</vt:lpstr>
      <vt:lpstr>Slide 10</vt:lpstr>
      <vt:lpstr>Slide 11</vt:lpstr>
      <vt:lpstr>Slide 12</vt:lpstr>
      <vt:lpstr>Slide 13</vt:lpstr>
      <vt:lpstr>Slide 14</vt:lpstr>
      <vt:lpstr>Near- and far-field effects of stress changes on cracks </vt:lpstr>
      <vt:lpstr>3-m separation between two wells</vt:lpstr>
      <vt:lpstr>Slide 17</vt:lpstr>
      <vt:lpstr>Near- and far-field effects of stress changes on cracks </vt:lpstr>
      <vt:lpstr>Slide 19</vt:lpstr>
      <vt:lpstr>Slide 20</vt:lpstr>
      <vt:lpstr>Repeating events -with (almost) the same waveforms</vt:lpstr>
      <vt:lpstr>Slide 22</vt:lpstr>
      <vt:lpstr>Slide 23</vt:lpstr>
      <vt:lpstr>Slide 24</vt:lpstr>
      <vt:lpstr>Seismic velocity  imaging and monitoring of volcanic areas using ambient seismic noise</vt:lpstr>
      <vt:lpstr>Slide 26</vt:lpstr>
      <vt:lpstr>A case study: Piton de la Fournaise volcano, La Réunion island</vt:lpstr>
      <vt:lpstr>Slide 28</vt:lpstr>
      <vt:lpstr>Slide 29</vt:lpstr>
      <vt:lpstr>Slide 30</vt:lpstr>
      <vt:lpstr>Seismic velocity changes as a proxy for magma forcing</vt:lpstr>
      <vt:lpstr>Slide 32</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Detecting temporal velocity changes using various methods</dc:title>
  <dc:creator>Haijiang Zhang</dc:creator>
  <cp:lastModifiedBy>Haijiang Zhang</cp:lastModifiedBy>
  <cp:revision>9</cp:revision>
  <dcterms:created xsi:type="dcterms:W3CDTF">2013-05-09T12:39:24Z</dcterms:created>
  <dcterms:modified xsi:type="dcterms:W3CDTF">2013-05-09T16:52:13Z</dcterms:modified>
</cp:coreProperties>
</file>