
<file path=[Content_Types].xml><?xml version="1.0" encoding="utf-8"?>
<Types xmlns="http://schemas.openxmlformats.org/package/2006/content-types">
  <Default Extension="jpeg" ContentType="image/jpeg"/>
  <Default Extension="vml" ContentType="application/vnd.openxmlformats-officedocument.vmlDrawing"/>
  <Default Extension="bin" ContentType="application/vnd.openxmlformats-officedocument.oleObject"/>
  <Default Extension="wmf" ContentType="image/x-w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56" r:id="rId3"/>
    <p:sldId id="257" r:id="rId4"/>
    <p:sldId id="262" r:id="rId5"/>
    <p:sldId id="271" r:id="rId7"/>
    <p:sldId id="272" r:id="rId8"/>
    <p:sldId id="282" r:id="rId9"/>
    <p:sldId id="283" r:id="rId10"/>
    <p:sldId id="280" r:id="rId11"/>
    <p:sldId id="281" r:id="rId12"/>
    <p:sldId id="289" r:id="rId13"/>
    <p:sldId id="290" r:id="rId14"/>
    <p:sldId id="291" r:id="rId15"/>
    <p:sldId id="292" r:id="rId16"/>
    <p:sldId id="293" r:id="rId1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901" autoAdjust="0"/>
  </p:normalViewPr>
  <p:slideViewPr>
    <p:cSldViewPr snapToGrid="0">
      <p:cViewPr varScale="1">
        <p:scale>
          <a:sx n="60" d="100"/>
          <a:sy n="60" d="100"/>
        </p:scale>
        <p:origin x="111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notesMaster" Target="notesMasters/notesMaster1.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wmf"/><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7" Type="http://schemas.openxmlformats.org/officeDocument/2006/relationships/image" Target="../media/image13.wmf"/><Relationship Id="rId6" Type="http://schemas.openxmlformats.org/officeDocument/2006/relationships/image" Target="../media/image12.wmf"/><Relationship Id="rId5" Type="http://schemas.openxmlformats.org/officeDocument/2006/relationships/image" Target="../media/image11.wmf"/><Relationship Id="rId4" Type="http://schemas.openxmlformats.org/officeDocument/2006/relationships/image" Target="../media/image10.wmf"/><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162B3D-847B-4980-93E3-BEDDEC98B2DB}"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C8F21C-15B1-4B27-9184-76F814D29B1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4C8F21C-15B1-4B27-9184-76F814D29B1F}"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哈夫曼树也叫最优二叉树（哈夫曼树）</a:t>
            </a:r>
            <a:endParaRPr lang="zh-CN" altLang="en-US" dirty="0"/>
          </a:p>
        </p:txBody>
      </p:sp>
      <p:sp>
        <p:nvSpPr>
          <p:cNvPr id="4" name="灯片编号占位符 3"/>
          <p:cNvSpPr>
            <a:spLocks noGrp="1"/>
          </p:cNvSpPr>
          <p:nvPr>
            <p:ph type="sldNum" sz="quarter" idx="10"/>
          </p:nvPr>
        </p:nvSpPr>
        <p:spPr/>
        <p:txBody>
          <a:bodyPr/>
          <a:lstStyle/>
          <a:p>
            <a:fld id="{B4C8F21C-15B1-4B27-9184-76F814D29B1F}"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哈夫曼树也叫最优二叉树（哈夫曼树）</a:t>
            </a:r>
            <a:endParaRPr lang="zh-CN" altLang="en-US" dirty="0"/>
          </a:p>
        </p:txBody>
      </p:sp>
      <p:sp>
        <p:nvSpPr>
          <p:cNvPr id="4" name="灯片编号占位符 3"/>
          <p:cNvSpPr>
            <a:spLocks noGrp="1"/>
          </p:cNvSpPr>
          <p:nvPr>
            <p:ph type="sldNum" sz="quarter" idx="10"/>
          </p:nvPr>
        </p:nvSpPr>
        <p:spPr/>
        <p:txBody>
          <a:bodyPr/>
          <a:lstStyle/>
          <a:p>
            <a:fld id="{B4C8F21C-15B1-4B27-9184-76F814D29B1F}"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4C8F21C-15B1-4B27-9184-76F814D29B1F}"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4C8F21C-15B1-4B27-9184-76F814D29B1F}"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4C8F21C-15B1-4B27-9184-76F814D29B1F}"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线性滤波的步骤为：</a:t>
            </a:r>
            <a:endParaRPr lang="zh-CN" altLang="en-US" dirty="0"/>
          </a:p>
          <a:p>
            <a:r>
              <a:rPr lang="zh-CN" altLang="en-US" dirty="0"/>
              <a:t>    </a:t>
            </a:r>
            <a:r>
              <a:rPr lang="en-US" altLang="zh-CN" dirty="0"/>
              <a:t>1</a:t>
            </a:r>
            <a:r>
              <a:rPr lang="zh-CN" altLang="en-US" dirty="0"/>
              <a:t>、将滤波模板（含有若干个点的滑动窗口）在图像中漫游，并将模板中心与图中某个像素位置重合；</a:t>
            </a:r>
            <a:endParaRPr lang="zh-CN" altLang="en-US" dirty="0"/>
          </a:p>
          <a:p>
            <a:r>
              <a:rPr lang="zh-CN" altLang="en-US" dirty="0"/>
              <a:t>    </a:t>
            </a:r>
            <a:r>
              <a:rPr lang="en-US" altLang="zh-CN" dirty="0"/>
              <a:t>2</a:t>
            </a:r>
            <a:r>
              <a:rPr lang="zh-CN" altLang="en-US" dirty="0"/>
              <a:t>、读取模板中各对应像素值与输入图像中像素值</a:t>
            </a:r>
            <a:r>
              <a:rPr lang="zh-CN" altLang="en-US" dirty="0">
                <a:effectLst/>
              </a:rPr>
              <a:t>进行逐个元素相乘再求</a:t>
            </a:r>
            <a:r>
              <a:rPr lang="zh-CN" altLang="en-US" dirty="0"/>
              <a:t>均值；</a:t>
            </a:r>
            <a:endParaRPr lang="zh-CN" altLang="en-US" dirty="0"/>
          </a:p>
          <a:p>
            <a:r>
              <a:rPr lang="zh-CN" altLang="en-US" dirty="0"/>
              <a:t>    </a:t>
            </a:r>
            <a:r>
              <a:rPr lang="en-US" altLang="zh-CN" dirty="0"/>
              <a:t>3</a:t>
            </a:r>
            <a:r>
              <a:rPr lang="zh-CN" altLang="en-US" dirty="0"/>
              <a:t>、 若均值</a:t>
            </a:r>
            <a:r>
              <a:rPr lang="en-US" altLang="zh-CN" dirty="0"/>
              <a:t>&gt;0.5, </a:t>
            </a:r>
            <a:r>
              <a:rPr lang="zh-CN" altLang="en-US" dirty="0"/>
              <a:t>图像</a:t>
            </a:r>
            <a:r>
              <a:rPr lang="en-US" altLang="zh-CN" dirty="0"/>
              <a:t>b</a:t>
            </a:r>
            <a:r>
              <a:rPr lang="zh-CN" altLang="en-US" dirty="0"/>
              <a:t>对应中心元素为</a:t>
            </a:r>
            <a:r>
              <a:rPr lang="en-US" altLang="zh-CN" dirty="0"/>
              <a:t>1</a:t>
            </a:r>
            <a:r>
              <a:rPr lang="zh-CN" altLang="en-US" dirty="0"/>
              <a:t>；若均值</a:t>
            </a:r>
            <a:r>
              <a:rPr lang="en-US" altLang="zh-CN" dirty="0"/>
              <a:t>&lt;0.5, </a:t>
            </a:r>
            <a:r>
              <a:rPr lang="zh-CN" altLang="en-US" dirty="0"/>
              <a:t>图像</a:t>
            </a:r>
            <a:r>
              <a:rPr lang="en-US" altLang="zh-CN" dirty="0"/>
              <a:t>b</a:t>
            </a:r>
            <a:r>
              <a:rPr lang="zh-CN" altLang="en-US" dirty="0"/>
              <a:t>对应中心元素为</a:t>
            </a:r>
            <a:r>
              <a:rPr lang="en-US" altLang="zh-CN" dirty="0"/>
              <a:t>0</a:t>
            </a:r>
            <a:r>
              <a:rPr lang="zh-CN" altLang="en-US" dirty="0"/>
              <a:t>；</a:t>
            </a:r>
            <a:endParaRPr lang="zh-CN" altLang="en-US" dirty="0"/>
          </a:p>
        </p:txBody>
      </p:sp>
      <p:sp>
        <p:nvSpPr>
          <p:cNvPr id="4" name="灯片编号占位符 3"/>
          <p:cNvSpPr>
            <a:spLocks noGrp="1"/>
          </p:cNvSpPr>
          <p:nvPr>
            <p:ph type="sldNum" sz="quarter" idx="10"/>
          </p:nvPr>
        </p:nvSpPr>
        <p:spPr/>
        <p:txBody>
          <a:bodyPr/>
          <a:lstStyle/>
          <a:p>
            <a:fld id="{B4C8F21C-15B1-4B27-9184-76F814D29B1F}"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阐述图像结构是什么</a:t>
            </a:r>
            <a:endParaRPr lang="zh-CN" altLang="en-US" dirty="0"/>
          </a:p>
        </p:txBody>
      </p:sp>
      <p:sp>
        <p:nvSpPr>
          <p:cNvPr id="4" name="灯片编号占位符 3"/>
          <p:cNvSpPr>
            <a:spLocks noGrp="1"/>
          </p:cNvSpPr>
          <p:nvPr>
            <p:ph type="sldNum" sz="quarter" idx="10"/>
          </p:nvPr>
        </p:nvSpPr>
        <p:spPr/>
        <p:txBody>
          <a:bodyPr/>
          <a:lstStyle/>
          <a:p>
            <a:fld id="{B4C8F21C-15B1-4B27-9184-76F814D29B1F}"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B4C8F21C-15B1-4B27-9184-76F814D29B1F}"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B4C8F21C-15B1-4B27-9184-76F814D29B1F}"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4C8F21C-15B1-4B27-9184-76F814D29B1F}"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哈夫曼树也叫最优二叉树（哈夫曼树）</a:t>
            </a:r>
            <a:endParaRPr lang="zh-CN" altLang="en-US" dirty="0"/>
          </a:p>
        </p:txBody>
      </p:sp>
      <p:sp>
        <p:nvSpPr>
          <p:cNvPr id="4" name="灯片编号占位符 3"/>
          <p:cNvSpPr>
            <a:spLocks noGrp="1"/>
          </p:cNvSpPr>
          <p:nvPr>
            <p:ph type="sldNum" sz="quarter" idx="10"/>
          </p:nvPr>
        </p:nvSpPr>
        <p:spPr/>
        <p:txBody>
          <a:bodyPr/>
          <a:lstStyle/>
          <a:p>
            <a:fld id="{B4C8F21C-15B1-4B27-9184-76F814D29B1F}"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03F9EA13-26AD-4596-96AA-E71E974C8AC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4BBC255-ED8B-4E5C-90E7-384F891A1584}"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3F9EA13-26AD-4596-96AA-E71E974C8AC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4BBC255-ED8B-4E5C-90E7-384F891A1584}"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3F9EA13-26AD-4596-96AA-E71E974C8AC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4BBC255-ED8B-4E5C-90E7-384F891A1584}"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3F9EA13-26AD-4596-96AA-E71E974C8AC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4BBC255-ED8B-4E5C-90E7-384F891A158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03F9EA13-26AD-4596-96AA-E71E974C8AC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4BBC255-ED8B-4E5C-90E7-384F891A158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03F9EA13-26AD-4596-96AA-E71E974C8AC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4BBC255-ED8B-4E5C-90E7-384F891A158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03F9EA13-26AD-4596-96AA-E71E974C8AC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4BBC255-ED8B-4E5C-90E7-384F891A158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3F9EA13-26AD-4596-96AA-E71E974C8AC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4BBC255-ED8B-4E5C-90E7-384F891A158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3F9EA13-26AD-4596-96AA-E71E974C8AC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4BBC255-ED8B-4E5C-90E7-384F891A158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03F9EA13-26AD-4596-96AA-E71E974C8AC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4BBC255-ED8B-4E5C-90E7-384F891A1584}"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03F9EA13-26AD-4596-96AA-E71E974C8AC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4BBC255-ED8B-4E5C-90E7-384F891A158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F9EA13-26AD-4596-96AA-E71E974C8AC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BBC255-ED8B-4E5C-90E7-384F891A1584}"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9" Type="http://schemas.openxmlformats.org/officeDocument/2006/relationships/oleObject" Target="../embeddings/oleObject5.bin"/><Relationship Id="rId8" Type="http://schemas.openxmlformats.org/officeDocument/2006/relationships/image" Target="../media/image4.wmf"/><Relationship Id="rId7" Type="http://schemas.openxmlformats.org/officeDocument/2006/relationships/oleObject" Target="../embeddings/oleObject4.bin"/><Relationship Id="rId6" Type="http://schemas.openxmlformats.org/officeDocument/2006/relationships/image" Target="../media/image3.wmf"/><Relationship Id="rId5" Type="http://schemas.openxmlformats.org/officeDocument/2006/relationships/oleObject" Target="../embeddings/oleObject3.bin"/><Relationship Id="rId4" Type="http://schemas.openxmlformats.org/officeDocument/2006/relationships/image" Target="../media/image2.wmf"/><Relationship Id="rId3" Type="http://schemas.openxmlformats.org/officeDocument/2006/relationships/oleObject" Target="../embeddings/oleObject2.bin"/><Relationship Id="rId2" Type="http://schemas.openxmlformats.org/officeDocument/2006/relationships/image" Target="../media/image1.wmf"/><Relationship Id="rId16" Type="http://schemas.openxmlformats.org/officeDocument/2006/relationships/notesSlide" Target="../notesSlides/notesSlide1.xml"/><Relationship Id="rId15" Type="http://schemas.openxmlformats.org/officeDocument/2006/relationships/vmlDrawing" Target="../drawings/vmlDrawing1.vml"/><Relationship Id="rId14" Type="http://schemas.openxmlformats.org/officeDocument/2006/relationships/slideLayout" Target="../slideLayouts/slideLayout2.xml"/><Relationship Id="rId13" Type="http://schemas.openxmlformats.org/officeDocument/2006/relationships/image" Target="../media/image6.wmf"/><Relationship Id="rId12" Type="http://schemas.openxmlformats.org/officeDocument/2006/relationships/oleObject" Target="../embeddings/oleObject7.bin"/><Relationship Id="rId11" Type="http://schemas.openxmlformats.org/officeDocument/2006/relationships/oleObject" Target="../embeddings/oleObject6.bin"/><Relationship Id="rId10" Type="http://schemas.openxmlformats.org/officeDocument/2006/relationships/image" Target="../media/image5.wmf"/><Relationship Id="rId1"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9" Type="http://schemas.openxmlformats.org/officeDocument/2006/relationships/oleObject" Target="../embeddings/oleObject12.bin"/><Relationship Id="rId8" Type="http://schemas.openxmlformats.org/officeDocument/2006/relationships/image" Target="../media/image10.wmf"/><Relationship Id="rId7" Type="http://schemas.openxmlformats.org/officeDocument/2006/relationships/oleObject" Target="../embeddings/oleObject11.bin"/><Relationship Id="rId6" Type="http://schemas.openxmlformats.org/officeDocument/2006/relationships/image" Target="../media/image9.wmf"/><Relationship Id="rId5" Type="http://schemas.openxmlformats.org/officeDocument/2006/relationships/oleObject" Target="../embeddings/oleObject10.bin"/><Relationship Id="rId4" Type="http://schemas.openxmlformats.org/officeDocument/2006/relationships/image" Target="../media/image8.wmf"/><Relationship Id="rId3" Type="http://schemas.openxmlformats.org/officeDocument/2006/relationships/oleObject" Target="../embeddings/oleObject9.bin"/><Relationship Id="rId2" Type="http://schemas.openxmlformats.org/officeDocument/2006/relationships/image" Target="../media/image7.wmf"/><Relationship Id="rId17" Type="http://schemas.openxmlformats.org/officeDocument/2006/relationships/notesSlide" Target="../notesSlides/notesSlide2.xml"/><Relationship Id="rId16" Type="http://schemas.openxmlformats.org/officeDocument/2006/relationships/vmlDrawing" Target="../drawings/vmlDrawing2.vml"/><Relationship Id="rId15" Type="http://schemas.openxmlformats.org/officeDocument/2006/relationships/slideLayout" Target="../slideLayouts/slideLayout2.xml"/><Relationship Id="rId14" Type="http://schemas.openxmlformats.org/officeDocument/2006/relationships/image" Target="../media/image13.wmf"/><Relationship Id="rId13" Type="http://schemas.openxmlformats.org/officeDocument/2006/relationships/oleObject" Target="../embeddings/oleObject14.bin"/><Relationship Id="rId12" Type="http://schemas.openxmlformats.org/officeDocument/2006/relationships/image" Target="../media/image12.wmf"/><Relationship Id="rId11" Type="http://schemas.openxmlformats.org/officeDocument/2006/relationships/oleObject" Target="../embeddings/oleObject13.bin"/><Relationship Id="rId10" Type="http://schemas.openxmlformats.org/officeDocument/2006/relationships/image" Target="../media/image11.wmf"/><Relationship Id="rId1" Type="http://schemas.openxmlformats.org/officeDocument/2006/relationships/oleObject" Target="../embeddings/oleObject8.bin"/></Relationships>
</file>

<file path=ppt/slides/_rels/slide5.xml.rels><?xml version="1.0" encoding="UTF-8" standalone="yes"?>
<Relationships xmlns="http://schemas.openxmlformats.org/package/2006/relationships"><Relationship Id="rId9" Type="http://schemas.openxmlformats.org/officeDocument/2006/relationships/notesSlide" Target="../notesSlides/notesSlide3.xml"/><Relationship Id="rId8" Type="http://schemas.openxmlformats.org/officeDocument/2006/relationships/vmlDrawing" Target="../drawings/vmlDrawing3.vml"/><Relationship Id="rId7" Type="http://schemas.openxmlformats.org/officeDocument/2006/relationships/slideLayout" Target="../slideLayouts/slideLayout2.xml"/><Relationship Id="rId6" Type="http://schemas.openxmlformats.org/officeDocument/2006/relationships/image" Target="../media/image16.wmf"/><Relationship Id="rId5" Type="http://schemas.openxmlformats.org/officeDocument/2006/relationships/oleObject" Target="../embeddings/oleObject17.bin"/><Relationship Id="rId4" Type="http://schemas.openxmlformats.org/officeDocument/2006/relationships/image" Target="../media/image15.wmf"/><Relationship Id="rId3" Type="http://schemas.openxmlformats.org/officeDocument/2006/relationships/oleObject" Target="../embeddings/oleObject16.bin"/><Relationship Id="rId2" Type="http://schemas.openxmlformats.org/officeDocument/2006/relationships/image" Target="../media/image14.wmf"/><Relationship Id="rId1" Type="http://schemas.openxmlformats.org/officeDocument/2006/relationships/oleObject" Target="../embeddings/oleObject15.bin"/></Relationships>
</file>

<file path=ppt/slides/_rels/slide6.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2.xml"/><Relationship Id="rId2" Type="http://schemas.openxmlformats.org/officeDocument/2006/relationships/image" Target="../media/image18.png"/><Relationship Id="rId1" Type="http://schemas.openxmlformats.org/officeDocument/2006/relationships/image" Target="../media/image17.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7" Type="http://schemas.openxmlformats.org/officeDocument/2006/relationships/notesSlide" Target="../notesSlides/notesSlide6.xml"/><Relationship Id="rId6" Type="http://schemas.openxmlformats.org/officeDocument/2006/relationships/vmlDrawing" Target="../drawings/vmlDrawing4.vml"/><Relationship Id="rId5" Type="http://schemas.openxmlformats.org/officeDocument/2006/relationships/slideLayout" Target="../slideLayouts/slideLayout2.xml"/><Relationship Id="rId4" Type="http://schemas.openxmlformats.org/officeDocument/2006/relationships/image" Target="../media/image20.wmf"/><Relationship Id="rId3" Type="http://schemas.openxmlformats.org/officeDocument/2006/relationships/oleObject" Target="../embeddings/oleObject19.bin"/><Relationship Id="rId2" Type="http://schemas.openxmlformats.org/officeDocument/2006/relationships/image" Target="../media/image19.wmf"/><Relationship Id="rId1" Type="http://schemas.openxmlformats.org/officeDocument/2006/relationships/oleObject" Target="../embeddings/oleObject18.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smtClean="0"/>
              <a:t>课堂测试习题讲解</a:t>
            </a:r>
            <a:endParaRPr lang="zh-CN" altLang="en-US" dirty="0"/>
          </a:p>
        </p:txBody>
      </p:sp>
      <p:sp>
        <p:nvSpPr>
          <p:cNvPr id="3" name="副标题 2"/>
          <p:cNvSpPr>
            <a:spLocks noGrp="1"/>
          </p:cNvSpPr>
          <p:nvPr>
            <p:ph type="subTitle" idx="1"/>
          </p:nvPr>
        </p:nvSpPr>
        <p:spPr>
          <a:xfrm>
            <a:off x="8802806" y="5390866"/>
            <a:ext cx="2424752" cy="419092"/>
          </a:xfrm>
        </p:spPr>
        <p:txBody>
          <a:bodyPr>
            <a:normAutofit fontScale="90000" lnSpcReduction="10000"/>
          </a:bodyPr>
          <a:lstStyle/>
          <a:p>
            <a:r>
              <a:rPr lang="en-US" altLang="zh-CN" dirty="0" smtClean="0"/>
              <a:t>2018/5/</a:t>
            </a:r>
            <a:r>
              <a:rPr lang="en-US" dirty="0" smtClean="0"/>
              <a:t>31</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8769824" cy="453741"/>
          </a:xfrm>
        </p:spPr>
        <p:txBody>
          <a:bodyPr>
            <a:normAutofit fontScale="90000"/>
          </a:bodyPr>
          <a:lstStyle/>
          <a:p>
            <a:r>
              <a:rPr lang="zh-CN" altLang="en-US" dirty="0" smtClean="0"/>
              <a:t>习题四</a:t>
            </a:r>
            <a:endParaRPr lang="zh-CN" altLang="en-US" dirty="0"/>
          </a:p>
        </p:txBody>
      </p:sp>
      <p:sp>
        <p:nvSpPr>
          <p:cNvPr id="3" name="内容占位符 2"/>
          <p:cNvSpPr>
            <a:spLocks noGrp="1"/>
          </p:cNvSpPr>
          <p:nvPr>
            <p:ph idx="1"/>
          </p:nvPr>
        </p:nvSpPr>
        <p:spPr>
          <a:xfrm>
            <a:off x="204470" y="1405890"/>
            <a:ext cx="11349990" cy="5104130"/>
          </a:xfrm>
        </p:spPr>
        <p:txBody>
          <a:bodyPr>
            <a:normAutofit fontScale="90000"/>
          </a:bodyPr>
          <a:lstStyle/>
          <a:p>
            <a:pPr marL="0" indent="0">
              <a:buNone/>
            </a:pPr>
            <a:r>
              <a:rPr lang="zh-CN" altLang="zh-CN" b="1" dirty="0" smtClean="0"/>
              <a:t>问题</a:t>
            </a:r>
            <a:r>
              <a:rPr lang="en-US" altLang="zh-CN" b="1" dirty="0" smtClean="0"/>
              <a:t>1</a:t>
            </a:r>
            <a:r>
              <a:rPr lang="zh-CN" altLang="zh-CN" b="1" dirty="0" smtClean="0"/>
              <a:t>：</a:t>
            </a:r>
            <a:r>
              <a:rPr lang="zh-CN" altLang="en-US" b="1" dirty="0"/>
              <a:t>小波变换与傅里叶变换的区别与</a:t>
            </a:r>
            <a:r>
              <a:rPr lang="zh-CN" altLang="en-US" b="1" dirty="0" smtClean="0"/>
              <a:t>联系</a:t>
            </a:r>
            <a:endParaRPr lang="en-US" altLang="zh-CN" b="1" dirty="0" smtClean="0"/>
          </a:p>
          <a:p>
            <a:pPr marL="0" lvl="0" indent="0">
              <a:lnSpc>
                <a:spcPct val="100000"/>
              </a:lnSpc>
              <a:spcBef>
                <a:spcPts val="0"/>
              </a:spcBef>
              <a:buNone/>
            </a:pPr>
            <a:endParaRPr lang="en-US" altLang="zh-CN" sz="1800" dirty="0" smtClean="0">
              <a:solidFill>
                <a:prstClr val="black"/>
              </a:solidFill>
            </a:endParaRPr>
          </a:p>
          <a:p>
            <a:pPr marL="0" lvl="0" indent="0">
              <a:lnSpc>
                <a:spcPct val="100000"/>
              </a:lnSpc>
              <a:spcBef>
                <a:spcPts val="0"/>
              </a:spcBef>
              <a:buNone/>
            </a:pPr>
            <a:endParaRPr lang="en-US" altLang="zh-CN" sz="1800" dirty="0">
              <a:solidFill>
                <a:prstClr val="black"/>
              </a:solidFill>
            </a:endParaRPr>
          </a:p>
          <a:p>
            <a:pPr marL="0" lvl="0" indent="0">
              <a:lnSpc>
                <a:spcPct val="210000"/>
              </a:lnSpc>
              <a:spcBef>
                <a:spcPts val="0"/>
              </a:spcBef>
              <a:buNone/>
            </a:pPr>
            <a:r>
              <a:rPr lang="zh-CN" altLang="en-US" sz="2000" b="1" dirty="0" smtClean="0">
                <a:solidFill>
                  <a:prstClr val="black"/>
                </a:solidFill>
                <a:latin typeface="宋体" panose="02010600030101010101" pitchFamily="2" charset="-122"/>
                <a:ea typeface="宋体" panose="02010600030101010101" pitchFamily="2" charset="-122"/>
              </a:rPr>
              <a:t>区别</a:t>
            </a:r>
            <a:r>
              <a:rPr lang="zh-CN" altLang="en-US" sz="2000" dirty="0">
                <a:solidFill>
                  <a:prstClr val="black"/>
                </a:solidFill>
                <a:latin typeface="宋体" panose="02010600030101010101" pitchFamily="2" charset="-122"/>
                <a:ea typeface="宋体" panose="02010600030101010101" pitchFamily="2" charset="-122"/>
              </a:rPr>
              <a:t>：二者基函数不同，傅里叶变换的的基函数为正弦函数，小波变换的基函数是任意的小波基函数；傅里叶变换只有频率分辨率没有时间分辨率，丢失了信号时频域的局部特性，而小波变换不仅能反映频率组成而且能够反映信号在频域内随时间变化信息。</a:t>
            </a:r>
            <a:endParaRPr lang="en-US" altLang="zh-CN" sz="2000" dirty="0">
              <a:solidFill>
                <a:prstClr val="black"/>
              </a:solidFill>
              <a:latin typeface="宋体" panose="02010600030101010101" pitchFamily="2" charset="-122"/>
              <a:ea typeface="宋体" panose="02010600030101010101" pitchFamily="2" charset="-122"/>
            </a:endParaRPr>
          </a:p>
          <a:p>
            <a:pPr marL="0" lvl="0" indent="0">
              <a:lnSpc>
                <a:spcPct val="210000"/>
              </a:lnSpc>
              <a:spcBef>
                <a:spcPts val="0"/>
              </a:spcBef>
              <a:buNone/>
            </a:pPr>
            <a:endParaRPr lang="en-US" altLang="zh-CN" sz="2000" dirty="0">
              <a:solidFill>
                <a:prstClr val="black"/>
              </a:solidFill>
              <a:latin typeface="宋体" panose="02010600030101010101" pitchFamily="2" charset="-122"/>
              <a:ea typeface="宋体" panose="02010600030101010101" pitchFamily="2" charset="-122"/>
            </a:endParaRPr>
          </a:p>
          <a:p>
            <a:pPr marL="0" lvl="0" indent="0">
              <a:lnSpc>
                <a:spcPct val="210000"/>
              </a:lnSpc>
              <a:spcBef>
                <a:spcPts val="0"/>
              </a:spcBef>
              <a:buNone/>
            </a:pPr>
            <a:r>
              <a:rPr lang="zh-CN" altLang="en-US" sz="2000" b="1" dirty="0">
                <a:solidFill>
                  <a:prstClr val="black"/>
                </a:solidFill>
                <a:latin typeface="宋体" panose="02010600030101010101" pitchFamily="2" charset="-122"/>
                <a:ea typeface="宋体" panose="02010600030101010101" pitchFamily="2" charset="-122"/>
              </a:rPr>
              <a:t>联系</a:t>
            </a:r>
            <a:r>
              <a:rPr lang="zh-CN" altLang="en-US" sz="2000" dirty="0">
                <a:solidFill>
                  <a:prstClr val="black"/>
                </a:solidFill>
                <a:latin typeface="宋体" panose="02010600030101010101" pitchFamily="2" charset="-122"/>
                <a:ea typeface="宋体" panose="02010600030101010101" pitchFamily="2" charset="-122"/>
              </a:rPr>
              <a:t>：傅里叶变换和小波变换都是将一个复杂的函数分解为一系列简单函数的叠加；凡是能用傅里叶分析的函数，都可用小波变换进行分析，并且小波变换的效果更好；小波变换可以理解为用经过缩放和平移的一系列的函数代替傅里叶变换中的正弦波。</a:t>
            </a:r>
            <a:endParaRPr lang="zh-CN" altLang="en-US" sz="2000" dirty="0">
              <a:solidFill>
                <a:prstClr val="black"/>
              </a:solidFill>
              <a:latin typeface="宋体" panose="02010600030101010101" pitchFamily="2" charset="-122"/>
              <a:ea typeface="宋体" panose="02010600030101010101" pitchFamily="2" charset="-122"/>
            </a:endParaRPr>
          </a:p>
          <a:p>
            <a:pPr marL="0" indent="0">
              <a:buNone/>
            </a:pPr>
            <a:endParaRPr lang="en-US" altLang="zh-CN" b="1" dirty="0"/>
          </a:p>
          <a:p>
            <a:pPr marL="0" indent="0">
              <a:buNone/>
            </a:pPr>
            <a:endParaRPr lang="zh-CN" altLang="en-US" b="1" dirty="0"/>
          </a:p>
        </p:txBody>
      </p:sp>
      <p:sp>
        <p:nvSpPr>
          <p:cNvPr id="4" name="矩形 3"/>
          <p:cNvSpPr/>
          <p:nvPr/>
        </p:nvSpPr>
        <p:spPr>
          <a:xfrm>
            <a:off x="0" y="1119116"/>
            <a:ext cx="12192000" cy="12283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8769824" cy="453741"/>
          </a:xfrm>
        </p:spPr>
        <p:txBody>
          <a:bodyPr>
            <a:normAutofit fontScale="90000"/>
          </a:bodyPr>
          <a:lstStyle/>
          <a:p>
            <a:r>
              <a:rPr lang="zh-CN" altLang="en-US" dirty="0" smtClean="0"/>
              <a:t>习题四</a:t>
            </a:r>
            <a:endParaRPr lang="zh-CN" altLang="en-US" dirty="0"/>
          </a:p>
        </p:txBody>
      </p:sp>
      <p:sp>
        <p:nvSpPr>
          <p:cNvPr id="4" name="矩形 3"/>
          <p:cNvSpPr/>
          <p:nvPr/>
        </p:nvSpPr>
        <p:spPr>
          <a:xfrm>
            <a:off x="0" y="1119116"/>
            <a:ext cx="12192000" cy="12283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
        <p:nvSpPr>
          <p:cNvPr id="6" name="Rectangle 2"/>
          <p:cNvSpPr>
            <a:spLocks noChangeArrowheads="1"/>
          </p:cNvSpPr>
          <p:nvPr/>
        </p:nvSpPr>
        <p:spPr bwMode="auto">
          <a:xfrm>
            <a:off x="1991545" y="2131899"/>
            <a:ext cx="8568307"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95300" indent="-495300">
              <a:defRPr>
                <a:solidFill>
                  <a:schemeClr val="tx1"/>
                </a:solidFill>
                <a:latin typeface="Arial" panose="020B0604020202020204" pitchFamily="34" charset="0"/>
                <a:ea typeface="宋体" panose="02010600030101010101" pitchFamily="2" charset="-122"/>
              </a:defRPr>
            </a:lvl1pPr>
            <a:lvl2pPr marL="495300" indent="-495300">
              <a:defRPr>
                <a:solidFill>
                  <a:schemeClr val="tx1"/>
                </a:solidFill>
                <a:latin typeface="Arial" panose="020B0604020202020204" pitchFamily="34" charset="0"/>
                <a:ea typeface="宋体" panose="02010600030101010101" pitchFamily="2" charset="-122"/>
              </a:defRPr>
            </a:lvl2pPr>
            <a:lvl3pPr marL="495300" indent="-495300">
              <a:defRPr>
                <a:solidFill>
                  <a:schemeClr val="tx1"/>
                </a:solidFill>
                <a:latin typeface="Arial" panose="020B0604020202020204" pitchFamily="34" charset="0"/>
                <a:ea typeface="宋体" panose="02010600030101010101" pitchFamily="2" charset="-122"/>
              </a:defRPr>
            </a:lvl3pPr>
            <a:lvl4pPr marL="495300" indent="-495300">
              <a:defRPr>
                <a:solidFill>
                  <a:schemeClr val="tx1"/>
                </a:solidFill>
                <a:latin typeface="Arial" panose="020B0604020202020204" pitchFamily="34" charset="0"/>
                <a:ea typeface="宋体" panose="02010600030101010101" pitchFamily="2" charset="-122"/>
              </a:defRPr>
            </a:lvl4pPr>
            <a:lvl5pPr marL="495300" indent="-495300">
              <a:defRPr>
                <a:solidFill>
                  <a:schemeClr val="tx1"/>
                </a:solidFill>
                <a:latin typeface="Arial" panose="020B0604020202020204" pitchFamily="34" charset="0"/>
                <a:ea typeface="宋体" panose="02010600030101010101" pitchFamily="2" charset="-122"/>
              </a:defRPr>
            </a:lvl5pPr>
            <a:lvl6pPr marL="952500" indent="-4953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1409700" indent="-4953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866900" indent="-4953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2324100" indent="-4953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0" hangingPunct="0">
              <a:lnSpc>
                <a:spcPct val="120000"/>
              </a:lnSpc>
              <a:spcAft>
                <a:spcPct val="30000"/>
              </a:spcAft>
              <a:buFontTx/>
              <a:buAutoNum type="romanUcPeriod"/>
            </a:pPr>
            <a:r>
              <a:rPr kumimoji="1" lang="zh-CN" altLang="en-US" sz="2400" b="1" dirty="0">
                <a:latin typeface="宋体" panose="02010600030101010101" pitchFamily="2" charset="-122"/>
              </a:rPr>
              <a:t>将信源符号按出现概率从大到小排成一列，然后把最末两个符号的概率相加，合成一个概率。</a:t>
            </a:r>
            <a:endParaRPr kumimoji="1" lang="zh-CN" altLang="en-US" sz="2400" b="1" dirty="0">
              <a:latin typeface="宋体" panose="02010600030101010101" pitchFamily="2" charset="-122"/>
            </a:endParaRPr>
          </a:p>
          <a:p>
            <a:pPr>
              <a:lnSpc>
                <a:spcPct val="120000"/>
              </a:lnSpc>
              <a:spcAft>
                <a:spcPct val="30000"/>
              </a:spcAft>
              <a:buFontTx/>
              <a:buAutoNum type="romanUcPeriod"/>
            </a:pPr>
            <a:r>
              <a:rPr kumimoji="1" lang="zh-CN" altLang="en-US" sz="2400" b="1" dirty="0">
                <a:latin typeface="宋体" panose="02010600030101010101" pitchFamily="2" charset="-122"/>
              </a:rPr>
              <a:t>把这个符号的概率与其余符号的概率按从大到小排列，然后再把最末两个符号的概率加起来，合成一个概率。 </a:t>
            </a:r>
            <a:endParaRPr kumimoji="1" lang="zh-CN" altLang="en-US" sz="2400" b="1" dirty="0">
              <a:latin typeface="宋体" panose="02010600030101010101" pitchFamily="2" charset="-122"/>
            </a:endParaRPr>
          </a:p>
          <a:p>
            <a:pPr>
              <a:lnSpc>
                <a:spcPct val="120000"/>
              </a:lnSpc>
              <a:spcAft>
                <a:spcPct val="30000"/>
              </a:spcAft>
              <a:buFontTx/>
              <a:buAutoNum type="romanUcPeriod"/>
            </a:pPr>
            <a:r>
              <a:rPr kumimoji="1" lang="zh-CN" altLang="en-US" sz="2400" b="1" dirty="0">
                <a:latin typeface="宋体" panose="02010600030101010101" pitchFamily="2" charset="-122"/>
              </a:rPr>
              <a:t>重复上述做法，直到最后剩下两个概率为止。</a:t>
            </a:r>
            <a:endParaRPr kumimoji="1" lang="zh-CN" altLang="en-US" sz="2400" b="1" dirty="0">
              <a:latin typeface="宋体" panose="02010600030101010101" pitchFamily="2" charset="-122"/>
            </a:endParaRPr>
          </a:p>
          <a:p>
            <a:pPr>
              <a:lnSpc>
                <a:spcPct val="120000"/>
              </a:lnSpc>
              <a:spcAft>
                <a:spcPct val="30000"/>
              </a:spcAft>
              <a:buFontTx/>
              <a:buAutoNum type="romanUcPeriod"/>
            </a:pPr>
            <a:r>
              <a:rPr kumimoji="1" lang="zh-CN" altLang="en-US" sz="2400" b="1" dirty="0">
                <a:latin typeface="宋体" panose="02010600030101010101" pitchFamily="2" charset="-122"/>
              </a:rPr>
              <a:t>从最后一步剩下的两个概率开始逐步向前进行编码。每步只需对两个分支各赋予一个二进制码，如对概率大的赋予码</a:t>
            </a:r>
            <a:r>
              <a:rPr kumimoji="1" lang="en-US" altLang="zh-CN" sz="2400" b="1" dirty="0">
                <a:latin typeface="宋体" panose="02010600030101010101" pitchFamily="2" charset="-122"/>
              </a:rPr>
              <a:t>0</a:t>
            </a:r>
            <a:r>
              <a:rPr kumimoji="1" lang="zh-CN" altLang="en-US" sz="2400" b="1" dirty="0">
                <a:latin typeface="宋体" panose="02010600030101010101" pitchFamily="2" charset="-122"/>
              </a:rPr>
              <a:t>，对概率小的赋予码</a:t>
            </a:r>
            <a:r>
              <a:rPr kumimoji="1" lang="en-US" altLang="zh-CN" sz="2400" b="1" dirty="0">
                <a:latin typeface="宋体" panose="02010600030101010101" pitchFamily="2" charset="-122"/>
              </a:rPr>
              <a:t>1</a:t>
            </a:r>
            <a:r>
              <a:rPr kumimoji="1" lang="zh-CN" altLang="en-US" sz="2400" b="1" dirty="0">
                <a:latin typeface="宋体" panose="02010600030101010101" pitchFamily="2" charset="-122"/>
              </a:rPr>
              <a:t>。</a:t>
            </a:r>
            <a:endParaRPr kumimoji="1" lang="zh-CN" altLang="en-US" sz="2400" b="1" dirty="0">
              <a:latin typeface="宋体" panose="02010600030101010101" pitchFamily="2" charset="-122"/>
            </a:endParaRPr>
          </a:p>
        </p:txBody>
      </p:sp>
      <p:sp>
        <p:nvSpPr>
          <p:cNvPr id="7" name="矩形 6"/>
          <p:cNvSpPr/>
          <p:nvPr/>
        </p:nvSpPr>
        <p:spPr>
          <a:xfrm>
            <a:off x="558800" y="1440555"/>
            <a:ext cx="6096000" cy="480131"/>
          </a:xfrm>
          <a:prstGeom prst="rect">
            <a:avLst/>
          </a:prstGeom>
        </p:spPr>
        <p:txBody>
          <a:bodyPr>
            <a:spAutoFit/>
          </a:bodyPr>
          <a:lstStyle/>
          <a:p>
            <a:pPr lvl="0">
              <a:lnSpc>
                <a:spcPct val="90000"/>
              </a:lnSpc>
              <a:spcBef>
                <a:spcPts val="1000"/>
              </a:spcBef>
            </a:pPr>
            <a:r>
              <a:rPr lang="zh-CN" altLang="zh-CN" sz="2800" b="1" dirty="0" smtClean="0">
                <a:solidFill>
                  <a:prstClr val="black"/>
                </a:solidFill>
              </a:rPr>
              <a:t>问题</a:t>
            </a:r>
            <a:r>
              <a:rPr lang="en-US" altLang="zh-CN" sz="2800" b="1" dirty="0" smtClean="0">
                <a:solidFill>
                  <a:prstClr val="black"/>
                </a:solidFill>
              </a:rPr>
              <a:t>2</a:t>
            </a:r>
            <a:r>
              <a:rPr lang="zh-CN" altLang="zh-CN" sz="2800" b="1" dirty="0" smtClean="0">
                <a:solidFill>
                  <a:prstClr val="black"/>
                </a:solidFill>
              </a:rPr>
              <a:t>：</a:t>
            </a:r>
            <a:r>
              <a:rPr lang="zh-CN" altLang="en-US" sz="2800" b="1" dirty="0" smtClean="0">
                <a:solidFill>
                  <a:prstClr val="black"/>
                </a:solidFill>
              </a:rPr>
              <a:t>霍夫曼编码</a:t>
            </a:r>
            <a:endParaRPr lang="en-US" altLang="zh-CN" sz="28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
                                            <p:txEl>
                                              <p:pRg st="4294967295" end="4294967295"/>
                                            </p:txEl>
                                          </p:spTgt>
                                        </p:tgtEl>
                                        <p:attrNameLst>
                                          <p:attrName>style.visibility</p:attrName>
                                        </p:attrNameLst>
                                      </p:cBhvr>
                                      <p:to>
                                        <p:strVal val="visible"/>
                                      </p:to>
                                    </p:set>
                                    <p:animEffect transition="in" filter="wipe(left)">
                                      <p:cBhvr>
                                        <p:cTn id="7" dur="500"/>
                                        <p:tgtEl>
                                          <p:spTgt spid="6">
                                            <p:txEl>
                                              <p:pRg st="4294967295" end="4294967295"/>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wipe(left)">
                                      <p:cBhvr>
                                        <p:cTn id="11" dur="500"/>
                                        <p:tgtEl>
                                          <p:spTgt spid="6">
                                            <p:txEl>
                                              <p:pRg st="0" end="0"/>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Effect transition="in" filter="wipe(left)">
                                      <p:cBhvr>
                                        <p:cTn id="15" dur="500"/>
                                        <p:tgtEl>
                                          <p:spTgt spid="6">
                                            <p:txEl>
                                              <p:pRg st="1" end="1"/>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Effect transition="in" filter="wipe(left)">
                                      <p:cBhvr>
                                        <p:cTn id="19" dur="500"/>
                                        <p:tgtEl>
                                          <p:spTgt spid="6">
                                            <p:txEl>
                                              <p:pRg st="2" end="2"/>
                                            </p:tx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animEffect transition="in" filter="wipe(left)">
                                      <p:cBhvr>
                                        <p:cTn id="23"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dvAuto="0" autoUpdateAnimBg="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8769824" cy="453741"/>
          </a:xfrm>
        </p:spPr>
        <p:txBody>
          <a:bodyPr>
            <a:normAutofit fontScale="90000"/>
          </a:bodyPr>
          <a:lstStyle/>
          <a:p>
            <a:r>
              <a:rPr lang="zh-CN" altLang="en-US" dirty="0" smtClean="0"/>
              <a:t>习题四</a:t>
            </a:r>
            <a:endParaRPr lang="zh-CN" altLang="en-US" dirty="0"/>
          </a:p>
        </p:txBody>
      </p:sp>
      <p:sp>
        <p:nvSpPr>
          <p:cNvPr id="4" name="矩形 3"/>
          <p:cNvSpPr/>
          <p:nvPr/>
        </p:nvSpPr>
        <p:spPr>
          <a:xfrm>
            <a:off x="0" y="1119116"/>
            <a:ext cx="12192000" cy="12283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
        <p:nvSpPr>
          <p:cNvPr id="7" name="矩形 6"/>
          <p:cNvSpPr/>
          <p:nvPr/>
        </p:nvSpPr>
        <p:spPr>
          <a:xfrm>
            <a:off x="558800" y="1440555"/>
            <a:ext cx="6096000" cy="480131"/>
          </a:xfrm>
          <a:prstGeom prst="rect">
            <a:avLst/>
          </a:prstGeom>
        </p:spPr>
        <p:txBody>
          <a:bodyPr>
            <a:spAutoFit/>
          </a:bodyPr>
          <a:lstStyle/>
          <a:p>
            <a:pPr lvl="0">
              <a:lnSpc>
                <a:spcPct val="90000"/>
              </a:lnSpc>
              <a:spcBef>
                <a:spcPts val="1000"/>
              </a:spcBef>
            </a:pPr>
            <a:r>
              <a:rPr lang="zh-CN" altLang="zh-CN" sz="2800" b="1" dirty="0" smtClean="0">
                <a:solidFill>
                  <a:prstClr val="black"/>
                </a:solidFill>
              </a:rPr>
              <a:t>问题</a:t>
            </a:r>
            <a:r>
              <a:rPr lang="en-US" altLang="zh-CN" sz="2800" b="1" dirty="0" smtClean="0">
                <a:solidFill>
                  <a:prstClr val="black"/>
                </a:solidFill>
              </a:rPr>
              <a:t>2</a:t>
            </a:r>
            <a:r>
              <a:rPr lang="zh-CN" altLang="zh-CN" sz="2800" b="1" dirty="0" smtClean="0">
                <a:solidFill>
                  <a:prstClr val="black"/>
                </a:solidFill>
              </a:rPr>
              <a:t>：</a:t>
            </a:r>
            <a:r>
              <a:rPr lang="zh-CN" altLang="en-US" sz="2800" b="1" dirty="0" smtClean="0">
                <a:solidFill>
                  <a:prstClr val="black"/>
                </a:solidFill>
              </a:rPr>
              <a:t>霍夫曼编码</a:t>
            </a:r>
            <a:endParaRPr lang="en-US" altLang="zh-CN" sz="2800" b="1" dirty="0">
              <a:solidFill>
                <a:prstClr val="black"/>
              </a:solidFill>
            </a:endParaRPr>
          </a:p>
        </p:txBody>
      </p:sp>
      <p:sp>
        <p:nvSpPr>
          <p:cNvPr id="9" name="Rectangle 3"/>
          <p:cNvSpPr>
            <a:spLocks noChangeArrowheads="1"/>
          </p:cNvSpPr>
          <p:nvPr/>
        </p:nvSpPr>
        <p:spPr bwMode="auto">
          <a:xfrm>
            <a:off x="1516699" y="5130800"/>
            <a:ext cx="720725" cy="331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2800" i="1">
                <a:latin typeface="Times New Roman" panose="02020603050405020304" pitchFamily="18" charset="0"/>
              </a:rPr>
              <a:t>c</a:t>
            </a:r>
            <a:endParaRPr kumimoji="1" lang="en-US" altLang="zh-CN" sz="1400">
              <a:latin typeface="Times New Roman" panose="02020603050405020304" pitchFamily="18" charset="0"/>
            </a:endParaRPr>
          </a:p>
        </p:txBody>
      </p:sp>
      <p:sp>
        <p:nvSpPr>
          <p:cNvPr id="10" name="Rectangle 4"/>
          <p:cNvSpPr>
            <a:spLocks noChangeArrowheads="1"/>
          </p:cNvSpPr>
          <p:nvPr/>
        </p:nvSpPr>
        <p:spPr bwMode="auto">
          <a:xfrm>
            <a:off x="1473836" y="4402138"/>
            <a:ext cx="842963" cy="387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2800" i="1">
                <a:latin typeface="Times New Roman" panose="02020603050405020304" pitchFamily="18" charset="0"/>
              </a:rPr>
              <a:t>b</a:t>
            </a:r>
            <a:endParaRPr kumimoji="1" lang="en-US" altLang="zh-CN" sz="1400" i="1">
              <a:latin typeface="Times New Roman" panose="02020603050405020304" pitchFamily="18" charset="0"/>
            </a:endParaRPr>
          </a:p>
        </p:txBody>
      </p:sp>
      <p:sp>
        <p:nvSpPr>
          <p:cNvPr id="11" name="Rectangle 5"/>
          <p:cNvSpPr>
            <a:spLocks noChangeArrowheads="1"/>
          </p:cNvSpPr>
          <p:nvPr/>
        </p:nvSpPr>
        <p:spPr bwMode="auto">
          <a:xfrm>
            <a:off x="1573848" y="3640139"/>
            <a:ext cx="6477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2800" i="1">
                <a:latin typeface="Times New Roman" panose="02020603050405020304" pitchFamily="18" charset="0"/>
              </a:rPr>
              <a:t>a</a:t>
            </a:r>
            <a:endParaRPr kumimoji="1" lang="en-US" altLang="zh-CN" sz="1400">
              <a:latin typeface="Times New Roman" panose="02020603050405020304" pitchFamily="18" charset="0"/>
            </a:endParaRPr>
          </a:p>
        </p:txBody>
      </p:sp>
      <p:sp>
        <p:nvSpPr>
          <p:cNvPr id="12" name="Rectangle 6"/>
          <p:cNvSpPr>
            <a:spLocks noChangeArrowheads="1"/>
          </p:cNvSpPr>
          <p:nvPr/>
        </p:nvSpPr>
        <p:spPr bwMode="auto">
          <a:xfrm>
            <a:off x="1630998" y="2312989"/>
            <a:ext cx="647700" cy="331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2400" i="1">
                <a:latin typeface="Times New Roman" panose="02020603050405020304" pitchFamily="18" charset="0"/>
              </a:rPr>
              <a:t>f</a:t>
            </a:r>
            <a:endParaRPr kumimoji="1" lang="en-US" altLang="zh-CN" sz="2400">
              <a:latin typeface="Times New Roman" panose="02020603050405020304" pitchFamily="18" charset="0"/>
            </a:endParaRPr>
          </a:p>
        </p:txBody>
      </p:sp>
      <p:sp>
        <p:nvSpPr>
          <p:cNvPr id="13" name="Rectangle 7"/>
          <p:cNvSpPr>
            <a:spLocks noChangeArrowheads="1"/>
          </p:cNvSpPr>
          <p:nvPr/>
        </p:nvSpPr>
        <p:spPr bwMode="auto">
          <a:xfrm>
            <a:off x="1529399" y="2946400"/>
            <a:ext cx="720725" cy="331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2800" i="1">
                <a:latin typeface="Times New Roman" panose="02020603050405020304" pitchFamily="18" charset="0"/>
              </a:rPr>
              <a:t>e</a:t>
            </a:r>
            <a:endParaRPr kumimoji="1" lang="en-US" altLang="zh-CN" sz="1400">
              <a:latin typeface="Times New Roman" panose="02020603050405020304" pitchFamily="18" charset="0"/>
            </a:endParaRPr>
          </a:p>
        </p:txBody>
      </p:sp>
      <p:sp>
        <p:nvSpPr>
          <p:cNvPr id="14" name="Oval 8"/>
          <p:cNvSpPr>
            <a:spLocks noChangeArrowheads="1"/>
          </p:cNvSpPr>
          <p:nvPr/>
        </p:nvSpPr>
        <p:spPr bwMode="auto">
          <a:xfrm>
            <a:off x="2207260" y="2139950"/>
            <a:ext cx="1003300" cy="431800"/>
          </a:xfrm>
          <a:prstGeom prst="ellipse">
            <a:avLst/>
          </a:prstGeom>
          <a:solidFill>
            <a:srgbClr val="0000FF"/>
          </a:solidFill>
          <a:ln w="9525">
            <a:round/>
          </a:ln>
          <a:effectLst/>
          <a:scene3d>
            <a:camera prst="legacyObliqueTopRight"/>
            <a:lightRig rig="legacyFlat3" dir="b"/>
          </a:scene3d>
          <a:sp3d extrusionH="100000" prstMaterial="legacyMatte">
            <a:bevelT w="13500" h="13500" prst="angle"/>
            <a:bevelB w="13500" h="13500" prst="angle"/>
            <a:extrusionClr>
              <a:srgbClr val="0000FF"/>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kumimoji="1" lang="en-US" altLang="zh-CN" b="1" dirty="0">
                <a:solidFill>
                  <a:srgbClr val="FFFFFF"/>
                </a:solidFill>
                <a:latin typeface="黑体" panose="02010609060101010101" pitchFamily="2" charset="-122"/>
                <a:ea typeface="黑体" panose="02010609060101010101" pitchFamily="2" charset="-122"/>
              </a:rPr>
              <a:t>7/22</a:t>
            </a:r>
            <a:endParaRPr kumimoji="1" lang="en-US" altLang="zh-CN" b="1" dirty="0">
              <a:solidFill>
                <a:srgbClr val="FFFFFF"/>
              </a:solidFill>
              <a:latin typeface="黑体" panose="02010609060101010101" pitchFamily="2" charset="-122"/>
              <a:ea typeface="黑体" panose="02010609060101010101" pitchFamily="2" charset="-122"/>
            </a:endParaRPr>
          </a:p>
        </p:txBody>
      </p:sp>
      <p:sp>
        <p:nvSpPr>
          <p:cNvPr id="15" name="Oval 9"/>
          <p:cNvSpPr>
            <a:spLocks noChangeArrowheads="1"/>
          </p:cNvSpPr>
          <p:nvPr/>
        </p:nvSpPr>
        <p:spPr bwMode="auto">
          <a:xfrm>
            <a:off x="2207260" y="2916238"/>
            <a:ext cx="1003300" cy="431800"/>
          </a:xfrm>
          <a:prstGeom prst="ellipse">
            <a:avLst/>
          </a:prstGeom>
          <a:solidFill>
            <a:srgbClr val="0000FF"/>
          </a:solidFill>
          <a:ln w="9525">
            <a:round/>
          </a:ln>
          <a:effectLst/>
          <a:scene3d>
            <a:camera prst="legacyObliqueTopRight"/>
            <a:lightRig rig="legacyFlat3" dir="b"/>
          </a:scene3d>
          <a:sp3d extrusionH="100000" prstMaterial="legacyMatte">
            <a:bevelT w="13500" h="13500" prst="angle"/>
            <a:bevelB w="13500" h="13500" prst="angle"/>
            <a:extrusionClr>
              <a:srgbClr val="0000FF"/>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kumimoji="1" lang="en-US" altLang="zh-CN" b="1">
                <a:solidFill>
                  <a:srgbClr val="FFFFFF"/>
                </a:solidFill>
                <a:latin typeface="黑体" panose="02010609060101010101" pitchFamily="2" charset="-122"/>
                <a:ea typeface="黑体" panose="02010609060101010101" pitchFamily="2" charset="-122"/>
              </a:rPr>
              <a:t>5/22</a:t>
            </a:r>
            <a:endParaRPr kumimoji="1" lang="en-US" altLang="zh-CN" b="1">
              <a:solidFill>
                <a:srgbClr val="FFFFFF"/>
              </a:solidFill>
              <a:latin typeface="黑体" panose="02010609060101010101" pitchFamily="2" charset="-122"/>
              <a:ea typeface="黑体" panose="02010609060101010101" pitchFamily="2" charset="-122"/>
            </a:endParaRPr>
          </a:p>
        </p:txBody>
      </p:sp>
      <p:sp>
        <p:nvSpPr>
          <p:cNvPr id="16" name="Oval 10"/>
          <p:cNvSpPr>
            <a:spLocks noChangeArrowheads="1"/>
          </p:cNvSpPr>
          <p:nvPr/>
        </p:nvSpPr>
        <p:spPr bwMode="auto">
          <a:xfrm>
            <a:off x="2207260" y="3640138"/>
            <a:ext cx="1079500" cy="431800"/>
          </a:xfrm>
          <a:prstGeom prst="ellipse">
            <a:avLst/>
          </a:prstGeom>
          <a:solidFill>
            <a:srgbClr val="0000FF"/>
          </a:solidFill>
          <a:ln w="9525">
            <a:round/>
          </a:ln>
          <a:effectLst/>
          <a:scene3d>
            <a:camera prst="legacyObliqueTopRight"/>
            <a:lightRig rig="legacyFlat3" dir="b"/>
          </a:scene3d>
          <a:sp3d extrusionH="100000" prstMaterial="legacyMatte">
            <a:bevelT w="13500" h="13500" prst="angle"/>
            <a:bevelB w="13500" h="13500" prst="angle"/>
            <a:extrusionClr>
              <a:srgbClr val="0000FF"/>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kumimoji="1" lang="en-US" altLang="zh-CN" b="1">
                <a:solidFill>
                  <a:srgbClr val="FFFFFF"/>
                </a:solidFill>
                <a:latin typeface="黑体" panose="02010609060101010101" pitchFamily="2" charset="-122"/>
                <a:ea typeface="黑体" panose="02010609060101010101" pitchFamily="2" charset="-122"/>
              </a:rPr>
              <a:t>4/22</a:t>
            </a:r>
            <a:endParaRPr kumimoji="1" lang="en-US" altLang="zh-CN" b="1">
              <a:solidFill>
                <a:srgbClr val="FFFFFF"/>
              </a:solidFill>
              <a:latin typeface="黑体" panose="02010609060101010101" pitchFamily="2" charset="-122"/>
              <a:ea typeface="黑体" panose="02010609060101010101" pitchFamily="2" charset="-122"/>
            </a:endParaRPr>
          </a:p>
        </p:txBody>
      </p:sp>
      <p:sp>
        <p:nvSpPr>
          <p:cNvPr id="17" name="Oval 11"/>
          <p:cNvSpPr>
            <a:spLocks noChangeArrowheads="1"/>
          </p:cNvSpPr>
          <p:nvPr/>
        </p:nvSpPr>
        <p:spPr bwMode="auto">
          <a:xfrm>
            <a:off x="2202498" y="5095875"/>
            <a:ext cx="1008062" cy="431800"/>
          </a:xfrm>
          <a:prstGeom prst="ellipse">
            <a:avLst/>
          </a:prstGeom>
          <a:solidFill>
            <a:srgbClr val="0000FF"/>
          </a:solidFill>
          <a:ln w="9525">
            <a:round/>
          </a:ln>
          <a:effectLst/>
          <a:scene3d>
            <a:camera prst="legacyObliqueTopRight"/>
            <a:lightRig rig="legacyFlat3" dir="b"/>
          </a:scene3d>
          <a:sp3d extrusionH="100000" prstMaterial="legacyMatte">
            <a:bevelT w="13500" h="13500" prst="angle"/>
            <a:bevelB w="13500" h="13500" prst="angle"/>
            <a:extrusionClr>
              <a:srgbClr val="0000FF"/>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kumimoji="1" lang="en-US" altLang="zh-CN" b="1">
                <a:solidFill>
                  <a:srgbClr val="FFFFFF"/>
                </a:solidFill>
                <a:latin typeface="黑体" panose="02010609060101010101" pitchFamily="2" charset="-122"/>
                <a:ea typeface="黑体" panose="02010609060101010101" pitchFamily="2" charset="-122"/>
              </a:rPr>
              <a:t>2/22</a:t>
            </a:r>
            <a:endParaRPr kumimoji="1" lang="en-US" altLang="zh-CN" b="1">
              <a:solidFill>
                <a:srgbClr val="FFFFFF"/>
              </a:solidFill>
              <a:latin typeface="黑体" panose="02010609060101010101" pitchFamily="2" charset="-122"/>
              <a:ea typeface="黑体" panose="02010609060101010101" pitchFamily="2" charset="-122"/>
            </a:endParaRPr>
          </a:p>
        </p:txBody>
      </p:sp>
      <p:cxnSp>
        <p:nvCxnSpPr>
          <p:cNvPr id="18" name="AutoShape 12"/>
          <p:cNvCxnSpPr>
            <a:cxnSpLocks noChangeShapeType="1"/>
          </p:cNvCxnSpPr>
          <p:nvPr/>
        </p:nvCxnSpPr>
        <p:spPr bwMode="auto">
          <a:xfrm>
            <a:off x="3115310" y="5251450"/>
            <a:ext cx="1588" cy="736600"/>
          </a:xfrm>
          <a:prstGeom prst="bentConnector3">
            <a:avLst>
              <a:gd name="adj1" fmla="val 30900000"/>
            </a:avLst>
          </a:prstGeom>
          <a:noFill/>
          <a:ln w="9525">
            <a:solidFill>
              <a:schemeClr val="tx1"/>
            </a:solidFill>
            <a:miter lim="800000"/>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AutoShape 13"/>
          <p:cNvCxnSpPr>
            <a:cxnSpLocks noChangeShapeType="1"/>
            <a:stCxn id="14" idx="6"/>
          </p:cNvCxnSpPr>
          <p:nvPr/>
        </p:nvCxnSpPr>
        <p:spPr bwMode="auto">
          <a:xfrm>
            <a:off x="3210560" y="2355850"/>
            <a:ext cx="3530600" cy="2649538"/>
          </a:xfrm>
          <a:prstGeom prst="bentConnector3">
            <a:avLst>
              <a:gd name="adj1" fmla="val 114162"/>
            </a:avLst>
          </a:prstGeom>
          <a:noFill/>
          <a:ln w="9525">
            <a:solidFill>
              <a:schemeClr val="tx1"/>
            </a:solidFill>
            <a:miter lim="800000"/>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Rectangle 14"/>
          <p:cNvSpPr>
            <a:spLocks noChangeArrowheads="1"/>
          </p:cNvSpPr>
          <p:nvPr/>
        </p:nvSpPr>
        <p:spPr bwMode="auto">
          <a:xfrm>
            <a:off x="7823835" y="3076575"/>
            <a:ext cx="465138" cy="160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b="1" i="1" dirty="0">
                <a:solidFill>
                  <a:srgbClr val="FF0000"/>
                </a:solidFill>
                <a:latin typeface="Times New Roman" panose="02020603050405020304" pitchFamily="18" charset="0"/>
              </a:rPr>
              <a:t>1</a:t>
            </a:r>
            <a:endParaRPr kumimoji="1" lang="en-US" altLang="zh-CN" b="1" i="1" dirty="0">
              <a:solidFill>
                <a:srgbClr val="FF0000"/>
              </a:solidFill>
              <a:latin typeface="Times New Roman" panose="02020603050405020304" pitchFamily="18" charset="0"/>
            </a:endParaRPr>
          </a:p>
        </p:txBody>
      </p:sp>
      <p:sp>
        <p:nvSpPr>
          <p:cNvPr id="21" name="Rectangle 15"/>
          <p:cNvSpPr>
            <a:spLocks noChangeArrowheads="1"/>
          </p:cNvSpPr>
          <p:nvPr/>
        </p:nvSpPr>
        <p:spPr bwMode="auto">
          <a:xfrm>
            <a:off x="8357235" y="3622675"/>
            <a:ext cx="463550" cy="160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b="1" i="1" dirty="0">
                <a:solidFill>
                  <a:srgbClr val="33CC33"/>
                </a:solidFill>
                <a:latin typeface="Times New Roman" panose="02020603050405020304" pitchFamily="18" charset="0"/>
              </a:rPr>
              <a:t>0</a:t>
            </a:r>
            <a:endParaRPr kumimoji="1" lang="en-US" altLang="zh-CN" b="1" i="1" dirty="0">
              <a:solidFill>
                <a:srgbClr val="33CC33"/>
              </a:solidFill>
              <a:latin typeface="Times New Roman" panose="02020603050405020304" pitchFamily="18" charset="0"/>
            </a:endParaRPr>
          </a:p>
        </p:txBody>
      </p:sp>
      <p:sp>
        <p:nvSpPr>
          <p:cNvPr id="22" name="Text Box 16"/>
          <p:cNvSpPr txBox="1">
            <a:spLocks noChangeArrowheads="1"/>
          </p:cNvSpPr>
          <p:nvPr/>
        </p:nvSpPr>
        <p:spPr bwMode="auto">
          <a:xfrm>
            <a:off x="3743960" y="6400800"/>
            <a:ext cx="5924550" cy="457200"/>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Clr>
                <a:schemeClr val="tx2"/>
              </a:buClr>
              <a:buSzPct val="90000"/>
              <a:buFont typeface="Symbol" panose="05050102010706020507" pitchFamily="18" charset="2"/>
              <a:buNone/>
            </a:pPr>
            <a:r>
              <a:rPr kumimoji="1" lang="en-US" altLang="zh-CN" sz="2400" b="1" dirty="0">
                <a:latin typeface="Times New Roman" panose="02020603050405020304" pitchFamily="18" charset="0"/>
              </a:rPr>
              <a:t>f=00   e=10   a=11   b=010    c=0110   d=0111</a:t>
            </a:r>
            <a:endParaRPr kumimoji="1" lang="en-US" altLang="zh-CN" sz="2400" b="1" dirty="0">
              <a:latin typeface="Times New Roman" panose="02020603050405020304" pitchFamily="18" charset="0"/>
            </a:endParaRPr>
          </a:p>
        </p:txBody>
      </p:sp>
      <p:sp>
        <p:nvSpPr>
          <p:cNvPr id="23" name="Rectangle 17"/>
          <p:cNvSpPr>
            <a:spLocks noChangeArrowheads="1"/>
          </p:cNvSpPr>
          <p:nvPr/>
        </p:nvSpPr>
        <p:spPr bwMode="auto">
          <a:xfrm>
            <a:off x="1516699" y="5827714"/>
            <a:ext cx="720725" cy="331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2800" i="1">
                <a:latin typeface="Times New Roman" panose="02020603050405020304" pitchFamily="18" charset="0"/>
              </a:rPr>
              <a:t>d</a:t>
            </a:r>
            <a:endParaRPr kumimoji="1" lang="en-US" altLang="zh-CN" sz="1400">
              <a:latin typeface="Times New Roman" panose="02020603050405020304" pitchFamily="18" charset="0"/>
            </a:endParaRPr>
          </a:p>
        </p:txBody>
      </p:sp>
      <p:sp>
        <p:nvSpPr>
          <p:cNvPr id="24" name="Oval 18"/>
          <p:cNvSpPr>
            <a:spLocks noChangeArrowheads="1"/>
          </p:cNvSpPr>
          <p:nvPr/>
        </p:nvSpPr>
        <p:spPr bwMode="auto">
          <a:xfrm>
            <a:off x="2223136" y="5811838"/>
            <a:ext cx="987425" cy="431800"/>
          </a:xfrm>
          <a:prstGeom prst="ellipse">
            <a:avLst/>
          </a:prstGeom>
          <a:solidFill>
            <a:srgbClr val="0000FF"/>
          </a:solidFill>
          <a:ln w="9525">
            <a:round/>
          </a:ln>
          <a:effectLst/>
          <a:scene3d>
            <a:camera prst="legacyObliqueTopRight"/>
            <a:lightRig rig="legacyFlat3" dir="b"/>
          </a:scene3d>
          <a:sp3d extrusionH="100000" prstMaterial="legacyMatte">
            <a:bevelT w="13500" h="13500" prst="angle"/>
            <a:bevelB w="13500" h="13500" prst="angle"/>
            <a:extrusionClr>
              <a:srgbClr val="0000FF"/>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kumimoji="1" lang="en-US" altLang="zh-CN" b="1">
                <a:solidFill>
                  <a:srgbClr val="FFFFFF"/>
                </a:solidFill>
                <a:latin typeface="黑体" panose="02010609060101010101" pitchFamily="2" charset="-122"/>
                <a:ea typeface="黑体" panose="02010609060101010101" pitchFamily="2" charset="-122"/>
              </a:rPr>
              <a:t>1/22</a:t>
            </a:r>
            <a:endParaRPr kumimoji="1" lang="en-US" altLang="zh-CN" b="1">
              <a:solidFill>
                <a:srgbClr val="FFFFFF"/>
              </a:solidFill>
              <a:latin typeface="黑体" panose="02010609060101010101" pitchFamily="2" charset="-122"/>
              <a:ea typeface="黑体" panose="02010609060101010101" pitchFamily="2" charset="-122"/>
            </a:endParaRPr>
          </a:p>
        </p:txBody>
      </p:sp>
      <p:sp>
        <p:nvSpPr>
          <p:cNvPr id="25" name="Line 19"/>
          <p:cNvSpPr>
            <a:spLocks noChangeShapeType="1"/>
          </p:cNvSpPr>
          <p:nvPr/>
        </p:nvSpPr>
        <p:spPr bwMode="auto">
          <a:xfrm>
            <a:off x="3648711" y="5595938"/>
            <a:ext cx="288925" cy="0"/>
          </a:xfrm>
          <a:prstGeom prst="line">
            <a:avLst/>
          </a:prstGeom>
          <a:noFill/>
          <a:ln w="9525">
            <a:solidFill>
              <a:schemeClr val="tx1"/>
            </a:solidFill>
            <a:miter lim="800000"/>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6" name="Oval 20"/>
          <p:cNvSpPr>
            <a:spLocks noChangeArrowheads="1"/>
          </p:cNvSpPr>
          <p:nvPr/>
        </p:nvSpPr>
        <p:spPr bwMode="auto">
          <a:xfrm>
            <a:off x="4048760" y="5334000"/>
            <a:ext cx="863600" cy="431800"/>
          </a:xfrm>
          <a:prstGeom prst="ellipse">
            <a:avLst/>
          </a:prstGeom>
          <a:solidFill>
            <a:srgbClr val="0000FF"/>
          </a:solidFill>
          <a:ln w="9525">
            <a:round/>
          </a:ln>
          <a:effectLst/>
          <a:scene3d>
            <a:camera prst="legacyObliqueTopRight"/>
            <a:lightRig rig="legacyFlat3" dir="b"/>
          </a:scene3d>
          <a:sp3d extrusionH="100000" prstMaterial="legacyMatte">
            <a:bevelT w="13500" h="13500" prst="angle"/>
            <a:bevelB w="13500" h="13500" prst="angle"/>
            <a:extrusionClr>
              <a:srgbClr val="0000FF"/>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kumimoji="1" lang="en-US" altLang="zh-CN" b="1">
                <a:solidFill>
                  <a:srgbClr val="FFFFFF"/>
                </a:solidFill>
                <a:latin typeface="黑体" panose="02010609060101010101" pitchFamily="2" charset="-122"/>
                <a:ea typeface="黑体" panose="02010609060101010101" pitchFamily="2" charset="-122"/>
              </a:rPr>
              <a:t>3/22</a:t>
            </a:r>
            <a:endParaRPr kumimoji="1" lang="en-US" altLang="zh-CN" b="1">
              <a:solidFill>
                <a:srgbClr val="FFFFFF"/>
              </a:solidFill>
              <a:latin typeface="黑体" panose="02010609060101010101" pitchFamily="2" charset="-122"/>
              <a:ea typeface="黑体" panose="02010609060101010101" pitchFamily="2" charset="-122"/>
            </a:endParaRPr>
          </a:p>
        </p:txBody>
      </p:sp>
      <p:cxnSp>
        <p:nvCxnSpPr>
          <p:cNvPr id="27" name="AutoShape 21"/>
          <p:cNvCxnSpPr>
            <a:cxnSpLocks noChangeShapeType="1"/>
            <a:stCxn id="38" idx="6"/>
          </p:cNvCxnSpPr>
          <p:nvPr/>
        </p:nvCxnSpPr>
        <p:spPr bwMode="auto">
          <a:xfrm>
            <a:off x="3210561" y="4587875"/>
            <a:ext cx="1838325" cy="977900"/>
          </a:xfrm>
          <a:prstGeom prst="bentConnector3">
            <a:avLst>
              <a:gd name="adj1" fmla="val 125042"/>
            </a:avLst>
          </a:prstGeom>
          <a:noFill/>
          <a:ln w="9525">
            <a:solidFill>
              <a:schemeClr val="tx1"/>
            </a:solidFill>
            <a:miter lim="800000"/>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Line 22"/>
          <p:cNvSpPr>
            <a:spLocks noChangeShapeType="1"/>
          </p:cNvSpPr>
          <p:nvPr/>
        </p:nvSpPr>
        <p:spPr bwMode="auto">
          <a:xfrm>
            <a:off x="5375911" y="5019675"/>
            <a:ext cx="303213" cy="1588"/>
          </a:xfrm>
          <a:prstGeom prst="line">
            <a:avLst/>
          </a:prstGeom>
          <a:noFill/>
          <a:ln w="9525">
            <a:solidFill>
              <a:schemeClr val="tx1"/>
            </a:solidFill>
            <a:miter lim="800000"/>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9" name="Oval 23"/>
          <p:cNvSpPr>
            <a:spLocks noChangeArrowheads="1"/>
          </p:cNvSpPr>
          <p:nvPr/>
        </p:nvSpPr>
        <p:spPr bwMode="auto">
          <a:xfrm>
            <a:off x="5736274" y="4803775"/>
            <a:ext cx="979487" cy="431800"/>
          </a:xfrm>
          <a:prstGeom prst="ellipse">
            <a:avLst/>
          </a:prstGeom>
          <a:solidFill>
            <a:srgbClr val="0000FF"/>
          </a:solidFill>
          <a:ln w="9525">
            <a:round/>
          </a:ln>
          <a:effectLst/>
          <a:scene3d>
            <a:camera prst="legacyObliqueTopRight"/>
            <a:lightRig rig="legacyFlat3" dir="b"/>
          </a:scene3d>
          <a:sp3d extrusionH="100000" prstMaterial="legacyMatte">
            <a:bevelT w="13500" h="13500" prst="angle"/>
            <a:bevelB w="13500" h="13500" prst="angle"/>
            <a:extrusionClr>
              <a:srgbClr val="0000FF"/>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kumimoji="1" lang="en-US" altLang="zh-CN" b="1">
                <a:solidFill>
                  <a:srgbClr val="FFFFFF"/>
                </a:solidFill>
                <a:latin typeface="黑体" panose="02010609060101010101" pitchFamily="2" charset="-122"/>
                <a:ea typeface="黑体" panose="02010609060101010101" pitchFamily="2" charset="-122"/>
              </a:rPr>
              <a:t>6/22</a:t>
            </a:r>
            <a:endParaRPr kumimoji="1" lang="en-US" altLang="zh-CN" b="1">
              <a:solidFill>
                <a:srgbClr val="FFFFFF"/>
              </a:solidFill>
              <a:latin typeface="黑体" panose="02010609060101010101" pitchFamily="2" charset="-122"/>
              <a:ea typeface="黑体" panose="02010609060101010101" pitchFamily="2" charset="-122"/>
            </a:endParaRPr>
          </a:p>
        </p:txBody>
      </p:sp>
      <p:cxnSp>
        <p:nvCxnSpPr>
          <p:cNvPr id="30" name="AutoShape 24"/>
          <p:cNvCxnSpPr>
            <a:cxnSpLocks noChangeShapeType="1"/>
          </p:cNvCxnSpPr>
          <p:nvPr/>
        </p:nvCxnSpPr>
        <p:spPr bwMode="auto">
          <a:xfrm>
            <a:off x="3143885" y="3076575"/>
            <a:ext cx="1588" cy="736600"/>
          </a:xfrm>
          <a:prstGeom prst="bentConnector3">
            <a:avLst>
              <a:gd name="adj1" fmla="val 60100000"/>
            </a:avLst>
          </a:prstGeom>
          <a:noFill/>
          <a:ln w="9525">
            <a:solidFill>
              <a:schemeClr val="tx1"/>
            </a:solidFill>
            <a:miter lim="800000"/>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Line 25"/>
          <p:cNvSpPr>
            <a:spLocks noChangeShapeType="1"/>
          </p:cNvSpPr>
          <p:nvPr/>
        </p:nvSpPr>
        <p:spPr bwMode="auto">
          <a:xfrm>
            <a:off x="4094799" y="3321050"/>
            <a:ext cx="288925" cy="0"/>
          </a:xfrm>
          <a:prstGeom prst="line">
            <a:avLst/>
          </a:prstGeom>
          <a:noFill/>
          <a:ln w="9525">
            <a:solidFill>
              <a:schemeClr val="tx1"/>
            </a:solidFill>
            <a:miter lim="800000"/>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2" name="Line 26"/>
          <p:cNvSpPr>
            <a:spLocks noChangeShapeType="1"/>
          </p:cNvSpPr>
          <p:nvPr/>
        </p:nvSpPr>
        <p:spPr bwMode="auto">
          <a:xfrm>
            <a:off x="7104698" y="3940175"/>
            <a:ext cx="430212" cy="0"/>
          </a:xfrm>
          <a:prstGeom prst="line">
            <a:avLst/>
          </a:prstGeom>
          <a:noFill/>
          <a:ln w="9525">
            <a:solidFill>
              <a:schemeClr val="tx1"/>
            </a:solidFill>
            <a:miter lim="800000"/>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cxnSp>
        <p:nvCxnSpPr>
          <p:cNvPr id="33" name="AutoShape 27"/>
          <p:cNvCxnSpPr>
            <a:cxnSpLocks noChangeShapeType="1"/>
          </p:cNvCxnSpPr>
          <p:nvPr/>
        </p:nvCxnSpPr>
        <p:spPr bwMode="auto">
          <a:xfrm>
            <a:off x="5275898" y="3292475"/>
            <a:ext cx="3109912" cy="560388"/>
          </a:xfrm>
          <a:prstGeom prst="bentConnector3">
            <a:avLst>
              <a:gd name="adj1" fmla="val 111537"/>
            </a:avLst>
          </a:prstGeom>
          <a:noFill/>
          <a:ln w="9525">
            <a:solidFill>
              <a:schemeClr val="tx1"/>
            </a:solidFill>
            <a:miter lim="800000"/>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Oval 28"/>
          <p:cNvSpPr>
            <a:spLocks noChangeArrowheads="1"/>
          </p:cNvSpPr>
          <p:nvPr/>
        </p:nvSpPr>
        <p:spPr bwMode="auto">
          <a:xfrm>
            <a:off x="9154160" y="3276600"/>
            <a:ext cx="863600" cy="431800"/>
          </a:xfrm>
          <a:prstGeom prst="ellipse">
            <a:avLst/>
          </a:prstGeom>
          <a:solidFill>
            <a:srgbClr val="0000FF"/>
          </a:solidFill>
          <a:ln w="9525">
            <a:round/>
          </a:ln>
          <a:effectLst/>
          <a:scene3d>
            <a:camera prst="legacyObliqueTopRight"/>
            <a:lightRig rig="legacyFlat3" dir="b"/>
          </a:scene3d>
          <a:sp3d extrusionH="100000" prstMaterial="legacyMatte">
            <a:bevelT w="13500" h="13500" prst="angle"/>
            <a:bevelB w="13500" h="13500" prst="angle"/>
            <a:extrusionClr>
              <a:srgbClr val="0000FF"/>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kumimoji="1" lang="en-US" altLang="zh-CN" b="1">
                <a:solidFill>
                  <a:srgbClr val="FFFFFF"/>
                </a:solidFill>
                <a:latin typeface="黑体" panose="02010609060101010101" pitchFamily="2" charset="-122"/>
                <a:ea typeface="黑体" panose="02010609060101010101" pitchFamily="2" charset="-122"/>
              </a:rPr>
              <a:t>22/22</a:t>
            </a:r>
            <a:endParaRPr kumimoji="1" lang="en-US" altLang="zh-CN" b="1">
              <a:solidFill>
                <a:srgbClr val="FFFFFF"/>
              </a:solidFill>
              <a:latin typeface="黑体" panose="02010609060101010101" pitchFamily="2" charset="-122"/>
              <a:ea typeface="黑体" panose="02010609060101010101" pitchFamily="2" charset="-122"/>
            </a:endParaRPr>
          </a:p>
        </p:txBody>
      </p:sp>
      <p:sp>
        <p:nvSpPr>
          <p:cNvPr id="35" name="Line 29"/>
          <p:cNvSpPr>
            <a:spLocks noChangeShapeType="1"/>
          </p:cNvSpPr>
          <p:nvPr/>
        </p:nvSpPr>
        <p:spPr bwMode="auto">
          <a:xfrm>
            <a:off x="8760460" y="3508375"/>
            <a:ext cx="287338" cy="0"/>
          </a:xfrm>
          <a:prstGeom prst="line">
            <a:avLst/>
          </a:prstGeom>
          <a:noFill/>
          <a:ln w="9525">
            <a:solidFill>
              <a:schemeClr val="tx1"/>
            </a:solidFill>
            <a:miter lim="800000"/>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6" name="Oval 30"/>
          <p:cNvSpPr>
            <a:spLocks noChangeArrowheads="1"/>
          </p:cNvSpPr>
          <p:nvPr/>
        </p:nvSpPr>
        <p:spPr bwMode="auto">
          <a:xfrm>
            <a:off x="7493636" y="3651250"/>
            <a:ext cx="1050925" cy="431800"/>
          </a:xfrm>
          <a:prstGeom prst="ellipse">
            <a:avLst/>
          </a:prstGeom>
          <a:solidFill>
            <a:srgbClr val="0000FF"/>
          </a:solidFill>
          <a:ln w="9525">
            <a:round/>
          </a:ln>
          <a:effectLst/>
          <a:scene3d>
            <a:camera prst="legacyObliqueTopRight"/>
            <a:lightRig rig="legacyFlat3" dir="b"/>
          </a:scene3d>
          <a:sp3d extrusionH="100000" prstMaterial="legacyMatte">
            <a:bevelT w="13500" h="13500" prst="angle"/>
            <a:bevelB w="13500" h="13500" prst="angle"/>
            <a:extrusionClr>
              <a:srgbClr val="0000FF"/>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kumimoji="1" lang="en-US" altLang="zh-CN" b="1">
                <a:solidFill>
                  <a:srgbClr val="FFFFFF"/>
                </a:solidFill>
                <a:latin typeface="黑体" panose="02010609060101010101" pitchFamily="2" charset="-122"/>
                <a:ea typeface="黑体" panose="02010609060101010101" pitchFamily="2" charset="-122"/>
              </a:rPr>
              <a:t>13/22</a:t>
            </a:r>
            <a:endParaRPr kumimoji="1" lang="en-US" altLang="zh-CN" b="1">
              <a:solidFill>
                <a:srgbClr val="FFFFFF"/>
              </a:solidFill>
              <a:latin typeface="黑体" panose="02010609060101010101" pitchFamily="2" charset="-122"/>
              <a:ea typeface="黑体" panose="02010609060101010101" pitchFamily="2" charset="-122"/>
            </a:endParaRPr>
          </a:p>
        </p:txBody>
      </p:sp>
      <p:sp>
        <p:nvSpPr>
          <p:cNvPr id="37" name="Oval 31"/>
          <p:cNvSpPr>
            <a:spLocks noChangeArrowheads="1"/>
          </p:cNvSpPr>
          <p:nvPr/>
        </p:nvSpPr>
        <p:spPr bwMode="auto">
          <a:xfrm>
            <a:off x="4382136" y="3090863"/>
            <a:ext cx="962025" cy="431800"/>
          </a:xfrm>
          <a:prstGeom prst="ellipse">
            <a:avLst/>
          </a:prstGeom>
          <a:solidFill>
            <a:srgbClr val="0000FF"/>
          </a:solidFill>
          <a:ln w="9525">
            <a:round/>
          </a:ln>
          <a:effectLst/>
          <a:scene3d>
            <a:camera prst="legacyObliqueTopRight"/>
            <a:lightRig rig="legacyFlat3" dir="b"/>
          </a:scene3d>
          <a:sp3d extrusionH="100000" prstMaterial="legacyMatte">
            <a:bevelT w="13500" h="13500" prst="angle"/>
            <a:bevelB w="13500" h="13500" prst="angle"/>
            <a:extrusionClr>
              <a:srgbClr val="0000FF"/>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kumimoji="1" lang="en-US" altLang="zh-CN" b="1">
                <a:solidFill>
                  <a:srgbClr val="FFFFFF"/>
                </a:solidFill>
                <a:latin typeface="黑体" panose="02010609060101010101" pitchFamily="2" charset="-122"/>
                <a:ea typeface="黑体" panose="02010609060101010101" pitchFamily="2" charset="-122"/>
              </a:rPr>
              <a:t>9/22</a:t>
            </a:r>
            <a:endParaRPr kumimoji="1" lang="en-US" altLang="zh-CN" b="1">
              <a:solidFill>
                <a:srgbClr val="FFFFFF"/>
              </a:solidFill>
              <a:latin typeface="黑体" panose="02010609060101010101" pitchFamily="2" charset="-122"/>
              <a:ea typeface="黑体" panose="02010609060101010101" pitchFamily="2" charset="-122"/>
            </a:endParaRPr>
          </a:p>
        </p:txBody>
      </p:sp>
      <p:sp>
        <p:nvSpPr>
          <p:cNvPr id="38" name="Oval 32"/>
          <p:cNvSpPr>
            <a:spLocks noChangeArrowheads="1"/>
          </p:cNvSpPr>
          <p:nvPr/>
        </p:nvSpPr>
        <p:spPr bwMode="auto">
          <a:xfrm>
            <a:off x="2207260" y="4371975"/>
            <a:ext cx="1003300" cy="431800"/>
          </a:xfrm>
          <a:prstGeom prst="ellipse">
            <a:avLst/>
          </a:prstGeom>
          <a:solidFill>
            <a:srgbClr val="0000FF"/>
          </a:solidFill>
          <a:ln w="9525">
            <a:round/>
          </a:ln>
          <a:effectLst/>
          <a:scene3d>
            <a:camera prst="legacyObliqueTopRight"/>
            <a:lightRig rig="legacyFlat3" dir="b"/>
          </a:scene3d>
          <a:sp3d extrusionH="100000" prstMaterial="legacyMatte">
            <a:bevelT w="13500" h="13500" prst="angle"/>
            <a:bevelB w="13500" h="13500" prst="angle"/>
            <a:extrusionClr>
              <a:srgbClr val="0000FF"/>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kumimoji="1" lang="en-US" altLang="zh-CN" b="1">
                <a:solidFill>
                  <a:srgbClr val="FFFFFF"/>
                </a:solidFill>
                <a:latin typeface="黑体" panose="02010609060101010101" pitchFamily="2" charset="-122"/>
                <a:ea typeface="黑体" panose="02010609060101010101" pitchFamily="2" charset="-122"/>
              </a:rPr>
              <a:t>3/22</a:t>
            </a:r>
            <a:endParaRPr kumimoji="1" lang="en-US" altLang="zh-CN" b="1">
              <a:solidFill>
                <a:srgbClr val="FFFFFF"/>
              </a:solidFill>
              <a:latin typeface="黑体" panose="02010609060101010101" pitchFamily="2" charset="-122"/>
              <a:ea typeface="黑体" panose="02010609060101010101" pitchFamily="2" charset="-122"/>
            </a:endParaRPr>
          </a:p>
        </p:txBody>
      </p:sp>
      <p:sp>
        <p:nvSpPr>
          <p:cNvPr id="39" name="Rectangle 33"/>
          <p:cNvSpPr>
            <a:spLocks noChangeArrowheads="1"/>
          </p:cNvSpPr>
          <p:nvPr/>
        </p:nvSpPr>
        <p:spPr bwMode="auto">
          <a:xfrm>
            <a:off x="5304474" y="2139950"/>
            <a:ext cx="465137" cy="160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b="1" i="1">
                <a:solidFill>
                  <a:srgbClr val="FF0000"/>
                </a:solidFill>
                <a:latin typeface="Times New Roman" panose="02020603050405020304" pitchFamily="18" charset="0"/>
              </a:rPr>
              <a:t>0</a:t>
            </a:r>
            <a:endParaRPr kumimoji="1" lang="en-US" altLang="zh-CN" b="1" i="1">
              <a:solidFill>
                <a:srgbClr val="FF0000"/>
              </a:solidFill>
              <a:latin typeface="Times New Roman" panose="02020603050405020304" pitchFamily="18" charset="0"/>
            </a:endParaRPr>
          </a:p>
        </p:txBody>
      </p:sp>
      <p:sp>
        <p:nvSpPr>
          <p:cNvPr id="40" name="Rectangle 34"/>
          <p:cNvSpPr>
            <a:spLocks noChangeArrowheads="1"/>
          </p:cNvSpPr>
          <p:nvPr/>
        </p:nvSpPr>
        <p:spPr bwMode="auto">
          <a:xfrm>
            <a:off x="6658610" y="4746625"/>
            <a:ext cx="463550" cy="160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b="1" i="1">
                <a:solidFill>
                  <a:srgbClr val="33CC33"/>
                </a:solidFill>
                <a:latin typeface="Times New Roman" panose="02020603050405020304" pitchFamily="18" charset="0"/>
              </a:rPr>
              <a:t>1</a:t>
            </a:r>
            <a:endParaRPr kumimoji="1" lang="en-US" altLang="zh-CN" b="1" i="1">
              <a:solidFill>
                <a:srgbClr val="33CC33"/>
              </a:solidFill>
              <a:latin typeface="Times New Roman" panose="02020603050405020304" pitchFamily="18" charset="0"/>
            </a:endParaRPr>
          </a:p>
        </p:txBody>
      </p:sp>
      <p:sp>
        <p:nvSpPr>
          <p:cNvPr id="41" name="Rectangle 35"/>
          <p:cNvSpPr>
            <a:spLocks noChangeArrowheads="1"/>
          </p:cNvSpPr>
          <p:nvPr/>
        </p:nvSpPr>
        <p:spPr bwMode="auto">
          <a:xfrm>
            <a:off x="3288349" y="2830514"/>
            <a:ext cx="465137" cy="160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b="1" i="1">
                <a:solidFill>
                  <a:srgbClr val="FF0000"/>
                </a:solidFill>
                <a:latin typeface="Times New Roman" panose="02020603050405020304" pitchFamily="18" charset="0"/>
              </a:rPr>
              <a:t>0</a:t>
            </a:r>
            <a:endParaRPr kumimoji="1" lang="en-US" altLang="zh-CN" b="1" i="1">
              <a:solidFill>
                <a:srgbClr val="FF0000"/>
              </a:solidFill>
              <a:latin typeface="Times New Roman" panose="02020603050405020304" pitchFamily="18" charset="0"/>
            </a:endParaRPr>
          </a:p>
        </p:txBody>
      </p:sp>
      <p:sp>
        <p:nvSpPr>
          <p:cNvPr id="42" name="Rectangle 36"/>
          <p:cNvSpPr>
            <a:spLocks noChangeArrowheads="1"/>
          </p:cNvSpPr>
          <p:nvPr/>
        </p:nvSpPr>
        <p:spPr bwMode="auto">
          <a:xfrm>
            <a:off x="3258185" y="3608389"/>
            <a:ext cx="463550" cy="160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b="1" i="1">
                <a:solidFill>
                  <a:srgbClr val="33CC33"/>
                </a:solidFill>
                <a:latin typeface="Times New Roman" panose="02020603050405020304" pitchFamily="18" charset="0"/>
              </a:rPr>
              <a:t>1</a:t>
            </a:r>
            <a:endParaRPr kumimoji="1" lang="en-US" altLang="zh-CN" b="1" i="1">
              <a:solidFill>
                <a:srgbClr val="33CC33"/>
              </a:solidFill>
              <a:latin typeface="Times New Roman" panose="02020603050405020304" pitchFamily="18" charset="0"/>
            </a:endParaRPr>
          </a:p>
        </p:txBody>
      </p:sp>
      <p:sp>
        <p:nvSpPr>
          <p:cNvPr id="43" name="Rectangle 37"/>
          <p:cNvSpPr>
            <a:spLocks noChangeArrowheads="1"/>
          </p:cNvSpPr>
          <p:nvPr/>
        </p:nvSpPr>
        <p:spPr bwMode="auto">
          <a:xfrm>
            <a:off x="4151949" y="4371975"/>
            <a:ext cx="465137" cy="160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b="1" i="1">
                <a:solidFill>
                  <a:srgbClr val="FF0000"/>
                </a:solidFill>
                <a:latin typeface="Times New Roman" panose="02020603050405020304" pitchFamily="18" charset="0"/>
              </a:rPr>
              <a:t>0</a:t>
            </a:r>
            <a:endParaRPr kumimoji="1" lang="en-US" altLang="zh-CN" b="1" i="1">
              <a:solidFill>
                <a:srgbClr val="FF0000"/>
              </a:solidFill>
              <a:latin typeface="Times New Roman" panose="02020603050405020304" pitchFamily="18" charset="0"/>
            </a:endParaRPr>
          </a:p>
        </p:txBody>
      </p:sp>
      <p:sp>
        <p:nvSpPr>
          <p:cNvPr id="44" name="Rectangle 38"/>
          <p:cNvSpPr>
            <a:spLocks noChangeArrowheads="1"/>
          </p:cNvSpPr>
          <p:nvPr/>
        </p:nvSpPr>
        <p:spPr bwMode="auto">
          <a:xfrm>
            <a:off x="4872673" y="5308600"/>
            <a:ext cx="463550" cy="160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b="1" i="1">
                <a:solidFill>
                  <a:srgbClr val="33CC33"/>
                </a:solidFill>
                <a:latin typeface="Times New Roman" panose="02020603050405020304" pitchFamily="18" charset="0"/>
              </a:rPr>
              <a:t>1</a:t>
            </a:r>
            <a:endParaRPr kumimoji="1" lang="en-US" altLang="zh-CN" b="1" i="1">
              <a:solidFill>
                <a:srgbClr val="33CC33"/>
              </a:solidFill>
              <a:latin typeface="Times New Roman" panose="02020603050405020304" pitchFamily="18" charset="0"/>
            </a:endParaRPr>
          </a:p>
        </p:txBody>
      </p:sp>
      <p:sp>
        <p:nvSpPr>
          <p:cNvPr id="45" name="Rectangle 39"/>
          <p:cNvSpPr>
            <a:spLocks noChangeArrowheads="1"/>
          </p:cNvSpPr>
          <p:nvPr/>
        </p:nvSpPr>
        <p:spPr bwMode="auto">
          <a:xfrm>
            <a:off x="3072449" y="5019675"/>
            <a:ext cx="465137" cy="160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b="1" i="1">
                <a:solidFill>
                  <a:srgbClr val="FF0000"/>
                </a:solidFill>
                <a:latin typeface="Times New Roman" panose="02020603050405020304" pitchFamily="18" charset="0"/>
              </a:rPr>
              <a:t>0</a:t>
            </a:r>
            <a:endParaRPr kumimoji="1" lang="en-US" altLang="zh-CN" b="1" i="1">
              <a:solidFill>
                <a:srgbClr val="FF0000"/>
              </a:solidFill>
              <a:latin typeface="Times New Roman" panose="02020603050405020304" pitchFamily="18" charset="0"/>
            </a:endParaRPr>
          </a:p>
        </p:txBody>
      </p:sp>
      <p:sp>
        <p:nvSpPr>
          <p:cNvPr id="46" name="Rectangle 40"/>
          <p:cNvSpPr>
            <a:spLocks noChangeArrowheads="1"/>
          </p:cNvSpPr>
          <p:nvPr/>
        </p:nvSpPr>
        <p:spPr bwMode="auto">
          <a:xfrm>
            <a:off x="3143885" y="5811839"/>
            <a:ext cx="463550" cy="160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b="1" i="1">
                <a:solidFill>
                  <a:srgbClr val="33CC33"/>
                </a:solidFill>
                <a:latin typeface="Times New Roman" panose="02020603050405020304" pitchFamily="18" charset="0"/>
              </a:rPr>
              <a:t>1</a:t>
            </a:r>
            <a:endParaRPr kumimoji="1" lang="en-US" altLang="zh-CN" b="1" i="1">
              <a:solidFill>
                <a:srgbClr val="33CC33"/>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499"/>
                                          </p:stCondLst>
                                        </p:cTn>
                                        <p:tgtEl>
                                          <p:spTgt spid="16"/>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blinds(horizontal)">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3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blinds(horizontal)">
                                      <p:cBhvr>
                                        <p:cTn id="25" dur="500"/>
                                        <p:tgtEl>
                                          <p:spTgt spid="9"/>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499"/>
                                          </p:stCondLst>
                                        </p:cTn>
                                        <p:tgtEl>
                                          <p:spTgt spid="17"/>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23"/>
                                        </p:tgtEl>
                                        <p:attrNameLst>
                                          <p:attrName>style.visibility</p:attrName>
                                        </p:attrNameLst>
                                      </p:cBhvr>
                                      <p:to>
                                        <p:strVal val="visible"/>
                                      </p:to>
                                    </p:set>
                                    <p:animEffect transition="in" filter="blinds(horizontal)">
                                      <p:cBhvr>
                                        <p:cTn id="34" dur="500"/>
                                        <p:tgtEl>
                                          <p:spTgt spid="23"/>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2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blinds(horizontal)">
                                      <p:cBhvr>
                                        <p:cTn id="43" dur="500"/>
                                        <p:tgtEl>
                                          <p:spTgt spid="13"/>
                                        </p:tgtEl>
                                      </p:cBhvr>
                                    </p:animEffec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499"/>
                                          </p:stCondLst>
                                        </p:cTn>
                                        <p:tgtEl>
                                          <p:spTgt spid="15"/>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blinds(horizontal)">
                                      <p:cBhvr>
                                        <p:cTn id="52" dur="500"/>
                                        <p:tgtEl>
                                          <p:spTgt spid="12"/>
                                        </p:tgtEl>
                                      </p:cBhvr>
                                    </p:animEffec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499"/>
                                          </p:stCondLst>
                                        </p:cTn>
                                        <p:tgtEl>
                                          <p:spTgt spid="14"/>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499"/>
                                          </p:stCondLst>
                                        </p:cTn>
                                        <p:tgtEl>
                                          <p:spTgt spid="18"/>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3" presetClass="entr" presetSubtype="10" fill="hold" grpId="0" nodeType="clickEffect">
                                  <p:stCondLst>
                                    <p:cond delay="0"/>
                                  </p:stCondLst>
                                  <p:childTnLst>
                                    <p:set>
                                      <p:cBhvr>
                                        <p:cTn id="64" dur="1" fill="hold">
                                          <p:stCondLst>
                                            <p:cond delay="0"/>
                                          </p:stCondLst>
                                        </p:cTn>
                                        <p:tgtEl>
                                          <p:spTgt spid="25"/>
                                        </p:tgtEl>
                                        <p:attrNameLst>
                                          <p:attrName>style.visibility</p:attrName>
                                        </p:attrNameLst>
                                      </p:cBhvr>
                                      <p:to>
                                        <p:strVal val="visible"/>
                                      </p:to>
                                    </p:set>
                                    <p:animEffect transition="in" filter="blinds(horizontal)">
                                      <p:cBhvr>
                                        <p:cTn id="65" dur="500"/>
                                        <p:tgtEl>
                                          <p:spTgt spid="25"/>
                                        </p:tgtEl>
                                      </p:cBhvr>
                                    </p:animEffec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499"/>
                                          </p:stCondLst>
                                        </p:cTn>
                                        <p:tgtEl>
                                          <p:spTgt spid="26"/>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nodeType="clickEffect">
                                  <p:stCondLst>
                                    <p:cond delay="0"/>
                                  </p:stCondLst>
                                  <p:childTnLst>
                                    <p:set>
                                      <p:cBhvr>
                                        <p:cTn id="73" dur="1" fill="hold">
                                          <p:stCondLst>
                                            <p:cond delay="499"/>
                                          </p:stCondLst>
                                        </p:cTn>
                                        <p:tgtEl>
                                          <p:spTgt spid="27"/>
                                        </p:tgtEl>
                                        <p:attrNameLst>
                                          <p:attrName>style.visibility</p:attrName>
                                        </p:attrNameLst>
                                      </p:cBhvr>
                                      <p:to>
                                        <p:strVal val="visible"/>
                                      </p:to>
                                    </p:set>
                                  </p:childTnLst>
                                </p:cTn>
                              </p:par>
                            </p:childTnLst>
                          </p:cTn>
                        </p:par>
                      </p:childTnLst>
                    </p:cTn>
                  </p:par>
                  <p:par>
                    <p:cTn id="74" fill="hold">
                      <p:stCondLst>
                        <p:cond delay="indefinite"/>
                      </p:stCondLst>
                      <p:childTnLst>
                        <p:par>
                          <p:cTn id="75" fill="hold">
                            <p:stCondLst>
                              <p:cond delay="0"/>
                            </p:stCondLst>
                            <p:childTnLst>
                              <p:par>
                                <p:cTn id="76" presetID="3" presetClass="entr" presetSubtype="10" fill="hold" grpId="0" nodeType="clickEffect">
                                  <p:stCondLst>
                                    <p:cond delay="0"/>
                                  </p:stCondLst>
                                  <p:childTnLst>
                                    <p:set>
                                      <p:cBhvr>
                                        <p:cTn id="77" dur="1" fill="hold">
                                          <p:stCondLst>
                                            <p:cond delay="0"/>
                                          </p:stCondLst>
                                        </p:cTn>
                                        <p:tgtEl>
                                          <p:spTgt spid="28"/>
                                        </p:tgtEl>
                                        <p:attrNameLst>
                                          <p:attrName>style.visibility</p:attrName>
                                        </p:attrNameLst>
                                      </p:cBhvr>
                                      <p:to>
                                        <p:strVal val="visible"/>
                                      </p:to>
                                    </p:set>
                                    <p:animEffect transition="in" filter="blinds(horizontal)">
                                      <p:cBhvr>
                                        <p:cTn id="78" dur="500"/>
                                        <p:tgtEl>
                                          <p:spTgt spid="28"/>
                                        </p:tgtEl>
                                      </p:cBhvr>
                                    </p:animEffec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499"/>
                                          </p:stCondLst>
                                        </p:cTn>
                                        <p:tgtEl>
                                          <p:spTgt spid="29"/>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499"/>
                                          </p:stCondLst>
                                        </p:cTn>
                                        <p:tgtEl>
                                          <p:spTgt spid="30"/>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3" presetClass="entr" presetSubtype="10" fill="hold" grpId="0" nodeType="clickEffect">
                                  <p:stCondLst>
                                    <p:cond delay="0"/>
                                  </p:stCondLst>
                                  <p:childTnLst>
                                    <p:set>
                                      <p:cBhvr>
                                        <p:cTn id="90" dur="1" fill="hold">
                                          <p:stCondLst>
                                            <p:cond delay="0"/>
                                          </p:stCondLst>
                                        </p:cTn>
                                        <p:tgtEl>
                                          <p:spTgt spid="31"/>
                                        </p:tgtEl>
                                        <p:attrNameLst>
                                          <p:attrName>style.visibility</p:attrName>
                                        </p:attrNameLst>
                                      </p:cBhvr>
                                      <p:to>
                                        <p:strVal val="visible"/>
                                      </p:to>
                                    </p:set>
                                    <p:animEffect transition="in" filter="blinds(horizontal)">
                                      <p:cBhvr>
                                        <p:cTn id="91" dur="500"/>
                                        <p:tgtEl>
                                          <p:spTgt spid="31"/>
                                        </p:tgtEl>
                                      </p:cBhvr>
                                    </p:animEffect>
                                  </p:childTnLst>
                                </p:cTn>
                              </p:par>
                            </p:childTnLst>
                          </p:cTn>
                        </p:par>
                      </p:childTnLst>
                    </p:cTn>
                  </p:par>
                  <p:par>
                    <p:cTn id="92" fill="hold">
                      <p:stCondLst>
                        <p:cond delay="indefinite"/>
                      </p:stCondLst>
                      <p:childTnLst>
                        <p:par>
                          <p:cTn id="93" fill="hold">
                            <p:stCondLst>
                              <p:cond delay="0"/>
                            </p:stCondLst>
                            <p:childTnLst>
                              <p:par>
                                <p:cTn id="94" presetID="1" presetClass="entr" presetSubtype="0" fill="hold" grpId="0" nodeType="clickEffect">
                                  <p:stCondLst>
                                    <p:cond delay="0"/>
                                  </p:stCondLst>
                                  <p:childTnLst>
                                    <p:set>
                                      <p:cBhvr>
                                        <p:cTn id="95" dur="1" fill="hold">
                                          <p:stCondLst>
                                            <p:cond delay="499"/>
                                          </p:stCondLst>
                                        </p:cTn>
                                        <p:tgtEl>
                                          <p:spTgt spid="37"/>
                                        </p:tgtEl>
                                        <p:attrNameLst>
                                          <p:attrName>style.visibility</p:attrName>
                                        </p:attrNameLst>
                                      </p:cBhvr>
                                      <p:to>
                                        <p:strVal val="visible"/>
                                      </p:to>
                                    </p:set>
                                  </p:childTnLst>
                                </p:cTn>
                              </p:par>
                            </p:childTnLst>
                          </p:cTn>
                        </p:par>
                      </p:childTnLst>
                    </p:cTn>
                  </p:par>
                  <p:par>
                    <p:cTn id="96" fill="hold">
                      <p:stCondLst>
                        <p:cond delay="indefinite"/>
                      </p:stCondLst>
                      <p:childTnLst>
                        <p:par>
                          <p:cTn id="97" fill="hold">
                            <p:stCondLst>
                              <p:cond delay="0"/>
                            </p:stCondLst>
                            <p:childTnLst>
                              <p:par>
                                <p:cTn id="98" presetID="1" presetClass="entr" presetSubtype="0" fill="hold" nodeType="clickEffect">
                                  <p:stCondLst>
                                    <p:cond delay="0"/>
                                  </p:stCondLst>
                                  <p:childTnLst>
                                    <p:set>
                                      <p:cBhvr>
                                        <p:cTn id="99" dur="1" fill="hold">
                                          <p:stCondLst>
                                            <p:cond delay="499"/>
                                          </p:stCondLst>
                                        </p:cTn>
                                        <p:tgtEl>
                                          <p:spTgt spid="19"/>
                                        </p:tgtEl>
                                        <p:attrNameLst>
                                          <p:attrName>style.visibility</p:attrName>
                                        </p:attrNameLst>
                                      </p:cBhvr>
                                      <p:to>
                                        <p:strVal val="visible"/>
                                      </p:to>
                                    </p:set>
                                  </p:childTnLst>
                                </p:cTn>
                              </p:par>
                            </p:childTnLst>
                          </p:cTn>
                        </p:par>
                      </p:childTnLst>
                    </p:cTn>
                  </p:par>
                  <p:par>
                    <p:cTn id="100" fill="hold">
                      <p:stCondLst>
                        <p:cond delay="indefinite"/>
                      </p:stCondLst>
                      <p:childTnLst>
                        <p:par>
                          <p:cTn id="101" fill="hold">
                            <p:stCondLst>
                              <p:cond delay="0"/>
                            </p:stCondLst>
                            <p:childTnLst>
                              <p:par>
                                <p:cTn id="102" presetID="3" presetClass="entr" presetSubtype="10" fill="hold" grpId="0" nodeType="clickEffect">
                                  <p:stCondLst>
                                    <p:cond delay="0"/>
                                  </p:stCondLst>
                                  <p:childTnLst>
                                    <p:set>
                                      <p:cBhvr>
                                        <p:cTn id="103" dur="1" fill="hold">
                                          <p:stCondLst>
                                            <p:cond delay="0"/>
                                          </p:stCondLst>
                                        </p:cTn>
                                        <p:tgtEl>
                                          <p:spTgt spid="32"/>
                                        </p:tgtEl>
                                        <p:attrNameLst>
                                          <p:attrName>style.visibility</p:attrName>
                                        </p:attrNameLst>
                                      </p:cBhvr>
                                      <p:to>
                                        <p:strVal val="visible"/>
                                      </p:to>
                                    </p:set>
                                    <p:animEffect transition="in" filter="blinds(horizontal)">
                                      <p:cBhvr>
                                        <p:cTn id="104" dur="500"/>
                                        <p:tgtEl>
                                          <p:spTgt spid="32"/>
                                        </p:tgtEl>
                                      </p:cBhvr>
                                    </p:animEffec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499"/>
                                          </p:stCondLst>
                                        </p:cTn>
                                        <p:tgtEl>
                                          <p:spTgt spid="36"/>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nodeType="clickEffect">
                                  <p:stCondLst>
                                    <p:cond delay="0"/>
                                  </p:stCondLst>
                                  <p:childTnLst>
                                    <p:set>
                                      <p:cBhvr>
                                        <p:cTn id="112" dur="1" fill="hold">
                                          <p:stCondLst>
                                            <p:cond delay="499"/>
                                          </p:stCondLst>
                                        </p:cTn>
                                        <p:tgtEl>
                                          <p:spTgt spid="33"/>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3" presetClass="entr" presetSubtype="10" fill="hold" grpId="0" nodeType="clickEffect">
                                  <p:stCondLst>
                                    <p:cond delay="0"/>
                                  </p:stCondLst>
                                  <p:childTnLst>
                                    <p:set>
                                      <p:cBhvr>
                                        <p:cTn id="116" dur="1" fill="hold">
                                          <p:stCondLst>
                                            <p:cond delay="0"/>
                                          </p:stCondLst>
                                        </p:cTn>
                                        <p:tgtEl>
                                          <p:spTgt spid="35"/>
                                        </p:tgtEl>
                                        <p:attrNameLst>
                                          <p:attrName>style.visibility</p:attrName>
                                        </p:attrNameLst>
                                      </p:cBhvr>
                                      <p:to>
                                        <p:strVal val="visible"/>
                                      </p:to>
                                    </p:set>
                                    <p:animEffect transition="in" filter="blinds(horizontal)">
                                      <p:cBhvr>
                                        <p:cTn id="117" dur="500"/>
                                        <p:tgtEl>
                                          <p:spTgt spid="35"/>
                                        </p:tgtEl>
                                      </p:cBhvr>
                                    </p:animEffect>
                                  </p:childTnLst>
                                </p:cTn>
                              </p:par>
                            </p:childTnLst>
                          </p:cTn>
                        </p:par>
                      </p:childTnLst>
                    </p:cTn>
                  </p:par>
                  <p:par>
                    <p:cTn id="118" fill="hold">
                      <p:stCondLst>
                        <p:cond delay="indefinite"/>
                      </p:stCondLst>
                      <p:childTnLst>
                        <p:par>
                          <p:cTn id="119" fill="hold">
                            <p:stCondLst>
                              <p:cond delay="0"/>
                            </p:stCondLst>
                            <p:childTnLst>
                              <p:par>
                                <p:cTn id="120" presetID="1" presetClass="entr" presetSubtype="0" fill="hold" grpId="0" nodeType="clickEffect">
                                  <p:stCondLst>
                                    <p:cond delay="0"/>
                                  </p:stCondLst>
                                  <p:childTnLst>
                                    <p:set>
                                      <p:cBhvr>
                                        <p:cTn id="121" dur="1" fill="hold">
                                          <p:stCondLst>
                                            <p:cond delay="499"/>
                                          </p:stCondLst>
                                        </p:cTn>
                                        <p:tgtEl>
                                          <p:spTgt spid="34"/>
                                        </p:tgtEl>
                                        <p:attrNameLst>
                                          <p:attrName>style.visibility</p:attrName>
                                        </p:attrNameLst>
                                      </p:cBhvr>
                                      <p:to>
                                        <p:strVal val="visible"/>
                                      </p:to>
                                    </p:set>
                                  </p:childTnLst>
                                </p:cTn>
                              </p:par>
                            </p:childTnLst>
                          </p:cTn>
                        </p:par>
                      </p:childTnLst>
                    </p:cTn>
                  </p:par>
                  <p:par>
                    <p:cTn id="122" fill="hold">
                      <p:stCondLst>
                        <p:cond delay="indefinite"/>
                      </p:stCondLst>
                      <p:childTnLst>
                        <p:par>
                          <p:cTn id="123" fill="hold">
                            <p:stCondLst>
                              <p:cond delay="0"/>
                            </p:stCondLst>
                            <p:childTnLst>
                              <p:par>
                                <p:cTn id="124" presetID="1" presetClass="entr" presetSubtype="0" fill="hold" grpId="0" nodeType="clickEffect">
                                  <p:stCondLst>
                                    <p:cond delay="0"/>
                                  </p:stCondLst>
                                  <p:childTnLst>
                                    <p:set>
                                      <p:cBhvr>
                                        <p:cTn id="125" dur="1" fill="hold">
                                          <p:stCondLst>
                                            <p:cond delay="499"/>
                                          </p:stCondLst>
                                        </p:cTn>
                                        <p:tgtEl>
                                          <p:spTgt spid="20"/>
                                        </p:tgtEl>
                                        <p:attrNameLst>
                                          <p:attrName>style.visibility</p:attrName>
                                        </p:attrNameLst>
                                      </p:cBhvr>
                                      <p:to>
                                        <p:strVal val="visible"/>
                                      </p:to>
                                    </p:set>
                                  </p:childTnLst>
                                </p:cTn>
                              </p:par>
                            </p:childTnLst>
                          </p:cTn>
                        </p:par>
                      </p:childTnLst>
                    </p:cTn>
                  </p:par>
                  <p:par>
                    <p:cTn id="126" fill="hold">
                      <p:stCondLst>
                        <p:cond delay="indefinite"/>
                      </p:stCondLst>
                      <p:childTnLst>
                        <p:par>
                          <p:cTn id="127" fill="hold">
                            <p:stCondLst>
                              <p:cond delay="0"/>
                            </p:stCondLst>
                            <p:childTnLst>
                              <p:par>
                                <p:cTn id="128" presetID="1" presetClass="entr" presetSubtype="0" fill="hold" grpId="0" nodeType="clickEffect">
                                  <p:stCondLst>
                                    <p:cond delay="0"/>
                                  </p:stCondLst>
                                  <p:childTnLst>
                                    <p:set>
                                      <p:cBhvr>
                                        <p:cTn id="129" dur="1" fill="hold">
                                          <p:stCondLst>
                                            <p:cond delay="499"/>
                                          </p:stCondLst>
                                        </p:cTn>
                                        <p:tgtEl>
                                          <p:spTgt spid="21"/>
                                        </p:tgtEl>
                                        <p:attrNameLst>
                                          <p:attrName>style.visibility</p:attrName>
                                        </p:attrNameLst>
                                      </p:cBhvr>
                                      <p:to>
                                        <p:strVal val="visible"/>
                                      </p:to>
                                    </p:set>
                                  </p:childTnLst>
                                </p:cTn>
                              </p:par>
                            </p:childTnLst>
                          </p:cTn>
                        </p:par>
                      </p:childTnLst>
                    </p:cTn>
                  </p:par>
                  <p:par>
                    <p:cTn id="130" fill="hold">
                      <p:stCondLst>
                        <p:cond delay="indefinite"/>
                      </p:stCondLst>
                      <p:childTnLst>
                        <p:par>
                          <p:cTn id="131" fill="hold">
                            <p:stCondLst>
                              <p:cond delay="0"/>
                            </p:stCondLst>
                            <p:childTnLst>
                              <p:par>
                                <p:cTn id="132" presetID="1" presetClass="entr" presetSubtype="0" fill="hold" grpId="0" nodeType="clickEffect">
                                  <p:stCondLst>
                                    <p:cond delay="0"/>
                                  </p:stCondLst>
                                  <p:childTnLst>
                                    <p:set>
                                      <p:cBhvr>
                                        <p:cTn id="133" dur="1" fill="hold">
                                          <p:stCondLst>
                                            <p:cond delay="499"/>
                                          </p:stCondLst>
                                        </p:cTn>
                                        <p:tgtEl>
                                          <p:spTgt spid="39"/>
                                        </p:tgtEl>
                                        <p:attrNameLst>
                                          <p:attrName>style.visibility</p:attrName>
                                        </p:attrNameLst>
                                      </p:cBhvr>
                                      <p:to>
                                        <p:strVal val="visible"/>
                                      </p:to>
                                    </p:set>
                                  </p:childTnLst>
                                </p:cTn>
                              </p:par>
                            </p:childTnLst>
                          </p:cTn>
                        </p:par>
                      </p:childTnLst>
                    </p:cTn>
                  </p:par>
                  <p:par>
                    <p:cTn id="134" fill="hold">
                      <p:stCondLst>
                        <p:cond delay="indefinite"/>
                      </p:stCondLst>
                      <p:childTnLst>
                        <p:par>
                          <p:cTn id="135" fill="hold">
                            <p:stCondLst>
                              <p:cond delay="0"/>
                            </p:stCondLst>
                            <p:childTnLst>
                              <p:par>
                                <p:cTn id="136" presetID="1" presetClass="entr" presetSubtype="0" fill="hold" grpId="0" nodeType="clickEffect">
                                  <p:stCondLst>
                                    <p:cond delay="0"/>
                                  </p:stCondLst>
                                  <p:childTnLst>
                                    <p:set>
                                      <p:cBhvr>
                                        <p:cTn id="137" dur="1" fill="hold">
                                          <p:stCondLst>
                                            <p:cond delay="499"/>
                                          </p:stCondLst>
                                        </p:cTn>
                                        <p:tgtEl>
                                          <p:spTgt spid="40"/>
                                        </p:tgtEl>
                                        <p:attrNameLst>
                                          <p:attrName>style.visibility</p:attrName>
                                        </p:attrNameLst>
                                      </p:cBhvr>
                                      <p:to>
                                        <p:strVal val="visible"/>
                                      </p:to>
                                    </p:set>
                                  </p:childTnLst>
                                </p:cTn>
                              </p:par>
                            </p:childTnLst>
                          </p:cTn>
                        </p:par>
                      </p:childTnLst>
                    </p:cTn>
                  </p:par>
                  <p:par>
                    <p:cTn id="138" fill="hold">
                      <p:stCondLst>
                        <p:cond delay="indefinite"/>
                      </p:stCondLst>
                      <p:childTnLst>
                        <p:par>
                          <p:cTn id="139" fill="hold">
                            <p:stCondLst>
                              <p:cond delay="0"/>
                            </p:stCondLst>
                            <p:childTnLst>
                              <p:par>
                                <p:cTn id="140" presetID="1" presetClass="entr" presetSubtype="0" fill="hold" grpId="0" nodeType="clickEffect">
                                  <p:stCondLst>
                                    <p:cond delay="0"/>
                                  </p:stCondLst>
                                  <p:childTnLst>
                                    <p:set>
                                      <p:cBhvr>
                                        <p:cTn id="141" dur="1" fill="hold">
                                          <p:stCondLst>
                                            <p:cond delay="499"/>
                                          </p:stCondLst>
                                        </p:cTn>
                                        <p:tgtEl>
                                          <p:spTgt spid="41"/>
                                        </p:tgtEl>
                                        <p:attrNameLst>
                                          <p:attrName>style.visibility</p:attrName>
                                        </p:attrNameLst>
                                      </p:cBhvr>
                                      <p:to>
                                        <p:strVal val="visible"/>
                                      </p:to>
                                    </p:set>
                                  </p:childTnLst>
                                </p:cTn>
                              </p:par>
                            </p:childTnLst>
                          </p:cTn>
                        </p:par>
                      </p:childTnLst>
                    </p:cTn>
                  </p:par>
                  <p:par>
                    <p:cTn id="142" fill="hold">
                      <p:stCondLst>
                        <p:cond delay="indefinite"/>
                      </p:stCondLst>
                      <p:childTnLst>
                        <p:par>
                          <p:cTn id="143" fill="hold">
                            <p:stCondLst>
                              <p:cond delay="0"/>
                            </p:stCondLst>
                            <p:childTnLst>
                              <p:par>
                                <p:cTn id="144" presetID="1" presetClass="entr" presetSubtype="0" fill="hold" grpId="0" nodeType="clickEffect">
                                  <p:stCondLst>
                                    <p:cond delay="0"/>
                                  </p:stCondLst>
                                  <p:childTnLst>
                                    <p:set>
                                      <p:cBhvr>
                                        <p:cTn id="145" dur="1" fill="hold">
                                          <p:stCondLst>
                                            <p:cond delay="499"/>
                                          </p:stCondLst>
                                        </p:cTn>
                                        <p:tgtEl>
                                          <p:spTgt spid="42"/>
                                        </p:tgtEl>
                                        <p:attrNameLst>
                                          <p:attrName>style.visibility</p:attrName>
                                        </p:attrNameLst>
                                      </p:cBhvr>
                                      <p:to>
                                        <p:strVal val="visible"/>
                                      </p:to>
                                    </p:set>
                                  </p:childTnLst>
                                </p:cTn>
                              </p:par>
                            </p:childTnLst>
                          </p:cTn>
                        </p:par>
                      </p:childTnLst>
                    </p:cTn>
                  </p:par>
                  <p:par>
                    <p:cTn id="146" fill="hold">
                      <p:stCondLst>
                        <p:cond delay="indefinite"/>
                      </p:stCondLst>
                      <p:childTnLst>
                        <p:par>
                          <p:cTn id="147" fill="hold">
                            <p:stCondLst>
                              <p:cond delay="0"/>
                            </p:stCondLst>
                            <p:childTnLst>
                              <p:par>
                                <p:cTn id="148" presetID="1" presetClass="entr" presetSubtype="0" fill="hold" grpId="0" nodeType="clickEffect">
                                  <p:stCondLst>
                                    <p:cond delay="0"/>
                                  </p:stCondLst>
                                  <p:childTnLst>
                                    <p:set>
                                      <p:cBhvr>
                                        <p:cTn id="149" dur="1" fill="hold">
                                          <p:stCondLst>
                                            <p:cond delay="499"/>
                                          </p:stCondLst>
                                        </p:cTn>
                                        <p:tgtEl>
                                          <p:spTgt spid="43"/>
                                        </p:tgtEl>
                                        <p:attrNameLst>
                                          <p:attrName>style.visibility</p:attrName>
                                        </p:attrNameLst>
                                      </p:cBhvr>
                                      <p:to>
                                        <p:strVal val="visible"/>
                                      </p:to>
                                    </p:set>
                                  </p:childTnLst>
                                </p:cTn>
                              </p:par>
                            </p:childTnLst>
                          </p:cTn>
                        </p:par>
                      </p:childTnLst>
                    </p:cTn>
                  </p:par>
                  <p:par>
                    <p:cTn id="150" fill="hold">
                      <p:stCondLst>
                        <p:cond delay="indefinite"/>
                      </p:stCondLst>
                      <p:childTnLst>
                        <p:par>
                          <p:cTn id="151" fill="hold">
                            <p:stCondLst>
                              <p:cond delay="0"/>
                            </p:stCondLst>
                            <p:childTnLst>
                              <p:par>
                                <p:cTn id="152" presetID="1" presetClass="entr" presetSubtype="0" fill="hold" grpId="0" nodeType="clickEffect">
                                  <p:stCondLst>
                                    <p:cond delay="0"/>
                                  </p:stCondLst>
                                  <p:childTnLst>
                                    <p:set>
                                      <p:cBhvr>
                                        <p:cTn id="153" dur="1" fill="hold">
                                          <p:stCondLst>
                                            <p:cond delay="499"/>
                                          </p:stCondLst>
                                        </p:cTn>
                                        <p:tgtEl>
                                          <p:spTgt spid="44"/>
                                        </p:tgtEl>
                                        <p:attrNameLst>
                                          <p:attrName>style.visibility</p:attrName>
                                        </p:attrNameLst>
                                      </p:cBhvr>
                                      <p:to>
                                        <p:strVal val="visible"/>
                                      </p:to>
                                    </p:set>
                                  </p:childTnLst>
                                </p:cTn>
                              </p:par>
                            </p:childTnLst>
                          </p:cTn>
                        </p:par>
                      </p:childTnLst>
                    </p:cTn>
                  </p:par>
                  <p:par>
                    <p:cTn id="154" fill="hold">
                      <p:stCondLst>
                        <p:cond delay="indefinite"/>
                      </p:stCondLst>
                      <p:childTnLst>
                        <p:par>
                          <p:cTn id="155" fill="hold">
                            <p:stCondLst>
                              <p:cond delay="0"/>
                            </p:stCondLst>
                            <p:childTnLst>
                              <p:par>
                                <p:cTn id="156" presetID="1" presetClass="entr" presetSubtype="0" fill="hold" grpId="0" nodeType="clickEffect">
                                  <p:stCondLst>
                                    <p:cond delay="0"/>
                                  </p:stCondLst>
                                  <p:childTnLst>
                                    <p:set>
                                      <p:cBhvr>
                                        <p:cTn id="157" dur="1" fill="hold">
                                          <p:stCondLst>
                                            <p:cond delay="499"/>
                                          </p:stCondLst>
                                        </p:cTn>
                                        <p:tgtEl>
                                          <p:spTgt spid="45"/>
                                        </p:tgtEl>
                                        <p:attrNameLst>
                                          <p:attrName>style.visibility</p:attrName>
                                        </p:attrNameLst>
                                      </p:cBhvr>
                                      <p:to>
                                        <p:strVal val="visible"/>
                                      </p:to>
                                    </p:set>
                                  </p:childTnLst>
                                </p:cTn>
                              </p:par>
                            </p:childTnLst>
                          </p:cTn>
                        </p:par>
                      </p:childTnLst>
                    </p:cTn>
                  </p:par>
                  <p:par>
                    <p:cTn id="158" fill="hold">
                      <p:stCondLst>
                        <p:cond delay="indefinite"/>
                      </p:stCondLst>
                      <p:childTnLst>
                        <p:par>
                          <p:cTn id="159" fill="hold">
                            <p:stCondLst>
                              <p:cond delay="0"/>
                            </p:stCondLst>
                            <p:childTnLst>
                              <p:par>
                                <p:cTn id="160" presetID="1" presetClass="entr" presetSubtype="0" fill="hold" grpId="0" nodeType="clickEffect">
                                  <p:stCondLst>
                                    <p:cond delay="0"/>
                                  </p:stCondLst>
                                  <p:childTnLst>
                                    <p:set>
                                      <p:cBhvr>
                                        <p:cTn id="161" dur="1" fill="hold">
                                          <p:stCondLst>
                                            <p:cond delay="499"/>
                                          </p:stCondLst>
                                        </p:cTn>
                                        <p:tgtEl>
                                          <p:spTgt spid="46"/>
                                        </p:tgtEl>
                                        <p:attrNameLst>
                                          <p:attrName>style.visibility</p:attrName>
                                        </p:attrNameLst>
                                      </p:cBhvr>
                                      <p:to>
                                        <p:strVal val="visible"/>
                                      </p:to>
                                    </p:set>
                                  </p:childTnLst>
                                </p:cTn>
                              </p:par>
                            </p:childTnLst>
                          </p:cTn>
                        </p:par>
                      </p:childTnLst>
                    </p:cTn>
                  </p:par>
                  <p:par>
                    <p:cTn id="162" fill="hold">
                      <p:stCondLst>
                        <p:cond delay="indefinite"/>
                      </p:stCondLst>
                      <p:childTnLst>
                        <p:par>
                          <p:cTn id="163" fill="hold">
                            <p:stCondLst>
                              <p:cond delay="0"/>
                            </p:stCondLst>
                            <p:childTnLst>
                              <p:par>
                                <p:cTn id="164" presetID="3" presetClass="entr" presetSubtype="10" fill="hold" grpId="0" nodeType="clickEffect">
                                  <p:stCondLst>
                                    <p:cond delay="0"/>
                                  </p:stCondLst>
                                  <p:childTnLst>
                                    <p:set>
                                      <p:cBhvr>
                                        <p:cTn id="165" dur="1" fill="hold">
                                          <p:stCondLst>
                                            <p:cond delay="0"/>
                                          </p:stCondLst>
                                        </p:cTn>
                                        <p:tgtEl>
                                          <p:spTgt spid="22"/>
                                        </p:tgtEl>
                                        <p:attrNameLst>
                                          <p:attrName>style.visibility</p:attrName>
                                        </p:attrNameLst>
                                      </p:cBhvr>
                                      <p:to>
                                        <p:strVal val="visible"/>
                                      </p:to>
                                    </p:set>
                                    <p:animEffect transition="in" filter="blinds(horizontal)">
                                      <p:cBhvr>
                                        <p:cTn id="166"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10" grpId="0" bldLvl="0" animBg="1"/>
      <p:bldP spid="11" grpId="0" bldLvl="0" animBg="1"/>
      <p:bldP spid="12" grpId="0" bldLvl="0" animBg="1"/>
      <p:bldP spid="13" grpId="0" bldLvl="0" animBg="1"/>
      <p:bldP spid="14" grpId="0" bldLvl="0" animBg="1" autoUpdateAnimBg="0"/>
      <p:bldP spid="15" grpId="0" bldLvl="0" animBg="1" autoUpdateAnimBg="0"/>
      <p:bldP spid="16" grpId="0" bldLvl="0" animBg="1" autoUpdateAnimBg="0"/>
      <p:bldP spid="17" grpId="0" bldLvl="0" animBg="1" autoUpdateAnimBg="0"/>
      <p:bldP spid="20" grpId="0" bldLvl="0" animBg="1" autoUpdateAnimBg="0"/>
      <p:bldP spid="21" grpId="0" bldLvl="0" animBg="1" autoUpdateAnimBg="0"/>
      <p:bldP spid="22" grpId="0" bldLvl="0" animBg="1"/>
      <p:bldP spid="23" grpId="0" bldLvl="0" animBg="1"/>
      <p:bldP spid="24" grpId="0" bldLvl="0" animBg="1" autoUpdateAnimBg="0"/>
      <p:bldP spid="25" grpId="0" bldLvl="0" animBg="1"/>
      <p:bldP spid="26" grpId="0" bldLvl="0" animBg="1" autoUpdateAnimBg="0"/>
      <p:bldP spid="28" grpId="0" bldLvl="0" animBg="1"/>
      <p:bldP spid="29" grpId="0" bldLvl="0" animBg="1" autoUpdateAnimBg="0"/>
      <p:bldP spid="31" grpId="0" bldLvl="0" animBg="1"/>
      <p:bldP spid="32" grpId="0" bldLvl="0" animBg="1"/>
      <p:bldP spid="34" grpId="0" bldLvl="0" animBg="1" autoUpdateAnimBg="0"/>
      <p:bldP spid="35" grpId="0" bldLvl="0" animBg="1"/>
      <p:bldP spid="36" grpId="0" bldLvl="0" animBg="1" autoUpdateAnimBg="0"/>
      <p:bldP spid="37" grpId="0" bldLvl="0" animBg="1" autoUpdateAnimBg="0"/>
      <p:bldP spid="38" grpId="0" bldLvl="0" animBg="1" autoUpdateAnimBg="0"/>
      <p:bldP spid="39" grpId="0" bldLvl="0" animBg="1" autoUpdateAnimBg="0"/>
      <p:bldP spid="40" grpId="0" bldLvl="0" animBg="1" autoUpdateAnimBg="0"/>
      <p:bldP spid="41" grpId="0" bldLvl="0" animBg="1" autoUpdateAnimBg="0"/>
      <p:bldP spid="42" grpId="0" bldLvl="0" animBg="1" autoUpdateAnimBg="0"/>
      <p:bldP spid="43" grpId="0" bldLvl="0" animBg="1" autoUpdateAnimBg="0"/>
      <p:bldP spid="44" grpId="0" bldLvl="0" animBg="1" autoUpdateAnimBg="0"/>
      <p:bldP spid="45" grpId="0" bldLvl="0" animBg="1" autoUpdateAnimBg="0"/>
      <p:bldP spid="46" grpId="0" bldLvl="0"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8769824" cy="453741"/>
          </a:xfrm>
        </p:spPr>
        <p:txBody>
          <a:bodyPr>
            <a:normAutofit fontScale="90000"/>
          </a:bodyPr>
          <a:lstStyle/>
          <a:p>
            <a:r>
              <a:rPr lang="zh-CN" altLang="en-US" dirty="0" smtClean="0"/>
              <a:t>习题四</a:t>
            </a:r>
            <a:endParaRPr lang="zh-CN" altLang="en-US" dirty="0"/>
          </a:p>
        </p:txBody>
      </p:sp>
      <p:sp>
        <p:nvSpPr>
          <p:cNvPr id="3" name="内容占位符 2"/>
          <p:cNvSpPr>
            <a:spLocks noGrp="1"/>
          </p:cNvSpPr>
          <p:nvPr>
            <p:ph idx="1"/>
          </p:nvPr>
        </p:nvSpPr>
        <p:spPr>
          <a:xfrm>
            <a:off x="0" y="1405719"/>
            <a:ext cx="12192000" cy="5234232"/>
          </a:xfrm>
        </p:spPr>
        <p:txBody>
          <a:bodyPr/>
          <a:lstStyle/>
          <a:p>
            <a:pPr marL="0" indent="0">
              <a:buNone/>
            </a:pPr>
            <a:r>
              <a:rPr lang="zh-CN" altLang="zh-CN" b="1" dirty="0" smtClean="0"/>
              <a:t>问题</a:t>
            </a:r>
            <a:r>
              <a:rPr lang="en-US" altLang="zh-CN" b="1" dirty="0" smtClean="0"/>
              <a:t>2 </a:t>
            </a:r>
            <a:r>
              <a:rPr lang="zh-CN" altLang="zh-CN" b="1" dirty="0" smtClean="0"/>
              <a:t>：</a:t>
            </a:r>
            <a:r>
              <a:rPr lang="en-US" altLang="zh-CN" b="1" dirty="0" smtClean="0"/>
              <a:t>(</a:t>
            </a:r>
            <a:r>
              <a:rPr lang="zh-CN" altLang="zh-CN" dirty="0" smtClean="0"/>
              <a:t>霍夫曼编码</a:t>
            </a:r>
            <a:r>
              <a:rPr lang="en-US" altLang="zh-CN" b="1" dirty="0" smtClean="0"/>
              <a:t>)</a:t>
            </a:r>
            <a:endParaRPr lang="zh-CN" altLang="zh-CN" dirty="0" smtClean="0"/>
          </a:p>
          <a:p>
            <a:pPr marL="0" indent="0">
              <a:buNone/>
            </a:pPr>
            <a:r>
              <a:rPr lang="zh-CN" altLang="en-US" dirty="0"/>
              <a:t>已知如下字符：　</a:t>
            </a:r>
            <a:r>
              <a:rPr lang="en-US" altLang="zh-CN" dirty="0"/>
              <a:t>a</a:t>
            </a:r>
            <a:r>
              <a:rPr lang="zh-CN" altLang="en-US" dirty="0"/>
              <a:t>　 </a:t>
            </a:r>
            <a:r>
              <a:rPr lang="en-US" altLang="zh-CN" dirty="0"/>
              <a:t>e </a:t>
            </a:r>
            <a:r>
              <a:rPr lang="zh-CN" altLang="en-US" dirty="0"/>
              <a:t>　</a:t>
            </a:r>
            <a:r>
              <a:rPr lang="en-US" altLang="zh-CN" dirty="0" err="1"/>
              <a:t>i</a:t>
            </a:r>
            <a:r>
              <a:rPr lang="zh-CN" altLang="en-US" dirty="0"/>
              <a:t>　 </a:t>
            </a:r>
            <a:r>
              <a:rPr lang="en-US" altLang="zh-CN" dirty="0"/>
              <a:t>o </a:t>
            </a:r>
            <a:r>
              <a:rPr lang="zh-CN" altLang="en-US" dirty="0"/>
              <a:t>　</a:t>
            </a:r>
            <a:r>
              <a:rPr lang="en-US" altLang="zh-CN" dirty="0"/>
              <a:t>u </a:t>
            </a:r>
            <a:r>
              <a:rPr lang="zh-CN" altLang="en-US" dirty="0"/>
              <a:t>的出现概率分别为： </a:t>
            </a:r>
            <a:r>
              <a:rPr lang="en-US" altLang="zh-CN" dirty="0"/>
              <a:t>0.3</a:t>
            </a:r>
            <a:r>
              <a:rPr lang="zh-CN" altLang="en-US" dirty="0"/>
              <a:t>， </a:t>
            </a:r>
            <a:r>
              <a:rPr lang="en-US" altLang="zh-CN" dirty="0"/>
              <a:t>0.2 </a:t>
            </a:r>
            <a:r>
              <a:rPr lang="zh-CN" altLang="en-US" dirty="0"/>
              <a:t>，</a:t>
            </a:r>
            <a:r>
              <a:rPr lang="en-US" altLang="zh-CN" dirty="0"/>
              <a:t>0.3</a:t>
            </a:r>
            <a:r>
              <a:rPr lang="zh-CN" altLang="en-US" dirty="0"/>
              <a:t>，</a:t>
            </a:r>
            <a:r>
              <a:rPr lang="en-US" altLang="zh-CN" dirty="0"/>
              <a:t>0.1</a:t>
            </a:r>
            <a:r>
              <a:rPr lang="zh-CN" altLang="en-US" dirty="0"/>
              <a:t>， </a:t>
            </a:r>
            <a:r>
              <a:rPr lang="en-US" altLang="zh-CN" dirty="0"/>
              <a:t>0.1 </a:t>
            </a:r>
            <a:r>
              <a:rPr lang="zh-CN" altLang="en-US" dirty="0"/>
              <a:t>。试求：数据串 </a:t>
            </a:r>
            <a:r>
              <a:rPr lang="en-US" altLang="zh-CN" dirty="0" err="1"/>
              <a:t>aiu</a:t>
            </a:r>
            <a:r>
              <a:rPr lang="en-US" altLang="zh-CN" dirty="0"/>
              <a:t> </a:t>
            </a:r>
            <a:r>
              <a:rPr lang="zh-CN" altLang="en-US" dirty="0"/>
              <a:t>的霍夫曼编码。</a:t>
            </a:r>
            <a:endParaRPr lang="zh-CN" altLang="en-US" dirty="0"/>
          </a:p>
        </p:txBody>
      </p:sp>
      <p:sp>
        <p:nvSpPr>
          <p:cNvPr id="4" name="矩形 3"/>
          <p:cNvSpPr/>
          <p:nvPr/>
        </p:nvSpPr>
        <p:spPr>
          <a:xfrm>
            <a:off x="0" y="1119116"/>
            <a:ext cx="12192000" cy="12283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内容占位符 2"/>
          <p:cNvSpPr>
            <a:spLocks noGrp="1"/>
          </p:cNvSpPr>
          <p:nvPr/>
        </p:nvSpPr>
        <p:spPr>
          <a:xfrm>
            <a:off x="1981200" y="1600201"/>
            <a:ext cx="8229600" cy="4525963"/>
          </a:xfrm>
          <a:prstGeom prst="rect">
            <a:avLst/>
          </a:prstGeom>
          <a:noFill/>
          <a:ln w="9525">
            <a:noFill/>
          </a:ln>
        </p:spPr>
        <p:txBody>
          <a:bodyPr/>
          <a:lst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a:lstStyle>
          <a:p>
            <a:pPr>
              <a:lnSpc>
                <a:spcPct val="150000"/>
              </a:lnSpc>
            </a:pPr>
            <a:endParaRPr lang="en-US" altLang="zh-CN" sz="2400" noProof="1">
              <a:latin typeface="宋体" panose="02010600030101010101" pitchFamily="2" charset="-122"/>
            </a:endParaRPr>
          </a:p>
        </p:txBody>
      </p:sp>
      <p:graphicFrame>
        <p:nvGraphicFramePr>
          <p:cNvPr id="31" name="内容占位符 7"/>
          <p:cNvGraphicFramePr/>
          <p:nvPr/>
        </p:nvGraphicFramePr>
        <p:xfrm>
          <a:off x="2706689" y="1872661"/>
          <a:ext cx="6157913" cy="2286000"/>
        </p:xfrm>
        <a:graphic>
          <a:graphicData uri="http://schemas.openxmlformats.org/drawingml/2006/table">
            <a:tbl>
              <a:tblPr firstRow="1" bandRow="1">
                <a:tableStyleId>{5C22544A-7EE6-4342-B048-85BDC9FD1C3A}</a:tableStyleId>
              </a:tblPr>
              <a:tblGrid>
                <a:gridCol w="1026213"/>
                <a:gridCol w="1026213"/>
                <a:gridCol w="1026848"/>
                <a:gridCol w="1026213"/>
                <a:gridCol w="1026213"/>
                <a:gridCol w="1026213"/>
              </a:tblGrid>
              <a:tr h="381000">
                <a:tc>
                  <a:txBody>
                    <a:bodyPr/>
                    <a:lstStyle/>
                    <a:p>
                      <a:pPr algn="ctr">
                        <a:buNone/>
                      </a:pPr>
                      <a:endParaRPr lang="zh-CN" altLang="en-US"/>
                    </a:p>
                  </a:txBody>
                  <a:tcPr marL="91445" marR="91445"/>
                </a:tc>
                <a:tc>
                  <a:txBody>
                    <a:bodyPr/>
                    <a:lstStyle/>
                    <a:p>
                      <a:pPr algn="ctr">
                        <a:buNone/>
                      </a:pPr>
                      <a:r>
                        <a:rPr lang="zh-CN" altLang="en-US"/>
                        <a:t>第</a:t>
                      </a:r>
                      <a:r>
                        <a:rPr lang="en-US" altLang="zh-CN"/>
                        <a:t>0</a:t>
                      </a:r>
                      <a:r>
                        <a:rPr lang="zh-CN" altLang="en-US"/>
                        <a:t>次</a:t>
                      </a:r>
                      <a:endParaRPr lang="zh-CN" altLang="en-US"/>
                    </a:p>
                  </a:txBody>
                  <a:tcPr marL="91445" marR="91445"/>
                </a:tc>
                <a:tc>
                  <a:txBody>
                    <a:bodyPr/>
                    <a:lstStyle/>
                    <a:p>
                      <a:pPr algn="ctr">
                        <a:buNone/>
                      </a:pPr>
                      <a:r>
                        <a:rPr lang="zh-CN" altLang="en-US" sz="1800">
                          <a:sym typeface="+mn-ea"/>
                        </a:rPr>
                        <a:t>第</a:t>
                      </a:r>
                      <a:r>
                        <a:rPr lang="en-US" altLang="zh-CN" sz="1800">
                          <a:sym typeface="+mn-ea"/>
                        </a:rPr>
                        <a:t>1</a:t>
                      </a:r>
                      <a:r>
                        <a:rPr lang="zh-CN" altLang="en-US" sz="1800">
                          <a:sym typeface="+mn-ea"/>
                        </a:rPr>
                        <a:t>次</a:t>
                      </a:r>
                      <a:endParaRPr lang="zh-CN" altLang="en-US"/>
                    </a:p>
                  </a:txBody>
                  <a:tcPr marL="91445" marR="91445"/>
                </a:tc>
                <a:tc>
                  <a:txBody>
                    <a:bodyPr/>
                    <a:lstStyle/>
                    <a:p>
                      <a:pPr algn="ctr">
                        <a:buNone/>
                      </a:pPr>
                      <a:r>
                        <a:rPr lang="zh-CN" altLang="en-US" sz="1800">
                          <a:sym typeface="+mn-ea"/>
                        </a:rPr>
                        <a:t>第</a:t>
                      </a:r>
                      <a:r>
                        <a:rPr lang="en-US" altLang="zh-CN" sz="1800">
                          <a:sym typeface="+mn-ea"/>
                        </a:rPr>
                        <a:t>2</a:t>
                      </a:r>
                      <a:r>
                        <a:rPr lang="zh-CN" altLang="en-US" sz="1800">
                          <a:sym typeface="+mn-ea"/>
                        </a:rPr>
                        <a:t>次</a:t>
                      </a:r>
                      <a:endParaRPr lang="zh-CN" altLang="en-US"/>
                    </a:p>
                  </a:txBody>
                  <a:tcPr marL="91445" marR="91445"/>
                </a:tc>
                <a:tc>
                  <a:txBody>
                    <a:bodyPr/>
                    <a:lstStyle/>
                    <a:p>
                      <a:pPr algn="ctr">
                        <a:buNone/>
                      </a:pPr>
                      <a:r>
                        <a:rPr lang="zh-CN" altLang="en-US" sz="1800">
                          <a:sym typeface="+mn-ea"/>
                        </a:rPr>
                        <a:t>第</a:t>
                      </a:r>
                      <a:r>
                        <a:rPr lang="en-US" altLang="zh-CN" sz="1800">
                          <a:sym typeface="+mn-ea"/>
                        </a:rPr>
                        <a:t>3</a:t>
                      </a:r>
                      <a:r>
                        <a:rPr lang="zh-CN" altLang="en-US" sz="1800">
                          <a:sym typeface="+mn-ea"/>
                        </a:rPr>
                        <a:t>次</a:t>
                      </a:r>
                      <a:endParaRPr lang="zh-CN" altLang="en-US"/>
                    </a:p>
                  </a:txBody>
                  <a:tcPr marL="91445" marR="91445"/>
                </a:tc>
                <a:tc>
                  <a:txBody>
                    <a:bodyPr/>
                    <a:lstStyle/>
                    <a:p>
                      <a:pPr algn="ctr">
                        <a:buNone/>
                      </a:pPr>
                      <a:endParaRPr lang="zh-CN" altLang="en-US"/>
                    </a:p>
                  </a:txBody>
                  <a:tcPr marL="91445" marR="91445"/>
                </a:tc>
              </a:tr>
              <a:tr h="381000">
                <a:tc>
                  <a:txBody>
                    <a:bodyPr/>
                    <a:lstStyle/>
                    <a:p>
                      <a:pPr algn="ctr">
                        <a:buNone/>
                      </a:pPr>
                      <a:r>
                        <a:rPr lang="en-US" altLang="zh-CN"/>
                        <a:t>a</a:t>
                      </a:r>
                      <a:endParaRPr lang="en-US" altLang="zh-CN"/>
                    </a:p>
                  </a:txBody>
                  <a:tcPr marL="91445" marR="91445"/>
                </a:tc>
                <a:tc>
                  <a:txBody>
                    <a:bodyPr/>
                    <a:lstStyle/>
                    <a:p>
                      <a:pPr algn="ctr">
                        <a:buNone/>
                      </a:pPr>
                      <a:r>
                        <a:rPr lang="en-US" altLang="zh-CN"/>
                        <a:t>0.3</a:t>
                      </a:r>
                      <a:endParaRPr lang="en-US" altLang="zh-CN"/>
                    </a:p>
                  </a:txBody>
                  <a:tcPr marL="91445" marR="91445"/>
                </a:tc>
                <a:tc>
                  <a:txBody>
                    <a:bodyPr/>
                    <a:lstStyle/>
                    <a:p>
                      <a:pPr algn="ctr">
                        <a:buNone/>
                      </a:pPr>
                      <a:r>
                        <a:rPr lang="en-US" altLang="zh-CN"/>
                        <a:t>0.3</a:t>
                      </a:r>
                      <a:endParaRPr lang="en-US" altLang="zh-CN"/>
                    </a:p>
                  </a:txBody>
                  <a:tcPr marL="91445" marR="91445"/>
                </a:tc>
                <a:tc>
                  <a:txBody>
                    <a:bodyPr/>
                    <a:lstStyle/>
                    <a:p>
                      <a:pPr algn="ctr">
                        <a:buNone/>
                      </a:pPr>
                      <a:r>
                        <a:rPr lang="en-US" altLang="zh-CN"/>
                        <a:t>0.4</a:t>
                      </a:r>
                      <a:endParaRPr lang="en-US" altLang="zh-CN"/>
                    </a:p>
                  </a:txBody>
                  <a:tcPr marL="91445" marR="91445"/>
                </a:tc>
                <a:tc>
                  <a:txBody>
                    <a:bodyPr/>
                    <a:lstStyle/>
                    <a:p>
                      <a:pPr algn="ctr">
                        <a:buNone/>
                      </a:pPr>
                      <a:r>
                        <a:rPr lang="en-US" altLang="zh-CN"/>
                        <a:t>0.6</a:t>
                      </a:r>
                      <a:endParaRPr lang="en-US" altLang="zh-CN"/>
                    </a:p>
                  </a:txBody>
                  <a:tcPr marL="91445" marR="91445"/>
                </a:tc>
                <a:tc>
                  <a:txBody>
                    <a:bodyPr/>
                    <a:lstStyle/>
                    <a:p>
                      <a:pPr algn="ctr">
                        <a:buNone/>
                      </a:pPr>
                      <a:r>
                        <a:rPr lang="en-US" altLang="zh-CN"/>
                        <a:t>1</a:t>
                      </a:r>
                      <a:endParaRPr lang="en-US" altLang="zh-CN"/>
                    </a:p>
                  </a:txBody>
                  <a:tcPr marL="91445" marR="91445"/>
                </a:tc>
              </a:tr>
              <a:tr h="381000">
                <a:tc>
                  <a:txBody>
                    <a:bodyPr/>
                    <a:lstStyle/>
                    <a:p>
                      <a:pPr algn="ctr">
                        <a:buNone/>
                      </a:pPr>
                      <a:r>
                        <a:rPr lang="en-US" altLang="zh-CN"/>
                        <a:t>i</a:t>
                      </a:r>
                      <a:endParaRPr lang="en-US" altLang="zh-CN"/>
                    </a:p>
                  </a:txBody>
                  <a:tcPr marL="91445" marR="91445"/>
                </a:tc>
                <a:tc>
                  <a:txBody>
                    <a:bodyPr/>
                    <a:lstStyle/>
                    <a:p>
                      <a:pPr algn="ctr">
                        <a:buNone/>
                      </a:pPr>
                      <a:r>
                        <a:rPr lang="en-US" altLang="zh-CN"/>
                        <a:t>0.3</a:t>
                      </a:r>
                      <a:endParaRPr lang="en-US" altLang="zh-CN"/>
                    </a:p>
                  </a:txBody>
                  <a:tcPr marL="91445" marR="91445"/>
                </a:tc>
                <a:tc>
                  <a:txBody>
                    <a:bodyPr/>
                    <a:lstStyle/>
                    <a:p>
                      <a:pPr algn="ctr">
                        <a:buNone/>
                      </a:pPr>
                      <a:r>
                        <a:rPr lang="en-US" altLang="zh-CN"/>
                        <a:t>0.3</a:t>
                      </a:r>
                      <a:endParaRPr lang="en-US" altLang="zh-CN"/>
                    </a:p>
                  </a:txBody>
                  <a:tcPr marL="91445" marR="91445"/>
                </a:tc>
                <a:tc>
                  <a:txBody>
                    <a:bodyPr/>
                    <a:lstStyle/>
                    <a:p>
                      <a:pPr algn="ctr">
                        <a:buNone/>
                      </a:pPr>
                      <a:r>
                        <a:rPr lang="en-US" altLang="zh-CN"/>
                        <a:t>0.3</a:t>
                      </a:r>
                      <a:endParaRPr lang="en-US" altLang="zh-CN"/>
                    </a:p>
                  </a:txBody>
                  <a:tcPr marL="91445" marR="91445"/>
                </a:tc>
                <a:tc>
                  <a:txBody>
                    <a:bodyPr/>
                    <a:lstStyle/>
                    <a:p>
                      <a:pPr algn="ctr">
                        <a:buNone/>
                      </a:pPr>
                      <a:r>
                        <a:rPr lang="en-US" altLang="zh-CN"/>
                        <a:t>0.4</a:t>
                      </a:r>
                      <a:endParaRPr lang="en-US" altLang="zh-CN"/>
                    </a:p>
                  </a:txBody>
                  <a:tcPr marL="91445" marR="91445"/>
                </a:tc>
                <a:tc>
                  <a:txBody>
                    <a:bodyPr/>
                    <a:lstStyle/>
                    <a:p>
                      <a:pPr algn="ctr">
                        <a:buNone/>
                      </a:pPr>
                      <a:r>
                        <a:rPr lang="en-US" altLang="zh-CN"/>
                        <a:t>0</a:t>
                      </a:r>
                      <a:endParaRPr lang="en-US" altLang="zh-CN"/>
                    </a:p>
                  </a:txBody>
                  <a:tcPr marL="91445" marR="91445"/>
                </a:tc>
              </a:tr>
              <a:tr h="381000">
                <a:tc>
                  <a:txBody>
                    <a:bodyPr/>
                    <a:lstStyle/>
                    <a:p>
                      <a:pPr algn="ctr">
                        <a:buNone/>
                      </a:pPr>
                      <a:r>
                        <a:rPr lang="en-US" altLang="zh-CN"/>
                        <a:t>e</a:t>
                      </a:r>
                      <a:endParaRPr lang="en-US" altLang="zh-CN"/>
                    </a:p>
                  </a:txBody>
                  <a:tcPr marL="91445" marR="91445"/>
                </a:tc>
                <a:tc>
                  <a:txBody>
                    <a:bodyPr/>
                    <a:lstStyle/>
                    <a:p>
                      <a:pPr algn="ctr">
                        <a:buNone/>
                      </a:pPr>
                      <a:r>
                        <a:rPr lang="en-US" altLang="zh-CN"/>
                        <a:t>0.2</a:t>
                      </a:r>
                      <a:endParaRPr lang="en-US" altLang="zh-CN"/>
                    </a:p>
                  </a:txBody>
                  <a:tcPr marL="91445" marR="91445"/>
                </a:tc>
                <a:tc>
                  <a:txBody>
                    <a:bodyPr/>
                    <a:lstStyle/>
                    <a:p>
                      <a:pPr algn="ctr">
                        <a:buNone/>
                      </a:pPr>
                      <a:r>
                        <a:rPr lang="en-US" altLang="zh-CN"/>
                        <a:t>0.2</a:t>
                      </a:r>
                      <a:endParaRPr lang="en-US" altLang="zh-CN"/>
                    </a:p>
                  </a:txBody>
                  <a:tcPr marL="91445" marR="91445"/>
                </a:tc>
                <a:tc>
                  <a:txBody>
                    <a:bodyPr/>
                    <a:lstStyle/>
                    <a:p>
                      <a:pPr algn="ctr">
                        <a:buNone/>
                      </a:pPr>
                      <a:r>
                        <a:rPr lang="en-US" altLang="zh-CN"/>
                        <a:t>0.3</a:t>
                      </a:r>
                      <a:endParaRPr lang="en-US" altLang="zh-CN"/>
                    </a:p>
                  </a:txBody>
                  <a:tcPr marL="91445" marR="91445"/>
                </a:tc>
                <a:tc>
                  <a:txBody>
                    <a:bodyPr/>
                    <a:lstStyle/>
                    <a:p>
                      <a:pPr algn="ctr">
                        <a:buNone/>
                      </a:pPr>
                      <a:endParaRPr lang="zh-CN" altLang="en-US"/>
                    </a:p>
                  </a:txBody>
                  <a:tcPr marL="91445" marR="91445"/>
                </a:tc>
                <a:tc>
                  <a:txBody>
                    <a:bodyPr/>
                    <a:lstStyle/>
                    <a:p>
                      <a:pPr algn="ctr">
                        <a:buNone/>
                      </a:pPr>
                      <a:endParaRPr lang="zh-CN" altLang="en-US"/>
                    </a:p>
                  </a:txBody>
                  <a:tcPr marL="91445" marR="91445"/>
                </a:tc>
              </a:tr>
              <a:tr h="381000">
                <a:tc>
                  <a:txBody>
                    <a:bodyPr/>
                    <a:lstStyle/>
                    <a:p>
                      <a:pPr algn="ctr">
                        <a:buNone/>
                      </a:pPr>
                      <a:r>
                        <a:rPr lang="en-US" altLang="zh-CN"/>
                        <a:t>o</a:t>
                      </a:r>
                      <a:endParaRPr lang="en-US" altLang="zh-CN"/>
                    </a:p>
                  </a:txBody>
                  <a:tcPr marL="91445" marR="91445"/>
                </a:tc>
                <a:tc>
                  <a:txBody>
                    <a:bodyPr/>
                    <a:lstStyle/>
                    <a:p>
                      <a:pPr algn="ctr">
                        <a:buNone/>
                      </a:pPr>
                      <a:r>
                        <a:rPr lang="en-US" altLang="zh-CN"/>
                        <a:t>0.1</a:t>
                      </a:r>
                      <a:endParaRPr lang="en-US" altLang="zh-CN"/>
                    </a:p>
                  </a:txBody>
                  <a:tcPr marL="91445" marR="91445"/>
                </a:tc>
                <a:tc>
                  <a:txBody>
                    <a:bodyPr/>
                    <a:lstStyle/>
                    <a:p>
                      <a:pPr algn="ctr">
                        <a:buNone/>
                      </a:pPr>
                      <a:r>
                        <a:rPr lang="en-US" altLang="zh-CN"/>
                        <a:t>0.2</a:t>
                      </a:r>
                      <a:endParaRPr lang="en-US" altLang="zh-CN"/>
                    </a:p>
                  </a:txBody>
                  <a:tcPr marL="91445" marR="91445"/>
                </a:tc>
                <a:tc>
                  <a:txBody>
                    <a:bodyPr/>
                    <a:lstStyle/>
                    <a:p>
                      <a:pPr algn="ctr">
                        <a:buNone/>
                      </a:pPr>
                      <a:endParaRPr lang="zh-CN" altLang="en-US"/>
                    </a:p>
                  </a:txBody>
                  <a:tcPr marL="91445" marR="91445"/>
                </a:tc>
                <a:tc>
                  <a:txBody>
                    <a:bodyPr/>
                    <a:lstStyle/>
                    <a:p>
                      <a:pPr algn="ctr">
                        <a:buNone/>
                      </a:pPr>
                      <a:endParaRPr lang="zh-CN" altLang="en-US"/>
                    </a:p>
                  </a:txBody>
                  <a:tcPr marL="91445" marR="91445"/>
                </a:tc>
                <a:tc>
                  <a:txBody>
                    <a:bodyPr/>
                    <a:lstStyle/>
                    <a:p>
                      <a:pPr algn="ctr">
                        <a:buNone/>
                      </a:pPr>
                      <a:endParaRPr lang="zh-CN" altLang="en-US"/>
                    </a:p>
                  </a:txBody>
                  <a:tcPr marL="91445" marR="91445"/>
                </a:tc>
              </a:tr>
              <a:tr h="381000">
                <a:tc>
                  <a:txBody>
                    <a:bodyPr/>
                    <a:lstStyle/>
                    <a:p>
                      <a:pPr algn="ctr">
                        <a:buNone/>
                      </a:pPr>
                      <a:r>
                        <a:rPr lang="en-US" altLang="zh-CN"/>
                        <a:t>u</a:t>
                      </a:r>
                      <a:endParaRPr lang="en-US" altLang="zh-CN"/>
                    </a:p>
                  </a:txBody>
                  <a:tcPr marL="91445" marR="91445"/>
                </a:tc>
                <a:tc>
                  <a:txBody>
                    <a:bodyPr/>
                    <a:lstStyle/>
                    <a:p>
                      <a:pPr algn="ctr">
                        <a:buNone/>
                      </a:pPr>
                      <a:r>
                        <a:rPr lang="en-US" altLang="zh-CN"/>
                        <a:t>0.1</a:t>
                      </a:r>
                      <a:endParaRPr lang="en-US" altLang="zh-CN"/>
                    </a:p>
                  </a:txBody>
                  <a:tcPr marL="91445" marR="91445"/>
                </a:tc>
                <a:tc>
                  <a:txBody>
                    <a:bodyPr/>
                    <a:lstStyle/>
                    <a:p>
                      <a:pPr algn="ctr">
                        <a:buNone/>
                      </a:pPr>
                      <a:endParaRPr lang="zh-CN" altLang="en-US"/>
                    </a:p>
                  </a:txBody>
                  <a:tcPr marL="91445" marR="91445"/>
                </a:tc>
                <a:tc>
                  <a:txBody>
                    <a:bodyPr/>
                    <a:lstStyle/>
                    <a:p>
                      <a:pPr algn="ctr">
                        <a:buNone/>
                      </a:pPr>
                      <a:endParaRPr lang="zh-CN" altLang="en-US"/>
                    </a:p>
                  </a:txBody>
                  <a:tcPr marL="91445" marR="91445"/>
                </a:tc>
                <a:tc>
                  <a:txBody>
                    <a:bodyPr/>
                    <a:lstStyle/>
                    <a:p>
                      <a:pPr algn="ctr">
                        <a:buNone/>
                      </a:pPr>
                      <a:endParaRPr lang="zh-CN" altLang="en-US"/>
                    </a:p>
                  </a:txBody>
                  <a:tcPr marL="91445" marR="91445"/>
                </a:tc>
                <a:tc>
                  <a:txBody>
                    <a:bodyPr/>
                    <a:lstStyle/>
                    <a:p>
                      <a:pPr algn="ctr">
                        <a:buNone/>
                      </a:pPr>
                      <a:endParaRPr lang="zh-CN" altLang="en-US"/>
                    </a:p>
                  </a:txBody>
                  <a:tcPr marL="91445" marR="91445"/>
                </a:tc>
              </a:tr>
            </a:tbl>
          </a:graphicData>
        </a:graphic>
      </p:graphicFrame>
      <p:sp>
        <p:nvSpPr>
          <p:cNvPr id="32" name="内容占位符 2"/>
          <p:cNvSpPr>
            <a:spLocks noGrp="1"/>
          </p:cNvSpPr>
          <p:nvPr/>
        </p:nvSpPr>
        <p:spPr>
          <a:xfrm>
            <a:off x="1981200" y="1826624"/>
            <a:ext cx="8229600" cy="4525963"/>
          </a:xfrm>
          <a:prstGeom prst="rect">
            <a:avLst/>
          </a:prstGeom>
          <a:noFill/>
          <a:ln w="9525">
            <a:noFill/>
          </a:ln>
        </p:spPr>
        <p:txBody>
          <a:bodyPr/>
          <a:lst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a:lstStyle>
          <a:p>
            <a:pPr>
              <a:lnSpc>
                <a:spcPct val="150000"/>
              </a:lnSpc>
            </a:pPr>
            <a:endParaRPr lang="zh-CN" altLang="en-US" sz="2400" noProof="1"/>
          </a:p>
          <a:p>
            <a:pPr>
              <a:lnSpc>
                <a:spcPct val="150000"/>
              </a:lnSpc>
            </a:pPr>
            <a:endParaRPr lang="zh-CN" altLang="en-US" sz="2400" noProof="1"/>
          </a:p>
          <a:p>
            <a:pPr>
              <a:lnSpc>
                <a:spcPct val="150000"/>
              </a:lnSpc>
            </a:pPr>
            <a:endParaRPr lang="zh-CN" altLang="en-US" sz="2400" noProof="1"/>
          </a:p>
          <a:p>
            <a:pPr>
              <a:lnSpc>
                <a:spcPct val="150000"/>
              </a:lnSpc>
            </a:pPr>
            <a:endParaRPr lang="zh-CN" altLang="en-US" sz="2400" noProof="1"/>
          </a:p>
          <a:p>
            <a:pPr marL="0" indent="0">
              <a:buNone/>
            </a:pPr>
            <a:r>
              <a:rPr lang="zh-CN" altLang="en-US" sz="2400" noProof="1">
                <a:latin typeface="宋体" panose="02010600030101010101" pitchFamily="2" charset="-122"/>
              </a:rPr>
              <a:t>令概率</a:t>
            </a:r>
            <a:r>
              <a:rPr lang="zh-CN" altLang="en-US" sz="2400" noProof="1" smtClean="0">
                <a:latin typeface="宋体" panose="02010600030101010101" pitchFamily="2" charset="-122"/>
              </a:rPr>
              <a:t>大为</a:t>
            </a:r>
            <a:r>
              <a:rPr lang="en-US" altLang="zh-CN" sz="2400" noProof="1" smtClean="0">
                <a:latin typeface="宋体" panose="02010600030101010101" pitchFamily="2" charset="-122"/>
              </a:rPr>
              <a:t>0</a:t>
            </a:r>
            <a:r>
              <a:rPr lang="zh-CN" altLang="en-US" sz="2400" noProof="1" smtClean="0">
                <a:latin typeface="宋体" panose="02010600030101010101" pitchFamily="2" charset="-122"/>
              </a:rPr>
              <a:t>，</a:t>
            </a:r>
            <a:r>
              <a:rPr lang="zh-CN" altLang="en-US" sz="2400" noProof="1">
                <a:latin typeface="宋体" panose="02010600030101010101" pitchFamily="2" charset="-122"/>
              </a:rPr>
              <a:t>概率小</a:t>
            </a:r>
            <a:r>
              <a:rPr lang="zh-CN" altLang="en-US" sz="2400" noProof="1" smtClean="0">
                <a:latin typeface="宋体" panose="02010600030101010101" pitchFamily="2" charset="-122"/>
              </a:rPr>
              <a:t>为</a:t>
            </a:r>
            <a:r>
              <a:rPr lang="en-US" altLang="zh-CN" sz="2400" noProof="1" smtClean="0">
                <a:latin typeface="宋体" panose="02010600030101010101" pitchFamily="2" charset="-122"/>
              </a:rPr>
              <a:t>1</a:t>
            </a:r>
            <a:r>
              <a:rPr lang="zh-CN" altLang="en-US" sz="2400" noProof="1" smtClean="0">
                <a:latin typeface="宋体" panose="02010600030101010101" pitchFamily="2" charset="-122"/>
              </a:rPr>
              <a:t>，</a:t>
            </a:r>
            <a:r>
              <a:rPr lang="zh-CN" altLang="en-US" sz="2400" noProof="1">
                <a:latin typeface="宋体" panose="02010600030101010101" pitchFamily="2" charset="-122"/>
              </a:rPr>
              <a:t>同概率下，按字母表的顺序表示在前</a:t>
            </a:r>
            <a:r>
              <a:rPr lang="zh-CN" altLang="en-US" sz="2400" noProof="1" smtClean="0">
                <a:latin typeface="宋体" panose="02010600030101010101" pitchFamily="2" charset="-122"/>
              </a:rPr>
              <a:t>为</a:t>
            </a:r>
            <a:r>
              <a:rPr lang="en-US" altLang="zh-CN" sz="2400" noProof="1" smtClean="0">
                <a:latin typeface="宋体" panose="02010600030101010101" pitchFamily="2" charset="-122"/>
              </a:rPr>
              <a:t>0</a:t>
            </a:r>
            <a:r>
              <a:rPr lang="zh-CN" altLang="en-US" sz="2400" noProof="1" smtClean="0">
                <a:latin typeface="宋体" panose="02010600030101010101" pitchFamily="2" charset="-122"/>
              </a:rPr>
              <a:t>，</a:t>
            </a:r>
            <a:r>
              <a:rPr lang="zh-CN" altLang="en-US" sz="2400" noProof="1">
                <a:latin typeface="宋体" panose="02010600030101010101" pitchFamily="2" charset="-122"/>
              </a:rPr>
              <a:t>在后</a:t>
            </a:r>
            <a:r>
              <a:rPr lang="zh-CN" altLang="en-US" sz="2400" noProof="1" smtClean="0">
                <a:latin typeface="宋体" panose="02010600030101010101" pitchFamily="2" charset="-122"/>
              </a:rPr>
              <a:t>为</a:t>
            </a:r>
            <a:r>
              <a:rPr lang="en-US" altLang="zh-CN" sz="2400" noProof="1" smtClean="0">
                <a:latin typeface="宋体" panose="02010600030101010101" pitchFamily="2" charset="-122"/>
              </a:rPr>
              <a:t>1</a:t>
            </a:r>
            <a:r>
              <a:rPr lang="zh-CN" altLang="en-US" sz="2400" noProof="1" smtClean="0">
                <a:latin typeface="宋体" panose="02010600030101010101" pitchFamily="2" charset="-122"/>
              </a:rPr>
              <a:t>，</a:t>
            </a:r>
            <a:r>
              <a:rPr lang="zh-CN" altLang="en-US" sz="2400" noProof="1">
                <a:latin typeface="宋体" panose="02010600030101010101" pitchFamily="2" charset="-122"/>
              </a:rPr>
              <a:t>则各字符霍夫曼编码为：</a:t>
            </a:r>
            <a:endParaRPr lang="zh-CN" altLang="en-US" sz="2400" noProof="1">
              <a:latin typeface="宋体" panose="02010600030101010101" pitchFamily="2" charset="-122"/>
            </a:endParaRPr>
          </a:p>
          <a:p>
            <a:pPr marL="0" indent="0">
              <a:buNone/>
            </a:pPr>
            <a:r>
              <a:rPr lang="en-US" altLang="zh-CN" sz="2400" noProof="1" smtClean="0">
                <a:latin typeface="宋体" panose="02010600030101010101" pitchFamily="2" charset="-122"/>
              </a:rPr>
              <a:t>a:00</a:t>
            </a:r>
            <a:r>
              <a:rPr lang="en-US" altLang="zh-CN" sz="2400" noProof="1">
                <a:latin typeface="宋体" panose="02010600030101010101" pitchFamily="2" charset="-122"/>
              </a:rPr>
              <a:t>	</a:t>
            </a:r>
            <a:r>
              <a:rPr lang="en-US" altLang="zh-CN" sz="2400" noProof="1" smtClean="0">
                <a:latin typeface="宋体" panose="02010600030101010101" pitchFamily="2" charset="-122"/>
              </a:rPr>
              <a:t>i:01</a:t>
            </a:r>
            <a:r>
              <a:rPr lang="en-US" altLang="zh-CN" sz="2400" noProof="1">
                <a:latin typeface="宋体" panose="02010600030101010101" pitchFamily="2" charset="-122"/>
              </a:rPr>
              <a:t>	</a:t>
            </a:r>
            <a:r>
              <a:rPr lang="en-US" altLang="zh-CN" sz="2400" noProof="1" smtClean="0">
                <a:latin typeface="宋体" panose="02010600030101010101" pitchFamily="2" charset="-122"/>
              </a:rPr>
              <a:t>e:10</a:t>
            </a:r>
            <a:r>
              <a:rPr lang="en-US" altLang="zh-CN" sz="2400" noProof="1">
                <a:latin typeface="宋体" panose="02010600030101010101" pitchFamily="2" charset="-122"/>
              </a:rPr>
              <a:t>	</a:t>
            </a:r>
            <a:r>
              <a:rPr lang="en-US" altLang="zh-CN" sz="2400" noProof="1" smtClean="0">
                <a:latin typeface="宋体" panose="02010600030101010101" pitchFamily="2" charset="-122"/>
              </a:rPr>
              <a:t>o:110</a:t>
            </a:r>
            <a:r>
              <a:rPr lang="en-US" altLang="zh-CN" sz="2400" noProof="1">
                <a:latin typeface="宋体" panose="02010600030101010101" pitchFamily="2" charset="-122"/>
              </a:rPr>
              <a:t>	</a:t>
            </a:r>
            <a:r>
              <a:rPr lang="en-US" altLang="zh-CN" sz="2400" noProof="1" smtClean="0">
                <a:latin typeface="宋体" panose="02010600030101010101" pitchFamily="2" charset="-122"/>
              </a:rPr>
              <a:t>u:111</a:t>
            </a:r>
            <a:endParaRPr lang="en-US" altLang="zh-CN" sz="2400" noProof="1">
              <a:latin typeface="宋体" panose="02010600030101010101" pitchFamily="2" charset="-122"/>
            </a:endParaRPr>
          </a:p>
          <a:p>
            <a:pPr marL="0" indent="0">
              <a:buNone/>
            </a:pPr>
            <a:r>
              <a:rPr lang="zh-CN" altLang="en-US" sz="2400" noProof="1">
                <a:latin typeface="宋体" panose="02010600030101010101" pitchFamily="2" charset="-122"/>
              </a:rPr>
              <a:t>故</a:t>
            </a:r>
            <a:r>
              <a:rPr lang="en-US" altLang="zh-CN" sz="2400" noProof="1">
                <a:latin typeface="宋体" panose="02010600030101010101" pitchFamily="2" charset="-122"/>
              </a:rPr>
              <a:t>aiu</a:t>
            </a:r>
            <a:r>
              <a:rPr lang="zh-CN" altLang="en-US" sz="2400" noProof="1">
                <a:latin typeface="宋体" panose="02010600030101010101" pitchFamily="2" charset="-122"/>
              </a:rPr>
              <a:t>霍夫曼编码</a:t>
            </a:r>
            <a:r>
              <a:rPr lang="zh-CN" altLang="en-US" sz="2400" noProof="1" smtClean="0">
                <a:latin typeface="宋体" panose="02010600030101010101" pitchFamily="2" charset="-122"/>
              </a:rPr>
              <a:t>为</a:t>
            </a:r>
            <a:r>
              <a:rPr lang="en-US" altLang="zh-CN" sz="2400" noProof="1" smtClean="0">
                <a:latin typeface="宋体" panose="02010600030101010101" pitchFamily="2" charset="-122"/>
              </a:rPr>
              <a:t>0001111.</a:t>
            </a:r>
            <a:endParaRPr lang="en-US" altLang="zh-CN" sz="2400" noProof="1">
              <a:latin typeface="宋体" panose="02010600030101010101" pitchFamily="2" charset="-122"/>
            </a:endParaRPr>
          </a:p>
        </p:txBody>
      </p:sp>
      <p:grpSp>
        <p:nvGrpSpPr>
          <p:cNvPr id="33" name="组合 36"/>
          <p:cNvGrpSpPr/>
          <p:nvPr/>
        </p:nvGrpSpPr>
        <p:grpSpPr bwMode="auto">
          <a:xfrm>
            <a:off x="4606925" y="2426699"/>
            <a:ext cx="2527300" cy="1673225"/>
            <a:chOff x="4854" y="3464"/>
            <a:chExt cx="3980" cy="2635"/>
          </a:xfrm>
        </p:grpSpPr>
        <p:grpSp>
          <p:nvGrpSpPr>
            <p:cNvPr id="34" name="组合 16"/>
            <p:cNvGrpSpPr/>
            <p:nvPr/>
          </p:nvGrpSpPr>
          <p:grpSpPr bwMode="auto">
            <a:xfrm>
              <a:off x="4854" y="5155"/>
              <a:ext cx="582" cy="680"/>
              <a:chOff x="4814" y="5165"/>
              <a:chExt cx="582" cy="680"/>
            </a:xfrm>
          </p:grpSpPr>
          <p:cxnSp>
            <p:nvCxnSpPr>
              <p:cNvPr id="53" name="直接箭头连接符 52"/>
              <p:cNvCxnSpPr/>
              <p:nvPr/>
            </p:nvCxnSpPr>
            <p:spPr>
              <a:xfrm>
                <a:off x="5054" y="5399"/>
                <a:ext cx="343"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54" name="组合 15"/>
              <p:cNvGrpSpPr/>
              <p:nvPr/>
            </p:nvGrpSpPr>
            <p:grpSpPr bwMode="auto">
              <a:xfrm>
                <a:off x="4814" y="5165"/>
                <a:ext cx="240" cy="680"/>
                <a:chOff x="4469" y="7365"/>
                <a:chExt cx="240" cy="680"/>
              </a:xfrm>
            </p:grpSpPr>
            <p:cxnSp>
              <p:nvCxnSpPr>
                <p:cNvPr id="55" name="直接连接符 54"/>
                <p:cNvCxnSpPr/>
                <p:nvPr/>
              </p:nvCxnSpPr>
              <p:spPr>
                <a:xfrm>
                  <a:off x="4469" y="7364"/>
                  <a:ext cx="2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直接连接符 55"/>
                <p:cNvCxnSpPr/>
                <p:nvPr/>
              </p:nvCxnSpPr>
              <p:spPr>
                <a:xfrm>
                  <a:off x="4469" y="8044"/>
                  <a:ext cx="2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直接连接符 56"/>
                <p:cNvCxnSpPr/>
                <p:nvPr/>
              </p:nvCxnSpPr>
              <p:spPr>
                <a:xfrm>
                  <a:off x="4709" y="7364"/>
                  <a:ext cx="0" cy="6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35" name="组合 17"/>
            <p:cNvGrpSpPr/>
            <p:nvPr/>
          </p:nvGrpSpPr>
          <p:grpSpPr bwMode="auto">
            <a:xfrm>
              <a:off x="6471" y="3464"/>
              <a:ext cx="583" cy="1811"/>
              <a:chOff x="4814" y="4034"/>
              <a:chExt cx="583" cy="1811"/>
            </a:xfrm>
          </p:grpSpPr>
          <p:cxnSp>
            <p:nvCxnSpPr>
              <p:cNvPr id="48" name="直接箭头连接符 47"/>
              <p:cNvCxnSpPr/>
              <p:nvPr/>
            </p:nvCxnSpPr>
            <p:spPr>
              <a:xfrm>
                <a:off x="5055" y="4034"/>
                <a:ext cx="34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49" name="组合 19"/>
              <p:cNvGrpSpPr/>
              <p:nvPr/>
            </p:nvGrpSpPr>
            <p:grpSpPr bwMode="auto">
              <a:xfrm>
                <a:off x="4814" y="4034"/>
                <a:ext cx="240" cy="1811"/>
                <a:chOff x="4469" y="6234"/>
                <a:chExt cx="240" cy="1811"/>
              </a:xfrm>
            </p:grpSpPr>
            <p:cxnSp>
              <p:nvCxnSpPr>
                <p:cNvPr id="50" name="直接连接符 49"/>
                <p:cNvCxnSpPr/>
                <p:nvPr/>
              </p:nvCxnSpPr>
              <p:spPr>
                <a:xfrm>
                  <a:off x="4470" y="7364"/>
                  <a:ext cx="2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直接连接符 50"/>
                <p:cNvCxnSpPr/>
                <p:nvPr/>
              </p:nvCxnSpPr>
              <p:spPr>
                <a:xfrm>
                  <a:off x="4470" y="8044"/>
                  <a:ext cx="2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直接连接符 51"/>
                <p:cNvCxnSpPr/>
                <p:nvPr/>
              </p:nvCxnSpPr>
              <p:spPr>
                <a:xfrm>
                  <a:off x="4710" y="6234"/>
                  <a:ext cx="0" cy="18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36" name="组合 23"/>
            <p:cNvGrpSpPr/>
            <p:nvPr/>
          </p:nvGrpSpPr>
          <p:grpSpPr bwMode="auto">
            <a:xfrm>
              <a:off x="8104" y="3464"/>
              <a:ext cx="583" cy="1268"/>
              <a:chOff x="4814" y="4577"/>
              <a:chExt cx="583" cy="1268"/>
            </a:xfrm>
          </p:grpSpPr>
          <p:cxnSp>
            <p:nvCxnSpPr>
              <p:cNvPr id="43" name="直接箭头连接符 42"/>
              <p:cNvCxnSpPr/>
              <p:nvPr/>
            </p:nvCxnSpPr>
            <p:spPr>
              <a:xfrm>
                <a:off x="5054" y="4577"/>
                <a:ext cx="343"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44" name="组合 25"/>
              <p:cNvGrpSpPr/>
              <p:nvPr/>
            </p:nvGrpSpPr>
            <p:grpSpPr bwMode="auto">
              <a:xfrm>
                <a:off x="4814" y="4577"/>
                <a:ext cx="240" cy="1268"/>
                <a:chOff x="4469" y="6777"/>
                <a:chExt cx="240" cy="1268"/>
              </a:xfrm>
            </p:grpSpPr>
            <p:cxnSp>
              <p:nvCxnSpPr>
                <p:cNvPr id="45" name="直接连接符 44"/>
                <p:cNvCxnSpPr/>
                <p:nvPr/>
              </p:nvCxnSpPr>
              <p:spPr>
                <a:xfrm>
                  <a:off x="4469" y="7365"/>
                  <a:ext cx="2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a:off x="4469" y="8045"/>
                  <a:ext cx="2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p:nvCxnSpPr>
              <p:spPr>
                <a:xfrm>
                  <a:off x="4709" y="6777"/>
                  <a:ext cx="0" cy="126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37" name="文本框 30"/>
            <p:cNvSpPr txBox="1">
              <a:spLocks noChangeArrowheads="1"/>
            </p:cNvSpPr>
            <p:nvPr/>
          </p:nvSpPr>
          <p:spPr bwMode="auto">
            <a:xfrm>
              <a:off x="4946" y="4747"/>
              <a:ext cx="491"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en-US" altLang="zh-CN" sz="1600" dirty="0" smtClean="0">
                  <a:solidFill>
                    <a:srgbClr val="FF0000"/>
                  </a:solidFill>
                </a:rPr>
                <a:t>0</a:t>
              </a:r>
              <a:endParaRPr lang="en-US" altLang="zh-CN" sz="1600" dirty="0">
                <a:solidFill>
                  <a:srgbClr val="FF0000"/>
                </a:solidFill>
              </a:endParaRPr>
            </a:p>
          </p:txBody>
        </p:sp>
        <p:sp>
          <p:nvSpPr>
            <p:cNvPr id="38" name="文本框 31"/>
            <p:cNvSpPr txBox="1">
              <a:spLocks noChangeArrowheads="1"/>
            </p:cNvSpPr>
            <p:nvPr/>
          </p:nvSpPr>
          <p:spPr bwMode="auto">
            <a:xfrm>
              <a:off x="4946" y="5571"/>
              <a:ext cx="491"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en-US" altLang="zh-CN" sz="1600" dirty="0" smtClean="0">
                  <a:solidFill>
                    <a:srgbClr val="FF0000"/>
                  </a:solidFill>
                </a:rPr>
                <a:t>1</a:t>
              </a:r>
              <a:endParaRPr lang="en-US" altLang="zh-CN" sz="1600" dirty="0">
                <a:solidFill>
                  <a:srgbClr val="FF0000"/>
                </a:solidFill>
              </a:endParaRPr>
            </a:p>
          </p:txBody>
        </p:sp>
        <p:sp>
          <p:nvSpPr>
            <p:cNvPr id="39" name="文本框 32"/>
            <p:cNvSpPr txBox="1">
              <a:spLocks noChangeArrowheads="1"/>
            </p:cNvSpPr>
            <p:nvPr/>
          </p:nvSpPr>
          <p:spPr bwMode="auto">
            <a:xfrm>
              <a:off x="6637" y="4219"/>
              <a:ext cx="491"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en-US" altLang="zh-CN" sz="1600" dirty="0" smtClean="0">
                  <a:solidFill>
                    <a:srgbClr val="FF0000"/>
                  </a:solidFill>
                </a:rPr>
                <a:t>0</a:t>
              </a:r>
              <a:endParaRPr lang="en-US" altLang="zh-CN" sz="1600" dirty="0">
                <a:solidFill>
                  <a:srgbClr val="FF0000"/>
                </a:solidFill>
              </a:endParaRPr>
            </a:p>
          </p:txBody>
        </p:sp>
        <p:sp>
          <p:nvSpPr>
            <p:cNvPr id="40" name="文本框 33"/>
            <p:cNvSpPr txBox="1">
              <a:spLocks noChangeArrowheads="1"/>
            </p:cNvSpPr>
            <p:nvPr/>
          </p:nvSpPr>
          <p:spPr bwMode="auto">
            <a:xfrm>
              <a:off x="6637" y="5043"/>
              <a:ext cx="491"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en-US" altLang="zh-CN" sz="1600" dirty="0" smtClean="0">
                  <a:solidFill>
                    <a:srgbClr val="FF0000"/>
                  </a:solidFill>
                </a:rPr>
                <a:t>1</a:t>
              </a:r>
              <a:endParaRPr lang="en-US" altLang="zh-CN" sz="1600" dirty="0">
                <a:solidFill>
                  <a:srgbClr val="FF0000"/>
                </a:solidFill>
              </a:endParaRPr>
            </a:p>
          </p:txBody>
        </p:sp>
        <p:sp>
          <p:nvSpPr>
            <p:cNvPr id="41" name="文本框 34"/>
            <p:cNvSpPr txBox="1">
              <a:spLocks noChangeArrowheads="1"/>
            </p:cNvSpPr>
            <p:nvPr/>
          </p:nvSpPr>
          <p:spPr bwMode="auto">
            <a:xfrm>
              <a:off x="8344" y="3691"/>
              <a:ext cx="491"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en-US" altLang="zh-CN" sz="1600" dirty="0" smtClean="0">
                  <a:solidFill>
                    <a:srgbClr val="FF0000"/>
                  </a:solidFill>
                </a:rPr>
                <a:t>0</a:t>
              </a:r>
              <a:endParaRPr lang="en-US" altLang="zh-CN" sz="1600" dirty="0">
                <a:solidFill>
                  <a:srgbClr val="FF0000"/>
                </a:solidFill>
              </a:endParaRPr>
            </a:p>
          </p:txBody>
        </p:sp>
        <p:sp>
          <p:nvSpPr>
            <p:cNvPr id="42" name="文本框 35"/>
            <p:cNvSpPr txBox="1">
              <a:spLocks noChangeArrowheads="1"/>
            </p:cNvSpPr>
            <p:nvPr/>
          </p:nvSpPr>
          <p:spPr bwMode="auto">
            <a:xfrm>
              <a:off x="8344" y="4515"/>
              <a:ext cx="491"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en-US" altLang="zh-CN" sz="1600" dirty="0" smtClean="0">
                  <a:solidFill>
                    <a:srgbClr val="FF0000"/>
                  </a:solidFill>
                </a:rPr>
                <a:t>1</a:t>
              </a:r>
              <a:endParaRPr lang="en-US" altLang="zh-CN" sz="1600" dirty="0">
                <a:solidFill>
                  <a:srgbClr val="FF0000"/>
                </a:solidFill>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8769824" cy="453741"/>
          </a:xfrm>
        </p:spPr>
        <p:txBody>
          <a:bodyPr>
            <a:normAutofit fontScale="90000"/>
          </a:bodyPr>
          <a:lstStyle/>
          <a:p>
            <a:r>
              <a:rPr lang="zh-CN" altLang="en-US" dirty="0" smtClean="0"/>
              <a:t>习题一</a:t>
            </a:r>
            <a:endParaRPr lang="zh-CN" altLang="en-US" dirty="0"/>
          </a:p>
        </p:txBody>
      </p:sp>
      <p:sp>
        <p:nvSpPr>
          <p:cNvPr id="3" name="内容占位符 2"/>
          <p:cNvSpPr>
            <a:spLocks noGrp="1"/>
          </p:cNvSpPr>
          <p:nvPr>
            <p:ph idx="1"/>
          </p:nvPr>
        </p:nvSpPr>
        <p:spPr>
          <a:xfrm>
            <a:off x="204716" y="1405719"/>
            <a:ext cx="11805314" cy="5331965"/>
          </a:xfrm>
        </p:spPr>
        <p:txBody>
          <a:bodyPr>
            <a:normAutofit/>
          </a:bodyPr>
          <a:lstStyle/>
          <a:p>
            <a:pPr marL="0" indent="0">
              <a:buNone/>
            </a:pPr>
            <a:r>
              <a:rPr lang="zh-CN" altLang="zh-CN" b="1" dirty="0" smtClean="0"/>
              <a:t>问题</a:t>
            </a:r>
            <a:r>
              <a:rPr lang="en-US" altLang="zh-CN" b="1" dirty="0"/>
              <a:t>1</a:t>
            </a:r>
            <a:r>
              <a:rPr lang="zh-CN" altLang="zh-CN" b="1" dirty="0"/>
              <a:t>：</a:t>
            </a:r>
            <a:br>
              <a:rPr lang="en-US" altLang="zh-CN" dirty="0"/>
            </a:br>
            <a:r>
              <a:rPr lang="zh-CN" altLang="zh-CN" dirty="0"/>
              <a:t>请</a:t>
            </a:r>
            <a:r>
              <a:rPr lang="zh-CN" dirty="0"/>
              <a:t>按照你的理解解释下什么是点扩散函数以及它在图像处理中的作用</a:t>
            </a:r>
            <a:r>
              <a:rPr lang="zh-CN" altLang="zh-CN" dirty="0" smtClean="0"/>
              <a:t>。</a:t>
            </a:r>
            <a:endParaRPr lang="zh-CN" altLang="en-US" dirty="0">
              <a:latin typeface="宋体" panose="02010600030101010101" pitchFamily="2" charset="-122"/>
            </a:endParaRPr>
          </a:p>
          <a:p>
            <a:pPr lvl="1">
              <a:lnSpc>
                <a:spcPct val="120000"/>
              </a:lnSpc>
            </a:pPr>
            <a:r>
              <a:rPr lang="zh-CN" altLang="en-US" dirty="0">
                <a:latin typeface="宋体" panose="02010600030101010101" pitchFamily="2" charset="-122"/>
              </a:rPr>
              <a:t>点扩散函数（point spread function (PSF) 描述了一个成像系统对一个点光源（物体）的响应。PSF的一般术语就是系统响应，PSF是一个聚焦光学系统的冲击响应。（</a:t>
            </a:r>
            <a:r>
              <a:rPr lang="en-US" altLang="zh-CN" dirty="0">
                <a:latin typeface="宋体" panose="02010600030101010101" pitchFamily="2" charset="-122"/>
              </a:rPr>
              <a:t>2</a:t>
            </a:r>
            <a:r>
              <a:rPr lang="zh-CN" altLang="en-US" dirty="0">
                <a:latin typeface="宋体" panose="02010600030101010101" pitchFamily="2" charset="-122"/>
              </a:rPr>
              <a:t>分）</a:t>
            </a:r>
            <a:endParaRPr lang="zh-CN" altLang="en-US" dirty="0">
              <a:latin typeface="宋体" panose="02010600030101010101" pitchFamily="2" charset="-122"/>
            </a:endParaRPr>
          </a:p>
          <a:p>
            <a:pPr lvl="1">
              <a:lnSpc>
                <a:spcPct val="120000"/>
              </a:lnSpc>
            </a:pPr>
            <a:r>
              <a:rPr lang="zh-CN" altLang="en-US" dirty="0">
                <a:latin typeface="宋体" panose="02010600030101010101" pitchFamily="2" charset="-122"/>
              </a:rPr>
              <a:t>PSF是一个重要的概念，在傅里叶光学、天文成像、医学影像、电子显微学和其他成像技术</a:t>
            </a:r>
            <a:r>
              <a:rPr lang="en-US" altLang="zh-CN" dirty="0">
                <a:latin typeface="宋体" panose="02010600030101010101" pitchFamily="2" charset="-122"/>
              </a:rPr>
              <a:t>(</a:t>
            </a:r>
            <a:r>
              <a:rPr lang="zh-CN" altLang="en-US" dirty="0">
                <a:latin typeface="宋体" panose="02010600030101010101" pitchFamily="2" charset="-122"/>
              </a:rPr>
              <a:t>三维显微成像和荧光显微成像</a:t>
            </a:r>
            <a:r>
              <a:rPr lang="en-US" altLang="zh-CN" dirty="0">
                <a:latin typeface="宋体" panose="02010600030101010101" pitchFamily="2" charset="-122"/>
              </a:rPr>
              <a:t>)</a:t>
            </a:r>
            <a:r>
              <a:rPr lang="zh-CN" altLang="en-US" dirty="0">
                <a:latin typeface="宋体" panose="02010600030101010101" pitchFamily="2" charset="-122"/>
              </a:rPr>
              <a:t>都有重要作用。一个点状物体扩散（模糊）的度（degree）是一个成像系统质量的度量。在非相关成像系统中（荧光显微、望远镜、显微镜等），成像过程是在能量上是线性的，可以通过线性系统理论来表达。其他应用合理即可。（</a:t>
            </a:r>
            <a:r>
              <a:rPr lang="en-US" altLang="zh-CN" dirty="0">
                <a:latin typeface="宋体" panose="02010600030101010101" pitchFamily="2" charset="-122"/>
              </a:rPr>
              <a:t>3</a:t>
            </a:r>
            <a:r>
              <a:rPr lang="zh-CN" altLang="en-US" dirty="0">
                <a:latin typeface="宋体" panose="02010600030101010101" pitchFamily="2" charset="-122"/>
              </a:rPr>
              <a:t>分）</a:t>
            </a:r>
            <a:endParaRPr lang="en-US" altLang="zh-CN" dirty="0">
              <a:latin typeface="宋体" panose="02010600030101010101" pitchFamily="2" charset="-122"/>
            </a:endParaRPr>
          </a:p>
          <a:p>
            <a:pPr marL="0" indent="0">
              <a:buNone/>
            </a:pPr>
            <a:endParaRPr lang="en-US" altLang="zh-CN" dirty="0"/>
          </a:p>
          <a:p>
            <a:pPr marL="0" indent="0">
              <a:buNone/>
            </a:pPr>
            <a:endParaRPr lang="en-US" altLang="zh-CN" dirty="0" smtClean="0"/>
          </a:p>
          <a:p>
            <a:pPr marL="0" indent="0">
              <a:buNone/>
            </a:pPr>
            <a:endParaRPr lang="en-US" altLang="zh-CN" dirty="0" smtClean="0"/>
          </a:p>
          <a:p>
            <a:pPr marL="0" indent="0">
              <a:buNone/>
            </a:pPr>
            <a:endParaRPr lang="en-US" altLang="zh-CN" dirty="0"/>
          </a:p>
          <a:p>
            <a:pPr marL="0" indent="0">
              <a:buNone/>
            </a:pPr>
            <a:endParaRPr lang="en-US" altLang="zh-CN" dirty="0" smtClean="0"/>
          </a:p>
          <a:p>
            <a:pPr marL="0" indent="0">
              <a:buNone/>
            </a:pPr>
            <a:endParaRPr lang="zh-CN" altLang="zh-CN" dirty="0"/>
          </a:p>
          <a:p>
            <a:pPr marL="0" indent="0">
              <a:buNone/>
            </a:pPr>
            <a:endParaRPr lang="zh-CN" altLang="en-US" dirty="0"/>
          </a:p>
        </p:txBody>
      </p:sp>
      <p:sp>
        <p:nvSpPr>
          <p:cNvPr id="4" name="矩形 3"/>
          <p:cNvSpPr/>
          <p:nvPr/>
        </p:nvSpPr>
        <p:spPr>
          <a:xfrm>
            <a:off x="0" y="1119116"/>
            <a:ext cx="12192000" cy="12283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8769824" cy="453741"/>
          </a:xfrm>
        </p:spPr>
        <p:txBody>
          <a:bodyPr>
            <a:normAutofit fontScale="90000"/>
          </a:bodyPr>
          <a:lstStyle/>
          <a:p>
            <a:r>
              <a:rPr lang="zh-CN" altLang="en-US" dirty="0" smtClean="0"/>
              <a:t>习题一</a:t>
            </a:r>
            <a:endParaRPr lang="zh-CN" altLang="en-US" dirty="0"/>
          </a:p>
        </p:txBody>
      </p:sp>
      <p:sp>
        <p:nvSpPr>
          <p:cNvPr id="3" name="内容占位符 2"/>
          <p:cNvSpPr>
            <a:spLocks noGrp="1"/>
          </p:cNvSpPr>
          <p:nvPr>
            <p:ph idx="1"/>
          </p:nvPr>
        </p:nvSpPr>
        <p:spPr>
          <a:xfrm>
            <a:off x="204716" y="1405719"/>
            <a:ext cx="11805314" cy="5104263"/>
          </a:xfrm>
        </p:spPr>
        <p:txBody>
          <a:bodyPr/>
          <a:lstStyle/>
          <a:p>
            <a:pPr marL="0" indent="0">
              <a:buNone/>
            </a:pPr>
            <a:r>
              <a:rPr lang="zh-CN" altLang="zh-CN" b="1" dirty="0" smtClean="0"/>
              <a:t>问题</a:t>
            </a:r>
            <a:r>
              <a:rPr lang="en-US" altLang="zh-CN" b="1" dirty="0" smtClean="0"/>
              <a:t>2 </a:t>
            </a:r>
            <a:r>
              <a:rPr lang="zh-CN" altLang="zh-CN" b="1" dirty="0" smtClean="0"/>
              <a:t>：</a:t>
            </a:r>
            <a:r>
              <a:rPr lang="en-US" altLang="zh-CN" b="1" dirty="0" smtClean="0"/>
              <a:t>(</a:t>
            </a:r>
            <a:r>
              <a:rPr lang="zh-CN" altLang="zh-CN" b="1" dirty="0" smtClean="0"/>
              <a:t>傅里叶变换</a:t>
            </a:r>
            <a:r>
              <a:rPr lang="en-US" altLang="zh-CN" b="1" dirty="0" smtClean="0"/>
              <a:t>)</a:t>
            </a:r>
            <a:br>
              <a:rPr lang="en-US" altLang="zh-CN" dirty="0" smtClean="0"/>
            </a:br>
            <a:r>
              <a:rPr lang="zh-CN" altLang="zh-CN" dirty="0" smtClean="0"/>
              <a:t>求下列信号的傅立叶变换</a:t>
            </a:r>
            <a:endParaRPr lang="zh-CN" altLang="zh-CN" dirty="0" smtClean="0"/>
          </a:p>
          <a:p>
            <a:pPr marL="0" indent="0">
              <a:buNone/>
            </a:pPr>
            <a:r>
              <a:rPr lang="zh-CN" altLang="en-US" dirty="0"/>
              <a:t>                     </a:t>
            </a:r>
            <a:endParaRPr lang="zh-CN" altLang="en-US" dirty="0"/>
          </a:p>
          <a:p>
            <a:pPr marL="0" indent="0">
              <a:buNone/>
            </a:pPr>
            <a:r>
              <a:rPr lang="zh-CN" altLang="en-US" dirty="0"/>
              <a:t>                                     </a:t>
            </a:r>
            <a:endParaRPr lang="zh-CN" altLang="en-US" dirty="0"/>
          </a:p>
        </p:txBody>
      </p:sp>
      <p:sp>
        <p:nvSpPr>
          <p:cNvPr id="4" name="矩形 3"/>
          <p:cNvSpPr/>
          <p:nvPr/>
        </p:nvSpPr>
        <p:spPr>
          <a:xfrm>
            <a:off x="0" y="1119116"/>
            <a:ext cx="12192000" cy="12283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graphicFrame>
        <p:nvGraphicFramePr>
          <p:cNvPr id="5" name="内容占位符 3">
            <a:hlinkClick r:id="" action="ppaction://ole?verb=1"/>
          </p:cNvPr>
          <p:cNvGraphicFramePr>
            <a:graphicFrameLocks noChangeAspect="1"/>
          </p:cNvGraphicFramePr>
          <p:nvPr/>
        </p:nvGraphicFramePr>
        <p:xfrm>
          <a:off x="542142" y="2393384"/>
          <a:ext cx="1866900" cy="706120"/>
        </p:xfrm>
        <a:graphic>
          <a:graphicData uri="http://schemas.openxmlformats.org/presentationml/2006/ole">
            <mc:AlternateContent xmlns:mc="http://schemas.openxmlformats.org/markup-compatibility/2006">
              <mc:Choice xmlns:v="urn:schemas-microsoft-com:vml" Requires="v">
                <p:oleObj spid="_x0000_s14" name="公式" r:id="rId1" imgW="1041400" imgH="393700" progId="Equation.3">
                  <p:embed/>
                </p:oleObj>
              </mc:Choice>
              <mc:Fallback>
                <p:oleObj name="公式" r:id="rId1" imgW="1041400" imgH="393700" progId="Equation.3">
                  <p:embed/>
                  <p:pic>
                    <p:nvPicPr>
                      <p:cNvPr id="0" name="图片 1040"/>
                      <p:cNvPicPr>
                        <a:picLocks noChangeAspect="1" noChangeArrowheads="1"/>
                      </p:cNvPicPr>
                      <p:nvPr/>
                    </p:nvPicPr>
                    <p:blipFill>
                      <a:blip r:embed="rId2"/>
                      <a:srcRect/>
                      <a:stretch>
                        <a:fillRect/>
                      </a:stretch>
                    </p:blipFill>
                    <p:spPr bwMode="auto">
                      <a:xfrm>
                        <a:off x="542142" y="2393384"/>
                        <a:ext cx="1866900" cy="706120"/>
                      </a:xfrm>
                      <a:prstGeom prst="rect">
                        <a:avLst/>
                      </a:prstGeom>
                    </p:spPr>
                  </p:pic>
                </p:oleObj>
              </mc:Fallback>
            </mc:AlternateContent>
          </a:graphicData>
        </a:graphic>
      </p:graphicFrame>
      <p:graphicFrame>
        <p:nvGraphicFramePr>
          <p:cNvPr id="6" name="内容占位符 3">
            <a:hlinkClick r:id="" action="ppaction://ole?verb=1"/>
          </p:cNvPr>
          <p:cNvGraphicFramePr>
            <a:graphicFrameLocks noChangeAspect="1"/>
          </p:cNvGraphicFramePr>
          <p:nvPr/>
        </p:nvGraphicFramePr>
        <p:xfrm>
          <a:off x="510710" y="3255714"/>
          <a:ext cx="4554855" cy="820420"/>
        </p:xfrm>
        <a:graphic>
          <a:graphicData uri="http://schemas.openxmlformats.org/presentationml/2006/ole">
            <mc:AlternateContent xmlns:mc="http://schemas.openxmlformats.org/markup-compatibility/2006">
              <mc:Choice xmlns:v="urn:schemas-microsoft-com:vml" Requires="v">
                <p:oleObj spid="_x0000_s7" name="公式" r:id="rId3" imgW="2540000" imgH="457200" progId="Equation.3">
                  <p:embed/>
                </p:oleObj>
              </mc:Choice>
              <mc:Fallback>
                <p:oleObj name="公式" r:id="rId3" imgW="2540000" imgH="457200" progId="Equation.3">
                  <p:embed/>
                  <p:pic>
                    <p:nvPicPr>
                      <p:cNvPr id="0" name="图片 1040"/>
                      <p:cNvPicPr>
                        <a:picLocks noChangeAspect="1" noChangeArrowheads="1"/>
                      </p:cNvPicPr>
                      <p:nvPr/>
                    </p:nvPicPr>
                    <p:blipFill>
                      <a:blip r:embed="rId4"/>
                      <a:srcRect/>
                      <a:stretch>
                        <a:fillRect/>
                      </a:stretch>
                    </p:blipFill>
                    <p:spPr bwMode="auto">
                      <a:xfrm>
                        <a:off x="510710" y="3255714"/>
                        <a:ext cx="4554855" cy="820420"/>
                      </a:xfrm>
                      <a:prstGeom prst="rect">
                        <a:avLst/>
                      </a:prstGeom>
                    </p:spPr>
                  </p:pic>
                </p:oleObj>
              </mc:Fallback>
            </mc:AlternateContent>
          </a:graphicData>
        </a:graphic>
      </p:graphicFrame>
      <p:sp>
        <p:nvSpPr>
          <p:cNvPr id="8" name="文本框 7"/>
          <p:cNvSpPr txBox="1"/>
          <p:nvPr/>
        </p:nvSpPr>
        <p:spPr>
          <a:xfrm>
            <a:off x="605155" y="4457700"/>
            <a:ext cx="1325880" cy="368300"/>
          </a:xfrm>
          <a:prstGeom prst="rect">
            <a:avLst/>
          </a:prstGeom>
          <a:noFill/>
        </p:spPr>
        <p:txBody>
          <a:bodyPr wrap="none" rtlCol="0">
            <a:spAutoFit/>
          </a:bodyPr>
          <a:p>
            <a:r>
              <a:rPr lang="zh-CN" altLang="en-US"/>
              <a:t>由时移性：</a:t>
            </a:r>
            <a:endParaRPr lang="zh-CN" altLang="en-US"/>
          </a:p>
        </p:txBody>
      </p:sp>
      <p:graphicFrame>
        <p:nvGraphicFramePr>
          <p:cNvPr id="9" name="内容占位符 3">
            <a:hlinkClick r:id="" action="ppaction://ole?verb=1"/>
          </p:cNvPr>
          <p:cNvGraphicFramePr>
            <a:graphicFrameLocks noChangeAspect="1"/>
          </p:cNvGraphicFramePr>
          <p:nvPr/>
        </p:nvGraphicFramePr>
        <p:xfrm>
          <a:off x="510392" y="4974024"/>
          <a:ext cx="5443220" cy="820420"/>
        </p:xfrm>
        <a:graphic>
          <a:graphicData uri="http://schemas.openxmlformats.org/presentationml/2006/ole">
            <mc:AlternateContent xmlns:mc="http://schemas.openxmlformats.org/markup-compatibility/2006">
              <mc:Choice xmlns:v="urn:schemas-microsoft-com:vml" Requires="v">
                <p:oleObj spid="_x0000_s10" name="公式" r:id="rId5" imgW="3035300" imgH="457200" progId="Equation.3">
                  <p:embed/>
                </p:oleObj>
              </mc:Choice>
              <mc:Fallback>
                <p:oleObj name="公式" r:id="rId5" imgW="3035300" imgH="457200" progId="Equation.3">
                  <p:embed/>
                  <p:pic>
                    <p:nvPicPr>
                      <p:cNvPr id="0" name="图片 1040"/>
                      <p:cNvPicPr>
                        <a:picLocks noChangeAspect="1" noChangeArrowheads="1"/>
                      </p:cNvPicPr>
                      <p:nvPr/>
                    </p:nvPicPr>
                    <p:blipFill>
                      <a:blip r:embed="rId6"/>
                      <a:srcRect/>
                      <a:stretch>
                        <a:fillRect/>
                      </a:stretch>
                    </p:blipFill>
                    <p:spPr bwMode="auto">
                      <a:xfrm>
                        <a:off x="510392" y="4974024"/>
                        <a:ext cx="5443220" cy="820420"/>
                      </a:xfrm>
                      <a:prstGeom prst="rect">
                        <a:avLst/>
                      </a:prstGeom>
                    </p:spPr>
                  </p:pic>
                </p:oleObj>
              </mc:Fallback>
            </mc:AlternateContent>
          </a:graphicData>
        </a:graphic>
      </p:graphicFrame>
      <p:sp>
        <p:nvSpPr>
          <p:cNvPr id="11" name="文本框 10"/>
          <p:cNvSpPr txBox="1"/>
          <p:nvPr/>
        </p:nvSpPr>
        <p:spPr>
          <a:xfrm>
            <a:off x="2589530" y="2562225"/>
            <a:ext cx="984250" cy="368300"/>
          </a:xfrm>
          <a:prstGeom prst="rect">
            <a:avLst/>
          </a:prstGeom>
          <a:noFill/>
        </p:spPr>
        <p:txBody>
          <a:bodyPr wrap="none" rtlCol="0">
            <a:spAutoFit/>
          </a:bodyPr>
          <a:p>
            <a:r>
              <a:rPr lang="zh-CN" altLang="en-US"/>
              <a:t>（</a:t>
            </a:r>
            <a:r>
              <a:rPr lang="en-US" altLang="zh-CN"/>
              <a:t>2</a:t>
            </a:r>
            <a:r>
              <a:rPr lang="zh-CN" altLang="en-US"/>
              <a:t>分）</a:t>
            </a:r>
            <a:endParaRPr lang="zh-CN" altLang="en-US"/>
          </a:p>
        </p:txBody>
      </p:sp>
      <p:cxnSp>
        <p:nvCxnSpPr>
          <p:cNvPr id="12" name="直接连接符 11"/>
          <p:cNvCxnSpPr/>
          <p:nvPr/>
        </p:nvCxnSpPr>
        <p:spPr>
          <a:xfrm>
            <a:off x="6082030" y="2063115"/>
            <a:ext cx="0" cy="423418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graphicFrame>
        <p:nvGraphicFramePr>
          <p:cNvPr id="13" name="内容占位符 3">
            <a:hlinkClick r:id="" action="ppaction://ole?verb=1"/>
          </p:cNvPr>
          <p:cNvGraphicFramePr>
            <a:graphicFrameLocks noChangeAspect="1"/>
          </p:cNvGraphicFramePr>
          <p:nvPr/>
        </p:nvGraphicFramePr>
        <p:xfrm>
          <a:off x="6315075" y="5742305"/>
          <a:ext cx="5761355" cy="723265"/>
        </p:xfrm>
        <a:graphic>
          <a:graphicData uri="http://schemas.openxmlformats.org/presentationml/2006/ole">
            <mc:AlternateContent xmlns:mc="http://schemas.openxmlformats.org/markup-compatibility/2006">
              <mc:Choice xmlns:v="urn:schemas-microsoft-com:vml" Requires="v">
                <p:oleObj spid="_x0000_s15" name="公式" r:id="rId7" imgW="3745865" imgH="469900" progId="Equation.3">
                  <p:embed/>
                </p:oleObj>
              </mc:Choice>
              <mc:Fallback>
                <p:oleObj name="公式" r:id="rId7" imgW="3745865" imgH="469900" progId="Equation.3">
                  <p:embed/>
                  <p:pic>
                    <p:nvPicPr>
                      <p:cNvPr id="0" name="图片 1040"/>
                      <p:cNvPicPr>
                        <a:picLocks noChangeAspect="1" noChangeArrowheads="1"/>
                      </p:cNvPicPr>
                      <p:nvPr/>
                    </p:nvPicPr>
                    <p:blipFill>
                      <a:blip r:embed="rId8"/>
                      <a:srcRect/>
                      <a:stretch>
                        <a:fillRect/>
                      </a:stretch>
                    </p:blipFill>
                    <p:spPr bwMode="auto">
                      <a:xfrm>
                        <a:off x="6315075" y="5742305"/>
                        <a:ext cx="5761355" cy="723265"/>
                      </a:xfrm>
                      <a:prstGeom prst="rect">
                        <a:avLst/>
                      </a:prstGeom>
                    </p:spPr>
                  </p:pic>
                </p:oleObj>
              </mc:Fallback>
            </mc:AlternateContent>
          </a:graphicData>
        </a:graphic>
      </p:graphicFrame>
      <p:graphicFrame>
        <p:nvGraphicFramePr>
          <p:cNvPr id="18" name="对象 17">
            <a:hlinkClick r:id="" action="ppaction://ole?verb="/>
          </p:cNvPr>
          <p:cNvGraphicFramePr>
            <a:graphicFrameLocks noChangeAspect="1"/>
          </p:cNvGraphicFramePr>
          <p:nvPr/>
        </p:nvGraphicFramePr>
        <p:xfrm>
          <a:off x="6555740" y="2975610"/>
          <a:ext cx="3616325" cy="723265"/>
        </p:xfrm>
        <a:graphic>
          <a:graphicData uri="http://schemas.openxmlformats.org/presentationml/2006/ole">
            <mc:AlternateContent xmlns:mc="http://schemas.openxmlformats.org/markup-compatibility/2006">
              <mc:Choice xmlns:v="urn:schemas-microsoft-com:vml" Requires="v">
                <p:oleObj spid="_x0000_s1025" name="" r:id="rId9" imgW="2286000" imgH="457200" progId="Equation.KSEE3">
                  <p:embed/>
                </p:oleObj>
              </mc:Choice>
              <mc:Fallback>
                <p:oleObj name="" r:id="rId9" imgW="2286000" imgH="457200" progId="Equation.KSEE3">
                  <p:embed/>
                  <p:pic>
                    <p:nvPicPr>
                      <p:cNvPr id="0" name="图片 1024"/>
                      <p:cNvPicPr/>
                      <p:nvPr/>
                    </p:nvPicPr>
                    <p:blipFill>
                      <a:blip r:embed="rId10"/>
                      <a:stretch>
                        <a:fillRect/>
                      </a:stretch>
                    </p:blipFill>
                    <p:spPr>
                      <a:xfrm>
                        <a:off x="6555740" y="2975610"/>
                        <a:ext cx="3616325" cy="723265"/>
                      </a:xfrm>
                      <a:prstGeom prst="rect">
                        <a:avLst/>
                      </a:prstGeom>
                    </p:spPr>
                  </p:pic>
                </p:oleObj>
              </mc:Fallback>
            </mc:AlternateContent>
          </a:graphicData>
        </a:graphic>
      </p:graphicFrame>
      <p:graphicFrame>
        <p:nvGraphicFramePr>
          <p:cNvPr id="19" name="内容占位符 3">
            <a:hlinkClick r:id="" action="ppaction://ole?verb=1"/>
          </p:cNvPr>
          <p:cNvGraphicFramePr>
            <a:graphicFrameLocks noChangeAspect="1"/>
          </p:cNvGraphicFramePr>
          <p:nvPr/>
        </p:nvGraphicFramePr>
        <p:xfrm>
          <a:off x="6555910" y="3867854"/>
          <a:ext cx="4554855" cy="820420"/>
        </p:xfrm>
        <a:graphic>
          <a:graphicData uri="http://schemas.openxmlformats.org/presentationml/2006/ole">
            <mc:AlternateContent xmlns:mc="http://schemas.openxmlformats.org/markup-compatibility/2006">
              <mc:Choice xmlns:v="urn:schemas-microsoft-com:vml" Requires="v">
                <p:oleObj spid="_x0000_s20" name="公式" r:id="rId11" imgW="2540000" imgH="457200" progId="Equation.3">
                  <p:embed/>
                </p:oleObj>
              </mc:Choice>
              <mc:Fallback>
                <p:oleObj name="公式" r:id="rId11" imgW="2540000" imgH="457200" progId="Equation.3">
                  <p:embed/>
                  <p:pic>
                    <p:nvPicPr>
                      <p:cNvPr id="0" name="图片 1040"/>
                      <p:cNvPicPr>
                        <a:picLocks noChangeAspect="1" noChangeArrowheads="1"/>
                      </p:cNvPicPr>
                      <p:nvPr/>
                    </p:nvPicPr>
                    <p:blipFill>
                      <a:blip r:embed="rId4"/>
                      <a:srcRect/>
                      <a:stretch>
                        <a:fillRect/>
                      </a:stretch>
                    </p:blipFill>
                    <p:spPr bwMode="auto">
                      <a:xfrm>
                        <a:off x="6555910" y="3867854"/>
                        <a:ext cx="4554855" cy="820420"/>
                      </a:xfrm>
                      <a:prstGeom prst="rect">
                        <a:avLst/>
                      </a:prstGeom>
                    </p:spPr>
                  </p:pic>
                </p:oleObj>
              </mc:Fallback>
            </mc:AlternateContent>
          </a:graphicData>
        </a:graphic>
      </p:graphicFrame>
      <p:graphicFrame>
        <p:nvGraphicFramePr>
          <p:cNvPr id="21" name="内容占位符 3">
            <a:hlinkClick r:id="" action="ppaction://ole?verb=1"/>
          </p:cNvPr>
          <p:cNvGraphicFramePr>
            <a:graphicFrameLocks noChangeAspect="1"/>
          </p:cNvGraphicFramePr>
          <p:nvPr/>
        </p:nvGraphicFramePr>
        <p:xfrm>
          <a:off x="6509873" y="4688274"/>
          <a:ext cx="4646930" cy="820420"/>
        </p:xfrm>
        <a:graphic>
          <a:graphicData uri="http://schemas.openxmlformats.org/presentationml/2006/ole">
            <mc:AlternateContent xmlns:mc="http://schemas.openxmlformats.org/markup-compatibility/2006">
              <mc:Choice xmlns:v="urn:schemas-microsoft-com:vml" Requires="v">
                <p:oleObj spid="_x0000_s22" name="公式" r:id="rId12" imgW="2590800" imgH="457200" progId="Equation.3">
                  <p:embed/>
                </p:oleObj>
              </mc:Choice>
              <mc:Fallback>
                <p:oleObj name="公式" r:id="rId12" imgW="2590800" imgH="457200" progId="Equation.3">
                  <p:embed/>
                  <p:pic>
                    <p:nvPicPr>
                      <p:cNvPr id="0" name="图片 1040"/>
                      <p:cNvPicPr>
                        <a:picLocks noChangeAspect="1" noChangeArrowheads="1"/>
                      </p:cNvPicPr>
                      <p:nvPr/>
                    </p:nvPicPr>
                    <p:blipFill>
                      <a:blip r:embed="rId13"/>
                      <a:srcRect/>
                      <a:stretch>
                        <a:fillRect/>
                      </a:stretch>
                    </p:blipFill>
                    <p:spPr bwMode="auto">
                      <a:xfrm>
                        <a:off x="6509873" y="4688274"/>
                        <a:ext cx="4646930" cy="820420"/>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8769824" cy="453741"/>
          </a:xfrm>
        </p:spPr>
        <p:txBody>
          <a:bodyPr>
            <a:normAutofit fontScale="90000"/>
          </a:bodyPr>
          <a:lstStyle/>
          <a:p>
            <a:r>
              <a:rPr lang="zh-CN" altLang="en-US" dirty="0" smtClean="0"/>
              <a:t>习题一</a:t>
            </a:r>
            <a:endParaRPr lang="zh-CN" altLang="en-US" dirty="0"/>
          </a:p>
        </p:txBody>
      </p:sp>
      <p:sp>
        <p:nvSpPr>
          <p:cNvPr id="3" name="内容占位符 2"/>
          <p:cNvSpPr>
            <a:spLocks noGrp="1"/>
          </p:cNvSpPr>
          <p:nvPr>
            <p:ph idx="1"/>
          </p:nvPr>
        </p:nvSpPr>
        <p:spPr>
          <a:xfrm>
            <a:off x="204716" y="1405719"/>
            <a:ext cx="11805314" cy="5104263"/>
          </a:xfrm>
        </p:spPr>
        <p:txBody>
          <a:bodyPr/>
          <a:lstStyle/>
          <a:p>
            <a:pPr marL="0" indent="0">
              <a:buNone/>
            </a:pPr>
            <a:r>
              <a:rPr lang="zh-CN" altLang="zh-CN" b="1" dirty="0" smtClean="0"/>
              <a:t>问题</a:t>
            </a:r>
            <a:r>
              <a:rPr lang="en-US" altLang="zh-CN" b="1" dirty="0" smtClean="0"/>
              <a:t>2 </a:t>
            </a:r>
            <a:r>
              <a:rPr lang="zh-CN" altLang="zh-CN" b="1" dirty="0" smtClean="0"/>
              <a:t>：</a:t>
            </a:r>
            <a:r>
              <a:rPr lang="en-US" altLang="zh-CN" b="1" dirty="0" smtClean="0"/>
              <a:t>(</a:t>
            </a:r>
            <a:r>
              <a:rPr lang="zh-CN" altLang="zh-CN" b="1" dirty="0" smtClean="0"/>
              <a:t>傅里叶变换</a:t>
            </a:r>
            <a:r>
              <a:rPr lang="en-US" altLang="zh-CN" b="1" dirty="0" smtClean="0"/>
              <a:t>)</a:t>
            </a:r>
            <a:br>
              <a:rPr lang="en-US" altLang="zh-CN" dirty="0" smtClean="0"/>
            </a:br>
            <a:r>
              <a:rPr lang="zh-CN" altLang="zh-CN" dirty="0" smtClean="0"/>
              <a:t>求下列信号的傅立叶变换</a:t>
            </a:r>
            <a:endParaRPr lang="zh-CN" altLang="zh-CN" dirty="0" smtClean="0"/>
          </a:p>
          <a:p>
            <a:pPr marL="0" indent="0">
              <a:buNone/>
            </a:pPr>
            <a:endParaRPr lang="zh-CN" altLang="en-US" dirty="0"/>
          </a:p>
        </p:txBody>
      </p:sp>
      <p:sp>
        <p:nvSpPr>
          <p:cNvPr id="4" name="矩形 3"/>
          <p:cNvSpPr/>
          <p:nvPr/>
        </p:nvSpPr>
        <p:spPr>
          <a:xfrm>
            <a:off x="0" y="1119116"/>
            <a:ext cx="12192000" cy="12283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graphicFrame>
        <p:nvGraphicFramePr>
          <p:cNvPr id="15" name="内容占位符 3">
            <a:hlinkClick r:id="" action="ppaction://ole?verb=1"/>
          </p:cNvPr>
          <p:cNvGraphicFramePr>
            <a:graphicFrameLocks noChangeAspect="1"/>
          </p:cNvGraphicFramePr>
          <p:nvPr/>
        </p:nvGraphicFramePr>
        <p:xfrm>
          <a:off x="571352" y="2470219"/>
          <a:ext cx="1866900" cy="410210"/>
        </p:xfrm>
        <a:graphic>
          <a:graphicData uri="http://schemas.openxmlformats.org/presentationml/2006/ole">
            <mc:AlternateContent xmlns:mc="http://schemas.openxmlformats.org/markup-compatibility/2006">
              <mc:Choice xmlns:v="urn:schemas-microsoft-com:vml" Requires="v">
                <p:oleObj spid="_x0000_s16" name="公式" r:id="rId1" imgW="1041400" imgH="228600" progId="Equation.3">
                  <p:embed/>
                </p:oleObj>
              </mc:Choice>
              <mc:Fallback>
                <p:oleObj name="公式" r:id="rId1" imgW="1041400" imgH="228600" progId="Equation.3">
                  <p:embed/>
                  <p:pic>
                    <p:nvPicPr>
                      <p:cNvPr id="0" name="图片 1040"/>
                      <p:cNvPicPr>
                        <a:picLocks noChangeAspect="1" noChangeArrowheads="1"/>
                      </p:cNvPicPr>
                      <p:nvPr/>
                    </p:nvPicPr>
                    <p:blipFill>
                      <a:blip r:embed="rId2"/>
                      <a:srcRect/>
                      <a:stretch>
                        <a:fillRect/>
                      </a:stretch>
                    </p:blipFill>
                    <p:spPr bwMode="auto">
                      <a:xfrm>
                        <a:off x="571352" y="2470219"/>
                        <a:ext cx="1866900" cy="410210"/>
                      </a:xfrm>
                      <a:prstGeom prst="rect">
                        <a:avLst/>
                      </a:prstGeom>
                    </p:spPr>
                  </p:pic>
                </p:oleObj>
              </mc:Fallback>
            </mc:AlternateContent>
          </a:graphicData>
        </a:graphic>
      </p:graphicFrame>
      <p:graphicFrame>
        <p:nvGraphicFramePr>
          <p:cNvPr id="5" name="对象 4">
            <a:hlinkClick r:id="" action="ppaction://ole?verb="/>
          </p:cNvPr>
          <p:cNvGraphicFramePr>
            <a:graphicFrameLocks noChangeAspect="1"/>
          </p:cNvGraphicFramePr>
          <p:nvPr/>
        </p:nvGraphicFramePr>
        <p:xfrm>
          <a:off x="5638800" y="3321050"/>
          <a:ext cx="914400" cy="215900"/>
        </p:xfrm>
        <a:graphic>
          <a:graphicData uri="http://schemas.openxmlformats.org/presentationml/2006/ole">
            <mc:AlternateContent xmlns:mc="http://schemas.openxmlformats.org/markup-compatibility/2006">
              <mc:Choice xmlns:v="urn:schemas-microsoft-com:vml" Requires="v">
                <p:oleObj spid="_x0000_s1025" name="" r:id="rId3" imgW="914400" imgH="215900" progId="Equation.KSEE3">
                  <p:embed/>
                </p:oleObj>
              </mc:Choice>
              <mc:Fallback>
                <p:oleObj name="" r:id="rId3" imgW="914400" imgH="215900" progId="Equation.KSEE3">
                  <p:embed/>
                  <p:pic>
                    <p:nvPicPr>
                      <p:cNvPr id="0" name="图片 1024"/>
                      <p:cNvPicPr/>
                      <p:nvPr/>
                    </p:nvPicPr>
                    <p:blipFill>
                      <a:blip r:embed="rId4"/>
                      <a:stretch>
                        <a:fillRect/>
                      </a:stretch>
                    </p:blipFill>
                    <p:spPr>
                      <a:xfrm>
                        <a:off x="5638800" y="3321050"/>
                        <a:ext cx="914400" cy="215900"/>
                      </a:xfrm>
                      <a:prstGeom prst="rect">
                        <a:avLst/>
                      </a:prstGeom>
                    </p:spPr>
                  </p:pic>
                </p:oleObj>
              </mc:Fallback>
            </mc:AlternateContent>
          </a:graphicData>
        </a:graphic>
      </p:graphicFrame>
      <p:graphicFrame>
        <p:nvGraphicFramePr>
          <p:cNvPr id="6" name="对象 5">
            <a:hlinkClick r:id="" action="ppaction://ole?verb="/>
          </p:cNvPr>
          <p:cNvGraphicFramePr>
            <a:graphicFrameLocks noChangeAspect="1"/>
          </p:cNvGraphicFramePr>
          <p:nvPr/>
        </p:nvGraphicFramePr>
        <p:xfrm>
          <a:off x="920115" y="3105150"/>
          <a:ext cx="4672965" cy="431800"/>
        </p:xfrm>
        <a:graphic>
          <a:graphicData uri="http://schemas.openxmlformats.org/presentationml/2006/ole">
            <mc:AlternateContent xmlns:mc="http://schemas.openxmlformats.org/markup-compatibility/2006">
              <mc:Choice xmlns:v="urn:schemas-microsoft-com:vml" Requires="v">
                <p:oleObj spid="_x0000_s1026" name="" r:id="rId5" imgW="2336800" imgH="215900" progId="Equation.KSEE3">
                  <p:embed/>
                </p:oleObj>
              </mc:Choice>
              <mc:Fallback>
                <p:oleObj name="" r:id="rId5" imgW="2336800" imgH="215900" progId="Equation.KSEE3">
                  <p:embed/>
                  <p:pic>
                    <p:nvPicPr>
                      <p:cNvPr id="0" name="图片 1025"/>
                      <p:cNvPicPr/>
                      <p:nvPr/>
                    </p:nvPicPr>
                    <p:blipFill>
                      <a:blip r:embed="rId6"/>
                      <a:stretch>
                        <a:fillRect/>
                      </a:stretch>
                    </p:blipFill>
                    <p:spPr>
                      <a:xfrm>
                        <a:off x="920115" y="3105150"/>
                        <a:ext cx="4672965" cy="431800"/>
                      </a:xfrm>
                      <a:prstGeom prst="rect">
                        <a:avLst/>
                      </a:prstGeom>
                    </p:spPr>
                  </p:pic>
                </p:oleObj>
              </mc:Fallback>
            </mc:AlternateContent>
          </a:graphicData>
        </a:graphic>
      </p:graphicFrame>
      <p:graphicFrame>
        <p:nvGraphicFramePr>
          <p:cNvPr id="7" name="对象 6">
            <a:hlinkClick r:id="" action="ppaction://ole?verb="/>
          </p:cNvPr>
          <p:cNvGraphicFramePr>
            <a:graphicFrameLocks noChangeAspect="1"/>
          </p:cNvGraphicFramePr>
          <p:nvPr/>
        </p:nvGraphicFramePr>
        <p:xfrm>
          <a:off x="966470" y="4467225"/>
          <a:ext cx="4672330" cy="454660"/>
        </p:xfrm>
        <a:graphic>
          <a:graphicData uri="http://schemas.openxmlformats.org/presentationml/2006/ole">
            <mc:AlternateContent xmlns:mc="http://schemas.openxmlformats.org/markup-compatibility/2006">
              <mc:Choice xmlns:v="urn:schemas-microsoft-com:vml" Requires="v">
                <p:oleObj spid="_x0000_s1027" name="" r:id="rId7" imgW="2349500" imgH="228600" progId="Equation.KSEE3">
                  <p:embed/>
                </p:oleObj>
              </mc:Choice>
              <mc:Fallback>
                <p:oleObj name="" r:id="rId7" imgW="2349500" imgH="228600" progId="Equation.KSEE3">
                  <p:embed/>
                  <p:pic>
                    <p:nvPicPr>
                      <p:cNvPr id="0" name="图片 1026"/>
                      <p:cNvPicPr/>
                      <p:nvPr/>
                    </p:nvPicPr>
                    <p:blipFill>
                      <a:blip r:embed="rId8"/>
                      <a:stretch>
                        <a:fillRect/>
                      </a:stretch>
                    </p:blipFill>
                    <p:spPr>
                      <a:xfrm>
                        <a:off x="966470" y="4467225"/>
                        <a:ext cx="4672330" cy="454660"/>
                      </a:xfrm>
                      <a:prstGeom prst="rect">
                        <a:avLst/>
                      </a:prstGeom>
                    </p:spPr>
                  </p:pic>
                </p:oleObj>
              </mc:Fallback>
            </mc:AlternateContent>
          </a:graphicData>
        </a:graphic>
      </p:graphicFrame>
      <p:sp>
        <p:nvSpPr>
          <p:cNvPr id="8" name="文本框 7"/>
          <p:cNvSpPr txBox="1"/>
          <p:nvPr/>
        </p:nvSpPr>
        <p:spPr>
          <a:xfrm>
            <a:off x="920115" y="3873500"/>
            <a:ext cx="1325880" cy="368300"/>
          </a:xfrm>
          <a:prstGeom prst="rect">
            <a:avLst/>
          </a:prstGeom>
          <a:noFill/>
        </p:spPr>
        <p:txBody>
          <a:bodyPr wrap="none" rtlCol="0">
            <a:spAutoFit/>
          </a:bodyPr>
          <a:p>
            <a:r>
              <a:rPr lang="zh-CN" altLang="en-US"/>
              <a:t>由频移性：</a:t>
            </a:r>
            <a:endParaRPr lang="zh-CN" altLang="en-US"/>
          </a:p>
        </p:txBody>
      </p:sp>
      <p:sp>
        <p:nvSpPr>
          <p:cNvPr id="11" name="文本框 10"/>
          <p:cNvSpPr txBox="1"/>
          <p:nvPr/>
        </p:nvSpPr>
        <p:spPr>
          <a:xfrm>
            <a:off x="2589530" y="2470150"/>
            <a:ext cx="984250" cy="368300"/>
          </a:xfrm>
          <a:prstGeom prst="rect">
            <a:avLst/>
          </a:prstGeom>
          <a:noFill/>
        </p:spPr>
        <p:txBody>
          <a:bodyPr wrap="none" rtlCol="0">
            <a:spAutoFit/>
          </a:bodyPr>
          <a:p>
            <a:r>
              <a:rPr lang="zh-CN" altLang="en-US"/>
              <a:t>（</a:t>
            </a:r>
            <a:r>
              <a:rPr lang="en-US" altLang="zh-CN"/>
              <a:t>2</a:t>
            </a:r>
            <a:r>
              <a:rPr lang="zh-CN" altLang="en-US"/>
              <a:t>分）</a:t>
            </a:r>
            <a:endParaRPr lang="zh-CN" altLang="en-US"/>
          </a:p>
        </p:txBody>
      </p:sp>
      <p:cxnSp>
        <p:nvCxnSpPr>
          <p:cNvPr id="9" name="直接连接符 8"/>
          <p:cNvCxnSpPr/>
          <p:nvPr/>
        </p:nvCxnSpPr>
        <p:spPr>
          <a:xfrm>
            <a:off x="6082030" y="2063115"/>
            <a:ext cx="0" cy="423418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graphicFrame>
        <p:nvGraphicFramePr>
          <p:cNvPr id="10" name="对象 9">
            <a:hlinkClick r:id="" action="ppaction://ole?verb="/>
          </p:cNvPr>
          <p:cNvGraphicFramePr>
            <a:graphicFrameLocks noChangeAspect="1"/>
          </p:cNvGraphicFramePr>
          <p:nvPr/>
        </p:nvGraphicFramePr>
        <p:xfrm>
          <a:off x="6553200" y="3124200"/>
          <a:ext cx="2634615" cy="412750"/>
        </p:xfrm>
        <a:graphic>
          <a:graphicData uri="http://schemas.openxmlformats.org/presentationml/2006/ole">
            <mc:AlternateContent xmlns:mc="http://schemas.openxmlformats.org/markup-compatibility/2006">
              <mc:Choice xmlns:v="urn:schemas-microsoft-com:vml" Requires="v">
                <p:oleObj spid="_x0000_s12" name="" r:id="rId9" imgW="1459865" imgH="228600" progId="Equation.KSEE3">
                  <p:embed/>
                </p:oleObj>
              </mc:Choice>
              <mc:Fallback>
                <p:oleObj name="" r:id="rId9" imgW="1459865" imgH="228600" progId="Equation.KSEE3">
                  <p:embed/>
                  <p:pic>
                    <p:nvPicPr>
                      <p:cNvPr id="0" name="图片 1025"/>
                      <p:cNvPicPr/>
                      <p:nvPr/>
                    </p:nvPicPr>
                    <p:blipFill>
                      <a:blip r:embed="rId10"/>
                      <a:stretch>
                        <a:fillRect/>
                      </a:stretch>
                    </p:blipFill>
                    <p:spPr>
                      <a:xfrm>
                        <a:off x="6553200" y="3124200"/>
                        <a:ext cx="2634615" cy="412750"/>
                      </a:xfrm>
                      <a:prstGeom prst="rect">
                        <a:avLst/>
                      </a:prstGeom>
                    </p:spPr>
                  </p:pic>
                </p:oleObj>
              </mc:Fallback>
            </mc:AlternateContent>
          </a:graphicData>
        </a:graphic>
      </p:graphicFrame>
      <p:graphicFrame>
        <p:nvGraphicFramePr>
          <p:cNvPr id="13" name="对象 12">
            <a:hlinkClick r:id="" action="ppaction://ole?verb="/>
          </p:cNvPr>
          <p:cNvGraphicFramePr>
            <a:graphicFrameLocks noChangeAspect="1"/>
          </p:cNvGraphicFramePr>
          <p:nvPr/>
        </p:nvGraphicFramePr>
        <p:xfrm>
          <a:off x="6553200" y="4921568"/>
          <a:ext cx="5152390" cy="1261745"/>
        </p:xfrm>
        <a:graphic>
          <a:graphicData uri="http://schemas.openxmlformats.org/presentationml/2006/ole">
            <mc:AlternateContent xmlns:mc="http://schemas.openxmlformats.org/markup-compatibility/2006">
              <mc:Choice xmlns:v="urn:schemas-microsoft-com:vml" Requires="v">
                <p:oleObj spid="_x0000_s14" name="" r:id="rId11" imgW="2590800" imgH="634365" progId="Equation.KSEE3">
                  <p:embed/>
                </p:oleObj>
              </mc:Choice>
              <mc:Fallback>
                <p:oleObj name="" r:id="rId11" imgW="2590800" imgH="634365" progId="Equation.KSEE3">
                  <p:embed/>
                  <p:pic>
                    <p:nvPicPr>
                      <p:cNvPr id="0" name="图片 1026"/>
                      <p:cNvPicPr/>
                      <p:nvPr/>
                    </p:nvPicPr>
                    <p:blipFill>
                      <a:blip r:embed="rId12"/>
                      <a:stretch>
                        <a:fillRect/>
                      </a:stretch>
                    </p:blipFill>
                    <p:spPr>
                      <a:xfrm>
                        <a:off x="6553200" y="4921568"/>
                        <a:ext cx="5152390" cy="1261745"/>
                      </a:xfrm>
                      <a:prstGeom prst="rect">
                        <a:avLst/>
                      </a:prstGeom>
                    </p:spPr>
                  </p:pic>
                </p:oleObj>
              </mc:Fallback>
            </mc:AlternateContent>
          </a:graphicData>
        </a:graphic>
      </p:graphicFrame>
      <p:graphicFrame>
        <p:nvGraphicFramePr>
          <p:cNvPr id="17" name="对象 16">
            <a:hlinkClick r:id="" action="ppaction://ole?verb="/>
          </p:cNvPr>
          <p:cNvGraphicFramePr>
            <a:graphicFrameLocks noChangeAspect="1"/>
          </p:cNvGraphicFramePr>
          <p:nvPr/>
        </p:nvGraphicFramePr>
        <p:xfrm>
          <a:off x="6553200" y="3763010"/>
          <a:ext cx="4424045" cy="389890"/>
        </p:xfrm>
        <a:graphic>
          <a:graphicData uri="http://schemas.openxmlformats.org/presentationml/2006/ole">
            <mc:AlternateContent xmlns:mc="http://schemas.openxmlformats.org/markup-compatibility/2006">
              <mc:Choice xmlns:v="urn:schemas-microsoft-com:vml" Requires="v">
                <p:oleObj spid="_x0000_s18" name="" r:id="rId13" imgW="2451100" imgH="215900" progId="Equation.KSEE3">
                  <p:embed/>
                </p:oleObj>
              </mc:Choice>
              <mc:Fallback>
                <p:oleObj name="" r:id="rId13" imgW="2451100" imgH="215900" progId="Equation.KSEE3">
                  <p:embed/>
                  <p:pic>
                    <p:nvPicPr>
                      <p:cNvPr id="0" name="图片 1025"/>
                      <p:cNvPicPr/>
                      <p:nvPr/>
                    </p:nvPicPr>
                    <p:blipFill>
                      <a:blip r:embed="rId14"/>
                      <a:stretch>
                        <a:fillRect/>
                      </a:stretch>
                    </p:blipFill>
                    <p:spPr>
                      <a:xfrm>
                        <a:off x="6553200" y="3763010"/>
                        <a:ext cx="4424045" cy="389890"/>
                      </a:xfrm>
                      <a:prstGeom prst="rect">
                        <a:avLst/>
                      </a:prstGeom>
                    </p:spPr>
                  </p:pic>
                </p:oleObj>
              </mc:Fallback>
            </mc:AlternateContent>
          </a:graphicData>
        </a:graphic>
      </p:graphicFrame>
      <p:sp>
        <p:nvSpPr>
          <p:cNvPr id="19" name="文本框 18"/>
          <p:cNvSpPr txBox="1"/>
          <p:nvPr/>
        </p:nvSpPr>
        <p:spPr>
          <a:xfrm>
            <a:off x="6553200" y="4353560"/>
            <a:ext cx="1554480" cy="368300"/>
          </a:xfrm>
          <a:prstGeom prst="rect">
            <a:avLst/>
          </a:prstGeom>
          <a:noFill/>
        </p:spPr>
        <p:txBody>
          <a:bodyPr wrap="none" rtlCol="0">
            <a:spAutoFit/>
          </a:bodyPr>
          <a:p>
            <a:r>
              <a:rPr lang="zh-CN" altLang="en-US"/>
              <a:t>由卷积特性：</a:t>
            </a:r>
            <a:endParaRPr lang="zh-CN"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8769824" cy="453741"/>
          </a:xfrm>
        </p:spPr>
        <p:txBody>
          <a:bodyPr>
            <a:normAutofit fontScale="90000"/>
          </a:bodyPr>
          <a:lstStyle/>
          <a:p>
            <a:r>
              <a:rPr lang="zh-CN" altLang="en-US" dirty="0" smtClean="0"/>
              <a:t>习题一</a:t>
            </a:r>
            <a:endParaRPr lang="zh-CN" altLang="en-US" dirty="0"/>
          </a:p>
        </p:txBody>
      </p:sp>
      <p:sp>
        <p:nvSpPr>
          <p:cNvPr id="3" name="内容占位符 2"/>
          <p:cNvSpPr>
            <a:spLocks noGrp="1"/>
          </p:cNvSpPr>
          <p:nvPr>
            <p:ph idx="1"/>
          </p:nvPr>
        </p:nvSpPr>
        <p:spPr>
          <a:xfrm>
            <a:off x="204716" y="1405719"/>
            <a:ext cx="11805314" cy="5104263"/>
          </a:xfrm>
        </p:spPr>
        <p:txBody>
          <a:bodyPr/>
          <a:lstStyle/>
          <a:p>
            <a:pPr marL="0" indent="0">
              <a:buNone/>
            </a:pPr>
            <a:r>
              <a:rPr lang="zh-CN" altLang="zh-CN" b="1" dirty="0" smtClean="0"/>
              <a:t>问题</a:t>
            </a:r>
            <a:r>
              <a:rPr lang="en-US" altLang="zh-CN" b="1" dirty="0" smtClean="0"/>
              <a:t>2 </a:t>
            </a:r>
            <a:r>
              <a:rPr lang="zh-CN" altLang="zh-CN" b="1" dirty="0" smtClean="0"/>
              <a:t>：</a:t>
            </a:r>
            <a:r>
              <a:rPr lang="en-US" altLang="zh-CN" b="1" dirty="0" smtClean="0"/>
              <a:t>(</a:t>
            </a:r>
            <a:r>
              <a:rPr lang="zh-CN" altLang="zh-CN" b="1" dirty="0" smtClean="0"/>
              <a:t>傅里叶变换</a:t>
            </a:r>
            <a:r>
              <a:rPr lang="en-US" altLang="zh-CN" b="1" dirty="0" smtClean="0"/>
              <a:t>)</a:t>
            </a:r>
            <a:br>
              <a:rPr lang="en-US" altLang="zh-CN" dirty="0" smtClean="0"/>
            </a:br>
            <a:r>
              <a:rPr lang="zh-CN" altLang="zh-CN" dirty="0" smtClean="0"/>
              <a:t>求下列信号的傅立叶变换</a:t>
            </a:r>
            <a:endParaRPr lang="zh-CN" altLang="zh-CN" dirty="0" smtClean="0"/>
          </a:p>
          <a:p>
            <a:pPr marL="0" indent="0">
              <a:buNone/>
            </a:pPr>
            <a:endParaRPr lang="zh-CN" altLang="en-US" dirty="0"/>
          </a:p>
        </p:txBody>
      </p:sp>
      <p:sp>
        <p:nvSpPr>
          <p:cNvPr id="4" name="矩形 3"/>
          <p:cNvSpPr/>
          <p:nvPr/>
        </p:nvSpPr>
        <p:spPr>
          <a:xfrm>
            <a:off x="0" y="1119116"/>
            <a:ext cx="12192000" cy="12283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graphicFrame>
        <p:nvGraphicFramePr>
          <p:cNvPr id="17" name="内容占位符 3">
            <a:hlinkClick r:id="" action="ppaction://ole?verb=1"/>
          </p:cNvPr>
          <p:cNvGraphicFramePr>
            <a:graphicFrameLocks noChangeAspect="1"/>
          </p:cNvGraphicFramePr>
          <p:nvPr/>
        </p:nvGraphicFramePr>
        <p:xfrm>
          <a:off x="525315" y="2433071"/>
          <a:ext cx="3505835" cy="819785"/>
        </p:xfrm>
        <a:graphic>
          <a:graphicData uri="http://schemas.openxmlformats.org/presentationml/2006/ole">
            <mc:AlternateContent xmlns:mc="http://schemas.openxmlformats.org/markup-compatibility/2006">
              <mc:Choice xmlns:v="urn:schemas-microsoft-com:vml" Requires="v">
                <p:oleObj spid="_x0000_s18" name="公式" r:id="rId1" imgW="1955800" imgH="457200" progId="Equation.3">
                  <p:embed/>
                </p:oleObj>
              </mc:Choice>
              <mc:Fallback>
                <p:oleObj name="公式" r:id="rId1" imgW="1955800" imgH="457200" progId="Equation.3">
                  <p:embed/>
                  <p:pic>
                    <p:nvPicPr>
                      <p:cNvPr id="0" name="图片 1040"/>
                      <p:cNvPicPr>
                        <a:picLocks noChangeAspect="1" noChangeArrowheads="1"/>
                      </p:cNvPicPr>
                      <p:nvPr/>
                    </p:nvPicPr>
                    <p:blipFill>
                      <a:blip r:embed="rId2"/>
                      <a:srcRect/>
                      <a:stretch>
                        <a:fillRect/>
                      </a:stretch>
                    </p:blipFill>
                    <p:spPr bwMode="auto">
                      <a:xfrm>
                        <a:off x="525315" y="2433071"/>
                        <a:ext cx="3505835" cy="819785"/>
                      </a:xfrm>
                      <a:prstGeom prst="rect">
                        <a:avLst/>
                      </a:prstGeom>
                    </p:spPr>
                  </p:pic>
                </p:oleObj>
              </mc:Fallback>
            </mc:AlternateContent>
          </a:graphicData>
        </a:graphic>
      </p:graphicFrame>
      <p:graphicFrame>
        <p:nvGraphicFramePr>
          <p:cNvPr id="6" name="对象 5">
            <a:hlinkClick r:id="" action="ppaction://ole?verb="/>
          </p:cNvPr>
          <p:cNvGraphicFramePr>
            <a:graphicFrameLocks noChangeAspect="1"/>
          </p:cNvGraphicFramePr>
          <p:nvPr/>
        </p:nvGraphicFramePr>
        <p:xfrm>
          <a:off x="1009968" y="3747770"/>
          <a:ext cx="3657600" cy="914400"/>
        </p:xfrm>
        <a:graphic>
          <a:graphicData uri="http://schemas.openxmlformats.org/presentationml/2006/ole">
            <mc:AlternateContent xmlns:mc="http://schemas.openxmlformats.org/markup-compatibility/2006">
              <mc:Choice xmlns:v="urn:schemas-microsoft-com:vml" Requires="v">
                <p:oleObj spid="_x0000_s1026" name="" r:id="rId3" imgW="1828800" imgH="457200" progId="Equation.KSEE3">
                  <p:embed/>
                </p:oleObj>
              </mc:Choice>
              <mc:Fallback>
                <p:oleObj name="" r:id="rId3" imgW="1828800" imgH="457200" progId="Equation.KSEE3">
                  <p:embed/>
                  <p:pic>
                    <p:nvPicPr>
                      <p:cNvPr id="0" name="图片 1025"/>
                      <p:cNvPicPr/>
                      <p:nvPr/>
                    </p:nvPicPr>
                    <p:blipFill>
                      <a:blip r:embed="rId4"/>
                      <a:stretch>
                        <a:fillRect/>
                      </a:stretch>
                    </p:blipFill>
                    <p:spPr>
                      <a:xfrm>
                        <a:off x="1009968" y="3747770"/>
                        <a:ext cx="3657600" cy="914400"/>
                      </a:xfrm>
                      <a:prstGeom prst="rect">
                        <a:avLst/>
                      </a:prstGeom>
                    </p:spPr>
                  </p:pic>
                </p:oleObj>
              </mc:Fallback>
            </mc:AlternateContent>
          </a:graphicData>
        </a:graphic>
      </p:graphicFrame>
      <p:graphicFrame>
        <p:nvGraphicFramePr>
          <p:cNvPr id="5" name="对象 4">
            <a:hlinkClick r:id="" action="ppaction://ole?verb="/>
          </p:cNvPr>
          <p:cNvGraphicFramePr>
            <a:graphicFrameLocks noChangeAspect="1"/>
          </p:cNvGraphicFramePr>
          <p:nvPr/>
        </p:nvGraphicFramePr>
        <p:xfrm>
          <a:off x="1009968" y="5156835"/>
          <a:ext cx="6705600" cy="863600"/>
        </p:xfrm>
        <a:graphic>
          <a:graphicData uri="http://schemas.openxmlformats.org/presentationml/2006/ole">
            <mc:AlternateContent xmlns:mc="http://schemas.openxmlformats.org/markup-compatibility/2006">
              <mc:Choice xmlns:v="urn:schemas-microsoft-com:vml" Requires="v">
                <p:oleObj spid="_x0000_s7" name="" r:id="rId5" imgW="3352800" imgH="431800" progId="Equation.KSEE3">
                  <p:embed/>
                </p:oleObj>
              </mc:Choice>
              <mc:Fallback>
                <p:oleObj name="" r:id="rId5" imgW="3352800" imgH="431800" progId="Equation.KSEE3">
                  <p:embed/>
                  <p:pic>
                    <p:nvPicPr>
                      <p:cNvPr id="0" name="图片 1025"/>
                      <p:cNvPicPr/>
                      <p:nvPr/>
                    </p:nvPicPr>
                    <p:blipFill>
                      <a:blip r:embed="rId6"/>
                      <a:stretch>
                        <a:fillRect/>
                      </a:stretch>
                    </p:blipFill>
                    <p:spPr>
                      <a:xfrm>
                        <a:off x="1009968" y="5156835"/>
                        <a:ext cx="6705600" cy="863600"/>
                      </a:xfrm>
                      <a:prstGeom prst="rect">
                        <a:avLst/>
                      </a:prstGeom>
                    </p:spPr>
                  </p:pic>
                </p:oleObj>
              </mc:Fallback>
            </mc:AlternateContent>
          </a:graphicData>
        </a:graphic>
      </p:graphicFrame>
      <p:sp>
        <p:nvSpPr>
          <p:cNvPr id="11" name="文本框 10"/>
          <p:cNvSpPr txBox="1"/>
          <p:nvPr/>
        </p:nvSpPr>
        <p:spPr>
          <a:xfrm>
            <a:off x="4342130" y="2658745"/>
            <a:ext cx="984250" cy="368300"/>
          </a:xfrm>
          <a:prstGeom prst="rect">
            <a:avLst/>
          </a:prstGeom>
          <a:noFill/>
        </p:spPr>
        <p:txBody>
          <a:bodyPr wrap="none" rtlCol="0">
            <a:spAutoFit/>
          </a:bodyPr>
          <a:p>
            <a:r>
              <a:rPr lang="zh-CN" altLang="en-US"/>
              <a:t>（</a:t>
            </a:r>
            <a:r>
              <a:rPr lang="en-US" altLang="zh-CN"/>
              <a:t>1</a:t>
            </a:r>
            <a:r>
              <a:rPr lang="zh-CN" altLang="en-US"/>
              <a:t>分）</a:t>
            </a:r>
            <a:endParaRPr lang="zh-CN"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8769824" cy="453741"/>
          </a:xfrm>
        </p:spPr>
        <p:txBody>
          <a:bodyPr>
            <a:normAutofit fontScale="90000"/>
          </a:bodyPr>
          <a:lstStyle/>
          <a:p>
            <a:r>
              <a:rPr lang="zh-CN" altLang="en-US" dirty="0"/>
              <a:t>习题二</a:t>
            </a:r>
            <a:endParaRPr lang="zh-CN" altLang="en-US" dirty="0"/>
          </a:p>
        </p:txBody>
      </p:sp>
      <mc:AlternateContent xmlns:mc="http://schemas.openxmlformats.org/markup-compatibility/2006">
        <mc:Choice xmlns:a14="http://schemas.microsoft.com/office/drawing/2010/main" Requires="a14">
          <p:sp>
            <p:nvSpPr>
              <p:cNvPr id="3" name="内容占位符 2"/>
              <p:cNvSpPr>
                <a:spLocks noGrp="1"/>
              </p:cNvSpPr>
              <p:nvPr>
                <p:ph idx="1"/>
              </p:nvPr>
            </p:nvSpPr>
            <p:spPr>
              <a:xfrm>
                <a:off x="0" y="1241947"/>
                <a:ext cx="12192000" cy="5268036"/>
              </a:xfrm>
            </p:spPr>
            <p:txBody>
              <a:bodyPr>
                <a:normAutofit/>
              </a:bodyPr>
              <a:lstStyle/>
              <a:p>
                <a:pPr marL="0" indent="0">
                  <a:lnSpc>
                    <a:spcPct val="100000"/>
                  </a:lnSpc>
                  <a:buNone/>
                </a:pPr>
                <a:r>
                  <a:rPr lang="zh-CN" altLang="zh-CN" b="1" dirty="0"/>
                  <a:t>问题</a:t>
                </a:r>
                <a:r>
                  <a:rPr lang="en-US" altLang="zh-CN" b="1" dirty="0"/>
                  <a:t>1</a:t>
                </a:r>
                <a:r>
                  <a:rPr lang="zh-CN" altLang="zh-CN" b="1" dirty="0"/>
                  <a:t>：（线性滤波</a:t>
                </a:r>
                <a:r>
                  <a:rPr lang="en-US" altLang="zh-CN" b="1" dirty="0">
                    <a:effectLst/>
                  </a:rPr>
                  <a:t>)</a:t>
                </a:r>
                <a:br>
                  <a:rPr lang="en-US" altLang="zh-CN" dirty="0">
                    <a:effectLst/>
                  </a:rPr>
                </a:br>
                <a:r>
                  <a:rPr lang="zh-CN" altLang="zh-CN" dirty="0"/>
                  <a:t>基于邻域运算的图像处理算法</a:t>
                </a:r>
                <a:r>
                  <a:rPr lang="en-US" altLang="zh-CN" dirty="0"/>
                  <a:t>---</a:t>
                </a:r>
                <a:r>
                  <a:rPr lang="zh-CN" altLang="zh-CN" dirty="0"/>
                  <a:t>线性滤波。输入的二值图像如图</a:t>
                </a:r>
                <a:r>
                  <a:rPr lang="en-US" altLang="zh-CN" dirty="0"/>
                  <a:t>a</a:t>
                </a:r>
                <a:r>
                  <a:rPr lang="zh-CN" altLang="zh-CN" dirty="0"/>
                  <a:t>所示，其中</a:t>
                </a:r>
                <a:r>
                  <a:rPr lang="en-US" altLang="zh-CN" dirty="0"/>
                  <a:t>,</a:t>
                </a:r>
                <a:r>
                  <a:rPr lang="zh-CN" altLang="zh-CN" dirty="0"/>
                  <a:t>目标部分如阴影像素所示（像素值为</a:t>
                </a:r>
                <a:r>
                  <a:rPr lang="en-US" altLang="zh-CN" dirty="0"/>
                  <a:t>1)</a:t>
                </a:r>
                <a:r>
                  <a:rPr lang="zh-CN" altLang="zh-CN" dirty="0"/>
                  <a:t>，背景部分如空白像素所示</a:t>
                </a:r>
                <a:r>
                  <a:rPr lang="zh-CN" altLang="en-US" dirty="0"/>
                  <a:t>（</a:t>
                </a:r>
                <a:r>
                  <a:rPr lang="zh-CN" altLang="zh-CN" dirty="0"/>
                  <a:t>像素值为</a:t>
                </a:r>
                <a:r>
                  <a:rPr lang="en-US" altLang="zh-CN" dirty="0"/>
                  <a:t>0</a:t>
                </a:r>
                <a:r>
                  <a:rPr lang="zh-CN" altLang="zh-CN" dirty="0"/>
                  <a:t>）</a:t>
                </a:r>
                <a:r>
                  <a:rPr lang="zh-CN" altLang="en-US" dirty="0"/>
                  <a:t>。</a:t>
                </a:r>
                <a:r>
                  <a:rPr lang="zh-CN" altLang="zh-CN" dirty="0"/>
                  <a:t>采用如下图所示的 </a:t>
                </a:r>
                <a14:m>
                  <m:oMath xmlns:m="http://schemas.openxmlformats.org/officeDocument/2006/math">
                    <m:r>
                      <a:rPr lang="en-US" altLang="zh-CN" b="0" i="1"/>
                      <m:t>3×3 </m:t>
                    </m:r>
                  </m:oMath>
                </a14:m>
                <a:r>
                  <a:rPr lang="zh-CN" altLang="zh-CN" dirty="0"/>
                  <a:t>模板对输入图像进行线性滤波操作，请给出输出结果（在图</a:t>
                </a:r>
                <a:r>
                  <a:rPr lang="en-US" altLang="zh-CN" dirty="0"/>
                  <a:t>b</a:t>
                </a:r>
                <a:r>
                  <a:rPr lang="zh-CN" altLang="zh-CN" dirty="0"/>
                  <a:t>中画出）。</a:t>
                </a:r>
              </a:p>
              <a:p>
                <a:pPr marL="0" indent="0">
                  <a:buNone/>
                </a:pPr>
                <a:endParaRPr lang="en-US" altLang="zh-CN" dirty="0"/>
              </a:p>
              <a:p>
                <a:pPr marL="0" indent="0">
                  <a:buNone/>
                </a:pPr>
                <a:endParaRPr lang="zh-CN" altLang="zh-CN" dirty="0">
                  <a:effectLst/>
                </a:endParaRPr>
              </a:p>
              <a:p>
                <a:pPr marL="0" indent="0">
                  <a:buNone/>
                </a:pPr>
                <a:endParaRPr lang="zh-CN" altLang="en-US" dirty="0"/>
              </a:p>
            </p:txBody>
          </p:sp>
        </mc:Choice>
        <mc:Fallback>
          <p:sp>
            <p:nvSpPr>
              <p:cNvPr id="3" name="内容占位符 2"/>
              <p:cNvSpPr>
                <a:spLocks noGrp="1" noRot="1" noChangeAspect="1" noMove="1" noResize="1" noEditPoints="1" noAdjustHandles="1" noChangeArrowheads="1" noChangeShapeType="1" noTextEdit="1"/>
              </p:cNvSpPr>
              <p:nvPr>
                <p:ph idx="1"/>
              </p:nvPr>
            </p:nvSpPr>
            <p:spPr>
              <a:xfrm>
                <a:off x="0" y="1241947"/>
                <a:ext cx="12192000" cy="5268036"/>
              </a:xfrm>
              <a:blipFill rotWithShape="1">
                <a:blip r:embed="rId1"/>
                <a:stretch>
                  <a:fillRect l="-1000" t="-1389"/>
                </a:stretch>
              </a:blipFill>
            </p:spPr>
            <p:txBody>
              <a:bodyPr/>
              <a:lstStyle/>
              <a:p>
                <a:r>
                  <a:rPr lang="zh-CN" altLang="en-US">
                    <a:noFill/>
                  </a:rPr>
                  <a:t> </a:t>
                </a:r>
                <a:endParaRPr lang="zh-CN" altLang="en-US">
                  <a:noFill/>
                </a:endParaRPr>
              </a:p>
            </p:txBody>
          </p:sp>
        </mc:Fallback>
      </mc:AlternateContent>
      <p:sp>
        <p:nvSpPr>
          <p:cNvPr id="4" name="矩形 3"/>
          <p:cNvSpPr/>
          <p:nvPr/>
        </p:nvSpPr>
        <p:spPr>
          <a:xfrm>
            <a:off x="0" y="1119116"/>
            <a:ext cx="12192000" cy="12283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
        <p:nvSpPr>
          <p:cNvPr id="12" name="文本框 11"/>
          <p:cNvSpPr txBox="1"/>
          <p:nvPr/>
        </p:nvSpPr>
        <p:spPr>
          <a:xfrm>
            <a:off x="683454" y="6308209"/>
            <a:ext cx="10549720" cy="369332"/>
          </a:xfrm>
          <a:prstGeom prst="rect">
            <a:avLst/>
          </a:prstGeom>
          <a:noFill/>
        </p:spPr>
        <p:txBody>
          <a:bodyPr wrap="square" rtlCol="0">
            <a:spAutoFit/>
          </a:bodyPr>
          <a:lstStyle/>
          <a:p>
            <a:r>
              <a:rPr lang="zh-CN" altLang="en-US" dirty="0"/>
              <a:t>     模板                                                 图</a:t>
            </a:r>
            <a:r>
              <a:rPr lang="en-US" altLang="zh-CN" dirty="0"/>
              <a:t>a  </a:t>
            </a:r>
            <a:r>
              <a:rPr lang="zh-CN" altLang="en-US" dirty="0"/>
              <a:t>输入图像                                                       图</a:t>
            </a:r>
            <a:r>
              <a:rPr lang="en-US" altLang="zh-CN" dirty="0"/>
              <a:t>b </a:t>
            </a:r>
            <a:r>
              <a:rPr lang="zh-CN" altLang="en-US" dirty="0"/>
              <a:t>输出图像</a:t>
            </a:r>
            <a:endParaRPr lang="zh-CN" altLang="en-US" dirty="0"/>
          </a:p>
        </p:txBody>
      </p:sp>
      <mc:AlternateContent xmlns:mc="http://schemas.openxmlformats.org/markup-compatibility/2006">
        <mc:Choice xmlns:a14="http://schemas.microsoft.com/office/drawing/2010/main" Requires="a14">
          <p:sp>
            <p:nvSpPr>
              <p:cNvPr id="5" name="矩形 4">
                <a:extLst>
                  <a:ext uri="{FF2B5EF4-FFF2-40B4-BE49-F238E27FC236}">
                    <a14:artisticCrisscrossEtching id="{06BC0906-1895-47EF-8F07-4EEE588E708E}"/>
                  </a:ext>
                </a:extLst>
              </p:cNvPr>
              <p:cNvSpPr/>
              <p:nvPr/>
            </p:nvSpPr>
            <p:spPr>
              <a:xfrm>
                <a:off x="458372" y="4234555"/>
                <a:ext cx="1750256" cy="823110"/>
              </a:xfrm>
              <a:prstGeom prst="rect">
                <a:avLst/>
              </a:prstGeom>
            </p:spPr>
            <p:txBody>
              <a:bodyPr wrap="square">
                <a:spAutoFit/>
              </a:bodyPr>
              <a:lstStyle/>
              <a:p>
                <a14:m>
                  <m:oMathPara xmlns:m="http://schemas.openxmlformats.org/officeDocument/2006/math">
                    <m:oMathParaPr>
                      <m:jc m:val="centerGroup"/>
                    </m:oMathParaPr>
                    <m:oMath xmlns:m="http://schemas.openxmlformats.org/officeDocument/2006/math">
                      <m:d>
                        <m:dPr>
                          <m:begChr m:val="["/>
                          <m:endChr m:val="]"/>
                          <m:ctrlPr>
                            <a:rPr lang="zh-CN" altLang="en-US" smtClean="0">
                              <a:latin typeface="Cambria Math" panose="02040503050406030204" pitchFamily="18" charset="0"/>
                            </a:rPr>
                          </m:ctrlPr>
                        </m:dPr>
                        <m:e>
                          <m:m>
                            <m:mPr>
                              <m:plcHide m:val="on"/>
                              <m:mcs>
                                <m:mc>
                                  <m:mcPr>
                                    <m:count m:val="3"/>
                                    <m:mcJc m:val="center"/>
                                  </m:mcPr>
                                </m:mc>
                              </m:mcs>
                              <m:ctrlPr>
                                <a:rPr lang="zh-CN" altLang="en-US" b="1">
                                  <a:latin typeface="Cambria Math" panose="02040503050406030204" pitchFamily="18" charset="0"/>
                                </a:rPr>
                              </m:ctrlPr>
                            </m:mPr>
                            <m:mr>
                              <m:e>
                                <m:r>
                                  <a:rPr lang="zh-CN" altLang="en-US" b="1" i="1">
                                    <a:latin typeface="Cambria Math" panose="02040503050406030204" pitchFamily="18" charset="0"/>
                                  </a:rPr>
                                  <m:t>𝟏</m:t>
                                </m:r>
                              </m:e>
                              <m:e>
                                <m:r>
                                  <a:rPr lang="zh-CN" altLang="en-US" b="1" i="0">
                                    <a:latin typeface="Cambria Math" panose="02040503050406030204" pitchFamily="18" charset="0"/>
                                  </a:rPr>
                                  <m:t>𝟏</m:t>
                                </m:r>
                              </m:e>
                              <m:e>
                                <m:r>
                                  <a:rPr lang="zh-CN" altLang="en-US" b="1" i="0">
                                    <a:latin typeface="Cambria Math" panose="02040503050406030204" pitchFamily="18" charset="0"/>
                                  </a:rPr>
                                  <m:t>𝟏</m:t>
                                </m:r>
                              </m:e>
                            </m:mr>
                            <m:mr>
                              <m:e>
                                <m:r>
                                  <a:rPr lang="zh-CN" altLang="en-US" b="1" i="0">
                                    <a:latin typeface="Cambria Math" panose="02040503050406030204" pitchFamily="18" charset="0"/>
                                  </a:rPr>
                                  <m:t>𝟏</m:t>
                                </m:r>
                              </m:e>
                              <m:e>
                                <m:r>
                                  <a:rPr lang="zh-CN" altLang="en-US" b="1" i="0">
                                    <a:latin typeface="Cambria Math" panose="02040503050406030204" pitchFamily="18" charset="0"/>
                                  </a:rPr>
                                  <m:t>𝟐</m:t>
                                </m:r>
                              </m:e>
                              <m:e>
                                <m:r>
                                  <a:rPr lang="zh-CN" altLang="en-US" b="1" i="0">
                                    <a:latin typeface="Cambria Math" panose="02040503050406030204" pitchFamily="18" charset="0"/>
                                  </a:rPr>
                                  <m:t>𝟏</m:t>
                                </m:r>
                              </m:e>
                            </m:mr>
                            <m:mr>
                              <m:e>
                                <m:r>
                                  <a:rPr lang="zh-CN" altLang="en-US" b="1" i="0">
                                    <a:latin typeface="Cambria Math" panose="02040503050406030204" pitchFamily="18" charset="0"/>
                                  </a:rPr>
                                  <m:t>𝟏</m:t>
                                </m:r>
                              </m:e>
                              <m:e>
                                <m:r>
                                  <a:rPr lang="zh-CN" altLang="en-US" b="1" i="0">
                                    <a:latin typeface="Cambria Math" panose="02040503050406030204" pitchFamily="18" charset="0"/>
                                  </a:rPr>
                                  <m:t>𝟏</m:t>
                                </m:r>
                              </m:e>
                              <m:e>
                                <m:r>
                                  <a:rPr lang="zh-CN" altLang="en-US" b="1" i="0">
                                    <a:latin typeface="Cambria Math" panose="02040503050406030204" pitchFamily="18" charset="0"/>
                                  </a:rPr>
                                  <m:t>𝟏</m:t>
                                </m:r>
                              </m:e>
                            </m:mr>
                          </m:m>
                        </m:e>
                      </m:d>
                    </m:oMath>
                  </m:oMathPara>
                </a14:m>
                <a:endParaRPr lang="zh-CN" altLang="en-US" dirty="0"/>
              </a:p>
            </p:txBody>
          </p:sp>
        </mc:Choice>
        <mc:Fallback>
          <p:sp>
            <p:nvSpPr>
              <p:cNvPr id="5" name="矩形 4"/>
              <p:cNvSpPr>
                <a:spLocks noRot="1" noChangeAspect="1" noMove="1" noResize="1" noEditPoints="1" noAdjustHandles="1" noChangeArrowheads="1" noChangeShapeType="1" noTextEdit="1"/>
              </p:cNvSpPr>
              <p:nvPr/>
            </p:nvSpPr>
            <p:spPr>
              <a:xfrm>
                <a:off x="458372" y="4234555"/>
                <a:ext cx="1750256" cy="823110"/>
              </a:xfrm>
              <a:prstGeom prst="rect">
                <a:avLst/>
              </a:prstGeom>
              <a:blipFill rotWithShape="1">
                <a:blip r:embed="rId2"/>
                <a:stretch>
                  <a:fillRect/>
                </a:stretch>
              </a:blipFill>
            </p:spPr>
            <p:txBody>
              <a:bodyPr/>
              <a:lstStyle/>
              <a:p>
                <a:r>
                  <a:rPr lang="zh-CN" altLang="en-US">
                    <a:noFill/>
                  </a:rPr>
                  <a:t> </a:t>
                </a:r>
                <a:endParaRPr lang="zh-CN" altLang="en-US">
                  <a:noFill/>
                </a:endParaRPr>
              </a:p>
            </p:txBody>
          </p:sp>
        </mc:Fallback>
      </mc:AlternateContent>
      <p:graphicFrame>
        <p:nvGraphicFramePr>
          <p:cNvPr id="9" name="表格 8"/>
          <p:cNvGraphicFramePr>
            <a:graphicFrameLocks noGrp="1"/>
          </p:cNvGraphicFramePr>
          <p:nvPr/>
        </p:nvGraphicFramePr>
        <p:xfrm>
          <a:off x="3643532" y="3826201"/>
          <a:ext cx="3334042" cy="2180703"/>
        </p:xfrm>
        <a:graphic>
          <a:graphicData uri="http://schemas.openxmlformats.org/drawingml/2006/table">
            <a:tbl>
              <a:tblPr firstRow="1" firstCol="1" bandRow="1"/>
              <a:tblGrid>
                <a:gridCol w="332869"/>
                <a:gridCol w="333761"/>
                <a:gridCol w="332869"/>
                <a:gridCol w="333761"/>
                <a:gridCol w="333761"/>
                <a:gridCol w="332869"/>
                <a:gridCol w="333761"/>
                <a:gridCol w="332869"/>
                <a:gridCol w="333761"/>
                <a:gridCol w="333761"/>
              </a:tblGrid>
              <a:tr h="309850">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9850">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0">
                      <a:fgClr>
                        <a:srgbClr val="FFFFFF"/>
                      </a:fgClr>
                      <a:bgClr>
                        <a:srgbClr val="7F7F7F"/>
                      </a:bgClr>
                    </a:pattFill>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0">
                      <a:fgClr>
                        <a:srgbClr val="FFFFFF"/>
                      </a:fgClr>
                      <a:bgClr>
                        <a:srgbClr val="7F7F7F"/>
                      </a:bgClr>
                    </a:pattFill>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0">
                      <a:fgClr>
                        <a:srgbClr val="FFFFFF"/>
                      </a:fgClr>
                      <a:bgClr>
                        <a:srgbClr val="7F7F7F"/>
                      </a:bgClr>
                    </a:pattFill>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0">
                      <a:fgClr>
                        <a:srgbClr val="FFFFFF"/>
                      </a:fgClr>
                      <a:bgClr>
                        <a:srgbClr val="7F7F7F"/>
                      </a:bgClr>
                    </a:pattFill>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0">
                      <a:fgClr>
                        <a:srgbClr val="FFFFFF"/>
                      </a:fgClr>
                      <a:bgClr>
                        <a:srgbClr val="7F7F7F"/>
                      </a:bgClr>
                    </a:pattFill>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0">
                      <a:fgClr>
                        <a:srgbClr val="FFFFFF"/>
                      </a:fgClr>
                      <a:bgClr>
                        <a:srgbClr val="7F7F7F"/>
                      </a:bgClr>
                    </a:pattFill>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7713">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spcAft>
                          <a:spcPts val="0"/>
                        </a:spcAft>
                      </a:pPr>
                      <a:r>
                        <a:rPr lang="en-US" sz="1200" dirty="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0">
                      <a:fgClr>
                        <a:srgbClr val="FFFFFF"/>
                      </a:fgClr>
                      <a:bgClr>
                        <a:srgbClr val="7F7F7F"/>
                      </a:bgClr>
                    </a:pattFill>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0">
                      <a:fgClr>
                        <a:srgbClr val="FFFFFF"/>
                      </a:fgClr>
                      <a:bgClr>
                        <a:srgbClr val="7F7F7F"/>
                      </a:bgClr>
                    </a:pattFill>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9850">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0">
                      <a:fgClr>
                        <a:srgbClr val="FFFFFF"/>
                      </a:fgClr>
                      <a:bgClr>
                        <a:srgbClr val="7F7F7F"/>
                      </a:bgClr>
                    </a:pattFill>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spcAft>
                          <a:spcPts val="0"/>
                        </a:spcAft>
                      </a:pPr>
                      <a:r>
                        <a:rPr lang="en-US" sz="1200" dirty="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0">
                      <a:fgClr>
                        <a:srgbClr val="FFFFFF"/>
                      </a:fgClr>
                      <a:bgClr>
                        <a:srgbClr val="7F7F7F"/>
                      </a:bgClr>
                    </a:pattFill>
                  </a:tcPr>
                </a:tc>
                <a:tc>
                  <a:txBody>
                    <a:bodyPr/>
                    <a:lstStyle/>
                    <a:p>
                      <a:pPr marL="457200" indent="279400">
                        <a:spcAft>
                          <a:spcPts val="0"/>
                        </a:spcAft>
                      </a:pPr>
                      <a:r>
                        <a:rPr lang="en-US" sz="1200" dirty="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0">
                      <a:fgClr>
                        <a:srgbClr val="FFFFFF"/>
                      </a:fgClr>
                      <a:bgClr>
                        <a:srgbClr val="7F7F7F"/>
                      </a:bgClr>
                    </a:pattFill>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0">
                      <a:fgClr>
                        <a:srgbClr val="FFFFFF"/>
                      </a:fgClr>
                      <a:bgClr>
                        <a:srgbClr val="7F7F7F"/>
                      </a:bgClr>
                    </a:pattFill>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0">
                      <a:fgClr>
                        <a:srgbClr val="FFFFFF"/>
                      </a:fgClr>
                      <a:bgClr>
                        <a:srgbClr val="7F7F7F"/>
                      </a:bgClr>
                    </a:pattFill>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0">
                      <a:fgClr>
                        <a:srgbClr val="FFFFFF"/>
                      </a:fgClr>
                      <a:bgClr>
                        <a:srgbClr val="7F7F7F"/>
                      </a:bgClr>
                    </a:pattFill>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9850">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0">
                      <a:fgClr>
                        <a:srgbClr val="FFFFFF"/>
                      </a:fgClr>
                      <a:bgClr>
                        <a:srgbClr val="7F7F7F"/>
                      </a:bgClr>
                    </a:pattFill>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0">
                      <a:fgClr>
                        <a:srgbClr val="FFFFFF"/>
                      </a:fgClr>
                      <a:bgClr>
                        <a:srgbClr val="7F7F7F"/>
                      </a:bgClr>
                    </a:pattFill>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0">
                      <a:fgClr>
                        <a:srgbClr val="FFFFFF"/>
                      </a:fgClr>
                      <a:bgClr>
                        <a:srgbClr val="7F7F7F"/>
                      </a:bgClr>
                    </a:pattFill>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0">
                      <a:fgClr>
                        <a:srgbClr val="FFFFFF"/>
                      </a:fgClr>
                      <a:bgClr>
                        <a:srgbClr val="7F7F7F"/>
                      </a:bgClr>
                    </a:pattFill>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0">
                      <a:fgClr>
                        <a:srgbClr val="FFFFFF"/>
                      </a:fgClr>
                      <a:bgClr>
                        <a:srgbClr val="7F7F7F"/>
                      </a:bgClr>
                    </a:pattFill>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9850">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0">
                      <a:fgClr>
                        <a:srgbClr val="FFFFFF"/>
                      </a:fgClr>
                      <a:bgClr>
                        <a:srgbClr val="7F7F7F"/>
                      </a:bgClr>
                    </a:pattFill>
                  </a:tcPr>
                </a:tc>
                <a:tc>
                  <a:txBody>
                    <a:bodyPr/>
                    <a:lstStyle/>
                    <a:p>
                      <a:pPr marL="457200" indent="279400">
                        <a:spcAft>
                          <a:spcPts val="0"/>
                        </a:spcAft>
                      </a:pPr>
                      <a:r>
                        <a:rPr lang="en-US" sz="1200" dirty="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0">
                      <a:fgClr>
                        <a:srgbClr val="FFFFFF"/>
                      </a:fgClr>
                      <a:bgClr>
                        <a:srgbClr val="7F7F7F"/>
                      </a:bgClr>
                    </a:pattFill>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0">
                      <a:fgClr>
                        <a:srgbClr val="FFFFFF"/>
                      </a:fgClr>
                      <a:bgClr>
                        <a:srgbClr val="7F7F7F"/>
                      </a:bgClr>
                    </a:pattFill>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3740">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spcAft>
                          <a:spcPts val="0"/>
                        </a:spcAft>
                      </a:pPr>
                      <a:r>
                        <a:rPr lang="en-US" sz="1200" dirty="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0" name="表格 9"/>
          <p:cNvGraphicFramePr>
            <a:graphicFrameLocks noGrp="1"/>
          </p:cNvGraphicFramePr>
          <p:nvPr/>
        </p:nvGraphicFramePr>
        <p:xfrm>
          <a:off x="7870870" y="3825990"/>
          <a:ext cx="3362300" cy="2180702"/>
        </p:xfrm>
        <a:graphic>
          <a:graphicData uri="http://schemas.openxmlformats.org/drawingml/2006/table">
            <a:tbl>
              <a:tblPr firstRow="1" firstCol="1" bandRow="1"/>
              <a:tblGrid>
                <a:gridCol w="336230"/>
                <a:gridCol w="336230"/>
                <a:gridCol w="336230"/>
                <a:gridCol w="336230"/>
                <a:gridCol w="336230"/>
                <a:gridCol w="336230"/>
                <a:gridCol w="336230"/>
                <a:gridCol w="336230"/>
                <a:gridCol w="336230"/>
                <a:gridCol w="336230"/>
              </a:tblGrid>
              <a:tr h="309850">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9850">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dirty="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9594"/>
                    </a:solidFill>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lgn="l">
                        <a:spcAft>
                          <a:spcPts val="0"/>
                        </a:spcAft>
                      </a:pPr>
                      <a:r>
                        <a:rPr lang="en-US" sz="1200" dirty="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9594"/>
                    </a:solidFill>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7713">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lgn="l">
                        <a:spcAft>
                          <a:spcPts val="0"/>
                        </a:spcAft>
                      </a:pPr>
                      <a:r>
                        <a:rPr lang="en-US" sz="1200" dirty="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lgn="l">
                        <a:spcAft>
                          <a:spcPts val="0"/>
                        </a:spcAft>
                      </a:pPr>
                      <a:r>
                        <a:rPr lang="en-US" sz="1200" dirty="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9594"/>
                    </a:solidFill>
                  </a:tcPr>
                </a:tc>
                <a:tc>
                  <a:txBody>
                    <a:bodyPr/>
                    <a:lstStyle/>
                    <a:p>
                      <a:pPr marL="457200" indent="279400" algn="l">
                        <a:spcAft>
                          <a:spcPts val="0"/>
                        </a:spcAft>
                      </a:pPr>
                      <a:r>
                        <a:rPr lang="en-US" sz="1200" dirty="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9594"/>
                    </a:solidFill>
                  </a:tcPr>
                </a:tc>
                <a:tc>
                  <a:txBody>
                    <a:bodyPr/>
                    <a:lstStyle/>
                    <a:p>
                      <a:pPr marL="457200" indent="279400" algn="l">
                        <a:spcAft>
                          <a:spcPts val="0"/>
                        </a:spcAft>
                      </a:pPr>
                      <a:r>
                        <a:rPr lang="en-US" sz="1200" dirty="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9594"/>
                    </a:solidFill>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9594"/>
                    </a:solidFill>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9594"/>
                    </a:solidFill>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9594"/>
                    </a:solidFill>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9850">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9594"/>
                    </a:solidFill>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9594"/>
                    </a:solidFill>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9594"/>
                    </a:solidFill>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9594"/>
                    </a:solidFill>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9594"/>
                    </a:solidFill>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9850">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9594"/>
                    </a:solidFill>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9594"/>
                    </a:solidFill>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9594"/>
                    </a:solidFill>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9594"/>
                    </a:solidFill>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9850">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9594"/>
                    </a:solidFill>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3739">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lgn="l">
                        <a:spcAft>
                          <a:spcPts val="0"/>
                        </a:spcAft>
                      </a:pPr>
                      <a:r>
                        <a:rPr lang="en-US" sz="12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79400" algn="l">
                        <a:spcAft>
                          <a:spcPts val="0"/>
                        </a:spcAft>
                      </a:pPr>
                      <a:r>
                        <a:rPr lang="en-US" sz="1200" dirty="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2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8769824" cy="453741"/>
          </a:xfrm>
        </p:spPr>
        <p:txBody>
          <a:bodyPr>
            <a:normAutofit fontScale="90000"/>
          </a:bodyPr>
          <a:lstStyle/>
          <a:p>
            <a:r>
              <a:rPr lang="zh-CN" altLang="en-US" dirty="0"/>
              <a:t>习题二</a:t>
            </a:r>
            <a:endParaRPr lang="zh-CN" altLang="en-US" dirty="0"/>
          </a:p>
        </p:txBody>
      </p:sp>
      <p:sp>
        <p:nvSpPr>
          <p:cNvPr id="3" name="内容占位符 2"/>
          <p:cNvSpPr>
            <a:spLocks noGrp="1"/>
          </p:cNvSpPr>
          <p:nvPr>
            <p:ph idx="1"/>
          </p:nvPr>
        </p:nvSpPr>
        <p:spPr>
          <a:xfrm>
            <a:off x="204716" y="1405719"/>
            <a:ext cx="11805314" cy="5104263"/>
          </a:xfrm>
        </p:spPr>
        <p:txBody>
          <a:bodyPr/>
          <a:lstStyle/>
          <a:p>
            <a:pPr marL="0" indent="0">
              <a:buNone/>
            </a:pPr>
            <a:r>
              <a:rPr lang="zh-CN" altLang="zh-CN" b="1" dirty="0"/>
              <a:t>问题</a:t>
            </a:r>
            <a:r>
              <a:rPr lang="en-US" altLang="zh-CN" b="1" dirty="0"/>
              <a:t>2 </a:t>
            </a:r>
            <a:r>
              <a:rPr lang="zh-CN" altLang="zh-CN" b="1" dirty="0"/>
              <a:t>：</a:t>
            </a:r>
            <a:r>
              <a:rPr lang="en-US" altLang="zh-CN" b="1" dirty="0"/>
              <a:t>(</a:t>
            </a:r>
            <a:r>
              <a:rPr lang="zh-CN" altLang="en-US" b="1" dirty="0"/>
              <a:t>傅里叶变换</a:t>
            </a:r>
            <a:r>
              <a:rPr lang="en-US" altLang="zh-CN" b="1" dirty="0"/>
              <a:t>)</a:t>
            </a:r>
            <a:endParaRPr lang="zh-CN" altLang="zh-CN" dirty="0"/>
          </a:p>
          <a:p>
            <a:pPr marL="0" indent="0">
              <a:buNone/>
            </a:pPr>
            <a:r>
              <a:rPr lang="zh-CN" altLang="en-US" dirty="0"/>
              <a:t>请按照自己的理解回答下傅里叶变换在信号处理中的作用</a:t>
            </a:r>
            <a:r>
              <a:rPr lang="zh-CN" altLang="zh-CN" dirty="0"/>
              <a:t>。</a:t>
            </a:r>
            <a:endParaRPr lang="en-US" altLang="zh-CN" dirty="0"/>
          </a:p>
          <a:p>
            <a:pPr marL="0" indent="0">
              <a:buNone/>
            </a:pPr>
            <a:endParaRPr lang="en-US" altLang="zh-CN" dirty="0"/>
          </a:p>
          <a:p>
            <a:pPr marL="0" indent="0">
              <a:buNone/>
            </a:pPr>
            <a:r>
              <a:rPr lang="zh-CN" altLang="en-US" dirty="0"/>
              <a:t>关键点：</a:t>
            </a:r>
            <a:r>
              <a:rPr lang="en-US" altLang="zh-CN" dirty="0"/>
              <a:t>1. </a:t>
            </a:r>
            <a:r>
              <a:rPr lang="zh-CN" altLang="en-US" dirty="0"/>
              <a:t>将时域信号分解为不同频率的正弦信号的叠加</a:t>
            </a:r>
            <a:endParaRPr lang="en-US" altLang="zh-CN" dirty="0"/>
          </a:p>
          <a:p>
            <a:pPr marL="0" indent="0">
              <a:buNone/>
            </a:pPr>
            <a:r>
              <a:rPr lang="en-US" altLang="zh-CN" dirty="0"/>
              <a:t>                 </a:t>
            </a:r>
            <a:endParaRPr lang="en-US" altLang="zh-CN" dirty="0"/>
          </a:p>
          <a:p>
            <a:pPr marL="0" indent="0">
              <a:buNone/>
            </a:pPr>
            <a:r>
              <a:rPr lang="en-US" altLang="zh-CN" dirty="0"/>
              <a:t>                  2. </a:t>
            </a:r>
            <a:r>
              <a:rPr lang="zh-CN" altLang="en-US" dirty="0"/>
              <a:t>时域信号转化为频域信号，实现信号的滤波、调制、抽样</a:t>
            </a:r>
            <a:endParaRPr lang="zh-CN" altLang="zh-CN" dirty="0"/>
          </a:p>
          <a:p>
            <a:pPr marL="0" indent="0">
              <a:buNone/>
            </a:pPr>
            <a:endParaRPr lang="zh-CN" altLang="en-US" dirty="0"/>
          </a:p>
        </p:txBody>
      </p:sp>
      <p:sp>
        <p:nvSpPr>
          <p:cNvPr id="4" name="矩形 3"/>
          <p:cNvSpPr/>
          <p:nvPr/>
        </p:nvSpPr>
        <p:spPr>
          <a:xfrm>
            <a:off x="0" y="1119116"/>
            <a:ext cx="12192000" cy="12283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8769824" cy="453741"/>
          </a:xfrm>
        </p:spPr>
        <p:txBody>
          <a:bodyPr>
            <a:normAutofit fontScale="90000"/>
          </a:bodyPr>
          <a:lstStyle/>
          <a:p>
            <a:r>
              <a:rPr lang="zh-CN" altLang="en-US" dirty="0" smtClean="0"/>
              <a:t>习题三</a:t>
            </a:r>
            <a:endParaRPr lang="zh-CN" altLang="en-US" dirty="0"/>
          </a:p>
        </p:txBody>
      </p:sp>
      <p:sp>
        <p:nvSpPr>
          <p:cNvPr id="3" name="内容占位符 2"/>
          <p:cNvSpPr>
            <a:spLocks noGrp="1"/>
          </p:cNvSpPr>
          <p:nvPr>
            <p:ph idx="1"/>
          </p:nvPr>
        </p:nvSpPr>
        <p:spPr>
          <a:xfrm>
            <a:off x="204716" y="1405719"/>
            <a:ext cx="11805314" cy="5104263"/>
          </a:xfrm>
        </p:spPr>
        <p:txBody>
          <a:bodyPr>
            <a:normAutofit lnSpcReduction="20000"/>
          </a:bodyPr>
          <a:lstStyle/>
          <a:p>
            <a:pPr marL="0" indent="0">
              <a:buNone/>
            </a:pPr>
            <a:r>
              <a:rPr lang="zh-CN" altLang="zh-CN" b="1" dirty="0" smtClean="0"/>
              <a:t>问题</a:t>
            </a:r>
            <a:r>
              <a:rPr lang="en-US" altLang="zh-CN" b="1" dirty="0" smtClean="0"/>
              <a:t>1 </a:t>
            </a:r>
            <a:r>
              <a:rPr lang="zh-CN" altLang="zh-CN" b="1" dirty="0"/>
              <a:t>：</a:t>
            </a:r>
            <a:r>
              <a:rPr lang="en-US" altLang="zh-CN" b="1" dirty="0" smtClean="0"/>
              <a:t>(</a:t>
            </a:r>
            <a:r>
              <a:rPr lang="zh-CN" altLang="en-US" b="1" dirty="0" smtClean="0"/>
              <a:t>图像</a:t>
            </a:r>
            <a:r>
              <a:rPr lang="zh-CN" altLang="zh-CN" b="1" dirty="0" smtClean="0"/>
              <a:t>滤波</a:t>
            </a:r>
            <a:r>
              <a:rPr lang="en-US" altLang="zh-CN" b="1" dirty="0"/>
              <a:t>)</a:t>
            </a:r>
            <a:endParaRPr lang="zh-CN" altLang="zh-CN" dirty="0"/>
          </a:p>
          <a:p>
            <a:pPr marL="0" indent="0">
              <a:buNone/>
            </a:pPr>
            <a:r>
              <a:rPr lang="zh-CN" altLang="en-US" noProof="1" smtClean="0"/>
              <a:t>根据你的理解，解释下图像中振铃现象产生的原因。</a:t>
            </a:r>
            <a:endParaRPr lang="en-US" altLang="zh-CN" noProof="1" smtClean="0"/>
          </a:p>
          <a:p>
            <a:pPr marL="0" indent="0">
              <a:lnSpc>
                <a:spcPct val="150000"/>
              </a:lnSpc>
              <a:buNone/>
            </a:pPr>
            <a:r>
              <a:rPr lang="zh-CN" altLang="en-US" sz="1800" dirty="0" smtClean="0"/>
              <a:t>答：</a:t>
            </a:r>
            <a:endParaRPr lang="en-US" altLang="zh-CN" sz="1800" dirty="0" smtClean="0"/>
          </a:p>
          <a:p>
            <a:pPr marL="0" indent="0">
              <a:lnSpc>
                <a:spcPct val="150000"/>
              </a:lnSpc>
              <a:buNone/>
            </a:pPr>
            <a:r>
              <a:rPr lang="zh-CN" altLang="en-US" sz="1600" dirty="0" smtClean="0"/>
              <a:t>图像处理中，对一幅图像进行滤波处理，若选用的频域滤波器具有陡峭的变化，则会使滤波图像产生“振铃”，所谓“振铃”，就是指输出图像的灰度剧烈变化处产生的震荡，就好像钟被敲击后产生的空气震荡。</a:t>
            </a:r>
            <a:r>
              <a:rPr lang="en-US" altLang="zh-CN" sz="1600" dirty="0" smtClean="0"/>
              <a:t>(1</a:t>
            </a:r>
            <a:r>
              <a:rPr lang="zh-CN" altLang="en-US" sz="1600" dirty="0" smtClean="0"/>
              <a:t>分</a:t>
            </a:r>
            <a:r>
              <a:rPr lang="en-US" altLang="zh-CN" sz="1600" dirty="0" smtClean="0"/>
              <a:t>)</a:t>
            </a:r>
            <a:endParaRPr lang="en-US" altLang="zh-CN" sz="1600" dirty="0" smtClean="0"/>
          </a:p>
          <a:p>
            <a:pPr marL="0" indent="0">
              <a:lnSpc>
                <a:spcPct val="150000"/>
              </a:lnSpc>
              <a:buNone/>
            </a:pPr>
            <a:r>
              <a:rPr lang="zh-CN" altLang="en-US" sz="1600" dirty="0" smtClean="0"/>
              <a:t>由卷积定理可将下面两种增强联系起来</a:t>
            </a:r>
            <a:r>
              <a:rPr lang="en-US" altLang="zh-CN" sz="1600" dirty="0" smtClean="0"/>
              <a:t>:</a:t>
            </a:r>
            <a:endParaRPr lang="en-US" altLang="zh-CN" sz="1600" dirty="0" smtClean="0"/>
          </a:p>
          <a:p>
            <a:pPr marL="0" indent="0">
              <a:lnSpc>
                <a:spcPct val="150000"/>
              </a:lnSpc>
              <a:buNone/>
            </a:pPr>
            <a:r>
              <a:rPr lang="zh-CN" altLang="en-US" sz="1600" dirty="0" smtClean="0"/>
              <a:t>频域增强：</a:t>
            </a:r>
            <a:r>
              <a:rPr lang="en-US" altLang="zh-CN" sz="1600" dirty="0" smtClean="0"/>
              <a:t> </a:t>
            </a:r>
            <a:endParaRPr lang="en-US" altLang="zh-CN" sz="1600" dirty="0" smtClean="0"/>
          </a:p>
          <a:p>
            <a:pPr marL="0" indent="0">
              <a:lnSpc>
                <a:spcPct val="150000"/>
              </a:lnSpc>
              <a:buNone/>
            </a:pPr>
            <a:r>
              <a:rPr lang="zh-CN" altLang="en-US" sz="1600" dirty="0" smtClean="0"/>
              <a:t>空域卷积：</a:t>
            </a:r>
            <a:endParaRPr lang="zh-CN" altLang="en-US" sz="1600" noProof="1"/>
          </a:p>
          <a:p>
            <a:pPr marL="0" indent="0">
              <a:lnSpc>
                <a:spcPct val="150000"/>
              </a:lnSpc>
              <a:buNone/>
            </a:pPr>
            <a:r>
              <a:rPr lang="zh-CN" altLang="en-US" sz="1600" dirty="0" smtClean="0"/>
              <a:t>其中</a:t>
            </a:r>
            <a:r>
              <a:rPr lang="en-US" altLang="zh-CN" sz="1600" dirty="0" smtClean="0"/>
              <a:t>f, g, h</a:t>
            </a:r>
            <a:r>
              <a:rPr lang="zh-CN" altLang="en-US" sz="1600" dirty="0" smtClean="0"/>
              <a:t>分别为输入图像，增强图像，空域滤波函数；</a:t>
            </a:r>
            <a:r>
              <a:rPr lang="en-US" altLang="zh-CN" sz="1600" dirty="0" smtClean="0"/>
              <a:t>F, G, H</a:t>
            </a:r>
            <a:r>
              <a:rPr lang="zh-CN" altLang="en-US" sz="1600" dirty="0" smtClean="0"/>
              <a:t>分别为各自的傅里叶变换</a:t>
            </a:r>
            <a:r>
              <a:rPr lang="en-US" altLang="zh-CN" sz="1600" dirty="0" smtClean="0"/>
              <a:t>, </a:t>
            </a:r>
            <a:r>
              <a:rPr lang="zh-CN" altLang="en-US" sz="1600" dirty="0" smtClean="0"/>
              <a:t>*为卷积符号。</a:t>
            </a:r>
            <a:r>
              <a:rPr lang="en-US" altLang="zh-CN" sz="1600" dirty="0" smtClean="0"/>
              <a:t>(2</a:t>
            </a:r>
            <a:r>
              <a:rPr lang="zh-CN" altLang="en-US" sz="1600" dirty="0" smtClean="0"/>
              <a:t>分</a:t>
            </a:r>
            <a:r>
              <a:rPr lang="en-US" altLang="zh-CN" sz="1600" dirty="0" smtClean="0"/>
              <a:t>)</a:t>
            </a:r>
            <a:endParaRPr lang="en-US" altLang="zh-CN" sz="1600" dirty="0" smtClean="0"/>
          </a:p>
          <a:p>
            <a:pPr marL="0" indent="0">
              <a:lnSpc>
                <a:spcPct val="150000"/>
              </a:lnSpc>
              <a:buNone/>
            </a:pPr>
            <a:r>
              <a:rPr lang="zh-CN" altLang="en-US" sz="1600" dirty="0" smtClean="0"/>
              <a:t>在空间域将低通滤波作为卷积过程来理解的关键是</a:t>
            </a:r>
            <a:r>
              <a:rPr lang="en-US" altLang="zh-CN" sz="1600" dirty="0" smtClean="0"/>
              <a:t>h(x, y)</a:t>
            </a:r>
            <a:r>
              <a:rPr lang="zh-CN" altLang="en-US" sz="1600" dirty="0" smtClean="0"/>
              <a:t>的特性：可将</a:t>
            </a:r>
            <a:r>
              <a:rPr lang="en-US" altLang="zh-CN" sz="1600" dirty="0" smtClean="0"/>
              <a:t>h(x, y)</a:t>
            </a:r>
            <a:r>
              <a:rPr lang="zh-CN" altLang="en-US" sz="1600" dirty="0" smtClean="0"/>
              <a:t>分为两部分：原点处的中心部分，中心周围集中的成周期分布的外围部分。前者决定模糊，后者决定振铃现象。若外围部分有明显的震荡，则</a:t>
            </a:r>
            <a:r>
              <a:rPr lang="en-US" altLang="zh-CN" sz="1600" dirty="0" smtClean="0"/>
              <a:t>g(x, y)</a:t>
            </a:r>
            <a:r>
              <a:rPr lang="zh-CN" altLang="en-US" sz="1600" dirty="0" smtClean="0"/>
              <a:t>会出现振铃。利用傅里叶变换，我们发现，若频域滤波函数具有陡峭变化，则傅里叶逆变换得到的空域滤波函数会在外围出现震荡。</a:t>
            </a:r>
            <a:r>
              <a:rPr lang="en-US" altLang="zh-CN" sz="1600" dirty="0" smtClean="0"/>
              <a:t>(2</a:t>
            </a:r>
            <a:r>
              <a:rPr lang="zh-CN" altLang="en-US" sz="1600" dirty="0" smtClean="0"/>
              <a:t>分</a:t>
            </a:r>
            <a:r>
              <a:rPr lang="en-US" altLang="zh-CN" sz="1600" dirty="0" smtClean="0"/>
              <a:t>)</a:t>
            </a:r>
            <a:endParaRPr lang="en-US" altLang="zh-CN" sz="1600" dirty="0" smtClean="0"/>
          </a:p>
          <a:p>
            <a:pPr marL="0" indent="0">
              <a:lnSpc>
                <a:spcPct val="110000"/>
              </a:lnSpc>
              <a:buNone/>
            </a:pPr>
            <a:endParaRPr lang="en-US" altLang="zh-CN" sz="2400" dirty="0" smtClean="0">
              <a:solidFill>
                <a:srgbClr val="FF0000"/>
              </a:solidFill>
            </a:endParaRPr>
          </a:p>
        </p:txBody>
      </p:sp>
      <p:sp>
        <p:nvSpPr>
          <p:cNvPr id="4" name="矩形 3"/>
          <p:cNvSpPr/>
          <p:nvPr/>
        </p:nvSpPr>
        <p:spPr>
          <a:xfrm>
            <a:off x="0" y="1119116"/>
            <a:ext cx="12192000" cy="12283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graphicFrame>
        <p:nvGraphicFramePr>
          <p:cNvPr id="5" name="对象 4"/>
          <p:cNvGraphicFramePr>
            <a:graphicFrameLocks noChangeAspect="1"/>
          </p:cNvGraphicFramePr>
          <p:nvPr/>
        </p:nvGraphicFramePr>
        <p:xfrm>
          <a:off x="1298575" y="4032250"/>
          <a:ext cx="2322830" cy="314960"/>
        </p:xfrm>
        <a:graphic>
          <a:graphicData uri="http://schemas.openxmlformats.org/presentationml/2006/ole">
            <mc:AlternateContent xmlns:mc="http://schemas.openxmlformats.org/markup-compatibility/2006">
              <mc:Choice xmlns:v="urn:schemas-microsoft-com:vml" Requires="v">
                <p:oleObj spid="_x0000_s1025" name="Equation" r:id="rId1" imgW="35966400" imgH="4876800" progId="Equation.DSMT4">
                  <p:embed/>
                </p:oleObj>
              </mc:Choice>
              <mc:Fallback>
                <p:oleObj name="Equation" r:id="rId1" imgW="35966400" imgH="4876800" progId="Equation.DSMT4">
                  <p:embed/>
                  <p:pic>
                    <p:nvPicPr>
                      <p:cNvPr id="0" name="图片 1024"/>
                      <p:cNvPicPr>
                        <a:picLocks noChangeAspect="1"/>
                      </p:cNvPicPr>
                      <p:nvPr/>
                    </p:nvPicPr>
                    <p:blipFill>
                      <a:blip r:embed="rId2"/>
                      <a:stretch>
                        <a:fillRect/>
                      </a:stretch>
                    </p:blipFill>
                    <p:spPr>
                      <a:xfrm>
                        <a:off x="1298575" y="4032250"/>
                        <a:ext cx="2322830" cy="314960"/>
                      </a:xfrm>
                      <a:prstGeom prst="rect">
                        <a:avLst/>
                      </a:prstGeom>
                      <a:noFill/>
                      <a:ln w="9525">
                        <a:noFill/>
                      </a:ln>
                    </p:spPr>
                  </p:pic>
                </p:oleObj>
              </mc:Fallback>
            </mc:AlternateContent>
          </a:graphicData>
        </a:graphic>
      </p:graphicFrame>
      <p:graphicFrame>
        <p:nvGraphicFramePr>
          <p:cNvPr id="6" name="对象 5"/>
          <p:cNvGraphicFramePr>
            <a:graphicFrameLocks noChangeAspect="1"/>
          </p:cNvGraphicFramePr>
          <p:nvPr/>
        </p:nvGraphicFramePr>
        <p:xfrm>
          <a:off x="1277620" y="4466908"/>
          <a:ext cx="2365376" cy="305210"/>
        </p:xfrm>
        <a:graphic>
          <a:graphicData uri="http://schemas.openxmlformats.org/presentationml/2006/ole">
            <mc:AlternateContent xmlns:mc="http://schemas.openxmlformats.org/markup-compatibility/2006">
              <mc:Choice xmlns:v="urn:schemas-microsoft-com:vml" Requires="v">
                <p:oleObj spid="_x0000_s1026" name="Equation" r:id="rId3" imgW="37795200" imgH="4876800" progId="Equation.DSMT4">
                  <p:embed/>
                </p:oleObj>
              </mc:Choice>
              <mc:Fallback>
                <p:oleObj name="Equation" r:id="rId3" imgW="37795200" imgH="4876800" progId="Equation.DSMT4">
                  <p:embed/>
                  <p:pic>
                    <p:nvPicPr>
                      <p:cNvPr id="0" name="图片 1025"/>
                      <p:cNvPicPr>
                        <a:picLocks noChangeAspect="1"/>
                      </p:cNvPicPr>
                      <p:nvPr/>
                    </p:nvPicPr>
                    <p:blipFill>
                      <a:blip r:embed="rId4"/>
                      <a:stretch>
                        <a:fillRect/>
                      </a:stretch>
                    </p:blipFill>
                    <p:spPr>
                      <a:xfrm>
                        <a:off x="1277620" y="4466908"/>
                        <a:ext cx="2365376" cy="305210"/>
                      </a:xfrm>
                      <a:prstGeom prst="rect">
                        <a:avLst/>
                      </a:prstGeom>
                      <a:noFill/>
                      <a:ln w="9525">
                        <a:noFill/>
                      </a:ln>
                    </p:spPr>
                  </p:pic>
                </p:oleObj>
              </mc:Fallback>
            </mc:AlternateContent>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8769824" cy="453741"/>
          </a:xfrm>
        </p:spPr>
        <p:txBody>
          <a:bodyPr>
            <a:normAutofit fontScale="90000"/>
          </a:bodyPr>
          <a:lstStyle/>
          <a:p>
            <a:r>
              <a:rPr lang="zh-CN" altLang="en-US" dirty="0" smtClean="0"/>
              <a:t>习题三</a:t>
            </a:r>
            <a:endParaRPr lang="zh-CN" altLang="en-US" dirty="0"/>
          </a:p>
        </p:txBody>
      </p:sp>
      <p:sp>
        <p:nvSpPr>
          <p:cNvPr id="3" name="内容占位符 2"/>
          <p:cNvSpPr>
            <a:spLocks noGrp="1"/>
          </p:cNvSpPr>
          <p:nvPr>
            <p:ph idx="1"/>
          </p:nvPr>
        </p:nvSpPr>
        <p:spPr>
          <a:xfrm>
            <a:off x="204716" y="1405719"/>
            <a:ext cx="11805314" cy="5104263"/>
          </a:xfrm>
        </p:spPr>
        <p:txBody>
          <a:bodyPr/>
          <a:lstStyle/>
          <a:p>
            <a:pPr marL="0" indent="0">
              <a:buNone/>
            </a:pPr>
            <a:r>
              <a:rPr lang="zh-CN" altLang="zh-CN" b="1" dirty="0" smtClean="0"/>
              <a:t>问题</a:t>
            </a:r>
            <a:r>
              <a:rPr lang="en-US" altLang="zh-CN" b="1" dirty="0"/>
              <a:t>2 </a:t>
            </a:r>
            <a:r>
              <a:rPr lang="zh-CN" altLang="zh-CN" b="1" dirty="0"/>
              <a:t>：</a:t>
            </a:r>
            <a:r>
              <a:rPr lang="en-US" altLang="zh-CN" b="1" dirty="0"/>
              <a:t>(</a:t>
            </a:r>
            <a:r>
              <a:rPr lang="zh-CN" altLang="zh-CN" b="1" dirty="0"/>
              <a:t>自适应滤波</a:t>
            </a:r>
            <a:r>
              <a:rPr lang="en-US" altLang="zh-CN" b="1" dirty="0"/>
              <a:t>)</a:t>
            </a:r>
            <a:endParaRPr lang="zh-CN" altLang="zh-CN" dirty="0"/>
          </a:p>
          <a:p>
            <a:pPr marL="0" indent="0">
              <a:buNone/>
            </a:pPr>
            <a:r>
              <a:rPr lang="zh-CN" altLang="zh-CN" dirty="0"/>
              <a:t>请给出维纳滤波器的推导过程。</a:t>
            </a:r>
            <a:endParaRPr lang="zh-CN" altLang="zh-CN" dirty="0"/>
          </a:p>
          <a:p>
            <a:pPr marL="0" indent="0">
              <a:buNone/>
            </a:pPr>
            <a:endParaRPr lang="en-US" altLang="zh-CN" sz="2000" noProof="1" smtClean="0"/>
          </a:p>
          <a:p>
            <a:pPr marL="0" indent="0">
              <a:buNone/>
            </a:pPr>
            <a:r>
              <a:rPr lang="zh-CN" altLang="en-US" noProof="1" smtClean="0"/>
              <a:t>维纳滤波器</a:t>
            </a:r>
            <a:r>
              <a:rPr lang="zh-CN" altLang="en-US" noProof="1"/>
              <a:t>推导过程参考课件</a:t>
            </a:r>
            <a:r>
              <a:rPr lang="en-US" altLang="zh-CN" noProof="1"/>
              <a:t>7</a:t>
            </a:r>
            <a:r>
              <a:rPr lang="zh-CN" altLang="en-US" noProof="1"/>
              <a:t>（</a:t>
            </a:r>
            <a:r>
              <a:rPr lang="en-US" altLang="zh-CN" noProof="1"/>
              <a:t>SIP07</a:t>
            </a:r>
            <a:r>
              <a:rPr lang="zh-CN" altLang="en-US" noProof="1" smtClean="0"/>
              <a:t>）</a:t>
            </a:r>
            <a:endParaRPr lang="en-US" altLang="zh-CN" noProof="1" smtClean="0"/>
          </a:p>
          <a:p>
            <a:pPr marL="0" indent="0">
              <a:buNone/>
            </a:pPr>
            <a:endParaRPr lang="en-US" altLang="zh-CN" noProof="1" smtClean="0"/>
          </a:p>
          <a:p>
            <a:pPr marL="0" indent="0">
              <a:buNone/>
            </a:pPr>
            <a:endParaRPr lang="en-US" altLang="zh-CN" dirty="0" smtClean="0">
              <a:solidFill>
                <a:srgbClr val="FF0000"/>
              </a:solidFill>
            </a:endParaRPr>
          </a:p>
          <a:p>
            <a:pPr marL="0" indent="0">
              <a:buNone/>
            </a:pPr>
            <a:endParaRPr lang="en-US" altLang="zh-CN" noProof="1" smtClean="0"/>
          </a:p>
          <a:p>
            <a:pPr marL="0" indent="0">
              <a:buNone/>
            </a:pPr>
            <a:endParaRPr lang="zh-CN" altLang="en-US" noProof="1"/>
          </a:p>
          <a:p>
            <a:pPr marL="0" indent="0">
              <a:buNone/>
            </a:pPr>
            <a:endParaRPr lang="zh-CN" altLang="en-US" dirty="0"/>
          </a:p>
        </p:txBody>
      </p:sp>
      <p:sp>
        <p:nvSpPr>
          <p:cNvPr id="4" name="矩形 3"/>
          <p:cNvSpPr/>
          <p:nvPr/>
        </p:nvSpPr>
        <p:spPr>
          <a:xfrm>
            <a:off x="0" y="1119116"/>
            <a:ext cx="12192000" cy="12283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2132</Words>
  <Application>WPS 演示</Application>
  <PresentationFormat>宽屏</PresentationFormat>
  <Paragraphs>522</Paragraphs>
  <Slides>14</Slides>
  <Notes>5</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19</vt:i4>
      </vt:variant>
      <vt:variant>
        <vt:lpstr>幻灯片标题</vt:lpstr>
      </vt:variant>
      <vt:variant>
        <vt:i4>14</vt:i4>
      </vt:variant>
    </vt:vector>
  </HeadingPairs>
  <TitlesOfParts>
    <vt:vector size="44" baseType="lpstr">
      <vt:lpstr>Arial</vt:lpstr>
      <vt:lpstr>宋体</vt:lpstr>
      <vt:lpstr>Wingdings</vt:lpstr>
      <vt:lpstr>Times New Roman</vt:lpstr>
      <vt:lpstr>黑体</vt:lpstr>
      <vt:lpstr>Symbol</vt:lpstr>
      <vt:lpstr>Calibri Light</vt:lpstr>
      <vt:lpstr>Calibri</vt:lpstr>
      <vt:lpstr>微软雅黑</vt:lpstr>
      <vt:lpstr>Arial Unicode MS</vt:lpstr>
      <vt:lpstr>Office 主题</vt:lpstr>
      <vt:lpstr>Equation.3</vt:lpstr>
      <vt:lpstr>Equation.KSEE3</vt:lpstr>
      <vt:lpstr>Equation.KSEE3</vt:lpstr>
      <vt:lpstr>Equation.KSEE3</vt:lpstr>
      <vt:lpstr>Equation.KSEE3</vt:lpstr>
      <vt:lpstr>Equation.KSEE3</vt:lpstr>
      <vt:lpstr>Equation.3</vt:lpstr>
      <vt:lpstr>Equation.KSEE3</vt:lpstr>
      <vt:lpstr>Equation.KSEE3</vt:lpstr>
      <vt:lpstr>Equation.DSMT4</vt:lpstr>
      <vt:lpstr>Equation.DSMT4</vt:lpstr>
      <vt:lpstr>Equation.3</vt:lpstr>
      <vt:lpstr>Equation.3</vt:lpstr>
      <vt:lpstr>Equation.3</vt:lpstr>
      <vt:lpstr>Equation.KSEE3</vt:lpstr>
      <vt:lpstr>Equation.3</vt:lpstr>
      <vt:lpstr>Equation.3</vt:lpstr>
      <vt:lpstr>Equation.3</vt:lpstr>
      <vt:lpstr>Equation.KSEE3</vt:lpstr>
      <vt:lpstr>课堂测试习题讲解</vt:lpstr>
      <vt:lpstr>习题一</vt:lpstr>
      <vt:lpstr>习题一</vt:lpstr>
      <vt:lpstr>习题一</vt:lpstr>
      <vt:lpstr>习题一</vt:lpstr>
      <vt:lpstr>习题二</vt:lpstr>
      <vt:lpstr>习题二</vt:lpstr>
      <vt:lpstr>习题三</vt:lpstr>
      <vt:lpstr>习题三</vt:lpstr>
      <vt:lpstr>习题四</vt:lpstr>
      <vt:lpstr>习题四</vt:lpstr>
      <vt:lpstr>习题四</vt:lpstr>
      <vt:lpstr>习题四</vt:lpstr>
      <vt:lpstr>PowerPoint 演示文稿</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习题讲解</dc:title>
  <dc:creator>Microsoft</dc:creator>
  <cp:lastModifiedBy>zcyin</cp:lastModifiedBy>
  <cp:revision>32</cp:revision>
  <dcterms:created xsi:type="dcterms:W3CDTF">2017-05-14T12:55:00Z</dcterms:created>
  <dcterms:modified xsi:type="dcterms:W3CDTF">2018-05-31T03:11:12Z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2052-10.1.0.7245</vt:lpwstr>
  </property>
</Properties>
</file>