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56" r:id="rId3"/>
    <p:sldId id="275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706" autoAdjust="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5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A9C7F97-1A74-482B-973F-6C1CCFCE1F38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D4E7935-FA5F-47F3-8C57-E7DD45889E7C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05597A9-92FB-469D-A4B9-AAD2696EED39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5E1AE82-BC5C-4F61-AC9E-67E0204F36A0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4DA9D3-1921-4761-B1C6-D2B145759AB8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6" descr="顶部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33"/>
          <p:cNvSpPr>
            <a:spLocks noChangeShapeType="1"/>
          </p:cNvSpPr>
          <p:nvPr/>
        </p:nvSpPr>
        <p:spPr bwMode="auto">
          <a:xfrm>
            <a:off x="1023938" y="2743200"/>
            <a:ext cx="70866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6" name="Rectangle 1042"/>
          <p:cNvSpPr>
            <a:spLocks noChangeArrowheads="1"/>
          </p:cNvSpPr>
          <p:nvPr/>
        </p:nvSpPr>
        <p:spPr bwMode="auto">
          <a:xfrm>
            <a:off x="2209800" y="5791200"/>
            <a:ext cx="4876800" cy="76200"/>
          </a:xfrm>
          <a:prstGeom prst="rect">
            <a:avLst/>
          </a:prstGeom>
          <a:solidFill>
            <a:srgbClr val="E7F6FF">
              <a:alpha val="50000"/>
            </a:srgbClr>
          </a:solidFill>
          <a:ln w="19050">
            <a:noFill/>
            <a:miter lim="800000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>
                <a:solidFill>
                  <a:schemeClr val="tx2"/>
                </a:solidFill>
                <a:latin typeface="Haettenschweiler" pitchFamily="34" charset="0"/>
                <a:ea typeface="+mn-ea"/>
              </a:rPr>
              <a:t>U</a:t>
            </a:r>
            <a:r>
              <a:rPr lang="en-US" altLang="zh-CN" sz="2000">
                <a:solidFill>
                  <a:srgbClr val="000066"/>
                </a:solidFill>
                <a:latin typeface="Haettenschweiler" pitchFamily="34" charset="0"/>
                <a:ea typeface="+mn-ea"/>
              </a:rPr>
              <a:t>niversity    of    </a:t>
            </a:r>
            <a:r>
              <a:rPr lang="en-US" altLang="zh-CN">
                <a:solidFill>
                  <a:schemeClr val="tx2"/>
                </a:solidFill>
                <a:latin typeface="Haettenschweiler" pitchFamily="34" charset="0"/>
                <a:ea typeface="+mn-ea"/>
              </a:rPr>
              <a:t>S</a:t>
            </a:r>
            <a:r>
              <a:rPr lang="en-US" altLang="zh-CN" sz="2000">
                <a:solidFill>
                  <a:srgbClr val="000066"/>
                </a:solidFill>
                <a:latin typeface="Haettenschweiler" pitchFamily="34" charset="0"/>
                <a:ea typeface="+mn-ea"/>
              </a:rPr>
              <a:t>cience    and    </a:t>
            </a:r>
            <a:r>
              <a:rPr lang="en-US" altLang="zh-CN">
                <a:solidFill>
                  <a:schemeClr val="tx2"/>
                </a:solidFill>
                <a:latin typeface="Haettenschweiler" pitchFamily="34" charset="0"/>
                <a:ea typeface="+mn-ea"/>
              </a:rPr>
              <a:t>T</a:t>
            </a:r>
            <a:r>
              <a:rPr lang="en-US" altLang="zh-CN" sz="2000">
                <a:solidFill>
                  <a:srgbClr val="000066"/>
                </a:solidFill>
                <a:latin typeface="Haettenschweiler" pitchFamily="34" charset="0"/>
                <a:ea typeface="+mn-ea"/>
              </a:rPr>
              <a:t>echnology    of    </a:t>
            </a:r>
            <a:r>
              <a:rPr lang="en-US" altLang="zh-CN">
                <a:solidFill>
                  <a:schemeClr val="tx2"/>
                </a:solidFill>
                <a:latin typeface="Haettenschweiler" pitchFamily="34" charset="0"/>
                <a:ea typeface="+mn-ea"/>
              </a:rPr>
              <a:t>C</a:t>
            </a:r>
            <a:r>
              <a:rPr lang="en-US" altLang="zh-CN" sz="2000">
                <a:solidFill>
                  <a:srgbClr val="000066"/>
                </a:solidFill>
                <a:latin typeface="Haettenschweiler" pitchFamily="34" charset="0"/>
                <a:ea typeface="+mn-ea"/>
              </a:rPr>
              <a:t>hina</a:t>
            </a:r>
            <a:endParaRPr lang="en-US" altLang="zh-CN" sz="2000">
              <a:solidFill>
                <a:srgbClr val="000066"/>
              </a:solidFill>
              <a:latin typeface="Haettenschweiler" pitchFamily="34" charset="0"/>
              <a:ea typeface="+mn-ea"/>
            </a:endParaRPr>
          </a:p>
        </p:txBody>
      </p:sp>
      <p:pic>
        <p:nvPicPr>
          <p:cNvPr id="7" name="Picture 10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3880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990600" y="990600"/>
            <a:ext cx="7086600" cy="16764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971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dt" sz="half" idx="10"/>
          </p:nvPr>
        </p:nvSpPr>
        <p:spPr>
          <a:xfrm>
            <a:off x="838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1807C-189D-4C54-A574-22C8733EA269}" type="datetime1">
              <a:rPr lang="zh-CN" altLang="en-US"/>
            </a:fld>
            <a:endParaRPr lang="zh-CN" altLang="en-US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Rectangle 103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C882-902D-4D39-9AF6-7017191656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E4966-BA02-4EB0-9824-502E614FBF0B}" type="datetime1">
              <a:rPr lang="zh-CN" altLang="en-US"/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1FA2D-8F00-4F02-B42B-78A2424BC32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77050" y="609600"/>
            <a:ext cx="1885950" cy="5257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19200" y="609600"/>
            <a:ext cx="5505450" cy="5257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68A72-4FA7-4D02-B921-94EC4F0D0EDC}" type="datetime1">
              <a:rPr lang="zh-CN" altLang="en-US"/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6BA74-CFE5-4CA2-BE3B-97BDE2549ED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标题和内容在文本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543800" cy="762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19200" y="1828800"/>
            <a:ext cx="7467600" cy="19431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219200" y="3924300"/>
            <a:ext cx="7467600" cy="19431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92D88-5646-488A-8EA5-61B2713CEF93}" type="datetime1">
              <a:rPr lang="zh-CN" altLang="en-US"/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C4C85-D2A1-45E8-B5EF-AAEDE3E5064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543800" cy="762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219200" y="1828800"/>
            <a:ext cx="3657600" cy="4038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828800"/>
            <a:ext cx="3657600" cy="4038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D3E7E-8543-425F-AD63-788A6C2B6197}" type="datetime1">
              <a:rPr lang="zh-CN" altLang="en-US"/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A88B7-3763-482E-9868-A47900EF2B0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A137-1B48-48F0-A0D4-5116DED243D0}" type="datetime1">
              <a:rPr lang="zh-CN" altLang="en-US"/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E1859-598D-4001-8269-61C428827EE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8F14F-EA21-4DA0-A208-DC7A3FCD0639}" type="datetime1">
              <a:rPr lang="zh-CN" altLang="en-US"/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A44A8-4D4D-4772-912C-CDABAD83456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19200" y="1828800"/>
            <a:ext cx="3657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828800"/>
            <a:ext cx="3657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DCDEB-4A47-4AA7-9863-73A8D7C972E4}" type="datetime1">
              <a:rPr lang="zh-CN" altLang="en-US"/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7BAA-C7C2-4C71-BC7D-777AD870ADC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2DE0E-ED30-4273-9CEA-769F77F57178}" type="datetime1">
              <a:rPr lang="zh-CN" altLang="en-US"/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E130F-5574-4839-B8E4-852662D4B1B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27CF5-B7AC-4051-8F94-0575F4251A54}" type="datetime1">
              <a:rPr lang="zh-CN" altLang="en-US"/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93432-9A51-4B9D-9577-E77B27BEB24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D96B5-FFE4-4A6D-AC76-CEBFA9ED705C}" type="datetime1">
              <a:rPr lang="zh-CN" altLang="en-US"/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C45B5-40BF-4963-BFE1-9EEBC035B2A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87D0B-115D-402C-80B1-AAF934A70C1F}" type="datetime1">
              <a:rPr lang="zh-CN" altLang="en-US"/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BD87-10B5-4295-81E5-D0AFE99A115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426C6-3AFC-4AFB-A995-BEA65AA7AB6A}" type="datetime1">
              <a:rPr lang="zh-CN" altLang="en-US"/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72D7A-753B-4D5D-8096-02799A4A029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jpeg"/><Relationship Id="rId14" Type="http://schemas.openxmlformats.org/officeDocument/2006/relationships/image" Target="../media/image3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2" descr="main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404813"/>
            <a:ext cx="1204913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3" descr="顶部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609600"/>
            <a:ext cx="75438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828800"/>
            <a:ext cx="7467600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35150" y="6248400"/>
            <a:ext cx="990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2B2B8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2713081-FF5F-4428-BB92-6F111173B23A}" type="datetime1">
              <a:rPr lang="zh-CN" altLang="en-US"/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35488" y="5943600"/>
            <a:ext cx="4573587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2B2B8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2B2B8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31D4168-1200-42B7-BDAA-E68C97E470FF}" type="slidenum">
              <a:rPr lang="zh-CN" altLang="en-US"/>
            </a:fld>
            <a:endParaRPr lang="zh-CN" altLang="en-US"/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>
            <a:off x="1219200" y="1447800"/>
            <a:ext cx="75438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400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40068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40068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40068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40068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40068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40068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40068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40068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346"/>
        </a:buClr>
        <a:buChar char="•"/>
        <a:defRPr kumimoji="1" sz="3200">
          <a:solidFill>
            <a:srgbClr val="1D1D5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C3870"/>
        </a:buClr>
        <a:buChar char="•"/>
        <a:defRPr kumimoji="1" sz="2800">
          <a:solidFill>
            <a:srgbClr val="1D1D57"/>
          </a:solidFill>
          <a:latin typeface="+mj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4C8"/>
        </a:buClr>
        <a:buChar char="•"/>
        <a:defRPr kumimoji="1" sz="2400">
          <a:solidFill>
            <a:srgbClr val="1D1D57"/>
          </a:solidFill>
          <a:latin typeface="+mj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783FF"/>
        </a:buClr>
        <a:buChar char="•"/>
        <a:defRPr kumimoji="1" sz="2000">
          <a:solidFill>
            <a:srgbClr val="1D1D57"/>
          </a:solidFill>
          <a:latin typeface="+mj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7C3FF"/>
        </a:buClr>
        <a:buChar char="•"/>
        <a:defRPr kumimoji="1" sz="2000">
          <a:solidFill>
            <a:srgbClr val="1D1D57"/>
          </a:solidFill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7C3FF"/>
        </a:buClr>
        <a:buChar char="•"/>
        <a:defRPr kumimoji="1" sz="2000">
          <a:solidFill>
            <a:srgbClr val="1D1D57"/>
          </a:solidFill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7C3FF"/>
        </a:buClr>
        <a:buChar char="•"/>
        <a:defRPr kumimoji="1" sz="2000">
          <a:solidFill>
            <a:srgbClr val="1D1D57"/>
          </a:solidFill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7C3FF"/>
        </a:buClr>
        <a:buChar char="•"/>
        <a:defRPr kumimoji="1" sz="2000">
          <a:solidFill>
            <a:srgbClr val="1D1D57"/>
          </a:solidFill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7C3FF"/>
        </a:buClr>
        <a:buChar char="•"/>
        <a:defRPr kumimoji="1" sz="2000">
          <a:solidFill>
            <a:srgbClr val="1D1D57"/>
          </a:solidFill>
          <a:latin typeface="+mj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642938" y="1386656"/>
            <a:ext cx="7772400" cy="1538288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信号与图像处理基础</a:t>
            </a:r>
            <a:endParaRPr lang="zh-CN" altLang="en-US" b="1" dirty="0" smtClean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1411560" y="4071942"/>
            <a:ext cx="6400800" cy="19669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CN" altLang="en-US" sz="2600" b="1" dirty="0" smtClean="0"/>
              <a:t>中国科学技术大学  自动化系</a:t>
            </a:r>
            <a:endParaRPr lang="en-US" altLang="zh-CN" sz="2600" b="1" dirty="0" smtClean="0"/>
          </a:p>
          <a:p>
            <a:pPr eaLnBrk="1" hangingPunct="1">
              <a:defRPr/>
            </a:pPr>
            <a:r>
              <a:rPr lang="zh-CN" altLang="en-US" sz="2600" b="1" dirty="0" smtClean="0"/>
              <a:t>曹  洋</a:t>
            </a:r>
            <a:endParaRPr lang="en-US" altLang="zh-CN" sz="2600" b="1" dirty="0" smtClean="0"/>
          </a:p>
        </p:txBody>
      </p:sp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500063" y="2700209"/>
            <a:ext cx="833596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 algn="ctr" fontAlgn="t"/>
            <a:r>
              <a:rPr lang="en-US" altLang="zh-CN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Review </a:t>
            </a:r>
            <a:endParaRPr lang="en-US" altLang="zh-CN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722784"/>
            <a:ext cx="7543800" cy="762000"/>
          </a:xfrm>
        </p:spPr>
        <p:txBody>
          <a:bodyPr/>
          <a:lstStyle/>
          <a:p>
            <a:r>
              <a:rPr lang="zh-CN" altLang="en-US" dirty="0" smtClean="0"/>
              <a:t>小波变换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2"/>
          <p:cNvSpPr txBox="1"/>
          <p:nvPr/>
        </p:nvSpPr>
        <p:spPr bwMode="auto">
          <a:xfrm>
            <a:off x="1219200" y="1556792"/>
            <a:ext cx="7467600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346"/>
              </a:buClr>
              <a:buChar char="•"/>
              <a:defRPr kumimoji="1" sz="3200">
                <a:solidFill>
                  <a:srgbClr val="1D1D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C3870"/>
              </a:buClr>
              <a:buChar char="•"/>
              <a:defRPr kumimoji="1" sz="2800">
                <a:solidFill>
                  <a:srgbClr val="1D1D57"/>
                </a:solidFill>
                <a:latin typeface="+mj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C8"/>
              </a:buClr>
              <a:buChar char="•"/>
              <a:defRPr kumimoji="1" sz="2400">
                <a:solidFill>
                  <a:srgbClr val="1D1D57"/>
                </a:solidFill>
                <a:latin typeface="+mj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78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小波变换导论</a:t>
            </a:r>
            <a:endParaRPr lang="zh-CN" altLang="en-US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哈</a:t>
            </a: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尔小波变换</a:t>
            </a:r>
            <a:endParaRPr lang="en-US" altLang="zh-CN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定义、计算</a:t>
            </a:r>
            <a:endParaRPr lang="zh-CN" altLang="en-US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二维小波变换</a:t>
            </a:r>
            <a:endParaRPr lang="en-US" altLang="zh-CN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图像的多分辨率表示</a:t>
            </a:r>
            <a:endParaRPr lang="zh-CN" altLang="en-US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小波变换在图像处理中的应用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722784"/>
            <a:ext cx="7543800" cy="762000"/>
          </a:xfrm>
        </p:spPr>
        <p:txBody>
          <a:bodyPr/>
          <a:lstStyle/>
          <a:p>
            <a:r>
              <a:rPr lang="zh-CN" altLang="en-US" dirty="0" smtClean="0"/>
              <a:t>图像压缩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2"/>
          <p:cNvSpPr txBox="1"/>
          <p:nvPr/>
        </p:nvSpPr>
        <p:spPr bwMode="auto">
          <a:xfrm>
            <a:off x="1219200" y="1556792"/>
            <a:ext cx="7467600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346"/>
              </a:buClr>
              <a:buChar char="•"/>
              <a:defRPr kumimoji="1" sz="3200">
                <a:solidFill>
                  <a:srgbClr val="1D1D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C3870"/>
              </a:buClr>
              <a:buChar char="•"/>
              <a:defRPr kumimoji="1" sz="2800">
                <a:solidFill>
                  <a:srgbClr val="1D1D57"/>
                </a:solidFill>
                <a:latin typeface="+mj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C8"/>
              </a:buClr>
              <a:buChar char="•"/>
              <a:defRPr kumimoji="1" sz="2400">
                <a:solidFill>
                  <a:srgbClr val="1D1D57"/>
                </a:solidFill>
                <a:latin typeface="+mj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78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 数据压缩与信息论基础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  </a:t>
            </a: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图像</a:t>
            </a: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压缩与编码基本概念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  信息论基础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  图像压缩编码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  无损</a:t>
            </a: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压缩：霍夫曼，算术，行程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  有损压缩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  图像压缩编码主要国际标准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>
                <a:latin typeface="Calibri" panose="020F0502020204030204" pitchFamily="34" charset="0"/>
                <a:ea typeface="楷体" panose="02010609060101010101" pitchFamily="49" charset="-122"/>
              </a:rPr>
              <a:t>静止图像压缩编码标准</a:t>
            </a:r>
            <a:r>
              <a:rPr lang="en-US" altLang="zh-CN" b="1" kern="0" dirty="0">
                <a:latin typeface="Calibri" panose="020F0502020204030204" pitchFamily="34" charset="0"/>
                <a:ea typeface="楷体" panose="02010609060101010101" pitchFamily="49" charset="-122"/>
              </a:rPr>
              <a:t>-JPEG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476672"/>
            <a:ext cx="7543800" cy="762000"/>
          </a:xfrm>
        </p:spPr>
        <p:txBody>
          <a:bodyPr/>
          <a:lstStyle/>
          <a:p>
            <a:r>
              <a:rPr lang="zh-CN" altLang="en-US" b="1" dirty="0" smtClean="0"/>
              <a:t>信号与图像处理基础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9200" y="1828800"/>
            <a:ext cx="3784848" cy="4038600"/>
          </a:xfrm>
        </p:spPr>
        <p:txBody>
          <a:bodyPr/>
          <a:lstStyle/>
          <a:p>
            <a:r>
              <a:rPr lang="zh-CN" altLang="en-US" sz="2400" b="1" dirty="0" smtClean="0"/>
              <a:t>基础</a:t>
            </a:r>
            <a:endParaRPr lang="en-US" altLang="zh-CN" sz="2400" b="1" dirty="0" smtClean="0"/>
          </a:p>
          <a:p>
            <a:pPr lvl="1"/>
            <a:r>
              <a:rPr lang="zh-CN" altLang="en-US" sz="2000" b="1" dirty="0" smtClean="0"/>
              <a:t>图像基础</a:t>
            </a:r>
            <a:endParaRPr lang="en-US" altLang="zh-CN" sz="2000" b="1" dirty="0" smtClean="0"/>
          </a:p>
          <a:p>
            <a:pPr lvl="1"/>
            <a:r>
              <a:rPr lang="zh-CN" altLang="en-US" sz="2000" b="1" dirty="0" smtClean="0"/>
              <a:t>图像处理基础</a:t>
            </a:r>
            <a:endParaRPr lang="en-US" altLang="zh-CN" sz="2000" b="1" dirty="0" smtClean="0"/>
          </a:p>
          <a:p>
            <a:r>
              <a:rPr lang="zh-CN" altLang="en-US" sz="2400" b="1" dirty="0" smtClean="0"/>
              <a:t>滤波</a:t>
            </a:r>
            <a:endParaRPr lang="en-US" altLang="zh-CN" sz="2400" b="1" dirty="0" smtClean="0"/>
          </a:p>
          <a:p>
            <a:pPr lvl="1"/>
            <a:r>
              <a:rPr lang="zh-CN" altLang="en-US" sz="2000" b="1" dirty="0" smtClean="0"/>
              <a:t>傅里叶变换与空域卷积</a:t>
            </a:r>
            <a:endParaRPr lang="en-US" altLang="zh-CN" sz="2000" b="1" dirty="0" smtClean="0"/>
          </a:p>
          <a:p>
            <a:pPr lvl="1"/>
            <a:r>
              <a:rPr lang="zh-CN" altLang="en-US" sz="2000" b="1" dirty="0" smtClean="0"/>
              <a:t>空域滤波</a:t>
            </a:r>
            <a:endParaRPr lang="en-US" altLang="zh-CN" sz="2000" b="1" dirty="0" smtClean="0"/>
          </a:p>
          <a:p>
            <a:pPr lvl="1"/>
            <a:r>
              <a:rPr lang="zh-CN" altLang="en-US" sz="2000" b="1" dirty="0"/>
              <a:t>频域</a:t>
            </a:r>
            <a:r>
              <a:rPr lang="zh-CN" altLang="en-US" sz="2000" b="1" dirty="0" smtClean="0"/>
              <a:t>滤波</a:t>
            </a:r>
            <a:endParaRPr lang="en-US" altLang="zh-CN" sz="2000" b="1" dirty="0" smtClean="0"/>
          </a:p>
          <a:p>
            <a:r>
              <a:rPr lang="zh-CN" altLang="en-US" sz="2400" b="1" dirty="0"/>
              <a:t>自</a:t>
            </a:r>
            <a:r>
              <a:rPr lang="zh-CN" altLang="en-US" sz="2400" b="1" dirty="0" smtClean="0"/>
              <a:t>适应滤波</a:t>
            </a:r>
            <a:endParaRPr lang="en-US" altLang="zh-CN" sz="2400" b="1" dirty="0" smtClean="0"/>
          </a:p>
          <a:p>
            <a:pPr lvl="1"/>
            <a:r>
              <a:rPr lang="zh-CN" altLang="en-US" sz="2000" b="1" dirty="0"/>
              <a:t>自适应滤波器</a:t>
            </a:r>
            <a:endParaRPr lang="en-US" altLang="zh-CN" sz="2000" b="1" dirty="0"/>
          </a:p>
          <a:p>
            <a:pPr lvl="1"/>
            <a:r>
              <a:rPr lang="zh-CN" altLang="en-US" sz="2000" b="1" dirty="0"/>
              <a:t>图像复原</a:t>
            </a:r>
            <a:endParaRPr lang="zh-CN" altLang="en-US" sz="2000" b="1" dirty="0"/>
          </a:p>
          <a:p>
            <a:endParaRPr lang="en-US" altLang="zh-CN" sz="2400" b="1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内容占位符 2"/>
          <p:cNvSpPr txBox="1"/>
          <p:nvPr/>
        </p:nvSpPr>
        <p:spPr bwMode="auto">
          <a:xfrm>
            <a:off x="4531568" y="1844824"/>
            <a:ext cx="3784848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346"/>
              </a:buClr>
              <a:buChar char="•"/>
              <a:defRPr kumimoji="1" sz="3200">
                <a:solidFill>
                  <a:srgbClr val="1D1D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C3870"/>
              </a:buClr>
              <a:buChar char="•"/>
              <a:defRPr kumimoji="1" sz="2800">
                <a:solidFill>
                  <a:srgbClr val="1D1D57"/>
                </a:solidFill>
                <a:latin typeface="+mj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C8"/>
              </a:buClr>
              <a:buChar char="•"/>
              <a:defRPr kumimoji="1" sz="2400">
                <a:solidFill>
                  <a:srgbClr val="1D1D57"/>
                </a:solidFill>
                <a:latin typeface="+mj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78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9pPr>
          </a:lstStyle>
          <a:p>
            <a:r>
              <a:rPr lang="zh-CN" altLang="en-US" sz="2400" b="1" kern="0" dirty="0" smtClean="0"/>
              <a:t>小波变换</a:t>
            </a:r>
            <a:endParaRPr lang="en-US" altLang="zh-CN" sz="2400" b="1" kern="0" dirty="0" smtClean="0"/>
          </a:p>
          <a:p>
            <a:pPr lvl="1"/>
            <a:r>
              <a:rPr lang="zh-CN" altLang="en-US" sz="2000" b="1" kern="0" dirty="0"/>
              <a:t>小波变换导论</a:t>
            </a:r>
            <a:endParaRPr lang="en-US" altLang="zh-CN" sz="2000" b="1" kern="0" dirty="0"/>
          </a:p>
          <a:p>
            <a:pPr lvl="1"/>
            <a:r>
              <a:rPr lang="zh-CN" altLang="en-US" sz="2000" b="1" kern="0" dirty="0"/>
              <a:t>小波变换的应用</a:t>
            </a:r>
            <a:endParaRPr lang="en-US" altLang="zh-CN" sz="2000" b="1" kern="0" dirty="0"/>
          </a:p>
          <a:p>
            <a:r>
              <a:rPr lang="zh-CN" altLang="en-US" sz="2400" b="1" kern="0" dirty="0" smtClean="0"/>
              <a:t>图像压缩</a:t>
            </a:r>
            <a:endParaRPr lang="en-US" altLang="zh-CN" sz="2400" b="1" kern="0" dirty="0" smtClean="0"/>
          </a:p>
          <a:p>
            <a:pPr lvl="1"/>
            <a:r>
              <a:rPr lang="zh-CN" altLang="en-US" sz="2000" b="1" kern="0" dirty="0" smtClean="0"/>
              <a:t>数据压缩基础</a:t>
            </a:r>
            <a:endParaRPr lang="en-US" altLang="zh-CN" sz="2000" b="1" kern="0" dirty="0" smtClean="0"/>
          </a:p>
          <a:p>
            <a:pPr lvl="1"/>
            <a:r>
              <a:rPr lang="en-US" altLang="zh-CN" sz="2000" b="1" kern="0" dirty="0" smtClean="0"/>
              <a:t>JPEG</a:t>
            </a:r>
            <a:endParaRPr lang="en-US" altLang="zh-CN" sz="2000" b="1" kern="0" dirty="0"/>
          </a:p>
          <a:p>
            <a:endParaRPr lang="en-US" altLang="zh-CN" sz="2400" b="1" kern="0" dirty="0" smtClean="0"/>
          </a:p>
          <a:p>
            <a:endParaRPr lang="en-US" altLang="zh-CN" sz="2400" b="1" kern="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722784"/>
            <a:ext cx="7543800" cy="762000"/>
          </a:xfrm>
        </p:spPr>
        <p:txBody>
          <a:bodyPr/>
          <a:lstStyle/>
          <a:p>
            <a:r>
              <a:rPr lang="zh-CN" altLang="en-US" dirty="0" smtClean="0"/>
              <a:t>图像基础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219200" y="1828800"/>
            <a:ext cx="7467600" cy="4038600"/>
          </a:xfrm>
        </p:spPr>
        <p:txBody>
          <a:bodyPr/>
          <a:lstStyle/>
          <a:p>
            <a:r>
              <a:rPr lang="zh-CN" altLang="en-US" sz="2400" b="1" dirty="0" smtClean="0"/>
              <a:t>图像成像机理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成像的三要素和两过程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相机的三个基本参数和作用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图像成像模型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图像模型概述</a:t>
            </a:r>
            <a:endParaRPr lang="en-US" altLang="zh-CN" sz="2400" b="1" dirty="0" smtClean="0"/>
          </a:p>
          <a:p>
            <a:pPr lvl="2"/>
            <a:r>
              <a:rPr lang="zh-CN" altLang="en-US" sz="2000" b="1" dirty="0"/>
              <a:t>三</a:t>
            </a:r>
            <a:r>
              <a:rPr lang="zh-CN" altLang="en-US" sz="2000" b="1" dirty="0" smtClean="0"/>
              <a:t>个模型，几何、物理和数字</a:t>
            </a:r>
            <a:endParaRPr lang="en-US" altLang="zh-CN" sz="2000" b="1" dirty="0" smtClean="0"/>
          </a:p>
          <a:p>
            <a:pPr lvl="1"/>
            <a:r>
              <a:rPr lang="zh-CN" altLang="en-US" sz="2400" b="1" dirty="0" smtClean="0"/>
              <a:t>图像的亮度模型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图像的彩色模型</a:t>
            </a:r>
            <a:endParaRPr lang="en-US" altLang="zh-CN" sz="2400" b="1" dirty="0" smtClean="0"/>
          </a:p>
          <a:p>
            <a:endParaRPr lang="en-US" altLang="zh-CN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722784"/>
            <a:ext cx="7543800" cy="762000"/>
          </a:xfrm>
        </p:spPr>
        <p:txBody>
          <a:bodyPr/>
          <a:lstStyle/>
          <a:p>
            <a:r>
              <a:rPr lang="zh-CN" altLang="en-US" dirty="0" smtClean="0"/>
              <a:t>图像处理基础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219200" y="1828800"/>
            <a:ext cx="7467600" cy="4038600"/>
          </a:xfrm>
        </p:spPr>
        <p:txBody>
          <a:bodyPr/>
          <a:lstStyle/>
          <a:p>
            <a:r>
              <a:rPr lang="zh-CN" altLang="en-US" sz="2800" b="1" dirty="0"/>
              <a:t>图像结构</a:t>
            </a:r>
            <a:endParaRPr lang="en-US" altLang="zh-CN" sz="2800" b="1" dirty="0"/>
          </a:p>
          <a:p>
            <a:pPr lvl="1"/>
            <a:r>
              <a:rPr lang="zh-CN" altLang="en-US" sz="2400" b="1" dirty="0" smtClean="0"/>
              <a:t>什么是图像结构？作用？意义</a:t>
            </a:r>
            <a:r>
              <a:rPr lang="en-US" altLang="zh-CN" sz="2400" b="1" dirty="0" smtClean="0"/>
              <a:t>?</a:t>
            </a:r>
            <a:endParaRPr lang="en-US" altLang="zh-CN" sz="2400" b="1" dirty="0" smtClean="0"/>
          </a:p>
          <a:p>
            <a:r>
              <a:rPr lang="zh-CN" altLang="en-US" sz="2800" b="1" dirty="0" smtClean="0"/>
              <a:t>图像</a:t>
            </a:r>
            <a:r>
              <a:rPr lang="zh-CN" altLang="en-US" sz="2800" b="1" dirty="0"/>
              <a:t>的空间变换</a:t>
            </a:r>
            <a:endParaRPr lang="en-US" altLang="zh-CN" sz="2800" b="1" dirty="0"/>
          </a:p>
          <a:p>
            <a:pPr lvl="1"/>
            <a:r>
              <a:rPr lang="zh-CN" altLang="en-US" sz="2400" b="1" dirty="0" smtClean="0"/>
              <a:t>图像旋转平移缩放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图像插值</a:t>
            </a:r>
            <a:endParaRPr lang="en-US" altLang="zh-CN" sz="2400" b="1" dirty="0"/>
          </a:p>
          <a:p>
            <a:r>
              <a:rPr lang="zh-CN" altLang="en-US" sz="2800" b="1" dirty="0"/>
              <a:t>图像的亮度变换</a:t>
            </a:r>
            <a:endParaRPr lang="en-US" altLang="zh-CN" sz="2800" b="1" dirty="0"/>
          </a:p>
          <a:p>
            <a:pPr lvl="1"/>
            <a:r>
              <a:rPr lang="zh-CN" altLang="en-US" sz="2400" b="1" dirty="0" smtClean="0"/>
              <a:t>归一化、伽马校正等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直方图均衡化与规定化</a:t>
            </a:r>
            <a:endParaRPr lang="en-US" altLang="zh-CN" sz="24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722784"/>
            <a:ext cx="7543800" cy="762000"/>
          </a:xfrm>
        </p:spPr>
        <p:txBody>
          <a:bodyPr/>
          <a:lstStyle/>
          <a:p>
            <a:r>
              <a:rPr lang="zh-CN" altLang="en-US" dirty="0" smtClean="0"/>
              <a:t>傅里叶分析与卷积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219200" y="1828800"/>
            <a:ext cx="7467600" cy="4038600"/>
          </a:xfrm>
        </p:spPr>
        <p:txBody>
          <a:bodyPr/>
          <a:lstStyle/>
          <a:p>
            <a:r>
              <a:rPr lang="zh-CN" altLang="en-US" sz="2800" b="1" dirty="0" smtClean="0"/>
              <a:t>傅里叶变换</a:t>
            </a:r>
            <a:endParaRPr lang="en-US" altLang="zh-CN" sz="2800" b="1" dirty="0" smtClean="0"/>
          </a:p>
          <a:p>
            <a:pPr lvl="1"/>
            <a:r>
              <a:rPr lang="zh-CN" altLang="en-US" sz="2400" b="1" dirty="0" smtClean="0"/>
              <a:t>傅里叶变换的意义</a:t>
            </a:r>
            <a:endParaRPr lang="en-US" altLang="zh-CN" sz="2400" b="1" dirty="0" smtClean="0"/>
          </a:p>
          <a:p>
            <a:r>
              <a:rPr lang="zh-CN" altLang="en-US" sz="2800" b="1" dirty="0" smtClean="0"/>
              <a:t>傅里叶变换</a:t>
            </a:r>
            <a:r>
              <a:rPr lang="zh-CN" altLang="en-US" sz="2800" b="1" dirty="0"/>
              <a:t>性质与信号</a:t>
            </a:r>
            <a:r>
              <a:rPr lang="zh-CN" altLang="en-US" sz="2800" b="1" dirty="0" smtClean="0"/>
              <a:t>卷积</a:t>
            </a:r>
            <a:endParaRPr lang="en-US" altLang="zh-CN" sz="2800" b="1" dirty="0" smtClean="0"/>
          </a:p>
          <a:p>
            <a:pPr marL="742950" lvl="2" indent="-342900">
              <a:buClr>
                <a:srgbClr val="002346"/>
              </a:buClr>
            </a:pPr>
            <a:r>
              <a:rPr lang="zh-CN" altLang="en-US" b="1" dirty="0"/>
              <a:t>典型信号的傅里叶变换</a:t>
            </a:r>
            <a:endParaRPr lang="en-US" altLang="zh-CN" b="1" dirty="0"/>
          </a:p>
          <a:p>
            <a:pPr lvl="1"/>
            <a:r>
              <a:rPr lang="zh-CN" altLang="en-US" sz="2400" b="1" dirty="0" smtClean="0"/>
              <a:t>卷积的物理意义</a:t>
            </a:r>
            <a:endParaRPr lang="en-US" altLang="zh-CN" sz="2400" b="1" dirty="0"/>
          </a:p>
          <a:p>
            <a:r>
              <a:rPr lang="zh-CN" altLang="en-US" sz="2800" b="1" dirty="0"/>
              <a:t>图像</a:t>
            </a:r>
            <a:r>
              <a:rPr lang="zh-CN" altLang="en-US" sz="2800" b="1" dirty="0" smtClean="0"/>
              <a:t>傅里叶变换</a:t>
            </a:r>
            <a:endParaRPr lang="en-US" altLang="zh-CN" sz="2800" b="1" dirty="0" smtClean="0"/>
          </a:p>
          <a:p>
            <a:pPr lvl="1"/>
            <a:r>
              <a:rPr lang="zh-CN" altLang="en-US" sz="2400" b="1" dirty="0" smtClean="0"/>
              <a:t>二维傅里叶变换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功率谱与相位谱</a:t>
            </a:r>
            <a:endParaRPr lang="en-US" altLang="zh-CN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722784"/>
            <a:ext cx="7543800" cy="762000"/>
          </a:xfrm>
        </p:spPr>
        <p:txBody>
          <a:bodyPr/>
          <a:lstStyle/>
          <a:p>
            <a:r>
              <a:rPr lang="zh-CN" altLang="en-US" dirty="0" smtClean="0"/>
              <a:t>空域滤波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219200" y="1828800"/>
            <a:ext cx="7467600" cy="4038600"/>
          </a:xfrm>
        </p:spPr>
        <p:txBody>
          <a:bodyPr/>
          <a:lstStyle/>
          <a:p>
            <a:r>
              <a:rPr lang="zh-CN" altLang="en-US" sz="2800" b="1" dirty="0" smtClean="0"/>
              <a:t>空域滤波基础</a:t>
            </a:r>
            <a:endParaRPr lang="en-US" altLang="zh-CN" sz="2800" b="1" dirty="0" smtClean="0"/>
          </a:p>
          <a:p>
            <a:pPr lvl="1"/>
            <a:r>
              <a:rPr lang="zh-CN" altLang="en-US" sz="2400" b="1" dirty="0" smtClean="0"/>
              <a:t>模板运算</a:t>
            </a:r>
            <a:endParaRPr lang="en-US" altLang="zh-CN" sz="2400" b="1" dirty="0" smtClean="0"/>
          </a:p>
          <a:p>
            <a:r>
              <a:rPr lang="zh-CN" altLang="en-US" sz="2800" b="1" dirty="0" smtClean="0"/>
              <a:t>平滑滤波</a:t>
            </a:r>
            <a:endParaRPr lang="en-US" altLang="zh-CN" sz="2800" b="1" dirty="0" smtClean="0"/>
          </a:p>
          <a:p>
            <a:pPr lvl="1"/>
            <a:r>
              <a:rPr lang="zh-CN" altLang="en-US" sz="2400" b="1" dirty="0"/>
              <a:t>线性平滑</a:t>
            </a:r>
            <a:r>
              <a:rPr lang="zh-CN" altLang="en-US" sz="2400" b="1" dirty="0" smtClean="0"/>
              <a:t>滤波，及其在图像去噪中的应用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统计排序滤波</a:t>
            </a:r>
            <a:endParaRPr lang="en-US" altLang="zh-CN" sz="2400" b="1" dirty="0"/>
          </a:p>
          <a:p>
            <a:r>
              <a:rPr lang="zh-CN" altLang="en-US" sz="2800" b="1" dirty="0" smtClean="0"/>
              <a:t>锐化滤波</a:t>
            </a:r>
            <a:endParaRPr lang="en-US" altLang="zh-CN" sz="2800" b="1" dirty="0" smtClean="0"/>
          </a:p>
          <a:p>
            <a:pPr lvl="1"/>
            <a:r>
              <a:rPr lang="zh-CN" altLang="en-US" sz="2400" b="1" dirty="0" smtClean="0"/>
              <a:t>边缘检测，一阶方法，二阶方法</a:t>
            </a:r>
            <a:endParaRPr lang="en-US" altLang="zh-CN" sz="24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722784"/>
            <a:ext cx="7543800" cy="762000"/>
          </a:xfrm>
        </p:spPr>
        <p:txBody>
          <a:bodyPr/>
          <a:lstStyle/>
          <a:p>
            <a:r>
              <a:rPr lang="zh-CN" altLang="en-US" dirty="0" smtClean="0"/>
              <a:t>频域滤波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219200" y="1828800"/>
            <a:ext cx="7467600" cy="4038600"/>
          </a:xfrm>
        </p:spPr>
        <p:txBody>
          <a:bodyPr/>
          <a:lstStyle/>
          <a:p>
            <a:r>
              <a:rPr lang="zh-CN" altLang="en-US" sz="2800" b="1" dirty="0" smtClean="0"/>
              <a:t>空域滤波基础</a:t>
            </a:r>
            <a:endParaRPr lang="en-US" altLang="zh-CN" sz="2800" b="1" dirty="0" smtClean="0"/>
          </a:p>
          <a:p>
            <a:pPr lvl="1"/>
            <a:r>
              <a:rPr lang="zh-CN" altLang="en-US" sz="2400" b="1" dirty="0" smtClean="0"/>
              <a:t>模板运算</a:t>
            </a:r>
            <a:endParaRPr lang="en-US" altLang="zh-CN" sz="2400" b="1" dirty="0" smtClean="0"/>
          </a:p>
          <a:p>
            <a:r>
              <a:rPr lang="zh-CN" altLang="en-US" sz="2800" b="1" dirty="0" smtClean="0"/>
              <a:t>平滑滤波</a:t>
            </a:r>
            <a:endParaRPr lang="en-US" altLang="zh-CN" sz="2800" b="1" dirty="0" smtClean="0"/>
          </a:p>
          <a:p>
            <a:pPr lvl="1"/>
            <a:r>
              <a:rPr lang="zh-CN" altLang="en-US" sz="2400" b="1" dirty="0"/>
              <a:t>线性平滑</a:t>
            </a:r>
            <a:r>
              <a:rPr lang="zh-CN" altLang="en-US" sz="2400" b="1" dirty="0" smtClean="0"/>
              <a:t>滤波，及其在图像去噪中的应用</a:t>
            </a:r>
            <a:endParaRPr lang="en-US" altLang="zh-CN" sz="2400" b="1" dirty="0" smtClean="0"/>
          </a:p>
          <a:p>
            <a:pPr lvl="1"/>
            <a:r>
              <a:rPr lang="zh-CN" altLang="en-US" sz="2400" b="1" dirty="0" smtClean="0"/>
              <a:t>统计排序滤波</a:t>
            </a:r>
            <a:endParaRPr lang="en-US" altLang="zh-CN" sz="2400" b="1" dirty="0"/>
          </a:p>
          <a:p>
            <a:r>
              <a:rPr lang="zh-CN" altLang="en-US" sz="2800" b="1" dirty="0" smtClean="0"/>
              <a:t>锐化滤波</a:t>
            </a:r>
            <a:endParaRPr lang="en-US" altLang="zh-CN" sz="2800" b="1" dirty="0" smtClean="0"/>
          </a:p>
          <a:p>
            <a:pPr lvl="1"/>
            <a:r>
              <a:rPr lang="zh-CN" altLang="en-US" sz="2400" b="1" dirty="0" smtClean="0"/>
              <a:t>边缘检测，一阶方法，二阶方法</a:t>
            </a:r>
            <a:endParaRPr lang="zh-CN" altLang="en-US" sz="2400" b="1" dirty="0" smtClean="0"/>
          </a:p>
          <a:p>
            <a:pPr lvl="1"/>
            <a:r>
              <a:rPr lang="en-US" altLang="zh-CN" sz="2400" b="1" dirty="0" smtClean="0"/>
              <a:t>Canny </a:t>
            </a:r>
            <a:r>
              <a:rPr lang="zh-CN" altLang="en-US" sz="2400" b="1" dirty="0" smtClean="0"/>
              <a:t>和 </a:t>
            </a:r>
            <a:r>
              <a:rPr lang="en-US" altLang="zh-CN" sz="2400" b="1" dirty="0" smtClean="0"/>
              <a:t>L</a:t>
            </a:r>
            <a:r>
              <a:rPr lang="en-US" altLang="zh-CN" sz="2400" b="1" dirty="0" smtClean="0"/>
              <a:t>OG</a:t>
            </a:r>
            <a:endParaRPr lang="en-US" altLang="zh-CN" sz="24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722784"/>
            <a:ext cx="7543800" cy="762000"/>
          </a:xfrm>
        </p:spPr>
        <p:txBody>
          <a:bodyPr/>
          <a:lstStyle/>
          <a:p>
            <a:r>
              <a:rPr lang="zh-CN" altLang="en-US" dirty="0" smtClean="0"/>
              <a:t>自适应滤波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219200" y="1828800"/>
            <a:ext cx="7467600" cy="4038600"/>
          </a:xfrm>
        </p:spPr>
        <p:txBody>
          <a:bodyPr/>
          <a:lstStyle/>
          <a:p>
            <a:r>
              <a:rPr lang="zh-CN" altLang="en-US" sz="2800" b="1" dirty="0"/>
              <a:t>综述</a:t>
            </a:r>
            <a:endParaRPr lang="en-US" altLang="zh-CN" sz="2800" b="1" dirty="0"/>
          </a:p>
          <a:p>
            <a:pPr lvl="1"/>
            <a:r>
              <a:rPr lang="zh-CN" altLang="en-US" sz="2400" b="1" dirty="0" smtClean="0"/>
              <a:t>滤波的作用</a:t>
            </a:r>
            <a:endParaRPr lang="en-US" altLang="zh-CN" sz="2400" b="1" dirty="0" smtClean="0"/>
          </a:p>
          <a:p>
            <a:pPr lvl="1"/>
            <a:r>
              <a:rPr lang="zh-CN" altLang="en-US" sz="2400" b="1" dirty="0"/>
              <a:t>自</a:t>
            </a:r>
            <a:r>
              <a:rPr lang="zh-CN" altLang="en-US" sz="2400" b="1" dirty="0" smtClean="0"/>
              <a:t>适应滤波的应用</a:t>
            </a:r>
            <a:endParaRPr lang="en-US" altLang="zh-CN" sz="2400" b="1" dirty="0"/>
          </a:p>
          <a:p>
            <a:r>
              <a:rPr lang="zh-CN" altLang="en-US" sz="2800" b="1" dirty="0"/>
              <a:t>维纳滤波</a:t>
            </a:r>
            <a:endParaRPr lang="en-US" altLang="zh-CN" sz="2800" b="1" dirty="0"/>
          </a:p>
          <a:p>
            <a:pPr lvl="1"/>
            <a:r>
              <a:rPr lang="zh-CN" altLang="en-US" sz="2400" b="1" dirty="0" smtClean="0"/>
              <a:t>最优滤波 ，设计过程</a:t>
            </a:r>
            <a:endParaRPr lang="en-US" altLang="zh-CN" sz="2400" b="1" dirty="0"/>
          </a:p>
          <a:p>
            <a:r>
              <a:rPr lang="zh-CN" altLang="en-US" sz="2800" b="1" dirty="0"/>
              <a:t>最小二乘</a:t>
            </a:r>
            <a:r>
              <a:rPr lang="zh-CN" altLang="en-US" sz="2800" b="1" dirty="0" smtClean="0"/>
              <a:t>滤波</a:t>
            </a:r>
            <a:endParaRPr lang="en-US" altLang="zh-CN" sz="2800" b="1" dirty="0" smtClean="0"/>
          </a:p>
          <a:p>
            <a:pPr lvl="1"/>
            <a:r>
              <a:rPr lang="zh-CN" altLang="en-US" sz="2400" b="1" dirty="0"/>
              <a:t>自</a:t>
            </a:r>
            <a:r>
              <a:rPr lang="zh-CN" altLang="en-US" sz="2400" b="1" dirty="0" smtClean="0"/>
              <a:t>适应滤波，设计过程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722784"/>
            <a:ext cx="7543800" cy="762000"/>
          </a:xfrm>
        </p:spPr>
        <p:txBody>
          <a:bodyPr/>
          <a:lstStyle/>
          <a:p>
            <a:r>
              <a:rPr lang="zh-CN" altLang="en-US" dirty="0" smtClean="0"/>
              <a:t>图像复原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1859-598D-4001-8269-61C428827EE7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2"/>
          <p:cNvSpPr txBox="1"/>
          <p:nvPr/>
        </p:nvSpPr>
        <p:spPr bwMode="auto">
          <a:xfrm>
            <a:off x="1219200" y="1556792"/>
            <a:ext cx="7467600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346"/>
              </a:buClr>
              <a:buChar char="•"/>
              <a:defRPr kumimoji="1" sz="3200">
                <a:solidFill>
                  <a:srgbClr val="1D1D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C3870"/>
              </a:buClr>
              <a:buChar char="•"/>
              <a:defRPr kumimoji="1" sz="2800">
                <a:solidFill>
                  <a:srgbClr val="1D1D57"/>
                </a:solidFill>
                <a:latin typeface="+mj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C8"/>
              </a:buClr>
              <a:buChar char="•"/>
              <a:defRPr kumimoji="1" sz="2400">
                <a:solidFill>
                  <a:srgbClr val="1D1D57"/>
                </a:solidFill>
                <a:latin typeface="+mj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78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7C3FF"/>
              </a:buClr>
              <a:buChar char="•"/>
              <a:defRPr kumimoji="1" sz="2000">
                <a:solidFill>
                  <a:srgbClr val="1D1D57"/>
                </a:solidFill>
                <a:latin typeface="+mj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图像退化</a:t>
            </a:r>
            <a:r>
              <a:rPr lang="en-US" altLang="zh-CN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/</a:t>
            </a: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复原过程的模型</a:t>
            </a:r>
            <a:endParaRPr lang="zh-CN" altLang="en-US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图像去噪</a:t>
            </a:r>
            <a:endParaRPr lang="en-US" altLang="zh-CN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 </a:t>
            </a: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图像噪声的空间和频率特性</a:t>
            </a:r>
            <a:endParaRPr lang="zh-CN" altLang="en-US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图像噪声参数的估计及空间滤波复原</a:t>
            </a:r>
            <a:endParaRPr lang="zh-CN" altLang="en-US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图像复原</a:t>
            </a:r>
            <a:endParaRPr lang="en-US" altLang="zh-CN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线性位置不变系统退化函数的估计</a:t>
            </a:r>
            <a:endParaRPr lang="zh-CN" altLang="en-US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逆滤波</a:t>
            </a:r>
            <a:endParaRPr lang="zh-CN" altLang="en-US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维纳滤波</a:t>
            </a:r>
            <a:endParaRPr lang="zh-CN" altLang="en-US" b="1" kern="0" dirty="0" smtClean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b="1" kern="0" dirty="0" smtClean="0">
                <a:latin typeface="Calibri" panose="020F0502020204030204" pitchFamily="34" charset="0"/>
                <a:ea typeface="楷体" panose="02010609060101010101" pitchFamily="49" charset="-122"/>
              </a:rPr>
              <a:t>约束最小二乘方滤波器</a:t>
            </a:r>
            <a:endParaRPr lang="zh-CN" altLang="en-US" b="1" kern="0" dirty="0">
              <a:latin typeface="Calibri" panose="020F0502020204030204" pitchFamily="34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主题1">
  <a:themeElements>
    <a:clrScheme name="默认设计模板 8">
      <a:dk1>
        <a:srgbClr val="3333FF"/>
      </a:dk1>
      <a:lt1>
        <a:srgbClr val="FFFFFF"/>
      </a:lt1>
      <a:dk2>
        <a:srgbClr val="FF9900"/>
      </a:dk2>
      <a:lt2>
        <a:srgbClr val="808080"/>
      </a:lt2>
      <a:accent1>
        <a:srgbClr val="00CCFF"/>
      </a:accent1>
      <a:accent2>
        <a:srgbClr val="3333CC"/>
      </a:accent2>
      <a:accent3>
        <a:srgbClr val="FFFFFF"/>
      </a:accent3>
      <a:accent4>
        <a:srgbClr val="2A2ADA"/>
      </a:accent4>
      <a:accent5>
        <a:srgbClr val="AAE2FF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hlink"/>
          </a:solidFill>
          <a:prstDash val="solid"/>
          <a:round/>
          <a:headEnd type="triangle" w="med" len="med"/>
          <a:tailEnd type="triangl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hlink"/>
          </a:solidFill>
          <a:prstDash val="solid"/>
          <a:round/>
          <a:headEnd type="triangle" w="med" len="med"/>
          <a:tailEnd type="triangl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3333FF"/>
        </a:dk1>
        <a:lt1>
          <a:srgbClr val="FFFFFF"/>
        </a:lt1>
        <a:dk2>
          <a:srgbClr val="FF9900"/>
        </a:dk2>
        <a:lt2>
          <a:srgbClr val="808080"/>
        </a:lt2>
        <a:accent1>
          <a:srgbClr val="00CCFF"/>
        </a:accent1>
        <a:accent2>
          <a:srgbClr val="3333CC"/>
        </a:accent2>
        <a:accent3>
          <a:srgbClr val="FFFFFF"/>
        </a:accent3>
        <a:accent4>
          <a:srgbClr val="2A2ADA"/>
        </a:accent4>
        <a:accent5>
          <a:srgbClr val="AAE2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751</Words>
  <Application>WPS 演示</Application>
  <PresentationFormat>全屏显示(4:3)</PresentationFormat>
  <Paragraphs>147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Haettenschweiler</vt:lpstr>
      <vt:lpstr>Calibri</vt:lpstr>
      <vt:lpstr>楷体</vt:lpstr>
      <vt:lpstr>微软雅黑</vt:lpstr>
      <vt:lpstr>Arial Unicode MS</vt:lpstr>
      <vt:lpstr>主题1</vt:lpstr>
      <vt:lpstr>信号与图像处理基础</vt:lpstr>
      <vt:lpstr>信号与图像处理基础</vt:lpstr>
      <vt:lpstr>图像基础</vt:lpstr>
      <vt:lpstr>图像处理基础</vt:lpstr>
      <vt:lpstr>傅里叶分析与卷积</vt:lpstr>
      <vt:lpstr>空域滤波</vt:lpstr>
      <vt:lpstr>频域滤波</vt:lpstr>
      <vt:lpstr>自适应滤波</vt:lpstr>
      <vt:lpstr>图像复原</vt:lpstr>
      <vt:lpstr>小波变换</vt:lpstr>
      <vt:lpstr>图像压缩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基于彩色和深度信息融合的  车辆形状检测</dc:title>
  <dc:creator>Administrator</dc:creator>
  <cp:lastModifiedBy>懒洋洋</cp:lastModifiedBy>
  <cp:revision>490</cp:revision>
  <dcterms:created xsi:type="dcterms:W3CDTF">2018-05-23T02:51:23Z</dcterms:created>
  <dcterms:modified xsi:type="dcterms:W3CDTF">2018-05-23T02:53:32Z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