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85"/>
  </p:notesMasterIdLst>
  <p:handoutMasterIdLst>
    <p:handoutMasterId r:id="rId86"/>
  </p:handoutMasterIdLst>
  <p:sldIdLst>
    <p:sldId id="256" r:id="rId2"/>
    <p:sldId id="275" r:id="rId3"/>
    <p:sldId id="257" r:id="rId4"/>
    <p:sldId id="277" r:id="rId5"/>
    <p:sldId id="279" r:id="rId6"/>
    <p:sldId id="314" r:id="rId7"/>
    <p:sldId id="315" r:id="rId8"/>
    <p:sldId id="316" r:id="rId9"/>
    <p:sldId id="293" r:id="rId10"/>
    <p:sldId id="317" r:id="rId11"/>
    <p:sldId id="297" r:id="rId12"/>
    <p:sldId id="390" r:id="rId13"/>
    <p:sldId id="31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13" r:id="rId22"/>
    <p:sldId id="312" r:id="rId23"/>
    <p:sldId id="307" r:id="rId24"/>
    <p:sldId id="308" r:id="rId25"/>
    <p:sldId id="385" r:id="rId26"/>
    <p:sldId id="319" r:id="rId27"/>
    <p:sldId id="320" r:id="rId28"/>
    <p:sldId id="321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2" r:id="rId46"/>
    <p:sldId id="343" r:id="rId47"/>
    <p:sldId id="384" r:id="rId48"/>
    <p:sldId id="344" r:id="rId49"/>
    <p:sldId id="345" r:id="rId50"/>
    <p:sldId id="349" r:id="rId51"/>
    <p:sldId id="346" r:id="rId52"/>
    <p:sldId id="389" r:id="rId53"/>
    <p:sldId id="386" r:id="rId54"/>
    <p:sldId id="387" r:id="rId55"/>
    <p:sldId id="388" r:id="rId56"/>
    <p:sldId id="351" r:id="rId57"/>
    <p:sldId id="358" r:id="rId58"/>
    <p:sldId id="359" r:id="rId59"/>
    <p:sldId id="360" r:id="rId60"/>
    <p:sldId id="391" r:id="rId61"/>
    <p:sldId id="365" r:id="rId62"/>
    <p:sldId id="392" r:id="rId63"/>
    <p:sldId id="366" r:id="rId64"/>
    <p:sldId id="393" r:id="rId65"/>
    <p:sldId id="367" r:id="rId66"/>
    <p:sldId id="368" r:id="rId67"/>
    <p:sldId id="369" r:id="rId68"/>
    <p:sldId id="370" r:id="rId69"/>
    <p:sldId id="394" r:id="rId70"/>
    <p:sldId id="395" r:id="rId71"/>
    <p:sldId id="372" r:id="rId72"/>
    <p:sldId id="373" r:id="rId73"/>
    <p:sldId id="382" r:id="rId74"/>
    <p:sldId id="383" r:id="rId75"/>
    <p:sldId id="396" r:id="rId76"/>
    <p:sldId id="400" r:id="rId77"/>
    <p:sldId id="401" r:id="rId78"/>
    <p:sldId id="402" r:id="rId79"/>
    <p:sldId id="397" r:id="rId80"/>
    <p:sldId id="398" r:id="rId81"/>
    <p:sldId id="403" r:id="rId82"/>
    <p:sldId id="404" r:id="rId83"/>
    <p:sldId id="405" r:id="rId8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6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image" Target="../media/image1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A9C7F97-1A74-482B-973F-6C1CCFCE1F38}" type="datetimeFigureOut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D4E7935-FA5F-47F3-8C57-E7DD45889E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817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5597A9-92FB-469D-A4B9-AAD2696EED39}" type="datetimeFigureOut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E1AE82-BC5C-4F61-AC9E-67E0204F36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DA9D3-1921-4761-B1C6-D2B145759AB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帕斯瓦尔定理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E1AE82-BC5C-4F61-AC9E-67E0204F36A0}" type="slidenum">
              <a:rPr lang="zh-CN" altLang="en-US" smtClean="0"/>
              <a:pPr>
                <a:defRPr/>
              </a:pPr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D17A3-081E-4A22-8BC7-EA328F7BBCEE}" type="slidenum">
              <a:rPr lang="en-US" altLang="zh-CN">
                <a:latin typeface="Arial" charset="0"/>
                <a:ea typeface="宋体" charset="-122"/>
              </a:rPr>
              <a:pPr/>
              <a:t>53</a:t>
            </a:fld>
            <a:endParaRPr lang="en-US" altLang="zh-CN">
              <a:latin typeface="Arial" charset="0"/>
              <a:ea typeface="宋体" charset="-122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latin typeface="Arial" charset="0"/>
                <a:ea typeface="宋体" charset="-122"/>
              </a:rPr>
              <a:t>所谓线性移不变就是指在空间任何地方操作都一样。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0D96C-C96C-4BDC-B9BC-C5D6F06F9E5B}" type="slidenum">
              <a:rPr lang="en-US" altLang="zh-CN">
                <a:latin typeface="Arial" charset="0"/>
                <a:ea typeface="宋体" charset="-122"/>
              </a:rPr>
              <a:pPr/>
              <a:t>54</a:t>
            </a:fld>
            <a:endParaRPr lang="en-US" altLang="zh-CN">
              <a:latin typeface="Arial" charset="0"/>
              <a:ea typeface="宋体" charset="-122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latin typeface="Arial" charset="0"/>
                <a:ea typeface="宋体" charset="-122"/>
              </a:rPr>
              <a:t>一个点的成像可以用函数的脉冲采样来表示。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顶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33"/>
          <p:cNvSpPr>
            <a:spLocks noChangeShapeType="1"/>
          </p:cNvSpPr>
          <p:nvPr/>
        </p:nvSpPr>
        <p:spPr bwMode="auto">
          <a:xfrm>
            <a:off x="1023938" y="2743200"/>
            <a:ext cx="70866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" name="Rectangle 1042"/>
          <p:cNvSpPr>
            <a:spLocks noChangeArrowheads="1"/>
          </p:cNvSpPr>
          <p:nvPr/>
        </p:nvSpPr>
        <p:spPr bwMode="auto">
          <a:xfrm>
            <a:off x="2209800" y="5791200"/>
            <a:ext cx="4876800" cy="76200"/>
          </a:xfrm>
          <a:prstGeom prst="rect">
            <a:avLst/>
          </a:prstGeom>
          <a:solidFill>
            <a:srgbClr val="E7F6FF">
              <a:alpha val="5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2"/>
                </a:solidFill>
                <a:latin typeface="Haettenschweiler" pitchFamily="34" charset="0"/>
                <a:ea typeface="+mn-ea"/>
              </a:rPr>
              <a:t>U</a:t>
            </a:r>
            <a:r>
              <a:rPr lang="en-US" altLang="zh-CN" sz="2000">
                <a:solidFill>
                  <a:srgbClr val="000066"/>
                </a:solidFill>
                <a:latin typeface="Haettenschweiler" pitchFamily="34" charset="0"/>
                <a:ea typeface="+mn-ea"/>
              </a:rPr>
              <a:t>niversity    of    </a:t>
            </a:r>
            <a:r>
              <a:rPr lang="en-US" altLang="zh-CN">
                <a:solidFill>
                  <a:schemeClr val="tx2"/>
                </a:solidFill>
                <a:latin typeface="Haettenschweiler" pitchFamily="34" charset="0"/>
                <a:ea typeface="+mn-ea"/>
              </a:rPr>
              <a:t>S</a:t>
            </a:r>
            <a:r>
              <a:rPr lang="en-US" altLang="zh-CN" sz="2000">
                <a:solidFill>
                  <a:srgbClr val="000066"/>
                </a:solidFill>
                <a:latin typeface="Haettenschweiler" pitchFamily="34" charset="0"/>
                <a:ea typeface="+mn-ea"/>
              </a:rPr>
              <a:t>cience    and    </a:t>
            </a:r>
            <a:r>
              <a:rPr lang="en-US" altLang="zh-CN">
                <a:solidFill>
                  <a:schemeClr val="tx2"/>
                </a:solidFill>
                <a:latin typeface="Haettenschweiler" pitchFamily="34" charset="0"/>
                <a:ea typeface="+mn-ea"/>
              </a:rPr>
              <a:t>T</a:t>
            </a:r>
            <a:r>
              <a:rPr lang="en-US" altLang="zh-CN" sz="2000">
                <a:solidFill>
                  <a:srgbClr val="000066"/>
                </a:solidFill>
                <a:latin typeface="Haettenschweiler" pitchFamily="34" charset="0"/>
                <a:ea typeface="+mn-ea"/>
              </a:rPr>
              <a:t>echnology    of    </a:t>
            </a:r>
            <a:r>
              <a:rPr lang="en-US" altLang="zh-CN">
                <a:solidFill>
                  <a:schemeClr val="tx2"/>
                </a:solidFill>
                <a:latin typeface="Haettenschweiler" pitchFamily="34" charset="0"/>
                <a:ea typeface="+mn-ea"/>
              </a:rPr>
              <a:t>C</a:t>
            </a:r>
            <a:r>
              <a:rPr lang="en-US" altLang="zh-CN" sz="2000">
                <a:solidFill>
                  <a:srgbClr val="000066"/>
                </a:solidFill>
                <a:latin typeface="Haettenschweiler" pitchFamily="34" charset="0"/>
                <a:ea typeface="+mn-ea"/>
              </a:rPr>
              <a:t>hina</a:t>
            </a:r>
          </a:p>
        </p:txBody>
      </p:sp>
      <p:pic>
        <p:nvPicPr>
          <p:cNvPr id="7" name="Picture 1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086600" cy="1676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807C-189D-4C54-A574-22C8733EA269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Rectangle 10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C882-902D-4D39-9AF6-7017191656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4966-BA02-4EB0-9824-502E614FBF0B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1FA2D-8F00-4F02-B42B-78A2424BC3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8595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50545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68A72-4FA7-4D02-B921-94EC4F0D0EDC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BA74-CFE5-4CA2-BE3B-97BDE2549E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74676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19200" y="3924300"/>
            <a:ext cx="74676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92D88-5646-488A-8EA5-61B2713CEF93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4C85-D2A1-45E8-B5EF-AAEDE3E506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219200" y="1828800"/>
            <a:ext cx="36576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3E7E-8543-425F-AD63-788A6C2B6197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A88B7-3763-482E-9868-A47900EF2B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A137-1B48-48F0-A0D4-5116DED243D0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1859-598D-4001-8269-61C428827E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8F14F-EA21-4DA0-A208-DC7A3FCD0639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44A8-4D4D-4772-912C-CDABAD834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CDEB-4A47-4AA7-9863-73A8D7C972E4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7BAA-C7C2-4C71-BC7D-777AD870A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2DE0E-ED30-4273-9CEA-769F77F57178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130F-5574-4839-B8E4-852662D4B1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7CF5-B7AC-4051-8F94-0575F4251A54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3432-9A51-4B9D-9577-E77B27BEB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D96B5-FFE4-4A6D-AC76-CEBFA9ED705C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45B5-40BF-4963-BFE1-9EEBC035B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87D0B-115D-402C-80B1-AAF934A70C1F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BD87-10B5-4295-81E5-D0AFE99A11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426C6-3AFC-4AFB-A995-BEA65AA7AB6A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2D7A-753B-4D5D-8096-02799A4A0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main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04813"/>
            <a:ext cx="12049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3" descr="顶部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3515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2B2B8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713081-FF5F-4428-BB92-6F111173B23A}" type="datetime1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5488" y="5943600"/>
            <a:ext cx="457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2B2B8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2B2B8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1D4168-1200-42B7-BDAA-E68C97E470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>
            <a:off x="1219200" y="1447800"/>
            <a:ext cx="75438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pitchFamily="18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pitchFamily="18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pitchFamily="18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pitchFamily="18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346"/>
        </a:buClr>
        <a:buChar char="•"/>
        <a:defRPr kumimoji="1" sz="3200">
          <a:solidFill>
            <a:srgbClr val="1D1D5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C3870"/>
        </a:buClr>
        <a:buChar char="•"/>
        <a:defRPr kumimoji="1" sz="2800">
          <a:solidFill>
            <a:srgbClr val="1D1D57"/>
          </a:solidFill>
          <a:latin typeface="+mj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C8"/>
        </a:buClr>
        <a:buChar char="•"/>
        <a:defRPr kumimoji="1" sz="2400">
          <a:solidFill>
            <a:srgbClr val="1D1D57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8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7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85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18.bin"/><Relationship Id="rId24" Type="http://schemas.openxmlformats.org/officeDocument/2006/relationships/oleObject" Target="../embeddings/oleObject25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86.wmf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82.wmf"/><Relationship Id="rId22" Type="http://schemas.openxmlformats.org/officeDocument/2006/relationships/oleObject" Target="../embeddings/oleObject2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95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97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0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3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wmf"/><Relationship Id="rId4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3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642938" y="1386656"/>
            <a:ext cx="7772400" cy="1538288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信号与图像处理基础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411560" y="4071942"/>
            <a:ext cx="6400800" cy="19669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600" b="1" dirty="0" smtClean="0"/>
              <a:t>中国科学技术大学  自动化系</a:t>
            </a:r>
            <a:endParaRPr lang="en-US" altLang="zh-CN" sz="2600" b="1" dirty="0" smtClean="0"/>
          </a:p>
          <a:p>
            <a:pPr eaLnBrk="1" hangingPunct="1">
              <a:defRPr/>
            </a:pPr>
            <a:r>
              <a:rPr lang="zh-CN" altLang="en-US" sz="2600" b="1" dirty="0" smtClean="0"/>
              <a:t>曹  洋</a:t>
            </a:r>
            <a:endParaRPr lang="en-US" altLang="zh-CN" sz="2600" b="1" dirty="0" smtClean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500063" y="2700209"/>
            <a:ext cx="833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t"/>
            <a:r>
              <a:rPr lang="en-US" altLang="zh-CN" sz="3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Fourier Analysis and Convolution</a:t>
            </a:r>
            <a:endParaRPr lang="en-US" altLang="zh-CN" sz="32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 advTm="1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调和函数（</a:t>
            </a:r>
            <a:r>
              <a:rPr lang="en-US" altLang="zh-CN" dirty="0" smtClean="0"/>
              <a:t>Harmonic Functions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43608" y="1758025"/>
            <a:ext cx="739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若将调和函数输入一个线性时不变系统，则有</a:t>
            </a:r>
            <a:endParaRPr lang="zh-CN" altLang="en-US" sz="28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0"/>
            <a:ext cx="2808312" cy="100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17804" y="3284984"/>
            <a:ext cx="533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其中</a:t>
            </a:r>
            <a:r>
              <a:rPr lang="en-US" altLang="zh-CN" sz="2800" b="1" dirty="0" smtClean="0"/>
              <a:t>,H(u)</a:t>
            </a:r>
            <a:r>
              <a:rPr lang="zh-CN" altLang="en-US" sz="2800" b="1" dirty="0" smtClean="0"/>
              <a:t>为系统传递函数，满足</a:t>
            </a:r>
            <a:endParaRPr lang="zh-CN" altLang="en-US" sz="28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9307" b="57998"/>
          <a:stretch/>
        </p:blipFill>
        <p:spPr bwMode="auto">
          <a:xfrm>
            <a:off x="1132721" y="3789040"/>
            <a:ext cx="6833442" cy="57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64078"/>
          <a:stretch/>
        </p:blipFill>
        <p:spPr bwMode="auto">
          <a:xfrm>
            <a:off x="1043608" y="4797152"/>
            <a:ext cx="6833442" cy="90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84307" y="436510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则有，</a:t>
            </a:r>
            <a:endParaRPr lang="zh-CN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3" y="5949280"/>
            <a:ext cx="58832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傅里叶变换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45568"/>
            <a:ext cx="583255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259632" y="1556792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复杂信号描述为一组正弦信号的叠加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傅里叶变换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9632" y="155679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类正弦信号</a:t>
            </a:r>
            <a:endParaRPr lang="zh-CN" altLang="en-US" sz="2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73533"/>
            <a:ext cx="3384376" cy="3384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4" y="2492896"/>
            <a:ext cx="3279122" cy="32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傅里叶变换的基本原理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9632" y="1556792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假设有一组单位正交基</a:t>
            </a:r>
            <a:endParaRPr lang="zh-CN" altLang="en-US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9563" b="60249"/>
          <a:stretch/>
        </p:blipFill>
        <p:spPr bwMode="auto">
          <a:xfrm>
            <a:off x="755576" y="4134944"/>
            <a:ext cx="7784291" cy="49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12"/>
          <a:stretch/>
        </p:blipFill>
        <p:spPr bwMode="auto">
          <a:xfrm>
            <a:off x="861563" y="2636912"/>
            <a:ext cx="7200800" cy="10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272190" y="2175247"/>
            <a:ext cx="760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则属于由单位正交基所构成空间内的向量可以描述为：</a:t>
            </a:r>
            <a:endParaRPr lang="zh-CN" altLang="en-US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15" t="12557" r="41410" b="71393"/>
          <a:stretch/>
        </p:blipFill>
        <p:spPr bwMode="auto">
          <a:xfrm>
            <a:off x="4499992" y="1556792"/>
            <a:ext cx="631856" cy="3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272190" y="3615407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其中，权重系数为</a:t>
            </a:r>
            <a:endParaRPr lang="zh-CN" altLang="en-US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1301912" y="4676943"/>
            <a:ext cx="57903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Notes: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 smtClean="0"/>
              <a:t>每个向量可以被转换为一组权重系数</a:t>
            </a:r>
            <a:endParaRPr lang="en-US" altLang="zh-C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 smtClean="0"/>
              <a:t>向量与权重系数之间的转换是可逆变换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86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函数的线性计算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43277"/>
          <a:stretch/>
        </p:blipFill>
        <p:spPr bwMode="auto">
          <a:xfrm>
            <a:off x="971600" y="2348880"/>
            <a:ext cx="6686550" cy="91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3572"/>
          <a:stretch/>
        </p:blipFill>
        <p:spPr bwMode="auto">
          <a:xfrm>
            <a:off x="1179165" y="3798276"/>
            <a:ext cx="5553075" cy="8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283" y="4797152"/>
            <a:ext cx="7096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4" y="2011903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向量的内积：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1340024" y="3126159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类比定义函数的内积：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傅里叶变换</a:t>
            </a:r>
            <a:r>
              <a:rPr lang="zh-CN" altLang="en-US" dirty="0"/>
              <a:t>的基本原理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32856"/>
            <a:ext cx="6879704" cy="37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87624" y="170080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类比向量的正交投影变换，函数同样满足：</a:t>
            </a:r>
            <a:endParaRPr lang="en-US" altLang="zh-C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函数的基</a:t>
            </a:r>
            <a:r>
              <a:rPr lang="en-US" altLang="zh-CN" dirty="0" smtClean="0"/>
              <a:t>: </a:t>
            </a:r>
            <a:r>
              <a:rPr lang="zh-CN" altLang="en-US" dirty="0" smtClean="0"/>
              <a:t>调和函数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5545"/>
          <a:stretch/>
        </p:blipFill>
        <p:spPr bwMode="auto">
          <a:xfrm>
            <a:off x="1547664" y="2948125"/>
            <a:ext cx="5562600" cy="163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55975" y="1844824"/>
            <a:ext cx="6062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调和函数可以作为输入函数的一组正交基：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傅里叶级数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1480"/>
          <a:stretch/>
        </p:blipFill>
        <p:spPr bwMode="auto">
          <a:xfrm>
            <a:off x="3779912" y="1561228"/>
            <a:ext cx="1271999" cy="71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7416824" cy="38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87624" y="1636057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对于一个有限集合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傅里叶变换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7416824" cy="36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87624" y="1636057"/>
            <a:ext cx="314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将</a:t>
            </a:r>
            <a:r>
              <a:rPr lang="en-US" altLang="zh-CN" sz="2400" b="1" dirty="0" err="1" smtClean="0"/>
              <a:t>u</a:t>
            </a:r>
            <a:r>
              <a:rPr lang="en-US" altLang="zh-CN" sz="1600" b="1" dirty="0" err="1" smtClean="0"/>
              <a:t>k</a:t>
            </a:r>
            <a:r>
              <a:rPr lang="zh-CN" altLang="en-US" sz="2400" b="1" dirty="0" smtClean="0"/>
              <a:t>换为频率</a:t>
            </a:r>
            <a:r>
              <a:rPr lang="en-US" altLang="zh-CN" sz="2400" b="1" dirty="0" smtClean="0"/>
              <a:t>u</a:t>
            </a:r>
            <a:r>
              <a:rPr lang="zh-CN" altLang="en-US" sz="2400" b="1" dirty="0" smtClean="0"/>
              <a:t>，则有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傅里叶变换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271" y="1628800"/>
            <a:ext cx="5915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6324600" cy="714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33056"/>
            <a:ext cx="6981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198" y="5373216"/>
            <a:ext cx="733425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本节内容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傅里叶变换回顾</a:t>
            </a:r>
            <a:endParaRPr lang="en-US" altLang="zh-CN" b="1" dirty="0" smtClean="0"/>
          </a:p>
          <a:p>
            <a:r>
              <a:rPr lang="zh-CN" altLang="en-US" b="1" dirty="0" smtClean="0"/>
              <a:t>傅里叶变换性质与信号卷积</a:t>
            </a:r>
            <a:endParaRPr lang="en-US" altLang="zh-CN" b="1" dirty="0" smtClean="0"/>
          </a:p>
          <a:p>
            <a:r>
              <a:rPr lang="zh-CN" altLang="en-US" b="1" dirty="0" smtClean="0"/>
              <a:t>图像傅里叶变换</a:t>
            </a:r>
            <a:endParaRPr lang="en-US" altLang="zh-CN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924800" cy="762000"/>
          </a:xfrm>
        </p:spPr>
        <p:txBody>
          <a:bodyPr/>
          <a:lstStyle/>
          <a:p>
            <a:r>
              <a:rPr lang="zh-CN" altLang="en-US" sz="3600" dirty="0" smtClean="0"/>
              <a:t>傅里叶变换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488832" cy="285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92278"/>
            <a:ext cx="5544616" cy="171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信号拟合</a:t>
            </a:r>
            <a:r>
              <a:rPr lang="en-US" altLang="zh-CN" sz="3600" dirty="0" smtClean="0"/>
              <a:t>– N Harmonics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1981200"/>
            <a:ext cx="6833616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哺乳动物的知觉感应使用傅里叶变换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126" y="1914524"/>
            <a:ext cx="8148531" cy="389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离散傅里叶变换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689" t="37508" r="26999"/>
          <a:stretch/>
        </p:blipFill>
        <p:spPr bwMode="auto">
          <a:xfrm>
            <a:off x="755576" y="3582180"/>
            <a:ext cx="3779925" cy="121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3033" t="24779" r="10484"/>
          <a:stretch/>
        </p:blipFill>
        <p:spPr bwMode="auto">
          <a:xfrm>
            <a:off x="4644008" y="3789040"/>
            <a:ext cx="3710246" cy="101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67544" y="2348880"/>
            <a:ext cx="8470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离散傅里叶变换</a:t>
            </a:r>
            <a:r>
              <a:rPr lang="zh-CN" altLang="en-US" sz="2400" b="1" dirty="0"/>
              <a:t>，将时域信号的采样变换为在离散</a:t>
            </a:r>
            <a:r>
              <a:rPr lang="zh-CN" altLang="en-US" sz="2400" b="1" dirty="0" smtClean="0"/>
              <a:t>时间傅里叶变换频域</a:t>
            </a:r>
            <a:r>
              <a:rPr lang="zh-CN" altLang="en-US" sz="2400" b="1" dirty="0"/>
              <a:t>的采样</a:t>
            </a:r>
            <a:r>
              <a:rPr lang="zh-CN" altLang="en-US" sz="2400" b="1" dirty="0" smtClean="0"/>
              <a:t>。即使</a:t>
            </a:r>
            <a:r>
              <a:rPr lang="zh-CN" altLang="en-US" sz="2400" b="1" dirty="0"/>
              <a:t>对有限长的离散信号作</a:t>
            </a:r>
            <a:r>
              <a:rPr lang="en-US" altLang="zh-CN" sz="2400" b="1" dirty="0"/>
              <a:t>DFT</a:t>
            </a:r>
            <a:r>
              <a:rPr lang="zh-CN" altLang="en-US" sz="2400" b="1" dirty="0"/>
              <a:t>，也应当将其看作</a:t>
            </a:r>
            <a:r>
              <a:rPr lang="zh-CN" altLang="en-US" sz="2400" b="1" dirty="0" smtClean="0"/>
              <a:t>经过</a:t>
            </a:r>
            <a:r>
              <a:rPr lang="zh-CN" altLang="en-US" sz="2400" b="1" dirty="0"/>
              <a:t>周期延拓成为周期信号再作变换。</a:t>
            </a:r>
          </a:p>
          <a:p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/>
              <a:t>归一化离散傅里叶变换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96890"/>
            <a:ext cx="6624736" cy="432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2. </a:t>
            </a:r>
            <a:r>
              <a:rPr lang="zh-CN" altLang="en-US" b="1" dirty="0" smtClean="0"/>
              <a:t>傅里叶变换性质与信号卷积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219200" y="1828800"/>
            <a:ext cx="7467600" cy="4038600"/>
          </a:xfrm>
        </p:spPr>
        <p:txBody>
          <a:bodyPr/>
          <a:lstStyle/>
          <a:p>
            <a:r>
              <a:rPr lang="zh-CN" altLang="en-US" b="1" dirty="0" smtClean="0"/>
              <a:t>典型信号的傅里叶变换</a:t>
            </a:r>
            <a:endParaRPr lang="en-US" altLang="zh-CN" b="1" dirty="0" smtClean="0"/>
          </a:p>
          <a:p>
            <a:r>
              <a:rPr lang="zh-CN" altLang="en-US" b="1" dirty="0" smtClean="0"/>
              <a:t>傅里叶变换的性质</a:t>
            </a:r>
            <a:endParaRPr lang="en-US" altLang="zh-CN" b="1" dirty="0" smtClean="0"/>
          </a:p>
          <a:p>
            <a:r>
              <a:rPr lang="zh-CN" altLang="en-US" b="1" dirty="0" smtClean="0"/>
              <a:t>信号的卷积</a:t>
            </a: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14616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典型信号的傅里叶变换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2592288" cy="5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37209"/>
            <a:ext cx="715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t="18000"/>
          <a:stretch>
            <a:fillRect/>
          </a:stretch>
        </p:blipFill>
        <p:spPr bwMode="auto">
          <a:xfrm>
            <a:off x="1835696" y="5157192"/>
            <a:ext cx="5829300" cy="32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900" y="5445224"/>
            <a:ext cx="3086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7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典型信号的傅里叶变换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6385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3305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余弦信号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713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典型信号的傅里叶变换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6385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3305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余弦信号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96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14538"/>
            <a:ext cx="6048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正弦信号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54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1. </a:t>
            </a:r>
            <a:r>
              <a:rPr lang="zh-CN" altLang="en-US" b="1" dirty="0" smtClean="0"/>
              <a:t>傅里叶变换回顾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219200" y="1828800"/>
            <a:ext cx="7467600" cy="4038600"/>
          </a:xfrm>
        </p:spPr>
        <p:txBody>
          <a:bodyPr/>
          <a:lstStyle/>
          <a:p>
            <a:r>
              <a:rPr lang="zh-CN" altLang="en-US" b="1" dirty="0" smtClean="0"/>
              <a:t>复数的几何意义</a:t>
            </a:r>
            <a:endParaRPr lang="en-US" altLang="zh-CN" b="1" dirty="0" smtClean="0"/>
          </a:p>
          <a:p>
            <a:r>
              <a:rPr lang="zh-CN" altLang="en-US" b="1" dirty="0"/>
              <a:t>欧</a:t>
            </a:r>
            <a:r>
              <a:rPr lang="zh-CN" altLang="en-US" b="1" dirty="0" smtClean="0"/>
              <a:t>拉公式和调和函数</a:t>
            </a:r>
            <a:endParaRPr lang="en-US" altLang="zh-CN" b="1" dirty="0" smtClean="0"/>
          </a:p>
          <a:p>
            <a:r>
              <a:rPr lang="zh-CN" altLang="en-US" b="1" dirty="0" smtClean="0"/>
              <a:t>傅里叶变换</a:t>
            </a:r>
            <a:endParaRPr lang="en-US" altLang="zh-CN" b="1" dirty="0" smtClean="0"/>
          </a:p>
          <a:p>
            <a:r>
              <a:rPr lang="zh-CN" altLang="en-US" b="1" dirty="0" smtClean="0"/>
              <a:t>离散傅里叶变换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14538"/>
            <a:ext cx="6048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8225" y="2029181"/>
            <a:ext cx="5952656" cy="251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正弦信号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21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048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阶跃信号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40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048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5836" y="2132856"/>
            <a:ext cx="6023037" cy="28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阶跃信号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71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8193" y="2689575"/>
            <a:ext cx="6076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冲击信号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30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060706" cy="18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冲击信号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3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325" y="2263425"/>
            <a:ext cx="77819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7624" y="1636057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门信号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95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54" y="2276872"/>
            <a:ext cx="7760362" cy="24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87624" y="1636057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门信号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68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57979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1520" y="493614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门信号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7308304" y="501317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辛格</a:t>
            </a:r>
            <a:r>
              <a:rPr lang="zh-CN" altLang="en-US" sz="2400" b="1" dirty="0" smtClean="0"/>
              <a:t>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29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420888"/>
            <a:ext cx="76390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高斯信号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78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93" y="2276872"/>
            <a:ext cx="7622207" cy="26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93" y="2429272"/>
            <a:ext cx="7622207" cy="26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高斯信号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50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复数的几何意义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798" y="2852936"/>
            <a:ext cx="3676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1844824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复数可以用于描述二维复平面上的点集</a:t>
            </a:r>
            <a:endParaRPr lang="zh-CN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015768" cy="292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04056" y="2050504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4" y="2050504"/>
            <a:ext cx="77057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4" y="4412704"/>
            <a:ext cx="77057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187624" y="1636057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三</a:t>
            </a:r>
            <a:r>
              <a:rPr lang="zh-CN" altLang="en-US" sz="2400" b="1" dirty="0" smtClean="0"/>
              <a:t>角信号 </a:t>
            </a:r>
            <a:r>
              <a:rPr lang="en-US" altLang="zh-CN" sz="2400" b="1" dirty="0" smtClean="0"/>
              <a:t>vs </a:t>
            </a:r>
            <a:r>
              <a:rPr lang="zh-CN" altLang="en-US" sz="2400" b="1" dirty="0" smtClean="0"/>
              <a:t>高斯信号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27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9797" y="2276872"/>
            <a:ext cx="6591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差分信号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61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42</a:t>
            </a:fld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271" y="2276872"/>
            <a:ext cx="6574097" cy="22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87624" y="163605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差分信号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52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924800" cy="762000"/>
          </a:xfrm>
        </p:spPr>
        <p:txBody>
          <a:bodyPr/>
          <a:lstStyle/>
          <a:p>
            <a:r>
              <a:rPr lang="zh-CN" altLang="en-US" sz="3600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43</a:t>
            </a:fld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672972" cy="315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0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669" y="2146303"/>
            <a:ext cx="8271787" cy="306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924800" cy="762000"/>
          </a:xfrm>
        </p:spPr>
        <p:txBody>
          <a:bodyPr/>
          <a:lstStyle/>
          <a:p>
            <a:r>
              <a:rPr lang="zh-CN" altLang="en-US" sz="3600" dirty="0"/>
              <a:t>典型信号的傅里叶变换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8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傅里叶变换性质</a:t>
            </a:r>
            <a:r>
              <a:rPr lang="en-US" altLang="zh-CN" dirty="0" smtClean="0"/>
              <a:t>: </a:t>
            </a:r>
            <a:r>
              <a:rPr lang="zh-CN" altLang="en-US" dirty="0" smtClean="0"/>
              <a:t>线性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36178" y="1757312"/>
            <a:ext cx="487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傅里叶变换的线性特性表示为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72865" y="2405012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若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71600" y="3125737"/>
            <a:ext cx="414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则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04378" y="3773437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式中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54219"/>
              </p:ext>
            </p:extLst>
          </p:nvPr>
        </p:nvGraphicFramePr>
        <p:xfrm>
          <a:off x="1836465" y="2478037"/>
          <a:ext cx="17430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0" name="公式" r:id="rId3" imgW="901309" imgH="215806" progId="Equation.3">
                  <p:embed/>
                </p:oleObj>
              </mc:Choice>
              <mc:Fallback>
                <p:oleObj name="公式" r:id="rId3" imgW="90130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465" y="2478037"/>
                        <a:ext cx="17430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84951"/>
              </p:ext>
            </p:extLst>
          </p:nvPr>
        </p:nvGraphicFramePr>
        <p:xfrm>
          <a:off x="4068490" y="2478037"/>
          <a:ext cx="18176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" name="公式" r:id="rId5" imgW="939392" imgH="215806" progId="Equation.3">
                  <p:embed/>
                </p:oleObj>
              </mc:Choice>
              <mc:Fallback>
                <p:oleObj name="公式" r:id="rId5" imgW="93939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490" y="2478037"/>
                        <a:ext cx="18176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85555"/>
              </p:ext>
            </p:extLst>
          </p:nvPr>
        </p:nvGraphicFramePr>
        <p:xfrm>
          <a:off x="1835696" y="3197175"/>
          <a:ext cx="4032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" name="公式" r:id="rId7" imgW="2082800" imgH="215900" progId="Equation.3">
                  <p:embed/>
                </p:oleObj>
              </mc:Choice>
              <mc:Fallback>
                <p:oleObj name="公式" r:id="rId7" imgW="2082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197175"/>
                        <a:ext cx="40322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80528" y="4537025"/>
            <a:ext cx="522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cs typeface="Times New Roman" pitchFamily="18" charset="0"/>
              </a:rPr>
              <a:t>       </a:t>
            </a:r>
            <a:r>
              <a:rPr lang="en-US" altLang="zh-CN" sz="1100" b="1"/>
              <a:t> </a:t>
            </a:r>
            <a:endParaRPr lang="en-US" altLang="zh-CN" b="1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160141" y="3759150"/>
            <a:ext cx="2348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为任意常数。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80528" y="3717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/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08769"/>
              </p:ext>
            </p:extLst>
          </p:nvPr>
        </p:nvGraphicFramePr>
        <p:xfrm>
          <a:off x="1367978" y="3844875"/>
          <a:ext cx="8270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" name="公式" r:id="rId9" imgW="355138" imgH="177569" progId="Equation.3">
                  <p:embed/>
                </p:oleObj>
              </mc:Choice>
              <mc:Fallback>
                <p:oleObj name="公式" r:id="rId9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978" y="3844875"/>
                        <a:ext cx="8270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184252" y="3171775"/>
            <a:ext cx="33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latin typeface="宋体" pitchFamily="2" charset="-122"/>
                <a:cs typeface="Times New Roman" pitchFamily="18" charset="0"/>
              </a:rPr>
              <a:t>  </a:t>
            </a:r>
            <a:endParaRPr lang="en-US" altLang="zh-CN" b="1"/>
          </a:p>
        </p:txBody>
      </p:sp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733097"/>
              </p:ext>
            </p:extLst>
          </p:nvPr>
        </p:nvGraphicFramePr>
        <p:xfrm>
          <a:off x="1512441" y="4349700"/>
          <a:ext cx="30241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公式" r:id="rId11" imgW="1574800" imgH="330200" progId="Equation.3">
                  <p:embed/>
                </p:oleObj>
              </mc:Choice>
              <mc:Fallback>
                <p:oleObj name="公式" r:id="rId11" imgW="15748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441" y="4349700"/>
                        <a:ext cx="3024187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3076128" y="3773437"/>
            <a:ext cx="488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latin typeface="宋体" pitchFamily="2" charset="-122"/>
                <a:cs typeface="Times New Roman" pitchFamily="18" charset="0"/>
              </a:rPr>
              <a:t>    </a:t>
            </a:r>
            <a:endParaRPr lang="en-US" altLang="zh-CN" b="1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08300"/>
              </p:ext>
            </p:extLst>
          </p:nvPr>
        </p:nvGraphicFramePr>
        <p:xfrm>
          <a:off x="1728341" y="5068837"/>
          <a:ext cx="65532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公式" r:id="rId13" imgW="3352800" imgH="330200" progId="Equation.3">
                  <p:embed/>
                </p:oleObj>
              </mc:Choice>
              <mc:Fallback>
                <p:oleObj name="公式" r:id="rId13" imgW="33528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341" y="5068837"/>
                        <a:ext cx="65532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575816" y="4419084"/>
            <a:ext cx="1005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证 ：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51520" y="5733256"/>
            <a:ext cx="8820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利用傅氏变换的线性特性，可以将待求信号分解为若干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51520" y="6165304"/>
            <a:ext cx="2709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基本信号之和。</a:t>
            </a:r>
          </a:p>
        </p:txBody>
      </p:sp>
    </p:spTree>
    <p:extLst>
      <p:ext uri="{BB962C8B-B14F-4D97-AF65-F5344CB8AC3E}">
        <p14:creationId xmlns:p14="http://schemas.microsoft.com/office/powerpoint/2010/main" val="9632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20" grpId="0"/>
      <p:bldP spid="22" grpId="0"/>
      <p:bldP spid="23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傅里叶变换性质</a:t>
            </a:r>
            <a:r>
              <a:rPr lang="en-US" altLang="zh-CN" dirty="0"/>
              <a:t>: </a:t>
            </a:r>
            <a:r>
              <a:rPr lang="zh-CN" altLang="en-US" dirty="0" smtClean="0"/>
              <a:t>时延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2002" y="1612403"/>
            <a:ext cx="6316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傅里叶变换的时延（移位）特性表示为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9340" y="2333128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若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89340" y="2980828"/>
            <a:ext cx="67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则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6" y="5301208"/>
            <a:ext cx="8840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时延（移位）性</a:t>
            </a:r>
            <a:r>
              <a:rPr lang="zh-CN" altLang="en-US" sz="2800" b="1" noProof="1"/>
              <a:t>说明</a:t>
            </a:r>
            <a:r>
              <a:rPr lang="zh-CN" altLang="en-US" sz="2800" b="1" dirty="0"/>
              <a:t>波形在时间轴上时延，不改变信号</a:t>
            </a: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60176"/>
              </p:ext>
            </p:extLst>
          </p:nvPr>
        </p:nvGraphicFramePr>
        <p:xfrm>
          <a:off x="2110065" y="2404566"/>
          <a:ext cx="1657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" name="公式" r:id="rId3" imgW="850531" imgH="215806" progId="Equation.3">
                  <p:embed/>
                </p:oleObj>
              </mc:Choice>
              <mc:Fallback>
                <p:oleObj name="公式" r:id="rId3" imgW="85053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065" y="2404566"/>
                        <a:ext cx="16573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98942"/>
              </p:ext>
            </p:extLst>
          </p:nvPr>
        </p:nvGraphicFramePr>
        <p:xfrm>
          <a:off x="2254527" y="2980828"/>
          <a:ext cx="45561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公式" r:id="rId5" imgW="2349500" imgH="241300" progId="Equation.3">
                  <p:embed/>
                </p:oleObj>
              </mc:Choice>
              <mc:Fallback>
                <p:oleObj name="公式" r:id="rId5" imgW="2349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527" y="2980828"/>
                        <a:ext cx="455612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638270"/>
              </p:ext>
            </p:extLst>
          </p:nvPr>
        </p:nvGraphicFramePr>
        <p:xfrm>
          <a:off x="2254527" y="3846016"/>
          <a:ext cx="2336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公式" r:id="rId7" imgW="1206500" imgH="330200" progId="Equation.3">
                  <p:embed/>
                </p:oleObj>
              </mc:Choice>
              <mc:Fallback>
                <p:oleObj name="公式" r:id="rId7" imgW="12065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527" y="3846016"/>
                        <a:ext cx="23368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58945"/>
              </p:ext>
            </p:extLst>
          </p:nvPr>
        </p:nvGraphicFramePr>
        <p:xfrm>
          <a:off x="4702452" y="3917453"/>
          <a:ext cx="26209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" name="公式" r:id="rId9" imgW="1346200" imgH="330200" progId="Equation.3">
                  <p:embed/>
                </p:oleObj>
              </mc:Choice>
              <mc:Fallback>
                <p:oleObj name="公式" r:id="rId9" imgW="13462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452" y="3917453"/>
                        <a:ext cx="262096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15363"/>
              </p:ext>
            </p:extLst>
          </p:nvPr>
        </p:nvGraphicFramePr>
        <p:xfrm>
          <a:off x="2541865" y="4638178"/>
          <a:ext cx="28432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公式" r:id="rId11" imgW="1459866" imgH="330057" progId="Equation.3">
                  <p:embed/>
                </p:oleObj>
              </mc:Choice>
              <mc:Fallback>
                <p:oleObj name="公式" r:id="rId11" imgW="145986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865" y="4638178"/>
                        <a:ext cx="2843212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53116"/>
              </p:ext>
            </p:extLst>
          </p:nvPr>
        </p:nvGraphicFramePr>
        <p:xfrm>
          <a:off x="5639077" y="4781053"/>
          <a:ext cx="17303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公式" r:id="rId13" imgW="889000" imgH="228600" progId="Equation.3">
                  <p:embed/>
                </p:oleObj>
              </mc:Choice>
              <mc:Fallback>
                <p:oleObj name="公式" r:id="rId13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077" y="4781053"/>
                        <a:ext cx="17303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173440" y="3846016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证：</a:t>
            </a:r>
          </a:p>
        </p:txBody>
      </p:sp>
      <p:graphicFrame>
        <p:nvGraphicFramePr>
          <p:cNvPr id="2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549102"/>
              </p:ext>
            </p:extLst>
          </p:nvPr>
        </p:nvGraphicFramePr>
        <p:xfrm>
          <a:off x="4816129" y="5785530"/>
          <a:ext cx="6842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公式" r:id="rId15" imgW="368300" imgH="228600" progId="Equation.3">
                  <p:embed/>
                </p:oleObj>
              </mc:Choice>
              <mc:Fallback>
                <p:oleObj name="公式" r:id="rId15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129" y="5785530"/>
                        <a:ext cx="6842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5608291" y="5714092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线性相位。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352079" y="5714092"/>
            <a:ext cx="4512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振幅频谱，仅使信号增加一</a:t>
            </a:r>
          </a:p>
        </p:txBody>
      </p:sp>
    </p:spTree>
    <p:extLst>
      <p:ext uri="{BB962C8B-B14F-4D97-AF65-F5344CB8AC3E}">
        <p14:creationId xmlns:p14="http://schemas.microsoft.com/office/powerpoint/2010/main" val="30959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傅里叶变换性质</a:t>
            </a:r>
            <a:r>
              <a:rPr lang="en-US" altLang="zh-CN" dirty="0"/>
              <a:t>: </a:t>
            </a:r>
            <a:r>
              <a:rPr lang="zh-CN" altLang="en-US" dirty="0" smtClean="0"/>
              <a:t>尺度变换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144976" y="1627385"/>
            <a:ext cx="5594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傅里叶变换的尺度变换特性表示为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576776" y="2346523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若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648213" y="3067248"/>
            <a:ext cx="414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则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000513" y="4003873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证：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864113" y="4075310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Amazone BT" pitchFamily="66" charset="0"/>
              </a:rPr>
              <a:t>F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377001" y="4725144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，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460763" y="327310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/>
          </a:p>
        </p:txBody>
      </p:sp>
      <p:graphicFrame>
        <p:nvGraphicFramePr>
          <p:cNvPr id="2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266568"/>
              </p:ext>
            </p:extLst>
          </p:nvPr>
        </p:nvGraphicFramePr>
        <p:xfrm>
          <a:off x="2584838" y="2346523"/>
          <a:ext cx="20875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" name="公式" r:id="rId3" imgW="863225" imgH="215806" progId="Equation.3">
                  <p:embed/>
                </p:oleObj>
              </mc:Choice>
              <mc:Fallback>
                <p:oleObj name="公式" r:id="rId3" imgW="86322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838" y="2346523"/>
                        <a:ext cx="2087563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080045"/>
              </p:ext>
            </p:extLst>
          </p:nvPr>
        </p:nvGraphicFramePr>
        <p:xfrm>
          <a:off x="2511813" y="2851348"/>
          <a:ext cx="259238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" name="公式" r:id="rId5" imgW="1181100" imgH="457200" progId="Equation.3">
                  <p:embed/>
                </p:oleObj>
              </mc:Choice>
              <mc:Fallback>
                <p:oleObj name="公式" r:id="rId5" imgW="1181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813" y="2851348"/>
                        <a:ext cx="2592388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35692"/>
              </p:ext>
            </p:extLst>
          </p:nvPr>
        </p:nvGraphicFramePr>
        <p:xfrm>
          <a:off x="5413385" y="3140968"/>
          <a:ext cx="8651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" name="公式" r:id="rId7" imgW="355138" imgH="177569" progId="Equation.3">
                  <p:embed/>
                </p:oleObj>
              </mc:Choice>
              <mc:Fallback>
                <p:oleObj name="公式" r:id="rId7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5" y="3140968"/>
                        <a:ext cx="865187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460763" y="4851598"/>
            <a:ext cx="307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cs typeface="Times New Roman" pitchFamily="18" charset="0"/>
              </a:rPr>
              <a:t>  </a:t>
            </a:r>
            <a:r>
              <a:rPr lang="en-US" altLang="zh-CN" sz="1100" b="1"/>
              <a:t> </a:t>
            </a:r>
            <a:endParaRPr lang="en-US" altLang="zh-CN" b="1"/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460763" y="20396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/>
          </a:p>
        </p:txBody>
      </p:sp>
      <p:graphicFrame>
        <p:nvGraphicFramePr>
          <p:cNvPr id="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71922"/>
              </p:ext>
            </p:extLst>
          </p:nvPr>
        </p:nvGraphicFramePr>
        <p:xfrm>
          <a:off x="2224476" y="4127698"/>
          <a:ext cx="10080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9" name="公式" r:id="rId9" imgW="444114" imgH="215713" progId="Equation.3">
                  <p:embed/>
                </p:oleObj>
              </mc:Choice>
              <mc:Fallback>
                <p:oleObj name="公式" r:id="rId9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476" y="4127698"/>
                        <a:ext cx="100806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460763" y="22523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/>
          </a:p>
        </p:txBody>
      </p:sp>
      <p:graphicFrame>
        <p:nvGraphicFramePr>
          <p:cNvPr id="3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3722"/>
              </p:ext>
            </p:extLst>
          </p:nvPr>
        </p:nvGraphicFramePr>
        <p:xfrm>
          <a:off x="3303976" y="4003873"/>
          <a:ext cx="259238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0" name="公式" r:id="rId11" imgW="1155700" imgH="330200" progId="Equation.3">
                  <p:embed/>
                </p:oleObj>
              </mc:Choice>
              <mc:Fallback>
                <p:oleObj name="公式" r:id="rId11" imgW="1155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976" y="4003873"/>
                        <a:ext cx="2592387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460763" y="257936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/>
          </a:p>
        </p:txBody>
      </p:sp>
      <p:graphicFrame>
        <p:nvGraphicFramePr>
          <p:cNvPr id="3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281821"/>
              </p:ext>
            </p:extLst>
          </p:nvPr>
        </p:nvGraphicFramePr>
        <p:xfrm>
          <a:off x="1000513" y="4797152"/>
          <a:ext cx="7921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" name="公式" r:id="rId13" imgW="368140" imgH="177723" progId="Equation.3">
                  <p:embed/>
                </p:oleObj>
              </mc:Choice>
              <mc:Fallback>
                <p:oleObj name="公式" r:id="rId13" imgW="36814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13" y="4797152"/>
                        <a:ext cx="792163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506272"/>
              </p:ext>
            </p:extLst>
          </p:nvPr>
        </p:nvGraphicFramePr>
        <p:xfrm>
          <a:off x="2440376" y="4817467"/>
          <a:ext cx="10080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" name="公式" r:id="rId15" imgW="431613" imgH="139639" progId="Equation.3">
                  <p:embed/>
                </p:oleObj>
              </mc:Choice>
              <mc:Fallback>
                <p:oleObj name="公式" r:id="rId15" imgW="431613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376" y="4817467"/>
                        <a:ext cx="10080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63535"/>
              </p:ext>
            </p:extLst>
          </p:nvPr>
        </p:nvGraphicFramePr>
        <p:xfrm>
          <a:off x="6472626" y="4768255"/>
          <a:ext cx="10080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3" name="公式" r:id="rId17" imgW="520248" imgH="177646" progId="Equation.3">
                  <p:embed/>
                </p:oleObj>
              </mc:Choice>
              <mc:Fallback>
                <p:oleObj name="公式" r:id="rId17" imgW="520248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626" y="4768255"/>
                        <a:ext cx="100806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31666"/>
              </p:ext>
            </p:extLst>
          </p:nvPr>
        </p:nvGraphicFramePr>
        <p:xfrm>
          <a:off x="2224476" y="5517232"/>
          <a:ext cx="9350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4" name="公式" r:id="rId19" imgW="444114" imgH="215713" progId="Equation.3">
                  <p:embed/>
                </p:oleObj>
              </mc:Choice>
              <mc:Fallback>
                <p:oleObj name="公式" r:id="rId19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476" y="5517232"/>
                        <a:ext cx="9350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3805626" y="4725141"/>
            <a:ext cx="2292350" cy="523875"/>
            <a:chOff x="2969" y="2401"/>
            <a:chExt cx="1444" cy="330"/>
          </a:xfrm>
        </p:grpSpPr>
        <p:graphicFrame>
          <p:nvGraphicFramePr>
            <p:cNvPr id="43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7686500"/>
                </p:ext>
              </p:extLst>
            </p:nvPr>
          </p:nvGraphicFramePr>
          <p:xfrm>
            <a:off x="3288" y="2401"/>
            <a:ext cx="1125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35" name="公式" r:id="rId20" imgW="787320" imgH="215640" progId="Equation.3">
                    <p:embed/>
                  </p:oleObj>
                </mc:Choice>
                <mc:Fallback>
                  <p:oleObj name="公式" r:id="rId20" imgW="787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2401"/>
                          <a:ext cx="1125" cy="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>
              <a:off x="2969" y="2401"/>
              <a:ext cx="3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/>
                <a:t>则</a:t>
              </a:r>
            </a:p>
          </p:txBody>
        </p:sp>
      </p:grpSp>
      <p:graphicFrame>
        <p:nvGraphicFramePr>
          <p:cNvPr id="4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10371"/>
              </p:ext>
            </p:extLst>
          </p:nvPr>
        </p:nvGraphicFramePr>
        <p:xfrm>
          <a:off x="3232538" y="5229200"/>
          <a:ext cx="280828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" name="公式" r:id="rId22" imgW="1307532" imgH="431613" progId="Equation.3">
                  <p:embed/>
                </p:oleObj>
              </mc:Choice>
              <mc:Fallback>
                <p:oleObj name="公式" r:id="rId22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538" y="5229200"/>
                        <a:ext cx="2808288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47720"/>
              </p:ext>
            </p:extLst>
          </p:nvPr>
        </p:nvGraphicFramePr>
        <p:xfrm>
          <a:off x="6083449" y="5235673"/>
          <a:ext cx="151288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7" name="公式" r:id="rId24" imgW="698197" imgH="431613" progId="Equation.3">
                  <p:embed/>
                </p:oleObj>
              </mc:Choice>
              <mc:Fallback>
                <p:oleObj name="公式" r:id="rId24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449" y="5235673"/>
                        <a:ext cx="1512887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1937138" y="4725144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令</a:t>
            </a: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7452320" y="4705980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代入上式</a:t>
            </a:r>
          </a:p>
        </p:txBody>
      </p:sp>
      <p:sp>
        <p:nvSpPr>
          <p:cNvPr id="50" name="Rectangle 40"/>
          <p:cNvSpPr>
            <a:spLocks noChangeArrowheads="1"/>
          </p:cNvSpPr>
          <p:nvPr/>
        </p:nvSpPr>
        <p:spPr bwMode="auto">
          <a:xfrm>
            <a:off x="6005901" y="4705980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，</a:t>
            </a: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1933352" y="5445224"/>
            <a:ext cx="40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Amazone BT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8140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2" grpId="0"/>
      <p:bldP spid="48" grpId="0"/>
      <p:bldP spid="49" grpId="0"/>
      <p:bldP spid="50" grpId="0"/>
      <p:bldP spid="5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924800" cy="762000"/>
          </a:xfrm>
        </p:spPr>
        <p:txBody>
          <a:bodyPr/>
          <a:lstStyle/>
          <a:p>
            <a:r>
              <a:rPr lang="zh-CN" altLang="en-US" sz="3600" dirty="0"/>
              <a:t>傅里叶变换性质</a:t>
            </a:r>
            <a:r>
              <a:rPr lang="en-US" altLang="zh-CN" sz="3600" dirty="0"/>
              <a:t>: </a:t>
            </a:r>
            <a:r>
              <a:rPr lang="zh-CN" altLang="en-US" sz="3600" dirty="0"/>
              <a:t>尺度变换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48</a:t>
            </a:fld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772816"/>
            <a:ext cx="6840760" cy="459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傅里叶变换性质</a:t>
            </a:r>
            <a:r>
              <a:rPr lang="en-US" altLang="zh-CN" dirty="0" smtClean="0"/>
              <a:t>:</a:t>
            </a:r>
            <a:r>
              <a:rPr lang="zh-CN" altLang="en-US" dirty="0"/>
              <a:t>帕斯瓦尔定理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49</a:t>
            </a:fld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4285"/>
          <a:stretch/>
        </p:blipFill>
        <p:spPr bwMode="auto">
          <a:xfrm>
            <a:off x="467544" y="3317631"/>
            <a:ext cx="8463765" cy="116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36178" y="2329716"/>
            <a:ext cx="5234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/>
              <a:t>傅里叶变换后信号的总能量不变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50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/>
              <a:t>复数的几何意义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1591" y="2730779"/>
            <a:ext cx="3648881" cy="329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45017"/>
          <a:stretch/>
        </p:blipFill>
        <p:spPr bwMode="auto">
          <a:xfrm>
            <a:off x="395536" y="3513994"/>
            <a:ext cx="5326828" cy="193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1772816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复数的幅值和相位（</a:t>
            </a:r>
            <a:r>
              <a:rPr lang="en-US" altLang="zh-CN" sz="2800" b="1" dirty="0" smtClean="0"/>
              <a:t>Magnitude and Phase</a:t>
            </a:r>
            <a:r>
              <a:rPr lang="zh-CN" altLang="en-US" sz="2800" b="1" dirty="0" smtClean="0"/>
              <a:t>）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傅里叶变换性质</a:t>
            </a:r>
            <a:r>
              <a:rPr lang="en-US" altLang="zh-CN" dirty="0" smtClean="0"/>
              <a:t>:</a:t>
            </a:r>
            <a:r>
              <a:rPr lang="zh-CN" altLang="en-US" dirty="0" smtClean="0"/>
              <a:t>卷积定理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50</a:t>
            </a:fld>
            <a:endParaRPr lang="zh-CN" altLang="en-US"/>
          </a:p>
        </p:txBody>
      </p:sp>
      <p:sp>
        <p:nvSpPr>
          <p:cNvPr id="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5800" y="2543908"/>
            <a:ext cx="7772400" cy="2497015"/>
          </a:xfrm>
          <a:blipFill rotWithShape="1">
            <a:blip r:embed="rId2" cstate="print"/>
            <a:srcRect/>
            <a:stretch>
              <a:fillRect l="-940" t="-30348" r="-1" b="-3615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4976" y="1628800"/>
            <a:ext cx="76370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/>
              <a:t>时域内作 </a:t>
            </a:r>
            <a:r>
              <a:rPr lang="en-US" altLang="zh-CN" sz="2800" b="1" dirty="0" smtClean="0"/>
              <a:t>f(x)</a:t>
            </a:r>
            <a:r>
              <a:rPr lang="zh-CN" altLang="en-US" sz="2800" b="1" dirty="0" smtClean="0"/>
              <a:t>和</a:t>
            </a:r>
            <a:r>
              <a:rPr lang="en-US" altLang="zh-CN" sz="2800" b="1" dirty="0" smtClean="0"/>
              <a:t>h(x)</a:t>
            </a:r>
            <a:r>
              <a:rPr lang="zh-CN" altLang="en-US" sz="2800" b="1" dirty="0" smtClean="0"/>
              <a:t>的卷积，可以转化为在频域</a:t>
            </a:r>
            <a:endParaRPr lang="en-US" altLang="zh-CN" sz="2800" b="1" dirty="0" smtClean="0"/>
          </a:p>
          <a:p>
            <a:pPr eaLnBrk="1" hangingPunct="1"/>
            <a:r>
              <a:rPr lang="zh-CN" altLang="en-US" sz="2800" b="1" dirty="0" smtClean="0"/>
              <a:t>内作乘法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32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信号的卷积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51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59632" y="155679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线性系统与响应</a:t>
            </a:r>
            <a:endParaRPr lang="en-US" altLang="zh-CN" sz="2800" b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972242" cy="26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5085184"/>
            <a:ext cx="3960441" cy="66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1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信号的卷积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52</a:t>
            </a:fld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43733"/>
            <a:ext cx="6749824" cy="24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75608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59632" y="155679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线性系统与响应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299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21568" y="629816"/>
            <a:ext cx="8763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b="1" dirty="0">
                <a:ea typeface="楷体_GB2312" pitchFamily="49" charset="-122"/>
              </a:rPr>
              <a:t>图像生成机制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6889101"/>
              </p:ext>
            </p:extLst>
          </p:nvPr>
        </p:nvGraphicFramePr>
        <p:xfrm>
          <a:off x="2625154" y="2865115"/>
          <a:ext cx="47275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Visio" r:id="rId4" imgW="3197352" imgH="515417" progId="Visio.Drawing.11">
                  <p:embed/>
                </p:oleObj>
              </mc:Choice>
              <mc:Fallback>
                <p:oleObj name="Visio" r:id="rId4" imgW="3197352" imgH="5154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154" y="2865115"/>
                        <a:ext cx="47275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9304" y="2132856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定义亮度为空间变量的函数，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f(</a:t>
            </a:r>
            <a:r>
              <a:rPr lang="en-US" altLang="zh-CN" sz="2800" b="1" dirty="0" err="1">
                <a:latin typeface="楷体_GB2312" pitchFamily="49" charset="-122"/>
                <a:ea typeface="楷体_GB2312" pitchFamily="49" charset="-122"/>
              </a:rPr>
              <a:t>x,y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是点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2800" b="1" dirty="0" err="1">
                <a:latin typeface="楷体_GB2312" pitchFamily="49" charset="-122"/>
                <a:ea typeface="楷体_GB2312" pitchFamily="49" charset="-122"/>
              </a:rPr>
              <a:t>x,y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的亮度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9304" y="3845991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成像系统会使输入图像退化（质量失真），得到图像为</a:t>
            </a:r>
          </a:p>
        </p:txBody>
      </p:sp>
      <p:graphicFrame>
        <p:nvGraphicFramePr>
          <p:cNvPr id="20488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4835883"/>
              </p:ext>
            </p:extLst>
          </p:nvPr>
        </p:nvGraphicFramePr>
        <p:xfrm>
          <a:off x="3469704" y="4437112"/>
          <a:ext cx="28654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公式" r:id="rId6" imgW="1282680" imgH="203040" progId="Equation.3">
                  <p:embed/>
                </p:oleObj>
              </mc:Choice>
              <mc:Fallback>
                <p:oleObj name="公式" r:id="rId6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704" y="4437112"/>
                        <a:ext cx="28654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69304" y="500313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为退化函数，一般包含某些随机噪声过程，若退化操作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是线性移不变的，则</a:t>
            </a:r>
            <a:r>
              <a:rPr lang="en-US" altLang="zh-CN" sz="2800" b="1" i="1" dirty="0">
                <a:latin typeface="楷体_GB2312" pitchFamily="49" charset="-122"/>
                <a:ea typeface="楷体_GB2312" pitchFamily="49" charset="-122"/>
              </a:rPr>
              <a:t>g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可以写成</a:t>
            </a:r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0300"/>
              </p:ext>
            </p:extLst>
          </p:nvPr>
        </p:nvGraphicFramePr>
        <p:xfrm>
          <a:off x="1564704" y="5842396"/>
          <a:ext cx="68580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公式" r:id="rId8" imgW="3085920" imgH="469800" progId="Equation.3">
                  <p:embed/>
                </p:oleObj>
              </mc:Choice>
              <mc:Fallback>
                <p:oleObj name="公式" r:id="rId8" imgW="3085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704" y="5842396"/>
                        <a:ext cx="6858000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5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9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260648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以一维条件下为例（可以自然推广到二维情况），点</a:t>
            </a:r>
            <a:r>
              <a:rPr lang="en-US" altLang="zh-CN" sz="3200" b="1" i="1" dirty="0">
                <a:latin typeface="Times New Roman" pitchFamily="18" charset="0"/>
                <a:ea typeface="楷体_GB2312" pitchFamily="49" charset="-122"/>
              </a:rPr>
              <a:t>x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处的函数</a:t>
            </a:r>
            <a:r>
              <a:rPr lang="en-US" altLang="zh-CN" sz="3200" b="1" i="1" dirty="0">
                <a:latin typeface="Times New Roman" pitchFamily="18" charset="0"/>
                <a:ea typeface="楷体_GB2312" pitchFamily="49" charset="-122"/>
              </a:rPr>
              <a:t>f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为：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819400" y="1269380"/>
          <a:ext cx="3733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公式" r:id="rId4" imgW="1625400" imgH="469800" progId="Equation.3">
                  <p:embed/>
                </p:oleObj>
              </mc:Choice>
              <mc:Fallback>
                <p:oleObj name="公式" r:id="rId4" imgW="1625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69380"/>
                        <a:ext cx="37338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647825" y="2492896"/>
          <a:ext cx="5775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公式" r:id="rId6" imgW="2514600" imgH="469800" progId="Equation.3">
                  <p:embed/>
                </p:oleObj>
              </mc:Choice>
              <mc:Fallback>
                <p:oleObj name="公式" r:id="rId6" imgW="2514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492896"/>
                        <a:ext cx="57753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9600" y="3429000"/>
            <a:ext cx="815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若</a:t>
            </a:r>
            <a:r>
              <a:rPr lang="en-US" altLang="zh-CN" sz="3200" b="1" dirty="0">
                <a:latin typeface="Times New Roman" pitchFamily="18" charset="0"/>
                <a:ea typeface="楷体_GB2312" pitchFamily="49" charset="-122"/>
              </a:rPr>
              <a:t>D</a:t>
            </a: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是线性运算，可以变换</a:t>
            </a:r>
            <a:r>
              <a:rPr lang="en-US" altLang="zh-CN" sz="3200" b="1" dirty="0">
                <a:latin typeface="Times New Roman" pitchFamily="18" charset="0"/>
                <a:ea typeface="楷体_GB2312" pitchFamily="49" charset="-122"/>
              </a:rPr>
              <a:t>D</a:t>
            </a:r>
            <a:r>
              <a:rPr lang="zh-CN" altLang="en-US" sz="3200" b="1" dirty="0">
                <a:latin typeface="Times New Roman" pitchFamily="18" charset="0"/>
                <a:ea typeface="楷体_GB2312" pitchFamily="49" charset="-122"/>
              </a:rPr>
              <a:t>与积分符号次序</a:t>
            </a:r>
            <a:endParaRPr lang="zh-CN" altLang="el-GR" sz="3200" b="1" dirty="0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676400" y="3886200"/>
          <a:ext cx="5775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公式" r:id="rId8" imgW="2514600" imgH="469800" progId="Equation.3">
                  <p:embed/>
                </p:oleObj>
              </mc:Choice>
              <mc:Fallback>
                <p:oleObj name="公式" r:id="rId8" imgW="2514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57753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85800" y="2204864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楷体_GB2312" pitchFamily="49" charset="-122"/>
              </a:rPr>
              <a:t>其中，</a:t>
            </a:r>
            <a:r>
              <a:rPr lang="el-GR" altLang="zh-CN" sz="2400" b="1" dirty="0">
                <a:latin typeface="Times New Roman" pitchFamily="18" charset="0"/>
                <a:ea typeface="楷体_GB2312" pitchFamily="49" charset="-122"/>
              </a:rPr>
              <a:t>δ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zh-CN" altLang="en-US" sz="2400" b="1" dirty="0">
                <a:latin typeface="Times New Roman" pitchFamily="18" charset="0"/>
                <a:ea typeface="楷体_GB2312" pitchFamily="49" charset="-122"/>
              </a:rPr>
              <a:t>）表示增量函数</a:t>
            </a:r>
            <a:endParaRPr lang="zh-CN" altLang="el-GR" sz="2400" b="1" dirty="0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3030538" y="5702300"/>
          <a:ext cx="36750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公式" r:id="rId10" imgW="1600200" imgH="469800" progId="Equation.3">
                  <p:embed/>
                </p:oleObj>
              </mc:Choice>
              <mc:Fallback>
                <p:oleObj name="公式" r:id="rId10" imgW="1600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5702300"/>
                        <a:ext cx="36750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4876800"/>
            <a:ext cx="8153400" cy="1066800"/>
            <a:chOff x="336" y="3072"/>
            <a:chExt cx="5136" cy="672"/>
          </a:xfrm>
        </p:grpSpPr>
        <p:sp>
          <p:nvSpPr>
            <p:cNvPr id="16396" name="Text Box 7"/>
            <p:cNvSpPr txBox="1">
              <a:spLocks noChangeArrowheads="1"/>
            </p:cNvSpPr>
            <p:nvPr/>
          </p:nvSpPr>
          <p:spPr bwMode="auto">
            <a:xfrm>
              <a:off x="336" y="3072"/>
              <a:ext cx="513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Times New Roman" pitchFamily="18" charset="0"/>
                  <a:ea typeface="楷体_GB2312" pitchFamily="49" charset="-122"/>
                </a:rPr>
                <a:t>引入新的函数                                  ，假设</a:t>
              </a:r>
              <a:r>
                <a:rPr lang="en-US" altLang="zh-CN" sz="3200" b="1">
                  <a:latin typeface="Times New Roman" pitchFamily="18" charset="0"/>
                  <a:ea typeface="楷体_GB2312" pitchFamily="49" charset="-122"/>
                </a:rPr>
                <a:t>D</a:t>
              </a:r>
              <a:r>
                <a:rPr lang="zh-CN" altLang="en-US" sz="3200" b="1">
                  <a:latin typeface="Times New Roman" pitchFamily="18" charset="0"/>
                  <a:ea typeface="楷体_GB2312" pitchFamily="49" charset="-122"/>
                </a:rPr>
                <a:t>只与        有关，则有</a:t>
              </a:r>
              <a:endParaRPr lang="zh-CN" altLang="el-GR" sz="3200" b="1">
                <a:latin typeface="Times New Roman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16390" name="Object 11"/>
            <p:cNvGraphicFramePr>
              <a:graphicFrameLocks noChangeAspect="1"/>
            </p:cNvGraphicFramePr>
            <p:nvPr/>
          </p:nvGraphicFramePr>
          <p:xfrm>
            <a:off x="2064" y="3113"/>
            <a:ext cx="1987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4" name="公式" r:id="rId12" imgW="1371600" imgH="203040" progId="Equation.3">
                    <p:embed/>
                  </p:oleObj>
                </mc:Choice>
                <mc:Fallback>
                  <p:oleObj name="公式" r:id="rId12" imgW="1371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113"/>
                          <a:ext cx="1987" cy="2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13"/>
            <p:cNvGraphicFramePr>
              <a:graphicFrameLocks noChangeAspect="1"/>
            </p:cNvGraphicFramePr>
            <p:nvPr/>
          </p:nvGraphicFramePr>
          <p:xfrm>
            <a:off x="624" y="3388"/>
            <a:ext cx="624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5" name="公式" r:id="rId14" imgW="368280" imgH="177480" progId="Equation.3">
                    <p:embed/>
                  </p:oleObj>
                </mc:Choice>
                <mc:Fallback>
                  <p:oleObj name="公式" r:id="rId14" imgW="368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388"/>
                          <a:ext cx="624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966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4" grpId="0"/>
      <p:bldP spid="2458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0" name="Picture 18" descr="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2363788" cy="1614488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0" y="4495800"/>
            <a:ext cx="4114800" cy="68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b="1" smtClean="0">
                <a:ea typeface="楷体_GB2312" pitchFamily="49" charset="-122"/>
              </a:rPr>
              <a:t>点扩散函数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b="1" smtClean="0">
                <a:ea typeface="楷体_GB2312" pitchFamily="49" charset="-122"/>
              </a:rPr>
              <a:t>（</a:t>
            </a:r>
            <a:r>
              <a:rPr lang="en-US" altLang="zh-CN" sz="2400" b="1" smtClean="0">
                <a:ea typeface="楷体_GB2312" pitchFamily="49" charset="-122"/>
              </a:rPr>
              <a:t>Point Spread Function</a:t>
            </a:r>
            <a:r>
              <a:rPr lang="zh-CN" altLang="en-US" sz="2400" b="1" smtClean="0">
                <a:ea typeface="楷体_GB2312" pitchFamily="49" charset="-122"/>
              </a:rPr>
              <a:t>）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b="1" smtClean="0">
                <a:ea typeface="楷体_GB2312" pitchFamily="49" charset="-122"/>
              </a:rPr>
              <a:t>(Blur kernel)</a:t>
            </a:r>
          </a:p>
        </p:txBody>
      </p:sp>
      <p:sp>
        <p:nvSpPr>
          <p:cNvPr id="46084" name="Rectangle 9"/>
          <p:cNvSpPr txBox="1">
            <a:spLocks noGrp="1" noChangeArrowheads="1"/>
          </p:cNvSpPr>
          <p:nvPr/>
        </p:nvSpPr>
        <p:spPr bwMode="black">
          <a:xfrm>
            <a:off x="7848600" y="64770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fld id="{26971D08-0F15-493B-8C16-B1DDD02B0D53}" type="slidenum">
              <a:rPr lang="zh-CN" altLang="en-US" sz="1200"/>
              <a:pPr algn="ctr" eaLnBrk="1" hangingPunct="1"/>
              <a:t>55</a:t>
            </a:fld>
            <a:endParaRPr lang="en-US" altLang="zh-CN" sz="1200"/>
          </a:p>
        </p:txBody>
      </p:sp>
      <p:pic>
        <p:nvPicPr>
          <p:cNvPr id="338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23447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qual 18"/>
          <p:cNvSpPr/>
          <p:nvPr/>
        </p:nvSpPr>
        <p:spPr>
          <a:xfrm>
            <a:off x="2819400" y="2971800"/>
            <a:ext cx="850900" cy="639763"/>
          </a:xfrm>
          <a:prstGeom prst="mathEqual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0" name="Rectangl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876550"/>
            <a:ext cx="1047750" cy="9382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23"/>
          <p:cNvSpPr txBox="1">
            <a:spLocks noChangeArrowheads="1"/>
          </p:cNvSpPr>
          <p:nvPr/>
        </p:nvSpPr>
        <p:spPr bwMode="auto">
          <a:xfrm>
            <a:off x="228600" y="4038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>
                <a:cs typeface="Arial" charset="0"/>
              </a:rPr>
              <a:t>Blurred image </a:t>
            </a:r>
            <a:r>
              <a:rPr lang="en-US" altLang="zh-CN" sz="2800" i="1"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33797" name="TextBox 24"/>
          <p:cNvSpPr txBox="1">
            <a:spLocks noChangeArrowheads="1"/>
          </p:cNvSpPr>
          <p:nvPr/>
        </p:nvSpPr>
        <p:spPr bwMode="auto">
          <a:xfrm>
            <a:off x="3886200" y="40386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>
                <a:cs typeface="Arial" charset="0"/>
              </a:rPr>
              <a:t>Sharp image </a:t>
            </a:r>
            <a:r>
              <a:rPr lang="en-US" altLang="zh-CN" sz="2800" i="1"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7" name="Plus 26"/>
          <p:cNvSpPr/>
          <p:nvPr/>
        </p:nvSpPr>
        <p:spPr>
          <a:xfrm>
            <a:off x="4038600" y="5029200"/>
            <a:ext cx="914400" cy="914400"/>
          </a:xfrm>
          <a:prstGeom prst="mathPlus">
            <a:avLst>
              <a:gd name="adj1" fmla="val 13103"/>
            </a:avLst>
          </a:prstGeom>
          <a:solidFill>
            <a:schemeClr val="tx2"/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801" name="TextBox 24"/>
          <p:cNvSpPr txBox="1">
            <a:spLocks noChangeArrowheads="1"/>
          </p:cNvSpPr>
          <p:nvPr/>
        </p:nvSpPr>
        <p:spPr bwMode="auto">
          <a:xfrm>
            <a:off x="5105400" y="62484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>
                <a:cs typeface="Arial" charset="0"/>
              </a:rPr>
              <a:t>Camera Noise</a:t>
            </a:r>
            <a:r>
              <a:rPr lang="en-US" altLang="zh-CN" sz="2400">
                <a:latin typeface="Times New Roman" pitchFamily="18" charset="0"/>
                <a:cs typeface="Arial" charset="0"/>
              </a:rPr>
              <a:t> </a:t>
            </a:r>
            <a:r>
              <a:rPr lang="en-US" altLang="zh-CN" sz="2800" i="1"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15" name="Cloud Callout 14"/>
          <p:cNvSpPr>
            <a:spLocks noChangeArrowheads="1"/>
          </p:cNvSpPr>
          <p:nvPr/>
        </p:nvSpPr>
        <p:spPr bwMode="auto">
          <a:xfrm flipH="1">
            <a:off x="5105400" y="533400"/>
            <a:ext cx="3733800" cy="1828800"/>
          </a:xfrm>
          <a:prstGeom prst="cloudCallout">
            <a:avLst>
              <a:gd name="adj1" fmla="val -29764"/>
              <a:gd name="adj2" fmla="val 59894"/>
            </a:avLst>
          </a:prstGeom>
          <a:solidFill>
            <a:srgbClr val="0066CC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3809" name="Picture 17" descr="MCj03968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18097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picaRealKernel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41613"/>
            <a:ext cx="1144588" cy="11445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Box 25"/>
          <p:cNvSpPr txBox="1">
            <a:spLocks noChangeArrowheads="1"/>
          </p:cNvSpPr>
          <p:nvPr/>
        </p:nvSpPr>
        <p:spPr bwMode="auto">
          <a:xfrm>
            <a:off x="6934200" y="40386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>
                <a:cs typeface="Arial" charset="0"/>
              </a:rPr>
              <a:t>Blur kernel  </a:t>
            </a:r>
            <a:r>
              <a:rPr lang="en-US" altLang="zh-CN" sz="2800" i="1" dirty="0">
                <a:latin typeface="Times New Roman" pitchFamily="18" charset="0"/>
                <a:cs typeface="Arial" charset="0"/>
              </a:rPr>
              <a:t>h</a:t>
            </a:r>
          </a:p>
        </p:txBody>
      </p:sp>
      <p:pic>
        <p:nvPicPr>
          <p:cNvPr id="33812" name="Picture 20" descr="picassoOu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24082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Rectangle 19"/>
          <p:cNvSpPr>
            <a:spLocks noRot="1" noChangeArrowheads="1"/>
          </p:cNvSpPr>
          <p:nvPr/>
        </p:nvSpPr>
        <p:spPr bwMode="auto">
          <a:xfrm>
            <a:off x="889248" y="838200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3200" b="1" dirty="0">
                <a:ea typeface="楷体_GB2312" pitchFamily="49" charset="-122"/>
              </a:rPr>
              <a:t>图像生成机制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zh-CN" sz="3200" b="1" dirty="0"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6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07407E-6 C 0.00294 0.00787 0.0066 0.01528 0.00954 0.02315 C 0.0111 0.02732 0.0111 0.03241 0.01337 0.03588 C 0.01579 0.03958 0.01978 0.04097 0.02308 0.04352 C 0.02499 0.04792 0.02499 0.05648 0.02881 0.05648 C 0.03229 0.05648 0.02708 0.04722 0.02499 0.04352 C 0.02361 0.04097 0.021 0.04005 0.01909 0.03843 C 0.0151 -0.01597 0.02761 -0.01875 -0.00382 -0.00764 C -0.00712 -0.00648 -0.01024 -0.00417 -0.01354 -0.00255 C 0.00174 0.02801 -0.02621 -0.02477 -6.11111E-6 0.01019 C 0.00243 0.01343 0.00191 0.01921 0.00382 0.02315 C 0.01354 0.04421 0.03819 0.03079 0.05191 0.03079 " pathEditMode="relative" ptsTypes="fffffffffffA">
                                      <p:cBhvr>
                                        <p:cTn id="20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  <p:bldP spid="33796" grpId="0"/>
      <p:bldP spid="33797" grpId="0"/>
      <p:bldP spid="33801" grpId="0"/>
      <p:bldP spid="15" grpId="0" animBg="1"/>
      <p:bldP spid="3379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卷积定理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56</a:t>
            </a:fld>
            <a:endParaRPr lang="zh-CN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7951" b="24059"/>
          <a:stretch/>
        </p:blipFill>
        <p:spPr bwMode="auto">
          <a:xfrm>
            <a:off x="416604" y="3551044"/>
            <a:ext cx="8331860" cy="6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27584" y="436510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能够大大降低计算的复杂度（依赖于快速傅里叶变换的出现）</a:t>
            </a:r>
            <a:endParaRPr lang="en-US" altLang="zh-CN" sz="2400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827584" y="220486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卷积定理的一个直接应用是对于卷积的运算可以在频域内进行，这也是绝大多数信号处理问题中所采用的方法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468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相关与卷积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57</a:t>
            </a:fld>
            <a:endParaRPr lang="zh-CN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408712" cy="297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259632" y="5085184"/>
            <a:ext cx="66768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相关的作用是判断两个信号的相似程度，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不仅是波形上的，也包括起始位置。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634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相关的频域特性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58</a:t>
            </a:fld>
            <a:endParaRPr lang="zh-CN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5077"/>
          <a:stretch/>
        </p:blipFill>
        <p:spPr bwMode="auto">
          <a:xfrm>
            <a:off x="1331640" y="2602522"/>
            <a:ext cx="7113682" cy="26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259632" y="2041684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与卷积类似，相关也可以在频域内计算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358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信号的自相关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59</a:t>
            </a:fld>
            <a:endParaRPr lang="zh-CN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11" b="43731"/>
          <a:stretch/>
        </p:blipFill>
        <p:spPr bwMode="auto">
          <a:xfrm>
            <a:off x="1036927" y="3186554"/>
            <a:ext cx="7711537" cy="60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59632" y="2636912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自相关是指与信号自身进行相关计算，</a:t>
            </a:r>
            <a:endParaRPr lang="en-US" altLang="zh-CN" sz="2800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1259632" y="3861048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其作用是判断信号是否是周期性信号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652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/>
              <a:t>复数的几何意义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1417"/>
          <a:stretch/>
        </p:blipFill>
        <p:spPr bwMode="auto">
          <a:xfrm>
            <a:off x="1115616" y="2420888"/>
            <a:ext cx="6812915" cy="21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177281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复数乘法</a:t>
            </a:r>
            <a:endParaRPr lang="zh-CN" alt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62" t="47386" r="21355" b="29977"/>
          <a:stretch/>
        </p:blipFill>
        <p:spPr bwMode="auto">
          <a:xfrm>
            <a:off x="2411760" y="5290037"/>
            <a:ext cx="3727533" cy="73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06706" y="4609640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复数乘法的等效表达：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6300192" y="547099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指数形式</a:t>
            </a:r>
          </a:p>
        </p:txBody>
      </p:sp>
    </p:spTree>
    <p:extLst>
      <p:ext uri="{BB962C8B-B14F-4D97-AF65-F5344CB8AC3E}">
        <p14:creationId xmlns:p14="http://schemas.microsoft.com/office/powerpoint/2010/main" val="20325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3. </a:t>
            </a:r>
            <a:r>
              <a:rPr lang="zh-CN" altLang="en-US" b="1" dirty="0" smtClean="0"/>
              <a:t>图像傅里叶变换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60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219200" y="1828800"/>
            <a:ext cx="7467600" cy="4038600"/>
          </a:xfrm>
        </p:spPr>
        <p:txBody>
          <a:bodyPr/>
          <a:lstStyle/>
          <a:p>
            <a:r>
              <a:rPr lang="zh-CN" altLang="en-US" b="1" dirty="0" smtClean="0"/>
              <a:t>二维连续傅里叶变换</a:t>
            </a:r>
            <a:endParaRPr lang="en-US" altLang="zh-CN" b="1" dirty="0" smtClean="0"/>
          </a:p>
          <a:p>
            <a:r>
              <a:rPr lang="zh-CN" altLang="en-US" b="1" dirty="0" smtClean="0"/>
              <a:t>二维离散（图像）傅里叶变换</a:t>
            </a:r>
            <a:endParaRPr lang="en-US" altLang="zh-CN" b="1" dirty="0" smtClean="0"/>
          </a:p>
          <a:p>
            <a:r>
              <a:rPr lang="zh-CN" altLang="en-US" b="1" dirty="0" smtClean="0"/>
              <a:t>图像与傅里叶频谱之间的关系</a:t>
            </a: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20750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二维连续傅里叶变换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59632" y="155679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二维连续傅里叶变换</a:t>
            </a:r>
            <a:endParaRPr lang="en-US" altLang="zh-CN" sz="2400" b="1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8500"/>
          <a:stretch/>
        </p:blipFill>
        <p:spPr bwMode="auto">
          <a:xfrm>
            <a:off x="899592" y="2996952"/>
            <a:ext cx="7426009" cy="86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87" y="4077072"/>
            <a:ext cx="6372597" cy="244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259632" y="227687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可以分解为水平和垂直方向上的一维连续傅里叶变换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682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二维连续傅里叶变换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59632" y="155679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二维连续傅里叶变换</a:t>
            </a:r>
            <a:endParaRPr lang="en-US" altLang="zh-CN" sz="2400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5" y="2899191"/>
            <a:ext cx="29241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9147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3139"/>
            <a:ext cx="7502264" cy="5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4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二维连续傅里叶变换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63</a:t>
            </a:fld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7592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259632" y="155679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二维连续傅里叶变换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214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二</a:t>
            </a:r>
            <a:r>
              <a:rPr lang="zh-CN" altLang="en-US" sz="3600" dirty="0"/>
              <a:t>维离散傅里叶变换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64</a:t>
            </a:fld>
            <a:endParaRPr lang="zh-CN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750"/>
          <a:stretch/>
        </p:blipFill>
        <p:spPr bwMode="auto">
          <a:xfrm>
            <a:off x="1259074" y="2215662"/>
            <a:ext cx="6553286" cy="9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5959"/>
          <a:stretch/>
        </p:blipFill>
        <p:spPr bwMode="auto">
          <a:xfrm>
            <a:off x="1259632" y="3528646"/>
            <a:ext cx="7068877" cy="242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59632" y="155679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对于一副</a:t>
            </a:r>
            <a:r>
              <a:rPr lang="en-US" altLang="zh-CN" sz="2400" b="1" dirty="0" smtClean="0"/>
              <a:t>M*N</a:t>
            </a:r>
            <a:r>
              <a:rPr lang="zh-CN" altLang="en-US" sz="2400" b="1" dirty="0" smtClean="0"/>
              <a:t>的图像，可以描述为：</a:t>
            </a:r>
            <a:endParaRPr lang="en-US" altLang="zh-CN" sz="2400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1259632" y="306896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其傅里叶变换及逆变换为：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544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65</a:t>
            </a:fld>
            <a:endParaRPr lang="zh-CN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60995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1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8680"/>
            <a:ext cx="7543800" cy="762000"/>
          </a:xfrm>
        </p:spPr>
        <p:txBody>
          <a:bodyPr/>
          <a:lstStyle/>
          <a:p>
            <a:r>
              <a:rPr lang="zh-CN" altLang="en-US" sz="3600" dirty="0" smtClean="0"/>
              <a:t>一维离散傅里叶变换：门信号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66</a:t>
            </a:fld>
            <a:endParaRPr lang="zh-CN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700807"/>
            <a:ext cx="7272808" cy="478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7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8680"/>
            <a:ext cx="7543800" cy="762000"/>
          </a:xfrm>
        </p:spPr>
        <p:txBody>
          <a:bodyPr/>
          <a:lstStyle/>
          <a:p>
            <a:r>
              <a:rPr lang="zh-CN" altLang="en-US" sz="3600" dirty="0" smtClean="0"/>
              <a:t>二维</a:t>
            </a:r>
            <a:r>
              <a:rPr lang="zh-CN" altLang="en-US" sz="3600" dirty="0"/>
              <a:t>离散傅里叶变换：门信号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67</a:t>
            </a:fld>
            <a:endParaRPr lang="zh-CN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372" y="1882329"/>
            <a:ext cx="7561092" cy="40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4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/>
              <a:t>二维离散傅里叶变换</a:t>
            </a:r>
            <a:r>
              <a:rPr lang="zh-CN" altLang="en-US" sz="3600" b="1" dirty="0" smtClean="0"/>
              <a:t>：图像</a:t>
            </a: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68</a:t>
            </a:fld>
            <a:endParaRPr lang="zh-CN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472608" cy="49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2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8105328" cy="762000"/>
          </a:xfrm>
        </p:spPr>
        <p:txBody>
          <a:bodyPr/>
          <a:lstStyle/>
          <a:p>
            <a:r>
              <a:rPr lang="zh-CN" altLang="en-US" sz="3200" b="1" dirty="0"/>
              <a:t>二维离散傅里叶变换</a:t>
            </a:r>
            <a:r>
              <a:rPr lang="zh-CN" altLang="en-US" sz="3200" b="1" dirty="0" smtClean="0"/>
              <a:t>：图像（实部和虚部）</a:t>
            </a:r>
            <a:endParaRPr lang="zh-CN" altLang="en-US" sz="3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69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6631"/>
            <a:ext cx="76866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欧拉公式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31640" y="1609636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欧拉公式的定义</a:t>
            </a:r>
            <a:endParaRPr lang="zh-CN" altLang="en-US" sz="2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38" t="39311" r="23428" b="42115"/>
          <a:stretch/>
        </p:blipFill>
        <p:spPr bwMode="auto">
          <a:xfrm>
            <a:off x="815794" y="2073628"/>
            <a:ext cx="473558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91858" y="3550189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任意的一个复数</a:t>
            </a:r>
            <a:r>
              <a:rPr lang="en-US" altLang="zh-CN" sz="2800" b="1" dirty="0"/>
              <a:t>z</a:t>
            </a:r>
            <a:r>
              <a:rPr lang="zh-CN" altLang="en-US" sz="2800" b="1" dirty="0" smtClean="0"/>
              <a:t>可以写作：</a:t>
            </a:r>
            <a:endParaRPr lang="zh-CN" altLang="en-US" sz="28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09" t="80165" r="28799"/>
          <a:stretch/>
        </p:blipFill>
        <p:spPr bwMode="auto">
          <a:xfrm>
            <a:off x="1967922" y="4233868"/>
            <a:ext cx="2801816" cy="8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2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208912" cy="762000"/>
          </a:xfrm>
        </p:spPr>
        <p:txBody>
          <a:bodyPr/>
          <a:lstStyle/>
          <a:p>
            <a:r>
              <a:rPr lang="zh-CN" altLang="en-US" sz="3200" b="1" dirty="0"/>
              <a:t>二维离散傅里叶变换：图像</a:t>
            </a:r>
            <a:r>
              <a:rPr lang="zh-CN" altLang="en-US" sz="3200" b="1" dirty="0" smtClean="0"/>
              <a:t>（功率和相位）</a:t>
            </a:r>
            <a:endParaRPr lang="zh-CN" altLang="en-US" sz="3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70</a:t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492896"/>
            <a:ext cx="78771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71</a:t>
            </a:fld>
            <a:endParaRPr lang="zh-CN" alt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4608512" cy="42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/>
              <a:t>二维离散傅里叶变换</a:t>
            </a:r>
            <a:r>
              <a:rPr lang="zh-CN" altLang="en-US" sz="3600" b="1" dirty="0" smtClean="0"/>
              <a:t>：中心化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69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二维离散傅里叶变换：中心化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72</a:t>
            </a:fld>
            <a:endParaRPr lang="zh-CN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2050"/>
          <a:stretch/>
        </p:blipFill>
        <p:spPr bwMode="auto">
          <a:xfrm>
            <a:off x="1331640" y="2379785"/>
            <a:ext cx="6267450" cy="214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59632" y="191683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为了便于分析和描述，需要对频谱进行中心化。</a:t>
            </a:r>
            <a:endParaRPr lang="en-US" altLang="zh-CN" sz="2400" b="1" dirty="0" smtClean="0"/>
          </a:p>
        </p:txBody>
      </p:sp>
      <p:sp>
        <p:nvSpPr>
          <p:cNvPr id="3" name="矩形 2"/>
          <p:cNvSpPr/>
          <p:nvPr/>
        </p:nvSpPr>
        <p:spPr>
          <a:xfrm>
            <a:off x="1115616" y="4787860"/>
            <a:ext cx="6483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用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(-1)</a:t>
            </a:r>
            <a:r>
              <a:rPr lang="en-US" altLang="zh-CN" sz="2400" b="1" baseline="30000" dirty="0" err="1">
                <a:latin typeface="楷体_GB2312" pitchFamily="49" charset="-122"/>
                <a:ea typeface="楷体_GB2312" pitchFamily="49" charset="-122"/>
              </a:rPr>
              <a:t>x+y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乘以输入图像来进行中心变换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93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1638280"/>
              </p:ext>
            </p:extLst>
          </p:nvPr>
        </p:nvGraphicFramePr>
        <p:xfrm>
          <a:off x="298450" y="2610941"/>
          <a:ext cx="4273550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Visio" r:id="rId3" imgW="3325673" imgH="2560625" progId="Visio.Drawing.11">
                  <p:embed/>
                </p:oleObj>
              </mc:Choice>
              <mc:Fallback>
                <p:oleObj name="Visio" r:id="rId3" imgW="3325673" imgH="256062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2610941"/>
                        <a:ext cx="4273550" cy="329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0318310"/>
              </p:ext>
            </p:extLst>
          </p:nvPr>
        </p:nvGraphicFramePr>
        <p:xfrm>
          <a:off x="4953000" y="2564904"/>
          <a:ext cx="3962400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Visio" r:id="rId5" imgW="3073603" imgH="2569769" progId="Visio.Drawing.11">
                  <p:embed/>
                </p:oleObj>
              </mc:Choice>
              <mc:Fallback>
                <p:oleObj name="Visio" r:id="rId5" imgW="3073603" imgH="25697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64904"/>
                        <a:ext cx="3962400" cy="331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5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pic>
        <p:nvPicPr>
          <p:cNvPr id="35843" name="Picture 3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55850"/>
            <a:ext cx="4002088" cy="2987675"/>
          </a:xfrm>
          <a:noFill/>
        </p:spPr>
      </p:pic>
      <p:pic>
        <p:nvPicPr>
          <p:cNvPr id="35844" name="Picture 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2346325"/>
            <a:ext cx="4002087" cy="3006725"/>
          </a:xfrm>
          <a:noFill/>
        </p:spPr>
      </p:pic>
    </p:spTree>
    <p:extLst>
      <p:ext uri="{BB962C8B-B14F-4D97-AF65-F5344CB8AC3E}">
        <p14:creationId xmlns:p14="http://schemas.microsoft.com/office/powerpoint/2010/main" val="17380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47" y="1748911"/>
            <a:ext cx="5665613" cy="492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0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177281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脉冲（点）的频谱</a:t>
            </a:r>
            <a:endParaRPr lang="en-US" altLang="zh-CN" sz="2400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8" y="2708920"/>
            <a:ext cx="80681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177281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脉冲（点）的频谱</a:t>
            </a:r>
            <a:endParaRPr lang="en-US" altLang="zh-CN" sz="24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98263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177281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脉冲（点）的频谱</a:t>
            </a:r>
            <a:endParaRPr lang="en-US" altLang="zh-CN" sz="2400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0506"/>
            <a:ext cx="8830854" cy="349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372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177281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边缘的频谱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206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欧拉公式的几何意义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19164" y="2281245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欧拉公式的定义</a:t>
            </a:r>
            <a:endParaRPr lang="zh-CN" altLang="en-US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38" t="39311" r="23428" b="42115"/>
          <a:stretch/>
        </p:blipFill>
        <p:spPr bwMode="auto">
          <a:xfrm>
            <a:off x="-324544" y="2924944"/>
            <a:ext cx="473558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401505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任意的一个复数</a:t>
            </a:r>
            <a:r>
              <a:rPr lang="en-US" altLang="zh-CN" sz="2800" b="1" dirty="0"/>
              <a:t>z</a:t>
            </a:r>
            <a:r>
              <a:rPr lang="zh-CN" altLang="en-US" sz="2800" b="1" dirty="0" smtClean="0"/>
              <a:t>可以写作：</a:t>
            </a:r>
            <a:endParaRPr lang="zh-CN" alt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09" t="80165" r="28799"/>
          <a:stretch/>
        </p:blipFill>
        <p:spPr bwMode="auto">
          <a:xfrm>
            <a:off x="827584" y="5085184"/>
            <a:ext cx="2801816" cy="8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559835" cy="30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613" y="3861048"/>
            <a:ext cx="3415819" cy="30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6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177281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线的频谱</a:t>
            </a:r>
            <a:endParaRPr lang="en-US" altLang="zh-CN" sz="24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8" y="2492896"/>
            <a:ext cx="72961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3437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259632" y="177281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/>
              <a:t>相位谱的作用</a:t>
            </a:r>
            <a:endParaRPr lang="en-US" altLang="zh-CN" sz="3600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1335680" y="5085184"/>
            <a:ext cx="1004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图像</a:t>
            </a:r>
            <a:endParaRPr lang="en-US" altLang="zh-CN" sz="24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3855960" y="5097337"/>
            <a:ext cx="129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功率谱</a:t>
            </a:r>
            <a:endParaRPr lang="en-US" altLang="zh-CN" sz="2400" b="1" dirty="0" smtClean="0"/>
          </a:p>
        </p:txBody>
      </p:sp>
      <p:sp>
        <p:nvSpPr>
          <p:cNvPr id="9" name="矩形 8"/>
          <p:cNvSpPr/>
          <p:nvPr/>
        </p:nvSpPr>
        <p:spPr>
          <a:xfrm>
            <a:off x="6448248" y="5013176"/>
            <a:ext cx="129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相位谱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845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177281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仅使用功率谱重建的结果</a:t>
            </a:r>
            <a:endParaRPr lang="en-US" altLang="zh-CN" sz="2400" b="1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8007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图像与频谱之间的关系</a:t>
            </a:r>
            <a:endParaRPr lang="zh-CN" altLang="en-US" sz="4000" b="1" dirty="0" smtClean="0"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177281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仅使用相位谱重建的结果</a:t>
            </a:r>
            <a:endParaRPr lang="en-US" altLang="zh-CN" sz="2400" b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73681"/>
            <a:ext cx="5976664" cy="40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1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调和函数（</a:t>
            </a:r>
            <a:r>
              <a:rPr lang="en-US" altLang="zh-CN" dirty="0" smtClean="0"/>
              <a:t>Harmonic Functions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859-598D-4001-8269-61C428827EE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102" r="33449"/>
          <a:stretch/>
        </p:blipFill>
        <p:spPr bwMode="auto">
          <a:xfrm>
            <a:off x="5081794" y="1648163"/>
            <a:ext cx="172245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4422" y="2708920"/>
            <a:ext cx="4495352" cy="15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12702" y="1758025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考虑一下这个函数：</a:t>
            </a:r>
            <a:endParaRPr lang="zh-CN" alt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9827" r="33449"/>
          <a:stretch/>
        </p:blipFill>
        <p:spPr bwMode="auto">
          <a:xfrm>
            <a:off x="827584" y="4340330"/>
            <a:ext cx="86122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91680" y="4398203"/>
            <a:ext cx="6250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模为</a:t>
            </a:r>
            <a:r>
              <a:rPr lang="en-US" altLang="zh-CN" sz="2400" b="1" dirty="0" smtClean="0"/>
              <a:t>1</a:t>
            </a:r>
          </a:p>
          <a:p>
            <a:r>
              <a:rPr lang="zh-CN" altLang="en-US" sz="2400" b="1" dirty="0" smtClean="0"/>
              <a:t>将正弦函数和余弦函数同时表示；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若这个函数是信号的描述，则</a:t>
            </a:r>
            <a:r>
              <a:rPr lang="en-US" altLang="zh-CN" sz="2400" b="1" dirty="0" smtClean="0"/>
              <a:t>u</a:t>
            </a:r>
            <a:r>
              <a:rPr lang="zh-CN" altLang="en-US" sz="2400" b="1" dirty="0" smtClean="0"/>
              <a:t>为信号频率；</a:t>
            </a:r>
            <a:endParaRPr lang="en-US" altLang="zh-CN" sz="2400" b="1" dirty="0" smtClean="0"/>
          </a:p>
          <a:p>
            <a:r>
              <a:rPr lang="zh-CN" altLang="en-US" sz="2400" b="1" dirty="0"/>
              <a:t>这</a:t>
            </a:r>
            <a:r>
              <a:rPr lang="zh-CN" altLang="en-US" sz="2400" b="1" dirty="0" smtClean="0"/>
              <a:t>一函数被称作广义调和函数。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主题1">
  <a:themeElements>
    <a:clrScheme name="默认设计模板 8">
      <a:dk1>
        <a:srgbClr val="3333FF"/>
      </a:dk1>
      <a:lt1>
        <a:srgbClr val="FFFFFF"/>
      </a:lt1>
      <a:dk2>
        <a:srgbClr val="FF9900"/>
      </a:dk2>
      <a:lt2>
        <a:srgbClr val="808080"/>
      </a:lt2>
      <a:accent1>
        <a:srgbClr val="00CCFF"/>
      </a:accent1>
      <a:accent2>
        <a:srgbClr val="3333CC"/>
      </a:accent2>
      <a:accent3>
        <a:srgbClr val="FFFFFF"/>
      </a:accent3>
      <a:accent4>
        <a:srgbClr val="2A2ADA"/>
      </a:accent4>
      <a:accent5>
        <a:srgbClr val="AA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3333FF"/>
        </a:dk1>
        <a:lt1>
          <a:srgbClr val="FFFFFF"/>
        </a:lt1>
        <a:dk2>
          <a:srgbClr val="FF9900"/>
        </a:dk2>
        <a:lt2>
          <a:srgbClr val="808080"/>
        </a:lt2>
        <a:accent1>
          <a:srgbClr val="00CCFF"/>
        </a:accent1>
        <a:accent2>
          <a:srgbClr val="3333CC"/>
        </a:accent2>
        <a:accent3>
          <a:srgbClr val="FFFFFF"/>
        </a:accent3>
        <a:accent4>
          <a:srgbClr val="2A2ADA"/>
        </a:accent4>
        <a:accent5>
          <a:srgbClr val="AAE2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8137</TotalTime>
  <Words>1286</Words>
  <Application>Microsoft Office PowerPoint</Application>
  <PresentationFormat>全屏显示(4:3)</PresentationFormat>
  <Paragraphs>299</Paragraphs>
  <Slides>83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83</vt:i4>
      </vt:variant>
    </vt:vector>
  </HeadingPairs>
  <TitlesOfParts>
    <vt:vector size="86" baseType="lpstr">
      <vt:lpstr>主题1</vt:lpstr>
      <vt:lpstr>公式</vt:lpstr>
      <vt:lpstr>Visio</vt:lpstr>
      <vt:lpstr>信号与图像处理基础</vt:lpstr>
      <vt:lpstr>本节内容</vt:lpstr>
      <vt:lpstr>1. 傅里叶变换回顾</vt:lpstr>
      <vt:lpstr>复数的几何意义</vt:lpstr>
      <vt:lpstr>复数的几何意义</vt:lpstr>
      <vt:lpstr>复数的几何意义</vt:lpstr>
      <vt:lpstr>欧拉公式</vt:lpstr>
      <vt:lpstr>欧拉公式的几何意义</vt:lpstr>
      <vt:lpstr>调和函数（Harmonic Functions）</vt:lpstr>
      <vt:lpstr>调和函数（Harmonic Functions）</vt:lpstr>
      <vt:lpstr>傅里叶变换</vt:lpstr>
      <vt:lpstr>傅里叶变换</vt:lpstr>
      <vt:lpstr>傅里叶变换的基本原理</vt:lpstr>
      <vt:lpstr>函数的线性计算</vt:lpstr>
      <vt:lpstr>傅里叶变换的基本原理</vt:lpstr>
      <vt:lpstr>函数的基: 调和函数</vt:lpstr>
      <vt:lpstr>傅里叶级数</vt:lpstr>
      <vt:lpstr>傅里叶变换</vt:lpstr>
      <vt:lpstr>傅里叶变换</vt:lpstr>
      <vt:lpstr>傅里叶变换</vt:lpstr>
      <vt:lpstr>信号拟合– N Harmonics</vt:lpstr>
      <vt:lpstr>哺乳动物的知觉感应使用傅里叶变换</vt:lpstr>
      <vt:lpstr>离散傅里叶变换</vt:lpstr>
      <vt:lpstr>归一化离散傅里叶变换</vt:lpstr>
      <vt:lpstr>2. 傅里叶变换性质与信号卷积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典型信号的傅里叶变换</vt:lpstr>
      <vt:lpstr>傅里叶变换性质: 线性</vt:lpstr>
      <vt:lpstr>傅里叶变换性质: 时延</vt:lpstr>
      <vt:lpstr>傅里叶变换性质: 尺度变换</vt:lpstr>
      <vt:lpstr>傅里叶变换性质: 尺度变换</vt:lpstr>
      <vt:lpstr>傅里叶变换性质:帕斯瓦尔定理</vt:lpstr>
      <vt:lpstr>傅里叶变换性质:卷积定理</vt:lpstr>
      <vt:lpstr>信号的卷积</vt:lpstr>
      <vt:lpstr>信号的卷积</vt:lpstr>
      <vt:lpstr>图像生成机制</vt:lpstr>
      <vt:lpstr>PowerPoint 演示文稿</vt:lpstr>
      <vt:lpstr>PowerPoint 演示文稿</vt:lpstr>
      <vt:lpstr>卷积定理</vt:lpstr>
      <vt:lpstr>相关与卷积</vt:lpstr>
      <vt:lpstr>相关的频域特性</vt:lpstr>
      <vt:lpstr>信号的自相关</vt:lpstr>
      <vt:lpstr>3. 图像傅里叶变换</vt:lpstr>
      <vt:lpstr>二维连续傅里叶变换</vt:lpstr>
      <vt:lpstr>二维连续傅里叶变换</vt:lpstr>
      <vt:lpstr>二维连续傅里叶变换</vt:lpstr>
      <vt:lpstr>二维离散傅里叶变换</vt:lpstr>
      <vt:lpstr>例子</vt:lpstr>
      <vt:lpstr>一维离散傅里叶变换：门信号</vt:lpstr>
      <vt:lpstr>二维离散傅里叶变换：门信号</vt:lpstr>
      <vt:lpstr>二维离散傅里叶变换：图像</vt:lpstr>
      <vt:lpstr>二维离散傅里叶变换：图像（实部和虚部）</vt:lpstr>
      <vt:lpstr>二维离散傅里叶变换：图像（功率和相位）</vt:lpstr>
      <vt:lpstr>二维离散傅里叶变换：中心化</vt:lpstr>
      <vt:lpstr>二维离散傅里叶变换：中心化</vt:lpstr>
      <vt:lpstr>图像与频谱之间的关系</vt:lpstr>
      <vt:lpstr>图像与频谱之间的关系</vt:lpstr>
      <vt:lpstr>图像与频谱之间的关系</vt:lpstr>
      <vt:lpstr>图像与频谱之间的关系</vt:lpstr>
      <vt:lpstr>图像与频谱之间的关系</vt:lpstr>
      <vt:lpstr>图像与频谱之间的关系</vt:lpstr>
      <vt:lpstr>图像与频谱之间的关系</vt:lpstr>
      <vt:lpstr>图像与频谱之间的关系</vt:lpstr>
      <vt:lpstr>图像与频谱之间的关系</vt:lpstr>
      <vt:lpstr>图像与频谱之间的关系</vt:lpstr>
      <vt:lpstr>图像与频谱之间的关系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基于彩色和深度信息融合的  车辆形状检测</dc:title>
  <dc:creator>Administrator</dc:creator>
  <cp:lastModifiedBy>NTKO</cp:lastModifiedBy>
  <cp:revision>447</cp:revision>
  <dcterms:modified xsi:type="dcterms:W3CDTF">2017-05-07T23:29:26Z</dcterms:modified>
</cp:coreProperties>
</file>