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8"/>
  </p:notesMasterIdLst>
  <p:sldIdLst>
    <p:sldId id="367" r:id="rId2"/>
    <p:sldId id="256" r:id="rId3"/>
    <p:sldId id="257" r:id="rId4"/>
    <p:sldId id="258" r:id="rId5"/>
    <p:sldId id="259" r:id="rId6"/>
    <p:sldId id="260" r:id="rId7"/>
    <p:sldId id="261" r:id="rId8"/>
    <p:sldId id="262" r:id="rId9"/>
    <p:sldId id="263" r:id="rId10"/>
    <p:sldId id="264" r:id="rId11"/>
    <p:sldId id="265" r:id="rId12"/>
    <p:sldId id="277" r:id="rId13"/>
    <p:sldId id="279" r:id="rId14"/>
    <p:sldId id="278" r:id="rId15"/>
    <p:sldId id="360" r:id="rId16"/>
    <p:sldId id="267" r:id="rId17"/>
    <p:sldId id="270" r:id="rId18"/>
    <p:sldId id="269" r:id="rId19"/>
    <p:sldId id="271" r:id="rId20"/>
    <p:sldId id="272" r:id="rId21"/>
    <p:sldId id="274" r:id="rId22"/>
    <p:sldId id="273" r:id="rId23"/>
    <p:sldId id="275" r:id="rId24"/>
    <p:sldId id="361" r:id="rId25"/>
    <p:sldId id="280" r:id="rId26"/>
    <p:sldId id="281" r:id="rId27"/>
    <p:sldId id="282" r:id="rId28"/>
    <p:sldId id="283" r:id="rId29"/>
    <p:sldId id="285" r:id="rId30"/>
    <p:sldId id="284" r:id="rId31"/>
    <p:sldId id="298" r:id="rId32"/>
    <p:sldId id="291" r:id="rId33"/>
    <p:sldId id="292" r:id="rId34"/>
    <p:sldId id="293" r:id="rId35"/>
    <p:sldId id="294" r:id="rId36"/>
    <p:sldId id="295" r:id="rId37"/>
    <p:sldId id="296" r:id="rId38"/>
    <p:sldId id="297" r:id="rId39"/>
    <p:sldId id="299" r:id="rId40"/>
    <p:sldId id="266" r:id="rId41"/>
    <p:sldId id="287" r:id="rId42"/>
    <p:sldId id="288" r:id="rId43"/>
    <p:sldId id="289" r:id="rId44"/>
    <p:sldId id="290" r:id="rId45"/>
    <p:sldId id="300" r:id="rId46"/>
    <p:sldId id="301" r:id="rId47"/>
    <p:sldId id="303" r:id="rId48"/>
    <p:sldId id="304" r:id="rId49"/>
    <p:sldId id="302" r:id="rId50"/>
    <p:sldId id="306" r:id="rId51"/>
    <p:sldId id="307" r:id="rId52"/>
    <p:sldId id="312" r:id="rId53"/>
    <p:sldId id="313" r:id="rId54"/>
    <p:sldId id="308" r:id="rId55"/>
    <p:sldId id="309" r:id="rId56"/>
    <p:sldId id="310" r:id="rId57"/>
    <p:sldId id="311" r:id="rId58"/>
    <p:sldId id="314" r:id="rId59"/>
    <p:sldId id="362" r:id="rId60"/>
    <p:sldId id="341" r:id="rId61"/>
    <p:sldId id="343" r:id="rId62"/>
    <p:sldId id="344" r:id="rId63"/>
    <p:sldId id="364" r:id="rId64"/>
    <p:sldId id="363" r:id="rId65"/>
    <p:sldId id="365" r:id="rId66"/>
    <p:sldId id="36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37" autoAdjust="0"/>
  </p:normalViewPr>
  <p:slideViewPr>
    <p:cSldViewPr>
      <p:cViewPr varScale="1">
        <p:scale>
          <a:sx n="58" d="100"/>
          <a:sy n="58" d="100"/>
        </p:scale>
        <p:origin x="-17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C5DA8-C7BB-4C53-ADD5-30DA3F3836C4}" type="datetimeFigureOut">
              <a:rPr lang="zh-CN" altLang="en-US" smtClean="0"/>
              <a:pPr/>
              <a:t>2017/4/25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E7D27-821F-45C2-8AC1-B9761C8BA604}" type="slidenum">
              <a:rPr lang="zh-CN" altLang="en-US" smtClean="0"/>
              <a:pPr/>
              <a:t>‹#›</a:t>
            </a:fld>
            <a:endParaRPr lang="zh-CN" altLang="en-US"/>
          </a:p>
        </p:txBody>
      </p:sp>
    </p:spTree>
    <p:extLst>
      <p:ext uri="{BB962C8B-B14F-4D97-AF65-F5344CB8AC3E}">
        <p14:creationId xmlns:p14="http://schemas.microsoft.com/office/powerpoint/2010/main" val="160834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1AA2E9-C13B-4022-9882-D73A33338043}" type="slidenum">
              <a:rPr lang="en-US" altLang="zh-CN" smtClean="0"/>
              <a:pPr fontAlgn="base">
                <a:spcBef>
                  <a:spcPct val="0"/>
                </a:spcBef>
                <a:spcAft>
                  <a:spcPct val="0"/>
                </a:spcAft>
                <a:defRPr/>
              </a:pPr>
              <a:t>18</a:t>
            </a:fld>
            <a:endParaRPr lang="en-US" altLang="zh-CN"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库佛尔，</a:t>
            </a:r>
            <a:r>
              <a:rPr lang="en-US" altLang="zh-CN" smtClean="0"/>
              <a:t>1953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0979CE-53F9-48F9-A205-B3F16B343687}" type="slidenum">
              <a:rPr lang="he-IL" altLang="zh-TW" smtClean="0"/>
              <a:pPr fontAlgn="base">
                <a:spcBef>
                  <a:spcPct val="0"/>
                </a:spcBef>
                <a:spcAft>
                  <a:spcPct val="0"/>
                </a:spcAft>
                <a:defRPr/>
              </a:pPr>
              <a:t>57</a:t>
            </a:fld>
            <a:endParaRPr lang="he-IL"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0979CE-53F9-48F9-A205-B3F16B343687}" type="slidenum">
              <a:rPr lang="he-IL" altLang="zh-TW" smtClean="0"/>
              <a:pPr fontAlgn="base">
                <a:spcBef>
                  <a:spcPct val="0"/>
                </a:spcBef>
                <a:spcAft>
                  <a:spcPct val="0"/>
                </a:spcAft>
                <a:defRPr/>
              </a:pPr>
              <a:t>58</a:t>
            </a:fld>
            <a:endParaRPr lang="he-IL"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黑体" pitchFamily="49" charset="-122"/>
                <a:ea typeface="黑体" pitchFamily="49" charset="-122"/>
              </a:rPr>
              <a:t>如人类对于近处的目标和远处的目标很容易区分开来。</a:t>
            </a:r>
            <a:endParaRPr lang="zh-CN" altLang="en-US" dirty="0"/>
          </a:p>
        </p:txBody>
      </p:sp>
      <p:sp>
        <p:nvSpPr>
          <p:cNvPr id="4" name="灯片编号占位符 3"/>
          <p:cNvSpPr>
            <a:spLocks noGrp="1"/>
          </p:cNvSpPr>
          <p:nvPr>
            <p:ph type="sldNum" sz="quarter" idx="10"/>
          </p:nvPr>
        </p:nvSpPr>
        <p:spPr/>
        <p:txBody>
          <a:bodyPr/>
          <a:lstStyle/>
          <a:p>
            <a:pPr>
              <a:defRPr/>
            </a:pPr>
            <a:fld id="{0279444E-1061-4CE2-93A5-53B4BAF878B8}" type="slidenum">
              <a:rPr lang="zh-CN" altLang="en-US" smtClean="0"/>
              <a:pPr>
                <a:defRPr/>
              </a:pPr>
              <a:t>59</a:t>
            </a:fld>
            <a:endParaRPr lang="zh-CN" altLang="en-US"/>
          </a:p>
        </p:txBody>
      </p:sp>
    </p:spTree>
    <p:extLst>
      <p:ext uri="{BB962C8B-B14F-4D97-AF65-F5344CB8AC3E}">
        <p14:creationId xmlns:p14="http://schemas.microsoft.com/office/powerpoint/2010/main" val="190109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A. </a:t>
            </a:r>
            <a:r>
              <a:rPr lang="en-US" altLang="zh-CN" dirty="0" err="1" smtClean="0"/>
              <a:t>Saxena</a:t>
            </a:r>
            <a:r>
              <a:rPr lang="zh-CN" altLang="en-US" dirty="0" smtClean="0"/>
              <a:t>等，</a:t>
            </a:r>
            <a:r>
              <a:rPr lang="en-US" altLang="zh-CN" dirty="0" smtClean="0"/>
              <a:t>Make3d: Learning 3d scene structure from a single still image. PAMI, 2009</a:t>
            </a:r>
          </a:p>
          <a:p>
            <a:pPr eaLnBrk="1" hangingPunct="1">
              <a:spcBef>
                <a:spcPct val="0"/>
              </a:spcBef>
            </a:pPr>
            <a:r>
              <a:rPr lang="en-US" altLang="zh-CN" dirty="0" smtClean="0"/>
              <a:t>K. </a:t>
            </a:r>
            <a:r>
              <a:rPr lang="en-US" altLang="zh-CN" dirty="0" err="1" smtClean="0"/>
              <a:t>Karsch</a:t>
            </a:r>
            <a:r>
              <a:rPr lang="zh-CN" altLang="en-US" dirty="0" smtClean="0"/>
              <a:t>等，</a:t>
            </a:r>
            <a:r>
              <a:rPr lang="en-US" altLang="zh-CN" dirty="0" smtClean="0"/>
              <a:t>Depth extraction from video using non-parametric sampling. In Computer Vision–ECCV 2012</a:t>
            </a:r>
          </a:p>
          <a:p>
            <a:pPr eaLnBrk="1" hangingPunct="1">
              <a:spcBef>
                <a:spcPct val="0"/>
              </a:spcBef>
            </a:pPr>
            <a:r>
              <a:rPr lang="en-US" altLang="zh-CN" dirty="0" smtClean="0"/>
              <a:t>M. Liu</a:t>
            </a:r>
            <a:r>
              <a:rPr lang="zh-CN" altLang="en-US" dirty="0" smtClean="0"/>
              <a:t>等，</a:t>
            </a:r>
            <a:r>
              <a:rPr lang="en-US" altLang="zh-CN" dirty="0" smtClean="0"/>
              <a:t>Discrete-continuous depth estimation from a single image. In Computer Vision and Pattern Recognition (CVPR), 2014</a:t>
            </a:r>
          </a:p>
          <a:p>
            <a:pPr eaLnBrk="1" hangingPunct="1">
              <a:spcBef>
                <a:spcPct val="0"/>
              </a:spcBef>
            </a:pPr>
            <a:r>
              <a:rPr lang="en-US" altLang="zh-CN" dirty="0" smtClean="0"/>
              <a:t>D. Eigen</a:t>
            </a:r>
            <a:r>
              <a:rPr lang="zh-CN" altLang="en-US" dirty="0" smtClean="0"/>
              <a:t>等，</a:t>
            </a:r>
            <a:r>
              <a:rPr lang="en-US" altLang="zh-CN" dirty="0" smtClean="0"/>
              <a:t>Depth map prediction from a single image using a multi-scale deep network. NIPS 2014</a:t>
            </a:r>
          </a:p>
          <a:p>
            <a:pPr eaLnBrk="1" hangingPunct="1">
              <a:spcBef>
                <a:spcPct val="0"/>
              </a:spcBef>
            </a:pPr>
            <a:r>
              <a:rPr lang="en-US" altLang="zh-CN" dirty="0" smtClean="0"/>
              <a:t>F. Liu</a:t>
            </a:r>
            <a:r>
              <a:rPr lang="zh-CN" altLang="en-US" dirty="0" smtClean="0"/>
              <a:t>等，</a:t>
            </a:r>
            <a:r>
              <a:rPr lang="en-US" altLang="zh-CN" dirty="0" smtClean="0"/>
              <a:t>Learning Depth from Single Monocular Images Using Deep Convolutional Neural Fields. T-PAMI 2015</a:t>
            </a:r>
          </a:p>
        </p:txBody>
      </p:sp>
      <p:sp>
        <p:nvSpPr>
          <p:cNvPr id="50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fontAlgn="base" hangingPunct="1">
              <a:spcBef>
                <a:spcPct val="0"/>
              </a:spcBef>
              <a:spcAft>
                <a:spcPct val="0"/>
              </a:spcAft>
              <a:defRPr/>
            </a:pPr>
            <a:fld id="{9F030F70-AFCE-4992-B1F2-785A7DB5EDE6}" type="slidenum">
              <a:rPr lang="zh-CN" altLang="en-US" smtClean="0">
                <a:latin typeface="Calibri" pitchFamily="34" charset="0"/>
              </a:rPr>
              <a:pPr eaLnBrk="1" fontAlgn="base" hangingPunct="1">
                <a:spcBef>
                  <a:spcPct val="0"/>
                </a:spcBef>
                <a:spcAft>
                  <a:spcPct val="0"/>
                </a:spcAft>
                <a:defRPr/>
              </a:pPr>
              <a:t>63</a:t>
            </a:fld>
            <a:endParaRPr lang="zh-CN" alt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8132"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fontAlgn="base" hangingPunct="1">
              <a:spcBef>
                <a:spcPct val="0"/>
              </a:spcBef>
              <a:spcAft>
                <a:spcPct val="0"/>
              </a:spcAft>
              <a:defRPr/>
            </a:pPr>
            <a:fld id="{10964274-9A0B-4A39-B460-7D859A46C015}" type="slidenum">
              <a:rPr lang="zh-CN" altLang="en-US" smtClean="0">
                <a:latin typeface="Calibri" pitchFamily="34" charset="0"/>
              </a:rPr>
              <a:pPr eaLnBrk="1" fontAlgn="base" hangingPunct="1">
                <a:spcBef>
                  <a:spcPct val="0"/>
                </a:spcBef>
                <a:spcAft>
                  <a:spcPct val="0"/>
                </a:spcAft>
                <a:defRPr/>
              </a:pPr>
              <a:t>65</a:t>
            </a:fld>
            <a:endParaRPr lang="zh-CN" alt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9156"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fontAlgn="base" hangingPunct="1">
              <a:spcBef>
                <a:spcPct val="0"/>
              </a:spcBef>
              <a:spcAft>
                <a:spcPct val="0"/>
              </a:spcAft>
              <a:defRPr/>
            </a:pPr>
            <a:fld id="{ED9EEFDA-6A97-4834-A00A-47FCF10B7B39}" type="slidenum">
              <a:rPr lang="zh-CN" altLang="en-US" smtClean="0">
                <a:latin typeface="Calibri" pitchFamily="34" charset="0"/>
              </a:rPr>
              <a:pPr eaLnBrk="1" fontAlgn="base" hangingPunct="1">
                <a:spcBef>
                  <a:spcPct val="0"/>
                </a:spcBef>
                <a:spcAft>
                  <a:spcPct val="0"/>
                </a:spcAft>
                <a:defRPr/>
              </a:pPr>
              <a:t>66</a:t>
            </a:fld>
            <a:endParaRPr lang="zh-CN"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3011"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en-US" altLang="zh-CN" sz="1200" i="1" kern="1200" baseline="0" dirty="0" err="1" smtClean="0">
                <a:solidFill>
                  <a:schemeClr val="tx1"/>
                </a:solidFill>
                <a:latin typeface="+mn-lt"/>
                <a:ea typeface="+mn-ea"/>
                <a:cs typeface="+mn-cs"/>
              </a:rPr>
              <a:t>opponency</a:t>
            </a:r>
            <a:r>
              <a:rPr lang="en-US" altLang="zh-CN" sz="1200" i="1" kern="1200" baseline="0" dirty="0" smtClean="0">
                <a:solidFill>
                  <a:schemeClr val="tx1"/>
                </a:solidFill>
                <a:latin typeface="+mn-lt"/>
                <a:ea typeface="+mn-ea"/>
                <a:cs typeface="+mn-cs"/>
              </a:rPr>
              <a:t> theory introduced by </a:t>
            </a:r>
            <a:r>
              <a:rPr lang="en-US" altLang="zh-CN" sz="1200" kern="1200" baseline="0" dirty="0" err="1" smtClean="0">
                <a:solidFill>
                  <a:schemeClr val="tx1"/>
                </a:solidFill>
                <a:latin typeface="+mn-lt"/>
                <a:ea typeface="+mn-ea"/>
                <a:cs typeface="+mn-cs"/>
              </a:rPr>
              <a:t>Ewald</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Hering</a:t>
            </a:r>
            <a:r>
              <a:rPr lang="en-US" altLang="zh-CN" sz="1200" kern="1200" baseline="0" dirty="0" smtClean="0">
                <a:solidFill>
                  <a:schemeClr val="tx1"/>
                </a:solidFill>
                <a:latin typeface="+mn-lt"/>
                <a:ea typeface="+mn-ea"/>
                <a:cs typeface="+mn-cs"/>
              </a:rPr>
              <a:t> (1878) assumes that our vision perception is characterized by three counterbalancing processes: </a:t>
            </a:r>
            <a:r>
              <a:rPr lang="en-US" altLang="zh-CN" sz="1200" kern="1200" baseline="0" dirty="0" err="1" smtClean="0">
                <a:solidFill>
                  <a:schemeClr val="tx1"/>
                </a:solidFill>
                <a:latin typeface="+mn-lt"/>
                <a:ea typeface="+mn-ea"/>
                <a:cs typeface="+mn-cs"/>
              </a:rPr>
              <a:t>blackwhite,yellow</a:t>
            </a:r>
            <a:r>
              <a:rPr lang="en-US" altLang="zh-CN" sz="1200" kern="1200" baseline="0" dirty="0" smtClean="0">
                <a:solidFill>
                  <a:schemeClr val="tx1"/>
                </a:solidFill>
                <a:latin typeface="+mn-lt"/>
                <a:ea typeface="+mn-ea"/>
                <a:cs typeface="+mn-cs"/>
              </a:rPr>
              <a:t>-blue, and red-green.</a:t>
            </a:r>
          </a:p>
          <a:p>
            <a:pPr eaLnBrk="1" hangingPunct="1">
              <a:spcBef>
                <a:spcPct val="0"/>
              </a:spcBef>
            </a:pPr>
            <a:endParaRPr lang="zh-TW" altLang="en-US" dirty="0" smtClean="0"/>
          </a:p>
        </p:txBody>
      </p:sp>
      <p:sp>
        <p:nvSpPr>
          <p:cNvPr id="4198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F2321A-4CB3-41D4-B025-2DE3E815C690}" type="slidenum">
              <a:rPr lang="zh-TW" altLang="en-US" smtClean="0"/>
              <a:pPr fontAlgn="base">
                <a:spcBef>
                  <a:spcPct val="0"/>
                </a:spcBef>
                <a:spcAft>
                  <a:spcPct val="0"/>
                </a:spcAft>
                <a:defRPr/>
              </a:pPr>
              <a:t>28</a:t>
            </a:fld>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返回抑制</a:t>
            </a:r>
            <a:endParaRPr lang="zh-CN" altLang="en-US" dirty="0"/>
          </a:p>
        </p:txBody>
      </p:sp>
      <p:sp>
        <p:nvSpPr>
          <p:cNvPr id="4" name="灯片编号占位符 3"/>
          <p:cNvSpPr>
            <a:spLocks noGrp="1"/>
          </p:cNvSpPr>
          <p:nvPr>
            <p:ph type="sldNum" sz="quarter" idx="10"/>
          </p:nvPr>
        </p:nvSpPr>
        <p:spPr/>
        <p:txBody>
          <a:bodyPr/>
          <a:lstStyle/>
          <a:p>
            <a:fld id="{BA5E7D27-821F-45C2-8AC1-B9761C8BA604}" type="slidenum">
              <a:rPr lang="zh-CN" altLang="en-US" smtClean="0"/>
              <a:pPr/>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文中的</a:t>
            </a:r>
            <a:r>
              <a:rPr lang="en-US" altLang="zh-CN" dirty="0" smtClean="0"/>
              <a:t>log</a:t>
            </a:r>
            <a:r>
              <a:rPr lang="zh-CN" altLang="en-US" dirty="0" smtClean="0"/>
              <a:t>频谱是对图像傅里叶变换后的振幅谱取自然对数。</a:t>
            </a:r>
            <a:endParaRPr lang="zh-CN" altLang="en-US" dirty="0"/>
          </a:p>
        </p:txBody>
      </p:sp>
      <p:sp>
        <p:nvSpPr>
          <p:cNvPr id="4" name="灯片编号占位符 3"/>
          <p:cNvSpPr>
            <a:spLocks noGrp="1"/>
          </p:cNvSpPr>
          <p:nvPr>
            <p:ph type="sldNum" sz="quarter" idx="10"/>
          </p:nvPr>
        </p:nvSpPr>
        <p:spPr/>
        <p:txBody>
          <a:bodyPr/>
          <a:lstStyle/>
          <a:p>
            <a:fld id="{BA5E7D27-821F-45C2-8AC1-B9761C8BA604}" type="slidenum">
              <a:rPr lang="zh-CN" altLang="en-US" smtClean="0"/>
              <a:pPr/>
              <a:t>33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In lab</a:t>
            </a:r>
            <a:r>
              <a:rPr lang="zh-TW" altLang="en-US" dirty="0" smtClean="0"/>
              <a:t>將</a:t>
            </a:r>
            <a:r>
              <a:rPr lang="en-US" altLang="zh-TW" dirty="0" smtClean="0"/>
              <a:t>m</a:t>
            </a:r>
            <a:r>
              <a:rPr lang="zh-TW" altLang="en-US" dirty="0" smtClean="0"/>
              <a:t>個顏色與接近的</a:t>
            </a:r>
            <a:r>
              <a:rPr lang="en-US" altLang="zh-TW" dirty="0" smtClean="0"/>
              <a:t>saliency</a:t>
            </a:r>
            <a:r>
              <a:rPr lang="zh-TW" altLang="en-US" dirty="0" smtClean="0"/>
              <a:t>直做平均，做為</a:t>
            </a:r>
            <a:r>
              <a:rPr lang="en-US" altLang="zh-TW" dirty="0" smtClean="0"/>
              <a:t>C</a:t>
            </a:r>
            <a:r>
              <a:rPr lang="zh-TW" altLang="en-US" dirty="0" smtClean="0"/>
              <a:t>的</a:t>
            </a:r>
            <a:r>
              <a:rPr lang="en-US" altLang="zh-TW" dirty="0" smtClean="0"/>
              <a:t>salient</a:t>
            </a:r>
            <a:r>
              <a:rPr lang="zh-CN" altLang="en-US" dirty="0" smtClean="0"/>
              <a:t> </a:t>
            </a:r>
            <a:endParaRPr lang="zh-TW" altLang="en-US" dirty="0" smtClean="0"/>
          </a:p>
        </p:txBody>
      </p:sp>
      <p:sp>
        <p:nvSpPr>
          <p:cNvPr id="4710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A50961-D001-47D9-AEB2-DAA22AFAB033}" type="slidenum">
              <a:rPr lang="zh-TW" altLang="en-US" smtClean="0"/>
              <a:pPr fontAlgn="base">
                <a:spcBef>
                  <a:spcPct val="0"/>
                </a:spcBef>
                <a:spcAft>
                  <a:spcPct val="0"/>
                </a:spcAft>
                <a:defRPr/>
              </a:pPr>
              <a:t>47</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In lab</a:t>
            </a:r>
          </a:p>
          <a:p>
            <a:pPr eaLnBrk="1" hangingPunct="1">
              <a:spcBef>
                <a:spcPct val="0"/>
              </a:spcBef>
            </a:pPr>
            <a:r>
              <a:rPr lang="zh-TW" altLang="en-US" smtClean="0"/>
              <a:t>將</a:t>
            </a:r>
            <a:r>
              <a:rPr lang="en-US" altLang="zh-TW" smtClean="0"/>
              <a:t>m</a:t>
            </a:r>
            <a:r>
              <a:rPr lang="zh-TW" altLang="en-US" smtClean="0"/>
              <a:t>個顏色與接近的</a:t>
            </a:r>
            <a:r>
              <a:rPr lang="en-US" altLang="zh-TW" smtClean="0"/>
              <a:t>saliency</a:t>
            </a:r>
            <a:r>
              <a:rPr lang="zh-TW" altLang="en-US" smtClean="0"/>
              <a:t>直做平均，做為</a:t>
            </a:r>
            <a:r>
              <a:rPr lang="en-US" altLang="zh-TW" smtClean="0"/>
              <a:t>C</a:t>
            </a:r>
            <a:r>
              <a:rPr lang="zh-TW" altLang="en-US" smtClean="0"/>
              <a:t>的</a:t>
            </a:r>
            <a:r>
              <a:rPr lang="en-US" altLang="zh-TW" smtClean="0"/>
              <a:t>salient</a:t>
            </a:r>
            <a:endParaRPr lang="zh-TW" altLang="en-US" smtClean="0"/>
          </a:p>
        </p:txBody>
      </p:sp>
      <p:sp>
        <p:nvSpPr>
          <p:cNvPr id="4710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A50961-D001-47D9-AEB2-DAA22AFAB033}" type="slidenum">
              <a:rPr lang="zh-TW" altLang="en-US" smtClean="0"/>
              <a:pPr fontAlgn="base">
                <a:spcBef>
                  <a:spcPct val="0"/>
                </a:spcBef>
                <a:spcAft>
                  <a:spcPct val="0"/>
                </a:spcAft>
                <a:defRPr/>
              </a:pPr>
              <a:t>49</a:t>
            </a:fld>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B40B7C-7C34-4D19-B547-2EC92C00BC3D}" type="slidenum">
              <a:rPr lang="he-IL" altLang="zh-TW" smtClean="0"/>
              <a:pPr fontAlgn="base">
                <a:spcBef>
                  <a:spcPct val="0"/>
                </a:spcBef>
                <a:spcAft>
                  <a:spcPct val="0"/>
                </a:spcAft>
                <a:defRPr/>
              </a:pPr>
              <a:t>54</a:t>
            </a:fld>
            <a:endParaRPr lang="he-IL"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780684-83D7-4DD3-822D-CF9A53153E05}" type="slidenum">
              <a:rPr lang="he-IL" altLang="zh-TW" smtClean="0"/>
              <a:pPr fontAlgn="base">
                <a:spcBef>
                  <a:spcPct val="0"/>
                </a:spcBef>
                <a:spcAft>
                  <a:spcPct val="0"/>
                </a:spcAft>
                <a:defRPr/>
              </a:pPr>
              <a:t>55</a:t>
            </a:fld>
            <a:endParaRPr lang="he-IL"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513854-0255-406F-A5D2-C678502FBF33}" type="slidenum">
              <a:rPr lang="he-IL" altLang="zh-TW" smtClean="0"/>
              <a:pPr fontAlgn="base">
                <a:spcBef>
                  <a:spcPct val="0"/>
                </a:spcBef>
                <a:spcAft>
                  <a:spcPct val="0"/>
                </a:spcAft>
                <a:defRPr/>
              </a:pPr>
              <a:t>56</a:t>
            </a:fld>
            <a:endParaRPr lang="he-IL"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ACDF6120-F1F0-4C60-9FE9-39AC71A9C79D}" type="datetimeFigureOut">
              <a:rPr lang="en-US" smtClean="0"/>
              <a:pPr/>
              <a:t>4/25/2017</a:t>
            </a:fld>
            <a:endParaRPr lang="en-US" sz="1600" dirty="0"/>
          </a:p>
        </p:txBody>
      </p:sp>
      <p:sp>
        <p:nvSpPr>
          <p:cNvPr id="17" name="页脚占位符 16"/>
          <p:cNvSpPr>
            <a:spLocks noGrp="1"/>
          </p:cNvSpPr>
          <p:nvPr>
            <p:ph type="ftr" sz="quarter" idx="11"/>
          </p:nvPr>
        </p:nvSpPr>
        <p:spPr/>
        <p:txBody>
          <a:bodyPr/>
          <a:lstStyle/>
          <a:p>
            <a:endParaRPr kumimoji="0" lang="en-US" dirty="0"/>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EA7C8D44-3667-46F6-9772-CC52308E2A7F}" type="slidenum">
              <a:rPr kumimoji="0" lang="en-US" smtClean="0"/>
              <a:pPr/>
              <a:t>‹#›</a:t>
            </a:fld>
            <a:endParaRPr kumimoji="0" lang="en-US" dirty="0"/>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CDF6120-F1F0-4C60-9FE9-39AC71A9C79D}" type="datetimeFigureOut">
              <a:rPr lang="en-US" smtClean="0"/>
              <a:pPr/>
              <a:t>4/25/2017</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CDF6120-F1F0-4C60-9FE9-39AC71A9C79D}" type="datetimeFigureOut">
              <a:rPr lang="en-US" smtClean="0"/>
              <a:pPr/>
              <a:t>4/25/2017</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ACDF6120-F1F0-4C60-9FE9-39AC71A9C79D}" type="datetimeFigureOut">
              <a:rPr lang="en-US" smtClean="0"/>
              <a:pPr/>
              <a:t>4/25/2017</a:t>
            </a:fld>
            <a:endParaRPr lang="en-US" dirty="0"/>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ACDF6120-F1F0-4C60-9FE9-39AC71A9C79D}" type="datetimeFigureOut">
              <a:rPr lang="en-US" smtClean="0"/>
              <a:pPr/>
              <a:t>4/25/2017</a:t>
            </a:fld>
            <a:endParaRPr lang="en-US" dirty="0"/>
          </a:p>
        </p:txBody>
      </p:sp>
      <p:sp>
        <p:nvSpPr>
          <p:cNvPr id="5" name="页脚占位符 4"/>
          <p:cNvSpPr>
            <a:spLocks noGrp="1"/>
          </p:cNvSpPr>
          <p:nvPr>
            <p:ph type="ftr" sz="quarter" idx="11"/>
          </p:nvPr>
        </p:nvSpPr>
        <p:spPr>
          <a:xfrm>
            <a:off x="800100" y="6172200"/>
            <a:ext cx="4000500" cy="457200"/>
          </a:xfrm>
        </p:spPr>
        <p:txBody>
          <a:bodyPr/>
          <a:lstStyle/>
          <a:p>
            <a:endParaRPr kumimoji="0" lang="en-US" dirty="0"/>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EA7C8D44-3667-46F6-9772-CC52308E2A7F}"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ACDF6120-F1F0-4C60-9FE9-39AC71A9C79D}" type="datetimeFigureOut">
              <a:rPr lang="en-US" smtClean="0"/>
              <a:pPr/>
              <a:t>4/25/2017</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ACDF6120-F1F0-4C60-9FE9-39AC71A9C79D}" type="datetimeFigureOut">
              <a:rPr lang="en-US" smtClean="0"/>
              <a:pPr/>
              <a:t>4/25/2017</a:t>
            </a:fld>
            <a:endParaRPr lang="en-US"/>
          </a:p>
        </p:txBody>
      </p:sp>
      <p:sp>
        <p:nvSpPr>
          <p:cNvPr id="8" name="页脚占位符 7"/>
          <p:cNvSpPr>
            <a:spLocks noGrp="1"/>
          </p:cNvSpPr>
          <p:nvPr>
            <p:ph type="ftr" sz="quarter" idx="11"/>
          </p:nvPr>
        </p:nvSpPr>
        <p:spPr/>
        <p:txBody>
          <a:bodyPr/>
          <a:lstStyle/>
          <a:p>
            <a:endParaRPr kumimoji="0" lang="en-US"/>
          </a:p>
        </p:txBody>
      </p:sp>
      <p:sp>
        <p:nvSpPr>
          <p:cNvPr id="9" name="灯片编号占位符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ACDF6120-F1F0-4C60-9FE9-39AC71A9C79D}" type="datetimeFigureOut">
              <a:rPr lang="en-US" smtClean="0"/>
              <a:pPr/>
              <a:t>4/25/2017</a:t>
            </a:fld>
            <a:endParaRPr lang="en-US"/>
          </a:p>
        </p:txBody>
      </p:sp>
      <p:sp>
        <p:nvSpPr>
          <p:cNvPr id="4" name="页脚占位符 3"/>
          <p:cNvSpPr>
            <a:spLocks noGrp="1"/>
          </p:cNvSpPr>
          <p:nvPr>
            <p:ph type="ftr" sz="quarter" idx="11"/>
          </p:nvPr>
        </p:nvSpPr>
        <p:spPr/>
        <p:txBody>
          <a:bodyPr/>
          <a:lstStyle/>
          <a:p>
            <a:endParaRPr kumimoji="0" lang="en-US"/>
          </a:p>
        </p:txBody>
      </p:sp>
      <p:sp>
        <p:nvSpPr>
          <p:cNvPr id="5" name="灯片编号占位符 4"/>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DF6120-F1F0-4C60-9FE9-39AC71A9C79D}" type="datetimeFigureOut">
              <a:rPr lang="en-US" smtClean="0"/>
              <a:pPr/>
              <a:t>4/25/2017</a:t>
            </a:fld>
            <a:endParaRPr lang="en-US"/>
          </a:p>
        </p:txBody>
      </p:sp>
      <p:sp>
        <p:nvSpPr>
          <p:cNvPr id="3" name="页脚占位符 2"/>
          <p:cNvSpPr>
            <a:spLocks noGrp="1"/>
          </p:cNvSpPr>
          <p:nvPr>
            <p:ph type="ftr" sz="quarter" idx="11"/>
          </p:nvPr>
        </p:nvSpPr>
        <p:spPr/>
        <p:txBody>
          <a:bodyPr/>
          <a:lstStyle/>
          <a:p>
            <a:endParaRPr kumimoji="0" lang="en-US"/>
          </a:p>
        </p:txBody>
      </p:sp>
      <p:sp>
        <p:nvSpPr>
          <p:cNvPr id="4" name="灯片编号占位符 3"/>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ACDF6120-F1F0-4C60-9FE9-39AC71A9C79D}" type="datetimeFigureOut">
              <a:rPr lang="en-US" smtClean="0"/>
              <a:pPr/>
              <a:t>4/25/2017</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ACDF6120-F1F0-4C60-9FE9-39AC71A9C79D}" type="datetimeFigureOut">
              <a:rPr lang="en-US" smtClean="0"/>
              <a:pPr/>
              <a:t>4/25/2017</a:t>
            </a:fld>
            <a:endParaRPr lang="en-US"/>
          </a:p>
        </p:txBody>
      </p:sp>
      <p:sp>
        <p:nvSpPr>
          <p:cNvPr id="6" name="页脚占位符 5"/>
          <p:cNvSpPr>
            <a:spLocks noGrp="1"/>
          </p:cNvSpPr>
          <p:nvPr>
            <p:ph type="ftr" sz="quarter" idx="11"/>
          </p:nvPr>
        </p:nvSpPr>
        <p:spPr>
          <a:xfrm>
            <a:off x="914400" y="6172200"/>
            <a:ext cx="3886200" cy="457200"/>
          </a:xfrm>
        </p:spPr>
        <p:txBody>
          <a:bodyPr/>
          <a:lstStyle/>
          <a:p>
            <a:endParaRPr kumimoji="0" lang="en-US"/>
          </a:p>
        </p:txBody>
      </p:sp>
      <p:sp>
        <p:nvSpPr>
          <p:cNvPr id="7" name="灯片编号占位符 6"/>
          <p:cNvSpPr>
            <a:spLocks noGrp="1"/>
          </p:cNvSpPr>
          <p:nvPr>
            <p:ph type="sldNum" sz="quarter" idx="12"/>
          </p:nvPr>
        </p:nvSpPr>
        <p:spPr>
          <a:xfrm>
            <a:off x="146304" y="6208776"/>
            <a:ext cx="457200" cy="457200"/>
          </a:xfrm>
        </p:spPr>
        <p:txBody>
          <a:bodyPr/>
          <a:lstStyle/>
          <a:p>
            <a:fld id="{EA7C8D44-3667-46F6-9772-CC52308E2A7F}" type="slidenum">
              <a:rPr kumimoji="0" lang="en-US" smtClean="0"/>
              <a:pPr/>
              <a:t>‹#›</a:t>
            </a:fld>
            <a:endParaRPr kumimoji="0" 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CDF6120-F1F0-4C60-9FE9-39AC71A9C79D}" type="datetimeFigureOut">
              <a:rPr lang="en-US" smtClean="0"/>
              <a:pPr/>
              <a:t>4/25/2017</a:t>
            </a:fld>
            <a:endParaRPr lang="en-US" sz="1400" dirty="0">
              <a:solidFill>
                <a:schemeClr val="tx2"/>
              </a:solidFill>
            </a:endParaRPr>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jpeg"/><Relationship Id="rId7" Type="http://schemas.openxmlformats.org/officeDocument/2006/relationships/image" Target="../media/image34.wmf"/><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oleObject" Target="../embeddings/oleObject5.bin"/><Relationship Id="rId5" Type="http://schemas.openxmlformats.org/officeDocument/2006/relationships/image" Target="../media/image39.jpeg"/><Relationship Id="rId10" Type="http://schemas.openxmlformats.org/officeDocument/2006/relationships/image" Target="../media/image35.wmf"/><Relationship Id="rId4" Type="http://schemas.openxmlformats.org/officeDocument/2006/relationships/image" Target="../media/image38.jpeg"/><Relationship Id="rId9"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7.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47.wmf"/><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8.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0.wmf"/><Relationship Id="rId5" Type="http://schemas.openxmlformats.org/officeDocument/2006/relationships/oleObject" Target="../embeddings/oleObject8.bin"/><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2.xml"/><Relationship Id="rId7" Type="http://schemas.openxmlformats.org/officeDocument/2006/relationships/image" Target="../media/image49.png"/><Relationship Id="rId2" Type="http://schemas.openxmlformats.org/officeDocument/2006/relationships/tags" Target="../tags/tag1.xml"/><Relationship Id="rId1" Type="http://schemas.openxmlformats.org/officeDocument/2006/relationships/vmlDrawing" Target="../drawings/vmlDrawing6.vml"/><Relationship Id="rId6" Type="http://schemas.openxmlformats.org/officeDocument/2006/relationships/image" Target="../media/image52.wmf"/><Relationship Id="rId5" Type="http://schemas.openxmlformats.org/officeDocument/2006/relationships/oleObject" Target="../embeddings/oleObject10.bin"/><Relationship Id="rId4" Type="http://schemas.openxmlformats.org/officeDocument/2006/relationships/notesSlide" Target="../notesSlides/notesSlide9.xml"/><Relationship Id="rId9" Type="http://schemas.openxmlformats.org/officeDocument/2006/relationships/image" Target="../media/image54.png"/></Relationships>
</file>

<file path=ppt/slides/_rels/slide57.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57.wmf"/><Relationship Id="rId3" Type="http://schemas.openxmlformats.org/officeDocument/2006/relationships/slideLayout" Target="../slideLayouts/slideLayout2.xml"/><Relationship Id="rId7" Type="http://schemas.openxmlformats.org/officeDocument/2006/relationships/oleObject" Target="../embeddings/oleObject12.bin"/><Relationship Id="rId12" Type="http://schemas.openxmlformats.org/officeDocument/2006/relationships/oleObject" Target="../embeddings/oleObject13.bin"/><Relationship Id="rId2" Type="http://schemas.openxmlformats.org/officeDocument/2006/relationships/tags" Target="../tags/tag2.xml"/><Relationship Id="rId1" Type="http://schemas.openxmlformats.org/officeDocument/2006/relationships/vmlDrawing" Target="../drawings/vmlDrawing7.vml"/><Relationship Id="rId6" Type="http://schemas.openxmlformats.org/officeDocument/2006/relationships/image" Target="../media/image55.wmf"/><Relationship Id="rId11" Type="http://schemas.openxmlformats.org/officeDocument/2006/relationships/image" Target="../media/image61.png"/><Relationship Id="rId5" Type="http://schemas.openxmlformats.org/officeDocument/2006/relationships/oleObject" Target="../embeddings/oleObject11.bin"/><Relationship Id="rId15" Type="http://schemas.openxmlformats.org/officeDocument/2006/relationships/image" Target="../media/image58.wmf"/><Relationship Id="rId10" Type="http://schemas.openxmlformats.org/officeDocument/2006/relationships/image" Target="../media/image60.jpeg"/><Relationship Id="rId4" Type="http://schemas.openxmlformats.org/officeDocument/2006/relationships/notesSlide" Target="../notesSlides/notesSlide10.xml"/><Relationship Id="rId9" Type="http://schemas.openxmlformats.org/officeDocument/2006/relationships/image" Target="../media/image59.jpeg"/><Relationship Id="rId14" Type="http://schemas.openxmlformats.org/officeDocument/2006/relationships/oleObject" Target="../embeddings/oleObject14.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ctrTitle"/>
          </p:nvPr>
        </p:nvSpPr>
        <p:spPr/>
        <p:txBody>
          <a:bodyPr/>
          <a:lstStyle/>
          <a:p>
            <a:pPr algn="ctr" eaLnBrk="1" hangingPunct="1"/>
            <a:r>
              <a:rPr lang="zh-CN" altLang="en-US" sz="4400" b="1" dirty="0" smtClean="0">
                <a:latin typeface="楷体" pitchFamily="49" charset="-122"/>
                <a:ea typeface="楷体" pitchFamily="49" charset="-122"/>
              </a:rPr>
              <a:t>第十二章 </a:t>
            </a:r>
            <a:r>
              <a:rPr lang="zh-CN" altLang="en-US" sz="4400" b="1" dirty="0" smtClean="0">
                <a:latin typeface="楷体" pitchFamily="49" charset="-122"/>
                <a:ea typeface="楷体" pitchFamily="49" charset="-122"/>
              </a:rPr>
              <a:t>目标检测与识别</a:t>
            </a:r>
            <a:endParaRPr lang="zh-CN" altLang="en-US" sz="4400" b="1" dirty="0" smtClean="0">
              <a:latin typeface="楷体" pitchFamily="49" charset="-122"/>
              <a:ea typeface="楷体" pitchFamily="49" charset="-122"/>
            </a:endParaRPr>
          </a:p>
        </p:txBody>
      </p:sp>
      <p:sp>
        <p:nvSpPr>
          <p:cNvPr id="3" name="副标题 2"/>
          <p:cNvSpPr>
            <a:spLocks noGrp="1"/>
          </p:cNvSpPr>
          <p:nvPr>
            <p:ph type="subTitle" idx="1"/>
          </p:nvPr>
        </p:nvSpPr>
        <p:spPr>
          <a:xfrm>
            <a:off x="1295400" y="3200400"/>
            <a:ext cx="7165032" cy="1600200"/>
          </a:xfrm>
        </p:spPr>
        <p:txBody>
          <a:bodyPr>
            <a:normAutofit/>
          </a:bodyPr>
          <a:lstStyle/>
          <a:p>
            <a:pPr eaLnBrk="1" fontAlgn="auto" hangingPunct="1">
              <a:spcAft>
                <a:spcPts val="0"/>
              </a:spcAft>
              <a:buFont typeface="Wingdings 3"/>
              <a:buNone/>
              <a:defRPr/>
            </a:pPr>
            <a:r>
              <a:rPr lang="en-US" altLang="zh-CN" b="1" dirty="0" smtClean="0"/>
              <a:t>Lecture 12 </a:t>
            </a:r>
            <a:r>
              <a:rPr lang="en-US" altLang="zh-CN" b="1" dirty="0" smtClean="0"/>
              <a:t>Object Detection and </a:t>
            </a:r>
            <a:r>
              <a:rPr lang="en-US" altLang="zh-CN" b="1" dirty="0" smtClean="0"/>
              <a:t>Recognition</a:t>
            </a:r>
          </a:p>
          <a:p>
            <a:pPr eaLnBrk="1" fontAlgn="auto" hangingPunct="1">
              <a:spcAft>
                <a:spcPts val="0"/>
              </a:spcAft>
              <a:buFont typeface="Wingdings 3"/>
              <a:buNone/>
              <a:defRPr/>
            </a:pPr>
            <a:endParaRPr lang="zh-CN" altLang="en-US" dirty="0"/>
          </a:p>
        </p:txBody>
      </p:sp>
    </p:spTree>
    <p:extLst>
      <p:ext uri="{BB962C8B-B14F-4D97-AF65-F5344CB8AC3E}">
        <p14:creationId xmlns:p14="http://schemas.microsoft.com/office/powerpoint/2010/main" val="293980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50000"/>
              </a:lnSpc>
            </a:pPr>
            <a:r>
              <a:rPr lang="en-US" altLang="zh-CN" b="1" dirty="0" smtClean="0">
                <a:latin typeface="Times New Roman" pitchFamily="18" charset="0"/>
                <a:cs typeface="Times New Roman" pitchFamily="18" charset="0"/>
              </a:rPr>
              <a:t>How to detect Saliency map?</a:t>
            </a:r>
          </a:p>
        </p:txBody>
      </p:sp>
      <p:sp>
        <p:nvSpPr>
          <p:cNvPr id="3" name="内容占位符 2"/>
          <p:cNvSpPr>
            <a:spLocks noGrp="1"/>
          </p:cNvSpPr>
          <p:nvPr>
            <p:ph sz="quarter" idx="1"/>
          </p:nvPr>
        </p:nvSpPr>
        <p:spPr/>
        <p:txBody>
          <a:bodyPr/>
          <a:lstStyle/>
          <a:p>
            <a:pPr>
              <a:defRPr/>
            </a:pPr>
            <a:r>
              <a:rPr lang="en-US" altLang="zh-TW" sz="2800" dirty="0" smtClean="0">
                <a:solidFill>
                  <a:srgbClr val="FF0000"/>
                </a:solidFill>
                <a:latin typeface="Times New Roman" pitchFamily="18" charset="0"/>
                <a:cs typeface="Times New Roman" pitchFamily="18" charset="0"/>
              </a:rPr>
              <a:t>Button-up approach</a:t>
            </a:r>
          </a:p>
          <a:p>
            <a:pPr lvl="1">
              <a:defRPr/>
            </a:pPr>
            <a:r>
              <a:rPr lang="en-US" altLang="zh-TW" dirty="0" smtClean="0">
                <a:solidFill>
                  <a:schemeClr val="accent2"/>
                </a:solidFill>
                <a:latin typeface="Times New Roman" pitchFamily="18" charset="0"/>
                <a:cs typeface="Times New Roman" pitchFamily="18" charset="0"/>
              </a:rPr>
              <a:t>L. </a:t>
            </a:r>
            <a:r>
              <a:rPr lang="en-US" altLang="zh-TW" dirty="0" err="1" smtClean="0">
                <a:solidFill>
                  <a:schemeClr val="accent2"/>
                </a:solidFill>
                <a:latin typeface="Times New Roman" pitchFamily="18" charset="0"/>
                <a:cs typeface="Times New Roman" pitchFamily="18" charset="0"/>
              </a:rPr>
              <a:t>Itti’s</a:t>
            </a:r>
            <a:r>
              <a:rPr lang="en-US" altLang="zh-TW" dirty="0" smtClean="0">
                <a:solidFill>
                  <a:schemeClr val="accent2"/>
                </a:solidFill>
                <a:latin typeface="Times New Roman" pitchFamily="18" charset="0"/>
                <a:cs typeface="Times New Roman" pitchFamily="18" charset="0"/>
              </a:rPr>
              <a:t> approach</a:t>
            </a:r>
          </a:p>
          <a:p>
            <a:pPr lvl="1">
              <a:defRPr/>
            </a:pPr>
            <a:r>
              <a:rPr lang="en-US" altLang="zh-TW" dirty="0" smtClean="0">
                <a:latin typeface="Times New Roman" pitchFamily="18" charset="0"/>
                <a:cs typeface="Times New Roman" pitchFamily="18" charset="0"/>
              </a:rPr>
              <a:t>Spectral Residual approach</a:t>
            </a:r>
          </a:p>
          <a:p>
            <a:pPr lvl="1">
              <a:defRPr/>
            </a:pPr>
            <a:r>
              <a:rPr lang="en-US" altLang="zh-TW" dirty="0" smtClean="0">
                <a:latin typeface="Times New Roman" pitchFamily="18" charset="0"/>
                <a:cs typeface="Times New Roman" pitchFamily="18" charset="0"/>
              </a:rPr>
              <a:t>Frequency-tuned approach</a:t>
            </a:r>
          </a:p>
          <a:p>
            <a:pPr lvl="1">
              <a:defRPr/>
            </a:pPr>
            <a:r>
              <a:rPr lang="en-US" altLang="zh-TW" dirty="0" smtClean="0">
                <a:latin typeface="Times New Roman" pitchFamily="18" charset="0"/>
                <a:cs typeface="Times New Roman" pitchFamily="18" charset="0"/>
              </a:rPr>
              <a:t>Global contrast based approach</a:t>
            </a:r>
          </a:p>
          <a:p>
            <a:pPr lvl="1">
              <a:defRPr/>
            </a:pPr>
            <a:endParaRPr lang="en-US" altLang="zh-TW" dirty="0" smtClean="0">
              <a:latin typeface="Times New Roman" pitchFamily="18" charset="0"/>
              <a:cs typeface="Times New Roman" pitchFamily="18" charset="0"/>
            </a:endParaRPr>
          </a:p>
          <a:p>
            <a:pPr>
              <a:defRPr/>
            </a:pPr>
            <a:r>
              <a:rPr lang="en-US" altLang="zh-TW" sz="2800" dirty="0" smtClean="0">
                <a:latin typeface="Times New Roman" pitchFamily="18" charset="0"/>
                <a:cs typeface="Times New Roman" pitchFamily="18" charset="0"/>
              </a:rPr>
              <a:t>Top-down approach</a:t>
            </a:r>
          </a:p>
          <a:p>
            <a:pPr lvl="1">
              <a:defRPr/>
            </a:pPr>
            <a:r>
              <a:rPr lang="en-US" altLang="zh-TW" dirty="0" smtClean="0">
                <a:latin typeface="Times New Roman" pitchFamily="18" charset="0"/>
                <a:cs typeface="Times New Roman" pitchFamily="18" charset="0"/>
              </a:rPr>
              <a:t>Context-aware </a:t>
            </a:r>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TW" dirty="0" smtClean="0"/>
              <a:t>L. </a:t>
            </a:r>
            <a:r>
              <a:rPr lang="en-US" altLang="zh-TW" dirty="0" err="1" smtClean="0"/>
              <a:t>Itti’s</a:t>
            </a:r>
            <a:r>
              <a:rPr lang="en-US" altLang="zh-TW" dirty="0" smtClean="0"/>
              <a:t> approach (TPAMI,1998)</a:t>
            </a:r>
            <a:endParaRPr lang="zh-CN" altLang="en-US" dirty="0"/>
          </a:p>
        </p:txBody>
      </p:sp>
      <p:sp>
        <p:nvSpPr>
          <p:cNvPr id="4" name="矩形 3"/>
          <p:cNvSpPr/>
          <p:nvPr/>
        </p:nvSpPr>
        <p:spPr>
          <a:xfrm>
            <a:off x="7235825" y="2636862"/>
            <a:ext cx="1728788" cy="9366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5" name="矩形 4"/>
          <p:cNvSpPr/>
          <p:nvPr/>
        </p:nvSpPr>
        <p:spPr>
          <a:xfrm>
            <a:off x="7235825" y="1846287"/>
            <a:ext cx="1008063" cy="6477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6" name="矩形 5"/>
          <p:cNvSpPr/>
          <p:nvPr/>
        </p:nvSpPr>
        <p:spPr>
          <a:xfrm>
            <a:off x="827088" y="2565425"/>
            <a:ext cx="792162" cy="3603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pic>
        <p:nvPicPr>
          <p:cNvPr id="7" name="Picture 4"/>
          <p:cNvPicPr>
            <a:picLocks noChangeAspect="1" noChangeArrowheads="1"/>
          </p:cNvPicPr>
          <p:nvPr/>
        </p:nvPicPr>
        <p:blipFill>
          <a:blip r:embed="rId2" cstate="print"/>
          <a:srcRect/>
          <a:stretch>
            <a:fillRect/>
          </a:stretch>
        </p:blipFill>
        <p:spPr bwMode="auto">
          <a:xfrm>
            <a:off x="1692275" y="1628800"/>
            <a:ext cx="5472113" cy="4614862"/>
          </a:xfrm>
          <a:prstGeom prst="rect">
            <a:avLst/>
          </a:prstGeom>
          <a:noFill/>
          <a:ln w="9525">
            <a:noFill/>
            <a:miter lim="800000"/>
            <a:headEnd/>
            <a:tailEnd/>
          </a:ln>
        </p:spPr>
      </p:pic>
      <p:sp>
        <p:nvSpPr>
          <p:cNvPr id="9" name="文字方塊 4"/>
          <p:cNvSpPr txBox="1">
            <a:spLocks noChangeArrowheads="1"/>
          </p:cNvSpPr>
          <p:nvPr/>
        </p:nvSpPr>
        <p:spPr bwMode="auto">
          <a:xfrm>
            <a:off x="7235825" y="1846287"/>
            <a:ext cx="1368425" cy="646113"/>
          </a:xfrm>
          <a:prstGeom prst="rect">
            <a:avLst/>
          </a:prstGeom>
          <a:noFill/>
          <a:ln w="9525">
            <a:noFill/>
            <a:miter lim="800000"/>
            <a:headEnd/>
            <a:tailEnd/>
          </a:ln>
        </p:spPr>
        <p:txBody>
          <a:bodyPr>
            <a:spAutoFit/>
          </a:bodyPr>
          <a:lstStyle/>
          <a:p>
            <a:r>
              <a:rPr kumimoji="0" lang="en-US" altLang="zh-TW">
                <a:latin typeface="Calibri" pitchFamily="34" charset="0"/>
              </a:rPr>
              <a:t>Gaussian Pyramids</a:t>
            </a:r>
            <a:endParaRPr kumimoji="0" lang="zh-TW" altLang="en-US">
              <a:latin typeface="Calibri" pitchFamily="34" charset="0"/>
            </a:endParaRPr>
          </a:p>
        </p:txBody>
      </p:sp>
      <p:cxnSp>
        <p:nvCxnSpPr>
          <p:cNvPr id="10" name="直線單箭頭接點 6"/>
          <p:cNvCxnSpPr/>
          <p:nvPr/>
        </p:nvCxnSpPr>
        <p:spPr>
          <a:xfrm flipH="1">
            <a:off x="5220072" y="2205062"/>
            <a:ext cx="1799853" cy="4318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文字方塊 7"/>
          <p:cNvSpPr txBox="1">
            <a:spLocks noChangeArrowheads="1"/>
          </p:cNvSpPr>
          <p:nvPr/>
        </p:nvSpPr>
        <p:spPr bwMode="auto">
          <a:xfrm>
            <a:off x="827088" y="2565425"/>
            <a:ext cx="936625" cy="369887"/>
          </a:xfrm>
          <a:prstGeom prst="rect">
            <a:avLst/>
          </a:prstGeom>
          <a:noFill/>
          <a:ln w="9525">
            <a:noFill/>
            <a:miter lim="800000"/>
            <a:headEnd/>
            <a:tailEnd/>
          </a:ln>
        </p:spPr>
        <p:txBody>
          <a:bodyPr>
            <a:spAutoFit/>
          </a:bodyPr>
          <a:lstStyle/>
          <a:p>
            <a:r>
              <a:rPr kumimoji="0" lang="en-US" altLang="zh-TW">
                <a:solidFill>
                  <a:srgbClr val="FF0000"/>
                </a:solidFill>
                <a:latin typeface="Calibri" pitchFamily="34" charset="0"/>
              </a:rPr>
              <a:t>R</a:t>
            </a:r>
            <a:r>
              <a:rPr kumimoji="0" lang="en-US" altLang="zh-TW">
                <a:latin typeface="Calibri" pitchFamily="34" charset="0"/>
              </a:rPr>
              <a:t>,</a:t>
            </a:r>
            <a:r>
              <a:rPr kumimoji="0" lang="en-US" altLang="zh-TW">
                <a:solidFill>
                  <a:srgbClr val="00B050"/>
                </a:solidFill>
                <a:latin typeface="Calibri" pitchFamily="34" charset="0"/>
              </a:rPr>
              <a:t>G</a:t>
            </a:r>
            <a:r>
              <a:rPr kumimoji="0" lang="en-US" altLang="zh-TW">
                <a:latin typeface="Calibri" pitchFamily="34" charset="0"/>
              </a:rPr>
              <a:t>,</a:t>
            </a:r>
            <a:r>
              <a:rPr kumimoji="0" lang="en-US" altLang="zh-TW">
                <a:solidFill>
                  <a:srgbClr val="0070C0"/>
                </a:solidFill>
                <a:latin typeface="Calibri" pitchFamily="34" charset="0"/>
              </a:rPr>
              <a:t>B</a:t>
            </a:r>
            <a:r>
              <a:rPr kumimoji="0" lang="en-US" altLang="zh-TW">
                <a:latin typeface="Calibri" pitchFamily="34" charset="0"/>
              </a:rPr>
              <a:t>,</a:t>
            </a:r>
            <a:r>
              <a:rPr kumimoji="0" lang="en-US" altLang="zh-TW">
                <a:solidFill>
                  <a:srgbClr val="FFC000"/>
                </a:solidFill>
                <a:latin typeface="Calibri" pitchFamily="34" charset="0"/>
              </a:rPr>
              <a:t>Y</a:t>
            </a:r>
            <a:endParaRPr kumimoji="0" lang="zh-TW" altLang="en-US">
              <a:solidFill>
                <a:srgbClr val="FFC000"/>
              </a:solidFill>
              <a:latin typeface="Calibri" pitchFamily="34" charset="0"/>
            </a:endParaRPr>
          </a:p>
        </p:txBody>
      </p:sp>
      <p:sp>
        <p:nvSpPr>
          <p:cNvPr id="12" name="文字方塊 9"/>
          <p:cNvSpPr txBox="1">
            <a:spLocks noChangeArrowheads="1"/>
          </p:cNvSpPr>
          <p:nvPr/>
        </p:nvSpPr>
        <p:spPr bwMode="auto">
          <a:xfrm>
            <a:off x="7308850" y="2636862"/>
            <a:ext cx="1690688" cy="923925"/>
          </a:xfrm>
          <a:prstGeom prst="rect">
            <a:avLst/>
          </a:prstGeom>
          <a:noFill/>
          <a:ln w="9525">
            <a:noFill/>
            <a:miter lim="800000"/>
            <a:headEnd/>
            <a:tailEnd/>
          </a:ln>
        </p:spPr>
        <p:txBody>
          <a:bodyPr>
            <a:spAutoFit/>
          </a:bodyPr>
          <a:lstStyle/>
          <a:p>
            <a:r>
              <a:rPr kumimoji="0" lang="en-CA" altLang="zh-TW" dirty="0">
                <a:latin typeface="Calibri" pitchFamily="34" charset="0"/>
              </a:rPr>
              <a:t>Gabor pyramids</a:t>
            </a:r>
            <a:br>
              <a:rPr kumimoji="0" lang="en-CA" altLang="zh-TW" dirty="0">
                <a:latin typeface="Calibri" pitchFamily="34" charset="0"/>
              </a:rPr>
            </a:br>
            <a:r>
              <a:rPr kumimoji="0" lang="en-CA" altLang="zh-TW" dirty="0">
                <a:latin typeface="Calibri" pitchFamily="34" charset="0"/>
              </a:rPr>
              <a:t> for </a:t>
            </a:r>
            <a:r>
              <a:rPr kumimoji="0" lang="en-CA" altLang="zh-TW" i="1" dirty="0">
                <a:latin typeface="Symbol" pitchFamily="18" charset="2"/>
              </a:rPr>
              <a:t>q</a:t>
            </a:r>
            <a:r>
              <a:rPr kumimoji="0" lang="en-CA" altLang="zh-TW" dirty="0">
                <a:latin typeface="Calibri" pitchFamily="34" charset="0"/>
              </a:rPr>
              <a:t> = {0º, 45º, 90º, 135º}</a:t>
            </a:r>
            <a:endParaRPr kumimoji="0" lang="zh-TW" altLang="en-US" dirty="0">
              <a:latin typeface="Calibri" pitchFamily="34" charset="0"/>
            </a:endParaRPr>
          </a:p>
        </p:txBody>
      </p:sp>
      <p:cxnSp>
        <p:nvCxnSpPr>
          <p:cNvPr id="14" name="直線單箭頭接點 6"/>
          <p:cNvCxnSpPr/>
          <p:nvPr/>
        </p:nvCxnSpPr>
        <p:spPr>
          <a:xfrm flipH="1" flipV="1">
            <a:off x="6588224" y="2924944"/>
            <a:ext cx="504056" cy="144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直線單箭頭接點 6"/>
          <p:cNvCxnSpPr/>
          <p:nvPr/>
        </p:nvCxnSpPr>
        <p:spPr>
          <a:xfrm flipH="1">
            <a:off x="3419873" y="2204864"/>
            <a:ext cx="3600399" cy="4318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Pyramid</a:t>
            </a:r>
            <a:endParaRPr lang="en-US" dirty="0"/>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4790" y="2133600"/>
            <a:ext cx="328241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7338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5720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4963391"/>
            <a:ext cx="446809" cy="44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6090" y="51816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638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Gabor Filter</a:t>
            </a:r>
            <a:endParaRPr lang="zh-CN" altLang="en-US" dirty="0"/>
          </a:p>
        </p:txBody>
      </p:sp>
      <p:sp>
        <p:nvSpPr>
          <p:cNvPr id="3" name="内容占位符 2"/>
          <p:cNvSpPr>
            <a:spLocks noGrp="1"/>
          </p:cNvSpPr>
          <p:nvPr>
            <p:ph sz="quarter" idx="1"/>
          </p:nvPr>
        </p:nvSpPr>
        <p:spPr/>
        <p:txBody>
          <a:bodyPr>
            <a:normAutofit/>
          </a:bodyPr>
          <a:lstStyle/>
          <a:p>
            <a:pPr algn="just"/>
            <a:r>
              <a:rPr lang="en-US" altLang="zh-CN" b="1" dirty="0" smtClean="0">
                <a:latin typeface="Times New Roman" pitchFamily="18" charset="0"/>
                <a:cs typeface="Times New Roman" pitchFamily="18" charset="0"/>
              </a:rPr>
              <a:t>Gabor filter</a:t>
            </a:r>
            <a:r>
              <a:rPr lang="en-US" altLang="zh-CN" dirty="0" smtClean="0">
                <a:latin typeface="Times New Roman" pitchFamily="18" charset="0"/>
                <a:cs typeface="Times New Roman" pitchFamily="18" charset="0"/>
              </a:rPr>
              <a:t>, is a linear filter used for edge detection, texture representation and discrimination. </a:t>
            </a:r>
          </a:p>
          <a:p>
            <a:pPr algn="just"/>
            <a:r>
              <a:rPr lang="en-US" altLang="zh-CN" dirty="0" smtClean="0">
                <a:latin typeface="Times New Roman" pitchFamily="18" charset="0"/>
                <a:cs typeface="Times New Roman" pitchFamily="18" charset="0"/>
              </a:rPr>
              <a:t>In the spatial domain, a 2D Gabor filter is a Gaussian kernel function modulated by a sinusoidal plane wave. </a:t>
            </a:r>
          </a:p>
          <a:p>
            <a:pPr algn="just"/>
            <a:r>
              <a:rPr lang="en-US" altLang="zh-CN" dirty="0" smtClean="0">
                <a:latin typeface="Times New Roman" pitchFamily="18" charset="0"/>
                <a:cs typeface="Times New Roman" pitchFamily="18" charset="0"/>
              </a:rPr>
              <a:t>J. G. Daugman discovered that simple cells in the visual cortex of mammalian brains can be modeled by Gabor functions. Thus, image analysis by the Gabor functions is similar to perception in the human visual system.</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Gabor Filter</a:t>
            </a:r>
            <a:endParaRPr lang="zh-CN" altLang="en-US" dirty="0"/>
          </a:p>
        </p:txBody>
      </p:sp>
      <p:pic>
        <p:nvPicPr>
          <p:cNvPr id="4" name="内容占位符 3" descr="gabimg.gif"/>
          <p:cNvPicPr>
            <a:picLocks noGrp="1" noChangeAspect="1"/>
          </p:cNvPicPr>
          <p:nvPr>
            <p:ph sz="quarter" idx="1"/>
          </p:nvPr>
        </p:nvPicPr>
        <p:blipFill>
          <a:blip r:embed="rId2" cstate="print"/>
          <a:stretch>
            <a:fillRect/>
          </a:stretch>
        </p:blipFill>
        <p:spPr>
          <a:xfrm>
            <a:off x="198884" y="2311127"/>
            <a:ext cx="4229100" cy="2486025"/>
          </a:xfrm>
        </p:spPr>
      </p:pic>
      <p:pic>
        <p:nvPicPr>
          <p:cNvPr id="5" name="图片 4" descr="gabor.jpg"/>
          <p:cNvPicPr>
            <a:picLocks noChangeAspect="1"/>
          </p:cNvPicPr>
          <p:nvPr/>
        </p:nvPicPr>
        <p:blipFill>
          <a:blip r:embed="rId3" cstate="print"/>
          <a:srcRect l="11900" t="11308" r="7389"/>
          <a:stretch>
            <a:fillRect/>
          </a:stretch>
        </p:blipFill>
        <p:spPr>
          <a:xfrm>
            <a:off x="4427984" y="1700808"/>
            <a:ext cx="4320480" cy="39536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TW" dirty="0" smtClean="0"/>
              <a:t>L. </a:t>
            </a:r>
            <a:r>
              <a:rPr lang="en-US" altLang="zh-TW" dirty="0" err="1" smtClean="0"/>
              <a:t>Itti’s</a:t>
            </a:r>
            <a:r>
              <a:rPr lang="en-US" altLang="zh-TW" dirty="0" smtClean="0"/>
              <a:t> approach (TPAMI,1998)</a:t>
            </a:r>
            <a:endParaRPr lang="zh-CN" altLang="en-US" dirty="0"/>
          </a:p>
        </p:txBody>
      </p:sp>
      <p:sp>
        <p:nvSpPr>
          <p:cNvPr id="4" name="矩形 3"/>
          <p:cNvSpPr/>
          <p:nvPr/>
        </p:nvSpPr>
        <p:spPr>
          <a:xfrm>
            <a:off x="7235825" y="2636862"/>
            <a:ext cx="1728788" cy="9366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5" name="矩形 4"/>
          <p:cNvSpPr/>
          <p:nvPr/>
        </p:nvSpPr>
        <p:spPr>
          <a:xfrm>
            <a:off x="7235825" y="1846287"/>
            <a:ext cx="1008063" cy="6477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6" name="矩形 5"/>
          <p:cNvSpPr/>
          <p:nvPr/>
        </p:nvSpPr>
        <p:spPr>
          <a:xfrm>
            <a:off x="827088" y="2565425"/>
            <a:ext cx="792162" cy="3603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pic>
        <p:nvPicPr>
          <p:cNvPr id="7" name="Picture 4"/>
          <p:cNvPicPr>
            <a:picLocks noChangeAspect="1" noChangeArrowheads="1"/>
          </p:cNvPicPr>
          <p:nvPr/>
        </p:nvPicPr>
        <p:blipFill>
          <a:blip r:embed="rId2" cstate="print"/>
          <a:srcRect/>
          <a:stretch>
            <a:fillRect/>
          </a:stretch>
        </p:blipFill>
        <p:spPr bwMode="auto">
          <a:xfrm>
            <a:off x="1692275" y="1628800"/>
            <a:ext cx="5472113" cy="4614862"/>
          </a:xfrm>
          <a:prstGeom prst="rect">
            <a:avLst/>
          </a:prstGeom>
          <a:noFill/>
          <a:ln w="9525">
            <a:noFill/>
            <a:miter lim="800000"/>
            <a:headEnd/>
            <a:tailEnd/>
          </a:ln>
        </p:spPr>
      </p:pic>
      <p:sp>
        <p:nvSpPr>
          <p:cNvPr id="9" name="文字方塊 4"/>
          <p:cNvSpPr txBox="1">
            <a:spLocks noChangeArrowheads="1"/>
          </p:cNvSpPr>
          <p:nvPr/>
        </p:nvSpPr>
        <p:spPr bwMode="auto">
          <a:xfrm>
            <a:off x="7235825" y="1846287"/>
            <a:ext cx="1368425" cy="646113"/>
          </a:xfrm>
          <a:prstGeom prst="rect">
            <a:avLst/>
          </a:prstGeom>
          <a:noFill/>
          <a:ln w="9525">
            <a:noFill/>
            <a:miter lim="800000"/>
            <a:headEnd/>
            <a:tailEnd/>
          </a:ln>
        </p:spPr>
        <p:txBody>
          <a:bodyPr>
            <a:spAutoFit/>
          </a:bodyPr>
          <a:lstStyle/>
          <a:p>
            <a:r>
              <a:rPr kumimoji="0" lang="en-US" altLang="zh-TW">
                <a:latin typeface="Calibri" pitchFamily="34" charset="0"/>
              </a:rPr>
              <a:t>Gaussian Pyramids</a:t>
            </a:r>
            <a:endParaRPr kumimoji="0" lang="zh-TW" altLang="en-US">
              <a:latin typeface="Calibri" pitchFamily="34" charset="0"/>
            </a:endParaRPr>
          </a:p>
        </p:txBody>
      </p:sp>
      <p:cxnSp>
        <p:nvCxnSpPr>
          <p:cNvPr id="10" name="直線單箭頭接點 6"/>
          <p:cNvCxnSpPr/>
          <p:nvPr/>
        </p:nvCxnSpPr>
        <p:spPr>
          <a:xfrm flipH="1">
            <a:off x="5220072" y="2205062"/>
            <a:ext cx="1799853" cy="4318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文字方塊 7"/>
          <p:cNvSpPr txBox="1">
            <a:spLocks noChangeArrowheads="1"/>
          </p:cNvSpPr>
          <p:nvPr/>
        </p:nvSpPr>
        <p:spPr bwMode="auto">
          <a:xfrm>
            <a:off x="827088" y="2565425"/>
            <a:ext cx="936625" cy="369887"/>
          </a:xfrm>
          <a:prstGeom prst="rect">
            <a:avLst/>
          </a:prstGeom>
          <a:noFill/>
          <a:ln w="9525">
            <a:noFill/>
            <a:miter lim="800000"/>
            <a:headEnd/>
            <a:tailEnd/>
          </a:ln>
        </p:spPr>
        <p:txBody>
          <a:bodyPr>
            <a:spAutoFit/>
          </a:bodyPr>
          <a:lstStyle/>
          <a:p>
            <a:r>
              <a:rPr kumimoji="0" lang="en-US" altLang="zh-TW">
                <a:solidFill>
                  <a:srgbClr val="FF0000"/>
                </a:solidFill>
                <a:latin typeface="Calibri" pitchFamily="34" charset="0"/>
              </a:rPr>
              <a:t>R</a:t>
            </a:r>
            <a:r>
              <a:rPr kumimoji="0" lang="en-US" altLang="zh-TW">
                <a:latin typeface="Calibri" pitchFamily="34" charset="0"/>
              </a:rPr>
              <a:t>,</a:t>
            </a:r>
            <a:r>
              <a:rPr kumimoji="0" lang="en-US" altLang="zh-TW">
                <a:solidFill>
                  <a:srgbClr val="00B050"/>
                </a:solidFill>
                <a:latin typeface="Calibri" pitchFamily="34" charset="0"/>
              </a:rPr>
              <a:t>G</a:t>
            </a:r>
            <a:r>
              <a:rPr kumimoji="0" lang="en-US" altLang="zh-TW">
                <a:latin typeface="Calibri" pitchFamily="34" charset="0"/>
              </a:rPr>
              <a:t>,</a:t>
            </a:r>
            <a:r>
              <a:rPr kumimoji="0" lang="en-US" altLang="zh-TW">
                <a:solidFill>
                  <a:srgbClr val="0070C0"/>
                </a:solidFill>
                <a:latin typeface="Calibri" pitchFamily="34" charset="0"/>
              </a:rPr>
              <a:t>B</a:t>
            </a:r>
            <a:r>
              <a:rPr kumimoji="0" lang="en-US" altLang="zh-TW">
                <a:latin typeface="Calibri" pitchFamily="34" charset="0"/>
              </a:rPr>
              <a:t>,</a:t>
            </a:r>
            <a:r>
              <a:rPr kumimoji="0" lang="en-US" altLang="zh-TW">
                <a:solidFill>
                  <a:srgbClr val="FFC000"/>
                </a:solidFill>
                <a:latin typeface="Calibri" pitchFamily="34" charset="0"/>
              </a:rPr>
              <a:t>Y</a:t>
            </a:r>
            <a:endParaRPr kumimoji="0" lang="zh-TW" altLang="en-US">
              <a:solidFill>
                <a:srgbClr val="FFC000"/>
              </a:solidFill>
              <a:latin typeface="Calibri" pitchFamily="34" charset="0"/>
            </a:endParaRPr>
          </a:p>
        </p:txBody>
      </p:sp>
      <p:sp>
        <p:nvSpPr>
          <p:cNvPr id="12" name="文字方塊 9"/>
          <p:cNvSpPr txBox="1">
            <a:spLocks noChangeArrowheads="1"/>
          </p:cNvSpPr>
          <p:nvPr/>
        </p:nvSpPr>
        <p:spPr bwMode="auto">
          <a:xfrm>
            <a:off x="7308850" y="2636862"/>
            <a:ext cx="1690688" cy="923925"/>
          </a:xfrm>
          <a:prstGeom prst="rect">
            <a:avLst/>
          </a:prstGeom>
          <a:noFill/>
          <a:ln w="9525">
            <a:noFill/>
            <a:miter lim="800000"/>
            <a:headEnd/>
            <a:tailEnd/>
          </a:ln>
        </p:spPr>
        <p:txBody>
          <a:bodyPr>
            <a:spAutoFit/>
          </a:bodyPr>
          <a:lstStyle/>
          <a:p>
            <a:r>
              <a:rPr kumimoji="0" lang="en-CA" altLang="zh-TW" dirty="0">
                <a:latin typeface="Calibri" pitchFamily="34" charset="0"/>
              </a:rPr>
              <a:t>Gabor pyramids</a:t>
            </a:r>
            <a:br>
              <a:rPr kumimoji="0" lang="en-CA" altLang="zh-TW" dirty="0">
                <a:latin typeface="Calibri" pitchFamily="34" charset="0"/>
              </a:rPr>
            </a:br>
            <a:r>
              <a:rPr kumimoji="0" lang="en-CA" altLang="zh-TW" dirty="0">
                <a:latin typeface="Calibri" pitchFamily="34" charset="0"/>
              </a:rPr>
              <a:t> for </a:t>
            </a:r>
            <a:r>
              <a:rPr kumimoji="0" lang="en-CA" altLang="zh-TW" i="1" dirty="0">
                <a:latin typeface="Symbol" pitchFamily="18" charset="2"/>
              </a:rPr>
              <a:t>q</a:t>
            </a:r>
            <a:r>
              <a:rPr kumimoji="0" lang="en-CA" altLang="zh-TW" dirty="0">
                <a:latin typeface="Calibri" pitchFamily="34" charset="0"/>
              </a:rPr>
              <a:t> = {0º, 45º, 90º, 135º}</a:t>
            </a:r>
            <a:endParaRPr kumimoji="0" lang="zh-TW" altLang="en-US" dirty="0">
              <a:latin typeface="Calibri" pitchFamily="34" charset="0"/>
            </a:endParaRPr>
          </a:p>
        </p:txBody>
      </p:sp>
      <p:cxnSp>
        <p:nvCxnSpPr>
          <p:cNvPr id="14" name="直線單箭頭接點 6"/>
          <p:cNvCxnSpPr/>
          <p:nvPr/>
        </p:nvCxnSpPr>
        <p:spPr>
          <a:xfrm flipH="1" flipV="1">
            <a:off x="6588224" y="2924944"/>
            <a:ext cx="504056" cy="144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直線單箭頭接點 6"/>
          <p:cNvCxnSpPr/>
          <p:nvPr/>
        </p:nvCxnSpPr>
        <p:spPr>
          <a:xfrm flipH="1">
            <a:off x="3419873" y="2204864"/>
            <a:ext cx="3600399" cy="4318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r>
              <a:rPr lang="zh-CN" altLang="en-US" b="1" dirty="0" smtClean="0">
                <a:ea typeface="楷体_GB2312" pitchFamily="49" charset="-122"/>
              </a:rPr>
              <a:t>视觉神经结构</a:t>
            </a:r>
          </a:p>
        </p:txBody>
      </p:sp>
      <p:sp>
        <p:nvSpPr>
          <p:cNvPr id="25603" name="Rectangle 3"/>
          <p:cNvSpPr>
            <a:spLocks noGrp="1" noRot="1" noChangeArrowheads="1"/>
          </p:cNvSpPr>
          <p:nvPr>
            <p:ph type="body" idx="1"/>
          </p:nvPr>
        </p:nvSpPr>
        <p:spPr/>
        <p:txBody>
          <a:bodyPr/>
          <a:lstStyle/>
          <a:p>
            <a:pPr eaLnBrk="1" hangingPunct="1"/>
            <a:r>
              <a:rPr kumimoji="1" lang="zh-CN" altLang="en-US" b="1" smtClean="0">
                <a:ea typeface="楷体_GB2312" pitchFamily="49" charset="-122"/>
              </a:rPr>
              <a:t>感受野</a:t>
            </a:r>
            <a:r>
              <a:rPr kumimoji="1" lang="en-US" altLang="zh-CN" b="1" smtClean="0">
                <a:ea typeface="楷体_GB2312" pitchFamily="49" charset="-122"/>
              </a:rPr>
              <a:t>:</a:t>
            </a:r>
            <a:r>
              <a:rPr kumimoji="1" lang="zh-CN" altLang="en-US" b="1" smtClean="0">
                <a:ea typeface="楷体_GB2312" pitchFamily="49" charset="-122"/>
              </a:rPr>
              <a:t>直接或间接影响某一特定神经细胞的光感受器细胞的全体</a:t>
            </a:r>
          </a:p>
        </p:txBody>
      </p:sp>
      <p:grpSp>
        <p:nvGrpSpPr>
          <p:cNvPr id="2" name="Group 4"/>
          <p:cNvGrpSpPr>
            <a:grpSpLocks/>
          </p:cNvGrpSpPr>
          <p:nvPr/>
        </p:nvGrpSpPr>
        <p:grpSpPr bwMode="auto">
          <a:xfrm>
            <a:off x="2484438" y="2894013"/>
            <a:ext cx="4311650" cy="3278187"/>
            <a:chOff x="2832" y="1247"/>
            <a:chExt cx="2716" cy="2065"/>
          </a:xfrm>
        </p:grpSpPr>
        <p:sp>
          <p:nvSpPr>
            <p:cNvPr id="25605" name="Freeform 5"/>
            <p:cNvSpPr>
              <a:spLocks/>
            </p:cNvSpPr>
            <p:nvPr/>
          </p:nvSpPr>
          <p:spPr bwMode="auto">
            <a:xfrm>
              <a:off x="3272" y="1293"/>
              <a:ext cx="268" cy="441"/>
            </a:xfrm>
            <a:custGeom>
              <a:avLst/>
              <a:gdLst>
                <a:gd name="T0" fmla="*/ 112 w 671"/>
                <a:gd name="T1" fmla="*/ 441 h 1102"/>
                <a:gd name="T2" fmla="*/ 154 w 671"/>
                <a:gd name="T3" fmla="*/ 393 h 1102"/>
                <a:gd name="T4" fmla="*/ 202 w 671"/>
                <a:gd name="T5" fmla="*/ 321 h 1102"/>
                <a:gd name="T6" fmla="*/ 226 w 671"/>
                <a:gd name="T7" fmla="*/ 249 h 1102"/>
                <a:gd name="T8" fmla="*/ 244 w 671"/>
                <a:gd name="T9" fmla="*/ 195 h 1102"/>
                <a:gd name="T10" fmla="*/ 250 w 671"/>
                <a:gd name="T11" fmla="*/ 177 h 1102"/>
                <a:gd name="T12" fmla="*/ 256 w 671"/>
                <a:gd name="T13" fmla="*/ 27 h 1102"/>
                <a:gd name="T14" fmla="*/ 190 w 671"/>
                <a:gd name="T15" fmla="*/ 3 h 1102"/>
                <a:gd name="T16" fmla="*/ 34 w 671"/>
                <a:gd name="T17" fmla="*/ 33 h 1102"/>
                <a:gd name="T18" fmla="*/ 4 w 671"/>
                <a:gd name="T19" fmla="*/ 99 h 1102"/>
                <a:gd name="T20" fmla="*/ 58 w 671"/>
                <a:gd name="T21" fmla="*/ 309 h 1102"/>
                <a:gd name="T22" fmla="*/ 100 w 671"/>
                <a:gd name="T23" fmla="*/ 381 h 1102"/>
                <a:gd name="T24" fmla="*/ 118 w 671"/>
                <a:gd name="T25" fmla="*/ 417 h 1102"/>
                <a:gd name="T26" fmla="*/ 112 w 671"/>
                <a:gd name="T27" fmla="*/ 441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06" name="Freeform 6"/>
            <p:cNvSpPr>
              <a:spLocks/>
            </p:cNvSpPr>
            <p:nvPr/>
          </p:nvSpPr>
          <p:spPr bwMode="auto">
            <a:xfrm>
              <a:off x="3696" y="1247"/>
              <a:ext cx="268" cy="441"/>
            </a:xfrm>
            <a:custGeom>
              <a:avLst/>
              <a:gdLst>
                <a:gd name="T0" fmla="*/ 112 w 671"/>
                <a:gd name="T1" fmla="*/ 441 h 1102"/>
                <a:gd name="T2" fmla="*/ 154 w 671"/>
                <a:gd name="T3" fmla="*/ 393 h 1102"/>
                <a:gd name="T4" fmla="*/ 202 w 671"/>
                <a:gd name="T5" fmla="*/ 321 h 1102"/>
                <a:gd name="T6" fmla="*/ 226 w 671"/>
                <a:gd name="T7" fmla="*/ 249 h 1102"/>
                <a:gd name="T8" fmla="*/ 244 w 671"/>
                <a:gd name="T9" fmla="*/ 195 h 1102"/>
                <a:gd name="T10" fmla="*/ 250 w 671"/>
                <a:gd name="T11" fmla="*/ 177 h 1102"/>
                <a:gd name="T12" fmla="*/ 256 w 671"/>
                <a:gd name="T13" fmla="*/ 27 h 1102"/>
                <a:gd name="T14" fmla="*/ 190 w 671"/>
                <a:gd name="T15" fmla="*/ 3 h 1102"/>
                <a:gd name="T16" fmla="*/ 34 w 671"/>
                <a:gd name="T17" fmla="*/ 33 h 1102"/>
                <a:gd name="T18" fmla="*/ 4 w 671"/>
                <a:gd name="T19" fmla="*/ 99 h 1102"/>
                <a:gd name="T20" fmla="*/ 58 w 671"/>
                <a:gd name="T21" fmla="*/ 309 h 1102"/>
                <a:gd name="T22" fmla="*/ 100 w 671"/>
                <a:gd name="T23" fmla="*/ 381 h 1102"/>
                <a:gd name="T24" fmla="*/ 118 w 671"/>
                <a:gd name="T25" fmla="*/ 417 h 1102"/>
                <a:gd name="T26" fmla="*/ 112 w 671"/>
                <a:gd name="T27" fmla="*/ 441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07" name="Freeform 7"/>
            <p:cNvSpPr>
              <a:spLocks/>
            </p:cNvSpPr>
            <p:nvPr/>
          </p:nvSpPr>
          <p:spPr bwMode="auto">
            <a:xfrm>
              <a:off x="4128" y="1309"/>
              <a:ext cx="268" cy="441"/>
            </a:xfrm>
            <a:custGeom>
              <a:avLst/>
              <a:gdLst>
                <a:gd name="T0" fmla="*/ 112 w 671"/>
                <a:gd name="T1" fmla="*/ 441 h 1102"/>
                <a:gd name="T2" fmla="*/ 154 w 671"/>
                <a:gd name="T3" fmla="*/ 393 h 1102"/>
                <a:gd name="T4" fmla="*/ 202 w 671"/>
                <a:gd name="T5" fmla="*/ 321 h 1102"/>
                <a:gd name="T6" fmla="*/ 226 w 671"/>
                <a:gd name="T7" fmla="*/ 249 h 1102"/>
                <a:gd name="T8" fmla="*/ 244 w 671"/>
                <a:gd name="T9" fmla="*/ 195 h 1102"/>
                <a:gd name="T10" fmla="*/ 250 w 671"/>
                <a:gd name="T11" fmla="*/ 177 h 1102"/>
                <a:gd name="T12" fmla="*/ 256 w 671"/>
                <a:gd name="T13" fmla="*/ 27 h 1102"/>
                <a:gd name="T14" fmla="*/ 190 w 671"/>
                <a:gd name="T15" fmla="*/ 3 h 1102"/>
                <a:gd name="T16" fmla="*/ 34 w 671"/>
                <a:gd name="T17" fmla="*/ 33 h 1102"/>
                <a:gd name="T18" fmla="*/ 4 w 671"/>
                <a:gd name="T19" fmla="*/ 99 h 1102"/>
                <a:gd name="T20" fmla="*/ 58 w 671"/>
                <a:gd name="T21" fmla="*/ 309 h 1102"/>
                <a:gd name="T22" fmla="*/ 100 w 671"/>
                <a:gd name="T23" fmla="*/ 381 h 1102"/>
                <a:gd name="T24" fmla="*/ 118 w 671"/>
                <a:gd name="T25" fmla="*/ 417 h 1102"/>
                <a:gd name="T26" fmla="*/ 112 w 671"/>
                <a:gd name="T27" fmla="*/ 441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08" name="Freeform 8"/>
            <p:cNvSpPr>
              <a:spLocks/>
            </p:cNvSpPr>
            <p:nvPr/>
          </p:nvSpPr>
          <p:spPr bwMode="auto">
            <a:xfrm>
              <a:off x="4920" y="1309"/>
              <a:ext cx="268" cy="441"/>
            </a:xfrm>
            <a:custGeom>
              <a:avLst/>
              <a:gdLst>
                <a:gd name="T0" fmla="*/ 112 w 671"/>
                <a:gd name="T1" fmla="*/ 441 h 1102"/>
                <a:gd name="T2" fmla="*/ 154 w 671"/>
                <a:gd name="T3" fmla="*/ 393 h 1102"/>
                <a:gd name="T4" fmla="*/ 202 w 671"/>
                <a:gd name="T5" fmla="*/ 321 h 1102"/>
                <a:gd name="T6" fmla="*/ 226 w 671"/>
                <a:gd name="T7" fmla="*/ 249 h 1102"/>
                <a:gd name="T8" fmla="*/ 244 w 671"/>
                <a:gd name="T9" fmla="*/ 195 h 1102"/>
                <a:gd name="T10" fmla="*/ 250 w 671"/>
                <a:gd name="T11" fmla="*/ 177 h 1102"/>
                <a:gd name="T12" fmla="*/ 256 w 671"/>
                <a:gd name="T13" fmla="*/ 27 h 1102"/>
                <a:gd name="T14" fmla="*/ 190 w 671"/>
                <a:gd name="T15" fmla="*/ 3 h 1102"/>
                <a:gd name="T16" fmla="*/ 34 w 671"/>
                <a:gd name="T17" fmla="*/ 33 h 1102"/>
                <a:gd name="T18" fmla="*/ 4 w 671"/>
                <a:gd name="T19" fmla="*/ 99 h 1102"/>
                <a:gd name="T20" fmla="*/ 58 w 671"/>
                <a:gd name="T21" fmla="*/ 309 h 1102"/>
                <a:gd name="T22" fmla="*/ 100 w 671"/>
                <a:gd name="T23" fmla="*/ 381 h 1102"/>
                <a:gd name="T24" fmla="*/ 118 w 671"/>
                <a:gd name="T25" fmla="*/ 417 h 1102"/>
                <a:gd name="T26" fmla="*/ 112 w 671"/>
                <a:gd name="T27" fmla="*/ 441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09" name="Freeform 9"/>
            <p:cNvSpPr>
              <a:spLocks/>
            </p:cNvSpPr>
            <p:nvPr/>
          </p:nvSpPr>
          <p:spPr bwMode="auto">
            <a:xfrm>
              <a:off x="4560" y="1372"/>
              <a:ext cx="268" cy="441"/>
            </a:xfrm>
            <a:custGeom>
              <a:avLst/>
              <a:gdLst>
                <a:gd name="T0" fmla="*/ 112 w 671"/>
                <a:gd name="T1" fmla="*/ 441 h 1102"/>
                <a:gd name="T2" fmla="*/ 154 w 671"/>
                <a:gd name="T3" fmla="*/ 393 h 1102"/>
                <a:gd name="T4" fmla="*/ 202 w 671"/>
                <a:gd name="T5" fmla="*/ 321 h 1102"/>
                <a:gd name="T6" fmla="*/ 226 w 671"/>
                <a:gd name="T7" fmla="*/ 249 h 1102"/>
                <a:gd name="T8" fmla="*/ 244 w 671"/>
                <a:gd name="T9" fmla="*/ 195 h 1102"/>
                <a:gd name="T10" fmla="*/ 250 w 671"/>
                <a:gd name="T11" fmla="*/ 177 h 1102"/>
                <a:gd name="T12" fmla="*/ 256 w 671"/>
                <a:gd name="T13" fmla="*/ 27 h 1102"/>
                <a:gd name="T14" fmla="*/ 190 w 671"/>
                <a:gd name="T15" fmla="*/ 3 h 1102"/>
                <a:gd name="T16" fmla="*/ 34 w 671"/>
                <a:gd name="T17" fmla="*/ 33 h 1102"/>
                <a:gd name="T18" fmla="*/ 4 w 671"/>
                <a:gd name="T19" fmla="*/ 99 h 1102"/>
                <a:gd name="T20" fmla="*/ 58 w 671"/>
                <a:gd name="T21" fmla="*/ 309 h 1102"/>
                <a:gd name="T22" fmla="*/ 100 w 671"/>
                <a:gd name="T23" fmla="*/ 381 h 1102"/>
                <a:gd name="T24" fmla="*/ 118 w 671"/>
                <a:gd name="T25" fmla="*/ 417 h 1102"/>
                <a:gd name="T26" fmla="*/ 112 w 671"/>
                <a:gd name="T27" fmla="*/ 441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10" name="Freeform 10"/>
            <p:cNvSpPr>
              <a:spLocks/>
            </p:cNvSpPr>
            <p:nvPr/>
          </p:nvSpPr>
          <p:spPr bwMode="auto">
            <a:xfrm>
              <a:off x="5280" y="1309"/>
              <a:ext cx="268" cy="441"/>
            </a:xfrm>
            <a:custGeom>
              <a:avLst/>
              <a:gdLst>
                <a:gd name="T0" fmla="*/ 112 w 671"/>
                <a:gd name="T1" fmla="*/ 441 h 1102"/>
                <a:gd name="T2" fmla="*/ 154 w 671"/>
                <a:gd name="T3" fmla="*/ 393 h 1102"/>
                <a:gd name="T4" fmla="*/ 202 w 671"/>
                <a:gd name="T5" fmla="*/ 321 h 1102"/>
                <a:gd name="T6" fmla="*/ 226 w 671"/>
                <a:gd name="T7" fmla="*/ 249 h 1102"/>
                <a:gd name="T8" fmla="*/ 244 w 671"/>
                <a:gd name="T9" fmla="*/ 195 h 1102"/>
                <a:gd name="T10" fmla="*/ 250 w 671"/>
                <a:gd name="T11" fmla="*/ 177 h 1102"/>
                <a:gd name="T12" fmla="*/ 256 w 671"/>
                <a:gd name="T13" fmla="*/ 27 h 1102"/>
                <a:gd name="T14" fmla="*/ 190 w 671"/>
                <a:gd name="T15" fmla="*/ 3 h 1102"/>
                <a:gd name="T16" fmla="*/ 34 w 671"/>
                <a:gd name="T17" fmla="*/ 33 h 1102"/>
                <a:gd name="T18" fmla="*/ 4 w 671"/>
                <a:gd name="T19" fmla="*/ 99 h 1102"/>
                <a:gd name="T20" fmla="*/ 58 w 671"/>
                <a:gd name="T21" fmla="*/ 309 h 1102"/>
                <a:gd name="T22" fmla="*/ 100 w 671"/>
                <a:gd name="T23" fmla="*/ 381 h 1102"/>
                <a:gd name="T24" fmla="*/ 118 w 671"/>
                <a:gd name="T25" fmla="*/ 417 h 1102"/>
                <a:gd name="T26" fmla="*/ 112 w 671"/>
                <a:gd name="T27" fmla="*/ 441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11" name="Freeform 11"/>
            <p:cNvSpPr>
              <a:spLocks/>
            </p:cNvSpPr>
            <p:nvPr/>
          </p:nvSpPr>
          <p:spPr bwMode="auto">
            <a:xfrm>
              <a:off x="2832" y="1309"/>
              <a:ext cx="268" cy="441"/>
            </a:xfrm>
            <a:custGeom>
              <a:avLst/>
              <a:gdLst>
                <a:gd name="T0" fmla="*/ 112 w 671"/>
                <a:gd name="T1" fmla="*/ 441 h 1102"/>
                <a:gd name="T2" fmla="*/ 154 w 671"/>
                <a:gd name="T3" fmla="*/ 393 h 1102"/>
                <a:gd name="T4" fmla="*/ 202 w 671"/>
                <a:gd name="T5" fmla="*/ 321 h 1102"/>
                <a:gd name="T6" fmla="*/ 226 w 671"/>
                <a:gd name="T7" fmla="*/ 249 h 1102"/>
                <a:gd name="T8" fmla="*/ 244 w 671"/>
                <a:gd name="T9" fmla="*/ 195 h 1102"/>
                <a:gd name="T10" fmla="*/ 250 w 671"/>
                <a:gd name="T11" fmla="*/ 177 h 1102"/>
                <a:gd name="T12" fmla="*/ 256 w 671"/>
                <a:gd name="T13" fmla="*/ 27 h 1102"/>
                <a:gd name="T14" fmla="*/ 190 w 671"/>
                <a:gd name="T15" fmla="*/ 3 h 1102"/>
                <a:gd name="T16" fmla="*/ 34 w 671"/>
                <a:gd name="T17" fmla="*/ 33 h 1102"/>
                <a:gd name="T18" fmla="*/ 4 w 671"/>
                <a:gd name="T19" fmla="*/ 99 h 1102"/>
                <a:gd name="T20" fmla="*/ 58 w 671"/>
                <a:gd name="T21" fmla="*/ 309 h 1102"/>
                <a:gd name="T22" fmla="*/ 100 w 671"/>
                <a:gd name="T23" fmla="*/ 381 h 1102"/>
                <a:gd name="T24" fmla="*/ 118 w 671"/>
                <a:gd name="T25" fmla="*/ 417 h 1102"/>
                <a:gd name="T26" fmla="*/ 112 w 671"/>
                <a:gd name="T27" fmla="*/ 441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12" name="Freeform 12"/>
            <p:cNvSpPr>
              <a:spLocks/>
            </p:cNvSpPr>
            <p:nvPr/>
          </p:nvSpPr>
          <p:spPr bwMode="auto">
            <a:xfrm>
              <a:off x="4128" y="1752"/>
              <a:ext cx="114" cy="552"/>
            </a:xfrm>
            <a:custGeom>
              <a:avLst/>
              <a:gdLst>
                <a:gd name="T0" fmla="*/ 114 w 645"/>
                <a:gd name="T1" fmla="*/ 0 h 3300"/>
                <a:gd name="T2" fmla="*/ 98 w 645"/>
                <a:gd name="T3" fmla="*/ 40 h 3300"/>
                <a:gd name="T4" fmla="*/ 90 w 645"/>
                <a:gd name="T5" fmla="*/ 75 h 3300"/>
                <a:gd name="T6" fmla="*/ 85 w 645"/>
                <a:gd name="T7" fmla="*/ 108 h 3300"/>
                <a:gd name="T8" fmla="*/ 80 w 645"/>
                <a:gd name="T9" fmla="*/ 123 h 3300"/>
                <a:gd name="T10" fmla="*/ 77 w 645"/>
                <a:gd name="T11" fmla="*/ 130 h 3300"/>
                <a:gd name="T12" fmla="*/ 58 w 645"/>
                <a:gd name="T13" fmla="*/ 241 h 3300"/>
                <a:gd name="T14" fmla="*/ 53 w 645"/>
                <a:gd name="T15" fmla="*/ 291 h 3300"/>
                <a:gd name="T16" fmla="*/ 32 w 645"/>
                <a:gd name="T17" fmla="*/ 349 h 3300"/>
                <a:gd name="T18" fmla="*/ 21 w 645"/>
                <a:gd name="T19" fmla="*/ 512 h 3300"/>
                <a:gd name="T20" fmla="*/ 0 w 645"/>
                <a:gd name="T21" fmla="*/ 552 h 3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5"/>
                <a:gd name="T34" fmla="*/ 0 h 3300"/>
                <a:gd name="T35" fmla="*/ 645 w 645"/>
                <a:gd name="T36" fmla="*/ 3300 h 3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5" h="3300">
                  <a:moveTo>
                    <a:pt x="645" y="0"/>
                  </a:moveTo>
                  <a:cubicBezTo>
                    <a:pt x="625" y="120"/>
                    <a:pt x="607" y="136"/>
                    <a:pt x="555" y="240"/>
                  </a:cubicBezTo>
                  <a:cubicBezTo>
                    <a:pt x="544" y="315"/>
                    <a:pt x="526" y="378"/>
                    <a:pt x="510" y="450"/>
                  </a:cubicBezTo>
                  <a:cubicBezTo>
                    <a:pt x="496" y="514"/>
                    <a:pt x="495" y="581"/>
                    <a:pt x="480" y="645"/>
                  </a:cubicBezTo>
                  <a:cubicBezTo>
                    <a:pt x="473" y="676"/>
                    <a:pt x="460" y="705"/>
                    <a:pt x="450" y="735"/>
                  </a:cubicBezTo>
                  <a:cubicBezTo>
                    <a:pt x="445" y="750"/>
                    <a:pt x="435" y="780"/>
                    <a:pt x="435" y="780"/>
                  </a:cubicBezTo>
                  <a:cubicBezTo>
                    <a:pt x="425" y="1008"/>
                    <a:pt x="433" y="1233"/>
                    <a:pt x="330" y="1440"/>
                  </a:cubicBezTo>
                  <a:cubicBezTo>
                    <a:pt x="318" y="1540"/>
                    <a:pt x="315" y="1641"/>
                    <a:pt x="300" y="1740"/>
                  </a:cubicBezTo>
                  <a:cubicBezTo>
                    <a:pt x="282" y="1858"/>
                    <a:pt x="233" y="1979"/>
                    <a:pt x="180" y="2085"/>
                  </a:cubicBezTo>
                  <a:cubicBezTo>
                    <a:pt x="116" y="2403"/>
                    <a:pt x="199" y="2743"/>
                    <a:pt x="120" y="3060"/>
                  </a:cubicBezTo>
                  <a:cubicBezTo>
                    <a:pt x="101" y="3137"/>
                    <a:pt x="0" y="3226"/>
                    <a:pt x="0" y="3300"/>
                  </a:cubicBezTo>
                </a:path>
              </a:pathLst>
            </a:custGeom>
            <a:noFill/>
            <a:ln w="57150" cmpd="sng">
              <a:solidFill>
                <a:schemeClr val="accent1"/>
              </a:solidFill>
              <a:round/>
              <a:headEnd/>
              <a:tailEnd/>
            </a:ln>
          </p:spPr>
          <p:txBody>
            <a:bodyPr/>
            <a:lstStyle/>
            <a:p>
              <a:endParaRPr lang="zh-CN" altLang="en-US"/>
            </a:p>
          </p:txBody>
        </p:sp>
        <p:sp>
          <p:nvSpPr>
            <p:cNvPr id="25613" name="Freeform 13"/>
            <p:cNvSpPr>
              <a:spLocks/>
            </p:cNvSpPr>
            <p:nvPr/>
          </p:nvSpPr>
          <p:spPr bwMode="auto">
            <a:xfrm>
              <a:off x="4146" y="1818"/>
              <a:ext cx="522" cy="378"/>
            </a:xfrm>
            <a:custGeom>
              <a:avLst/>
              <a:gdLst>
                <a:gd name="T0" fmla="*/ 522 w 1305"/>
                <a:gd name="T1" fmla="*/ 0 h 945"/>
                <a:gd name="T2" fmla="*/ 378 w 1305"/>
                <a:gd name="T3" fmla="*/ 48 h 945"/>
                <a:gd name="T4" fmla="*/ 324 w 1305"/>
                <a:gd name="T5" fmla="*/ 96 h 945"/>
                <a:gd name="T6" fmla="*/ 294 w 1305"/>
                <a:gd name="T7" fmla="*/ 108 h 945"/>
                <a:gd name="T8" fmla="*/ 258 w 1305"/>
                <a:gd name="T9" fmla="*/ 138 h 945"/>
                <a:gd name="T10" fmla="*/ 222 w 1305"/>
                <a:gd name="T11" fmla="*/ 150 h 945"/>
                <a:gd name="T12" fmla="*/ 168 w 1305"/>
                <a:gd name="T13" fmla="*/ 174 h 945"/>
                <a:gd name="T14" fmla="*/ 150 w 1305"/>
                <a:gd name="T15" fmla="*/ 186 h 945"/>
                <a:gd name="T16" fmla="*/ 126 w 1305"/>
                <a:gd name="T17" fmla="*/ 192 h 945"/>
                <a:gd name="T18" fmla="*/ 72 w 1305"/>
                <a:gd name="T19" fmla="*/ 258 h 945"/>
                <a:gd name="T20" fmla="*/ 66 w 1305"/>
                <a:gd name="T21" fmla="*/ 276 h 945"/>
                <a:gd name="T22" fmla="*/ 36 w 1305"/>
                <a:gd name="T23" fmla="*/ 312 h 945"/>
                <a:gd name="T24" fmla="*/ 18 w 1305"/>
                <a:gd name="T25" fmla="*/ 348 h 945"/>
                <a:gd name="T26" fmla="*/ 0 w 1305"/>
                <a:gd name="T27" fmla="*/ 378 h 9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5"/>
                <a:gd name="T43" fmla="*/ 0 h 945"/>
                <a:gd name="T44" fmla="*/ 1305 w 1305"/>
                <a:gd name="T45" fmla="*/ 945 h 9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5" h="945">
                  <a:moveTo>
                    <a:pt x="1305" y="0"/>
                  </a:moveTo>
                  <a:cubicBezTo>
                    <a:pt x="1212" y="23"/>
                    <a:pt x="1020" y="66"/>
                    <a:pt x="945" y="120"/>
                  </a:cubicBezTo>
                  <a:cubicBezTo>
                    <a:pt x="898" y="153"/>
                    <a:pt x="859" y="210"/>
                    <a:pt x="810" y="240"/>
                  </a:cubicBezTo>
                  <a:cubicBezTo>
                    <a:pt x="787" y="254"/>
                    <a:pt x="760" y="260"/>
                    <a:pt x="735" y="270"/>
                  </a:cubicBezTo>
                  <a:cubicBezTo>
                    <a:pt x="707" y="298"/>
                    <a:pt x="683" y="328"/>
                    <a:pt x="645" y="345"/>
                  </a:cubicBezTo>
                  <a:cubicBezTo>
                    <a:pt x="616" y="358"/>
                    <a:pt x="581" y="357"/>
                    <a:pt x="555" y="375"/>
                  </a:cubicBezTo>
                  <a:cubicBezTo>
                    <a:pt x="484" y="423"/>
                    <a:pt x="527" y="399"/>
                    <a:pt x="420" y="435"/>
                  </a:cubicBezTo>
                  <a:cubicBezTo>
                    <a:pt x="403" y="441"/>
                    <a:pt x="392" y="458"/>
                    <a:pt x="375" y="465"/>
                  </a:cubicBezTo>
                  <a:cubicBezTo>
                    <a:pt x="356" y="473"/>
                    <a:pt x="335" y="475"/>
                    <a:pt x="315" y="480"/>
                  </a:cubicBezTo>
                  <a:cubicBezTo>
                    <a:pt x="223" y="572"/>
                    <a:pt x="219" y="554"/>
                    <a:pt x="180" y="645"/>
                  </a:cubicBezTo>
                  <a:cubicBezTo>
                    <a:pt x="174" y="660"/>
                    <a:pt x="172" y="676"/>
                    <a:pt x="165" y="690"/>
                  </a:cubicBezTo>
                  <a:cubicBezTo>
                    <a:pt x="137" y="746"/>
                    <a:pt x="131" y="730"/>
                    <a:pt x="90" y="780"/>
                  </a:cubicBezTo>
                  <a:cubicBezTo>
                    <a:pt x="36" y="844"/>
                    <a:pt x="79" y="802"/>
                    <a:pt x="45" y="870"/>
                  </a:cubicBezTo>
                  <a:cubicBezTo>
                    <a:pt x="44" y="871"/>
                    <a:pt x="5" y="934"/>
                    <a:pt x="0" y="945"/>
                  </a:cubicBezTo>
                </a:path>
              </a:pathLst>
            </a:custGeom>
            <a:noFill/>
            <a:ln w="28575" cmpd="sng">
              <a:solidFill>
                <a:srgbClr val="00FF00"/>
              </a:solidFill>
              <a:round/>
              <a:headEnd/>
              <a:tailEnd/>
            </a:ln>
          </p:spPr>
          <p:txBody>
            <a:bodyPr/>
            <a:lstStyle/>
            <a:p>
              <a:endParaRPr lang="zh-CN" altLang="en-US"/>
            </a:p>
          </p:txBody>
        </p:sp>
        <p:sp>
          <p:nvSpPr>
            <p:cNvPr id="25614" name="Freeform 14"/>
            <p:cNvSpPr>
              <a:spLocks/>
            </p:cNvSpPr>
            <p:nvPr/>
          </p:nvSpPr>
          <p:spPr bwMode="auto">
            <a:xfrm>
              <a:off x="4152" y="1752"/>
              <a:ext cx="888" cy="450"/>
            </a:xfrm>
            <a:custGeom>
              <a:avLst/>
              <a:gdLst>
                <a:gd name="T0" fmla="*/ 888 w 2220"/>
                <a:gd name="T1" fmla="*/ 0 h 1125"/>
                <a:gd name="T2" fmla="*/ 858 w 2220"/>
                <a:gd name="T3" fmla="*/ 54 h 1125"/>
                <a:gd name="T4" fmla="*/ 840 w 2220"/>
                <a:gd name="T5" fmla="*/ 66 h 1125"/>
                <a:gd name="T6" fmla="*/ 780 w 2220"/>
                <a:gd name="T7" fmla="*/ 120 h 1125"/>
                <a:gd name="T8" fmla="*/ 720 w 2220"/>
                <a:gd name="T9" fmla="*/ 174 h 1125"/>
                <a:gd name="T10" fmla="*/ 702 w 2220"/>
                <a:gd name="T11" fmla="*/ 192 h 1125"/>
                <a:gd name="T12" fmla="*/ 678 w 2220"/>
                <a:gd name="T13" fmla="*/ 198 h 1125"/>
                <a:gd name="T14" fmla="*/ 594 w 2220"/>
                <a:gd name="T15" fmla="*/ 228 h 1125"/>
                <a:gd name="T16" fmla="*/ 564 w 2220"/>
                <a:gd name="T17" fmla="*/ 246 h 1125"/>
                <a:gd name="T18" fmla="*/ 462 w 2220"/>
                <a:gd name="T19" fmla="*/ 282 h 1125"/>
                <a:gd name="T20" fmla="*/ 390 w 2220"/>
                <a:gd name="T21" fmla="*/ 306 h 1125"/>
                <a:gd name="T22" fmla="*/ 222 w 2220"/>
                <a:gd name="T23" fmla="*/ 318 h 1125"/>
                <a:gd name="T24" fmla="*/ 186 w 2220"/>
                <a:gd name="T25" fmla="*/ 330 h 1125"/>
                <a:gd name="T26" fmla="*/ 168 w 2220"/>
                <a:gd name="T27" fmla="*/ 336 h 1125"/>
                <a:gd name="T28" fmla="*/ 150 w 2220"/>
                <a:gd name="T29" fmla="*/ 348 h 1125"/>
                <a:gd name="T30" fmla="*/ 96 w 2220"/>
                <a:gd name="T31" fmla="*/ 372 h 1125"/>
                <a:gd name="T32" fmla="*/ 60 w 2220"/>
                <a:gd name="T33" fmla="*/ 390 h 1125"/>
                <a:gd name="T34" fmla="*/ 0 w 2220"/>
                <a:gd name="T35" fmla="*/ 450 h 1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20"/>
                <a:gd name="T55" fmla="*/ 0 h 1125"/>
                <a:gd name="T56" fmla="*/ 2220 w 2220"/>
                <a:gd name="T57" fmla="*/ 1125 h 1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20" h="1125">
                  <a:moveTo>
                    <a:pt x="2220" y="0"/>
                  </a:moveTo>
                  <a:cubicBezTo>
                    <a:pt x="2194" y="79"/>
                    <a:pt x="2214" y="32"/>
                    <a:pt x="2145" y="135"/>
                  </a:cubicBezTo>
                  <a:cubicBezTo>
                    <a:pt x="2135" y="150"/>
                    <a:pt x="2113" y="153"/>
                    <a:pt x="2100" y="165"/>
                  </a:cubicBezTo>
                  <a:cubicBezTo>
                    <a:pt x="1932" y="316"/>
                    <a:pt x="2055" y="230"/>
                    <a:pt x="1950" y="300"/>
                  </a:cubicBezTo>
                  <a:cubicBezTo>
                    <a:pt x="1909" y="361"/>
                    <a:pt x="1855" y="390"/>
                    <a:pt x="1800" y="435"/>
                  </a:cubicBezTo>
                  <a:cubicBezTo>
                    <a:pt x="1784" y="449"/>
                    <a:pt x="1773" y="469"/>
                    <a:pt x="1755" y="480"/>
                  </a:cubicBezTo>
                  <a:cubicBezTo>
                    <a:pt x="1737" y="490"/>
                    <a:pt x="1715" y="488"/>
                    <a:pt x="1695" y="495"/>
                  </a:cubicBezTo>
                  <a:cubicBezTo>
                    <a:pt x="1625" y="518"/>
                    <a:pt x="1556" y="546"/>
                    <a:pt x="1485" y="570"/>
                  </a:cubicBezTo>
                  <a:cubicBezTo>
                    <a:pt x="1457" y="579"/>
                    <a:pt x="1436" y="602"/>
                    <a:pt x="1410" y="615"/>
                  </a:cubicBezTo>
                  <a:cubicBezTo>
                    <a:pt x="1329" y="655"/>
                    <a:pt x="1240" y="677"/>
                    <a:pt x="1155" y="705"/>
                  </a:cubicBezTo>
                  <a:cubicBezTo>
                    <a:pt x="1100" y="723"/>
                    <a:pt x="1033" y="759"/>
                    <a:pt x="975" y="765"/>
                  </a:cubicBezTo>
                  <a:cubicBezTo>
                    <a:pt x="745" y="791"/>
                    <a:pt x="885" y="778"/>
                    <a:pt x="555" y="795"/>
                  </a:cubicBezTo>
                  <a:cubicBezTo>
                    <a:pt x="525" y="805"/>
                    <a:pt x="495" y="815"/>
                    <a:pt x="465" y="825"/>
                  </a:cubicBezTo>
                  <a:cubicBezTo>
                    <a:pt x="450" y="830"/>
                    <a:pt x="435" y="835"/>
                    <a:pt x="420" y="840"/>
                  </a:cubicBezTo>
                  <a:cubicBezTo>
                    <a:pt x="403" y="846"/>
                    <a:pt x="391" y="862"/>
                    <a:pt x="375" y="870"/>
                  </a:cubicBezTo>
                  <a:cubicBezTo>
                    <a:pt x="331" y="892"/>
                    <a:pt x="284" y="908"/>
                    <a:pt x="240" y="930"/>
                  </a:cubicBezTo>
                  <a:cubicBezTo>
                    <a:pt x="124" y="988"/>
                    <a:pt x="263" y="937"/>
                    <a:pt x="150" y="975"/>
                  </a:cubicBezTo>
                  <a:cubicBezTo>
                    <a:pt x="99" y="1026"/>
                    <a:pt x="66" y="1092"/>
                    <a:pt x="0" y="1125"/>
                  </a:cubicBezTo>
                </a:path>
              </a:pathLst>
            </a:custGeom>
            <a:noFill/>
            <a:ln w="19050" cmpd="sng">
              <a:solidFill>
                <a:srgbClr val="00FF00"/>
              </a:solidFill>
              <a:round/>
              <a:headEnd/>
              <a:tailEnd/>
            </a:ln>
          </p:spPr>
          <p:txBody>
            <a:bodyPr/>
            <a:lstStyle/>
            <a:p>
              <a:endParaRPr lang="zh-CN" altLang="en-US"/>
            </a:p>
          </p:txBody>
        </p:sp>
        <p:sp>
          <p:nvSpPr>
            <p:cNvPr id="25615" name="Freeform 15"/>
            <p:cNvSpPr>
              <a:spLocks/>
            </p:cNvSpPr>
            <p:nvPr/>
          </p:nvSpPr>
          <p:spPr bwMode="auto">
            <a:xfrm>
              <a:off x="3799" y="1680"/>
              <a:ext cx="386" cy="438"/>
            </a:xfrm>
            <a:custGeom>
              <a:avLst/>
              <a:gdLst>
                <a:gd name="T0" fmla="*/ 11 w 964"/>
                <a:gd name="T1" fmla="*/ 0 h 1095"/>
                <a:gd name="T2" fmla="*/ 29 w 964"/>
                <a:gd name="T3" fmla="*/ 60 h 1095"/>
                <a:gd name="T4" fmla="*/ 95 w 964"/>
                <a:gd name="T5" fmla="*/ 132 h 1095"/>
                <a:gd name="T6" fmla="*/ 161 w 964"/>
                <a:gd name="T7" fmla="*/ 180 h 1095"/>
                <a:gd name="T8" fmla="*/ 185 w 964"/>
                <a:gd name="T9" fmla="*/ 210 h 1095"/>
                <a:gd name="T10" fmla="*/ 197 w 964"/>
                <a:gd name="T11" fmla="*/ 228 h 1095"/>
                <a:gd name="T12" fmla="*/ 215 w 964"/>
                <a:gd name="T13" fmla="*/ 234 h 1095"/>
                <a:gd name="T14" fmla="*/ 233 w 964"/>
                <a:gd name="T15" fmla="*/ 246 h 1095"/>
                <a:gd name="T16" fmla="*/ 257 w 964"/>
                <a:gd name="T17" fmla="*/ 282 h 1095"/>
                <a:gd name="T18" fmla="*/ 263 w 964"/>
                <a:gd name="T19" fmla="*/ 300 h 1095"/>
                <a:gd name="T20" fmla="*/ 299 w 964"/>
                <a:gd name="T21" fmla="*/ 324 h 1095"/>
                <a:gd name="T22" fmla="*/ 335 w 964"/>
                <a:gd name="T23" fmla="*/ 336 h 1095"/>
                <a:gd name="T24" fmla="*/ 383 w 964"/>
                <a:gd name="T25" fmla="*/ 426 h 1095"/>
                <a:gd name="T26" fmla="*/ 365 w 964"/>
                <a:gd name="T27" fmla="*/ 408 h 1095"/>
                <a:gd name="T28" fmla="*/ 359 w 964"/>
                <a:gd name="T29" fmla="*/ 438 h 10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4"/>
                <a:gd name="T46" fmla="*/ 0 h 1095"/>
                <a:gd name="T47" fmla="*/ 964 w 964"/>
                <a:gd name="T48" fmla="*/ 1095 h 10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4" h="1095">
                  <a:moveTo>
                    <a:pt x="27" y="0"/>
                  </a:moveTo>
                  <a:cubicBezTo>
                    <a:pt x="0" y="80"/>
                    <a:pt x="15" y="93"/>
                    <a:pt x="72" y="150"/>
                  </a:cubicBezTo>
                  <a:cubicBezTo>
                    <a:pt x="104" y="246"/>
                    <a:pt x="144" y="299"/>
                    <a:pt x="237" y="330"/>
                  </a:cubicBezTo>
                  <a:cubicBezTo>
                    <a:pt x="294" y="373"/>
                    <a:pt x="351" y="399"/>
                    <a:pt x="402" y="450"/>
                  </a:cubicBezTo>
                  <a:cubicBezTo>
                    <a:pt x="431" y="538"/>
                    <a:pt x="394" y="457"/>
                    <a:pt x="462" y="525"/>
                  </a:cubicBezTo>
                  <a:cubicBezTo>
                    <a:pt x="475" y="538"/>
                    <a:pt x="478" y="559"/>
                    <a:pt x="492" y="570"/>
                  </a:cubicBezTo>
                  <a:cubicBezTo>
                    <a:pt x="504" y="580"/>
                    <a:pt x="523" y="578"/>
                    <a:pt x="537" y="585"/>
                  </a:cubicBezTo>
                  <a:cubicBezTo>
                    <a:pt x="553" y="593"/>
                    <a:pt x="567" y="605"/>
                    <a:pt x="582" y="615"/>
                  </a:cubicBezTo>
                  <a:cubicBezTo>
                    <a:pt x="602" y="645"/>
                    <a:pt x="631" y="671"/>
                    <a:pt x="642" y="705"/>
                  </a:cubicBezTo>
                  <a:cubicBezTo>
                    <a:pt x="647" y="720"/>
                    <a:pt x="646" y="739"/>
                    <a:pt x="657" y="750"/>
                  </a:cubicBezTo>
                  <a:cubicBezTo>
                    <a:pt x="682" y="775"/>
                    <a:pt x="717" y="790"/>
                    <a:pt x="747" y="810"/>
                  </a:cubicBezTo>
                  <a:cubicBezTo>
                    <a:pt x="773" y="828"/>
                    <a:pt x="837" y="840"/>
                    <a:pt x="837" y="840"/>
                  </a:cubicBezTo>
                  <a:cubicBezTo>
                    <a:pt x="896" y="928"/>
                    <a:pt x="925" y="968"/>
                    <a:pt x="957" y="1065"/>
                  </a:cubicBezTo>
                  <a:cubicBezTo>
                    <a:pt x="964" y="1085"/>
                    <a:pt x="927" y="1035"/>
                    <a:pt x="912" y="1020"/>
                  </a:cubicBezTo>
                  <a:cubicBezTo>
                    <a:pt x="884" y="937"/>
                    <a:pt x="897" y="959"/>
                    <a:pt x="897" y="1095"/>
                  </a:cubicBezTo>
                </a:path>
              </a:pathLst>
            </a:custGeom>
            <a:noFill/>
            <a:ln w="28575" cmpd="sng">
              <a:solidFill>
                <a:srgbClr val="00FF00"/>
              </a:solidFill>
              <a:round/>
              <a:headEnd/>
              <a:tailEnd/>
            </a:ln>
          </p:spPr>
          <p:txBody>
            <a:bodyPr/>
            <a:lstStyle/>
            <a:p>
              <a:endParaRPr lang="zh-CN" altLang="en-US"/>
            </a:p>
          </p:txBody>
        </p:sp>
        <p:sp>
          <p:nvSpPr>
            <p:cNvPr id="25616" name="Freeform 16"/>
            <p:cNvSpPr>
              <a:spLocks/>
            </p:cNvSpPr>
            <p:nvPr/>
          </p:nvSpPr>
          <p:spPr bwMode="auto">
            <a:xfrm>
              <a:off x="3396" y="1734"/>
              <a:ext cx="728" cy="612"/>
            </a:xfrm>
            <a:custGeom>
              <a:avLst/>
              <a:gdLst>
                <a:gd name="T0" fmla="*/ 0 w 1821"/>
                <a:gd name="T1" fmla="*/ 0 h 1530"/>
                <a:gd name="T2" fmla="*/ 144 w 1821"/>
                <a:gd name="T3" fmla="*/ 66 h 1530"/>
                <a:gd name="T4" fmla="*/ 174 w 1821"/>
                <a:gd name="T5" fmla="*/ 96 h 1530"/>
                <a:gd name="T6" fmla="*/ 246 w 1821"/>
                <a:gd name="T7" fmla="*/ 126 h 1530"/>
                <a:gd name="T8" fmla="*/ 354 w 1821"/>
                <a:gd name="T9" fmla="*/ 222 h 1530"/>
                <a:gd name="T10" fmla="*/ 378 w 1821"/>
                <a:gd name="T11" fmla="*/ 204 h 1530"/>
                <a:gd name="T12" fmla="*/ 456 w 1821"/>
                <a:gd name="T13" fmla="*/ 210 h 1530"/>
                <a:gd name="T14" fmla="*/ 546 w 1821"/>
                <a:gd name="T15" fmla="*/ 270 h 1530"/>
                <a:gd name="T16" fmla="*/ 594 w 1821"/>
                <a:gd name="T17" fmla="*/ 312 h 1530"/>
                <a:gd name="T18" fmla="*/ 600 w 1821"/>
                <a:gd name="T19" fmla="*/ 330 h 1530"/>
                <a:gd name="T20" fmla="*/ 672 w 1821"/>
                <a:gd name="T21" fmla="*/ 408 h 1530"/>
                <a:gd name="T22" fmla="*/ 696 w 1821"/>
                <a:gd name="T23" fmla="*/ 444 h 1530"/>
                <a:gd name="T24" fmla="*/ 708 w 1821"/>
                <a:gd name="T25" fmla="*/ 462 h 1530"/>
                <a:gd name="T26" fmla="*/ 714 w 1821"/>
                <a:gd name="T27" fmla="*/ 486 h 1530"/>
                <a:gd name="T28" fmla="*/ 726 w 1821"/>
                <a:gd name="T29" fmla="*/ 504 h 1530"/>
                <a:gd name="T30" fmla="*/ 720 w 1821"/>
                <a:gd name="T31" fmla="*/ 612 h 15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1"/>
                <a:gd name="T49" fmla="*/ 0 h 1530"/>
                <a:gd name="T50" fmla="*/ 1821 w 1821"/>
                <a:gd name="T51" fmla="*/ 1530 h 15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1" h="1530">
                  <a:moveTo>
                    <a:pt x="0" y="0"/>
                  </a:moveTo>
                  <a:cubicBezTo>
                    <a:pt x="132" y="26"/>
                    <a:pt x="248" y="91"/>
                    <a:pt x="360" y="165"/>
                  </a:cubicBezTo>
                  <a:cubicBezTo>
                    <a:pt x="389" y="185"/>
                    <a:pt x="407" y="218"/>
                    <a:pt x="435" y="240"/>
                  </a:cubicBezTo>
                  <a:cubicBezTo>
                    <a:pt x="487" y="280"/>
                    <a:pt x="552" y="302"/>
                    <a:pt x="615" y="315"/>
                  </a:cubicBezTo>
                  <a:cubicBezTo>
                    <a:pt x="701" y="401"/>
                    <a:pt x="788" y="482"/>
                    <a:pt x="885" y="555"/>
                  </a:cubicBezTo>
                  <a:cubicBezTo>
                    <a:pt x="905" y="540"/>
                    <a:pt x="920" y="513"/>
                    <a:pt x="945" y="510"/>
                  </a:cubicBezTo>
                  <a:cubicBezTo>
                    <a:pt x="1010" y="502"/>
                    <a:pt x="1076" y="513"/>
                    <a:pt x="1140" y="525"/>
                  </a:cubicBezTo>
                  <a:cubicBezTo>
                    <a:pt x="1203" y="537"/>
                    <a:pt x="1276" y="645"/>
                    <a:pt x="1365" y="675"/>
                  </a:cubicBezTo>
                  <a:cubicBezTo>
                    <a:pt x="1405" y="705"/>
                    <a:pt x="1455" y="738"/>
                    <a:pt x="1485" y="780"/>
                  </a:cubicBezTo>
                  <a:cubicBezTo>
                    <a:pt x="1494" y="793"/>
                    <a:pt x="1493" y="811"/>
                    <a:pt x="1500" y="825"/>
                  </a:cubicBezTo>
                  <a:cubicBezTo>
                    <a:pt x="1544" y="914"/>
                    <a:pt x="1583" y="988"/>
                    <a:pt x="1680" y="1020"/>
                  </a:cubicBezTo>
                  <a:cubicBezTo>
                    <a:pt x="1700" y="1050"/>
                    <a:pt x="1720" y="1080"/>
                    <a:pt x="1740" y="1110"/>
                  </a:cubicBezTo>
                  <a:cubicBezTo>
                    <a:pt x="1750" y="1125"/>
                    <a:pt x="1770" y="1155"/>
                    <a:pt x="1770" y="1155"/>
                  </a:cubicBezTo>
                  <a:cubicBezTo>
                    <a:pt x="1775" y="1175"/>
                    <a:pt x="1777" y="1196"/>
                    <a:pt x="1785" y="1215"/>
                  </a:cubicBezTo>
                  <a:cubicBezTo>
                    <a:pt x="1792" y="1232"/>
                    <a:pt x="1814" y="1242"/>
                    <a:pt x="1815" y="1260"/>
                  </a:cubicBezTo>
                  <a:cubicBezTo>
                    <a:pt x="1821" y="1350"/>
                    <a:pt x="1800" y="1440"/>
                    <a:pt x="1800" y="1530"/>
                  </a:cubicBezTo>
                </a:path>
              </a:pathLst>
            </a:custGeom>
            <a:noFill/>
            <a:ln w="19050" cmpd="sng">
              <a:solidFill>
                <a:srgbClr val="00FF00"/>
              </a:solidFill>
              <a:round/>
              <a:headEnd/>
              <a:tailEnd/>
            </a:ln>
          </p:spPr>
          <p:txBody>
            <a:bodyPr/>
            <a:lstStyle/>
            <a:p>
              <a:endParaRPr lang="zh-CN" altLang="en-US"/>
            </a:p>
          </p:txBody>
        </p:sp>
        <p:sp>
          <p:nvSpPr>
            <p:cNvPr id="25617" name="Freeform 17"/>
            <p:cNvSpPr>
              <a:spLocks/>
            </p:cNvSpPr>
            <p:nvPr/>
          </p:nvSpPr>
          <p:spPr bwMode="auto">
            <a:xfrm>
              <a:off x="4110" y="1758"/>
              <a:ext cx="1302" cy="600"/>
            </a:xfrm>
            <a:custGeom>
              <a:avLst/>
              <a:gdLst>
                <a:gd name="T0" fmla="*/ 1302 w 3255"/>
                <a:gd name="T1" fmla="*/ 0 h 1500"/>
                <a:gd name="T2" fmla="*/ 1176 w 3255"/>
                <a:gd name="T3" fmla="*/ 126 h 1500"/>
                <a:gd name="T4" fmla="*/ 1140 w 3255"/>
                <a:gd name="T5" fmla="*/ 162 h 1500"/>
                <a:gd name="T6" fmla="*/ 1086 w 3255"/>
                <a:gd name="T7" fmla="*/ 198 h 1500"/>
                <a:gd name="T8" fmla="*/ 1056 w 3255"/>
                <a:gd name="T9" fmla="*/ 222 h 1500"/>
                <a:gd name="T10" fmla="*/ 972 w 3255"/>
                <a:gd name="T11" fmla="*/ 246 h 1500"/>
                <a:gd name="T12" fmla="*/ 846 w 3255"/>
                <a:gd name="T13" fmla="*/ 306 h 1500"/>
                <a:gd name="T14" fmla="*/ 618 w 3255"/>
                <a:gd name="T15" fmla="*/ 390 h 1500"/>
                <a:gd name="T16" fmla="*/ 522 w 3255"/>
                <a:gd name="T17" fmla="*/ 426 h 1500"/>
                <a:gd name="T18" fmla="*/ 240 w 3255"/>
                <a:gd name="T19" fmla="*/ 468 h 1500"/>
                <a:gd name="T20" fmla="*/ 156 w 3255"/>
                <a:gd name="T21" fmla="*/ 516 h 1500"/>
                <a:gd name="T22" fmla="*/ 66 w 3255"/>
                <a:gd name="T23" fmla="*/ 558 h 1500"/>
                <a:gd name="T24" fmla="*/ 0 w 3255"/>
                <a:gd name="T25" fmla="*/ 600 h 15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55"/>
                <a:gd name="T40" fmla="*/ 0 h 1500"/>
                <a:gd name="T41" fmla="*/ 3255 w 3255"/>
                <a:gd name="T42" fmla="*/ 1500 h 15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55" h="1500">
                  <a:moveTo>
                    <a:pt x="3255" y="0"/>
                  </a:moveTo>
                  <a:cubicBezTo>
                    <a:pt x="3156" y="115"/>
                    <a:pt x="3046" y="209"/>
                    <a:pt x="2940" y="315"/>
                  </a:cubicBezTo>
                  <a:cubicBezTo>
                    <a:pt x="2828" y="427"/>
                    <a:pt x="2956" y="334"/>
                    <a:pt x="2850" y="405"/>
                  </a:cubicBezTo>
                  <a:cubicBezTo>
                    <a:pt x="2809" y="466"/>
                    <a:pt x="2783" y="472"/>
                    <a:pt x="2715" y="495"/>
                  </a:cubicBezTo>
                  <a:cubicBezTo>
                    <a:pt x="2690" y="515"/>
                    <a:pt x="2668" y="539"/>
                    <a:pt x="2640" y="555"/>
                  </a:cubicBezTo>
                  <a:cubicBezTo>
                    <a:pt x="2579" y="589"/>
                    <a:pt x="2494" y="587"/>
                    <a:pt x="2430" y="615"/>
                  </a:cubicBezTo>
                  <a:cubicBezTo>
                    <a:pt x="2317" y="663"/>
                    <a:pt x="2237" y="741"/>
                    <a:pt x="2115" y="765"/>
                  </a:cubicBezTo>
                  <a:cubicBezTo>
                    <a:pt x="1937" y="854"/>
                    <a:pt x="1736" y="918"/>
                    <a:pt x="1545" y="975"/>
                  </a:cubicBezTo>
                  <a:cubicBezTo>
                    <a:pt x="1461" y="1000"/>
                    <a:pt x="1388" y="1037"/>
                    <a:pt x="1305" y="1065"/>
                  </a:cubicBezTo>
                  <a:cubicBezTo>
                    <a:pt x="1078" y="1141"/>
                    <a:pt x="836" y="1158"/>
                    <a:pt x="600" y="1170"/>
                  </a:cubicBezTo>
                  <a:cubicBezTo>
                    <a:pt x="528" y="1206"/>
                    <a:pt x="461" y="1254"/>
                    <a:pt x="390" y="1290"/>
                  </a:cubicBezTo>
                  <a:cubicBezTo>
                    <a:pt x="317" y="1327"/>
                    <a:pt x="237" y="1355"/>
                    <a:pt x="165" y="1395"/>
                  </a:cubicBezTo>
                  <a:cubicBezTo>
                    <a:pt x="112" y="1424"/>
                    <a:pt x="64" y="1500"/>
                    <a:pt x="0" y="1500"/>
                  </a:cubicBezTo>
                </a:path>
              </a:pathLst>
            </a:custGeom>
            <a:noFill/>
            <a:ln w="3175" cmpd="sng">
              <a:solidFill>
                <a:srgbClr val="00FF00"/>
              </a:solidFill>
              <a:round/>
              <a:headEnd/>
              <a:tailEnd/>
            </a:ln>
          </p:spPr>
          <p:txBody>
            <a:bodyPr/>
            <a:lstStyle/>
            <a:p>
              <a:endParaRPr lang="zh-CN" altLang="en-US"/>
            </a:p>
          </p:txBody>
        </p:sp>
        <p:sp>
          <p:nvSpPr>
            <p:cNvPr id="25618" name="Freeform 18"/>
            <p:cNvSpPr>
              <a:spLocks/>
            </p:cNvSpPr>
            <p:nvPr/>
          </p:nvSpPr>
          <p:spPr bwMode="auto">
            <a:xfrm>
              <a:off x="2958" y="1734"/>
              <a:ext cx="1152" cy="630"/>
            </a:xfrm>
            <a:custGeom>
              <a:avLst/>
              <a:gdLst>
                <a:gd name="T0" fmla="*/ 0 w 2880"/>
                <a:gd name="T1" fmla="*/ 0 h 1575"/>
                <a:gd name="T2" fmla="*/ 150 w 2880"/>
                <a:gd name="T3" fmla="*/ 24 h 1575"/>
                <a:gd name="T4" fmla="*/ 228 w 2880"/>
                <a:gd name="T5" fmla="*/ 54 h 1575"/>
                <a:gd name="T6" fmla="*/ 246 w 2880"/>
                <a:gd name="T7" fmla="*/ 72 h 1575"/>
                <a:gd name="T8" fmla="*/ 270 w 2880"/>
                <a:gd name="T9" fmla="*/ 78 h 1575"/>
                <a:gd name="T10" fmla="*/ 342 w 2880"/>
                <a:gd name="T11" fmla="*/ 102 h 1575"/>
                <a:gd name="T12" fmla="*/ 420 w 2880"/>
                <a:gd name="T13" fmla="*/ 132 h 1575"/>
                <a:gd name="T14" fmla="*/ 492 w 2880"/>
                <a:gd name="T15" fmla="*/ 162 h 1575"/>
                <a:gd name="T16" fmla="*/ 528 w 2880"/>
                <a:gd name="T17" fmla="*/ 216 h 1575"/>
                <a:gd name="T18" fmla="*/ 570 w 2880"/>
                <a:gd name="T19" fmla="*/ 306 h 1575"/>
                <a:gd name="T20" fmla="*/ 576 w 2880"/>
                <a:gd name="T21" fmla="*/ 324 h 1575"/>
                <a:gd name="T22" fmla="*/ 678 w 2880"/>
                <a:gd name="T23" fmla="*/ 336 h 1575"/>
                <a:gd name="T24" fmla="*/ 822 w 2880"/>
                <a:gd name="T25" fmla="*/ 384 h 1575"/>
                <a:gd name="T26" fmla="*/ 954 w 2880"/>
                <a:gd name="T27" fmla="*/ 468 h 1575"/>
                <a:gd name="T28" fmla="*/ 984 w 2880"/>
                <a:gd name="T29" fmla="*/ 462 h 1575"/>
                <a:gd name="T30" fmla="*/ 1026 w 2880"/>
                <a:gd name="T31" fmla="*/ 498 h 1575"/>
                <a:gd name="T32" fmla="*/ 1068 w 2880"/>
                <a:gd name="T33" fmla="*/ 552 h 1575"/>
                <a:gd name="T34" fmla="*/ 1080 w 2880"/>
                <a:gd name="T35" fmla="*/ 570 h 1575"/>
                <a:gd name="T36" fmla="*/ 1098 w 2880"/>
                <a:gd name="T37" fmla="*/ 576 h 1575"/>
                <a:gd name="T38" fmla="*/ 1134 w 2880"/>
                <a:gd name="T39" fmla="*/ 606 h 1575"/>
                <a:gd name="T40" fmla="*/ 1152 w 2880"/>
                <a:gd name="T41" fmla="*/ 630 h 15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80"/>
                <a:gd name="T64" fmla="*/ 0 h 1575"/>
                <a:gd name="T65" fmla="*/ 2880 w 2880"/>
                <a:gd name="T66" fmla="*/ 1575 h 15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80" h="1575">
                  <a:moveTo>
                    <a:pt x="0" y="0"/>
                  </a:moveTo>
                  <a:cubicBezTo>
                    <a:pt x="129" y="22"/>
                    <a:pt x="244" y="48"/>
                    <a:pt x="375" y="60"/>
                  </a:cubicBezTo>
                  <a:cubicBezTo>
                    <a:pt x="435" y="100"/>
                    <a:pt x="501" y="112"/>
                    <a:pt x="570" y="135"/>
                  </a:cubicBezTo>
                  <a:cubicBezTo>
                    <a:pt x="585" y="150"/>
                    <a:pt x="597" y="169"/>
                    <a:pt x="615" y="180"/>
                  </a:cubicBezTo>
                  <a:cubicBezTo>
                    <a:pt x="633" y="190"/>
                    <a:pt x="655" y="188"/>
                    <a:pt x="675" y="195"/>
                  </a:cubicBezTo>
                  <a:cubicBezTo>
                    <a:pt x="735" y="215"/>
                    <a:pt x="795" y="235"/>
                    <a:pt x="855" y="255"/>
                  </a:cubicBezTo>
                  <a:cubicBezTo>
                    <a:pt x="916" y="275"/>
                    <a:pt x="993" y="301"/>
                    <a:pt x="1050" y="330"/>
                  </a:cubicBezTo>
                  <a:cubicBezTo>
                    <a:pt x="1116" y="363"/>
                    <a:pt x="1154" y="390"/>
                    <a:pt x="1230" y="405"/>
                  </a:cubicBezTo>
                  <a:cubicBezTo>
                    <a:pt x="1279" y="466"/>
                    <a:pt x="1293" y="474"/>
                    <a:pt x="1320" y="540"/>
                  </a:cubicBezTo>
                  <a:cubicBezTo>
                    <a:pt x="1354" y="625"/>
                    <a:pt x="1370" y="691"/>
                    <a:pt x="1425" y="765"/>
                  </a:cubicBezTo>
                  <a:cubicBezTo>
                    <a:pt x="1430" y="780"/>
                    <a:pt x="1426" y="803"/>
                    <a:pt x="1440" y="810"/>
                  </a:cubicBezTo>
                  <a:cubicBezTo>
                    <a:pt x="1456" y="818"/>
                    <a:pt x="1694" y="840"/>
                    <a:pt x="1695" y="840"/>
                  </a:cubicBezTo>
                  <a:cubicBezTo>
                    <a:pt x="1813" y="887"/>
                    <a:pt x="1935" y="920"/>
                    <a:pt x="2055" y="960"/>
                  </a:cubicBezTo>
                  <a:cubicBezTo>
                    <a:pt x="2176" y="1050"/>
                    <a:pt x="2234" y="1120"/>
                    <a:pt x="2385" y="1170"/>
                  </a:cubicBezTo>
                  <a:cubicBezTo>
                    <a:pt x="2410" y="1165"/>
                    <a:pt x="2435" y="1152"/>
                    <a:pt x="2460" y="1155"/>
                  </a:cubicBezTo>
                  <a:cubicBezTo>
                    <a:pt x="2485" y="1158"/>
                    <a:pt x="2560" y="1239"/>
                    <a:pt x="2565" y="1245"/>
                  </a:cubicBezTo>
                  <a:cubicBezTo>
                    <a:pt x="2602" y="1289"/>
                    <a:pt x="2635" y="1335"/>
                    <a:pt x="2670" y="1380"/>
                  </a:cubicBezTo>
                  <a:cubicBezTo>
                    <a:pt x="2681" y="1394"/>
                    <a:pt x="2686" y="1414"/>
                    <a:pt x="2700" y="1425"/>
                  </a:cubicBezTo>
                  <a:cubicBezTo>
                    <a:pt x="2712" y="1435"/>
                    <a:pt x="2730" y="1435"/>
                    <a:pt x="2745" y="1440"/>
                  </a:cubicBezTo>
                  <a:cubicBezTo>
                    <a:pt x="2751" y="1446"/>
                    <a:pt x="2826" y="1506"/>
                    <a:pt x="2835" y="1515"/>
                  </a:cubicBezTo>
                  <a:cubicBezTo>
                    <a:pt x="2853" y="1533"/>
                    <a:pt x="2862" y="1557"/>
                    <a:pt x="2880" y="1575"/>
                  </a:cubicBezTo>
                </a:path>
              </a:pathLst>
            </a:custGeom>
            <a:noFill/>
            <a:ln w="6350" cmpd="sng">
              <a:solidFill>
                <a:srgbClr val="00FF00"/>
              </a:solidFill>
              <a:round/>
              <a:headEnd/>
              <a:tailEnd/>
            </a:ln>
          </p:spPr>
          <p:txBody>
            <a:bodyPr/>
            <a:lstStyle/>
            <a:p>
              <a:endParaRPr lang="zh-CN" altLang="en-US"/>
            </a:p>
          </p:txBody>
        </p:sp>
        <p:sp>
          <p:nvSpPr>
            <p:cNvPr id="25619" name="Freeform 19"/>
            <p:cNvSpPr>
              <a:spLocks/>
            </p:cNvSpPr>
            <p:nvPr/>
          </p:nvSpPr>
          <p:spPr bwMode="auto">
            <a:xfrm flipH="1">
              <a:off x="3648" y="1714"/>
              <a:ext cx="582" cy="974"/>
            </a:xfrm>
            <a:custGeom>
              <a:avLst/>
              <a:gdLst>
                <a:gd name="T0" fmla="*/ 0 w 1101"/>
                <a:gd name="T1" fmla="*/ 0 h 3195"/>
                <a:gd name="T2" fmla="*/ 111 w 1101"/>
                <a:gd name="T3" fmla="*/ 18 h 3195"/>
                <a:gd name="T4" fmla="*/ 143 w 1101"/>
                <a:gd name="T5" fmla="*/ 46 h 3195"/>
                <a:gd name="T6" fmla="*/ 151 w 1101"/>
                <a:gd name="T7" fmla="*/ 59 h 3195"/>
                <a:gd name="T8" fmla="*/ 167 w 1101"/>
                <a:gd name="T9" fmla="*/ 73 h 3195"/>
                <a:gd name="T10" fmla="*/ 190 w 1101"/>
                <a:gd name="T11" fmla="*/ 114 h 3195"/>
                <a:gd name="T12" fmla="*/ 222 w 1101"/>
                <a:gd name="T13" fmla="*/ 155 h 3195"/>
                <a:gd name="T14" fmla="*/ 270 w 1101"/>
                <a:gd name="T15" fmla="*/ 197 h 3195"/>
                <a:gd name="T16" fmla="*/ 293 w 1101"/>
                <a:gd name="T17" fmla="*/ 229 h 3195"/>
                <a:gd name="T18" fmla="*/ 317 w 1101"/>
                <a:gd name="T19" fmla="*/ 247 h 3195"/>
                <a:gd name="T20" fmla="*/ 341 w 1101"/>
                <a:gd name="T21" fmla="*/ 274 h 3195"/>
                <a:gd name="T22" fmla="*/ 365 w 1101"/>
                <a:gd name="T23" fmla="*/ 329 h 3195"/>
                <a:gd name="T24" fmla="*/ 389 w 1101"/>
                <a:gd name="T25" fmla="*/ 375 h 3195"/>
                <a:gd name="T26" fmla="*/ 420 w 1101"/>
                <a:gd name="T27" fmla="*/ 480 h 3195"/>
                <a:gd name="T28" fmla="*/ 452 w 1101"/>
                <a:gd name="T29" fmla="*/ 544 h 3195"/>
                <a:gd name="T30" fmla="*/ 476 w 1101"/>
                <a:gd name="T31" fmla="*/ 576 h 3195"/>
                <a:gd name="T32" fmla="*/ 500 w 1101"/>
                <a:gd name="T33" fmla="*/ 645 h 3195"/>
                <a:gd name="T34" fmla="*/ 531 w 1101"/>
                <a:gd name="T35" fmla="*/ 892 h 3195"/>
                <a:gd name="T36" fmla="*/ 563 w 1101"/>
                <a:gd name="T37" fmla="*/ 937 h 3195"/>
                <a:gd name="T38" fmla="*/ 579 w 1101"/>
                <a:gd name="T39" fmla="*/ 951 h 3195"/>
                <a:gd name="T40" fmla="*/ 579 w 1101"/>
                <a:gd name="T41" fmla="*/ 974 h 3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1"/>
                <a:gd name="T64" fmla="*/ 0 h 3195"/>
                <a:gd name="T65" fmla="*/ 1101 w 1101"/>
                <a:gd name="T66" fmla="*/ 3195 h 3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1" h="3195">
                  <a:moveTo>
                    <a:pt x="0" y="0"/>
                  </a:moveTo>
                  <a:cubicBezTo>
                    <a:pt x="96" y="12"/>
                    <a:pt x="135" y="10"/>
                    <a:pt x="210" y="60"/>
                  </a:cubicBezTo>
                  <a:cubicBezTo>
                    <a:pt x="246" y="167"/>
                    <a:pt x="195" y="38"/>
                    <a:pt x="270" y="150"/>
                  </a:cubicBezTo>
                  <a:cubicBezTo>
                    <a:pt x="279" y="163"/>
                    <a:pt x="278" y="181"/>
                    <a:pt x="285" y="195"/>
                  </a:cubicBezTo>
                  <a:cubicBezTo>
                    <a:pt x="293" y="211"/>
                    <a:pt x="308" y="224"/>
                    <a:pt x="315" y="240"/>
                  </a:cubicBezTo>
                  <a:cubicBezTo>
                    <a:pt x="334" y="283"/>
                    <a:pt x="339" y="333"/>
                    <a:pt x="360" y="375"/>
                  </a:cubicBezTo>
                  <a:cubicBezTo>
                    <a:pt x="382" y="419"/>
                    <a:pt x="406" y="462"/>
                    <a:pt x="420" y="510"/>
                  </a:cubicBezTo>
                  <a:cubicBezTo>
                    <a:pt x="445" y="593"/>
                    <a:pt x="421" y="615"/>
                    <a:pt x="510" y="645"/>
                  </a:cubicBezTo>
                  <a:cubicBezTo>
                    <a:pt x="619" y="809"/>
                    <a:pt x="458" y="556"/>
                    <a:pt x="555" y="750"/>
                  </a:cubicBezTo>
                  <a:cubicBezTo>
                    <a:pt x="566" y="772"/>
                    <a:pt x="585" y="790"/>
                    <a:pt x="600" y="810"/>
                  </a:cubicBezTo>
                  <a:cubicBezTo>
                    <a:pt x="655" y="974"/>
                    <a:pt x="567" y="726"/>
                    <a:pt x="645" y="900"/>
                  </a:cubicBezTo>
                  <a:cubicBezTo>
                    <a:pt x="692" y="1005"/>
                    <a:pt x="663" y="972"/>
                    <a:pt x="690" y="1080"/>
                  </a:cubicBezTo>
                  <a:cubicBezTo>
                    <a:pt x="710" y="1160"/>
                    <a:pt x="723" y="1159"/>
                    <a:pt x="735" y="1230"/>
                  </a:cubicBezTo>
                  <a:cubicBezTo>
                    <a:pt x="754" y="1344"/>
                    <a:pt x="763" y="1463"/>
                    <a:pt x="795" y="1575"/>
                  </a:cubicBezTo>
                  <a:cubicBezTo>
                    <a:pt x="815" y="1644"/>
                    <a:pt x="830" y="1718"/>
                    <a:pt x="855" y="1785"/>
                  </a:cubicBezTo>
                  <a:cubicBezTo>
                    <a:pt x="903" y="1913"/>
                    <a:pt x="870" y="1786"/>
                    <a:pt x="900" y="1890"/>
                  </a:cubicBezTo>
                  <a:cubicBezTo>
                    <a:pt x="921" y="1964"/>
                    <a:pt x="930" y="2040"/>
                    <a:pt x="945" y="2115"/>
                  </a:cubicBezTo>
                  <a:cubicBezTo>
                    <a:pt x="954" y="2303"/>
                    <a:pt x="924" y="2803"/>
                    <a:pt x="1005" y="2925"/>
                  </a:cubicBezTo>
                  <a:cubicBezTo>
                    <a:pt x="1018" y="2979"/>
                    <a:pt x="1040" y="3026"/>
                    <a:pt x="1065" y="3075"/>
                  </a:cubicBezTo>
                  <a:cubicBezTo>
                    <a:pt x="1073" y="3091"/>
                    <a:pt x="1091" y="3103"/>
                    <a:pt x="1095" y="3120"/>
                  </a:cubicBezTo>
                  <a:cubicBezTo>
                    <a:pt x="1101" y="3144"/>
                    <a:pt x="1095" y="3170"/>
                    <a:pt x="1095" y="3195"/>
                  </a:cubicBezTo>
                </a:path>
              </a:pathLst>
            </a:custGeom>
            <a:noFill/>
            <a:ln w="12700" cmpd="sng">
              <a:solidFill>
                <a:srgbClr val="000080"/>
              </a:solidFill>
              <a:round/>
              <a:headEnd/>
              <a:tailEnd/>
            </a:ln>
          </p:spPr>
          <p:txBody>
            <a:bodyPr/>
            <a:lstStyle/>
            <a:p>
              <a:endParaRPr lang="zh-CN" altLang="en-US"/>
            </a:p>
          </p:txBody>
        </p:sp>
        <p:sp>
          <p:nvSpPr>
            <p:cNvPr id="25620" name="Freeform 20"/>
            <p:cNvSpPr>
              <a:spLocks/>
            </p:cNvSpPr>
            <p:nvPr/>
          </p:nvSpPr>
          <p:spPr bwMode="auto">
            <a:xfrm>
              <a:off x="4248" y="1738"/>
              <a:ext cx="120" cy="758"/>
            </a:xfrm>
            <a:custGeom>
              <a:avLst/>
              <a:gdLst>
                <a:gd name="T0" fmla="*/ 0 w 1101"/>
                <a:gd name="T1" fmla="*/ 0 h 3195"/>
                <a:gd name="T2" fmla="*/ 23 w 1101"/>
                <a:gd name="T3" fmla="*/ 14 h 3195"/>
                <a:gd name="T4" fmla="*/ 29 w 1101"/>
                <a:gd name="T5" fmla="*/ 36 h 3195"/>
                <a:gd name="T6" fmla="*/ 31 w 1101"/>
                <a:gd name="T7" fmla="*/ 46 h 3195"/>
                <a:gd name="T8" fmla="*/ 34 w 1101"/>
                <a:gd name="T9" fmla="*/ 57 h 3195"/>
                <a:gd name="T10" fmla="*/ 39 w 1101"/>
                <a:gd name="T11" fmla="*/ 89 h 3195"/>
                <a:gd name="T12" fmla="*/ 46 w 1101"/>
                <a:gd name="T13" fmla="*/ 121 h 3195"/>
                <a:gd name="T14" fmla="*/ 56 w 1101"/>
                <a:gd name="T15" fmla="*/ 153 h 3195"/>
                <a:gd name="T16" fmla="*/ 60 w 1101"/>
                <a:gd name="T17" fmla="*/ 178 h 3195"/>
                <a:gd name="T18" fmla="*/ 65 w 1101"/>
                <a:gd name="T19" fmla="*/ 192 h 3195"/>
                <a:gd name="T20" fmla="*/ 70 w 1101"/>
                <a:gd name="T21" fmla="*/ 214 h 3195"/>
                <a:gd name="T22" fmla="*/ 75 w 1101"/>
                <a:gd name="T23" fmla="*/ 256 h 3195"/>
                <a:gd name="T24" fmla="*/ 80 w 1101"/>
                <a:gd name="T25" fmla="*/ 292 h 3195"/>
                <a:gd name="T26" fmla="*/ 87 w 1101"/>
                <a:gd name="T27" fmla="*/ 374 h 3195"/>
                <a:gd name="T28" fmla="*/ 93 w 1101"/>
                <a:gd name="T29" fmla="*/ 423 h 3195"/>
                <a:gd name="T30" fmla="*/ 98 w 1101"/>
                <a:gd name="T31" fmla="*/ 448 h 3195"/>
                <a:gd name="T32" fmla="*/ 103 w 1101"/>
                <a:gd name="T33" fmla="*/ 502 h 3195"/>
                <a:gd name="T34" fmla="*/ 110 w 1101"/>
                <a:gd name="T35" fmla="*/ 694 h 3195"/>
                <a:gd name="T36" fmla="*/ 116 w 1101"/>
                <a:gd name="T37" fmla="*/ 730 h 3195"/>
                <a:gd name="T38" fmla="*/ 119 w 1101"/>
                <a:gd name="T39" fmla="*/ 740 h 3195"/>
                <a:gd name="T40" fmla="*/ 119 w 1101"/>
                <a:gd name="T41" fmla="*/ 758 h 3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1"/>
                <a:gd name="T64" fmla="*/ 0 h 3195"/>
                <a:gd name="T65" fmla="*/ 1101 w 1101"/>
                <a:gd name="T66" fmla="*/ 3195 h 3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1" h="3195">
                  <a:moveTo>
                    <a:pt x="0" y="0"/>
                  </a:moveTo>
                  <a:cubicBezTo>
                    <a:pt x="96" y="12"/>
                    <a:pt x="135" y="10"/>
                    <a:pt x="210" y="60"/>
                  </a:cubicBezTo>
                  <a:cubicBezTo>
                    <a:pt x="246" y="167"/>
                    <a:pt x="195" y="38"/>
                    <a:pt x="270" y="150"/>
                  </a:cubicBezTo>
                  <a:cubicBezTo>
                    <a:pt x="279" y="163"/>
                    <a:pt x="278" y="181"/>
                    <a:pt x="285" y="195"/>
                  </a:cubicBezTo>
                  <a:cubicBezTo>
                    <a:pt x="293" y="211"/>
                    <a:pt x="308" y="224"/>
                    <a:pt x="315" y="240"/>
                  </a:cubicBezTo>
                  <a:cubicBezTo>
                    <a:pt x="334" y="283"/>
                    <a:pt x="339" y="333"/>
                    <a:pt x="360" y="375"/>
                  </a:cubicBezTo>
                  <a:cubicBezTo>
                    <a:pt x="382" y="419"/>
                    <a:pt x="406" y="462"/>
                    <a:pt x="420" y="510"/>
                  </a:cubicBezTo>
                  <a:cubicBezTo>
                    <a:pt x="445" y="593"/>
                    <a:pt x="421" y="615"/>
                    <a:pt x="510" y="645"/>
                  </a:cubicBezTo>
                  <a:cubicBezTo>
                    <a:pt x="619" y="809"/>
                    <a:pt x="458" y="556"/>
                    <a:pt x="555" y="750"/>
                  </a:cubicBezTo>
                  <a:cubicBezTo>
                    <a:pt x="566" y="772"/>
                    <a:pt x="585" y="790"/>
                    <a:pt x="600" y="810"/>
                  </a:cubicBezTo>
                  <a:cubicBezTo>
                    <a:pt x="655" y="974"/>
                    <a:pt x="567" y="726"/>
                    <a:pt x="645" y="900"/>
                  </a:cubicBezTo>
                  <a:cubicBezTo>
                    <a:pt x="692" y="1005"/>
                    <a:pt x="663" y="972"/>
                    <a:pt x="690" y="1080"/>
                  </a:cubicBezTo>
                  <a:cubicBezTo>
                    <a:pt x="710" y="1160"/>
                    <a:pt x="723" y="1159"/>
                    <a:pt x="735" y="1230"/>
                  </a:cubicBezTo>
                  <a:cubicBezTo>
                    <a:pt x="754" y="1344"/>
                    <a:pt x="763" y="1463"/>
                    <a:pt x="795" y="1575"/>
                  </a:cubicBezTo>
                  <a:cubicBezTo>
                    <a:pt x="815" y="1644"/>
                    <a:pt x="830" y="1718"/>
                    <a:pt x="855" y="1785"/>
                  </a:cubicBezTo>
                  <a:cubicBezTo>
                    <a:pt x="903" y="1913"/>
                    <a:pt x="870" y="1786"/>
                    <a:pt x="900" y="1890"/>
                  </a:cubicBezTo>
                  <a:cubicBezTo>
                    <a:pt x="921" y="1964"/>
                    <a:pt x="930" y="2040"/>
                    <a:pt x="945" y="2115"/>
                  </a:cubicBezTo>
                  <a:cubicBezTo>
                    <a:pt x="954" y="2303"/>
                    <a:pt x="924" y="2803"/>
                    <a:pt x="1005" y="2925"/>
                  </a:cubicBezTo>
                  <a:cubicBezTo>
                    <a:pt x="1018" y="2979"/>
                    <a:pt x="1040" y="3026"/>
                    <a:pt x="1065" y="3075"/>
                  </a:cubicBezTo>
                  <a:cubicBezTo>
                    <a:pt x="1073" y="3091"/>
                    <a:pt x="1091" y="3103"/>
                    <a:pt x="1095" y="3120"/>
                  </a:cubicBezTo>
                  <a:cubicBezTo>
                    <a:pt x="1101" y="3144"/>
                    <a:pt x="1095" y="3170"/>
                    <a:pt x="1095" y="3195"/>
                  </a:cubicBezTo>
                </a:path>
              </a:pathLst>
            </a:custGeom>
            <a:noFill/>
            <a:ln w="28575" cmpd="sng">
              <a:solidFill>
                <a:srgbClr val="000080"/>
              </a:solidFill>
              <a:round/>
              <a:headEnd/>
              <a:tailEnd/>
            </a:ln>
          </p:spPr>
          <p:txBody>
            <a:bodyPr/>
            <a:lstStyle/>
            <a:p>
              <a:endParaRPr lang="zh-CN" altLang="en-US"/>
            </a:p>
          </p:txBody>
        </p:sp>
        <p:sp>
          <p:nvSpPr>
            <p:cNvPr id="25621" name="Freeform 21"/>
            <p:cNvSpPr>
              <a:spLocks/>
            </p:cNvSpPr>
            <p:nvPr/>
          </p:nvSpPr>
          <p:spPr bwMode="auto">
            <a:xfrm flipH="1">
              <a:off x="3888" y="1730"/>
              <a:ext cx="334" cy="814"/>
            </a:xfrm>
            <a:custGeom>
              <a:avLst/>
              <a:gdLst>
                <a:gd name="T0" fmla="*/ 0 w 1101"/>
                <a:gd name="T1" fmla="*/ 0 h 3195"/>
                <a:gd name="T2" fmla="*/ 64 w 1101"/>
                <a:gd name="T3" fmla="*/ 15 h 3195"/>
                <a:gd name="T4" fmla="*/ 82 w 1101"/>
                <a:gd name="T5" fmla="*/ 38 h 3195"/>
                <a:gd name="T6" fmla="*/ 86 w 1101"/>
                <a:gd name="T7" fmla="*/ 50 h 3195"/>
                <a:gd name="T8" fmla="*/ 96 w 1101"/>
                <a:gd name="T9" fmla="*/ 61 h 3195"/>
                <a:gd name="T10" fmla="*/ 109 w 1101"/>
                <a:gd name="T11" fmla="*/ 96 h 3195"/>
                <a:gd name="T12" fmla="*/ 127 w 1101"/>
                <a:gd name="T13" fmla="*/ 130 h 3195"/>
                <a:gd name="T14" fmla="*/ 155 w 1101"/>
                <a:gd name="T15" fmla="*/ 164 h 3195"/>
                <a:gd name="T16" fmla="*/ 168 w 1101"/>
                <a:gd name="T17" fmla="*/ 191 h 3195"/>
                <a:gd name="T18" fmla="*/ 182 w 1101"/>
                <a:gd name="T19" fmla="*/ 206 h 3195"/>
                <a:gd name="T20" fmla="*/ 196 w 1101"/>
                <a:gd name="T21" fmla="*/ 229 h 3195"/>
                <a:gd name="T22" fmla="*/ 209 w 1101"/>
                <a:gd name="T23" fmla="*/ 275 h 3195"/>
                <a:gd name="T24" fmla="*/ 223 w 1101"/>
                <a:gd name="T25" fmla="*/ 313 h 3195"/>
                <a:gd name="T26" fmla="*/ 241 w 1101"/>
                <a:gd name="T27" fmla="*/ 401 h 3195"/>
                <a:gd name="T28" fmla="*/ 259 w 1101"/>
                <a:gd name="T29" fmla="*/ 455 h 3195"/>
                <a:gd name="T30" fmla="*/ 273 w 1101"/>
                <a:gd name="T31" fmla="*/ 482 h 3195"/>
                <a:gd name="T32" fmla="*/ 287 w 1101"/>
                <a:gd name="T33" fmla="*/ 539 h 3195"/>
                <a:gd name="T34" fmla="*/ 305 w 1101"/>
                <a:gd name="T35" fmla="*/ 745 h 3195"/>
                <a:gd name="T36" fmla="*/ 323 w 1101"/>
                <a:gd name="T37" fmla="*/ 783 h 3195"/>
                <a:gd name="T38" fmla="*/ 332 w 1101"/>
                <a:gd name="T39" fmla="*/ 795 h 3195"/>
                <a:gd name="T40" fmla="*/ 332 w 1101"/>
                <a:gd name="T41" fmla="*/ 814 h 3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1"/>
                <a:gd name="T64" fmla="*/ 0 h 3195"/>
                <a:gd name="T65" fmla="*/ 1101 w 1101"/>
                <a:gd name="T66" fmla="*/ 3195 h 3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1" h="3195">
                  <a:moveTo>
                    <a:pt x="0" y="0"/>
                  </a:moveTo>
                  <a:cubicBezTo>
                    <a:pt x="96" y="12"/>
                    <a:pt x="135" y="10"/>
                    <a:pt x="210" y="60"/>
                  </a:cubicBezTo>
                  <a:cubicBezTo>
                    <a:pt x="246" y="167"/>
                    <a:pt x="195" y="38"/>
                    <a:pt x="270" y="150"/>
                  </a:cubicBezTo>
                  <a:cubicBezTo>
                    <a:pt x="279" y="163"/>
                    <a:pt x="278" y="181"/>
                    <a:pt x="285" y="195"/>
                  </a:cubicBezTo>
                  <a:cubicBezTo>
                    <a:pt x="293" y="211"/>
                    <a:pt x="308" y="224"/>
                    <a:pt x="315" y="240"/>
                  </a:cubicBezTo>
                  <a:cubicBezTo>
                    <a:pt x="334" y="283"/>
                    <a:pt x="339" y="333"/>
                    <a:pt x="360" y="375"/>
                  </a:cubicBezTo>
                  <a:cubicBezTo>
                    <a:pt x="382" y="419"/>
                    <a:pt x="406" y="462"/>
                    <a:pt x="420" y="510"/>
                  </a:cubicBezTo>
                  <a:cubicBezTo>
                    <a:pt x="445" y="593"/>
                    <a:pt x="421" y="615"/>
                    <a:pt x="510" y="645"/>
                  </a:cubicBezTo>
                  <a:cubicBezTo>
                    <a:pt x="619" y="809"/>
                    <a:pt x="458" y="556"/>
                    <a:pt x="555" y="750"/>
                  </a:cubicBezTo>
                  <a:cubicBezTo>
                    <a:pt x="566" y="772"/>
                    <a:pt x="585" y="790"/>
                    <a:pt x="600" y="810"/>
                  </a:cubicBezTo>
                  <a:cubicBezTo>
                    <a:pt x="655" y="974"/>
                    <a:pt x="567" y="726"/>
                    <a:pt x="645" y="900"/>
                  </a:cubicBezTo>
                  <a:cubicBezTo>
                    <a:pt x="692" y="1005"/>
                    <a:pt x="663" y="972"/>
                    <a:pt x="690" y="1080"/>
                  </a:cubicBezTo>
                  <a:cubicBezTo>
                    <a:pt x="710" y="1160"/>
                    <a:pt x="723" y="1159"/>
                    <a:pt x="735" y="1230"/>
                  </a:cubicBezTo>
                  <a:cubicBezTo>
                    <a:pt x="754" y="1344"/>
                    <a:pt x="763" y="1463"/>
                    <a:pt x="795" y="1575"/>
                  </a:cubicBezTo>
                  <a:cubicBezTo>
                    <a:pt x="815" y="1644"/>
                    <a:pt x="830" y="1718"/>
                    <a:pt x="855" y="1785"/>
                  </a:cubicBezTo>
                  <a:cubicBezTo>
                    <a:pt x="903" y="1913"/>
                    <a:pt x="870" y="1786"/>
                    <a:pt x="900" y="1890"/>
                  </a:cubicBezTo>
                  <a:cubicBezTo>
                    <a:pt x="921" y="1964"/>
                    <a:pt x="930" y="2040"/>
                    <a:pt x="945" y="2115"/>
                  </a:cubicBezTo>
                  <a:cubicBezTo>
                    <a:pt x="954" y="2303"/>
                    <a:pt x="924" y="2803"/>
                    <a:pt x="1005" y="2925"/>
                  </a:cubicBezTo>
                  <a:cubicBezTo>
                    <a:pt x="1018" y="2979"/>
                    <a:pt x="1040" y="3026"/>
                    <a:pt x="1065" y="3075"/>
                  </a:cubicBezTo>
                  <a:cubicBezTo>
                    <a:pt x="1073" y="3091"/>
                    <a:pt x="1091" y="3103"/>
                    <a:pt x="1095" y="3120"/>
                  </a:cubicBezTo>
                  <a:cubicBezTo>
                    <a:pt x="1101" y="3144"/>
                    <a:pt x="1095" y="3170"/>
                    <a:pt x="1095" y="3195"/>
                  </a:cubicBezTo>
                </a:path>
              </a:pathLst>
            </a:custGeom>
            <a:noFill/>
            <a:ln w="28575" cmpd="sng">
              <a:solidFill>
                <a:srgbClr val="000080"/>
              </a:solidFill>
              <a:round/>
              <a:headEnd/>
              <a:tailEnd/>
            </a:ln>
          </p:spPr>
          <p:txBody>
            <a:bodyPr/>
            <a:lstStyle/>
            <a:p>
              <a:endParaRPr lang="zh-CN" altLang="en-US"/>
            </a:p>
          </p:txBody>
        </p:sp>
        <p:sp>
          <p:nvSpPr>
            <p:cNvPr id="25622" name="Freeform 22"/>
            <p:cNvSpPr>
              <a:spLocks/>
            </p:cNvSpPr>
            <p:nvPr/>
          </p:nvSpPr>
          <p:spPr bwMode="auto">
            <a:xfrm>
              <a:off x="4248" y="1738"/>
              <a:ext cx="312" cy="758"/>
            </a:xfrm>
            <a:custGeom>
              <a:avLst/>
              <a:gdLst>
                <a:gd name="T0" fmla="*/ 0 w 1101"/>
                <a:gd name="T1" fmla="*/ 0 h 3195"/>
                <a:gd name="T2" fmla="*/ 60 w 1101"/>
                <a:gd name="T3" fmla="*/ 14 h 3195"/>
                <a:gd name="T4" fmla="*/ 77 w 1101"/>
                <a:gd name="T5" fmla="*/ 36 h 3195"/>
                <a:gd name="T6" fmla="*/ 81 w 1101"/>
                <a:gd name="T7" fmla="*/ 46 h 3195"/>
                <a:gd name="T8" fmla="*/ 89 w 1101"/>
                <a:gd name="T9" fmla="*/ 57 h 3195"/>
                <a:gd name="T10" fmla="*/ 102 w 1101"/>
                <a:gd name="T11" fmla="*/ 89 h 3195"/>
                <a:gd name="T12" fmla="*/ 119 w 1101"/>
                <a:gd name="T13" fmla="*/ 121 h 3195"/>
                <a:gd name="T14" fmla="*/ 145 w 1101"/>
                <a:gd name="T15" fmla="*/ 153 h 3195"/>
                <a:gd name="T16" fmla="*/ 157 w 1101"/>
                <a:gd name="T17" fmla="*/ 178 h 3195"/>
                <a:gd name="T18" fmla="*/ 170 w 1101"/>
                <a:gd name="T19" fmla="*/ 192 h 3195"/>
                <a:gd name="T20" fmla="*/ 183 w 1101"/>
                <a:gd name="T21" fmla="*/ 214 h 3195"/>
                <a:gd name="T22" fmla="*/ 196 w 1101"/>
                <a:gd name="T23" fmla="*/ 256 h 3195"/>
                <a:gd name="T24" fmla="*/ 208 w 1101"/>
                <a:gd name="T25" fmla="*/ 292 h 3195"/>
                <a:gd name="T26" fmla="*/ 225 w 1101"/>
                <a:gd name="T27" fmla="*/ 374 h 3195"/>
                <a:gd name="T28" fmla="*/ 242 w 1101"/>
                <a:gd name="T29" fmla="*/ 423 h 3195"/>
                <a:gd name="T30" fmla="*/ 255 w 1101"/>
                <a:gd name="T31" fmla="*/ 448 h 3195"/>
                <a:gd name="T32" fmla="*/ 268 w 1101"/>
                <a:gd name="T33" fmla="*/ 502 h 3195"/>
                <a:gd name="T34" fmla="*/ 285 w 1101"/>
                <a:gd name="T35" fmla="*/ 694 h 3195"/>
                <a:gd name="T36" fmla="*/ 302 w 1101"/>
                <a:gd name="T37" fmla="*/ 730 h 3195"/>
                <a:gd name="T38" fmla="*/ 310 w 1101"/>
                <a:gd name="T39" fmla="*/ 740 h 3195"/>
                <a:gd name="T40" fmla="*/ 310 w 1101"/>
                <a:gd name="T41" fmla="*/ 758 h 3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1"/>
                <a:gd name="T64" fmla="*/ 0 h 3195"/>
                <a:gd name="T65" fmla="*/ 1101 w 1101"/>
                <a:gd name="T66" fmla="*/ 3195 h 3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1" h="3195">
                  <a:moveTo>
                    <a:pt x="0" y="0"/>
                  </a:moveTo>
                  <a:cubicBezTo>
                    <a:pt x="96" y="12"/>
                    <a:pt x="135" y="10"/>
                    <a:pt x="210" y="60"/>
                  </a:cubicBezTo>
                  <a:cubicBezTo>
                    <a:pt x="246" y="167"/>
                    <a:pt x="195" y="38"/>
                    <a:pt x="270" y="150"/>
                  </a:cubicBezTo>
                  <a:cubicBezTo>
                    <a:pt x="279" y="163"/>
                    <a:pt x="278" y="181"/>
                    <a:pt x="285" y="195"/>
                  </a:cubicBezTo>
                  <a:cubicBezTo>
                    <a:pt x="293" y="211"/>
                    <a:pt x="308" y="224"/>
                    <a:pt x="315" y="240"/>
                  </a:cubicBezTo>
                  <a:cubicBezTo>
                    <a:pt x="334" y="283"/>
                    <a:pt x="339" y="333"/>
                    <a:pt x="360" y="375"/>
                  </a:cubicBezTo>
                  <a:cubicBezTo>
                    <a:pt x="382" y="419"/>
                    <a:pt x="406" y="462"/>
                    <a:pt x="420" y="510"/>
                  </a:cubicBezTo>
                  <a:cubicBezTo>
                    <a:pt x="445" y="593"/>
                    <a:pt x="421" y="615"/>
                    <a:pt x="510" y="645"/>
                  </a:cubicBezTo>
                  <a:cubicBezTo>
                    <a:pt x="619" y="809"/>
                    <a:pt x="458" y="556"/>
                    <a:pt x="555" y="750"/>
                  </a:cubicBezTo>
                  <a:cubicBezTo>
                    <a:pt x="566" y="772"/>
                    <a:pt x="585" y="790"/>
                    <a:pt x="600" y="810"/>
                  </a:cubicBezTo>
                  <a:cubicBezTo>
                    <a:pt x="655" y="974"/>
                    <a:pt x="567" y="726"/>
                    <a:pt x="645" y="900"/>
                  </a:cubicBezTo>
                  <a:cubicBezTo>
                    <a:pt x="692" y="1005"/>
                    <a:pt x="663" y="972"/>
                    <a:pt x="690" y="1080"/>
                  </a:cubicBezTo>
                  <a:cubicBezTo>
                    <a:pt x="710" y="1160"/>
                    <a:pt x="723" y="1159"/>
                    <a:pt x="735" y="1230"/>
                  </a:cubicBezTo>
                  <a:cubicBezTo>
                    <a:pt x="754" y="1344"/>
                    <a:pt x="763" y="1463"/>
                    <a:pt x="795" y="1575"/>
                  </a:cubicBezTo>
                  <a:cubicBezTo>
                    <a:pt x="815" y="1644"/>
                    <a:pt x="830" y="1718"/>
                    <a:pt x="855" y="1785"/>
                  </a:cubicBezTo>
                  <a:cubicBezTo>
                    <a:pt x="903" y="1913"/>
                    <a:pt x="870" y="1786"/>
                    <a:pt x="900" y="1890"/>
                  </a:cubicBezTo>
                  <a:cubicBezTo>
                    <a:pt x="921" y="1964"/>
                    <a:pt x="930" y="2040"/>
                    <a:pt x="945" y="2115"/>
                  </a:cubicBezTo>
                  <a:cubicBezTo>
                    <a:pt x="954" y="2303"/>
                    <a:pt x="924" y="2803"/>
                    <a:pt x="1005" y="2925"/>
                  </a:cubicBezTo>
                  <a:cubicBezTo>
                    <a:pt x="1018" y="2979"/>
                    <a:pt x="1040" y="3026"/>
                    <a:pt x="1065" y="3075"/>
                  </a:cubicBezTo>
                  <a:cubicBezTo>
                    <a:pt x="1073" y="3091"/>
                    <a:pt x="1091" y="3103"/>
                    <a:pt x="1095" y="3120"/>
                  </a:cubicBezTo>
                  <a:cubicBezTo>
                    <a:pt x="1101" y="3144"/>
                    <a:pt x="1095" y="3170"/>
                    <a:pt x="1095" y="3195"/>
                  </a:cubicBezTo>
                </a:path>
              </a:pathLst>
            </a:custGeom>
            <a:noFill/>
            <a:ln w="19050" cmpd="sng">
              <a:solidFill>
                <a:srgbClr val="000080"/>
              </a:solidFill>
              <a:round/>
              <a:headEnd/>
              <a:tailEnd/>
            </a:ln>
          </p:spPr>
          <p:txBody>
            <a:bodyPr/>
            <a:lstStyle/>
            <a:p>
              <a:endParaRPr lang="zh-CN" altLang="en-US"/>
            </a:p>
          </p:txBody>
        </p:sp>
        <p:sp>
          <p:nvSpPr>
            <p:cNvPr id="25623" name="Freeform 23"/>
            <p:cNvSpPr>
              <a:spLocks/>
            </p:cNvSpPr>
            <p:nvPr/>
          </p:nvSpPr>
          <p:spPr bwMode="auto">
            <a:xfrm>
              <a:off x="4248" y="1738"/>
              <a:ext cx="840" cy="806"/>
            </a:xfrm>
            <a:custGeom>
              <a:avLst/>
              <a:gdLst>
                <a:gd name="T0" fmla="*/ 0 w 1101"/>
                <a:gd name="T1" fmla="*/ 0 h 3195"/>
                <a:gd name="T2" fmla="*/ 160 w 1101"/>
                <a:gd name="T3" fmla="*/ 15 h 3195"/>
                <a:gd name="T4" fmla="*/ 206 w 1101"/>
                <a:gd name="T5" fmla="*/ 38 h 3195"/>
                <a:gd name="T6" fmla="*/ 217 w 1101"/>
                <a:gd name="T7" fmla="*/ 49 h 3195"/>
                <a:gd name="T8" fmla="*/ 240 w 1101"/>
                <a:gd name="T9" fmla="*/ 61 h 3195"/>
                <a:gd name="T10" fmla="*/ 275 w 1101"/>
                <a:gd name="T11" fmla="*/ 95 h 3195"/>
                <a:gd name="T12" fmla="*/ 320 w 1101"/>
                <a:gd name="T13" fmla="*/ 129 h 3195"/>
                <a:gd name="T14" fmla="*/ 389 w 1101"/>
                <a:gd name="T15" fmla="*/ 163 h 3195"/>
                <a:gd name="T16" fmla="*/ 423 w 1101"/>
                <a:gd name="T17" fmla="*/ 189 h 3195"/>
                <a:gd name="T18" fmla="*/ 458 w 1101"/>
                <a:gd name="T19" fmla="*/ 204 h 3195"/>
                <a:gd name="T20" fmla="*/ 492 w 1101"/>
                <a:gd name="T21" fmla="*/ 227 h 3195"/>
                <a:gd name="T22" fmla="*/ 526 w 1101"/>
                <a:gd name="T23" fmla="*/ 272 h 3195"/>
                <a:gd name="T24" fmla="*/ 561 w 1101"/>
                <a:gd name="T25" fmla="*/ 310 h 3195"/>
                <a:gd name="T26" fmla="*/ 607 w 1101"/>
                <a:gd name="T27" fmla="*/ 397 h 3195"/>
                <a:gd name="T28" fmla="*/ 652 w 1101"/>
                <a:gd name="T29" fmla="*/ 450 h 3195"/>
                <a:gd name="T30" fmla="*/ 687 w 1101"/>
                <a:gd name="T31" fmla="*/ 477 h 3195"/>
                <a:gd name="T32" fmla="*/ 721 w 1101"/>
                <a:gd name="T33" fmla="*/ 534 h 3195"/>
                <a:gd name="T34" fmla="*/ 767 w 1101"/>
                <a:gd name="T35" fmla="*/ 738 h 3195"/>
                <a:gd name="T36" fmla="*/ 813 w 1101"/>
                <a:gd name="T37" fmla="*/ 776 h 3195"/>
                <a:gd name="T38" fmla="*/ 835 w 1101"/>
                <a:gd name="T39" fmla="*/ 787 h 3195"/>
                <a:gd name="T40" fmla="*/ 835 w 1101"/>
                <a:gd name="T41" fmla="*/ 806 h 3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1"/>
                <a:gd name="T64" fmla="*/ 0 h 3195"/>
                <a:gd name="T65" fmla="*/ 1101 w 1101"/>
                <a:gd name="T66" fmla="*/ 3195 h 3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1" h="3195">
                  <a:moveTo>
                    <a:pt x="0" y="0"/>
                  </a:moveTo>
                  <a:cubicBezTo>
                    <a:pt x="96" y="12"/>
                    <a:pt x="135" y="10"/>
                    <a:pt x="210" y="60"/>
                  </a:cubicBezTo>
                  <a:cubicBezTo>
                    <a:pt x="246" y="167"/>
                    <a:pt x="195" y="38"/>
                    <a:pt x="270" y="150"/>
                  </a:cubicBezTo>
                  <a:cubicBezTo>
                    <a:pt x="279" y="163"/>
                    <a:pt x="278" y="181"/>
                    <a:pt x="285" y="195"/>
                  </a:cubicBezTo>
                  <a:cubicBezTo>
                    <a:pt x="293" y="211"/>
                    <a:pt x="308" y="224"/>
                    <a:pt x="315" y="240"/>
                  </a:cubicBezTo>
                  <a:cubicBezTo>
                    <a:pt x="334" y="283"/>
                    <a:pt x="339" y="333"/>
                    <a:pt x="360" y="375"/>
                  </a:cubicBezTo>
                  <a:cubicBezTo>
                    <a:pt x="382" y="419"/>
                    <a:pt x="406" y="462"/>
                    <a:pt x="420" y="510"/>
                  </a:cubicBezTo>
                  <a:cubicBezTo>
                    <a:pt x="445" y="593"/>
                    <a:pt x="421" y="615"/>
                    <a:pt x="510" y="645"/>
                  </a:cubicBezTo>
                  <a:cubicBezTo>
                    <a:pt x="619" y="809"/>
                    <a:pt x="458" y="556"/>
                    <a:pt x="555" y="750"/>
                  </a:cubicBezTo>
                  <a:cubicBezTo>
                    <a:pt x="566" y="772"/>
                    <a:pt x="585" y="790"/>
                    <a:pt x="600" y="810"/>
                  </a:cubicBezTo>
                  <a:cubicBezTo>
                    <a:pt x="655" y="974"/>
                    <a:pt x="567" y="726"/>
                    <a:pt x="645" y="900"/>
                  </a:cubicBezTo>
                  <a:cubicBezTo>
                    <a:pt x="692" y="1005"/>
                    <a:pt x="663" y="972"/>
                    <a:pt x="690" y="1080"/>
                  </a:cubicBezTo>
                  <a:cubicBezTo>
                    <a:pt x="710" y="1160"/>
                    <a:pt x="723" y="1159"/>
                    <a:pt x="735" y="1230"/>
                  </a:cubicBezTo>
                  <a:cubicBezTo>
                    <a:pt x="754" y="1344"/>
                    <a:pt x="763" y="1463"/>
                    <a:pt x="795" y="1575"/>
                  </a:cubicBezTo>
                  <a:cubicBezTo>
                    <a:pt x="815" y="1644"/>
                    <a:pt x="830" y="1718"/>
                    <a:pt x="855" y="1785"/>
                  </a:cubicBezTo>
                  <a:cubicBezTo>
                    <a:pt x="903" y="1913"/>
                    <a:pt x="870" y="1786"/>
                    <a:pt x="900" y="1890"/>
                  </a:cubicBezTo>
                  <a:cubicBezTo>
                    <a:pt x="921" y="1964"/>
                    <a:pt x="930" y="2040"/>
                    <a:pt x="945" y="2115"/>
                  </a:cubicBezTo>
                  <a:cubicBezTo>
                    <a:pt x="954" y="2303"/>
                    <a:pt x="924" y="2803"/>
                    <a:pt x="1005" y="2925"/>
                  </a:cubicBezTo>
                  <a:cubicBezTo>
                    <a:pt x="1018" y="2979"/>
                    <a:pt x="1040" y="3026"/>
                    <a:pt x="1065" y="3075"/>
                  </a:cubicBezTo>
                  <a:cubicBezTo>
                    <a:pt x="1073" y="3091"/>
                    <a:pt x="1091" y="3103"/>
                    <a:pt x="1095" y="3120"/>
                  </a:cubicBezTo>
                  <a:cubicBezTo>
                    <a:pt x="1101" y="3144"/>
                    <a:pt x="1095" y="3170"/>
                    <a:pt x="1095" y="3195"/>
                  </a:cubicBezTo>
                </a:path>
              </a:pathLst>
            </a:custGeom>
            <a:noFill/>
            <a:ln w="19050" cmpd="sng">
              <a:solidFill>
                <a:srgbClr val="000080"/>
              </a:solidFill>
              <a:round/>
              <a:headEnd/>
              <a:tailEnd/>
            </a:ln>
          </p:spPr>
          <p:txBody>
            <a:bodyPr/>
            <a:lstStyle/>
            <a:p>
              <a:endParaRPr lang="zh-CN" altLang="en-US"/>
            </a:p>
          </p:txBody>
        </p:sp>
        <p:sp>
          <p:nvSpPr>
            <p:cNvPr id="25624" name="Freeform 24"/>
            <p:cNvSpPr>
              <a:spLocks/>
            </p:cNvSpPr>
            <p:nvPr/>
          </p:nvSpPr>
          <p:spPr bwMode="auto">
            <a:xfrm flipH="1">
              <a:off x="3360" y="1738"/>
              <a:ext cx="888" cy="710"/>
            </a:xfrm>
            <a:custGeom>
              <a:avLst/>
              <a:gdLst>
                <a:gd name="T0" fmla="*/ 0 w 1101"/>
                <a:gd name="T1" fmla="*/ 0 h 3195"/>
                <a:gd name="T2" fmla="*/ 169 w 1101"/>
                <a:gd name="T3" fmla="*/ 13 h 3195"/>
                <a:gd name="T4" fmla="*/ 218 w 1101"/>
                <a:gd name="T5" fmla="*/ 33 h 3195"/>
                <a:gd name="T6" fmla="*/ 230 w 1101"/>
                <a:gd name="T7" fmla="*/ 43 h 3195"/>
                <a:gd name="T8" fmla="*/ 254 w 1101"/>
                <a:gd name="T9" fmla="*/ 53 h 3195"/>
                <a:gd name="T10" fmla="*/ 290 w 1101"/>
                <a:gd name="T11" fmla="*/ 83 h 3195"/>
                <a:gd name="T12" fmla="*/ 339 w 1101"/>
                <a:gd name="T13" fmla="*/ 113 h 3195"/>
                <a:gd name="T14" fmla="*/ 411 w 1101"/>
                <a:gd name="T15" fmla="*/ 143 h 3195"/>
                <a:gd name="T16" fmla="*/ 448 w 1101"/>
                <a:gd name="T17" fmla="*/ 167 h 3195"/>
                <a:gd name="T18" fmla="*/ 484 w 1101"/>
                <a:gd name="T19" fmla="*/ 180 h 3195"/>
                <a:gd name="T20" fmla="*/ 520 w 1101"/>
                <a:gd name="T21" fmla="*/ 200 h 3195"/>
                <a:gd name="T22" fmla="*/ 557 w 1101"/>
                <a:gd name="T23" fmla="*/ 240 h 3195"/>
                <a:gd name="T24" fmla="*/ 593 w 1101"/>
                <a:gd name="T25" fmla="*/ 273 h 3195"/>
                <a:gd name="T26" fmla="*/ 641 w 1101"/>
                <a:gd name="T27" fmla="*/ 350 h 3195"/>
                <a:gd name="T28" fmla="*/ 690 w 1101"/>
                <a:gd name="T29" fmla="*/ 397 h 3195"/>
                <a:gd name="T30" fmla="*/ 726 w 1101"/>
                <a:gd name="T31" fmla="*/ 420 h 3195"/>
                <a:gd name="T32" fmla="*/ 762 w 1101"/>
                <a:gd name="T33" fmla="*/ 470 h 3195"/>
                <a:gd name="T34" fmla="*/ 811 w 1101"/>
                <a:gd name="T35" fmla="*/ 650 h 3195"/>
                <a:gd name="T36" fmla="*/ 859 w 1101"/>
                <a:gd name="T37" fmla="*/ 683 h 3195"/>
                <a:gd name="T38" fmla="*/ 883 w 1101"/>
                <a:gd name="T39" fmla="*/ 693 h 3195"/>
                <a:gd name="T40" fmla="*/ 883 w 1101"/>
                <a:gd name="T41" fmla="*/ 710 h 3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1"/>
                <a:gd name="T64" fmla="*/ 0 h 3195"/>
                <a:gd name="T65" fmla="*/ 1101 w 1101"/>
                <a:gd name="T66" fmla="*/ 3195 h 3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1" h="3195">
                  <a:moveTo>
                    <a:pt x="0" y="0"/>
                  </a:moveTo>
                  <a:cubicBezTo>
                    <a:pt x="96" y="12"/>
                    <a:pt x="135" y="10"/>
                    <a:pt x="210" y="60"/>
                  </a:cubicBezTo>
                  <a:cubicBezTo>
                    <a:pt x="246" y="167"/>
                    <a:pt x="195" y="38"/>
                    <a:pt x="270" y="150"/>
                  </a:cubicBezTo>
                  <a:cubicBezTo>
                    <a:pt x="279" y="163"/>
                    <a:pt x="278" y="181"/>
                    <a:pt x="285" y="195"/>
                  </a:cubicBezTo>
                  <a:cubicBezTo>
                    <a:pt x="293" y="211"/>
                    <a:pt x="308" y="224"/>
                    <a:pt x="315" y="240"/>
                  </a:cubicBezTo>
                  <a:cubicBezTo>
                    <a:pt x="334" y="283"/>
                    <a:pt x="339" y="333"/>
                    <a:pt x="360" y="375"/>
                  </a:cubicBezTo>
                  <a:cubicBezTo>
                    <a:pt x="382" y="419"/>
                    <a:pt x="406" y="462"/>
                    <a:pt x="420" y="510"/>
                  </a:cubicBezTo>
                  <a:cubicBezTo>
                    <a:pt x="445" y="593"/>
                    <a:pt x="421" y="615"/>
                    <a:pt x="510" y="645"/>
                  </a:cubicBezTo>
                  <a:cubicBezTo>
                    <a:pt x="619" y="809"/>
                    <a:pt x="458" y="556"/>
                    <a:pt x="555" y="750"/>
                  </a:cubicBezTo>
                  <a:cubicBezTo>
                    <a:pt x="566" y="772"/>
                    <a:pt x="585" y="790"/>
                    <a:pt x="600" y="810"/>
                  </a:cubicBezTo>
                  <a:cubicBezTo>
                    <a:pt x="655" y="974"/>
                    <a:pt x="567" y="726"/>
                    <a:pt x="645" y="900"/>
                  </a:cubicBezTo>
                  <a:cubicBezTo>
                    <a:pt x="692" y="1005"/>
                    <a:pt x="663" y="972"/>
                    <a:pt x="690" y="1080"/>
                  </a:cubicBezTo>
                  <a:cubicBezTo>
                    <a:pt x="710" y="1160"/>
                    <a:pt x="723" y="1159"/>
                    <a:pt x="735" y="1230"/>
                  </a:cubicBezTo>
                  <a:cubicBezTo>
                    <a:pt x="754" y="1344"/>
                    <a:pt x="763" y="1463"/>
                    <a:pt x="795" y="1575"/>
                  </a:cubicBezTo>
                  <a:cubicBezTo>
                    <a:pt x="815" y="1644"/>
                    <a:pt x="830" y="1718"/>
                    <a:pt x="855" y="1785"/>
                  </a:cubicBezTo>
                  <a:cubicBezTo>
                    <a:pt x="903" y="1913"/>
                    <a:pt x="870" y="1786"/>
                    <a:pt x="900" y="1890"/>
                  </a:cubicBezTo>
                  <a:cubicBezTo>
                    <a:pt x="921" y="1964"/>
                    <a:pt x="930" y="2040"/>
                    <a:pt x="945" y="2115"/>
                  </a:cubicBezTo>
                  <a:cubicBezTo>
                    <a:pt x="954" y="2303"/>
                    <a:pt x="924" y="2803"/>
                    <a:pt x="1005" y="2925"/>
                  </a:cubicBezTo>
                  <a:cubicBezTo>
                    <a:pt x="1018" y="2979"/>
                    <a:pt x="1040" y="3026"/>
                    <a:pt x="1065" y="3075"/>
                  </a:cubicBezTo>
                  <a:cubicBezTo>
                    <a:pt x="1073" y="3091"/>
                    <a:pt x="1091" y="3103"/>
                    <a:pt x="1095" y="3120"/>
                  </a:cubicBezTo>
                  <a:cubicBezTo>
                    <a:pt x="1101" y="3144"/>
                    <a:pt x="1095" y="3170"/>
                    <a:pt x="1095" y="3195"/>
                  </a:cubicBezTo>
                </a:path>
              </a:pathLst>
            </a:custGeom>
            <a:noFill/>
            <a:ln w="19050" cmpd="sng">
              <a:solidFill>
                <a:srgbClr val="000080"/>
              </a:solidFill>
              <a:round/>
              <a:headEnd/>
              <a:tailEnd/>
            </a:ln>
          </p:spPr>
          <p:txBody>
            <a:bodyPr/>
            <a:lstStyle/>
            <a:p>
              <a:endParaRPr lang="zh-CN" altLang="en-US"/>
            </a:p>
          </p:txBody>
        </p:sp>
        <p:sp>
          <p:nvSpPr>
            <p:cNvPr id="25625" name="Freeform 25"/>
            <p:cNvSpPr>
              <a:spLocks/>
            </p:cNvSpPr>
            <p:nvPr/>
          </p:nvSpPr>
          <p:spPr bwMode="auto">
            <a:xfrm>
              <a:off x="4248" y="1738"/>
              <a:ext cx="552" cy="806"/>
            </a:xfrm>
            <a:custGeom>
              <a:avLst/>
              <a:gdLst>
                <a:gd name="T0" fmla="*/ 0 w 1101"/>
                <a:gd name="T1" fmla="*/ 0 h 3195"/>
                <a:gd name="T2" fmla="*/ 105 w 1101"/>
                <a:gd name="T3" fmla="*/ 15 h 3195"/>
                <a:gd name="T4" fmla="*/ 135 w 1101"/>
                <a:gd name="T5" fmla="*/ 38 h 3195"/>
                <a:gd name="T6" fmla="*/ 143 w 1101"/>
                <a:gd name="T7" fmla="*/ 49 h 3195"/>
                <a:gd name="T8" fmla="*/ 158 w 1101"/>
                <a:gd name="T9" fmla="*/ 61 h 3195"/>
                <a:gd name="T10" fmla="*/ 180 w 1101"/>
                <a:gd name="T11" fmla="*/ 95 h 3195"/>
                <a:gd name="T12" fmla="*/ 211 w 1101"/>
                <a:gd name="T13" fmla="*/ 129 h 3195"/>
                <a:gd name="T14" fmla="*/ 256 w 1101"/>
                <a:gd name="T15" fmla="*/ 163 h 3195"/>
                <a:gd name="T16" fmla="*/ 278 w 1101"/>
                <a:gd name="T17" fmla="*/ 189 h 3195"/>
                <a:gd name="T18" fmla="*/ 301 w 1101"/>
                <a:gd name="T19" fmla="*/ 204 h 3195"/>
                <a:gd name="T20" fmla="*/ 323 w 1101"/>
                <a:gd name="T21" fmla="*/ 227 h 3195"/>
                <a:gd name="T22" fmla="*/ 346 w 1101"/>
                <a:gd name="T23" fmla="*/ 272 h 3195"/>
                <a:gd name="T24" fmla="*/ 369 w 1101"/>
                <a:gd name="T25" fmla="*/ 310 h 3195"/>
                <a:gd name="T26" fmla="*/ 399 w 1101"/>
                <a:gd name="T27" fmla="*/ 397 h 3195"/>
                <a:gd name="T28" fmla="*/ 429 w 1101"/>
                <a:gd name="T29" fmla="*/ 450 h 3195"/>
                <a:gd name="T30" fmla="*/ 451 w 1101"/>
                <a:gd name="T31" fmla="*/ 477 h 3195"/>
                <a:gd name="T32" fmla="*/ 474 w 1101"/>
                <a:gd name="T33" fmla="*/ 534 h 3195"/>
                <a:gd name="T34" fmla="*/ 504 w 1101"/>
                <a:gd name="T35" fmla="*/ 738 h 3195"/>
                <a:gd name="T36" fmla="*/ 534 w 1101"/>
                <a:gd name="T37" fmla="*/ 776 h 3195"/>
                <a:gd name="T38" fmla="*/ 549 w 1101"/>
                <a:gd name="T39" fmla="*/ 787 h 3195"/>
                <a:gd name="T40" fmla="*/ 549 w 1101"/>
                <a:gd name="T41" fmla="*/ 806 h 3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1"/>
                <a:gd name="T64" fmla="*/ 0 h 3195"/>
                <a:gd name="T65" fmla="*/ 1101 w 1101"/>
                <a:gd name="T66" fmla="*/ 3195 h 3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1" h="3195">
                  <a:moveTo>
                    <a:pt x="0" y="0"/>
                  </a:moveTo>
                  <a:cubicBezTo>
                    <a:pt x="96" y="12"/>
                    <a:pt x="135" y="10"/>
                    <a:pt x="210" y="60"/>
                  </a:cubicBezTo>
                  <a:cubicBezTo>
                    <a:pt x="246" y="167"/>
                    <a:pt x="195" y="38"/>
                    <a:pt x="270" y="150"/>
                  </a:cubicBezTo>
                  <a:cubicBezTo>
                    <a:pt x="279" y="163"/>
                    <a:pt x="278" y="181"/>
                    <a:pt x="285" y="195"/>
                  </a:cubicBezTo>
                  <a:cubicBezTo>
                    <a:pt x="293" y="211"/>
                    <a:pt x="308" y="224"/>
                    <a:pt x="315" y="240"/>
                  </a:cubicBezTo>
                  <a:cubicBezTo>
                    <a:pt x="334" y="283"/>
                    <a:pt x="339" y="333"/>
                    <a:pt x="360" y="375"/>
                  </a:cubicBezTo>
                  <a:cubicBezTo>
                    <a:pt x="382" y="419"/>
                    <a:pt x="406" y="462"/>
                    <a:pt x="420" y="510"/>
                  </a:cubicBezTo>
                  <a:cubicBezTo>
                    <a:pt x="445" y="593"/>
                    <a:pt x="421" y="615"/>
                    <a:pt x="510" y="645"/>
                  </a:cubicBezTo>
                  <a:cubicBezTo>
                    <a:pt x="619" y="809"/>
                    <a:pt x="458" y="556"/>
                    <a:pt x="555" y="750"/>
                  </a:cubicBezTo>
                  <a:cubicBezTo>
                    <a:pt x="566" y="772"/>
                    <a:pt x="585" y="790"/>
                    <a:pt x="600" y="810"/>
                  </a:cubicBezTo>
                  <a:cubicBezTo>
                    <a:pt x="655" y="974"/>
                    <a:pt x="567" y="726"/>
                    <a:pt x="645" y="900"/>
                  </a:cubicBezTo>
                  <a:cubicBezTo>
                    <a:pt x="692" y="1005"/>
                    <a:pt x="663" y="972"/>
                    <a:pt x="690" y="1080"/>
                  </a:cubicBezTo>
                  <a:cubicBezTo>
                    <a:pt x="710" y="1160"/>
                    <a:pt x="723" y="1159"/>
                    <a:pt x="735" y="1230"/>
                  </a:cubicBezTo>
                  <a:cubicBezTo>
                    <a:pt x="754" y="1344"/>
                    <a:pt x="763" y="1463"/>
                    <a:pt x="795" y="1575"/>
                  </a:cubicBezTo>
                  <a:cubicBezTo>
                    <a:pt x="815" y="1644"/>
                    <a:pt x="830" y="1718"/>
                    <a:pt x="855" y="1785"/>
                  </a:cubicBezTo>
                  <a:cubicBezTo>
                    <a:pt x="903" y="1913"/>
                    <a:pt x="870" y="1786"/>
                    <a:pt x="900" y="1890"/>
                  </a:cubicBezTo>
                  <a:cubicBezTo>
                    <a:pt x="921" y="1964"/>
                    <a:pt x="930" y="2040"/>
                    <a:pt x="945" y="2115"/>
                  </a:cubicBezTo>
                  <a:cubicBezTo>
                    <a:pt x="954" y="2303"/>
                    <a:pt x="924" y="2803"/>
                    <a:pt x="1005" y="2925"/>
                  </a:cubicBezTo>
                  <a:cubicBezTo>
                    <a:pt x="1018" y="2979"/>
                    <a:pt x="1040" y="3026"/>
                    <a:pt x="1065" y="3075"/>
                  </a:cubicBezTo>
                  <a:cubicBezTo>
                    <a:pt x="1073" y="3091"/>
                    <a:pt x="1091" y="3103"/>
                    <a:pt x="1095" y="3120"/>
                  </a:cubicBezTo>
                  <a:cubicBezTo>
                    <a:pt x="1101" y="3144"/>
                    <a:pt x="1095" y="3170"/>
                    <a:pt x="1095" y="3195"/>
                  </a:cubicBezTo>
                </a:path>
              </a:pathLst>
            </a:custGeom>
            <a:noFill/>
            <a:ln w="19050" cmpd="sng">
              <a:solidFill>
                <a:srgbClr val="000080"/>
              </a:solidFill>
              <a:round/>
              <a:headEnd/>
              <a:tailEnd/>
            </a:ln>
          </p:spPr>
          <p:txBody>
            <a:bodyPr/>
            <a:lstStyle/>
            <a:p>
              <a:endParaRPr lang="zh-CN" altLang="en-US"/>
            </a:p>
          </p:txBody>
        </p:sp>
        <p:sp>
          <p:nvSpPr>
            <p:cNvPr id="25626" name="Freeform 26"/>
            <p:cNvSpPr>
              <a:spLocks/>
            </p:cNvSpPr>
            <p:nvPr/>
          </p:nvSpPr>
          <p:spPr bwMode="auto">
            <a:xfrm>
              <a:off x="4069" y="2376"/>
              <a:ext cx="47" cy="936"/>
            </a:xfrm>
            <a:custGeom>
              <a:avLst/>
              <a:gdLst>
                <a:gd name="T0" fmla="*/ 40 w 132"/>
                <a:gd name="T1" fmla="*/ 0 h 696"/>
                <a:gd name="T2" fmla="*/ 46 w 132"/>
                <a:gd name="T3" fmla="*/ 86 h 696"/>
                <a:gd name="T4" fmla="*/ 31 w 132"/>
                <a:gd name="T5" fmla="*/ 226 h 696"/>
                <a:gd name="T6" fmla="*/ 23 w 132"/>
                <a:gd name="T7" fmla="*/ 366 h 696"/>
                <a:gd name="T8" fmla="*/ 9 w 132"/>
                <a:gd name="T9" fmla="*/ 861 h 696"/>
                <a:gd name="T10" fmla="*/ 0 w 132"/>
                <a:gd name="T11" fmla="*/ 936 h 696"/>
                <a:gd name="T12" fmla="*/ 0 60000 65536"/>
                <a:gd name="T13" fmla="*/ 0 60000 65536"/>
                <a:gd name="T14" fmla="*/ 0 60000 65536"/>
                <a:gd name="T15" fmla="*/ 0 60000 65536"/>
                <a:gd name="T16" fmla="*/ 0 60000 65536"/>
                <a:gd name="T17" fmla="*/ 0 60000 65536"/>
                <a:gd name="T18" fmla="*/ 0 w 132"/>
                <a:gd name="T19" fmla="*/ 0 h 696"/>
                <a:gd name="T20" fmla="*/ 132 w 132"/>
                <a:gd name="T21" fmla="*/ 696 h 696"/>
              </a:gdLst>
              <a:ahLst/>
              <a:cxnLst>
                <a:cxn ang="T12">
                  <a:pos x="T0" y="T1"/>
                </a:cxn>
                <a:cxn ang="T13">
                  <a:pos x="T2" y="T3"/>
                </a:cxn>
                <a:cxn ang="T14">
                  <a:pos x="T4" y="T5"/>
                </a:cxn>
                <a:cxn ang="T15">
                  <a:pos x="T6" y="T7"/>
                </a:cxn>
                <a:cxn ang="T16">
                  <a:pos x="T8" y="T9"/>
                </a:cxn>
                <a:cxn ang="T17">
                  <a:pos x="T10" y="T11"/>
                </a:cxn>
              </a:cxnLst>
              <a:rect l="T18" t="T19" r="T20" b="T21"/>
              <a:pathLst>
                <a:path w="132" h="696">
                  <a:moveTo>
                    <a:pt x="112" y="0"/>
                  </a:moveTo>
                  <a:cubicBezTo>
                    <a:pt x="117" y="21"/>
                    <a:pt x="132" y="42"/>
                    <a:pt x="128" y="64"/>
                  </a:cubicBezTo>
                  <a:cubicBezTo>
                    <a:pt x="120" y="111"/>
                    <a:pt x="108" y="128"/>
                    <a:pt x="88" y="168"/>
                  </a:cubicBezTo>
                  <a:cubicBezTo>
                    <a:pt x="72" y="199"/>
                    <a:pt x="72" y="238"/>
                    <a:pt x="64" y="272"/>
                  </a:cubicBezTo>
                  <a:cubicBezTo>
                    <a:pt x="56" y="379"/>
                    <a:pt x="95" y="592"/>
                    <a:pt x="24" y="640"/>
                  </a:cubicBezTo>
                  <a:cubicBezTo>
                    <a:pt x="18" y="658"/>
                    <a:pt x="0" y="679"/>
                    <a:pt x="0" y="696"/>
                  </a:cubicBezTo>
                </a:path>
              </a:pathLst>
            </a:custGeom>
            <a:noFill/>
            <a:ln w="76200" cap="flat" cmpd="sng">
              <a:solidFill>
                <a:srgbClr val="FF9900"/>
              </a:solidFill>
              <a:prstDash val="solid"/>
              <a:round/>
              <a:headEnd type="none" w="sm" len="sm"/>
              <a:tailEnd type="none" w="sm" len="sm"/>
            </a:ln>
          </p:spPr>
          <p:txBody>
            <a:bodyPr wrap="none" anchor="ctr"/>
            <a:lstStyle/>
            <a:p>
              <a:endParaRPr lang="zh-CN" altLang="en-US"/>
            </a:p>
          </p:txBody>
        </p:sp>
        <p:sp>
          <p:nvSpPr>
            <p:cNvPr id="25627" name="Freeform 27"/>
            <p:cNvSpPr>
              <a:spLocks/>
            </p:cNvSpPr>
            <p:nvPr/>
          </p:nvSpPr>
          <p:spPr bwMode="auto">
            <a:xfrm>
              <a:off x="4032" y="2112"/>
              <a:ext cx="192" cy="288"/>
            </a:xfrm>
            <a:custGeom>
              <a:avLst/>
              <a:gdLst>
                <a:gd name="T0" fmla="*/ 80 w 671"/>
                <a:gd name="T1" fmla="*/ 288 h 1102"/>
                <a:gd name="T2" fmla="*/ 110 w 671"/>
                <a:gd name="T3" fmla="*/ 257 h 1102"/>
                <a:gd name="T4" fmla="*/ 145 w 671"/>
                <a:gd name="T5" fmla="*/ 210 h 1102"/>
                <a:gd name="T6" fmla="*/ 162 w 671"/>
                <a:gd name="T7" fmla="*/ 163 h 1102"/>
                <a:gd name="T8" fmla="*/ 175 w 671"/>
                <a:gd name="T9" fmla="*/ 127 h 1102"/>
                <a:gd name="T10" fmla="*/ 179 w 671"/>
                <a:gd name="T11" fmla="*/ 116 h 1102"/>
                <a:gd name="T12" fmla="*/ 183 w 671"/>
                <a:gd name="T13" fmla="*/ 18 h 1102"/>
                <a:gd name="T14" fmla="*/ 136 w 671"/>
                <a:gd name="T15" fmla="*/ 2 h 1102"/>
                <a:gd name="T16" fmla="*/ 25 w 671"/>
                <a:gd name="T17" fmla="*/ 21 h 1102"/>
                <a:gd name="T18" fmla="*/ 3 w 671"/>
                <a:gd name="T19" fmla="*/ 65 h 1102"/>
                <a:gd name="T20" fmla="*/ 42 w 671"/>
                <a:gd name="T21" fmla="*/ 202 h 1102"/>
                <a:gd name="T22" fmla="*/ 72 w 671"/>
                <a:gd name="T23" fmla="*/ 249 h 1102"/>
                <a:gd name="T24" fmla="*/ 85 w 671"/>
                <a:gd name="T25" fmla="*/ 272 h 1102"/>
                <a:gd name="T26" fmla="*/ 80 w 671"/>
                <a:gd name="T27" fmla="*/ 288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28" name="Freeform 28"/>
            <p:cNvSpPr>
              <a:spLocks/>
            </p:cNvSpPr>
            <p:nvPr/>
          </p:nvSpPr>
          <p:spPr bwMode="auto">
            <a:xfrm>
              <a:off x="4272" y="2352"/>
              <a:ext cx="192" cy="288"/>
            </a:xfrm>
            <a:custGeom>
              <a:avLst/>
              <a:gdLst>
                <a:gd name="T0" fmla="*/ 80 w 671"/>
                <a:gd name="T1" fmla="*/ 288 h 1102"/>
                <a:gd name="T2" fmla="*/ 110 w 671"/>
                <a:gd name="T3" fmla="*/ 257 h 1102"/>
                <a:gd name="T4" fmla="*/ 145 w 671"/>
                <a:gd name="T5" fmla="*/ 210 h 1102"/>
                <a:gd name="T6" fmla="*/ 162 w 671"/>
                <a:gd name="T7" fmla="*/ 163 h 1102"/>
                <a:gd name="T8" fmla="*/ 175 w 671"/>
                <a:gd name="T9" fmla="*/ 127 h 1102"/>
                <a:gd name="T10" fmla="*/ 179 w 671"/>
                <a:gd name="T11" fmla="*/ 116 h 1102"/>
                <a:gd name="T12" fmla="*/ 183 w 671"/>
                <a:gd name="T13" fmla="*/ 18 h 1102"/>
                <a:gd name="T14" fmla="*/ 136 w 671"/>
                <a:gd name="T15" fmla="*/ 2 h 1102"/>
                <a:gd name="T16" fmla="*/ 25 w 671"/>
                <a:gd name="T17" fmla="*/ 21 h 1102"/>
                <a:gd name="T18" fmla="*/ 3 w 671"/>
                <a:gd name="T19" fmla="*/ 65 h 1102"/>
                <a:gd name="T20" fmla="*/ 42 w 671"/>
                <a:gd name="T21" fmla="*/ 202 h 1102"/>
                <a:gd name="T22" fmla="*/ 72 w 671"/>
                <a:gd name="T23" fmla="*/ 249 h 1102"/>
                <a:gd name="T24" fmla="*/ 85 w 671"/>
                <a:gd name="T25" fmla="*/ 272 h 1102"/>
                <a:gd name="T26" fmla="*/ 80 w 671"/>
                <a:gd name="T27" fmla="*/ 288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29" name="Freeform 29"/>
            <p:cNvSpPr>
              <a:spLocks/>
            </p:cNvSpPr>
            <p:nvPr/>
          </p:nvSpPr>
          <p:spPr bwMode="auto">
            <a:xfrm>
              <a:off x="4464" y="2400"/>
              <a:ext cx="192" cy="288"/>
            </a:xfrm>
            <a:custGeom>
              <a:avLst/>
              <a:gdLst>
                <a:gd name="T0" fmla="*/ 80 w 671"/>
                <a:gd name="T1" fmla="*/ 288 h 1102"/>
                <a:gd name="T2" fmla="*/ 110 w 671"/>
                <a:gd name="T3" fmla="*/ 257 h 1102"/>
                <a:gd name="T4" fmla="*/ 145 w 671"/>
                <a:gd name="T5" fmla="*/ 210 h 1102"/>
                <a:gd name="T6" fmla="*/ 162 w 671"/>
                <a:gd name="T7" fmla="*/ 163 h 1102"/>
                <a:gd name="T8" fmla="*/ 175 w 671"/>
                <a:gd name="T9" fmla="*/ 127 h 1102"/>
                <a:gd name="T10" fmla="*/ 179 w 671"/>
                <a:gd name="T11" fmla="*/ 116 h 1102"/>
                <a:gd name="T12" fmla="*/ 183 w 671"/>
                <a:gd name="T13" fmla="*/ 18 h 1102"/>
                <a:gd name="T14" fmla="*/ 136 w 671"/>
                <a:gd name="T15" fmla="*/ 2 h 1102"/>
                <a:gd name="T16" fmla="*/ 25 w 671"/>
                <a:gd name="T17" fmla="*/ 21 h 1102"/>
                <a:gd name="T18" fmla="*/ 3 w 671"/>
                <a:gd name="T19" fmla="*/ 65 h 1102"/>
                <a:gd name="T20" fmla="*/ 42 w 671"/>
                <a:gd name="T21" fmla="*/ 202 h 1102"/>
                <a:gd name="T22" fmla="*/ 72 w 671"/>
                <a:gd name="T23" fmla="*/ 249 h 1102"/>
                <a:gd name="T24" fmla="*/ 85 w 671"/>
                <a:gd name="T25" fmla="*/ 272 h 1102"/>
                <a:gd name="T26" fmla="*/ 80 w 671"/>
                <a:gd name="T27" fmla="*/ 288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30" name="Freeform 30"/>
            <p:cNvSpPr>
              <a:spLocks/>
            </p:cNvSpPr>
            <p:nvPr/>
          </p:nvSpPr>
          <p:spPr bwMode="auto">
            <a:xfrm>
              <a:off x="4704" y="2400"/>
              <a:ext cx="192" cy="288"/>
            </a:xfrm>
            <a:custGeom>
              <a:avLst/>
              <a:gdLst>
                <a:gd name="T0" fmla="*/ 80 w 671"/>
                <a:gd name="T1" fmla="*/ 288 h 1102"/>
                <a:gd name="T2" fmla="*/ 110 w 671"/>
                <a:gd name="T3" fmla="*/ 257 h 1102"/>
                <a:gd name="T4" fmla="*/ 145 w 671"/>
                <a:gd name="T5" fmla="*/ 210 h 1102"/>
                <a:gd name="T6" fmla="*/ 162 w 671"/>
                <a:gd name="T7" fmla="*/ 163 h 1102"/>
                <a:gd name="T8" fmla="*/ 175 w 671"/>
                <a:gd name="T9" fmla="*/ 127 h 1102"/>
                <a:gd name="T10" fmla="*/ 179 w 671"/>
                <a:gd name="T11" fmla="*/ 116 h 1102"/>
                <a:gd name="T12" fmla="*/ 183 w 671"/>
                <a:gd name="T13" fmla="*/ 18 h 1102"/>
                <a:gd name="T14" fmla="*/ 136 w 671"/>
                <a:gd name="T15" fmla="*/ 2 h 1102"/>
                <a:gd name="T16" fmla="*/ 25 w 671"/>
                <a:gd name="T17" fmla="*/ 21 h 1102"/>
                <a:gd name="T18" fmla="*/ 3 w 671"/>
                <a:gd name="T19" fmla="*/ 65 h 1102"/>
                <a:gd name="T20" fmla="*/ 42 w 671"/>
                <a:gd name="T21" fmla="*/ 202 h 1102"/>
                <a:gd name="T22" fmla="*/ 72 w 671"/>
                <a:gd name="T23" fmla="*/ 249 h 1102"/>
                <a:gd name="T24" fmla="*/ 85 w 671"/>
                <a:gd name="T25" fmla="*/ 272 h 1102"/>
                <a:gd name="T26" fmla="*/ 80 w 671"/>
                <a:gd name="T27" fmla="*/ 288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31" name="Freeform 31"/>
            <p:cNvSpPr>
              <a:spLocks/>
            </p:cNvSpPr>
            <p:nvPr/>
          </p:nvSpPr>
          <p:spPr bwMode="auto">
            <a:xfrm>
              <a:off x="3552" y="2544"/>
              <a:ext cx="192" cy="288"/>
            </a:xfrm>
            <a:custGeom>
              <a:avLst/>
              <a:gdLst>
                <a:gd name="T0" fmla="*/ 80 w 671"/>
                <a:gd name="T1" fmla="*/ 288 h 1102"/>
                <a:gd name="T2" fmla="*/ 110 w 671"/>
                <a:gd name="T3" fmla="*/ 257 h 1102"/>
                <a:gd name="T4" fmla="*/ 145 w 671"/>
                <a:gd name="T5" fmla="*/ 210 h 1102"/>
                <a:gd name="T6" fmla="*/ 162 w 671"/>
                <a:gd name="T7" fmla="*/ 163 h 1102"/>
                <a:gd name="T8" fmla="*/ 175 w 671"/>
                <a:gd name="T9" fmla="*/ 127 h 1102"/>
                <a:gd name="T10" fmla="*/ 179 w 671"/>
                <a:gd name="T11" fmla="*/ 116 h 1102"/>
                <a:gd name="T12" fmla="*/ 183 w 671"/>
                <a:gd name="T13" fmla="*/ 18 h 1102"/>
                <a:gd name="T14" fmla="*/ 136 w 671"/>
                <a:gd name="T15" fmla="*/ 2 h 1102"/>
                <a:gd name="T16" fmla="*/ 25 w 671"/>
                <a:gd name="T17" fmla="*/ 21 h 1102"/>
                <a:gd name="T18" fmla="*/ 3 w 671"/>
                <a:gd name="T19" fmla="*/ 65 h 1102"/>
                <a:gd name="T20" fmla="*/ 42 w 671"/>
                <a:gd name="T21" fmla="*/ 202 h 1102"/>
                <a:gd name="T22" fmla="*/ 72 w 671"/>
                <a:gd name="T23" fmla="*/ 249 h 1102"/>
                <a:gd name="T24" fmla="*/ 85 w 671"/>
                <a:gd name="T25" fmla="*/ 272 h 1102"/>
                <a:gd name="T26" fmla="*/ 80 w 671"/>
                <a:gd name="T27" fmla="*/ 288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32" name="Freeform 32"/>
            <p:cNvSpPr>
              <a:spLocks/>
            </p:cNvSpPr>
            <p:nvPr/>
          </p:nvSpPr>
          <p:spPr bwMode="auto">
            <a:xfrm>
              <a:off x="3264" y="2352"/>
              <a:ext cx="192" cy="288"/>
            </a:xfrm>
            <a:custGeom>
              <a:avLst/>
              <a:gdLst>
                <a:gd name="T0" fmla="*/ 80 w 671"/>
                <a:gd name="T1" fmla="*/ 288 h 1102"/>
                <a:gd name="T2" fmla="*/ 110 w 671"/>
                <a:gd name="T3" fmla="*/ 257 h 1102"/>
                <a:gd name="T4" fmla="*/ 145 w 671"/>
                <a:gd name="T5" fmla="*/ 210 h 1102"/>
                <a:gd name="T6" fmla="*/ 162 w 671"/>
                <a:gd name="T7" fmla="*/ 163 h 1102"/>
                <a:gd name="T8" fmla="*/ 175 w 671"/>
                <a:gd name="T9" fmla="*/ 127 h 1102"/>
                <a:gd name="T10" fmla="*/ 179 w 671"/>
                <a:gd name="T11" fmla="*/ 116 h 1102"/>
                <a:gd name="T12" fmla="*/ 183 w 671"/>
                <a:gd name="T13" fmla="*/ 18 h 1102"/>
                <a:gd name="T14" fmla="*/ 136 w 671"/>
                <a:gd name="T15" fmla="*/ 2 h 1102"/>
                <a:gd name="T16" fmla="*/ 25 w 671"/>
                <a:gd name="T17" fmla="*/ 21 h 1102"/>
                <a:gd name="T18" fmla="*/ 3 w 671"/>
                <a:gd name="T19" fmla="*/ 65 h 1102"/>
                <a:gd name="T20" fmla="*/ 42 w 671"/>
                <a:gd name="T21" fmla="*/ 202 h 1102"/>
                <a:gd name="T22" fmla="*/ 72 w 671"/>
                <a:gd name="T23" fmla="*/ 249 h 1102"/>
                <a:gd name="T24" fmla="*/ 85 w 671"/>
                <a:gd name="T25" fmla="*/ 272 h 1102"/>
                <a:gd name="T26" fmla="*/ 80 w 671"/>
                <a:gd name="T27" fmla="*/ 288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33" name="Freeform 33"/>
            <p:cNvSpPr>
              <a:spLocks/>
            </p:cNvSpPr>
            <p:nvPr/>
          </p:nvSpPr>
          <p:spPr bwMode="auto">
            <a:xfrm>
              <a:off x="4992" y="2400"/>
              <a:ext cx="192" cy="288"/>
            </a:xfrm>
            <a:custGeom>
              <a:avLst/>
              <a:gdLst>
                <a:gd name="T0" fmla="*/ 80 w 671"/>
                <a:gd name="T1" fmla="*/ 288 h 1102"/>
                <a:gd name="T2" fmla="*/ 110 w 671"/>
                <a:gd name="T3" fmla="*/ 257 h 1102"/>
                <a:gd name="T4" fmla="*/ 145 w 671"/>
                <a:gd name="T5" fmla="*/ 210 h 1102"/>
                <a:gd name="T6" fmla="*/ 162 w 671"/>
                <a:gd name="T7" fmla="*/ 163 h 1102"/>
                <a:gd name="T8" fmla="*/ 175 w 671"/>
                <a:gd name="T9" fmla="*/ 127 h 1102"/>
                <a:gd name="T10" fmla="*/ 179 w 671"/>
                <a:gd name="T11" fmla="*/ 116 h 1102"/>
                <a:gd name="T12" fmla="*/ 183 w 671"/>
                <a:gd name="T13" fmla="*/ 18 h 1102"/>
                <a:gd name="T14" fmla="*/ 136 w 671"/>
                <a:gd name="T15" fmla="*/ 2 h 1102"/>
                <a:gd name="T16" fmla="*/ 25 w 671"/>
                <a:gd name="T17" fmla="*/ 21 h 1102"/>
                <a:gd name="T18" fmla="*/ 3 w 671"/>
                <a:gd name="T19" fmla="*/ 65 h 1102"/>
                <a:gd name="T20" fmla="*/ 42 w 671"/>
                <a:gd name="T21" fmla="*/ 202 h 1102"/>
                <a:gd name="T22" fmla="*/ 72 w 671"/>
                <a:gd name="T23" fmla="*/ 249 h 1102"/>
                <a:gd name="T24" fmla="*/ 85 w 671"/>
                <a:gd name="T25" fmla="*/ 272 h 1102"/>
                <a:gd name="T26" fmla="*/ 80 w 671"/>
                <a:gd name="T27" fmla="*/ 288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sp>
          <p:nvSpPr>
            <p:cNvPr id="25634" name="Freeform 34"/>
            <p:cNvSpPr>
              <a:spLocks/>
            </p:cNvSpPr>
            <p:nvPr/>
          </p:nvSpPr>
          <p:spPr bwMode="auto">
            <a:xfrm>
              <a:off x="3792" y="2400"/>
              <a:ext cx="192" cy="288"/>
            </a:xfrm>
            <a:custGeom>
              <a:avLst/>
              <a:gdLst>
                <a:gd name="T0" fmla="*/ 80 w 671"/>
                <a:gd name="T1" fmla="*/ 288 h 1102"/>
                <a:gd name="T2" fmla="*/ 110 w 671"/>
                <a:gd name="T3" fmla="*/ 257 h 1102"/>
                <a:gd name="T4" fmla="*/ 145 w 671"/>
                <a:gd name="T5" fmla="*/ 210 h 1102"/>
                <a:gd name="T6" fmla="*/ 162 w 671"/>
                <a:gd name="T7" fmla="*/ 163 h 1102"/>
                <a:gd name="T8" fmla="*/ 175 w 671"/>
                <a:gd name="T9" fmla="*/ 127 h 1102"/>
                <a:gd name="T10" fmla="*/ 179 w 671"/>
                <a:gd name="T11" fmla="*/ 116 h 1102"/>
                <a:gd name="T12" fmla="*/ 183 w 671"/>
                <a:gd name="T13" fmla="*/ 18 h 1102"/>
                <a:gd name="T14" fmla="*/ 136 w 671"/>
                <a:gd name="T15" fmla="*/ 2 h 1102"/>
                <a:gd name="T16" fmla="*/ 25 w 671"/>
                <a:gd name="T17" fmla="*/ 21 h 1102"/>
                <a:gd name="T18" fmla="*/ 3 w 671"/>
                <a:gd name="T19" fmla="*/ 65 h 1102"/>
                <a:gd name="T20" fmla="*/ 42 w 671"/>
                <a:gd name="T21" fmla="*/ 202 h 1102"/>
                <a:gd name="T22" fmla="*/ 72 w 671"/>
                <a:gd name="T23" fmla="*/ 249 h 1102"/>
                <a:gd name="T24" fmla="*/ 85 w 671"/>
                <a:gd name="T25" fmla="*/ 272 h 1102"/>
                <a:gd name="T26" fmla="*/ 80 w 671"/>
                <a:gd name="T27" fmla="*/ 288 h 1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1"/>
                <a:gd name="T43" fmla="*/ 0 h 1102"/>
                <a:gd name="T44" fmla="*/ 671 w 671"/>
                <a:gd name="T45" fmla="*/ 1102 h 1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1" h="1102">
                  <a:moveTo>
                    <a:pt x="281" y="1102"/>
                  </a:moveTo>
                  <a:cubicBezTo>
                    <a:pt x="351" y="997"/>
                    <a:pt x="311" y="1032"/>
                    <a:pt x="386" y="982"/>
                  </a:cubicBezTo>
                  <a:cubicBezTo>
                    <a:pt x="403" y="957"/>
                    <a:pt x="493" y="840"/>
                    <a:pt x="506" y="802"/>
                  </a:cubicBezTo>
                  <a:cubicBezTo>
                    <a:pt x="526" y="742"/>
                    <a:pt x="546" y="682"/>
                    <a:pt x="566" y="622"/>
                  </a:cubicBezTo>
                  <a:cubicBezTo>
                    <a:pt x="581" y="577"/>
                    <a:pt x="596" y="532"/>
                    <a:pt x="611" y="487"/>
                  </a:cubicBezTo>
                  <a:cubicBezTo>
                    <a:pt x="616" y="472"/>
                    <a:pt x="626" y="442"/>
                    <a:pt x="626" y="442"/>
                  </a:cubicBezTo>
                  <a:cubicBezTo>
                    <a:pt x="631" y="371"/>
                    <a:pt x="671" y="149"/>
                    <a:pt x="641" y="67"/>
                  </a:cubicBezTo>
                  <a:cubicBezTo>
                    <a:pt x="626" y="26"/>
                    <a:pt x="504" y="13"/>
                    <a:pt x="476" y="7"/>
                  </a:cubicBezTo>
                  <a:cubicBezTo>
                    <a:pt x="320" y="16"/>
                    <a:pt x="209" y="0"/>
                    <a:pt x="86" y="82"/>
                  </a:cubicBezTo>
                  <a:cubicBezTo>
                    <a:pt x="12" y="193"/>
                    <a:pt x="33" y="137"/>
                    <a:pt x="11" y="247"/>
                  </a:cubicBezTo>
                  <a:cubicBezTo>
                    <a:pt x="21" y="454"/>
                    <a:pt x="0" y="626"/>
                    <a:pt x="146" y="772"/>
                  </a:cubicBezTo>
                  <a:cubicBezTo>
                    <a:pt x="169" y="840"/>
                    <a:pt x="212" y="893"/>
                    <a:pt x="251" y="952"/>
                  </a:cubicBezTo>
                  <a:cubicBezTo>
                    <a:pt x="266" y="975"/>
                    <a:pt x="296" y="1011"/>
                    <a:pt x="296" y="1042"/>
                  </a:cubicBezTo>
                  <a:cubicBezTo>
                    <a:pt x="296" y="1063"/>
                    <a:pt x="286" y="1082"/>
                    <a:pt x="281" y="1102"/>
                  </a:cubicBezTo>
                  <a:close/>
                </a:path>
              </a:pathLst>
            </a:custGeom>
            <a:solidFill>
              <a:srgbClr val="800080"/>
            </a:solidFill>
            <a:ln w="9525">
              <a:solidFill>
                <a:srgbClr val="800080"/>
              </a:solidFill>
              <a:round/>
              <a:headEnd/>
              <a:tailEnd/>
            </a:ln>
          </p:spPr>
          <p:txBody>
            <a:bodyPr/>
            <a:lstStyle/>
            <a:p>
              <a:endParaRPr lang="zh-CN" alt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r>
              <a:rPr lang="zh-CN" altLang="en-US" b="1" smtClean="0">
                <a:ea typeface="楷体_GB2312" pitchFamily="49" charset="-122"/>
              </a:rPr>
              <a:t>同心圆感受野</a:t>
            </a:r>
          </a:p>
        </p:txBody>
      </p:sp>
      <p:sp>
        <p:nvSpPr>
          <p:cNvPr id="209923" name="Rectangle 3"/>
          <p:cNvSpPr>
            <a:spLocks noGrp="1" noRot="1" noChangeArrowheads="1"/>
          </p:cNvSpPr>
          <p:nvPr>
            <p:ph type="body" idx="1"/>
          </p:nvPr>
        </p:nvSpPr>
        <p:spPr/>
        <p:txBody>
          <a:bodyPr rtlCol="0">
            <a:normAutofit fontScale="92500"/>
          </a:bodyPr>
          <a:lstStyle/>
          <a:p>
            <a:pPr eaLnBrk="1" fontAlgn="auto" hangingPunct="1">
              <a:lnSpc>
                <a:spcPct val="90000"/>
              </a:lnSpc>
              <a:spcAft>
                <a:spcPts val="0"/>
              </a:spcAft>
              <a:buFont typeface="Wingdings 2"/>
              <a:buChar char=""/>
              <a:defRPr/>
            </a:pPr>
            <a:r>
              <a:rPr lang="zh-CN" altLang="en-US" sz="2800" b="1" dirty="0">
                <a:latin typeface="楷体_GB2312" pitchFamily="49" charset="-122"/>
                <a:ea typeface="楷体_GB2312" pitchFamily="49" charset="-122"/>
              </a:rPr>
              <a:t>人的视觉细胞存在视觉场结构</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视点的中心区域存在正性细胞．它们接收光能并产生一个正的反应。在该中心区域周围存在着负性细胞．它们在接收光能时产生相反的反应。负性细胞随中心距增大而迅速稀疏，代之而起的中性细胞不产生任何反应。这种解释由诺贝尔奖金获得者</a:t>
            </a:r>
            <a:r>
              <a:rPr lang="en-US" altLang="zh-CN" sz="2800" b="1" dirty="0">
                <a:latin typeface="楷体_GB2312" pitchFamily="49" charset="-122"/>
                <a:ea typeface="楷体_GB2312" pitchFamily="49" charset="-122"/>
              </a:rPr>
              <a:t>Hartline</a:t>
            </a:r>
            <a:r>
              <a:rPr lang="zh-CN" altLang="en-US" sz="2800" b="1" dirty="0">
                <a:latin typeface="楷体_GB2312" pitchFamily="49" charset="-122"/>
                <a:ea typeface="楷体_GB2312" pitchFamily="49" charset="-122"/>
              </a:rPr>
              <a:t>得到证实。</a:t>
            </a:r>
          </a:p>
          <a:p>
            <a:pPr eaLnBrk="1" fontAlgn="auto" hangingPunct="1">
              <a:lnSpc>
                <a:spcPct val="90000"/>
              </a:lnSpc>
              <a:spcAft>
                <a:spcPts val="0"/>
              </a:spcAft>
              <a:buFont typeface="Wingdings 2"/>
              <a:buChar char=""/>
              <a:defRPr/>
            </a:pPr>
            <a:r>
              <a:rPr lang="zh-CN" altLang="en-US" sz="2800" b="1" dirty="0">
                <a:latin typeface="楷体_GB2312" pitchFamily="49" charset="-122"/>
                <a:ea typeface="楷体_GB2312" pitchFamily="49" charset="-122"/>
              </a:rPr>
              <a:t>这种场结构所产生的视觉反应可由</a:t>
            </a:r>
            <a:r>
              <a:rPr lang="zh-CN" altLang="en-US" sz="2800" b="1" dirty="0">
                <a:latin typeface="Arial"/>
                <a:ea typeface="楷体_GB2312" pitchFamily="49" charset="-122"/>
              </a:rPr>
              <a:t>”</a:t>
            </a:r>
            <a:r>
              <a:rPr lang="zh-CN" altLang="en-US" sz="2800" b="1" dirty="0">
                <a:latin typeface="楷体_GB2312" pitchFamily="49" charset="-122"/>
                <a:ea typeface="楷体_GB2312" pitchFamily="49" charset="-122"/>
              </a:rPr>
              <a:t>墨西哥草帽</a:t>
            </a:r>
            <a:r>
              <a:rPr lang="zh-CN" altLang="en-US" sz="2800" b="1" dirty="0">
                <a:latin typeface="Arial"/>
                <a:ea typeface="楷体_GB2312" pitchFamily="49" charset="-122"/>
              </a:rPr>
              <a:t>”</a:t>
            </a:r>
            <a:r>
              <a:rPr lang="zh-CN" altLang="en-US" sz="2800" b="1" dirty="0">
                <a:latin typeface="楷体_GB2312" pitchFamily="49" charset="-122"/>
                <a:ea typeface="楷体_GB2312" pitchFamily="49" charset="-122"/>
              </a:rPr>
              <a:t>来表示</a:t>
            </a:r>
            <a:r>
              <a:rPr lang="en-US" altLang="zh-CN" sz="2800" b="1" dirty="0">
                <a:latin typeface="楷体_GB2312" pitchFamily="49" charset="-122"/>
                <a:ea typeface="楷体_GB2312" pitchFamily="49" charset="-122"/>
              </a:rPr>
              <a:t>.</a:t>
            </a:r>
          </a:p>
          <a:p>
            <a:pPr eaLnBrk="1" fontAlgn="auto" hangingPunct="1">
              <a:lnSpc>
                <a:spcPct val="90000"/>
              </a:lnSpc>
              <a:spcAft>
                <a:spcPts val="0"/>
              </a:spcAft>
              <a:buFont typeface="Wingdings 2"/>
              <a:buChar char=""/>
              <a:defRPr/>
            </a:pPr>
            <a:r>
              <a:rPr lang="zh-CN" altLang="en-US" sz="2800" b="1" dirty="0">
                <a:latin typeface="楷体_GB2312" pitchFamily="49" charset="-122"/>
                <a:ea typeface="楷体_GB2312" pitchFamily="49" charset="-122"/>
              </a:rPr>
              <a:t>这种场结构可以使人的视觉具有侧抑制作用，它使观察物体时保证</a:t>
            </a:r>
            <a:r>
              <a:rPr lang="zh-CN" altLang="en-US" sz="2800" b="1" dirty="0">
                <a:latin typeface="Arial"/>
                <a:ea typeface="楷体_GB2312" pitchFamily="49" charset="-122"/>
              </a:rPr>
              <a:t>“</a:t>
            </a:r>
            <a:r>
              <a:rPr lang="zh-CN" altLang="en-US" sz="2800" b="1" dirty="0">
                <a:latin typeface="楷体_GB2312" pitchFamily="49" charset="-122"/>
                <a:ea typeface="楷体_GB2312" pitchFamily="49" charset="-122"/>
              </a:rPr>
              <a:t>集中注意力</a:t>
            </a:r>
            <a:r>
              <a:rPr lang="zh-CN" altLang="en-US" sz="2800" b="1" dirty="0">
                <a:latin typeface="Arial"/>
                <a:ea typeface="楷体_GB2312" pitchFamily="49" charset="-122"/>
              </a:rPr>
              <a:t>”</a:t>
            </a:r>
            <a:r>
              <a:rPr lang="zh-CN" altLang="en-US" sz="2800" b="1" dirty="0">
                <a:latin typeface="楷体_GB2312" pitchFamily="49" charset="-122"/>
                <a:ea typeface="楷体_GB2312" pitchFamily="49" charset="-122"/>
              </a:rPr>
              <a:t>．即把视觉活动集中在注意圈内，不受圈外的变化所干扰。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zh-CN" altLang="en-US" b="1" dirty="0" smtClean="0">
                <a:ea typeface="楷体_GB2312" pitchFamily="49" charset="-122"/>
              </a:rPr>
              <a:t>同心圆感受野</a:t>
            </a:r>
          </a:p>
        </p:txBody>
      </p:sp>
      <p:sp>
        <p:nvSpPr>
          <p:cNvPr id="27651" name="Rectangle 7"/>
          <p:cNvSpPr>
            <a:spLocks noGrp="1" noRot="1" noChangeArrowheads="1"/>
          </p:cNvSpPr>
          <p:nvPr>
            <p:ph idx="1"/>
          </p:nvPr>
        </p:nvSpPr>
        <p:spPr/>
        <p:txBody>
          <a:bodyPr/>
          <a:lstStyle/>
          <a:p>
            <a:pPr eaLnBrk="1" hangingPunct="1"/>
            <a:endParaRPr lang="zh-CN" altLang="zh-CN" smtClean="0"/>
          </a:p>
        </p:txBody>
      </p:sp>
      <p:pic>
        <p:nvPicPr>
          <p:cNvPr id="27652" name="Picture 8" descr="感受野1"/>
          <p:cNvPicPr>
            <a:picLocks noChangeAspect="1" noChangeArrowheads="1"/>
          </p:cNvPicPr>
          <p:nvPr/>
        </p:nvPicPr>
        <p:blipFill>
          <a:blip r:embed="rId3" cstate="print"/>
          <a:srcRect/>
          <a:stretch>
            <a:fillRect/>
          </a:stretch>
        </p:blipFill>
        <p:spPr bwMode="auto">
          <a:xfrm>
            <a:off x="609600" y="1847850"/>
            <a:ext cx="76962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Rot="1" noChangeArrowheads="1"/>
          </p:cNvSpPr>
          <p:nvPr>
            <p:ph type="title"/>
          </p:nvPr>
        </p:nvSpPr>
        <p:spPr/>
        <p:txBody>
          <a:bodyPr/>
          <a:lstStyle/>
          <a:p>
            <a:pPr eaLnBrk="1" hangingPunct="1"/>
            <a:r>
              <a:rPr kumimoji="1" lang="zh-CN" altLang="en-US" b="1" dirty="0" smtClean="0">
                <a:ea typeface="楷体_GB2312" pitchFamily="49" charset="-122"/>
              </a:rPr>
              <a:t>感受野同心圆拮抗式模型</a:t>
            </a:r>
          </a:p>
        </p:txBody>
      </p:sp>
      <p:graphicFrame>
        <p:nvGraphicFramePr>
          <p:cNvPr id="3074" name="Object 3"/>
          <p:cNvGraphicFramePr>
            <a:graphicFrameLocks noGrp="1" noChangeAspect="1"/>
          </p:cNvGraphicFramePr>
          <p:nvPr>
            <p:ph idx="1"/>
          </p:nvPr>
        </p:nvGraphicFramePr>
        <p:xfrm>
          <a:off x="2938463" y="1828800"/>
          <a:ext cx="3228975" cy="3733800"/>
        </p:xfrm>
        <a:graphic>
          <a:graphicData uri="http://schemas.openxmlformats.org/presentationml/2006/ole">
            <mc:AlternateContent xmlns:mc="http://schemas.openxmlformats.org/markup-compatibility/2006">
              <mc:Choice xmlns:v="urn:schemas-microsoft-com:vml" Requires="v">
                <p:oleObj spid="_x0000_s1035" name="文档" r:id="rId4" imgW="1896120" imgH="2190600" progId="Word.Document.8">
                  <p:embed/>
                </p:oleObj>
              </mc:Choice>
              <mc:Fallback>
                <p:oleObj name="文档" r:id="rId4" imgW="1896120" imgH="21906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463" y="1828800"/>
                        <a:ext cx="32289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4"/>
          <p:cNvSpPr txBox="1">
            <a:spLocks noChangeArrowheads="1"/>
          </p:cNvSpPr>
          <p:nvPr/>
        </p:nvSpPr>
        <p:spPr bwMode="auto">
          <a:xfrm>
            <a:off x="323850" y="5502275"/>
            <a:ext cx="7162800" cy="460375"/>
          </a:xfrm>
          <a:prstGeom prst="rect">
            <a:avLst/>
          </a:prstGeom>
          <a:noFill/>
          <a:ln w="12700">
            <a:noFill/>
            <a:miter lim="800000"/>
            <a:headEnd/>
            <a:tailEnd/>
          </a:ln>
        </p:spPr>
        <p:txBody>
          <a:bodyPr lIns="90488" tIns="44450" rIns="90488">
            <a:spAutoFit/>
          </a:bodyPr>
          <a:lstStyle/>
          <a:p>
            <a:pPr algn="ctr" eaLnBrk="0" hangingPunct="0">
              <a:spcBef>
                <a:spcPct val="50000"/>
              </a:spcBef>
            </a:pPr>
            <a:r>
              <a:rPr lang="en-US" altLang="zh-CN" sz="2400" dirty="0">
                <a:latin typeface="Times New Roman" pitchFamily="18" charset="0"/>
              </a:rPr>
              <a:t>                        </a:t>
            </a:r>
            <a:r>
              <a:rPr lang="zh-CN" altLang="en-US" sz="2400" dirty="0">
                <a:latin typeface="Times New Roman" pitchFamily="18" charset="0"/>
              </a:rPr>
              <a:t>（</a:t>
            </a:r>
            <a:r>
              <a:rPr lang="en-US" altLang="zh-CN" sz="2400" dirty="0" err="1">
                <a:latin typeface="Times New Roman" pitchFamily="18" charset="0"/>
              </a:rPr>
              <a:t>Rodieck</a:t>
            </a:r>
            <a:r>
              <a:rPr lang="en-US" altLang="zh-CN" sz="2400" dirty="0">
                <a:latin typeface="Times New Roman" pitchFamily="18" charset="0"/>
              </a:rPr>
              <a:t>, 1965</a:t>
            </a:r>
            <a:r>
              <a:rPr lang="zh-CN" altLang="en-US" sz="2400" dirty="0">
                <a:latin typeface="Times New Roman" pitchFamily="18" charset="0"/>
              </a:rPr>
              <a:t>） </a:t>
            </a:r>
            <a:r>
              <a:rPr kumimoji="1" lang="zh-CN" altLang="en-US" sz="2400" dirty="0">
                <a:latin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just"/>
            <a:r>
              <a:rPr lang="en-US" altLang="zh-CN" dirty="0" smtClean="0"/>
              <a:t>12.1 </a:t>
            </a:r>
            <a:r>
              <a:rPr lang="zh-CN" altLang="en-US" dirty="0" smtClean="0"/>
              <a:t>视觉显著性与似物性采样</a:t>
            </a:r>
            <a:endParaRPr lang="zh-CN" altLang="en-US" dirty="0"/>
          </a:p>
        </p:txBody>
      </p:sp>
      <p:sp>
        <p:nvSpPr>
          <p:cNvPr id="4" name="副标题 3"/>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r>
              <a:rPr lang="zh-CN" altLang="en-US" b="1" smtClean="0">
                <a:ea typeface="楷体_GB2312" pitchFamily="49" charset="-122"/>
              </a:rPr>
              <a:t>同心圆感受野工作原理</a:t>
            </a:r>
          </a:p>
        </p:txBody>
      </p:sp>
      <p:pic>
        <p:nvPicPr>
          <p:cNvPr id="29699" name="Picture 4" descr="感受野"/>
          <p:cNvPicPr>
            <a:picLocks noChangeAspect="1" noChangeArrowheads="1"/>
          </p:cNvPicPr>
          <p:nvPr/>
        </p:nvPicPr>
        <p:blipFill>
          <a:blip r:embed="rId2" cstate="print"/>
          <a:srcRect/>
          <a:stretch>
            <a:fillRect/>
          </a:stretch>
        </p:blipFill>
        <p:spPr bwMode="auto">
          <a:xfrm>
            <a:off x="1676400" y="1447800"/>
            <a:ext cx="6934200" cy="472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057400" y="1555750"/>
            <a:ext cx="5562600" cy="3625850"/>
            <a:chOff x="3870" y="9075"/>
            <a:chExt cx="4500" cy="3390"/>
          </a:xfrm>
        </p:grpSpPr>
        <p:pic>
          <p:nvPicPr>
            <p:cNvPr id="38916" name="Picture 4" descr="2-10"/>
            <p:cNvPicPr>
              <a:picLocks noChangeAspect="1" noChangeArrowheads="1"/>
            </p:cNvPicPr>
            <p:nvPr/>
          </p:nvPicPr>
          <p:blipFill>
            <a:blip r:embed="rId2" cstate="print"/>
            <a:srcRect/>
            <a:stretch>
              <a:fillRect/>
            </a:stretch>
          </p:blipFill>
          <p:spPr bwMode="auto">
            <a:xfrm>
              <a:off x="3870" y="9075"/>
              <a:ext cx="4500" cy="3390"/>
            </a:xfrm>
            <a:prstGeom prst="rect">
              <a:avLst/>
            </a:prstGeom>
            <a:noFill/>
            <a:ln w="9525">
              <a:noFill/>
              <a:miter lim="800000"/>
              <a:headEnd/>
              <a:tailEnd/>
            </a:ln>
          </p:spPr>
        </p:pic>
        <p:sp>
          <p:nvSpPr>
            <p:cNvPr id="38917" name="Line 5"/>
            <p:cNvSpPr>
              <a:spLocks noChangeShapeType="1"/>
            </p:cNvSpPr>
            <p:nvPr/>
          </p:nvSpPr>
          <p:spPr bwMode="auto">
            <a:xfrm flipH="1">
              <a:off x="4179" y="11289"/>
              <a:ext cx="1392" cy="0"/>
            </a:xfrm>
            <a:prstGeom prst="line">
              <a:avLst/>
            </a:prstGeom>
            <a:noFill/>
            <a:ln w="19050">
              <a:solidFill>
                <a:srgbClr val="000000"/>
              </a:solidFill>
              <a:round/>
              <a:headEnd/>
              <a:tailEnd/>
            </a:ln>
          </p:spPr>
          <p:txBody>
            <a:bodyPr/>
            <a:lstStyle/>
            <a:p>
              <a:endParaRPr lang="zh-CN" altLang="en-US"/>
            </a:p>
          </p:txBody>
        </p:sp>
      </p:grpSp>
      <p:sp>
        <p:nvSpPr>
          <p:cNvPr id="38915" name="Text Box 6"/>
          <p:cNvSpPr txBox="1">
            <a:spLocks noChangeArrowheads="1"/>
          </p:cNvSpPr>
          <p:nvPr/>
        </p:nvSpPr>
        <p:spPr bwMode="auto">
          <a:xfrm>
            <a:off x="900113" y="4941888"/>
            <a:ext cx="7162800" cy="577850"/>
          </a:xfrm>
          <a:prstGeom prst="rect">
            <a:avLst/>
          </a:prstGeom>
          <a:noFill/>
          <a:ln w="12700">
            <a:noFill/>
            <a:miter lim="800000"/>
            <a:headEnd/>
            <a:tailEnd/>
          </a:ln>
        </p:spPr>
        <p:txBody>
          <a:bodyPr lIns="90488" tIns="44450" rIns="90488">
            <a:spAutoFit/>
          </a:bodyPr>
          <a:lstStyle/>
          <a:p>
            <a:pPr algn="ctr" eaLnBrk="0" hangingPunct="0">
              <a:spcBef>
                <a:spcPct val="50000"/>
              </a:spcBef>
            </a:pPr>
            <a:r>
              <a:rPr kumimoji="1" lang="en-US" altLang="zh-CN" sz="3200">
                <a:latin typeface="楷体_GB2312" pitchFamily="49" charset="-122"/>
                <a:ea typeface="华文楷体" pitchFamily="2" charset="-122"/>
              </a:rPr>
              <a:t>    </a:t>
            </a:r>
            <a:r>
              <a:rPr kumimoji="1" lang="zh-CN" altLang="en-US" sz="3200">
                <a:latin typeface="楷体_GB2312" pitchFamily="49" charset="-122"/>
                <a:ea typeface="华文楷体" pitchFamily="2" charset="-122"/>
              </a:rPr>
              <a:t>马赫带效应</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3c326db134fad67d0164ed8"/>
          <p:cNvPicPr>
            <a:picLocks noChangeAspect="1" noChangeArrowheads="1"/>
          </p:cNvPicPr>
          <p:nvPr/>
        </p:nvPicPr>
        <p:blipFill>
          <a:blip r:embed="rId2" cstate="print"/>
          <a:srcRect/>
          <a:stretch>
            <a:fillRect/>
          </a:stretch>
        </p:blipFill>
        <p:spPr bwMode="auto">
          <a:xfrm>
            <a:off x="1219200" y="192088"/>
            <a:ext cx="6248400" cy="4686300"/>
          </a:xfrm>
          <a:prstGeom prst="rect">
            <a:avLst/>
          </a:prstGeom>
          <a:noFill/>
          <a:ln w="9525">
            <a:noFill/>
            <a:miter lim="800000"/>
            <a:headEnd/>
            <a:tailEnd/>
          </a:ln>
        </p:spPr>
      </p:pic>
      <p:sp>
        <p:nvSpPr>
          <p:cNvPr id="224259" name="Text Box 3"/>
          <p:cNvSpPr txBox="1">
            <a:spLocks noChangeArrowheads="1"/>
          </p:cNvSpPr>
          <p:nvPr/>
        </p:nvSpPr>
        <p:spPr bwMode="auto">
          <a:xfrm>
            <a:off x="457200" y="5029200"/>
            <a:ext cx="8458200" cy="1550988"/>
          </a:xfrm>
          <a:prstGeom prst="rect">
            <a:avLst/>
          </a:prstGeom>
          <a:noFill/>
          <a:ln w="12700">
            <a:noFill/>
            <a:miter lim="800000"/>
            <a:headEnd/>
            <a:tailEnd/>
          </a:ln>
        </p:spPr>
        <p:txBody>
          <a:bodyPr lIns="90488" tIns="44450" rIns="90488">
            <a:spAutoFit/>
          </a:bodyPr>
          <a:lstStyle/>
          <a:p>
            <a:pPr eaLnBrk="0" hangingPunct="0">
              <a:spcBef>
                <a:spcPct val="50000"/>
              </a:spcBef>
            </a:pPr>
            <a:r>
              <a:rPr kumimoji="1" lang="zh-CN" altLang="en-US" sz="2400" dirty="0">
                <a:latin typeface="Cambria" pitchFamily="18" charset="0"/>
                <a:ea typeface="华文楷体" pitchFamily="2" charset="-122"/>
              </a:rPr>
              <a:t>马赫带－指人们在明暗变化的边界，常常在亮区看到一条更亮的光带，而在暗区看到一条更暗的线条。这就是马赫带现象，马赫带不是由于刺激能量的分布，而是由于受到视觉”惰性”的影响</a:t>
            </a:r>
            <a:endParaRPr kumimoji="1" lang="zh-CN" altLang="en-US" dirty="0">
              <a:latin typeface="Cambria" pitchFamily="18" charset="0"/>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TW" dirty="0" smtClean="0"/>
              <a:t>L. </a:t>
            </a:r>
            <a:r>
              <a:rPr lang="en-US" altLang="zh-TW" dirty="0" err="1" smtClean="0"/>
              <a:t>Itti’s</a:t>
            </a:r>
            <a:r>
              <a:rPr lang="en-US" altLang="zh-TW" dirty="0" smtClean="0"/>
              <a:t> approach (TPAMI,1998)</a:t>
            </a:r>
            <a:endParaRPr lang="zh-CN" altLang="en-US" dirty="0"/>
          </a:p>
        </p:txBody>
      </p:sp>
      <p:sp>
        <p:nvSpPr>
          <p:cNvPr id="4" name="矩形 3"/>
          <p:cNvSpPr/>
          <p:nvPr/>
        </p:nvSpPr>
        <p:spPr>
          <a:xfrm>
            <a:off x="7235825" y="2636862"/>
            <a:ext cx="1728788" cy="9366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5" name="矩形 4"/>
          <p:cNvSpPr/>
          <p:nvPr/>
        </p:nvSpPr>
        <p:spPr>
          <a:xfrm>
            <a:off x="7235825" y="1846287"/>
            <a:ext cx="1008063" cy="6477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6" name="矩形 5"/>
          <p:cNvSpPr/>
          <p:nvPr/>
        </p:nvSpPr>
        <p:spPr>
          <a:xfrm>
            <a:off x="827088" y="2565425"/>
            <a:ext cx="792162" cy="3603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pic>
        <p:nvPicPr>
          <p:cNvPr id="7" name="Picture 4"/>
          <p:cNvPicPr>
            <a:picLocks noChangeAspect="1" noChangeArrowheads="1"/>
          </p:cNvPicPr>
          <p:nvPr/>
        </p:nvPicPr>
        <p:blipFill>
          <a:blip r:embed="rId2" cstate="print"/>
          <a:srcRect/>
          <a:stretch>
            <a:fillRect/>
          </a:stretch>
        </p:blipFill>
        <p:spPr bwMode="auto">
          <a:xfrm>
            <a:off x="1692275" y="1628800"/>
            <a:ext cx="5472113" cy="4614862"/>
          </a:xfrm>
          <a:prstGeom prst="rect">
            <a:avLst/>
          </a:prstGeom>
          <a:noFill/>
          <a:ln w="9525">
            <a:noFill/>
            <a:miter lim="800000"/>
            <a:headEnd/>
            <a:tailEnd/>
          </a:ln>
        </p:spPr>
      </p:pic>
      <p:sp>
        <p:nvSpPr>
          <p:cNvPr id="9" name="文字方塊 4"/>
          <p:cNvSpPr txBox="1">
            <a:spLocks noChangeArrowheads="1"/>
          </p:cNvSpPr>
          <p:nvPr/>
        </p:nvSpPr>
        <p:spPr bwMode="auto">
          <a:xfrm>
            <a:off x="7235825" y="1846287"/>
            <a:ext cx="1368425" cy="646113"/>
          </a:xfrm>
          <a:prstGeom prst="rect">
            <a:avLst/>
          </a:prstGeom>
          <a:noFill/>
          <a:ln w="9525">
            <a:noFill/>
            <a:miter lim="800000"/>
            <a:headEnd/>
            <a:tailEnd/>
          </a:ln>
        </p:spPr>
        <p:txBody>
          <a:bodyPr>
            <a:spAutoFit/>
          </a:bodyPr>
          <a:lstStyle/>
          <a:p>
            <a:r>
              <a:rPr kumimoji="0" lang="en-US" altLang="zh-TW">
                <a:latin typeface="Calibri" pitchFamily="34" charset="0"/>
              </a:rPr>
              <a:t>Gaussian Pyramids</a:t>
            </a:r>
            <a:endParaRPr kumimoji="0" lang="zh-TW" altLang="en-US">
              <a:latin typeface="Calibri" pitchFamily="34" charset="0"/>
            </a:endParaRPr>
          </a:p>
        </p:txBody>
      </p:sp>
      <p:cxnSp>
        <p:nvCxnSpPr>
          <p:cNvPr id="10" name="直線單箭頭接點 6"/>
          <p:cNvCxnSpPr/>
          <p:nvPr/>
        </p:nvCxnSpPr>
        <p:spPr>
          <a:xfrm flipH="1">
            <a:off x="5508625" y="2205062"/>
            <a:ext cx="15113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文字方塊 7"/>
          <p:cNvSpPr txBox="1">
            <a:spLocks noChangeArrowheads="1"/>
          </p:cNvSpPr>
          <p:nvPr/>
        </p:nvSpPr>
        <p:spPr bwMode="auto">
          <a:xfrm>
            <a:off x="827088" y="2565425"/>
            <a:ext cx="936625" cy="369887"/>
          </a:xfrm>
          <a:prstGeom prst="rect">
            <a:avLst/>
          </a:prstGeom>
          <a:noFill/>
          <a:ln w="9525">
            <a:noFill/>
            <a:miter lim="800000"/>
            <a:headEnd/>
            <a:tailEnd/>
          </a:ln>
        </p:spPr>
        <p:txBody>
          <a:bodyPr>
            <a:spAutoFit/>
          </a:bodyPr>
          <a:lstStyle/>
          <a:p>
            <a:r>
              <a:rPr kumimoji="0" lang="en-US" altLang="zh-TW">
                <a:solidFill>
                  <a:srgbClr val="FF0000"/>
                </a:solidFill>
                <a:latin typeface="Calibri" pitchFamily="34" charset="0"/>
              </a:rPr>
              <a:t>R</a:t>
            </a:r>
            <a:r>
              <a:rPr kumimoji="0" lang="en-US" altLang="zh-TW">
                <a:latin typeface="Calibri" pitchFamily="34" charset="0"/>
              </a:rPr>
              <a:t>,</a:t>
            </a:r>
            <a:r>
              <a:rPr kumimoji="0" lang="en-US" altLang="zh-TW">
                <a:solidFill>
                  <a:srgbClr val="00B050"/>
                </a:solidFill>
                <a:latin typeface="Calibri" pitchFamily="34" charset="0"/>
              </a:rPr>
              <a:t>G</a:t>
            </a:r>
            <a:r>
              <a:rPr kumimoji="0" lang="en-US" altLang="zh-TW">
                <a:latin typeface="Calibri" pitchFamily="34" charset="0"/>
              </a:rPr>
              <a:t>,</a:t>
            </a:r>
            <a:r>
              <a:rPr kumimoji="0" lang="en-US" altLang="zh-TW">
                <a:solidFill>
                  <a:srgbClr val="0070C0"/>
                </a:solidFill>
                <a:latin typeface="Calibri" pitchFamily="34" charset="0"/>
              </a:rPr>
              <a:t>B</a:t>
            </a:r>
            <a:r>
              <a:rPr kumimoji="0" lang="en-US" altLang="zh-TW">
                <a:latin typeface="Calibri" pitchFamily="34" charset="0"/>
              </a:rPr>
              <a:t>,</a:t>
            </a:r>
            <a:r>
              <a:rPr kumimoji="0" lang="en-US" altLang="zh-TW">
                <a:solidFill>
                  <a:srgbClr val="FFC000"/>
                </a:solidFill>
                <a:latin typeface="Calibri" pitchFamily="34" charset="0"/>
              </a:rPr>
              <a:t>Y</a:t>
            </a:r>
            <a:endParaRPr kumimoji="0" lang="zh-TW" altLang="en-US">
              <a:solidFill>
                <a:srgbClr val="FFC000"/>
              </a:solidFill>
              <a:latin typeface="Calibri" pitchFamily="34" charset="0"/>
            </a:endParaRPr>
          </a:p>
        </p:txBody>
      </p:sp>
      <p:sp>
        <p:nvSpPr>
          <p:cNvPr id="12" name="文字方塊 9"/>
          <p:cNvSpPr txBox="1">
            <a:spLocks noChangeArrowheads="1"/>
          </p:cNvSpPr>
          <p:nvPr/>
        </p:nvSpPr>
        <p:spPr bwMode="auto">
          <a:xfrm>
            <a:off x="7308850" y="2636862"/>
            <a:ext cx="1690688" cy="923925"/>
          </a:xfrm>
          <a:prstGeom prst="rect">
            <a:avLst/>
          </a:prstGeom>
          <a:noFill/>
          <a:ln w="9525">
            <a:noFill/>
            <a:miter lim="800000"/>
            <a:headEnd/>
            <a:tailEnd/>
          </a:ln>
        </p:spPr>
        <p:txBody>
          <a:bodyPr>
            <a:spAutoFit/>
          </a:bodyPr>
          <a:lstStyle/>
          <a:p>
            <a:r>
              <a:rPr kumimoji="0" lang="en-CA" altLang="zh-TW">
                <a:latin typeface="Calibri" pitchFamily="34" charset="0"/>
              </a:rPr>
              <a:t>Gabor pyramids</a:t>
            </a:r>
            <a:br>
              <a:rPr kumimoji="0" lang="en-CA" altLang="zh-TW">
                <a:latin typeface="Calibri" pitchFamily="34" charset="0"/>
              </a:rPr>
            </a:br>
            <a:r>
              <a:rPr kumimoji="0" lang="en-CA" altLang="zh-TW">
                <a:latin typeface="Calibri" pitchFamily="34" charset="0"/>
              </a:rPr>
              <a:t> for </a:t>
            </a:r>
            <a:r>
              <a:rPr kumimoji="0" lang="en-CA" altLang="zh-TW" i="1">
                <a:latin typeface="Symbol" pitchFamily="18" charset="2"/>
              </a:rPr>
              <a:t>q</a:t>
            </a:r>
            <a:r>
              <a:rPr kumimoji="0" lang="en-CA" altLang="zh-TW">
                <a:latin typeface="Calibri" pitchFamily="34" charset="0"/>
              </a:rPr>
              <a:t> = {0º, 45º, 90º, 135º}</a:t>
            </a:r>
            <a:endParaRPr kumimoji="0" lang="zh-TW" altLang="en-US">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Laplacian</a:t>
            </a:r>
            <a:r>
              <a:rPr lang="zh-CN" altLang="en-US" dirty="0" smtClean="0"/>
              <a:t> </a:t>
            </a:r>
            <a:r>
              <a:rPr lang="en-US" altLang="zh-CN" dirty="0" smtClean="0"/>
              <a:t>of Gaussian (LOG)</a:t>
            </a:r>
            <a:endParaRPr lang="zh-CN" altLang="en-US" dirty="0"/>
          </a:p>
        </p:txBody>
      </p:sp>
      <p:sp>
        <p:nvSpPr>
          <p:cNvPr id="3" name="内容占位符 2"/>
          <p:cNvSpPr>
            <a:spLocks noGrp="1"/>
          </p:cNvSpPr>
          <p:nvPr>
            <p:ph sz="quarter" idx="1"/>
          </p:nvPr>
        </p:nvSpPr>
        <p:spPr/>
        <p:txBody>
          <a:bodyPr/>
          <a:lstStyle/>
          <a:p>
            <a:endParaRPr lang="zh-CN" altLang="en-US"/>
          </a:p>
        </p:txBody>
      </p:sp>
      <p:sp>
        <p:nvSpPr>
          <p:cNvPr id="4" name="Content Placeholder 2"/>
          <p:cNvSpPr txBox="1">
            <a:spLocks noRot="1" noChangeAspect="1" noMove="1" noResize="1" noEditPoints="1" noAdjustHandles="1" noChangeArrowheads="1" noChangeShapeType="1" noTextEdit="1"/>
          </p:cNvSpPr>
          <p:nvPr/>
        </p:nvSpPr>
        <p:spPr>
          <a:xfrm>
            <a:off x="685800" y="1828800"/>
            <a:ext cx="7772400" cy="4114800"/>
          </a:xfrm>
          <a:prstGeom prst="rect">
            <a:avLst/>
          </a:prstGeom>
          <a:blipFill rotWithShape="1">
            <a:blip r:embed="rId2" cstate="print"/>
            <a:stretch>
              <a:fillRect l="-941" t="-1037"/>
            </a:stretch>
          </a:blipFill>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smtClean="0">
                <a:ln>
                  <a:noFill/>
                </a:ln>
                <a:noFill/>
                <a:effectLst/>
                <a:uLnTx/>
                <a:uFillTx/>
                <a:latin typeface="+mn-lt"/>
                <a:ea typeface="+mn-ea"/>
                <a:cs typeface="+mn-cs"/>
              </a:rPr>
              <a:t> </a:t>
            </a:r>
            <a:endParaRPr kumimoji="0" lang="en-US" sz="2600" b="0" i="0" u="none" strike="noStrike" kern="1200" cap="none" spc="0" normalizeH="0" baseline="0" noProof="0">
              <a:ln>
                <a:noFill/>
              </a:ln>
              <a:no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 between </a:t>
            </a:r>
            <a:r>
              <a:rPr lang="en-US" altLang="zh-CN" dirty="0" smtClean="0"/>
              <a:t>DOG</a:t>
            </a:r>
            <a:r>
              <a:rPr lang="en-US" dirty="0" smtClean="0"/>
              <a:t> and </a:t>
            </a:r>
            <a:r>
              <a:rPr lang="en-US" altLang="zh-CN" dirty="0" smtClean="0"/>
              <a:t>LOG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Various derivatives are:</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a:rPr>
                            <m:t>𝑑𝑔</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ea typeface="Cambria Math"/>
                            </a:rPr>
                            <m:t>𝜎</m:t>
                          </m:r>
                          <m:r>
                            <a:rPr lang="en-US" b="0" i="1" smtClean="0">
                              <a:latin typeface="Cambria Math"/>
                              <a:ea typeface="Cambria Math"/>
                            </a:rPr>
                            <m:t>)</m:t>
                          </m:r>
                        </m:num>
                        <m:den>
                          <m:r>
                            <a:rPr lang="en-US" b="0" i="1" smtClean="0">
                              <a:latin typeface="Cambria Math"/>
                            </a:rPr>
                            <m:t>𝑑𝑥</m:t>
                          </m:r>
                        </m:den>
                      </m:f>
                      <m:r>
                        <a:rPr lang="en-US" b="0" i="0" smtClean="0">
                          <a:latin typeface="Cambria Math"/>
                        </a:rPr>
                        <m:t>=</m:t>
                      </m:r>
                      <m:f>
                        <m:fPr>
                          <m:ctrlPr>
                            <a:rPr lang="en-US" b="0" i="1" smtClean="0">
                              <a:latin typeface="Cambria Math"/>
                            </a:rPr>
                          </m:ctrlPr>
                        </m:fPr>
                        <m:num>
                          <m:r>
                            <a:rPr lang="en-US" b="0" i="1" smtClean="0">
                              <a:latin typeface="Cambria Math"/>
                            </a:rPr>
                            <m:t>−</m:t>
                          </m:r>
                          <m:r>
                            <a:rPr lang="en-US" b="0" i="1" smtClean="0">
                              <a:latin typeface="Cambria Math"/>
                            </a:rPr>
                            <m:t>𝑥</m:t>
                          </m:r>
                        </m:num>
                        <m:den>
                          <m:sSup>
                            <m:sSupPr>
                              <m:ctrlPr>
                                <a:rPr lang="en-US" b="0" i="1" smtClean="0">
                                  <a:latin typeface="Cambria Math"/>
                                </a:rPr>
                              </m:ctrlPr>
                            </m:sSupPr>
                            <m:e>
                              <m:r>
                                <a:rPr lang="en-US" b="0" i="1" smtClean="0">
                                  <a:latin typeface="Cambria Math"/>
                                  <a:ea typeface="Cambria Math"/>
                                </a:rPr>
                                <m:t>𝜎</m:t>
                              </m:r>
                            </m:e>
                            <m:sup>
                              <m:r>
                                <a:rPr lang="en-US" b="0" i="1" smtClean="0">
                                  <a:latin typeface="Cambria Math"/>
                                </a:rPr>
                                <m:t>2</m:t>
                              </m:r>
                            </m:sup>
                          </m:sSup>
                        </m:den>
                      </m:f>
                      <m:r>
                        <a:rPr lang="en-US" b="0" i="1" smtClean="0">
                          <a:latin typeface="Cambria Math"/>
                        </a:rPr>
                        <m:t>𝑔</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ea typeface="Cambria Math"/>
                        </a:rPr>
                        <m:t>𝜎</m:t>
                      </m:r>
                      <m:r>
                        <a:rPr lang="en-US" b="0" i="1" smtClean="0">
                          <a:latin typeface="Cambria Math"/>
                          <a:ea typeface="Cambria Math"/>
                        </a:rPr>
                        <m:t>)</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sSup>
                            <m:sSupPr>
                              <m:ctrlPr>
                                <a:rPr lang="en-US" b="0" i="1" smtClean="0">
                                  <a:latin typeface="Cambria Math"/>
                                </a:rPr>
                              </m:ctrlPr>
                            </m:sSupPr>
                            <m:e>
                              <m:r>
                                <a:rPr lang="en-US" b="0" i="1" smtClean="0">
                                  <a:latin typeface="Cambria Math"/>
                                </a:rPr>
                                <m:t>𝑑</m:t>
                              </m:r>
                            </m:e>
                            <m:sup>
                              <m:r>
                                <a:rPr lang="en-US" b="0" i="1" smtClean="0">
                                  <a:latin typeface="Cambria Math"/>
                                </a:rPr>
                                <m:t>2</m:t>
                              </m:r>
                            </m:sup>
                          </m:sSup>
                          <m:r>
                            <a:rPr lang="en-US" b="0" i="1">
                              <a:latin typeface="Cambria Math"/>
                            </a:rPr>
                            <m:t>𝑔</m:t>
                          </m:r>
                          <m:r>
                            <a:rPr lang="en-US" b="0" i="1">
                              <a:latin typeface="Cambria Math"/>
                            </a:rPr>
                            <m:t>(</m:t>
                          </m:r>
                          <m:r>
                            <a:rPr lang="en-US" b="0" i="1">
                              <a:latin typeface="Cambria Math"/>
                            </a:rPr>
                            <m:t>𝑥</m:t>
                          </m:r>
                          <m:r>
                            <a:rPr lang="en-US" b="0" i="1">
                              <a:latin typeface="Cambria Math"/>
                            </a:rPr>
                            <m:t>;</m:t>
                          </m:r>
                          <m:r>
                            <a:rPr lang="en-US" b="0" i="1">
                              <a:latin typeface="Cambria Math"/>
                              <a:ea typeface="Cambria Math"/>
                            </a:rPr>
                            <m:t>𝜎</m:t>
                          </m:r>
                          <m:r>
                            <a:rPr lang="en-US" b="0" i="1">
                              <a:latin typeface="Cambria Math"/>
                              <a:ea typeface="Cambria Math"/>
                            </a:rPr>
                            <m:t>)</m:t>
                          </m:r>
                        </m:num>
                        <m:den>
                          <m:sSup>
                            <m:sSupPr>
                              <m:ctrlPr>
                                <a:rPr lang="en-US" b="0" i="1" smtClean="0">
                                  <a:latin typeface="Cambria Math"/>
                                  <a:ea typeface="Cambria Math"/>
                                </a:rPr>
                              </m:ctrlPr>
                            </m:sSupPr>
                            <m:e>
                              <m:r>
                                <a:rPr lang="en-US" b="0" i="1" smtClean="0">
                                  <a:latin typeface="Cambria Math"/>
                                  <a:ea typeface="Cambria Math"/>
                                </a:rPr>
                                <m:t>𝑑</m:t>
                              </m:r>
                            </m:e>
                            <m:sup>
                              <m:r>
                                <a:rPr lang="en-US" b="0" i="1" smtClean="0">
                                  <a:latin typeface="Cambria Math"/>
                                  <a:ea typeface="Cambria Math"/>
                                </a:rPr>
                                <m:t>2</m:t>
                              </m:r>
                            </m:sup>
                          </m:sSup>
                          <m:r>
                            <a:rPr lang="en-US" b="0" i="1">
                              <a:latin typeface="Cambria Math"/>
                            </a:rPr>
                            <m:t>𝑥</m:t>
                          </m:r>
                        </m:den>
                      </m:f>
                      <m:r>
                        <a:rPr lang="en-US" b="0">
                          <a:latin typeface="Cambria Math"/>
                        </a:rPr>
                        <m:t>=</m:t>
                      </m:r>
                      <m:d>
                        <m:dPr>
                          <m:ctrlPr>
                            <a:rPr lang="en-US" b="0" i="1" smtClean="0">
                              <a:latin typeface="Cambria Math"/>
                            </a:rPr>
                          </m:ctrlPr>
                        </m:dPr>
                        <m:e>
                          <m:f>
                            <m:fPr>
                              <m:ctrlPr>
                                <a:rPr lang="en-US" b="0" i="1" smtClean="0">
                                  <a:latin typeface="Cambria Math"/>
                                </a:rPr>
                              </m:ctrlPr>
                            </m:fPr>
                            <m:num>
                              <m:sSup>
                                <m:sSupPr>
                                  <m:ctrlPr>
                                    <a:rPr lang="en-US" b="0" i="1" smtClean="0">
                                      <a:latin typeface="Cambria Math"/>
                                    </a:rPr>
                                  </m:ctrlPr>
                                </m:sSupPr>
                                <m:e>
                                  <m:r>
                                    <a:rPr lang="en-US" b="0" i="1" smtClean="0">
                                      <a:latin typeface="Cambria Math"/>
                                    </a:rPr>
                                    <m:t>𝑥</m:t>
                                  </m:r>
                                </m:e>
                                <m:sup>
                                  <m:r>
                                    <a:rPr lang="en-US" b="0" i="1" smtClean="0">
                                      <a:latin typeface="Cambria Math"/>
                                    </a:rPr>
                                    <m:t>2</m:t>
                                  </m:r>
                                </m:sup>
                              </m:sSup>
                            </m:num>
                            <m:den>
                              <m:sSup>
                                <m:sSupPr>
                                  <m:ctrlPr>
                                    <a:rPr lang="en-US" b="0" i="1" smtClean="0">
                                      <a:latin typeface="Cambria Math"/>
                                    </a:rPr>
                                  </m:ctrlPr>
                                </m:sSupPr>
                                <m:e>
                                  <m:r>
                                    <a:rPr lang="en-US" b="0" i="1" smtClean="0">
                                      <a:latin typeface="Cambria Math"/>
                                      <a:ea typeface="Cambria Math"/>
                                    </a:rPr>
                                    <m:t>𝜎</m:t>
                                  </m:r>
                                </m:e>
                                <m:sup>
                                  <m:r>
                                    <a:rPr lang="en-US" b="0" i="1" smtClean="0">
                                      <a:latin typeface="Cambria Math"/>
                                    </a:rPr>
                                    <m:t>2</m:t>
                                  </m:r>
                                </m:sup>
                              </m:sSup>
                            </m:den>
                          </m:f>
                          <m:r>
                            <a:rPr lang="en-US" b="0" i="1" smtClean="0">
                              <a:latin typeface="Cambria Math"/>
                            </a:rPr>
                            <m:t>−</m:t>
                          </m:r>
                          <m:r>
                            <a:rPr lang="en-US" b="0" i="1" smtClean="0">
                              <a:latin typeface="Cambria Math"/>
                            </a:rPr>
                            <m:t>1</m:t>
                          </m:r>
                        </m:e>
                      </m:d>
                      <m:f>
                        <m:fPr>
                          <m:ctrlPr>
                            <a:rPr lang="en-US" b="0" i="1">
                              <a:latin typeface="Cambria Math"/>
                            </a:rPr>
                          </m:ctrlPr>
                        </m:fPr>
                        <m:num>
                          <m:r>
                            <a:rPr lang="en-US" b="0" i="1" smtClean="0">
                              <a:latin typeface="Cambria Math"/>
                            </a:rPr>
                            <m:t>1</m:t>
                          </m:r>
                        </m:num>
                        <m:den>
                          <m:sSup>
                            <m:sSupPr>
                              <m:ctrlPr>
                                <a:rPr lang="en-US" b="0" i="1">
                                  <a:latin typeface="Cambria Math"/>
                                </a:rPr>
                              </m:ctrlPr>
                            </m:sSupPr>
                            <m:e>
                              <m:r>
                                <a:rPr lang="en-US" b="0" i="1">
                                  <a:latin typeface="Cambria Math"/>
                                  <a:ea typeface="Cambria Math"/>
                                </a:rPr>
                                <m:t>𝜎</m:t>
                              </m:r>
                            </m:e>
                            <m:sup>
                              <m:r>
                                <a:rPr lang="en-US" b="0" i="1">
                                  <a:latin typeface="Cambria Math"/>
                                </a:rPr>
                                <m:t>2</m:t>
                              </m:r>
                            </m:sup>
                          </m:sSup>
                        </m:den>
                      </m:f>
                      <m:r>
                        <a:rPr lang="en-US" b="0" i="1">
                          <a:latin typeface="Cambria Math"/>
                        </a:rPr>
                        <m:t>𝑔</m:t>
                      </m:r>
                      <m:r>
                        <a:rPr lang="en-US" b="0" i="1">
                          <a:latin typeface="Cambria Math"/>
                        </a:rPr>
                        <m:t>(</m:t>
                      </m:r>
                      <m:r>
                        <a:rPr lang="en-US" b="0" i="1">
                          <a:latin typeface="Cambria Math"/>
                        </a:rPr>
                        <m:t>𝑥</m:t>
                      </m:r>
                      <m:r>
                        <a:rPr lang="en-US" b="0" i="1">
                          <a:latin typeface="Cambria Math"/>
                        </a:rPr>
                        <m:t>;</m:t>
                      </m:r>
                      <m:r>
                        <a:rPr lang="en-US" b="0" i="1">
                          <a:latin typeface="Cambria Math"/>
                          <a:ea typeface="Cambria Math"/>
                        </a:rPr>
                        <m:t>𝜎</m:t>
                      </m:r>
                      <m:r>
                        <a:rPr lang="en-US" b="0" i="1">
                          <a:latin typeface="Cambria Math"/>
                          <a:ea typeface="Cambria Math"/>
                        </a:rPr>
                        <m:t>)</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f>
                        <m:fPr>
                          <m:ctrlPr>
                            <a:rPr lang="en-US" b="0" i="1">
                              <a:latin typeface="Cambria Math"/>
                            </a:rPr>
                          </m:ctrlPr>
                        </m:fPr>
                        <m:num>
                          <m:r>
                            <a:rPr lang="en-US" b="0" i="1">
                              <a:latin typeface="Cambria Math"/>
                            </a:rPr>
                            <m:t>𝑑𝑔</m:t>
                          </m:r>
                          <m:r>
                            <a:rPr lang="en-US" b="0" i="1">
                              <a:latin typeface="Cambria Math"/>
                            </a:rPr>
                            <m:t>(</m:t>
                          </m:r>
                          <m:r>
                            <a:rPr lang="en-US" b="0" i="1">
                              <a:latin typeface="Cambria Math"/>
                            </a:rPr>
                            <m:t>𝑥</m:t>
                          </m:r>
                          <m:r>
                            <a:rPr lang="en-US" b="0" i="1">
                              <a:latin typeface="Cambria Math"/>
                            </a:rPr>
                            <m:t>;</m:t>
                          </m:r>
                          <m:r>
                            <a:rPr lang="en-US" b="0" i="1">
                              <a:latin typeface="Cambria Math"/>
                              <a:ea typeface="Cambria Math"/>
                            </a:rPr>
                            <m:t>𝜎</m:t>
                          </m:r>
                          <m:r>
                            <a:rPr lang="en-US" b="0" i="1">
                              <a:latin typeface="Cambria Math"/>
                              <a:ea typeface="Cambria Math"/>
                            </a:rPr>
                            <m:t>)</m:t>
                          </m:r>
                        </m:num>
                        <m:den>
                          <m:r>
                            <a:rPr lang="en-US" b="0" i="1">
                              <a:latin typeface="Cambria Math"/>
                            </a:rPr>
                            <m:t>𝑑</m:t>
                          </m:r>
                          <m:r>
                            <a:rPr lang="en-US" b="0" i="1" smtClean="0">
                              <a:latin typeface="Cambria Math"/>
                              <a:ea typeface="Cambria Math"/>
                            </a:rPr>
                            <m:t>𝜎</m:t>
                          </m:r>
                        </m:den>
                      </m:f>
                      <m:r>
                        <a:rPr lang="en-US" b="0">
                          <a:latin typeface="Cambria Math"/>
                        </a:rPr>
                        <m:t>=</m:t>
                      </m:r>
                      <m:d>
                        <m:dPr>
                          <m:ctrlPr>
                            <a:rPr lang="en-US" b="0" i="1">
                              <a:latin typeface="Cambria Math"/>
                            </a:rPr>
                          </m:ctrlPr>
                        </m:dPr>
                        <m:e>
                          <m:f>
                            <m:fPr>
                              <m:ctrlPr>
                                <a:rPr lang="en-US" b="0" i="1">
                                  <a:latin typeface="Cambria Math"/>
                                </a:rPr>
                              </m:ctrlPr>
                            </m:fPr>
                            <m:num>
                              <m:sSup>
                                <m:sSupPr>
                                  <m:ctrlPr>
                                    <a:rPr lang="en-US" b="0" i="1">
                                      <a:latin typeface="Cambria Math"/>
                                    </a:rPr>
                                  </m:ctrlPr>
                                </m:sSupPr>
                                <m:e>
                                  <m:r>
                                    <a:rPr lang="en-US" b="0" i="1">
                                      <a:latin typeface="Cambria Math"/>
                                    </a:rPr>
                                    <m:t>𝑥</m:t>
                                  </m:r>
                                </m:e>
                                <m:sup>
                                  <m:r>
                                    <a:rPr lang="en-US" b="0" i="1">
                                      <a:latin typeface="Cambria Math"/>
                                    </a:rPr>
                                    <m:t>2</m:t>
                                  </m:r>
                                </m:sup>
                              </m:sSup>
                            </m:num>
                            <m:den>
                              <m:sSup>
                                <m:sSupPr>
                                  <m:ctrlPr>
                                    <a:rPr lang="en-US" b="0" i="1">
                                      <a:latin typeface="Cambria Math"/>
                                    </a:rPr>
                                  </m:ctrlPr>
                                </m:sSupPr>
                                <m:e>
                                  <m:r>
                                    <a:rPr lang="en-US" b="0" i="1">
                                      <a:latin typeface="Cambria Math"/>
                                      <a:ea typeface="Cambria Math"/>
                                    </a:rPr>
                                    <m:t>𝜎</m:t>
                                  </m:r>
                                </m:e>
                                <m:sup>
                                  <m:r>
                                    <a:rPr lang="en-US" b="0" i="1">
                                      <a:latin typeface="Cambria Math"/>
                                    </a:rPr>
                                    <m:t>2</m:t>
                                  </m:r>
                                </m:sup>
                              </m:sSup>
                            </m:den>
                          </m:f>
                          <m:r>
                            <a:rPr lang="en-US" b="0" i="1">
                              <a:latin typeface="Cambria Math"/>
                            </a:rPr>
                            <m:t>−</m:t>
                          </m:r>
                          <m:r>
                            <a:rPr lang="en-US" b="0" i="1">
                              <a:latin typeface="Cambria Math"/>
                            </a:rPr>
                            <m:t>1</m:t>
                          </m:r>
                        </m:e>
                      </m:d>
                      <m:f>
                        <m:fPr>
                          <m:ctrlPr>
                            <a:rPr lang="en-US" b="0" i="1">
                              <a:latin typeface="Cambria Math"/>
                            </a:rPr>
                          </m:ctrlPr>
                        </m:fPr>
                        <m:num>
                          <m:r>
                            <a:rPr lang="en-US" b="0" i="1" smtClean="0">
                              <a:latin typeface="Cambria Math"/>
                            </a:rPr>
                            <m:t>1</m:t>
                          </m:r>
                        </m:num>
                        <m:den>
                          <m:r>
                            <a:rPr lang="en-US" b="0" i="1" smtClean="0">
                              <a:latin typeface="Cambria Math"/>
                              <a:ea typeface="Cambria Math"/>
                            </a:rPr>
                            <m:t>𝜎</m:t>
                          </m:r>
                        </m:den>
                      </m:f>
                      <m:r>
                        <a:rPr lang="en-US" b="0" i="1">
                          <a:latin typeface="Cambria Math"/>
                        </a:rPr>
                        <m:t>𝑔</m:t>
                      </m:r>
                      <m:r>
                        <a:rPr lang="en-US" b="0" i="1">
                          <a:latin typeface="Cambria Math"/>
                        </a:rPr>
                        <m:t>(</m:t>
                      </m:r>
                      <m:r>
                        <a:rPr lang="en-US" b="0" i="1">
                          <a:latin typeface="Cambria Math"/>
                        </a:rPr>
                        <m:t>𝑥</m:t>
                      </m:r>
                      <m:r>
                        <a:rPr lang="en-US" b="0" i="1">
                          <a:latin typeface="Cambria Math"/>
                        </a:rPr>
                        <m:t>;</m:t>
                      </m:r>
                      <m:r>
                        <a:rPr lang="en-US" b="0" i="1">
                          <a:latin typeface="Cambria Math"/>
                          <a:ea typeface="Cambria Math"/>
                        </a:rPr>
                        <m:t>𝜎</m:t>
                      </m:r>
                      <m:r>
                        <a:rPr lang="en-US" b="0" i="1">
                          <a:latin typeface="Cambria Math"/>
                          <a:ea typeface="Cambria Math"/>
                        </a:rPr>
                        <m:t>)</m:t>
                      </m:r>
                    </m:oMath>
                  </m:oMathPara>
                </a14:m>
                <a:endParaRPr lang="en-US" b="0" dirty="0" smtClean="0"/>
              </a:p>
              <a:p>
                <a:r>
                  <a:rPr lang="en-US" dirty="0" smtClean="0"/>
                  <a:t>Therefore,</a:t>
                </a: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a:latin typeface="Cambria Math"/>
                            </a:rPr>
                          </m:ctrlPr>
                        </m:fPr>
                        <m:num>
                          <m:sSup>
                            <m:sSupPr>
                              <m:ctrlPr>
                                <a:rPr lang="en-US" b="0" i="1">
                                  <a:latin typeface="Cambria Math"/>
                                </a:rPr>
                              </m:ctrlPr>
                            </m:sSupPr>
                            <m:e>
                              <m:r>
                                <a:rPr lang="en-US" b="0" i="1">
                                  <a:latin typeface="Cambria Math"/>
                                </a:rPr>
                                <m:t>𝑑</m:t>
                              </m:r>
                            </m:e>
                            <m:sup>
                              <m:r>
                                <a:rPr lang="en-US" b="0" i="1">
                                  <a:latin typeface="Cambria Math"/>
                                </a:rPr>
                                <m:t>2</m:t>
                              </m:r>
                            </m:sup>
                          </m:sSup>
                          <m:r>
                            <a:rPr lang="en-US" b="0" i="1">
                              <a:latin typeface="Cambria Math"/>
                            </a:rPr>
                            <m:t>𝑔</m:t>
                          </m:r>
                          <m:r>
                            <a:rPr lang="en-US" b="0" i="1">
                              <a:latin typeface="Cambria Math"/>
                            </a:rPr>
                            <m:t>(</m:t>
                          </m:r>
                          <m:r>
                            <a:rPr lang="en-US" b="0" i="1">
                              <a:latin typeface="Cambria Math"/>
                            </a:rPr>
                            <m:t>𝑥</m:t>
                          </m:r>
                          <m:r>
                            <a:rPr lang="en-US" b="0" i="1">
                              <a:latin typeface="Cambria Math"/>
                            </a:rPr>
                            <m:t>;</m:t>
                          </m:r>
                          <m:r>
                            <a:rPr lang="en-US" b="0" i="1">
                              <a:latin typeface="Cambria Math"/>
                              <a:ea typeface="Cambria Math"/>
                            </a:rPr>
                            <m:t>𝜎</m:t>
                          </m:r>
                          <m:r>
                            <a:rPr lang="en-US" b="0" i="1">
                              <a:latin typeface="Cambria Math"/>
                              <a:ea typeface="Cambria Math"/>
                            </a:rPr>
                            <m:t>)</m:t>
                          </m:r>
                        </m:num>
                        <m:den>
                          <m:sSup>
                            <m:sSupPr>
                              <m:ctrlPr>
                                <a:rPr lang="en-US" b="0" i="1">
                                  <a:latin typeface="Cambria Math"/>
                                  <a:ea typeface="Cambria Math"/>
                                </a:rPr>
                              </m:ctrlPr>
                            </m:sSupPr>
                            <m:e>
                              <m:r>
                                <a:rPr lang="en-US" b="0" i="1">
                                  <a:latin typeface="Cambria Math"/>
                                  <a:ea typeface="Cambria Math"/>
                                </a:rPr>
                                <m:t>𝑑</m:t>
                              </m:r>
                            </m:e>
                            <m:sup>
                              <m:r>
                                <a:rPr lang="en-US" b="0" i="1">
                                  <a:latin typeface="Cambria Math"/>
                                  <a:ea typeface="Cambria Math"/>
                                </a:rPr>
                                <m:t>2</m:t>
                              </m:r>
                            </m:sup>
                          </m:sSup>
                          <m:r>
                            <a:rPr lang="en-US" b="0" i="1">
                              <a:latin typeface="Cambria Math"/>
                            </a:rPr>
                            <m:t>𝑥</m:t>
                          </m:r>
                        </m:den>
                      </m:f>
                      <m:r>
                        <a:rPr lang="en-US" b="0">
                          <a:latin typeface="Cambria Math"/>
                        </a:rPr>
                        <m:t>=</m:t>
                      </m:r>
                      <m:sSub>
                        <m:sSubPr>
                          <m:ctrlPr>
                            <a:rPr lang="en-US" b="0" i="1" smtClean="0">
                              <a:latin typeface="Cambria Math"/>
                            </a:rPr>
                          </m:ctrlPr>
                        </m:sSubPr>
                        <m:e>
                          <m:r>
                            <a:rPr lang="en-US" b="0" i="1" smtClean="0">
                              <a:latin typeface="Cambria Math"/>
                            </a:rPr>
                            <m:t>𝑐</m:t>
                          </m:r>
                        </m:e>
                        <m:sub>
                          <m:r>
                            <a:rPr lang="en-US" b="0" i="1" smtClean="0">
                              <a:latin typeface="Cambria Math"/>
                            </a:rPr>
                            <m:t>0</m:t>
                          </m:r>
                        </m:sub>
                      </m:sSub>
                      <m:r>
                        <a:rPr lang="en-US" b="0" i="1" smtClean="0">
                          <a:latin typeface="Cambria Math"/>
                        </a:rPr>
                        <m:t>(</m:t>
                      </m:r>
                      <m:r>
                        <a:rPr lang="en-US" b="0" i="1" smtClean="0">
                          <a:latin typeface="Cambria Math"/>
                          <a:ea typeface="Cambria Math"/>
                        </a:rPr>
                        <m:t>𝜎</m:t>
                      </m:r>
                      <m:r>
                        <a:rPr lang="en-US" b="0" i="1" smtClean="0">
                          <a:latin typeface="Cambria Math"/>
                          <a:ea typeface="Cambria Math"/>
                        </a:rPr>
                        <m:t>)</m:t>
                      </m:r>
                      <m:f>
                        <m:fPr>
                          <m:ctrlPr>
                            <a:rPr lang="en-US" b="0" i="1" smtClean="0">
                              <a:latin typeface="Cambria Math"/>
                            </a:rPr>
                          </m:ctrlPr>
                        </m:fPr>
                        <m:num>
                          <m:r>
                            <a:rPr lang="en-US" b="0" i="1">
                              <a:latin typeface="Cambria Math"/>
                            </a:rPr>
                            <m:t>𝑑𝑔</m:t>
                          </m:r>
                          <m:d>
                            <m:dPr>
                              <m:ctrlPr>
                                <a:rPr lang="en-US" b="0" i="1">
                                  <a:latin typeface="Cambria Math"/>
                                </a:rPr>
                              </m:ctrlPr>
                            </m:dPr>
                            <m:e>
                              <m:r>
                                <a:rPr lang="en-US" b="0" i="1">
                                  <a:latin typeface="Cambria Math"/>
                                </a:rPr>
                                <m:t>𝑥</m:t>
                              </m:r>
                              <m:r>
                                <a:rPr lang="en-US" b="0" i="1">
                                  <a:latin typeface="Cambria Math"/>
                                </a:rPr>
                                <m:t>;</m:t>
                              </m:r>
                              <m:r>
                                <a:rPr lang="en-US" b="0" i="1">
                                  <a:latin typeface="Cambria Math"/>
                                  <a:ea typeface="Cambria Math"/>
                                </a:rPr>
                                <m:t>𝜎</m:t>
                              </m:r>
                            </m:e>
                          </m:d>
                        </m:num>
                        <m:den>
                          <m:r>
                            <a:rPr lang="en-US" b="0" i="1">
                              <a:latin typeface="Cambria Math"/>
                            </a:rPr>
                            <m:t>𝑑</m:t>
                          </m:r>
                          <m:r>
                            <a:rPr lang="en-US" b="0" i="1">
                              <a:latin typeface="Cambria Math"/>
                              <a:ea typeface="Cambria Math"/>
                            </a:rPr>
                            <m:t>𝜎</m:t>
                          </m:r>
                        </m:den>
                      </m:f>
                      <m:r>
                        <a:rPr lang="en-US" b="0" i="1" smtClean="0">
                          <a:latin typeface="Cambria Math"/>
                          <a:ea typeface="Cambria Math"/>
                        </a:rPr>
                        <m:t>≈</m:t>
                      </m:r>
                      <m:sSub>
                        <m:sSubPr>
                          <m:ctrlPr>
                            <a:rPr lang="en-US" b="0" i="1">
                              <a:latin typeface="Cambria Math"/>
                            </a:rPr>
                          </m:ctrlPr>
                        </m:sSubPr>
                        <m:e>
                          <m:r>
                            <a:rPr lang="en-US" b="0" i="1">
                              <a:latin typeface="Cambria Math"/>
                            </a:rPr>
                            <m:t>𝑐</m:t>
                          </m:r>
                        </m:e>
                        <m:sub>
                          <m:r>
                            <a:rPr lang="en-US" b="0" i="1" smtClean="0">
                              <a:latin typeface="Cambria Math"/>
                            </a:rPr>
                            <m:t>1</m:t>
                          </m:r>
                        </m:sub>
                      </m:sSub>
                      <m:r>
                        <a:rPr lang="en-US" b="0" i="1">
                          <a:latin typeface="Cambria Math"/>
                        </a:rPr>
                        <m:t>(</m:t>
                      </m:r>
                      <m:r>
                        <a:rPr lang="en-US" b="0" i="1">
                          <a:latin typeface="Cambria Math"/>
                          <a:ea typeface="Cambria Math"/>
                        </a:rPr>
                        <m:t>𝜎</m:t>
                      </m:r>
                      <m:r>
                        <a:rPr lang="en-US" b="0" i="1" smtClean="0">
                          <a:latin typeface="Cambria Math"/>
                          <a:ea typeface="Cambria Math"/>
                        </a:rPr>
                        <m:t>)</m:t>
                      </m:r>
                      <m:d>
                        <m:dPr>
                          <m:begChr m:val="["/>
                          <m:endChr m:val="]"/>
                          <m:ctrlPr>
                            <a:rPr lang="en-US" b="0" i="1" smtClean="0">
                              <a:latin typeface="Cambria Math"/>
                              <a:ea typeface="Cambria Math"/>
                            </a:rPr>
                          </m:ctrlPr>
                        </m:dPr>
                        <m:e>
                          <m:r>
                            <a:rPr lang="en-US" b="0" i="1">
                              <a:latin typeface="Cambria Math"/>
                            </a:rPr>
                            <m:t>𝑔</m:t>
                          </m:r>
                          <m:d>
                            <m:dPr>
                              <m:ctrlPr>
                                <a:rPr lang="en-US" b="0" i="1">
                                  <a:latin typeface="Cambria Math"/>
                                </a:rPr>
                              </m:ctrlPr>
                            </m:dPr>
                            <m:e>
                              <m:r>
                                <a:rPr lang="en-US" b="0" i="1">
                                  <a:latin typeface="Cambria Math"/>
                                </a:rPr>
                                <m:t>𝑥</m:t>
                              </m:r>
                              <m:r>
                                <a:rPr lang="en-US" b="0" i="1">
                                  <a:latin typeface="Cambria Math"/>
                                </a:rPr>
                                <m:t>;</m:t>
                              </m:r>
                              <m:r>
                                <a:rPr lang="en-US" b="0" i="1">
                                  <a:latin typeface="Cambria Math"/>
                                  <a:ea typeface="Cambria Math"/>
                                </a:rPr>
                                <m:t>𝜎</m:t>
                              </m:r>
                            </m:e>
                          </m:d>
                          <m:r>
                            <a:rPr lang="en-US" b="0" i="1" smtClean="0">
                              <a:latin typeface="Cambria Math"/>
                              <a:ea typeface="Cambria Math"/>
                            </a:rPr>
                            <m:t>−</m:t>
                          </m:r>
                          <m:r>
                            <a:rPr lang="en-US" b="0" i="1">
                              <a:latin typeface="Cambria Math"/>
                            </a:rPr>
                            <m:t>𝑔</m:t>
                          </m:r>
                          <m:d>
                            <m:dPr>
                              <m:ctrlPr>
                                <a:rPr lang="en-US" b="0" i="1">
                                  <a:latin typeface="Cambria Math"/>
                                </a:rPr>
                              </m:ctrlPr>
                            </m:dPr>
                            <m:e>
                              <m:r>
                                <a:rPr lang="en-US" b="0" i="1">
                                  <a:latin typeface="Cambria Math"/>
                                </a:rPr>
                                <m:t>𝑥</m:t>
                              </m:r>
                              <m:r>
                                <a:rPr lang="en-US" b="0" i="1">
                                  <a:latin typeface="Cambria Math"/>
                                </a:rPr>
                                <m:t>;</m:t>
                              </m:r>
                              <m:r>
                                <a:rPr lang="en-US" b="0" i="1">
                                  <a:latin typeface="Cambria Math"/>
                                  <a:ea typeface="Cambria Math"/>
                                </a:rPr>
                                <m:t>𝜎</m:t>
                              </m:r>
                              <m:r>
                                <a:rPr lang="en-US" b="0" i="1" smtClean="0">
                                  <a:latin typeface="Cambria Math"/>
                                  <a:ea typeface="Cambria Math"/>
                                </a:rPr>
                                <m:t>+∆</m:t>
                              </m:r>
                              <m:r>
                                <a:rPr lang="en-US" b="0" i="1" smtClean="0">
                                  <a:latin typeface="Cambria Math"/>
                                  <a:ea typeface="Cambria Math"/>
                                </a:rPr>
                                <m:t>𝜎</m:t>
                              </m:r>
                            </m:e>
                          </m:d>
                        </m:e>
                      </m:d>
                    </m:oMath>
                  </m:oMathPara>
                </a14:m>
                <a:endParaRPr lang="en-US" b="0" dirty="0"/>
              </a:p>
              <a:p>
                <a:pPr marL="0" indent="0">
                  <a:buNone/>
                </a:pP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941" t="-1037"/>
                </a:stretch>
              </a:blipFill>
            </p:spPr>
            <p:txBody>
              <a:bodyPr/>
              <a:lstStyle/>
              <a:p>
                <a:r>
                  <a:rPr lang="en-US" dirty="0">
                    <a:noFill/>
                  </a:rPr>
                  <a:t> </a:t>
                </a:r>
              </a:p>
            </p:txBody>
          </p:sp>
        </mc:Fallback>
      </mc:AlternateContent>
    </p:spTree>
    <p:extLst>
      <p:ext uri="{BB962C8B-B14F-4D97-AF65-F5344CB8AC3E}">
        <p14:creationId xmlns:p14="http://schemas.microsoft.com/office/powerpoint/2010/main" val="3826104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dirty="0" smtClean="0"/>
              <a:t>L. </a:t>
            </a:r>
            <a:r>
              <a:rPr lang="en-US" altLang="zh-TW" dirty="0" err="1" smtClean="0"/>
              <a:t>Itti’s</a:t>
            </a:r>
            <a:r>
              <a:rPr lang="en-US" altLang="zh-TW" dirty="0" smtClean="0"/>
              <a:t> approach (TPAMI,1998)</a:t>
            </a:r>
          </a:p>
        </p:txBody>
      </p:sp>
      <p:sp>
        <p:nvSpPr>
          <p:cNvPr id="89091" name="Rectangle 3"/>
          <p:cNvSpPr>
            <a:spLocks noGrp="1" noChangeArrowheads="1"/>
          </p:cNvSpPr>
          <p:nvPr>
            <p:ph type="body" idx="1"/>
          </p:nvPr>
        </p:nvSpPr>
        <p:spPr>
          <a:xfrm>
            <a:off x="685800" y="1590675"/>
            <a:ext cx="8023225" cy="4862513"/>
          </a:xfrm>
        </p:spPr>
        <p:txBody>
          <a:bodyPr rtlCol="0">
            <a:normAutofit fontScale="92500" lnSpcReduction="10000"/>
          </a:bodyPr>
          <a:lstStyle/>
          <a:p>
            <a:pPr eaLnBrk="1" fontAlgn="auto" hangingPunct="1">
              <a:lnSpc>
                <a:spcPct val="90000"/>
              </a:lnSpc>
              <a:spcAft>
                <a:spcPts val="0"/>
              </a:spcAft>
              <a:defRPr/>
            </a:pPr>
            <a:r>
              <a:rPr lang="en-US" altLang="zh-TW" sz="2400" b="1" dirty="0" smtClean="0"/>
              <a:t>Center-surround Difference</a:t>
            </a:r>
            <a:endParaRPr lang="en-US" sz="2200" b="1" dirty="0" smtClean="0"/>
          </a:p>
          <a:p>
            <a:pPr eaLnBrk="1" fontAlgn="auto" hangingPunct="1">
              <a:lnSpc>
                <a:spcPct val="90000"/>
              </a:lnSpc>
              <a:spcAft>
                <a:spcPts val="0"/>
              </a:spcAft>
              <a:defRPr/>
            </a:pPr>
            <a:r>
              <a:rPr lang="en-US" sz="2200" dirty="0" smtClean="0"/>
              <a:t>Achieve </a:t>
            </a:r>
            <a:r>
              <a:rPr lang="en-US" sz="2200" dirty="0"/>
              <a:t>center-surround difference through across-scale difference</a:t>
            </a:r>
          </a:p>
          <a:p>
            <a:pPr eaLnBrk="1" fontAlgn="auto" hangingPunct="1">
              <a:lnSpc>
                <a:spcPct val="90000"/>
              </a:lnSpc>
              <a:spcAft>
                <a:spcPts val="0"/>
              </a:spcAft>
              <a:defRPr/>
            </a:pPr>
            <a:endParaRPr lang="en-US" sz="2200" dirty="0"/>
          </a:p>
          <a:p>
            <a:pPr eaLnBrk="1" fontAlgn="auto" hangingPunct="1">
              <a:lnSpc>
                <a:spcPct val="90000"/>
              </a:lnSpc>
              <a:spcAft>
                <a:spcPts val="0"/>
              </a:spcAft>
              <a:defRPr/>
            </a:pPr>
            <a:endParaRPr lang="en-US" sz="2200" dirty="0"/>
          </a:p>
          <a:p>
            <a:pPr eaLnBrk="1" fontAlgn="auto" hangingPunct="1">
              <a:lnSpc>
                <a:spcPct val="90000"/>
              </a:lnSpc>
              <a:spcAft>
                <a:spcPts val="0"/>
              </a:spcAft>
              <a:defRPr/>
            </a:pPr>
            <a:endParaRPr lang="en-US" sz="2200" dirty="0"/>
          </a:p>
          <a:p>
            <a:pPr eaLnBrk="1" fontAlgn="auto" hangingPunct="1">
              <a:lnSpc>
                <a:spcPct val="90000"/>
              </a:lnSpc>
              <a:spcAft>
                <a:spcPts val="0"/>
              </a:spcAft>
              <a:defRPr/>
            </a:pPr>
            <a:endParaRPr lang="en-US" sz="2200" dirty="0"/>
          </a:p>
          <a:p>
            <a:pPr eaLnBrk="1" fontAlgn="auto" hangingPunct="1">
              <a:lnSpc>
                <a:spcPct val="90000"/>
              </a:lnSpc>
              <a:spcAft>
                <a:spcPts val="0"/>
              </a:spcAft>
              <a:defRPr/>
            </a:pPr>
            <a:endParaRPr lang="en-US" sz="2200" dirty="0"/>
          </a:p>
          <a:p>
            <a:pPr eaLnBrk="1" fontAlgn="auto" hangingPunct="1">
              <a:lnSpc>
                <a:spcPct val="90000"/>
              </a:lnSpc>
              <a:spcAft>
                <a:spcPts val="0"/>
              </a:spcAft>
              <a:defRPr/>
            </a:pPr>
            <a:endParaRPr lang="en-US" sz="2200" dirty="0"/>
          </a:p>
          <a:p>
            <a:pPr eaLnBrk="1" fontAlgn="auto" hangingPunct="1">
              <a:lnSpc>
                <a:spcPct val="90000"/>
              </a:lnSpc>
              <a:spcAft>
                <a:spcPts val="0"/>
              </a:spcAft>
              <a:defRPr/>
            </a:pPr>
            <a:endParaRPr lang="en-US" sz="2200" dirty="0"/>
          </a:p>
          <a:p>
            <a:pPr eaLnBrk="1" fontAlgn="auto" hangingPunct="1">
              <a:lnSpc>
                <a:spcPct val="90000"/>
              </a:lnSpc>
              <a:spcAft>
                <a:spcPts val="0"/>
              </a:spcAft>
              <a:defRPr/>
            </a:pPr>
            <a:endParaRPr lang="en-US" sz="2200" dirty="0"/>
          </a:p>
          <a:p>
            <a:pPr eaLnBrk="1" fontAlgn="auto" hangingPunct="1">
              <a:lnSpc>
                <a:spcPct val="90000"/>
              </a:lnSpc>
              <a:spcAft>
                <a:spcPts val="0"/>
              </a:spcAft>
              <a:defRPr/>
            </a:pPr>
            <a:endParaRPr lang="en-US" sz="2200" dirty="0" smtClean="0"/>
          </a:p>
          <a:p>
            <a:pPr eaLnBrk="1" fontAlgn="auto" hangingPunct="1">
              <a:lnSpc>
                <a:spcPct val="90000"/>
              </a:lnSpc>
              <a:spcAft>
                <a:spcPts val="0"/>
              </a:spcAft>
              <a:defRPr/>
            </a:pPr>
            <a:r>
              <a:rPr lang="en-US" sz="2200" dirty="0" smtClean="0"/>
              <a:t>Operated </a:t>
            </a:r>
            <a:r>
              <a:rPr lang="en-US" sz="2200" dirty="0"/>
              <a:t>denoted by </a:t>
            </a:r>
            <a:r>
              <a:rPr lang="en-US" sz="2200" dirty="0">
                <a:latin typeface="Symbol" pitchFamily="18" charset="2"/>
              </a:rPr>
              <a:t>Q: </a:t>
            </a:r>
            <a:r>
              <a:rPr lang="en-US" sz="2200" dirty="0"/>
              <a:t>Interpolation to finer scale and point-to-point subtraction</a:t>
            </a:r>
            <a:endParaRPr lang="en-US" sz="2200" dirty="0">
              <a:latin typeface="Symbol" pitchFamily="18" charset="2"/>
            </a:endParaRPr>
          </a:p>
          <a:p>
            <a:pPr eaLnBrk="1" fontAlgn="auto" hangingPunct="1">
              <a:lnSpc>
                <a:spcPct val="90000"/>
              </a:lnSpc>
              <a:spcAft>
                <a:spcPts val="0"/>
              </a:spcAft>
              <a:defRPr/>
            </a:pPr>
            <a:r>
              <a:rPr lang="en-US" sz="2200" dirty="0"/>
              <a:t>One pyramid for each channel:   </a:t>
            </a:r>
            <a:r>
              <a:rPr lang="en-US" sz="2200" dirty="0">
                <a:latin typeface="Times New Roman" pitchFamily="18" charset="0"/>
              </a:rPr>
              <a:t>I(</a:t>
            </a:r>
            <a:r>
              <a:rPr lang="en-US" sz="2200" dirty="0">
                <a:latin typeface="Symbol" pitchFamily="18" charset="2"/>
              </a:rPr>
              <a:t>s</a:t>
            </a:r>
            <a:r>
              <a:rPr lang="en-US" sz="2200" dirty="0">
                <a:latin typeface="Times New Roman" pitchFamily="18" charset="0"/>
              </a:rPr>
              <a:t>), R(</a:t>
            </a:r>
            <a:r>
              <a:rPr lang="en-US" sz="2200" dirty="0">
                <a:latin typeface="Symbol" pitchFamily="18" charset="2"/>
              </a:rPr>
              <a:t>s</a:t>
            </a:r>
            <a:r>
              <a:rPr lang="en-US" sz="2200" dirty="0">
                <a:latin typeface="Times New Roman" pitchFamily="18" charset="0"/>
              </a:rPr>
              <a:t>), G(</a:t>
            </a:r>
            <a:r>
              <a:rPr lang="en-US" sz="2200" dirty="0">
                <a:latin typeface="Symbol" pitchFamily="18" charset="2"/>
              </a:rPr>
              <a:t>s</a:t>
            </a:r>
            <a:r>
              <a:rPr lang="en-US" sz="2200" dirty="0">
                <a:latin typeface="Times New Roman" pitchFamily="18" charset="0"/>
              </a:rPr>
              <a:t>), B(</a:t>
            </a:r>
            <a:r>
              <a:rPr lang="en-US" sz="2200" dirty="0">
                <a:latin typeface="Symbol" pitchFamily="18" charset="2"/>
              </a:rPr>
              <a:t>s</a:t>
            </a:r>
            <a:r>
              <a:rPr lang="en-US" sz="2200" dirty="0">
                <a:latin typeface="Times New Roman" pitchFamily="18" charset="0"/>
              </a:rPr>
              <a:t>), Y(</a:t>
            </a:r>
            <a:r>
              <a:rPr lang="en-US" sz="2200" dirty="0">
                <a:latin typeface="Symbol" pitchFamily="18" charset="2"/>
              </a:rPr>
              <a:t>s</a:t>
            </a:r>
            <a:r>
              <a:rPr lang="en-US" sz="2200" dirty="0">
                <a:latin typeface="Times New Roman" pitchFamily="18" charset="0"/>
              </a:rPr>
              <a:t>)</a:t>
            </a:r>
            <a:br>
              <a:rPr lang="en-US" sz="2200" dirty="0">
                <a:latin typeface="Times New Roman" pitchFamily="18" charset="0"/>
              </a:rPr>
            </a:br>
            <a:r>
              <a:rPr lang="en-US" sz="2200" dirty="0"/>
              <a:t>where </a:t>
            </a:r>
            <a:r>
              <a:rPr lang="en-US" sz="2200" dirty="0">
                <a:latin typeface="Symbol" pitchFamily="18" charset="2"/>
              </a:rPr>
              <a:t>s</a:t>
            </a:r>
            <a:r>
              <a:rPr lang="en-US" sz="2200" dirty="0"/>
              <a:t> </a:t>
            </a:r>
            <a:r>
              <a:rPr lang="en-US" sz="2200" dirty="0">
                <a:latin typeface="Symbol" pitchFamily="18" charset="2"/>
              </a:rPr>
              <a:t>Î</a:t>
            </a:r>
            <a:r>
              <a:rPr lang="en-US" sz="2200" dirty="0"/>
              <a:t> [0..8] is the scale</a:t>
            </a:r>
          </a:p>
        </p:txBody>
      </p:sp>
      <p:pic>
        <p:nvPicPr>
          <p:cNvPr id="22532" name="Picture 4"/>
          <p:cNvPicPr>
            <a:picLocks noChangeAspect="1" noChangeArrowheads="1"/>
          </p:cNvPicPr>
          <p:nvPr/>
        </p:nvPicPr>
        <p:blipFill>
          <a:blip r:embed="rId2" cstate="print">
            <a:lum bright="-20000" contrast="40000"/>
          </a:blip>
          <a:srcRect t="3938"/>
          <a:stretch>
            <a:fillRect/>
          </a:stretch>
        </p:blipFill>
        <p:spPr bwMode="auto">
          <a:xfrm>
            <a:off x="1476375" y="2205038"/>
            <a:ext cx="6081713" cy="266382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8"/>
          <p:cNvSpPr>
            <a:spLocks noChangeArrowheads="1"/>
          </p:cNvSpPr>
          <p:nvPr/>
        </p:nvSpPr>
        <p:spPr bwMode="auto">
          <a:xfrm>
            <a:off x="7332663" y="3309938"/>
            <a:ext cx="785812" cy="785812"/>
          </a:xfrm>
          <a:prstGeom prst="ellipse">
            <a:avLst/>
          </a:prstGeom>
          <a:solidFill>
            <a:schemeClr val="bg1"/>
          </a:solidFill>
          <a:ln w="38100">
            <a:solidFill>
              <a:schemeClr val="tx1"/>
            </a:solidFill>
            <a:round/>
            <a:headEnd/>
            <a:tailEnd/>
          </a:ln>
        </p:spPr>
        <p:txBody>
          <a:bodyPr wrap="none" lIns="82945" tIns="41473" rIns="82945" bIns="41473" anchor="ctr"/>
          <a:lstStyle/>
          <a:p>
            <a:endParaRPr kumimoji="0" lang="zh-TW" altLang="en-US">
              <a:latin typeface="Calibri" pitchFamily="34" charset="0"/>
            </a:endParaRPr>
          </a:p>
        </p:txBody>
      </p:sp>
      <p:sp>
        <p:nvSpPr>
          <p:cNvPr id="23555" name="Rectangle 2"/>
          <p:cNvSpPr>
            <a:spLocks noGrp="1" noChangeArrowheads="1"/>
          </p:cNvSpPr>
          <p:nvPr>
            <p:ph type="title"/>
          </p:nvPr>
        </p:nvSpPr>
        <p:spPr/>
        <p:txBody>
          <a:bodyPr/>
          <a:lstStyle/>
          <a:p>
            <a:r>
              <a:rPr lang="en-US" altLang="zh-TW" dirty="0" smtClean="0"/>
              <a:t>L. </a:t>
            </a:r>
            <a:r>
              <a:rPr lang="en-US" altLang="zh-TW" dirty="0" err="1" smtClean="0"/>
              <a:t>Itti’s</a:t>
            </a:r>
            <a:r>
              <a:rPr lang="en-US" altLang="zh-TW" dirty="0" smtClean="0"/>
              <a:t> approach (TPAMI,1998)</a:t>
            </a:r>
          </a:p>
        </p:txBody>
      </p:sp>
      <p:sp>
        <p:nvSpPr>
          <p:cNvPr id="69635" name="Rectangle 3"/>
          <p:cNvSpPr>
            <a:spLocks noGrp="1" noChangeArrowheads="1"/>
          </p:cNvSpPr>
          <p:nvPr>
            <p:ph type="body" idx="1"/>
          </p:nvPr>
        </p:nvSpPr>
        <p:spPr>
          <a:xfrm>
            <a:off x="468313" y="1557338"/>
            <a:ext cx="8229600" cy="4781550"/>
          </a:xfrm>
        </p:spPr>
        <p:txBody>
          <a:bodyPr rtlCol="0">
            <a:normAutofit/>
          </a:bodyPr>
          <a:lstStyle/>
          <a:p>
            <a:pPr eaLnBrk="1" fontAlgn="auto" hangingPunct="1">
              <a:spcAft>
                <a:spcPts val="0"/>
              </a:spcAft>
              <a:defRPr/>
            </a:pPr>
            <a:r>
              <a:rPr lang="en-US" altLang="zh-TW" b="1" dirty="0" smtClean="0"/>
              <a:t>Center-surround Difference</a:t>
            </a:r>
          </a:p>
          <a:p>
            <a:pPr lvl="1" eaLnBrk="1" fontAlgn="auto" hangingPunct="1">
              <a:spcAft>
                <a:spcPts val="0"/>
              </a:spcAft>
              <a:defRPr/>
            </a:pPr>
            <a:r>
              <a:rPr lang="en-US" altLang="zh-TW" b="1" dirty="0" smtClean="0"/>
              <a:t>Intensity Feature Maps</a:t>
            </a:r>
            <a:endParaRPr lang="en-US" b="1" i="1" dirty="0" smtClean="0">
              <a:latin typeface="Times New Roman" pitchFamily="18" charset="0"/>
            </a:endParaRPr>
          </a:p>
          <a:p>
            <a:pPr eaLnBrk="1" fontAlgn="auto" hangingPunct="1">
              <a:spcAft>
                <a:spcPts val="0"/>
              </a:spcAft>
              <a:defRPr/>
            </a:pPr>
            <a:r>
              <a:rPr lang="en-US" i="1" dirty="0" smtClean="0">
                <a:latin typeface="Times New Roman" pitchFamily="18" charset="0"/>
              </a:rPr>
              <a:t>I</a:t>
            </a:r>
            <a:r>
              <a:rPr lang="en-US" dirty="0" smtClean="0">
                <a:latin typeface="Times New Roman" pitchFamily="18" charset="0"/>
              </a:rPr>
              <a:t>(</a:t>
            </a:r>
            <a:r>
              <a:rPr lang="en-US" i="1" dirty="0" smtClean="0">
                <a:latin typeface="Times New Roman" pitchFamily="18" charset="0"/>
              </a:rPr>
              <a:t>c</a:t>
            </a:r>
            <a:r>
              <a:rPr lang="en-US" dirty="0">
                <a:latin typeface="Times New Roman" pitchFamily="18" charset="0"/>
              </a:rPr>
              <a:t>, </a:t>
            </a:r>
            <a:r>
              <a:rPr lang="en-US" i="1" dirty="0">
                <a:latin typeface="Times New Roman" pitchFamily="18" charset="0"/>
              </a:rPr>
              <a:t>s</a:t>
            </a:r>
            <a:r>
              <a:rPr lang="en-US" dirty="0">
                <a:latin typeface="Times New Roman" pitchFamily="18" charset="0"/>
              </a:rPr>
              <a:t>)</a:t>
            </a:r>
            <a:r>
              <a:rPr lang="en-US" dirty="0"/>
              <a:t> = | </a:t>
            </a:r>
            <a:r>
              <a:rPr lang="en-US" dirty="0">
                <a:latin typeface="Times New Roman" pitchFamily="18" charset="0"/>
              </a:rPr>
              <a:t>I(</a:t>
            </a:r>
            <a:r>
              <a:rPr lang="en-US" i="1" dirty="0">
                <a:latin typeface="Times New Roman" pitchFamily="18" charset="0"/>
              </a:rPr>
              <a:t>c</a:t>
            </a:r>
            <a:r>
              <a:rPr lang="en-US" dirty="0">
                <a:latin typeface="Times New Roman" pitchFamily="18" charset="0"/>
              </a:rPr>
              <a:t>)</a:t>
            </a:r>
            <a:r>
              <a:rPr lang="en-US" dirty="0"/>
              <a:t>  </a:t>
            </a:r>
            <a:r>
              <a:rPr lang="en-US" dirty="0">
                <a:latin typeface="Symbol" pitchFamily="18" charset="2"/>
              </a:rPr>
              <a:t>Q</a:t>
            </a:r>
            <a:r>
              <a:rPr lang="en-US" dirty="0"/>
              <a:t>  </a:t>
            </a:r>
            <a:r>
              <a:rPr lang="en-US" dirty="0">
                <a:latin typeface="Times New Roman" pitchFamily="18" charset="0"/>
              </a:rPr>
              <a:t>I(</a:t>
            </a:r>
            <a:r>
              <a:rPr lang="en-US" i="1" dirty="0">
                <a:latin typeface="Times New Roman" pitchFamily="18" charset="0"/>
              </a:rPr>
              <a:t>s</a:t>
            </a:r>
            <a:r>
              <a:rPr lang="en-US" dirty="0">
                <a:latin typeface="Times New Roman" pitchFamily="18" charset="0"/>
              </a:rPr>
              <a:t>)</a:t>
            </a:r>
            <a:r>
              <a:rPr lang="en-US" dirty="0"/>
              <a:t>|</a:t>
            </a:r>
          </a:p>
          <a:p>
            <a:pPr eaLnBrk="1" fontAlgn="auto" hangingPunct="1">
              <a:spcAft>
                <a:spcPts val="0"/>
              </a:spcAft>
              <a:defRPr/>
            </a:pPr>
            <a:r>
              <a:rPr lang="en-US" i="1" dirty="0">
                <a:latin typeface="Times New Roman" pitchFamily="18" charset="0"/>
              </a:rPr>
              <a:t>c</a:t>
            </a:r>
            <a:r>
              <a:rPr lang="en-US" dirty="0"/>
              <a:t> </a:t>
            </a:r>
            <a:r>
              <a:rPr lang="en-US" dirty="0">
                <a:latin typeface="Symbol" pitchFamily="18" charset="2"/>
              </a:rPr>
              <a:t>Î</a:t>
            </a:r>
            <a:r>
              <a:rPr lang="en-US" dirty="0"/>
              <a:t> {2, 3, 4}</a:t>
            </a:r>
          </a:p>
          <a:p>
            <a:pPr eaLnBrk="1" fontAlgn="auto" hangingPunct="1">
              <a:spcAft>
                <a:spcPts val="0"/>
              </a:spcAft>
              <a:defRPr/>
            </a:pPr>
            <a:r>
              <a:rPr lang="en-US" i="1" dirty="0">
                <a:latin typeface="Times New Roman" pitchFamily="18" charset="0"/>
              </a:rPr>
              <a:t>s</a:t>
            </a:r>
            <a:r>
              <a:rPr lang="en-US" dirty="0"/>
              <a:t> = </a:t>
            </a:r>
            <a:r>
              <a:rPr lang="en-US" i="1" dirty="0">
                <a:latin typeface="Times New Roman" pitchFamily="18" charset="0"/>
              </a:rPr>
              <a:t>c</a:t>
            </a:r>
            <a:r>
              <a:rPr lang="en-US" dirty="0"/>
              <a:t> + </a:t>
            </a:r>
            <a:r>
              <a:rPr lang="en-US" i="1" dirty="0">
                <a:latin typeface="Symbol" pitchFamily="18" charset="2"/>
              </a:rPr>
              <a:t>d</a:t>
            </a:r>
            <a:r>
              <a:rPr lang="en-US" dirty="0"/>
              <a:t>  where  </a:t>
            </a:r>
            <a:r>
              <a:rPr lang="en-US" i="1" dirty="0">
                <a:latin typeface="Symbol" pitchFamily="18" charset="2"/>
              </a:rPr>
              <a:t>d</a:t>
            </a:r>
            <a:r>
              <a:rPr lang="en-US" dirty="0"/>
              <a:t> </a:t>
            </a:r>
            <a:r>
              <a:rPr lang="en-US" dirty="0">
                <a:latin typeface="Symbol" pitchFamily="18" charset="2"/>
              </a:rPr>
              <a:t>Î</a:t>
            </a:r>
            <a:r>
              <a:rPr lang="en-US" dirty="0"/>
              <a:t> {3, 4}</a:t>
            </a:r>
          </a:p>
          <a:p>
            <a:pPr eaLnBrk="1" fontAlgn="auto" hangingPunct="1">
              <a:spcAft>
                <a:spcPts val="0"/>
              </a:spcAft>
              <a:defRPr/>
            </a:pPr>
            <a:r>
              <a:rPr lang="en-US" dirty="0"/>
              <a:t>So </a:t>
            </a:r>
            <a:r>
              <a:rPr lang="en-US" i="1" dirty="0">
                <a:latin typeface="Times New Roman" pitchFamily="18" charset="0"/>
              </a:rPr>
              <a:t>I</a:t>
            </a:r>
            <a:r>
              <a:rPr lang="en-US" dirty="0"/>
              <a:t>(2, 5) = | </a:t>
            </a:r>
            <a:r>
              <a:rPr lang="en-US" dirty="0">
                <a:latin typeface="Times New Roman" pitchFamily="18" charset="0"/>
              </a:rPr>
              <a:t>I</a:t>
            </a:r>
            <a:r>
              <a:rPr lang="en-US" dirty="0"/>
              <a:t>(2)  </a:t>
            </a:r>
            <a:r>
              <a:rPr lang="en-US" dirty="0">
                <a:latin typeface="Symbol" pitchFamily="18" charset="2"/>
              </a:rPr>
              <a:t>Q</a:t>
            </a:r>
            <a:r>
              <a:rPr lang="en-US" dirty="0"/>
              <a:t>  </a:t>
            </a:r>
            <a:r>
              <a:rPr lang="en-US" dirty="0">
                <a:latin typeface="Times New Roman" pitchFamily="18" charset="0"/>
              </a:rPr>
              <a:t>I</a:t>
            </a:r>
            <a:r>
              <a:rPr lang="en-US" dirty="0"/>
              <a:t>(5)|</a:t>
            </a:r>
            <a:br>
              <a:rPr lang="en-US" dirty="0"/>
            </a:br>
            <a:r>
              <a:rPr lang="en-US" dirty="0"/>
              <a:t>     </a:t>
            </a:r>
            <a:r>
              <a:rPr lang="en-US" i="1" dirty="0">
                <a:latin typeface="Times New Roman" pitchFamily="18" charset="0"/>
              </a:rPr>
              <a:t>I</a:t>
            </a:r>
            <a:r>
              <a:rPr lang="en-US" dirty="0"/>
              <a:t>(2, 6) = | </a:t>
            </a:r>
            <a:r>
              <a:rPr lang="en-US" dirty="0">
                <a:latin typeface="Times New Roman" pitchFamily="18" charset="0"/>
              </a:rPr>
              <a:t>I</a:t>
            </a:r>
            <a:r>
              <a:rPr lang="en-US" dirty="0"/>
              <a:t>(2)  </a:t>
            </a:r>
            <a:r>
              <a:rPr lang="en-US" dirty="0">
                <a:latin typeface="Symbol" pitchFamily="18" charset="2"/>
              </a:rPr>
              <a:t>Q</a:t>
            </a:r>
            <a:r>
              <a:rPr lang="en-US" dirty="0"/>
              <a:t>  </a:t>
            </a:r>
            <a:r>
              <a:rPr lang="en-US" dirty="0">
                <a:latin typeface="Times New Roman" pitchFamily="18" charset="0"/>
              </a:rPr>
              <a:t>I</a:t>
            </a:r>
            <a:r>
              <a:rPr lang="en-US" dirty="0"/>
              <a:t>(6)|</a:t>
            </a:r>
            <a:br>
              <a:rPr lang="en-US" dirty="0"/>
            </a:br>
            <a:r>
              <a:rPr lang="en-US" dirty="0"/>
              <a:t>     </a:t>
            </a:r>
            <a:r>
              <a:rPr lang="en-US" i="1" dirty="0">
                <a:latin typeface="Times New Roman" pitchFamily="18" charset="0"/>
              </a:rPr>
              <a:t>I</a:t>
            </a:r>
            <a:r>
              <a:rPr lang="en-US" dirty="0"/>
              <a:t>(3, 6) = | </a:t>
            </a:r>
            <a:r>
              <a:rPr lang="en-US" dirty="0">
                <a:latin typeface="Times New Roman" pitchFamily="18" charset="0"/>
              </a:rPr>
              <a:t>I</a:t>
            </a:r>
            <a:r>
              <a:rPr lang="en-US" dirty="0"/>
              <a:t>(3)  </a:t>
            </a:r>
            <a:r>
              <a:rPr lang="en-US" dirty="0">
                <a:latin typeface="Symbol" pitchFamily="18" charset="2"/>
              </a:rPr>
              <a:t>Q</a:t>
            </a:r>
            <a:r>
              <a:rPr lang="en-US" dirty="0"/>
              <a:t>  </a:t>
            </a:r>
            <a:r>
              <a:rPr lang="en-US" dirty="0">
                <a:latin typeface="Times New Roman" pitchFamily="18" charset="0"/>
              </a:rPr>
              <a:t>I</a:t>
            </a:r>
            <a:r>
              <a:rPr lang="en-US" dirty="0"/>
              <a:t>(6)|</a:t>
            </a:r>
            <a:br>
              <a:rPr lang="en-US" dirty="0"/>
            </a:br>
            <a:r>
              <a:rPr lang="en-US" dirty="0"/>
              <a:t>      …</a:t>
            </a:r>
          </a:p>
          <a:p>
            <a:pPr eaLnBrk="1" fontAlgn="auto" hangingPunct="1">
              <a:spcAft>
                <a:spcPts val="0"/>
              </a:spcAft>
              <a:defRPr/>
            </a:pPr>
            <a:r>
              <a:rPr lang="en-US" dirty="0">
                <a:sym typeface="Wingdings" pitchFamily="2" charset="2"/>
              </a:rPr>
              <a:t> 6 Feature Maps</a:t>
            </a:r>
            <a:endParaRPr lang="en-US" dirty="0"/>
          </a:p>
        </p:txBody>
      </p:sp>
      <p:sp>
        <p:nvSpPr>
          <p:cNvPr id="23557" name="Oval 7"/>
          <p:cNvSpPr>
            <a:spLocks noChangeArrowheads="1"/>
          </p:cNvSpPr>
          <p:nvPr/>
        </p:nvSpPr>
        <p:spPr bwMode="auto">
          <a:xfrm>
            <a:off x="7596188" y="3573463"/>
            <a:ext cx="260350" cy="260350"/>
          </a:xfrm>
          <a:prstGeom prst="ellipse">
            <a:avLst/>
          </a:prstGeom>
          <a:solidFill>
            <a:schemeClr val="bg1"/>
          </a:solidFill>
          <a:ln w="38100">
            <a:solidFill>
              <a:schemeClr val="tx1"/>
            </a:solidFill>
            <a:round/>
            <a:headEnd/>
            <a:tailEnd/>
          </a:ln>
        </p:spPr>
        <p:txBody>
          <a:bodyPr wrap="none" lIns="82945" tIns="41473" rIns="82945" bIns="41473" anchor="ctr"/>
          <a:lstStyle/>
          <a:p>
            <a:endParaRPr kumimoji="0" lang="zh-TW" altLang="en-US">
              <a:latin typeface="Calibri" pitchFamily="34" charset="0"/>
            </a:endParaRPr>
          </a:p>
        </p:txBody>
      </p:sp>
      <p:sp>
        <p:nvSpPr>
          <p:cNvPr id="23558" name="Oval 9"/>
          <p:cNvSpPr>
            <a:spLocks noChangeArrowheads="1"/>
          </p:cNvSpPr>
          <p:nvPr/>
        </p:nvSpPr>
        <p:spPr bwMode="auto">
          <a:xfrm>
            <a:off x="7202488" y="4229100"/>
            <a:ext cx="1042987" cy="1042988"/>
          </a:xfrm>
          <a:prstGeom prst="ellipse">
            <a:avLst/>
          </a:prstGeom>
          <a:solidFill>
            <a:schemeClr val="bg1"/>
          </a:solidFill>
          <a:ln w="38100">
            <a:solidFill>
              <a:schemeClr val="tx1"/>
            </a:solidFill>
            <a:round/>
            <a:headEnd/>
            <a:tailEnd/>
          </a:ln>
        </p:spPr>
        <p:txBody>
          <a:bodyPr wrap="none" lIns="82945" tIns="41473" rIns="82945" bIns="41473" anchor="ctr"/>
          <a:lstStyle/>
          <a:p>
            <a:endParaRPr kumimoji="0" lang="zh-TW" altLang="en-US">
              <a:latin typeface="Calibri" pitchFamily="34" charset="0"/>
            </a:endParaRPr>
          </a:p>
        </p:txBody>
      </p:sp>
      <p:sp>
        <p:nvSpPr>
          <p:cNvPr id="23559" name="Oval 10"/>
          <p:cNvSpPr>
            <a:spLocks noChangeArrowheads="1"/>
          </p:cNvSpPr>
          <p:nvPr/>
        </p:nvSpPr>
        <p:spPr bwMode="auto">
          <a:xfrm>
            <a:off x="7594600" y="4621213"/>
            <a:ext cx="260350" cy="260350"/>
          </a:xfrm>
          <a:prstGeom prst="ellipse">
            <a:avLst/>
          </a:prstGeom>
          <a:solidFill>
            <a:schemeClr val="bg1"/>
          </a:solidFill>
          <a:ln w="38100">
            <a:solidFill>
              <a:schemeClr val="tx1"/>
            </a:solidFill>
            <a:round/>
            <a:headEnd/>
            <a:tailEnd/>
          </a:ln>
        </p:spPr>
        <p:txBody>
          <a:bodyPr wrap="none" lIns="82945" tIns="41473" rIns="82945" bIns="41473" anchor="ctr"/>
          <a:lstStyle/>
          <a:p>
            <a:endParaRPr kumimoji="0" lang="zh-TW" altLang="en-US">
              <a:latin typeface="Calibri" pitchFamily="34" charset="0"/>
            </a:endParaRPr>
          </a:p>
        </p:txBody>
      </p:sp>
      <p:sp>
        <p:nvSpPr>
          <p:cNvPr id="23560" name="Oval 11"/>
          <p:cNvSpPr>
            <a:spLocks noChangeArrowheads="1"/>
          </p:cNvSpPr>
          <p:nvPr/>
        </p:nvSpPr>
        <p:spPr bwMode="auto">
          <a:xfrm>
            <a:off x="7202488" y="5405438"/>
            <a:ext cx="1042987" cy="1041400"/>
          </a:xfrm>
          <a:prstGeom prst="ellipse">
            <a:avLst/>
          </a:prstGeom>
          <a:solidFill>
            <a:schemeClr val="bg1"/>
          </a:solidFill>
          <a:ln w="38100">
            <a:solidFill>
              <a:schemeClr val="tx1"/>
            </a:solidFill>
            <a:round/>
            <a:headEnd/>
            <a:tailEnd/>
          </a:ln>
        </p:spPr>
        <p:txBody>
          <a:bodyPr wrap="none" lIns="82945" tIns="41473" rIns="82945" bIns="41473" anchor="ctr"/>
          <a:lstStyle/>
          <a:p>
            <a:endParaRPr kumimoji="0" lang="zh-TW" altLang="en-US">
              <a:latin typeface="Calibri" pitchFamily="34" charset="0"/>
            </a:endParaRPr>
          </a:p>
        </p:txBody>
      </p:sp>
      <p:sp>
        <p:nvSpPr>
          <p:cNvPr id="23561" name="Oval 12"/>
          <p:cNvSpPr>
            <a:spLocks noChangeArrowheads="1"/>
          </p:cNvSpPr>
          <p:nvPr/>
        </p:nvSpPr>
        <p:spPr bwMode="auto">
          <a:xfrm>
            <a:off x="7464425" y="5665788"/>
            <a:ext cx="520700" cy="520700"/>
          </a:xfrm>
          <a:prstGeom prst="ellipse">
            <a:avLst/>
          </a:prstGeom>
          <a:solidFill>
            <a:schemeClr val="bg1"/>
          </a:solidFill>
          <a:ln w="38100">
            <a:solidFill>
              <a:schemeClr val="tx1"/>
            </a:solidFill>
            <a:round/>
            <a:headEnd/>
            <a:tailEnd/>
          </a:ln>
        </p:spPr>
        <p:txBody>
          <a:bodyPr wrap="none" lIns="82945" tIns="41473" rIns="82945" bIns="41473" anchor="ctr"/>
          <a:lstStyle/>
          <a:p>
            <a:endParaRPr kumimoji="0" lang="zh-TW" altLang="en-US">
              <a:latin typeface="Calibri" pitchFamily="34" charset="0"/>
            </a:endParaRPr>
          </a:p>
        </p:txBody>
      </p:sp>
      <p:sp>
        <p:nvSpPr>
          <p:cNvPr id="23562" name="Line 13"/>
          <p:cNvSpPr>
            <a:spLocks noChangeShapeType="1"/>
          </p:cNvSpPr>
          <p:nvPr/>
        </p:nvSpPr>
        <p:spPr bwMode="auto">
          <a:xfrm flipV="1">
            <a:off x="5502275" y="3835400"/>
            <a:ext cx="1566863" cy="457200"/>
          </a:xfrm>
          <a:prstGeom prst="line">
            <a:avLst/>
          </a:prstGeom>
          <a:noFill/>
          <a:ln w="38100">
            <a:solidFill>
              <a:schemeClr val="tx1"/>
            </a:solidFill>
            <a:round/>
            <a:headEnd/>
            <a:tailEnd type="triangle" w="lg" len="lg"/>
          </a:ln>
        </p:spPr>
        <p:txBody>
          <a:bodyPr lIns="82945" tIns="41473" rIns="82945" bIns="41473"/>
          <a:lstStyle/>
          <a:p>
            <a:endParaRPr lang="zh-CN" altLang="en-US"/>
          </a:p>
        </p:txBody>
      </p:sp>
      <p:sp>
        <p:nvSpPr>
          <p:cNvPr id="23563" name="Line 14"/>
          <p:cNvSpPr>
            <a:spLocks noChangeShapeType="1"/>
          </p:cNvSpPr>
          <p:nvPr/>
        </p:nvSpPr>
        <p:spPr bwMode="auto">
          <a:xfrm flipV="1">
            <a:off x="5435600" y="4749800"/>
            <a:ext cx="1633538" cy="65088"/>
          </a:xfrm>
          <a:prstGeom prst="line">
            <a:avLst/>
          </a:prstGeom>
          <a:noFill/>
          <a:ln w="38100">
            <a:solidFill>
              <a:schemeClr val="tx1"/>
            </a:solidFill>
            <a:round/>
            <a:headEnd/>
            <a:tailEnd type="triangle" w="lg" len="lg"/>
          </a:ln>
        </p:spPr>
        <p:txBody>
          <a:bodyPr lIns="82945" tIns="41473" rIns="82945" bIns="41473"/>
          <a:lstStyle/>
          <a:p>
            <a:endParaRPr lang="zh-CN" altLang="en-US"/>
          </a:p>
        </p:txBody>
      </p:sp>
      <p:sp>
        <p:nvSpPr>
          <p:cNvPr id="23564" name="Line 15"/>
          <p:cNvSpPr>
            <a:spLocks noChangeShapeType="1"/>
          </p:cNvSpPr>
          <p:nvPr/>
        </p:nvSpPr>
        <p:spPr bwMode="auto">
          <a:xfrm>
            <a:off x="5435600" y="5272088"/>
            <a:ext cx="1633538" cy="587375"/>
          </a:xfrm>
          <a:prstGeom prst="line">
            <a:avLst/>
          </a:prstGeom>
          <a:noFill/>
          <a:ln w="38100">
            <a:solidFill>
              <a:schemeClr val="tx1"/>
            </a:solidFill>
            <a:round/>
            <a:headEnd/>
            <a:tailEnd type="triangle" w="lg" len="lg"/>
          </a:ln>
        </p:spPr>
        <p:txBody>
          <a:bodyPr lIns="82945" tIns="41473" rIns="82945" bIns="41473"/>
          <a:lstStyle/>
          <a:p>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標題 1"/>
          <p:cNvSpPr>
            <a:spLocks noGrp="1"/>
          </p:cNvSpPr>
          <p:nvPr>
            <p:ph type="title"/>
          </p:nvPr>
        </p:nvSpPr>
        <p:spPr/>
        <p:txBody>
          <a:bodyPr/>
          <a:lstStyle/>
          <a:p>
            <a:r>
              <a:rPr lang="en-US" altLang="zh-TW" dirty="0" smtClean="0"/>
              <a:t>L. </a:t>
            </a:r>
            <a:r>
              <a:rPr lang="en-US" altLang="zh-TW" dirty="0" err="1" smtClean="0"/>
              <a:t>Itti’s</a:t>
            </a:r>
            <a:r>
              <a:rPr lang="en-US" altLang="zh-TW" dirty="0" smtClean="0"/>
              <a:t> approach (TPAMI,1998)</a:t>
            </a:r>
            <a:endParaRPr lang="zh-TW" altLang="en-US" dirty="0" smtClean="0"/>
          </a:p>
        </p:txBody>
      </p:sp>
      <p:sp>
        <p:nvSpPr>
          <p:cNvPr id="3" name="文字版面配置區 2"/>
          <p:cNvSpPr>
            <a:spLocks noGrp="1"/>
          </p:cNvSpPr>
          <p:nvPr>
            <p:ph type="body" idx="1"/>
          </p:nvPr>
        </p:nvSpPr>
        <p:spPr/>
        <p:txBody>
          <a:bodyPr rtlCol="0">
            <a:normAutofit fontScale="62500" lnSpcReduction="20000"/>
          </a:bodyPr>
          <a:lstStyle/>
          <a:p>
            <a:pPr eaLnBrk="1" fontAlgn="auto" hangingPunct="1">
              <a:spcAft>
                <a:spcPts val="0"/>
              </a:spcAft>
              <a:buFont typeface="Arial" pitchFamily="34" charset="0"/>
              <a:buChar char="•"/>
              <a:defRPr/>
            </a:pPr>
            <a:r>
              <a:rPr lang="en-US" altLang="zh-TW" dirty="0" smtClean="0"/>
              <a:t> </a:t>
            </a:r>
            <a:r>
              <a:rPr lang="en-US" altLang="zh-TW" sz="3400" dirty="0" smtClean="0"/>
              <a:t>Center-surround Difference</a:t>
            </a:r>
          </a:p>
          <a:p>
            <a:pPr lvl="1" eaLnBrk="1" fontAlgn="auto" hangingPunct="1">
              <a:spcAft>
                <a:spcPts val="0"/>
              </a:spcAft>
              <a:buFont typeface="Arial" pitchFamily="34" charset="0"/>
              <a:buChar char="•"/>
              <a:defRPr/>
            </a:pPr>
            <a:r>
              <a:rPr lang="en-US" altLang="zh-TW" sz="2600" dirty="0" smtClean="0"/>
              <a:t>Color Feature Maps</a:t>
            </a:r>
          </a:p>
        </p:txBody>
      </p:sp>
      <p:sp>
        <p:nvSpPr>
          <p:cNvPr id="1029" name="內容版面配置區 3"/>
          <p:cNvSpPr>
            <a:spLocks noGrp="1"/>
          </p:cNvSpPr>
          <p:nvPr>
            <p:ph sz="half" idx="2"/>
          </p:nvPr>
        </p:nvSpPr>
        <p:spPr>
          <a:xfrm>
            <a:off x="457200" y="2174875"/>
            <a:ext cx="4259263" cy="2693988"/>
          </a:xfrm>
        </p:spPr>
        <p:txBody>
          <a:bodyPr>
            <a:normAutofit fontScale="85000" lnSpcReduction="20000"/>
          </a:bodyPr>
          <a:lstStyle/>
          <a:p>
            <a:pPr eaLnBrk="1" hangingPunct="1">
              <a:lnSpc>
                <a:spcPct val="93000"/>
              </a:lnSpc>
              <a:buSzPct val="45000"/>
              <a:buFont typeface="Arial" pitchFamily="34" charset="0"/>
              <a:buNone/>
            </a:pPr>
            <a:endParaRPr lang="en-US" altLang="zh-TW" sz="2800" smtClean="0"/>
          </a:p>
          <a:p>
            <a:pPr eaLnBrk="1" hangingPunct="1">
              <a:lnSpc>
                <a:spcPct val="93000"/>
              </a:lnSpc>
              <a:buSzPct val="45000"/>
              <a:buFont typeface="Arial" pitchFamily="34" charset="0"/>
              <a:buNone/>
            </a:pPr>
            <a:r>
              <a:rPr lang="en-US" altLang="zh-TW" sz="2800" smtClean="0"/>
              <a:t>Red-Green and Yellow-Blue</a:t>
            </a:r>
          </a:p>
          <a:p>
            <a:pPr eaLnBrk="1" hangingPunct="1">
              <a:lnSpc>
                <a:spcPct val="93000"/>
              </a:lnSpc>
              <a:buSzPct val="45000"/>
              <a:buFont typeface="Arial" pitchFamily="34" charset="0"/>
              <a:buNone/>
            </a:pPr>
            <a:endParaRPr lang="en-US" altLang="zh-TW" sz="2800" smtClean="0"/>
          </a:p>
          <a:p>
            <a:pPr eaLnBrk="1" hangingPunct="1">
              <a:lnSpc>
                <a:spcPct val="93000"/>
              </a:lnSpc>
              <a:buSzPct val="45000"/>
              <a:buFont typeface="Arial" pitchFamily="34" charset="0"/>
              <a:buNone/>
            </a:pPr>
            <a:endParaRPr lang="en-US" altLang="zh-TW" sz="2800" smtClean="0"/>
          </a:p>
          <a:p>
            <a:pPr eaLnBrk="1" hangingPunct="1">
              <a:lnSpc>
                <a:spcPct val="93000"/>
              </a:lnSpc>
              <a:buSzPct val="45000"/>
              <a:buFont typeface="Arial" pitchFamily="34" charset="0"/>
              <a:buNone/>
            </a:pPr>
            <a:r>
              <a:rPr lang="en-US" altLang="zh-TW" sz="2800" smtClean="0"/>
              <a:t/>
            </a:r>
            <a:br>
              <a:rPr lang="en-US" altLang="zh-TW" sz="2800" smtClean="0"/>
            </a:br>
            <a:r>
              <a:rPr lang="en-US" altLang="zh-TW" sz="2800" smtClean="0"/>
              <a:t/>
            </a:r>
            <a:br>
              <a:rPr lang="en-US" altLang="zh-TW" sz="2800" smtClean="0"/>
            </a:br>
            <a:r>
              <a:rPr lang="en-US" altLang="zh-TW" sz="2800" smtClean="0"/>
              <a:t/>
            </a:r>
            <a:br>
              <a:rPr lang="en-US" altLang="zh-TW" sz="2800" smtClean="0"/>
            </a:br>
            <a:endParaRPr lang="en-US" altLang="zh-TW" sz="2800" smtClean="0"/>
          </a:p>
          <a:p>
            <a:pPr eaLnBrk="1" hangingPunct="1">
              <a:lnSpc>
                <a:spcPct val="93000"/>
              </a:lnSpc>
              <a:buSzPct val="45000"/>
              <a:buFont typeface="Arial" pitchFamily="34" charset="0"/>
              <a:buNone/>
            </a:pPr>
            <a:endParaRPr lang="en-US" altLang="zh-TW" sz="2800" smtClean="0"/>
          </a:p>
          <a:p>
            <a:pPr eaLnBrk="1" hangingPunct="1">
              <a:lnSpc>
                <a:spcPct val="93000"/>
              </a:lnSpc>
              <a:buSzPct val="45000"/>
              <a:buFont typeface="Arial" pitchFamily="34" charset="0"/>
              <a:buNone/>
            </a:pPr>
            <a:endParaRPr lang="en-US" altLang="zh-TW" sz="2800" smtClean="0"/>
          </a:p>
        </p:txBody>
      </p:sp>
      <p:sp>
        <p:nvSpPr>
          <p:cNvPr id="5" name="文字版面配置區 4"/>
          <p:cNvSpPr>
            <a:spLocks noGrp="1"/>
          </p:cNvSpPr>
          <p:nvPr>
            <p:ph type="body" sz="quarter" idx="3"/>
          </p:nvPr>
        </p:nvSpPr>
        <p:spPr/>
        <p:txBody>
          <a:bodyPr rtlCol="0">
            <a:normAutofit fontScale="77500" lnSpcReduction="20000"/>
          </a:bodyPr>
          <a:lstStyle/>
          <a:p>
            <a:pPr eaLnBrk="1" fontAlgn="auto" hangingPunct="1">
              <a:lnSpc>
                <a:spcPct val="93000"/>
              </a:lnSpc>
              <a:spcAft>
                <a:spcPts val="0"/>
              </a:spcAft>
              <a:buSzPct val="45000"/>
              <a:buFont typeface="Wingdings" pitchFamily="2" charset="2"/>
              <a:buChar char="l"/>
              <a:defRPr/>
            </a:pPr>
            <a:r>
              <a:rPr lang="en-US" altLang="zh-TW" sz="2800" dirty="0" smtClean="0"/>
              <a:t>Center-surround Difference</a:t>
            </a:r>
            <a:endParaRPr lang="en-CA" altLang="zh-TW" sz="2800" dirty="0" smtClean="0"/>
          </a:p>
          <a:p>
            <a:pPr lvl="1" eaLnBrk="1" fontAlgn="auto" hangingPunct="1">
              <a:lnSpc>
                <a:spcPct val="93000"/>
              </a:lnSpc>
              <a:spcAft>
                <a:spcPts val="0"/>
              </a:spcAft>
              <a:buSzPct val="45000"/>
              <a:buFont typeface="Wingdings" pitchFamily="2" charset="2"/>
              <a:buChar char="l"/>
              <a:defRPr/>
            </a:pPr>
            <a:r>
              <a:rPr lang="en-CA" altLang="zh-TW" sz="2400" dirty="0" smtClean="0"/>
              <a:t>Orientation Feature Maps</a:t>
            </a:r>
            <a:endParaRPr lang="en-US" altLang="zh-TW" sz="2400" dirty="0" smtClean="0"/>
          </a:p>
        </p:txBody>
      </p:sp>
      <p:sp>
        <p:nvSpPr>
          <p:cNvPr id="1031" name="內容版面配置區 5"/>
          <p:cNvSpPr>
            <a:spLocks noGrp="1"/>
          </p:cNvSpPr>
          <p:nvPr>
            <p:ph sz="quarter" idx="4"/>
          </p:nvPr>
        </p:nvSpPr>
        <p:spPr/>
        <p:txBody>
          <a:bodyPr/>
          <a:lstStyle/>
          <a:p>
            <a:pPr eaLnBrk="1" hangingPunct="1"/>
            <a:r>
              <a:rPr lang="en-US" altLang="zh-TW" smtClean="0"/>
              <a:t>  </a:t>
            </a:r>
            <a:endParaRPr lang="zh-TW" altLang="en-US" smtClean="0"/>
          </a:p>
        </p:txBody>
      </p:sp>
      <p:sp>
        <p:nvSpPr>
          <p:cNvPr id="1032" name="Oval 17"/>
          <p:cNvSpPr>
            <a:spLocks noChangeArrowheads="1"/>
          </p:cNvSpPr>
          <p:nvPr/>
        </p:nvSpPr>
        <p:spPr bwMode="auto">
          <a:xfrm>
            <a:off x="549275" y="3703638"/>
            <a:ext cx="1046163" cy="1046162"/>
          </a:xfrm>
          <a:prstGeom prst="ellipse">
            <a:avLst/>
          </a:prstGeom>
          <a:solidFill>
            <a:srgbClr val="FF3300"/>
          </a:solidFill>
          <a:ln w="38100">
            <a:solidFill>
              <a:srgbClr val="000000"/>
            </a:solidFill>
            <a:round/>
            <a:headEnd/>
            <a:tailEnd/>
          </a:ln>
        </p:spPr>
        <p:txBody>
          <a:bodyPr wrap="none" lIns="82945" tIns="41473" rIns="82945" bIns="41473" anchor="ctr"/>
          <a:lstStyle/>
          <a:p>
            <a:endParaRPr kumimoji="0" lang="en-CA" altLang="zh-TW"/>
          </a:p>
        </p:txBody>
      </p:sp>
      <p:sp>
        <p:nvSpPr>
          <p:cNvPr id="1033" name="Oval 18"/>
          <p:cNvSpPr>
            <a:spLocks noChangeArrowheads="1"/>
          </p:cNvSpPr>
          <p:nvPr/>
        </p:nvSpPr>
        <p:spPr bwMode="auto">
          <a:xfrm>
            <a:off x="811213" y="3965575"/>
            <a:ext cx="523875" cy="523875"/>
          </a:xfrm>
          <a:prstGeom prst="ellipse">
            <a:avLst/>
          </a:prstGeom>
          <a:solidFill>
            <a:srgbClr val="00FF00"/>
          </a:solidFill>
          <a:ln w="38100">
            <a:noFill/>
            <a:round/>
            <a:headEnd/>
            <a:tailEnd/>
          </a:ln>
        </p:spPr>
        <p:txBody>
          <a:bodyPr wrap="none" lIns="82945" tIns="41473" rIns="82945" bIns="41473" anchor="ctr"/>
          <a:lstStyle/>
          <a:p>
            <a:endParaRPr kumimoji="0" lang="zh-TW" altLang="en-US">
              <a:latin typeface="Calibri" pitchFamily="34" charset="0"/>
            </a:endParaRPr>
          </a:p>
        </p:txBody>
      </p:sp>
      <p:sp>
        <p:nvSpPr>
          <p:cNvPr id="1034" name="Oval 19"/>
          <p:cNvSpPr>
            <a:spLocks noChangeArrowheads="1"/>
          </p:cNvSpPr>
          <p:nvPr/>
        </p:nvSpPr>
        <p:spPr bwMode="auto">
          <a:xfrm>
            <a:off x="1789113" y="3703638"/>
            <a:ext cx="1046162" cy="1046162"/>
          </a:xfrm>
          <a:prstGeom prst="ellipse">
            <a:avLst/>
          </a:prstGeom>
          <a:solidFill>
            <a:srgbClr val="00FF00"/>
          </a:solidFill>
          <a:ln w="38100">
            <a:solidFill>
              <a:srgbClr val="000000"/>
            </a:solidFill>
            <a:round/>
            <a:headEnd/>
            <a:tailEnd/>
          </a:ln>
        </p:spPr>
        <p:txBody>
          <a:bodyPr wrap="none" lIns="82945" tIns="41473" rIns="82945" bIns="41473" anchor="ctr"/>
          <a:lstStyle/>
          <a:p>
            <a:endParaRPr kumimoji="0" lang="zh-TW" altLang="en-US">
              <a:latin typeface="Calibri" pitchFamily="34" charset="0"/>
            </a:endParaRPr>
          </a:p>
        </p:txBody>
      </p:sp>
      <p:sp>
        <p:nvSpPr>
          <p:cNvPr id="1035" name="Oval 20"/>
          <p:cNvSpPr>
            <a:spLocks noChangeArrowheads="1"/>
          </p:cNvSpPr>
          <p:nvPr/>
        </p:nvSpPr>
        <p:spPr bwMode="auto">
          <a:xfrm>
            <a:off x="2051050" y="3965575"/>
            <a:ext cx="523875" cy="523875"/>
          </a:xfrm>
          <a:prstGeom prst="ellipse">
            <a:avLst/>
          </a:prstGeom>
          <a:solidFill>
            <a:srgbClr val="FF3300"/>
          </a:solidFill>
          <a:ln w="38100">
            <a:noFill/>
            <a:round/>
            <a:headEnd/>
            <a:tailEnd/>
          </a:ln>
        </p:spPr>
        <p:txBody>
          <a:bodyPr wrap="none" lIns="82945" tIns="41473" rIns="82945" bIns="41473" anchor="ctr"/>
          <a:lstStyle/>
          <a:p>
            <a:endParaRPr kumimoji="0" lang="zh-TW" altLang="en-US">
              <a:latin typeface="Calibri" pitchFamily="34" charset="0"/>
            </a:endParaRPr>
          </a:p>
        </p:txBody>
      </p:sp>
      <p:sp>
        <p:nvSpPr>
          <p:cNvPr id="1036" name="Oval 21"/>
          <p:cNvSpPr>
            <a:spLocks noChangeArrowheads="1"/>
          </p:cNvSpPr>
          <p:nvPr/>
        </p:nvSpPr>
        <p:spPr bwMode="auto">
          <a:xfrm>
            <a:off x="3079750" y="3716338"/>
            <a:ext cx="1046163" cy="1046162"/>
          </a:xfrm>
          <a:prstGeom prst="ellipse">
            <a:avLst/>
          </a:prstGeom>
          <a:solidFill>
            <a:srgbClr val="0000FF"/>
          </a:solidFill>
          <a:ln w="38100">
            <a:solidFill>
              <a:srgbClr val="000000"/>
            </a:solidFill>
            <a:round/>
            <a:headEnd/>
            <a:tailEnd/>
          </a:ln>
        </p:spPr>
        <p:txBody>
          <a:bodyPr wrap="none" lIns="82945" tIns="41473" rIns="82945" bIns="41473" anchor="ctr"/>
          <a:lstStyle/>
          <a:p>
            <a:endParaRPr kumimoji="0" lang="zh-TW" altLang="en-US">
              <a:latin typeface="Calibri" pitchFamily="34" charset="0"/>
            </a:endParaRPr>
          </a:p>
        </p:txBody>
      </p:sp>
      <p:sp>
        <p:nvSpPr>
          <p:cNvPr id="1037" name="Oval 22"/>
          <p:cNvSpPr>
            <a:spLocks noChangeArrowheads="1"/>
          </p:cNvSpPr>
          <p:nvPr/>
        </p:nvSpPr>
        <p:spPr bwMode="auto">
          <a:xfrm>
            <a:off x="3341688" y="3979863"/>
            <a:ext cx="523875" cy="522287"/>
          </a:xfrm>
          <a:prstGeom prst="ellipse">
            <a:avLst/>
          </a:prstGeom>
          <a:solidFill>
            <a:srgbClr val="FFFF00"/>
          </a:solidFill>
          <a:ln w="38100">
            <a:noFill/>
            <a:round/>
            <a:headEnd/>
            <a:tailEnd/>
          </a:ln>
        </p:spPr>
        <p:txBody>
          <a:bodyPr wrap="none" lIns="82945" tIns="41473" rIns="82945" bIns="41473" anchor="ctr"/>
          <a:lstStyle/>
          <a:p>
            <a:endParaRPr kumimoji="0" lang="zh-TW" altLang="en-US">
              <a:latin typeface="Calibri" pitchFamily="34" charset="0"/>
            </a:endParaRPr>
          </a:p>
        </p:txBody>
      </p:sp>
      <p:sp>
        <p:nvSpPr>
          <p:cNvPr id="1038" name="Oval 23"/>
          <p:cNvSpPr>
            <a:spLocks noChangeArrowheads="1"/>
          </p:cNvSpPr>
          <p:nvPr/>
        </p:nvSpPr>
        <p:spPr bwMode="auto">
          <a:xfrm>
            <a:off x="4319588" y="3716338"/>
            <a:ext cx="1046162" cy="1046162"/>
          </a:xfrm>
          <a:prstGeom prst="ellipse">
            <a:avLst/>
          </a:prstGeom>
          <a:solidFill>
            <a:srgbClr val="FFFF00"/>
          </a:solidFill>
          <a:ln w="38100">
            <a:solidFill>
              <a:srgbClr val="000000"/>
            </a:solidFill>
            <a:round/>
            <a:headEnd/>
            <a:tailEnd/>
          </a:ln>
        </p:spPr>
        <p:txBody>
          <a:bodyPr wrap="none" lIns="82945" tIns="41473" rIns="82945" bIns="41473" anchor="ctr"/>
          <a:lstStyle/>
          <a:p>
            <a:endParaRPr kumimoji="0" lang="zh-TW" altLang="en-US">
              <a:latin typeface="Calibri" pitchFamily="34" charset="0"/>
            </a:endParaRPr>
          </a:p>
        </p:txBody>
      </p:sp>
      <p:sp>
        <p:nvSpPr>
          <p:cNvPr id="1039" name="Oval 24"/>
          <p:cNvSpPr>
            <a:spLocks noChangeArrowheads="1"/>
          </p:cNvSpPr>
          <p:nvPr/>
        </p:nvSpPr>
        <p:spPr bwMode="auto">
          <a:xfrm>
            <a:off x="4581525" y="3979863"/>
            <a:ext cx="523875" cy="522287"/>
          </a:xfrm>
          <a:prstGeom prst="ellipse">
            <a:avLst/>
          </a:prstGeom>
          <a:solidFill>
            <a:srgbClr val="0000FF"/>
          </a:solidFill>
          <a:ln w="38100">
            <a:noFill/>
            <a:round/>
            <a:headEnd/>
            <a:tailEnd/>
          </a:ln>
        </p:spPr>
        <p:txBody>
          <a:bodyPr wrap="none" lIns="82945" tIns="41473" rIns="82945" bIns="41473" anchor="ctr"/>
          <a:lstStyle/>
          <a:p>
            <a:endParaRPr kumimoji="0" lang="zh-TW" altLang="en-US">
              <a:latin typeface="Calibri" pitchFamily="34" charset="0"/>
            </a:endParaRPr>
          </a:p>
        </p:txBody>
      </p:sp>
      <p:sp>
        <p:nvSpPr>
          <p:cNvPr id="1040" name="Text Box 26"/>
          <p:cNvSpPr txBox="1">
            <a:spLocks noChangeArrowheads="1"/>
          </p:cNvSpPr>
          <p:nvPr/>
        </p:nvSpPr>
        <p:spPr bwMode="auto">
          <a:xfrm>
            <a:off x="744538" y="3703638"/>
            <a:ext cx="1241425" cy="361950"/>
          </a:xfrm>
          <a:prstGeom prst="rect">
            <a:avLst/>
          </a:prstGeom>
          <a:noFill/>
          <a:ln w="9525">
            <a:noFill/>
            <a:miter lim="800000"/>
            <a:headEnd/>
            <a:tailEnd/>
          </a:ln>
        </p:spPr>
        <p:txBody>
          <a:bodyPr lIns="82945" tIns="41473" rIns="82945" bIns="41473">
            <a:spAutoFit/>
          </a:bodyPr>
          <a:lstStyle/>
          <a:p>
            <a:pPr>
              <a:spcBef>
                <a:spcPct val="50000"/>
              </a:spcBef>
            </a:pPr>
            <a:r>
              <a:rPr kumimoji="0" lang="en-CA" altLang="zh-TW" b="1">
                <a:solidFill>
                  <a:schemeClr val="bg1"/>
                </a:solidFill>
              </a:rPr>
              <a:t>+R-G</a:t>
            </a:r>
          </a:p>
        </p:txBody>
      </p:sp>
      <p:sp>
        <p:nvSpPr>
          <p:cNvPr id="1041" name="Text Box 27"/>
          <p:cNvSpPr txBox="1">
            <a:spLocks noChangeArrowheads="1"/>
          </p:cNvSpPr>
          <p:nvPr/>
        </p:nvSpPr>
        <p:spPr bwMode="auto">
          <a:xfrm>
            <a:off x="1992313" y="4064000"/>
            <a:ext cx="1241425" cy="360363"/>
          </a:xfrm>
          <a:prstGeom prst="rect">
            <a:avLst/>
          </a:prstGeom>
          <a:noFill/>
          <a:ln w="9525">
            <a:noFill/>
            <a:miter lim="800000"/>
            <a:headEnd/>
            <a:tailEnd/>
          </a:ln>
        </p:spPr>
        <p:txBody>
          <a:bodyPr lIns="82945" tIns="41473" rIns="82945" bIns="41473">
            <a:spAutoFit/>
          </a:bodyPr>
          <a:lstStyle/>
          <a:p>
            <a:pPr>
              <a:spcBef>
                <a:spcPct val="50000"/>
              </a:spcBef>
            </a:pPr>
            <a:r>
              <a:rPr kumimoji="0" lang="en-CA" altLang="zh-TW" b="1">
                <a:solidFill>
                  <a:schemeClr val="bg1"/>
                </a:solidFill>
              </a:rPr>
              <a:t>+R-G</a:t>
            </a:r>
          </a:p>
        </p:txBody>
      </p:sp>
      <p:sp>
        <p:nvSpPr>
          <p:cNvPr id="1042" name="Text Box 28"/>
          <p:cNvSpPr txBox="1">
            <a:spLocks noChangeArrowheads="1"/>
          </p:cNvSpPr>
          <p:nvPr/>
        </p:nvSpPr>
        <p:spPr bwMode="auto">
          <a:xfrm>
            <a:off x="744538" y="4030663"/>
            <a:ext cx="1241425" cy="360362"/>
          </a:xfrm>
          <a:prstGeom prst="rect">
            <a:avLst/>
          </a:prstGeom>
          <a:noFill/>
          <a:ln w="9525">
            <a:noFill/>
            <a:miter lim="800000"/>
            <a:headEnd/>
            <a:tailEnd/>
          </a:ln>
        </p:spPr>
        <p:txBody>
          <a:bodyPr lIns="82945" tIns="41473" rIns="82945" bIns="41473">
            <a:spAutoFit/>
          </a:bodyPr>
          <a:lstStyle/>
          <a:p>
            <a:pPr>
              <a:spcBef>
                <a:spcPct val="50000"/>
              </a:spcBef>
            </a:pPr>
            <a:r>
              <a:rPr kumimoji="0" lang="en-CA" altLang="zh-TW" b="1"/>
              <a:t>+G-R</a:t>
            </a:r>
          </a:p>
        </p:txBody>
      </p:sp>
      <p:sp>
        <p:nvSpPr>
          <p:cNvPr id="1043" name="Text Box 29"/>
          <p:cNvSpPr txBox="1">
            <a:spLocks noChangeArrowheads="1"/>
          </p:cNvSpPr>
          <p:nvPr/>
        </p:nvSpPr>
        <p:spPr bwMode="auto">
          <a:xfrm>
            <a:off x="1920875" y="3703638"/>
            <a:ext cx="1241425" cy="361950"/>
          </a:xfrm>
          <a:prstGeom prst="rect">
            <a:avLst/>
          </a:prstGeom>
          <a:noFill/>
          <a:ln w="9525">
            <a:noFill/>
            <a:miter lim="800000"/>
            <a:headEnd/>
            <a:tailEnd/>
          </a:ln>
        </p:spPr>
        <p:txBody>
          <a:bodyPr lIns="82945" tIns="41473" rIns="82945" bIns="41473">
            <a:spAutoFit/>
          </a:bodyPr>
          <a:lstStyle/>
          <a:p>
            <a:pPr>
              <a:spcBef>
                <a:spcPct val="50000"/>
              </a:spcBef>
            </a:pPr>
            <a:r>
              <a:rPr kumimoji="0" lang="en-CA" altLang="zh-TW" b="1"/>
              <a:t>+G-R</a:t>
            </a:r>
          </a:p>
        </p:txBody>
      </p:sp>
      <p:sp>
        <p:nvSpPr>
          <p:cNvPr id="1044" name="Text Box 30"/>
          <p:cNvSpPr txBox="1">
            <a:spLocks noChangeArrowheads="1"/>
          </p:cNvSpPr>
          <p:nvPr/>
        </p:nvSpPr>
        <p:spPr bwMode="auto">
          <a:xfrm>
            <a:off x="3276600" y="3716338"/>
            <a:ext cx="1239838" cy="361950"/>
          </a:xfrm>
          <a:prstGeom prst="rect">
            <a:avLst/>
          </a:prstGeom>
          <a:noFill/>
          <a:ln w="9525">
            <a:noFill/>
            <a:miter lim="800000"/>
            <a:headEnd/>
            <a:tailEnd/>
          </a:ln>
        </p:spPr>
        <p:txBody>
          <a:bodyPr lIns="82945" tIns="41473" rIns="82945" bIns="41473">
            <a:spAutoFit/>
          </a:bodyPr>
          <a:lstStyle/>
          <a:p>
            <a:pPr>
              <a:spcBef>
                <a:spcPct val="50000"/>
              </a:spcBef>
            </a:pPr>
            <a:r>
              <a:rPr kumimoji="0" lang="en-CA" altLang="zh-TW" b="1">
                <a:solidFill>
                  <a:schemeClr val="bg1"/>
                </a:solidFill>
              </a:rPr>
              <a:t>+B-Y</a:t>
            </a:r>
          </a:p>
        </p:txBody>
      </p:sp>
      <p:sp>
        <p:nvSpPr>
          <p:cNvPr id="1045" name="Text Box 32"/>
          <p:cNvSpPr txBox="1">
            <a:spLocks noChangeArrowheads="1"/>
          </p:cNvSpPr>
          <p:nvPr/>
        </p:nvSpPr>
        <p:spPr bwMode="auto">
          <a:xfrm>
            <a:off x="3276600" y="4043363"/>
            <a:ext cx="1239838" cy="361950"/>
          </a:xfrm>
          <a:prstGeom prst="rect">
            <a:avLst/>
          </a:prstGeom>
          <a:noFill/>
          <a:ln w="9525">
            <a:noFill/>
            <a:miter lim="800000"/>
            <a:headEnd/>
            <a:tailEnd/>
          </a:ln>
        </p:spPr>
        <p:txBody>
          <a:bodyPr lIns="82945" tIns="41473" rIns="82945" bIns="41473">
            <a:spAutoFit/>
          </a:bodyPr>
          <a:lstStyle/>
          <a:p>
            <a:pPr>
              <a:spcBef>
                <a:spcPct val="50000"/>
              </a:spcBef>
            </a:pPr>
            <a:r>
              <a:rPr kumimoji="0" lang="en-CA" altLang="zh-TW" b="1"/>
              <a:t>+Y-B</a:t>
            </a:r>
          </a:p>
        </p:txBody>
      </p:sp>
      <p:sp>
        <p:nvSpPr>
          <p:cNvPr id="1046" name="Text Box 33"/>
          <p:cNvSpPr txBox="1">
            <a:spLocks noChangeArrowheads="1"/>
          </p:cNvSpPr>
          <p:nvPr/>
        </p:nvSpPr>
        <p:spPr bwMode="auto">
          <a:xfrm>
            <a:off x="4427538" y="3684588"/>
            <a:ext cx="1241425" cy="360362"/>
          </a:xfrm>
          <a:prstGeom prst="rect">
            <a:avLst/>
          </a:prstGeom>
          <a:noFill/>
          <a:ln w="9525">
            <a:noFill/>
            <a:miter lim="800000"/>
            <a:headEnd/>
            <a:tailEnd/>
          </a:ln>
        </p:spPr>
        <p:txBody>
          <a:bodyPr lIns="82945" tIns="41473" rIns="82945" bIns="41473">
            <a:spAutoFit/>
          </a:bodyPr>
          <a:lstStyle/>
          <a:p>
            <a:pPr>
              <a:spcBef>
                <a:spcPct val="50000"/>
              </a:spcBef>
            </a:pPr>
            <a:r>
              <a:rPr kumimoji="0" lang="en-CA" altLang="zh-TW" b="1"/>
              <a:t>+Y-B</a:t>
            </a:r>
          </a:p>
        </p:txBody>
      </p:sp>
      <p:sp>
        <p:nvSpPr>
          <p:cNvPr id="1047" name="Text Box 31"/>
          <p:cNvSpPr txBox="1">
            <a:spLocks noChangeArrowheads="1"/>
          </p:cNvSpPr>
          <p:nvPr/>
        </p:nvSpPr>
        <p:spPr bwMode="auto">
          <a:xfrm>
            <a:off x="3203575" y="3317875"/>
            <a:ext cx="1241425" cy="360363"/>
          </a:xfrm>
          <a:prstGeom prst="rect">
            <a:avLst/>
          </a:prstGeom>
          <a:noFill/>
          <a:ln w="9525">
            <a:noFill/>
            <a:miter lim="800000"/>
            <a:headEnd/>
            <a:tailEnd/>
          </a:ln>
        </p:spPr>
        <p:txBody>
          <a:bodyPr lIns="82945" tIns="41473" rIns="82945" bIns="41473">
            <a:spAutoFit/>
          </a:bodyPr>
          <a:lstStyle/>
          <a:p>
            <a:pPr>
              <a:spcBef>
                <a:spcPct val="50000"/>
              </a:spcBef>
            </a:pPr>
            <a:r>
              <a:rPr kumimoji="0" lang="en-CA" altLang="zh-TW" b="1">
                <a:solidFill>
                  <a:schemeClr val="bg1"/>
                </a:solidFill>
              </a:rPr>
              <a:t>+B-Y</a:t>
            </a:r>
          </a:p>
        </p:txBody>
      </p:sp>
      <p:sp>
        <p:nvSpPr>
          <p:cNvPr id="1048" name="Text Box 31"/>
          <p:cNvSpPr txBox="1">
            <a:spLocks noChangeArrowheads="1"/>
          </p:cNvSpPr>
          <p:nvPr/>
        </p:nvSpPr>
        <p:spPr bwMode="auto">
          <a:xfrm>
            <a:off x="4500563" y="4043363"/>
            <a:ext cx="1241425" cy="361950"/>
          </a:xfrm>
          <a:prstGeom prst="rect">
            <a:avLst/>
          </a:prstGeom>
          <a:noFill/>
          <a:ln w="9525">
            <a:noFill/>
            <a:miter lim="800000"/>
            <a:headEnd/>
            <a:tailEnd/>
          </a:ln>
        </p:spPr>
        <p:txBody>
          <a:bodyPr lIns="82945" tIns="41473" rIns="82945" bIns="41473">
            <a:spAutoFit/>
          </a:bodyPr>
          <a:lstStyle/>
          <a:p>
            <a:pPr>
              <a:spcBef>
                <a:spcPct val="50000"/>
              </a:spcBef>
            </a:pPr>
            <a:r>
              <a:rPr kumimoji="0" lang="en-CA" altLang="zh-TW" b="1">
                <a:solidFill>
                  <a:schemeClr val="bg1"/>
                </a:solidFill>
              </a:rPr>
              <a:t>+B-Y</a:t>
            </a:r>
          </a:p>
        </p:txBody>
      </p:sp>
      <p:sp>
        <p:nvSpPr>
          <p:cNvPr id="1049" name="文字方塊 26"/>
          <p:cNvSpPr txBox="1">
            <a:spLocks noChangeArrowheads="1"/>
          </p:cNvSpPr>
          <p:nvPr/>
        </p:nvSpPr>
        <p:spPr bwMode="auto">
          <a:xfrm>
            <a:off x="4751388" y="2708275"/>
            <a:ext cx="4392612" cy="831850"/>
          </a:xfrm>
          <a:prstGeom prst="rect">
            <a:avLst/>
          </a:prstGeom>
          <a:noFill/>
          <a:ln w="9525">
            <a:noFill/>
            <a:miter lim="800000"/>
            <a:headEnd/>
            <a:tailEnd/>
          </a:ln>
        </p:spPr>
        <p:txBody>
          <a:bodyPr>
            <a:spAutoFit/>
          </a:bodyPr>
          <a:lstStyle/>
          <a:p>
            <a:r>
              <a:rPr kumimoji="0" lang="en-US" altLang="zh-TW" sz="2400">
                <a:latin typeface="Calibri" pitchFamily="34" charset="0"/>
              </a:rPr>
              <a:t>Same </a:t>
            </a:r>
            <a:r>
              <a:rPr kumimoji="0" lang="en-US" altLang="zh-TW" sz="2400" i="1">
                <a:latin typeface="Times New Roman" pitchFamily="18" charset="0"/>
              </a:rPr>
              <a:t>c</a:t>
            </a:r>
            <a:r>
              <a:rPr kumimoji="0" lang="en-US" altLang="zh-TW" sz="2400">
                <a:latin typeface="Calibri" pitchFamily="34" charset="0"/>
              </a:rPr>
              <a:t> and </a:t>
            </a:r>
            <a:r>
              <a:rPr kumimoji="0" lang="en-US" altLang="zh-TW" sz="2400" i="1">
                <a:latin typeface="Times New Roman" pitchFamily="18" charset="0"/>
              </a:rPr>
              <a:t>s</a:t>
            </a:r>
            <a:r>
              <a:rPr kumimoji="0" lang="en-US" altLang="zh-TW" sz="2400">
                <a:latin typeface="Calibri" pitchFamily="34" charset="0"/>
              </a:rPr>
              <a:t> as with intensity</a:t>
            </a:r>
          </a:p>
          <a:p>
            <a:endParaRPr kumimoji="0" lang="zh-TW" altLang="en-US" sz="2400">
              <a:latin typeface="Calibri" pitchFamily="34" charset="0"/>
            </a:endParaRPr>
          </a:p>
        </p:txBody>
      </p:sp>
      <p:graphicFrame>
        <p:nvGraphicFramePr>
          <p:cNvPr id="1026" name="Object 2"/>
          <p:cNvGraphicFramePr>
            <a:graphicFrameLocks noChangeAspect="1"/>
          </p:cNvGraphicFramePr>
          <p:nvPr/>
        </p:nvGraphicFramePr>
        <p:xfrm>
          <a:off x="5003800" y="2133600"/>
          <a:ext cx="3995738" cy="582613"/>
        </p:xfrm>
        <a:graphic>
          <a:graphicData uri="http://schemas.openxmlformats.org/presentationml/2006/ole">
            <mc:AlternateContent xmlns:mc="http://schemas.openxmlformats.org/markup-compatibility/2006">
              <mc:Choice xmlns:v="urn:schemas-microsoft-com:vml" Requires="v">
                <p:oleObj spid="_x0000_s30731" name="Equation" r:id="rId4" imgW="1777680" imgH="253800" progId="Equation.3">
                  <p:embed/>
                </p:oleObj>
              </mc:Choice>
              <mc:Fallback>
                <p:oleObj name="Equation" r:id="rId4" imgW="1777680" imgH="253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133600"/>
                        <a:ext cx="3995738"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0" name="文字方塊 29"/>
          <p:cNvSpPr txBox="1">
            <a:spLocks noChangeArrowheads="1"/>
          </p:cNvSpPr>
          <p:nvPr/>
        </p:nvSpPr>
        <p:spPr bwMode="auto">
          <a:xfrm>
            <a:off x="395288" y="4830763"/>
            <a:ext cx="6553200" cy="1323975"/>
          </a:xfrm>
          <a:prstGeom prst="rect">
            <a:avLst/>
          </a:prstGeom>
          <a:noFill/>
          <a:ln w="9525">
            <a:noFill/>
            <a:miter lim="800000"/>
            <a:headEnd/>
            <a:tailEnd/>
          </a:ln>
        </p:spPr>
        <p:txBody>
          <a:bodyPr>
            <a:spAutoFit/>
          </a:bodyPr>
          <a:lstStyle/>
          <a:p>
            <a:pPr>
              <a:lnSpc>
                <a:spcPct val="93000"/>
              </a:lnSpc>
              <a:buSzPct val="45000"/>
            </a:pPr>
            <a:r>
              <a:rPr kumimoji="0" lang="en-US" altLang="zh-TW" sz="2800" i="1">
                <a:latin typeface="Times New Roman" pitchFamily="18" charset="0"/>
              </a:rPr>
              <a:t>RG</a:t>
            </a:r>
            <a:r>
              <a:rPr kumimoji="0" lang="en-US" altLang="zh-TW" sz="2800">
                <a:latin typeface="Times New Roman" pitchFamily="18" charset="0"/>
              </a:rPr>
              <a:t>(</a:t>
            </a:r>
            <a:r>
              <a:rPr kumimoji="0" lang="en-US" altLang="zh-TW" sz="2800" i="1">
                <a:latin typeface="Times New Roman" pitchFamily="18" charset="0"/>
              </a:rPr>
              <a:t>c</a:t>
            </a:r>
            <a:r>
              <a:rPr kumimoji="0" lang="en-US" altLang="zh-TW" sz="2800">
                <a:latin typeface="Times New Roman" pitchFamily="18" charset="0"/>
              </a:rPr>
              <a:t>, </a:t>
            </a:r>
            <a:r>
              <a:rPr kumimoji="0" lang="en-US" altLang="zh-TW" sz="2800" i="1">
                <a:latin typeface="Times New Roman" pitchFamily="18" charset="0"/>
              </a:rPr>
              <a:t>s</a:t>
            </a:r>
            <a:r>
              <a:rPr kumimoji="0" lang="en-US" altLang="zh-TW" sz="2800">
                <a:latin typeface="Times New Roman" pitchFamily="18" charset="0"/>
              </a:rPr>
              <a:t>) = | (R(</a:t>
            </a:r>
            <a:r>
              <a:rPr kumimoji="0" lang="en-US" altLang="zh-TW" sz="2800" i="1">
                <a:latin typeface="Times New Roman" pitchFamily="18" charset="0"/>
              </a:rPr>
              <a:t>c</a:t>
            </a:r>
            <a:r>
              <a:rPr kumimoji="0" lang="en-US" altLang="zh-TW" sz="2800">
                <a:latin typeface="Times New Roman" pitchFamily="18" charset="0"/>
              </a:rPr>
              <a:t>) - G(</a:t>
            </a:r>
            <a:r>
              <a:rPr kumimoji="0" lang="en-US" altLang="zh-TW" sz="2800" i="1">
                <a:latin typeface="Times New Roman" pitchFamily="18" charset="0"/>
              </a:rPr>
              <a:t>c</a:t>
            </a:r>
            <a:r>
              <a:rPr kumimoji="0" lang="en-US" altLang="zh-TW" sz="2800">
                <a:latin typeface="Times New Roman" pitchFamily="18" charset="0"/>
              </a:rPr>
              <a:t>)) </a:t>
            </a:r>
            <a:r>
              <a:rPr kumimoji="0" lang="en-US" altLang="zh-TW" sz="2800">
                <a:latin typeface="Symbol" pitchFamily="18" charset="2"/>
              </a:rPr>
              <a:t>Q</a:t>
            </a:r>
            <a:r>
              <a:rPr kumimoji="0" lang="en-US" altLang="zh-TW" sz="2800">
                <a:latin typeface="Times New Roman" pitchFamily="18" charset="0"/>
              </a:rPr>
              <a:t> (G(</a:t>
            </a:r>
            <a:r>
              <a:rPr kumimoji="0" lang="en-US" altLang="zh-TW" sz="2800" i="1">
                <a:latin typeface="Times New Roman" pitchFamily="18" charset="0"/>
              </a:rPr>
              <a:t>s</a:t>
            </a:r>
            <a:r>
              <a:rPr kumimoji="0" lang="en-US" altLang="zh-TW" sz="2800">
                <a:latin typeface="Times New Roman" pitchFamily="18" charset="0"/>
              </a:rPr>
              <a:t>) - R(</a:t>
            </a:r>
            <a:r>
              <a:rPr kumimoji="0" lang="en-US" altLang="zh-TW" sz="2800" i="1">
                <a:latin typeface="Times New Roman" pitchFamily="18" charset="0"/>
              </a:rPr>
              <a:t>s</a:t>
            </a:r>
            <a:r>
              <a:rPr kumimoji="0" lang="en-US" altLang="zh-TW" sz="2800">
                <a:latin typeface="Times New Roman" pitchFamily="18" charset="0"/>
              </a:rPr>
              <a:t>)) |</a:t>
            </a:r>
          </a:p>
          <a:p>
            <a:pPr>
              <a:lnSpc>
                <a:spcPct val="93000"/>
              </a:lnSpc>
              <a:buSzPct val="45000"/>
            </a:pPr>
            <a:r>
              <a:rPr kumimoji="0" lang="en-US" altLang="zh-TW" sz="2800" i="1">
                <a:latin typeface="Times New Roman" pitchFamily="18" charset="0"/>
              </a:rPr>
              <a:t>BY</a:t>
            </a:r>
            <a:r>
              <a:rPr kumimoji="0" lang="en-US" altLang="zh-TW" sz="2800">
                <a:latin typeface="Times New Roman" pitchFamily="18" charset="0"/>
              </a:rPr>
              <a:t>(</a:t>
            </a:r>
            <a:r>
              <a:rPr kumimoji="0" lang="en-US" altLang="zh-TW" sz="2800" i="1">
                <a:latin typeface="Times New Roman" pitchFamily="18" charset="0"/>
              </a:rPr>
              <a:t>c</a:t>
            </a:r>
            <a:r>
              <a:rPr kumimoji="0" lang="en-US" altLang="zh-TW" sz="2800">
                <a:latin typeface="Times New Roman" pitchFamily="18" charset="0"/>
              </a:rPr>
              <a:t>, </a:t>
            </a:r>
            <a:r>
              <a:rPr kumimoji="0" lang="en-US" altLang="zh-TW" sz="2800" i="1">
                <a:latin typeface="Times New Roman" pitchFamily="18" charset="0"/>
              </a:rPr>
              <a:t>s</a:t>
            </a:r>
            <a:r>
              <a:rPr kumimoji="0" lang="en-US" altLang="zh-TW" sz="2800">
                <a:latin typeface="Times New Roman" pitchFamily="18" charset="0"/>
              </a:rPr>
              <a:t>) = | (B(</a:t>
            </a:r>
            <a:r>
              <a:rPr kumimoji="0" lang="en-US" altLang="zh-TW" sz="2800" i="1">
                <a:latin typeface="Times New Roman" pitchFamily="18" charset="0"/>
              </a:rPr>
              <a:t>c</a:t>
            </a:r>
            <a:r>
              <a:rPr kumimoji="0" lang="en-US" altLang="zh-TW" sz="2800">
                <a:latin typeface="Times New Roman" pitchFamily="18" charset="0"/>
              </a:rPr>
              <a:t>) - Y(</a:t>
            </a:r>
            <a:r>
              <a:rPr kumimoji="0" lang="en-US" altLang="zh-TW" sz="2800" i="1">
                <a:latin typeface="Times New Roman" pitchFamily="18" charset="0"/>
              </a:rPr>
              <a:t>c</a:t>
            </a:r>
            <a:r>
              <a:rPr kumimoji="0" lang="en-US" altLang="zh-TW" sz="2800">
                <a:latin typeface="Times New Roman" pitchFamily="18" charset="0"/>
              </a:rPr>
              <a:t>)) </a:t>
            </a:r>
            <a:r>
              <a:rPr kumimoji="0" lang="en-US" altLang="zh-TW" sz="2800">
                <a:latin typeface="Symbol" pitchFamily="18" charset="2"/>
              </a:rPr>
              <a:t>Q</a:t>
            </a:r>
            <a:r>
              <a:rPr kumimoji="0" lang="en-US" altLang="zh-TW" sz="2800">
                <a:latin typeface="Times New Roman" pitchFamily="18" charset="0"/>
              </a:rPr>
              <a:t> (Y(</a:t>
            </a:r>
            <a:r>
              <a:rPr kumimoji="0" lang="en-US" altLang="zh-TW" sz="2800" i="1">
                <a:latin typeface="Times New Roman" pitchFamily="18" charset="0"/>
              </a:rPr>
              <a:t>s</a:t>
            </a:r>
            <a:r>
              <a:rPr kumimoji="0" lang="en-US" altLang="zh-TW" sz="2800">
                <a:latin typeface="Times New Roman" pitchFamily="18" charset="0"/>
              </a:rPr>
              <a:t>) - B(</a:t>
            </a:r>
            <a:r>
              <a:rPr kumimoji="0" lang="en-US" altLang="zh-TW" sz="2800" i="1">
                <a:latin typeface="Times New Roman" pitchFamily="18" charset="0"/>
              </a:rPr>
              <a:t>s</a:t>
            </a:r>
            <a:r>
              <a:rPr kumimoji="0" lang="en-US" altLang="zh-TW" sz="2800">
                <a:latin typeface="Times New Roman" pitchFamily="18" charset="0"/>
              </a:rPr>
              <a:t>)) |</a:t>
            </a:r>
            <a:endParaRPr kumimoji="0" lang="zh-TW" altLang="en-US" sz="2800">
              <a:latin typeface="Calibri" pitchFamily="34" charset="0"/>
            </a:endParaRPr>
          </a:p>
          <a:p>
            <a:endParaRPr kumimoji="0" lang="zh-TW" altLang="en-US" sz="280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TW" dirty="0" smtClean="0"/>
              <a:t>L. </a:t>
            </a:r>
            <a:r>
              <a:rPr lang="en-US" altLang="zh-TW" dirty="0" err="1" smtClean="0"/>
              <a:t>Itti’s</a:t>
            </a:r>
            <a:r>
              <a:rPr lang="en-US" altLang="zh-TW" dirty="0" smtClean="0"/>
              <a:t> approach (TPAMI,1998)</a:t>
            </a:r>
            <a:endParaRPr lang="en-CA" altLang="zh-TW" dirty="0" smtClean="0"/>
          </a:p>
        </p:txBody>
      </p:sp>
      <p:sp>
        <p:nvSpPr>
          <p:cNvPr id="24579" name="Rectangle 3"/>
          <p:cNvSpPr>
            <a:spLocks noGrp="1" noChangeArrowheads="1"/>
          </p:cNvSpPr>
          <p:nvPr>
            <p:ph type="body" idx="1"/>
          </p:nvPr>
        </p:nvSpPr>
        <p:spPr>
          <a:xfrm>
            <a:off x="457200" y="1595586"/>
            <a:ext cx="8229600" cy="4857750"/>
          </a:xfrm>
        </p:spPr>
        <p:txBody>
          <a:bodyPr>
            <a:normAutofit/>
          </a:bodyPr>
          <a:lstStyle/>
          <a:p>
            <a:pPr marL="603250" indent="-603250" eaLnBrk="1" hangingPunct="1"/>
            <a:r>
              <a:rPr lang="en-CA" altLang="zh-TW" sz="2800" b="1" dirty="0" smtClean="0">
                <a:latin typeface="Times New Roman" pitchFamily="18" charset="0"/>
                <a:cs typeface="Times New Roman" pitchFamily="18" charset="0"/>
              </a:rPr>
              <a:t>Normalization Operator</a:t>
            </a:r>
          </a:p>
          <a:p>
            <a:pPr marL="877570" lvl="1" indent="-603250"/>
            <a:r>
              <a:rPr lang="en-CA" altLang="zh-TW" dirty="0" smtClean="0">
                <a:latin typeface="Times New Roman" pitchFamily="18" charset="0"/>
                <a:cs typeface="Times New Roman" pitchFamily="18" charset="0"/>
              </a:rPr>
              <a:t>Promotes maps with few strong peaks</a:t>
            </a:r>
          </a:p>
          <a:p>
            <a:pPr marL="877570" lvl="1" indent="-603250"/>
            <a:r>
              <a:rPr lang="en-CA" altLang="zh-TW" dirty="0" err="1" smtClean="0">
                <a:latin typeface="Times New Roman" pitchFamily="18" charset="0"/>
                <a:cs typeface="Times New Roman" pitchFamily="18" charset="0"/>
              </a:rPr>
              <a:t>Surpresses</a:t>
            </a:r>
            <a:r>
              <a:rPr lang="en-CA" altLang="zh-TW" dirty="0" smtClean="0">
                <a:latin typeface="Times New Roman" pitchFamily="18" charset="0"/>
                <a:cs typeface="Times New Roman" pitchFamily="18" charset="0"/>
              </a:rPr>
              <a:t> maps with many comparable peaks</a:t>
            </a:r>
          </a:p>
        </p:txBody>
      </p:sp>
      <p:pic>
        <p:nvPicPr>
          <p:cNvPr id="31746" name="Picture 2"/>
          <p:cNvPicPr>
            <a:picLocks noChangeAspect="1" noChangeArrowheads="1"/>
          </p:cNvPicPr>
          <p:nvPr/>
        </p:nvPicPr>
        <p:blipFill>
          <a:blip r:embed="rId2" cstate="print"/>
          <a:srcRect/>
          <a:stretch>
            <a:fillRect/>
          </a:stretch>
        </p:blipFill>
        <p:spPr bwMode="auto">
          <a:xfrm>
            <a:off x="1259632" y="2852936"/>
            <a:ext cx="6427595"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Times New Roman" pitchFamily="18" charset="0"/>
                <a:cs typeface="Times New Roman" pitchFamily="18" charset="0"/>
              </a:rPr>
              <a:t>内容</a:t>
            </a:r>
            <a:endParaRPr lang="zh-CN" altLang="en-US" b="1" dirty="0">
              <a:latin typeface="Times New Roman" pitchFamily="18" charset="0"/>
              <a:cs typeface="Times New Roman" pitchFamily="18" charset="0"/>
            </a:endParaRPr>
          </a:p>
        </p:txBody>
      </p:sp>
      <p:sp>
        <p:nvSpPr>
          <p:cNvPr id="3" name="内容占位符 2"/>
          <p:cNvSpPr>
            <a:spLocks noGrp="1"/>
          </p:cNvSpPr>
          <p:nvPr>
            <p:ph sz="quarter" idx="1"/>
          </p:nvPr>
        </p:nvSpPr>
        <p:spPr/>
        <p:txBody>
          <a:bodyPr>
            <a:normAutofit/>
          </a:bodyPr>
          <a:lstStyle/>
          <a:p>
            <a:pPr>
              <a:lnSpc>
                <a:spcPct val="150000"/>
              </a:lnSpc>
            </a:pPr>
            <a:r>
              <a:rPr lang="zh-CN" altLang="en-US" sz="3200" dirty="0" smtClean="0">
                <a:latin typeface="Times New Roman" pitchFamily="18" charset="0"/>
                <a:cs typeface="Times New Roman" pitchFamily="18" charset="0"/>
              </a:rPr>
              <a:t>什么是视觉显著性</a:t>
            </a:r>
            <a:endParaRPr lang="en-US" altLang="zh-CN" sz="3200" dirty="0" smtClean="0">
              <a:latin typeface="Times New Roman" pitchFamily="18" charset="0"/>
              <a:cs typeface="Times New Roman" pitchFamily="18" charset="0"/>
            </a:endParaRPr>
          </a:p>
          <a:p>
            <a:pPr>
              <a:lnSpc>
                <a:spcPct val="150000"/>
              </a:lnSpc>
            </a:pPr>
            <a:r>
              <a:rPr lang="zh-CN" altLang="en-US" sz="3200" dirty="0" smtClean="0">
                <a:latin typeface="Times New Roman" pitchFamily="18" charset="0"/>
                <a:cs typeface="Times New Roman" pitchFamily="18" charset="0"/>
              </a:rPr>
              <a:t>怎样提取显著性区域</a:t>
            </a:r>
            <a:endParaRPr lang="en-US" altLang="zh-CN" sz="3200" dirty="0" smtClean="0">
              <a:latin typeface="Times New Roman" pitchFamily="18" charset="0"/>
              <a:cs typeface="Times New Roman" pitchFamily="18" charset="0"/>
            </a:endParaRPr>
          </a:p>
          <a:p>
            <a:pPr>
              <a:lnSpc>
                <a:spcPct val="150000"/>
              </a:lnSpc>
            </a:pPr>
            <a:r>
              <a:rPr lang="zh-CN" altLang="en-US" sz="3200" dirty="0" smtClean="0">
                <a:latin typeface="Times New Roman" pitchFamily="18" charset="0"/>
                <a:cs typeface="Times New Roman" pitchFamily="18" charset="0"/>
              </a:rPr>
              <a:t>似物性采样</a:t>
            </a:r>
            <a:endParaRPr lang="en-US" altLang="zh-CN"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xample1"/>
          <p:cNvPicPr>
            <a:picLocks noGrp="1" noChangeAspect="1" noChangeArrowheads="1"/>
          </p:cNvPicPr>
          <p:nvPr>
            <p:ph idx="1"/>
          </p:nvPr>
        </p:nvPicPr>
        <p:blipFill>
          <a:blip r:embed="rId3" cstate="print"/>
          <a:srcRect/>
          <a:stretch>
            <a:fillRect/>
          </a:stretch>
        </p:blipFill>
        <p:spPr>
          <a:xfrm>
            <a:off x="2349500" y="1520825"/>
            <a:ext cx="3570288" cy="4714875"/>
          </a:xfrm>
        </p:spPr>
      </p:pic>
      <p:sp>
        <p:nvSpPr>
          <p:cNvPr id="25603" name="Rectangle 4"/>
          <p:cNvSpPr>
            <a:spLocks noGrp="1" noChangeArrowheads="1"/>
          </p:cNvSpPr>
          <p:nvPr>
            <p:ph type="title"/>
          </p:nvPr>
        </p:nvSpPr>
        <p:spPr/>
        <p:txBody>
          <a:bodyPr/>
          <a:lstStyle/>
          <a:p>
            <a:r>
              <a:rPr lang="en-US" altLang="zh-TW" dirty="0" smtClean="0"/>
              <a:t>L. </a:t>
            </a:r>
            <a:r>
              <a:rPr lang="en-US" altLang="zh-TW" dirty="0" err="1" smtClean="0"/>
              <a:t>Itti’s</a:t>
            </a:r>
            <a:r>
              <a:rPr lang="en-US" altLang="zh-TW" dirty="0" smtClean="0"/>
              <a:t> approach (TPAMI,1998)</a:t>
            </a:r>
            <a:endParaRPr lang="en-GB" altLang="zh-TW" dirty="0" smtClean="0"/>
          </a:p>
        </p:txBody>
      </p:sp>
      <p:sp>
        <p:nvSpPr>
          <p:cNvPr id="25604" name="Line 5"/>
          <p:cNvSpPr>
            <a:spLocks noChangeShapeType="1"/>
          </p:cNvSpPr>
          <p:nvPr/>
        </p:nvSpPr>
        <p:spPr bwMode="auto">
          <a:xfrm flipH="1" flipV="1">
            <a:off x="5045075" y="5530850"/>
            <a:ext cx="1314450" cy="68263"/>
          </a:xfrm>
          <a:prstGeom prst="line">
            <a:avLst/>
          </a:prstGeom>
          <a:noFill/>
          <a:ln w="28575">
            <a:solidFill>
              <a:schemeClr val="tx1"/>
            </a:solidFill>
            <a:round/>
            <a:headEnd/>
            <a:tailEnd type="triangle" w="med" len="lg"/>
          </a:ln>
        </p:spPr>
        <p:txBody>
          <a:bodyPr lIns="82945" tIns="41473" rIns="82945" bIns="41473"/>
          <a:lstStyle/>
          <a:p>
            <a:endParaRPr lang="zh-CN" altLang="en-US"/>
          </a:p>
        </p:txBody>
      </p:sp>
      <p:sp>
        <p:nvSpPr>
          <p:cNvPr id="25605" name="Rectangle 8"/>
          <p:cNvSpPr>
            <a:spLocks noChangeArrowheads="1"/>
          </p:cNvSpPr>
          <p:nvPr/>
        </p:nvSpPr>
        <p:spPr bwMode="auto">
          <a:xfrm>
            <a:off x="6575425" y="5389563"/>
            <a:ext cx="2411413" cy="422275"/>
          </a:xfrm>
          <a:prstGeom prst="rect">
            <a:avLst/>
          </a:prstGeom>
          <a:noFill/>
          <a:ln w="12700">
            <a:noFill/>
            <a:miter lim="800000"/>
            <a:headEnd/>
            <a:tailEnd/>
          </a:ln>
        </p:spPr>
        <p:txBody>
          <a:bodyPr wrap="none" lIns="82945" tIns="41473" rIns="82945" bIns="41473">
            <a:spAutoFit/>
          </a:bodyPr>
          <a:lstStyle/>
          <a:p>
            <a:r>
              <a:rPr kumimoji="0" lang="en-CA" altLang="zh-TW" sz="2200" b="1" dirty="0">
                <a:latin typeface="Calibri" pitchFamily="34" charset="0"/>
              </a:rPr>
              <a:t>Inhibition of return</a:t>
            </a:r>
            <a:endParaRPr kumimoji="0" lang="en-US" altLang="zh-TW" sz="2200" b="1" dirty="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50000"/>
              </a:lnSpc>
            </a:pPr>
            <a:r>
              <a:rPr lang="en-US" altLang="zh-CN" b="1" dirty="0" smtClean="0">
                <a:latin typeface="Times New Roman" pitchFamily="18" charset="0"/>
                <a:cs typeface="Times New Roman" pitchFamily="18" charset="0"/>
              </a:rPr>
              <a:t>How to detect Saliency map?</a:t>
            </a:r>
          </a:p>
        </p:txBody>
      </p:sp>
      <p:sp>
        <p:nvSpPr>
          <p:cNvPr id="3" name="内容占位符 2"/>
          <p:cNvSpPr>
            <a:spLocks noGrp="1"/>
          </p:cNvSpPr>
          <p:nvPr>
            <p:ph sz="quarter" idx="1"/>
          </p:nvPr>
        </p:nvSpPr>
        <p:spPr/>
        <p:txBody>
          <a:bodyPr/>
          <a:lstStyle/>
          <a:p>
            <a:pPr>
              <a:defRPr/>
            </a:pPr>
            <a:r>
              <a:rPr lang="en-US" altLang="zh-TW" sz="2800" dirty="0" smtClean="0">
                <a:solidFill>
                  <a:srgbClr val="FF0000"/>
                </a:solidFill>
                <a:latin typeface="Times New Roman" pitchFamily="18" charset="0"/>
                <a:cs typeface="Times New Roman" pitchFamily="18" charset="0"/>
              </a:rPr>
              <a:t>Button-up approach</a:t>
            </a:r>
          </a:p>
          <a:p>
            <a:pPr lvl="1">
              <a:defRPr/>
            </a:pPr>
            <a:r>
              <a:rPr lang="en-US" altLang="zh-TW" dirty="0" smtClean="0">
                <a:latin typeface="Times New Roman" pitchFamily="18" charset="0"/>
                <a:cs typeface="Times New Roman" pitchFamily="18" charset="0"/>
              </a:rPr>
              <a:t>L. </a:t>
            </a:r>
            <a:r>
              <a:rPr lang="en-US" altLang="zh-TW" dirty="0" err="1" smtClean="0">
                <a:latin typeface="Times New Roman" pitchFamily="18" charset="0"/>
                <a:cs typeface="Times New Roman" pitchFamily="18" charset="0"/>
              </a:rPr>
              <a:t>Itti’s</a:t>
            </a:r>
            <a:r>
              <a:rPr lang="en-US" altLang="zh-TW" dirty="0" smtClean="0">
                <a:latin typeface="Times New Roman" pitchFamily="18" charset="0"/>
                <a:cs typeface="Times New Roman" pitchFamily="18" charset="0"/>
              </a:rPr>
              <a:t> approach</a:t>
            </a:r>
          </a:p>
          <a:p>
            <a:pPr lvl="1">
              <a:defRPr/>
            </a:pPr>
            <a:r>
              <a:rPr lang="en-US" altLang="zh-TW" dirty="0" smtClean="0">
                <a:solidFill>
                  <a:schemeClr val="accent2"/>
                </a:solidFill>
                <a:latin typeface="Times New Roman" pitchFamily="18" charset="0"/>
                <a:cs typeface="Times New Roman" pitchFamily="18" charset="0"/>
              </a:rPr>
              <a:t>Spectral Residual approach</a:t>
            </a:r>
          </a:p>
          <a:p>
            <a:pPr lvl="1">
              <a:defRPr/>
            </a:pPr>
            <a:r>
              <a:rPr lang="en-US" altLang="zh-TW" dirty="0" smtClean="0">
                <a:latin typeface="Times New Roman" pitchFamily="18" charset="0"/>
                <a:cs typeface="Times New Roman" pitchFamily="18" charset="0"/>
              </a:rPr>
              <a:t>Frequency-tuned approach</a:t>
            </a:r>
          </a:p>
          <a:p>
            <a:pPr lvl="1">
              <a:defRPr/>
            </a:pPr>
            <a:r>
              <a:rPr lang="en-US" altLang="zh-TW" dirty="0" smtClean="0">
                <a:latin typeface="Times New Roman" pitchFamily="18" charset="0"/>
                <a:cs typeface="Times New Roman" pitchFamily="18" charset="0"/>
              </a:rPr>
              <a:t>Global contrast based approach</a:t>
            </a:r>
          </a:p>
          <a:p>
            <a:pPr lvl="1">
              <a:defRPr/>
            </a:pPr>
            <a:endParaRPr lang="en-US" altLang="zh-TW" dirty="0" smtClean="0">
              <a:latin typeface="Times New Roman" pitchFamily="18" charset="0"/>
              <a:cs typeface="Times New Roman" pitchFamily="18" charset="0"/>
            </a:endParaRPr>
          </a:p>
          <a:p>
            <a:pPr>
              <a:defRPr/>
            </a:pPr>
            <a:r>
              <a:rPr lang="en-US" altLang="zh-TW" sz="2800" dirty="0" smtClean="0">
                <a:latin typeface="Times New Roman" pitchFamily="18" charset="0"/>
                <a:cs typeface="Times New Roman" pitchFamily="18" charset="0"/>
              </a:rPr>
              <a:t>Top-down approach</a:t>
            </a:r>
          </a:p>
          <a:p>
            <a:pPr lvl="1">
              <a:defRPr/>
            </a:pPr>
            <a:r>
              <a:rPr lang="en-US" altLang="zh-TW" dirty="0" smtClean="0">
                <a:latin typeface="Times New Roman" pitchFamily="18" charset="0"/>
                <a:cs typeface="Times New Roman" pitchFamily="18" charset="0"/>
              </a:rPr>
              <a:t>Context-aware </a:t>
            </a:r>
          </a:p>
          <a:p>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1"/>
          <p:cNvSpPr>
            <a:spLocks noGrp="1"/>
          </p:cNvSpPr>
          <p:nvPr>
            <p:ph type="title"/>
          </p:nvPr>
        </p:nvSpPr>
        <p:spPr>
          <a:xfrm>
            <a:off x="144016" y="260648"/>
            <a:ext cx="8820472" cy="1143000"/>
          </a:xfrm>
        </p:spPr>
        <p:txBody>
          <a:bodyPr>
            <a:noAutofit/>
          </a:bodyPr>
          <a:lstStyle/>
          <a:p>
            <a:pPr eaLnBrk="1" hangingPunct="1"/>
            <a:r>
              <a:rPr lang="en-US" altLang="zh-TW" dirty="0" smtClean="0"/>
              <a:t>Spectral Residual Approach(CVPR,2007)</a:t>
            </a:r>
            <a:endParaRPr lang="zh-TW" altLang="en-US" dirty="0" smtClean="0"/>
          </a:p>
        </p:txBody>
      </p:sp>
      <p:sp>
        <p:nvSpPr>
          <p:cNvPr id="8196" name="內容版面配置區 2"/>
          <p:cNvSpPr>
            <a:spLocks noGrp="1"/>
          </p:cNvSpPr>
          <p:nvPr>
            <p:ph idx="1"/>
          </p:nvPr>
        </p:nvSpPr>
        <p:spPr>
          <a:xfrm>
            <a:off x="539552" y="1665312"/>
            <a:ext cx="8147248" cy="4572000"/>
          </a:xfrm>
        </p:spPr>
        <p:txBody>
          <a:bodyPr/>
          <a:lstStyle/>
          <a:p>
            <a:r>
              <a:rPr lang="zh-CN" altLang="en-US" dirty="0" smtClean="0"/>
              <a:t>从信息理论角度：信息可分为冗余部分和变化部分。人们的视觉对变化部分更敏感。视觉系统的一个基本原则就是抑制对频繁出现的特征的响应，同时对非常规的特征保持敏感。那么就将图像分为如下两部分：</a:t>
            </a:r>
            <a:endParaRPr lang="zh-TW" altLang="en-US" dirty="0" smtClean="0"/>
          </a:p>
        </p:txBody>
      </p:sp>
      <p:pic>
        <p:nvPicPr>
          <p:cNvPr id="9" name="图片 8" descr="Saliency_Detection1.png"/>
          <p:cNvPicPr>
            <a:picLocks noChangeAspect="1"/>
          </p:cNvPicPr>
          <p:nvPr/>
        </p:nvPicPr>
        <p:blipFill>
          <a:blip r:embed="rId2" cstate="print"/>
          <a:stretch>
            <a:fillRect/>
          </a:stretch>
        </p:blipFill>
        <p:spPr>
          <a:xfrm>
            <a:off x="1547664" y="3356992"/>
            <a:ext cx="6565435" cy="720080"/>
          </a:xfrm>
          <a:prstGeom prst="rect">
            <a:avLst/>
          </a:prstGeom>
        </p:spPr>
      </p:pic>
      <p:sp>
        <p:nvSpPr>
          <p:cNvPr id="10" name="TextBox 9"/>
          <p:cNvSpPr txBox="1"/>
          <p:nvPr/>
        </p:nvSpPr>
        <p:spPr>
          <a:xfrm>
            <a:off x="5292080" y="5013176"/>
            <a:ext cx="2880320" cy="646331"/>
          </a:xfrm>
          <a:prstGeom prst="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smtClean="0"/>
              <a:t>冗余信息，可以通过统计方法得到。</a:t>
            </a:r>
            <a:endParaRPr lang="zh-CN" altLang="en-US" dirty="0"/>
          </a:p>
        </p:txBody>
      </p:sp>
      <p:cxnSp>
        <p:nvCxnSpPr>
          <p:cNvPr id="12" name="直接箭头连接符 11"/>
          <p:cNvCxnSpPr/>
          <p:nvPr/>
        </p:nvCxnSpPr>
        <p:spPr>
          <a:xfrm>
            <a:off x="6804248" y="4077072"/>
            <a:ext cx="432048"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3419872" y="4077072"/>
            <a:ext cx="792088"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63688" y="5013176"/>
            <a:ext cx="2880320" cy="646331"/>
          </a:xfrm>
          <a:prstGeom prst="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smtClean="0"/>
              <a:t>新的信息，反映图像内容变化。</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1"/>
          <p:cNvSpPr>
            <a:spLocks noGrp="1"/>
          </p:cNvSpPr>
          <p:nvPr>
            <p:ph type="title"/>
          </p:nvPr>
        </p:nvSpPr>
        <p:spPr>
          <a:xfrm>
            <a:off x="144016" y="260648"/>
            <a:ext cx="8820472" cy="1143000"/>
          </a:xfrm>
        </p:spPr>
        <p:txBody>
          <a:bodyPr>
            <a:noAutofit/>
          </a:bodyPr>
          <a:lstStyle/>
          <a:p>
            <a:pPr eaLnBrk="1" hangingPunct="1"/>
            <a:r>
              <a:rPr lang="en-US" altLang="zh-TW" dirty="0" smtClean="0"/>
              <a:t>Spectral Residual Approach(CVPR,2007)</a:t>
            </a:r>
            <a:endParaRPr lang="zh-TW" altLang="en-US" dirty="0" smtClean="0"/>
          </a:p>
        </p:txBody>
      </p:sp>
      <p:sp>
        <p:nvSpPr>
          <p:cNvPr id="11" name="内容占位符 10"/>
          <p:cNvSpPr>
            <a:spLocks noGrp="1"/>
          </p:cNvSpPr>
          <p:nvPr>
            <p:ph sz="quarter" idx="1"/>
          </p:nvPr>
        </p:nvSpPr>
        <p:spPr>
          <a:xfrm>
            <a:off x="683568" y="1447800"/>
            <a:ext cx="8136904" cy="4572000"/>
          </a:xfrm>
        </p:spPr>
        <p:txBody>
          <a:bodyPr/>
          <a:lstStyle/>
          <a:p>
            <a:r>
              <a:rPr lang="zh-CN" altLang="en-US" dirty="0" smtClean="0"/>
              <a:t>作者对图像的</a:t>
            </a:r>
            <a:r>
              <a:rPr lang="en-US" altLang="zh-CN" dirty="0" smtClean="0"/>
              <a:t>log</a:t>
            </a:r>
            <a:r>
              <a:rPr lang="zh-CN" altLang="en-US" dirty="0" smtClean="0"/>
              <a:t>频谱进行统计分析，得到了如下规律</a:t>
            </a:r>
            <a:r>
              <a:rPr lang="en-US" altLang="zh-CN" dirty="0" smtClean="0"/>
              <a:t>:</a:t>
            </a:r>
            <a:r>
              <a:rPr lang="zh-CN" altLang="en-US" dirty="0" smtClean="0"/>
              <a:t>大量图像的</a:t>
            </a:r>
            <a:r>
              <a:rPr lang="en-US" altLang="zh-CN" dirty="0" smtClean="0"/>
              <a:t>log</a:t>
            </a:r>
            <a:r>
              <a:rPr lang="zh-CN" altLang="en-US" dirty="0" smtClean="0"/>
              <a:t>频谱的平均值是和频率呈现正比关系的。</a:t>
            </a:r>
            <a:endParaRPr lang="zh-CN" altLang="en-US" dirty="0"/>
          </a:p>
        </p:txBody>
      </p:sp>
      <p:pic>
        <p:nvPicPr>
          <p:cNvPr id="38914" name="Picture 2"/>
          <p:cNvPicPr>
            <a:picLocks noChangeAspect="1" noChangeArrowheads="1"/>
          </p:cNvPicPr>
          <p:nvPr/>
        </p:nvPicPr>
        <p:blipFill>
          <a:blip r:embed="rId3" cstate="print"/>
          <a:srcRect/>
          <a:stretch>
            <a:fillRect/>
          </a:stretch>
        </p:blipFill>
        <p:spPr bwMode="auto">
          <a:xfrm>
            <a:off x="1983321" y="2420888"/>
            <a:ext cx="5252975"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1"/>
          <p:cNvSpPr>
            <a:spLocks noGrp="1"/>
          </p:cNvSpPr>
          <p:nvPr>
            <p:ph type="title"/>
          </p:nvPr>
        </p:nvSpPr>
        <p:spPr>
          <a:xfrm>
            <a:off x="144016" y="260648"/>
            <a:ext cx="8820472" cy="1143000"/>
          </a:xfrm>
        </p:spPr>
        <p:txBody>
          <a:bodyPr>
            <a:noAutofit/>
          </a:bodyPr>
          <a:lstStyle/>
          <a:p>
            <a:pPr eaLnBrk="1" hangingPunct="1"/>
            <a:r>
              <a:rPr lang="en-US" altLang="zh-TW" dirty="0" smtClean="0"/>
              <a:t>Spectral Residual Approach(CVPR,2007)</a:t>
            </a:r>
            <a:endParaRPr lang="zh-TW" altLang="en-US" dirty="0" smtClean="0"/>
          </a:p>
        </p:txBody>
      </p:sp>
      <p:sp>
        <p:nvSpPr>
          <p:cNvPr id="9" name="内容占位符 8"/>
          <p:cNvSpPr>
            <a:spLocks noGrp="1"/>
          </p:cNvSpPr>
          <p:nvPr>
            <p:ph sz="quarter" idx="1"/>
          </p:nvPr>
        </p:nvSpPr>
        <p:spPr/>
        <p:txBody>
          <a:bodyPr/>
          <a:lstStyle/>
          <a:p>
            <a:pPr algn="just"/>
            <a:r>
              <a:rPr lang="zh-CN" altLang="en-US" dirty="0" smtClean="0"/>
              <a:t>大量图像的</a:t>
            </a:r>
            <a:r>
              <a:rPr lang="en-US" altLang="zh-CN" dirty="0" smtClean="0"/>
              <a:t>log</a:t>
            </a:r>
            <a:r>
              <a:rPr lang="zh-CN" altLang="en-US" dirty="0" smtClean="0"/>
              <a:t>频谱和频率的曲线形状，在</a:t>
            </a:r>
            <a:r>
              <a:rPr lang="en-US" altLang="zh-CN" dirty="0" smtClean="0"/>
              <a:t>log-log scale</a:t>
            </a:r>
            <a:r>
              <a:rPr lang="zh-CN" altLang="en-US" dirty="0" smtClean="0"/>
              <a:t>上，几乎是一条直线。然后作者又提出了既然大量图像的</a:t>
            </a:r>
            <a:r>
              <a:rPr lang="en-US" altLang="zh-CN" dirty="0" smtClean="0"/>
              <a:t>log</a:t>
            </a:r>
            <a:r>
              <a:rPr lang="zh-CN" altLang="en-US" dirty="0" smtClean="0"/>
              <a:t>振幅谱都差不多趋近一条直线，那么一幅图像的</a:t>
            </a:r>
            <a:r>
              <a:rPr lang="en-US" altLang="zh-CN" dirty="0" smtClean="0"/>
              <a:t>log</a:t>
            </a:r>
            <a:r>
              <a:rPr lang="zh-CN" altLang="en-US" dirty="0" smtClean="0"/>
              <a:t>振幅谱减去平均</a:t>
            </a:r>
            <a:r>
              <a:rPr lang="en-US" altLang="zh-CN" dirty="0" smtClean="0"/>
              <a:t>log</a:t>
            </a:r>
            <a:r>
              <a:rPr lang="zh-CN" altLang="en-US" dirty="0" smtClean="0"/>
              <a:t>振幅谱不就是显著性部分了吗？这就是作者提出的：</a:t>
            </a:r>
            <a:r>
              <a:rPr lang="en-US" altLang="zh-CN" dirty="0" smtClean="0"/>
              <a:t>Spectral Residual</a:t>
            </a:r>
            <a:r>
              <a:rPr lang="zh-CN" altLang="en-US" dirty="0" smtClean="0"/>
              <a:t>理论。</a:t>
            </a:r>
            <a:endParaRPr lang="zh-CN" altLang="en-US" dirty="0"/>
          </a:p>
        </p:txBody>
      </p:sp>
      <p:pic>
        <p:nvPicPr>
          <p:cNvPr id="32771" name="Picture 3"/>
          <p:cNvPicPr>
            <a:picLocks noChangeAspect="1" noChangeArrowheads="1"/>
          </p:cNvPicPr>
          <p:nvPr/>
        </p:nvPicPr>
        <p:blipFill>
          <a:blip r:embed="rId2" cstate="print"/>
          <a:srcRect/>
          <a:stretch>
            <a:fillRect/>
          </a:stretch>
        </p:blipFill>
        <p:spPr bwMode="auto">
          <a:xfrm>
            <a:off x="1043608" y="4725144"/>
            <a:ext cx="2733981" cy="792088"/>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srcRect/>
          <a:stretch>
            <a:fillRect/>
          </a:stretch>
        </p:blipFill>
        <p:spPr bwMode="auto">
          <a:xfrm>
            <a:off x="4211960" y="4077072"/>
            <a:ext cx="4755974"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1"/>
          <p:cNvSpPr>
            <a:spLocks noGrp="1"/>
          </p:cNvSpPr>
          <p:nvPr>
            <p:ph type="title"/>
          </p:nvPr>
        </p:nvSpPr>
        <p:spPr>
          <a:xfrm>
            <a:off x="144016" y="260648"/>
            <a:ext cx="8820472" cy="1143000"/>
          </a:xfrm>
        </p:spPr>
        <p:txBody>
          <a:bodyPr>
            <a:noAutofit/>
          </a:bodyPr>
          <a:lstStyle/>
          <a:p>
            <a:pPr eaLnBrk="1" hangingPunct="1"/>
            <a:r>
              <a:rPr lang="en-US" altLang="zh-TW" dirty="0" smtClean="0"/>
              <a:t>Spectral Residual Approach(CVPR,2007)</a:t>
            </a:r>
            <a:endParaRPr lang="zh-TW" altLang="en-US" dirty="0" smtClean="0"/>
          </a:p>
        </p:txBody>
      </p:sp>
      <p:sp>
        <p:nvSpPr>
          <p:cNvPr id="9" name="内容占位符 8"/>
          <p:cNvSpPr>
            <a:spLocks noGrp="1"/>
          </p:cNvSpPr>
          <p:nvPr>
            <p:ph sz="quarter" idx="1"/>
          </p:nvPr>
        </p:nvSpPr>
        <p:spPr/>
        <p:txBody>
          <a:bodyPr>
            <a:norm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TW" dirty="0" smtClean="0"/>
              <a:t>First scaling image to 64x64.</a:t>
            </a:r>
          </a:p>
          <a:p>
            <a:r>
              <a:rPr lang="en-US" altLang="zh-TW" dirty="0" err="1" smtClean="0"/>
              <a:t>h</a:t>
            </a:r>
            <a:r>
              <a:rPr lang="en-US" altLang="zh-TW" sz="1400" dirty="0" err="1" smtClean="0"/>
              <a:t>n</a:t>
            </a:r>
            <a:r>
              <a:rPr lang="en-US" altLang="zh-TW" dirty="0" smtClean="0"/>
              <a:t>(f) is </a:t>
            </a:r>
            <a:r>
              <a:rPr lang="en-US" altLang="zh-CN" dirty="0" smtClean="0"/>
              <a:t>a local average filter (n=3 in this paper).</a:t>
            </a:r>
          </a:p>
          <a:p>
            <a:r>
              <a:rPr lang="en-US" altLang="zh-TW" dirty="0" smtClean="0"/>
              <a:t>Then the saliency map </a:t>
            </a:r>
            <a:r>
              <a:rPr lang="en-US" altLang="zh-CN" dirty="0" smtClean="0"/>
              <a:t>is</a:t>
            </a:r>
            <a:r>
              <a:rPr lang="zh-CN" altLang="en-US" dirty="0" smtClean="0"/>
              <a:t> </a:t>
            </a:r>
            <a:r>
              <a:rPr lang="en-US" altLang="zh-TW" dirty="0" smtClean="0"/>
              <a:t>smoothed with a  </a:t>
            </a:r>
            <a:r>
              <a:rPr lang="en-US" altLang="zh-TW" dirty="0" err="1" smtClean="0"/>
              <a:t>gaussian</a:t>
            </a:r>
            <a:r>
              <a:rPr lang="en-US" altLang="zh-TW" dirty="0" smtClean="0"/>
              <a:t> filter g(x) ( </a:t>
            </a:r>
            <a:r>
              <a:rPr lang="el-GR" altLang="zh-TW" dirty="0" smtClean="0">
                <a:ea typeface="宋体"/>
              </a:rPr>
              <a:t>σ</a:t>
            </a:r>
            <a:r>
              <a:rPr lang="en-US" altLang="zh-TW" dirty="0" smtClean="0"/>
              <a:t>   = 8).</a:t>
            </a:r>
            <a:endParaRPr lang="zh-TW" altLang="en-US" dirty="0" smtClean="0"/>
          </a:p>
          <a:p>
            <a:endParaRPr lang="en-US" altLang="zh-CN" dirty="0" smtClean="0"/>
          </a:p>
          <a:p>
            <a:endParaRPr lang="zh-CN" altLang="en-US" dirty="0"/>
          </a:p>
        </p:txBody>
      </p:sp>
      <p:pic>
        <p:nvPicPr>
          <p:cNvPr id="32771" name="Picture 3"/>
          <p:cNvPicPr>
            <a:picLocks noChangeAspect="1" noChangeArrowheads="1"/>
          </p:cNvPicPr>
          <p:nvPr/>
        </p:nvPicPr>
        <p:blipFill>
          <a:blip r:embed="rId2" cstate="print"/>
          <a:srcRect/>
          <a:stretch>
            <a:fillRect/>
          </a:stretch>
        </p:blipFill>
        <p:spPr bwMode="auto">
          <a:xfrm>
            <a:off x="1043608" y="2060848"/>
            <a:ext cx="2733981" cy="792088"/>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srcRect/>
          <a:stretch>
            <a:fillRect/>
          </a:stretch>
        </p:blipFill>
        <p:spPr bwMode="auto">
          <a:xfrm>
            <a:off x="4211960" y="1412776"/>
            <a:ext cx="4755974"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1"/>
          <p:cNvSpPr>
            <a:spLocks noGrp="1"/>
          </p:cNvSpPr>
          <p:nvPr>
            <p:ph type="title"/>
          </p:nvPr>
        </p:nvSpPr>
        <p:spPr>
          <a:xfrm>
            <a:off x="144016" y="260648"/>
            <a:ext cx="8820472" cy="1143000"/>
          </a:xfrm>
        </p:spPr>
        <p:txBody>
          <a:bodyPr>
            <a:noAutofit/>
          </a:bodyPr>
          <a:lstStyle/>
          <a:p>
            <a:pPr eaLnBrk="1" hangingPunct="1"/>
            <a:r>
              <a:rPr lang="en-US" altLang="zh-TW" dirty="0" smtClean="0"/>
              <a:t>Spectral Residual Approach(CVPR,2007)</a:t>
            </a:r>
            <a:endParaRPr lang="zh-TW" altLang="en-US" dirty="0" smtClean="0"/>
          </a:p>
        </p:txBody>
      </p:sp>
      <p:sp>
        <p:nvSpPr>
          <p:cNvPr id="6" name="内容占位符 5"/>
          <p:cNvSpPr>
            <a:spLocks noGrp="1"/>
          </p:cNvSpPr>
          <p:nvPr>
            <p:ph sz="quarter" idx="1"/>
          </p:nvPr>
        </p:nvSpPr>
        <p:spPr/>
        <p:txBody>
          <a:bodyPr/>
          <a:lstStyle/>
          <a:p>
            <a:endParaRPr lang="zh-CN" altLang="en-US"/>
          </a:p>
        </p:txBody>
      </p:sp>
      <p:pic>
        <p:nvPicPr>
          <p:cNvPr id="40963" name="Picture 3"/>
          <p:cNvPicPr>
            <a:picLocks noChangeAspect="1" noChangeArrowheads="1"/>
          </p:cNvPicPr>
          <p:nvPr/>
        </p:nvPicPr>
        <p:blipFill>
          <a:blip r:embed="rId2" cstate="print"/>
          <a:srcRect/>
          <a:stretch>
            <a:fillRect/>
          </a:stretch>
        </p:blipFill>
        <p:spPr bwMode="auto">
          <a:xfrm>
            <a:off x="323528" y="1484784"/>
            <a:ext cx="5362515" cy="4536504"/>
          </a:xfrm>
          <a:prstGeom prst="rect">
            <a:avLst/>
          </a:prstGeom>
          <a:noFill/>
          <a:ln w="9525">
            <a:noFill/>
            <a:miter lim="800000"/>
            <a:headEnd/>
            <a:tailEnd/>
          </a:ln>
        </p:spPr>
      </p:pic>
      <p:pic>
        <p:nvPicPr>
          <p:cNvPr id="40962" name="Picture 2"/>
          <p:cNvPicPr>
            <a:picLocks noChangeAspect="1" noChangeArrowheads="1"/>
          </p:cNvPicPr>
          <p:nvPr/>
        </p:nvPicPr>
        <p:blipFill>
          <a:blip r:embed="rId3" cstate="print"/>
          <a:srcRect/>
          <a:stretch>
            <a:fillRect/>
          </a:stretch>
        </p:blipFill>
        <p:spPr bwMode="auto">
          <a:xfrm>
            <a:off x="3246058" y="1916833"/>
            <a:ext cx="5718430" cy="49411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ppt_x"/>
                                          </p:val>
                                        </p:tav>
                                        <p:tav tm="100000">
                                          <p:val>
                                            <p:strVal val="#ppt_x"/>
                                          </p:val>
                                        </p:tav>
                                      </p:tavLst>
                                    </p:anim>
                                    <p:anim calcmode="lin" valueType="num">
                                      <p:cBhvr additive="base">
                                        <p:cTn id="8"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2"/>
                                        </p:tgtEl>
                                        <p:attrNameLst>
                                          <p:attrName>style.visibility</p:attrName>
                                        </p:attrNameLst>
                                      </p:cBhvr>
                                      <p:to>
                                        <p:strVal val="visible"/>
                                      </p:to>
                                    </p:set>
                                    <p:anim calcmode="lin" valueType="num">
                                      <p:cBhvr additive="base">
                                        <p:cTn id="13" dur="500" fill="hold"/>
                                        <p:tgtEl>
                                          <p:spTgt spid="40962"/>
                                        </p:tgtEl>
                                        <p:attrNameLst>
                                          <p:attrName>ppt_x</p:attrName>
                                        </p:attrNameLst>
                                      </p:cBhvr>
                                      <p:tavLst>
                                        <p:tav tm="0">
                                          <p:val>
                                            <p:strVal val="#ppt_x"/>
                                          </p:val>
                                        </p:tav>
                                        <p:tav tm="100000">
                                          <p:val>
                                            <p:strVal val="#ppt_x"/>
                                          </p:val>
                                        </p:tav>
                                      </p:tavLst>
                                    </p:anim>
                                    <p:anim calcmode="lin" valueType="num">
                                      <p:cBhvr additive="base">
                                        <p:cTn id="14"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1"/>
          <p:cNvSpPr>
            <a:spLocks noGrp="1"/>
          </p:cNvSpPr>
          <p:nvPr>
            <p:ph type="title"/>
          </p:nvPr>
        </p:nvSpPr>
        <p:spPr>
          <a:xfrm>
            <a:off x="144016" y="260648"/>
            <a:ext cx="8820472" cy="1143000"/>
          </a:xfrm>
        </p:spPr>
        <p:txBody>
          <a:bodyPr>
            <a:noAutofit/>
          </a:bodyPr>
          <a:lstStyle/>
          <a:p>
            <a:pPr eaLnBrk="1" hangingPunct="1"/>
            <a:r>
              <a:rPr lang="en-US" altLang="zh-TW" dirty="0" smtClean="0"/>
              <a:t>Spectral Residual Approach(CVPR,2007)</a:t>
            </a:r>
            <a:endParaRPr lang="zh-TW" altLang="en-US" dirty="0" smtClean="0"/>
          </a:p>
        </p:txBody>
      </p:sp>
      <p:sp>
        <p:nvSpPr>
          <p:cNvPr id="6" name="内容占位符 5"/>
          <p:cNvSpPr>
            <a:spLocks noGrp="1"/>
          </p:cNvSpPr>
          <p:nvPr>
            <p:ph sz="quarter" idx="1"/>
          </p:nvPr>
        </p:nvSpPr>
        <p:spPr/>
        <p:txBody>
          <a:bodyPr/>
          <a:lstStyle/>
          <a:p>
            <a:endParaRPr lang="zh-CN" altLang="en-US"/>
          </a:p>
        </p:txBody>
      </p:sp>
      <p:pic>
        <p:nvPicPr>
          <p:cNvPr id="41986" name="Picture 2"/>
          <p:cNvPicPr>
            <a:picLocks noChangeAspect="1" noChangeArrowheads="1"/>
          </p:cNvPicPr>
          <p:nvPr/>
        </p:nvPicPr>
        <p:blipFill>
          <a:blip r:embed="rId2" cstate="print"/>
          <a:srcRect/>
          <a:stretch>
            <a:fillRect/>
          </a:stretch>
        </p:blipFill>
        <p:spPr bwMode="auto">
          <a:xfrm>
            <a:off x="611560" y="1412776"/>
            <a:ext cx="5431503" cy="3096344"/>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4499992" y="3068960"/>
            <a:ext cx="4067175" cy="306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gtEl>
                                        <p:attrNameLst>
                                          <p:attrName>style.visibility</p:attrName>
                                        </p:attrNameLst>
                                      </p:cBhvr>
                                      <p:to>
                                        <p:strVal val="visible"/>
                                      </p:to>
                                    </p:set>
                                    <p:anim calcmode="lin" valueType="num">
                                      <p:cBhvr additive="base">
                                        <p:cTn id="13" dur="500" fill="hold"/>
                                        <p:tgtEl>
                                          <p:spTgt spid="41987"/>
                                        </p:tgtEl>
                                        <p:attrNameLst>
                                          <p:attrName>ppt_x</p:attrName>
                                        </p:attrNameLst>
                                      </p:cBhvr>
                                      <p:tavLst>
                                        <p:tav tm="0">
                                          <p:val>
                                            <p:strVal val="#ppt_x"/>
                                          </p:val>
                                        </p:tav>
                                        <p:tav tm="100000">
                                          <p:val>
                                            <p:strVal val="#ppt_x"/>
                                          </p:val>
                                        </p:tav>
                                      </p:tavLst>
                                    </p:anim>
                                    <p:anim calcmode="lin" valueType="num">
                                      <p:cBhvr additive="base">
                                        <p:cTn id="14"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Autofit/>
          </a:bodyPr>
          <a:lstStyle/>
          <a:p>
            <a:pPr>
              <a:buNone/>
            </a:pPr>
            <a:r>
              <a:rPr lang="en-US" altLang="zh-CN" sz="1800" dirty="0" smtClean="0"/>
              <a:t>clear</a:t>
            </a:r>
          </a:p>
          <a:p>
            <a:pPr>
              <a:buNone/>
            </a:pPr>
            <a:r>
              <a:rPr lang="en-US" altLang="zh-CN" sz="1800" dirty="0" err="1" smtClean="0"/>
              <a:t>Clc</a:t>
            </a:r>
            <a:endParaRPr lang="en-US" altLang="zh-CN" sz="1800" dirty="0" smtClean="0"/>
          </a:p>
          <a:p>
            <a:pPr>
              <a:buNone/>
            </a:pPr>
            <a:r>
              <a:rPr lang="en-US" altLang="zh-CN" sz="1800" dirty="0" smtClean="0"/>
              <a:t>%% Read image from file</a:t>
            </a:r>
          </a:p>
          <a:p>
            <a:pPr>
              <a:buNone/>
            </a:pPr>
            <a:r>
              <a:rPr lang="en-US" altLang="zh-CN" sz="1800" dirty="0" err="1" smtClean="0"/>
              <a:t>inImg</a:t>
            </a:r>
            <a:r>
              <a:rPr lang="en-US" altLang="zh-CN" sz="1800" dirty="0" smtClean="0"/>
              <a:t> = im2double(rgb2gray(</a:t>
            </a:r>
            <a:r>
              <a:rPr lang="en-US" altLang="zh-CN" sz="1800" dirty="0" err="1" smtClean="0"/>
              <a:t>imread</a:t>
            </a:r>
            <a:r>
              <a:rPr lang="en-US" altLang="zh-CN" sz="1800" dirty="0" smtClean="0"/>
              <a:t>('256.png')));</a:t>
            </a:r>
          </a:p>
          <a:p>
            <a:pPr>
              <a:buNone/>
            </a:pPr>
            <a:r>
              <a:rPr lang="en-US" altLang="zh-CN" sz="1800" dirty="0" smtClean="0"/>
              <a:t>%%</a:t>
            </a:r>
            <a:r>
              <a:rPr lang="en-US" altLang="zh-CN" sz="1800" dirty="0" err="1" smtClean="0"/>
              <a:t>inImg</a:t>
            </a:r>
            <a:r>
              <a:rPr lang="en-US" altLang="zh-CN" sz="1800" dirty="0" smtClean="0"/>
              <a:t> = </a:t>
            </a:r>
            <a:r>
              <a:rPr lang="en-US" altLang="zh-CN" sz="1800" dirty="0" err="1" smtClean="0"/>
              <a:t>imresize</a:t>
            </a:r>
            <a:r>
              <a:rPr lang="en-US" altLang="zh-CN" sz="1800" dirty="0" smtClean="0"/>
              <a:t>(</a:t>
            </a:r>
            <a:r>
              <a:rPr lang="en-US" altLang="zh-CN" sz="1800" dirty="0" err="1" smtClean="0"/>
              <a:t>inImg</a:t>
            </a:r>
            <a:r>
              <a:rPr lang="en-US" altLang="zh-CN" sz="1800" dirty="0" smtClean="0"/>
              <a:t>, 64/size(</a:t>
            </a:r>
            <a:r>
              <a:rPr lang="en-US" altLang="zh-CN" sz="1800" dirty="0" err="1" smtClean="0"/>
              <a:t>inImg</a:t>
            </a:r>
            <a:r>
              <a:rPr lang="en-US" altLang="zh-CN" sz="1800" dirty="0" smtClean="0"/>
              <a:t>, 2));</a:t>
            </a:r>
          </a:p>
          <a:p>
            <a:pPr>
              <a:buNone/>
            </a:pPr>
            <a:r>
              <a:rPr lang="en-US" altLang="zh-CN" sz="1800" dirty="0" smtClean="0"/>
              <a:t>%% Spectral Residual</a:t>
            </a:r>
          </a:p>
          <a:p>
            <a:pPr>
              <a:buNone/>
            </a:pPr>
            <a:r>
              <a:rPr lang="en-US" altLang="zh-CN" sz="1800" dirty="0" err="1" smtClean="0"/>
              <a:t>myFFT</a:t>
            </a:r>
            <a:r>
              <a:rPr lang="en-US" altLang="zh-CN" sz="1800" dirty="0" smtClean="0"/>
              <a:t> = fft2(</a:t>
            </a:r>
            <a:r>
              <a:rPr lang="en-US" altLang="zh-CN" sz="1800" dirty="0" err="1" smtClean="0"/>
              <a:t>inImg</a:t>
            </a:r>
            <a:r>
              <a:rPr lang="en-US" altLang="zh-CN" sz="1800" dirty="0" smtClean="0"/>
              <a:t>);</a:t>
            </a:r>
          </a:p>
          <a:p>
            <a:pPr>
              <a:buNone/>
            </a:pPr>
            <a:r>
              <a:rPr lang="en-US" altLang="zh-CN" sz="1800" dirty="0" err="1" smtClean="0"/>
              <a:t>myLogAmplitude</a:t>
            </a:r>
            <a:r>
              <a:rPr lang="en-US" altLang="zh-CN" sz="1800" dirty="0" smtClean="0"/>
              <a:t> = log(abs(</a:t>
            </a:r>
            <a:r>
              <a:rPr lang="en-US" altLang="zh-CN" sz="1800" dirty="0" err="1" smtClean="0"/>
              <a:t>myFFT</a:t>
            </a:r>
            <a:r>
              <a:rPr lang="en-US" altLang="zh-CN" sz="1800" dirty="0" smtClean="0"/>
              <a:t>));</a:t>
            </a:r>
          </a:p>
          <a:p>
            <a:pPr>
              <a:buNone/>
            </a:pPr>
            <a:r>
              <a:rPr lang="en-US" altLang="zh-CN" sz="1800" dirty="0" err="1" smtClean="0"/>
              <a:t>myPhase</a:t>
            </a:r>
            <a:r>
              <a:rPr lang="en-US" altLang="zh-CN" sz="1800" dirty="0" smtClean="0"/>
              <a:t> = angle(</a:t>
            </a:r>
            <a:r>
              <a:rPr lang="en-US" altLang="zh-CN" sz="1800" dirty="0" err="1" smtClean="0"/>
              <a:t>myFFT</a:t>
            </a:r>
            <a:r>
              <a:rPr lang="en-US" altLang="zh-CN" sz="1800" dirty="0" smtClean="0"/>
              <a:t>);</a:t>
            </a:r>
          </a:p>
          <a:p>
            <a:pPr>
              <a:buNone/>
            </a:pPr>
            <a:r>
              <a:rPr lang="en-US" altLang="zh-CN" sz="1800" dirty="0" err="1" smtClean="0"/>
              <a:t>mySpectralResidual</a:t>
            </a:r>
            <a:r>
              <a:rPr lang="en-US" altLang="zh-CN" sz="1800" dirty="0" smtClean="0"/>
              <a:t> = </a:t>
            </a:r>
            <a:r>
              <a:rPr lang="en-US" altLang="zh-CN" sz="1800" dirty="0" err="1" smtClean="0"/>
              <a:t>myLogAmplitude</a:t>
            </a:r>
            <a:r>
              <a:rPr lang="en-US" altLang="zh-CN" sz="1800" dirty="0" smtClean="0"/>
              <a:t> - </a:t>
            </a:r>
            <a:r>
              <a:rPr lang="en-US" altLang="zh-CN" sz="1800" dirty="0" err="1" smtClean="0"/>
              <a:t>imfilter</a:t>
            </a:r>
            <a:r>
              <a:rPr lang="en-US" altLang="zh-CN" sz="1800" dirty="0" smtClean="0"/>
              <a:t>(</a:t>
            </a:r>
            <a:r>
              <a:rPr lang="en-US" altLang="zh-CN" sz="1800" dirty="0" err="1" smtClean="0"/>
              <a:t>myLogAmplitude</a:t>
            </a:r>
            <a:r>
              <a:rPr lang="en-US" altLang="zh-CN" sz="1800" dirty="0" smtClean="0"/>
              <a:t>, </a:t>
            </a:r>
            <a:r>
              <a:rPr lang="en-US" altLang="zh-CN" sz="1800" dirty="0" err="1" smtClean="0"/>
              <a:t>fspecial</a:t>
            </a:r>
            <a:r>
              <a:rPr lang="en-US" altLang="zh-CN" sz="1800" dirty="0" smtClean="0"/>
              <a:t>('average', 3), 'replicate');</a:t>
            </a:r>
          </a:p>
          <a:p>
            <a:pPr>
              <a:buNone/>
            </a:pPr>
            <a:r>
              <a:rPr lang="en-US" altLang="zh-CN" sz="1800" dirty="0" err="1" smtClean="0"/>
              <a:t>saliencyMap</a:t>
            </a:r>
            <a:r>
              <a:rPr lang="en-US" altLang="zh-CN" sz="1800" dirty="0" smtClean="0"/>
              <a:t> = abs(ifft2(exp(</a:t>
            </a:r>
            <a:r>
              <a:rPr lang="en-US" altLang="zh-CN" sz="1800" dirty="0" err="1" smtClean="0"/>
              <a:t>mySpectralResidual</a:t>
            </a:r>
            <a:r>
              <a:rPr lang="en-US" altLang="zh-CN" sz="1800" dirty="0" smtClean="0"/>
              <a:t> + </a:t>
            </a:r>
            <a:r>
              <a:rPr lang="en-US" altLang="zh-CN" sz="1800" dirty="0" err="1" smtClean="0"/>
              <a:t>i</a:t>
            </a:r>
            <a:r>
              <a:rPr lang="en-US" altLang="zh-CN" sz="1800" dirty="0" smtClean="0"/>
              <a:t>*</a:t>
            </a:r>
            <a:r>
              <a:rPr lang="en-US" altLang="zh-CN" sz="1800" dirty="0" err="1" smtClean="0"/>
              <a:t>myPhase</a:t>
            </a:r>
            <a:r>
              <a:rPr lang="en-US" altLang="zh-CN" sz="1800" dirty="0" smtClean="0"/>
              <a:t>))).^2;</a:t>
            </a:r>
          </a:p>
          <a:p>
            <a:pPr>
              <a:buNone/>
            </a:pPr>
            <a:r>
              <a:rPr lang="en-US" altLang="zh-CN" sz="1800" dirty="0" smtClean="0"/>
              <a:t>%% After Effect</a:t>
            </a:r>
          </a:p>
          <a:p>
            <a:pPr>
              <a:buNone/>
            </a:pPr>
            <a:r>
              <a:rPr lang="en-US" altLang="zh-CN" sz="1800" dirty="0" err="1" smtClean="0"/>
              <a:t>saliencyMap</a:t>
            </a:r>
            <a:r>
              <a:rPr lang="en-US" altLang="zh-CN" sz="1800" dirty="0" smtClean="0"/>
              <a:t> = mat2gray(</a:t>
            </a:r>
            <a:r>
              <a:rPr lang="en-US" altLang="zh-CN" sz="1800" dirty="0" err="1" smtClean="0"/>
              <a:t>imfilter</a:t>
            </a:r>
            <a:r>
              <a:rPr lang="en-US" altLang="zh-CN" sz="1800" dirty="0" smtClean="0"/>
              <a:t>(</a:t>
            </a:r>
            <a:r>
              <a:rPr lang="en-US" altLang="zh-CN" sz="1800" dirty="0" err="1" smtClean="0"/>
              <a:t>saliencyMap</a:t>
            </a:r>
            <a:r>
              <a:rPr lang="en-US" altLang="zh-CN" sz="1800" dirty="0" smtClean="0"/>
              <a:t>, </a:t>
            </a:r>
            <a:r>
              <a:rPr lang="en-US" altLang="zh-CN" sz="1800" dirty="0" err="1" smtClean="0"/>
              <a:t>fspecial</a:t>
            </a:r>
            <a:r>
              <a:rPr lang="en-US" altLang="zh-CN" sz="1800" dirty="0" smtClean="0"/>
              <a:t>('</a:t>
            </a:r>
            <a:r>
              <a:rPr lang="en-US" altLang="zh-CN" sz="1800" dirty="0" err="1" smtClean="0"/>
              <a:t>gaussian</a:t>
            </a:r>
            <a:r>
              <a:rPr lang="en-US" altLang="zh-CN" sz="1800" dirty="0" smtClean="0"/>
              <a:t>', [10, 10], 2.5)));</a:t>
            </a:r>
          </a:p>
          <a:p>
            <a:pPr>
              <a:buNone/>
            </a:pPr>
            <a:r>
              <a:rPr lang="en-US" altLang="zh-CN" sz="1800" dirty="0" err="1" smtClean="0"/>
              <a:t>imshow</a:t>
            </a:r>
            <a:r>
              <a:rPr lang="en-US" altLang="zh-CN" sz="1800" dirty="0" smtClean="0"/>
              <a:t>(</a:t>
            </a:r>
            <a:r>
              <a:rPr lang="en-US" altLang="zh-CN" sz="1800" dirty="0" err="1" smtClean="0"/>
              <a:t>saliencyMap</a:t>
            </a:r>
            <a:r>
              <a:rPr lang="en-US" altLang="zh-CN" sz="1800" dirty="0" smtClean="0"/>
              <a:t>);</a:t>
            </a:r>
            <a:endParaRPr lang="zh-CN" altLang="en-US" sz="1800" dirty="0"/>
          </a:p>
        </p:txBody>
      </p:sp>
      <p:sp>
        <p:nvSpPr>
          <p:cNvPr id="5" name="標題 1"/>
          <p:cNvSpPr txBox="1">
            <a:spLocks/>
          </p:cNvSpPr>
          <p:nvPr/>
        </p:nvSpPr>
        <p:spPr>
          <a:xfrm>
            <a:off x="144016" y="260648"/>
            <a:ext cx="8820472"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smtClean="0">
                <a:ln>
                  <a:noFill/>
                </a:ln>
                <a:solidFill>
                  <a:schemeClr val="tx2"/>
                </a:solidFill>
                <a:effectLst/>
                <a:uLnTx/>
                <a:uFillTx/>
                <a:latin typeface="+mj-lt"/>
                <a:ea typeface="+mj-ea"/>
                <a:cs typeface="+mj-cs"/>
              </a:rPr>
              <a:t>Spectral Residual Approach(CVPR,2007)</a:t>
            </a:r>
            <a:endParaRPr kumimoji="0" lang="zh-TW" alt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50000"/>
              </a:lnSpc>
            </a:pPr>
            <a:r>
              <a:rPr lang="en-US" altLang="zh-CN" b="1" dirty="0" smtClean="0">
                <a:latin typeface="Times New Roman" pitchFamily="18" charset="0"/>
                <a:cs typeface="Times New Roman" pitchFamily="18" charset="0"/>
              </a:rPr>
              <a:t>How to detect Saliency map?</a:t>
            </a:r>
          </a:p>
        </p:txBody>
      </p:sp>
      <p:sp>
        <p:nvSpPr>
          <p:cNvPr id="3" name="内容占位符 2"/>
          <p:cNvSpPr>
            <a:spLocks noGrp="1"/>
          </p:cNvSpPr>
          <p:nvPr>
            <p:ph sz="quarter" idx="1"/>
          </p:nvPr>
        </p:nvSpPr>
        <p:spPr/>
        <p:txBody>
          <a:bodyPr/>
          <a:lstStyle/>
          <a:p>
            <a:pPr>
              <a:defRPr/>
            </a:pPr>
            <a:r>
              <a:rPr lang="en-US" altLang="zh-TW" sz="2800" dirty="0" smtClean="0">
                <a:solidFill>
                  <a:srgbClr val="FF0000"/>
                </a:solidFill>
                <a:latin typeface="Times New Roman" pitchFamily="18" charset="0"/>
                <a:cs typeface="Times New Roman" pitchFamily="18" charset="0"/>
              </a:rPr>
              <a:t>Button-up approach</a:t>
            </a:r>
          </a:p>
          <a:p>
            <a:pPr lvl="1">
              <a:defRPr/>
            </a:pPr>
            <a:r>
              <a:rPr lang="en-US" altLang="zh-TW" dirty="0" smtClean="0">
                <a:latin typeface="Times New Roman" pitchFamily="18" charset="0"/>
                <a:cs typeface="Times New Roman" pitchFamily="18" charset="0"/>
              </a:rPr>
              <a:t>L. </a:t>
            </a:r>
            <a:r>
              <a:rPr lang="en-US" altLang="zh-TW" dirty="0" err="1" smtClean="0">
                <a:latin typeface="Times New Roman" pitchFamily="18" charset="0"/>
                <a:cs typeface="Times New Roman" pitchFamily="18" charset="0"/>
              </a:rPr>
              <a:t>Itti’s</a:t>
            </a:r>
            <a:r>
              <a:rPr lang="en-US" altLang="zh-TW" dirty="0" smtClean="0">
                <a:latin typeface="Times New Roman" pitchFamily="18" charset="0"/>
                <a:cs typeface="Times New Roman" pitchFamily="18" charset="0"/>
              </a:rPr>
              <a:t> approach</a:t>
            </a:r>
          </a:p>
          <a:p>
            <a:pPr lvl="1">
              <a:defRPr/>
            </a:pPr>
            <a:r>
              <a:rPr lang="en-US" altLang="zh-TW" dirty="0" smtClean="0">
                <a:latin typeface="Times New Roman" pitchFamily="18" charset="0"/>
                <a:cs typeface="Times New Roman" pitchFamily="18" charset="0"/>
              </a:rPr>
              <a:t>Spectral Residual approach</a:t>
            </a:r>
          </a:p>
          <a:p>
            <a:pPr lvl="1">
              <a:defRPr/>
            </a:pPr>
            <a:r>
              <a:rPr lang="en-US" altLang="zh-TW" dirty="0" smtClean="0">
                <a:solidFill>
                  <a:schemeClr val="accent2"/>
                </a:solidFill>
                <a:latin typeface="Times New Roman" pitchFamily="18" charset="0"/>
                <a:cs typeface="Times New Roman" pitchFamily="18" charset="0"/>
              </a:rPr>
              <a:t>Frequency-tuned approach</a:t>
            </a:r>
          </a:p>
          <a:p>
            <a:pPr lvl="1">
              <a:defRPr/>
            </a:pPr>
            <a:r>
              <a:rPr lang="en-US" altLang="zh-TW" dirty="0" smtClean="0">
                <a:latin typeface="Times New Roman" pitchFamily="18" charset="0"/>
                <a:cs typeface="Times New Roman" pitchFamily="18" charset="0"/>
              </a:rPr>
              <a:t>Global contrast based approach</a:t>
            </a:r>
          </a:p>
          <a:p>
            <a:pPr lvl="1">
              <a:defRPr/>
            </a:pPr>
            <a:endParaRPr lang="en-US" altLang="zh-TW" dirty="0" smtClean="0">
              <a:latin typeface="Times New Roman" pitchFamily="18" charset="0"/>
              <a:cs typeface="Times New Roman" pitchFamily="18" charset="0"/>
            </a:endParaRPr>
          </a:p>
          <a:p>
            <a:pPr>
              <a:defRPr/>
            </a:pPr>
            <a:r>
              <a:rPr lang="en-US" altLang="zh-TW" sz="2800" dirty="0" smtClean="0">
                <a:latin typeface="Times New Roman" pitchFamily="18" charset="0"/>
                <a:cs typeface="Times New Roman" pitchFamily="18" charset="0"/>
              </a:rPr>
              <a:t>Top-down approach</a:t>
            </a:r>
          </a:p>
          <a:p>
            <a:pPr lvl="1">
              <a:defRPr/>
            </a:pPr>
            <a:r>
              <a:rPr lang="en-US" altLang="zh-TW" dirty="0" smtClean="0">
                <a:latin typeface="Times New Roman" pitchFamily="18" charset="0"/>
                <a:cs typeface="Times New Roman" pitchFamily="18" charset="0"/>
              </a:rPr>
              <a:t>Context-aware </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什么是显著图？</a:t>
            </a:r>
            <a:endParaRPr lang="zh-CN" altLang="en-US" b="1" dirty="0"/>
          </a:p>
        </p:txBody>
      </p:sp>
      <p:pic>
        <p:nvPicPr>
          <p:cNvPr id="4" name="内容占位符 3" descr="13781_001.jpg"/>
          <p:cNvPicPr>
            <a:picLocks noGrp="1" noChangeAspect="1"/>
          </p:cNvPicPr>
          <p:nvPr>
            <p:ph sz="quarter" idx="1"/>
          </p:nvPr>
        </p:nvPicPr>
        <p:blipFill>
          <a:blip r:embed="rId2" cstate="print"/>
          <a:stretch>
            <a:fillRect/>
          </a:stretch>
        </p:blipFill>
        <p:spPr>
          <a:xfrm>
            <a:off x="990600" y="2090737"/>
            <a:ext cx="7620000" cy="32861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TW" dirty="0" smtClean="0"/>
              <a:t>Frequency-tuned (CVPR,2009)</a:t>
            </a:r>
            <a:endParaRPr lang="zh-CN" altLang="en-US" dirty="0"/>
          </a:p>
        </p:txBody>
      </p:sp>
      <p:sp>
        <p:nvSpPr>
          <p:cNvPr id="3" name="内容占位符 2"/>
          <p:cNvSpPr>
            <a:spLocks noGrp="1"/>
          </p:cNvSpPr>
          <p:nvPr>
            <p:ph sz="quarter" idx="1"/>
          </p:nvPr>
        </p:nvSpPr>
        <p:spPr/>
        <p:txBody>
          <a:bodyPr/>
          <a:lstStyle/>
          <a:p>
            <a:endParaRPr lang="zh-CN" altLang="en-US"/>
          </a:p>
        </p:txBody>
      </p:sp>
      <p:pic>
        <p:nvPicPr>
          <p:cNvPr id="33794" name="Picture 2"/>
          <p:cNvPicPr>
            <a:picLocks noChangeAspect="1" noChangeArrowheads="1"/>
          </p:cNvPicPr>
          <p:nvPr/>
        </p:nvPicPr>
        <p:blipFill>
          <a:blip r:embed="rId2" cstate="print"/>
          <a:srcRect/>
          <a:stretch>
            <a:fillRect/>
          </a:stretch>
        </p:blipFill>
        <p:spPr bwMode="auto">
          <a:xfrm>
            <a:off x="539552" y="1916832"/>
            <a:ext cx="8107805" cy="38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TW" dirty="0" smtClean="0"/>
              <a:t>Frequency-tuned (CVPR,2009)</a:t>
            </a:r>
            <a:endParaRPr lang="zh-CN" altLang="en-US" dirty="0"/>
          </a:p>
        </p:txBody>
      </p:sp>
      <p:sp>
        <p:nvSpPr>
          <p:cNvPr id="3" name="内容占位符 2"/>
          <p:cNvSpPr>
            <a:spLocks noGrp="1"/>
          </p:cNvSpPr>
          <p:nvPr>
            <p:ph sz="quarter" idx="1"/>
          </p:nvPr>
        </p:nvSpPr>
        <p:spPr/>
        <p:txBody>
          <a:bodyPr/>
          <a:lstStyle/>
          <a:p>
            <a:r>
              <a:rPr lang="en-US" altLang="zh-CN" sz="2800" dirty="0" smtClean="0">
                <a:latin typeface="Times New Roman" pitchFamily="18" charset="0"/>
                <a:cs typeface="Times New Roman" pitchFamily="18" charset="0"/>
              </a:rPr>
              <a:t>Set the following requirements for a saliency detector:</a:t>
            </a:r>
          </a:p>
          <a:p>
            <a:pPr lvl="1"/>
            <a:r>
              <a:rPr lang="en-US" altLang="zh-CN" dirty="0" smtClean="0">
                <a:latin typeface="Times New Roman" pitchFamily="18" charset="0"/>
                <a:cs typeface="Times New Roman" pitchFamily="18" charset="0"/>
              </a:rPr>
              <a:t> Emphasize the largest salient objects.</a:t>
            </a:r>
          </a:p>
          <a:p>
            <a:pPr lvl="1"/>
            <a:r>
              <a:rPr lang="en-US" altLang="zh-CN" dirty="0" smtClean="0">
                <a:latin typeface="Times New Roman" pitchFamily="18" charset="0"/>
                <a:cs typeface="Times New Roman" pitchFamily="18" charset="0"/>
              </a:rPr>
              <a:t> Uniformly highlight whole salient regions.</a:t>
            </a:r>
          </a:p>
          <a:p>
            <a:pPr lvl="1"/>
            <a:r>
              <a:rPr lang="en-US" altLang="zh-CN" dirty="0" smtClean="0">
                <a:latin typeface="Times New Roman" pitchFamily="18" charset="0"/>
                <a:cs typeface="Times New Roman" pitchFamily="18" charset="0"/>
              </a:rPr>
              <a:t> Establish well-defined boundaries of salient objects.</a:t>
            </a:r>
          </a:p>
          <a:p>
            <a:pPr lvl="1"/>
            <a:r>
              <a:rPr lang="en-US" altLang="zh-CN" dirty="0" smtClean="0">
                <a:latin typeface="Times New Roman" pitchFamily="18" charset="0"/>
                <a:cs typeface="Times New Roman" pitchFamily="18" charset="0"/>
              </a:rPr>
              <a:t> Disregard high frequencies arising from texture, noise and blocking artifacts.</a:t>
            </a:r>
          </a:p>
          <a:p>
            <a:pPr lvl="1"/>
            <a:r>
              <a:rPr lang="en-US" altLang="zh-CN" dirty="0" smtClean="0">
                <a:latin typeface="Times New Roman" pitchFamily="18" charset="0"/>
                <a:cs typeface="Times New Roman" pitchFamily="18" charset="0"/>
              </a:rPr>
              <a:t> Efficiently output full resolution saliency maps.</a:t>
            </a:r>
          </a:p>
          <a:p>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TW" dirty="0" smtClean="0"/>
              <a:t>Frequency-tuned (CVPR,2009)</a:t>
            </a:r>
            <a:endParaRPr lang="zh-CN" altLang="en-US" dirty="0"/>
          </a:p>
        </p:txBody>
      </p:sp>
      <p:sp>
        <p:nvSpPr>
          <p:cNvPr id="3" name="内容占位符 2"/>
          <p:cNvSpPr>
            <a:spLocks noGrp="1"/>
          </p:cNvSpPr>
          <p:nvPr>
            <p:ph sz="quarter" idx="1"/>
          </p:nvPr>
        </p:nvSpPr>
        <p:spPr/>
        <p:txBody>
          <a:bodyPr/>
          <a:lstStyle/>
          <a:p>
            <a:r>
              <a:rPr lang="en-US" altLang="zh-CN" sz="3200" dirty="0" smtClean="0">
                <a:latin typeface="Times New Roman" pitchFamily="18" charset="0"/>
                <a:cs typeface="Times New Roman" pitchFamily="18" charset="0"/>
              </a:rPr>
              <a:t>Choose the </a:t>
            </a:r>
            <a:r>
              <a:rPr lang="en-US" altLang="zh-CN" sz="3200" dirty="0" err="1" smtClean="0">
                <a:latin typeface="Times New Roman" pitchFamily="18" charset="0"/>
                <a:cs typeface="Times New Roman" pitchFamily="18" charset="0"/>
              </a:rPr>
              <a:t>DoG</a:t>
            </a:r>
            <a:r>
              <a:rPr lang="en-US" altLang="zh-CN" sz="3200" dirty="0" smtClean="0">
                <a:latin typeface="Times New Roman" pitchFamily="18" charset="0"/>
                <a:cs typeface="Times New Roman" pitchFamily="18" charset="0"/>
              </a:rPr>
              <a:t> filter for band pass filtering.</a:t>
            </a:r>
          </a:p>
          <a:p>
            <a:endParaRPr lang="en-US" altLang="zh-CN" sz="3200" dirty="0" smtClean="0">
              <a:latin typeface="Times New Roman" pitchFamily="18" charset="0"/>
              <a:cs typeface="Times New Roman" pitchFamily="18" charset="0"/>
            </a:endParaRPr>
          </a:p>
          <a:p>
            <a:endParaRPr lang="en-US" altLang="zh-CN" sz="3200" dirty="0" smtClean="0">
              <a:latin typeface="Times New Roman" pitchFamily="18" charset="0"/>
              <a:cs typeface="Times New Roman" pitchFamily="18" charset="0"/>
            </a:endParaRPr>
          </a:p>
          <a:p>
            <a:endParaRPr lang="en-US" altLang="zh-CN" sz="3200" dirty="0" smtClean="0">
              <a:latin typeface="Times New Roman" pitchFamily="18" charset="0"/>
              <a:cs typeface="Times New Roman" pitchFamily="18" charset="0"/>
            </a:endParaRPr>
          </a:p>
          <a:p>
            <a:r>
              <a:rPr lang="en-US" altLang="zh-CN" sz="3200" dirty="0" smtClean="0">
                <a:latin typeface="Times New Roman" pitchFamily="18" charset="0"/>
                <a:cs typeface="Times New Roman" pitchFamily="18" charset="0"/>
              </a:rPr>
              <a:t>Parameter selection</a:t>
            </a:r>
          </a:p>
          <a:p>
            <a:pPr lvl="1"/>
            <a:r>
              <a:rPr lang="en-US" altLang="zh-CN" dirty="0" smtClean="0"/>
              <a:t>To implement a large ratio in standard deviations, </a:t>
            </a:r>
            <a:r>
              <a:rPr lang="el-GR" altLang="zh-CN" dirty="0" smtClean="0">
                <a:ea typeface="宋体"/>
              </a:rPr>
              <a:t>σ</a:t>
            </a:r>
            <a:r>
              <a:rPr lang="en-US" altLang="zh-CN" sz="1600" dirty="0" smtClean="0">
                <a:ea typeface="宋体"/>
              </a:rPr>
              <a:t>1 </a:t>
            </a:r>
            <a:r>
              <a:rPr lang="en-US" altLang="zh-CN" dirty="0" smtClean="0"/>
              <a:t>is driven</a:t>
            </a:r>
            <a:r>
              <a:rPr lang="en-US" altLang="zh-CN" sz="600" dirty="0" smtClean="0"/>
              <a:t> </a:t>
            </a:r>
            <a:r>
              <a:rPr lang="en-US" altLang="zh-CN" dirty="0" smtClean="0"/>
              <a:t>to infinity.</a:t>
            </a:r>
          </a:p>
          <a:p>
            <a:pPr lvl="1"/>
            <a:endParaRPr lang="en-US" altLang="zh-CN" sz="3000" dirty="0" smtClean="0">
              <a:latin typeface="Times New Roman" pitchFamily="18" charset="0"/>
              <a:cs typeface="Times New Roman" pitchFamily="18" charset="0"/>
            </a:endParaRPr>
          </a:p>
          <a:p>
            <a:endParaRPr lang="en-US" altLang="zh-CN" sz="3200" dirty="0" smtClean="0">
              <a:latin typeface="Times New Roman" pitchFamily="18" charset="0"/>
              <a:cs typeface="Times New Roman" pitchFamily="18" charset="0"/>
            </a:endParaRPr>
          </a:p>
          <a:p>
            <a:endParaRPr lang="zh-CN" altLang="en-US" dirty="0"/>
          </a:p>
        </p:txBody>
      </p:sp>
      <p:pic>
        <p:nvPicPr>
          <p:cNvPr id="35842" name="Picture 2"/>
          <p:cNvPicPr>
            <a:picLocks noChangeAspect="1" noChangeArrowheads="1"/>
          </p:cNvPicPr>
          <p:nvPr/>
        </p:nvPicPr>
        <p:blipFill>
          <a:blip r:embed="rId2" cstate="print"/>
          <a:srcRect/>
          <a:stretch>
            <a:fillRect/>
          </a:stretch>
        </p:blipFill>
        <p:spPr bwMode="auto">
          <a:xfrm>
            <a:off x="1907704" y="2276872"/>
            <a:ext cx="5680631"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TW" dirty="0" smtClean="0"/>
              <a:t>Frequency-tuned (CVPR,2009)</a:t>
            </a:r>
            <a:endParaRPr lang="zh-CN" altLang="en-US" dirty="0"/>
          </a:p>
        </p:txBody>
      </p:sp>
      <p:pic>
        <p:nvPicPr>
          <p:cNvPr id="4" name="Picture 7" descr="F:\Descktop\IS\Salient\salient_Image\0\0_5_5887.jpg"/>
          <p:cNvPicPr>
            <a:picLocks noChangeAspect="1" noChangeArrowheads="1"/>
          </p:cNvPicPr>
          <p:nvPr/>
        </p:nvPicPr>
        <p:blipFill>
          <a:blip r:embed="rId3" cstate="print"/>
          <a:srcRect/>
          <a:stretch>
            <a:fillRect/>
          </a:stretch>
        </p:blipFill>
        <p:spPr bwMode="auto">
          <a:xfrm>
            <a:off x="755650" y="3213100"/>
            <a:ext cx="1584325" cy="1187450"/>
          </a:xfrm>
          <a:prstGeom prst="rect">
            <a:avLst/>
          </a:prstGeom>
          <a:noFill/>
          <a:ln w="9525">
            <a:noFill/>
            <a:miter lim="800000"/>
            <a:headEnd/>
            <a:tailEnd/>
          </a:ln>
        </p:spPr>
      </p:pic>
      <p:sp>
        <p:nvSpPr>
          <p:cNvPr id="5" name="矩形 4"/>
          <p:cNvSpPr/>
          <p:nvPr/>
        </p:nvSpPr>
        <p:spPr>
          <a:xfrm>
            <a:off x="684213" y="2420938"/>
            <a:ext cx="1800225" cy="4318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TW" altLang="en-US"/>
          </a:p>
        </p:txBody>
      </p:sp>
      <p:sp>
        <p:nvSpPr>
          <p:cNvPr id="6" name="文字方塊 11"/>
          <p:cNvSpPr txBox="1">
            <a:spLocks noChangeArrowheads="1"/>
          </p:cNvSpPr>
          <p:nvPr/>
        </p:nvSpPr>
        <p:spPr bwMode="auto">
          <a:xfrm>
            <a:off x="684213" y="2420938"/>
            <a:ext cx="1871662" cy="369887"/>
          </a:xfrm>
          <a:prstGeom prst="rect">
            <a:avLst/>
          </a:prstGeom>
          <a:noFill/>
          <a:ln w="9525">
            <a:noFill/>
            <a:miter lim="800000"/>
            <a:headEnd/>
            <a:tailEnd/>
          </a:ln>
        </p:spPr>
        <p:txBody>
          <a:bodyPr>
            <a:spAutoFit/>
          </a:bodyPr>
          <a:lstStyle/>
          <a:p>
            <a:r>
              <a:rPr lang="en-US" altLang="zh-TW"/>
              <a:t>Image Average</a:t>
            </a:r>
            <a:endParaRPr lang="zh-TW" altLang="en-US"/>
          </a:p>
        </p:txBody>
      </p:sp>
      <p:sp>
        <p:nvSpPr>
          <p:cNvPr id="7" name="矩形 6"/>
          <p:cNvSpPr/>
          <p:nvPr/>
        </p:nvSpPr>
        <p:spPr>
          <a:xfrm>
            <a:off x="684213" y="4724400"/>
            <a:ext cx="1655762" cy="4318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TW" altLang="en-US"/>
          </a:p>
        </p:txBody>
      </p:sp>
      <p:sp>
        <p:nvSpPr>
          <p:cNvPr id="8" name="文字方塊 13"/>
          <p:cNvSpPr txBox="1">
            <a:spLocks noChangeArrowheads="1"/>
          </p:cNvSpPr>
          <p:nvPr/>
        </p:nvSpPr>
        <p:spPr bwMode="auto">
          <a:xfrm>
            <a:off x="684213" y="4724400"/>
            <a:ext cx="1798637" cy="369888"/>
          </a:xfrm>
          <a:prstGeom prst="rect">
            <a:avLst/>
          </a:prstGeom>
          <a:noFill/>
          <a:ln w="9525">
            <a:noFill/>
            <a:miter lim="800000"/>
            <a:headEnd/>
            <a:tailEnd/>
          </a:ln>
        </p:spPr>
        <p:txBody>
          <a:bodyPr>
            <a:spAutoFit/>
          </a:bodyPr>
          <a:lstStyle/>
          <a:p>
            <a:r>
              <a:rPr lang="en-US" altLang="zh-TW"/>
              <a:t>Gaussian blur</a:t>
            </a:r>
            <a:endParaRPr lang="zh-TW" altLang="en-US"/>
          </a:p>
        </p:txBody>
      </p:sp>
      <p:pic>
        <p:nvPicPr>
          <p:cNvPr id="9" name="Picture 14" descr="F:\Descktop\IS\Salient\FT\qq.jpg"/>
          <p:cNvPicPr>
            <a:picLocks noChangeAspect="1" noChangeArrowheads="1"/>
          </p:cNvPicPr>
          <p:nvPr/>
        </p:nvPicPr>
        <p:blipFill>
          <a:blip r:embed="rId4" cstate="print"/>
          <a:srcRect/>
          <a:stretch>
            <a:fillRect/>
          </a:stretch>
        </p:blipFill>
        <p:spPr bwMode="auto">
          <a:xfrm>
            <a:off x="6948488" y="3141663"/>
            <a:ext cx="1703387" cy="1277937"/>
          </a:xfrm>
          <a:prstGeom prst="rect">
            <a:avLst/>
          </a:prstGeom>
          <a:noFill/>
          <a:ln w="9525">
            <a:noFill/>
            <a:miter lim="800000"/>
            <a:headEnd/>
            <a:tailEnd/>
          </a:ln>
        </p:spPr>
      </p:pic>
      <p:pic>
        <p:nvPicPr>
          <p:cNvPr id="10" name="Picture 15" descr="F:\Descktop\IS\Salient\FT\qq.jpg"/>
          <p:cNvPicPr>
            <a:picLocks noChangeAspect="1" noChangeArrowheads="1"/>
          </p:cNvPicPr>
          <p:nvPr/>
        </p:nvPicPr>
        <p:blipFill>
          <a:blip r:embed="rId5" cstate="print"/>
          <a:srcRect/>
          <a:stretch>
            <a:fillRect/>
          </a:stretch>
        </p:blipFill>
        <p:spPr bwMode="auto">
          <a:xfrm>
            <a:off x="2987675" y="2205038"/>
            <a:ext cx="1079500" cy="809625"/>
          </a:xfrm>
          <a:prstGeom prst="rect">
            <a:avLst/>
          </a:prstGeom>
          <a:noFill/>
          <a:ln w="9525">
            <a:noFill/>
            <a:miter lim="800000"/>
            <a:headEnd/>
            <a:tailEnd/>
          </a:ln>
        </p:spPr>
      </p:pic>
      <p:sp>
        <p:nvSpPr>
          <p:cNvPr id="11" name="矩形 10"/>
          <p:cNvSpPr/>
          <p:nvPr/>
        </p:nvSpPr>
        <p:spPr>
          <a:xfrm>
            <a:off x="4932363" y="1700213"/>
            <a:ext cx="1223962" cy="1296987"/>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TW" altLang="en-US"/>
          </a:p>
        </p:txBody>
      </p:sp>
      <p:graphicFrame>
        <p:nvGraphicFramePr>
          <p:cNvPr id="12" name="Object 16"/>
          <p:cNvGraphicFramePr>
            <a:graphicFrameLocks noChangeAspect="1"/>
          </p:cNvGraphicFramePr>
          <p:nvPr/>
        </p:nvGraphicFramePr>
        <p:xfrm>
          <a:off x="5011738" y="1773238"/>
          <a:ext cx="919162" cy="1150937"/>
        </p:xfrm>
        <a:graphic>
          <a:graphicData uri="http://schemas.openxmlformats.org/presentationml/2006/ole">
            <mc:AlternateContent xmlns:mc="http://schemas.openxmlformats.org/markup-compatibility/2006">
              <mc:Choice xmlns:v="urn:schemas-microsoft-com:vml" Requires="v">
                <p:oleObj spid="_x0000_s34845" name="Equation" r:id="rId6" imgW="647640" imgH="812520" progId="Equation.DSMT4">
                  <p:embed/>
                </p:oleObj>
              </mc:Choice>
              <mc:Fallback>
                <p:oleObj name="Equation" r:id="rId6" imgW="647640" imgH="81252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738" y="1773238"/>
                        <a:ext cx="919162" cy="115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8" descr="F:\Descktop\IS\Salient\FT\qq.jpg"/>
          <p:cNvPicPr>
            <a:picLocks noChangeAspect="1" noChangeArrowheads="1"/>
          </p:cNvPicPr>
          <p:nvPr/>
        </p:nvPicPr>
        <p:blipFill>
          <a:blip r:embed="rId8" cstate="print"/>
          <a:srcRect/>
          <a:stretch>
            <a:fillRect/>
          </a:stretch>
        </p:blipFill>
        <p:spPr bwMode="auto">
          <a:xfrm>
            <a:off x="2843213" y="4365625"/>
            <a:ext cx="1296987" cy="971550"/>
          </a:xfrm>
          <a:prstGeom prst="rect">
            <a:avLst/>
          </a:prstGeom>
          <a:noFill/>
          <a:ln w="9525">
            <a:noFill/>
            <a:miter lim="800000"/>
            <a:headEnd/>
            <a:tailEnd/>
          </a:ln>
        </p:spPr>
      </p:pic>
      <p:sp>
        <p:nvSpPr>
          <p:cNvPr id="14" name="矩形 13"/>
          <p:cNvSpPr/>
          <p:nvPr/>
        </p:nvSpPr>
        <p:spPr>
          <a:xfrm>
            <a:off x="4643438" y="4365625"/>
            <a:ext cx="2016125" cy="1439863"/>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TW" altLang="en-US"/>
          </a:p>
        </p:txBody>
      </p:sp>
      <p:graphicFrame>
        <p:nvGraphicFramePr>
          <p:cNvPr id="15" name="Object 19"/>
          <p:cNvGraphicFramePr>
            <a:graphicFrameLocks noChangeAspect="1"/>
          </p:cNvGraphicFramePr>
          <p:nvPr/>
        </p:nvGraphicFramePr>
        <p:xfrm>
          <a:off x="4643438" y="4365625"/>
          <a:ext cx="1944687" cy="1414463"/>
        </p:xfrm>
        <a:graphic>
          <a:graphicData uri="http://schemas.openxmlformats.org/presentationml/2006/ole">
            <mc:AlternateContent xmlns:mc="http://schemas.openxmlformats.org/markup-compatibility/2006">
              <mc:Choice xmlns:v="urn:schemas-microsoft-com:vml" Requires="v">
                <p:oleObj spid="_x0000_s34846" name="Equation" r:id="rId9" imgW="1231560" imgH="838080" progId="Equation.DSMT4">
                  <p:embed/>
                </p:oleObj>
              </mc:Choice>
              <mc:Fallback>
                <p:oleObj name="Equation" r:id="rId9" imgW="1231560" imgH="838080"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438" y="4365625"/>
                        <a:ext cx="1944687" cy="141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20"/>
          <p:cNvGraphicFramePr>
            <a:graphicFrameLocks noChangeAspect="1"/>
          </p:cNvGraphicFramePr>
          <p:nvPr/>
        </p:nvGraphicFramePr>
        <p:xfrm>
          <a:off x="4211638" y="3500438"/>
          <a:ext cx="2374900" cy="449262"/>
        </p:xfrm>
        <a:graphic>
          <a:graphicData uri="http://schemas.openxmlformats.org/presentationml/2006/ole">
            <mc:AlternateContent xmlns:mc="http://schemas.openxmlformats.org/markup-compatibility/2006">
              <mc:Choice xmlns:v="urn:schemas-microsoft-com:vml" Requires="v">
                <p:oleObj spid="_x0000_s34847" name="Equation" r:id="rId11" imgW="1612800" imgH="304560" progId="Equation.DSMT4">
                  <p:embed/>
                </p:oleObj>
              </mc:Choice>
              <mc:Fallback>
                <p:oleObj name="Equation" r:id="rId11" imgW="1612800" imgH="304560" progId="Equation.DSMT4">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1638" y="3500438"/>
                        <a:ext cx="237490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矩形 16"/>
          <p:cNvSpPr/>
          <p:nvPr/>
        </p:nvSpPr>
        <p:spPr>
          <a:xfrm>
            <a:off x="4211638" y="3357563"/>
            <a:ext cx="2376487" cy="647700"/>
          </a:xfrm>
          <a:prstGeom prst="rect">
            <a:avLst/>
          </a:prstGeom>
          <a:no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TW" altLang="en-US"/>
          </a:p>
        </p:txBody>
      </p:sp>
      <p:sp>
        <p:nvSpPr>
          <p:cNvPr id="18" name="向右箭號 59"/>
          <p:cNvSpPr/>
          <p:nvPr/>
        </p:nvSpPr>
        <p:spPr>
          <a:xfrm>
            <a:off x="1475656" y="2924944"/>
            <a:ext cx="288032" cy="216024"/>
          </a:xfrm>
          <a:prstGeom prst="right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向下箭號 60"/>
          <p:cNvSpPr/>
          <p:nvPr/>
        </p:nvSpPr>
        <p:spPr>
          <a:xfrm>
            <a:off x="1476375" y="4437063"/>
            <a:ext cx="215900"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向右箭號 61"/>
          <p:cNvSpPr/>
          <p:nvPr/>
        </p:nvSpPr>
        <p:spPr>
          <a:xfrm>
            <a:off x="2627313" y="2492375"/>
            <a:ext cx="28892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向右箭號 62"/>
          <p:cNvSpPr/>
          <p:nvPr/>
        </p:nvSpPr>
        <p:spPr>
          <a:xfrm>
            <a:off x="2484438" y="4797425"/>
            <a:ext cx="287337"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向右箭號 63"/>
          <p:cNvSpPr/>
          <p:nvPr/>
        </p:nvSpPr>
        <p:spPr>
          <a:xfrm>
            <a:off x="4211638" y="2492375"/>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向右箭號 64"/>
          <p:cNvSpPr/>
          <p:nvPr/>
        </p:nvSpPr>
        <p:spPr>
          <a:xfrm>
            <a:off x="4211638" y="4797425"/>
            <a:ext cx="28892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向右箭號 65"/>
          <p:cNvSpPr/>
          <p:nvPr/>
        </p:nvSpPr>
        <p:spPr>
          <a:xfrm>
            <a:off x="5436096" y="4077072"/>
            <a:ext cx="288032" cy="144016"/>
          </a:xfrm>
          <a:prstGeom prst="right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向下箭號 66"/>
          <p:cNvSpPr/>
          <p:nvPr/>
        </p:nvSpPr>
        <p:spPr>
          <a:xfrm>
            <a:off x="5435600" y="3068638"/>
            <a:ext cx="215900"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向右箭號 67"/>
          <p:cNvSpPr/>
          <p:nvPr/>
        </p:nvSpPr>
        <p:spPr>
          <a:xfrm>
            <a:off x="6659563" y="3573463"/>
            <a:ext cx="28892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TW" dirty="0" smtClean="0"/>
              <a:t>Frequency-tuned (CVPR,2009)</a:t>
            </a:r>
            <a:endParaRPr lang="zh-CN" altLang="en-US" dirty="0"/>
          </a:p>
        </p:txBody>
      </p:sp>
      <p:sp>
        <p:nvSpPr>
          <p:cNvPr id="3" name="内容占位符 2"/>
          <p:cNvSpPr>
            <a:spLocks noGrp="1"/>
          </p:cNvSpPr>
          <p:nvPr>
            <p:ph sz="quarter" idx="1"/>
          </p:nvPr>
        </p:nvSpPr>
        <p:spPr/>
        <p:txBody>
          <a:bodyPr/>
          <a:lstStyle/>
          <a:p>
            <a:endParaRPr lang="zh-CN" altLang="en-US"/>
          </a:p>
        </p:txBody>
      </p:sp>
      <p:pic>
        <p:nvPicPr>
          <p:cNvPr id="36866" name="Picture 2"/>
          <p:cNvPicPr>
            <a:picLocks noChangeAspect="1" noChangeArrowheads="1"/>
          </p:cNvPicPr>
          <p:nvPr/>
        </p:nvPicPr>
        <p:blipFill>
          <a:blip r:embed="rId2" cstate="print"/>
          <a:srcRect/>
          <a:stretch>
            <a:fillRect/>
          </a:stretch>
        </p:blipFill>
        <p:spPr bwMode="auto">
          <a:xfrm>
            <a:off x="121152" y="1844824"/>
            <a:ext cx="8892480" cy="42662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TW" dirty="0" smtClean="0"/>
              <a:t>Frequency-tuned (CVPR,2009)</a:t>
            </a:r>
            <a:endParaRPr lang="zh-CN" altLang="en-US" dirty="0"/>
          </a:p>
        </p:txBody>
      </p:sp>
      <p:sp>
        <p:nvSpPr>
          <p:cNvPr id="3" name="内容占位符 2"/>
          <p:cNvSpPr>
            <a:spLocks noGrp="1"/>
          </p:cNvSpPr>
          <p:nvPr>
            <p:ph sz="quarter" idx="1"/>
          </p:nvPr>
        </p:nvSpPr>
        <p:spPr>
          <a:xfrm>
            <a:off x="683568" y="1340768"/>
            <a:ext cx="8219256" cy="4572000"/>
          </a:xfrm>
        </p:spPr>
        <p:txBody>
          <a:bodyPr>
            <a:noAutofit/>
          </a:bodyPr>
          <a:lstStyle/>
          <a:p>
            <a:pPr>
              <a:buNone/>
            </a:pPr>
            <a:r>
              <a:rPr lang="en-US" altLang="zh-CN" sz="2000" dirty="0" smtClean="0"/>
              <a:t>% Read image and blur it with a 3x3 or 5x5 Gaussian filter</a:t>
            </a:r>
            <a:endParaRPr lang="zh-CN" altLang="en-US" sz="2000" dirty="0" smtClean="0"/>
          </a:p>
          <a:p>
            <a:pPr>
              <a:buNone/>
            </a:pPr>
            <a:r>
              <a:rPr lang="en-US" altLang="zh-CN" sz="2000" dirty="0" err="1" smtClean="0"/>
              <a:t>img</a:t>
            </a:r>
            <a:r>
              <a:rPr lang="en-US" altLang="zh-CN" sz="2000" dirty="0" smtClean="0"/>
              <a:t> = </a:t>
            </a:r>
            <a:r>
              <a:rPr lang="en-US" altLang="zh-CN" sz="2000" dirty="0" err="1" smtClean="0"/>
              <a:t>imread</a:t>
            </a:r>
            <a:r>
              <a:rPr lang="en-US" altLang="zh-CN" sz="2000" dirty="0" smtClean="0"/>
              <a:t>('input_image.jpg');%Provide input image path</a:t>
            </a:r>
            <a:endParaRPr lang="zh-CN" altLang="en-US" sz="2000" dirty="0" smtClean="0"/>
          </a:p>
          <a:p>
            <a:pPr>
              <a:buNone/>
            </a:pPr>
            <a:r>
              <a:rPr lang="en-US" altLang="zh-CN" sz="2000" dirty="0" err="1" smtClean="0"/>
              <a:t>gfrgb</a:t>
            </a:r>
            <a:r>
              <a:rPr lang="en-US" altLang="zh-CN" sz="2000" dirty="0" smtClean="0"/>
              <a:t> = </a:t>
            </a:r>
            <a:r>
              <a:rPr lang="en-US" altLang="zh-CN" sz="2000" dirty="0" err="1" smtClean="0"/>
              <a:t>imfilter</a:t>
            </a:r>
            <a:r>
              <a:rPr lang="en-US" altLang="zh-CN" sz="2000" dirty="0" smtClean="0"/>
              <a:t>(</a:t>
            </a:r>
            <a:r>
              <a:rPr lang="en-US" altLang="zh-CN" sz="2000" dirty="0" err="1" smtClean="0"/>
              <a:t>img</a:t>
            </a:r>
            <a:r>
              <a:rPr lang="en-US" altLang="zh-CN" sz="2000" dirty="0" smtClean="0"/>
              <a:t>, </a:t>
            </a:r>
            <a:r>
              <a:rPr lang="en-US" altLang="zh-CN" sz="2000" dirty="0" err="1" smtClean="0"/>
              <a:t>fspecial</a:t>
            </a:r>
            <a:r>
              <a:rPr lang="en-US" altLang="zh-CN" sz="2000" dirty="0" smtClean="0"/>
              <a:t>(‘</a:t>
            </a:r>
            <a:r>
              <a:rPr lang="en-US" altLang="zh-CN" sz="2000" dirty="0" err="1" smtClean="0"/>
              <a:t>gaussian</a:t>
            </a:r>
            <a:r>
              <a:rPr lang="en-US" altLang="zh-CN" sz="2000" dirty="0" smtClean="0"/>
              <a:t>’, 3, 3), ‘symmetric’, ‘</a:t>
            </a:r>
            <a:r>
              <a:rPr lang="en-US" altLang="zh-CN" sz="2000" dirty="0" err="1" smtClean="0"/>
              <a:t>conv</a:t>
            </a:r>
            <a:r>
              <a:rPr lang="en-US" altLang="zh-CN" sz="2000" dirty="0" smtClean="0"/>
              <a:t>’);</a:t>
            </a:r>
            <a:endParaRPr lang="zh-CN" altLang="en-US" sz="2000" dirty="0" smtClean="0"/>
          </a:p>
          <a:p>
            <a:pPr>
              <a:buNone/>
            </a:pPr>
            <a:r>
              <a:rPr lang="en-US" altLang="zh-CN" sz="2000" dirty="0" smtClean="0"/>
              <a:t>% Perform </a:t>
            </a:r>
            <a:r>
              <a:rPr lang="en-US" altLang="zh-CN" sz="2000" dirty="0" err="1" smtClean="0"/>
              <a:t>sRGB</a:t>
            </a:r>
            <a:r>
              <a:rPr lang="en-US" altLang="zh-CN" sz="2000" dirty="0" smtClean="0"/>
              <a:t> to CIE Lab color space conversion (using D65)</a:t>
            </a:r>
            <a:endParaRPr lang="zh-CN" altLang="en-US" sz="2000" dirty="0" smtClean="0"/>
          </a:p>
          <a:p>
            <a:pPr>
              <a:buNone/>
            </a:pPr>
            <a:r>
              <a:rPr lang="en-US" altLang="zh-CN" sz="2000" dirty="0" err="1" smtClean="0"/>
              <a:t>cform</a:t>
            </a:r>
            <a:r>
              <a:rPr lang="en-US" altLang="zh-CN" sz="2000" dirty="0" smtClean="0"/>
              <a:t> = </a:t>
            </a:r>
            <a:r>
              <a:rPr lang="en-US" altLang="zh-CN" sz="2000" dirty="0" err="1" smtClean="0"/>
              <a:t>makecform</a:t>
            </a:r>
            <a:r>
              <a:rPr lang="en-US" altLang="zh-CN" sz="2000" dirty="0" smtClean="0"/>
              <a:t>('srgb2lab', '</a:t>
            </a:r>
            <a:r>
              <a:rPr lang="en-US" altLang="zh-CN" sz="2000" dirty="0" err="1" smtClean="0"/>
              <a:t>whitepoint</a:t>
            </a:r>
            <a:r>
              <a:rPr lang="en-US" altLang="zh-CN" sz="2000" dirty="0" smtClean="0"/>
              <a:t>', </a:t>
            </a:r>
            <a:r>
              <a:rPr lang="en-US" altLang="zh-CN" sz="2000" dirty="0" err="1" smtClean="0"/>
              <a:t>whitepoint</a:t>
            </a:r>
            <a:r>
              <a:rPr lang="en-US" altLang="zh-CN" sz="2000" dirty="0" smtClean="0"/>
              <a:t>('d65'));</a:t>
            </a:r>
            <a:endParaRPr lang="zh-CN" altLang="en-US" sz="2000" dirty="0" smtClean="0"/>
          </a:p>
          <a:p>
            <a:pPr>
              <a:buNone/>
            </a:pPr>
            <a:r>
              <a:rPr lang="en-US" altLang="zh-CN" sz="2000" dirty="0" smtClean="0"/>
              <a:t>lab = </a:t>
            </a:r>
            <a:r>
              <a:rPr lang="en-US" altLang="zh-CN" sz="2000" dirty="0" err="1" smtClean="0"/>
              <a:t>applycform</a:t>
            </a:r>
            <a:r>
              <a:rPr lang="en-US" altLang="zh-CN" sz="2000" dirty="0" smtClean="0"/>
              <a:t>(</a:t>
            </a:r>
            <a:r>
              <a:rPr lang="en-US" altLang="zh-CN" sz="2000" dirty="0" err="1" smtClean="0"/>
              <a:t>gfrgb,cform</a:t>
            </a:r>
            <a:r>
              <a:rPr lang="en-US" altLang="zh-CN" sz="2000" dirty="0" smtClean="0"/>
              <a:t>);</a:t>
            </a:r>
            <a:endParaRPr lang="zh-CN" altLang="en-US" sz="2000" dirty="0" smtClean="0"/>
          </a:p>
          <a:p>
            <a:pPr>
              <a:buNone/>
            </a:pPr>
            <a:r>
              <a:rPr lang="en-US" altLang="zh-CN" sz="2000" dirty="0" smtClean="0"/>
              <a:t>% Compute Lab average values (note that in the paper this</a:t>
            </a:r>
            <a:endParaRPr lang="zh-CN" altLang="en-US" sz="2000" dirty="0" smtClean="0"/>
          </a:p>
          <a:p>
            <a:pPr>
              <a:buNone/>
            </a:pPr>
            <a:r>
              <a:rPr lang="en-US" altLang="zh-CN" sz="2000" dirty="0" smtClean="0"/>
              <a:t>% average is found from the </a:t>
            </a:r>
            <a:r>
              <a:rPr lang="en-US" altLang="zh-CN" sz="2000" dirty="0" err="1" smtClean="0"/>
              <a:t>unblurred</a:t>
            </a:r>
            <a:r>
              <a:rPr lang="en-US" altLang="zh-CN" sz="2000" dirty="0" smtClean="0"/>
              <a:t> original image, but the results are quite similar)</a:t>
            </a:r>
            <a:endParaRPr lang="zh-CN" altLang="en-US" sz="2000" dirty="0" smtClean="0"/>
          </a:p>
          <a:p>
            <a:pPr>
              <a:buNone/>
            </a:pPr>
            <a:r>
              <a:rPr lang="en-US" altLang="zh-CN" sz="2000" dirty="0" smtClean="0"/>
              <a:t>l = double(lab(:,:,1)); lm = mean(mean(l));</a:t>
            </a:r>
            <a:endParaRPr lang="zh-CN" altLang="en-US" sz="2000" dirty="0" smtClean="0"/>
          </a:p>
          <a:p>
            <a:pPr>
              <a:buNone/>
            </a:pPr>
            <a:r>
              <a:rPr lang="en-US" altLang="zh-CN" sz="2000" dirty="0" smtClean="0"/>
              <a:t>a = double(lab(:,:,2)); am = mean(mean(a));</a:t>
            </a:r>
            <a:endParaRPr lang="zh-CN" altLang="en-US" sz="2000" dirty="0" smtClean="0"/>
          </a:p>
          <a:p>
            <a:pPr>
              <a:buNone/>
            </a:pPr>
            <a:r>
              <a:rPr lang="en-US" altLang="zh-CN" sz="2000" dirty="0" smtClean="0"/>
              <a:t>b = double(lab(:,:,3)); </a:t>
            </a:r>
            <a:r>
              <a:rPr lang="en-US" altLang="zh-CN" sz="2000" dirty="0" err="1" smtClean="0"/>
              <a:t>bm</a:t>
            </a:r>
            <a:r>
              <a:rPr lang="en-US" altLang="zh-CN" sz="2000" dirty="0" smtClean="0"/>
              <a:t> = mean(mean(b));</a:t>
            </a:r>
            <a:endParaRPr lang="zh-CN" altLang="en-US" sz="2000" dirty="0" smtClean="0"/>
          </a:p>
          <a:p>
            <a:pPr>
              <a:buNone/>
            </a:pPr>
            <a:r>
              <a:rPr lang="en-US" altLang="zh-CN" sz="2000" dirty="0" smtClean="0"/>
              <a:t>% Finally compute the saliency map and display it.</a:t>
            </a:r>
            <a:endParaRPr lang="zh-CN" altLang="en-US" sz="2000" dirty="0" smtClean="0"/>
          </a:p>
          <a:p>
            <a:pPr>
              <a:buNone/>
            </a:pPr>
            <a:r>
              <a:rPr lang="en-US" altLang="zh-CN" sz="2000" dirty="0" err="1" smtClean="0"/>
              <a:t>sm</a:t>
            </a:r>
            <a:r>
              <a:rPr lang="en-US" altLang="zh-CN" sz="2000" dirty="0" smtClean="0"/>
              <a:t> = (l-lm).^2 + (a-am).^2 + (b-</a:t>
            </a:r>
            <a:r>
              <a:rPr lang="en-US" altLang="zh-CN" sz="2000" dirty="0" err="1" smtClean="0"/>
              <a:t>bm</a:t>
            </a:r>
            <a:r>
              <a:rPr lang="en-US" altLang="zh-CN" sz="2000" dirty="0" smtClean="0"/>
              <a:t>).^2;</a:t>
            </a:r>
            <a:endParaRPr lang="zh-CN" altLang="en-US" sz="2000" dirty="0" smtClean="0"/>
          </a:p>
          <a:p>
            <a:pPr>
              <a:buNone/>
            </a:pPr>
            <a:r>
              <a:rPr lang="en-US" altLang="zh-CN" sz="2000" dirty="0" err="1" smtClean="0"/>
              <a:t>imshow</a:t>
            </a:r>
            <a:r>
              <a:rPr lang="en-US" altLang="zh-CN" sz="2000" dirty="0" smtClean="0"/>
              <a:t>(</a:t>
            </a:r>
            <a:r>
              <a:rPr lang="en-US" altLang="zh-CN" sz="2000" dirty="0" err="1" smtClean="0"/>
              <a:t>sm</a:t>
            </a:r>
            <a:r>
              <a:rPr lang="en-US" altLang="zh-CN" sz="2000" dirty="0" smtClean="0"/>
              <a:t>,[]);</a:t>
            </a:r>
            <a:endParaRPr lang="zh-CN" alt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50000"/>
              </a:lnSpc>
            </a:pPr>
            <a:r>
              <a:rPr lang="en-US" altLang="zh-CN" b="1" dirty="0" smtClean="0">
                <a:latin typeface="Times New Roman" pitchFamily="18" charset="0"/>
                <a:cs typeface="Times New Roman" pitchFamily="18" charset="0"/>
              </a:rPr>
              <a:t>How to detect Saliency map?</a:t>
            </a:r>
          </a:p>
        </p:txBody>
      </p:sp>
      <p:sp>
        <p:nvSpPr>
          <p:cNvPr id="3" name="内容占位符 2"/>
          <p:cNvSpPr>
            <a:spLocks noGrp="1"/>
          </p:cNvSpPr>
          <p:nvPr>
            <p:ph sz="quarter" idx="1"/>
          </p:nvPr>
        </p:nvSpPr>
        <p:spPr/>
        <p:txBody>
          <a:bodyPr/>
          <a:lstStyle/>
          <a:p>
            <a:pPr>
              <a:defRPr/>
            </a:pPr>
            <a:r>
              <a:rPr lang="en-US" altLang="zh-TW" sz="2800" dirty="0" smtClean="0">
                <a:solidFill>
                  <a:srgbClr val="FF0000"/>
                </a:solidFill>
                <a:latin typeface="Times New Roman" pitchFamily="18" charset="0"/>
                <a:cs typeface="Times New Roman" pitchFamily="18" charset="0"/>
              </a:rPr>
              <a:t>Button-up approach</a:t>
            </a:r>
          </a:p>
          <a:p>
            <a:pPr lvl="1">
              <a:defRPr/>
            </a:pPr>
            <a:r>
              <a:rPr lang="en-US" altLang="zh-TW" dirty="0" smtClean="0">
                <a:latin typeface="Times New Roman" pitchFamily="18" charset="0"/>
                <a:cs typeface="Times New Roman" pitchFamily="18" charset="0"/>
              </a:rPr>
              <a:t>L. </a:t>
            </a:r>
            <a:r>
              <a:rPr lang="en-US" altLang="zh-TW" dirty="0" err="1" smtClean="0">
                <a:latin typeface="Times New Roman" pitchFamily="18" charset="0"/>
                <a:cs typeface="Times New Roman" pitchFamily="18" charset="0"/>
              </a:rPr>
              <a:t>Itti’s</a:t>
            </a:r>
            <a:r>
              <a:rPr lang="en-US" altLang="zh-TW" dirty="0" smtClean="0">
                <a:latin typeface="Times New Roman" pitchFamily="18" charset="0"/>
                <a:cs typeface="Times New Roman" pitchFamily="18" charset="0"/>
              </a:rPr>
              <a:t> approach</a:t>
            </a:r>
          </a:p>
          <a:p>
            <a:pPr lvl="1">
              <a:defRPr/>
            </a:pPr>
            <a:r>
              <a:rPr lang="en-US" altLang="zh-TW" dirty="0" smtClean="0">
                <a:latin typeface="Times New Roman" pitchFamily="18" charset="0"/>
                <a:cs typeface="Times New Roman" pitchFamily="18" charset="0"/>
              </a:rPr>
              <a:t>Spectral Residual approach</a:t>
            </a:r>
          </a:p>
          <a:p>
            <a:pPr lvl="1">
              <a:defRPr/>
            </a:pPr>
            <a:r>
              <a:rPr lang="en-US" altLang="zh-TW" dirty="0" smtClean="0">
                <a:latin typeface="Times New Roman" pitchFamily="18" charset="0"/>
                <a:cs typeface="Times New Roman" pitchFamily="18" charset="0"/>
              </a:rPr>
              <a:t>Frequency-tuned approach</a:t>
            </a:r>
          </a:p>
          <a:p>
            <a:pPr lvl="1">
              <a:defRPr/>
            </a:pPr>
            <a:r>
              <a:rPr lang="en-US" altLang="zh-TW" dirty="0" smtClean="0">
                <a:solidFill>
                  <a:schemeClr val="accent2"/>
                </a:solidFill>
                <a:latin typeface="Times New Roman" pitchFamily="18" charset="0"/>
                <a:cs typeface="Times New Roman" pitchFamily="18" charset="0"/>
              </a:rPr>
              <a:t>Global contrast based approach</a:t>
            </a:r>
          </a:p>
          <a:p>
            <a:pPr lvl="1">
              <a:defRPr/>
            </a:pPr>
            <a:endParaRPr lang="en-US" altLang="zh-TW" dirty="0" smtClean="0">
              <a:latin typeface="Times New Roman" pitchFamily="18" charset="0"/>
              <a:cs typeface="Times New Roman" pitchFamily="18" charset="0"/>
            </a:endParaRPr>
          </a:p>
          <a:p>
            <a:pPr>
              <a:defRPr/>
            </a:pPr>
            <a:r>
              <a:rPr lang="en-US" altLang="zh-TW" sz="2800" dirty="0" smtClean="0">
                <a:latin typeface="Times New Roman" pitchFamily="18" charset="0"/>
                <a:cs typeface="Times New Roman" pitchFamily="18" charset="0"/>
              </a:rPr>
              <a:t>Top-down approach</a:t>
            </a:r>
          </a:p>
          <a:p>
            <a:pPr lvl="1">
              <a:defRPr/>
            </a:pPr>
            <a:r>
              <a:rPr lang="en-US" altLang="zh-TW" dirty="0" smtClean="0">
                <a:latin typeface="Times New Roman" pitchFamily="18" charset="0"/>
                <a:cs typeface="Times New Roman" pitchFamily="18" charset="0"/>
              </a:rPr>
              <a:t>Context-aware </a:t>
            </a:r>
          </a:p>
          <a:p>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内容占位符 20"/>
          <p:cNvSpPr>
            <a:spLocks noGrp="1"/>
          </p:cNvSpPr>
          <p:nvPr>
            <p:ph idx="1"/>
          </p:nvPr>
        </p:nvSpPr>
        <p:spPr/>
        <p:txBody>
          <a:bodyPr/>
          <a:lstStyle/>
          <a:p>
            <a:endParaRPr lang="zh-CN" altLang="en-US"/>
          </a:p>
        </p:txBody>
      </p:sp>
      <p:pic>
        <p:nvPicPr>
          <p:cNvPr id="9237" name="Picture 21"/>
          <p:cNvPicPr>
            <a:picLocks noChangeAspect="1" noChangeArrowheads="1"/>
          </p:cNvPicPr>
          <p:nvPr/>
        </p:nvPicPr>
        <p:blipFill>
          <a:blip r:embed="rId3" cstate="print"/>
          <a:srcRect/>
          <a:stretch>
            <a:fillRect/>
          </a:stretch>
        </p:blipFill>
        <p:spPr bwMode="auto">
          <a:xfrm>
            <a:off x="1115617" y="1546220"/>
            <a:ext cx="6336704" cy="5311780"/>
          </a:xfrm>
          <a:prstGeom prst="rect">
            <a:avLst/>
          </a:prstGeom>
          <a:noFill/>
          <a:ln w="9525">
            <a:noFill/>
            <a:miter lim="800000"/>
            <a:headEnd/>
            <a:tailEnd/>
          </a:ln>
        </p:spPr>
      </p:pic>
      <p:sp>
        <p:nvSpPr>
          <p:cNvPr id="6" name="標題 1"/>
          <p:cNvSpPr txBox="1">
            <a:spLocks/>
          </p:cNvSpPr>
          <p:nvPr/>
        </p:nvSpPr>
        <p:spPr>
          <a:xfrm>
            <a:off x="251520" y="274638"/>
            <a:ext cx="8435280" cy="11430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smtClean="0">
                <a:ln>
                  <a:noFill/>
                </a:ln>
                <a:solidFill>
                  <a:schemeClr val="tx2"/>
                </a:solidFill>
                <a:effectLst/>
                <a:uLnTx/>
                <a:uFillTx/>
                <a:latin typeface="+mj-lt"/>
                <a:ea typeface="+mj-ea"/>
                <a:cs typeface="+mj-cs"/>
              </a:rPr>
              <a:t>Global contrast-based  (CVPR,2011)</a:t>
            </a:r>
            <a:endParaRPr kumimoji="0" lang="zh-TW" alt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p:cNvPicPr>
            <a:picLocks noChangeAspect="1" noChangeArrowheads="1"/>
          </p:cNvPicPr>
          <p:nvPr/>
        </p:nvPicPr>
        <p:blipFill>
          <a:blip r:embed="rId2" cstate="print"/>
          <a:srcRect/>
          <a:stretch>
            <a:fillRect/>
          </a:stretch>
        </p:blipFill>
        <p:spPr bwMode="auto">
          <a:xfrm>
            <a:off x="1187624" y="1257300"/>
            <a:ext cx="6715125" cy="5600700"/>
          </a:xfrm>
          <a:prstGeom prst="rect">
            <a:avLst/>
          </a:prstGeom>
          <a:noFill/>
          <a:ln w="9525">
            <a:noFill/>
            <a:miter lim="800000"/>
            <a:headEnd/>
            <a:tailEnd/>
          </a:ln>
        </p:spPr>
      </p:pic>
      <p:sp>
        <p:nvSpPr>
          <p:cNvPr id="5" name="標題 1"/>
          <p:cNvSpPr txBox="1">
            <a:spLocks/>
          </p:cNvSpPr>
          <p:nvPr/>
        </p:nvSpPr>
        <p:spPr>
          <a:xfrm>
            <a:off x="251520" y="274638"/>
            <a:ext cx="8435280" cy="11430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smtClean="0">
                <a:ln>
                  <a:noFill/>
                </a:ln>
                <a:solidFill>
                  <a:schemeClr val="tx2"/>
                </a:solidFill>
                <a:effectLst/>
                <a:uLnTx/>
                <a:uFillTx/>
                <a:latin typeface="+mj-lt"/>
                <a:ea typeface="+mj-ea"/>
                <a:cs typeface="+mj-cs"/>
              </a:rPr>
              <a:t>Global contrast-based  (CVPR,2011)</a:t>
            </a:r>
            <a:endParaRPr kumimoji="0" lang="zh-TW" alt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標題 1"/>
          <p:cNvSpPr>
            <a:spLocks noGrp="1"/>
          </p:cNvSpPr>
          <p:nvPr>
            <p:ph type="title"/>
          </p:nvPr>
        </p:nvSpPr>
        <p:spPr>
          <a:xfrm>
            <a:off x="251520" y="274638"/>
            <a:ext cx="8435280" cy="1143000"/>
          </a:xfrm>
        </p:spPr>
        <p:txBody>
          <a:bodyPr>
            <a:noAutofit/>
          </a:bodyPr>
          <a:lstStyle/>
          <a:p>
            <a:pPr algn="ctr" eaLnBrk="1" hangingPunct="1"/>
            <a:r>
              <a:rPr lang="en-US" altLang="zh-TW" dirty="0" smtClean="0"/>
              <a:t>Global contrast-based  (CVPR,2011)</a:t>
            </a:r>
            <a:endParaRPr lang="zh-TW" altLang="en-US" dirty="0" smtClean="0"/>
          </a:p>
        </p:txBody>
      </p:sp>
      <p:sp>
        <p:nvSpPr>
          <p:cNvPr id="21" name="内容占位符 20"/>
          <p:cNvSpPr>
            <a:spLocks noGrp="1"/>
          </p:cNvSpPr>
          <p:nvPr>
            <p:ph sz="quarter" idx="1"/>
          </p:nvPr>
        </p:nvSpPr>
        <p:spPr>
          <a:xfrm>
            <a:off x="395536" y="5013176"/>
            <a:ext cx="7772400" cy="1440160"/>
          </a:xfrm>
        </p:spPr>
        <p:txBody>
          <a:bodyPr>
            <a:normAutofit fontScale="62500" lnSpcReduction="20000"/>
          </a:bodyPr>
          <a:lstStyle/>
          <a:p>
            <a:pPr algn="just"/>
            <a:r>
              <a:rPr lang="en-US" altLang="zh-CN" sz="3800" b="1" dirty="0" smtClean="0">
                <a:latin typeface="Times New Roman" pitchFamily="18" charset="0"/>
                <a:cs typeface="Times New Roman" pitchFamily="18" charset="0"/>
              </a:rPr>
              <a:t>RC based saliency Cut achieves P = 90%, R = 90%, compared to previous best results P = 75%, R = 83% on this dataset. </a:t>
            </a:r>
          </a:p>
          <a:p>
            <a:r>
              <a:rPr lang="en-US" altLang="zh-CN" sz="3800" b="1" dirty="0" smtClean="0">
                <a:latin typeface="Times New Roman" pitchFamily="18" charset="0"/>
                <a:cs typeface="Times New Roman" pitchFamily="18" charset="0"/>
              </a:rPr>
              <a:t>P = Precision; R = Recall.</a:t>
            </a:r>
          </a:p>
          <a:p>
            <a:endParaRPr lang="zh-CN" altLang="en-US" dirty="0"/>
          </a:p>
        </p:txBody>
      </p:sp>
      <p:pic>
        <p:nvPicPr>
          <p:cNvPr id="44037" name="Picture 5"/>
          <p:cNvPicPr>
            <a:picLocks noChangeAspect="1" noChangeArrowheads="1"/>
          </p:cNvPicPr>
          <p:nvPr/>
        </p:nvPicPr>
        <p:blipFill>
          <a:blip r:embed="rId3" cstate="print"/>
          <a:srcRect/>
          <a:stretch>
            <a:fillRect/>
          </a:stretch>
        </p:blipFill>
        <p:spPr bwMode="auto">
          <a:xfrm>
            <a:off x="395536" y="1628800"/>
            <a:ext cx="8388424" cy="3101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men-spend-more-time-on-the-face-and-less-time-on-the-torso-than-women.jpg"/>
          <p:cNvPicPr>
            <a:picLocks noChangeAspect="1"/>
          </p:cNvPicPr>
          <p:nvPr/>
        </p:nvPicPr>
        <p:blipFill>
          <a:blip r:embed="rId2" cstate="print"/>
          <a:stretch>
            <a:fillRect/>
          </a:stretch>
        </p:blipFill>
        <p:spPr>
          <a:xfrm>
            <a:off x="285750" y="471487"/>
            <a:ext cx="8572500" cy="591502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50000"/>
              </a:lnSpc>
            </a:pPr>
            <a:r>
              <a:rPr lang="en-US" altLang="zh-CN" b="1" dirty="0" smtClean="0">
                <a:latin typeface="Times New Roman" pitchFamily="18" charset="0"/>
                <a:cs typeface="Times New Roman" pitchFamily="18" charset="0"/>
              </a:rPr>
              <a:t>How to detect Saliency map?</a:t>
            </a:r>
          </a:p>
        </p:txBody>
      </p:sp>
      <p:sp>
        <p:nvSpPr>
          <p:cNvPr id="3" name="内容占位符 2"/>
          <p:cNvSpPr>
            <a:spLocks noGrp="1"/>
          </p:cNvSpPr>
          <p:nvPr>
            <p:ph sz="quarter" idx="1"/>
          </p:nvPr>
        </p:nvSpPr>
        <p:spPr/>
        <p:txBody>
          <a:bodyPr/>
          <a:lstStyle/>
          <a:p>
            <a:pPr>
              <a:defRPr/>
            </a:pPr>
            <a:r>
              <a:rPr lang="en-US" altLang="zh-TW" sz="2800" dirty="0" smtClean="0">
                <a:latin typeface="Times New Roman" pitchFamily="18" charset="0"/>
                <a:cs typeface="Times New Roman" pitchFamily="18" charset="0"/>
              </a:rPr>
              <a:t>Button-up approach</a:t>
            </a:r>
          </a:p>
          <a:p>
            <a:pPr lvl="1">
              <a:defRPr/>
            </a:pPr>
            <a:r>
              <a:rPr lang="en-US" altLang="zh-TW" dirty="0" smtClean="0">
                <a:latin typeface="Times New Roman" pitchFamily="18" charset="0"/>
                <a:cs typeface="Times New Roman" pitchFamily="18" charset="0"/>
              </a:rPr>
              <a:t>L. </a:t>
            </a:r>
            <a:r>
              <a:rPr lang="en-US" altLang="zh-TW" dirty="0" err="1" smtClean="0">
                <a:latin typeface="Times New Roman" pitchFamily="18" charset="0"/>
                <a:cs typeface="Times New Roman" pitchFamily="18" charset="0"/>
              </a:rPr>
              <a:t>Itti’s</a:t>
            </a:r>
            <a:r>
              <a:rPr lang="en-US" altLang="zh-TW" dirty="0" smtClean="0">
                <a:latin typeface="Times New Roman" pitchFamily="18" charset="0"/>
                <a:cs typeface="Times New Roman" pitchFamily="18" charset="0"/>
              </a:rPr>
              <a:t> approach</a:t>
            </a:r>
          </a:p>
          <a:p>
            <a:pPr lvl="1">
              <a:defRPr/>
            </a:pPr>
            <a:r>
              <a:rPr lang="en-US" altLang="zh-TW" dirty="0" smtClean="0">
                <a:latin typeface="Times New Roman" pitchFamily="18" charset="0"/>
                <a:cs typeface="Times New Roman" pitchFamily="18" charset="0"/>
              </a:rPr>
              <a:t>Spectral Residual approach</a:t>
            </a:r>
          </a:p>
          <a:p>
            <a:pPr lvl="1">
              <a:defRPr/>
            </a:pPr>
            <a:r>
              <a:rPr lang="en-US" altLang="zh-TW" dirty="0" smtClean="0">
                <a:latin typeface="Times New Roman" pitchFamily="18" charset="0"/>
                <a:cs typeface="Times New Roman" pitchFamily="18" charset="0"/>
              </a:rPr>
              <a:t>Frequency-tuned approach</a:t>
            </a:r>
          </a:p>
          <a:p>
            <a:pPr lvl="1">
              <a:defRPr/>
            </a:pPr>
            <a:r>
              <a:rPr lang="en-US" altLang="zh-TW" dirty="0" smtClean="0">
                <a:latin typeface="Times New Roman" pitchFamily="18" charset="0"/>
                <a:cs typeface="Times New Roman" pitchFamily="18" charset="0"/>
              </a:rPr>
              <a:t>Global contrast based approach</a:t>
            </a:r>
          </a:p>
          <a:p>
            <a:pPr lvl="1">
              <a:defRPr/>
            </a:pPr>
            <a:endParaRPr lang="en-US" altLang="zh-TW" dirty="0" smtClean="0">
              <a:latin typeface="Times New Roman" pitchFamily="18" charset="0"/>
              <a:cs typeface="Times New Roman" pitchFamily="18" charset="0"/>
            </a:endParaRPr>
          </a:p>
          <a:p>
            <a:pPr>
              <a:defRPr/>
            </a:pPr>
            <a:r>
              <a:rPr lang="en-US" altLang="zh-TW" sz="2800" dirty="0" smtClean="0">
                <a:solidFill>
                  <a:srgbClr val="FF0000"/>
                </a:solidFill>
                <a:latin typeface="Times New Roman" pitchFamily="18" charset="0"/>
                <a:cs typeface="Times New Roman" pitchFamily="18" charset="0"/>
              </a:rPr>
              <a:t>Top-down approach</a:t>
            </a:r>
          </a:p>
          <a:p>
            <a:pPr lvl="1">
              <a:defRPr/>
            </a:pPr>
            <a:r>
              <a:rPr lang="en-US" altLang="zh-TW" dirty="0" smtClean="0">
                <a:latin typeface="Times New Roman" pitchFamily="18" charset="0"/>
                <a:cs typeface="Times New Roman" pitchFamily="18" charset="0"/>
              </a:rPr>
              <a:t>Context-aware </a:t>
            </a:r>
          </a:p>
          <a:p>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50000"/>
              </a:lnSpc>
            </a:pPr>
            <a:r>
              <a:rPr lang="en-US" altLang="zh-CN" b="1" dirty="0" smtClean="0">
                <a:latin typeface="Times New Roman" pitchFamily="18" charset="0"/>
                <a:cs typeface="Times New Roman" pitchFamily="18" charset="0"/>
              </a:rPr>
              <a:t>How to detect Saliency map?</a:t>
            </a:r>
          </a:p>
        </p:txBody>
      </p:sp>
      <p:sp>
        <p:nvSpPr>
          <p:cNvPr id="3" name="内容占位符 2"/>
          <p:cNvSpPr>
            <a:spLocks noGrp="1"/>
          </p:cNvSpPr>
          <p:nvPr>
            <p:ph sz="quarter" idx="1"/>
          </p:nvPr>
        </p:nvSpPr>
        <p:spPr/>
        <p:txBody>
          <a:bodyPr/>
          <a:lstStyle/>
          <a:p>
            <a:pPr>
              <a:defRPr/>
            </a:pPr>
            <a:r>
              <a:rPr lang="en-US" altLang="zh-TW" sz="2800" dirty="0" smtClean="0">
                <a:latin typeface="Times New Roman" pitchFamily="18" charset="0"/>
                <a:cs typeface="Times New Roman" pitchFamily="18" charset="0"/>
              </a:rPr>
              <a:t>Button-up approach</a:t>
            </a:r>
          </a:p>
          <a:p>
            <a:pPr lvl="1">
              <a:defRPr/>
            </a:pPr>
            <a:r>
              <a:rPr lang="en-US" altLang="zh-TW" dirty="0" smtClean="0">
                <a:latin typeface="Times New Roman" pitchFamily="18" charset="0"/>
                <a:cs typeface="Times New Roman" pitchFamily="18" charset="0"/>
              </a:rPr>
              <a:t>L. </a:t>
            </a:r>
            <a:r>
              <a:rPr lang="en-US" altLang="zh-TW" dirty="0" err="1" smtClean="0">
                <a:latin typeface="Times New Roman" pitchFamily="18" charset="0"/>
                <a:cs typeface="Times New Roman" pitchFamily="18" charset="0"/>
              </a:rPr>
              <a:t>Itti’s</a:t>
            </a:r>
            <a:r>
              <a:rPr lang="en-US" altLang="zh-TW" dirty="0" smtClean="0">
                <a:latin typeface="Times New Roman" pitchFamily="18" charset="0"/>
                <a:cs typeface="Times New Roman" pitchFamily="18" charset="0"/>
              </a:rPr>
              <a:t> approach</a:t>
            </a:r>
          </a:p>
          <a:p>
            <a:pPr lvl="1">
              <a:defRPr/>
            </a:pPr>
            <a:r>
              <a:rPr lang="en-US" altLang="zh-TW" dirty="0" smtClean="0">
                <a:latin typeface="Times New Roman" pitchFamily="18" charset="0"/>
                <a:cs typeface="Times New Roman" pitchFamily="18" charset="0"/>
              </a:rPr>
              <a:t>Spectral Residual approach</a:t>
            </a:r>
          </a:p>
          <a:p>
            <a:pPr lvl="1">
              <a:defRPr/>
            </a:pPr>
            <a:r>
              <a:rPr lang="en-US" altLang="zh-TW" dirty="0" smtClean="0">
                <a:latin typeface="Times New Roman" pitchFamily="18" charset="0"/>
                <a:cs typeface="Times New Roman" pitchFamily="18" charset="0"/>
              </a:rPr>
              <a:t>Frequency-tuned approach</a:t>
            </a:r>
          </a:p>
          <a:p>
            <a:pPr lvl="1">
              <a:defRPr/>
            </a:pPr>
            <a:r>
              <a:rPr lang="en-US" altLang="zh-TW" dirty="0" smtClean="0">
                <a:latin typeface="Times New Roman" pitchFamily="18" charset="0"/>
                <a:cs typeface="Times New Roman" pitchFamily="18" charset="0"/>
              </a:rPr>
              <a:t>Global contrast based approach</a:t>
            </a:r>
          </a:p>
          <a:p>
            <a:pPr lvl="1">
              <a:defRPr/>
            </a:pPr>
            <a:endParaRPr lang="en-US" altLang="zh-TW" dirty="0" smtClean="0">
              <a:latin typeface="Times New Roman" pitchFamily="18" charset="0"/>
              <a:cs typeface="Times New Roman" pitchFamily="18" charset="0"/>
            </a:endParaRPr>
          </a:p>
          <a:p>
            <a:pPr>
              <a:defRPr/>
            </a:pPr>
            <a:r>
              <a:rPr lang="en-US" altLang="zh-TW" sz="2800" dirty="0" smtClean="0">
                <a:solidFill>
                  <a:srgbClr val="FF0000"/>
                </a:solidFill>
                <a:latin typeface="Times New Roman" pitchFamily="18" charset="0"/>
                <a:cs typeface="Times New Roman" pitchFamily="18" charset="0"/>
              </a:rPr>
              <a:t>Top-down approach</a:t>
            </a:r>
          </a:p>
          <a:p>
            <a:pPr lvl="1">
              <a:defRPr/>
            </a:pPr>
            <a:r>
              <a:rPr lang="en-US" altLang="zh-TW" dirty="0" smtClean="0">
                <a:solidFill>
                  <a:schemeClr val="accent2"/>
                </a:solidFill>
                <a:latin typeface="Times New Roman" pitchFamily="18" charset="0"/>
                <a:cs typeface="Times New Roman" pitchFamily="18" charset="0"/>
              </a:rPr>
              <a:t>Context-aware </a:t>
            </a:r>
          </a:p>
          <a:p>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內容版面配置區 2"/>
          <p:cNvSpPr>
            <a:spLocks noGrp="1"/>
          </p:cNvSpPr>
          <p:nvPr>
            <p:ph idx="1"/>
          </p:nvPr>
        </p:nvSpPr>
        <p:spPr/>
        <p:txBody>
          <a:bodyPr/>
          <a:lstStyle/>
          <a:p>
            <a:pPr eaLnBrk="1" hangingPunct="1"/>
            <a:r>
              <a:rPr lang="en-US" altLang="zh-TW" smtClean="0">
                <a:latin typeface="Rockwell" pitchFamily="18" charset="0"/>
              </a:rPr>
              <a:t>Goal:    Convey the image content</a:t>
            </a:r>
            <a:endParaRPr lang="he-IL" altLang="zh-TW" smtClean="0">
              <a:latin typeface="Rockwell" pitchFamily="18" charset="0"/>
              <a:cs typeface="David" pitchFamily="34" charset="-79"/>
            </a:endParaRPr>
          </a:p>
          <a:p>
            <a:pPr eaLnBrk="1" hangingPunct="1"/>
            <a:endParaRPr lang="zh-TW" altLang="en-US" smtClean="0"/>
          </a:p>
        </p:txBody>
      </p:sp>
      <p:sp>
        <p:nvSpPr>
          <p:cNvPr id="5" name="投影片編號版面配置區 4"/>
          <p:cNvSpPr>
            <a:spLocks noGrp="1"/>
          </p:cNvSpPr>
          <p:nvPr>
            <p:ph type="sldNum" sz="quarter" idx="12"/>
          </p:nvPr>
        </p:nvSpPr>
        <p:spPr/>
        <p:txBody>
          <a:bodyPr/>
          <a:lstStyle/>
          <a:p>
            <a:pPr>
              <a:defRPr/>
            </a:pPr>
            <a:fld id="{8A5F1F49-4F26-40C1-B3C9-F3E2B63CD7A9}" type="slidenum">
              <a:rPr lang="zh-TW" altLang="en-US"/>
              <a:pPr>
                <a:defRPr/>
              </a:pPr>
              <a:t>52</a:t>
            </a:fld>
            <a:endParaRPr lang="zh-TW" altLang="en-US"/>
          </a:p>
        </p:txBody>
      </p:sp>
      <p:pic>
        <p:nvPicPr>
          <p:cNvPr id="31749" name="Content Placeholder 3" descr="ROIs_beijing001.jpg"/>
          <p:cNvPicPr>
            <a:picLocks noChangeAspect="1"/>
          </p:cNvPicPr>
          <p:nvPr/>
        </p:nvPicPr>
        <p:blipFill>
          <a:blip r:embed="rId2" cstate="print"/>
          <a:srcRect/>
          <a:stretch>
            <a:fillRect/>
          </a:stretch>
        </p:blipFill>
        <p:spPr bwMode="auto">
          <a:xfrm>
            <a:off x="395288" y="2565400"/>
            <a:ext cx="3997325" cy="2432050"/>
          </a:xfrm>
          <a:prstGeom prst="rect">
            <a:avLst/>
          </a:prstGeom>
          <a:noFill/>
          <a:ln w="9525">
            <a:noFill/>
            <a:miter lim="800000"/>
            <a:headEnd/>
            <a:tailEnd/>
          </a:ln>
        </p:spPr>
      </p:pic>
      <p:sp>
        <p:nvSpPr>
          <p:cNvPr id="7" name="Rectangle 16"/>
          <p:cNvSpPr/>
          <p:nvPr/>
        </p:nvSpPr>
        <p:spPr>
          <a:xfrm>
            <a:off x="2624138" y="2776538"/>
            <a:ext cx="1752600" cy="1219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kumimoji="0" lang="he-IL"/>
          </a:p>
        </p:txBody>
      </p:sp>
      <p:sp>
        <p:nvSpPr>
          <p:cNvPr id="8" name="Rectangle 7"/>
          <p:cNvSpPr/>
          <p:nvPr/>
        </p:nvSpPr>
        <p:spPr>
          <a:xfrm>
            <a:off x="2700338" y="2852738"/>
            <a:ext cx="1622425" cy="108902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kumimoji="0" lang="he-IL"/>
          </a:p>
        </p:txBody>
      </p:sp>
      <p:pic>
        <p:nvPicPr>
          <p:cNvPr id="31752"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716463" y="2708275"/>
            <a:ext cx="3990975" cy="2433638"/>
          </a:xfrm>
          <a:prstGeom prst="rect">
            <a:avLst/>
          </a:prstGeom>
          <a:noFill/>
          <a:ln w="9525">
            <a:noFill/>
            <a:miter lim="800000"/>
            <a:headEnd/>
            <a:tailEnd/>
          </a:ln>
        </p:spPr>
      </p:pic>
      <p:sp>
        <p:nvSpPr>
          <p:cNvPr id="11" name="向右箭號 10"/>
          <p:cNvSpPr/>
          <p:nvPr/>
        </p:nvSpPr>
        <p:spPr>
          <a:xfrm>
            <a:off x="4500563" y="3789363"/>
            <a:ext cx="719137"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Title 1"/>
          <p:cNvSpPr txBox="1">
            <a:spLocks/>
          </p:cNvSpPr>
          <p:nvPr/>
        </p:nvSpPr>
        <p:spPr>
          <a:xfrm>
            <a:off x="457200" y="254000"/>
            <a:ext cx="8229600" cy="1143000"/>
          </a:xfrm>
          <a:prstGeom prst="rect">
            <a:avLst/>
          </a:prstGeom>
        </p:spPr>
        <p:txBody>
          <a:bodyPr bIns="91440" rtlCol="0" anchor="b" anchorCtr="0">
            <a:normAutofit/>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smtClean="0">
                <a:ln>
                  <a:noFill/>
                </a:ln>
                <a:solidFill>
                  <a:schemeClr val="tx2"/>
                </a:solidFill>
                <a:effectLst/>
                <a:uLnTx/>
                <a:uFillTx/>
                <a:latin typeface="+mj-lt"/>
                <a:ea typeface="+mj-ea"/>
                <a:cs typeface="+mj-cs"/>
              </a:rPr>
              <a:t>Context-Aware (CVPR,2010)</a:t>
            </a:r>
            <a:endParaRPr kumimoji="0" lang="he-IL" sz="4000" b="0" i="0" u="none" strike="noStrike" kern="1200" cap="none" spc="0" normalizeH="0" baseline="0" noProof="0" dirty="0">
              <a:ln>
                <a:noFill/>
              </a:ln>
              <a:solidFill>
                <a:schemeClr val="tx2">
                  <a:tint val="100000"/>
                  <a:shade val="90000"/>
                  <a:satMod val="250000"/>
                  <a:alpha val="10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內容版面配置區 2"/>
          <p:cNvSpPr>
            <a:spLocks noGrp="1"/>
          </p:cNvSpPr>
          <p:nvPr>
            <p:ph idx="1"/>
          </p:nvPr>
        </p:nvSpPr>
        <p:spPr/>
        <p:txBody>
          <a:bodyPr>
            <a:normAutofit/>
          </a:bodyPr>
          <a:lstStyle/>
          <a:p>
            <a:r>
              <a:rPr lang="en-US" altLang="zh-CN" sz="3200" dirty="0" smtClean="0">
                <a:latin typeface="Times New Roman" pitchFamily="18" charset="0"/>
                <a:cs typeface="Times New Roman" pitchFamily="18" charset="0"/>
              </a:rPr>
              <a:t>Principles of context-aware saliency:</a:t>
            </a:r>
          </a:p>
          <a:p>
            <a:pPr lvl="1"/>
            <a:r>
              <a:rPr lang="en-US" altLang="zh-CN" dirty="0" smtClean="0"/>
              <a:t>1. Local low-level considerations, including factors such as contrast and color.</a:t>
            </a:r>
          </a:p>
          <a:p>
            <a:pPr lvl="1"/>
            <a:r>
              <a:rPr lang="en-US" altLang="zh-CN" dirty="0" smtClean="0"/>
              <a:t>2. Global considerations, which suppress frequently occurring features, while maintaining features that deviate from the norm.</a:t>
            </a:r>
          </a:p>
          <a:p>
            <a:pPr lvl="1"/>
            <a:r>
              <a:rPr lang="en-US" altLang="zh-CN" dirty="0" smtClean="0"/>
              <a:t>3. Visual organization rules, which state that visual forms may possess one or several centers of gravity about which the form is organized.</a:t>
            </a:r>
          </a:p>
          <a:p>
            <a:pPr lvl="1"/>
            <a:r>
              <a:rPr lang="en-US" altLang="zh-CN" dirty="0" smtClean="0"/>
              <a:t>4. High-level factors, such as human faces.</a:t>
            </a:r>
          </a:p>
          <a:p>
            <a:endParaRPr lang="en-US" altLang="zh-CN" sz="3200" dirty="0" smtClean="0">
              <a:latin typeface="Times New Roman" pitchFamily="18" charset="0"/>
              <a:cs typeface="Times New Roman" pitchFamily="18" charset="0"/>
            </a:endParaRPr>
          </a:p>
          <a:p>
            <a:pPr eaLnBrk="1" hangingPunct="1"/>
            <a:endParaRPr lang="zh-TW" altLang="en-US" dirty="0" smtClean="0"/>
          </a:p>
        </p:txBody>
      </p:sp>
      <p:sp>
        <p:nvSpPr>
          <p:cNvPr id="5" name="投影片編號版面配置區 4"/>
          <p:cNvSpPr>
            <a:spLocks noGrp="1"/>
          </p:cNvSpPr>
          <p:nvPr>
            <p:ph type="sldNum" sz="quarter" idx="12"/>
          </p:nvPr>
        </p:nvSpPr>
        <p:spPr/>
        <p:txBody>
          <a:bodyPr/>
          <a:lstStyle/>
          <a:p>
            <a:pPr>
              <a:defRPr/>
            </a:pPr>
            <a:fld id="{8A5F1F49-4F26-40C1-B3C9-F3E2B63CD7A9}" type="slidenum">
              <a:rPr lang="zh-TW" altLang="en-US"/>
              <a:pPr>
                <a:defRPr/>
              </a:pPr>
              <a:t>53</a:t>
            </a:fld>
            <a:endParaRPr lang="zh-TW" altLang="en-US"/>
          </a:p>
        </p:txBody>
      </p:sp>
      <p:sp>
        <p:nvSpPr>
          <p:cNvPr id="13" name="Title 1"/>
          <p:cNvSpPr txBox="1">
            <a:spLocks/>
          </p:cNvSpPr>
          <p:nvPr/>
        </p:nvSpPr>
        <p:spPr>
          <a:xfrm>
            <a:off x="457200" y="254000"/>
            <a:ext cx="8229600" cy="1143000"/>
          </a:xfrm>
          <a:prstGeom prst="rect">
            <a:avLst/>
          </a:prstGeom>
        </p:spPr>
        <p:txBody>
          <a:bodyPr bIns="91440" rtlCol="0" anchor="b" anchorCtr="0">
            <a:normAutofit/>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smtClean="0">
                <a:ln>
                  <a:noFill/>
                </a:ln>
                <a:solidFill>
                  <a:schemeClr val="tx2"/>
                </a:solidFill>
                <a:effectLst/>
                <a:uLnTx/>
                <a:uFillTx/>
                <a:latin typeface="+mj-lt"/>
                <a:ea typeface="+mj-ea"/>
                <a:cs typeface="+mj-cs"/>
              </a:rPr>
              <a:t>Context-Aware (CVPR,2010)</a:t>
            </a:r>
            <a:endParaRPr kumimoji="0" lang="he-IL" sz="4000" b="0" i="0" u="none" strike="noStrike" kern="1200" cap="none" spc="0" normalizeH="0" baseline="0" noProof="0" dirty="0">
              <a:ln>
                <a:noFill/>
              </a:ln>
              <a:solidFill>
                <a:schemeClr val="tx2">
                  <a:tint val="100000"/>
                  <a:shade val="90000"/>
                  <a:satMod val="250000"/>
                  <a:alpha val="10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rtlCol="0">
            <a:normAutofit/>
          </a:bodyPr>
          <a:lstStyle/>
          <a:p>
            <a:pPr marL="54864" eaLnBrk="1" fontAlgn="auto" hangingPunct="1">
              <a:spcAft>
                <a:spcPts val="0"/>
              </a:spcAft>
              <a:defRPr/>
            </a:pPr>
            <a:r>
              <a:rPr lang="en-US" altLang="zh-TW" dirty="0" smtClean="0"/>
              <a:t>Context-Aware (CVPR,2010)</a:t>
            </a:r>
            <a:endParaRPr lang="he-IL" dirty="0">
              <a:solidFill>
                <a:schemeClr val="tx2">
                  <a:tint val="100000"/>
                  <a:shade val="90000"/>
                  <a:satMod val="250000"/>
                  <a:alpha val="100000"/>
                </a:schemeClr>
              </a:solidFill>
            </a:endParaRPr>
          </a:p>
        </p:txBody>
      </p:sp>
      <p:sp>
        <p:nvSpPr>
          <p:cNvPr id="10245" name="Content Placeholder 2"/>
          <p:cNvSpPr>
            <a:spLocks noGrp="1"/>
          </p:cNvSpPr>
          <p:nvPr>
            <p:ph idx="1"/>
          </p:nvPr>
        </p:nvSpPr>
        <p:spPr>
          <a:xfrm>
            <a:off x="457200" y="1646238"/>
            <a:ext cx="8229600" cy="1630362"/>
          </a:xfrm>
        </p:spPr>
        <p:txBody>
          <a:bodyPr/>
          <a:lstStyle/>
          <a:p>
            <a:pPr eaLnBrk="1" hangingPunct="1"/>
            <a:r>
              <a:rPr lang="en-US" altLang="zh-TW" smtClean="0"/>
              <a:t>Distance between a pair of patches:</a:t>
            </a:r>
            <a:endParaRPr lang="he-IL" altLang="zh-TW" smtClean="0"/>
          </a:p>
        </p:txBody>
      </p:sp>
      <p:graphicFrame>
        <p:nvGraphicFramePr>
          <p:cNvPr id="10242" name="Object 2"/>
          <p:cNvGraphicFramePr>
            <a:graphicFrameLocks noChangeAspect="1"/>
          </p:cNvGraphicFramePr>
          <p:nvPr/>
        </p:nvGraphicFramePr>
        <p:xfrm>
          <a:off x="1905000" y="2376488"/>
          <a:ext cx="5334000" cy="1281112"/>
        </p:xfrm>
        <a:graphic>
          <a:graphicData uri="http://schemas.openxmlformats.org/presentationml/2006/ole">
            <mc:AlternateContent xmlns:mc="http://schemas.openxmlformats.org/markup-compatibility/2006">
              <mc:Choice xmlns:v="urn:schemas-microsoft-com:vml" Requires="v">
                <p:oleObj spid="_x0000_s45076" name="Equation" r:id="rId4" imgW="1955520" imgH="469800" progId="Equation.DSMT4">
                  <p:embed/>
                </p:oleObj>
              </mc:Choice>
              <mc:Fallback>
                <p:oleObj name="Equation" r:id="rId4" imgW="195552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376488"/>
                        <a:ext cx="5334000" cy="1281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648200" y="5791200"/>
            <a:ext cx="30480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kumimoji="0" lang="en-US" sz="4000" dirty="0">
                <a:solidFill>
                  <a:schemeClr val="tx1"/>
                </a:solidFill>
              </a:rPr>
              <a:t>salient</a:t>
            </a:r>
            <a:endParaRPr kumimoji="0" lang="he-IL" sz="4000" dirty="0">
              <a:solidFill>
                <a:schemeClr val="tx1"/>
              </a:solidFill>
            </a:endParaRPr>
          </a:p>
        </p:txBody>
      </p:sp>
      <p:cxnSp>
        <p:nvCxnSpPr>
          <p:cNvPr id="12" name="Straight Arrow Connector 11"/>
          <p:cNvCxnSpPr>
            <a:stCxn id="11" idx="0"/>
          </p:cNvCxnSpPr>
          <p:nvPr/>
        </p:nvCxnSpPr>
        <p:spPr>
          <a:xfrm rot="5400000" flipH="1" flipV="1">
            <a:off x="5715001" y="5334000"/>
            <a:ext cx="914400" cy="317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 name="Group 20"/>
          <p:cNvGrpSpPr>
            <a:grpSpLocks/>
          </p:cNvGrpSpPr>
          <p:nvPr/>
        </p:nvGrpSpPr>
        <p:grpSpPr bwMode="auto">
          <a:xfrm>
            <a:off x="5257800" y="4267200"/>
            <a:ext cx="1828800" cy="614363"/>
            <a:chOff x="1676400" y="4343400"/>
            <a:chExt cx="1828800" cy="614363"/>
          </a:xfrm>
        </p:grpSpPr>
        <p:grpSp>
          <p:nvGrpSpPr>
            <p:cNvPr id="4" name="Group 15"/>
            <p:cNvGrpSpPr>
              <a:grpSpLocks/>
            </p:cNvGrpSpPr>
            <p:nvPr/>
          </p:nvGrpSpPr>
          <p:grpSpPr bwMode="auto">
            <a:xfrm>
              <a:off x="1752600" y="4343400"/>
              <a:ext cx="1682750" cy="614363"/>
              <a:chOff x="7080250" y="4172744"/>
              <a:chExt cx="1682750" cy="614363"/>
            </a:xfrm>
          </p:grpSpPr>
          <p:sp>
            <p:nvSpPr>
              <p:cNvPr id="10255" name="TextBox 7"/>
              <p:cNvSpPr txBox="1">
                <a:spLocks noChangeArrowheads="1"/>
              </p:cNvSpPr>
              <p:nvPr/>
            </p:nvSpPr>
            <p:spPr bwMode="auto">
              <a:xfrm>
                <a:off x="7080250" y="4218782"/>
                <a:ext cx="1066800" cy="522287"/>
              </a:xfrm>
              <a:prstGeom prst="rect">
                <a:avLst/>
              </a:prstGeom>
              <a:noFill/>
              <a:ln w="9525">
                <a:noFill/>
                <a:miter lim="800000"/>
                <a:headEnd/>
                <a:tailEnd/>
              </a:ln>
            </p:spPr>
            <p:txBody>
              <a:bodyPr>
                <a:spAutoFit/>
              </a:bodyPr>
              <a:lstStyle/>
              <a:p>
                <a:r>
                  <a:rPr kumimoji="0" lang="en-US" altLang="zh-TW" sz="2800">
                    <a:latin typeface="Calibri" pitchFamily="34" charset="0"/>
                  </a:rPr>
                  <a:t>High </a:t>
                </a:r>
                <a:endParaRPr kumimoji="0" lang="he-IL" altLang="zh-TW" sz="2800" i="1">
                  <a:latin typeface="Times New Roman" pitchFamily="18" charset="0"/>
                  <a:cs typeface="Times New Roman" pitchFamily="18" charset="0"/>
                </a:endParaRPr>
              </a:p>
            </p:txBody>
          </p:sp>
          <p:graphicFrame>
            <p:nvGraphicFramePr>
              <p:cNvPr id="10243" name="Object 4"/>
              <p:cNvGraphicFramePr>
                <a:graphicFrameLocks noChangeAspect="1"/>
              </p:cNvGraphicFramePr>
              <p:nvPr/>
            </p:nvGraphicFramePr>
            <p:xfrm>
              <a:off x="8147050" y="4172744"/>
              <a:ext cx="615950" cy="614363"/>
            </p:xfrm>
            <a:graphic>
              <a:graphicData uri="http://schemas.openxmlformats.org/presentationml/2006/ole">
                <mc:AlternateContent xmlns:mc="http://schemas.openxmlformats.org/markup-compatibility/2006">
                  <mc:Choice xmlns:v="urn:schemas-microsoft-com:vml" Requires="v">
                    <p:oleObj spid="_x0000_s45077" name="Equation" r:id="rId6" imgW="203040" imgH="203040" progId="Equation.DSMT4">
                      <p:embed/>
                    </p:oleObj>
                  </mc:Choice>
                  <mc:Fallback>
                    <p:oleObj name="Equation" r:id="rId6" imgW="203040" imgH="2030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7050" y="4172744"/>
                            <a:ext cx="61595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 name="Rectangle 17"/>
            <p:cNvSpPr/>
            <p:nvPr/>
          </p:nvSpPr>
          <p:spPr>
            <a:xfrm>
              <a:off x="1676400" y="4343400"/>
              <a:ext cx="18288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kumimoji="0" lang="he-IL" sz="4000" dirty="0">
                <a:solidFill>
                  <a:srgbClr val="29A3FF"/>
                </a:solidFill>
              </a:endParaRPr>
            </a:p>
          </p:txBody>
        </p:sp>
      </p:grpSp>
      <p:pic>
        <p:nvPicPr>
          <p:cNvPr id="10249" name="Picture 2"/>
          <p:cNvPicPr>
            <a:picLocks noChangeAspect="1" noChangeArrowheads="1"/>
          </p:cNvPicPr>
          <p:nvPr/>
        </p:nvPicPr>
        <p:blipFill>
          <a:blip r:embed="rId8" cstate="print"/>
          <a:srcRect/>
          <a:stretch>
            <a:fillRect/>
          </a:stretch>
        </p:blipFill>
        <p:spPr bwMode="auto">
          <a:xfrm>
            <a:off x="384175" y="3886200"/>
            <a:ext cx="2587625" cy="2667000"/>
          </a:xfrm>
          <a:prstGeom prst="rect">
            <a:avLst/>
          </a:prstGeom>
          <a:noFill/>
          <a:ln w="9525">
            <a:noFill/>
            <a:miter lim="800000"/>
            <a:headEnd/>
            <a:tailEnd/>
          </a:ln>
        </p:spPr>
      </p:pic>
      <p:grpSp>
        <p:nvGrpSpPr>
          <p:cNvPr id="5" name="Group 12"/>
          <p:cNvGrpSpPr>
            <a:grpSpLocks/>
          </p:cNvGrpSpPr>
          <p:nvPr/>
        </p:nvGrpSpPr>
        <p:grpSpPr bwMode="auto">
          <a:xfrm>
            <a:off x="1754188" y="4648200"/>
            <a:ext cx="458787" cy="457200"/>
            <a:chOff x="2817495" y="4191000"/>
            <a:chExt cx="459105" cy="457200"/>
          </a:xfrm>
        </p:grpSpPr>
        <p:pic>
          <p:nvPicPr>
            <p:cNvPr id="10251" name="Picture 2"/>
            <p:cNvPicPr>
              <a:picLocks noChangeAspect="1" noChangeArrowheads="1"/>
            </p:cNvPicPr>
            <p:nvPr/>
          </p:nvPicPr>
          <p:blipFill>
            <a:blip r:embed="rId8" cstate="print"/>
            <a:srcRect l="53020" t="28571" r="29308" b="54286"/>
            <a:stretch>
              <a:fillRect/>
            </a:stretch>
          </p:blipFill>
          <p:spPr bwMode="auto">
            <a:xfrm>
              <a:off x="2819400" y="4191000"/>
              <a:ext cx="457200" cy="457200"/>
            </a:xfrm>
            <a:prstGeom prst="rect">
              <a:avLst/>
            </a:prstGeom>
            <a:noFill/>
            <a:ln w="9525">
              <a:noFill/>
              <a:miter lim="800000"/>
              <a:headEnd/>
              <a:tailEnd/>
            </a:ln>
          </p:spPr>
        </p:pic>
        <p:sp>
          <p:nvSpPr>
            <p:cNvPr id="36" name="Rectangle 35"/>
            <p:cNvSpPr/>
            <p:nvPr/>
          </p:nvSpPr>
          <p:spPr>
            <a:xfrm>
              <a:off x="2817495" y="4191000"/>
              <a:ext cx="457517"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kumimoji="0"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8" presetClass="path" presetSubtype="0" accel="50000" decel="50000" fill="remove" nodeType="clickEffect">
                                  <p:stCondLst>
                                    <p:cond delay="0"/>
                                  </p:stCondLst>
                                  <p:childTnLst>
                                    <p:animMotion origin="layout" path="M -0.00382 0.00255 L -0.15677 -0.1125 L -0.14219 0.22223 L -0.12708 -0.11111 L -0.11111 0.22223 L -0.09514 -0.11111 L -0.08021 0.22223 L -0.06424 -0.11111 L -0.04913 0.22223 L -0.03316 -0.11111 L -0.01719 0.22223 L -0.00208 -0.11111 L 0.01389 0.22223 L 0.02882 -0.11111 L 0.04479 0.22223 L 0.06076 -0.11111 L 0.07587 0.22223 L 0.09184 -0.11111 " pathEditMode="relative" rAng="0" ptsTypes="FAFFFFFFFFFFFFFFFF">
                                      <p:cBhvr>
                                        <p:cTn id="14" dur="5000" fill="hold"/>
                                        <p:tgtEl>
                                          <p:spTgt spid="5"/>
                                        </p:tgtEl>
                                        <p:attrNameLst>
                                          <p:attrName>ppt_x</p:attrName>
                                          <p:attrName>ppt_y</p:attrName>
                                        </p:attrNameLst>
                                      </p:cBhvr>
                                      <p:rCtr x="-2900" y="5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p:cNvPicPr>
            <a:picLocks noChangeAspect="1" noChangeArrowheads="1"/>
          </p:cNvPicPr>
          <p:nvPr/>
        </p:nvPicPr>
        <p:blipFill>
          <a:blip r:embed="rId4" cstate="print"/>
          <a:srcRect/>
          <a:stretch>
            <a:fillRect/>
          </a:stretch>
        </p:blipFill>
        <p:spPr bwMode="auto">
          <a:xfrm>
            <a:off x="381000" y="3886200"/>
            <a:ext cx="2587625" cy="2667000"/>
          </a:xfrm>
          <a:prstGeom prst="rect">
            <a:avLst/>
          </a:prstGeom>
          <a:noFill/>
          <a:ln w="9525">
            <a:noFill/>
            <a:miter lim="800000"/>
            <a:headEnd/>
            <a:tailEnd/>
          </a:ln>
        </p:spPr>
      </p:pic>
      <p:sp>
        <p:nvSpPr>
          <p:cNvPr id="2" name="Title 1"/>
          <p:cNvSpPr>
            <a:spLocks noGrp="1"/>
          </p:cNvSpPr>
          <p:nvPr>
            <p:ph type="title"/>
          </p:nvPr>
        </p:nvSpPr>
        <p:spPr>
          <a:xfrm>
            <a:off x="457200" y="254000"/>
            <a:ext cx="8229600" cy="1143000"/>
          </a:xfrm>
        </p:spPr>
        <p:txBody>
          <a:bodyPr rtlCol="0">
            <a:normAutofit/>
          </a:bodyPr>
          <a:lstStyle/>
          <a:p>
            <a:pPr marL="54864">
              <a:defRPr/>
            </a:pPr>
            <a:r>
              <a:rPr lang="en-US" altLang="zh-TW" dirty="0" smtClean="0"/>
              <a:t>Context-Aware (CVPR,2010)</a:t>
            </a:r>
            <a:endParaRPr lang="he-IL" dirty="0">
              <a:solidFill>
                <a:schemeClr val="tx2">
                  <a:tint val="100000"/>
                  <a:shade val="90000"/>
                  <a:satMod val="250000"/>
                  <a:alpha val="100000"/>
                </a:schemeClr>
              </a:solidFill>
            </a:endParaRPr>
          </a:p>
        </p:txBody>
      </p:sp>
      <p:sp>
        <p:nvSpPr>
          <p:cNvPr id="11270" name="Content Placeholder 2"/>
          <p:cNvSpPr>
            <a:spLocks noGrp="1"/>
          </p:cNvSpPr>
          <p:nvPr>
            <p:ph idx="1"/>
          </p:nvPr>
        </p:nvSpPr>
        <p:spPr>
          <a:xfrm>
            <a:off x="457200" y="1646238"/>
            <a:ext cx="8229600" cy="1630362"/>
          </a:xfrm>
        </p:spPr>
        <p:txBody>
          <a:bodyPr/>
          <a:lstStyle/>
          <a:p>
            <a:pPr eaLnBrk="1" hangingPunct="1"/>
            <a:r>
              <a:rPr lang="en-US" altLang="zh-TW" smtClean="0"/>
              <a:t>Distance between a pair of patches:</a:t>
            </a:r>
            <a:endParaRPr lang="he-IL" altLang="zh-TW" smtClean="0"/>
          </a:p>
        </p:txBody>
      </p:sp>
      <p:cxnSp>
        <p:nvCxnSpPr>
          <p:cNvPr id="12" name="Straight Arrow Connector 11"/>
          <p:cNvCxnSpPr/>
          <p:nvPr/>
        </p:nvCxnSpPr>
        <p:spPr>
          <a:xfrm rot="5400000" flipH="1" flipV="1">
            <a:off x="5715001" y="5334000"/>
            <a:ext cx="914400" cy="317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 name="Group 20"/>
          <p:cNvGrpSpPr>
            <a:grpSpLocks/>
          </p:cNvGrpSpPr>
          <p:nvPr/>
        </p:nvGrpSpPr>
        <p:grpSpPr bwMode="auto">
          <a:xfrm>
            <a:off x="4038600" y="4267200"/>
            <a:ext cx="4114800" cy="1000125"/>
            <a:chOff x="1185746" y="4343400"/>
            <a:chExt cx="3618568" cy="999678"/>
          </a:xfrm>
        </p:grpSpPr>
        <p:sp>
          <p:nvSpPr>
            <p:cNvPr id="8" name="TextBox 7"/>
            <p:cNvSpPr txBox="1"/>
            <p:nvPr/>
          </p:nvSpPr>
          <p:spPr>
            <a:xfrm>
              <a:off x="1247172" y="4389417"/>
              <a:ext cx="3557142" cy="953661"/>
            </a:xfrm>
            <a:prstGeom prst="rect">
              <a:avLst/>
            </a:prstGeom>
            <a:noFill/>
          </p:spPr>
          <p:txBody>
            <a:bodyPr rtlCol="1">
              <a:spAutoFit/>
            </a:bodyPr>
            <a:lstStyle/>
            <a:p>
              <a:pPr fontAlgn="auto">
                <a:spcBef>
                  <a:spcPts val="0"/>
                </a:spcBef>
                <a:spcAft>
                  <a:spcPts val="0"/>
                </a:spcAft>
                <a:defRPr/>
              </a:pPr>
              <a:r>
                <a:rPr kumimoji="0" lang="en-US" sz="2800" dirty="0">
                  <a:solidFill>
                    <a:schemeClr val="tx1">
                      <a:lumMod val="85000"/>
                    </a:schemeClr>
                  </a:solidFill>
                  <a:latin typeface="+mn-lt"/>
                  <a:ea typeface="+mn-ea"/>
                </a:rPr>
                <a:t>High for K most similar </a:t>
              </a:r>
              <a:endParaRPr kumimoji="0" lang="he-IL" sz="2800" i="1" dirty="0">
                <a:solidFill>
                  <a:schemeClr val="tx1">
                    <a:lumMod val="85000"/>
                  </a:schemeClr>
                </a:solidFill>
                <a:latin typeface="Times New Roman" pitchFamily="18" charset="0"/>
                <a:ea typeface="+mn-ea"/>
                <a:cs typeface="Times New Roman" pitchFamily="18" charset="0"/>
              </a:endParaRPr>
            </a:p>
            <a:p>
              <a:pPr fontAlgn="auto">
                <a:spcBef>
                  <a:spcPts val="0"/>
                </a:spcBef>
                <a:spcAft>
                  <a:spcPts val="0"/>
                </a:spcAft>
                <a:defRPr/>
              </a:pPr>
              <a:endParaRPr kumimoji="0" lang="he-IL" sz="2800" i="1" dirty="0">
                <a:solidFill>
                  <a:schemeClr val="tx1">
                    <a:lumMod val="85000"/>
                  </a:schemeClr>
                </a:solidFill>
                <a:latin typeface="Times New Roman" pitchFamily="18" charset="0"/>
                <a:ea typeface="+mn-ea"/>
                <a:cs typeface="Times New Roman" pitchFamily="18" charset="0"/>
              </a:endParaRPr>
            </a:p>
          </p:txBody>
        </p:sp>
        <p:sp>
          <p:nvSpPr>
            <p:cNvPr id="18" name="Rectangle 17"/>
            <p:cNvSpPr/>
            <p:nvPr/>
          </p:nvSpPr>
          <p:spPr>
            <a:xfrm>
              <a:off x="1185746" y="4343400"/>
              <a:ext cx="3557142" cy="609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kumimoji="0" lang="he-IL" sz="4000" dirty="0">
                <a:solidFill>
                  <a:srgbClr val="29A3FF"/>
                </a:solidFill>
              </a:endParaRPr>
            </a:p>
          </p:txBody>
        </p:sp>
      </p:grpSp>
      <p:grpSp>
        <p:nvGrpSpPr>
          <p:cNvPr id="4" name="Group 50"/>
          <p:cNvGrpSpPr>
            <a:grpSpLocks/>
          </p:cNvGrpSpPr>
          <p:nvPr/>
        </p:nvGrpSpPr>
        <p:grpSpPr bwMode="auto">
          <a:xfrm>
            <a:off x="990600" y="5105400"/>
            <a:ext cx="2057400" cy="990600"/>
            <a:chOff x="990600" y="5105400"/>
            <a:chExt cx="2057400" cy="990600"/>
          </a:xfrm>
        </p:grpSpPr>
        <p:sp>
          <p:nvSpPr>
            <p:cNvPr id="19" name="Rectangle 18"/>
            <p:cNvSpPr/>
            <p:nvPr/>
          </p:nvSpPr>
          <p:spPr>
            <a:xfrm>
              <a:off x="2590800" y="5638800"/>
              <a:ext cx="457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kumimoji="0" lang="he-IL"/>
            </a:p>
          </p:txBody>
        </p:sp>
        <p:cxnSp>
          <p:nvCxnSpPr>
            <p:cNvPr id="20" name="Straight Arrow Connector 19"/>
            <p:cNvCxnSpPr>
              <a:stCxn id="36" idx="2"/>
              <a:endCxn id="19" idx="1"/>
            </p:cNvCxnSpPr>
            <p:nvPr/>
          </p:nvCxnSpPr>
          <p:spPr>
            <a:xfrm rot="16200000" flipH="1">
              <a:off x="1905794" y="5182394"/>
              <a:ext cx="762000" cy="60801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600200" y="5562600"/>
              <a:ext cx="457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kumimoji="0" lang="he-IL"/>
            </a:p>
          </p:txBody>
        </p:sp>
        <p:cxnSp>
          <p:nvCxnSpPr>
            <p:cNvPr id="27" name="Straight Arrow Connector 26"/>
            <p:cNvCxnSpPr>
              <a:stCxn id="36" idx="2"/>
              <a:endCxn id="26" idx="0"/>
            </p:cNvCxnSpPr>
            <p:nvPr/>
          </p:nvCxnSpPr>
          <p:spPr>
            <a:xfrm rot="5400000">
              <a:off x="1677194" y="5257006"/>
              <a:ext cx="457200" cy="15398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90600" y="5334000"/>
              <a:ext cx="457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kumimoji="0" lang="he-IL"/>
            </a:p>
          </p:txBody>
        </p:sp>
        <p:cxnSp>
          <p:nvCxnSpPr>
            <p:cNvPr id="30" name="Straight Arrow Connector 29"/>
            <p:cNvCxnSpPr>
              <a:stCxn id="36" idx="2"/>
              <a:endCxn id="29" idx="3"/>
            </p:cNvCxnSpPr>
            <p:nvPr/>
          </p:nvCxnSpPr>
          <p:spPr>
            <a:xfrm rot="5400000">
              <a:off x="1486694" y="5066506"/>
              <a:ext cx="457200" cy="53498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 name="Group 12"/>
          <p:cNvGrpSpPr>
            <a:grpSpLocks/>
          </p:cNvGrpSpPr>
          <p:nvPr/>
        </p:nvGrpSpPr>
        <p:grpSpPr bwMode="auto">
          <a:xfrm>
            <a:off x="1754188" y="4648200"/>
            <a:ext cx="458787" cy="457200"/>
            <a:chOff x="2817495" y="4191000"/>
            <a:chExt cx="459105" cy="457200"/>
          </a:xfrm>
        </p:grpSpPr>
        <p:pic>
          <p:nvPicPr>
            <p:cNvPr id="11277" name="Picture 2"/>
            <p:cNvPicPr>
              <a:picLocks noChangeAspect="1" noChangeArrowheads="1"/>
            </p:cNvPicPr>
            <p:nvPr/>
          </p:nvPicPr>
          <p:blipFill>
            <a:blip r:embed="rId4" cstate="print"/>
            <a:srcRect l="53020" t="28571" r="29308" b="54286"/>
            <a:stretch>
              <a:fillRect/>
            </a:stretch>
          </p:blipFill>
          <p:spPr bwMode="auto">
            <a:xfrm>
              <a:off x="2819400" y="4191000"/>
              <a:ext cx="457200" cy="457200"/>
            </a:xfrm>
            <a:prstGeom prst="rect">
              <a:avLst/>
            </a:prstGeom>
            <a:noFill/>
            <a:ln w="9525">
              <a:noFill/>
              <a:miter lim="800000"/>
              <a:headEnd/>
              <a:tailEnd/>
            </a:ln>
          </p:spPr>
        </p:pic>
        <p:sp>
          <p:nvSpPr>
            <p:cNvPr id="36" name="Rectangle 35"/>
            <p:cNvSpPr/>
            <p:nvPr/>
          </p:nvSpPr>
          <p:spPr>
            <a:xfrm>
              <a:off x="2817495" y="4191000"/>
              <a:ext cx="457517"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kumimoji="0" lang="he-IL"/>
            </a:p>
          </p:txBody>
        </p:sp>
      </p:grpSp>
      <p:sp>
        <p:nvSpPr>
          <p:cNvPr id="21" name="Rectangle 10"/>
          <p:cNvSpPr/>
          <p:nvPr/>
        </p:nvSpPr>
        <p:spPr>
          <a:xfrm>
            <a:off x="4716463" y="5805488"/>
            <a:ext cx="30480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kumimoji="0" lang="en-US" sz="4000" dirty="0">
                <a:solidFill>
                  <a:schemeClr val="tx1"/>
                </a:solidFill>
              </a:rPr>
              <a:t>Saliency</a:t>
            </a:r>
            <a:endParaRPr kumimoji="0" lang="he-IL" sz="4000" dirty="0">
              <a:solidFill>
                <a:schemeClr val="tx1"/>
              </a:solidFill>
            </a:endParaRPr>
          </a:p>
        </p:txBody>
      </p:sp>
      <p:graphicFrame>
        <p:nvGraphicFramePr>
          <p:cNvPr id="11266" name="Object 2"/>
          <p:cNvGraphicFramePr>
            <a:graphicFrameLocks noChangeAspect="1"/>
          </p:cNvGraphicFramePr>
          <p:nvPr/>
        </p:nvGraphicFramePr>
        <p:xfrm>
          <a:off x="1763713" y="3213100"/>
          <a:ext cx="722312" cy="598488"/>
        </p:xfrm>
        <a:graphic>
          <a:graphicData uri="http://schemas.openxmlformats.org/presentationml/2006/ole">
            <mc:AlternateContent xmlns:mc="http://schemas.openxmlformats.org/markup-compatibility/2006">
              <mc:Choice xmlns:v="urn:schemas-microsoft-com:vml" Requires="v">
                <p:oleObj spid="_x0000_s46100" name="Equation" r:id="rId5" imgW="304560" imgH="253800" progId="Equation.DSMT4">
                  <p:embed/>
                </p:oleObj>
              </mc:Choice>
              <mc:Fallback>
                <p:oleObj name="Equation" r:id="rId5" imgW="304560" imgH="253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3213100"/>
                        <a:ext cx="722312"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6"/>
          <p:cNvSpPr/>
          <p:nvPr/>
        </p:nvSpPr>
        <p:spPr>
          <a:xfrm>
            <a:off x="2555875" y="3284538"/>
            <a:ext cx="4841875" cy="523875"/>
          </a:xfrm>
          <a:prstGeom prst="rect">
            <a:avLst/>
          </a:prstGeom>
        </p:spPr>
        <p:txBody>
          <a:bodyPr>
            <a:spAutoFit/>
          </a:bodyPr>
          <a:lstStyle/>
          <a:p>
            <a:pPr fontAlgn="auto">
              <a:spcBef>
                <a:spcPts val="0"/>
              </a:spcBef>
              <a:spcAft>
                <a:spcPts val="0"/>
              </a:spcAft>
              <a:defRPr/>
            </a:pPr>
            <a:r>
              <a:rPr kumimoji="0" lang="en-US" sz="2800" dirty="0">
                <a:solidFill>
                  <a:schemeClr val="tx1">
                    <a:lumMod val="85000"/>
                  </a:schemeClr>
                </a:solidFill>
                <a:latin typeface="+mn-lt"/>
                <a:ea typeface="+mn-ea"/>
              </a:rPr>
              <a:t>K most similar patches at scale </a:t>
            </a:r>
            <a:r>
              <a:rPr kumimoji="0" lang="en-US" sz="2800" i="1" dirty="0">
                <a:solidFill>
                  <a:schemeClr val="tx1">
                    <a:lumMod val="85000"/>
                  </a:schemeClr>
                </a:solidFill>
                <a:latin typeface="Times New Roman" pitchFamily="18" charset="0"/>
                <a:ea typeface="+mn-ea"/>
                <a:cs typeface="Times New Roman" pitchFamily="18" charset="0"/>
              </a:rPr>
              <a:t>r</a:t>
            </a:r>
            <a:endParaRPr kumimoji="0" lang="he-IL" sz="2800" i="1" dirty="0">
              <a:solidFill>
                <a:schemeClr val="tx1">
                  <a:lumMod val="85000"/>
                </a:schemeClr>
              </a:solidFill>
              <a:latin typeface="Times New Roman" pitchFamily="18" charset="0"/>
              <a:ea typeface="+mn-ea"/>
              <a:cs typeface="Times New Roman" pitchFamily="18" charset="0"/>
            </a:endParaRPr>
          </a:p>
        </p:txBody>
      </p:sp>
      <p:graphicFrame>
        <p:nvGraphicFramePr>
          <p:cNvPr id="11267" name="Object 4"/>
          <p:cNvGraphicFramePr>
            <a:graphicFrameLocks noChangeAspect="1"/>
          </p:cNvGraphicFramePr>
          <p:nvPr/>
        </p:nvGraphicFramePr>
        <p:xfrm>
          <a:off x="1908175" y="2205038"/>
          <a:ext cx="4527550" cy="1079500"/>
        </p:xfrm>
        <a:graphic>
          <a:graphicData uri="http://schemas.openxmlformats.org/presentationml/2006/ole">
            <mc:AlternateContent xmlns:mc="http://schemas.openxmlformats.org/markup-compatibility/2006">
              <mc:Choice xmlns:v="urn:schemas-microsoft-com:vml" Requires="v">
                <p:oleObj spid="_x0000_s46101" name="Equation" r:id="rId7" imgW="1917360" imgH="457200" progId="Equation.DSMT4">
                  <p:embed/>
                </p:oleObj>
              </mc:Choice>
              <mc:Fallback>
                <p:oleObj name="Equation" r:id="rId7" imgW="1917360" imgH="4572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2205038"/>
                        <a:ext cx="452755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rtlCol="0">
            <a:normAutofit/>
          </a:bodyPr>
          <a:lstStyle/>
          <a:p>
            <a:pPr marL="54864">
              <a:defRPr/>
            </a:pPr>
            <a:r>
              <a:rPr lang="en-US" altLang="zh-TW" dirty="0" smtClean="0"/>
              <a:t>Context-Aware (CVPR,2010)</a:t>
            </a:r>
            <a:endParaRPr lang="he-IL"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57200" y="1646238"/>
            <a:ext cx="8229600" cy="1554162"/>
          </a:xfrm>
        </p:spPr>
        <p:txBody>
          <a:bodyPr rtlCol="0">
            <a:normAutofit/>
          </a:bodyPr>
          <a:lstStyle/>
          <a:p>
            <a:pPr eaLnBrk="1" fontAlgn="auto" hangingPunct="1">
              <a:spcAft>
                <a:spcPts val="0"/>
              </a:spcAft>
              <a:defRPr/>
            </a:pPr>
            <a:r>
              <a:rPr lang="en-US" altLang="zh-TW" dirty="0" smtClean="0"/>
              <a:t>Salient at:</a:t>
            </a:r>
          </a:p>
          <a:p>
            <a:pPr lvl="1" eaLnBrk="1" fontAlgn="auto" hangingPunct="1">
              <a:spcAft>
                <a:spcPts val="0"/>
              </a:spcAft>
              <a:defRPr/>
            </a:pPr>
            <a:r>
              <a:rPr lang="en-US" altLang="zh-TW" dirty="0" smtClean="0"/>
              <a:t>Multiple scales </a:t>
            </a:r>
            <a:r>
              <a:rPr lang="en-US" altLang="zh-TW" dirty="0" smtClean="0">
                <a:sym typeface="Wingdings" pitchFamily="2" charset="2"/>
              </a:rPr>
              <a:t> foreground</a:t>
            </a:r>
          </a:p>
          <a:p>
            <a:pPr lvl="1" eaLnBrk="1" fontAlgn="auto" hangingPunct="1">
              <a:spcAft>
                <a:spcPts val="0"/>
              </a:spcAft>
              <a:defRPr/>
            </a:pPr>
            <a:r>
              <a:rPr lang="en-US" altLang="zh-TW" dirty="0" smtClean="0"/>
              <a:t>Few scales </a:t>
            </a:r>
            <a:r>
              <a:rPr lang="en-US" altLang="zh-TW" dirty="0" smtClean="0">
                <a:sym typeface="Wingdings" pitchFamily="2" charset="2"/>
              </a:rPr>
              <a:t> background</a:t>
            </a:r>
            <a:endParaRPr lang="he-IL" dirty="0" smtClean="0"/>
          </a:p>
        </p:txBody>
      </p:sp>
      <p:graphicFrame>
        <p:nvGraphicFramePr>
          <p:cNvPr id="10244" name="Object 2"/>
          <p:cNvGraphicFramePr>
            <a:graphicFrameLocks noChangeAspect="1"/>
          </p:cNvGraphicFramePr>
          <p:nvPr/>
        </p:nvGraphicFramePr>
        <p:xfrm>
          <a:off x="5614988" y="2667000"/>
          <a:ext cx="2614612" cy="1422400"/>
        </p:xfrm>
        <a:graphic>
          <a:graphicData uri="http://schemas.openxmlformats.org/presentationml/2006/ole">
            <mc:AlternateContent xmlns:mc="http://schemas.openxmlformats.org/markup-compatibility/2006">
              <mc:Choice xmlns:v="urn:schemas-microsoft-com:vml" Requires="v">
                <p:oleObj spid="_x0000_s47115" name="Equation" r:id="rId5" imgW="863280" imgH="469800" progId="Equation.DSMT4">
                  <p:embed/>
                </p:oleObj>
              </mc:Choice>
              <mc:Fallback>
                <p:oleObj name="Equation" r:id="rId5" imgW="863280" imgH="469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4988" y="2667000"/>
                        <a:ext cx="2614612"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3" name="Picture 2"/>
          <p:cNvPicPr>
            <a:picLocks noChangeAspect="1" noChangeArrowheads="1"/>
          </p:cNvPicPr>
          <p:nvPr/>
        </p:nvPicPr>
        <p:blipFill>
          <a:blip r:embed="rId7" cstate="print"/>
          <a:srcRect/>
          <a:stretch>
            <a:fillRect/>
          </a:stretch>
        </p:blipFill>
        <p:spPr bwMode="auto">
          <a:xfrm>
            <a:off x="768350" y="4676775"/>
            <a:ext cx="1746250" cy="1800225"/>
          </a:xfrm>
          <a:prstGeom prst="rect">
            <a:avLst/>
          </a:prstGeom>
          <a:noFill/>
          <a:ln w="9525">
            <a:noFill/>
            <a:miter lim="800000"/>
            <a:headEnd/>
            <a:tailEnd/>
          </a:ln>
        </p:spPr>
      </p:pic>
      <p:pic>
        <p:nvPicPr>
          <p:cNvPr id="12294" name="Picture 4"/>
          <p:cNvPicPr>
            <a:picLocks noChangeAspect="1" noChangeArrowheads="1"/>
          </p:cNvPicPr>
          <p:nvPr/>
        </p:nvPicPr>
        <p:blipFill>
          <a:blip r:embed="rId8" cstate="print"/>
          <a:srcRect/>
          <a:stretch>
            <a:fillRect/>
          </a:stretch>
        </p:blipFill>
        <p:spPr bwMode="auto">
          <a:xfrm>
            <a:off x="2695575" y="4676775"/>
            <a:ext cx="1749425" cy="1800225"/>
          </a:xfrm>
          <a:prstGeom prst="rect">
            <a:avLst/>
          </a:prstGeom>
          <a:noFill/>
          <a:ln w="9525">
            <a:noFill/>
            <a:miter lim="800000"/>
            <a:headEnd/>
            <a:tailEnd/>
          </a:ln>
        </p:spPr>
      </p:pic>
      <p:pic>
        <p:nvPicPr>
          <p:cNvPr id="12295" name="Picture 3"/>
          <p:cNvPicPr>
            <a:picLocks noChangeAspect="1" noChangeArrowheads="1"/>
          </p:cNvPicPr>
          <p:nvPr/>
        </p:nvPicPr>
        <p:blipFill>
          <a:blip r:embed="rId9" cstate="print"/>
          <a:srcRect/>
          <a:stretch>
            <a:fillRect/>
          </a:stretch>
        </p:blipFill>
        <p:spPr bwMode="auto">
          <a:xfrm>
            <a:off x="4625975" y="4676775"/>
            <a:ext cx="1752600" cy="1800225"/>
          </a:xfrm>
          <a:prstGeom prst="rect">
            <a:avLst/>
          </a:prstGeom>
          <a:noFill/>
          <a:ln w="9525">
            <a:noFill/>
            <a:miter lim="800000"/>
            <a:headEnd/>
            <a:tailEnd/>
          </a:ln>
        </p:spPr>
      </p:pic>
      <p:sp>
        <p:nvSpPr>
          <p:cNvPr id="12296" name="Rectangle 20"/>
          <p:cNvSpPr>
            <a:spLocks noChangeArrowheads="1"/>
          </p:cNvSpPr>
          <p:nvPr/>
        </p:nvSpPr>
        <p:spPr bwMode="auto">
          <a:xfrm>
            <a:off x="3124200" y="4354513"/>
            <a:ext cx="931863" cy="369887"/>
          </a:xfrm>
          <a:prstGeom prst="rect">
            <a:avLst/>
          </a:prstGeom>
          <a:noFill/>
          <a:ln w="9525">
            <a:noFill/>
            <a:miter lim="800000"/>
            <a:headEnd/>
            <a:tailEnd/>
          </a:ln>
        </p:spPr>
        <p:txBody>
          <a:bodyPr wrap="none">
            <a:spAutoFit/>
          </a:bodyPr>
          <a:lstStyle/>
          <a:p>
            <a:r>
              <a:rPr kumimoji="0" lang="en-US" altLang="zh-TW">
                <a:latin typeface="Rockwell" pitchFamily="18" charset="0"/>
              </a:rPr>
              <a:t>Scale 1</a:t>
            </a:r>
            <a:endParaRPr kumimoji="0" lang="he-IL" altLang="zh-TW">
              <a:latin typeface="Rockwell" pitchFamily="18" charset="0"/>
              <a:cs typeface="David" pitchFamily="34" charset="-79"/>
            </a:endParaRPr>
          </a:p>
        </p:txBody>
      </p:sp>
      <p:sp>
        <p:nvSpPr>
          <p:cNvPr id="12297" name="Rectangle 21"/>
          <p:cNvSpPr>
            <a:spLocks noChangeArrowheads="1"/>
          </p:cNvSpPr>
          <p:nvPr/>
        </p:nvSpPr>
        <p:spPr bwMode="auto">
          <a:xfrm>
            <a:off x="5011738" y="4354513"/>
            <a:ext cx="931862" cy="369887"/>
          </a:xfrm>
          <a:prstGeom prst="rect">
            <a:avLst/>
          </a:prstGeom>
          <a:noFill/>
          <a:ln w="9525">
            <a:noFill/>
            <a:miter lim="800000"/>
            <a:headEnd/>
            <a:tailEnd/>
          </a:ln>
        </p:spPr>
        <p:txBody>
          <a:bodyPr wrap="none">
            <a:spAutoFit/>
          </a:bodyPr>
          <a:lstStyle/>
          <a:p>
            <a:r>
              <a:rPr kumimoji="0" lang="en-US" altLang="zh-TW">
                <a:latin typeface="Rockwell" pitchFamily="18" charset="0"/>
              </a:rPr>
              <a:t>Scale 4</a:t>
            </a:r>
            <a:endParaRPr kumimoji="0" lang="he-IL" altLang="zh-TW">
              <a:latin typeface="Rockwell" pitchFamily="18" charset="0"/>
              <a:cs typeface="David" pitchFamily="34" charset="-79"/>
            </a:endParaRPr>
          </a:p>
        </p:txBody>
      </p:sp>
    </p:spTree>
    <p:custDataLst>
      <p:tags r:id="rId2"/>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rtlCol="0">
            <a:normAutofit/>
          </a:bodyPr>
          <a:lstStyle/>
          <a:p>
            <a:pPr marL="54864">
              <a:defRPr/>
            </a:pPr>
            <a:r>
              <a:rPr lang="en-US" altLang="zh-TW" dirty="0" smtClean="0"/>
              <a:t>Context-Aware (CVPR,2010)</a:t>
            </a:r>
            <a:endParaRPr lang="he-IL" dirty="0">
              <a:solidFill>
                <a:schemeClr val="tx2">
                  <a:tint val="100000"/>
                  <a:shade val="90000"/>
                  <a:satMod val="250000"/>
                  <a:alpha val="100000"/>
                </a:schemeClr>
              </a:solidFill>
            </a:endParaRPr>
          </a:p>
        </p:txBody>
      </p:sp>
      <p:sp>
        <p:nvSpPr>
          <p:cNvPr id="13319" name="Content Placeholder 2"/>
          <p:cNvSpPr>
            <a:spLocks noGrp="1"/>
          </p:cNvSpPr>
          <p:nvPr>
            <p:ph idx="1"/>
          </p:nvPr>
        </p:nvSpPr>
        <p:spPr/>
        <p:txBody>
          <a:bodyPr/>
          <a:lstStyle/>
          <a:p>
            <a:pPr eaLnBrk="1" hangingPunct="1"/>
            <a:r>
              <a:rPr lang="en-US" altLang="zh-TW" smtClean="0"/>
              <a:t>Foci =      </a:t>
            </a:r>
          </a:p>
          <a:p>
            <a:pPr eaLnBrk="1" hangingPunct="1"/>
            <a:endParaRPr lang="en-US" altLang="zh-TW" smtClean="0"/>
          </a:p>
          <a:p>
            <a:pPr eaLnBrk="1" hangingPunct="1">
              <a:buFont typeface="Wingdings 2" pitchFamily="18" charset="2"/>
              <a:buNone/>
            </a:pPr>
            <a:endParaRPr lang="en-US" altLang="zh-TW" smtClean="0"/>
          </a:p>
          <a:p>
            <a:pPr eaLnBrk="1" hangingPunct="1">
              <a:buFont typeface="Wingdings 2" pitchFamily="18" charset="2"/>
              <a:buNone/>
            </a:pPr>
            <a:endParaRPr lang="en-US" altLang="zh-TW" smtClean="0"/>
          </a:p>
          <a:p>
            <a:pPr eaLnBrk="1" hangingPunct="1"/>
            <a:r>
              <a:rPr lang="en-US" altLang="zh-TW" smtClean="0"/>
              <a:t>Include distance map </a:t>
            </a:r>
            <a:endParaRPr lang="he-IL" altLang="zh-TW" smtClean="0"/>
          </a:p>
          <a:p>
            <a:pPr eaLnBrk="1" hangingPunct="1"/>
            <a:endParaRPr lang="en-US" altLang="zh-TW" smtClean="0"/>
          </a:p>
          <a:p>
            <a:pPr eaLnBrk="1" hangingPunct="1"/>
            <a:endParaRPr lang="en-US" altLang="zh-TW" smtClean="0"/>
          </a:p>
        </p:txBody>
      </p:sp>
      <p:graphicFrame>
        <p:nvGraphicFramePr>
          <p:cNvPr id="13314" name="Object 2"/>
          <p:cNvGraphicFramePr>
            <a:graphicFrameLocks noChangeAspect="1"/>
          </p:cNvGraphicFramePr>
          <p:nvPr/>
        </p:nvGraphicFramePr>
        <p:xfrm>
          <a:off x="2197100" y="1340768"/>
          <a:ext cx="1536700" cy="730250"/>
        </p:xfrm>
        <a:graphic>
          <a:graphicData uri="http://schemas.openxmlformats.org/presentationml/2006/ole">
            <mc:AlternateContent xmlns:mc="http://schemas.openxmlformats.org/markup-compatibility/2006">
              <mc:Choice xmlns:v="urn:schemas-microsoft-com:vml" Requires="v">
                <p:oleObj spid="_x0000_s48166" name="Equation" r:id="rId5" imgW="507960" imgH="241200" progId="Equation.DSMT4">
                  <p:embed/>
                </p:oleObj>
              </mc:Choice>
              <mc:Fallback>
                <p:oleObj name="Equation" r:id="rId5" imgW="507960" imgH="2412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1340768"/>
                        <a:ext cx="15367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3"/>
          <p:cNvGraphicFramePr>
            <a:graphicFrameLocks noChangeAspect="1"/>
          </p:cNvGraphicFramePr>
          <p:nvPr/>
        </p:nvGraphicFramePr>
        <p:xfrm>
          <a:off x="4632325" y="3995738"/>
          <a:ext cx="1920875" cy="728662"/>
        </p:xfrm>
        <a:graphic>
          <a:graphicData uri="http://schemas.openxmlformats.org/presentationml/2006/ole">
            <mc:AlternateContent xmlns:mc="http://schemas.openxmlformats.org/markup-compatibility/2006">
              <mc:Choice xmlns:v="urn:schemas-microsoft-com:vml" Requires="v">
                <p:oleObj spid="_x0000_s48167" name="Equation" r:id="rId7" imgW="634680" imgH="241200" progId="Equation.DSMT4">
                  <p:embed/>
                </p:oleObj>
              </mc:Choice>
              <mc:Fallback>
                <p:oleObj name="Equation" r:id="rId7" imgW="634680" imgH="2412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2325" y="3995738"/>
                        <a:ext cx="1920875"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20" name="Picture 4" descr="D:\Lihi\Students\Z_Previous\StasGoferman\MiscResults\bird and leaf\bird\Bird_SaliencyFOV_3.jpg"/>
          <p:cNvPicPr>
            <a:picLocks noChangeAspect="1" noChangeArrowheads="1"/>
          </p:cNvPicPr>
          <p:nvPr/>
        </p:nvPicPr>
        <p:blipFill>
          <a:blip r:embed="rId9" cstate="print"/>
          <a:srcRect/>
          <a:stretch>
            <a:fillRect/>
          </a:stretch>
        </p:blipFill>
        <p:spPr bwMode="auto">
          <a:xfrm>
            <a:off x="4719638" y="1524000"/>
            <a:ext cx="1757362" cy="1801813"/>
          </a:xfrm>
          <a:prstGeom prst="rect">
            <a:avLst/>
          </a:prstGeom>
          <a:noFill/>
          <a:ln w="9525">
            <a:noFill/>
            <a:miter lim="800000"/>
            <a:headEnd/>
            <a:tailEnd/>
          </a:ln>
        </p:spPr>
      </p:pic>
      <p:pic>
        <p:nvPicPr>
          <p:cNvPr id="13321" name="Picture 5" descr="D:\Lihi\Students\Z_Previous\StasGoferman\MiscResults\bird and leaf\bird\Bird_SaliencyDistance_3.jpg"/>
          <p:cNvPicPr>
            <a:picLocks noChangeAspect="1" noChangeArrowheads="1"/>
          </p:cNvPicPr>
          <p:nvPr/>
        </p:nvPicPr>
        <p:blipFill>
          <a:blip r:embed="rId10" cstate="print"/>
          <a:srcRect/>
          <a:stretch>
            <a:fillRect/>
          </a:stretch>
        </p:blipFill>
        <p:spPr bwMode="auto">
          <a:xfrm>
            <a:off x="4719638" y="4751388"/>
            <a:ext cx="1758950" cy="1801812"/>
          </a:xfrm>
          <a:prstGeom prst="rect">
            <a:avLst/>
          </a:prstGeom>
          <a:noFill/>
          <a:ln w="9525">
            <a:noFill/>
            <a:miter lim="800000"/>
            <a:headEnd/>
            <a:tailEnd/>
          </a:ln>
        </p:spPr>
      </p:pic>
      <p:pic>
        <p:nvPicPr>
          <p:cNvPr id="13322" name="Picture 5"/>
          <p:cNvPicPr>
            <a:picLocks noChangeAspect="1" noChangeArrowheads="1"/>
          </p:cNvPicPr>
          <p:nvPr/>
        </p:nvPicPr>
        <p:blipFill>
          <a:blip r:embed="rId11" cstate="print"/>
          <a:srcRect/>
          <a:stretch>
            <a:fillRect/>
          </a:stretch>
        </p:blipFill>
        <p:spPr bwMode="auto">
          <a:xfrm>
            <a:off x="7158038" y="4751388"/>
            <a:ext cx="1757362" cy="1800225"/>
          </a:xfrm>
          <a:prstGeom prst="rect">
            <a:avLst/>
          </a:prstGeom>
          <a:noFill/>
          <a:ln w="9525">
            <a:noFill/>
            <a:miter lim="800000"/>
            <a:headEnd/>
            <a:tailEnd/>
          </a:ln>
        </p:spPr>
      </p:pic>
      <p:sp>
        <p:nvSpPr>
          <p:cNvPr id="13323" name="Rectangle 12"/>
          <p:cNvSpPr>
            <a:spLocks noChangeArrowheads="1"/>
          </p:cNvSpPr>
          <p:nvPr/>
        </p:nvSpPr>
        <p:spPr bwMode="auto">
          <a:xfrm>
            <a:off x="6623050" y="5437188"/>
            <a:ext cx="390525" cy="461962"/>
          </a:xfrm>
          <a:prstGeom prst="rect">
            <a:avLst/>
          </a:prstGeom>
          <a:noFill/>
          <a:ln w="9525">
            <a:noFill/>
            <a:miter lim="800000"/>
            <a:headEnd/>
            <a:tailEnd/>
          </a:ln>
        </p:spPr>
        <p:txBody>
          <a:bodyPr wrap="none">
            <a:spAutoFit/>
          </a:bodyPr>
          <a:lstStyle/>
          <a:p>
            <a:r>
              <a:rPr kumimoji="0" lang="en-US" altLang="zh-TW" sz="2400" b="1">
                <a:latin typeface="BN Alpaca"/>
                <a:ea typeface="BN Alpaca"/>
                <a:cs typeface="BN Alpaca"/>
              </a:rPr>
              <a:t>X</a:t>
            </a:r>
          </a:p>
        </p:txBody>
      </p:sp>
      <p:graphicFrame>
        <p:nvGraphicFramePr>
          <p:cNvPr id="130052" name="Object 4"/>
          <p:cNvGraphicFramePr>
            <a:graphicFrameLocks noChangeAspect="1"/>
          </p:cNvGraphicFramePr>
          <p:nvPr/>
        </p:nvGraphicFramePr>
        <p:xfrm>
          <a:off x="7772400" y="3994150"/>
          <a:ext cx="461963" cy="730250"/>
        </p:xfrm>
        <a:graphic>
          <a:graphicData uri="http://schemas.openxmlformats.org/presentationml/2006/ole">
            <mc:AlternateContent xmlns:mc="http://schemas.openxmlformats.org/markup-compatibility/2006">
              <mc:Choice xmlns:v="urn:schemas-microsoft-com:vml" Requires="v">
                <p:oleObj spid="_x0000_s48168" name="Equation" r:id="rId12" imgW="152280" imgH="241200" progId="Equation.DSMT4">
                  <p:embed/>
                </p:oleObj>
              </mc:Choice>
              <mc:Fallback>
                <p:oleObj name="Equation" r:id="rId12" imgW="152280" imgH="241200" progId="Equation.DSMT4">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3994150"/>
                        <a:ext cx="461963"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1" name="Object 7"/>
          <p:cNvGraphicFramePr>
            <a:graphicFrameLocks noChangeAspect="1"/>
          </p:cNvGraphicFramePr>
          <p:nvPr/>
        </p:nvGraphicFramePr>
        <p:xfrm>
          <a:off x="755650" y="5373688"/>
          <a:ext cx="3533775" cy="844550"/>
        </p:xfrm>
        <a:graphic>
          <a:graphicData uri="http://schemas.openxmlformats.org/presentationml/2006/ole">
            <mc:AlternateContent xmlns:mc="http://schemas.openxmlformats.org/markup-compatibility/2006">
              <mc:Choice xmlns:v="urn:schemas-microsoft-com:vml" Requires="v">
                <p:oleObj spid="_x0000_s48169" name="Equation" r:id="rId14" imgW="1168200" imgH="279360" progId="Equation.DSMT4">
                  <p:embed/>
                </p:oleObj>
              </mc:Choice>
              <mc:Fallback>
                <p:oleObj name="Equation" r:id="rId14" imgW="1168200" imgH="27936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650" y="5373688"/>
                        <a:ext cx="3533775"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ox(in)">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rtlCol="0">
            <a:normAutofit/>
          </a:bodyPr>
          <a:lstStyle/>
          <a:p>
            <a:pPr marL="54864">
              <a:defRPr/>
            </a:pPr>
            <a:r>
              <a:rPr lang="en-US" altLang="zh-TW" dirty="0" smtClean="0"/>
              <a:t>Context-Aware (CVPR,2010)</a:t>
            </a:r>
            <a:endParaRPr lang="he-IL" dirty="0">
              <a:solidFill>
                <a:schemeClr val="tx2">
                  <a:tint val="100000"/>
                  <a:shade val="90000"/>
                  <a:satMod val="250000"/>
                  <a:alpha val="100000"/>
                </a:schemeClr>
              </a:solidFill>
            </a:endParaRPr>
          </a:p>
        </p:txBody>
      </p:sp>
      <p:sp>
        <p:nvSpPr>
          <p:cNvPr id="12" name="内容占位符 11"/>
          <p:cNvSpPr>
            <a:spLocks noGrp="1"/>
          </p:cNvSpPr>
          <p:nvPr>
            <p:ph sz="quarter" idx="1"/>
          </p:nvPr>
        </p:nvSpPr>
        <p:spPr/>
        <p:txBody>
          <a:bodyPr>
            <a:normAutofit/>
          </a:bodyPr>
          <a:lstStyle/>
          <a:p>
            <a:r>
              <a:rPr lang="en-US" altLang="zh-CN" sz="3200" dirty="0" smtClean="0">
                <a:latin typeface="Times New Roman" pitchFamily="18" charset="0"/>
                <a:cs typeface="Times New Roman" pitchFamily="18" charset="0"/>
              </a:rPr>
              <a:t>High-level factors:</a:t>
            </a:r>
          </a:p>
          <a:p>
            <a:pPr lvl="1" algn="just">
              <a:lnSpc>
                <a:spcPct val="150000"/>
              </a:lnSpc>
            </a:pPr>
            <a:r>
              <a:rPr lang="en-US" altLang="zh-CN" dirty="0" smtClean="0">
                <a:latin typeface="Times New Roman" pitchFamily="18" charset="0"/>
                <a:cs typeface="Times New Roman" pitchFamily="18" charset="0"/>
              </a:rPr>
              <a:t>The saliency map should be further enhanced using some high-level factors, such as recognized objects or face detection. </a:t>
            </a:r>
          </a:p>
          <a:p>
            <a:pPr lvl="1" algn="just">
              <a:lnSpc>
                <a:spcPct val="150000"/>
              </a:lnSpc>
            </a:pPr>
            <a:r>
              <a:rPr lang="en-US" altLang="zh-CN" dirty="0" smtClean="0">
                <a:latin typeface="Times New Roman" pitchFamily="18" charset="0"/>
                <a:cs typeface="Times New Roman" pitchFamily="18" charset="0"/>
              </a:rPr>
              <a:t>In this paper, the face detection algorithm is incorporated , which generates 1 for face pixels and 0 otherwise. </a:t>
            </a:r>
          </a:p>
          <a:p>
            <a:pPr lvl="1" algn="just">
              <a:lnSpc>
                <a:spcPct val="150000"/>
              </a:lnSpc>
            </a:pPr>
            <a:r>
              <a:rPr lang="en-US" altLang="zh-CN" dirty="0" smtClean="0">
                <a:latin typeface="Times New Roman" pitchFamily="18" charset="0"/>
                <a:cs typeface="Times New Roman" pitchFamily="18" charset="0"/>
              </a:rPr>
              <a:t>The saliency map is modified by taking the maximum value of the saliency map and the face map.</a:t>
            </a:r>
          </a:p>
          <a:p>
            <a:endParaRPr lang="en-US" altLang="zh-CN" sz="3200" dirty="0" smtClean="0">
              <a:latin typeface="Times New Roman" pitchFamily="18" charset="0"/>
              <a:cs typeface="Times New Roman" pitchFamily="18" charset="0"/>
            </a:endParaRPr>
          </a:p>
          <a:p>
            <a:endParaRPr lang="zh-CN" altLang="en-US" dirty="0"/>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pPr algn="ctr" eaLnBrk="1" hangingPunct="1"/>
            <a:r>
              <a:rPr lang="zh-CN" altLang="en-US" sz="3600" dirty="0" smtClean="0">
                <a:latin typeface="华文新魏" pitchFamily="2" charset="-122"/>
                <a:ea typeface="华文新魏" pitchFamily="2" charset="-122"/>
              </a:rPr>
              <a:t>似物性采样？</a:t>
            </a:r>
          </a:p>
        </p:txBody>
      </p:sp>
      <mc:AlternateContent xmlns:mc="http://schemas.openxmlformats.org/markup-compatibility/2006" xmlns:a14="http://schemas.microsoft.com/office/drawing/2010/main">
        <mc:Choice Requires="a14">
          <p:sp>
            <p:nvSpPr>
              <p:cNvPr id="6148" name="矩形 1"/>
              <p:cNvSpPr>
                <a:spLocks noChangeArrowheads="1"/>
              </p:cNvSpPr>
              <p:nvPr/>
            </p:nvSpPr>
            <p:spPr bwMode="auto">
              <a:xfrm>
                <a:off x="719931" y="4446538"/>
                <a:ext cx="7704138" cy="12464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ts val="3000"/>
                  </a:lnSpc>
                </a:pPr>
                <a:r>
                  <a:rPr lang="zh-CN" altLang="en-US" dirty="0" smtClean="0">
                    <a:latin typeface="黑体" pitchFamily="49" charset="-122"/>
                    <a:ea typeface="黑体" pitchFamily="49" charset="-122"/>
                  </a:rPr>
                  <a:t>对于一幅</a:t>
                </a:r>
                <a:r>
                  <a:rPr lang="en-US" altLang="zh-CN" dirty="0" smtClean="0">
                    <a:latin typeface="黑体" pitchFamily="49" charset="-122"/>
                    <a:ea typeface="黑体" pitchFamily="49" charset="-122"/>
                  </a:rPr>
                  <a:t>480</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640</a:t>
                </a:r>
                <a:r>
                  <a:rPr lang="zh-CN" altLang="en-US" dirty="0" smtClean="0">
                    <a:latin typeface="黑体" pitchFamily="49" charset="-122"/>
                    <a:ea typeface="黑体" pitchFamily="49" charset="-122"/>
                  </a:rPr>
                  <a:t>的图像，要识别其中的目标：</a:t>
                </a:r>
                <a:endParaRPr lang="en-US" altLang="zh-CN" dirty="0">
                  <a:latin typeface="黑体" pitchFamily="49" charset="-122"/>
                  <a:ea typeface="黑体" pitchFamily="49" charset="-122"/>
                </a:endParaRPr>
              </a:p>
              <a:p>
                <a:pPr marL="285750" indent="-285750">
                  <a:lnSpc>
                    <a:spcPts val="3000"/>
                  </a:lnSpc>
                  <a:buFont typeface="Arial" pitchFamily="34" charset="0"/>
                  <a:buChar char="•"/>
                </a:pPr>
                <a:r>
                  <a:rPr lang="zh-CN" altLang="en-US" dirty="0" smtClean="0">
                    <a:latin typeface="黑体" pitchFamily="49" charset="-122"/>
                    <a:ea typeface="黑体" pitchFamily="49" charset="-122"/>
                  </a:rPr>
                  <a:t>滑动窗口搜索：需搜索</a:t>
                </a:r>
                <a14:m>
                  <m:oMath xmlns:m="http://schemas.openxmlformats.org/officeDocument/2006/math">
                    <m:sSup>
                      <m:sSupPr>
                        <m:ctrlPr>
                          <a:rPr lang="en-US" altLang="zh-CN" i="1" dirty="0" smtClean="0">
                            <a:latin typeface="Cambria Math"/>
                            <a:ea typeface="黑体" pitchFamily="49" charset="-122"/>
                          </a:rPr>
                        </m:ctrlPr>
                      </m:sSupPr>
                      <m:e>
                        <m:r>
                          <a:rPr lang="en-US" altLang="zh-CN" b="0" i="1" dirty="0" smtClean="0">
                            <a:latin typeface="Cambria Math"/>
                            <a:ea typeface="黑体" pitchFamily="49" charset="-122"/>
                          </a:rPr>
                          <m:t>10</m:t>
                        </m:r>
                      </m:e>
                      <m:sup>
                        <m:r>
                          <a:rPr lang="en-US" altLang="zh-CN" b="0" i="1" dirty="0" smtClean="0">
                            <a:latin typeface="Cambria Math"/>
                            <a:ea typeface="黑体" pitchFamily="49" charset="-122"/>
                          </a:rPr>
                          <m:t>5</m:t>
                        </m:r>
                      </m:sup>
                    </m:sSup>
                  </m:oMath>
                </a14:m>
                <a:r>
                  <a:rPr lang="en-US" altLang="zh-CN" dirty="0" smtClean="0">
                    <a:latin typeface="黑体" pitchFamily="49" charset="-122"/>
                    <a:ea typeface="黑体" pitchFamily="49" charset="-122"/>
                  </a:rPr>
                  <a:t>-</a:t>
                </a:r>
                <a14:m>
                  <m:oMath xmlns:m="http://schemas.openxmlformats.org/officeDocument/2006/math">
                    <m:sSup>
                      <m:sSupPr>
                        <m:ctrlPr>
                          <a:rPr lang="en-US" altLang="zh-CN" b="0" i="1" dirty="0" smtClean="0">
                            <a:latin typeface="Cambria Math"/>
                            <a:ea typeface="黑体" pitchFamily="49" charset="-122"/>
                          </a:rPr>
                        </m:ctrlPr>
                      </m:sSupPr>
                      <m:e>
                        <m:r>
                          <a:rPr lang="en-US" altLang="zh-CN" b="0" i="1" dirty="0" smtClean="0">
                            <a:latin typeface="Cambria Math"/>
                            <a:ea typeface="黑体" pitchFamily="49" charset="-122"/>
                          </a:rPr>
                          <m:t>10</m:t>
                        </m:r>
                      </m:e>
                      <m:sup>
                        <m:r>
                          <a:rPr lang="en-US" altLang="zh-CN" b="0" i="1" dirty="0" smtClean="0">
                            <a:latin typeface="Cambria Math"/>
                            <a:ea typeface="黑体" pitchFamily="49" charset="-122"/>
                          </a:rPr>
                          <m:t>6</m:t>
                        </m:r>
                      </m:sup>
                    </m:sSup>
                  </m:oMath>
                </a14:m>
                <a:r>
                  <a:rPr lang="zh-CN" altLang="en-US" dirty="0" smtClean="0">
                    <a:latin typeface="黑体" pitchFamily="49" charset="-122"/>
                    <a:ea typeface="黑体" pitchFamily="49" charset="-122"/>
                  </a:rPr>
                  <a:t>个窗口</a:t>
                </a:r>
                <a:endParaRPr lang="en-US" altLang="zh-CN" dirty="0" smtClean="0">
                  <a:latin typeface="黑体" pitchFamily="49" charset="-122"/>
                  <a:ea typeface="黑体" pitchFamily="49" charset="-122"/>
                </a:endParaRPr>
              </a:p>
              <a:p>
                <a:pPr marL="285750" indent="-285750">
                  <a:lnSpc>
                    <a:spcPts val="3000"/>
                  </a:lnSpc>
                  <a:buFont typeface="Arial" pitchFamily="34" charset="0"/>
                  <a:buChar char="•"/>
                </a:pPr>
                <a:r>
                  <a:rPr lang="zh-CN" altLang="en-US" dirty="0" smtClean="0">
                    <a:latin typeface="黑体" pitchFamily="49" charset="-122"/>
                    <a:ea typeface="黑体" pitchFamily="49" charset="-122"/>
                  </a:rPr>
                  <a:t>目前的似物性采样算法：需</a:t>
                </a:r>
                <a14:m>
                  <m:oMath xmlns:m="http://schemas.openxmlformats.org/officeDocument/2006/math">
                    <m:sSup>
                      <m:sSupPr>
                        <m:ctrlPr>
                          <a:rPr lang="en-US" altLang="zh-CN" i="1" dirty="0">
                            <a:latin typeface="Cambria Math"/>
                            <a:ea typeface="黑体" pitchFamily="49" charset="-122"/>
                          </a:rPr>
                        </m:ctrlPr>
                      </m:sSupPr>
                      <m:e>
                        <m:r>
                          <a:rPr lang="en-US" altLang="zh-CN" i="1" dirty="0">
                            <a:latin typeface="Cambria Math"/>
                            <a:ea typeface="黑体" pitchFamily="49" charset="-122"/>
                          </a:rPr>
                          <m:t>10</m:t>
                        </m:r>
                      </m:e>
                      <m:sup>
                        <m:r>
                          <a:rPr lang="en-US" altLang="zh-CN" b="0" i="1" dirty="0" smtClean="0">
                            <a:latin typeface="Cambria Math"/>
                            <a:ea typeface="黑体" pitchFamily="49" charset="-122"/>
                          </a:rPr>
                          <m:t>3</m:t>
                        </m:r>
                      </m:sup>
                    </m:sSup>
                  </m:oMath>
                </a14:m>
                <a:r>
                  <a:rPr lang="en-US" altLang="zh-CN" dirty="0">
                    <a:latin typeface="黑体" pitchFamily="49" charset="-122"/>
                    <a:ea typeface="黑体" pitchFamily="49" charset="-122"/>
                  </a:rPr>
                  <a:t>-</a:t>
                </a:r>
                <a14:m>
                  <m:oMath xmlns:m="http://schemas.openxmlformats.org/officeDocument/2006/math">
                    <m:sSup>
                      <m:sSupPr>
                        <m:ctrlPr>
                          <a:rPr lang="en-US" altLang="zh-CN" i="1" dirty="0">
                            <a:latin typeface="Cambria Math"/>
                            <a:ea typeface="黑体" pitchFamily="49" charset="-122"/>
                          </a:rPr>
                        </m:ctrlPr>
                      </m:sSupPr>
                      <m:e>
                        <m:r>
                          <a:rPr lang="en-US" altLang="zh-CN" i="1" dirty="0">
                            <a:latin typeface="Cambria Math"/>
                            <a:ea typeface="黑体" pitchFamily="49" charset="-122"/>
                          </a:rPr>
                          <m:t>10</m:t>
                        </m:r>
                      </m:e>
                      <m:sup>
                        <m:r>
                          <a:rPr lang="en-US" altLang="zh-CN" b="0" i="1" dirty="0" smtClean="0">
                            <a:latin typeface="Cambria Math"/>
                            <a:ea typeface="黑体" pitchFamily="49" charset="-122"/>
                          </a:rPr>
                          <m:t>4</m:t>
                        </m:r>
                      </m:sup>
                    </m:sSup>
                  </m:oMath>
                </a14:m>
                <a:r>
                  <a:rPr lang="zh-CN" altLang="en-US" dirty="0" smtClean="0">
                    <a:latin typeface="黑体" pitchFamily="49" charset="-122"/>
                    <a:ea typeface="黑体" pitchFamily="49" charset="-122"/>
                  </a:rPr>
                  <a:t>个窗口。</a:t>
                </a:r>
                <a:endParaRPr lang="en-US" altLang="zh-CN" dirty="0" smtClean="0">
                  <a:latin typeface="黑体" pitchFamily="49" charset="-122"/>
                  <a:ea typeface="黑体" pitchFamily="49" charset="-122"/>
                </a:endParaRPr>
              </a:p>
            </p:txBody>
          </p:sp>
        </mc:Choice>
        <mc:Fallback xmlns="">
          <p:sp>
            <p:nvSpPr>
              <p:cNvPr id="6148" name="矩形 1"/>
              <p:cNvSpPr>
                <a:spLocks noRot="1" noChangeAspect="1" noMove="1" noResize="1" noEditPoints="1" noAdjustHandles="1" noChangeArrowheads="1" noChangeShapeType="1" noTextEdit="1"/>
              </p:cNvSpPr>
              <p:nvPr/>
            </p:nvSpPr>
            <p:spPr bwMode="auto">
              <a:xfrm>
                <a:off x="719931" y="4446538"/>
                <a:ext cx="7704138" cy="1246495"/>
              </a:xfrm>
              <a:prstGeom prst="rect">
                <a:avLst/>
              </a:prstGeom>
              <a:blipFill rotWithShape="1">
                <a:blip r:embed="rId3"/>
                <a:stretch>
                  <a:fillRect l="-633" b="-19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556792"/>
            <a:ext cx="8496944" cy="287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61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men-start-at-the-face-move-down-then-left-then-back-right-women-start-at-the-chest-move-up-then-left-then-right.jpg"/>
          <p:cNvPicPr>
            <a:picLocks noChangeAspect="1"/>
          </p:cNvPicPr>
          <p:nvPr/>
        </p:nvPicPr>
        <p:blipFill>
          <a:blip r:embed="rId2" cstate="print"/>
          <a:stretch>
            <a:fillRect/>
          </a:stretch>
        </p:blipFill>
        <p:spPr>
          <a:xfrm>
            <a:off x="285750" y="119062"/>
            <a:ext cx="8572500" cy="661987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Is bottom-up attention useful for object recognition? (CVPR,2004)</a:t>
            </a:r>
            <a:endParaRPr lang="zh-CN" altLang="en-US" dirty="0"/>
          </a:p>
        </p:txBody>
      </p:sp>
      <p:sp>
        <p:nvSpPr>
          <p:cNvPr id="3" name="内容占位符 2"/>
          <p:cNvSpPr>
            <a:spLocks noGrp="1"/>
          </p:cNvSpPr>
          <p:nvPr>
            <p:ph sz="quarter" idx="1"/>
          </p:nvPr>
        </p:nvSpPr>
        <p:spPr>
          <a:xfrm>
            <a:off x="914400" y="1447800"/>
            <a:ext cx="3801616" cy="4572000"/>
          </a:xfrm>
        </p:spPr>
        <p:txBody>
          <a:bodyPr>
            <a:normAutofit fontScale="92500" lnSpcReduction="10000"/>
          </a:bodyPr>
          <a:lstStyle/>
          <a:p>
            <a:pPr algn="just"/>
            <a:r>
              <a:rPr lang="en-US" altLang="zh-CN" i="1" dirty="0" smtClean="0"/>
              <a:t>This paper investigate empirically to what extent pure bottom-up attention can extract useful information about the location, size and shape of objects from images and demonstrate how this information can be utilized to enable unsupervised learning of objects from unlabeled images. </a:t>
            </a:r>
          </a:p>
          <a:p>
            <a:pPr algn="just"/>
            <a:r>
              <a:rPr lang="en-US" altLang="zh-CN" i="1" dirty="0" smtClean="0"/>
              <a:t>The experiments demonstrate that the proposed approach to using bottom-up attention is indeed useful for a variety of applications.</a:t>
            </a:r>
          </a:p>
          <a:p>
            <a:endParaRPr lang="zh-CN" altLang="en-US" dirty="0"/>
          </a:p>
        </p:txBody>
      </p:sp>
      <p:pic>
        <p:nvPicPr>
          <p:cNvPr id="100354" name="Picture 2"/>
          <p:cNvPicPr>
            <a:picLocks noChangeAspect="1" noChangeArrowheads="1"/>
          </p:cNvPicPr>
          <p:nvPr/>
        </p:nvPicPr>
        <p:blipFill>
          <a:blip r:embed="rId2" cstate="print"/>
          <a:srcRect/>
          <a:stretch>
            <a:fillRect/>
          </a:stretch>
        </p:blipFill>
        <p:spPr bwMode="auto">
          <a:xfrm>
            <a:off x="5381575" y="1412775"/>
            <a:ext cx="3150865" cy="5269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Saliency-based Object Recognition in 3D Data (IROS,2004)</a:t>
            </a:r>
            <a:endParaRPr lang="zh-CN" altLang="en-US" b="1" dirty="0"/>
          </a:p>
        </p:txBody>
      </p:sp>
      <p:sp>
        <p:nvSpPr>
          <p:cNvPr id="3" name="内容占位符 2"/>
          <p:cNvSpPr>
            <a:spLocks noGrp="1"/>
          </p:cNvSpPr>
          <p:nvPr>
            <p:ph sz="quarter" idx="1"/>
          </p:nvPr>
        </p:nvSpPr>
        <p:spPr/>
        <p:txBody>
          <a:bodyPr/>
          <a:lstStyle/>
          <a:p>
            <a:endParaRPr lang="zh-CN" altLang="en-US"/>
          </a:p>
        </p:txBody>
      </p:sp>
      <p:pic>
        <p:nvPicPr>
          <p:cNvPr id="101378" name="Picture 2"/>
          <p:cNvPicPr>
            <a:picLocks noChangeAspect="1" noChangeArrowheads="1"/>
          </p:cNvPicPr>
          <p:nvPr/>
        </p:nvPicPr>
        <p:blipFill>
          <a:blip r:embed="rId2" cstate="print"/>
          <a:srcRect/>
          <a:stretch>
            <a:fillRect/>
          </a:stretch>
        </p:blipFill>
        <p:spPr bwMode="auto">
          <a:xfrm>
            <a:off x="1979712" y="1844824"/>
            <a:ext cx="613254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Saliency-based Object Recognition in 3D Data (IROS,2004)</a:t>
            </a:r>
            <a:endParaRPr lang="zh-CN" altLang="en-US" b="1" dirty="0"/>
          </a:p>
        </p:txBody>
      </p:sp>
      <p:sp>
        <p:nvSpPr>
          <p:cNvPr id="3" name="内容占位符 2"/>
          <p:cNvSpPr>
            <a:spLocks noGrp="1"/>
          </p:cNvSpPr>
          <p:nvPr>
            <p:ph sz="quarter" idx="1"/>
          </p:nvPr>
        </p:nvSpPr>
        <p:spPr/>
        <p:txBody>
          <a:bodyPr/>
          <a:lstStyle/>
          <a:p>
            <a:endParaRPr lang="zh-CN" altLang="en-US"/>
          </a:p>
        </p:txBody>
      </p:sp>
      <p:pic>
        <p:nvPicPr>
          <p:cNvPr id="102402" name="Picture 2"/>
          <p:cNvPicPr>
            <a:picLocks noChangeAspect="1" noChangeArrowheads="1"/>
          </p:cNvPicPr>
          <p:nvPr/>
        </p:nvPicPr>
        <p:blipFill>
          <a:blip r:embed="rId2" cstate="print"/>
          <a:srcRect/>
          <a:stretch>
            <a:fillRect/>
          </a:stretch>
        </p:blipFill>
        <p:spPr bwMode="auto">
          <a:xfrm>
            <a:off x="2123728" y="1484784"/>
            <a:ext cx="483870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285750" y="274638"/>
            <a:ext cx="8643938" cy="1368425"/>
          </a:xfrm>
        </p:spPr>
        <p:txBody>
          <a:bodyPr/>
          <a:lstStyle/>
          <a:p>
            <a:pPr algn="ctr" eaLnBrk="1" hangingPunct="1"/>
            <a:r>
              <a:rPr lang="zh-CN" altLang="en-US" sz="3600" dirty="0" smtClean="0">
                <a:latin typeface="华文新魏" pitchFamily="2" charset="-122"/>
                <a:ea typeface="华文新魏" pitchFamily="2" charset="-122"/>
              </a:rPr>
              <a:t>似物性采样研究现状及方法</a:t>
            </a:r>
            <a:endParaRPr lang="en-US" altLang="zh-CN" sz="3600" dirty="0" smtClean="0">
              <a:latin typeface="华文新魏" pitchFamily="2" charset="-122"/>
              <a:ea typeface="华文新魏" pitchFamily="2" charset="-122"/>
            </a:endParaRPr>
          </a:p>
        </p:txBody>
      </p:sp>
      <p:graphicFrame>
        <p:nvGraphicFramePr>
          <p:cNvPr id="5" name="表格 4"/>
          <p:cNvGraphicFramePr>
            <a:graphicFrameLocks noGrp="1"/>
          </p:cNvGraphicFramePr>
          <p:nvPr/>
        </p:nvGraphicFramePr>
        <p:xfrm>
          <a:off x="468313" y="2200275"/>
          <a:ext cx="8207376" cy="3556000"/>
        </p:xfrm>
        <a:graphic>
          <a:graphicData uri="http://schemas.openxmlformats.org/drawingml/2006/table">
            <a:tbl>
              <a:tblPr firstRow="1" firstCol="1" bandRow="1">
                <a:tableStyleId>{5C22544A-7EE6-4342-B048-85BDC9FD1C3A}</a:tableStyleId>
              </a:tblPr>
              <a:tblGrid>
                <a:gridCol w="1804367"/>
                <a:gridCol w="1804367"/>
                <a:gridCol w="1101318"/>
                <a:gridCol w="805499"/>
                <a:gridCol w="793973"/>
                <a:gridCol w="956610"/>
                <a:gridCol w="941242"/>
              </a:tblGrid>
              <a:tr h="508000">
                <a:tc>
                  <a:txBody>
                    <a:bodyPr/>
                    <a:lstStyle/>
                    <a:p>
                      <a:pPr algn="just">
                        <a:lnSpc>
                          <a:spcPts val="2000"/>
                        </a:lnSpc>
                        <a:spcBef>
                          <a:spcPts val="300"/>
                        </a:spcBef>
                        <a:spcAft>
                          <a:spcPts val="300"/>
                        </a:spcAft>
                      </a:pPr>
                      <a:r>
                        <a:rPr lang="zh-CN" sz="1200" kern="100" dirty="0">
                          <a:effectLst/>
                        </a:rPr>
                        <a:t>算法</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altLang="en-US" sz="1200" kern="100" dirty="0" smtClean="0">
                          <a:effectLst/>
                          <a:latin typeface="Times New Roman"/>
                          <a:ea typeface="宋体"/>
                          <a:cs typeface="Times New Roman"/>
                        </a:rPr>
                        <a:t>发表期刊或会议</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类型</a:t>
                      </a:r>
                      <a:endParaRPr lang="zh-CN" sz="1200" kern="10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是否输出分割</a:t>
                      </a:r>
                      <a:endParaRPr lang="zh-CN" sz="1200" kern="10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是否输出得分</a:t>
                      </a:r>
                      <a:endParaRPr lang="zh-CN" sz="1200" kern="10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计算时间</a:t>
                      </a:r>
                      <a:r>
                        <a:rPr lang="en-US" sz="1200" kern="100">
                          <a:effectLst/>
                        </a:rPr>
                        <a:t>(s)</a:t>
                      </a:r>
                      <a:endParaRPr lang="zh-CN" sz="1200" kern="10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召回率</a:t>
                      </a:r>
                      <a:endParaRPr lang="zh-CN" sz="1200" kern="100">
                        <a:effectLst/>
                        <a:latin typeface="Times New Roman"/>
                        <a:ea typeface="宋体"/>
                        <a:cs typeface="Times New Roman"/>
                      </a:endParaRPr>
                    </a:p>
                  </a:txBody>
                  <a:tcPr marL="68580" marR="68580" marT="0" marB="0" anchor="ctr"/>
                </a:tc>
              </a:tr>
              <a:tr h="254000">
                <a:tc>
                  <a:txBody>
                    <a:bodyPr/>
                    <a:lstStyle/>
                    <a:p>
                      <a:pPr algn="just">
                        <a:lnSpc>
                          <a:spcPts val="2000"/>
                        </a:lnSpc>
                        <a:spcBef>
                          <a:spcPts val="300"/>
                        </a:spcBef>
                        <a:spcAft>
                          <a:spcPts val="300"/>
                        </a:spcAft>
                      </a:pPr>
                      <a:r>
                        <a:rPr lang="en-US" sz="1200" kern="100" dirty="0" smtClean="0">
                          <a:effectLst/>
                        </a:rPr>
                        <a:t>Bing</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CVPR2014</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窗口评分</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否</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0.2</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一般</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smtClean="0">
                          <a:effectLst/>
                        </a:rPr>
                        <a:t>CPMC</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CVPR2010</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分组合并</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250</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良好</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err="1" smtClean="0">
                          <a:effectLst/>
                        </a:rPr>
                        <a:t>EdgeBoxes</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ECCV2014</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窗口评分</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否</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0.3</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优秀</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err="1" smtClean="0">
                          <a:effectLst/>
                        </a:rPr>
                        <a:t>Endres</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ECCV2010</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分组合并</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否</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100</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优秀</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smtClean="0">
                          <a:effectLst/>
                        </a:rPr>
                        <a:t>Geodesic</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ECCV2014</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分组合并</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1</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优秀</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smtClean="0">
                          <a:effectLst/>
                        </a:rPr>
                        <a:t>MCG</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T-PAMI2016</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分组合并</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30</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优秀</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err="1" smtClean="0">
                          <a:effectLst/>
                        </a:rPr>
                        <a:t>Objectness</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T-PAMI2012</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窗口评分</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否</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3</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一般</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err="1" smtClean="0">
                          <a:effectLst/>
                        </a:rPr>
                        <a:t>Rahtu</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ICCV2011</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窗口评分</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否</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否</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3</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err="1" smtClean="0">
                          <a:effectLst/>
                        </a:rPr>
                        <a:t>RandomizedPrim’s</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ICCV2013</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分组合并</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否</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1</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一般</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err="1" smtClean="0">
                          <a:effectLst/>
                        </a:rPr>
                        <a:t>Rantalankila</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CVPR2014</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分组合并</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否</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10</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smtClean="0">
                          <a:effectLst/>
                        </a:rPr>
                        <a:t>Rigor</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CVPR2014</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分组合并</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否</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10</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良好</a:t>
                      </a:r>
                      <a:endParaRPr lang="zh-CN" sz="1200" kern="100">
                        <a:effectLst/>
                        <a:latin typeface="Times New Roman"/>
                        <a:ea typeface="宋体"/>
                        <a:cs typeface="Times New Roman"/>
                      </a:endParaRPr>
                    </a:p>
                  </a:txBody>
                  <a:tcPr marL="68580" marR="68580" marT="0" marB="0"/>
                </a:tc>
              </a:tr>
              <a:tr h="254000">
                <a:tc>
                  <a:txBody>
                    <a:bodyPr/>
                    <a:lstStyle/>
                    <a:p>
                      <a:pPr algn="just">
                        <a:lnSpc>
                          <a:spcPts val="2000"/>
                        </a:lnSpc>
                        <a:spcBef>
                          <a:spcPts val="300"/>
                        </a:spcBef>
                        <a:spcAft>
                          <a:spcPts val="300"/>
                        </a:spcAft>
                      </a:pPr>
                      <a:r>
                        <a:rPr lang="en-US" sz="1200" kern="100" dirty="0" err="1" smtClean="0">
                          <a:effectLst/>
                        </a:rPr>
                        <a:t>SelectiveSearch</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en-US" altLang="zh-CN" sz="1200" kern="100" dirty="0" smtClean="0">
                          <a:effectLst/>
                          <a:latin typeface="Times New Roman"/>
                          <a:ea typeface="宋体"/>
                          <a:cs typeface="Times New Roman"/>
                        </a:rPr>
                        <a:t>IJCV2013</a:t>
                      </a:r>
                      <a:endParaRPr lang="zh-CN" sz="1200" kern="100" dirty="0">
                        <a:effectLst/>
                        <a:latin typeface="Times New Roman"/>
                        <a:ea typeface="宋体"/>
                        <a:cs typeface="Times New Roman"/>
                      </a:endParaRPr>
                    </a:p>
                  </a:txBody>
                  <a:tcPr marL="68580" marR="68580" marT="0" marB="0" anchor="ctr"/>
                </a:tc>
                <a:tc>
                  <a:txBody>
                    <a:bodyPr/>
                    <a:lstStyle/>
                    <a:p>
                      <a:pPr algn="just">
                        <a:lnSpc>
                          <a:spcPts val="2000"/>
                        </a:lnSpc>
                        <a:spcBef>
                          <a:spcPts val="300"/>
                        </a:spcBef>
                        <a:spcAft>
                          <a:spcPts val="300"/>
                        </a:spcAft>
                      </a:pPr>
                      <a:r>
                        <a:rPr lang="zh-CN" sz="1200" kern="100">
                          <a:effectLst/>
                        </a:rPr>
                        <a:t>分组合并</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a:effectLst/>
                        </a:rPr>
                        <a:t>是</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en-US" sz="1200" kern="100">
                          <a:effectLst/>
                        </a:rPr>
                        <a:t>10</a:t>
                      </a:r>
                      <a:endParaRPr lang="zh-CN" sz="1200" kern="100">
                        <a:effectLst/>
                        <a:latin typeface="Times New Roman"/>
                        <a:ea typeface="宋体"/>
                        <a:cs typeface="Times New Roman"/>
                      </a:endParaRPr>
                    </a:p>
                  </a:txBody>
                  <a:tcPr marL="68580" marR="68580" marT="0" marB="0"/>
                </a:tc>
                <a:tc>
                  <a:txBody>
                    <a:bodyPr/>
                    <a:lstStyle/>
                    <a:p>
                      <a:pPr algn="ctr">
                        <a:lnSpc>
                          <a:spcPts val="2000"/>
                        </a:lnSpc>
                        <a:spcBef>
                          <a:spcPts val="300"/>
                        </a:spcBef>
                        <a:spcAft>
                          <a:spcPts val="300"/>
                        </a:spcAft>
                      </a:pPr>
                      <a:r>
                        <a:rPr lang="zh-CN" sz="1200" kern="100" dirty="0">
                          <a:effectLst/>
                        </a:rPr>
                        <a:t>优秀</a:t>
                      </a:r>
                      <a:endParaRPr lang="zh-CN" sz="1200" kern="100" dirty="0">
                        <a:effectLst/>
                        <a:latin typeface="Times New Roman"/>
                        <a:ea typeface="宋体"/>
                        <a:cs typeface="Times New Roman"/>
                      </a:endParaRPr>
                    </a:p>
                  </a:txBody>
                  <a:tcPr marL="68580" marR="68580" marT="0" marB="0"/>
                </a:tc>
              </a:tr>
            </a:tbl>
          </a:graphicData>
        </a:graphic>
      </p:graphicFrame>
      <p:sp>
        <p:nvSpPr>
          <p:cNvPr id="2" name="矩形 1"/>
          <p:cNvSpPr/>
          <p:nvPr/>
        </p:nvSpPr>
        <p:spPr>
          <a:xfrm>
            <a:off x="2484438" y="1766888"/>
            <a:ext cx="4338637" cy="369887"/>
          </a:xfrm>
          <a:prstGeom prst="rect">
            <a:avLst/>
          </a:prstGeom>
        </p:spPr>
        <p:txBody>
          <a:bodyPr wrap="none">
            <a:spAutoFit/>
          </a:bodyPr>
          <a:lstStyle/>
          <a:p>
            <a:pPr>
              <a:defRPr/>
            </a:pPr>
            <a:r>
              <a:rPr lang="zh-CN" altLang="en-US" dirty="0">
                <a:latin typeface="+mj-ea"/>
                <a:ea typeface="+mj-ea"/>
              </a:rPr>
              <a:t>表</a:t>
            </a:r>
            <a:r>
              <a:rPr lang="en-US" altLang="zh-CN" dirty="0">
                <a:latin typeface="+mj-ea"/>
                <a:ea typeface="+mj-ea"/>
              </a:rPr>
              <a:t>1 </a:t>
            </a:r>
            <a:r>
              <a:rPr lang="zh-CN" altLang="en-US" dirty="0">
                <a:latin typeface="+mj-ea"/>
                <a:ea typeface="+mj-ea"/>
              </a:rPr>
              <a:t>目前流行的似物性采样算法性能对比</a:t>
            </a:r>
          </a:p>
        </p:txBody>
      </p:sp>
    </p:spTree>
    <p:extLst>
      <p:ext uri="{BB962C8B-B14F-4D97-AF65-F5344CB8AC3E}">
        <p14:creationId xmlns:p14="http://schemas.microsoft.com/office/powerpoint/2010/main" val="122554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285750" y="274638"/>
            <a:ext cx="8643938" cy="1368425"/>
          </a:xfrm>
        </p:spPr>
        <p:txBody>
          <a:bodyPr/>
          <a:lstStyle/>
          <a:p>
            <a:pPr algn="ctr"/>
            <a:r>
              <a:rPr lang="zh-CN" altLang="en-US" sz="3600" dirty="0">
                <a:latin typeface="华文新魏" pitchFamily="2" charset="-122"/>
                <a:ea typeface="华文新魏" pitchFamily="2" charset="-122"/>
              </a:rPr>
              <a:t>似物性采样研究现状及方法</a:t>
            </a:r>
            <a:endParaRPr lang="en-US" altLang="zh-CN" sz="3600" dirty="0" smtClean="0">
              <a:latin typeface="华文新魏" pitchFamily="2" charset="-122"/>
              <a:ea typeface="华文新魏" pitchFamily="2" charset="-122"/>
            </a:endParaRPr>
          </a:p>
        </p:txBody>
      </p:sp>
      <p:sp>
        <p:nvSpPr>
          <p:cNvPr id="3" name="内容占位符 2"/>
          <p:cNvSpPr>
            <a:spLocks noGrp="1"/>
          </p:cNvSpPr>
          <p:nvPr>
            <p:ph idx="1"/>
          </p:nvPr>
        </p:nvSpPr>
        <p:spPr>
          <a:xfrm>
            <a:off x="428625" y="1739032"/>
            <a:ext cx="8229600" cy="4786312"/>
          </a:xfrm>
        </p:spPr>
        <p:txBody>
          <a:bodyPr>
            <a:normAutofit/>
          </a:bodyPr>
          <a:lstStyle/>
          <a:p>
            <a:pPr eaLnBrk="1" hangingPunct="1">
              <a:buFont typeface="Wingdings" pitchFamily="2" charset="2"/>
              <a:buNone/>
              <a:defRPr/>
            </a:pPr>
            <a:r>
              <a:rPr lang="zh-CN" altLang="en-US" sz="2400" dirty="0" smtClean="0">
                <a:latin typeface="Adobe 楷体 Std R" pitchFamily="18" charset="-122"/>
                <a:ea typeface="Adobe 楷体 Std R" pitchFamily="18" charset="-122"/>
                <a:cs typeface="+mn-cs"/>
              </a:rPr>
              <a:t>目前基于</a:t>
            </a:r>
            <a:r>
              <a:rPr lang="en-US" altLang="zh-CN" sz="2400" dirty="0" smtClean="0">
                <a:latin typeface="Adobe 楷体 Std R" pitchFamily="18" charset="-122"/>
                <a:ea typeface="Adobe 楷体 Std R" pitchFamily="18" charset="-122"/>
                <a:cs typeface="+mn-cs"/>
              </a:rPr>
              <a:t>RGB</a:t>
            </a:r>
            <a:r>
              <a:rPr lang="zh-CN" altLang="en-US" sz="2400" dirty="0" smtClean="0">
                <a:latin typeface="Adobe 楷体 Std R" pitchFamily="18" charset="-122"/>
                <a:ea typeface="Adobe 楷体 Std R" pitchFamily="18" charset="-122"/>
                <a:cs typeface="+mn-cs"/>
              </a:rPr>
              <a:t>图像的似物性采样研究</a:t>
            </a:r>
            <a:endParaRPr lang="en-US" altLang="zh-CN" sz="2400" dirty="0" smtClean="0">
              <a:latin typeface="Adobe 楷体 Std R" pitchFamily="18" charset="-122"/>
              <a:ea typeface="Adobe 楷体 Std R" pitchFamily="18" charset="-122"/>
              <a:cs typeface="+mn-cs"/>
            </a:endParaRPr>
          </a:p>
          <a:p>
            <a:pPr marL="274320" lvl="1" indent="-274320" eaLnBrk="1" hangingPunct="1">
              <a:buClr>
                <a:srgbClr val="FF0000"/>
              </a:buClr>
              <a:buSzPct val="80000"/>
              <a:buFont typeface="Wingdings" pitchFamily="2" charset="2"/>
              <a:buNone/>
              <a:defRPr/>
            </a:pPr>
            <a:endParaRPr lang="en-US" sz="2500" dirty="0" smtClean="0">
              <a:ea typeface="Arial Unicode MS" pitchFamily="34" charset="-122"/>
              <a:cs typeface="Times New Roman" pitchFamily="18" charset="0"/>
            </a:endParaRPr>
          </a:p>
          <a:p>
            <a:pPr indent="342900" eaLnBrk="1" hangingPunct="1">
              <a:buFont typeface="Wingdings" pitchFamily="2" charset="2"/>
              <a:buNone/>
              <a:defRPr/>
            </a:pPr>
            <a:endParaRPr lang="zh-CN" altLang="en-US" sz="2400" dirty="0" smtClean="0">
              <a:latin typeface="楷体" pitchFamily="49" charset="-122"/>
              <a:ea typeface="楷体" pitchFamily="49" charset="-122"/>
              <a:cs typeface="+mn-cs"/>
            </a:endParaRPr>
          </a:p>
          <a:p>
            <a:pPr eaLnBrk="1" hangingPunct="1">
              <a:defRPr/>
            </a:pPr>
            <a:endParaRPr lang="en-US" altLang="zh-CN" sz="2800" dirty="0" smtClean="0">
              <a:latin typeface="楷体" pitchFamily="49" charset="-122"/>
              <a:ea typeface="楷体" pitchFamily="49" charset="-122"/>
              <a:cs typeface="+mn-cs"/>
            </a:endParaRPr>
          </a:p>
          <a:p>
            <a:pPr indent="342900" eaLnBrk="1" hangingPunct="1">
              <a:buFont typeface="Wingdings" pitchFamily="2" charset="2"/>
              <a:buNone/>
              <a:defRPr/>
            </a:pPr>
            <a:endParaRPr lang="zh-CN" altLang="en-US" sz="2800" dirty="0">
              <a:cs typeface="+mn-cs"/>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703513"/>
            <a:ext cx="3490912"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46363"/>
            <a:ext cx="43195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500438"/>
            <a:ext cx="4319587"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TextBox 1"/>
          <p:cNvSpPr txBox="1">
            <a:spLocks noChangeArrowheads="1"/>
          </p:cNvSpPr>
          <p:nvPr/>
        </p:nvSpPr>
        <p:spPr bwMode="auto">
          <a:xfrm>
            <a:off x="1619250" y="5476875"/>
            <a:ext cx="2262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楷体_GB2312"/>
                <a:cs typeface="楷体_GB2312"/>
              </a:defRPr>
            </a:lvl1pPr>
            <a:lvl2pPr marL="742950" indent="-285750" eaLnBrk="0" hangingPunct="0">
              <a:defRPr>
                <a:solidFill>
                  <a:schemeClr val="tx1"/>
                </a:solidFill>
                <a:latin typeface="Times New Roman" pitchFamily="18" charset="0"/>
                <a:ea typeface="楷体_GB2312"/>
                <a:cs typeface="楷体_GB2312"/>
              </a:defRPr>
            </a:lvl2pPr>
            <a:lvl3pPr marL="1143000" indent="-228600" eaLnBrk="0" hangingPunct="0">
              <a:defRPr>
                <a:solidFill>
                  <a:schemeClr val="tx1"/>
                </a:solidFill>
                <a:latin typeface="Times New Roman" pitchFamily="18" charset="0"/>
                <a:ea typeface="楷体_GB2312"/>
                <a:cs typeface="楷体_GB2312"/>
              </a:defRPr>
            </a:lvl3pPr>
            <a:lvl4pPr marL="1600200" indent="-228600" eaLnBrk="0" hangingPunct="0">
              <a:defRPr>
                <a:solidFill>
                  <a:schemeClr val="tx1"/>
                </a:solidFill>
                <a:latin typeface="Times New Roman" pitchFamily="18" charset="0"/>
                <a:ea typeface="楷体_GB2312"/>
                <a:cs typeface="楷体_GB2312"/>
              </a:defRPr>
            </a:lvl4pPr>
            <a:lvl5pPr marL="2057400" indent="-228600" eaLnBrk="0" hangingPunct="0">
              <a:defRPr>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a:solidFill>
                  <a:schemeClr val="tx1"/>
                </a:solidFill>
                <a:latin typeface="Times New Roman" pitchFamily="18" charset="0"/>
                <a:ea typeface="楷体_GB2312"/>
                <a:cs typeface="楷体_GB2312"/>
              </a:defRPr>
            </a:lvl9pPr>
          </a:lstStyle>
          <a:p>
            <a:pPr eaLnBrk="1" hangingPunct="1"/>
            <a:r>
              <a:rPr lang="zh-CN" altLang="en-US">
                <a:latin typeface="黑体" pitchFamily="49" charset="-122"/>
                <a:ea typeface="黑体" pitchFamily="49" charset="-122"/>
              </a:rPr>
              <a:t>基于窗口评分的方法</a:t>
            </a:r>
          </a:p>
        </p:txBody>
      </p:sp>
      <p:sp>
        <p:nvSpPr>
          <p:cNvPr id="10248" name="TextBox 7"/>
          <p:cNvSpPr txBox="1">
            <a:spLocks noChangeArrowheads="1"/>
          </p:cNvSpPr>
          <p:nvPr/>
        </p:nvSpPr>
        <p:spPr bwMode="auto">
          <a:xfrm>
            <a:off x="5724525" y="5476875"/>
            <a:ext cx="2262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楷体_GB2312"/>
                <a:cs typeface="楷体_GB2312"/>
              </a:defRPr>
            </a:lvl1pPr>
            <a:lvl2pPr marL="742950" indent="-285750" eaLnBrk="0" hangingPunct="0">
              <a:defRPr>
                <a:solidFill>
                  <a:schemeClr val="tx1"/>
                </a:solidFill>
                <a:latin typeface="Times New Roman" pitchFamily="18" charset="0"/>
                <a:ea typeface="楷体_GB2312"/>
                <a:cs typeface="楷体_GB2312"/>
              </a:defRPr>
            </a:lvl2pPr>
            <a:lvl3pPr marL="1143000" indent="-228600" eaLnBrk="0" hangingPunct="0">
              <a:defRPr>
                <a:solidFill>
                  <a:schemeClr val="tx1"/>
                </a:solidFill>
                <a:latin typeface="Times New Roman" pitchFamily="18" charset="0"/>
                <a:ea typeface="楷体_GB2312"/>
                <a:cs typeface="楷体_GB2312"/>
              </a:defRPr>
            </a:lvl3pPr>
            <a:lvl4pPr marL="1600200" indent="-228600" eaLnBrk="0" hangingPunct="0">
              <a:defRPr>
                <a:solidFill>
                  <a:schemeClr val="tx1"/>
                </a:solidFill>
                <a:latin typeface="Times New Roman" pitchFamily="18" charset="0"/>
                <a:ea typeface="楷体_GB2312"/>
                <a:cs typeface="楷体_GB2312"/>
              </a:defRPr>
            </a:lvl4pPr>
            <a:lvl5pPr marL="2057400" indent="-228600" eaLnBrk="0" hangingPunct="0">
              <a:defRPr>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a:solidFill>
                  <a:schemeClr val="tx1"/>
                </a:solidFill>
                <a:latin typeface="Times New Roman" pitchFamily="18" charset="0"/>
                <a:ea typeface="楷体_GB2312"/>
                <a:cs typeface="楷体_GB2312"/>
              </a:defRPr>
            </a:lvl9pPr>
          </a:lstStyle>
          <a:p>
            <a:pPr eaLnBrk="1" hangingPunct="1"/>
            <a:r>
              <a:rPr lang="zh-CN" altLang="en-US">
                <a:latin typeface="黑体" pitchFamily="49" charset="-122"/>
                <a:ea typeface="黑体" pitchFamily="49" charset="-122"/>
              </a:rPr>
              <a:t>基于分组合并的方法</a:t>
            </a:r>
          </a:p>
        </p:txBody>
      </p:sp>
    </p:spTree>
    <p:extLst>
      <p:ext uri="{BB962C8B-B14F-4D97-AF65-F5344CB8AC3E}">
        <p14:creationId xmlns:p14="http://schemas.microsoft.com/office/powerpoint/2010/main" val="218293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285750" y="274638"/>
            <a:ext cx="8643938" cy="1368425"/>
          </a:xfrm>
        </p:spPr>
        <p:txBody>
          <a:bodyPr/>
          <a:lstStyle/>
          <a:p>
            <a:pPr algn="ctr" eaLnBrk="1" hangingPunct="1"/>
            <a:r>
              <a:rPr lang="zh-CN" altLang="en-US" sz="3600" dirty="0" smtClean="0">
                <a:latin typeface="华文新魏" pitchFamily="2" charset="-122"/>
                <a:ea typeface="华文新魏" pitchFamily="2" charset="-122"/>
              </a:rPr>
              <a:t>似物性采样</a:t>
            </a:r>
            <a:r>
              <a:rPr lang="en-US" altLang="zh-CN" sz="3600" dirty="0" err="1" smtClean="0">
                <a:latin typeface="华文新魏" pitchFamily="2" charset="-122"/>
                <a:ea typeface="华文新魏" pitchFamily="2" charset="-122"/>
              </a:rPr>
              <a:t>vs</a:t>
            </a:r>
            <a:r>
              <a:rPr lang="zh-CN" altLang="en-US" sz="3600" dirty="0" smtClean="0">
                <a:latin typeface="华文新魏" pitchFamily="2" charset="-122"/>
                <a:ea typeface="华文新魏" pitchFamily="2" charset="-122"/>
              </a:rPr>
              <a:t>滑动窗口搜索</a:t>
            </a:r>
            <a:endParaRPr lang="en-US" altLang="zh-CN" sz="3600" dirty="0" smtClean="0">
              <a:latin typeface="华文新魏" pitchFamily="2" charset="-122"/>
              <a:ea typeface="华文新魏" pitchFamily="2" charset="-122"/>
            </a:endParaRPr>
          </a:p>
        </p:txBody>
      </p:sp>
      <p:pic>
        <p:nvPicPr>
          <p:cNvPr id="717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556125"/>
            <a:ext cx="62769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9" y="1700808"/>
            <a:ext cx="9129911" cy="282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387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285750" y="274638"/>
            <a:ext cx="8643938" cy="1368425"/>
          </a:xfrm>
        </p:spPr>
        <p:txBody>
          <a:bodyPr/>
          <a:lstStyle/>
          <a:p>
            <a:pPr algn="ctr" eaLnBrk="1" hangingPunct="1"/>
            <a:r>
              <a:rPr lang="zh-CN" altLang="en-US" sz="3600" dirty="0" smtClean="0">
                <a:latin typeface="华文新魏" pitchFamily="2" charset="-122"/>
                <a:ea typeface="华文新魏" pitchFamily="2" charset="-122"/>
              </a:rPr>
              <a:t>似物性采样在目标识别中的作用</a:t>
            </a:r>
            <a:endParaRPr lang="en-US" altLang="zh-CN" sz="3600" dirty="0" smtClean="0">
              <a:latin typeface="华文新魏" pitchFamily="2" charset="-122"/>
              <a:ea typeface="华文新魏" pitchFamily="2" charset="-122"/>
            </a:endParaRPr>
          </a:p>
        </p:txBody>
      </p:sp>
      <p:sp>
        <p:nvSpPr>
          <p:cNvPr id="8196" name="矩形 3"/>
          <p:cNvSpPr>
            <a:spLocks noChangeArrowheads="1"/>
          </p:cNvSpPr>
          <p:nvPr/>
        </p:nvSpPr>
        <p:spPr bwMode="auto">
          <a:xfrm>
            <a:off x="695325" y="4941888"/>
            <a:ext cx="77041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nSpc>
                <a:spcPts val="3000"/>
              </a:lnSpc>
            </a:pPr>
            <a:r>
              <a:rPr lang="en-US" altLang="zh-CN">
                <a:latin typeface="黑体" pitchFamily="49" charset="-122"/>
                <a:ea typeface="黑体" pitchFamily="49" charset="-122"/>
              </a:rPr>
              <a:t>R-CNN</a:t>
            </a:r>
            <a:r>
              <a:rPr lang="zh-CN" altLang="en-US">
                <a:latin typeface="黑体" pitchFamily="49" charset="-122"/>
                <a:ea typeface="黑体" pitchFamily="49" charset="-122"/>
              </a:rPr>
              <a:t>分类器在</a:t>
            </a:r>
            <a:r>
              <a:rPr lang="en-US" altLang="zh-CN">
                <a:latin typeface="黑体" pitchFamily="49" charset="-122"/>
                <a:ea typeface="黑体" pitchFamily="49" charset="-122"/>
              </a:rPr>
              <a:t>PASCAL VOC 2007</a:t>
            </a:r>
            <a:r>
              <a:rPr lang="zh-CN" altLang="en-US">
                <a:latin typeface="黑体" pitchFamily="49" charset="-122"/>
                <a:ea typeface="黑体" pitchFamily="49" charset="-122"/>
              </a:rPr>
              <a:t>目标识别数据集中，应用不同似物性采样算法下的识别精度。</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5" y="1062037"/>
            <a:ext cx="80962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68958"/>
            <a:ext cx="8388424" cy="282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91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Times New Roman" pitchFamily="18" charset="0"/>
                <a:cs typeface="Times New Roman" pitchFamily="18" charset="0"/>
              </a:rPr>
              <a:t>What is Saliency map?</a:t>
            </a:r>
            <a:endParaRPr lang="zh-CN" altLang="en-US" b="1" dirty="0"/>
          </a:p>
        </p:txBody>
      </p:sp>
      <p:sp>
        <p:nvSpPr>
          <p:cNvPr id="3" name="内容占位符 2"/>
          <p:cNvSpPr>
            <a:spLocks noGrp="1"/>
          </p:cNvSpPr>
          <p:nvPr>
            <p:ph sz="quarter" idx="1"/>
          </p:nvPr>
        </p:nvSpPr>
        <p:spPr/>
        <p:txBody>
          <a:bodyPr/>
          <a:lstStyle/>
          <a:p>
            <a:r>
              <a:rPr lang="en-US" altLang="zh-CN" dirty="0" smtClean="0">
                <a:latin typeface="Times New Roman" pitchFamily="18" charset="0"/>
                <a:cs typeface="Times New Roman" pitchFamily="18" charset="0"/>
              </a:rPr>
              <a:t>The </a:t>
            </a:r>
            <a:r>
              <a:rPr lang="en-US" altLang="zh-CN" b="1" dirty="0" smtClean="0">
                <a:latin typeface="Times New Roman" pitchFamily="18" charset="0"/>
                <a:cs typeface="Times New Roman" pitchFamily="18" charset="0"/>
              </a:rPr>
              <a:t>Saliency Map</a:t>
            </a:r>
            <a:r>
              <a:rPr lang="en-US" altLang="zh-CN" dirty="0" smtClean="0">
                <a:latin typeface="Times New Roman" pitchFamily="18" charset="0"/>
                <a:cs typeface="Times New Roman" pitchFamily="18" charset="0"/>
              </a:rPr>
              <a:t> is a topographically arranged map that represents visual saliency of a corresponding visual scene.</a:t>
            </a:r>
            <a:endParaRPr lang="zh-CN" altLang="en-US" dirty="0">
              <a:latin typeface="Times New Roman" pitchFamily="18" charset="0"/>
              <a:cs typeface="Times New Roman" pitchFamily="18" charset="0"/>
            </a:endParaRPr>
          </a:p>
        </p:txBody>
      </p:sp>
      <p:pic>
        <p:nvPicPr>
          <p:cNvPr id="4" name="图片 3" descr="Beach.gif"/>
          <p:cNvPicPr>
            <a:picLocks noChangeAspect="1"/>
          </p:cNvPicPr>
          <p:nvPr/>
        </p:nvPicPr>
        <p:blipFill>
          <a:blip r:embed="rId2" cstate="print"/>
          <a:srcRect r="13061"/>
          <a:stretch>
            <a:fillRect/>
          </a:stretch>
        </p:blipFill>
        <p:spPr>
          <a:xfrm>
            <a:off x="1331640" y="3068960"/>
            <a:ext cx="6624736" cy="2362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50000"/>
              </a:lnSpc>
            </a:pPr>
            <a:r>
              <a:rPr lang="en-US" altLang="zh-CN" b="1" dirty="0" smtClean="0">
                <a:latin typeface="Times New Roman" pitchFamily="18" charset="0"/>
                <a:cs typeface="Times New Roman" pitchFamily="18" charset="0"/>
              </a:rPr>
              <a:t>How to detect Saliency map?</a:t>
            </a:r>
          </a:p>
        </p:txBody>
      </p:sp>
      <p:sp>
        <p:nvSpPr>
          <p:cNvPr id="3" name="内容占位符 2"/>
          <p:cNvSpPr>
            <a:spLocks noGrp="1"/>
          </p:cNvSpPr>
          <p:nvPr>
            <p:ph sz="quarter" idx="1"/>
          </p:nvPr>
        </p:nvSpPr>
        <p:spPr/>
        <p:txBody>
          <a:bodyPr/>
          <a:lstStyle/>
          <a:p>
            <a:pPr>
              <a:defRPr/>
            </a:pPr>
            <a:r>
              <a:rPr lang="en-US" altLang="zh-TW" sz="2800" dirty="0" err="1" smtClean="0">
                <a:latin typeface="Times New Roman" pitchFamily="18" charset="0"/>
                <a:cs typeface="Times New Roman" pitchFamily="18" charset="0"/>
              </a:rPr>
              <a:t>Butto</a:t>
            </a:r>
            <a:r>
              <a:rPr lang="en-US" altLang="zh-CN" sz="2800" dirty="0" err="1" smtClean="0">
                <a:latin typeface="Times New Roman" pitchFamily="18" charset="0"/>
                <a:cs typeface="Times New Roman" pitchFamily="18" charset="0"/>
              </a:rPr>
              <a:t>m</a:t>
            </a:r>
            <a:r>
              <a:rPr lang="en-US" altLang="zh-TW" sz="2800" dirty="0" smtClean="0">
                <a:latin typeface="Times New Roman" pitchFamily="18" charset="0"/>
                <a:cs typeface="Times New Roman" pitchFamily="18" charset="0"/>
              </a:rPr>
              <a:t>-up approach</a:t>
            </a:r>
          </a:p>
          <a:p>
            <a:pPr lvl="1">
              <a:defRPr/>
            </a:pPr>
            <a:r>
              <a:rPr lang="en-US" altLang="zh-TW" dirty="0" smtClean="0">
                <a:latin typeface="Times New Roman" pitchFamily="18" charset="0"/>
                <a:cs typeface="Times New Roman" pitchFamily="18" charset="0"/>
              </a:rPr>
              <a:t>L. </a:t>
            </a:r>
            <a:r>
              <a:rPr lang="en-US" altLang="zh-TW" dirty="0" err="1" smtClean="0">
                <a:latin typeface="Times New Roman" pitchFamily="18" charset="0"/>
                <a:cs typeface="Times New Roman" pitchFamily="18" charset="0"/>
              </a:rPr>
              <a:t>Itti’s</a:t>
            </a:r>
            <a:r>
              <a:rPr lang="en-US" altLang="zh-TW" dirty="0" smtClean="0">
                <a:latin typeface="Times New Roman" pitchFamily="18" charset="0"/>
                <a:cs typeface="Times New Roman" pitchFamily="18" charset="0"/>
              </a:rPr>
              <a:t> approach</a:t>
            </a:r>
          </a:p>
          <a:p>
            <a:pPr lvl="1">
              <a:defRPr/>
            </a:pPr>
            <a:r>
              <a:rPr lang="en-US" altLang="zh-TW" dirty="0" smtClean="0">
                <a:latin typeface="Times New Roman" pitchFamily="18" charset="0"/>
                <a:cs typeface="Times New Roman" pitchFamily="18" charset="0"/>
              </a:rPr>
              <a:t>Spectral Residual approach</a:t>
            </a:r>
          </a:p>
          <a:p>
            <a:pPr lvl="1">
              <a:defRPr/>
            </a:pPr>
            <a:r>
              <a:rPr lang="en-US" altLang="zh-TW" dirty="0" smtClean="0">
                <a:latin typeface="Times New Roman" pitchFamily="18" charset="0"/>
                <a:cs typeface="Times New Roman" pitchFamily="18" charset="0"/>
              </a:rPr>
              <a:t>Frequency-tuned approach</a:t>
            </a:r>
          </a:p>
          <a:p>
            <a:pPr lvl="1">
              <a:defRPr/>
            </a:pPr>
            <a:r>
              <a:rPr lang="en-US" altLang="zh-TW" dirty="0" smtClean="0">
                <a:latin typeface="Times New Roman" pitchFamily="18" charset="0"/>
                <a:cs typeface="Times New Roman" pitchFamily="18" charset="0"/>
              </a:rPr>
              <a:t>Global contrast based approach</a:t>
            </a:r>
          </a:p>
          <a:p>
            <a:pPr lvl="1">
              <a:defRPr/>
            </a:pPr>
            <a:endParaRPr lang="en-US" altLang="zh-TW" dirty="0" smtClean="0">
              <a:latin typeface="Times New Roman" pitchFamily="18" charset="0"/>
              <a:cs typeface="Times New Roman" pitchFamily="18" charset="0"/>
            </a:endParaRPr>
          </a:p>
          <a:p>
            <a:pPr>
              <a:defRPr/>
            </a:pPr>
            <a:r>
              <a:rPr lang="en-US" altLang="zh-TW" sz="2800" dirty="0" smtClean="0">
                <a:latin typeface="Times New Roman" pitchFamily="18" charset="0"/>
                <a:cs typeface="Times New Roman" pitchFamily="18" charset="0"/>
              </a:rPr>
              <a:t>Top-down approach</a:t>
            </a:r>
          </a:p>
          <a:p>
            <a:pPr lvl="1">
              <a:defRPr/>
            </a:pPr>
            <a:r>
              <a:rPr lang="en-US" altLang="zh-TW" dirty="0" smtClean="0">
                <a:latin typeface="Times New Roman" pitchFamily="18" charset="0"/>
                <a:cs typeface="Times New Roman" pitchFamily="18" charset="0"/>
              </a:rPr>
              <a:t>Context-aware </a:t>
            </a:r>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50000"/>
              </a:lnSpc>
            </a:pPr>
            <a:r>
              <a:rPr lang="en-US" altLang="zh-CN" b="1" dirty="0" smtClean="0">
                <a:latin typeface="Times New Roman" pitchFamily="18" charset="0"/>
                <a:cs typeface="Times New Roman" pitchFamily="18" charset="0"/>
              </a:rPr>
              <a:t>How to detect Saliency map?</a:t>
            </a:r>
          </a:p>
        </p:txBody>
      </p:sp>
      <p:sp>
        <p:nvSpPr>
          <p:cNvPr id="3" name="内容占位符 2"/>
          <p:cNvSpPr>
            <a:spLocks noGrp="1"/>
          </p:cNvSpPr>
          <p:nvPr>
            <p:ph sz="quarter" idx="1"/>
          </p:nvPr>
        </p:nvSpPr>
        <p:spPr/>
        <p:txBody>
          <a:bodyPr/>
          <a:lstStyle/>
          <a:p>
            <a:pPr>
              <a:defRPr/>
            </a:pPr>
            <a:r>
              <a:rPr lang="en-US" altLang="zh-TW" sz="2800" dirty="0" smtClean="0">
                <a:solidFill>
                  <a:srgbClr val="FF0000"/>
                </a:solidFill>
                <a:latin typeface="Times New Roman" pitchFamily="18" charset="0"/>
                <a:cs typeface="Times New Roman" pitchFamily="18" charset="0"/>
              </a:rPr>
              <a:t>Button-up approach</a:t>
            </a:r>
          </a:p>
          <a:p>
            <a:pPr lvl="1">
              <a:defRPr/>
            </a:pPr>
            <a:r>
              <a:rPr lang="en-US" altLang="zh-TW" dirty="0" smtClean="0">
                <a:latin typeface="Times New Roman" pitchFamily="18" charset="0"/>
                <a:cs typeface="Times New Roman" pitchFamily="18" charset="0"/>
              </a:rPr>
              <a:t>L. </a:t>
            </a:r>
            <a:r>
              <a:rPr lang="en-US" altLang="zh-TW" dirty="0" err="1" smtClean="0">
                <a:latin typeface="Times New Roman" pitchFamily="18" charset="0"/>
                <a:cs typeface="Times New Roman" pitchFamily="18" charset="0"/>
              </a:rPr>
              <a:t>Itti’s</a:t>
            </a:r>
            <a:r>
              <a:rPr lang="en-US" altLang="zh-TW" dirty="0" smtClean="0">
                <a:latin typeface="Times New Roman" pitchFamily="18" charset="0"/>
                <a:cs typeface="Times New Roman" pitchFamily="18" charset="0"/>
              </a:rPr>
              <a:t> approach</a:t>
            </a:r>
          </a:p>
          <a:p>
            <a:pPr lvl="1">
              <a:defRPr/>
            </a:pPr>
            <a:r>
              <a:rPr lang="en-US" altLang="zh-TW" dirty="0" smtClean="0">
                <a:latin typeface="Times New Roman" pitchFamily="18" charset="0"/>
                <a:cs typeface="Times New Roman" pitchFamily="18" charset="0"/>
              </a:rPr>
              <a:t>Spectral Residual approach</a:t>
            </a:r>
          </a:p>
          <a:p>
            <a:pPr lvl="1">
              <a:defRPr/>
            </a:pPr>
            <a:r>
              <a:rPr lang="en-US" altLang="zh-TW" dirty="0" smtClean="0">
                <a:latin typeface="Times New Roman" pitchFamily="18" charset="0"/>
                <a:cs typeface="Times New Roman" pitchFamily="18" charset="0"/>
              </a:rPr>
              <a:t>Frequency-tuned approach</a:t>
            </a:r>
          </a:p>
          <a:p>
            <a:pPr lvl="1">
              <a:defRPr/>
            </a:pPr>
            <a:r>
              <a:rPr lang="en-US" altLang="zh-TW" dirty="0" smtClean="0">
                <a:latin typeface="Times New Roman" pitchFamily="18" charset="0"/>
                <a:cs typeface="Times New Roman" pitchFamily="18" charset="0"/>
              </a:rPr>
              <a:t>Global contrast based approach</a:t>
            </a:r>
          </a:p>
          <a:p>
            <a:pPr lvl="1">
              <a:defRPr/>
            </a:pPr>
            <a:endParaRPr lang="en-US" altLang="zh-TW" dirty="0" smtClean="0">
              <a:latin typeface="Times New Roman" pitchFamily="18" charset="0"/>
              <a:cs typeface="Times New Roman" pitchFamily="18" charset="0"/>
            </a:endParaRPr>
          </a:p>
          <a:p>
            <a:pPr>
              <a:defRPr/>
            </a:pPr>
            <a:r>
              <a:rPr lang="en-US" altLang="zh-TW" sz="2800" dirty="0" smtClean="0">
                <a:latin typeface="Times New Roman" pitchFamily="18" charset="0"/>
                <a:cs typeface="Times New Roman" pitchFamily="18" charset="0"/>
              </a:rPr>
              <a:t>Top-down approach</a:t>
            </a:r>
          </a:p>
          <a:p>
            <a:pPr lvl="1">
              <a:defRPr/>
            </a:pPr>
            <a:r>
              <a:rPr lang="en-US" altLang="zh-TW" dirty="0" smtClean="0">
                <a:latin typeface="Times New Roman" pitchFamily="18" charset="0"/>
                <a:cs typeface="Times New Roman" pitchFamily="18" charset="0"/>
              </a:rPr>
              <a:t>Context-aware </a:t>
            </a:r>
          </a:p>
          <a:p>
            <a:endParaRPr lang="zh-CN"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18.4"/>
</p:tagLst>
</file>

<file path=ppt/tags/tag2.xml><?xml version="1.0" encoding="utf-8"?>
<p:tagLst xmlns:a="http://schemas.openxmlformats.org/drawingml/2006/main" xmlns:r="http://schemas.openxmlformats.org/officeDocument/2006/relationships" xmlns:p="http://schemas.openxmlformats.org/presentationml/2006/main">
  <p:tag name="TIMING" val="|13.5|5.3"/>
</p:tagLst>
</file>

<file path=ppt/tags/tag3.xml><?xml version="1.0" encoding="utf-8"?>
<p:tagLst xmlns:a="http://schemas.openxmlformats.org/drawingml/2006/main" xmlns:r="http://schemas.openxmlformats.org/officeDocument/2006/relationships" xmlns:p="http://schemas.openxmlformats.org/presentationml/2006/main">
  <p:tag name="TIMING" val="|13.5|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3521</TotalTime>
  <Words>2396</Words>
  <Application>Microsoft Office PowerPoint</Application>
  <PresentationFormat>全屏显示(4:3)</PresentationFormat>
  <Paragraphs>422</Paragraphs>
  <Slides>66</Slides>
  <Notes>15</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66</vt:i4>
      </vt:variant>
    </vt:vector>
  </HeadingPairs>
  <TitlesOfParts>
    <vt:vector size="69" baseType="lpstr">
      <vt:lpstr>平衡</vt:lpstr>
      <vt:lpstr>文档</vt:lpstr>
      <vt:lpstr>Equation</vt:lpstr>
      <vt:lpstr>第十二章 目标检测与识别</vt:lpstr>
      <vt:lpstr>12.1 视觉显著性与似物性采样</vt:lpstr>
      <vt:lpstr>内容</vt:lpstr>
      <vt:lpstr>什么是显著图？</vt:lpstr>
      <vt:lpstr>PowerPoint 演示文稿</vt:lpstr>
      <vt:lpstr>PowerPoint 演示文稿</vt:lpstr>
      <vt:lpstr>What is Saliency map?</vt:lpstr>
      <vt:lpstr>How to detect Saliency map?</vt:lpstr>
      <vt:lpstr>How to detect Saliency map?</vt:lpstr>
      <vt:lpstr>How to detect Saliency map?</vt:lpstr>
      <vt:lpstr>L. Itti’s approach (TPAMI,1998)</vt:lpstr>
      <vt:lpstr>Gaussian Pyramid</vt:lpstr>
      <vt:lpstr>Gabor Filter</vt:lpstr>
      <vt:lpstr>Gabor Filter</vt:lpstr>
      <vt:lpstr>L. Itti’s approach (TPAMI,1998)</vt:lpstr>
      <vt:lpstr>视觉神经结构</vt:lpstr>
      <vt:lpstr>同心圆感受野</vt:lpstr>
      <vt:lpstr>同心圆感受野</vt:lpstr>
      <vt:lpstr>感受野同心圆拮抗式模型</vt:lpstr>
      <vt:lpstr>同心圆感受野工作原理</vt:lpstr>
      <vt:lpstr>PowerPoint 演示文稿</vt:lpstr>
      <vt:lpstr>PowerPoint 演示文稿</vt:lpstr>
      <vt:lpstr>L. Itti’s approach (TPAMI,1998)</vt:lpstr>
      <vt:lpstr>Laplacian of Gaussian (LOG)</vt:lpstr>
      <vt:lpstr>Relations between DOG and LOG</vt:lpstr>
      <vt:lpstr>L. Itti’s approach (TPAMI,1998)</vt:lpstr>
      <vt:lpstr>L. Itti’s approach (TPAMI,1998)</vt:lpstr>
      <vt:lpstr>L. Itti’s approach (TPAMI,1998)</vt:lpstr>
      <vt:lpstr>L. Itti’s approach (TPAMI,1998)</vt:lpstr>
      <vt:lpstr>L. Itti’s approach (TPAMI,1998)</vt:lpstr>
      <vt:lpstr>How to detect Saliency map?</vt:lpstr>
      <vt:lpstr>Spectral Residual Approach(CVPR,2007)</vt:lpstr>
      <vt:lpstr>Spectral Residual Approach(CVPR,2007)</vt:lpstr>
      <vt:lpstr>Spectral Residual Approach(CVPR,2007)</vt:lpstr>
      <vt:lpstr>Spectral Residual Approach(CVPR,2007)</vt:lpstr>
      <vt:lpstr>Spectral Residual Approach(CVPR,2007)</vt:lpstr>
      <vt:lpstr>Spectral Residual Approach(CVPR,2007)</vt:lpstr>
      <vt:lpstr>PowerPoint 演示文稿</vt:lpstr>
      <vt:lpstr>How to detect Saliency map?</vt:lpstr>
      <vt:lpstr>Frequency-tuned (CVPR,2009)</vt:lpstr>
      <vt:lpstr>Frequency-tuned (CVPR,2009)</vt:lpstr>
      <vt:lpstr>Frequency-tuned (CVPR,2009)</vt:lpstr>
      <vt:lpstr>Frequency-tuned (CVPR,2009)</vt:lpstr>
      <vt:lpstr>Frequency-tuned (CVPR,2009)</vt:lpstr>
      <vt:lpstr>Frequency-tuned (CVPR,2009)</vt:lpstr>
      <vt:lpstr>How to detect Saliency map?</vt:lpstr>
      <vt:lpstr>PowerPoint 演示文稿</vt:lpstr>
      <vt:lpstr>PowerPoint 演示文稿</vt:lpstr>
      <vt:lpstr>Global contrast-based  (CVPR,2011)</vt:lpstr>
      <vt:lpstr>How to detect Saliency map?</vt:lpstr>
      <vt:lpstr>How to detect Saliency map?</vt:lpstr>
      <vt:lpstr>PowerPoint 演示文稿</vt:lpstr>
      <vt:lpstr>PowerPoint 演示文稿</vt:lpstr>
      <vt:lpstr>Context-Aware (CVPR,2010)</vt:lpstr>
      <vt:lpstr>Context-Aware (CVPR,2010)</vt:lpstr>
      <vt:lpstr>Context-Aware (CVPR,2010)</vt:lpstr>
      <vt:lpstr>Context-Aware (CVPR,2010)</vt:lpstr>
      <vt:lpstr>Context-Aware (CVPR,2010)</vt:lpstr>
      <vt:lpstr>似物性采样？</vt:lpstr>
      <vt:lpstr>Is bottom-up attention useful for object recognition? (CVPR,2004)</vt:lpstr>
      <vt:lpstr>Saliency-based Object Recognition in 3D Data (IROS,2004)</vt:lpstr>
      <vt:lpstr>Saliency-based Object Recognition in 3D Data (IROS,2004)</vt:lpstr>
      <vt:lpstr>似物性采样研究现状及方法</vt:lpstr>
      <vt:lpstr>似物性采样研究现状及方法</vt:lpstr>
      <vt:lpstr>似物性采样vs滑动窗口搜索</vt:lpstr>
      <vt:lpstr>似物性采样在目标识别中的作用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Saliency map and its applications</dc:title>
  <dc:creator>nbstar</dc:creator>
  <cp:lastModifiedBy>NTKO</cp:lastModifiedBy>
  <cp:revision>202</cp:revision>
  <dcterms:created xsi:type="dcterms:W3CDTF">2012-05-16T08:33:56Z</dcterms:created>
  <dcterms:modified xsi:type="dcterms:W3CDTF">2017-04-25T05:14:41Z</dcterms:modified>
</cp:coreProperties>
</file>