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7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6D8F-8AC4-1A44-9DE9-E6C6F6B37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Hans" dirty="0"/>
              <a:t>4</a:t>
            </a:r>
            <a:r>
              <a:rPr lang="zh-Hans" altLang="en-US" dirty="0"/>
              <a:t>、</a:t>
            </a:r>
            <a:r>
              <a:rPr lang="en-US" altLang="zh-Hans" dirty="0"/>
              <a:t>6</a:t>
            </a:r>
            <a:r>
              <a:rPr lang="zh-Hans" altLang="en-US" dirty="0"/>
              <a:t>、</a:t>
            </a:r>
            <a:r>
              <a:rPr lang="en-US" altLang="zh-Hans" dirty="0"/>
              <a:t>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82BE4-FD24-5B46-92F0-C44848AF6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俞天灿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8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A9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9850B-BE10-8348-948E-F22D9CAFCDB1}"/>
              </a:ext>
            </a:extLst>
          </p:cNvPr>
          <p:cNvSpPr txBox="1"/>
          <p:nvPr/>
        </p:nvSpPr>
        <p:spPr>
          <a:xfrm>
            <a:off x="1181328" y="131323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寄存器</a:t>
            </a:r>
            <a:r>
              <a:rPr lang="en-US" altLang="zh-CN" dirty="0"/>
              <a:t>-</a:t>
            </a:r>
            <a:r>
              <a:rPr lang="zh-CN" altLang="en-US" dirty="0"/>
              <a:t>存储器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C384F-8FE8-0E4B-A18E-D4B2977D4A29}"/>
              </a:ext>
            </a:extLst>
          </p:cNvPr>
          <p:cNvSpPr txBox="1"/>
          <p:nvPr/>
        </p:nvSpPr>
        <p:spPr>
          <a:xfrm>
            <a:off x="1141413" y="1935804"/>
            <a:ext cx="1521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Load</a:t>
            </a:r>
            <a:r>
              <a:rPr lang="zh-Hans" altLang="en-US" dirty="0"/>
              <a:t> </a:t>
            </a:r>
            <a:r>
              <a:rPr lang="en-US" altLang="zh-Hans" dirty="0"/>
              <a:t>r1,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</a:p>
          <a:p>
            <a:r>
              <a:rPr lang="en-US" altLang="zh-Hans" dirty="0"/>
              <a:t>Add</a:t>
            </a:r>
            <a:r>
              <a:rPr lang="zh-Hans" altLang="en-US" dirty="0"/>
              <a:t> </a:t>
            </a:r>
            <a:r>
              <a:rPr lang="en-US" altLang="zh-Hans" dirty="0"/>
              <a:t>r2,</a:t>
            </a:r>
            <a:r>
              <a:rPr lang="zh-Hans" altLang="en-US" dirty="0"/>
              <a:t> </a:t>
            </a:r>
            <a:r>
              <a:rPr lang="en-US" altLang="zh-Hans" dirty="0"/>
              <a:t>r1,</a:t>
            </a:r>
            <a:r>
              <a:rPr lang="zh-Hans" altLang="en-US" dirty="0"/>
              <a:t> </a:t>
            </a:r>
            <a:r>
              <a:rPr lang="en-US" altLang="zh-Hans" dirty="0"/>
              <a:t>B</a:t>
            </a:r>
          </a:p>
          <a:p>
            <a:r>
              <a:rPr lang="en-US" altLang="zh-Hans" dirty="0"/>
              <a:t>Store</a:t>
            </a:r>
            <a:r>
              <a:rPr lang="zh-Hans" altLang="en-US" dirty="0"/>
              <a:t> </a:t>
            </a:r>
            <a:r>
              <a:rPr lang="en-US" altLang="zh-Hans" dirty="0"/>
              <a:t>r3,</a:t>
            </a:r>
            <a:r>
              <a:rPr lang="zh-Hans" altLang="en-US" dirty="0"/>
              <a:t> </a:t>
            </a:r>
            <a:r>
              <a:rPr lang="en-US" altLang="zh-Hans" dirty="0"/>
              <a:t>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38475-4E3B-8D43-8BC9-61393F659BD6}"/>
              </a:ext>
            </a:extLst>
          </p:cNvPr>
          <p:cNvSpPr txBox="1"/>
          <p:nvPr/>
        </p:nvSpPr>
        <p:spPr>
          <a:xfrm>
            <a:off x="2821681" y="1939938"/>
            <a:ext cx="44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78</a:t>
            </a:r>
          </a:p>
          <a:p>
            <a:r>
              <a:rPr lang="en-US" altLang="zh-Hans" dirty="0"/>
              <a:t>84</a:t>
            </a:r>
          </a:p>
          <a:p>
            <a:r>
              <a:rPr lang="en-US" altLang="zh-Hans" dirty="0"/>
              <a:t>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173BF-3C20-C64E-9F81-8580A2669F6C}"/>
              </a:ext>
            </a:extLst>
          </p:cNvPr>
          <p:cNvSpPr txBox="1"/>
          <p:nvPr/>
        </p:nvSpPr>
        <p:spPr>
          <a:xfrm>
            <a:off x="4912467" y="875330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指令操作码</a:t>
            </a:r>
            <a:r>
              <a:rPr lang="en-US" altLang="zh-CN" dirty="0"/>
              <a:t>8</a:t>
            </a:r>
            <a:r>
              <a:rPr lang="zh-CN" altLang="en-US" dirty="0"/>
              <a:t>位</a:t>
            </a:r>
            <a:r>
              <a:rPr lang="zh-Hans" altLang="en-US" dirty="0"/>
              <a:t>，</a:t>
            </a:r>
            <a:r>
              <a:rPr lang="zh-CN" altLang="en-US" dirty="0"/>
              <a:t>存储器地址</a:t>
            </a:r>
            <a:r>
              <a:rPr lang="en-US" altLang="zh-CN" dirty="0"/>
              <a:t>6</a:t>
            </a:r>
            <a:r>
              <a:rPr lang="en-US" altLang="zh-Hans" dirty="0"/>
              <a:t>4</a:t>
            </a:r>
            <a:r>
              <a:rPr lang="zh-CN" altLang="en-US" dirty="0"/>
              <a:t>位，寄存器地址</a:t>
            </a:r>
            <a:r>
              <a:rPr lang="en-US" altLang="zh-CN" dirty="0"/>
              <a:t>6</a:t>
            </a:r>
            <a:r>
              <a:rPr lang="zh-CN" altLang="en-US" dirty="0"/>
              <a:t>位</a:t>
            </a:r>
            <a:endParaRPr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20926-1C4D-2646-BD73-B2A1F8B1BC3D}"/>
              </a:ext>
            </a:extLst>
          </p:cNvPr>
          <p:cNvSpPr txBox="1"/>
          <p:nvPr/>
        </p:nvSpPr>
        <p:spPr>
          <a:xfrm>
            <a:off x="4494179" y="224708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240bit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Hans" dirty="0"/>
              <a:t>6</a:t>
            </a:r>
            <a:r>
              <a:rPr lang="zh-Hans" altLang="en-US" dirty="0"/>
              <a:t>、</a:t>
            </a:r>
            <a:r>
              <a:rPr lang="en-US" altLang="zh-Hans" dirty="0"/>
              <a:t>7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C.7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FD6B6-D451-094D-B709-30B46DB21424}"/>
              </a:ext>
            </a:extLst>
          </p:cNvPr>
          <p:cNvSpPr txBox="1"/>
          <p:nvPr/>
        </p:nvSpPr>
        <p:spPr>
          <a:xfrm>
            <a:off x="1337310" y="1485900"/>
            <a:ext cx="43989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1</a:t>
            </a:r>
            <a:r>
              <a:rPr lang="zh-Hans" altLang="en-US" dirty="0"/>
              <a:t>、</a:t>
            </a:r>
            <a:endParaRPr lang="en-US" altLang="zh-Hans" dirty="0"/>
          </a:p>
          <a:p>
            <a:r>
              <a:rPr lang="en-US" dirty="0"/>
              <a:t>t5=(1+1/5)*1=1.2 ns</a:t>
            </a:r>
          </a:p>
          <a:p>
            <a:r>
              <a:rPr lang="en-US" dirty="0"/>
              <a:t>t12=0.6+3/8*0.6=0.825 ns</a:t>
            </a:r>
          </a:p>
          <a:p>
            <a:r>
              <a:rPr lang="zh-CN" altLang="en-US" dirty="0"/>
              <a:t>加速比</a:t>
            </a:r>
            <a:r>
              <a:rPr lang="en-US" altLang="zh-CN" dirty="0"/>
              <a:t>=1.2/0.825=1.4545454545454546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3A37A-199C-134C-8266-0BE55410B98A}"/>
              </a:ext>
            </a:extLst>
          </p:cNvPr>
          <p:cNvSpPr txBox="1"/>
          <p:nvPr/>
        </p:nvSpPr>
        <p:spPr>
          <a:xfrm>
            <a:off x="1337310" y="3749040"/>
            <a:ext cx="354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</a:t>
            </a:r>
            <a:r>
              <a:rPr lang="zh-Hans" altLang="en-US" dirty="0"/>
              <a:t>、</a:t>
            </a:r>
            <a:endParaRPr lang="en-US" altLang="zh-Hans" dirty="0"/>
          </a:p>
          <a:p>
            <a:r>
              <a:rPr lang="en-US" dirty="0"/>
              <a:t>cpi5=1+1/5</a:t>
            </a:r>
            <a:r>
              <a:rPr lang="en-US" i="1" dirty="0"/>
              <a:t>1+0.2</a:t>
            </a:r>
            <a:r>
              <a:rPr lang="en-US" dirty="0"/>
              <a:t>0.05*2=1.22</a:t>
            </a:r>
          </a:p>
          <a:p>
            <a:r>
              <a:rPr lang="en-US" dirty="0"/>
              <a:t>cpi12=1+3/8+0.2+0.05*5=1.425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5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Hans" dirty="0"/>
              <a:t>6</a:t>
            </a:r>
            <a:r>
              <a:rPr lang="zh-Hans" altLang="en-US" dirty="0"/>
              <a:t>、</a:t>
            </a:r>
            <a:r>
              <a:rPr lang="en-US" altLang="zh-Hans" dirty="0"/>
              <a:t>7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B.5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1D909-A6DD-9E4D-8CF4-56C7EDD53D10}"/>
              </a:ext>
            </a:extLst>
          </p:cNvPr>
          <p:cNvSpPr txBox="1"/>
          <p:nvPr/>
        </p:nvSpPr>
        <p:spPr>
          <a:xfrm>
            <a:off x="1714500" y="1165860"/>
            <a:ext cx="80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dirty="0"/>
              <a:t>“</a:t>
            </a:r>
            <a:r>
              <a:rPr lang="zh-CN" altLang="en-US" dirty="0"/>
              <a:t>消除了绝大多数写入操作的停顿，占总写入操作的</a:t>
            </a:r>
            <a:r>
              <a:rPr lang="en-US" altLang="zh-CN" dirty="0"/>
              <a:t>9</a:t>
            </a:r>
            <a:r>
              <a:rPr lang="en-US" altLang="zh-Hans" dirty="0"/>
              <a:t>5%</a:t>
            </a:r>
            <a:r>
              <a:rPr lang="zh-Hans" altLang="en-US" dirty="0"/>
              <a:t>”</a:t>
            </a:r>
            <a:r>
              <a:rPr lang="zh-CN" altLang="en-US" dirty="0"/>
              <a:t>这句话可能有歧义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5CACF-B5A0-2843-973B-BCC66AD46688}"/>
              </a:ext>
            </a:extLst>
          </p:cNvPr>
          <p:cNvSpPr txBox="1"/>
          <p:nvPr/>
        </p:nvSpPr>
        <p:spPr>
          <a:xfrm>
            <a:off x="1543050" y="188595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zh-CN" altLang="en-US" dirty="0"/>
              <a:t>缓存、</a:t>
            </a:r>
            <a:r>
              <a:rPr lang="en-US" altLang="zh-CN" dirty="0"/>
              <a:t>D</a:t>
            </a:r>
            <a:r>
              <a:rPr lang="zh-CN" altLang="en-US" dirty="0"/>
              <a:t>缓存的命中代价为</a:t>
            </a:r>
            <a:r>
              <a:rPr lang="en-US" altLang="zh-CN" dirty="0"/>
              <a:t>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0B3C95-B80A-E747-9B17-70FC8E699C3F}"/>
                  </a:ext>
                </a:extLst>
              </p:cNvPr>
              <p:cNvSpPr txBox="1"/>
              <p:nvPr/>
            </p:nvSpPr>
            <p:spPr>
              <a:xfrm>
                <a:off x="1543050" y="2743200"/>
                <a:ext cx="3935693" cy="889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zh-CN" altLang="en-US" dirty="0"/>
                  <a:t>缓存的缺失代价</a:t>
                </a:r>
                <a:r>
                  <a:rPr lang="zh-Hans" altLang="en-US" dirty="0"/>
                  <a:t>（</a:t>
                </a:r>
                <a:r>
                  <a:rPr lang="zh-CN" altLang="en-US" dirty="0"/>
                  <a:t>假设在</a:t>
                </a:r>
                <a:r>
                  <a:rPr lang="en-US" altLang="zh-CN" dirty="0"/>
                  <a:t>L</a:t>
                </a:r>
                <a:r>
                  <a:rPr lang="en-US" altLang="zh-Hans" dirty="0"/>
                  <a:t>2</a:t>
                </a:r>
                <a:r>
                  <a:rPr lang="zh-CN" altLang="en-US" dirty="0"/>
                  <a:t>中命中）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15+</m:t>
                      </m:r>
                      <m:f>
                        <m:f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×8×1000000000</m:t>
                          </m:r>
                        </m:num>
                        <m:den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×266000000</m:t>
                          </m:r>
                        </m:den>
                      </m:f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=22.52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0B3C95-B80A-E747-9B17-70FC8E699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2743200"/>
                <a:ext cx="3935693" cy="889731"/>
              </a:xfrm>
              <a:prstGeom prst="rect">
                <a:avLst/>
              </a:prstGeom>
              <a:blipFill>
                <a:blip r:embed="rId2"/>
                <a:stretch>
                  <a:fillRect l="-1290" t="-5714" r="-32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28973-1A25-324A-AA9F-CC61370FC2EC}"/>
                  </a:ext>
                </a:extLst>
              </p:cNvPr>
              <p:cNvSpPr txBox="1"/>
              <p:nvPr/>
            </p:nvSpPr>
            <p:spPr>
              <a:xfrm>
                <a:off x="1543050" y="3855720"/>
                <a:ext cx="4054315" cy="889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D</a:t>
                </a:r>
                <a:r>
                  <a:rPr lang="zh-CN" altLang="en-US" dirty="0"/>
                  <a:t>缓存的缺失代价</a:t>
                </a:r>
                <a:r>
                  <a:rPr lang="zh-Hans" altLang="en-US" dirty="0"/>
                  <a:t>（</a:t>
                </a:r>
                <a:r>
                  <a:rPr lang="zh-CN" altLang="en-US" dirty="0"/>
                  <a:t>假设在</a:t>
                </a:r>
                <a:r>
                  <a:rPr lang="en-US" altLang="zh-CN" dirty="0"/>
                  <a:t>L</a:t>
                </a:r>
                <a:r>
                  <a:rPr lang="en-US" altLang="zh-Hans" dirty="0"/>
                  <a:t>2</a:t>
                </a:r>
                <a:r>
                  <a:rPr lang="zh-CN" altLang="en-US" dirty="0"/>
                  <a:t>中命中）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15+</m:t>
                      </m:r>
                      <m:f>
                        <m:f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×8×1000000000</m:t>
                          </m:r>
                        </m:num>
                        <m:den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×266000000</m:t>
                          </m:r>
                        </m:den>
                      </m:f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=18.76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28973-1A25-324A-AA9F-CC61370F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855720"/>
                <a:ext cx="4054315" cy="889731"/>
              </a:xfrm>
              <a:prstGeom prst="rect">
                <a:avLst/>
              </a:prstGeom>
              <a:blipFill>
                <a:blip r:embed="rId3"/>
                <a:stretch>
                  <a:fillRect l="-1250" t="-4225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D20F81-E43F-0743-A012-A26E57DCC414}"/>
                  </a:ext>
                </a:extLst>
              </p:cNvPr>
              <p:cNvSpPr txBox="1"/>
              <p:nvPr/>
            </p:nvSpPr>
            <p:spPr>
              <a:xfrm>
                <a:off x="1543049" y="4968240"/>
                <a:ext cx="4345228" cy="889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L</a:t>
                </a:r>
                <a:r>
                  <a:rPr lang="en-US" altLang="zh-Hans" dirty="0"/>
                  <a:t>2</a:t>
                </a:r>
                <a:r>
                  <a:rPr lang="zh-CN" altLang="en-US" dirty="0"/>
                  <a:t>缓存的缺失代价</a:t>
                </a:r>
                <a:r>
                  <a:rPr lang="zh-Hans" altLang="en-US" dirty="0"/>
                  <a:t>（</a:t>
                </a:r>
                <a:r>
                  <a:rPr lang="zh-CN" altLang="en-US" dirty="0"/>
                  <a:t>假设在内存中命中）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60+</m:t>
                      </m:r>
                      <m:f>
                        <m:f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×8×1000000000</m:t>
                          </m:r>
                        </m:num>
                        <m:den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×133000000</m:t>
                          </m:r>
                        </m:den>
                      </m:f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=90.08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D20F81-E43F-0743-A012-A26E57DCC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49" y="4968240"/>
                <a:ext cx="4345228" cy="889731"/>
              </a:xfrm>
              <a:prstGeom prst="rect">
                <a:avLst/>
              </a:prstGeom>
              <a:blipFill>
                <a:blip r:embed="rId4"/>
                <a:stretch>
                  <a:fillRect l="-872" t="-4225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9435B-96A4-9D4F-BE19-1703DC107CCE}"/>
                  </a:ext>
                </a:extLst>
              </p:cNvPr>
              <p:cNvSpPr txBox="1"/>
              <p:nvPr/>
            </p:nvSpPr>
            <p:spPr>
              <a:xfrm>
                <a:off x="6040468" y="1447900"/>
                <a:ext cx="5774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ans" dirty="0"/>
                  <a:t>a</a:t>
                </a:r>
                <a:r>
                  <a:rPr lang="zh-Hans" altLang="en-US" dirty="0"/>
                  <a:t>、</a:t>
                </a:r>
                <a:endParaRPr lang="en-US" altLang="zh-Hans" dirty="0"/>
              </a:p>
              <a:p>
                <a:r>
                  <a:rPr lang="zh-Hans" altLang="en-US" b="0" dirty="0"/>
                  <a:t>  </a:t>
                </a:r>
                <a14:m>
                  <m:oMath xmlns:m="http://schemas.openxmlformats.org/officeDocument/2006/math">
                    <m:r>
                      <a:rPr lang="en-US" altLang="zh-Hans" b="0" i="1" smtClean="0">
                        <a:latin typeface="Cambria Math" panose="02040503050406030204" pitchFamily="18" charset="0"/>
                      </a:rPr>
                      <m:t>0+0.02</m:t>
                    </m:r>
                    <m:r>
                      <a:rPr lang="en-US" altLang="zh-Han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×(22.52+(1−0.8)×(1+0.5)×90)=0.99</m:t>
                    </m:r>
                    <m:r>
                      <a:rPr lang="en-US" altLang="zh-Han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9435B-96A4-9D4F-BE19-1703DC107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68" y="1447900"/>
                <a:ext cx="5774273" cy="646331"/>
              </a:xfrm>
              <a:prstGeom prst="rect">
                <a:avLst/>
              </a:prstGeom>
              <a:blipFill>
                <a:blip r:embed="rId5"/>
                <a:stretch>
                  <a:fillRect l="-879" t="-576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AB51B2-FB7E-2949-980B-5629A2C10AAC}"/>
                  </a:ext>
                </a:extLst>
              </p:cNvPr>
              <p:cNvSpPr txBox="1"/>
              <p:nvPr/>
            </p:nvSpPr>
            <p:spPr>
              <a:xfrm>
                <a:off x="6040468" y="2031549"/>
                <a:ext cx="58688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ans" dirty="0"/>
                  <a:t>b</a:t>
                </a:r>
                <a:r>
                  <a:rPr lang="zh-Hans" altLang="en-US" dirty="0"/>
                  <a:t>、</a:t>
                </a:r>
                <a:endParaRPr lang="en-US" altLang="zh-Han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0+0.05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×(18.76+(1−0.8)×(1+0.5)×90)=2.29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AB51B2-FB7E-2949-980B-5629A2C10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68" y="2031549"/>
                <a:ext cx="5868851" cy="646331"/>
              </a:xfrm>
              <a:prstGeom prst="rect">
                <a:avLst/>
              </a:prstGeom>
              <a:blipFill>
                <a:blip r:embed="rId6"/>
                <a:stretch>
                  <a:fillRect l="-864" t="-576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468B81-95C8-6045-8E3A-EA0F280114FA}"/>
                  </a:ext>
                </a:extLst>
              </p:cNvPr>
              <p:cNvSpPr txBox="1"/>
              <p:nvPr/>
            </p:nvSpPr>
            <p:spPr>
              <a:xfrm>
                <a:off x="6040468" y="2743200"/>
                <a:ext cx="562692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ans" dirty="0"/>
                  <a:t>c</a:t>
                </a:r>
                <a:r>
                  <a:rPr lang="zh-Hans" altLang="en-US" dirty="0"/>
                  <a:t>、</a:t>
                </a:r>
                <a:r>
                  <a:rPr lang="en-US" altLang="zh-Hans" dirty="0"/>
                  <a:t>(</a:t>
                </a:r>
                <a:r>
                  <a:rPr lang="zh-CN" altLang="en-US" dirty="0"/>
                  <a:t>凡是直写有</a:t>
                </a:r>
                <a:r>
                  <a:rPr lang="en-US" altLang="zh-CN" dirty="0"/>
                  <a:t>0</a:t>
                </a:r>
                <a:r>
                  <a:rPr lang="en-US" altLang="zh-Hans" dirty="0"/>
                  <a:t>.95</a:t>
                </a:r>
                <a:r>
                  <a:rPr lang="zh-CN" altLang="en-US" dirty="0"/>
                  <a:t>的情况不考虑代价</a:t>
                </a:r>
                <a:r>
                  <a:rPr lang="en-US" altLang="zh-Hans" dirty="0"/>
                  <a:t>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0+</m:t>
                      </m:r>
                      <m:d>
                        <m:d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1−0.95</m:t>
                          </m:r>
                        </m:e>
                      </m:d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an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8.76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1−0.8</m:t>
                              </m:r>
                            </m:e>
                          </m:d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1+0.5</m:t>
                              </m:r>
                            </m:e>
                          </m:d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×90</m:t>
                          </m:r>
                        </m:e>
                      </m:d>
                    </m:oMath>
                  </m:oMathPara>
                </a14:m>
                <a:endParaRPr lang="en-US" altLang="zh-Han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=2.29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468B81-95C8-6045-8E3A-EA0F2801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68" y="2743200"/>
                <a:ext cx="5626925" cy="923330"/>
              </a:xfrm>
              <a:prstGeom prst="rect">
                <a:avLst/>
              </a:prstGeom>
              <a:blipFill>
                <a:blip r:embed="rId7"/>
                <a:stretch>
                  <a:fillRect l="-901"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4F9C9-41E0-4C42-8E4F-0FD6C284DBAD}"/>
                  </a:ext>
                </a:extLst>
              </p:cNvPr>
              <p:cNvSpPr txBox="1"/>
              <p:nvPr/>
            </p:nvSpPr>
            <p:spPr>
              <a:xfrm>
                <a:off x="6040468" y="3590609"/>
                <a:ext cx="537801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ans" dirty="0"/>
                  <a:t>c</a:t>
                </a:r>
                <a:r>
                  <a:rPr lang="zh-Hans" altLang="en-US" dirty="0"/>
                  <a:t>、</a:t>
                </a:r>
                <a:r>
                  <a:rPr lang="en-US" altLang="zh-Hans" dirty="0"/>
                  <a:t>(</a:t>
                </a:r>
                <a:r>
                  <a:rPr lang="zh-CN" altLang="en-US" dirty="0"/>
                  <a:t>如果</a:t>
                </a:r>
                <a:r>
                  <a:rPr lang="en-US" altLang="zh-CN" dirty="0"/>
                  <a:t>L</a:t>
                </a:r>
                <a:r>
                  <a:rPr lang="en-US" altLang="zh-Hans" dirty="0"/>
                  <a:t>1</a:t>
                </a:r>
                <a:r>
                  <a:rPr lang="zh-CN" altLang="en-US" dirty="0"/>
                  <a:t>不缺失，那么有</a:t>
                </a:r>
                <a:r>
                  <a:rPr lang="en-US" altLang="zh-CN" dirty="0"/>
                  <a:t>0</a:t>
                </a:r>
                <a:r>
                  <a:rPr lang="en-US" altLang="zh-Hans" dirty="0"/>
                  <a:t>.95</a:t>
                </a:r>
                <a:r>
                  <a:rPr lang="zh-CN" altLang="en-US" dirty="0"/>
                  <a:t>的情况不考虑代价</a:t>
                </a:r>
                <a:r>
                  <a:rPr lang="en-US" altLang="zh-Hans" dirty="0"/>
                  <a:t>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2.29+</m:t>
                      </m:r>
                      <m:r>
                        <a:rPr lang="en-US" altLang="zh-Hans" i="1">
                          <a:latin typeface="Cambria Math" panose="02040503050406030204" pitchFamily="18" charset="0"/>
                        </a:rPr>
                        <m:t>0.05</m:t>
                      </m:r>
                      <m:r>
                        <a:rPr lang="en-US" altLang="zh-Han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Han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an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18.76+</m:t>
                          </m:r>
                          <m:d>
                            <m:dPr>
                              <m:ctrlPr>
                                <a:rPr lang="en-US" altLang="zh-Han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an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1−0.8</m:t>
                              </m:r>
                            </m:e>
                          </m:d>
                          <m:r>
                            <a:rPr lang="en-US" altLang="zh-Han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Han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an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1+0.5</m:t>
                              </m:r>
                            </m:e>
                          </m:d>
                          <m:r>
                            <a:rPr lang="en-US" altLang="zh-Han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×90</m:t>
                          </m:r>
                        </m:e>
                      </m:d>
                    </m:oMath>
                  </m:oMathPara>
                </a14:m>
                <a:endParaRPr lang="en-US" altLang="zh-Han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=4.58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4F9C9-41E0-4C42-8E4F-0FD6C284D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68" y="3590609"/>
                <a:ext cx="5378011" cy="923330"/>
              </a:xfrm>
              <a:prstGeom prst="rect">
                <a:avLst/>
              </a:prstGeom>
              <a:blipFill>
                <a:blip r:embed="rId8"/>
                <a:stretch>
                  <a:fillRect l="-943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916E99-594A-7346-8B72-BA593E1AF136}"/>
                  </a:ext>
                </a:extLst>
              </p:cNvPr>
              <p:cNvSpPr txBox="1"/>
              <p:nvPr/>
            </p:nvSpPr>
            <p:spPr>
              <a:xfrm>
                <a:off x="6040468" y="4513939"/>
                <a:ext cx="52509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ans" dirty="0"/>
                  <a:t>d</a:t>
                </a:r>
                <a:r>
                  <a:rPr lang="zh-Hans" altLang="en-US" dirty="0"/>
                  <a:t>、</a:t>
                </a:r>
                <a:r>
                  <a:rPr lang="en-US" altLang="zh-Hans" dirty="0"/>
                  <a:t>(</a:t>
                </a:r>
                <a:r>
                  <a:rPr lang="zh-CN" altLang="en-US" dirty="0"/>
                  <a:t>凡是直写有</a:t>
                </a:r>
                <a:r>
                  <a:rPr lang="en-US" altLang="zh-CN" dirty="0"/>
                  <a:t>0</a:t>
                </a:r>
                <a:r>
                  <a:rPr lang="en-US" altLang="zh-Hans" dirty="0"/>
                  <a:t>.95</a:t>
                </a:r>
                <a:r>
                  <a:rPr lang="zh-CN" altLang="en-US" dirty="0"/>
                  <a:t>的情况不考虑代价</a:t>
                </a:r>
                <a:r>
                  <a:rPr lang="en-US" altLang="zh-Hans" dirty="0"/>
                  <a:t>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=0.7+1.1×</m:t>
                      </m:r>
                      <m:d>
                        <m:d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0.99+0.2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×2.29+0.05×2.29</m:t>
                          </m:r>
                        </m:e>
                      </m:d>
                    </m:oMath>
                  </m:oMathPara>
                </a14:m>
                <a:endParaRPr lang="en-US" altLang="zh-Hans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916E99-594A-7346-8B72-BA593E1AF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68" y="4513939"/>
                <a:ext cx="5250989" cy="923330"/>
              </a:xfrm>
              <a:prstGeom prst="rect">
                <a:avLst/>
              </a:prstGeom>
              <a:blipFill>
                <a:blip r:embed="rId9"/>
                <a:stretch>
                  <a:fillRect l="-966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EBEDF1-0E5B-BB4C-97A6-F418FB5B397C}"/>
                  </a:ext>
                </a:extLst>
              </p:cNvPr>
              <p:cNvSpPr txBox="1"/>
              <p:nvPr/>
            </p:nvSpPr>
            <p:spPr>
              <a:xfrm>
                <a:off x="5597365" y="305738"/>
                <a:ext cx="52806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i="1" dirty="0" smtClean="0">
                          <a:latin typeface="Cambria Math" panose="02040503050406030204" pitchFamily="18" charset="0"/>
                        </a:rPr>
                        <m:t>1.1</m:t>
                      </m:r>
                      <m:r>
                        <a:rPr lang="en-US" altLang="zh-Hans" i="1" dirty="0" smtClean="0">
                          <a:latin typeface="Cambria Math" panose="02040503050406030204" pitchFamily="18" charset="0"/>
                        </a:rPr>
                        <m:t>𝐺𝐻𝑧</m:t>
                      </m:r>
                      <m:r>
                        <a:rPr lang="en-US" altLang="zh-Han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Hans" altLang="en-US" i="1" dirty="0">
                          <a:latin typeface="Cambria Math" panose="02040503050406030204" pitchFamily="18" charset="0"/>
                        </a:rPr>
                        <m:t>如果</m:t>
                      </m:r>
                      <m:r>
                        <a:rPr lang="zh-Hans" altLang="en-US" i="1" dirty="0" smtClean="0">
                          <a:latin typeface="Cambria Math" panose="02040503050406030204" pitchFamily="18" charset="0"/>
                        </a:rPr>
                        <m:t>指令</m:t>
                      </m:r>
                      <m:r>
                        <a:rPr lang="zh-Hans" altLang="en-US" i="1" dirty="0">
                          <a:latin typeface="Cambria Math" panose="02040503050406030204" pitchFamily="18" charset="0"/>
                        </a:rPr>
                        <m:t>都是</m:t>
                      </m:r>
                      <m:r>
                        <a:rPr lang="en-US" altLang="zh-Han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Hans" b="0" i="1" dirty="0" smtClean="0"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US" altLang="zh-Han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zh-Hans" altLang="en-US" i="1" dirty="0">
                          <a:latin typeface="Cambria Math" panose="02040503050406030204" pitchFamily="18" charset="0"/>
                        </a:rPr>
                        <m:t>对应</m:t>
                      </m:r>
                      <m:r>
                        <a:rPr lang="zh-Hans" altLang="en-US" i="1" dirty="0" smtClean="0">
                          <a:latin typeface="Cambria Math" panose="02040503050406030204" pitchFamily="18" charset="0"/>
                        </a:rPr>
                        <m:t>的</m:t>
                      </m:r>
                      <m:r>
                        <m:rPr>
                          <m:sty m:val="p"/>
                        </m:rPr>
                        <a:rPr lang="en-US" altLang="zh-Hans" i="1" dirty="0">
                          <a:latin typeface="Cambria Math" panose="02040503050406030204" pitchFamily="18" charset="0"/>
                        </a:rPr>
                        <m:t>CPI</m:t>
                      </m:r>
                      <m:r>
                        <a:rPr lang="zh-Hans" altLang="en-US" i="1" dirty="0" smtClean="0">
                          <a:latin typeface="Cambria Math" panose="02040503050406030204" pitchFamily="18" charset="0"/>
                        </a:rPr>
                        <m:t>是</m:t>
                      </m:r>
                      <m:r>
                        <a:rPr lang="en-US" altLang="zh-Hans" b="0" i="1" dirty="0" smtClean="0">
                          <a:latin typeface="Cambria Math" panose="02040503050406030204" pitchFamily="18" charset="0"/>
                        </a:rPr>
                        <m:t>1.1</m:t>
                      </m:r>
                    </m:oMath>
                  </m:oMathPara>
                </a14:m>
                <a:endParaRPr lang="en-US" altLang="zh-Hans" b="0" dirty="0"/>
              </a:p>
              <a:p>
                <a:r>
                  <a:rPr lang="zh-CN" altLang="en-US" dirty="0"/>
                  <a:t>这题求得都是</a:t>
                </a:r>
                <a:r>
                  <a:rPr lang="en-US" altLang="zh-CN" dirty="0"/>
                  <a:t>average</a:t>
                </a:r>
                <a:r>
                  <a:rPr lang="zh-Hans" altLang="en-US" dirty="0"/>
                  <a:t>，</a:t>
                </a:r>
                <a:r>
                  <a:rPr lang="zh-CN" altLang="en-US" dirty="0"/>
                  <a:t>所以</a:t>
                </a:r>
                <a:r>
                  <a:rPr lang="en-US" altLang="zh-CN" dirty="0"/>
                  <a:t>d</a:t>
                </a:r>
                <a:r>
                  <a:rPr lang="zh-CN" altLang="en-US" dirty="0"/>
                  <a:t>问可以直接乘</a:t>
                </a:r>
                <a:r>
                  <a:rPr lang="en-US" altLang="zh-CN" dirty="0"/>
                  <a:t>1</a:t>
                </a:r>
                <a:r>
                  <a:rPr lang="en-US" altLang="zh-Hans" dirty="0"/>
                  <a:t>.1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EBEDF1-0E5B-BB4C-97A6-F418FB5B3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65" y="305738"/>
                <a:ext cx="5280613" cy="646331"/>
              </a:xfrm>
              <a:prstGeom prst="rect">
                <a:avLst/>
              </a:prstGeom>
              <a:blipFill>
                <a:blip r:embed="rId10"/>
                <a:stretch>
                  <a:fillRect l="-959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C3A06B-F493-8C41-A763-E09FD064A521}"/>
                  </a:ext>
                </a:extLst>
              </p:cNvPr>
              <p:cNvSpPr txBox="1"/>
              <p:nvPr/>
            </p:nvSpPr>
            <p:spPr>
              <a:xfrm>
                <a:off x="6040468" y="5396306"/>
                <a:ext cx="535274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ans" dirty="0"/>
                  <a:t>d</a:t>
                </a:r>
                <a:r>
                  <a:rPr lang="zh-Hans" altLang="en-US" dirty="0"/>
                  <a:t>、</a:t>
                </a:r>
                <a:r>
                  <a:rPr lang="en-US" altLang="zh-Hans" dirty="0"/>
                  <a:t>(</a:t>
                </a:r>
                <a:r>
                  <a:rPr lang="zh-CN" altLang="en-US" dirty="0"/>
                  <a:t>如果</a:t>
                </a:r>
                <a:r>
                  <a:rPr lang="en-US" altLang="zh-CN" dirty="0"/>
                  <a:t>L</a:t>
                </a:r>
                <a:r>
                  <a:rPr lang="en-US" altLang="zh-Hans" dirty="0"/>
                  <a:t>1</a:t>
                </a:r>
                <a:r>
                  <a:rPr lang="zh-CN" altLang="en-US" dirty="0"/>
                  <a:t>不缺失，那么有</a:t>
                </a:r>
                <a:r>
                  <a:rPr lang="en-US" altLang="zh-CN" dirty="0"/>
                  <a:t>0</a:t>
                </a:r>
                <a:r>
                  <a:rPr lang="en-US" altLang="zh-Hans" dirty="0"/>
                  <a:t>.95</a:t>
                </a:r>
                <a:r>
                  <a:rPr lang="zh-CN" altLang="en-US" dirty="0"/>
                  <a:t>的情况不考虑代价</a:t>
                </a:r>
                <a:r>
                  <a:rPr lang="en-US" altLang="zh-Hans" dirty="0"/>
                  <a:t>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en-US" altLang="zh-Hans" b="0" i="1" smtClean="0">
                          <a:latin typeface="Cambria Math" panose="02040503050406030204" pitchFamily="18" charset="0"/>
                        </a:rPr>
                        <m:t>=0.7+1.1×</m:t>
                      </m:r>
                      <m:d>
                        <m:d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</a:rPr>
                            <m:t>0.99+0.2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×2.29+0.05×4.58</m:t>
                          </m:r>
                        </m:e>
                      </m:d>
                    </m:oMath>
                  </m:oMathPara>
                </a14:m>
                <a:endParaRPr lang="en-US" altLang="zh-Hans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C3A06B-F493-8C41-A763-E09FD064A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468" y="5396306"/>
                <a:ext cx="5352747" cy="923330"/>
              </a:xfrm>
              <a:prstGeom prst="rect">
                <a:avLst/>
              </a:prstGeom>
              <a:blipFill>
                <a:blip r:embed="rId11"/>
                <a:stretch>
                  <a:fillRect l="-948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1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A3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EFEE004-60B2-3D4A-8B4D-ECE15A997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505414"/>
              </p:ext>
            </p:extLst>
          </p:nvPr>
        </p:nvGraphicFramePr>
        <p:xfrm>
          <a:off x="8445435" y="192209"/>
          <a:ext cx="2673280" cy="65201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8320">
                  <a:extLst>
                    <a:ext uri="{9D8B030D-6E8A-4147-A177-3AD203B41FA5}">
                      <a16:colId xmlns:a16="http://schemas.microsoft.com/office/drawing/2014/main" val="4214346771"/>
                    </a:ext>
                  </a:extLst>
                </a:gridCol>
                <a:gridCol w="668320">
                  <a:extLst>
                    <a:ext uri="{9D8B030D-6E8A-4147-A177-3AD203B41FA5}">
                      <a16:colId xmlns:a16="http://schemas.microsoft.com/office/drawing/2014/main" val="3342765583"/>
                    </a:ext>
                  </a:extLst>
                </a:gridCol>
                <a:gridCol w="684886">
                  <a:extLst>
                    <a:ext uri="{9D8B030D-6E8A-4147-A177-3AD203B41FA5}">
                      <a16:colId xmlns:a16="http://schemas.microsoft.com/office/drawing/2014/main" val="1245153004"/>
                    </a:ext>
                  </a:extLst>
                </a:gridCol>
                <a:gridCol w="651754">
                  <a:extLst>
                    <a:ext uri="{9D8B030D-6E8A-4147-A177-3AD203B41FA5}">
                      <a16:colId xmlns:a16="http://schemas.microsoft.com/office/drawing/2014/main" val="1659982773"/>
                    </a:ext>
                  </a:extLst>
                </a:gridCol>
              </a:tblGrid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指令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Lucas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Swim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算术平均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036615338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载入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10.6%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9.1%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9.85%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215522560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存储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3.4%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1.3%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2.35%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678831553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加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11.1%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24.4%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17.75%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464503005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减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2.1%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3.8%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2.95%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873994636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 dirty="0">
                          <a:effectLst/>
                        </a:rPr>
                        <a:t>乘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1.2%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0.60%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470810982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比较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364448635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 dirty="0">
                          <a:effectLst/>
                        </a:rPr>
                        <a:t>载入立即数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1.8%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5.60%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637289367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条件分支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0.6%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1.3%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474030890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条件移动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950376149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跳转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229851568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调用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-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941911130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返回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619012900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移位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1.9%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856592535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与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049287658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或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7.2%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4.10%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628140153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异或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119561250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其他逻辑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968308092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载入浮点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16.2%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16.8%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16.50%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71052230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存储浮点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18.2%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5.0%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11.60%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543492437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加浮点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8.2%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8.60%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526184036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减浮点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7.6%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4.7%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6.15%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416909773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乘浮点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6.9%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8.15%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78855382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除浮点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0.3%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0.15%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964314731"/>
                  </a:ext>
                </a:extLst>
              </a:tr>
              <a:tr h="52331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移动寄存器</a:t>
                      </a:r>
                      <a:r>
                        <a:rPr lang="en-US" altLang="zh-CN" sz="1000" b="1">
                          <a:effectLst/>
                        </a:rPr>
                        <a:t>-</a:t>
                      </a:r>
                      <a:r>
                        <a:rPr lang="zh-CN" altLang="en-US" sz="1000" b="1">
                          <a:effectLst/>
                        </a:rPr>
                        <a:t>寄存器浮点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1.35%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878162986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比较浮点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0.40%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995982474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条件移动浮点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0.40%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024186538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其他浮点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1.6%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-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0.80%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024582817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B969832F-398E-7C43-86ED-B229AB89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369" y="313007"/>
            <a:ext cx="26564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Open Sans"/>
              </a:rPr>
              <a:t>参考书上P395～P396表格A-14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8BC0E-73BC-3D4E-A155-000A8ADB43C3}"/>
              </a:ext>
            </a:extLst>
          </p:cNvPr>
          <p:cNvSpPr txBox="1"/>
          <p:nvPr/>
        </p:nvSpPr>
        <p:spPr>
          <a:xfrm>
            <a:off x="3735421" y="690664"/>
            <a:ext cx="4346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题目中表格里的“其他浮点”，应该是指在表格</a:t>
            </a:r>
            <a:r>
              <a:rPr lang="en-US" sz="1400" dirty="0"/>
              <a:t>A-14</a:t>
            </a:r>
          </a:p>
          <a:p>
            <a:r>
              <a:rPr lang="zh-CN" altLang="en-US" sz="1400" dirty="0"/>
              <a:t>给出的指令中不能被归为本题表格里列出的其他指令</a:t>
            </a:r>
            <a:endParaRPr lang="en-US" altLang="zh-CN" sz="1400" dirty="0"/>
          </a:p>
          <a:p>
            <a:r>
              <a:rPr lang="zh-CN" altLang="en-US" sz="1400" dirty="0"/>
              <a:t>类型的指令，这些指令归为“其他浮点”。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2BB8A9-8FF3-2048-AD33-1A3C7903F35A}"/>
                  </a:ext>
                </a:extLst>
              </p:cNvPr>
              <p:cNvSpPr/>
              <p:nvPr/>
            </p:nvSpPr>
            <p:spPr>
              <a:xfrm>
                <a:off x="567447" y="1678660"/>
                <a:ext cx="6096000" cy="14709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latin typeface="Open Sans"/>
                  </a:rPr>
                  <a:t>ALU</a:t>
                </a:r>
                <a:r>
                  <a:rPr lang="zh-CN" altLang="en-US" b="1" dirty="0">
                    <a:latin typeface="Open Sans"/>
                  </a:rPr>
                  <a:t>指令占比</a:t>
                </a:r>
              </a:p>
              <a:p>
                <a:r>
                  <a:rPr lang="zh-CN" altLang="en-US" dirty="0">
                    <a:latin typeface="Open Sans"/>
                  </a:rPr>
                  <a:t>这里</a:t>
                </a:r>
                <a:r>
                  <a:rPr lang="en-US" dirty="0">
                    <a:latin typeface="Open Sans"/>
                  </a:rPr>
                  <a:t>ALU</a:t>
                </a:r>
                <a:r>
                  <a:rPr lang="zh-CN" altLang="en-US" dirty="0">
                    <a:latin typeface="Open Sans"/>
                  </a:rPr>
                  <a:t>指令包括：加、减、乘、载入立即数、条件分支、与、或</a:t>
                </a:r>
                <a:endParaRPr lang="en-US" altLang="zh-CN" dirty="0">
                  <a:latin typeface="Open Sans"/>
                </a:endParaRPr>
              </a:p>
              <a:p>
                <a14:m>
                  <m:oMath xmlns:m="http://schemas.openxmlformats.org/officeDocument/2006/math">
                    <m:r>
                      <a:rPr lang="en-US" i="1"/>
                      <m:t>17.75%+2.95%+0.60%+5.60%+0.95%+0.90%+4.10%=32.85%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2BB8A9-8FF3-2048-AD33-1A3C7903F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47" y="1678660"/>
                <a:ext cx="6096000" cy="1470980"/>
              </a:xfrm>
              <a:prstGeom prst="rect">
                <a:avLst/>
              </a:prstGeom>
              <a:blipFill>
                <a:blip r:embed="rId2"/>
                <a:stretch>
                  <a:fillRect l="-832" t="-2586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095126-D677-7646-A668-2DEFF823F99F}"/>
                  </a:ext>
                </a:extLst>
              </p:cNvPr>
              <p:cNvSpPr txBox="1"/>
              <p:nvPr/>
            </p:nvSpPr>
            <p:spPr>
              <a:xfrm>
                <a:off x="567447" y="3287949"/>
                <a:ext cx="395492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载入-存储指令占比</a:t>
                </a:r>
                <a:endParaRPr lang="en-US" b="1" dirty="0"/>
              </a:p>
              <a:p>
                <a:r>
                  <a:rPr lang="en-US" dirty="0" err="1"/>
                  <a:t>这里载入-存储指令包括：载入、存储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9.85%+2.35%=12.20%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095126-D677-7646-A668-2DEFF823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47" y="3287949"/>
                <a:ext cx="3954929" cy="923330"/>
              </a:xfrm>
              <a:prstGeom prst="rect">
                <a:avLst/>
              </a:prstGeom>
              <a:blipFill>
                <a:blip r:embed="rId3"/>
                <a:stretch>
                  <a:fillRect l="-1282" t="-4054"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BDF592-9BA5-4E47-ADA8-1084C26C8836}"/>
                  </a:ext>
                </a:extLst>
              </p:cNvPr>
              <p:cNvSpPr txBox="1"/>
              <p:nvPr/>
            </p:nvSpPr>
            <p:spPr>
              <a:xfrm>
                <a:off x="567447" y="4349588"/>
                <a:ext cx="36471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条件分支指令占比</a:t>
                </a:r>
                <a:endParaRPr lang="en-US" b="1" dirty="0"/>
              </a:p>
              <a:p>
                <a:r>
                  <a:rPr lang="en-US" dirty="0" err="1"/>
                  <a:t>这里条件分支指令包括：条件分支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0.95%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BDF592-9BA5-4E47-ADA8-1084C26C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47" y="4349588"/>
                <a:ext cx="3647152" cy="923330"/>
              </a:xfrm>
              <a:prstGeom prst="rect">
                <a:avLst/>
              </a:prstGeom>
              <a:blipFill>
                <a:blip r:embed="rId4"/>
                <a:stretch>
                  <a:fillRect l="-1389" t="-1351"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ECE6D1-0DC9-4149-8D56-9BF8EF910AF3}"/>
                  </a:ext>
                </a:extLst>
              </p:cNvPr>
              <p:cNvSpPr txBox="1"/>
              <p:nvPr/>
            </p:nvSpPr>
            <p:spPr>
              <a:xfrm>
                <a:off x="578007" y="5411227"/>
                <a:ext cx="324960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浮点乘占比</a:t>
                </a:r>
                <a:endParaRPr lang="en-US" b="1" dirty="0"/>
              </a:p>
              <a:p>
                <a:r>
                  <a:rPr lang="en-US" dirty="0" err="1"/>
                  <a:t>这里浮点乘指令包括：乘浮点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8.15%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ECE6D1-0DC9-4149-8D56-9BF8EF910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07" y="5411227"/>
                <a:ext cx="3249608" cy="923330"/>
              </a:xfrm>
              <a:prstGeom prst="rect">
                <a:avLst/>
              </a:prstGeom>
              <a:blipFill>
                <a:blip r:embed="rId5"/>
                <a:stretch>
                  <a:fillRect l="-1563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E313B2-ED9D-7645-9EBA-F56B062EC1AA}"/>
                  </a:ext>
                </a:extLst>
              </p:cNvPr>
              <p:cNvSpPr txBox="1"/>
              <p:nvPr/>
            </p:nvSpPr>
            <p:spPr>
              <a:xfrm>
                <a:off x="4784799" y="3398972"/>
                <a:ext cx="293221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浮点加占比</a:t>
                </a:r>
                <a:endParaRPr lang="en-US" b="1" dirty="0"/>
              </a:p>
              <a:p>
                <a:r>
                  <a:rPr lang="en-US" dirty="0" err="1"/>
                  <a:t>这里浮点加指令包括</a:t>
                </a:r>
                <a:r>
                  <a:rPr lang="en-US" dirty="0"/>
                  <a:t>：</a:t>
                </a:r>
              </a:p>
              <a:p>
                <a:r>
                  <a:rPr lang="en-US" dirty="0" err="1"/>
                  <a:t>加浮点、减浮点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8.60%+6.15%=14.75%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E313B2-ED9D-7645-9EBA-F56B062E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799" y="3398972"/>
                <a:ext cx="2932213" cy="1200329"/>
              </a:xfrm>
              <a:prstGeom prst="rect">
                <a:avLst/>
              </a:prstGeom>
              <a:blipFill>
                <a:blip r:embed="rId6"/>
                <a:stretch>
                  <a:fillRect l="-1724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202651-69A0-1947-A87B-DB2891225C56}"/>
                  </a:ext>
                </a:extLst>
              </p:cNvPr>
              <p:cNvSpPr txBox="1"/>
              <p:nvPr/>
            </p:nvSpPr>
            <p:spPr>
              <a:xfrm>
                <a:off x="4784799" y="4949562"/>
                <a:ext cx="249299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浮点除占比</a:t>
                </a:r>
                <a:endParaRPr lang="en-US" b="1" dirty="0"/>
              </a:p>
              <a:p>
                <a:r>
                  <a:rPr lang="en-US" dirty="0" err="1"/>
                  <a:t>这里浮点除指令包括</a:t>
                </a:r>
                <a:r>
                  <a:rPr lang="en-US" dirty="0"/>
                  <a:t>：</a:t>
                </a:r>
              </a:p>
              <a:p>
                <a:r>
                  <a:rPr lang="en-US" dirty="0" err="1"/>
                  <a:t>除浮点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0.15%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202651-69A0-1947-A87B-DB2891225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799" y="4949562"/>
                <a:ext cx="2492990" cy="1200329"/>
              </a:xfrm>
              <a:prstGeom prst="rect">
                <a:avLst/>
              </a:prstGeom>
              <a:blipFill>
                <a:blip r:embed="rId7"/>
                <a:stretch>
                  <a:fillRect l="-2030" t="-210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56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A3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EFEE004-60B2-3D4A-8B4D-ECE15A9970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45435" y="192209"/>
          <a:ext cx="2673280" cy="65201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8320">
                  <a:extLst>
                    <a:ext uri="{9D8B030D-6E8A-4147-A177-3AD203B41FA5}">
                      <a16:colId xmlns:a16="http://schemas.microsoft.com/office/drawing/2014/main" val="4214346771"/>
                    </a:ext>
                  </a:extLst>
                </a:gridCol>
                <a:gridCol w="668320">
                  <a:extLst>
                    <a:ext uri="{9D8B030D-6E8A-4147-A177-3AD203B41FA5}">
                      <a16:colId xmlns:a16="http://schemas.microsoft.com/office/drawing/2014/main" val="3342765583"/>
                    </a:ext>
                  </a:extLst>
                </a:gridCol>
                <a:gridCol w="684886">
                  <a:extLst>
                    <a:ext uri="{9D8B030D-6E8A-4147-A177-3AD203B41FA5}">
                      <a16:colId xmlns:a16="http://schemas.microsoft.com/office/drawing/2014/main" val="1245153004"/>
                    </a:ext>
                  </a:extLst>
                </a:gridCol>
                <a:gridCol w="651754">
                  <a:extLst>
                    <a:ext uri="{9D8B030D-6E8A-4147-A177-3AD203B41FA5}">
                      <a16:colId xmlns:a16="http://schemas.microsoft.com/office/drawing/2014/main" val="1659982773"/>
                    </a:ext>
                  </a:extLst>
                </a:gridCol>
              </a:tblGrid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指令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Lucas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Swim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算术平均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036615338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载入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10.6%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9.1%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9.85%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215522560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存储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3.4%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1.3%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2.35%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678831553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加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11.1%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24.4%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17.75%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464503005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减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2.1%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3.8%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2.95%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873994636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 dirty="0">
                          <a:effectLst/>
                        </a:rPr>
                        <a:t>乘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1.2%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0.60%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470810982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比较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364448635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 dirty="0">
                          <a:effectLst/>
                        </a:rPr>
                        <a:t>载入立即数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1.8%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5.60%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637289367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条件分支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0.6%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1.3%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474030890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条件移动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950376149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跳转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229851568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调用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-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941911130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返回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619012900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移位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1.9%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856592535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与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049287658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或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7.2%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4.10%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628140153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异或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119561250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其他逻辑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2968308092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载入浮点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16.2%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16.8%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16.50%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71052230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存储浮点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18.2%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5.0%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11.60%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543492437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加浮点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8.2%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8.60%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3526184036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减浮点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7.6%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4.7%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6.15%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416909773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乘浮点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9.4%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6.9%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8.15%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78855382"/>
                  </a:ext>
                </a:extLst>
              </a:tr>
              <a:tr h="17335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除浮点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0.3%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0.15%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964314731"/>
                  </a:ext>
                </a:extLst>
              </a:tr>
              <a:tr h="52331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移动寄存器</a:t>
                      </a:r>
                      <a:r>
                        <a:rPr lang="en-US" altLang="zh-CN" sz="1000" b="1">
                          <a:effectLst/>
                        </a:rPr>
                        <a:t>-</a:t>
                      </a:r>
                      <a:r>
                        <a:rPr lang="zh-CN" altLang="en-US" sz="1000" b="1">
                          <a:effectLst/>
                        </a:rPr>
                        <a:t>寄存器浮点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0.9%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1.35%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878162986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比较浮点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0.40%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995982474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条件移动浮点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0.8%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-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>
                          <a:effectLst/>
                        </a:rPr>
                        <a:t>0.40%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4024186538"/>
                  </a:ext>
                </a:extLst>
              </a:tr>
              <a:tr h="278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00" b="1">
                          <a:effectLst/>
                        </a:rPr>
                        <a:t>其他浮点</a:t>
                      </a:r>
                      <a:endParaRPr lang="zh-CN" altLang="en-US" sz="1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1.6%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-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effectLst/>
                        </a:rPr>
                        <a:t>0.80%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295" marR="32295" marT="14906" marB="14906" anchor="ctr"/>
                </a:tc>
                <a:extLst>
                  <a:ext uri="{0D108BD9-81ED-4DB2-BD59-A6C34878D82A}">
                    <a16:rowId xmlns:a16="http://schemas.microsoft.com/office/drawing/2014/main" val="1024582817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B969832F-398E-7C43-86ED-B229AB89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369" y="313007"/>
            <a:ext cx="26564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Open Sans"/>
              </a:rPr>
              <a:t>参考书上P395～P396表格A-14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8BC0E-73BC-3D4E-A155-000A8ADB43C3}"/>
              </a:ext>
            </a:extLst>
          </p:cNvPr>
          <p:cNvSpPr txBox="1"/>
          <p:nvPr/>
        </p:nvSpPr>
        <p:spPr>
          <a:xfrm>
            <a:off x="3735421" y="690664"/>
            <a:ext cx="4346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题目中表格里的“其他浮点”，应该是指在表格</a:t>
            </a:r>
            <a:r>
              <a:rPr lang="en-US" sz="1400" dirty="0"/>
              <a:t>A-14</a:t>
            </a:r>
          </a:p>
          <a:p>
            <a:r>
              <a:rPr lang="zh-CN" altLang="en-US" sz="1400" dirty="0"/>
              <a:t>给出的指令中不能被归为本题表格里列出的其他指令</a:t>
            </a:r>
            <a:endParaRPr lang="en-US" altLang="zh-CN" sz="1400" dirty="0"/>
          </a:p>
          <a:p>
            <a:r>
              <a:rPr lang="zh-CN" altLang="en-US" sz="1400" dirty="0"/>
              <a:t>类型的指令，这些指令归为“其他浮点”。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9437E0-1A76-E145-94BF-344E87FB257D}"/>
                  </a:ext>
                </a:extLst>
              </p:cNvPr>
              <p:cNvSpPr txBox="1"/>
              <p:nvPr/>
            </p:nvSpPr>
            <p:spPr>
              <a:xfrm>
                <a:off x="568529" y="1499208"/>
                <a:ext cx="533992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载入-存储浮点</a:t>
                </a:r>
                <a:endParaRPr lang="en-US" b="1" dirty="0"/>
              </a:p>
              <a:p>
                <a:r>
                  <a:rPr lang="en-US" dirty="0" err="1"/>
                  <a:t>这里载入-存储浮点指令包括：载入浮点、存储浮点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16.50%+11.60%=28.1%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9437E0-1A76-E145-94BF-344E87FB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9" y="1499208"/>
                <a:ext cx="5339923" cy="923330"/>
              </a:xfrm>
              <a:prstGeom prst="rect">
                <a:avLst/>
              </a:prstGeom>
              <a:blipFill>
                <a:blip r:embed="rId2"/>
                <a:stretch>
                  <a:fillRect l="-950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52A59D-6CD7-6F4E-BB12-6073C5E40EAA}"/>
                  </a:ext>
                </a:extLst>
              </p:cNvPr>
              <p:cNvSpPr txBox="1"/>
              <p:nvPr/>
            </p:nvSpPr>
            <p:spPr>
              <a:xfrm>
                <a:off x="568529" y="2400085"/>
                <a:ext cx="533992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其他浮点</a:t>
                </a:r>
                <a:endParaRPr lang="en-US" b="1" dirty="0"/>
              </a:p>
              <a:p>
                <a:r>
                  <a:rPr lang="en-US" dirty="0" err="1"/>
                  <a:t>这里其他浮点指令包括：移动寄存器-寄存器浮点</a:t>
                </a:r>
                <a:r>
                  <a:rPr lang="en-US" dirty="0"/>
                  <a:t>、</a:t>
                </a:r>
              </a:p>
              <a:p>
                <a:r>
                  <a:rPr lang="en-US" dirty="0" err="1"/>
                  <a:t>比较浮点、条件移动浮点、其他浮点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1.35%+0.40%+0.40%+0.80%=2.95%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52A59D-6CD7-6F4E-BB12-6073C5E40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9" y="2400085"/>
                <a:ext cx="5339923" cy="1200329"/>
              </a:xfrm>
              <a:prstGeom prst="rect">
                <a:avLst/>
              </a:prstGeom>
              <a:blipFill>
                <a:blip r:embed="rId3"/>
                <a:stretch>
                  <a:fillRect l="-950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B889D-953C-3C4E-85E4-54FE19AD1772}"/>
                  </a:ext>
                </a:extLst>
              </p:cNvPr>
              <p:cNvSpPr txBox="1"/>
              <p:nvPr/>
            </p:nvSpPr>
            <p:spPr>
              <a:xfrm>
                <a:off x="583247" y="3854960"/>
                <a:ext cx="58028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CPI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𝐶𝑃𝐼</m:t>
                      </m:r>
                      <m:r>
                        <a:rPr lang="en-US" i="1"/>
                        <m:t>=1.0×32.85%+1.4×12.20%+2.0×0.95%×60%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+1.5×0.95%×40%+6.0×8.15%+4.0×14.75%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+20×0.15%+1.5×28.1%+2.0×2.95%=2.106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B889D-953C-3C4E-85E4-54FE19A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7" y="3854960"/>
                <a:ext cx="5802807" cy="1200329"/>
              </a:xfrm>
              <a:prstGeom prst="rect">
                <a:avLst/>
              </a:prstGeom>
              <a:blipFill>
                <a:blip r:embed="rId4"/>
                <a:stretch>
                  <a:fillRect l="-873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35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A7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34603-98BB-7749-8751-F2D3DFFDC222}"/>
              </a:ext>
            </a:extLst>
          </p:cNvPr>
          <p:cNvSpPr txBox="1"/>
          <p:nvPr/>
        </p:nvSpPr>
        <p:spPr>
          <a:xfrm>
            <a:off x="1721796" y="188716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答案不唯一，言之有理即可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A8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34603-98BB-7749-8751-F2D3DFFDC222}"/>
              </a:ext>
            </a:extLst>
          </p:cNvPr>
          <p:cNvSpPr txBox="1"/>
          <p:nvPr/>
        </p:nvSpPr>
        <p:spPr>
          <a:xfrm>
            <a:off x="1141413" y="1254868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如果能设计出一种编码方案，就认为可以拥有该指令编码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826E6-E1AF-EE41-BBD5-D3C468BF1BE6}"/>
              </a:ext>
            </a:extLst>
          </p:cNvPr>
          <p:cNvSpPr txBox="1"/>
          <p:nvPr/>
        </p:nvSpPr>
        <p:spPr>
          <a:xfrm>
            <a:off x="1141413" y="181907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1</a:t>
            </a:r>
            <a:r>
              <a:rPr lang="zh-Hans" altLang="en-US" dirty="0"/>
              <a:t>、</a:t>
            </a:r>
            <a:r>
              <a:rPr lang="zh-CN" altLang="en-US" dirty="0"/>
              <a:t>三个两地址指令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31C3EB-A20A-FD47-9207-F59D48DB144B}"/>
              </a:ext>
            </a:extLst>
          </p:cNvPr>
          <p:cNvSpPr/>
          <p:nvPr/>
        </p:nvSpPr>
        <p:spPr>
          <a:xfrm>
            <a:off x="1141413" y="2334638"/>
            <a:ext cx="1680268" cy="428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指令码（</a:t>
            </a:r>
            <a:r>
              <a:rPr lang="en-US" altLang="zh-CN" dirty="0"/>
              <a:t>2</a:t>
            </a:r>
            <a:r>
              <a:rPr lang="zh-CN" altLang="en-US" dirty="0"/>
              <a:t>位）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0A173-1F34-B64E-86A7-DE25D135710A}"/>
              </a:ext>
            </a:extLst>
          </p:cNvPr>
          <p:cNvSpPr/>
          <p:nvPr/>
        </p:nvSpPr>
        <p:spPr>
          <a:xfrm>
            <a:off x="2957209" y="2334638"/>
            <a:ext cx="1750978" cy="4280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地址码（</a:t>
            </a:r>
            <a:r>
              <a:rPr lang="en-US" altLang="zh-CN" dirty="0"/>
              <a:t>5</a:t>
            </a:r>
            <a:r>
              <a:rPr lang="zh-CN" altLang="en-US" dirty="0"/>
              <a:t>位）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808D65-1D00-4243-9178-95F8E93B3496}"/>
              </a:ext>
            </a:extLst>
          </p:cNvPr>
          <p:cNvSpPr/>
          <p:nvPr/>
        </p:nvSpPr>
        <p:spPr>
          <a:xfrm>
            <a:off x="4928682" y="2334638"/>
            <a:ext cx="1750978" cy="4280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地址码（</a:t>
            </a:r>
            <a:r>
              <a:rPr lang="en-US" altLang="zh-CN" dirty="0"/>
              <a:t>5</a:t>
            </a:r>
            <a:r>
              <a:rPr lang="zh-CN" altLang="en-US" dirty="0"/>
              <a:t>位）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D1C16-E4C2-834B-B2EF-B7C77EBBCB1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981547" y="2762655"/>
            <a:ext cx="0" cy="2237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D1DB487-0339-404F-8445-48015945096D}"/>
              </a:ext>
            </a:extLst>
          </p:cNvPr>
          <p:cNvSpPr/>
          <p:nvPr/>
        </p:nvSpPr>
        <p:spPr>
          <a:xfrm>
            <a:off x="1141413" y="2986391"/>
            <a:ext cx="2159566" cy="379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前</a:t>
            </a:r>
            <a:r>
              <a:rPr lang="en-US" altLang="zh-CN" dirty="0"/>
              <a:t>2</a:t>
            </a:r>
            <a:r>
              <a:rPr lang="zh-CN" altLang="en-US" dirty="0"/>
              <a:t>位余下</a:t>
            </a:r>
            <a:r>
              <a:rPr lang="en-US" altLang="zh-CN" dirty="0"/>
              <a:t>1</a:t>
            </a:r>
            <a:r>
              <a:rPr lang="zh-CN" altLang="en-US" dirty="0"/>
              <a:t>种选择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1E5B5-DD3D-5F42-A4C9-C5EABC3E0C6F}"/>
              </a:ext>
            </a:extLst>
          </p:cNvPr>
          <p:cNvSpPr txBox="1"/>
          <p:nvPr/>
        </p:nvSpPr>
        <p:spPr>
          <a:xfrm>
            <a:off x="1141413" y="355059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</a:t>
            </a:r>
            <a:r>
              <a:rPr lang="zh-Hans" altLang="en-US" dirty="0"/>
              <a:t>、</a:t>
            </a:r>
            <a:r>
              <a:rPr lang="zh-CN" altLang="en-US" dirty="0"/>
              <a:t>三十个单地址指令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51DD99-88B1-D84E-BE01-2CA1BD2026B9}"/>
              </a:ext>
            </a:extLst>
          </p:cNvPr>
          <p:cNvSpPr/>
          <p:nvPr/>
        </p:nvSpPr>
        <p:spPr>
          <a:xfrm>
            <a:off x="1141413" y="4109776"/>
            <a:ext cx="1680268" cy="428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指令码（</a:t>
            </a:r>
            <a:r>
              <a:rPr lang="en-US" altLang="zh-CN" dirty="0"/>
              <a:t>2</a:t>
            </a:r>
            <a:r>
              <a:rPr lang="zh-CN" altLang="en-US" dirty="0"/>
              <a:t>位，不能变动了）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DA7C79-8EF0-C540-9660-23E54AA0CD20}"/>
              </a:ext>
            </a:extLst>
          </p:cNvPr>
          <p:cNvSpPr/>
          <p:nvPr/>
        </p:nvSpPr>
        <p:spPr>
          <a:xfrm>
            <a:off x="2957209" y="4104592"/>
            <a:ext cx="1680268" cy="428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指令码（</a:t>
            </a:r>
            <a:r>
              <a:rPr lang="en-US" altLang="zh-Hans" dirty="0"/>
              <a:t>5</a:t>
            </a:r>
            <a:r>
              <a:rPr lang="zh-CN" altLang="en-US" dirty="0"/>
              <a:t>位）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0129CE-9980-F84D-ACCD-DC9C77C4A2BC}"/>
              </a:ext>
            </a:extLst>
          </p:cNvPr>
          <p:cNvSpPr/>
          <p:nvPr/>
        </p:nvSpPr>
        <p:spPr>
          <a:xfrm>
            <a:off x="4928682" y="4104592"/>
            <a:ext cx="1750978" cy="4280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地址码（</a:t>
            </a:r>
            <a:r>
              <a:rPr lang="en-US" altLang="zh-CN" dirty="0"/>
              <a:t>5</a:t>
            </a:r>
            <a:r>
              <a:rPr lang="zh-CN" altLang="en-US" dirty="0"/>
              <a:t>位）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7A07B7-EB1E-1241-B2C0-1B308D1EDF42}"/>
              </a:ext>
            </a:extLst>
          </p:cNvPr>
          <p:cNvSpPr/>
          <p:nvPr/>
        </p:nvSpPr>
        <p:spPr>
          <a:xfrm>
            <a:off x="1574107" y="4727642"/>
            <a:ext cx="2495148" cy="355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前</a:t>
            </a:r>
            <a:r>
              <a:rPr lang="en-US" altLang="zh-CN" dirty="0"/>
              <a:t>7</a:t>
            </a:r>
            <a:r>
              <a:rPr lang="zh-CN" altLang="en-US" dirty="0"/>
              <a:t>位余下</a:t>
            </a:r>
            <a:r>
              <a:rPr lang="en-US" altLang="zh-Hans" dirty="0"/>
              <a:t>2</a:t>
            </a:r>
            <a:r>
              <a:rPr lang="zh-CN" altLang="en-US" dirty="0"/>
              <a:t>种选择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032742-F783-DD48-85E5-9D02FBC4ED59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>
            <a:off x="1981547" y="4537793"/>
            <a:ext cx="840134" cy="189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7BDF67-0996-BE48-9ECB-EDF4CDB90E72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2821681" y="4532609"/>
            <a:ext cx="975662" cy="1950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047534D-D06B-4244-9AB9-7EFE23258EA8}"/>
              </a:ext>
            </a:extLst>
          </p:cNvPr>
          <p:cNvSpPr/>
          <p:nvPr/>
        </p:nvSpPr>
        <p:spPr>
          <a:xfrm>
            <a:off x="1141413" y="5818100"/>
            <a:ext cx="3496064" cy="428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指令码（</a:t>
            </a:r>
            <a:r>
              <a:rPr lang="en-US" altLang="zh-Hans" dirty="0"/>
              <a:t>7</a:t>
            </a:r>
            <a:r>
              <a:rPr lang="zh-CN" altLang="en-US" dirty="0"/>
              <a:t>位，余下</a:t>
            </a:r>
            <a:r>
              <a:rPr lang="en-US" altLang="zh-CN" dirty="0"/>
              <a:t>2</a:t>
            </a:r>
            <a:r>
              <a:rPr lang="zh-CN" altLang="en-US" dirty="0"/>
              <a:t>种选择）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101868-DB36-2E48-A6F8-4B0C06891640}"/>
              </a:ext>
            </a:extLst>
          </p:cNvPr>
          <p:cNvSpPr txBox="1"/>
          <p:nvPr/>
        </p:nvSpPr>
        <p:spPr>
          <a:xfrm>
            <a:off x="1141413" y="527287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3</a:t>
            </a:r>
            <a:r>
              <a:rPr lang="zh-Hans" altLang="en-US" dirty="0"/>
              <a:t>、</a:t>
            </a:r>
            <a:r>
              <a:rPr lang="zh-CN" altLang="en-US" dirty="0"/>
              <a:t>四十五个零地址指令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D4E6DE-5C63-1E41-8163-E5235A09EA4A}"/>
              </a:ext>
            </a:extLst>
          </p:cNvPr>
          <p:cNvSpPr/>
          <p:nvPr/>
        </p:nvSpPr>
        <p:spPr>
          <a:xfrm>
            <a:off x="4999392" y="5818099"/>
            <a:ext cx="1680268" cy="428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指令码（</a:t>
            </a:r>
            <a:r>
              <a:rPr lang="en-US" altLang="zh-Hans" dirty="0"/>
              <a:t>5</a:t>
            </a:r>
            <a:r>
              <a:rPr lang="zh-CN" altLang="en-US" dirty="0"/>
              <a:t>位）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9BC7700-C9AC-A242-93F9-A86800831477}"/>
              </a:ext>
            </a:extLst>
          </p:cNvPr>
          <p:cNvCxnSpPr>
            <a:cxnSpLocks/>
            <a:stCxn id="38" idx="0"/>
            <a:endCxn id="45" idx="1"/>
          </p:cNvCxnSpPr>
          <p:nvPr/>
        </p:nvCxnSpPr>
        <p:spPr>
          <a:xfrm flipV="1">
            <a:off x="2889445" y="4905332"/>
            <a:ext cx="4955761" cy="912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609930-6E87-0846-B71E-16169854C5DB}"/>
              </a:ext>
            </a:extLst>
          </p:cNvPr>
          <p:cNvCxnSpPr>
            <a:cxnSpLocks/>
            <a:stCxn id="40" idx="0"/>
            <a:endCxn id="45" idx="1"/>
          </p:cNvCxnSpPr>
          <p:nvPr/>
        </p:nvCxnSpPr>
        <p:spPr>
          <a:xfrm flipV="1">
            <a:off x="5839526" y="4905332"/>
            <a:ext cx="2005680" cy="912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037887-3C25-3A44-8B06-6C6079E6356F}"/>
                  </a:ext>
                </a:extLst>
              </p:cNvPr>
              <p:cNvSpPr/>
              <p:nvPr/>
            </p:nvSpPr>
            <p:spPr>
              <a:xfrm>
                <a:off x="7845206" y="4462242"/>
                <a:ext cx="2855220" cy="8861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提供了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Han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Han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an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Han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Hans" i="1" dirty="0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zh-CN" altLang="en-US" dirty="0"/>
                  <a:t>种选择，使用了</a:t>
                </a:r>
                <a:r>
                  <a:rPr lang="en-US" altLang="zh-CN" dirty="0"/>
                  <a:t>4</a:t>
                </a:r>
                <a:r>
                  <a:rPr lang="en-US" altLang="zh-Hans" dirty="0"/>
                  <a:t>5</a:t>
                </a:r>
                <a:r>
                  <a:rPr lang="zh-CN" altLang="en-US" dirty="0"/>
                  <a:t>种余下</a:t>
                </a:r>
                <a:r>
                  <a:rPr lang="en-US" altLang="zh-Hans" dirty="0"/>
                  <a:t>19</a:t>
                </a:r>
                <a:r>
                  <a:rPr lang="zh-CN" altLang="en-US" dirty="0"/>
                  <a:t>种选择</a:t>
                </a:r>
                <a:endParaRPr lang="en-US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037887-3C25-3A44-8B06-6C6079E63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206" y="4462242"/>
                <a:ext cx="2855220" cy="886179"/>
              </a:xfrm>
              <a:prstGeom prst="rect">
                <a:avLst/>
              </a:prstGeom>
              <a:blipFill>
                <a:blip r:embed="rId2"/>
                <a:stretch>
                  <a:fillRect l="-5263" r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0FAEE94-2965-CF48-8027-0C0534AA6E09}"/>
              </a:ext>
            </a:extLst>
          </p:cNvPr>
          <p:cNvSpPr txBox="1"/>
          <p:nvPr/>
        </p:nvSpPr>
        <p:spPr>
          <a:xfrm>
            <a:off x="8356059" y="5633433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从而可以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0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A8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34603-98BB-7749-8751-F2D3DFFDC222}"/>
              </a:ext>
            </a:extLst>
          </p:cNvPr>
          <p:cNvSpPr txBox="1"/>
          <p:nvPr/>
        </p:nvSpPr>
        <p:spPr>
          <a:xfrm>
            <a:off x="1141413" y="14202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同理可判断。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1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A9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9850B-BE10-8348-948E-F22D9CAFCDB1}"/>
              </a:ext>
            </a:extLst>
          </p:cNvPr>
          <p:cNvSpPr txBox="1"/>
          <p:nvPr/>
        </p:nvSpPr>
        <p:spPr>
          <a:xfrm>
            <a:off x="1181328" y="13132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栈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C384F-8FE8-0E4B-A18E-D4B2977D4A29}"/>
              </a:ext>
            </a:extLst>
          </p:cNvPr>
          <p:cNvSpPr txBox="1"/>
          <p:nvPr/>
        </p:nvSpPr>
        <p:spPr>
          <a:xfrm>
            <a:off x="1141413" y="1935804"/>
            <a:ext cx="928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</a:p>
          <a:p>
            <a:r>
              <a:rPr lang="en-US" dirty="0"/>
              <a:t>Push</a:t>
            </a:r>
            <a:r>
              <a:rPr lang="zh-Hans" altLang="en-US" dirty="0"/>
              <a:t> </a:t>
            </a:r>
            <a:r>
              <a:rPr lang="en-US" altLang="zh-Hans" dirty="0"/>
              <a:t>B</a:t>
            </a:r>
          </a:p>
          <a:p>
            <a:r>
              <a:rPr lang="en-US" dirty="0"/>
              <a:t>Add</a:t>
            </a:r>
          </a:p>
          <a:p>
            <a:r>
              <a:rPr lang="en-US" dirty="0"/>
              <a:t>Pop</a:t>
            </a:r>
            <a:r>
              <a:rPr lang="zh-Hans" altLang="en-US" dirty="0"/>
              <a:t> </a:t>
            </a:r>
            <a:r>
              <a:rPr lang="en-US" altLang="zh-Hans" dirty="0"/>
              <a:t>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38475-4E3B-8D43-8BC9-61393F659BD6}"/>
              </a:ext>
            </a:extLst>
          </p:cNvPr>
          <p:cNvSpPr txBox="1"/>
          <p:nvPr/>
        </p:nvSpPr>
        <p:spPr>
          <a:xfrm>
            <a:off x="2380535" y="193580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72</a:t>
            </a:r>
          </a:p>
          <a:p>
            <a:r>
              <a:rPr lang="en-US" altLang="zh-Hans" dirty="0"/>
              <a:t>72</a:t>
            </a:r>
          </a:p>
          <a:p>
            <a:r>
              <a:rPr lang="en-US" altLang="zh-Hans" dirty="0"/>
              <a:t>8</a:t>
            </a:r>
          </a:p>
          <a:p>
            <a:r>
              <a:rPr lang="en-US" altLang="zh-Hans" dirty="0"/>
              <a:t>72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173BF-3C20-C64E-9F81-8580A2669F6C}"/>
              </a:ext>
            </a:extLst>
          </p:cNvPr>
          <p:cNvSpPr txBox="1"/>
          <p:nvPr/>
        </p:nvSpPr>
        <p:spPr>
          <a:xfrm>
            <a:off x="4912467" y="875330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指令操作码</a:t>
            </a:r>
            <a:r>
              <a:rPr lang="en-US" altLang="zh-CN" dirty="0"/>
              <a:t>8</a:t>
            </a:r>
            <a:r>
              <a:rPr lang="zh-CN" altLang="en-US" dirty="0"/>
              <a:t>位</a:t>
            </a:r>
            <a:r>
              <a:rPr lang="zh-Hans" altLang="en-US" dirty="0"/>
              <a:t>，</a:t>
            </a:r>
            <a:r>
              <a:rPr lang="zh-CN" altLang="en-US" dirty="0"/>
              <a:t>存储器地址</a:t>
            </a:r>
            <a:r>
              <a:rPr lang="en-US" altLang="zh-CN" dirty="0"/>
              <a:t>6</a:t>
            </a:r>
            <a:r>
              <a:rPr lang="en-US" altLang="zh-Hans" dirty="0"/>
              <a:t>4</a:t>
            </a:r>
            <a:r>
              <a:rPr lang="zh-CN" altLang="en-US" dirty="0"/>
              <a:t>位，寄存器地址</a:t>
            </a:r>
            <a:r>
              <a:rPr lang="en-US" altLang="zh-CN" dirty="0"/>
              <a:t>6</a:t>
            </a:r>
            <a:r>
              <a:rPr lang="zh-CN" altLang="en-US" dirty="0"/>
              <a:t>位</a:t>
            </a:r>
            <a:endParaRPr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20926-1C4D-2646-BD73-B2A1F8B1BC3D}"/>
              </a:ext>
            </a:extLst>
          </p:cNvPr>
          <p:cNvSpPr txBox="1"/>
          <p:nvPr/>
        </p:nvSpPr>
        <p:spPr>
          <a:xfrm>
            <a:off x="4494179" y="224708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224bit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2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A9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9850B-BE10-8348-948E-F22D9CAFCDB1}"/>
              </a:ext>
            </a:extLst>
          </p:cNvPr>
          <p:cNvSpPr txBox="1"/>
          <p:nvPr/>
        </p:nvSpPr>
        <p:spPr>
          <a:xfrm>
            <a:off x="1181328" y="1313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累加器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C384F-8FE8-0E4B-A18E-D4B2977D4A29}"/>
              </a:ext>
            </a:extLst>
          </p:cNvPr>
          <p:cNvSpPr txBox="1"/>
          <p:nvPr/>
        </p:nvSpPr>
        <p:spPr>
          <a:xfrm>
            <a:off x="1141413" y="1935804"/>
            <a:ext cx="994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</a:p>
          <a:p>
            <a:r>
              <a:rPr lang="en-US" dirty="0"/>
              <a:t>Add</a:t>
            </a:r>
            <a:r>
              <a:rPr lang="zh-Hans" altLang="en-US" dirty="0"/>
              <a:t> </a:t>
            </a:r>
            <a:r>
              <a:rPr lang="en-US" altLang="zh-Hans" dirty="0"/>
              <a:t>B</a:t>
            </a:r>
          </a:p>
          <a:p>
            <a:r>
              <a:rPr lang="en-US" dirty="0"/>
              <a:t>Store</a:t>
            </a:r>
            <a:r>
              <a:rPr lang="zh-Hans" altLang="en-US" dirty="0"/>
              <a:t> </a:t>
            </a:r>
            <a:r>
              <a:rPr lang="en-US" altLang="zh-Hans" dirty="0"/>
              <a:t>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38475-4E3B-8D43-8BC9-61393F659BD6}"/>
              </a:ext>
            </a:extLst>
          </p:cNvPr>
          <p:cNvSpPr txBox="1"/>
          <p:nvPr/>
        </p:nvSpPr>
        <p:spPr>
          <a:xfrm>
            <a:off x="2380535" y="1935804"/>
            <a:ext cx="44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72</a:t>
            </a:r>
          </a:p>
          <a:p>
            <a:r>
              <a:rPr lang="en-US" altLang="zh-Hans" dirty="0"/>
              <a:t>72</a:t>
            </a:r>
          </a:p>
          <a:p>
            <a:r>
              <a:rPr lang="en-US" altLang="zh-Hans" dirty="0"/>
              <a:t>72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173BF-3C20-C64E-9F81-8580A2669F6C}"/>
              </a:ext>
            </a:extLst>
          </p:cNvPr>
          <p:cNvSpPr txBox="1"/>
          <p:nvPr/>
        </p:nvSpPr>
        <p:spPr>
          <a:xfrm>
            <a:off x="4912467" y="875330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指令操作码</a:t>
            </a:r>
            <a:r>
              <a:rPr lang="en-US" altLang="zh-CN" dirty="0"/>
              <a:t>8</a:t>
            </a:r>
            <a:r>
              <a:rPr lang="zh-CN" altLang="en-US" dirty="0"/>
              <a:t>位</a:t>
            </a:r>
            <a:r>
              <a:rPr lang="zh-Hans" altLang="en-US" dirty="0"/>
              <a:t>，</a:t>
            </a:r>
            <a:r>
              <a:rPr lang="zh-CN" altLang="en-US" dirty="0"/>
              <a:t>存储器地址</a:t>
            </a:r>
            <a:r>
              <a:rPr lang="en-US" altLang="zh-CN" dirty="0"/>
              <a:t>6</a:t>
            </a:r>
            <a:r>
              <a:rPr lang="en-US" altLang="zh-Hans" dirty="0"/>
              <a:t>4</a:t>
            </a:r>
            <a:r>
              <a:rPr lang="zh-CN" altLang="en-US" dirty="0"/>
              <a:t>位，寄存器地址</a:t>
            </a:r>
            <a:r>
              <a:rPr lang="en-US" altLang="zh-CN" dirty="0"/>
              <a:t>6</a:t>
            </a:r>
            <a:r>
              <a:rPr lang="zh-CN" altLang="en-US" dirty="0"/>
              <a:t>位</a:t>
            </a:r>
            <a:endParaRPr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20926-1C4D-2646-BD73-B2A1F8B1BC3D}"/>
              </a:ext>
            </a:extLst>
          </p:cNvPr>
          <p:cNvSpPr txBox="1"/>
          <p:nvPr/>
        </p:nvSpPr>
        <p:spPr>
          <a:xfrm>
            <a:off x="4494179" y="224708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216bit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7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B645E-45ED-3B4B-9991-684E311892DE}"/>
              </a:ext>
            </a:extLst>
          </p:cNvPr>
          <p:cNvSpPr txBox="1"/>
          <p:nvPr/>
        </p:nvSpPr>
        <p:spPr>
          <a:xfrm>
            <a:off x="1141413" y="69066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Hans" altLang="en-US" dirty="0"/>
              <a:t>、</a:t>
            </a:r>
            <a:r>
              <a:rPr lang="en-US" altLang="zh-CN" dirty="0"/>
              <a:t>4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A9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9850B-BE10-8348-948E-F22D9CAFCDB1}"/>
              </a:ext>
            </a:extLst>
          </p:cNvPr>
          <p:cNvSpPr txBox="1"/>
          <p:nvPr/>
        </p:nvSpPr>
        <p:spPr>
          <a:xfrm>
            <a:off x="1181328" y="131323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寄存器</a:t>
            </a:r>
            <a:r>
              <a:rPr lang="en-US" altLang="zh-Hans" dirty="0"/>
              <a:t>-</a:t>
            </a:r>
            <a:r>
              <a:rPr lang="zh-CN" altLang="en-US" dirty="0"/>
              <a:t>寄存器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C384F-8FE8-0E4B-A18E-D4B2977D4A29}"/>
              </a:ext>
            </a:extLst>
          </p:cNvPr>
          <p:cNvSpPr txBox="1"/>
          <p:nvPr/>
        </p:nvSpPr>
        <p:spPr>
          <a:xfrm>
            <a:off x="1141413" y="1935804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Load</a:t>
            </a:r>
            <a:r>
              <a:rPr lang="zh-Hans" altLang="en-US" dirty="0"/>
              <a:t> </a:t>
            </a:r>
            <a:r>
              <a:rPr lang="en-US" altLang="zh-Hans" dirty="0"/>
              <a:t>r1,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</a:p>
          <a:p>
            <a:r>
              <a:rPr lang="en-US" altLang="zh-Hans" dirty="0"/>
              <a:t>Load</a:t>
            </a:r>
            <a:r>
              <a:rPr lang="zh-Hans" altLang="en-US" dirty="0"/>
              <a:t> </a:t>
            </a:r>
            <a:r>
              <a:rPr lang="en-US" altLang="zh-Hans" dirty="0"/>
              <a:t>r2,</a:t>
            </a:r>
            <a:r>
              <a:rPr lang="zh-Hans" altLang="en-US" dirty="0"/>
              <a:t> </a:t>
            </a:r>
            <a:r>
              <a:rPr lang="en-US" altLang="zh-Hans" dirty="0"/>
              <a:t>B</a:t>
            </a:r>
          </a:p>
          <a:p>
            <a:r>
              <a:rPr lang="en-US" dirty="0"/>
              <a:t>Add</a:t>
            </a:r>
            <a:r>
              <a:rPr lang="zh-Hans" altLang="en-US" dirty="0"/>
              <a:t> </a:t>
            </a:r>
            <a:r>
              <a:rPr lang="en-US" altLang="zh-Hans" dirty="0"/>
              <a:t>r3,</a:t>
            </a:r>
            <a:r>
              <a:rPr lang="zh-Hans" altLang="en-US" dirty="0"/>
              <a:t> </a:t>
            </a:r>
            <a:r>
              <a:rPr lang="en-US" altLang="zh-Hans" dirty="0"/>
              <a:t>r1,</a:t>
            </a:r>
            <a:r>
              <a:rPr lang="zh-Hans" altLang="en-US" dirty="0"/>
              <a:t> </a:t>
            </a:r>
            <a:r>
              <a:rPr lang="en-US" altLang="zh-Hans" dirty="0"/>
              <a:t>r2</a:t>
            </a:r>
            <a:endParaRPr lang="en-US" dirty="0"/>
          </a:p>
          <a:p>
            <a:r>
              <a:rPr lang="en-US" altLang="zh-Hans" dirty="0"/>
              <a:t>Store</a:t>
            </a:r>
            <a:r>
              <a:rPr lang="zh-Hans" altLang="en-US" dirty="0"/>
              <a:t> </a:t>
            </a:r>
            <a:r>
              <a:rPr lang="en-US" altLang="zh-Hans" dirty="0"/>
              <a:t>r3,</a:t>
            </a:r>
            <a:r>
              <a:rPr lang="zh-Hans" altLang="en-US" dirty="0"/>
              <a:t> </a:t>
            </a:r>
            <a:r>
              <a:rPr lang="en-US" altLang="zh-Hans" dirty="0"/>
              <a:t>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38475-4E3B-8D43-8BC9-61393F659BD6}"/>
              </a:ext>
            </a:extLst>
          </p:cNvPr>
          <p:cNvSpPr txBox="1"/>
          <p:nvPr/>
        </p:nvSpPr>
        <p:spPr>
          <a:xfrm>
            <a:off x="2727103" y="1951368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78</a:t>
            </a:r>
          </a:p>
          <a:p>
            <a:r>
              <a:rPr lang="en-US" altLang="zh-Hans" dirty="0"/>
              <a:t>78</a:t>
            </a:r>
          </a:p>
          <a:p>
            <a:r>
              <a:rPr lang="en-US" altLang="zh-Hans" dirty="0"/>
              <a:t>26</a:t>
            </a:r>
          </a:p>
          <a:p>
            <a:r>
              <a:rPr lang="en-US" altLang="zh-Hans" dirty="0"/>
              <a:t>78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173BF-3C20-C64E-9F81-8580A2669F6C}"/>
              </a:ext>
            </a:extLst>
          </p:cNvPr>
          <p:cNvSpPr txBox="1"/>
          <p:nvPr/>
        </p:nvSpPr>
        <p:spPr>
          <a:xfrm>
            <a:off x="4912467" y="875330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指令操作码</a:t>
            </a:r>
            <a:r>
              <a:rPr lang="en-US" altLang="zh-CN" dirty="0"/>
              <a:t>8</a:t>
            </a:r>
            <a:r>
              <a:rPr lang="zh-CN" altLang="en-US" dirty="0"/>
              <a:t>位</a:t>
            </a:r>
            <a:r>
              <a:rPr lang="zh-Hans" altLang="en-US" dirty="0"/>
              <a:t>，</a:t>
            </a:r>
            <a:r>
              <a:rPr lang="zh-CN" altLang="en-US" dirty="0"/>
              <a:t>存储器地址</a:t>
            </a:r>
            <a:r>
              <a:rPr lang="en-US" altLang="zh-CN" dirty="0"/>
              <a:t>6</a:t>
            </a:r>
            <a:r>
              <a:rPr lang="en-US" altLang="zh-Hans" dirty="0"/>
              <a:t>4</a:t>
            </a:r>
            <a:r>
              <a:rPr lang="zh-CN" altLang="en-US" dirty="0"/>
              <a:t>位，寄存器地址</a:t>
            </a:r>
            <a:r>
              <a:rPr lang="en-US" altLang="zh-CN" dirty="0"/>
              <a:t>6</a:t>
            </a:r>
            <a:r>
              <a:rPr lang="zh-CN" altLang="en-US" dirty="0"/>
              <a:t>位</a:t>
            </a:r>
            <a:endParaRPr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20926-1C4D-2646-BD73-B2A1F8B1BC3D}"/>
              </a:ext>
            </a:extLst>
          </p:cNvPr>
          <p:cNvSpPr txBox="1"/>
          <p:nvPr/>
        </p:nvSpPr>
        <p:spPr>
          <a:xfrm>
            <a:off x="4494179" y="224708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dirty="0"/>
              <a:t>260bit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285</TotalTime>
  <Words>1266</Words>
  <Application>Microsoft Macintosh PowerPoint</Application>
  <PresentationFormat>Widescreen</PresentationFormat>
  <Paragraphs>367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</vt:lpstr>
      <vt:lpstr>宋体</vt:lpstr>
      <vt:lpstr>Arial</vt:lpstr>
      <vt:lpstr>Cambria Math</vt:lpstr>
      <vt:lpstr>Century Gothic</vt:lpstr>
      <vt:lpstr>Mesh</vt:lpstr>
      <vt:lpstr>作业3、4、6、7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作业3、4、6、7</dc:title>
  <dc:creator>.</dc:creator>
  <cp:lastModifiedBy>.</cp:lastModifiedBy>
  <cp:revision>19</cp:revision>
  <cp:lastPrinted>2018-04-21T08:59:50Z</cp:lastPrinted>
  <dcterms:created xsi:type="dcterms:W3CDTF">2018-04-21T04:14:50Z</dcterms:created>
  <dcterms:modified xsi:type="dcterms:W3CDTF">2018-04-21T08:59:52Z</dcterms:modified>
</cp:coreProperties>
</file>