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gi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7" r:id="rId2"/>
    <p:sldId id="258" r:id="rId3"/>
    <p:sldId id="303" r:id="rId4"/>
    <p:sldId id="349" r:id="rId5"/>
    <p:sldId id="304" r:id="rId6"/>
    <p:sldId id="350" r:id="rId7"/>
    <p:sldId id="351" r:id="rId8"/>
    <p:sldId id="352" r:id="rId9"/>
    <p:sldId id="355" r:id="rId10"/>
    <p:sldId id="353" r:id="rId11"/>
    <p:sldId id="356" r:id="rId12"/>
    <p:sldId id="330" r:id="rId13"/>
    <p:sldId id="357" r:id="rId14"/>
    <p:sldId id="358" r:id="rId15"/>
    <p:sldId id="360" r:id="rId16"/>
    <p:sldId id="379" r:id="rId17"/>
    <p:sldId id="359" r:id="rId18"/>
    <p:sldId id="361" r:id="rId19"/>
    <p:sldId id="362" r:id="rId20"/>
    <p:sldId id="363" r:id="rId21"/>
    <p:sldId id="364" r:id="rId22"/>
    <p:sldId id="365" r:id="rId23"/>
    <p:sldId id="368" r:id="rId24"/>
    <p:sldId id="372" r:id="rId25"/>
    <p:sldId id="369" r:id="rId26"/>
    <p:sldId id="373" r:id="rId27"/>
    <p:sldId id="378" r:id="rId28"/>
    <p:sldId id="331" r:id="rId29"/>
    <p:sldId id="342" r:id="rId30"/>
    <p:sldId id="343" r:id="rId31"/>
    <p:sldId id="371" r:id="rId32"/>
    <p:sldId id="344" r:id="rId33"/>
    <p:sldId id="375" r:id="rId34"/>
    <p:sldId id="374" r:id="rId35"/>
    <p:sldId id="347" r:id="rId36"/>
    <p:sldId id="348" r:id="rId37"/>
    <p:sldId id="376" r:id="rId38"/>
    <p:sldId id="377" r:id="rId39"/>
    <p:sldId id="302" r:id="rId4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EF6E7C-7466-44AD-AFCE-8A028846BBF4}" type="datetimeFigureOut">
              <a:rPr lang="zh-CN" altLang="en-US" smtClean="0"/>
              <a:t>2019/10/10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F83A2-7C4E-4399-A429-23B6A3BD7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836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可重定向 动态二进制翻译 虚拟化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84484-2B02-4A69-B6EB-8BE8EEE5FB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33327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F0FDD1-5445-47D8-99AF-E17C10F84B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6219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F0FDD1-5445-47D8-99AF-E17C10F84B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17960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F0FDD1-5445-47D8-99AF-E17C10F84B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2601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F0FDD1-5445-47D8-99AF-E17C10F84B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47395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F0FDD1-5445-47D8-99AF-E17C10F84B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31503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F0FDD1-5445-47D8-99AF-E17C10F84B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02155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F0FDD1-5445-47D8-99AF-E17C10F84B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911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F0FDD1-5445-47D8-99AF-E17C10F84B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19398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F0FDD1-5445-47D8-99AF-E17C10F84B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2993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F0FDD1-5445-47D8-99AF-E17C10F84B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539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F0FDD1-5445-47D8-99AF-E17C10F84B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9264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F0FDD1-5445-47D8-99AF-E17C10F84B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98137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F0FDD1-5445-47D8-99AF-E17C10F84B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30480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F0FDD1-5445-47D8-99AF-E17C10F84B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37512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F0FDD1-5445-47D8-99AF-E17C10F84B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7987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F0FDD1-5445-47D8-99AF-E17C10F84B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11737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84484-2B02-4A69-B6EB-8BE8EEE5FB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81277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84484-2B02-4A69-B6EB-8BE8EEE5FB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28224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84484-2B02-4A69-B6EB-8BE8EEE5FB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13426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F0FDD1-5445-47D8-99AF-E17C10F84B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843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F0FDD1-5445-47D8-99AF-E17C10F84B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228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F0FDD1-5445-47D8-99AF-E17C10F84B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353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F0FDD1-5445-47D8-99AF-E17C10F84B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7904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F0FDD1-5445-47D8-99AF-E17C10F84B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370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F0FDD1-5445-47D8-99AF-E17C10F84B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4050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F0FDD1-5445-47D8-99AF-E17C10F84B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970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F0FDD1-5445-47D8-99AF-E17C10F84B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3998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/>
              <a:t>name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51BE-A2C6-4378-BDCD-7E9EC76F8F63}" type="datetime1">
              <a:rPr lang="zh-CN" altLang="en-US" smtClean="0"/>
              <a:t>2019/10/10</a:t>
            </a:fld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ADSL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522B-5885-439A-9CC5-32F38D70CC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398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431608"/>
            <a:ext cx="8056033" cy="633198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kern="1200" baseline="0" dirty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r>
              <a:rPr lang="en-US" altLang="zh-CN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51885"/>
            <a:ext cx="10515600" cy="4941881"/>
          </a:xfrm>
        </p:spPr>
        <p:txBody>
          <a:bodyPr/>
          <a:lstStyle>
            <a:lvl1pPr marL="228600" marR="0" indent="-244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 lang="en-US" altLang="zh-CN" sz="2800" kern="120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  <a:lvl2pPr marL="532800" marR="0" indent="-244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Tx/>
              <a:buFont typeface="Calibri" panose="020F0502020204030204" pitchFamily="34" charset="0"/>
              <a:buChar char="‐"/>
              <a:tabLst/>
              <a:defRPr lang="en-US" altLang="zh-CN" sz="2400" kern="120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2pPr>
            <a:lvl3pPr marL="892800" marR="0" indent="-244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  <a:tabLst/>
              <a:defRPr lang="en-US" altLang="zh-CN" sz="2000" kern="1200" baseline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3pPr>
            <a:lvl4pPr marL="1252800" marR="0" indent="-244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Calibri" panose="020F0502020204030204" pitchFamily="34" charset="0"/>
              <a:buChar char="▪"/>
              <a:tabLst/>
              <a:defRPr lang="en-US" altLang="zh-CN" sz="1800" kern="1200" baseline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4pPr>
            <a:lvl5pPr marL="1219500" indent="-571500">
              <a:defRPr/>
            </a:lvl5pPr>
          </a:lstStyle>
          <a:p>
            <a:pPr marL="228600" marR="0" lvl="0" indent="-244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dirty="0"/>
              <a:t>Level1</a:t>
            </a:r>
          </a:p>
          <a:p>
            <a:pPr marL="532800" marR="0" lvl="1" indent="-244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Tx/>
              <a:buFont typeface="Calibri" panose="020F0502020204030204" pitchFamily="34" charset="0"/>
              <a:buChar char="‐"/>
              <a:tabLst/>
              <a:defRPr/>
            </a:pPr>
            <a:r>
              <a:rPr lang="en-US" altLang="zh-CN" dirty="0"/>
              <a:t>Level2</a:t>
            </a:r>
          </a:p>
          <a:p>
            <a:pPr marL="892800" marR="0" lvl="2" indent="-244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  <a:tabLst/>
              <a:defRPr/>
            </a:pPr>
            <a:r>
              <a:rPr lang="en-US" altLang="zh-CN" dirty="0"/>
              <a:t>Level3</a:t>
            </a:r>
          </a:p>
          <a:p>
            <a:pPr marL="1252800" marR="0" lvl="3" indent="-244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Calibri" panose="020F0502020204030204" pitchFamily="34" charset="0"/>
              <a:buChar char="▪"/>
              <a:tabLst/>
              <a:defRPr/>
            </a:pPr>
            <a:r>
              <a:rPr lang="en-US" altLang="zh-CN" dirty="0"/>
              <a:t>Level4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0177-9386-4D55-B84E-68959E8AFB94}" type="datetime1">
              <a:rPr lang="zh-CN" altLang="en-US" smtClean="0"/>
              <a:t>2019/10/10</a:t>
            </a:fld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ADSL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522B-5885-439A-9CC5-32F38D70CC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993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9095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/>
              <a:t>Title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6076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44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dirty="0"/>
              <a:t>Level1</a:t>
            </a:r>
          </a:p>
          <a:p>
            <a:pPr marL="532800" marR="0" lvl="1" indent="-244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Tx/>
              <a:buFont typeface="Calibri" panose="020F0502020204030204" pitchFamily="34" charset="0"/>
              <a:buChar char="‐"/>
              <a:tabLst/>
              <a:defRPr/>
            </a:pPr>
            <a:r>
              <a:rPr lang="en-US" altLang="zh-CN" dirty="0"/>
              <a:t>Level2</a:t>
            </a:r>
          </a:p>
          <a:p>
            <a:pPr marL="892800" marR="0" lvl="2" indent="-244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  <a:tabLst/>
              <a:defRPr/>
            </a:pPr>
            <a:r>
              <a:rPr lang="en-US" altLang="zh-CN" dirty="0"/>
              <a:t>Level3</a:t>
            </a:r>
          </a:p>
          <a:p>
            <a:pPr marL="1252800" marR="0" lvl="3" indent="-244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Calibri" panose="020F0502020204030204" pitchFamily="34" charset="0"/>
              <a:buChar char="▪"/>
              <a:tabLst/>
              <a:defRPr/>
            </a:pPr>
            <a:r>
              <a:rPr lang="en-US" altLang="zh-CN" dirty="0"/>
              <a:t>Level4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5DD5A-14F5-4ECC-876B-6768CE37A50D}" type="datetime1">
              <a:rPr lang="zh-CN" altLang="en-US" smtClean="0"/>
              <a:t>2019/10/10</a:t>
            </a:fld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ADSL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2522B-5885-439A-9CC5-32F38D70CC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312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chemeClr val="accent1">
              <a:lumMod val="75000"/>
            </a:schemeClr>
          </a:solidFill>
          <a:latin typeface="Arial Unicode MS" panose="020B0604020202020204" pitchFamily="34" charset="-122"/>
          <a:ea typeface="Arial Unicode MS" panose="020B0604020202020204" pitchFamily="34" charset="-122"/>
          <a:cs typeface="Arial Unicode MS" panose="020B0604020202020204" pitchFamily="34" charset="-122"/>
        </a:defRPr>
      </a:lvl1pPr>
    </p:titleStyle>
    <p:bodyStyle>
      <a:lvl1pPr marL="228600" marR="0" indent="-2448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Tx/>
        <a:buFont typeface="Arial" panose="020B0604020202020204" pitchFamily="34" charset="0"/>
        <a:buChar char="•"/>
        <a:tabLst/>
        <a:defRPr lang="zh-CN" altLang="en-US" sz="3600" kern="1200" dirty="0" smtClean="0">
          <a:solidFill>
            <a:schemeClr val="tx1"/>
          </a:solidFill>
          <a:latin typeface="Arial Unicode MS" panose="020B0604020202020204" pitchFamily="34" charset="-122"/>
          <a:ea typeface="Arial Unicode MS" panose="020B0604020202020204" pitchFamily="34" charset="-122"/>
          <a:cs typeface="Arial Unicode MS" panose="020B0604020202020204" pitchFamily="34" charset="-122"/>
        </a:defRPr>
      </a:lvl1pPr>
      <a:lvl2pPr marL="745200" marR="0" indent="-4572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1">
            <a:lumMod val="75000"/>
          </a:schemeClr>
        </a:buClr>
        <a:buSzTx/>
        <a:buFont typeface="Arial" panose="020B0604020202020204" pitchFamily="34" charset="0"/>
        <a:buNone/>
        <a:tabLst/>
        <a:defRPr lang="zh-CN" altLang="en-US" sz="2800" kern="1200" dirty="0" smtClean="0">
          <a:solidFill>
            <a:schemeClr val="tx1"/>
          </a:solidFill>
          <a:latin typeface="Arial Unicode MS" panose="020B0604020202020204" pitchFamily="34" charset="-122"/>
          <a:ea typeface="Arial Unicode MS" panose="020B0604020202020204" pitchFamily="34" charset="-122"/>
          <a:cs typeface="Arial Unicode MS" panose="020B0604020202020204" pitchFamily="34" charset="-122"/>
        </a:defRPr>
      </a:lvl2pPr>
      <a:lvl3pPr marL="1219500" indent="-5715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lang="zh-CN" altLang="en-US" sz="2400" kern="1200" baseline="0" dirty="0" smtClean="0">
          <a:solidFill>
            <a:schemeClr val="tx1"/>
          </a:solidFill>
          <a:latin typeface="Arial Unicode MS" panose="020B0604020202020204" pitchFamily="34" charset="-122"/>
          <a:ea typeface="Arial Unicode MS" panose="020B0604020202020204" pitchFamily="34" charset="-122"/>
          <a:cs typeface="Arial Unicode MS" panose="020B0604020202020204" pitchFamily="34" charset="-122"/>
        </a:defRPr>
      </a:lvl3pPr>
      <a:lvl4pPr marL="1579500" indent="-5715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lang="zh-CN" altLang="en-US" sz="2400" kern="1200" baseline="0" dirty="0" smtClean="0">
          <a:solidFill>
            <a:schemeClr val="tx1"/>
          </a:solidFill>
          <a:latin typeface="Arial Unicode MS" panose="020B0604020202020204" pitchFamily="34" charset="-122"/>
          <a:ea typeface="Arial Unicode MS" panose="020B0604020202020204" pitchFamily="34" charset="-122"/>
          <a:cs typeface="Arial Unicode MS" panose="020B0604020202020204" pitchFamily="34" charset="-122"/>
        </a:defRPr>
      </a:lvl4pPr>
      <a:lvl5pPr marL="2057400" indent="-2448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lang="en-US" altLang="en-US" sz="3600" kern="1200" dirty="0">
          <a:solidFill>
            <a:schemeClr val="tx1"/>
          </a:solidFill>
          <a:latin typeface="Arial Unicode MS" panose="020B0604020202020204" pitchFamily="34" charset="-122"/>
          <a:ea typeface="Arial Unicode MS" panose="020B0604020202020204" pitchFamily="34" charset="-122"/>
          <a:cs typeface="Arial Unicode MS" panose="020B0604020202020204" pitchFamily="34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97056" y="1122363"/>
            <a:ext cx="9597887" cy="1461811"/>
          </a:xfrm>
        </p:spPr>
        <p:txBody>
          <a:bodyPr>
            <a:noAutofit/>
          </a:bodyPr>
          <a:lstStyle/>
          <a:p>
            <a:r>
              <a:rPr lang="en-US" altLang="zh-CN" sz="3600" dirty="0"/>
              <a:t>A Retargetable System-Level DBT Hypervisor</a:t>
            </a:r>
            <a:endParaRPr lang="zh-CN" altLang="en-US" sz="36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97056" y="3007710"/>
            <a:ext cx="9597887" cy="3055159"/>
          </a:xfrm>
        </p:spPr>
        <p:txBody>
          <a:bodyPr>
            <a:normAutofit/>
          </a:bodyPr>
          <a:lstStyle/>
          <a:p>
            <a:pPr algn="ctr"/>
            <a:r>
              <a:rPr lang="en-US" altLang="zh-CN" sz="2000" dirty="0"/>
              <a:t>USENIX ATC’ 2019</a:t>
            </a:r>
          </a:p>
          <a:p>
            <a:pPr algn="ctr"/>
            <a:r>
              <a:rPr lang="en-US" altLang="zh-CN" sz="2000" b="1" dirty="0"/>
              <a:t>Tom Spink</a:t>
            </a:r>
            <a:r>
              <a:rPr lang="en-US" altLang="zh-CN" sz="2000" dirty="0"/>
              <a:t>, Harry Wagstaff, Björn Franke</a:t>
            </a:r>
          </a:p>
          <a:p>
            <a:pPr algn="ctr"/>
            <a:r>
              <a:rPr lang="en-US" altLang="zh-CN" sz="2000" dirty="0"/>
              <a:t>University of Edinburgh </a:t>
            </a:r>
          </a:p>
          <a:p>
            <a:pPr algn="ctr"/>
            <a:r>
              <a:rPr lang="en-US" altLang="zh-CN" sz="2400" b="1" dirty="0"/>
              <a:t>Presented by </a:t>
            </a:r>
            <a:r>
              <a:rPr lang="en-US" altLang="zh-CN" sz="2400" b="1" dirty="0">
                <a:solidFill>
                  <a:schemeClr val="accent2">
                    <a:lumMod val="75000"/>
                  </a:schemeClr>
                </a:solidFill>
              </a:rPr>
              <a:t>Xiaoyang Wang</a:t>
            </a:r>
            <a:r>
              <a:rPr lang="en-US" altLang="zh-CN" sz="2400" b="1" dirty="0"/>
              <a:t>, USTC</a:t>
            </a:r>
          </a:p>
          <a:p>
            <a:pPr algn="ctr"/>
            <a:r>
              <a:rPr lang="en-US" altLang="zh-CN" sz="2400" b="1" dirty="0"/>
              <a:t>October 10</a:t>
            </a:r>
            <a:r>
              <a:rPr lang="en-US" altLang="zh-CN" sz="2400" b="1" baseline="30000" dirty="0"/>
              <a:t>th</a:t>
            </a:r>
            <a:r>
              <a:rPr lang="en-US" altLang="zh-CN" sz="2400" b="1" dirty="0"/>
              <a:t>, 2019</a:t>
            </a:r>
          </a:p>
          <a:p>
            <a:endParaRPr lang="zh-CN" altLang="en-US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9A69F-AF51-4187-AA26-82CD8814AF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2DB3B-632B-40C8-9109-6B39C5639F25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2019/10/10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833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Dynamic Binary Translation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2B0A8-8223-41DA-B9DA-41BC094567B6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2019/10/10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内容占位符 2">
            <a:extLst>
              <a:ext uri="{FF2B5EF4-FFF2-40B4-BE49-F238E27FC236}">
                <a16:creationId xmlns:a16="http://schemas.microsoft.com/office/drawing/2014/main" id="{0F1A3C76-232E-4DFA-9BE8-2CCB2F1AD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1885"/>
            <a:ext cx="10515600" cy="4941881"/>
          </a:xfrm>
        </p:spPr>
        <p:txBody>
          <a:bodyPr/>
          <a:lstStyle/>
          <a:p>
            <a:r>
              <a:rPr lang="en-US" altLang="zh-CN" dirty="0"/>
              <a:t>Xbox One(AMD x86) support Xbox 360(IBM PowerPC) games</a:t>
            </a:r>
          </a:p>
          <a:p>
            <a:r>
              <a:rPr lang="en-US" altLang="zh-CN" dirty="0"/>
              <a:t>Android Emulator for mobile app development</a:t>
            </a:r>
          </a:p>
          <a:p>
            <a:r>
              <a:rPr lang="en-US" altLang="zh-CN" dirty="0"/>
              <a:t>Sandbox environment for hostile program analysis</a:t>
            </a:r>
          </a:p>
          <a:p>
            <a:endParaRPr lang="en-US" altLang="zh-CN" dirty="0"/>
          </a:p>
          <a:p>
            <a:r>
              <a:rPr lang="en-US" altLang="zh-CN" dirty="0"/>
              <a:t>Huawei Ascend Processor support x86</a:t>
            </a:r>
          </a:p>
        </p:txBody>
      </p:sp>
    </p:spTree>
    <p:extLst>
      <p:ext uri="{BB962C8B-B14F-4D97-AF65-F5344CB8AC3E}">
        <p14:creationId xmlns:p14="http://schemas.microsoft.com/office/powerpoint/2010/main" val="640694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State-of-the-art DBT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2B0A8-8223-41DA-B9DA-41BC094567B6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2019/10/10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内容占位符 2">
            <a:extLst>
              <a:ext uri="{FF2B5EF4-FFF2-40B4-BE49-F238E27FC236}">
                <a16:creationId xmlns:a16="http://schemas.microsoft.com/office/drawing/2014/main" id="{0F1A3C76-232E-4DFA-9BE8-2CCB2F1AD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1885"/>
            <a:ext cx="10515600" cy="4941881"/>
          </a:xfrm>
        </p:spPr>
        <p:txBody>
          <a:bodyPr/>
          <a:lstStyle/>
          <a:p>
            <a:r>
              <a:rPr lang="en-US" altLang="zh-CN" dirty="0"/>
              <a:t>DBT is always coded by hand</a:t>
            </a:r>
          </a:p>
          <a:p>
            <a:pPr lvl="1"/>
            <a:r>
              <a:rPr lang="en-US" altLang="zh-CN" dirty="0"/>
              <a:t>QEMU 4.1.0 – ARM translation module’s LoC: 80,238</a:t>
            </a:r>
          </a:p>
          <a:p>
            <a:pPr lvl="1"/>
            <a:r>
              <a:rPr lang="en-US" altLang="zh-CN" dirty="0"/>
              <a:t>QEMU commit logs contain more than 90 entries to bugfixes related to its ARM model alone</a:t>
            </a:r>
          </a:p>
          <a:p>
            <a:r>
              <a:rPr lang="en-US" altLang="zh-CN" dirty="0"/>
              <a:t>Just-In-Time translation is performance critical</a:t>
            </a:r>
          </a:p>
          <a:p>
            <a:r>
              <a:rPr lang="en-US" altLang="zh-CN" dirty="0"/>
              <a:t>QEMU’s DBT runs in ring3 (application layer)</a:t>
            </a:r>
          </a:p>
          <a:p>
            <a:r>
              <a:rPr lang="en-US" altLang="zh-CN" dirty="0"/>
              <a:t>Only QEMU is publicly available</a:t>
            </a:r>
          </a:p>
          <a:p>
            <a:endParaRPr lang="en-US" alt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9B49E70-4032-47A2-9B4E-1AE56E4C0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6120" y="3978704"/>
            <a:ext cx="2537680" cy="237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396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Outline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Background</a:t>
            </a:r>
            <a:endParaRPr lang="en-US" altLang="zh-CN" dirty="0"/>
          </a:p>
          <a:p>
            <a:r>
              <a:rPr lang="en-US" altLang="zh-CN" dirty="0"/>
              <a:t>Design &amp; Implementation</a:t>
            </a:r>
          </a:p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Evaluation </a:t>
            </a:r>
          </a:p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DAE78-B2C5-4C0F-AEDF-361488230DF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2019/10/10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4981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Main idea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DAE78-B2C5-4C0F-AEDF-361488230DF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2019/10/10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2A55D8D1-AE3D-4E42-84EB-24191AA62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1885"/>
            <a:ext cx="10515600" cy="4941881"/>
          </a:xfrm>
        </p:spPr>
        <p:txBody>
          <a:bodyPr/>
          <a:lstStyle/>
          <a:p>
            <a:r>
              <a:rPr lang="en-US" altLang="zh-CN" dirty="0"/>
              <a:t>high-level architecture descriptions </a:t>
            </a:r>
          </a:p>
          <a:p>
            <a:r>
              <a:rPr lang="en-US" altLang="zh-CN" dirty="0"/>
              <a:t>offline and online optimization</a:t>
            </a:r>
          </a:p>
          <a:p>
            <a:r>
              <a:rPr lang="en-US" altLang="zh-CN" dirty="0"/>
              <a:t>DBT hypervisor</a:t>
            </a:r>
          </a:p>
          <a:p>
            <a:endParaRPr lang="en-US" altLang="zh-CN" dirty="0"/>
          </a:p>
          <a:p>
            <a:endParaRPr lang="en-US" altLang="zh-CN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334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Overview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2B0A8-8223-41DA-B9DA-41BC094567B6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2019/10/10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485973F-61D1-41B7-A7D9-2C5CC870E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51885"/>
            <a:ext cx="10280271" cy="42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369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31608"/>
            <a:ext cx="8516007" cy="633198"/>
          </a:xfrm>
        </p:spPr>
        <p:txBody>
          <a:bodyPr>
            <a:normAutofit/>
          </a:bodyPr>
          <a:lstStyle/>
          <a:p>
            <a:r>
              <a:rPr lang="en-US" sz="3200" dirty="0"/>
              <a:t>Offline stage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2B0A8-8223-41DA-B9DA-41BC094567B6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2019/10/10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AFAEDB2-AB5E-41A9-A117-8B8EA308DE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2" t="2771" r="2074" b="1321"/>
          <a:stretch/>
        </p:blipFill>
        <p:spPr>
          <a:xfrm>
            <a:off x="1035269" y="1168279"/>
            <a:ext cx="10121462" cy="508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241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31608"/>
            <a:ext cx="8516007" cy="633198"/>
          </a:xfrm>
        </p:spPr>
        <p:txBody>
          <a:bodyPr>
            <a:normAutofit/>
          </a:bodyPr>
          <a:lstStyle/>
          <a:p>
            <a:r>
              <a:rPr lang="en-US" sz="2800" dirty="0"/>
              <a:t>Architecture Description Language(ADL)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2B0A8-8223-41DA-B9DA-41BC094567B6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2019/10/10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63FB1FC-3436-4D1F-8851-CEA0EC19BE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26" y="2944624"/>
            <a:ext cx="11029748" cy="292367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C4B987A1-A907-4973-8C01-A03BA69E7B9D}"/>
              </a:ext>
            </a:extLst>
          </p:cNvPr>
          <p:cNvSpPr txBox="1"/>
          <p:nvPr/>
        </p:nvSpPr>
        <p:spPr>
          <a:xfrm>
            <a:off x="4506975" y="5664002"/>
            <a:ext cx="3178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QEMU/ADL Comparison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内容占位符 2">
            <a:extLst>
              <a:ext uri="{FF2B5EF4-FFF2-40B4-BE49-F238E27FC236}">
                <a16:creationId xmlns:a16="http://schemas.microsoft.com/office/drawing/2014/main" id="{89B44529-A978-4F71-8B0C-8A86768F3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1885"/>
            <a:ext cx="10515600" cy="4941881"/>
          </a:xfrm>
        </p:spPr>
        <p:txBody>
          <a:bodyPr/>
          <a:lstStyle/>
          <a:p>
            <a:r>
              <a:rPr lang="en-US" altLang="zh-CN" dirty="0"/>
              <a:t>Instruction syntax (i.e. how to decode instructions)</a:t>
            </a:r>
          </a:p>
          <a:p>
            <a:r>
              <a:rPr lang="en-US" altLang="zh-CN" dirty="0"/>
              <a:t>Instruction semantics (i.e. how to execute instruction)</a:t>
            </a:r>
          </a:p>
          <a:p>
            <a:r>
              <a:rPr lang="en-US" altLang="zh-CN" dirty="0"/>
              <a:t>Architectural features (i.e. register file size, word size)</a:t>
            </a:r>
          </a:p>
          <a:p>
            <a:endParaRPr lang="en-US" altLang="zh-CN" dirty="0"/>
          </a:p>
          <a:p>
            <a:endParaRPr lang="en-US" altLang="zh-CN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899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31608"/>
            <a:ext cx="8516007" cy="633198"/>
          </a:xfrm>
        </p:spPr>
        <p:txBody>
          <a:bodyPr>
            <a:normAutofit/>
          </a:bodyPr>
          <a:lstStyle/>
          <a:p>
            <a:r>
              <a:rPr lang="en-US" sz="2800" dirty="0"/>
              <a:t>Intermediate Static Single Assignment (SSA) Form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2B0A8-8223-41DA-B9DA-41BC094567B6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2019/10/10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BA12965-108E-408E-9976-6240A8C93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906" y="1487270"/>
            <a:ext cx="5174428" cy="384081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76AFDC2-618C-4366-9659-251A735900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650" y="1333066"/>
            <a:ext cx="5933500" cy="1741632"/>
          </a:xfrm>
          <a:prstGeom prst="rect">
            <a:avLst/>
          </a:prstGeom>
        </p:spPr>
      </p:pic>
      <p:sp>
        <p:nvSpPr>
          <p:cNvPr id="14" name="箭头: 直角上 13">
            <a:extLst>
              <a:ext uri="{FF2B5EF4-FFF2-40B4-BE49-F238E27FC236}">
                <a16:creationId xmlns:a16="http://schemas.microsoft.com/office/drawing/2014/main" id="{15A41F39-63AB-449B-8C07-0AAAA65EE5F7}"/>
              </a:ext>
            </a:extLst>
          </p:cNvPr>
          <p:cNvSpPr/>
          <p:nvPr/>
        </p:nvSpPr>
        <p:spPr>
          <a:xfrm rot="5400000">
            <a:off x="3809934" y="2075732"/>
            <a:ext cx="2228197" cy="3836401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BE0AA3F-8A43-44E2-A3A1-18E5D0C418F4}"/>
              </a:ext>
            </a:extLst>
          </p:cNvPr>
          <p:cNvSpPr txBox="1"/>
          <p:nvPr/>
        </p:nvSpPr>
        <p:spPr>
          <a:xfrm>
            <a:off x="4002679" y="4250865"/>
            <a:ext cx="17613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SSA Form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5298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31608"/>
            <a:ext cx="8516007" cy="633198"/>
          </a:xfrm>
        </p:spPr>
        <p:txBody>
          <a:bodyPr>
            <a:normAutofit/>
          </a:bodyPr>
          <a:lstStyle/>
          <a:p>
            <a:r>
              <a:rPr lang="en-US" sz="3200" dirty="0"/>
              <a:t>Optimization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2B0A8-8223-41DA-B9DA-41BC094567B6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2019/10/10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D6EEC4F-A540-4692-8351-D43503148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0073" y="1234543"/>
            <a:ext cx="5941927" cy="270882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09E7851-DDBE-4455-A8C5-61E8BB34D1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159" y="1234543"/>
            <a:ext cx="5912841" cy="438891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E97A84E-AF1C-4A57-B649-E77C04F87A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3428999"/>
            <a:ext cx="3452648" cy="2751234"/>
          </a:xfrm>
          <a:prstGeom prst="rect">
            <a:avLst/>
          </a:prstGeom>
        </p:spPr>
      </p:pic>
      <p:sp>
        <p:nvSpPr>
          <p:cNvPr id="9" name="箭头: 直角上 8">
            <a:extLst>
              <a:ext uri="{FF2B5EF4-FFF2-40B4-BE49-F238E27FC236}">
                <a16:creationId xmlns:a16="http://schemas.microsoft.com/office/drawing/2014/main" id="{826EA84E-866E-4AF0-B434-7E4EA8BECB40}"/>
              </a:ext>
            </a:extLst>
          </p:cNvPr>
          <p:cNvSpPr/>
          <p:nvPr/>
        </p:nvSpPr>
        <p:spPr>
          <a:xfrm>
            <a:off x="5941927" y="3710152"/>
            <a:ext cx="2057400" cy="142031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E86626D-C377-4D2B-937A-8E5D4A2CD3D6}"/>
              </a:ext>
            </a:extLst>
          </p:cNvPr>
          <p:cNvSpPr txBox="1"/>
          <p:nvPr/>
        </p:nvSpPr>
        <p:spPr>
          <a:xfrm>
            <a:off x="6096000" y="4761132"/>
            <a:ext cx="1394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Optimization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932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31608"/>
            <a:ext cx="8516007" cy="633198"/>
          </a:xfrm>
        </p:spPr>
        <p:txBody>
          <a:bodyPr>
            <a:normAutofit/>
          </a:bodyPr>
          <a:lstStyle/>
          <a:p>
            <a:r>
              <a:rPr lang="en-US" sz="3200" dirty="0"/>
              <a:t>Generator Function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2B0A8-8223-41DA-B9DA-41BC094567B6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2019/10/10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D6EEC4F-A540-4692-8351-D43503148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0073" y="1234543"/>
            <a:ext cx="5941927" cy="270882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9D61BE4-DC78-4841-95ED-091F5A5B00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91" y="1342249"/>
            <a:ext cx="11857164" cy="427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199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Outline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Background</a:t>
            </a:r>
          </a:p>
          <a:p>
            <a:r>
              <a:rPr lang="en-US" altLang="zh-CN" dirty="0"/>
              <a:t>Design &amp; Implementation</a:t>
            </a:r>
          </a:p>
          <a:p>
            <a:r>
              <a:rPr lang="en-US" altLang="zh-CN" dirty="0"/>
              <a:t>Evaluation </a:t>
            </a:r>
          </a:p>
          <a:p>
            <a:r>
              <a:rPr lang="en-US" altLang="zh-CN" dirty="0"/>
              <a:t>Conclusion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DAE78-B2C5-4C0F-AEDF-361488230DF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2019/10/10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72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7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12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3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17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8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31608"/>
            <a:ext cx="8516007" cy="633198"/>
          </a:xfrm>
        </p:spPr>
        <p:txBody>
          <a:bodyPr>
            <a:normAutofit/>
          </a:bodyPr>
          <a:lstStyle/>
          <a:p>
            <a:r>
              <a:rPr lang="en-US" sz="3200" dirty="0"/>
              <a:t>Online stage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2B0A8-8223-41DA-B9DA-41BC094567B6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2019/10/10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FDC1752-43E9-4114-AEE9-7CF15CDB7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55" y="2057948"/>
            <a:ext cx="9202190" cy="414693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6FDFB7E-54AF-40A3-BE67-628C514845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736" y="1140966"/>
            <a:ext cx="10434528" cy="9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9995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31608"/>
            <a:ext cx="8516007" cy="633198"/>
          </a:xfrm>
        </p:spPr>
        <p:txBody>
          <a:bodyPr>
            <a:normAutofit/>
          </a:bodyPr>
          <a:lstStyle/>
          <a:p>
            <a:r>
              <a:rPr lang="en-US" sz="3200" dirty="0"/>
              <a:t>Translation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2B0A8-8223-41DA-B9DA-41BC094567B6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2019/10/10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C95D560-AE95-4882-8F6E-D8CA1F58A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67" y="1256446"/>
            <a:ext cx="11606266" cy="453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806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31608"/>
            <a:ext cx="8516007" cy="633198"/>
          </a:xfrm>
        </p:spPr>
        <p:txBody>
          <a:bodyPr>
            <a:normAutofit/>
          </a:bodyPr>
          <a:lstStyle/>
          <a:p>
            <a:r>
              <a:rPr lang="en-US" sz="3200" dirty="0"/>
              <a:t>DAG Lowering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2B0A8-8223-41DA-B9DA-41BC094567B6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2019/10/10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87328B8-EA57-40EF-B3A1-F539C4A9B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566" y="1237673"/>
            <a:ext cx="11209991" cy="49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609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31608"/>
            <a:ext cx="8516007" cy="633198"/>
          </a:xfrm>
        </p:spPr>
        <p:txBody>
          <a:bodyPr>
            <a:normAutofit/>
          </a:bodyPr>
          <a:lstStyle/>
          <a:p>
            <a:r>
              <a:rPr lang="en-US" sz="3200" dirty="0"/>
              <a:t>Floating Point Support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2B0A8-8223-41DA-B9DA-41BC094567B6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2019/10/10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5ED95F9-629D-4516-A6A4-3BF1A83CF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237" y="1168655"/>
            <a:ext cx="11295613" cy="169015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14A91AE-A47E-4A6F-9AD9-99146FECCA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905" y="2489778"/>
            <a:ext cx="6477000" cy="3866572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3045C7F2-762D-4E01-AEC5-C2277B1BF007}"/>
              </a:ext>
            </a:extLst>
          </p:cNvPr>
          <p:cNvSpPr txBox="1"/>
          <p:nvPr/>
        </p:nvSpPr>
        <p:spPr>
          <a:xfrm>
            <a:off x="7996453" y="5648464"/>
            <a:ext cx="15472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QEMU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1022A715-9B38-4FDE-973C-8F5E9FB1F8AA}"/>
              </a:ext>
            </a:extLst>
          </p:cNvPr>
          <p:cNvSpPr/>
          <p:nvPr/>
        </p:nvSpPr>
        <p:spPr>
          <a:xfrm>
            <a:off x="1005559" y="4085028"/>
            <a:ext cx="7859915" cy="248099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7C787533-E117-4D4E-A2A2-7BD052D8B50D}"/>
              </a:ext>
            </a:extLst>
          </p:cNvPr>
          <p:cNvSpPr/>
          <p:nvPr/>
        </p:nvSpPr>
        <p:spPr>
          <a:xfrm>
            <a:off x="1005559" y="5489204"/>
            <a:ext cx="7859915" cy="248099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F704909-2821-4F42-93CB-ADE96483AAED}"/>
              </a:ext>
            </a:extLst>
          </p:cNvPr>
          <p:cNvSpPr/>
          <p:nvPr/>
        </p:nvSpPr>
        <p:spPr>
          <a:xfrm>
            <a:off x="1005559" y="2659117"/>
            <a:ext cx="7859915" cy="693683"/>
          </a:xfrm>
          <a:prstGeom prst="rect">
            <a:avLst/>
          </a:prstGeom>
          <a:noFill/>
          <a:ln w="476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7241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31608"/>
            <a:ext cx="8516007" cy="633198"/>
          </a:xfrm>
        </p:spPr>
        <p:txBody>
          <a:bodyPr>
            <a:normAutofit/>
          </a:bodyPr>
          <a:lstStyle/>
          <a:p>
            <a:r>
              <a:rPr lang="en-US" sz="3200" dirty="0"/>
              <a:t>Floating Point Support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2B0A8-8223-41DA-B9DA-41BC094567B6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2019/10/10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5ED95F9-629D-4516-A6A4-3BF1A83CF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237" y="1168655"/>
            <a:ext cx="11295613" cy="169015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7CC45C1-6B29-444D-A86B-4518E1B581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7" t="5103" r="1739" b="4650"/>
          <a:stretch/>
        </p:blipFill>
        <p:spPr>
          <a:xfrm>
            <a:off x="756745" y="2691091"/>
            <a:ext cx="10731062" cy="3493879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3CC6755D-A2C3-414E-9258-2C1D87D6BA18}"/>
              </a:ext>
            </a:extLst>
          </p:cNvPr>
          <p:cNvSpPr txBox="1"/>
          <p:nvPr/>
        </p:nvSpPr>
        <p:spPr>
          <a:xfrm>
            <a:off x="9745855" y="5477084"/>
            <a:ext cx="17419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Captive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5392D804-7A6A-4D74-8D93-83D1A71640C5}"/>
              </a:ext>
            </a:extLst>
          </p:cNvPr>
          <p:cNvSpPr/>
          <p:nvPr/>
        </p:nvSpPr>
        <p:spPr>
          <a:xfrm>
            <a:off x="1072055" y="4498428"/>
            <a:ext cx="10363200" cy="542151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1AA7C7B-8C63-4774-91EF-C5A55663B6CB}"/>
              </a:ext>
            </a:extLst>
          </p:cNvPr>
          <p:cNvSpPr/>
          <p:nvPr/>
        </p:nvSpPr>
        <p:spPr>
          <a:xfrm>
            <a:off x="998483" y="2788503"/>
            <a:ext cx="10489324" cy="1210684"/>
          </a:xfrm>
          <a:prstGeom prst="rect">
            <a:avLst/>
          </a:prstGeom>
          <a:noFill/>
          <a:ln w="476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76683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31608"/>
            <a:ext cx="8516007" cy="633198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Other Implementations</a:t>
            </a:r>
            <a:endParaRPr lang="en-US" sz="32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2B0A8-8223-41DA-B9DA-41BC094567B6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2019/10/10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6F24C28D-E7C7-40B8-AF98-E357F3F64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1885"/>
            <a:ext cx="10515600" cy="4941881"/>
          </a:xfrm>
        </p:spPr>
        <p:txBody>
          <a:bodyPr/>
          <a:lstStyle/>
          <a:p>
            <a:r>
              <a:rPr lang="en-US" altLang="zh-CN" dirty="0"/>
              <a:t>Translated Code Cache</a:t>
            </a:r>
          </a:p>
          <a:p>
            <a:endParaRPr lang="en-US" altLang="zh-CN" dirty="0"/>
          </a:p>
          <a:p>
            <a:endParaRPr lang="en-US" altLang="zh-CN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20DF005-CF6E-4B63-8DA1-FF283003C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757" y="1608683"/>
            <a:ext cx="8434450" cy="458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9686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31608"/>
            <a:ext cx="8516007" cy="633198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Other Implementations</a:t>
            </a:r>
            <a:endParaRPr lang="en-US" sz="32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2B0A8-8223-41DA-B9DA-41BC094567B6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2019/10/10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6F24C28D-E7C7-40B8-AF98-E357F3F64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1885"/>
            <a:ext cx="10515600" cy="4941881"/>
          </a:xfrm>
        </p:spPr>
        <p:txBody>
          <a:bodyPr/>
          <a:lstStyle/>
          <a:p>
            <a:r>
              <a:rPr lang="en-US" altLang="zh-CN" dirty="0"/>
              <a:t>Translated Code Cache</a:t>
            </a:r>
          </a:p>
          <a:p>
            <a:r>
              <a:rPr lang="en-US" altLang="zh-CN" dirty="0"/>
              <a:t>Exploiting Host Architectural Features</a:t>
            </a:r>
          </a:p>
          <a:p>
            <a:pPr lvl="1"/>
            <a:r>
              <a:rPr lang="en-US" altLang="zh-CN" dirty="0"/>
              <a:t>Guest Page Table == Host Page Table (GVA -&gt; HPA) </a:t>
            </a:r>
          </a:p>
          <a:p>
            <a:pPr lvl="1"/>
            <a:r>
              <a:rPr lang="en-US" altLang="zh-CN" dirty="0"/>
              <a:t>x86 software interrupt mechanism</a:t>
            </a:r>
          </a:p>
          <a:p>
            <a:pPr lvl="1"/>
            <a:r>
              <a:rPr lang="en-US" altLang="zh-CN" dirty="0"/>
              <a:t>x86 fast system call instructions</a:t>
            </a:r>
          </a:p>
          <a:p>
            <a:pPr lvl="1"/>
            <a:r>
              <a:rPr lang="en-US" altLang="zh-CN" dirty="0"/>
              <a:t>x86 port-based I/O instructions</a:t>
            </a:r>
          </a:p>
          <a:p>
            <a:endParaRPr lang="en-US" altLang="zh-CN" dirty="0"/>
          </a:p>
          <a:p>
            <a:endParaRPr lang="en-US" altLang="zh-CN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D7533A0-639B-44AE-9331-2ABA08876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7674" y="2570565"/>
            <a:ext cx="4641022" cy="370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1304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31608"/>
            <a:ext cx="8516007" cy="633198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Other Implementations</a:t>
            </a:r>
            <a:endParaRPr lang="en-US" sz="32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2B0A8-8223-41DA-B9DA-41BC094567B6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2019/10/10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6F24C28D-E7C7-40B8-AF98-E357F3F64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1885"/>
            <a:ext cx="10515600" cy="4941881"/>
          </a:xfrm>
        </p:spPr>
        <p:txBody>
          <a:bodyPr/>
          <a:lstStyle/>
          <a:p>
            <a:r>
              <a:rPr lang="en-US" altLang="zh-CN" dirty="0"/>
              <a:t>Translated Code Cache</a:t>
            </a:r>
          </a:p>
          <a:p>
            <a:r>
              <a:rPr lang="en-US" altLang="zh-CN" dirty="0"/>
              <a:t>Exploiting Host Architectural Features</a:t>
            </a:r>
          </a:p>
          <a:p>
            <a:pPr lvl="1"/>
            <a:r>
              <a:rPr lang="en-US" altLang="zh-CN" dirty="0"/>
              <a:t>Guest Page Table == Host Page Table (GVA -&gt; HPA) </a:t>
            </a:r>
          </a:p>
          <a:p>
            <a:pPr lvl="1"/>
            <a:r>
              <a:rPr lang="en-US" altLang="zh-CN" dirty="0"/>
              <a:t>x86 software interrupt mechanism</a:t>
            </a:r>
          </a:p>
          <a:p>
            <a:pPr lvl="1"/>
            <a:r>
              <a:rPr lang="en-US" altLang="zh-CN" dirty="0"/>
              <a:t>x86 fast system call instructions</a:t>
            </a:r>
          </a:p>
          <a:p>
            <a:pPr lvl="1"/>
            <a:r>
              <a:rPr lang="en-US" altLang="zh-CN" dirty="0"/>
              <a:t>x86 port-based I/O instructions</a:t>
            </a:r>
          </a:p>
          <a:p>
            <a:r>
              <a:rPr lang="en-US" altLang="zh-CN" dirty="0"/>
              <a:t>SIMD Support</a:t>
            </a:r>
          </a:p>
          <a:p>
            <a:endParaRPr lang="en-US" altLang="zh-CN" dirty="0"/>
          </a:p>
          <a:p>
            <a:endParaRPr lang="en-US" altLang="zh-CN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529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Outline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Background</a:t>
            </a:r>
          </a:p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Design &amp; Implementation</a:t>
            </a:r>
          </a:p>
          <a:p>
            <a:r>
              <a:rPr lang="en-US" altLang="zh-CN" dirty="0"/>
              <a:t>Evaluation </a:t>
            </a:r>
          </a:p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DAE78-B2C5-4C0F-AEDF-361488230DF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2019/10/10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89909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Experiment setups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DD0177-9386-4D55-B84E-68959E8AFB94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2019/10/10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77B98D3-8A96-4F96-BD9F-B5B591C86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9214" y="1241599"/>
            <a:ext cx="6593051" cy="179547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3742CD7-9A5A-4E16-B743-514DCAAC1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7681" y="3233836"/>
            <a:ext cx="6176119" cy="2728983"/>
          </a:xfrm>
          <a:prstGeom prst="rect">
            <a:avLst/>
          </a:prstGeom>
        </p:spPr>
      </p:pic>
      <p:sp>
        <p:nvSpPr>
          <p:cNvPr id="12" name="内容占位符 2">
            <a:extLst>
              <a:ext uri="{FF2B5EF4-FFF2-40B4-BE49-F238E27FC236}">
                <a16:creationId xmlns:a16="http://schemas.microsoft.com/office/drawing/2014/main" id="{17314FB8-88E3-420E-9DAB-9B257D547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1885"/>
            <a:ext cx="10515600" cy="4941881"/>
          </a:xfrm>
        </p:spPr>
        <p:txBody>
          <a:bodyPr/>
          <a:lstStyle/>
          <a:p>
            <a:r>
              <a:rPr lang="en-US" altLang="zh-CN" dirty="0"/>
              <a:t>Hardware</a:t>
            </a:r>
          </a:p>
          <a:p>
            <a:pPr lvl="1"/>
            <a:r>
              <a:rPr lang="en-US" altLang="zh-CN" dirty="0"/>
              <a:t>Host : x86-64</a:t>
            </a:r>
          </a:p>
          <a:p>
            <a:pPr lvl="1"/>
            <a:r>
              <a:rPr lang="en-US" altLang="zh-CN" dirty="0"/>
              <a:t>Guest : ARMv8-A</a:t>
            </a:r>
          </a:p>
          <a:p>
            <a:r>
              <a:rPr lang="en-US" altLang="zh-CN" dirty="0"/>
              <a:t>Software</a:t>
            </a:r>
          </a:p>
          <a:p>
            <a:pPr lvl="1"/>
            <a:r>
              <a:rPr lang="en-US" altLang="zh-CN" dirty="0"/>
              <a:t>QEMU 2.12.1</a:t>
            </a:r>
          </a:p>
          <a:p>
            <a:pPr lvl="1"/>
            <a:r>
              <a:rPr lang="en-US" altLang="zh-CN" dirty="0"/>
              <a:t>SPEC CPU2006</a:t>
            </a:r>
          </a:p>
          <a:p>
            <a:pPr lvl="2"/>
            <a:r>
              <a:rPr lang="en-US" altLang="zh-CN" dirty="0"/>
              <a:t>Integer</a:t>
            </a:r>
          </a:p>
          <a:p>
            <a:pPr lvl="2"/>
            <a:r>
              <a:rPr lang="en-US" altLang="zh-CN" dirty="0"/>
              <a:t>C++ floating-point</a:t>
            </a:r>
          </a:p>
          <a:p>
            <a:pPr lvl="1"/>
            <a:r>
              <a:rPr lang="en-US" altLang="zh-CN" dirty="0" err="1"/>
              <a:t>SimBench</a:t>
            </a:r>
            <a:r>
              <a:rPr lang="en-US" altLang="zh-C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2931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BFC597A4-6EE5-4B21-81DB-8589E0A7C4DF}"/>
              </a:ext>
            </a:extLst>
          </p:cNvPr>
          <p:cNvSpPr/>
          <p:nvPr/>
        </p:nvSpPr>
        <p:spPr>
          <a:xfrm>
            <a:off x="1030014" y="1324306"/>
            <a:ext cx="3084786" cy="48704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31608"/>
            <a:ext cx="8056033" cy="633198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Why Virtualization ?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1BAA54-FF7F-4292-9452-75D2017C638F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2019/10/10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EAB14356-3A46-4D7D-8E56-B8460C916231}"/>
              </a:ext>
            </a:extLst>
          </p:cNvPr>
          <p:cNvSpPr/>
          <p:nvPr/>
        </p:nvSpPr>
        <p:spPr>
          <a:xfrm>
            <a:off x="1252334" y="4267372"/>
            <a:ext cx="2636492" cy="113498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Device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48AAA0D5-D536-4807-9DBE-4329F6F69541}"/>
              </a:ext>
            </a:extLst>
          </p:cNvPr>
          <p:cNvSpPr/>
          <p:nvPr/>
        </p:nvSpPr>
        <p:spPr>
          <a:xfrm>
            <a:off x="1252333" y="2891747"/>
            <a:ext cx="2636493" cy="118113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OS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365896EC-0FD8-4512-AE1E-16C412089C2C}"/>
              </a:ext>
            </a:extLst>
          </p:cNvPr>
          <p:cNvSpPr/>
          <p:nvPr/>
        </p:nvSpPr>
        <p:spPr>
          <a:xfrm>
            <a:off x="1252334" y="1516122"/>
            <a:ext cx="2636494" cy="118113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User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EA134FD-F027-444E-998E-349B3F68B02A}"/>
              </a:ext>
            </a:extLst>
          </p:cNvPr>
          <p:cNvSpPr txBox="1"/>
          <p:nvPr/>
        </p:nvSpPr>
        <p:spPr>
          <a:xfrm>
            <a:off x="1854570" y="5456603"/>
            <a:ext cx="1432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Server</a:t>
            </a:r>
          </a:p>
        </p:txBody>
      </p:sp>
      <p:sp>
        <p:nvSpPr>
          <p:cNvPr id="13" name="箭头: 右 12">
            <a:extLst>
              <a:ext uri="{FF2B5EF4-FFF2-40B4-BE49-F238E27FC236}">
                <a16:creationId xmlns:a16="http://schemas.microsoft.com/office/drawing/2014/main" id="{89CB3A37-C64F-44D8-A99C-DBB382606E72}"/>
              </a:ext>
            </a:extLst>
          </p:cNvPr>
          <p:cNvSpPr/>
          <p:nvPr/>
        </p:nvSpPr>
        <p:spPr>
          <a:xfrm>
            <a:off x="4337120" y="3267932"/>
            <a:ext cx="3185136" cy="4915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5461B2EC-C331-4244-A8E4-5D3509D04C05}"/>
              </a:ext>
            </a:extLst>
          </p:cNvPr>
          <p:cNvSpPr/>
          <p:nvPr/>
        </p:nvSpPr>
        <p:spPr>
          <a:xfrm>
            <a:off x="7748230" y="1324306"/>
            <a:ext cx="3185136" cy="48704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3" name="矩形: 圆角 42">
            <a:extLst>
              <a:ext uri="{FF2B5EF4-FFF2-40B4-BE49-F238E27FC236}">
                <a16:creationId xmlns:a16="http://schemas.microsoft.com/office/drawing/2014/main" id="{7A905A4D-25B3-454F-BF09-ABDCB2F679C6}"/>
              </a:ext>
            </a:extLst>
          </p:cNvPr>
          <p:cNvSpPr/>
          <p:nvPr/>
        </p:nvSpPr>
        <p:spPr>
          <a:xfrm>
            <a:off x="7970549" y="4267372"/>
            <a:ext cx="2739491" cy="113498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Device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4" name="矩形: 圆角 43">
            <a:extLst>
              <a:ext uri="{FF2B5EF4-FFF2-40B4-BE49-F238E27FC236}">
                <a16:creationId xmlns:a16="http://schemas.microsoft.com/office/drawing/2014/main" id="{E4143E0D-65EE-444E-86CF-723782F70E4A}"/>
              </a:ext>
            </a:extLst>
          </p:cNvPr>
          <p:cNvSpPr/>
          <p:nvPr/>
        </p:nvSpPr>
        <p:spPr>
          <a:xfrm>
            <a:off x="7970549" y="3475009"/>
            <a:ext cx="2739492" cy="59787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Hypervisor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12E830C4-7653-4F69-AC1E-53A31B98B4E8}"/>
              </a:ext>
            </a:extLst>
          </p:cNvPr>
          <p:cNvSpPr/>
          <p:nvPr/>
        </p:nvSpPr>
        <p:spPr>
          <a:xfrm>
            <a:off x="7976602" y="1418897"/>
            <a:ext cx="833086" cy="19640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5" name="矩形: 圆角 44">
            <a:extLst>
              <a:ext uri="{FF2B5EF4-FFF2-40B4-BE49-F238E27FC236}">
                <a16:creationId xmlns:a16="http://schemas.microsoft.com/office/drawing/2014/main" id="{79C93F2E-D404-4B11-813E-9F212166FA72}"/>
              </a:ext>
            </a:extLst>
          </p:cNvPr>
          <p:cNvSpPr/>
          <p:nvPr/>
        </p:nvSpPr>
        <p:spPr>
          <a:xfrm>
            <a:off x="8044123" y="1516122"/>
            <a:ext cx="683753" cy="71207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User1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2145E5FC-A679-409F-8AA1-6A270F5CF021}"/>
              </a:ext>
            </a:extLst>
          </p:cNvPr>
          <p:cNvSpPr txBox="1"/>
          <p:nvPr/>
        </p:nvSpPr>
        <p:spPr>
          <a:xfrm>
            <a:off x="8624285" y="5456603"/>
            <a:ext cx="1432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Server</a:t>
            </a:r>
          </a:p>
        </p:txBody>
      </p:sp>
      <p:sp>
        <p:nvSpPr>
          <p:cNvPr id="47" name="矩形: 圆角 46">
            <a:extLst>
              <a:ext uri="{FF2B5EF4-FFF2-40B4-BE49-F238E27FC236}">
                <a16:creationId xmlns:a16="http://schemas.microsoft.com/office/drawing/2014/main" id="{20308232-A361-4636-8E80-B18E69C62D7F}"/>
              </a:ext>
            </a:extLst>
          </p:cNvPr>
          <p:cNvSpPr/>
          <p:nvPr/>
        </p:nvSpPr>
        <p:spPr>
          <a:xfrm>
            <a:off x="8044122" y="2353303"/>
            <a:ext cx="683752" cy="53844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OS1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E5FA7A7C-1270-41F2-9386-0FB5590DDB60}"/>
              </a:ext>
            </a:extLst>
          </p:cNvPr>
          <p:cNvSpPr txBox="1"/>
          <p:nvPr/>
        </p:nvSpPr>
        <p:spPr>
          <a:xfrm>
            <a:off x="4502084" y="2560046"/>
            <a:ext cx="29558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Virtualization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83A3857B-7B68-4E5C-869F-238218D5DBF4}"/>
              </a:ext>
            </a:extLst>
          </p:cNvPr>
          <p:cNvSpPr txBox="1"/>
          <p:nvPr/>
        </p:nvSpPr>
        <p:spPr>
          <a:xfrm>
            <a:off x="5150069" y="16185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DFDDB7F8-24A8-4597-98DE-D41914DCD26B}"/>
              </a:ext>
            </a:extLst>
          </p:cNvPr>
          <p:cNvSpPr txBox="1"/>
          <p:nvPr/>
        </p:nvSpPr>
        <p:spPr>
          <a:xfrm>
            <a:off x="8019055" y="2913989"/>
            <a:ext cx="7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VM1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2EB9C9FD-71F1-478C-B613-BE4FE5883027}"/>
              </a:ext>
            </a:extLst>
          </p:cNvPr>
          <p:cNvSpPr/>
          <p:nvPr/>
        </p:nvSpPr>
        <p:spPr>
          <a:xfrm>
            <a:off x="8881105" y="1413669"/>
            <a:ext cx="874605" cy="19640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1" name="矩形: 圆角 60">
            <a:extLst>
              <a:ext uri="{FF2B5EF4-FFF2-40B4-BE49-F238E27FC236}">
                <a16:creationId xmlns:a16="http://schemas.microsoft.com/office/drawing/2014/main" id="{51E7E39E-771C-4432-A2C3-5EB5E9C48378}"/>
              </a:ext>
            </a:extLst>
          </p:cNvPr>
          <p:cNvSpPr/>
          <p:nvPr/>
        </p:nvSpPr>
        <p:spPr>
          <a:xfrm>
            <a:off x="8938118" y="1510894"/>
            <a:ext cx="762786" cy="71207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User2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2" name="矩形: 圆角 61">
            <a:extLst>
              <a:ext uri="{FF2B5EF4-FFF2-40B4-BE49-F238E27FC236}">
                <a16:creationId xmlns:a16="http://schemas.microsoft.com/office/drawing/2014/main" id="{2BBA39E7-E3A5-48DC-A2E6-0370494E0580}"/>
              </a:ext>
            </a:extLst>
          </p:cNvPr>
          <p:cNvSpPr/>
          <p:nvPr/>
        </p:nvSpPr>
        <p:spPr>
          <a:xfrm>
            <a:off x="8938116" y="2348075"/>
            <a:ext cx="762787" cy="53844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OS2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803D20B9-BD2E-41A7-B208-D590D2CEAF8C}"/>
              </a:ext>
            </a:extLst>
          </p:cNvPr>
          <p:cNvSpPr txBox="1"/>
          <p:nvPr/>
        </p:nvSpPr>
        <p:spPr>
          <a:xfrm>
            <a:off x="8923126" y="2918575"/>
            <a:ext cx="7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VM2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F541ED17-5D85-429F-B7E2-D6C7350D095B}"/>
              </a:ext>
            </a:extLst>
          </p:cNvPr>
          <p:cNvSpPr/>
          <p:nvPr/>
        </p:nvSpPr>
        <p:spPr>
          <a:xfrm>
            <a:off x="9845913" y="1412430"/>
            <a:ext cx="864127" cy="19640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8" name="矩形: 圆角 67">
            <a:extLst>
              <a:ext uri="{FF2B5EF4-FFF2-40B4-BE49-F238E27FC236}">
                <a16:creationId xmlns:a16="http://schemas.microsoft.com/office/drawing/2014/main" id="{647BC4BB-7FFE-47A4-B479-F961FDED307A}"/>
              </a:ext>
            </a:extLst>
          </p:cNvPr>
          <p:cNvSpPr/>
          <p:nvPr/>
        </p:nvSpPr>
        <p:spPr>
          <a:xfrm>
            <a:off x="9902926" y="1509655"/>
            <a:ext cx="762786" cy="71207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User3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9" name="矩形: 圆角 68">
            <a:extLst>
              <a:ext uri="{FF2B5EF4-FFF2-40B4-BE49-F238E27FC236}">
                <a16:creationId xmlns:a16="http://schemas.microsoft.com/office/drawing/2014/main" id="{6005F97A-A351-443E-A345-2879C1A8F248}"/>
              </a:ext>
            </a:extLst>
          </p:cNvPr>
          <p:cNvSpPr/>
          <p:nvPr/>
        </p:nvSpPr>
        <p:spPr>
          <a:xfrm>
            <a:off x="9902924" y="2346836"/>
            <a:ext cx="762787" cy="53844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OS3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EFB436C6-C83C-4E9C-A2FF-8129FD7606C8}"/>
              </a:ext>
            </a:extLst>
          </p:cNvPr>
          <p:cNvSpPr txBox="1"/>
          <p:nvPr/>
        </p:nvSpPr>
        <p:spPr>
          <a:xfrm>
            <a:off x="9887934" y="2917336"/>
            <a:ext cx="7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VM3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92629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Integer benchmarks performance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DD0177-9386-4D55-B84E-68959E8AFB94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2019/10/10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A2683D7-45DF-4B1D-95E2-09270A3388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0" t="7095" r="4001" b="3716"/>
          <a:stretch/>
        </p:blipFill>
        <p:spPr>
          <a:xfrm>
            <a:off x="168165" y="1429406"/>
            <a:ext cx="11855669" cy="327922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C532A25-88FC-4B7C-B839-CA79242827E0}"/>
              </a:ext>
            </a:extLst>
          </p:cNvPr>
          <p:cNvSpPr txBox="1"/>
          <p:nvPr/>
        </p:nvSpPr>
        <p:spPr>
          <a:xfrm>
            <a:off x="6095999" y="5267473"/>
            <a:ext cx="536461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suboptimal register allocation in hot code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8D23A12B-F194-40DA-9903-B03C866E5E70}"/>
              </a:ext>
            </a:extLst>
          </p:cNvPr>
          <p:cNvCxnSpPr>
            <a:cxnSpLocks/>
          </p:cNvCxnSpPr>
          <p:nvPr/>
        </p:nvCxnSpPr>
        <p:spPr>
          <a:xfrm>
            <a:off x="9080938" y="3865152"/>
            <a:ext cx="105104" cy="1345324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8D5F4652-A2F4-4319-9845-C54FCE4E80D6}"/>
              </a:ext>
            </a:extLst>
          </p:cNvPr>
          <p:cNvCxnSpPr>
            <a:cxnSpLocks/>
          </p:cNvCxnSpPr>
          <p:nvPr/>
        </p:nvCxnSpPr>
        <p:spPr>
          <a:xfrm flipH="1">
            <a:off x="9443545" y="3962400"/>
            <a:ext cx="352096" cy="1248076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6C6D56DF-76D4-4DDD-8235-0B293CF6F274}"/>
              </a:ext>
            </a:extLst>
          </p:cNvPr>
          <p:cNvSpPr txBox="1"/>
          <p:nvPr/>
        </p:nvSpPr>
        <p:spPr>
          <a:xfrm>
            <a:off x="10599618" y="1128862"/>
            <a:ext cx="1382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average 2.2X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0171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Floating point performance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DD0177-9386-4D55-B84E-68959E8AFB94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2019/10/10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EA7B155-9545-4823-BCE2-767C1A5E9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15" y="1330193"/>
            <a:ext cx="9066788" cy="461866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13D9DAD0-020D-4AE9-82DB-7A980C0A833F}"/>
              </a:ext>
            </a:extLst>
          </p:cNvPr>
          <p:cNvSpPr txBox="1"/>
          <p:nvPr/>
        </p:nvSpPr>
        <p:spPr>
          <a:xfrm>
            <a:off x="9995403" y="1544920"/>
            <a:ext cx="147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average 6.49x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79505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err="1"/>
              <a:t>SimBench</a:t>
            </a:r>
            <a:r>
              <a:rPr lang="zh-CN" altLang="en-US" dirty="0"/>
              <a:t> </a:t>
            </a:r>
            <a:r>
              <a:rPr lang="en-US" altLang="zh-CN" dirty="0"/>
              <a:t>Result 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DD0177-9386-4D55-B84E-68959E8AFB94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2019/10/10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C1E9EBE-0AF8-4625-A142-58A545095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41391"/>
            <a:ext cx="8056033" cy="493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195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Code quality (SPEC 429.mcf)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DD0177-9386-4D55-B84E-68959E8AFB94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2019/10/10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17C61CB-E355-4530-A36F-075CAD2472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49" t="6766" r="5242"/>
          <a:stretch/>
        </p:blipFill>
        <p:spPr>
          <a:xfrm>
            <a:off x="838200" y="1408386"/>
            <a:ext cx="7609838" cy="476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1740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Comparison to Native Execution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DD0177-9386-4D55-B84E-68959E8AFB94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2019/10/10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2043F28-BCF5-458F-AF81-D5FCC5044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41104"/>
            <a:ext cx="10005697" cy="330859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8687D924-9943-48DC-9E82-D1D9BF8E8A31}"/>
              </a:ext>
            </a:extLst>
          </p:cNvPr>
          <p:cNvSpPr txBox="1"/>
          <p:nvPr/>
        </p:nvSpPr>
        <p:spPr>
          <a:xfrm>
            <a:off x="4351282" y="5067769"/>
            <a:ext cx="1959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1.2GHz Cortex-A53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F5B9FBE-A5A9-49E7-8CAC-F867F9EB3130}"/>
              </a:ext>
            </a:extLst>
          </p:cNvPr>
          <p:cNvSpPr txBox="1"/>
          <p:nvPr/>
        </p:nvSpPr>
        <p:spPr>
          <a:xfrm>
            <a:off x="8413530" y="5065032"/>
            <a:ext cx="1959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2.0GHz Cortex-A57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38321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Outline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Background</a:t>
            </a:r>
          </a:p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Design &amp; Implementation</a:t>
            </a:r>
          </a:p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Evaluation </a:t>
            </a:r>
          </a:p>
          <a:p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Conclusion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DAE78-B2C5-4C0F-AEDF-361488230DF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2019/10/10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4634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Conclusion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 novel system-level DBT hypervisor</a:t>
            </a:r>
          </a:p>
          <a:p>
            <a:r>
              <a:rPr lang="en-US" altLang="zh-CN" dirty="0"/>
              <a:t>Retargeting to new guest system using high-level ADL</a:t>
            </a:r>
          </a:p>
          <a:p>
            <a:r>
              <a:rPr lang="en-US" altLang="zh-CN" dirty="0"/>
              <a:t>Combining offline and online optimizations </a:t>
            </a:r>
          </a:p>
          <a:p>
            <a:endParaRPr lang="en-US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DD0177-9386-4D55-B84E-68959E8AFB94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2019/10/10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57213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0B7724-0E00-4A7F-9BED-5803E25F2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About Author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5BD75B5-C925-4B59-8B2D-DA3D1207B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DD0177-9386-4D55-B84E-68959E8AFB94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2019/10/10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C5BFDB9-A431-4CD1-9E7D-61023CE5E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21BF33-117E-4B1A-A5E2-84EE17AB6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15081EB-F363-448B-99E6-DB37282A1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327150"/>
            <a:ext cx="7772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8814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0B7724-0E00-4A7F-9BED-5803E25F2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About Author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5BD75B5-C925-4B59-8B2D-DA3D1207B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DD0177-9386-4D55-B84E-68959E8AFB94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2019/10/10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C5BFDB9-A431-4CD1-9E7D-61023CE5E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21BF33-117E-4B1A-A5E2-84EE17AB6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0244E0A-FF8C-4A58-86CC-B4A7D08BF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59106"/>
            <a:ext cx="6609918" cy="519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824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16822" y="2200944"/>
            <a:ext cx="115434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 Retargetable System-Level DBT Hypervisor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322184" y="2720319"/>
            <a:ext cx="3732689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华文新魏" panose="02010800040101010101" pitchFamily="2" charset="-122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华文新魏" panose="02010800040101010101" pitchFamily="2" charset="-122"/>
                <a:cs typeface="+mn-cs"/>
              </a:rPr>
              <a:t>Thanks &amp; QA!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华文新魏" panose="02010800040101010101" pitchFamily="2" charset="-122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华文新魏" panose="02010800040101010101" pitchFamily="2" charset="-122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华文新魏" panose="02010800040101010101" pitchFamily="2" charset="-122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华文新魏" panose="02010800040101010101" pitchFamily="2" charset="-122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华文新魏" panose="02010800040101010101" pitchFamily="2" charset="-122"/>
                <a:cs typeface="+mn-cs"/>
              </a:rPr>
              <a:t>October 10</a:t>
            </a:r>
            <a:r>
              <a:rPr kumimoji="0" lang="en-US" altLang="zh-CN" sz="32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华文新魏" panose="02010800040101010101" pitchFamily="2" charset="-122"/>
                <a:cs typeface="+mn-cs"/>
              </a:rPr>
              <a:t>th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华文新魏" panose="02010800040101010101" pitchFamily="2" charset="-122"/>
                <a:cs typeface="+mn-cs"/>
              </a:rPr>
              <a:t>, 2019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华文新魏" panose="02010800040101010101" pitchFamily="2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226" y="4010725"/>
            <a:ext cx="5447372" cy="1656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F06EB5-C202-47A4-A421-919B160DABB4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2019/10/10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310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How to virtualize CPU? 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1BAA54-FF7F-4292-9452-75D2017C638F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2019/10/10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40CEC7B7-9D09-4B66-92FC-D944FF9D9C6B}"/>
              </a:ext>
            </a:extLst>
          </p:cNvPr>
          <p:cNvSpPr/>
          <p:nvPr/>
        </p:nvSpPr>
        <p:spPr>
          <a:xfrm>
            <a:off x="6722531" y="1275369"/>
            <a:ext cx="4817825" cy="48704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6" name="矩形: 圆角 45">
            <a:extLst>
              <a:ext uri="{FF2B5EF4-FFF2-40B4-BE49-F238E27FC236}">
                <a16:creationId xmlns:a16="http://schemas.microsoft.com/office/drawing/2014/main" id="{0F6CAC5E-4BCA-4B9C-918E-810F32F5C891}"/>
              </a:ext>
            </a:extLst>
          </p:cNvPr>
          <p:cNvSpPr/>
          <p:nvPr/>
        </p:nvSpPr>
        <p:spPr>
          <a:xfrm>
            <a:off x="6944850" y="4406548"/>
            <a:ext cx="4379248" cy="94687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Device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7" name="矩形: 圆角 46">
            <a:extLst>
              <a:ext uri="{FF2B5EF4-FFF2-40B4-BE49-F238E27FC236}">
                <a16:creationId xmlns:a16="http://schemas.microsoft.com/office/drawing/2014/main" id="{9CBE53F4-A1FE-405C-9CCD-DF07403D5D3D}"/>
              </a:ext>
            </a:extLst>
          </p:cNvPr>
          <p:cNvSpPr/>
          <p:nvPr/>
        </p:nvSpPr>
        <p:spPr>
          <a:xfrm>
            <a:off x="6944850" y="3426071"/>
            <a:ext cx="4379248" cy="92530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Hypervisor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4D336826-AE44-48B5-9DA8-4121ACEC1787}"/>
              </a:ext>
            </a:extLst>
          </p:cNvPr>
          <p:cNvSpPr/>
          <p:nvPr/>
        </p:nvSpPr>
        <p:spPr>
          <a:xfrm>
            <a:off x="6950902" y="1369960"/>
            <a:ext cx="4379248" cy="19640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9" name="矩形: 圆角 48">
            <a:extLst>
              <a:ext uri="{FF2B5EF4-FFF2-40B4-BE49-F238E27FC236}">
                <a16:creationId xmlns:a16="http://schemas.microsoft.com/office/drawing/2014/main" id="{DA40FDE4-2CA9-4684-8B0B-7AF1F99A07DC}"/>
              </a:ext>
            </a:extLst>
          </p:cNvPr>
          <p:cNvSpPr/>
          <p:nvPr/>
        </p:nvSpPr>
        <p:spPr>
          <a:xfrm>
            <a:off x="7018424" y="1467185"/>
            <a:ext cx="4196112" cy="71207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User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5BCE74EF-4AA5-46D5-A4F2-F34EF36C1F2D}"/>
              </a:ext>
            </a:extLst>
          </p:cNvPr>
          <p:cNvSpPr txBox="1"/>
          <p:nvPr/>
        </p:nvSpPr>
        <p:spPr>
          <a:xfrm>
            <a:off x="8424517" y="5426440"/>
            <a:ext cx="1432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Server</a:t>
            </a:r>
          </a:p>
        </p:txBody>
      </p:sp>
      <p:sp>
        <p:nvSpPr>
          <p:cNvPr id="51" name="矩形: 圆角 50">
            <a:extLst>
              <a:ext uri="{FF2B5EF4-FFF2-40B4-BE49-F238E27FC236}">
                <a16:creationId xmlns:a16="http://schemas.microsoft.com/office/drawing/2014/main" id="{801C7E09-2CE7-489F-8E5E-7731E861CCF3}"/>
              </a:ext>
            </a:extLst>
          </p:cNvPr>
          <p:cNvSpPr/>
          <p:nvPr/>
        </p:nvSpPr>
        <p:spPr>
          <a:xfrm>
            <a:off x="7018422" y="2304366"/>
            <a:ext cx="4196112" cy="84180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Guest OS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2" name="矩形: 圆角 61">
            <a:extLst>
              <a:ext uri="{FF2B5EF4-FFF2-40B4-BE49-F238E27FC236}">
                <a16:creationId xmlns:a16="http://schemas.microsoft.com/office/drawing/2014/main" id="{F01AD0EF-4670-4391-A892-C85C21940CE2}"/>
              </a:ext>
            </a:extLst>
          </p:cNvPr>
          <p:cNvSpPr/>
          <p:nvPr/>
        </p:nvSpPr>
        <p:spPr>
          <a:xfrm>
            <a:off x="7018422" y="3498340"/>
            <a:ext cx="894406" cy="770119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vCPU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3" name="矩形: 圆角 62">
            <a:extLst>
              <a:ext uri="{FF2B5EF4-FFF2-40B4-BE49-F238E27FC236}">
                <a16:creationId xmlns:a16="http://schemas.microsoft.com/office/drawing/2014/main" id="{606DB95A-0CBF-4CCD-9403-7A82AADAE3B5}"/>
              </a:ext>
            </a:extLst>
          </p:cNvPr>
          <p:cNvSpPr/>
          <p:nvPr/>
        </p:nvSpPr>
        <p:spPr>
          <a:xfrm>
            <a:off x="7018422" y="4492598"/>
            <a:ext cx="894406" cy="770119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CPU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9" name="箭头: 下 68">
            <a:extLst>
              <a:ext uri="{FF2B5EF4-FFF2-40B4-BE49-F238E27FC236}">
                <a16:creationId xmlns:a16="http://schemas.microsoft.com/office/drawing/2014/main" id="{F86C63C5-C21B-4B90-8B4D-4F87AD8E2FF0}"/>
              </a:ext>
            </a:extLst>
          </p:cNvPr>
          <p:cNvSpPr/>
          <p:nvPr/>
        </p:nvSpPr>
        <p:spPr>
          <a:xfrm>
            <a:off x="7093022" y="2938665"/>
            <a:ext cx="325820" cy="72396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0" name="箭头: 下 69">
            <a:extLst>
              <a:ext uri="{FF2B5EF4-FFF2-40B4-BE49-F238E27FC236}">
                <a16:creationId xmlns:a16="http://schemas.microsoft.com/office/drawing/2014/main" id="{CE23F5EE-19B8-4F9C-9296-307A3199363F}"/>
              </a:ext>
            </a:extLst>
          </p:cNvPr>
          <p:cNvSpPr/>
          <p:nvPr/>
        </p:nvSpPr>
        <p:spPr>
          <a:xfrm rot="10800000">
            <a:off x="7455115" y="2909296"/>
            <a:ext cx="325820" cy="72396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2" name="箭头: 下 71">
            <a:extLst>
              <a:ext uri="{FF2B5EF4-FFF2-40B4-BE49-F238E27FC236}">
                <a16:creationId xmlns:a16="http://schemas.microsoft.com/office/drawing/2014/main" id="{9E38A2C3-764A-455E-A2C9-FCF9F51E4942}"/>
              </a:ext>
            </a:extLst>
          </p:cNvPr>
          <p:cNvSpPr/>
          <p:nvPr/>
        </p:nvSpPr>
        <p:spPr>
          <a:xfrm>
            <a:off x="7112583" y="4061663"/>
            <a:ext cx="325820" cy="72396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3" name="箭头: 下 72">
            <a:extLst>
              <a:ext uri="{FF2B5EF4-FFF2-40B4-BE49-F238E27FC236}">
                <a16:creationId xmlns:a16="http://schemas.microsoft.com/office/drawing/2014/main" id="{218B5316-2449-4180-AA12-530C4A96F083}"/>
              </a:ext>
            </a:extLst>
          </p:cNvPr>
          <p:cNvSpPr/>
          <p:nvPr/>
        </p:nvSpPr>
        <p:spPr>
          <a:xfrm rot="10800000">
            <a:off x="7497812" y="4014034"/>
            <a:ext cx="325820" cy="72396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5" name="内容占位符 2">
            <a:extLst>
              <a:ext uri="{FF2B5EF4-FFF2-40B4-BE49-F238E27FC236}">
                <a16:creationId xmlns:a16="http://schemas.microsoft.com/office/drawing/2014/main" id="{A136EA45-7364-4F24-B40A-35B47B692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1885"/>
            <a:ext cx="10515600" cy="4941881"/>
          </a:xfrm>
        </p:spPr>
        <p:txBody>
          <a:bodyPr/>
          <a:lstStyle/>
          <a:p>
            <a:r>
              <a:rPr lang="en-US" altLang="zh-CN" dirty="0"/>
              <a:t>Software Virtualization</a:t>
            </a:r>
          </a:p>
          <a:p>
            <a:pPr lvl="1"/>
            <a:r>
              <a:rPr lang="en-US" altLang="zh-CN" dirty="0"/>
              <a:t>VMware (early stage)</a:t>
            </a:r>
          </a:p>
          <a:p>
            <a:pPr lvl="1"/>
            <a:r>
              <a:rPr lang="en-US" altLang="zh-CN" dirty="0" err="1"/>
              <a:t>Qemu</a:t>
            </a:r>
            <a:endParaRPr lang="en-US" altLang="zh-CN" dirty="0"/>
          </a:p>
          <a:p>
            <a:r>
              <a:rPr lang="en-US" altLang="zh-CN" dirty="0"/>
              <a:t>Hardware Assisted Virtualization</a:t>
            </a:r>
          </a:p>
          <a:p>
            <a:pPr lvl="1"/>
            <a:r>
              <a:rPr lang="en-US" altLang="zh-CN" dirty="0"/>
              <a:t>Intel VT</a:t>
            </a:r>
          </a:p>
          <a:p>
            <a:pPr lvl="1"/>
            <a:r>
              <a:rPr lang="en-US" altLang="zh-CN" dirty="0"/>
              <a:t>AMD SVM</a:t>
            </a:r>
          </a:p>
          <a:p>
            <a:pPr lvl="1"/>
            <a:r>
              <a:rPr lang="en-US" altLang="zh-CN" dirty="0"/>
              <a:t>KVM</a:t>
            </a:r>
          </a:p>
        </p:txBody>
      </p:sp>
    </p:spTree>
    <p:extLst>
      <p:ext uri="{BB962C8B-B14F-4D97-AF65-F5344CB8AC3E}">
        <p14:creationId xmlns:p14="http://schemas.microsoft.com/office/powerpoint/2010/main" val="2557026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Software Virtualization -- Simulation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2B0A8-8223-41DA-B9DA-41BC094567B6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2019/10/10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4AAB737-2AC4-40D5-820F-9925156BC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37" y="1491310"/>
            <a:ext cx="5166163" cy="310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9359BF21-447B-426E-B89E-CEEDAC8C265B}"/>
              </a:ext>
            </a:extLst>
          </p:cNvPr>
          <p:cNvSpPr txBox="1"/>
          <p:nvPr/>
        </p:nvSpPr>
        <p:spPr>
          <a:xfrm>
            <a:off x="2507067" y="4528175"/>
            <a:ext cx="1367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emu8086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1430F373-075F-4A09-9B35-7F4ABD2A92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46484" y="1303283"/>
          <a:ext cx="4695497" cy="4628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r:id="rId5" imgW="5485680" imgH="5409360" progId="">
                  <p:embed/>
                </p:oleObj>
              </mc:Choice>
              <mc:Fallback>
                <p:oleObj r:id="rId5" imgW="5485680" imgH="5409360" progId="">
                  <p:embed/>
                  <p:pic>
                    <p:nvPicPr>
                      <p:cNvPr id="10" name="对象 9">
                        <a:extLst>
                          <a:ext uri="{FF2B5EF4-FFF2-40B4-BE49-F238E27FC236}">
                            <a16:creationId xmlns:a16="http://schemas.microsoft.com/office/drawing/2014/main" id="{1430F373-075F-4A09-9B35-7F4ABD2A92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46484" y="1303283"/>
                        <a:ext cx="4695497" cy="46289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本框 10">
            <a:extLst>
              <a:ext uri="{FF2B5EF4-FFF2-40B4-BE49-F238E27FC236}">
                <a16:creationId xmlns:a16="http://schemas.microsoft.com/office/drawing/2014/main" id="{624B67A4-2E1E-43AA-BE26-C4D1A217DB77}"/>
              </a:ext>
            </a:extLst>
          </p:cNvPr>
          <p:cNvSpPr txBox="1"/>
          <p:nvPr/>
        </p:nvSpPr>
        <p:spPr>
          <a:xfrm>
            <a:off x="8240109" y="5451781"/>
            <a:ext cx="2365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Software – Ring 3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3936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Software Virtualization -- BT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2B0A8-8223-41DA-B9DA-41BC094567B6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2019/10/10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063789E-FBF8-4D89-AA40-0A3C562E0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3558" y="1483318"/>
            <a:ext cx="5244882" cy="3891364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D34081A1-B83C-41FD-BC4B-18736405EBE5}"/>
              </a:ext>
            </a:extLst>
          </p:cNvPr>
          <p:cNvSpPr txBox="1"/>
          <p:nvPr/>
        </p:nvSpPr>
        <p:spPr>
          <a:xfrm>
            <a:off x="3869236" y="5478314"/>
            <a:ext cx="44535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VMware – Binary Translation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9738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Hardware Assisted Virtualization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2B0A8-8223-41DA-B9DA-41BC094567B6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2019/10/10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2E0E461-D9E2-48A9-B2C4-F4A12A80EC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36" b="18595"/>
          <a:stretch/>
        </p:blipFill>
        <p:spPr>
          <a:xfrm>
            <a:off x="838200" y="1769421"/>
            <a:ext cx="5002012" cy="331915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65C9B77-7229-492D-ABF6-5949EA1C0DA7}"/>
              </a:ext>
            </a:extLst>
          </p:cNvPr>
          <p:cNvSpPr txBox="1"/>
          <p:nvPr/>
        </p:nvSpPr>
        <p:spPr>
          <a:xfrm>
            <a:off x="943400" y="5156540"/>
            <a:ext cx="45760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VMware Intel-VT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Virtual Machine Extension support 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CFCBCA9E-A5DE-4638-A8C9-F10B29A038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955"/>
          <a:stretch/>
        </p:blipFill>
        <p:spPr>
          <a:xfrm>
            <a:off x="6656542" y="1888698"/>
            <a:ext cx="3325658" cy="3199880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DF80871C-2F6C-4604-8E45-14A01D8F23E6}"/>
              </a:ext>
            </a:extLst>
          </p:cNvPr>
          <p:cNvSpPr txBox="1"/>
          <p:nvPr/>
        </p:nvSpPr>
        <p:spPr>
          <a:xfrm>
            <a:off x="7763252" y="5341207"/>
            <a:ext cx="1694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QEMU-KVM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03428A9-4C60-44AB-AEFF-4F22509ABE6A}"/>
              </a:ext>
            </a:extLst>
          </p:cNvPr>
          <p:cNvSpPr txBox="1"/>
          <p:nvPr/>
        </p:nvSpPr>
        <p:spPr>
          <a:xfrm>
            <a:off x="6096000" y="2450066"/>
            <a:ext cx="1319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(root mode)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4C26D64-5B01-4073-B93B-424FDC244D09}"/>
              </a:ext>
            </a:extLst>
          </p:cNvPr>
          <p:cNvSpPr txBox="1"/>
          <p:nvPr/>
        </p:nvSpPr>
        <p:spPr>
          <a:xfrm>
            <a:off x="7215352" y="4971874"/>
            <a:ext cx="1755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(non-root mode)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7269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Hardware Assisted Virtualization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2B0A8-8223-41DA-B9DA-41BC094567B6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2019/10/10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2E0E461-D9E2-48A9-B2C4-F4A12A80EC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36" b="18595"/>
          <a:stretch/>
        </p:blipFill>
        <p:spPr>
          <a:xfrm>
            <a:off x="838200" y="1769421"/>
            <a:ext cx="5002012" cy="331915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65C9B77-7229-492D-ABF6-5949EA1C0DA7}"/>
              </a:ext>
            </a:extLst>
          </p:cNvPr>
          <p:cNvSpPr txBox="1"/>
          <p:nvPr/>
        </p:nvSpPr>
        <p:spPr>
          <a:xfrm>
            <a:off x="943400" y="5156540"/>
            <a:ext cx="45760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VMware Intel-VT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Virtual Machine Extension support 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CFCBCA9E-A5DE-4638-A8C9-F10B29A038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955"/>
          <a:stretch/>
        </p:blipFill>
        <p:spPr>
          <a:xfrm>
            <a:off x="6656542" y="1888698"/>
            <a:ext cx="3325658" cy="3199880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DF80871C-2F6C-4604-8E45-14A01D8F23E6}"/>
              </a:ext>
            </a:extLst>
          </p:cNvPr>
          <p:cNvSpPr txBox="1"/>
          <p:nvPr/>
        </p:nvSpPr>
        <p:spPr>
          <a:xfrm>
            <a:off x="7763252" y="5341207"/>
            <a:ext cx="1694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QEMU-KVM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03428A9-4C60-44AB-AEFF-4F22509ABE6A}"/>
              </a:ext>
            </a:extLst>
          </p:cNvPr>
          <p:cNvSpPr txBox="1"/>
          <p:nvPr/>
        </p:nvSpPr>
        <p:spPr>
          <a:xfrm>
            <a:off x="6096000" y="2450066"/>
            <a:ext cx="1319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(root mode)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B8B9451-2BFE-4322-B11F-3C71867FBF90}"/>
              </a:ext>
            </a:extLst>
          </p:cNvPr>
          <p:cNvSpPr txBox="1"/>
          <p:nvPr/>
        </p:nvSpPr>
        <p:spPr>
          <a:xfrm>
            <a:off x="7215352" y="4971874"/>
            <a:ext cx="1755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(non-root mode)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127D32C-C2AC-40BA-9B92-5D1A6003C33E}"/>
              </a:ext>
            </a:extLst>
          </p:cNvPr>
          <p:cNvSpPr/>
          <p:nvPr/>
        </p:nvSpPr>
        <p:spPr>
          <a:xfrm>
            <a:off x="1" y="2722283"/>
            <a:ext cx="12192000" cy="176860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Only x86!</a:t>
            </a:r>
            <a:endParaRPr kumimoji="0" lang="zh-CN" altLang="en-US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900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Dynamic Binary Translation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ADSL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2B0A8-8223-41DA-B9DA-41BC094567B6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2019/10/10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2522B-5885-439A-9CC5-32F38D70CC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F9B2596B-9C83-4A82-A3C8-9EA64C2C352B}"/>
              </a:ext>
            </a:extLst>
          </p:cNvPr>
          <p:cNvSpPr/>
          <p:nvPr/>
        </p:nvSpPr>
        <p:spPr>
          <a:xfrm>
            <a:off x="872358" y="1524000"/>
            <a:ext cx="4361793" cy="136634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OS(ARMv8-A)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67A9DB05-2BAD-44D2-87AB-1F63F0F7D67A}"/>
              </a:ext>
            </a:extLst>
          </p:cNvPr>
          <p:cNvSpPr/>
          <p:nvPr/>
        </p:nvSpPr>
        <p:spPr>
          <a:xfrm>
            <a:off x="872358" y="3027405"/>
            <a:ext cx="4361793" cy="13663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Hypervisor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A29A5DCD-2008-4060-B43E-B1BE4FE38618}"/>
              </a:ext>
            </a:extLst>
          </p:cNvPr>
          <p:cNvSpPr/>
          <p:nvPr/>
        </p:nvSpPr>
        <p:spPr>
          <a:xfrm>
            <a:off x="872357" y="4580527"/>
            <a:ext cx="4361793" cy="136634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CPU(x86-64)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箭头: 下 9">
            <a:extLst>
              <a:ext uri="{FF2B5EF4-FFF2-40B4-BE49-F238E27FC236}">
                <a16:creationId xmlns:a16="http://schemas.microsoft.com/office/drawing/2014/main" id="{43C7B540-15BD-4354-BA08-32B540380203}"/>
              </a:ext>
            </a:extLst>
          </p:cNvPr>
          <p:cNvSpPr/>
          <p:nvPr/>
        </p:nvSpPr>
        <p:spPr>
          <a:xfrm>
            <a:off x="4645572" y="2627586"/>
            <a:ext cx="367862" cy="801414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9E2D38B-1964-420B-B5F0-1F42035CF503}"/>
              </a:ext>
            </a:extLst>
          </p:cNvPr>
          <p:cNvSpPr txBox="1"/>
          <p:nvPr/>
        </p:nvSpPr>
        <p:spPr>
          <a:xfrm>
            <a:off x="5438747" y="2633826"/>
            <a:ext cx="4233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ARMv8-A Binary Instruction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3793803D-BD01-4F5D-9FB7-C09C190E1079}"/>
              </a:ext>
            </a:extLst>
          </p:cNvPr>
          <p:cNvSpPr/>
          <p:nvPr/>
        </p:nvSpPr>
        <p:spPr>
          <a:xfrm>
            <a:off x="4440976" y="3432194"/>
            <a:ext cx="777053" cy="62906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DBT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箭头: 下 18">
            <a:extLst>
              <a:ext uri="{FF2B5EF4-FFF2-40B4-BE49-F238E27FC236}">
                <a16:creationId xmlns:a16="http://schemas.microsoft.com/office/drawing/2014/main" id="{EB70BCBC-4F51-421F-8259-955D393FBE21}"/>
              </a:ext>
            </a:extLst>
          </p:cNvPr>
          <p:cNvSpPr/>
          <p:nvPr/>
        </p:nvSpPr>
        <p:spPr>
          <a:xfrm>
            <a:off x="4642766" y="4061257"/>
            <a:ext cx="367862" cy="801414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C5879AC-38A3-4852-97F5-DC27E9ACE545}"/>
              </a:ext>
            </a:extLst>
          </p:cNvPr>
          <p:cNvSpPr txBox="1"/>
          <p:nvPr/>
        </p:nvSpPr>
        <p:spPr>
          <a:xfrm>
            <a:off x="5446450" y="4264110"/>
            <a:ext cx="38852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X86-64 Binary Instruction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1" name="箭头: 右 20">
            <a:extLst>
              <a:ext uri="{FF2B5EF4-FFF2-40B4-BE49-F238E27FC236}">
                <a16:creationId xmlns:a16="http://schemas.microsoft.com/office/drawing/2014/main" id="{8A7A70D4-2C71-451C-8CD8-2D31B578E265}"/>
              </a:ext>
            </a:extLst>
          </p:cNvPr>
          <p:cNvSpPr/>
          <p:nvPr/>
        </p:nvSpPr>
        <p:spPr>
          <a:xfrm rot="10800000">
            <a:off x="5234150" y="3516878"/>
            <a:ext cx="1154047" cy="42467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FC89797-9E45-4A4C-B19B-782A830C003C}"/>
              </a:ext>
            </a:extLst>
          </p:cNvPr>
          <p:cNvSpPr txBox="1"/>
          <p:nvPr/>
        </p:nvSpPr>
        <p:spPr>
          <a:xfrm>
            <a:off x="6413445" y="3316234"/>
            <a:ext cx="19513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Critical!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1310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679</Words>
  <Application>Microsoft Office PowerPoint</Application>
  <PresentationFormat>宽屏</PresentationFormat>
  <Paragraphs>318</Paragraphs>
  <Slides>39</Slides>
  <Notes>28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39</vt:i4>
      </vt:variant>
    </vt:vector>
  </HeadingPairs>
  <TitlesOfParts>
    <vt:vector size="46" baseType="lpstr">
      <vt:lpstr>Arial Unicode MS</vt:lpstr>
      <vt:lpstr>等线</vt:lpstr>
      <vt:lpstr>Arial</vt:lpstr>
      <vt:lpstr>Calibri</vt:lpstr>
      <vt:lpstr>Gill Sans MT</vt:lpstr>
      <vt:lpstr>Wingdings</vt:lpstr>
      <vt:lpstr>Office 主题</vt:lpstr>
      <vt:lpstr>A Retargetable System-Level DBT Hypervisor</vt:lpstr>
      <vt:lpstr>Outline </vt:lpstr>
      <vt:lpstr>Why Virtualization ?</vt:lpstr>
      <vt:lpstr>How to virtualize CPU? </vt:lpstr>
      <vt:lpstr>Software Virtualization -- Simulation</vt:lpstr>
      <vt:lpstr>Software Virtualization -- BT</vt:lpstr>
      <vt:lpstr>Hardware Assisted Virtualization</vt:lpstr>
      <vt:lpstr>Hardware Assisted Virtualization</vt:lpstr>
      <vt:lpstr>Dynamic Binary Translation</vt:lpstr>
      <vt:lpstr>Dynamic Binary Translation</vt:lpstr>
      <vt:lpstr>State-of-the-art DBT</vt:lpstr>
      <vt:lpstr>Outline </vt:lpstr>
      <vt:lpstr>Main idea </vt:lpstr>
      <vt:lpstr>Overview</vt:lpstr>
      <vt:lpstr>Offline stage</vt:lpstr>
      <vt:lpstr>Architecture Description Language(ADL)</vt:lpstr>
      <vt:lpstr>Intermediate Static Single Assignment (SSA) Form</vt:lpstr>
      <vt:lpstr>Optimization</vt:lpstr>
      <vt:lpstr>Generator Function</vt:lpstr>
      <vt:lpstr>Online stage</vt:lpstr>
      <vt:lpstr>Translation</vt:lpstr>
      <vt:lpstr>DAG Lowering</vt:lpstr>
      <vt:lpstr>Floating Point Support</vt:lpstr>
      <vt:lpstr>Floating Point Support</vt:lpstr>
      <vt:lpstr>Other Implementations</vt:lpstr>
      <vt:lpstr>Other Implementations</vt:lpstr>
      <vt:lpstr>Other Implementations</vt:lpstr>
      <vt:lpstr>Outline </vt:lpstr>
      <vt:lpstr>Experiment setups</vt:lpstr>
      <vt:lpstr>Integer benchmarks performance</vt:lpstr>
      <vt:lpstr>Floating point performance</vt:lpstr>
      <vt:lpstr>SimBench Result </vt:lpstr>
      <vt:lpstr>Code quality (SPEC 429.mcf)</vt:lpstr>
      <vt:lpstr>Comparison to Native Execution</vt:lpstr>
      <vt:lpstr>Outline </vt:lpstr>
      <vt:lpstr>Conclusion </vt:lpstr>
      <vt:lpstr>About Author</vt:lpstr>
      <vt:lpstr>About Author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Retargetable System-Level DBT Hypervisor</dc:title>
  <dc:creator>Wang Xiaoyang</dc:creator>
  <cp:lastModifiedBy>Wang Xiaoyang</cp:lastModifiedBy>
  <cp:revision>7</cp:revision>
  <dcterms:created xsi:type="dcterms:W3CDTF">2019-10-10T03:53:45Z</dcterms:created>
  <dcterms:modified xsi:type="dcterms:W3CDTF">2019-10-10T09:03:08Z</dcterms:modified>
</cp:coreProperties>
</file>