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4B1-8FB6-406D-BFEE-2429B1D05922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402-0AF9-4568-9C29-BB296159D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97983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4B1-8FB6-406D-BFEE-2429B1D05922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402-0AF9-4568-9C29-BB296159D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494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4B1-8FB6-406D-BFEE-2429B1D05922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402-0AF9-4568-9C29-BB296159D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6877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4B1-8FB6-406D-BFEE-2429B1D05922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402-0AF9-4568-9C29-BB296159D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1264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4B1-8FB6-406D-BFEE-2429B1D05922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402-0AF9-4568-9C29-BB296159D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4176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4B1-8FB6-406D-BFEE-2429B1D05922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402-0AF9-4568-9C29-BB296159D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914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4B1-8FB6-406D-BFEE-2429B1D05922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402-0AF9-4568-9C29-BB296159D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8933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4B1-8FB6-406D-BFEE-2429B1D05922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402-0AF9-4568-9C29-BB296159D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7070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4B1-8FB6-406D-BFEE-2429B1D05922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402-0AF9-4568-9C29-BB296159D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625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4B1-8FB6-406D-BFEE-2429B1D05922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402-0AF9-4568-9C29-BB296159D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4178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1E4B1-8FB6-406D-BFEE-2429B1D05922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F9402-0AF9-4568-9C29-BB296159D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442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1E4B1-8FB6-406D-BFEE-2429B1D05922}" type="datetimeFigureOut">
              <a:rPr lang="zh-CN" altLang="en-US" smtClean="0"/>
              <a:t>2018/5/24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F9402-0AF9-4568-9C29-BB296159D50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4967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代数结构习题课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4246473"/>
            <a:ext cx="6858000" cy="1655762"/>
          </a:xfrm>
        </p:spPr>
        <p:txBody>
          <a:bodyPr/>
          <a:lstStyle/>
          <a:p>
            <a:r>
              <a:rPr lang="zh-CN" altLang="en-US" dirty="0">
                <a:solidFill>
                  <a:schemeClr val="bg1">
                    <a:lumMod val="65000"/>
                  </a:schemeClr>
                </a:solidFill>
              </a:rPr>
              <a:t>徐亮亮</a:t>
            </a:r>
            <a:endParaRPr lang="en-US" altLang="zh-CN" dirty="0" smtClean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US" altLang="zh-CN" dirty="0" smtClean="0">
                <a:solidFill>
                  <a:schemeClr val="bg1">
                    <a:lumMod val="65000"/>
                  </a:schemeClr>
                </a:solidFill>
              </a:rPr>
              <a:t>5.24</a:t>
            </a:r>
            <a:endParaRPr lang="zh-CN" alt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06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习题</a:t>
            </a:r>
            <a:r>
              <a:rPr lang="en-US" altLang="zh-CN" dirty="0"/>
              <a:t>3 </a:t>
            </a:r>
            <a:r>
              <a:rPr lang="en-US" altLang="zh-CN" dirty="0" smtClean="0"/>
              <a:t>15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求下列置换的阶：</a:t>
                </a:r>
                <a:endParaRPr lang="en-US" altLang="zh-CN" dirty="0" smtClean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altLang="zh-CN" dirty="0" smtClean="0"/>
                  <a:t>(47)(261)(567)(1234)</a:t>
                </a:r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en-US" altLang="zh-CN" dirty="0" smtClean="0"/>
                  <a:t>(163)(1357)(67)(12345)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解：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 smtClean="0"/>
                  <a:t>1. (47</a:t>
                </a:r>
                <a:r>
                  <a:rPr lang="en-US" altLang="zh-CN" dirty="0"/>
                  <a:t>)(261)(567)(1234</a:t>
                </a:r>
                <a:r>
                  <a:rPr lang="en-US" altLang="zh-CN" dirty="0" smtClean="0"/>
                  <a:t>)=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1234567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6372145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altLang="zh-CN" dirty="0" smtClean="0"/>
                  <a:t>=(16423751)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dirty="0"/>
                      <m:t>∴</m:t>
                    </m:r>
                  </m:oMath>
                </a14:m>
                <a:r>
                  <a:rPr lang="zh-CN" altLang="en-US" dirty="0" smtClean="0"/>
                  <a:t>阶为</a:t>
                </a:r>
                <a:r>
                  <a:rPr lang="en-US" altLang="zh-CN" dirty="0" smtClean="0"/>
                  <a:t>7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r>
                  <a:rPr lang="en-US" altLang="zh-CN" dirty="0" smtClean="0"/>
                  <a:t>2.</a:t>
                </a:r>
                <a:r>
                  <a:rPr lang="en-US" altLang="zh-CN" dirty="0"/>
                  <a:t> (163)(1357)(67)(12345</a:t>
                </a:r>
                <a:r>
                  <a:rPr lang="en-US" altLang="zh-CN" dirty="0" smtClean="0"/>
                  <a:t>)=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1234567</m:t>
                            </m:r>
                          </m:e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2547163</m:t>
                            </m:r>
                          </m:e>
                        </m:eqArr>
                      </m:e>
                    </m:d>
                  </m:oMath>
                </a14:m>
                <a:r>
                  <a:rPr lang="en-US" altLang="zh-CN" dirty="0" smtClean="0"/>
                  <a:t>=(125)(347)(6)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sz="2800" dirty="0"/>
                      <m:t>∴</m:t>
                    </m:r>
                    <m:r>
                      <m:rPr>
                        <m:nor/>
                      </m:rPr>
                      <a:rPr lang="en-US" altLang="zh-CN" sz="2800" dirty="0"/>
                      <m:t>[3,3,1]=3,</m:t>
                    </m:r>
                    <m:r>
                      <a:rPr lang="zh-CN" altLang="en-US" sz="2800" dirty="0">
                        <a:latin typeface="Cambria Math" panose="02040503050406030204" pitchFamily="18" charset="0"/>
                      </a:rPr>
                      <m:t>即</m:t>
                    </m:r>
                  </m:oMath>
                </a14:m>
                <a:r>
                  <a:rPr lang="zh-CN" altLang="en-US" sz="2800" dirty="0"/>
                  <a:t>阶为</a:t>
                </a:r>
                <a:r>
                  <a:rPr lang="en-US" altLang="zh-CN" sz="2800" dirty="0"/>
                  <a:t>3</a:t>
                </a:r>
              </a:p>
              <a:p>
                <a:pPr marL="0" lvl="1" indent="0">
                  <a:spcBef>
                    <a:spcPts val="1000"/>
                  </a:spcBef>
                  <a:buNone/>
                </a:pP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521" b="-16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1789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习题</a:t>
            </a:r>
            <a:r>
              <a:rPr lang="en-US" altLang="zh-CN" dirty="0"/>
              <a:t>3 </a:t>
            </a:r>
            <a:r>
              <a:rPr lang="en-US" altLang="zh-CN" dirty="0" smtClean="0"/>
              <a:t>19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写出下列</a:t>
                </a:r>
                <a:r>
                  <a:rPr lang="en-US" altLang="zh-CN" dirty="0" smtClean="0"/>
                  <a:t>2</a:t>
                </a:r>
                <a:r>
                  <a:rPr lang="zh-CN" altLang="en-US" dirty="0" smtClean="0"/>
                  <a:t>元开关函数的小项表达式：</a:t>
                </a:r>
                <a:endParaRPr lang="en-US" altLang="zh-CN" dirty="0" smtClean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zh-CN" altLang="en-US" dirty="0" smtClean="0"/>
                  <a:t>恒为</a:t>
                </a:r>
                <a:r>
                  <a:rPr lang="en-US" altLang="zh-CN" dirty="0" smtClean="0"/>
                  <a:t>1</a:t>
                </a:r>
                <a:r>
                  <a:rPr lang="zh-CN" altLang="en-US" dirty="0" smtClean="0"/>
                  <a:t>的函数</a:t>
                </a:r>
                <a:endParaRPr lang="en-US" altLang="zh-CN" dirty="0" smtClean="0"/>
              </a:p>
              <a:p>
                <a:pPr marL="971550" lvl="1" indent="-514350">
                  <a:buFont typeface="+mj-lt"/>
                  <a:buAutoNum type="arabicPeriod"/>
                </a:pPr>
                <a:r>
                  <a:rPr lang="zh-CN" altLang="en-US" dirty="0" smtClean="0"/>
                  <a:t>当且仅当两个变量的取值相同时函数值为</a:t>
                </a:r>
                <a:r>
                  <a:rPr lang="en-US" altLang="zh-CN" dirty="0" smtClean="0"/>
                  <a:t>1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解：由真值表得：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 smtClean="0"/>
                  <a:t>1.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acc>
                      <m:accPr>
                        <m:chr m:val="̅"/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zh-CN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 smtClean="0"/>
                  <a:t>2.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acc>
                    <m:r>
                      <a:rPr lang="en-US" altLang="zh-CN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33642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习题</a:t>
            </a:r>
            <a:r>
              <a:rPr lang="en-US" altLang="zh-CN" dirty="0"/>
              <a:t>4 19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证明</a:t>
                </a:r>
                <a:r>
                  <a:rPr lang="en-US" altLang="zh-CN" dirty="0" smtClean="0"/>
                  <a:t>N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US" altLang="zh-CN" dirty="0" smtClean="0"/>
                  <a:t>N</a:t>
                </a:r>
                <a:r>
                  <a:rPr lang="zh-CN" altLang="en-US" dirty="0" smtClean="0"/>
                  <a:t>是可数集合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这里</a:t>
                </a:r>
                <a:r>
                  <a:rPr lang="en-US" altLang="zh-CN" dirty="0" smtClean="0"/>
                  <a:t>N</a:t>
                </a:r>
                <a:r>
                  <a:rPr lang="zh-CN" altLang="en-US" dirty="0" smtClean="0"/>
                  <a:t>是自然数集合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证：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方法</a:t>
                </a:r>
                <a:r>
                  <a:rPr lang="en-US" altLang="zh-CN" dirty="0" smtClean="0"/>
                  <a:t>1</a:t>
                </a:r>
                <a:r>
                  <a:rPr lang="zh-CN" altLang="en-US" dirty="0" smtClean="0"/>
                  <a:t>：由定义</a:t>
                </a:r>
                <a:r>
                  <a:rPr lang="en-US" altLang="zh-CN" dirty="0" smtClean="0"/>
                  <a:t>4.19, </a:t>
                </a:r>
                <a:r>
                  <a:rPr lang="zh-CN" altLang="en-US" dirty="0" smtClean="0"/>
                  <a:t>构造双射</a:t>
                </a:r>
                <a:r>
                  <a:rPr lang="en-US" altLang="zh-CN" dirty="0"/>
                  <a:t>: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 smtClean="0"/>
                  <a:t>N×N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zh-CN" dirty="0" smtClean="0"/>
                  <a:t>N,</a:t>
                </a:r>
                <a:r>
                  <a:rPr lang="zh-CN" altLang="en-US" dirty="0" smtClean="0"/>
                  <a:t>取任意的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CN" dirty="0"/>
                  <a:t> N×N</a:t>
                </a:r>
                <a:endParaRPr lang="en-US" altLang="zh-CN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+1)</m:t>
                        </m:r>
                      </m:num>
                      <m:den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zh-CN" altLang="en-US" dirty="0" smtClean="0"/>
                  <a:t> 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证明是双射即可</a:t>
                </a:r>
                <a:r>
                  <a:rPr lang="en-US" altLang="zh-CN" dirty="0" smtClean="0"/>
                  <a:t>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948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习题</a:t>
            </a:r>
            <a:r>
              <a:rPr lang="en-US" altLang="zh-CN" dirty="0"/>
              <a:t>4 19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094718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 smtClean="0"/>
              <a:t>方法</a:t>
            </a:r>
            <a:r>
              <a:rPr lang="en-US" altLang="zh-CN" dirty="0"/>
              <a:t>2</a:t>
            </a:r>
            <a:r>
              <a:rPr lang="zh-CN" altLang="en-US" dirty="0" smtClean="0"/>
              <a:t>：找到枚举方法</a:t>
            </a:r>
            <a:r>
              <a:rPr lang="en-US" altLang="zh-CN" dirty="0" smtClean="0"/>
              <a:t>:</a:t>
            </a:r>
          </a:p>
          <a:p>
            <a:pPr marL="0" indent="0">
              <a:buNone/>
            </a:pPr>
            <a:r>
              <a:rPr lang="en-US" altLang="zh-CN" dirty="0" smtClean="0"/>
              <a:t>(0,0) (0,1) (0,2) (0,3) ...</a:t>
            </a:r>
          </a:p>
          <a:p>
            <a:pPr marL="0" indent="0">
              <a:buNone/>
            </a:pPr>
            <a:r>
              <a:rPr lang="en-US" altLang="zh-CN" dirty="0" smtClean="0"/>
              <a:t>(1,0) (1,1) (1,2) (1,3) ...</a:t>
            </a:r>
          </a:p>
          <a:p>
            <a:pPr marL="0" indent="0">
              <a:buNone/>
            </a:pPr>
            <a:r>
              <a:rPr lang="en-US" altLang="zh-CN" dirty="0" smtClean="0"/>
              <a:t>(2,0) (2,1) (2,2) (2,3) ...</a:t>
            </a:r>
          </a:p>
          <a:p>
            <a:pPr marL="0" indent="0">
              <a:buNone/>
            </a:pPr>
            <a:r>
              <a:rPr lang="en-US" altLang="zh-CN" dirty="0" smtClean="0"/>
              <a:t>(3,0) (3,1) (3,2) (3,3) ...</a:t>
            </a:r>
          </a:p>
          <a:p>
            <a:pPr marL="0" indent="0">
              <a:buNone/>
            </a:pPr>
            <a:r>
              <a:rPr lang="en-US" altLang="zh-CN" dirty="0" smtClean="0"/>
              <a:t> ...      ...      ...      ...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 smtClean="0"/>
          </a:p>
        </p:txBody>
      </p:sp>
      <p:cxnSp>
        <p:nvCxnSpPr>
          <p:cNvPr id="6" name="直接箭头连接符 5"/>
          <p:cNvCxnSpPr/>
          <p:nvPr/>
        </p:nvCxnSpPr>
        <p:spPr>
          <a:xfrm flipH="1">
            <a:off x="1349829" y="2708366"/>
            <a:ext cx="200297" cy="209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H="1">
            <a:off x="2097756" y="2708366"/>
            <a:ext cx="200297" cy="209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箭头连接符 7"/>
          <p:cNvCxnSpPr/>
          <p:nvPr/>
        </p:nvCxnSpPr>
        <p:spPr>
          <a:xfrm flipH="1">
            <a:off x="2830752" y="2708366"/>
            <a:ext cx="200297" cy="209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 flipH="1">
            <a:off x="3578679" y="2708366"/>
            <a:ext cx="200297" cy="209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>
            <a:off x="1312509" y="3215982"/>
            <a:ext cx="200297" cy="209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 flipH="1">
            <a:off x="1312509" y="3733566"/>
            <a:ext cx="200297" cy="209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H="1">
            <a:off x="2051727" y="3215981"/>
            <a:ext cx="200297" cy="209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H="1">
            <a:off x="2830751" y="3215981"/>
            <a:ext cx="200297" cy="209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H="1">
            <a:off x="2096516" y="3733566"/>
            <a:ext cx="200297" cy="209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/>
          <p:nvPr/>
        </p:nvCxnSpPr>
        <p:spPr>
          <a:xfrm flipH="1">
            <a:off x="2830750" y="3733565"/>
            <a:ext cx="200297" cy="209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 flipH="1">
            <a:off x="3574952" y="3207272"/>
            <a:ext cx="200297" cy="209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箭头连接符 16"/>
          <p:cNvCxnSpPr/>
          <p:nvPr/>
        </p:nvCxnSpPr>
        <p:spPr>
          <a:xfrm flipH="1">
            <a:off x="3553790" y="3733565"/>
            <a:ext cx="200297" cy="209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 flipH="1">
            <a:off x="1293219" y="4297678"/>
            <a:ext cx="200297" cy="209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箭头连接符 18"/>
          <p:cNvCxnSpPr/>
          <p:nvPr/>
        </p:nvCxnSpPr>
        <p:spPr>
          <a:xfrm flipH="1">
            <a:off x="2041146" y="4297678"/>
            <a:ext cx="200297" cy="209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接箭头连接符 19"/>
          <p:cNvCxnSpPr/>
          <p:nvPr/>
        </p:nvCxnSpPr>
        <p:spPr>
          <a:xfrm flipH="1">
            <a:off x="2774142" y="4297678"/>
            <a:ext cx="200297" cy="209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 flipH="1">
            <a:off x="3522069" y="4297678"/>
            <a:ext cx="200297" cy="20900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628650" y="5129349"/>
            <a:ext cx="7886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该排列方法不重复且无遗漏！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6384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习题</a:t>
            </a:r>
            <a:r>
              <a:rPr lang="en-US" altLang="zh-CN" dirty="0"/>
              <a:t>5 </a:t>
            </a:r>
            <a:r>
              <a:rPr lang="en-US" altLang="zh-CN" dirty="0" smtClean="0"/>
              <a:t>24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找出所有与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𝐾</m:t>
                        </m:r>
                      </m:e>
                      <m: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4</m:t>
                        </m:r>
                      </m:sub>
                    </m:sSub>
                  </m:oMath>
                </a14:m>
                <a:r>
                  <a:rPr lang="zh-CN" altLang="en-US" dirty="0" smtClean="0"/>
                  <a:t>群同构的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zh-CN" altLang="en-US" dirty="0" smtClean="0"/>
                  <a:t>子群</a:t>
                </a:r>
                <a:r>
                  <a:rPr lang="en-US" altLang="zh-CN" dirty="0" smtClean="0"/>
                  <a:t>.</a:t>
                </a:r>
              </a:p>
              <a:p>
                <a:r>
                  <a:rPr lang="zh-CN" altLang="en-US" dirty="0" smtClean="0"/>
                  <a:t>解：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4008" y="2472679"/>
            <a:ext cx="4608084" cy="3978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45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习题</a:t>
            </a:r>
            <a:r>
              <a:rPr lang="en-US" altLang="zh-CN" dirty="0"/>
              <a:t>5 </a:t>
            </a:r>
            <a:r>
              <a:rPr lang="en-US" altLang="zh-CN" dirty="0" smtClean="0"/>
              <a:t>26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在群</a:t>
                </a:r>
                <a:r>
                  <a:rPr lang="en-US" altLang="zh-CN" dirty="0" smtClean="0"/>
                  <a:t>&lt;G,*&gt;</a:t>
                </a:r>
                <a:r>
                  <a:rPr lang="zh-CN" altLang="en-US" dirty="0" smtClean="0"/>
                  <a:t>中定义新的二元运算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latin typeface="Cambria Math" panose="02040503050406030204" pitchFamily="18" charset="0"/>
                      </a:rPr>
                      <m:t>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endParaRPr lang="en-US" altLang="zh-CN" b="0" dirty="0" smtClean="0"/>
              </a:p>
              <a:p>
                <a:pPr marL="0" indent="0" algn="ctr">
                  <a:buNone/>
                </a:pPr>
                <a:r>
                  <a:rPr lang="en-US" altLang="zh-CN" dirty="0" smtClean="0"/>
                  <a:t>a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∙</m:t>
                    </m:r>
                  </m:oMath>
                </a14:m>
                <a:r>
                  <a:rPr lang="en-US" altLang="zh-CN" dirty="0" smtClean="0"/>
                  <a:t>b=b*a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证明：</a:t>
                </a:r>
                <a:r>
                  <a:rPr lang="en-US" altLang="zh-CN" dirty="0"/>
                  <a:t> &lt;G,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altLang="zh-CN" dirty="0" smtClean="0"/>
                  <a:t>&gt;</a:t>
                </a:r>
                <a:r>
                  <a:rPr lang="zh-CN" altLang="en-US" dirty="0" smtClean="0"/>
                  <a:t>是群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并且</a:t>
                </a:r>
                <a:r>
                  <a:rPr lang="en-US" altLang="zh-CN" dirty="0"/>
                  <a:t>&lt;G</a:t>
                </a:r>
                <a:r>
                  <a:rPr lang="en-US" altLang="zh-CN" dirty="0" smtClean="0"/>
                  <a:t>,*&gt;</a:t>
                </a:r>
                <a:r>
                  <a:rPr lang="zh-CN" altLang="en-US" dirty="0" smtClean="0"/>
                  <a:t>与</a:t>
                </a:r>
                <a:r>
                  <a:rPr lang="en-US" altLang="zh-CN" dirty="0"/>
                  <a:t>&lt;G,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altLang="zh-CN" dirty="0" smtClean="0"/>
                  <a:t>&gt;</a:t>
                </a:r>
                <a:r>
                  <a:rPr lang="zh-CN" altLang="en-US" dirty="0" smtClean="0"/>
                  <a:t>同构</a:t>
                </a:r>
                <a:r>
                  <a:rPr lang="en-US" altLang="zh-CN" dirty="0" smtClean="0"/>
                  <a:t>.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证</a:t>
                </a:r>
                <a:r>
                  <a:rPr lang="en-US" altLang="zh-CN" dirty="0" smtClean="0"/>
                  <a:t>:</a:t>
                </a:r>
                <a:r>
                  <a:rPr lang="en-US" altLang="zh-CN" dirty="0"/>
                  <a:t> </a:t>
                </a:r>
                <a:r>
                  <a:rPr lang="zh-CN" altLang="en-US" dirty="0" smtClean="0"/>
                  <a:t>首先证明</a:t>
                </a:r>
                <a:r>
                  <a:rPr lang="en-US" altLang="zh-CN" dirty="0" smtClean="0"/>
                  <a:t>&lt;</a:t>
                </a:r>
                <a:r>
                  <a:rPr lang="en-US" altLang="zh-CN" dirty="0"/>
                  <a:t>G,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altLang="zh-CN" dirty="0"/>
                  <a:t>&gt;</a:t>
                </a:r>
                <a:r>
                  <a:rPr lang="zh-CN" altLang="en-US" dirty="0"/>
                  <a:t>是</a:t>
                </a:r>
                <a:r>
                  <a:rPr lang="zh-CN" altLang="en-US" dirty="0" smtClean="0"/>
                  <a:t>群</a:t>
                </a:r>
                <a:r>
                  <a:rPr lang="en-US" altLang="zh-CN" dirty="0" smtClean="0"/>
                  <a:t>:</a:t>
                </a:r>
              </a:p>
              <a:p>
                <a:pPr marL="914400" lvl="1" indent="-457200">
                  <a:buFont typeface="+mj-ea"/>
                  <a:buAutoNum type="circleNumDbPlain"/>
                </a:pPr>
                <a:r>
                  <a:rPr lang="zh-CN" altLang="en-US" dirty="0" smtClean="0"/>
                  <a:t>封闭性</a:t>
                </a:r>
                <a:endParaRPr lang="en-US" altLang="zh-CN" dirty="0" smtClean="0"/>
              </a:p>
              <a:p>
                <a:pPr marL="914400" lvl="1" indent="-457200">
                  <a:buFont typeface="+mj-ea"/>
                  <a:buAutoNum type="circleNumDbPlain"/>
                </a:pPr>
                <a:r>
                  <a:rPr lang="zh-CN" altLang="en-US" dirty="0" smtClean="0"/>
                  <a:t>结合律</a:t>
                </a:r>
                <a:endParaRPr lang="en-US" altLang="zh-CN" dirty="0" smtClean="0"/>
              </a:p>
              <a:p>
                <a:pPr marL="914400" lvl="1" indent="-457200">
                  <a:buFont typeface="+mj-ea"/>
                  <a:buAutoNum type="circleNumDbPlain"/>
                </a:pPr>
                <a:r>
                  <a:rPr lang="zh-CN" altLang="en-US" dirty="0" smtClean="0"/>
                  <a:t>单位元</a:t>
                </a:r>
                <a:endParaRPr lang="en-US" altLang="zh-CN" dirty="0" smtClean="0"/>
              </a:p>
              <a:p>
                <a:pPr marL="914400" lvl="1" indent="-457200">
                  <a:buFont typeface="+mj-ea"/>
                  <a:buAutoNum type="circleNumDbPlain"/>
                </a:pPr>
                <a:r>
                  <a:rPr lang="zh-CN" altLang="en-US" dirty="0"/>
                  <a:t>逆元</a:t>
                </a:r>
                <a:endParaRPr lang="en-US" altLang="zh-CN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241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习题</a:t>
            </a:r>
            <a:r>
              <a:rPr lang="en-US" altLang="zh-CN" dirty="0"/>
              <a:t>5 </a:t>
            </a:r>
            <a:r>
              <a:rPr lang="en-US" altLang="zh-CN" dirty="0" smtClean="0"/>
              <a:t>26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zh-CN" altLang="en-US" dirty="0" smtClean="0"/>
                  <a:t>接下来证明</a:t>
                </a:r>
                <a:r>
                  <a:rPr lang="en-US" altLang="zh-CN" dirty="0"/>
                  <a:t>&lt;G,*&gt;</a:t>
                </a:r>
                <a:r>
                  <a:rPr lang="zh-CN" altLang="en-US" dirty="0"/>
                  <a:t>与</a:t>
                </a:r>
                <a:r>
                  <a:rPr lang="en-US" altLang="zh-CN" dirty="0"/>
                  <a:t>&lt;G,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altLang="zh-CN" dirty="0"/>
                  <a:t>&gt;</a:t>
                </a:r>
                <a:r>
                  <a:rPr lang="zh-CN" altLang="en-US" dirty="0"/>
                  <a:t>同构</a:t>
                </a:r>
                <a:r>
                  <a:rPr lang="en-US" altLang="zh-CN" dirty="0" smtClean="0"/>
                  <a:t>: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构造映射</a:t>
                </a:r>
                <a:r>
                  <a:rPr lang="en-US" altLang="zh-CN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CN" altLang="en-US" i="1" smtClean="0">
                          <a:latin typeface="Cambria Math" panose="02040503050406030204" pitchFamily="18" charset="0"/>
                        </a:rPr>
                        <m:t>𝜑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</m:oMath>
                  </m:oMathPara>
                </a14:m>
                <a:endParaRPr lang="en-US" altLang="zh-CN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sSup>
                        <m:sSupPr>
                          <m:ctrlPr>
                            <a:rPr lang="en-US" altLang="zh-CN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altLang="zh-CN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altLang="zh-CN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zh-CN" altLang="en-US" dirty="0"/>
                  <a:t>由</a:t>
                </a:r>
                <a:r>
                  <a:rPr lang="en-US" altLang="zh-CN" dirty="0" smtClean="0"/>
                  <a:t>&lt;G,*&gt;</a:t>
                </a:r>
                <a:r>
                  <a:rPr lang="zh-CN" altLang="en-US" dirty="0" smtClean="0"/>
                  <a:t>是群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保证了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zh-CN" altLang="en-US" b="0" dirty="0" smtClean="0">
                    <a:ea typeface="Cambria Math" panose="02040503050406030204" pitchFamily="18" charset="0"/>
                  </a:rPr>
                  <a:t>是双射</a:t>
                </a:r>
                <a:r>
                  <a:rPr lang="en-US" altLang="zh-CN" b="0" dirty="0" smtClean="0">
                    <a:ea typeface="Cambria Math" panose="02040503050406030204" pitchFamily="18" charset="0"/>
                  </a:rPr>
                  <a:t>.</a:t>
                </a:r>
              </a:p>
              <a:p>
                <a:pPr marL="0" indent="0">
                  <a:buNone/>
                </a:pPr>
                <a:r>
                  <a:rPr lang="zh-CN" altLang="en-US" dirty="0">
                    <a:ea typeface="Cambria Math" panose="02040503050406030204" pitchFamily="18" charset="0"/>
                  </a:rPr>
                  <a:t>又</a:t>
                </a:r>
                <a:r>
                  <a:rPr lang="zh-CN" altLang="en-US" dirty="0" smtClean="0">
                    <a:ea typeface="Cambria Math" panose="02040503050406030204" pitchFamily="18" charset="0"/>
                  </a:rPr>
                  <a:t>因为对任意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altLang="zh-CN" b="0" dirty="0" smtClean="0">
                    <a:ea typeface="Cambria Math" panose="02040503050406030204" pitchFamily="18" charset="0"/>
                  </a:rPr>
                  <a:t>,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altLang="zh-CN" b="0" i="0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m:rPr>
                            <m:sty m:val="p"/>
                          </m:rPr>
                          <a:rPr lang="en-US" altLang="zh-CN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</m:d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∗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zh-CN" altLang="en-US" i="1">
                        <a:latin typeface="Cambria Math" panose="02040503050406030204" pitchFamily="18" charset="0"/>
                      </a:rPr>
                      <m:t>∙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保持</m:t>
                    </m:r>
                  </m:oMath>
                </a14:m>
                <a:r>
                  <a:rPr lang="zh-CN" altLang="en-US" b="0" dirty="0" smtClean="0"/>
                  <a:t>运算</a:t>
                </a:r>
                <a:r>
                  <a:rPr lang="en-US" altLang="zh-CN" b="0" dirty="0" smtClean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dirty="0"/>
                      <m:t>∴</m:t>
                    </m:r>
                  </m:oMath>
                </a14:m>
                <a:r>
                  <a:rPr lang="en-US" altLang="zh-CN" dirty="0"/>
                  <a:t> &lt;G,*&gt;</a:t>
                </a:r>
                <a:r>
                  <a:rPr lang="zh-CN" altLang="en-US" dirty="0"/>
                  <a:t>与</a:t>
                </a:r>
                <a:r>
                  <a:rPr lang="en-US" altLang="zh-CN" dirty="0"/>
                  <a:t>&lt;G,</a:t>
                </a:r>
                <a:r>
                  <a:rPr lang="zh-CN" altLang="en-US" dirty="0"/>
                  <a:t> </a:t>
                </a: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∙ </m:t>
                    </m:r>
                  </m:oMath>
                </a14:m>
                <a:r>
                  <a:rPr lang="en-US" altLang="zh-CN" dirty="0"/>
                  <a:t>&gt;</a:t>
                </a:r>
                <a:r>
                  <a:rPr lang="zh-CN" altLang="en-US" dirty="0" smtClean="0"/>
                  <a:t>同构</a:t>
                </a:r>
                <a:r>
                  <a:rPr lang="en-US" altLang="zh-CN" dirty="0" smtClean="0"/>
                  <a:t>.</a:t>
                </a:r>
                <a:endParaRPr lang="en-US" altLang="zh-CN" b="0" dirty="0" smtClean="0"/>
              </a:p>
              <a:p>
                <a:pPr marL="0" indent="0">
                  <a:buNone/>
                </a:pPr>
                <a:endParaRPr lang="en-US" altLang="zh-CN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altLang="zh-CN" dirty="0" smtClean="0"/>
              </a:p>
              <a:p>
                <a:pPr marL="0" indent="0">
                  <a:buNone/>
                </a:pPr>
                <a:endParaRPr lang="en-US" altLang="zh-CN" dirty="0" smtClean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394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习题</a:t>
            </a:r>
            <a:r>
              <a:rPr lang="en-US" altLang="zh-CN" dirty="0"/>
              <a:t>6 3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CN" altLang="en-US" dirty="0" smtClean="0"/>
              <a:t>写出</a:t>
            </a:r>
            <a:r>
              <a:rPr lang="en-US" altLang="zh-CN" dirty="0" smtClean="0"/>
              <a:t>A4</a:t>
            </a:r>
            <a:r>
              <a:rPr lang="zh-CN" altLang="en-US" dirty="0" smtClean="0"/>
              <a:t>关于</a:t>
            </a:r>
            <a:r>
              <a:rPr lang="en-US" altLang="zh-CN" dirty="0" smtClean="0"/>
              <a:t>H={e,(12)(34),(13)(24),(14)(23)}</a:t>
            </a:r>
            <a:r>
              <a:rPr lang="zh-CN" altLang="en-US" dirty="0" smtClean="0"/>
              <a:t>的左陪集分解与右陪集分解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r>
              <a:rPr lang="zh-CN" altLang="en-US" dirty="0" smtClean="0"/>
              <a:t>解：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A4={e,(12)(34),(14)(23),(13)(24),(123),(132),(234),(243),(134),(124),(143),(142)}</a:t>
            </a:r>
          </a:p>
          <a:p>
            <a:pPr marL="0" indent="0">
              <a:buNone/>
            </a:pPr>
            <a:r>
              <a:rPr lang="zh-CN" altLang="en-US" dirty="0" smtClean="0"/>
              <a:t>右陪集：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He={e,(12)(34),(13)(24),(14)(23)}</a:t>
            </a:r>
          </a:p>
          <a:p>
            <a:pPr marL="0" indent="0">
              <a:buNone/>
            </a:pPr>
            <a:r>
              <a:rPr lang="en-US" altLang="zh-CN" dirty="0" smtClean="0"/>
              <a:t>H(123)=H(243)=H(134)=H(142)={(123),(243),(142),(134)}</a:t>
            </a:r>
          </a:p>
          <a:p>
            <a:pPr marL="0" indent="0">
              <a:buNone/>
            </a:pPr>
            <a:r>
              <a:rPr lang="en-US" altLang="zh-CN" dirty="0" smtClean="0"/>
              <a:t>H(132)=H(234)=H(143)=H(124)={(132),(143),(234),(124)}</a:t>
            </a:r>
          </a:p>
          <a:p>
            <a:pPr marL="0" indent="0">
              <a:buNone/>
            </a:pPr>
            <a:r>
              <a:rPr lang="zh-CN" altLang="en-US" dirty="0" smtClean="0"/>
              <a:t>左陪集与右陪集对应相同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724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习题</a:t>
            </a:r>
            <a:r>
              <a:rPr lang="en-US" altLang="zh-CN" dirty="0" smtClean="0"/>
              <a:t>6 4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 smtClean="0"/>
                  <a:t>H</a:t>
                </a:r>
                <a:r>
                  <a:rPr lang="zh-CN" altLang="en-US" dirty="0" smtClean="0"/>
                  <a:t>是群</a:t>
                </a:r>
                <a:r>
                  <a:rPr lang="en-US" altLang="zh-CN" dirty="0" smtClean="0"/>
                  <a:t>G</a:t>
                </a:r>
                <a:r>
                  <a:rPr lang="zh-CN" altLang="en-US" dirty="0" smtClean="0"/>
                  <a:t>的指数为</a:t>
                </a:r>
                <a:r>
                  <a:rPr lang="en-US" altLang="zh-CN" dirty="0" smtClean="0"/>
                  <a:t>2</a:t>
                </a:r>
                <a:r>
                  <a:rPr lang="zh-CN" altLang="en-US" dirty="0" smtClean="0"/>
                  <a:t>的子群</a:t>
                </a:r>
                <a:r>
                  <a:rPr lang="en-US" altLang="zh-CN" dirty="0" smtClean="0"/>
                  <a:t>.</a:t>
                </a:r>
                <a:r>
                  <a:rPr lang="zh-CN" altLang="en-US" dirty="0" smtClean="0"/>
                  <a:t>证明：对于</a:t>
                </a:r>
                <a:r>
                  <a:rPr lang="en-US" altLang="zh-CN" dirty="0" smtClean="0"/>
                  <a:t>G</a:t>
                </a:r>
                <a:r>
                  <a:rPr lang="zh-CN" altLang="en-US" dirty="0" smtClean="0"/>
                  <a:t>的任意元素</a:t>
                </a:r>
                <a:r>
                  <a:rPr lang="en-US" altLang="zh-CN" dirty="0" smtClean="0"/>
                  <a:t>a</a:t>
                </a:r>
                <a:r>
                  <a:rPr lang="zh-CN" altLang="en-US" dirty="0" smtClean="0"/>
                  <a:t>必有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zh-CN" altLang="en-US" dirty="0" smtClean="0"/>
                  <a:t>若</a:t>
                </a:r>
                <a:r>
                  <a:rPr lang="en-US" altLang="zh-CN" dirty="0" smtClean="0"/>
                  <a:t>H</a:t>
                </a:r>
                <a:r>
                  <a:rPr lang="zh-CN" altLang="en-US" dirty="0" smtClean="0"/>
                  <a:t>的指数为</a:t>
                </a:r>
                <a:r>
                  <a:rPr lang="en-US" altLang="zh-CN" dirty="0" smtClean="0"/>
                  <a:t>3,</a:t>
                </a:r>
                <a:r>
                  <a:rPr lang="zh-CN" altLang="en-US" dirty="0" smtClean="0"/>
                  <a:t>是否对于</a:t>
                </a:r>
                <a:r>
                  <a:rPr lang="en-US" altLang="zh-CN" dirty="0" smtClean="0"/>
                  <a:t>G</a:t>
                </a:r>
                <a:r>
                  <a:rPr lang="zh-CN" altLang="en-US" dirty="0" smtClean="0"/>
                  <a:t>的任意元素</a:t>
                </a:r>
                <a:r>
                  <a:rPr lang="en-US" altLang="zh-CN" dirty="0" smtClean="0"/>
                  <a:t>a</a:t>
                </a:r>
                <a:r>
                  <a:rPr lang="zh-CN" altLang="en-US" dirty="0" smtClean="0"/>
                  <a:t>有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zh-CN" alt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？</m:t>
                    </m:r>
                  </m:oMath>
                </a14:m>
                <a:r>
                  <a:rPr lang="zh-CN" altLang="en-US" dirty="0" smtClean="0"/>
                  <a:t>证明你的断言</a:t>
                </a:r>
                <a:r>
                  <a:rPr lang="en-US" altLang="zh-CN" dirty="0" smtClean="0"/>
                  <a:t>.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证：</a:t>
                </a:r>
                <a:r>
                  <a:rPr lang="en-US" altLang="zh-CN" dirty="0" smtClean="0"/>
                  <a:t>1.</a:t>
                </a:r>
                <a:r>
                  <a:rPr lang="zh-CN" altLang="en-US" dirty="0" smtClean="0"/>
                  <a:t>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zh-CN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则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封闭性</m:t>
                        </m:r>
                      </m:e>
                    </m:d>
                  </m:oMath>
                </a14:m>
                <a:endParaRPr lang="en-US" altLang="zh-CN" b="0" dirty="0" smtClean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altLang="zh-CN" dirty="0" smtClean="0"/>
                  <a:t>2.</a:t>
                </a:r>
                <a:r>
                  <a:rPr lang="zh-CN" altLang="en-US" dirty="0" smtClean="0"/>
                  <a:t>若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则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∗</m:t>
                    </m:r>
                    <m:r>
                      <m:rPr>
                        <m:sty m:val="p"/>
                      </m:rPr>
                      <a:rPr lang="en-US" altLang="zh-CN" i="1">
                        <a:latin typeface="Cambria Math" panose="02040503050406030204" pitchFamily="18" charset="0"/>
                      </a:rPr>
                      <m:t>a</m:t>
                    </m:r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由于</a:t>
                </a:r>
                <a:r>
                  <a:rPr lang="en-US" altLang="zh-CN" dirty="0" smtClean="0"/>
                  <a:t>H</a:t>
                </a:r>
                <a:r>
                  <a:rPr lang="zh-CN" altLang="en-US" dirty="0" smtClean="0"/>
                  <a:t>是群</a:t>
                </a:r>
                <a:r>
                  <a:rPr lang="en-US" altLang="zh-CN" dirty="0" smtClean="0"/>
                  <a:t>G</a:t>
                </a:r>
                <a:r>
                  <a:rPr lang="zh-CN" altLang="en-US" dirty="0" smtClean="0"/>
                  <a:t>的指数为</a:t>
                </a:r>
                <a:r>
                  <a:rPr lang="en-US" altLang="zh-CN" dirty="0" smtClean="0"/>
                  <a:t>2</a:t>
                </a:r>
                <a:r>
                  <a:rPr lang="zh-CN" altLang="en-US" dirty="0" smtClean="0"/>
                  <a:t>的子群</a:t>
                </a:r>
                <a:endParaRPr lang="en-US" altLang="zh-CN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dirty="0"/>
                      <m:t>∴</m:t>
                    </m:r>
                    <m:r>
                      <m:rPr>
                        <m:nor/>
                      </m:rPr>
                      <a:rPr lang="en-US" altLang="zh-CN" b="0" i="0" dirty="0" smtClean="0"/>
                      <m:t>G</m:t>
                    </m:r>
                    <m:r>
                      <m:rPr>
                        <m:nor/>
                      </m:rPr>
                      <a:rPr lang="en-US" altLang="zh-CN" b="0" i="0" dirty="0" smtClean="0"/>
                      <m:t>=</m:t>
                    </m:r>
                    <m:r>
                      <m:rPr>
                        <m:nor/>
                      </m:rPr>
                      <a:rPr lang="en-US" altLang="zh-CN" b="0" i="0" dirty="0" smtClean="0"/>
                      <m:t>H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∪</m:t>
                    </m:r>
                  </m:oMath>
                </a14:m>
                <a:r>
                  <a:rPr lang="en-US" altLang="zh-CN" dirty="0" smtClean="0"/>
                  <a:t>aH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dirty="0"/>
                      <m:t>∴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zh-CN" altLang="en-US" dirty="0" smtClean="0"/>
                  <a:t> 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/>
                  <a:t>综上对于</a:t>
                </a:r>
                <a:r>
                  <a:rPr lang="en-US" altLang="zh-CN" dirty="0"/>
                  <a:t>G</a:t>
                </a:r>
                <a:r>
                  <a:rPr lang="zh-CN" altLang="en-US" dirty="0"/>
                  <a:t>的任意元素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必有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521" b="-30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425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习题</a:t>
            </a:r>
            <a:r>
              <a:rPr lang="en-US" altLang="zh-CN" dirty="0" smtClean="0"/>
              <a:t>6 4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zh-CN" altLang="en-US" dirty="0" smtClean="0"/>
                  <a:t>若</a:t>
                </a:r>
                <a:r>
                  <a:rPr lang="en-US" altLang="zh-CN" dirty="0" smtClean="0"/>
                  <a:t>[G:H]=3,</a:t>
                </a:r>
                <a:r>
                  <a:rPr lang="zh-CN" altLang="en-US" dirty="0" smtClean="0"/>
                  <a:t>举一反例：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考虑</a:t>
                </a:r>
                <a:r>
                  <a:rPr lang="en-US" altLang="zh-CN" dirty="0" smtClean="0"/>
                  <a:t>S3,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令</a:t>
                </a:r>
                <a:r>
                  <a:rPr lang="en-US" altLang="zh-CN" dirty="0" smtClean="0"/>
                  <a:t>H={e,(12)},</a:t>
                </a:r>
              </a:p>
              <a:p>
                <a:pPr marL="0" indent="0">
                  <a:buNone/>
                </a:pPr>
                <a:r>
                  <a:rPr lang="en-US" altLang="zh-CN" dirty="0" smtClean="0"/>
                  <a:t>(13)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altLang="zh-CN" dirty="0" smtClean="0"/>
                  <a:t>H,</a:t>
                </a:r>
                <a:r>
                  <a:rPr lang="zh-CN" altLang="en-US" dirty="0" smtClean="0"/>
                  <a:t>而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(13)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=(13)</m:t>
                    </m:r>
                  </m:oMath>
                </a14:m>
                <a:r>
                  <a:rPr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altLang="zh-CN" dirty="0"/>
                  <a:t>H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430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习题</a:t>
            </a:r>
            <a:r>
              <a:rPr lang="en-US" altLang="zh-CN" dirty="0"/>
              <a:t>1 7(3)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内容占位符 6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不以</a:t>
                </a:r>
                <a:r>
                  <a:rPr lang="en-US" altLang="zh-CN" dirty="0" smtClean="0"/>
                  <a:t>0</a:t>
                </a:r>
                <a:r>
                  <a:rPr lang="zh-CN" altLang="en-US" dirty="0" smtClean="0"/>
                  <a:t>打头的二进制偶整数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它应该包括</a:t>
                </a:r>
                <a:r>
                  <a:rPr lang="en-US" altLang="zh-CN" dirty="0" smtClean="0"/>
                  <a:t>0, 110, 1010</a:t>
                </a:r>
                <a:r>
                  <a:rPr lang="zh-CN" altLang="en-US" dirty="0" smtClean="0"/>
                  <a:t>等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证：设该集合为</a:t>
                </a:r>
                <a:r>
                  <a:rPr lang="en-US" altLang="zh-CN" dirty="0"/>
                  <a:t>E</a:t>
                </a:r>
                <a:endParaRPr lang="en-US" altLang="zh-CN" dirty="0" smtClean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zh-CN" altLang="en-US" dirty="0" smtClean="0"/>
                  <a:t>基础语句：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</m:oMath>
                </a14:m>
                <a:endParaRPr lang="en-US" altLang="zh-CN" dirty="0" smtClean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zh-CN" altLang="en-US" dirty="0" smtClean="0"/>
                  <a:t>归纳语句：如果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zh-CN" altLang="en-US" dirty="0" smtClean="0"/>
                  <a:t>则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x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𝐸</m:t>
                    </m:r>
                  </m:oMath>
                </a14:m>
                <a:endParaRPr lang="en-US" altLang="zh-CN" dirty="0" smtClean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zh-CN" altLang="en-US" dirty="0" smtClean="0"/>
                  <a:t>终结语句：除了有限次使用</a:t>
                </a:r>
                <a:r>
                  <a:rPr lang="en-US" altLang="zh-CN" dirty="0" smtClean="0"/>
                  <a:t>1,2</a:t>
                </a:r>
                <a:r>
                  <a:rPr lang="zh-CN" altLang="en-US" dirty="0" smtClean="0"/>
                  <a:t>产生的元素外，再也没有其他元素属于</a:t>
                </a:r>
                <a:r>
                  <a:rPr lang="en-US" altLang="zh-CN" dirty="0"/>
                  <a:t>E</a:t>
                </a:r>
                <a:r>
                  <a:rPr lang="en-US" altLang="zh-CN" dirty="0" smtClean="0"/>
                  <a:t>.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7" name="内容占位符 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521" r="-108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567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习题</a:t>
            </a:r>
            <a:r>
              <a:rPr lang="en-US" altLang="zh-CN" dirty="0"/>
              <a:t>7 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在环</a:t>
                </a:r>
                <a:r>
                  <a:rPr lang="en-US" altLang="zh-CN" dirty="0" smtClean="0"/>
                  <a:t>&lt;R,+,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US" altLang="zh-CN" dirty="0" smtClean="0"/>
                  <a:t>,&gt;</a:t>
                </a:r>
                <a:r>
                  <a:rPr lang="zh-CN" altLang="en-US" dirty="0" smtClean="0"/>
                  <a:t>中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如果</a:t>
                </a:r>
                <a:r>
                  <a:rPr lang="en-US" altLang="zh-CN" dirty="0" smtClean="0"/>
                  <a:t>&lt;R,+&gt;</a:t>
                </a:r>
                <a:r>
                  <a:rPr lang="zh-CN" altLang="en-US" dirty="0" smtClean="0"/>
                  <a:t>是循环群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则</a:t>
                </a:r>
                <a:r>
                  <a:rPr lang="en-US" altLang="zh-CN" dirty="0"/>
                  <a:t>&lt;R,+,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US" altLang="zh-CN" dirty="0" smtClean="0"/>
                  <a:t>,&gt;</a:t>
                </a:r>
                <a:r>
                  <a:rPr lang="zh-CN" altLang="en-US" dirty="0" smtClean="0"/>
                  <a:t>是交换环</a:t>
                </a:r>
                <a:r>
                  <a:rPr lang="en-US" altLang="zh-CN" dirty="0" smtClean="0"/>
                  <a:t>.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证：</a:t>
                </a:r>
                <a:r>
                  <a:rPr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∵</m:t>
                    </m:r>
                  </m:oMath>
                </a14:m>
                <a:r>
                  <a:rPr lang="en-US" altLang="zh-CN" dirty="0"/>
                  <a:t> &lt;R,+&gt;</a:t>
                </a:r>
                <a:r>
                  <a:rPr lang="zh-CN" altLang="en-US" dirty="0"/>
                  <a:t>是</a:t>
                </a:r>
                <a:r>
                  <a:rPr lang="zh-CN" altLang="en-US" dirty="0" smtClean="0"/>
                  <a:t>循环群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设</a:t>
                </a:r>
                <a:r>
                  <a:rPr lang="en-US" altLang="zh-CN" dirty="0"/>
                  <a:t>&lt;R</a:t>
                </a:r>
                <a:r>
                  <a:rPr lang="en-US" altLang="zh-CN" dirty="0" smtClean="0"/>
                  <a:t>,+&gt; = &lt;r&gt;.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取任意的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,设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zh-CN" altLang="en-US" dirty="0" smtClean="0"/>
                  <a:t>关于</a:t>
                </a:r>
                <a:r>
                  <a:rPr lang="en-US" altLang="zh-CN" dirty="0"/>
                  <a:t>&lt;R,+&gt; </a:t>
                </a:r>
                <a:r>
                  <a:rPr lang="zh-CN" altLang="en-US" dirty="0" smtClean="0"/>
                  <a:t>的阶是</a:t>
                </a:r>
                <a:r>
                  <a:rPr lang="en-US" altLang="zh-CN" dirty="0" smtClean="0"/>
                  <a:t>m, n.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记</a:t>
                </a:r>
                <a:r>
                  <a:rPr lang="en-US" altLang="zh-CN" dirty="0" smtClean="0"/>
                  <a:t>a=</a:t>
                </a:r>
                <a:r>
                  <a:rPr lang="en-US" altLang="zh-CN" dirty="0" err="1" smtClean="0"/>
                  <a:t>mr</a:t>
                </a:r>
                <a:r>
                  <a:rPr lang="en-US" altLang="zh-CN" dirty="0" smtClean="0"/>
                  <a:t>, b=</a:t>
                </a:r>
                <a:r>
                  <a:rPr lang="en-US" altLang="zh-CN" dirty="0" err="1" smtClean="0"/>
                  <a:t>nr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由加法与乘法间满足左右</a:t>
                </a:r>
                <a:r>
                  <a:rPr lang="zh-CN" altLang="en-US" dirty="0" smtClean="0"/>
                  <a:t>分配</a:t>
                </a:r>
                <a:r>
                  <a:rPr lang="zh-CN" altLang="en-US" dirty="0"/>
                  <a:t>律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有</a:t>
                </a:r>
                <a:endParaRPr lang="en-US" altLang="zh-CN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sSup>
                      <m:sSup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dirty="0" smtClean="0"/>
                  <a:t>=</a:t>
                </a:r>
                <a:r>
                  <a:rPr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𝑎</m:t>
                    </m:r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所以</a:t>
                </a:r>
                <a:r>
                  <a:rPr lang="en-US" altLang="zh-CN" dirty="0"/>
                  <a:t>&lt;R,+,⋅</a:t>
                </a:r>
                <a:r>
                  <a:rPr lang="en-US" altLang="zh-CN" dirty="0" smtClean="0"/>
                  <a:t>,&gt;</a:t>
                </a:r>
                <a:r>
                  <a:rPr lang="zh-CN" altLang="en-US" dirty="0" smtClean="0"/>
                  <a:t>是交换环</a:t>
                </a:r>
                <a:r>
                  <a:rPr lang="en-US" altLang="zh-CN" dirty="0" smtClean="0"/>
                  <a:t>.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381" r="-85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140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习题</a:t>
            </a:r>
            <a:r>
              <a:rPr lang="en-US" altLang="zh-CN" dirty="0"/>
              <a:t>7 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在环</a:t>
                </a:r>
                <a:r>
                  <a:rPr lang="en-US" altLang="zh-CN" dirty="0" smtClean="0"/>
                  <a:t>R</a:t>
                </a:r>
                <a:r>
                  <a:rPr lang="zh-CN" altLang="en-US" dirty="0" smtClean="0"/>
                  <a:t>中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如果对于任意的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</m:oMath>
                </a14:m>
                <a:r>
                  <a:rPr lang="en-US" altLang="zh-CN" dirty="0" smtClean="0"/>
                  <a:t>R,</a:t>
                </a:r>
                <a:r>
                  <a:rPr lang="zh-CN" altLang="en-US" dirty="0" smtClean="0"/>
                  <a:t>均有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𝑎</m:t>
                    </m:r>
                  </m:oMath>
                </a14:m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则称该环为布尔环</a:t>
                </a:r>
                <a:r>
                  <a:rPr lang="en-US" altLang="zh-CN" dirty="0" smtClean="0"/>
                  <a:t>.</a:t>
                </a:r>
                <a:r>
                  <a:rPr lang="zh-CN" altLang="en-US" dirty="0" smtClean="0"/>
                  <a:t>证明：</a:t>
                </a:r>
                <a:endParaRPr lang="en-US" altLang="zh-CN" dirty="0" smtClean="0"/>
              </a:p>
              <a:p>
                <a:pPr marL="914400" lvl="1" indent="-457200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zh-CN" altLang="en-US" i="0" dirty="0">
                        <a:latin typeface="Cambria Math" panose="02040503050406030204" pitchFamily="18" charset="0"/>
                      </a:rPr>
                      <m:t>任意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2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=0;</m:t>
                    </m:r>
                  </m:oMath>
                </a14:m>
                <a:endParaRPr lang="en-US" altLang="zh-CN" b="0" dirty="0" smtClean="0">
                  <a:ea typeface="Cambria Math" panose="02040503050406030204" pitchFamily="18" charset="0"/>
                </a:endParaRPr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altLang="zh-CN" dirty="0" smtClean="0"/>
                  <a:t>R</a:t>
                </a:r>
                <a:r>
                  <a:rPr lang="zh-CN" altLang="en-US" dirty="0" smtClean="0"/>
                  <a:t>是交换环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证：由定理</a:t>
                </a:r>
                <a:r>
                  <a:rPr lang="en-US" altLang="zh-CN" dirty="0" smtClean="0"/>
                  <a:t>7.1</a:t>
                </a:r>
                <a:r>
                  <a:rPr lang="zh-CN" altLang="en-US" dirty="0" smtClean="0"/>
                  <a:t>知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在环</a:t>
                </a:r>
                <a:r>
                  <a:rPr lang="en-US" altLang="zh-CN" dirty="0" smtClean="0"/>
                  <a:t>R</a:t>
                </a:r>
                <a:r>
                  <a:rPr lang="zh-CN" altLang="en-US" dirty="0" smtClean="0"/>
                  <a:t>中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对于任意的</a:t>
                </a:r>
                <a:r>
                  <a:rPr lang="en-US" altLang="zh-CN" dirty="0" err="1" smtClean="0"/>
                  <a:t>a,b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有</a:t>
                </a:r>
                <a:r>
                  <a:rPr lang="en-US" altLang="zh-CN" dirty="0" smtClean="0"/>
                  <a:t>(-a)b=-(ab)=a(-b);(-a)(-b)=ab</a:t>
                </a:r>
              </a:p>
              <a:p>
                <a:pPr marL="0" indent="0">
                  <a:buNone/>
                </a:pPr>
                <a:r>
                  <a:rPr lang="en-US" altLang="zh-CN" dirty="0" smtClean="0"/>
                  <a:t>1.</a:t>
                </a:r>
                <a:r>
                  <a:rPr lang="zh-CN" altLang="en-US" dirty="0" smtClean="0"/>
                  <a:t>由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zh-CN" altLang="en-US" i="1">
                        <a:latin typeface="Cambria Math" panose="02040503050406030204" pitchFamily="18" charset="0"/>
                      </a:rPr>
                      <m:t>现</m:t>
                    </m:r>
                  </m:oMath>
                </a14:m>
                <a:r>
                  <a:rPr lang="zh-CN" altLang="en-US" dirty="0" smtClean="0"/>
                  <a:t>我们有：</a:t>
                </a:r>
                <a:endParaRPr lang="en-US" altLang="zh-CN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(−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en-US" altLang="zh-CN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altLang="zh-CN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altLang="zh-CN" b="0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由于</a:t>
                </a:r>
                <a:r>
                  <a:rPr lang="en-US" altLang="zh-CN" dirty="0" smtClean="0"/>
                  <a:t>&lt;R,+&gt;</a:t>
                </a:r>
                <a:r>
                  <a:rPr lang="zh-CN" altLang="en-US" dirty="0" smtClean="0"/>
                  <a:t>为群</a:t>
                </a:r>
                <a:r>
                  <a:rPr lang="en-US" altLang="zh-CN" dirty="0" smtClean="0"/>
                  <a:t>,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dirty="0"/>
                        <m:t>∴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m:rPr>
                          <m:nor/>
                        </m:rPr>
                        <a:rPr lang="en-US" altLang="zh-CN" b="0" i="0" dirty="0" smtClean="0"/>
                        <m:t>+(−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m:rPr>
                          <m:nor/>
                        </m:rPr>
                        <a:rPr lang="en-US" altLang="zh-CN" b="0" i="0" dirty="0" smtClean="0"/>
                        <m:t>)=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m:rPr>
                          <m:nor/>
                        </m:rPr>
                        <a:rPr lang="en-US" altLang="zh-CN" b="0" i="0" dirty="0" smtClean="0"/>
                        <m:t>+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m:rPr>
                          <m:nor/>
                        </m:rPr>
                        <a:rPr lang="en-US" altLang="zh-CN" b="0" i="0" dirty="0" smtClean="0"/>
                        <m:t>=2</m:t>
                      </m:r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𝑎</m:t>
                      </m:r>
                      <m:r>
                        <m:rPr>
                          <m:nor/>
                        </m:rPr>
                        <a:rPr lang="en-US" altLang="zh-CN" b="0" i="0" dirty="0" smtClean="0"/>
                        <m:t>=0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381" r="-696" b="-14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919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习题</a:t>
            </a:r>
            <a:r>
              <a:rPr lang="en-US" altLang="zh-CN" dirty="0"/>
              <a:t>7 </a:t>
            </a:r>
            <a:r>
              <a:rPr lang="en-US" altLang="zh-CN" dirty="0" smtClean="0"/>
              <a:t>4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 smtClean="0"/>
                  <a:t>2.</a:t>
                </a:r>
                <a:r>
                  <a:rPr lang="zh-CN" altLang="en-US" dirty="0"/>
                  <a:t>由于</a:t>
                </a:r>
                <a:r>
                  <a:rPr lang="en-US" altLang="zh-CN" dirty="0"/>
                  <a:t>&lt;R,+&gt;</a:t>
                </a:r>
                <a:r>
                  <a:rPr lang="zh-CN" altLang="en-US" dirty="0"/>
                  <a:t>为群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取任意的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∵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altLang="zh-CN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altLang="zh-CN" b="0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altLang="zh-CN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i="1" dirty="0" smtClean="0">
                    <a:latin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𝑏𝑎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zh-CN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dirty="0"/>
                      <m:t>∴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𝑏𝑎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</a:rPr>
                      <m:t>=0.</m:t>
                    </m:r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/>
                  <a:t>由</a:t>
                </a:r>
                <a14:m>
                  <m:oMath xmlns:m="http://schemas.openxmlformats.org/officeDocument/2006/math">
                    <m:r>
                      <a:rPr lang="en-US" altLang="zh-CN" b="0" i="0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中</m:t>
                    </m:r>
                    <m:r>
                      <a:rPr lang="zh-CN" altLang="en-US" dirty="0">
                        <a:latin typeface="Cambria Math" panose="02040503050406030204" pitchFamily="18" charset="0"/>
                      </a:rPr>
                      <m:t>任意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m:rPr>
                        <m:sty m:val="p"/>
                      </m:rP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</m:t>
                    </m:r>
                    <m: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2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altLang="zh-CN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altLang="zh-CN" dirty="0" smtClean="0"/>
                  <a:t>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dirty="0"/>
                      <m:t>∴</m:t>
                    </m:r>
                  </m:oMath>
                </a14:m>
                <a:r>
                  <a:rPr lang="en-US" altLang="zh-CN" dirty="0"/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</a:rPr>
                      <m:t>𝑎𝑏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𝑏𝑎</m:t>
                    </m:r>
                  </m:oMath>
                </a14:m>
                <a:r>
                  <a:rPr lang="en-US" altLang="zh-CN" dirty="0" smtClean="0"/>
                  <a:t>.</a:t>
                </a:r>
                <a:r>
                  <a:rPr lang="zh-CN" altLang="en-US" dirty="0" smtClean="0"/>
                  <a:t>即</a:t>
                </a:r>
                <a:r>
                  <a:rPr lang="en-US" altLang="zh-CN" dirty="0" smtClean="0"/>
                  <a:t>R</a:t>
                </a:r>
                <a:r>
                  <a:rPr lang="zh-CN" altLang="en-US" dirty="0"/>
                  <a:t>是</a:t>
                </a:r>
                <a:r>
                  <a:rPr lang="zh-CN" altLang="en-US" dirty="0" smtClean="0"/>
                  <a:t>交换环</a:t>
                </a:r>
                <a:r>
                  <a:rPr lang="en-US" altLang="zh-CN" dirty="0" smtClean="0"/>
                  <a:t>.</a:t>
                </a:r>
                <a:endParaRPr lang="en-US" altLang="zh-CN" dirty="0"/>
              </a:p>
              <a:p>
                <a:pPr marL="0" indent="0">
                  <a:buNone/>
                </a:pP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948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习题</a:t>
            </a:r>
            <a:r>
              <a:rPr lang="en-US" altLang="zh-CN" dirty="0"/>
              <a:t>7 </a:t>
            </a:r>
            <a:r>
              <a:rPr lang="en-US" altLang="zh-CN" dirty="0" smtClean="0"/>
              <a:t>6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zh-CN" altLang="en-US" dirty="0" smtClean="0"/>
                  <a:t>若</a:t>
                </a:r>
                <a:r>
                  <a:rPr lang="en-US" altLang="zh-CN" dirty="0" smtClean="0"/>
                  <a:t>a</a:t>
                </a:r>
                <a:r>
                  <a:rPr lang="zh-CN" altLang="en-US" dirty="0" smtClean="0"/>
                  <a:t>是环</a:t>
                </a:r>
                <a:r>
                  <a:rPr lang="en-US" altLang="zh-CN" dirty="0" smtClean="0"/>
                  <a:t>R</a:t>
                </a:r>
                <a:r>
                  <a:rPr lang="zh-CN" altLang="en-US" dirty="0" smtClean="0"/>
                  <a:t>的可逆元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则</a:t>
                </a:r>
                <a:endParaRPr lang="en-US" altLang="zh-CN" dirty="0" smtClean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altLang="zh-CN" dirty="0" smtClean="0"/>
                  <a:t>-a</a:t>
                </a:r>
                <a:r>
                  <a:rPr lang="zh-CN" altLang="en-US" dirty="0" smtClean="0"/>
                  <a:t>也是可逆元</a:t>
                </a:r>
                <a:endParaRPr lang="en-US" altLang="zh-CN" dirty="0" smtClean="0"/>
              </a:p>
              <a:p>
                <a:pPr marL="914400" lvl="1" indent="-457200">
                  <a:buFont typeface="+mj-lt"/>
                  <a:buAutoNum type="arabicPeriod"/>
                </a:pPr>
                <a:r>
                  <a:rPr lang="en-US" altLang="zh-CN" dirty="0"/>
                  <a:t>a</a:t>
                </a:r>
                <a:r>
                  <a:rPr lang="zh-CN" altLang="en-US" dirty="0" smtClean="0"/>
                  <a:t>不是零因子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证：</a:t>
                </a:r>
                <a:r>
                  <a:rPr lang="en-US" altLang="zh-CN" dirty="0" smtClean="0"/>
                  <a:t>1.</a:t>
                </a:r>
                <a:r>
                  <a:rPr lang="zh-CN" altLang="en-US" dirty="0" smtClean="0"/>
                  <a:t>设</a:t>
                </a:r>
                <a:r>
                  <a:rPr lang="en-US" altLang="zh-CN" dirty="0" smtClean="0"/>
                  <a:t>a</a:t>
                </a:r>
                <a:r>
                  <a:rPr lang="zh-CN" altLang="en-US" dirty="0" smtClean="0"/>
                  <a:t>的逆元为</a:t>
                </a:r>
                <a:r>
                  <a:rPr lang="en-US" altLang="zh-CN" dirty="0" smtClean="0"/>
                  <a:t>a’,</a:t>
                </a:r>
                <a:r>
                  <a:rPr lang="zh-CN" altLang="en-US" dirty="0" smtClean="0"/>
                  <a:t>由</a:t>
                </a:r>
                <a:r>
                  <a:rPr lang="en-US" altLang="zh-CN" dirty="0" smtClean="0"/>
                  <a:t>&lt;R,+&gt;</a:t>
                </a:r>
                <a:r>
                  <a:rPr lang="zh-CN" altLang="en-US" dirty="0" smtClean="0"/>
                  <a:t>是群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由定理 </a:t>
                </a:r>
                <a:r>
                  <a:rPr lang="en-US" altLang="zh-CN" dirty="0" smtClean="0"/>
                  <a:t>7.1</a:t>
                </a:r>
                <a:r>
                  <a:rPr lang="zh-CN" altLang="en-US" dirty="0" smtClean="0"/>
                  <a:t>知：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/>
                  <a:t>a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US" altLang="zh-CN" dirty="0" smtClean="0"/>
                  <a:t>a’=1=(-a)</a:t>
                </a:r>
                <a:r>
                  <a:rPr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US" altLang="zh-CN" dirty="0" smtClean="0"/>
                  <a:t>(-a’)</a:t>
                </a:r>
              </a:p>
              <a:p>
                <a:pPr marL="0" indent="0">
                  <a:buNone/>
                </a:pPr>
                <a:r>
                  <a:rPr lang="en-US" altLang="zh-CN" dirty="0"/>
                  <a:t>a</a:t>
                </a:r>
                <a:r>
                  <a:rPr lang="en-US" altLang="zh-CN" dirty="0" smtClean="0"/>
                  <a:t>’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US" altLang="zh-CN" dirty="0" smtClean="0"/>
                  <a:t>a=1</a:t>
                </a:r>
                <a:r>
                  <a:rPr lang="en-US" altLang="zh-CN" dirty="0"/>
                  <a:t>=(-</a:t>
                </a:r>
                <a:r>
                  <a:rPr lang="en-US" altLang="zh-CN" dirty="0" smtClean="0"/>
                  <a:t>a’)</a:t>
                </a:r>
                <a:r>
                  <a:rPr lang="en-US" altLang="zh-CN" dirty="0" smtClean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⋅</m:t>
                    </m:r>
                  </m:oMath>
                </a14:m>
                <a:r>
                  <a:rPr lang="en-US" altLang="zh-CN" dirty="0"/>
                  <a:t>(-</a:t>
                </a:r>
                <a:r>
                  <a:rPr lang="en-US" altLang="zh-CN" dirty="0" smtClean="0"/>
                  <a:t>a)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由上得到</a:t>
                </a:r>
                <a:r>
                  <a:rPr lang="en-US" altLang="zh-CN" dirty="0" smtClean="0"/>
                  <a:t>-a</a:t>
                </a:r>
                <a:r>
                  <a:rPr lang="zh-CN" altLang="en-US" dirty="0" smtClean="0"/>
                  <a:t>的左右逆元</a:t>
                </a:r>
                <a:r>
                  <a:rPr lang="en-US" altLang="zh-CN" dirty="0"/>
                  <a:t>, </a:t>
                </a:r>
                <a:endParaRPr lang="en-US" altLang="zh-CN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dirty="0"/>
                      <m:t>∴</m:t>
                    </m:r>
                    <m:r>
                      <a:rPr lang="zh-CN" altLang="en-US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zh-CN" dirty="0" smtClean="0"/>
                  <a:t>-</a:t>
                </a:r>
                <a:r>
                  <a:rPr lang="en-US" altLang="zh-CN" dirty="0"/>
                  <a:t>a</a:t>
                </a:r>
                <a:r>
                  <a:rPr lang="zh-CN" altLang="en-US" dirty="0"/>
                  <a:t>也是可逆元</a:t>
                </a: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271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习题</a:t>
            </a:r>
            <a:r>
              <a:rPr lang="en-US" altLang="zh-CN" dirty="0"/>
              <a:t>7 6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altLang="zh-CN" dirty="0" smtClean="0"/>
                  <a:t>2.</a:t>
                </a:r>
                <a:r>
                  <a:rPr lang="zh-CN" altLang="en-US" dirty="0" smtClean="0"/>
                  <a:t>反证：设</a:t>
                </a:r>
                <a:r>
                  <a:rPr lang="en-US" altLang="zh-CN" dirty="0" smtClean="0"/>
                  <a:t>a</a:t>
                </a:r>
                <a:r>
                  <a:rPr lang="zh-CN" altLang="en-US" dirty="0" smtClean="0"/>
                  <a:t>是零因子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由定义：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存在非</a:t>
                </a:r>
                <a:r>
                  <a:rPr lang="en-US" altLang="zh-CN" dirty="0" smtClean="0"/>
                  <a:t>0</a:t>
                </a:r>
                <a:r>
                  <a:rPr lang="zh-CN" altLang="en-US" dirty="0" smtClean="0"/>
                  <a:t>元素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使得</m:t>
                    </m:r>
                  </m:oMath>
                </a14:m>
                <a:r>
                  <a:rPr lang="en-US" altLang="zh-CN" dirty="0" err="1"/>
                  <a:t>a</a:t>
                </a:r>
                <a:r>
                  <a:rPr lang="en-US" altLang="zh-CN" dirty="0" err="1" smtClean="0"/>
                  <a:t>⋅b</a:t>
                </a:r>
                <a:r>
                  <a:rPr lang="en-US" altLang="zh-CN" dirty="0" smtClean="0"/>
                  <a:t>=0;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又因为</a:t>
                </a:r>
                <a:r>
                  <a:rPr lang="en-US" altLang="zh-CN" dirty="0" smtClean="0"/>
                  <a:t>a</a:t>
                </a:r>
                <a:r>
                  <a:rPr lang="zh-CN" altLang="en-US" dirty="0" smtClean="0"/>
                  <a:t>存在逆元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设为</a:t>
                </a:r>
                <a:r>
                  <a:rPr lang="en-US" altLang="zh-CN" dirty="0" smtClean="0"/>
                  <a:t>a’,</a:t>
                </a:r>
                <a:r>
                  <a:rPr lang="zh-CN" altLang="en-US" dirty="0" smtClean="0"/>
                  <a:t>有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 smtClean="0"/>
                  <a:t>a’⋅</a:t>
                </a:r>
                <a:r>
                  <a:rPr lang="en-US" altLang="zh-CN" dirty="0" err="1" smtClean="0"/>
                  <a:t>a⋅b</a:t>
                </a:r>
                <a:r>
                  <a:rPr lang="en-US" altLang="zh-CN" dirty="0" smtClean="0"/>
                  <a:t>=0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dirty="0"/>
                      <m:t>∴</m:t>
                    </m:r>
                  </m:oMath>
                </a14:m>
                <a:r>
                  <a:rPr lang="en-US" altLang="zh-CN" dirty="0" smtClean="0"/>
                  <a:t>b=0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矛盾！</a:t>
                </a:r>
                <a:endParaRPr lang="en-US" altLang="zh-CN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dirty="0"/>
                      <m:t>∴</m:t>
                    </m:r>
                  </m:oMath>
                </a14:m>
                <a:r>
                  <a:rPr lang="en-US" altLang="zh-CN" dirty="0"/>
                  <a:t>a</a:t>
                </a:r>
                <a:r>
                  <a:rPr lang="zh-CN" altLang="en-US" dirty="0"/>
                  <a:t>不是零因子</a:t>
                </a:r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6993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习题</a:t>
            </a:r>
            <a:r>
              <a:rPr lang="en-US" altLang="zh-CN" dirty="0" smtClean="0"/>
              <a:t>7 7</a:t>
            </a:r>
            <a:endParaRPr lang="zh-CN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zh-CN" altLang="en-US" dirty="0" smtClean="0"/>
                  <a:t>在交换环中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若</a:t>
                </a:r>
                <a:r>
                  <a:rPr lang="en-US" altLang="zh-CN" dirty="0" smtClean="0"/>
                  <a:t>a*b</a:t>
                </a:r>
                <a:r>
                  <a:rPr lang="zh-CN" altLang="en-US" dirty="0" smtClean="0"/>
                  <a:t>是零因子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则</a:t>
                </a:r>
                <a:r>
                  <a:rPr lang="en-US" altLang="zh-CN" dirty="0" smtClean="0"/>
                  <a:t>a</a:t>
                </a:r>
                <a:r>
                  <a:rPr lang="zh-CN" altLang="en-US" dirty="0" smtClean="0"/>
                  <a:t>是零因子或</a:t>
                </a:r>
                <a:r>
                  <a:rPr lang="en-US" altLang="zh-CN" dirty="0" smtClean="0"/>
                  <a:t>b</a:t>
                </a:r>
                <a:r>
                  <a:rPr lang="zh-CN" altLang="en-US" dirty="0" smtClean="0"/>
                  <a:t>是零因子</a:t>
                </a:r>
                <a:r>
                  <a:rPr lang="en-US" altLang="zh-CN" dirty="0" smtClean="0"/>
                  <a:t>.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证</a:t>
                </a:r>
                <a:r>
                  <a:rPr lang="zh-CN" altLang="en-US" dirty="0" smtClean="0"/>
                  <a:t>：</a:t>
                </a:r>
                <a:r>
                  <a:rPr lang="zh-CN" altLang="en-US" dirty="0" smtClean="0">
                    <a:solidFill>
                      <a:srgbClr val="FF0000"/>
                    </a:solidFill>
                  </a:rPr>
                  <a:t>交换环保证了这种情况</a:t>
                </a:r>
                <a:r>
                  <a:rPr lang="zh-CN" altLang="en-US" dirty="0">
                    <a:solidFill>
                      <a:srgbClr val="FF0000"/>
                    </a:solidFill>
                  </a:rPr>
                  <a:t>不存在</a:t>
                </a:r>
                <a:r>
                  <a:rPr lang="zh-CN" altLang="en-US" dirty="0" smtClean="0">
                    <a:solidFill>
                      <a:srgbClr val="FF0000"/>
                    </a:solidFill>
                  </a:rPr>
                  <a:t>：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a</a:t>
                </a:r>
                <a:r>
                  <a:rPr lang="zh-CN" altLang="en-US" dirty="0" smtClean="0">
                    <a:solidFill>
                      <a:srgbClr val="FF0000"/>
                    </a:solidFill>
                  </a:rPr>
                  <a:t>仅是左零因子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,b</a:t>
                </a:r>
                <a:r>
                  <a:rPr lang="zh-CN" altLang="en-US" dirty="0" smtClean="0">
                    <a:solidFill>
                      <a:srgbClr val="FF0000"/>
                    </a:solidFill>
                  </a:rPr>
                  <a:t>仅是右零因子</a:t>
                </a:r>
                <a:r>
                  <a:rPr lang="en-US" altLang="zh-CN" dirty="0" smtClean="0">
                    <a:solidFill>
                      <a:srgbClr val="FF0000"/>
                    </a:solidFill>
                  </a:rPr>
                  <a:t>,</a:t>
                </a:r>
                <a:r>
                  <a:rPr lang="zh-CN" altLang="en-US" dirty="0" smtClean="0">
                    <a:solidFill>
                      <a:srgbClr val="FF0000"/>
                    </a:solidFill>
                  </a:rPr>
                  <a:t>而</a:t>
                </a:r>
                <a:r>
                  <a:rPr lang="en-US" altLang="zh-CN" dirty="0">
                    <a:solidFill>
                      <a:srgbClr val="FF0000"/>
                    </a:solidFill>
                  </a:rPr>
                  <a:t>a*b</a:t>
                </a:r>
                <a:r>
                  <a:rPr lang="zh-CN" altLang="en-US" dirty="0">
                    <a:solidFill>
                      <a:srgbClr val="FF0000"/>
                    </a:solidFill>
                  </a:rPr>
                  <a:t>是零因子</a:t>
                </a:r>
                <a:r>
                  <a:rPr lang="zh-CN" altLang="en-US" dirty="0" smtClean="0">
                    <a:solidFill>
                      <a:srgbClr val="FF0000"/>
                    </a:solidFill>
                  </a:rPr>
                  <a:t>！</a:t>
                </a:r>
                <a:endParaRPr lang="en-US" altLang="zh-CN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zh-CN" altLang="en-US" dirty="0" smtClean="0"/>
                  <a:t>由</a:t>
                </a:r>
                <a:r>
                  <a:rPr lang="en-US" altLang="zh-CN" dirty="0"/>
                  <a:t>a*b</a:t>
                </a:r>
                <a:r>
                  <a:rPr lang="zh-CN" altLang="en-US" dirty="0"/>
                  <a:t>是</a:t>
                </a:r>
                <a:r>
                  <a:rPr lang="zh-CN" altLang="en-US" dirty="0" smtClean="0"/>
                  <a:t>零因子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得到</a:t>
                </a:r>
                <a:r>
                  <a:rPr lang="en-US" altLang="zh-CN" dirty="0" smtClean="0"/>
                  <a:t>a*b</a:t>
                </a: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0,</m:t>
                    </m:r>
                    <m:r>
                      <a:rPr lang="zh-CN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即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a</m:t>
                    </m:r>
                    <m: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</m:oMath>
                </a14:m>
                <a:r>
                  <a:rPr lang="zh-CN" altLang="en-US" dirty="0" smtClean="0"/>
                  <a:t>都不为</a:t>
                </a:r>
                <a:r>
                  <a:rPr lang="en-US" altLang="zh-CN" dirty="0" smtClean="0"/>
                  <a:t>0.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由零因子定义</a:t>
                </a:r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设存在非</a:t>
                </a:r>
                <a:r>
                  <a:rPr lang="en-US" altLang="zh-CN" dirty="0" smtClean="0"/>
                  <a:t>0</a:t>
                </a:r>
                <a:r>
                  <a:rPr lang="zh-CN" altLang="en-US" dirty="0" smtClean="0"/>
                  <a:t>元素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zh-CN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altLang="zh-CN" dirty="0" smtClean="0"/>
                  <a:t>,</a:t>
                </a:r>
                <a:r>
                  <a:rPr lang="zh-CN" altLang="en-US" dirty="0" smtClean="0"/>
                  <a:t>有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en-US" altLang="zh-CN" dirty="0" smtClean="0"/>
                  <a:t>1.(a*b)*c=a*(b*c)=0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若</a:t>
                </a:r>
                <a:r>
                  <a:rPr lang="en-US" altLang="zh-CN" dirty="0" smtClean="0"/>
                  <a:t>a</a:t>
                </a:r>
                <a:r>
                  <a:rPr lang="zh-CN" altLang="en-US" dirty="0" smtClean="0"/>
                  <a:t>不是零因子</a:t>
                </a:r>
                <a:r>
                  <a:rPr lang="en-US" altLang="zh-CN" dirty="0" smtClean="0"/>
                  <a:t>,</a:t>
                </a:r>
                <a:r>
                  <a:rPr lang="en-US" altLang="zh-CN" dirty="0"/>
                  <a:t> </a:t>
                </a:r>
                <a:r>
                  <a:rPr lang="zh-CN" altLang="en-US" dirty="0" smtClean="0"/>
                  <a:t>因为</a:t>
                </a:r>
                <a:r>
                  <a:rPr lang="en-US" altLang="zh-CN" dirty="0" smtClean="0"/>
                  <a:t>a</a:t>
                </a:r>
                <a:r>
                  <a:rPr lang="en-US" altLang="zh-CN" dirty="0"/>
                  <a:t>*(b*c</a:t>
                </a:r>
                <a:r>
                  <a:rPr lang="en-US" altLang="zh-CN" dirty="0" smtClean="0"/>
                  <a:t>)=0,</a:t>
                </a:r>
                <a:r>
                  <a:rPr lang="zh-CN" altLang="en-US" dirty="0" smtClean="0"/>
                  <a:t>则</a:t>
                </a:r>
                <a:r>
                  <a:rPr lang="en-US" altLang="zh-CN" dirty="0" smtClean="0"/>
                  <a:t>b*c=0,</a:t>
                </a:r>
                <a:r>
                  <a:rPr lang="zh-CN" altLang="en-US" dirty="0" smtClean="0"/>
                  <a:t>即</a:t>
                </a:r>
                <a:r>
                  <a:rPr lang="en-US" altLang="zh-CN" dirty="0" smtClean="0"/>
                  <a:t>b</a:t>
                </a:r>
                <a:r>
                  <a:rPr lang="zh-CN" altLang="en-US" dirty="0" smtClean="0"/>
                  <a:t>为零因子</a:t>
                </a:r>
                <a:r>
                  <a:rPr lang="en-US" altLang="zh-CN" dirty="0" smtClean="0"/>
                  <a:t>.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同理</a:t>
                </a:r>
                <a:r>
                  <a:rPr lang="en-US" altLang="zh-CN" dirty="0" smtClean="0"/>
                  <a:t>b</a:t>
                </a:r>
                <a:r>
                  <a:rPr lang="zh-CN" altLang="en-US" dirty="0" smtClean="0"/>
                  <a:t>不是零因子时</a:t>
                </a:r>
                <a:r>
                  <a:rPr lang="en-US" altLang="zh-CN" dirty="0" smtClean="0"/>
                  <a:t>,a</a:t>
                </a:r>
                <a:r>
                  <a:rPr lang="zh-CN" altLang="en-US" dirty="0" smtClean="0"/>
                  <a:t>必为零因子</a:t>
                </a:r>
                <a:r>
                  <a:rPr lang="en-US" altLang="zh-CN" dirty="0" smtClean="0"/>
                  <a:t>.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所以</a:t>
                </a:r>
                <a:r>
                  <a:rPr lang="en-US" altLang="zh-CN" dirty="0" err="1" smtClean="0"/>
                  <a:t>a,b</a:t>
                </a:r>
                <a:r>
                  <a:rPr lang="zh-CN" altLang="en-US" dirty="0" smtClean="0"/>
                  <a:t>至少有一个是零因子</a:t>
                </a:r>
                <a:r>
                  <a:rPr lang="en-US" altLang="zh-CN" dirty="0" smtClean="0"/>
                  <a:t>.</a:t>
                </a:r>
                <a:endParaRPr lang="zh-CN" altLang="en-US" dirty="0"/>
              </a:p>
            </p:txBody>
          </p:sp>
        </mc:Choice>
        <mc:Fallback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801" r="-69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99695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习题</a:t>
            </a:r>
            <a:r>
              <a:rPr lang="en-US" altLang="zh-CN" dirty="0" smtClean="0"/>
              <a:t>7 7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2.c*(a*b)=(c*a)*b=0</a:t>
            </a:r>
          </a:p>
          <a:p>
            <a:pPr marL="0" indent="0">
              <a:buNone/>
            </a:pPr>
            <a:r>
              <a:rPr lang="zh-CN" altLang="en-US" dirty="0" smtClean="0"/>
              <a:t>同</a:t>
            </a:r>
            <a:r>
              <a:rPr lang="en-US" altLang="zh-CN" dirty="0" smtClean="0"/>
              <a:t>1</a:t>
            </a:r>
            <a:r>
              <a:rPr lang="zh-CN" altLang="en-US" dirty="0" smtClean="0"/>
              <a:t>中证明</a:t>
            </a:r>
            <a:r>
              <a:rPr lang="en-US" altLang="zh-CN" dirty="0" smtClean="0"/>
              <a:t>.</a:t>
            </a:r>
          </a:p>
          <a:p>
            <a:pPr marL="0" indent="0">
              <a:buNone/>
            </a:pPr>
            <a:r>
              <a:rPr lang="zh-CN" altLang="en-US" dirty="0" smtClean="0"/>
              <a:t>综</a:t>
            </a:r>
            <a:r>
              <a:rPr lang="en-US" altLang="zh-CN" dirty="0" smtClean="0"/>
              <a:t>1,2,</a:t>
            </a:r>
            <a:r>
              <a:rPr lang="zh-CN" altLang="en-US" dirty="0" smtClean="0"/>
              <a:t>若</a:t>
            </a:r>
            <a:r>
              <a:rPr lang="en-US" altLang="zh-CN" dirty="0"/>
              <a:t>a*b</a:t>
            </a:r>
            <a:r>
              <a:rPr lang="zh-CN" altLang="en-US" dirty="0"/>
              <a:t>是零因子</a:t>
            </a:r>
            <a:r>
              <a:rPr lang="en-US" altLang="zh-CN" dirty="0"/>
              <a:t>,</a:t>
            </a:r>
            <a:r>
              <a:rPr lang="zh-CN" altLang="en-US" dirty="0"/>
              <a:t>则</a:t>
            </a:r>
            <a:r>
              <a:rPr lang="en-US" altLang="zh-CN" dirty="0"/>
              <a:t>a</a:t>
            </a:r>
            <a:r>
              <a:rPr lang="zh-CN" altLang="en-US" dirty="0"/>
              <a:t>是零因子或</a:t>
            </a:r>
            <a:r>
              <a:rPr lang="en-US" altLang="zh-CN" dirty="0"/>
              <a:t>b</a:t>
            </a:r>
            <a:r>
              <a:rPr lang="zh-CN" altLang="en-US" dirty="0"/>
              <a:t>是零因子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97764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2951571"/>
            <a:ext cx="7886700" cy="1325563"/>
          </a:xfrm>
        </p:spPr>
        <p:txBody>
          <a:bodyPr/>
          <a:lstStyle/>
          <a:p>
            <a:pPr algn="ctr"/>
            <a:r>
              <a:rPr lang="zh-CN" altLang="en-US" dirty="0" smtClean="0"/>
              <a:t>谢谢！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4113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习题</a:t>
            </a:r>
            <a:r>
              <a:rPr lang="en-US" altLang="zh-CN" dirty="0" smtClean="0"/>
              <a:t>2 1(2)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altLang="zh-CN" dirty="0" smtClean="0"/>
                  <a:t>((a, b),b)=(</a:t>
                </a:r>
                <a:r>
                  <a:rPr lang="en-US" altLang="zh-CN" dirty="0" err="1" smtClean="0"/>
                  <a:t>a,b</a:t>
                </a:r>
                <a:r>
                  <a:rPr lang="en-US" altLang="zh-CN" dirty="0" smtClean="0"/>
                  <a:t>)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证：设</a:t>
                </a:r>
                <a:r>
                  <a:rPr lang="en-US" altLang="zh-CN" dirty="0" smtClean="0"/>
                  <a:t>m=((</a:t>
                </a:r>
                <a:r>
                  <a:rPr lang="en-US" altLang="zh-CN" dirty="0"/>
                  <a:t>a, b),b</a:t>
                </a:r>
                <a:r>
                  <a:rPr lang="en-US" altLang="zh-CN" dirty="0" smtClean="0"/>
                  <a:t>), n=(</a:t>
                </a:r>
                <a:r>
                  <a:rPr lang="en-US" altLang="zh-CN" dirty="0" err="1"/>
                  <a:t>a,b</a:t>
                </a:r>
                <a:r>
                  <a:rPr lang="en-US" altLang="zh-CN" dirty="0" smtClean="0"/>
                  <a:t>).</a:t>
                </a:r>
                <a:r>
                  <a:rPr lang="zh-CN" altLang="en-US" dirty="0" smtClean="0"/>
                  <a:t>下证</a:t>
                </a:r>
                <a:r>
                  <a:rPr lang="en-US" altLang="zh-CN" dirty="0" err="1" smtClean="0"/>
                  <a:t>m|n&amp;n|m</a:t>
                </a:r>
                <a:endParaRPr lang="en-US" altLang="zh-CN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dirty="0" err="1" smtClean="0"/>
                  <a:t>m|n</a:t>
                </a:r>
                <a:r>
                  <a:rPr lang="en-US" altLang="zh-CN" dirty="0" smtClean="0"/>
                  <a:t>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∵</m:t>
                    </m:r>
                  </m:oMath>
                </a14:m>
                <a:r>
                  <a:rPr lang="en-US" altLang="zh-CN" dirty="0"/>
                  <a:t>m</a:t>
                </a:r>
                <a:r>
                  <a:rPr lang="en-US" altLang="zh-CN" dirty="0" smtClean="0"/>
                  <a:t>=((</a:t>
                </a:r>
                <a:r>
                  <a:rPr lang="en-US" altLang="zh-CN" dirty="0"/>
                  <a:t>a, b),b</a:t>
                </a:r>
                <a:r>
                  <a:rPr lang="en-US" altLang="zh-CN" dirty="0" smtClean="0"/>
                  <a:t>)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altLang="zh-CN" dirty="0"/>
                  <a:t>m</a:t>
                </a:r>
                <a:r>
                  <a:rPr lang="en-US" altLang="zh-CN" dirty="0" smtClean="0"/>
                  <a:t>|(</a:t>
                </a:r>
                <a:r>
                  <a:rPr lang="en-US" altLang="zh-CN" dirty="0" err="1" smtClean="0"/>
                  <a:t>a,b</a:t>
                </a:r>
                <a:r>
                  <a:rPr lang="en-US" altLang="zh-CN" dirty="0" smtClean="0"/>
                  <a:t>),</a:t>
                </a:r>
                <a:r>
                  <a:rPr lang="en-US" altLang="zh-CN" dirty="0" err="1" smtClean="0"/>
                  <a:t>m|b</a:t>
                </a:r>
                <a:endParaRPr lang="en-US" altLang="zh-CN" dirty="0" smtClean="0"/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altLang="zh-CN" dirty="0" err="1" smtClean="0"/>
                  <a:t>m|n</a:t>
                </a:r>
                <a:endParaRPr lang="en-US" altLang="zh-CN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altLang="zh-CN" dirty="0" err="1" smtClean="0"/>
                  <a:t>n|m</a:t>
                </a:r>
                <a:r>
                  <a:rPr lang="en-US" altLang="zh-CN" dirty="0" smtClean="0"/>
                  <a:t>: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∵</m:t>
                    </m:r>
                  </m:oMath>
                </a14:m>
                <a:r>
                  <a:rPr lang="en-US" altLang="zh-CN" dirty="0" smtClean="0"/>
                  <a:t>n=(</a:t>
                </a:r>
                <a:r>
                  <a:rPr lang="en-US" altLang="zh-CN" dirty="0" err="1"/>
                  <a:t>a,b</a:t>
                </a:r>
                <a:r>
                  <a:rPr lang="en-US" altLang="zh-CN" dirty="0" smtClean="0"/>
                  <a:t>)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altLang="zh-CN" dirty="0" err="1"/>
                  <a:t>n</a:t>
                </a:r>
                <a:r>
                  <a:rPr lang="en-US" altLang="zh-CN" dirty="0" err="1" smtClean="0"/>
                  <a:t>|a&amp;n|b</a:t>
                </a:r>
                <a:r>
                  <a:rPr lang="en-US" altLang="zh-CN" dirty="0" smtClean="0"/>
                  <a:t>, n|(</a:t>
                </a:r>
                <a:r>
                  <a:rPr lang="en-US" altLang="zh-CN" dirty="0" err="1" smtClean="0"/>
                  <a:t>a,b</a:t>
                </a:r>
                <a:r>
                  <a:rPr lang="en-US" altLang="zh-CN" dirty="0" smtClean="0"/>
                  <a:t>)</a:t>
                </a:r>
              </a:p>
              <a:p>
                <a:pPr marL="457200" lvl="1" indent="0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altLang="zh-CN" dirty="0"/>
                  <a:t>n</a:t>
                </a:r>
                <a:r>
                  <a:rPr lang="en-US" altLang="zh-CN" dirty="0" smtClean="0"/>
                  <a:t>|((</a:t>
                </a:r>
                <a:r>
                  <a:rPr lang="en-US" altLang="zh-CN" dirty="0"/>
                  <a:t>a, b),</a:t>
                </a:r>
                <a:r>
                  <a:rPr lang="en-US" altLang="zh-CN" dirty="0" smtClean="0"/>
                  <a:t>b)</a:t>
                </a:r>
                <a:r>
                  <a:rPr lang="zh-CN" altLang="en-US" dirty="0" smtClean="0"/>
                  <a:t>即</a:t>
                </a:r>
                <a:r>
                  <a:rPr lang="en-US" altLang="zh-CN" dirty="0" err="1" smtClean="0"/>
                  <a:t>n|m</a:t>
                </a:r>
                <a:endParaRPr lang="en-US" altLang="zh-CN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altLang="zh-CN" dirty="0"/>
                  <a:t>m</a:t>
                </a:r>
                <a:r>
                  <a:rPr lang="en-US" altLang="zh-CN" dirty="0" smtClean="0"/>
                  <a:t>=n</a:t>
                </a:r>
                <a:endParaRPr lang="en-US" altLang="zh-CN" dirty="0"/>
              </a:p>
              <a:p>
                <a:pPr marL="514350" indent="-514350">
                  <a:buFont typeface="+mj-lt"/>
                  <a:buAutoNum type="arabicPeriod"/>
                </a:pPr>
                <a:endParaRPr lang="en-US" altLang="zh-CN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80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894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习题</a:t>
            </a:r>
            <a:r>
              <a:rPr lang="en-US" altLang="zh-CN" dirty="0" smtClean="0"/>
              <a:t>2 4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证明：对于所有的</a:t>
                </a:r>
                <a:r>
                  <a:rPr lang="en-US" altLang="zh-CN" dirty="0" smtClean="0"/>
                  <a:t>n&gt;0,</a:t>
                </a:r>
                <a:r>
                  <a:rPr lang="zh-CN" altLang="en-US" dirty="0" smtClean="0"/>
                  <a:t>有</a:t>
                </a:r>
                <a:r>
                  <a:rPr lang="en-US" altLang="zh-CN" dirty="0" smtClean="0"/>
                  <a:t>6|(n^3-n).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证</a:t>
                </a:r>
                <a:r>
                  <a:rPr lang="en-US" altLang="zh-CN" dirty="0" smtClean="0"/>
                  <a:t>: 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对</a:t>
                </a:r>
                <a14:m>
                  <m:oMath xmlns:m="http://schemas.openxmlformats.org/officeDocument/2006/math">
                    <m:r>
                      <a:rPr lang="zh-CN" altLang="en-US" i="1" dirty="0">
                        <a:latin typeface="Cambria Math" panose="02040503050406030204" pitchFamily="18" charset="0"/>
                      </a:rPr>
                      <m:t>任意</m:t>
                    </m:r>
                  </m:oMath>
                </a14:m>
                <a:r>
                  <a:rPr lang="zh-CN" altLang="en-US" dirty="0" smtClean="0"/>
                  <a:t>的</a:t>
                </a:r>
                <a14:m>
                  <m:oMath xmlns:m="http://schemas.openxmlformats.org/officeDocument/2006/math">
                    <m:r>
                      <a:rPr lang="en-US" altLang="zh-CN" b="0" i="1" dirty="0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𝑍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r>
                      <a:rPr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令</m:t>
                    </m:r>
                    <m:sSup>
                      <m:sSupPr>
                        <m:ctrlPr>
                          <a:rPr lang="en-US" altLang="zh-CN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  <m:sup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𝑛</m:t>
                    </m:r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d>
                      <m:dPr>
                        <m:ctrlP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CN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e>
                    </m:d>
                    <m:r>
                      <a:rPr lang="en-US" altLang="zh-CN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 </m:t>
                    </m:r>
                    <m:r>
                      <a:rPr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知</m:t>
                    </m:r>
                    <m:r>
                      <m:rPr>
                        <m:sty m:val="p"/>
                      </m:rPr>
                      <a:rPr lang="en-US" altLang="zh-CN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</m:t>
                    </m:r>
                    <m:r>
                      <a:rPr lang="zh-CN" alt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是</m:t>
                    </m:r>
                    <m:r>
                      <a:rPr lang="zh-CN" alt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连续</m:t>
                    </m:r>
                  </m:oMath>
                </a14:m>
                <a:r>
                  <a:rPr lang="zh-CN" altLang="en-US" dirty="0" smtClean="0"/>
                  <a:t>的三数相乘</a:t>
                </a:r>
                <a:r>
                  <a:rPr lang="en-US" altLang="zh-CN" dirty="0"/>
                  <a:t>,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/>
                  <a:t>∴ </a:t>
                </a:r>
                <a:r>
                  <a:rPr lang="zh-CN" altLang="en-US" dirty="0" smtClean="0"/>
                  <a:t>必有</a:t>
                </a:r>
                <a:r>
                  <a:rPr lang="en-US" altLang="zh-CN" dirty="0" smtClean="0"/>
                  <a:t>2|m, 3|m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∴</a:t>
                </a:r>
                <a:r>
                  <a:rPr lang="en-US" altLang="zh-CN" dirty="0" smtClean="0"/>
                  <a:t>6|m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27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习题</a:t>
            </a:r>
            <a:r>
              <a:rPr lang="en-US" altLang="zh-CN" dirty="0" smtClean="0"/>
              <a:t>2 </a:t>
            </a:r>
            <a:r>
              <a:rPr lang="en-US" altLang="zh-CN" dirty="0"/>
              <a:t>9(3)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求所有整数解</a:t>
                </a:r>
                <a:r>
                  <a:rPr lang="en-US" altLang="zh-CN" dirty="0" smtClean="0"/>
                  <a:t>15x+16y=17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解：</a:t>
                </a:r>
                <a:r>
                  <a:rPr lang="en-US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∵</m:t>
                    </m:r>
                  </m:oMath>
                </a14:m>
                <a:r>
                  <a:rPr lang="en-US" altLang="zh-CN" dirty="0" smtClean="0"/>
                  <a:t>15x+16y=17,</a:t>
                </a:r>
                <a:r>
                  <a:rPr lang="zh-CN" altLang="en-US" dirty="0" smtClean="0"/>
                  <a:t>由</a:t>
                </a:r>
                <a:r>
                  <a:rPr lang="en-US" altLang="zh-CN" dirty="0" smtClean="0"/>
                  <a:t>(15,16</a:t>
                </a:r>
                <a:r>
                  <a:rPr lang="en-US" altLang="zh-CN" dirty="0"/>
                  <a:t>)</a:t>
                </a:r>
                <a:r>
                  <a:rPr lang="en-US" altLang="zh-CN" dirty="0" smtClean="0"/>
                  <a:t>=1|17,</a:t>
                </a:r>
                <a:r>
                  <a:rPr lang="zh-CN" altLang="en-US" dirty="0" smtClean="0"/>
                  <a:t>有</a:t>
                </a:r>
                <a:endParaRPr lang="en-US" altLang="zh-CN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CN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=−17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=17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zh-CN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zh-CN" altLang="en-US" i="1">
                        <a:latin typeface="Cambria Math" panose="02040503050406030204" pitchFamily="18" charset="0"/>
                      </a:rPr>
                      <m:t>是</m:t>
                    </m:r>
                  </m:oMath>
                </a14:m>
                <a:r>
                  <a:rPr lang="zh-CN" altLang="en-US" dirty="0" smtClean="0"/>
                  <a:t>方程的一组解</a:t>
                </a:r>
                <a:r>
                  <a:rPr lang="en-US" altLang="zh-CN" dirty="0" smtClean="0"/>
                  <a:t>.</a:t>
                </a:r>
              </a:p>
              <a:p>
                <a:pPr marL="0" indent="0">
                  <a:buNone/>
                </a:pPr>
                <a:r>
                  <a:rPr lang="zh-CN" altLang="en-US" dirty="0" smtClean="0"/>
                  <a:t>∴通解为</a:t>
                </a:r>
                <a:endParaRPr lang="en-US" altLang="zh-CN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en-US" altLang="zh-CN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zh-CN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=−17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+16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altLang="zh-CN" i="1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altLang="zh-CN" i="1">
                                  <a:latin typeface="Cambria Math" panose="02040503050406030204" pitchFamily="18" charset="0"/>
                                </a:rPr>
                                <m:t>=17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−15</m:t>
                              </m:r>
                              <m:r>
                                <a:rPr lang="en-US" altLang="zh-CN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eqArr>
                        </m:e>
                      </m:d>
                    </m:oMath>
                  </m:oMathPara>
                </a14:m>
                <a:endParaRPr lang="en-US" altLang="zh-CN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127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习题</a:t>
            </a:r>
            <a:r>
              <a:rPr lang="en-US" altLang="zh-CN" dirty="0" smtClean="0"/>
              <a:t>2 13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若</a:t>
                </a: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≡1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4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zh-CN" alt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问</m:t>
                    </m:r>
                  </m:oMath>
                </a14:m>
                <a:r>
                  <a:rPr lang="en-US" altLang="zh-CN" dirty="0" smtClean="0"/>
                  <a:t>6k+5</a:t>
                </a:r>
                <a:r>
                  <a:rPr lang="zh-CN" altLang="en-US" dirty="0" smtClean="0"/>
                  <a:t>模</a:t>
                </a:r>
                <a:r>
                  <a:rPr lang="en-US" altLang="zh-CN" dirty="0" smtClean="0"/>
                  <a:t>4</a:t>
                </a:r>
                <a:r>
                  <a:rPr lang="zh-CN" altLang="en-US" dirty="0" smtClean="0"/>
                  <a:t>同余几？</a:t>
                </a:r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解：</a:t>
                </a:r>
                <a:endParaRPr lang="en-US" altLang="zh-CN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∵ 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≡1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4</m:t>
                        </m:r>
                      </m:e>
                    </m:d>
                  </m:oMath>
                </a14:m>
                <a:r>
                  <a:rPr lang="en-US" altLang="zh-CN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∵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4</m:t>
                        </m:r>
                      </m:e>
                    </m:d>
                  </m:oMath>
                </a14:m>
                <a:r>
                  <a:rPr lang="en-US" altLang="zh-CN" dirty="0" smtClean="0">
                    <a:ea typeface="Cambria Math" panose="02040503050406030204" pitchFamily="18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∵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</a:rPr>
                      <m:t>+5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11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4</m:t>
                        </m:r>
                      </m:e>
                    </m:d>
                  </m:oMath>
                </a14:m>
                <a:r>
                  <a:rPr lang="en-US" altLang="zh-CN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zh-CN" altLang="en-US" dirty="0"/>
                      <m:t>∴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altLang="zh-CN" i="1">
                        <a:latin typeface="Cambria Math" panose="02040503050406030204" pitchFamily="18" charset="0"/>
                      </a:rPr>
                      <m:t>+5≡3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4</m:t>
                        </m:r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0644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习题</a:t>
            </a:r>
            <a:r>
              <a:rPr lang="en-US" altLang="zh-CN" dirty="0" smtClean="0"/>
              <a:t>2 18(2)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18</m:t>
                        </m:r>
                      </m:e>
                    </m:d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解：由定理</a:t>
                </a:r>
                <a:r>
                  <a:rPr lang="en-US" altLang="zh-CN" dirty="0" smtClean="0"/>
                  <a:t>2.6: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2+6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18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0≤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altLang="zh-CN" dirty="0" smtClean="0"/>
                  <a:t>2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≡2, 8</m:t>
                    </m:r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14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𝑚𝑜𝑑</m:t>
                        </m:r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18</m:t>
                        </m:r>
                      </m:e>
                    </m:d>
                  </m:oMath>
                </a14:m>
                <a:r>
                  <a:rPr lang="zh-CN" altLang="en-US" dirty="0" smtClean="0"/>
                  <a:t> 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537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习题</a:t>
            </a:r>
            <a:r>
              <a:rPr lang="en-US" altLang="zh-CN" dirty="0" smtClean="0"/>
              <a:t>2 19(3)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≡1</m:t>
                            </m:r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𝑚𝑜𝑑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2</m:t>
                                </m:r>
                              </m:e>
                            </m:d>
                          </m:e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≡1</m:t>
                            </m:r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𝑚𝑜𝑑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3</m:t>
                                </m:r>
                              </m:e>
                            </m:d>
                          </m:e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≡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6</m:t>
                            </m:r>
                            <m:d>
                              <m:d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𝑚𝑜𝑑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7</m:t>
                                </m:r>
                              </m:e>
                            </m:d>
                          </m:e>
                        </m:eqArr>
                      </m:e>
                    </m:d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解：由中国剩余定理：</a:t>
                </a:r>
                <a:endParaRPr lang="en-US" altLang="zh-CN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altLang="zh-CN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r>
                        <a:rPr lang="en-US" altLang="zh-CN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13</m:t>
                      </m:r>
                      <m:d>
                        <m:dPr>
                          <m:ctrlP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𝑚𝑜𝑑</m:t>
                          </m:r>
                          <m:r>
                            <a:rPr lang="en-US" altLang="zh-CN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42</m:t>
                          </m:r>
                        </m:e>
                      </m:d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42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51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习题</a:t>
            </a:r>
            <a:r>
              <a:rPr lang="en-US" altLang="zh-CN" dirty="0" smtClean="0"/>
              <a:t>2 22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zh-CN" altLang="en-US" dirty="0" smtClean="0"/>
                  <a:t>计算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42</m:t>
                        </m:r>
                      </m:e>
                    </m:d>
                    <m:r>
                      <a:rPr lang="en-US" altLang="zh-CN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l-GR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42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</m:oMath>
                </a14:m>
                <a:r>
                  <a:rPr lang="en-US" altLang="zh-CN" dirty="0" smtClean="0"/>
                  <a:t>,</a:t>
                </a:r>
                <a:r>
                  <a:rPr lang="el-GR" altLang="zh-CN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42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e>
                    </m:d>
                  </m:oMath>
                </a14:m>
                <a:endParaRPr lang="en-US" altLang="zh-CN" dirty="0" smtClean="0"/>
              </a:p>
              <a:p>
                <a:pPr marL="0" indent="0">
                  <a:buNone/>
                </a:pPr>
                <a:r>
                  <a:rPr lang="zh-CN" altLang="en-US" dirty="0" smtClean="0"/>
                  <a:t>解：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42</m:t>
                        </m:r>
                      </m:e>
                    </m:d>
                  </m:oMath>
                </a14:m>
                <a:r>
                  <a:rPr lang="en-US" altLang="zh-CN" dirty="0" smtClean="0"/>
                  <a:t>=12,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42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d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 smtClean="0"/>
                  <a:t>96,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altLang="zh-CN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d>
                      <m:dPr>
                        <m:ctrlP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42</m:t>
                        </m:r>
                        <m:r>
                          <a:rPr lang="en-US" altLang="zh-CN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e>
                    </m:d>
                    <m:r>
                      <a:rPr lang="en-US" altLang="zh-CN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altLang="zh-CN" dirty="0" smtClean="0"/>
                  <a:t>960.</a:t>
                </a:r>
              </a:p>
              <a:p>
                <a:pPr marL="0" indent="0">
                  <a:buNone/>
                </a:pPr>
                <a:endParaRPr lang="zh-CN" altLang="en-US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546" t="-238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983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267</TotalTime>
  <Words>1097</Words>
  <Application>Microsoft Office PowerPoint</Application>
  <PresentationFormat>全屏显示(4:3)</PresentationFormat>
  <Paragraphs>185</Paragraphs>
  <Slides>27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34" baseType="lpstr">
      <vt:lpstr>等线</vt:lpstr>
      <vt:lpstr>等线 Light</vt:lpstr>
      <vt:lpstr>Arial</vt:lpstr>
      <vt:lpstr>Calibri</vt:lpstr>
      <vt:lpstr>Calibri Light</vt:lpstr>
      <vt:lpstr>Cambria Math</vt:lpstr>
      <vt:lpstr>Office 主题​​</vt:lpstr>
      <vt:lpstr>代数结构习题课</vt:lpstr>
      <vt:lpstr>习题1 7(3)</vt:lpstr>
      <vt:lpstr>习题2 1(2)</vt:lpstr>
      <vt:lpstr>习题2 4</vt:lpstr>
      <vt:lpstr>习题2 9(3)</vt:lpstr>
      <vt:lpstr>习题2 13</vt:lpstr>
      <vt:lpstr>习题2 18(2)</vt:lpstr>
      <vt:lpstr>习题2 19(3)</vt:lpstr>
      <vt:lpstr>习题2 22</vt:lpstr>
      <vt:lpstr>习题3 15</vt:lpstr>
      <vt:lpstr>习题3 19</vt:lpstr>
      <vt:lpstr>习题4 19</vt:lpstr>
      <vt:lpstr>习题4 19</vt:lpstr>
      <vt:lpstr>习题5 24</vt:lpstr>
      <vt:lpstr>习题5 26</vt:lpstr>
      <vt:lpstr>习题5 26</vt:lpstr>
      <vt:lpstr>习题6 3</vt:lpstr>
      <vt:lpstr>习题6 4</vt:lpstr>
      <vt:lpstr>习题6 4</vt:lpstr>
      <vt:lpstr>习题7 3</vt:lpstr>
      <vt:lpstr>习题7 4</vt:lpstr>
      <vt:lpstr>习题7 4</vt:lpstr>
      <vt:lpstr>习题7 6</vt:lpstr>
      <vt:lpstr>习题7 6</vt:lpstr>
      <vt:lpstr>习题7 7</vt:lpstr>
      <vt:lpstr>习题7 7</vt:lpstr>
      <vt:lpstr>谢谢！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代数结构习题课</dc:title>
  <dc:creator>xu ll</dc:creator>
  <cp:lastModifiedBy>xu ll</cp:lastModifiedBy>
  <cp:revision>42</cp:revision>
  <dcterms:created xsi:type="dcterms:W3CDTF">2018-05-22T11:20:42Z</dcterms:created>
  <dcterms:modified xsi:type="dcterms:W3CDTF">2018-05-24T07:22:43Z</dcterms:modified>
</cp:coreProperties>
</file>