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70" r:id="rId4"/>
    <p:sldId id="269" r:id="rId5"/>
    <p:sldId id="272" r:id="rId6"/>
    <p:sldId id="273" r:id="rId7"/>
    <p:sldId id="297" r:id="rId8"/>
    <p:sldId id="26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9766C56-6A3D-4EAD-AB91-29C8D28B3989}">
          <p14:sldIdLst>
            <p14:sldId id="256"/>
            <p14:sldId id="270"/>
            <p14:sldId id="269"/>
            <p14:sldId id="272"/>
            <p14:sldId id="273"/>
            <p14:sldId id="29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9" autoAdjust="0"/>
    <p:restoredTop sz="81425" autoAdjust="0"/>
  </p:normalViewPr>
  <p:slideViewPr>
    <p:cSldViewPr snapToGrid="0">
      <p:cViewPr varScale="1">
        <p:scale>
          <a:sx n="90" d="100"/>
          <a:sy n="90" d="100"/>
        </p:scale>
        <p:origin x="13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10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FEE5-DC7C-4104-A156-9FFC2D7E7400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2227-EE5A-4178-BF2F-D20627F15C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5619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B4202-4E4D-4E90-91D6-520D7671A6BB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1E2F8-F47F-4B21-9B1A-AD861035B6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44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1E2F8-F47F-4B21-9B1A-AD861035B67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6267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TRMM, Tropical</a:t>
            </a:r>
            <a:r>
              <a:rPr lang="en-US" altLang="zh-CN" baseline="0" dirty="0"/>
              <a:t> Rainfall Measuring Mission</a:t>
            </a:r>
          </a:p>
          <a:p>
            <a:r>
              <a:rPr lang="en-US" altLang="zh-CN" baseline="0" dirty="0"/>
              <a:t>NUBF, non uniform beaming filling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1DF9B-6FF8-49DC-95D4-082D5507A27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1404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有种铺的很开，但是做得不够深。需要结合反演中遇到的实际问题，通过读文献、做实验来找解决</a:t>
            </a:r>
            <a:r>
              <a:rPr lang="en-US" altLang="zh-CN" dirty="0"/>
              <a:t>/</a:t>
            </a:r>
            <a:r>
              <a:rPr lang="zh-CN" altLang="en-US" dirty="0"/>
              <a:t>证明办法。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1E2F8-F47F-4B21-9B1A-AD861035B67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897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DF9B-6FF8-49DC-95D4-082D5507A27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437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5C7C-F1E2-4DE5-8729-9D423F5300D0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609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BBC5-5335-49ED-AA7A-577992C96228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412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0C4F-1AF9-44BD-95E1-90A199431598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551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11FBE2-8262-43D2-A3A3-6206DB9C7DB0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A1B82-488F-47CC-BD90-50CF5CE6E98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225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8C5CFD-FD22-46D9-9509-3B33E06E63A5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CDBE65-757F-4E49-B250-D866F9F5B0E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3626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0552B5-84FA-4EE6-8469-77B8464FE356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C5D967-AEF9-45EA-99F4-D7CCF38B937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917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356410-D880-4AFF-BD4E-63E093E2A674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1E1C15-B252-481C-9A3E-726E712E54F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3684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B851F4-4D54-47B9-8485-A79ED35A051F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49BF18-175D-464D-AB5F-4DD3F3B4763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75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06159C-1E32-406D-9C67-F46FE87E4C48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60E02F-277E-48A3-A0C7-4E372242F00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665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2C4EDF-3183-46C0-8109-654238E42524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9B666D-2509-40E2-AC89-249D0586F09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151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C4FEE-827C-4D90-94FE-453373BB5CDF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CFCE9B-9E9F-4E38-BB26-B7F4DB4345D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36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229" y="212271"/>
            <a:ext cx="11353800" cy="767441"/>
          </a:xfrm>
        </p:spPr>
        <p:txBody>
          <a:bodyPr>
            <a:noAutofit/>
          </a:bodyPr>
          <a:lstStyle>
            <a:lvl1pPr marL="0" indent="0">
              <a:buFont typeface="Wingdings" panose="05000000000000000000" pitchFamily="2" charset="2"/>
              <a:buNone/>
              <a:defRPr sz="36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1053" y="979713"/>
            <a:ext cx="11341768" cy="5197249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altLang="zh-CN" dirty="0"/>
          </a:p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0AFF3D1F-4E40-43A7-A3CA-F358931ED701}" type="datetime1">
              <a:rPr lang="zh-CN" altLang="en-US" smtClean="0"/>
              <a:pPr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00B9359F-890A-45AF-8ECF-0DD8A3413E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5312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91F8D1-EE7B-49D6-AE5B-78DDFDE4DF8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C54663-3DB7-4771-9635-268B89439F3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787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D6802-B23A-46C3-A4B0-C6612A1E3F00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7AF3CB-F308-4DC2-BF3D-0E80C441422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68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A0F684-BD5E-40F5-AE94-0ADB49AF457A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C70C48-B43D-43AD-A2AA-2320C7B4EDE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93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9597-E2BF-469F-AD8B-BE12AF839B48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953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CAB0-96C4-441B-8E4E-5E6CCE512C74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39A9-EE7F-4EA8-B83C-488C8AD39967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76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8D43-56BA-477F-BB36-82DA2625F8F9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065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5AA6-395E-423D-8937-E401F1757883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63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3575-6D1B-4756-BDF6-111BD605BBC1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650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7693-A576-4188-880B-15A651224A0D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37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6B2D-EA15-42DD-BA3D-ADE04C641C77}" type="datetime1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9359F-890A-45AF-8ECF-0DD8A3413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92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D8740C-B45D-480B-A69E-56AFA056313A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2023/11/14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312EFA-C392-4473-9700-34DF7C433FA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52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/>
          <p:nvPr/>
        </p:nvSpPr>
        <p:spPr>
          <a:xfrm>
            <a:off x="-95693" y="2112361"/>
            <a:ext cx="12192000" cy="1953554"/>
          </a:xfrm>
          <a:custGeom>
            <a:avLst/>
            <a:gdLst/>
            <a:ahLst/>
            <a:cxnLst/>
            <a:rect l="l" t="t" r="r" b="b"/>
            <a:pathLst>
              <a:path w="12192000" h="1597660">
                <a:moveTo>
                  <a:pt x="0" y="1597152"/>
                </a:moveTo>
                <a:lnTo>
                  <a:pt x="12192000" y="1597152"/>
                </a:lnTo>
                <a:lnTo>
                  <a:pt x="12192000" y="0"/>
                </a:lnTo>
                <a:lnTo>
                  <a:pt x="0" y="0"/>
                </a:lnTo>
                <a:lnTo>
                  <a:pt x="0" y="1597152"/>
                </a:lnTo>
                <a:close/>
              </a:path>
            </a:pathLst>
          </a:custGeom>
          <a:solidFill>
            <a:srgbClr val="0052A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12" name="object 5"/>
          <p:cNvSpPr/>
          <p:nvPr/>
        </p:nvSpPr>
        <p:spPr>
          <a:xfrm>
            <a:off x="740663" y="2423160"/>
            <a:ext cx="556260" cy="487680"/>
          </a:xfrm>
          <a:custGeom>
            <a:avLst/>
            <a:gdLst/>
            <a:ahLst/>
            <a:cxnLst/>
            <a:rect l="l" t="t" r="r" b="b"/>
            <a:pathLst>
              <a:path w="556260" h="487680">
                <a:moveTo>
                  <a:pt x="261772" y="0"/>
                </a:moveTo>
                <a:lnTo>
                  <a:pt x="0" y="65024"/>
                </a:lnTo>
                <a:lnTo>
                  <a:pt x="8191" y="81279"/>
                </a:lnTo>
                <a:lnTo>
                  <a:pt x="114528" y="105663"/>
                </a:lnTo>
                <a:lnTo>
                  <a:pt x="114528" y="186943"/>
                </a:lnTo>
                <a:lnTo>
                  <a:pt x="24536" y="203200"/>
                </a:lnTo>
                <a:lnTo>
                  <a:pt x="16490" y="232282"/>
                </a:lnTo>
                <a:lnTo>
                  <a:pt x="15340" y="259079"/>
                </a:lnTo>
                <a:lnTo>
                  <a:pt x="18787" y="284352"/>
                </a:lnTo>
                <a:lnTo>
                  <a:pt x="24536" y="308863"/>
                </a:lnTo>
                <a:lnTo>
                  <a:pt x="229044" y="479551"/>
                </a:lnTo>
                <a:lnTo>
                  <a:pt x="237236" y="487679"/>
                </a:lnTo>
                <a:lnTo>
                  <a:pt x="245402" y="487679"/>
                </a:lnTo>
                <a:lnTo>
                  <a:pt x="349021" y="455167"/>
                </a:lnTo>
                <a:lnTo>
                  <a:pt x="245402" y="455167"/>
                </a:lnTo>
                <a:lnTo>
                  <a:pt x="240681" y="442975"/>
                </a:lnTo>
                <a:lnTo>
                  <a:pt x="238256" y="430783"/>
                </a:lnTo>
                <a:lnTo>
                  <a:pt x="237363" y="418591"/>
                </a:lnTo>
                <a:lnTo>
                  <a:pt x="237363" y="394207"/>
                </a:lnTo>
                <a:lnTo>
                  <a:pt x="238256" y="382015"/>
                </a:lnTo>
                <a:lnTo>
                  <a:pt x="240681" y="369824"/>
                </a:lnTo>
                <a:lnTo>
                  <a:pt x="245402" y="357631"/>
                </a:lnTo>
                <a:lnTo>
                  <a:pt x="548132" y="276351"/>
                </a:lnTo>
                <a:lnTo>
                  <a:pt x="556260" y="276351"/>
                </a:lnTo>
                <a:lnTo>
                  <a:pt x="556260" y="251967"/>
                </a:lnTo>
                <a:lnTo>
                  <a:pt x="269938" y="251967"/>
                </a:lnTo>
                <a:lnTo>
                  <a:pt x="241571" y="248031"/>
                </a:lnTo>
                <a:lnTo>
                  <a:pt x="208597" y="238760"/>
                </a:lnTo>
                <a:lnTo>
                  <a:pt x="175623" y="227964"/>
                </a:lnTo>
                <a:lnTo>
                  <a:pt x="147256" y="219455"/>
                </a:lnTo>
                <a:lnTo>
                  <a:pt x="139064" y="211327"/>
                </a:lnTo>
                <a:lnTo>
                  <a:pt x="139064" y="113791"/>
                </a:lnTo>
                <a:lnTo>
                  <a:pt x="425386" y="113791"/>
                </a:lnTo>
                <a:lnTo>
                  <a:pt x="425386" y="105663"/>
                </a:lnTo>
                <a:lnTo>
                  <a:pt x="458089" y="97536"/>
                </a:lnTo>
                <a:lnTo>
                  <a:pt x="482638" y="97536"/>
                </a:lnTo>
                <a:lnTo>
                  <a:pt x="482638" y="89407"/>
                </a:lnTo>
                <a:lnTo>
                  <a:pt x="507193" y="81279"/>
                </a:lnTo>
                <a:lnTo>
                  <a:pt x="441731" y="81279"/>
                </a:lnTo>
                <a:lnTo>
                  <a:pt x="343568" y="65024"/>
                </a:lnTo>
                <a:lnTo>
                  <a:pt x="269938" y="65024"/>
                </a:lnTo>
                <a:lnTo>
                  <a:pt x="257933" y="63627"/>
                </a:lnTo>
                <a:lnTo>
                  <a:pt x="247457" y="59944"/>
                </a:lnTo>
                <a:lnTo>
                  <a:pt x="240047" y="54737"/>
                </a:lnTo>
                <a:lnTo>
                  <a:pt x="237236" y="48767"/>
                </a:lnTo>
                <a:lnTo>
                  <a:pt x="240047" y="42799"/>
                </a:lnTo>
                <a:lnTo>
                  <a:pt x="247457" y="37592"/>
                </a:lnTo>
                <a:lnTo>
                  <a:pt x="257933" y="33909"/>
                </a:lnTo>
                <a:lnTo>
                  <a:pt x="269938" y="32512"/>
                </a:lnTo>
                <a:lnTo>
                  <a:pt x="416044" y="32512"/>
                </a:lnTo>
                <a:lnTo>
                  <a:pt x="261772" y="0"/>
                </a:lnTo>
                <a:close/>
              </a:path>
              <a:path w="556260" h="487680">
                <a:moveTo>
                  <a:pt x="556260" y="365760"/>
                </a:moveTo>
                <a:lnTo>
                  <a:pt x="245402" y="455167"/>
                </a:lnTo>
                <a:lnTo>
                  <a:pt x="349021" y="455167"/>
                </a:lnTo>
                <a:lnTo>
                  <a:pt x="556260" y="390143"/>
                </a:lnTo>
                <a:lnTo>
                  <a:pt x="556260" y="365760"/>
                </a:lnTo>
                <a:close/>
              </a:path>
              <a:path w="556260" h="487680">
                <a:moveTo>
                  <a:pt x="548132" y="341375"/>
                </a:moveTo>
                <a:lnTo>
                  <a:pt x="261772" y="422655"/>
                </a:lnTo>
                <a:lnTo>
                  <a:pt x="261772" y="430784"/>
                </a:lnTo>
                <a:lnTo>
                  <a:pt x="548132" y="349503"/>
                </a:lnTo>
                <a:lnTo>
                  <a:pt x="548132" y="341375"/>
                </a:lnTo>
                <a:close/>
              </a:path>
              <a:path w="556260" h="487680">
                <a:moveTo>
                  <a:pt x="548132" y="316991"/>
                </a:moveTo>
                <a:lnTo>
                  <a:pt x="261772" y="398272"/>
                </a:lnTo>
                <a:lnTo>
                  <a:pt x="548132" y="325119"/>
                </a:lnTo>
                <a:lnTo>
                  <a:pt x="548132" y="316991"/>
                </a:lnTo>
                <a:close/>
              </a:path>
              <a:path w="556260" h="487680">
                <a:moveTo>
                  <a:pt x="548132" y="292607"/>
                </a:moveTo>
                <a:lnTo>
                  <a:pt x="253593" y="373888"/>
                </a:lnTo>
                <a:lnTo>
                  <a:pt x="261772" y="382015"/>
                </a:lnTo>
                <a:lnTo>
                  <a:pt x="548132" y="300736"/>
                </a:lnTo>
                <a:lnTo>
                  <a:pt x="548132" y="292607"/>
                </a:lnTo>
                <a:close/>
              </a:path>
              <a:path w="556260" h="487680">
                <a:moveTo>
                  <a:pt x="425386" y="113791"/>
                </a:moveTo>
                <a:lnTo>
                  <a:pt x="400837" y="113791"/>
                </a:lnTo>
                <a:lnTo>
                  <a:pt x="400837" y="211327"/>
                </a:lnTo>
                <a:lnTo>
                  <a:pt x="388306" y="218694"/>
                </a:lnTo>
                <a:lnTo>
                  <a:pt x="374246" y="227584"/>
                </a:lnTo>
                <a:lnTo>
                  <a:pt x="357124" y="236474"/>
                </a:lnTo>
                <a:lnTo>
                  <a:pt x="335407" y="243839"/>
                </a:lnTo>
                <a:lnTo>
                  <a:pt x="321718" y="245110"/>
                </a:lnTo>
                <a:lnTo>
                  <a:pt x="305735" y="247903"/>
                </a:lnTo>
                <a:lnTo>
                  <a:pt x="288220" y="250697"/>
                </a:lnTo>
                <a:lnTo>
                  <a:pt x="269938" y="251967"/>
                </a:lnTo>
                <a:lnTo>
                  <a:pt x="556260" y="251967"/>
                </a:lnTo>
                <a:lnTo>
                  <a:pt x="556260" y="243839"/>
                </a:lnTo>
                <a:lnTo>
                  <a:pt x="425386" y="186943"/>
                </a:lnTo>
                <a:lnTo>
                  <a:pt x="425386" y="113791"/>
                </a:lnTo>
                <a:close/>
              </a:path>
              <a:path w="556260" h="487680">
                <a:moveTo>
                  <a:pt x="482638" y="97536"/>
                </a:moveTo>
                <a:lnTo>
                  <a:pt x="458089" y="97536"/>
                </a:lnTo>
                <a:lnTo>
                  <a:pt x="458089" y="130048"/>
                </a:lnTo>
                <a:lnTo>
                  <a:pt x="449922" y="186943"/>
                </a:lnTo>
                <a:lnTo>
                  <a:pt x="462190" y="196087"/>
                </a:lnTo>
                <a:lnTo>
                  <a:pt x="474457" y="199136"/>
                </a:lnTo>
                <a:lnTo>
                  <a:pt x="486722" y="196087"/>
                </a:lnTo>
                <a:lnTo>
                  <a:pt x="498983" y="186943"/>
                </a:lnTo>
                <a:lnTo>
                  <a:pt x="482638" y="130048"/>
                </a:lnTo>
                <a:lnTo>
                  <a:pt x="482638" y="97536"/>
                </a:lnTo>
                <a:close/>
              </a:path>
              <a:path w="556260" h="487680">
                <a:moveTo>
                  <a:pt x="400837" y="113791"/>
                </a:moveTo>
                <a:lnTo>
                  <a:pt x="139064" y="113791"/>
                </a:lnTo>
                <a:lnTo>
                  <a:pt x="278130" y="146303"/>
                </a:lnTo>
                <a:lnTo>
                  <a:pt x="400837" y="113791"/>
                </a:lnTo>
                <a:close/>
              </a:path>
              <a:path w="556260" h="487680">
                <a:moveTo>
                  <a:pt x="416044" y="32512"/>
                </a:moveTo>
                <a:lnTo>
                  <a:pt x="269938" y="32512"/>
                </a:lnTo>
                <a:lnTo>
                  <a:pt x="277230" y="32638"/>
                </a:lnTo>
                <a:lnTo>
                  <a:pt x="285284" y="33527"/>
                </a:lnTo>
                <a:lnTo>
                  <a:pt x="291803" y="35940"/>
                </a:lnTo>
                <a:lnTo>
                  <a:pt x="294487" y="40639"/>
                </a:lnTo>
                <a:lnTo>
                  <a:pt x="474472" y="73151"/>
                </a:lnTo>
                <a:lnTo>
                  <a:pt x="441731" y="81279"/>
                </a:lnTo>
                <a:lnTo>
                  <a:pt x="507193" y="81279"/>
                </a:lnTo>
                <a:lnTo>
                  <a:pt x="531749" y="73151"/>
                </a:lnTo>
                <a:lnTo>
                  <a:pt x="531749" y="56895"/>
                </a:lnTo>
                <a:lnTo>
                  <a:pt x="416044" y="32512"/>
                </a:lnTo>
                <a:close/>
              </a:path>
              <a:path w="556260" h="487680">
                <a:moveTo>
                  <a:pt x="294487" y="56895"/>
                </a:moveTo>
                <a:lnTo>
                  <a:pt x="288358" y="61595"/>
                </a:lnTo>
                <a:lnTo>
                  <a:pt x="282222" y="64008"/>
                </a:lnTo>
                <a:lnTo>
                  <a:pt x="276081" y="64897"/>
                </a:lnTo>
                <a:lnTo>
                  <a:pt x="269938" y="65024"/>
                </a:lnTo>
                <a:lnTo>
                  <a:pt x="343568" y="65024"/>
                </a:lnTo>
                <a:lnTo>
                  <a:pt x="294487" y="568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6"/>
          <p:cNvSpPr txBox="1"/>
          <p:nvPr/>
        </p:nvSpPr>
        <p:spPr>
          <a:xfrm>
            <a:off x="4011548" y="4220716"/>
            <a:ext cx="4766692" cy="17306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09245">
              <a:lnSpc>
                <a:spcPct val="117900"/>
              </a:lnSpc>
            </a:pPr>
            <a:r>
              <a:rPr lang="zh-CN" altLang="en-US" sz="2400" dirty="0">
                <a:latin typeface="+mn-ea"/>
                <a:cs typeface="宋体"/>
              </a:rPr>
              <a:t>报 告 人</a:t>
            </a:r>
            <a:r>
              <a:rPr sz="2400" dirty="0" smtClean="0">
                <a:latin typeface="+mn-ea"/>
                <a:cs typeface="宋体"/>
              </a:rPr>
              <a:t>：</a:t>
            </a:r>
            <a:r>
              <a:rPr lang="en-US" altLang="zh-CN" sz="2400" dirty="0" smtClean="0">
                <a:latin typeface="+mn-ea"/>
                <a:cs typeface="宋体"/>
              </a:rPr>
              <a:t>xxx</a:t>
            </a:r>
            <a:endParaRPr lang="en-US" altLang="zh-CN" sz="2400" dirty="0">
              <a:latin typeface="+mn-ea"/>
              <a:cs typeface="宋体"/>
            </a:endParaRPr>
          </a:p>
          <a:p>
            <a:pPr marL="12700" marR="309245">
              <a:lnSpc>
                <a:spcPct val="117900"/>
              </a:lnSpc>
            </a:pPr>
            <a:r>
              <a:rPr sz="2400" dirty="0" err="1">
                <a:latin typeface="+mn-ea"/>
                <a:cs typeface="宋体"/>
              </a:rPr>
              <a:t>指导老师</a:t>
            </a:r>
            <a:r>
              <a:rPr sz="2400" dirty="0" err="1" smtClean="0">
                <a:latin typeface="+mn-ea"/>
                <a:cs typeface="宋体"/>
              </a:rPr>
              <a:t>：</a:t>
            </a:r>
            <a:r>
              <a:rPr lang="en-US" sz="2400" dirty="0" err="1" smtClean="0">
                <a:latin typeface="+mn-ea"/>
                <a:cs typeface="宋体"/>
              </a:rPr>
              <a:t>xx</a:t>
            </a:r>
            <a:r>
              <a:rPr lang="en-US" sz="2400" dirty="0" smtClean="0">
                <a:latin typeface="+mn-ea"/>
                <a:cs typeface="宋体"/>
              </a:rPr>
              <a:t> </a:t>
            </a:r>
            <a:r>
              <a:rPr sz="2400" dirty="0" err="1">
                <a:latin typeface="+mn-ea"/>
                <a:cs typeface="宋体"/>
              </a:rPr>
              <a:t>教授</a:t>
            </a:r>
            <a:endParaRPr lang="en-US" sz="2400" dirty="0">
              <a:latin typeface="+mn-ea"/>
              <a:cs typeface="宋体"/>
            </a:endParaRPr>
          </a:p>
          <a:p>
            <a:pPr marL="12700" marR="309245">
              <a:lnSpc>
                <a:spcPct val="117900"/>
              </a:lnSpc>
            </a:pPr>
            <a:r>
              <a:rPr lang="zh-CN" altLang="en-US" sz="2400" dirty="0">
                <a:latin typeface="+mn-ea"/>
                <a:cs typeface="宋体"/>
              </a:rPr>
              <a:t>中国科学技术大学 </a:t>
            </a:r>
            <a:r>
              <a:rPr lang="en-US" altLang="zh-CN" sz="2400" dirty="0" smtClean="0">
                <a:latin typeface="+mn-ea"/>
                <a:cs typeface="宋体"/>
              </a:rPr>
              <a:t>xxx</a:t>
            </a:r>
            <a:r>
              <a:rPr lang="zh-CN" altLang="en-US" sz="2400" dirty="0" smtClean="0">
                <a:latin typeface="+mn-ea"/>
                <a:cs typeface="宋体"/>
              </a:rPr>
              <a:t>专业</a:t>
            </a:r>
            <a:endParaRPr sz="2400" dirty="0">
              <a:latin typeface="+mn-ea"/>
              <a:cs typeface="宋体"/>
            </a:endParaRPr>
          </a:p>
          <a:p>
            <a:pPr marL="12700">
              <a:lnSpc>
                <a:spcPts val="2840"/>
              </a:lnSpc>
              <a:spcBef>
                <a:spcPts val="515"/>
              </a:spcBef>
            </a:pPr>
            <a:r>
              <a:rPr lang="zh-CN" altLang="en-US" sz="2400" dirty="0">
                <a:latin typeface="+mn-ea"/>
                <a:cs typeface="宋体"/>
              </a:rPr>
              <a:t>答辩时间：</a:t>
            </a:r>
            <a:r>
              <a:rPr lang="en-US" altLang="zh-CN" sz="2400" dirty="0" smtClean="0">
                <a:latin typeface="+mn-ea"/>
                <a:cs typeface="宋体"/>
              </a:rPr>
              <a:t>20xx</a:t>
            </a:r>
            <a:r>
              <a:rPr lang="zh-CN" altLang="en-US" sz="2400" dirty="0" smtClean="0">
                <a:latin typeface="+mn-ea"/>
                <a:cs typeface="宋体"/>
              </a:rPr>
              <a:t>年</a:t>
            </a:r>
            <a:r>
              <a:rPr lang="en-US" altLang="zh-CN" sz="2400" dirty="0" smtClean="0">
                <a:latin typeface="+mn-ea"/>
                <a:cs typeface="宋体"/>
              </a:rPr>
              <a:t>x</a:t>
            </a:r>
            <a:r>
              <a:rPr lang="zh-CN" altLang="en-US" sz="2400" dirty="0" smtClean="0">
                <a:latin typeface="+mn-ea"/>
                <a:cs typeface="宋体"/>
              </a:rPr>
              <a:t>月</a:t>
            </a:r>
            <a:r>
              <a:rPr lang="en-US" altLang="zh-CN" sz="2400" dirty="0">
                <a:latin typeface="+mn-ea"/>
                <a:cs typeface="宋体"/>
              </a:rPr>
              <a:t>x</a:t>
            </a:r>
            <a:r>
              <a:rPr lang="zh-CN" altLang="en-US" sz="2400" dirty="0">
                <a:latin typeface="+mn-ea"/>
                <a:cs typeface="宋体"/>
              </a:rPr>
              <a:t>日</a:t>
            </a:r>
            <a:endParaRPr sz="2400" dirty="0">
              <a:latin typeface="+mn-ea"/>
              <a:cs typeface="宋体"/>
            </a:endParaRPr>
          </a:p>
        </p:txBody>
      </p:sp>
      <p:sp>
        <p:nvSpPr>
          <p:cNvPr id="14" name="object 7"/>
          <p:cNvSpPr txBox="1"/>
          <p:nvPr/>
        </p:nvSpPr>
        <p:spPr>
          <a:xfrm>
            <a:off x="1490597" y="2577415"/>
            <a:ext cx="10271342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190"/>
              </a:lnSpc>
            </a:pPr>
            <a:r>
              <a:rPr lang="en-US" altLang="zh-CN" sz="4400" dirty="0" smtClean="0">
                <a:solidFill>
                  <a:schemeClr val="bg1"/>
                </a:solidFill>
                <a:latin typeface="微软雅黑"/>
                <a:cs typeface="微软雅黑"/>
              </a:rPr>
              <a:t>Title, Title, Title,</a:t>
            </a:r>
            <a:r>
              <a:rPr lang="en-US" altLang="zh-CN" sz="4400" dirty="0">
                <a:solidFill>
                  <a:schemeClr val="bg1"/>
                </a:solidFill>
                <a:latin typeface="微软雅黑"/>
                <a:cs typeface="微软雅黑"/>
              </a:rPr>
              <a:t> Title, Title, </a:t>
            </a:r>
            <a:r>
              <a:rPr lang="en-US" altLang="zh-CN" sz="4400" dirty="0" smtClean="0">
                <a:solidFill>
                  <a:schemeClr val="bg1"/>
                </a:solidFill>
                <a:latin typeface="微软雅黑"/>
                <a:cs typeface="微软雅黑"/>
              </a:rPr>
              <a:t>Title,</a:t>
            </a:r>
            <a:r>
              <a:rPr lang="en-US" altLang="zh-CN" sz="4400" dirty="0">
                <a:solidFill>
                  <a:schemeClr val="bg1"/>
                </a:solidFill>
                <a:latin typeface="微软雅黑"/>
                <a:cs typeface="微软雅黑"/>
              </a:rPr>
              <a:t> Title, Title, </a:t>
            </a:r>
            <a:r>
              <a:rPr lang="en-US" altLang="zh-CN" sz="4400" dirty="0" smtClean="0">
                <a:solidFill>
                  <a:schemeClr val="bg1"/>
                </a:solidFill>
                <a:latin typeface="微软雅黑"/>
                <a:cs typeface="微软雅黑"/>
              </a:rPr>
              <a:t>Title  </a:t>
            </a:r>
            <a:endParaRPr lang="en-US" altLang="zh-CN" sz="4400" dirty="0">
              <a:solidFill>
                <a:srgbClr val="FF0000"/>
              </a:solidFill>
              <a:latin typeface="微软雅黑"/>
              <a:cs typeface="微软雅黑"/>
            </a:endParaRPr>
          </a:p>
        </p:txBody>
      </p:sp>
      <p:sp>
        <p:nvSpPr>
          <p:cNvPr id="15" name="object 7"/>
          <p:cNvSpPr txBox="1"/>
          <p:nvPr/>
        </p:nvSpPr>
        <p:spPr>
          <a:xfrm>
            <a:off x="1714089" y="1143000"/>
            <a:ext cx="897191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190"/>
              </a:lnSpc>
            </a:pPr>
            <a:r>
              <a:rPr lang="zh-CN" altLang="en-US" sz="4400" b="1" dirty="0">
                <a:solidFill>
                  <a:srgbClr val="0052A2"/>
                </a:solidFill>
                <a:latin typeface="微软雅黑"/>
                <a:cs typeface="微软雅黑"/>
              </a:rPr>
              <a:t>硕士研究生学位论文开题报告</a:t>
            </a:r>
            <a:endParaRPr sz="4400" b="1" dirty="0">
              <a:solidFill>
                <a:srgbClr val="0052A2"/>
              </a:solidFill>
              <a:latin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38363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25144" y="447294"/>
            <a:ext cx="5147056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91565" algn="l"/>
                <a:tab pos="1393190" algn="l"/>
              </a:tabLst>
            </a:pPr>
            <a:r>
              <a:rPr lang="zh-CN" altLang="en-US" sz="3400" spc="-5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/>
              </a:rPr>
              <a:t>答辩内容 </a:t>
            </a:r>
            <a:r>
              <a:rPr sz="3400" spc="-5" dirty="0"/>
              <a:t>|</a:t>
            </a:r>
            <a:r>
              <a:rPr lang="en-US" sz="3400" dirty="0"/>
              <a:t> </a:t>
            </a:r>
            <a:r>
              <a:rPr sz="3400" spc="-5" dirty="0"/>
              <a:t>C</a:t>
            </a:r>
            <a:r>
              <a:rPr sz="3400" spc="0" dirty="0"/>
              <a:t>o</a:t>
            </a:r>
            <a:r>
              <a:rPr sz="3400" spc="-5" dirty="0"/>
              <a:t>n</a:t>
            </a:r>
            <a:r>
              <a:rPr sz="3400" spc="0" dirty="0"/>
              <a:t>t</a:t>
            </a:r>
            <a:r>
              <a:rPr sz="3400" spc="-5" dirty="0"/>
              <a:t>e</a:t>
            </a:r>
            <a:r>
              <a:rPr sz="3400" spc="0" dirty="0"/>
              <a:t>n</a:t>
            </a:r>
            <a:r>
              <a:rPr sz="3400" spc="-5" dirty="0"/>
              <a:t>t</a:t>
            </a:r>
            <a:endParaRPr sz="3400" dirty="0">
              <a:latin typeface="微软雅黑"/>
              <a:cs typeface="微软雅黑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  <a:t>2</a:t>
            </a:fld>
            <a:endParaRPr lang="zh-CN" altLang="en-US" dirty="0"/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14BD633C-A7E4-4734-AE78-8E5DD0FE0D52}"/>
              </a:ext>
            </a:extLst>
          </p:cNvPr>
          <p:cNvSpPr txBox="1"/>
          <p:nvPr/>
        </p:nvSpPr>
        <p:spPr>
          <a:xfrm>
            <a:off x="2049779" y="1975105"/>
            <a:ext cx="828040" cy="632224"/>
          </a:xfrm>
          <a:prstGeom prst="rect">
            <a:avLst/>
          </a:prstGeom>
          <a:ln w="12192">
            <a:solidFill>
              <a:srgbClr val="0052A2"/>
            </a:solidFill>
          </a:ln>
        </p:spPr>
        <p:txBody>
          <a:bodyPr vert="horz" wrap="square" lIns="0" tIns="138430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090"/>
              </a:spcBef>
            </a:pPr>
            <a:r>
              <a:rPr sz="3200" dirty="0">
                <a:solidFill>
                  <a:srgbClr val="0052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/>
              </a:rPr>
              <a:t>01</a:t>
            </a:r>
            <a:endParaRPr sz="3200">
              <a:latin typeface="微软雅黑" panose="020B0503020204020204" pitchFamily="34" charset="-122"/>
              <a:ea typeface="微软雅黑" panose="020B0503020204020204" pitchFamily="34" charset="-122"/>
              <a:cs typeface="微软雅黑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C5770344-BB17-4C19-9E36-DDB69E1D9ED0}"/>
              </a:ext>
            </a:extLst>
          </p:cNvPr>
          <p:cNvSpPr txBox="1"/>
          <p:nvPr/>
        </p:nvSpPr>
        <p:spPr>
          <a:xfrm>
            <a:off x="3200399" y="3319236"/>
            <a:ext cx="4800601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tabLst>
                <a:tab pos="1091565" algn="l"/>
                <a:tab pos="1393190" algn="l"/>
              </a:tabLst>
            </a:pPr>
            <a:r>
              <a:rPr lang="en-US" altLang="zh-CN" sz="2800" spc="5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title2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31DF0E4-0794-483D-8F7C-1328C33106D7}"/>
              </a:ext>
            </a:extLst>
          </p:cNvPr>
          <p:cNvSpPr txBox="1"/>
          <p:nvPr/>
        </p:nvSpPr>
        <p:spPr>
          <a:xfrm>
            <a:off x="2049779" y="3213438"/>
            <a:ext cx="828040" cy="642484"/>
          </a:xfrm>
          <a:prstGeom prst="rect">
            <a:avLst/>
          </a:prstGeom>
          <a:ln w="12192">
            <a:solidFill>
              <a:srgbClr val="0052A2"/>
            </a:solidFill>
          </a:ln>
        </p:spPr>
        <p:txBody>
          <a:bodyPr vert="horz" wrap="square" lIns="0" tIns="148590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170"/>
              </a:spcBef>
            </a:pPr>
            <a:r>
              <a:rPr sz="3200" dirty="0">
                <a:solidFill>
                  <a:srgbClr val="0052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/>
              </a:rPr>
              <a:t>02</a:t>
            </a:r>
            <a:endParaRPr sz="3200">
              <a:latin typeface="微软雅黑" panose="020B0503020204020204" pitchFamily="34" charset="-122"/>
              <a:ea typeface="微软雅黑" panose="020B0503020204020204" pitchFamily="34" charset="-122"/>
              <a:cs typeface="微软雅黑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CAD60F1-48DE-4850-8794-197A08D34C73}"/>
              </a:ext>
            </a:extLst>
          </p:cNvPr>
          <p:cNvSpPr/>
          <p:nvPr/>
        </p:nvSpPr>
        <p:spPr>
          <a:xfrm>
            <a:off x="3200399" y="2092444"/>
            <a:ext cx="3505201" cy="397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3115"/>
              </a:lnSpc>
            </a:pPr>
            <a:r>
              <a:rPr lang="en-US" altLang="zh-CN" sz="2800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title1</a:t>
            </a:r>
            <a:endParaRPr lang="en-US" altLang="zh-CN" dirty="0">
              <a:solidFill>
                <a:schemeClr val="tx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ABC18BF9-2254-49A2-A262-F11323FAE19B}"/>
              </a:ext>
            </a:extLst>
          </p:cNvPr>
          <p:cNvSpPr txBox="1"/>
          <p:nvPr/>
        </p:nvSpPr>
        <p:spPr>
          <a:xfrm>
            <a:off x="2049779" y="4517280"/>
            <a:ext cx="828040" cy="630942"/>
          </a:xfrm>
          <a:prstGeom prst="rect">
            <a:avLst/>
          </a:prstGeom>
          <a:ln w="12192">
            <a:solidFill>
              <a:srgbClr val="0052A2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080"/>
              </a:spcBef>
            </a:pPr>
            <a:r>
              <a:rPr sz="3200" dirty="0">
                <a:solidFill>
                  <a:srgbClr val="0052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/>
              </a:rPr>
              <a:t>0</a:t>
            </a:r>
            <a:r>
              <a:rPr lang="en-US" altLang="zh-CN" sz="3200" dirty="0">
                <a:solidFill>
                  <a:srgbClr val="0052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/>
              </a:rPr>
              <a:t>3</a:t>
            </a:r>
            <a:endParaRPr sz="3200" dirty="0">
              <a:latin typeface="微软雅黑" panose="020B0503020204020204" pitchFamily="34" charset="-122"/>
              <a:ea typeface="微软雅黑" panose="020B0503020204020204" pitchFamily="34" charset="-122"/>
              <a:cs typeface="微软雅黑"/>
            </a:endParaRPr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E0DF266A-E560-4F77-A9D9-8F6AB7D43C89}"/>
              </a:ext>
            </a:extLst>
          </p:cNvPr>
          <p:cNvSpPr txBox="1"/>
          <p:nvPr/>
        </p:nvSpPr>
        <p:spPr>
          <a:xfrm>
            <a:off x="3200399" y="4633550"/>
            <a:ext cx="2895602" cy="39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115"/>
              </a:lnSpc>
            </a:pPr>
            <a:r>
              <a:rPr lang="en-US" altLang="zh-CN" sz="2800" spc="5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title3</a:t>
            </a:r>
            <a:endParaRPr lang="en-US" altLang="zh-CN" spc="-1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8687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研究背景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01053" y="979712"/>
            <a:ext cx="11341768" cy="5376638"/>
          </a:xfrm>
        </p:spPr>
        <p:txBody>
          <a:bodyPr>
            <a:normAutofit/>
          </a:bodyPr>
          <a:lstStyle/>
          <a:p>
            <a:endParaRPr lang="en-US" altLang="zh-CN" b="0" dirty="0" smtClean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91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后续研究计划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pPr/>
              <a:t>4</a:t>
            </a:fld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764015" y="2183243"/>
            <a:ext cx="921555" cy="881100"/>
            <a:chOff x="4925753" y="1803623"/>
            <a:chExt cx="1822838" cy="1738364"/>
          </a:xfrm>
        </p:grpSpPr>
        <p:sp>
          <p:nvSpPr>
            <p:cNvPr id="6" name="圆角矩形 5"/>
            <p:cNvSpPr/>
            <p:nvPr/>
          </p:nvSpPr>
          <p:spPr>
            <a:xfrm>
              <a:off x="4925753" y="1803623"/>
              <a:ext cx="1755699" cy="1738364"/>
            </a:xfrm>
            <a:prstGeom prst="roundRect">
              <a:avLst/>
            </a:prstGeom>
            <a:solidFill>
              <a:srgbClr val="4472C4">
                <a:alpha val="5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+mn-ea"/>
              </a:endParaRPr>
            </a:p>
          </p:txBody>
        </p:sp>
        <p:sp>
          <p:nvSpPr>
            <p:cNvPr id="7" name="圆角矩形 6"/>
            <p:cNvSpPr/>
            <p:nvPr/>
          </p:nvSpPr>
          <p:spPr>
            <a:xfrm>
              <a:off x="4992890" y="1803623"/>
              <a:ext cx="1755699" cy="1738364"/>
            </a:xfrm>
            <a:prstGeom prst="roundRect">
              <a:avLst/>
            </a:prstGeom>
            <a:solidFill>
              <a:srgbClr val="002060">
                <a:alpha val="5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>
                  <a:latin typeface="+mn-ea"/>
                </a:rPr>
                <a:t>现在</a:t>
              </a:r>
            </a:p>
          </p:txBody>
        </p:sp>
      </p:grpSp>
      <p:cxnSp>
        <p:nvCxnSpPr>
          <p:cNvPr id="8" name="直接连接符 7"/>
          <p:cNvCxnSpPr>
            <a:stCxn id="7" idx="3"/>
          </p:cNvCxnSpPr>
          <p:nvPr/>
        </p:nvCxnSpPr>
        <p:spPr>
          <a:xfrm>
            <a:off x="1685569" y="2623793"/>
            <a:ext cx="8451659" cy="24814"/>
          </a:xfrm>
          <a:prstGeom prst="line">
            <a:avLst/>
          </a:prstGeom>
          <a:ln w="28575">
            <a:headEnd type="diamond"/>
            <a:tailEnd type="diamon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圆角矩形 8"/>
          <p:cNvSpPr/>
          <p:nvPr/>
        </p:nvSpPr>
        <p:spPr>
          <a:xfrm rot="10800000" flipV="1">
            <a:off x="3383662" y="2487037"/>
            <a:ext cx="363215" cy="368336"/>
          </a:xfrm>
          <a:prstGeom prst="roundRect">
            <a:avLst>
              <a:gd name="adj" fmla="val 5039"/>
            </a:avLst>
          </a:prstGeom>
          <a:solidFill>
            <a:srgbClr val="4472C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en-US" altLang="zh-CN" b="1" dirty="0">
                <a:latin typeface="+mn-ea"/>
              </a:rPr>
              <a:t>1</a:t>
            </a:r>
            <a:endParaRPr lang="zh-CN" altLang="en-US" b="1" dirty="0">
              <a:latin typeface="+mn-ea"/>
            </a:endParaRPr>
          </a:p>
        </p:txBody>
      </p:sp>
      <p:sp>
        <p:nvSpPr>
          <p:cNvPr id="10" name="圆角矩形 9"/>
          <p:cNvSpPr/>
          <p:nvPr/>
        </p:nvSpPr>
        <p:spPr>
          <a:xfrm rot="10800000" flipV="1">
            <a:off x="6317437" y="2483128"/>
            <a:ext cx="363215" cy="368336"/>
          </a:xfrm>
          <a:prstGeom prst="roundRect">
            <a:avLst>
              <a:gd name="adj" fmla="val 5039"/>
            </a:avLst>
          </a:prstGeom>
          <a:solidFill>
            <a:srgbClr val="4472C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en-US" altLang="zh-CN" b="1" dirty="0">
                <a:latin typeface="+mn-ea"/>
              </a:rPr>
              <a:t>2</a:t>
            </a:r>
            <a:endParaRPr lang="zh-CN" altLang="en-US" b="1" dirty="0">
              <a:latin typeface="+mn-ea"/>
            </a:endParaRPr>
          </a:p>
        </p:txBody>
      </p:sp>
      <p:sp>
        <p:nvSpPr>
          <p:cNvPr id="11" name="圆角矩形 10"/>
          <p:cNvSpPr/>
          <p:nvPr/>
        </p:nvSpPr>
        <p:spPr>
          <a:xfrm rot="10800000" flipV="1">
            <a:off x="9172382" y="2504036"/>
            <a:ext cx="363215" cy="368336"/>
          </a:xfrm>
          <a:prstGeom prst="roundRect">
            <a:avLst>
              <a:gd name="adj" fmla="val 5039"/>
            </a:avLst>
          </a:prstGeom>
          <a:solidFill>
            <a:srgbClr val="4472C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r>
              <a:rPr lang="en-US" altLang="zh-CN" b="1" dirty="0">
                <a:latin typeface="+mn-ea"/>
              </a:rPr>
              <a:t>3</a:t>
            </a:r>
            <a:endParaRPr lang="zh-CN" altLang="en-US" b="1" dirty="0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44566" y="2991883"/>
            <a:ext cx="5242034" cy="807911"/>
          </a:xfrm>
          <a:prstGeom prst="rect">
            <a:avLst/>
          </a:prstGeom>
        </p:spPr>
        <p:txBody>
          <a:bodyPr wrap="square" lIns="68577" tIns="34289" rIns="68577" bIns="34289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2023.12</a:t>
            </a:r>
          </a:p>
          <a:p>
            <a:r>
              <a:rPr lang="zh-CN" altLang="en-US" sz="2400" b="1" dirty="0" smtClean="0">
                <a:latin typeface="+mn-ea"/>
              </a:rPr>
              <a:t>写作</a:t>
            </a:r>
            <a:r>
              <a:rPr lang="zh-CN" altLang="en-US" sz="2400" b="1" dirty="0">
                <a:latin typeface="+mn-ea"/>
              </a:rPr>
              <a:t>与</a:t>
            </a:r>
            <a:r>
              <a:rPr lang="zh-CN" altLang="en-US" sz="2400" b="1" dirty="0" smtClean="0">
                <a:latin typeface="+mn-ea"/>
              </a:rPr>
              <a:t>投稿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844293" y="3064343"/>
            <a:ext cx="4249736" cy="807911"/>
          </a:xfrm>
          <a:prstGeom prst="rect">
            <a:avLst/>
          </a:prstGeom>
        </p:spPr>
        <p:txBody>
          <a:bodyPr wrap="square" lIns="68577" tIns="34289" rIns="68577" bIns="34289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2024.5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>
                <a:latin typeface="+mn-ea"/>
              </a:rPr>
              <a:t>学位论文答辩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415485" y="1609115"/>
            <a:ext cx="2530333" cy="807911"/>
          </a:xfrm>
          <a:prstGeom prst="rect">
            <a:avLst/>
          </a:prstGeom>
        </p:spPr>
        <p:txBody>
          <a:bodyPr wrap="square" lIns="68577" tIns="34289" rIns="68577" bIns="34289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2024.1-2024.4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学位论文撰写</a:t>
            </a:r>
            <a:endParaRPr lang="en-US" altLang="zh-CN" sz="2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3009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学位</a:t>
            </a:r>
            <a:r>
              <a:rPr lang="zh-CN" altLang="en-US" dirty="0" smtClean="0"/>
              <a:t>论文</a:t>
            </a:r>
            <a:r>
              <a:rPr lang="zh-CN" altLang="en-US" dirty="0"/>
              <a:t>大纲</a:t>
            </a:r>
            <a:r>
              <a:rPr lang="zh-CN" altLang="en-US" dirty="0" smtClean="0"/>
              <a:t>（</a:t>
            </a:r>
            <a:r>
              <a:rPr lang="zh-CN" altLang="en-US" dirty="0"/>
              <a:t>初步）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1053" y="979713"/>
            <a:ext cx="11341768" cy="5741762"/>
          </a:xfrm>
        </p:spPr>
        <p:txBody>
          <a:bodyPr numCol="3">
            <a:noAutofit/>
          </a:bodyPr>
          <a:lstStyle/>
          <a:p>
            <a:pPr marL="0" indent="0">
              <a:buNone/>
            </a:pPr>
            <a:r>
              <a:rPr lang="zh-CN" altLang="en-US" sz="2400" dirty="0"/>
              <a:t>第</a:t>
            </a:r>
            <a:r>
              <a:rPr lang="en-US" altLang="zh-CN" sz="2400" dirty="0"/>
              <a:t>1</a:t>
            </a:r>
            <a:r>
              <a:rPr lang="zh-CN" altLang="en-US" sz="2400" dirty="0"/>
              <a:t>章  绪论</a:t>
            </a:r>
            <a:r>
              <a:rPr lang="zh-CN" altLang="en-US" sz="1800" dirty="0"/>
              <a:t>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1.1  </a:t>
            </a:r>
            <a:r>
              <a:rPr lang="zh-CN" altLang="en-US" sz="1800" dirty="0"/>
              <a:t>研究背景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1.2  </a:t>
            </a:r>
            <a:r>
              <a:rPr lang="zh-CN" altLang="en-US" sz="1800" dirty="0"/>
              <a:t>研究</a:t>
            </a:r>
            <a:r>
              <a:rPr lang="zh-CN" altLang="en-US" sz="1800" dirty="0" smtClean="0"/>
              <a:t>现状</a:t>
            </a:r>
            <a:endParaRPr lang="en-US" altLang="zh-CN" sz="1800" dirty="0" smtClean="0"/>
          </a:p>
          <a:p>
            <a:pPr marL="0" indent="0">
              <a:buNone/>
            </a:pPr>
            <a:r>
              <a:rPr lang="en-US" altLang="zh-CN" sz="1600" b="0" dirty="0" smtClean="0">
                <a:solidFill>
                  <a:schemeClr val="bg1">
                    <a:lumMod val="50000"/>
                  </a:schemeClr>
                </a:solidFill>
              </a:rPr>
              <a:t>1.2.1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降水卫星发展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1.2.2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主动微波雷达观测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1.2.3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被动微波辐射计观测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1.2.4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辐射传输模式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1.2.5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固态水凝物的形状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假设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800" dirty="0"/>
              <a:t>1.3  </a:t>
            </a:r>
            <a:r>
              <a:rPr lang="zh-CN" altLang="en-US" sz="1800" dirty="0"/>
              <a:t>研究</a:t>
            </a:r>
            <a:r>
              <a:rPr lang="zh-CN" altLang="en-US" sz="1800" dirty="0" smtClean="0"/>
              <a:t>内容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r>
              <a:rPr lang="zh-CN" altLang="en-US" sz="2400" dirty="0"/>
              <a:t>第</a:t>
            </a:r>
            <a:r>
              <a:rPr lang="en-US" altLang="zh-CN" sz="2400" dirty="0"/>
              <a:t>2</a:t>
            </a:r>
            <a:r>
              <a:rPr lang="zh-CN" altLang="en-US" sz="2400" dirty="0"/>
              <a:t>章  数据与方法</a:t>
            </a:r>
            <a:r>
              <a:rPr lang="zh-CN" altLang="en-US" sz="1800" dirty="0"/>
              <a:t>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2.1  </a:t>
            </a:r>
            <a:r>
              <a:rPr lang="zh-CN" altLang="en-US" sz="1800" dirty="0"/>
              <a:t>研究思路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2.2  </a:t>
            </a:r>
            <a:r>
              <a:rPr lang="zh-CN" altLang="en-US" sz="1800" dirty="0"/>
              <a:t>模式设置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2.2.1  WRF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设置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2.2.2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微物理参数化方案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2.2.3  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微波辐射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传输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模式和形状假设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800" dirty="0"/>
              <a:t>2.3  </a:t>
            </a:r>
            <a:r>
              <a:rPr lang="zh-CN" altLang="en-US" sz="1800" dirty="0"/>
              <a:t>观测</a:t>
            </a:r>
            <a:r>
              <a:rPr lang="zh-CN" altLang="en-US" sz="1800" dirty="0" smtClean="0"/>
              <a:t>数据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2.4  </a:t>
            </a:r>
            <a:r>
              <a:rPr lang="zh-CN" altLang="en-US" sz="1800" dirty="0"/>
              <a:t>反演</a:t>
            </a:r>
            <a:r>
              <a:rPr lang="zh-CN" altLang="en-US" sz="1800" dirty="0" smtClean="0"/>
              <a:t>方法</a:t>
            </a:r>
            <a:endParaRPr lang="en-US" altLang="zh-CN" sz="1800" dirty="0" smtClean="0"/>
          </a:p>
          <a:p>
            <a:pPr marL="0" indent="0">
              <a:buNone/>
            </a:pPr>
            <a:endParaRPr lang="en-US" altLang="zh-CN" sz="1800" dirty="0"/>
          </a:p>
          <a:p>
            <a:pPr marL="0" indent="0">
              <a:buNone/>
            </a:pPr>
            <a:r>
              <a:rPr lang="zh-CN" altLang="en-US" sz="2400" dirty="0"/>
              <a:t>第</a:t>
            </a:r>
            <a:r>
              <a:rPr lang="en-US" altLang="zh-CN" sz="2400" dirty="0"/>
              <a:t>3</a:t>
            </a:r>
            <a:r>
              <a:rPr lang="zh-CN" altLang="en-US" sz="2400" dirty="0"/>
              <a:t>章  星载微波雷达正演和</a:t>
            </a:r>
            <a:r>
              <a:rPr lang="zh-CN" altLang="en-US" sz="2400" dirty="0" smtClean="0"/>
              <a:t>数据分析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1800" dirty="0"/>
              <a:t>3.1  </a:t>
            </a:r>
            <a:r>
              <a:rPr lang="zh-CN" altLang="en-US" sz="1800" dirty="0"/>
              <a:t>数据集</a:t>
            </a:r>
            <a:r>
              <a:rPr lang="zh-CN" altLang="en-US" sz="1800" dirty="0" smtClean="0"/>
              <a:t>构建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3.2  </a:t>
            </a:r>
            <a:r>
              <a:rPr lang="zh-CN" altLang="en-US" sz="1800" dirty="0"/>
              <a:t>数据集与实测的</a:t>
            </a:r>
            <a:r>
              <a:rPr lang="zh-CN" altLang="en-US" sz="1800" dirty="0" smtClean="0"/>
              <a:t>比较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3.3  </a:t>
            </a:r>
            <a:r>
              <a:rPr lang="zh-CN" altLang="en-US" sz="1800" dirty="0"/>
              <a:t>数据集的</a:t>
            </a:r>
            <a:r>
              <a:rPr lang="zh-CN" altLang="en-US" sz="1800" dirty="0" smtClean="0"/>
              <a:t>应用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3.3.1  Z-R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关系受到固态水颗粒形状影响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3.3.2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雷达反射率观测阈值对云的三维结构探测的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影响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3.3.3  DFR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与冰水混合比的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关系</a:t>
            </a:r>
            <a:endParaRPr lang="en-US" altLang="zh-CN" sz="1600" b="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2400" dirty="0"/>
              <a:t>第</a:t>
            </a:r>
            <a:r>
              <a:rPr lang="en-US" altLang="zh-CN" sz="2400" dirty="0"/>
              <a:t>4</a:t>
            </a:r>
            <a:r>
              <a:rPr lang="zh-CN" altLang="en-US" sz="2400" dirty="0"/>
              <a:t>章  被动微波亮温</a:t>
            </a:r>
            <a:r>
              <a:rPr lang="zh-CN" altLang="en-US" sz="1800" dirty="0"/>
              <a:t>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4.1  </a:t>
            </a:r>
            <a:r>
              <a:rPr lang="zh-CN" altLang="en-US" sz="1800" dirty="0"/>
              <a:t>研究区域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4.2  </a:t>
            </a:r>
            <a:r>
              <a:rPr lang="zh-CN" altLang="en-US" sz="1800" dirty="0"/>
              <a:t>亮温的模拟效果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4.3  </a:t>
            </a:r>
            <a:r>
              <a:rPr lang="zh-CN" altLang="en-US" sz="1800" dirty="0" smtClean="0"/>
              <a:t>敏感性分析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4.3.1  TB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对大气廓线的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敏感性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4.3.2  TB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对五种水凝物的敏感性	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4.3.3  TB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对</a:t>
            </a: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MLSE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的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敏感性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800" dirty="0"/>
              <a:t>4.4  </a:t>
            </a:r>
            <a:r>
              <a:rPr lang="zh-CN" altLang="en-US" sz="1800" dirty="0"/>
              <a:t>降水判断</a:t>
            </a:r>
            <a:r>
              <a:rPr lang="en-US" altLang="zh-CN" sz="1800" dirty="0"/>
              <a:t>/</a:t>
            </a:r>
            <a:r>
              <a:rPr lang="zh-CN" altLang="en-US" sz="1800" dirty="0"/>
              <a:t>雨雪</a:t>
            </a:r>
            <a:r>
              <a:rPr lang="zh-CN" altLang="en-US" sz="1800" dirty="0" smtClean="0"/>
              <a:t>判断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4.5  </a:t>
            </a:r>
            <a:r>
              <a:rPr lang="zh-CN" altLang="en-US" sz="1800" dirty="0"/>
              <a:t>星载被动微波反演地表降水率	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4.5.1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贝叶斯框架下</a:t>
            </a: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118 GHz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对小降水反演的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提升</a:t>
            </a: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4.5.2  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基于神经网络和</a:t>
            </a:r>
            <a:r>
              <a:rPr lang="en-US" altLang="zh-CN" sz="1600" b="0" dirty="0">
                <a:solidFill>
                  <a:schemeClr val="bg1">
                    <a:lumMod val="50000"/>
                  </a:schemeClr>
                </a:solidFill>
              </a:rPr>
              <a:t>FY3B MLSE 10V</a:t>
            </a:r>
            <a:r>
              <a:rPr lang="zh-CN" altLang="en-US" sz="1600" b="0" dirty="0">
                <a:solidFill>
                  <a:schemeClr val="bg1">
                    <a:lumMod val="50000"/>
                  </a:schemeClr>
                </a:solidFill>
              </a:rPr>
              <a:t>反演地表</a:t>
            </a:r>
            <a:r>
              <a:rPr lang="zh-CN" altLang="en-US" sz="1600" b="0" dirty="0" smtClean="0">
                <a:solidFill>
                  <a:schemeClr val="bg1">
                    <a:lumMod val="50000"/>
                  </a:schemeClr>
                </a:solidFill>
              </a:rPr>
              <a:t>发射率</a:t>
            </a:r>
            <a:endParaRPr lang="en-US" altLang="zh-CN" sz="1600" b="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zh-CN" sz="1600" b="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2400" dirty="0"/>
              <a:t>第</a:t>
            </a:r>
            <a:r>
              <a:rPr lang="en-US" altLang="zh-CN" sz="2400" dirty="0"/>
              <a:t>5</a:t>
            </a:r>
            <a:r>
              <a:rPr lang="zh-CN" altLang="en-US" sz="2400" dirty="0"/>
              <a:t>章  总结与</a:t>
            </a:r>
            <a:r>
              <a:rPr lang="zh-CN" altLang="en-US" sz="2400" dirty="0" smtClean="0"/>
              <a:t>展望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1800" dirty="0"/>
              <a:t>5.1  </a:t>
            </a:r>
            <a:r>
              <a:rPr lang="zh-CN" altLang="en-US" sz="1800" dirty="0"/>
              <a:t>主要研究</a:t>
            </a:r>
            <a:r>
              <a:rPr lang="zh-CN" altLang="en-US" sz="1800" dirty="0" smtClean="0"/>
              <a:t>成果</a:t>
            </a:r>
            <a:endParaRPr lang="en-US" altLang="zh-CN" sz="1800" dirty="0"/>
          </a:p>
          <a:p>
            <a:pPr marL="0" indent="0">
              <a:buNone/>
            </a:pPr>
            <a:r>
              <a:rPr lang="en-US" altLang="zh-CN" sz="1800" dirty="0"/>
              <a:t>5.2  </a:t>
            </a:r>
            <a:r>
              <a:rPr lang="zh-CN" altLang="en-US" sz="1800" dirty="0"/>
              <a:t>讨论与</a:t>
            </a:r>
            <a:r>
              <a:rPr lang="zh-CN" altLang="en-US" sz="1800" dirty="0" smtClean="0"/>
              <a:t>展望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133272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学术成果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b="0" dirty="0">
                <a:cs typeface="Calibri" panose="020F0502020204030204" pitchFamily="34" charset="0"/>
              </a:rPr>
              <a:t>Mai, L., Yang, S., Wang, Y., &amp; Li, R. (2023). Impacts of Shape Assumptions on Z–R Relationship and Satellite Remote Sensing Clouds Based on Model Simulations and GPM Observations. </a:t>
            </a:r>
            <a:r>
              <a:rPr lang="en-US" altLang="zh-CN" sz="2400" b="0" i="1" dirty="0">
                <a:cs typeface="Calibri" panose="020F0502020204030204" pitchFamily="34" charset="0"/>
              </a:rPr>
              <a:t>Remote Sensing</a:t>
            </a:r>
            <a:r>
              <a:rPr lang="en-US" altLang="zh-CN" sz="2400" b="0" dirty="0">
                <a:cs typeface="Calibri" panose="020F0502020204030204" pitchFamily="34" charset="0"/>
              </a:rPr>
              <a:t>, </a:t>
            </a:r>
            <a:r>
              <a:rPr lang="en-US" altLang="zh-CN" sz="2400" b="0" i="1" dirty="0">
                <a:cs typeface="Calibri" panose="020F0502020204030204" pitchFamily="34" charset="0"/>
              </a:rPr>
              <a:t>15</a:t>
            </a:r>
            <a:r>
              <a:rPr lang="en-US" altLang="zh-CN" sz="2400" b="0" dirty="0">
                <a:cs typeface="Calibri" panose="020F0502020204030204" pitchFamily="34" charset="0"/>
              </a:rPr>
              <a:t>(6), 1556.</a:t>
            </a:r>
          </a:p>
          <a:p>
            <a:r>
              <a:rPr lang="zh-CN" altLang="en-US" sz="2400" b="0" dirty="0"/>
              <a:t>一</a:t>
            </a:r>
            <a:r>
              <a:rPr lang="zh-CN" altLang="en-US" sz="2400" b="0" dirty="0" smtClean="0"/>
              <a:t>篇在准备</a:t>
            </a:r>
            <a:endParaRPr lang="zh-CN" altLang="en-US" sz="2400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359F-890A-45AF-8ECF-0DD8A3413E1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4634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文本框 6"/>
          <p:cNvSpPr txBox="1">
            <a:spLocks noChangeArrowheads="1"/>
          </p:cNvSpPr>
          <p:nvPr/>
        </p:nvSpPr>
        <p:spPr bwMode="auto">
          <a:xfrm>
            <a:off x="2714850" y="2291443"/>
            <a:ext cx="7121525" cy="10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Thank you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！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A1B82-488F-47CC-BD90-50CF5CE6E986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副标题 2"/>
          <p:cNvSpPr txBox="1">
            <a:spLocks/>
          </p:cNvSpPr>
          <p:nvPr/>
        </p:nvSpPr>
        <p:spPr bwMode="auto">
          <a:xfrm>
            <a:off x="2569028" y="5104249"/>
            <a:ext cx="7413171" cy="118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Reporter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：</a:t>
            </a:r>
            <a:r>
              <a:rPr kumimoji="0" lang="en-US" altLang="zh-C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Liting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Mai (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麦李婷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)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mlt17@mail.ustc.edu.cn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Advisor 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：</a:t>
            </a:r>
            <a:r>
              <a:rPr lang="en-US" altLang="zh-CN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等线" panose="02010600030101010101" pitchFamily="2" charset="-122"/>
              </a:rPr>
              <a:t>Prof. </a:t>
            </a:r>
            <a:r>
              <a:rPr lang="en-US" altLang="zh-CN" sz="2400" b="1" dirty="0" err="1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等线" panose="02010600030101010101" pitchFamily="2" charset="-122"/>
              </a:rPr>
              <a:t>Rui</a:t>
            </a:r>
            <a:r>
              <a:rPr lang="en-US" altLang="zh-CN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等线" panose="02010600030101010101" pitchFamily="2" charset="-122"/>
              </a:rPr>
              <a:t> Li (</a:t>
            </a:r>
            <a:r>
              <a:rPr lang="zh-CN" altLang="en-US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等线" panose="02010600030101010101" pitchFamily="2" charset="-122"/>
              </a:rPr>
              <a:t>李锐</a:t>
            </a:r>
            <a:r>
              <a:rPr lang="en-US" altLang="zh-CN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等线" panose="02010600030101010101" pitchFamily="2" charset="-122"/>
              </a:rPr>
              <a:t>)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 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t>rli7@ustc.edu.cn</a:t>
            </a:r>
          </a:p>
        </p:txBody>
      </p:sp>
    </p:spTree>
    <p:extLst>
      <p:ext uri="{BB962C8B-B14F-4D97-AF65-F5344CB8AC3E}">
        <p14:creationId xmlns:p14="http://schemas.microsoft.com/office/powerpoint/2010/main" val="2700713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10013</TotalTime>
  <Words>212</Words>
  <Application>Microsoft Office PowerPoint</Application>
  <PresentationFormat>宽屏</PresentationFormat>
  <Paragraphs>88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等线</vt:lpstr>
      <vt:lpstr>等线 Light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主题​​</vt:lpstr>
      <vt:lpstr>1_Office 主题​​</vt:lpstr>
      <vt:lpstr>PowerPoint 演示文稿</vt:lpstr>
      <vt:lpstr>答辩内容 | Content</vt:lpstr>
      <vt:lpstr>研究背景</vt:lpstr>
      <vt:lpstr>后续研究计划</vt:lpstr>
      <vt:lpstr>学位论文大纲（初步）</vt:lpstr>
      <vt:lpstr>学术成果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468</cp:revision>
  <dcterms:created xsi:type="dcterms:W3CDTF">2023-08-18T07:30:04Z</dcterms:created>
  <dcterms:modified xsi:type="dcterms:W3CDTF">2023-11-14T08:27:04Z</dcterms:modified>
</cp:coreProperties>
</file>