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.jpg" ContentType="image/jpeg"/>
  <Override PartName="/ppt/notesSlides/notesSlide6.xml" ContentType="application/vnd.openxmlformats-officedocument.presentationml.notesSlide+xml"/>
  <Override PartName="/ppt/media/image5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83" r:id="rId2"/>
    <p:sldId id="258" r:id="rId3"/>
    <p:sldId id="553" r:id="rId4"/>
    <p:sldId id="484" r:id="rId5"/>
    <p:sldId id="497" r:id="rId6"/>
    <p:sldId id="499" r:id="rId7"/>
    <p:sldId id="500" r:id="rId8"/>
    <p:sldId id="501" r:id="rId9"/>
    <p:sldId id="508" r:id="rId10"/>
    <p:sldId id="554" r:id="rId11"/>
    <p:sldId id="503" r:id="rId12"/>
    <p:sldId id="510" r:id="rId13"/>
    <p:sldId id="504" r:id="rId14"/>
    <p:sldId id="511" r:id="rId15"/>
    <p:sldId id="512" r:id="rId16"/>
    <p:sldId id="513" r:id="rId17"/>
    <p:sldId id="505" r:id="rId18"/>
    <p:sldId id="514" r:id="rId19"/>
    <p:sldId id="515" r:id="rId20"/>
    <p:sldId id="518" r:id="rId21"/>
    <p:sldId id="519" r:id="rId22"/>
    <p:sldId id="516" r:id="rId23"/>
    <p:sldId id="555" r:id="rId24"/>
    <p:sldId id="517" r:id="rId25"/>
    <p:sldId id="506" r:id="rId26"/>
    <p:sldId id="525" r:id="rId27"/>
    <p:sldId id="526" r:id="rId28"/>
    <p:sldId id="521" r:id="rId29"/>
    <p:sldId id="527" r:id="rId30"/>
    <p:sldId id="528" r:id="rId31"/>
    <p:sldId id="529" r:id="rId32"/>
    <p:sldId id="530" r:id="rId33"/>
    <p:sldId id="522" r:id="rId34"/>
    <p:sldId id="531" r:id="rId35"/>
    <p:sldId id="533" r:id="rId36"/>
    <p:sldId id="556" r:id="rId37"/>
    <p:sldId id="523" r:id="rId38"/>
    <p:sldId id="524" r:id="rId39"/>
    <p:sldId id="534" r:id="rId40"/>
    <p:sldId id="543" r:id="rId41"/>
    <p:sldId id="544" r:id="rId42"/>
    <p:sldId id="546" r:id="rId43"/>
    <p:sldId id="547" r:id="rId44"/>
    <p:sldId id="548" r:id="rId45"/>
    <p:sldId id="549" r:id="rId46"/>
    <p:sldId id="539" r:id="rId47"/>
    <p:sldId id="540" r:id="rId48"/>
    <p:sldId id="550" r:id="rId49"/>
    <p:sldId id="541" r:id="rId50"/>
    <p:sldId id="557" r:id="rId51"/>
    <p:sldId id="552" r:id="rId52"/>
    <p:sldId id="542" r:id="rId53"/>
    <p:sldId id="485" r:id="rId54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99FF"/>
    <a:srgbClr val="A38ACB"/>
    <a:srgbClr val="0066FF"/>
    <a:srgbClr val="543795"/>
    <a:srgbClr val="9FBFE5"/>
    <a:srgbClr val="F6AD8E"/>
    <a:srgbClr val="70AD47"/>
    <a:srgbClr val="98BCE4"/>
    <a:srgbClr val="FFD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4514" autoAdjust="0"/>
  </p:normalViewPr>
  <p:slideViewPr>
    <p:cSldViewPr snapToGrid="0" showGuides="1">
      <p:cViewPr varScale="1">
        <p:scale>
          <a:sx n="74" d="100"/>
          <a:sy n="74" d="100"/>
        </p:scale>
        <p:origin x="994" y="62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BLab\RG\rg-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CPU time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9F-481D-9F0E-CA86EA31C2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9F-481D-9F0E-CA86EA31C2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9F-481D-9F0E-CA86EA31C2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9F-481D-9F0E-CA86EA31C2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Merge data</c:v>
                </c:pt>
                <c:pt idx="1">
                  <c:v>Indexing</c:v>
                </c:pt>
                <c:pt idx="2">
                  <c:v>Disk IO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15</c:v>
                </c:pt>
                <c:pt idx="2">
                  <c:v>17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9F-481D-9F0E-CA86EA31C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2019/10/23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29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45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808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38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34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377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28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85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140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1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862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988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137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441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480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557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479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126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150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241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73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533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437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520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028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6187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4221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6128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2991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49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4345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84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6015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9141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9002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5592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7533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6535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3159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0982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95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0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4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578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52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179D-7936-4840-A5EE-1FC6BC949708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B413F5A-538F-485C-B2E5-D84E9140936F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582BA3F-EF11-4BED-BEC9-19AF3C475718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1090A2-CAAE-4283-8EAB-E15E064FEC49}" type="datetime1">
              <a:rPr lang="en-US" altLang="zh-CN" smtClean="0"/>
              <a:t>10/23/2019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7091-9D44-4B2F-AE94-D77C157C4DB0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76D-86D4-4A2C-8344-27156853DDF1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C437-7EE1-405F-AA54-4E688AB038FB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E3080E7-2FDD-4A45-A960-DA5CC303B64D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06688E1-DC9B-44B6-B653-EE0F718BE06B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D60B9E6-1370-4E87-8067-5FE6691F7C5C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67DBE6-2E37-43FB-8261-001C2F62D61B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FAFF-FAB3-4950-8E02-877853502D5B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0756" y="200789"/>
            <a:ext cx="112903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KVell: the Design and Implementation of a</a:t>
            </a:r>
          </a:p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Fast Persistent Key-Value Store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5" y="4779193"/>
            <a:ext cx="5447372" cy="1656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1B3FBE9-29D0-4089-B97A-9EB7C4D66110}"/>
              </a:ext>
            </a:extLst>
          </p:cNvPr>
          <p:cNvSpPr txBox="1"/>
          <p:nvPr/>
        </p:nvSpPr>
        <p:spPr>
          <a:xfrm>
            <a:off x="1012371" y="2766990"/>
            <a:ext cx="103686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SOSP 19</a:t>
            </a:r>
          </a:p>
          <a:p>
            <a:pPr algn="ctr"/>
            <a:r>
              <a:rPr lang="en-US" altLang="zh-CN" sz="2400" b="1" dirty="0"/>
              <a:t>Baptiste Lepers, </a:t>
            </a:r>
            <a:r>
              <a:rPr lang="en-US" altLang="zh-CN" sz="2400" b="1" dirty="0" err="1"/>
              <a:t>Oana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Balmau</a:t>
            </a:r>
            <a:r>
              <a:rPr lang="en-US" altLang="zh-CN" sz="2400" b="1" dirty="0"/>
              <a:t>∗, Willy </a:t>
            </a:r>
            <a:r>
              <a:rPr lang="en-US" altLang="zh-CN" sz="2400" b="1" dirty="0" err="1"/>
              <a:t>Zwaenepoel</a:t>
            </a:r>
            <a:r>
              <a:rPr lang="en-US" altLang="zh-CN" sz="2400" b="1" dirty="0"/>
              <a:t>	University of Sydney</a:t>
            </a:r>
          </a:p>
          <a:p>
            <a:pPr algn="ctr"/>
            <a:r>
              <a:rPr lang="en-US" altLang="zh-CN" sz="2400" b="1" dirty="0"/>
              <a:t>Karan Gupta	Nutanix</a:t>
            </a:r>
          </a:p>
          <a:p>
            <a:pPr algn="ctr"/>
            <a:r>
              <a:rPr lang="en-US" altLang="zh-CN" sz="2400" b="1" dirty="0"/>
              <a:t>Presented by </a:t>
            </a:r>
            <a:r>
              <a:rPr lang="en-US" altLang="zh-CN" sz="2400" b="1" dirty="0" err="1"/>
              <a:t>Yirui</a:t>
            </a:r>
            <a:r>
              <a:rPr lang="en-US" altLang="zh-CN" sz="2400" b="1" dirty="0"/>
              <a:t> Lai, USTC</a:t>
            </a:r>
          </a:p>
          <a:p>
            <a:pPr algn="ctr"/>
            <a:r>
              <a:rPr lang="en-US" altLang="zh-CN" sz="2400" b="1" dirty="0"/>
              <a:t>October 23, 2019</a:t>
            </a:r>
          </a:p>
          <a:p>
            <a:pPr algn="ctr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Motivation</a:t>
            </a:r>
          </a:p>
          <a:p>
            <a:r>
              <a:rPr lang="en-US" altLang="zh-CN" dirty="0"/>
              <a:t>Design</a:t>
            </a:r>
          </a:p>
          <a:p>
            <a:r>
              <a:rPr lang="en-US" altLang="zh-CN" dirty="0"/>
              <a:t>Evaluation 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2019/10/23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16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SSD disk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Much more faster than traditional HDD disk</a:t>
            </a:r>
          </a:p>
          <a:p>
            <a:r>
              <a:rPr lang="en-US" altLang="zh-CN" dirty="0"/>
              <a:t>Lower latency and higher throughput</a:t>
            </a:r>
          </a:p>
          <a:p>
            <a:r>
              <a:rPr lang="en-US" altLang="zh-CN" dirty="0"/>
              <a:t>More useful improvement </a:t>
            </a:r>
          </a:p>
          <a:p>
            <a:r>
              <a:rPr lang="en-US" altLang="zh-CN"/>
              <a:t>We </a:t>
            </a:r>
            <a:r>
              <a:rPr lang="en-US" altLang="zh-CN" dirty="0"/>
              <a:t>use 3 different SSD to show this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161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SSD disk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2471299-D337-49BB-BB2A-32775A444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639372"/>
              </p:ext>
            </p:extLst>
          </p:nvPr>
        </p:nvGraphicFramePr>
        <p:xfrm>
          <a:off x="838200" y="1213837"/>
          <a:ext cx="9626600" cy="523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5320">
                  <a:extLst>
                    <a:ext uri="{9D8B030D-6E8A-4147-A177-3AD203B41FA5}">
                      <a16:colId xmlns:a16="http://schemas.microsoft.com/office/drawing/2014/main" val="3010547970"/>
                    </a:ext>
                  </a:extLst>
                </a:gridCol>
                <a:gridCol w="1925320">
                  <a:extLst>
                    <a:ext uri="{9D8B030D-6E8A-4147-A177-3AD203B41FA5}">
                      <a16:colId xmlns:a16="http://schemas.microsoft.com/office/drawing/2014/main" val="1403816908"/>
                    </a:ext>
                  </a:extLst>
                </a:gridCol>
                <a:gridCol w="1925320">
                  <a:extLst>
                    <a:ext uri="{9D8B030D-6E8A-4147-A177-3AD203B41FA5}">
                      <a16:colId xmlns:a16="http://schemas.microsoft.com/office/drawing/2014/main" val="2775847585"/>
                    </a:ext>
                  </a:extLst>
                </a:gridCol>
                <a:gridCol w="1891211">
                  <a:extLst>
                    <a:ext uri="{9D8B030D-6E8A-4147-A177-3AD203B41FA5}">
                      <a16:colId xmlns:a16="http://schemas.microsoft.com/office/drawing/2014/main" val="3540055493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1150201835"/>
                    </a:ext>
                  </a:extLst>
                </a:gridCol>
              </a:tblGrid>
              <a:tr h="5752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+mn-ea"/>
                          <a:ea typeface="+mn-ea"/>
                        </a:rPr>
                        <a:t> Config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ea"/>
                          <a:ea typeface="+mn-ea"/>
                        </a:rPr>
                        <a:t>CPU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ea"/>
                          <a:ea typeface="+mn-ea"/>
                        </a:rPr>
                        <a:t>MEM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ea"/>
                          <a:ea typeface="+mn-ea"/>
                        </a:rPr>
                        <a:t>SSD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ea"/>
                          <a:ea typeface="+mn-ea"/>
                        </a:rPr>
                        <a:t>Year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66613297"/>
                  </a:ext>
                </a:extLst>
              </a:tr>
              <a:tr h="6612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SSD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32core 2.4GHz Intel Xeon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128GB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480GB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Intel DC S3500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2013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74347342"/>
                  </a:ext>
                </a:extLst>
              </a:tr>
              <a:tr h="5752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Amazon-8NVMe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72cores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2.3GHz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AWS i3.metal instance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488GB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8*1.9TB </a:t>
                      </a:r>
                      <a:r>
                        <a:rPr lang="en-US" altLang="zh-CN" sz="24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NVMe</a:t>
                      </a:r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SSD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58730629"/>
                  </a:ext>
                </a:extLst>
              </a:tr>
              <a:tr h="5752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Optane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4core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4.2GHz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Intel i7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60GB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480GB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Intel Optane 905P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2018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521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8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SSD disk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1B52719-1266-4C5A-A013-DB8BDB2E8B5D}"/>
              </a:ext>
            </a:extLst>
          </p:cNvPr>
          <p:cNvSpPr txBox="1">
            <a:spLocks/>
          </p:cNvSpPr>
          <p:nvPr/>
        </p:nvSpPr>
        <p:spPr>
          <a:xfrm>
            <a:off x="838200" y="12138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Gap between read and write is smaller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485A7B-5303-45B5-BB5A-A854E341F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79" y="2465676"/>
            <a:ext cx="11459242" cy="19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78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SSD disk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1B52719-1266-4C5A-A013-DB8BDB2E8B5D}"/>
              </a:ext>
            </a:extLst>
          </p:cNvPr>
          <p:cNvSpPr txBox="1">
            <a:spLocks/>
          </p:cNvSpPr>
          <p:nvPr/>
        </p:nvSpPr>
        <p:spPr>
          <a:xfrm>
            <a:off x="838200" y="12138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Gap between sequential IO and random IO is smaller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B02C47-4DE3-4865-8BDC-ED4895FC4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42" y="2992582"/>
            <a:ext cx="10955915" cy="207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92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SSD disk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1B52719-1266-4C5A-A013-DB8BDB2E8B5D}"/>
              </a:ext>
            </a:extLst>
          </p:cNvPr>
          <p:cNvSpPr txBox="1">
            <a:spLocks/>
          </p:cNvSpPr>
          <p:nvPr/>
        </p:nvSpPr>
        <p:spPr>
          <a:xfrm>
            <a:off x="838200" y="12138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As queue depth increase,</a:t>
            </a:r>
            <a:r>
              <a:rPr lang="zh-CN" altLang="en-US" dirty="0"/>
              <a:t> </a:t>
            </a:r>
            <a:r>
              <a:rPr lang="en-US" altLang="zh-CN" dirty="0"/>
              <a:t>both latency and bandwidth get higher</a:t>
            </a:r>
          </a:p>
          <a:p>
            <a:r>
              <a:rPr lang="en-US" altLang="zh-CN" dirty="0"/>
              <a:t>So,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tradeoff</a:t>
            </a:r>
            <a:r>
              <a:rPr lang="zh-CN" altLang="en-US" dirty="0"/>
              <a:t> </a:t>
            </a:r>
            <a:r>
              <a:rPr lang="en-US" altLang="zh-CN" dirty="0"/>
              <a:t>between low latency and high bandwidth</a:t>
            </a:r>
          </a:p>
          <a:p>
            <a:r>
              <a:rPr lang="en-US" altLang="zh-CN" dirty="0"/>
              <a:t>64 depth maybe a good balance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3ECF22-339A-40CA-A897-291656EB0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22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71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SSD disk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1B52719-1266-4C5A-A013-DB8BDB2E8B5D}"/>
              </a:ext>
            </a:extLst>
          </p:cNvPr>
          <p:cNvSpPr txBox="1">
            <a:spLocks/>
          </p:cNvSpPr>
          <p:nvPr/>
        </p:nvSpPr>
        <p:spPr>
          <a:xfrm>
            <a:off x="838200" y="12138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Furthermore,</a:t>
            </a:r>
            <a:r>
              <a:rPr lang="zh-CN" altLang="en-US" dirty="0"/>
              <a:t> </a:t>
            </a:r>
            <a:r>
              <a:rPr lang="en-US" altLang="zh-CN" dirty="0"/>
              <a:t>new SSDs do not have throughput degradation problem</a:t>
            </a:r>
          </a:p>
          <a:p>
            <a:r>
              <a:rPr lang="en-US" altLang="zh-CN" dirty="0"/>
              <a:t>Optane has better performance in latency spikes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D44974-843A-47A2-8538-925A64D77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2954"/>
            <a:ext cx="12192000" cy="29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1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Old KV with new device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run </a:t>
            </a:r>
            <a:r>
              <a:rPr lang="en-US" altLang="zh-CN" dirty="0" err="1"/>
              <a:t>RocksDB</a:t>
            </a:r>
            <a:r>
              <a:rPr lang="en-US" altLang="zh-CN" dirty="0"/>
              <a:t>(</a:t>
            </a:r>
            <a:r>
              <a:rPr lang="en-US" altLang="zh-CN" dirty="0" err="1"/>
              <a:t>lsm</a:t>
            </a:r>
            <a:r>
              <a:rPr lang="en-US" altLang="zh-CN" dirty="0"/>
              <a:t>-tree) and </a:t>
            </a:r>
            <a:r>
              <a:rPr lang="en-US" altLang="zh-CN" dirty="0" err="1"/>
              <a:t>WiredTiger</a:t>
            </a:r>
            <a:r>
              <a:rPr lang="en-US" altLang="zh-CN" dirty="0"/>
              <a:t>(B+ tree) on config-Optane</a:t>
            </a:r>
          </a:p>
          <a:p>
            <a:r>
              <a:rPr lang="en-US" altLang="zh-CN" dirty="0"/>
              <a:t>YCSB-A workload: 50%read+50%write, uniform distribution,</a:t>
            </a:r>
            <a:r>
              <a:rPr lang="zh-CN" altLang="en-US" dirty="0"/>
              <a:t> </a:t>
            </a:r>
            <a:r>
              <a:rPr lang="en-US" altLang="zh-CN" dirty="0"/>
              <a:t>1KB</a:t>
            </a:r>
            <a:r>
              <a:rPr lang="zh-CN" altLang="en-US" dirty="0"/>
              <a:t> </a:t>
            </a:r>
            <a:r>
              <a:rPr lang="en-US" altLang="zh-CN" dirty="0"/>
              <a:t>KV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EFFB10B-C35C-41EB-B84C-C9662BCF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701" y="2582289"/>
            <a:ext cx="7358063" cy="388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0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Old KV with new device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Problem:</a:t>
            </a:r>
          </a:p>
          <a:p>
            <a:r>
              <a:rPr lang="en-US" altLang="zh-CN" dirty="0"/>
              <a:t>Old KV cannot make full use of disk bandwidth, while CPU become system’s bottleneck</a:t>
            </a:r>
          </a:p>
          <a:p>
            <a:r>
              <a:rPr lang="en-US" altLang="zh-CN" dirty="0"/>
              <a:t>Why</a:t>
            </a:r>
            <a:r>
              <a:rPr lang="zh-CN" altLang="en-US" dirty="0"/>
              <a:t>？</a:t>
            </a:r>
            <a:endParaRPr lang="en-US" altLang="zh-CN" dirty="0"/>
          </a:p>
          <a:p>
            <a:r>
              <a:rPr lang="en-US" altLang="zh-CN" dirty="0"/>
              <a:t>Both these two KV system need internal operation to preserve data structure</a:t>
            </a:r>
          </a:p>
          <a:p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164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Why LSM-Tree perform bad</a:t>
            </a:r>
            <a:r>
              <a:rPr lang="zh-CN" altLang="en-US" sz="3600" dirty="0"/>
              <a:t>？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 kinds of internal operation:</a:t>
            </a:r>
            <a:r>
              <a:rPr lang="zh-CN" altLang="en-US" dirty="0"/>
              <a:t> </a:t>
            </a:r>
            <a:r>
              <a:rPr lang="en-US" altLang="zh-CN" dirty="0"/>
              <a:t>flush and compaction 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7DDEB07-1F07-4114-B574-647A23A15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63" y="1667753"/>
            <a:ext cx="9957955" cy="45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6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Design</a:t>
            </a:r>
          </a:p>
          <a:p>
            <a:r>
              <a:rPr lang="en-US" altLang="zh-CN" dirty="0"/>
              <a:t>Evaluation 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lang="en-US" smtClean="0"/>
              <a:pPr/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2019/10/23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726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Why LSM-Tree perform bad</a:t>
            </a:r>
            <a:r>
              <a:rPr lang="zh-CN" altLang="en-US" sz="3600" dirty="0"/>
              <a:t>？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the experiment before, most of the CPU time is used in compaction</a:t>
            </a:r>
          </a:p>
          <a:p>
            <a:r>
              <a:rPr lang="en-US" altLang="zh-CN" dirty="0"/>
              <a:t>Up to 60% of CPU time</a:t>
            </a:r>
            <a:r>
              <a:rPr lang="zh-CN" altLang="en-US" dirty="0"/>
              <a:t>！</a:t>
            </a:r>
            <a:endParaRPr lang="en-US" altLang="zh-CN" dirty="0"/>
          </a:p>
          <a:p>
            <a:r>
              <a:rPr lang="en-US" altLang="zh-CN" dirty="0"/>
              <a:t>28% merging data</a:t>
            </a:r>
          </a:p>
          <a:p>
            <a:r>
              <a:rPr lang="en-US" altLang="zh-CN" dirty="0"/>
              <a:t>15% indexing</a:t>
            </a:r>
          </a:p>
          <a:p>
            <a:r>
              <a:rPr lang="en-US" altLang="zh-CN" dirty="0"/>
              <a:t>17% calling disk IO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F2B751A4-2503-4CDE-B4AE-480A27A61E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843024"/>
              </p:ext>
            </p:extLst>
          </p:nvPr>
        </p:nvGraphicFramePr>
        <p:xfrm>
          <a:off x="4891693" y="2460639"/>
          <a:ext cx="6980613" cy="380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0418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Why B-Tree perform bad</a:t>
            </a:r>
            <a:r>
              <a:rPr lang="zh-CN" altLang="en-US" sz="3600" dirty="0"/>
              <a:t>？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 kinds of internal operation:</a:t>
            </a:r>
            <a:r>
              <a:rPr lang="zh-CN" altLang="en-US" dirty="0"/>
              <a:t> </a:t>
            </a:r>
            <a:r>
              <a:rPr lang="en-US" altLang="zh-CN" dirty="0"/>
              <a:t>checkpointing &amp; eviction 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Spending too much time waiting</a:t>
            </a:r>
          </a:p>
          <a:p>
            <a:r>
              <a:rPr lang="en-US" altLang="zh-CN" dirty="0"/>
              <a:t>In the experiment before, worker threads spend 47% of the total time busy waiting</a:t>
            </a:r>
          </a:p>
          <a:p>
            <a:r>
              <a:rPr lang="en-US" altLang="zh-CN" dirty="0"/>
              <a:t>Only 25% of the time spent in the kernel is dedicated to read and write calls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5877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What we can</a:t>
            </a:r>
            <a:r>
              <a:rPr lang="zh-CN" altLang="en-US" sz="3600" dirty="0"/>
              <a:t> </a:t>
            </a:r>
            <a:r>
              <a:rPr lang="en-US" altLang="zh-CN" sz="3600" dirty="0"/>
              <a:t>learn from this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Keeping data sorted in disk gets fewer benefits, due to SSDs’ better random performance</a:t>
            </a:r>
          </a:p>
          <a:p>
            <a:r>
              <a:rPr lang="en-US" altLang="zh-CN" dirty="0"/>
              <a:t>Cost of keeping data sorted in disk remains the same</a:t>
            </a:r>
          </a:p>
          <a:p>
            <a:r>
              <a:rPr lang="en-US" altLang="zh-CN" dirty="0"/>
              <a:t>Synchronization between threads is costly </a:t>
            </a:r>
          </a:p>
          <a:p>
            <a:r>
              <a:rPr lang="en-US" altLang="zh-CN" dirty="0"/>
              <a:t>Batching IO request is a good choice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079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Design</a:t>
            </a:r>
          </a:p>
          <a:p>
            <a:r>
              <a:rPr lang="en-US" altLang="zh-CN" dirty="0"/>
              <a:t>Evaluation 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2019/10/23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763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KVell principles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Share nothing</a:t>
            </a:r>
          </a:p>
          <a:p>
            <a:r>
              <a:rPr lang="en-US" altLang="zh-CN" dirty="0"/>
              <a:t>Do not sort on disk, but keep indexes in memory</a:t>
            </a:r>
          </a:p>
          <a:p>
            <a:r>
              <a:rPr lang="en-US" altLang="zh-CN" dirty="0"/>
              <a:t>Aim for fewer </a:t>
            </a:r>
            <a:r>
              <a:rPr lang="en-US" altLang="zh-CN" dirty="0" err="1"/>
              <a:t>syscalls</a:t>
            </a:r>
            <a:r>
              <a:rPr lang="en-US" altLang="zh-CN" dirty="0"/>
              <a:t>, not for sequential I/O</a:t>
            </a:r>
          </a:p>
          <a:p>
            <a:r>
              <a:rPr lang="en-US" altLang="zh-CN" dirty="0"/>
              <a:t>No commit log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7884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Share nothing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Partition key ranges, like region in </a:t>
            </a:r>
            <a:r>
              <a:rPr lang="en-US" altLang="zh-CN" dirty="0" err="1"/>
              <a:t>TiKV</a:t>
            </a:r>
            <a:endParaRPr lang="en-US" altLang="zh-CN" dirty="0"/>
          </a:p>
          <a:p>
            <a:r>
              <a:rPr lang="en-US" altLang="zh-CN" dirty="0"/>
              <a:t>Each working thread is assigned to a region</a:t>
            </a:r>
          </a:p>
          <a:p>
            <a:r>
              <a:rPr lang="en-US" altLang="zh-CN" dirty="0"/>
              <a:t>All the request in this region is handled by this thread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0FF0E7C-3D8E-4584-A2B9-39B9626E760E}"/>
              </a:ext>
            </a:extLst>
          </p:cNvPr>
          <p:cNvSpPr/>
          <p:nvPr/>
        </p:nvSpPr>
        <p:spPr>
          <a:xfrm>
            <a:off x="1111827" y="3429000"/>
            <a:ext cx="1485900" cy="206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A-G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FC0A661-B5C9-4148-B3DE-72E272E6E3FF}"/>
              </a:ext>
            </a:extLst>
          </p:cNvPr>
          <p:cNvSpPr txBox="1"/>
          <p:nvPr/>
        </p:nvSpPr>
        <p:spPr>
          <a:xfrm>
            <a:off x="1111827" y="5676178"/>
            <a:ext cx="14859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dirty="0"/>
              <a:t>Worker 1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EB3678-92C2-446A-9F2B-66F124EB2402}"/>
              </a:ext>
            </a:extLst>
          </p:cNvPr>
          <p:cNvSpPr/>
          <p:nvPr/>
        </p:nvSpPr>
        <p:spPr>
          <a:xfrm>
            <a:off x="3467100" y="3413413"/>
            <a:ext cx="1485900" cy="206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H-N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08E9B0-AA00-46B2-87F5-6F1B0E663B24}"/>
              </a:ext>
            </a:extLst>
          </p:cNvPr>
          <p:cNvSpPr txBox="1"/>
          <p:nvPr/>
        </p:nvSpPr>
        <p:spPr>
          <a:xfrm>
            <a:off x="3467100" y="5660591"/>
            <a:ext cx="14859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dirty="0"/>
              <a:t>Worker 2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E1F6D62-CD1A-40C8-BD50-CE4AA060A234}"/>
              </a:ext>
            </a:extLst>
          </p:cNvPr>
          <p:cNvSpPr/>
          <p:nvPr/>
        </p:nvSpPr>
        <p:spPr>
          <a:xfrm>
            <a:off x="5822373" y="3429000"/>
            <a:ext cx="1485900" cy="206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O-T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FDB7B5E-684D-4F3D-907E-299791A1EE6C}"/>
              </a:ext>
            </a:extLst>
          </p:cNvPr>
          <p:cNvSpPr txBox="1"/>
          <p:nvPr/>
        </p:nvSpPr>
        <p:spPr>
          <a:xfrm>
            <a:off x="5822373" y="5676178"/>
            <a:ext cx="14859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dirty="0"/>
              <a:t>Worker 3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841357A-CD18-436F-BE22-31EEC5806D8B}"/>
              </a:ext>
            </a:extLst>
          </p:cNvPr>
          <p:cNvSpPr/>
          <p:nvPr/>
        </p:nvSpPr>
        <p:spPr>
          <a:xfrm>
            <a:off x="8177646" y="3413413"/>
            <a:ext cx="1485900" cy="206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U-Z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1CFD592-319D-468A-98C1-92014AB2BF2B}"/>
              </a:ext>
            </a:extLst>
          </p:cNvPr>
          <p:cNvSpPr txBox="1"/>
          <p:nvPr/>
        </p:nvSpPr>
        <p:spPr>
          <a:xfrm>
            <a:off x="8177646" y="5660591"/>
            <a:ext cx="14859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dirty="0"/>
              <a:t>Worker 4</a:t>
            </a:r>
          </a:p>
        </p:txBody>
      </p:sp>
    </p:spTree>
    <p:extLst>
      <p:ext uri="{BB962C8B-B14F-4D97-AF65-F5344CB8AC3E}">
        <p14:creationId xmlns:p14="http://schemas.microsoft.com/office/powerpoint/2010/main" val="2750033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Do not sort on disk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use an in-memory B-tree in each thread to store index</a:t>
            </a:r>
          </a:p>
          <a:p>
            <a:r>
              <a:rPr lang="en-US" altLang="zh-CN" dirty="0"/>
              <a:t>Because we store unordered data in disk,</a:t>
            </a:r>
            <a:r>
              <a:rPr lang="zh-CN" altLang="en-US" dirty="0"/>
              <a:t> </a:t>
            </a:r>
            <a:r>
              <a:rPr lang="en-US" altLang="zh-CN" dirty="0"/>
              <a:t>there is no need to move them if we don’t update it</a:t>
            </a:r>
          </a:p>
          <a:p>
            <a:r>
              <a:rPr lang="en-US" altLang="zh-CN" dirty="0"/>
              <a:t>All the CPU time spent on sorting can be saved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0FF0E7C-3D8E-4584-A2B9-39B9626E760E}"/>
              </a:ext>
            </a:extLst>
          </p:cNvPr>
          <p:cNvSpPr/>
          <p:nvPr/>
        </p:nvSpPr>
        <p:spPr>
          <a:xfrm>
            <a:off x="1111827" y="3429000"/>
            <a:ext cx="1485900" cy="2067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A-G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FC0A661-B5C9-4148-B3DE-72E272E6E3FF}"/>
              </a:ext>
            </a:extLst>
          </p:cNvPr>
          <p:cNvSpPr txBox="1"/>
          <p:nvPr/>
        </p:nvSpPr>
        <p:spPr>
          <a:xfrm>
            <a:off x="1111827" y="5676178"/>
            <a:ext cx="14859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dirty="0"/>
              <a:t>Worker 1</a:t>
            </a:r>
          </a:p>
        </p:txBody>
      </p:sp>
      <p:sp>
        <p:nvSpPr>
          <p:cNvPr id="7" name="标注: 左箭头 6">
            <a:extLst>
              <a:ext uri="{FF2B5EF4-FFF2-40B4-BE49-F238E27FC236}">
                <a16:creationId xmlns:a16="http://schemas.microsoft.com/office/drawing/2014/main" id="{0CD5BA87-370B-491D-B0F0-8211392D9243}"/>
              </a:ext>
            </a:extLst>
          </p:cNvPr>
          <p:cNvSpPr/>
          <p:nvPr/>
        </p:nvSpPr>
        <p:spPr>
          <a:xfrm>
            <a:off x="2701636" y="3429000"/>
            <a:ext cx="4062845" cy="1600200"/>
          </a:xfrm>
          <a:prstGeom prst="lef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B-tree</a:t>
            </a:r>
          </a:p>
          <a:p>
            <a:pPr algn="ctr"/>
            <a:r>
              <a:rPr lang="en-US" altLang="zh-CN" dirty="0"/>
              <a:t>Store Key-index pairs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152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Aim for fewer </a:t>
            </a:r>
            <a:r>
              <a:rPr lang="en-US" altLang="zh-CN" sz="3600" dirty="0" err="1"/>
              <a:t>syscalls</a:t>
            </a:r>
            <a:r>
              <a:rPr lang="en-US" altLang="zh-CN" sz="3600" dirty="0"/>
              <a:t> &amp; No commit log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</a:t>
            </a:r>
            <a:r>
              <a:rPr lang="en-US" altLang="zh-CN" dirty="0"/>
              <a:t>mentioned,</a:t>
            </a:r>
            <a:r>
              <a:rPr lang="zh-CN" altLang="en-US" dirty="0"/>
              <a:t> </a:t>
            </a:r>
            <a:r>
              <a:rPr lang="en-US" altLang="zh-CN" dirty="0"/>
              <a:t>an appropriate queue depth is needed to achieve both low latency and high bandwidth</a:t>
            </a:r>
          </a:p>
          <a:p>
            <a:r>
              <a:rPr lang="en-US" altLang="zh-CN" dirty="0"/>
              <a:t>We still batch IO request, but not for sequential IO</a:t>
            </a:r>
          </a:p>
          <a:p>
            <a:r>
              <a:rPr lang="en-US" altLang="zh-CN" dirty="0"/>
              <a:t>Fewer </a:t>
            </a:r>
            <a:r>
              <a:rPr lang="en-US" altLang="zh-CN" dirty="0" err="1"/>
              <a:t>syscalls</a:t>
            </a:r>
            <a:r>
              <a:rPr lang="en-US" altLang="zh-CN" dirty="0"/>
              <a:t> also reduce CPU utilization</a:t>
            </a:r>
          </a:p>
          <a:p>
            <a:endParaRPr lang="en-US" dirty="0"/>
          </a:p>
          <a:p>
            <a:r>
              <a:rPr lang="en-US" altLang="zh-CN" dirty="0"/>
              <a:t>Since we can store data at its final position,</a:t>
            </a:r>
            <a:r>
              <a:rPr lang="zh-CN" altLang="en-US" dirty="0"/>
              <a:t> </a:t>
            </a:r>
            <a:r>
              <a:rPr lang="en-US" altLang="zh-CN" dirty="0"/>
              <a:t>we just acknowledges updates after they have been persisted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517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KVell design – Disk component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store KV pairs fit in the same size range in </a:t>
            </a:r>
            <a:r>
              <a:rPr lang="en-US" altLang="zh-CN" i="1" dirty="0"/>
              <a:t>slab </a:t>
            </a:r>
            <a:r>
              <a:rPr lang="en-US" altLang="zh-CN" dirty="0"/>
              <a:t>files</a:t>
            </a:r>
          </a:p>
          <a:p>
            <a:r>
              <a:rPr lang="en-US" altLang="zh-CN" dirty="0"/>
              <a:t>KVell access slabs in block granularity, 4k in our machine</a:t>
            </a:r>
          </a:p>
          <a:p>
            <a:r>
              <a:rPr lang="en-US" altLang="zh-CN" dirty="0"/>
              <a:t>For KV size&lt;4k, update is done in place</a:t>
            </a:r>
          </a:p>
          <a:p>
            <a:r>
              <a:rPr lang="en-US" altLang="zh-CN" dirty="0"/>
              <a:t>For KV size&gt;4k, we append them to slab and put a tombstone</a:t>
            </a:r>
          </a:p>
          <a:p>
            <a:r>
              <a:rPr lang="en-US" altLang="zh-CN" dirty="0"/>
              <a:t>For KV size change, we write it in new slab and delete it from the old</a:t>
            </a:r>
          </a:p>
          <a:p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5828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KVell design – Disk component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D8B6B3-6883-4867-B34D-8B1B282A6361}"/>
              </a:ext>
            </a:extLst>
          </p:cNvPr>
          <p:cNvSpPr/>
          <p:nvPr/>
        </p:nvSpPr>
        <p:spPr>
          <a:xfrm>
            <a:off x="1014845" y="1631372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F8E1DF0-64F0-46EF-9951-263606E5C4E4}"/>
              </a:ext>
            </a:extLst>
          </p:cNvPr>
          <p:cNvSpPr/>
          <p:nvPr/>
        </p:nvSpPr>
        <p:spPr>
          <a:xfrm>
            <a:off x="1492827" y="1627908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6C7858B-03D2-41AF-A9C8-EA902BA7B318}"/>
              </a:ext>
            </a:extLst>
          </p:cNvPr>
          <p:cNvSpPr/>
          <p:nvPr/>
        </p:nvSpPr>
        <p:spPr>
          <a:xfrm>
            <a:off x="1970809" y="1631372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A1E377F-C9CF-4CC6-A983-3DEA0537BFB7}"/>
              </a:ext>
            </a:extLst>
          </p:cNvPr>
          <p:cNvSpPr/>
          <p:nvPr/>
        </p:nvSpPr>
        <p:spPr>
          <a:xfrm>
            <a:off x="2448791" y="1627908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FA55F58-C484-4C8E-8E54-805D0F23503E}"/>
              </a:ext>
            </a:extLst>
          </p:cNvPr>
          <p:cNvSpPr/>
          <p:nvPr/>
        </p:nvSpPr>
        <p:spPr>
          <a:xfrm>
            <a:off x="2938895" y="1627908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ADDFF3-0CFA-4AAE-B4C3-0CD8435C8258}"/>
              </a:ext>
            </a:extLst>
          </p:cNvPr>
          <p:cNvSpPr/>
          <p:nvPr/>
        </p:nvSpPr>
        <p:spPr>
          <a:xfrm>
            <a:off x="1014845" y="2663414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804FBF-48A5-462D-A1B0-387031C62115}"/>
              </a:ext>
            </a:extLst>
          </p:cNvPr>
          <p:cNvSpPr/>
          <p:nvPr/>
        </p:nvSpPr>
        <p:spPr>
          <a:xfrm>
            <a:off x="1492827" y="2659950"/>
            <a:ext cx="477982" cy="477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7A4E17F-6DC2-4993-BEDF-EE310A138CDB}"/>
              </a:ext>
            </a:extLst>
          </p:cNvPr>
          <p:cNvSpPr/>
          <p:nvPr/>
        </p:nvSpPr>
        <p:spPr>
          <a:xfrm>
            <a:off x="1970809" y="2663414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56E7C63-FC2E-4DB1-AE6B-FCB19F63BBB2}"/>
              </a:ext>
            </a:extLst>
          </p:cNvPr>
          <p:cNvSpPr/>
          <p:nvPr/>
        </p:nvSpPr>
        <p:spPr>
          <a:xfrm>
            <a:off x="2448791" y="2659950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9A67A5F-BCBE-4686-B129-766FEAC2A3EA}"/>
              </a:ext>
            </a:extLst>
          </p:cNvPr>
          <p:cNvSpPr/>
          <p:nvPr/>
        </p:nvSpPr>
        <p:spPr>
          <a:xfrm>
            <a:off x="2926773" y="2659950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EC10BB0-5FA1-4443-90CC-F7197916A414}"/>
              </a:ext>
            </a:extLst>
          </p:cNvPr>
          <p:cNvSpPr/>
          <p:nvPr/>
        </p:nvSpPr>
        <p:spPr>
          <a:xfrm>
            <a:off x="1014845" y="3691992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0EF3302-BF77-45C3-A3D5-7BFA377C5F0B}"/>
              </a:ext>
            </a:extLst>
          </p:cNvPr>
          <p:cNvSpPr/>
          <p:nvPr/>
        </p:nvSpPr>
        <p:spPr>
          <a:xfrm>
            <a:off x="1492827" y="3688528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243F23D-6191-455D-9546-F09C239E041A}"/>
              </a:ext>
            </a:extLst>
          </p:cNvPr>
          <p:cNvSpPr/>
          <p:nvPr/>
        </p:nvSpPr>
        <p:spPr>
          <a:xfrm>
            <a:off x="1970809" y="3691992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31F8BC3-7988-49A0-BC06-CEB17F2C8C1A}"/>
              </a:ext>
            </a:extLst>
          </p:cNvPr>
          <p:cNvSpPr/>
          <p:nvPr/>
        </p:nvSpPr>
        <p:spPr>
          <a:xfrm>
            <a:off x="2448791" y="3688528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AB38DC8-922B-4EE2-8E2C-67AABF9C23F6}"/>
              </a:ext>
            </a:extLst>
          </p:cNvPr>
          <p:cNvSpPr/>
          <p:nvPr/>
        </p:nvSpPr>
        <p:spPr>
          <a:xfrm>
            <a:off x="2926773" y="3688528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DCE03A9-54BD-4BEB-842F-5F54D5A6B0B3}"/>
              </a:ext>
            </a:extLst>
          </p:cNvPr>
          <p:cNvSpPr txBox="1"/>
          <p:nvPr/>
        </p:nvSpPr>
        <p:spPr>
          <a:xfrm>
            <a:off x="3906982" y="1627908"/>
            <a:ext cx="143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item&lt;2k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65B2921-78A9-4738-B6C8-71264E091842}"/>
              </a:ext>
            </a:extLst>
          </p:cNvPr>
          <p:cNvSpPr txBox="1"/>
          <p:nvPr/>
        </p:nvSpPr>
        <p:spPr>
          <a:xfrm>
            <a:off x="3906981" y="2695941"/>
            <a:ext cx="143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item&lt;4k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DE3CC12-2B26-4290-B1A6-EADFC17EF927}"/>
              </a:ext>
            </a:extLst>
          </p:cNvPr>
          <p:cNvSpPr txBox="1"/>
          <p:nvPr/>
        </p:nvSpPr>
        <p:spPr>
          <a:xfrm>
            <a:off x="3906981" y="3688528"/>
            <a:ext cx="143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item&gt;4k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DD5C97C-E5C6-4A08-9C3D-7517286E68BC}"/>
              </a:ext>
            </a:extLst>
          </p:cNvPr>
          <p:cNvSpPr/>
          <p:nvPr/>
        </p:nvSpPr>
        <p:spPr>
          <a:xfrm>
            <a:off x="5857009" y="1627908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F12C54E-F0B5-4EE0-BED3-8871C8258172}"/>
              </a:ext>
            </a:extLst>
          </p:cNvPr>
          <p:cNvCxnSpPr>
            <a:cxnSpLocks/>
            <a:stCxn id="27" idx="3"/>
            <a:endCxn id="30" idx="1"/>
          </p:cNvCxnSpPr>
          <p:nvPr/>
        </p:nvCxnSpPr>
        <p:spPr>
          <a:xfrm flipV="1">
            <a:off x="6334991" y="1865540"/>
            <a:ext cx="860714" cy="1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E1D5470F-BEE0-43CA-8BBF-15C9CBC1B03F}"/>
              </a:ext>
            </a:extLst>
          </p:cNvPr>
          <p:cNvSpPr/>
          <p:nvPr/>
        </p:nvSpPr>
        <p:spPr>
          <a:xfrm>
            <a:off x="7195705" y="1521282"/>
            <a:ext cx="3101686" cy="6885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Timestamp,</a:t>
            </a:r>
            <a:r>
              <a:rPr lang="zh-CN" altLang="en-US" dirty="0"/>
              <a:t> </a:t>
            </a:r>
            <a:r>
              <a:rPr lang="en-US" altLang="zh-CN" dirty="0"/>
              <a:t>size,</a:t>
            </a:r>
            <a:r>
              <a:rPr lang="zh-CN" altLang="en-US" dirty="0"/>
              <a:t> </a:t>
            </a:r>
            <a:r>
              <a:rPr lang="en-US" altLang="zh-CN" dirty="0"/>
              <a:t>key-value</a:t>
            </a:r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B14508E-4858-4BA2-BE26-5BF60B104EC4}"/>
              </a:ext>
            </a:extLst>
          </p:cNvPr>
          <p:cNvSpPr/>
          <p:nvPr/>
        </p:nvSpPr>
        <p:spPr>
          <a:xfrm>
            <a:off x="5857009" y="2660681"/>
            <a:ext cx="477982" cy="477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D82A684B-8471-4493-8F6D-B077BE6AE4D4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 flipV="1">
            <a:off x="6334991" y="2898313"/>
            <a:ext cx="860714" cy="1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42ABB79C-1BB0-48F4-9D19-59FC6571C5CE}"/>
              </a:ext>
            </a:extLst>
          </p:cNvPr>
          <p:cNvSpPr/>
          <p:nvPr/>
        </p:nvSpPr>
        <p:spPr>
          <a:xfrm>
            <a:off x="7195705" y="2554055"/>
            <a:ext cx="3101686" cy="6885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Tombstone+info</a:t>
            </a:r>
            <a:endParaRPr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B87F524-C30B-4C4B-BB5D-72277D62641C}"/>
              </a:ext>
            </a:extLst>
          </p:cNvPr>
          <p:cNvSpPr/>
          <p:nvPr/>
        </p:nvSpPr>
        <p:spPr>
          <a:xfrm>
            <a:off x="5857009" y="3692095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89CA1FBA-B90B-4366-A15E-8C0D0BD12EA9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>
            <a:off x="6334991" y="3931086"/>
            <a:ext cx="860714" cy="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40DEA87A-9C94-4248-BF73-04350E19CDD7}"/>
              </a:ext>
            </a:extLst>
          </p:cNvPr>
          <p:cNvSpPr/>
          <p:nvPr/>
        </p:nvSpPr>
        <p:spPr>
          <a:xfrm>
            <a:off x="7195705" y="3585469"/>
            <a:ext cx="3101686" cy="7095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Timestamp,</a:t>
            </a:r>
            <a:r>
              <a:rPr lang="zh-CN" altLang="en-US" dirty="0"/>
              <a:t> </a:t>
            </a:r>
            <a:r>
              <a:rPr lang="en-US" altLang="zh-CN" dirty="0"/>
              <a:t>size,</a:t>
            </a:r>
            <a:r>
              <a:rPr lang="zh-CN" altLang="en-US" dirty="0"/>
              <a:t> </a:t>
            </a:r>
            <a:r>
              <a:rPr lang="en-US" altLang="zh-CN" dirty="0"/>
              <a:t>key-value(part)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9FEE511-E176-458B-9E9F-4D2B76AAF00B}"/>
              </a:ext>
            </a:extLst>
          </p:cNvPr>
          <p:cNvSpPr/>
          <p:nvPr/>
        </p:nvSpPr>
        <p:spPr>
          <a:xfrm>
            <a:off x="5857009" y="4417608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65937FA3-C3C0-4CDF-8FA1-087BFF0F6D9D}"/>
              </a:ext>
            </a:extLst>
          </p:cNvPr>
          <p:cNvCxnSpPr>
            <a:cxnSpLocks/>
            <a:stCxn id="41" idx="3"/>
            <a:endCxn id="43" idx="1"/>
          </p:cNvCxnSpPr>
          <p:nvPr/>
        </p:nvCxnSpPr>
        <p:spPr>
          <a:xfrm>
            <a:off x="6334991" y="4656599"/>
            <a:ext cx="860714" cy="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4ECB1ED2-5A09-47BF-943A-8E80901FE280}"/>
              </a:ext>
            </a:extLst>
          </p:cNvPr>
          <p:cNvSpPr/>
          <p:nvPr/>
        </p:nvSpPr>
        <p:spPr>
          <a:xfrm>
            <a:off x="7195705" y="4310982"/>
            <a:ext cx="3101686" cy="7095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Timestamp,</a:t>
            </a:r>
            <a:r>
              <a:rPr lang="zh-CN" altLang="en-US" dirty="0"/>
              <a:t> </a:t>
            </a:r>
            <a:r>
              <a:rPr lang="en-US" altLang="zh-CN" dirty="0"/>
              <a:t>size,</a:t>
            </a:r>
            <a:r>
              <a:rPr lang="zh-CN" altLang="en-US" dirty="0"/>
              <a:t> </a:t>
            </a:r>
            <a:r>
              <a:rPr lang="en-US" altLang="zh-CN" dirty="0"/>
              <a:t>key-value(next part)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E4A2A8E-FA82-4B5D-80CB-568D1C0DEDBE}"/>
              </a:ext>
            </a:extLst>
          </p:cNvPr>
          <p:cNvSpPr txBox="1"/>
          <p:nvPr/>
        </p:nvSpPr>
        <p:spPr>
          <a:xfrm>
            <a:off x="1756064" y="536170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Gill Sans MT" panose="020B0502020104020203" pitchFamily="34" charset="0"/>
              </a:rPr>
              <a:t>All information is on disk</a:t>
            </a:r>
            <a:r>
              <a:rPr lang="zh-CN" altLang="en-US" sz="2800" dirty="0">
                <a:latin typeface="Gill Sans MT" panose="020B0502020104020203" pitchFamily="34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98063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Background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Design</a:t>
            </a:r>
          </a:p>
          <a:p>
            <a:r>
              <a:rPr lang="en-US" altLang="zh-CN" dirty="0"/>
              <a:t>Evaluation 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2019/10/23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86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KVell design – Memory component</a:t>
            </a:r>
            <a:endParaRPr lang="zh-CN" altLang="en-US" sz="36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862F2CA-B24D-4353-9E32-40E68C156238}"/>
              </a:ext>
            </a:extLst>
          </p:cNvPr>
          <p:cNvSpPr/>
          <p:nvPr/>
        </p:nvSpPr>
        <p:spPr>
          <a:xfrm>
            <a:off x="727364" y="1828800"/>
            <a:ext cx="10515600" cy="2888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ABCC30-C091-46C2-B5AF-985212E17219}"/>
              </a:ext>
            </a:extLst>
          </p:cNvPr>
          <p:cNvSpPr txBox="1"/>
          <p:nvPr/>
        </p:nvSpPr>
        <p:spPr>
          <a:xfrm>
            <a:off x="4236027" y="5284295"/>
            <a:ext cx="391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Gill Sans MT" panose="020B0502020104020203" pitchFamily="34" charset="0"/>
              </a:rPr>
              <a:t>Worker 1 (A-G range)</a:t>
            </a:r>
            <a:endParaRPr lang="zh-CN" altLang="en-US" sz="2800" dirty="0">
              <a:latin typeface="Gill Sans MT" panose="020B0502020104020203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7D9971E-FC37-42C6-A5B7-E3DF8665665A}"/>
              </a:ext>
            </a:extLst>
          </p:cNvPr>
          <p:cNvSpPr/>
          <p:nvPr/>
        </p:nvSpPr>
        <p:spPr>
          <a:xfrm>
            <a:off x="1808019" y="2026227"/>
            <a:ext cx="443612" cy="384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8F1823D-9155-4DE2-AA80-83C36E6D6BA2}"/>
              </a:ext>
            </a:extLst>
          </p:cNvPr>
          <p:cNvSpPr/>
          <p:nvPr/>
        </p:nvSpPr>
        <p:spPr>
          <a:xfrm>
            <a:off x="1364407" y="2608118"/>
            <a:ext cx="443612" cy="384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58E6B74-5EB5-4773-8992-0E5BB4E53457}"/>
              </a:ext>
            </a:extLst>
          </p:cNvPr>
          <p:cNvSpPr/>
          <p:nvPr/>
        </p:nvSpPr>
        <p:spPr>
          <a:xfrm>
            <a:off x="2251631" y="2608118"/>
            <a:ext cx="443612" cy="384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CD09A5B-2F2B-416C-9D04-6A5141B1D7A7}"/>
              </a:ext>
            </a:extLst>
          </p:cNvPr>
          <p:cNvSpPr/>
          <p:nvPr/>
        </p:nvSpPr>
        <p:spPr>
          <a:xfrm>
            <a:off x="893885" y="3278331"/>
            <a:ext cx="443612" cy="384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099358B-F08E-4051-ACFD-B6B6CD5DF9AB}"/>
              </a:ext>
            </a:extLst>
          </p:cNvPr>
          <p:cNvSpPr/>
          <p:nvPr/>
        </p:nvSpPr>
        <p:spPr>
          <a:xfrm>
            <a:off x="1586213" y="3273136"/>
            <a:ext cx="443612" cy="384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B900D7C-C9FF-47E2-BF8C-8307E5038B98}"/>
              </a:ext>
            </a:extLst>
          </p:cNvPr>
          <p:cNvSpPr/>
          <p:nvPr/>
        </p:nvSpPr>
        <p:spPr>
          <a:xfrm>
            <a:off x="2161977" y="3283526"/>
            <a:ext cx="443612" cy="384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7CB3CD3-FFE4-4179-84C9-B790A3672FAF}"/>
              </a:ext>
            </a:extLst>
          </p:cNvPr>
          <p:cNvSpPr/>
          <p:nvPr/>
        </p:nvSpPr>
        <p:spPr>
          <a:xfrm>
            <a:off x="2772110" y="3314699"/>
            <a:ext cx="443612" cy="384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8DEF9CB-D89E-411C-9DC5-E3CC82ABE099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flipH="1">
            <a:off x="1586213" y="2410691"/>
            <a:ext cx="443612" cy="197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101E7CD-9229-467A-8416-C5420C11199C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029825" y="2410691"/>
            <a:ext cx="443612" cy="197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052EAD40-9EB4-4794-9C0D-3D4A02273E59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1177304" y="2992582"/>
            <a:ext cx="408909" cy="280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6C9773D-533F-454E-B65A-DAA9CB783F05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1586213" y="2992582"/>
            <a:ext cx="221806" cy="28055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" name="直接连接符 1024">
            <a:extLst>
              <a:ext uri="{FF2B5EF4-FFF2-40B4-BE49-F238E27FC236}">
                <a16:creationId xmlns:a16="http://schemas.microsoft.com/office/drawing/2014/main" id="{C00EBAC4-9EAD-4AC9-A474-00AC885AB4FB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383783" y="2992582"/>
            <a:ext cx="89654" cy="28055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89EF24C-3453-4624-980F-F8E8D072E186}"/>
              </a:ext>
            </a:extLst>
          </p:cNvPr>
          <p:cNvCxnSpPr>
            <a:cxnSpLocks/>
            <a:stCxn id="17" idx="2"/>
            <a:endCxn id="21" idx="0"/>
          </p:cNvCxnSpPr>
          <p:nvPr/>
        </p:nvCxnSpPr>
        <p:spPr>
          <a:xfrm>
            <a:off x="2473437" y="2992582"/>
            <a:ext cx="520479" cy="322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文本框 1031">
            <a:extLst>
              <a:ext uri="{FF2B5EF4-FFF2-40B4-BE49-F238E27FC236}">
                <a16:creationId xmlns:a16="http://schemas.microsoft.com/office/drawing/2014/main" id="{404555A0-E131-47AC-85AA-13C7F06BF18C}"/>
              </a:ext>
            </a:extLst>
          </p:cNvPr>
          <p:cNvSpPr txBox="1"/>
          <p:nvPr/>
        </p:nvSpPr>
        <p:spPr>
          <a:xfrm>
            <a:off x="1541453" y="3938154"/>
            <a:ext cx="153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B-tree</a:t>
            </a:r>
            <a:endParaRPr lang="zh-CN" altLang="en-US" sz="2400" b="1" dirty="0"/>
          </a:p>
        </p:txBody>
      </p:sp>
      <p:sp>
        <p:nvSpPr>
          <p:cNvPr id="1033" name="矩形 1032">
            <a:extLst>
              <a:ext uri="{FF2B5EF4-FFF2-40B4-BE49-F238E27FC236}">
                <a16:creationId xmlns:a16="http://schemas.microsoft.com/office/drawing/2014/main" id="{0A752FA6-05DC-4AED-81F0-13D0248675B7}"/>
              </a:ext>
            </a:extLst>
          </p:cNvPr>
          <p:cNvSpPr/>
          <p:nvPr/>
        </p:nvSpPr>
        <p:spPr>
          <a:xfrm>
            <a:off x="4137183" y="2186653"/>
            <a:ext cx="7620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5185498-08FD-4CEB-8CC9-30B7E671A246}"/>
              </a:ext>
            </a:extLst>
          </p:cNvPr>
          <p:cNvSpPr/>
          <p:nvPr/>
        </p:nvSpPr>
        <p:spPr>
          <a:xfrm>
            <a:off x="4906779" y="2186653"/>
            <a:ext cx="7620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F66CB34-A10D-4076-A337-F16AEE8FD460}"/>
              </a:ext>
            </a:extLst>
          </p:cNvPr>
          <p:cNvSpPr/>
          <p:nvPr/>
        </p:nvSpPr>
        <p:spPr>
          <a:xfrm>
            <a:off x="4144779" y="2938141"/>
            <a:ext cx="7620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84192C5-45CC-42FA-8ADD-5EFD7F1FBA8D}"/>
              </a:ext>
            </a:extLst>
          </p:cNvPr>
          <p:cNvSpPr/>
          <p:nvPr/>
        </p:nvSpPr>
        <p:spPr>
          <a:xfrm>
            <a:off x="4899183" y="2938141"/>
            <a:ext cx="7620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文本框 1033">
            <a:extLst>
              <a:ext uri="{FF2B5EF4-FFF2-40B4-BE49-F238E27FC236}">
                <a16:creationId xmlns:a16="http://schemas.microsoft.com/office/drawing/2014/main" id="{0FF4D49B-ABF7-4F68-B6A8-E6426A489D4D}"/>
              </a:ext>
            </a:extLst>
          </p:cNvPr>
          <p:cNvSpPr txBox="1"/>
          <p:nvPr/>
        </p:nvSpPr>
        <p:spPr>
          <a:xfrm>
            <a:off x="3988178" y="3938154"/>
            <a:ext cx="1822010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2400" b="1" dirty="0"/>
              <a:t>Page cache</a:t>
            </a:r>
            <a:endParaRPr lang="zh-CN" altLang="en-US" sz="2400" b="1" dirty="0"/>
          </a:p>
        </p:txBody>
      </p:sp>
      <p:sp>
        <p:nvSpPr>
          <p:cNvPr id="1035" name="矩形 1034">
            <a:extLst>
              <a:ext uri="{FF2B5EF4-FFF2-40B4-BE49-F238E27FC236}">
                <a16:creationId xmlns:a16="http://schemas.microsoft.com/office/drawing/2014/main" id="{D650B694-55D9-4376-95E9-5F637DBFEFDF}"/>
              </a:ext>
            </a:extLst>
          </p:cNvPr>
          <p:cNvSpPr/>
          <p:nvPr/>
        </p:nvSpPr>
        <p:spPr>
          <a:xfrm>
            <a:off x="6981713" y="2608118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59918B8-7DC9-4873-B501-5994DEC8725C}"/>
              </a:ext>
            </a:extLst>
          </p:cNvPr>
          <p:cNvSpPr/>
          <p:nvPr/>
        </p:nvSpPr>
        <p:spPr>
          <a:xfrm>
            <a:off x="7325958" y="2608118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AFFB3C3-FD06-4B12-A5C6-994F8B88EAE8}"/>
              </a:ext>
            </a:extLst>
          </p:cNvPr>
          <p:cNvSpPr/>
          <p:nvPr/>
        </p:nvSpPr>
        <p:spPr>
          <a:xfrm>
            <a:off x="7670203" y="2608118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39C672E-0040-49D4-8186-ADEE49AD6A55}"/>
              </a:ext>
            </a:extLst>
          </p:cNvPr>
          <p:cNvSpPr/>
          <p:nvPr/>
        </p:nvSpPr>
        <p:spPr>
          <a:xfrm>
            <a:off x="8017970" y="2598418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AE24B7D-6456-4926-B41D-E04BE353D2B5}"/>
              </a:ext>
            </a:extLst>
          </p:cNvPr>
          <p:cNvSpPr/>
          <p:nvPr/>
        </p:nvSpPr>
        <p:spPr>
          <a:xfrm>
            <a:off x="8373114" y="2604408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6B09FEB-8010-4E1A-AE35-DB115D05930F}"/>
              </a:ext>
            </a:extLst>
          </p:cNvPr>
          <p:cNvSpPr/>
          <p:nvPr/>
        </p:nvSpPr>
        <p:spPr>
          <a:xfrm>
            <a:off x="8705593" y="2604408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FC61575-9493-49B0-B76D-54779F9BCCBE}"/>
              </a:ext>
            </a:extLst>
          </p:cNvPr>
          <p:cNvSpPr/>
          <p:nvPr/>
        </p:nvSpPr>
        <p:spPr>
          <a:xfrm>
            <a:off x="9038072" y="2593896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2D41F43E-5317-45D1-A3FE-BC99B2753654}"/>
              </a:ext>
            </a:extLst>
          </p:cNvPr>
          <p:cNvSpPr/>
          <p:nvPr/>
        </p:nvSpPr>
        <p:spPr>
          <a:xfrm>
            <a:off x="9382317" y="2593896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文本框 1035">
            <a:extLst>
              <a:ext uri="{FF2B5EF4-FFF2-40B4-BE49-F238E27FC236}">
                <a16:creationId xmlns:a16="http://schemas.microsoft.com/office/drawing/2014/main" id="{E6156595-F1FF-47BD-AB7C-1AC61C735466}"/>
              </a:ext>
            </a:extLst>
          </p:cNvPr>
          <p:cNvSpPr txBox="1"/>
          <p:nvPr/>
        </p:nvSpPr>
        <p:spPr>
          <a:xfrm>
            <a:off x="7509933" y="3944264"/>
            <a:ext cx="2070606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altLang="zh-CN" sz="2400" b="1" dirty="0"/>
              <a:t>Free list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6806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KVell design – Memory component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memory B-tree use key as index, store KV pair’s disk location</a:t>
            </a:r>
          </a:p>
          <a:p>
            <a:r>
              <a:rPr lang="en-US" dirty="0"/>
              <a:t>We use key but not hash(key) as index for scan</a:t>
            </a:r>
          </a:p>
          <a:p>
            <a:r>
              <a:rPr lang="en-US" dirty="0"/>
              <a:t>In </a:t>
            </a:r>
            <a:r>
              <a:rPr lang="en-US" altLang="zh-CN" dirty="0"/>
              <a:t>average,</a:t>
            </a:r>
            <a:r>
              <a:rPr lang="zh-CN" altLang="en-US" dirty="0"/>
              <a:t> </a:t>
            </a:r>
            <a:r>
              <a:rPr lang="en-US" altLang="zh-CN" dirty="0"/>
              <a:t>an item need 19B to</a:t>
            </a:r>
            <a:r>
              <a:rPr lang="zh-CN" altLang="en-US" dirty="0"/>
              <a:t> </a:t>
            </a:r>
            <a:r>
              <a:rPr lang="en-US" altLang="zh-CN" dirty="0"/>
              <a:t>store,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100GB</a:t>
            </a:r>
            <a:r>
              <a:rPr lang="zh-CN" altLang="en-US" dirty="0"/>
              <a:t> </a:t>
            </a:r>
            <a:r>
              <a:rPr lang="en-US" altLang="zh-CN" dirty="0"/>
              <a:t>database</a:t>
            </a:r>
            <a:r>
              <a:rPr lang="zh-CN" altLang="en-US" dirty="0"/>
              <a:t> </a:t>
            </a:r>
            <a:r>
              <a:rPr lang="en-US" altLang="zh-CN" dirty="0"/>
              <a:t>with 1KB KV pair need 1.7GB memory</a:t>
            </a:r>
          </a:p>
          <a:p>
            <a:r>
              <a:rPr lang="en-US" dirty="0"/>
              <a:t>We also support flushing this tree to disk, but not suggest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4027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KVell design – Memory component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Freelist</a:t>
            </a:r>
            <a:r>
              <a:rPr lang="en-US" altLang="zh-CN" dirty="0"/>
              <a:t> is used to recycle those tombstones and provide enough blocks for an IO batch</a:t>
            </a:r>
          </a:p>
          <a:p>
            <a:r>
              <a:rPr lang="en-US" altLang="zh-CN" dirty="0"/>
              <a:t>Each worker has</a:t>
            </a:r>
            <a:r>
              <a:rPr lang="zh-CN" altLang="en-US" dirty="0"/>
              <a:t> </a:t>
            </a:r>
            <a:r>
              <a:rPr lang="en-US" altLang="zh-CN" dirty="0"/>
              <a:t>a </a:t>
            </a:r>
            <a:r>
              <a:rPr lang="en-US" altLang="zh-CN" dirty="0" err="1"/>
              <a:t>freelist</a:t>
            </a:r>
            <a:r>
              <a:rPr lang="en-US" altLang="zh-CN" dirty="0"/>
              <a:t> with a constant length(64</a:t>
            </a:r>
            <a:r>
              <a:rPr lang="zh-CN" altLang="en-US" dirty="0"/>
              <a:t> </a:t>
            </a:r>
            <a:r>
              <a:rPr lang="en-US" altLang="zh-CN" dirty="0"/>
              <a:t>in our config)</a:t>
            </a:r>
          </a:p>
          <a:p>
            <a:r>
              <a:rPr lang="en-US" altLang="zh-CN" dirty="0" err="1"/>
              <a:t>Freelist</a:t>
            </a:r>
            <a:r>
              <a:rPr lang="en-US" altLang="zh-CN" dirty="0"/>
              <a:t> works as a queue, every block need to be pushed into it</a:t>
            </a:r>
          </a:p>
          <a:p>
            <a:r>
              <a:rPr lang="en-US" altLang="zh-CN" dirty="0"/>
              <a:t>When </a:t>
            </a:r>
            <a:r>
              <a:rPr lang="en-US" altLang="zh-CN" dirty="0" err="1"/>
              <a:t>freelist</a:t>
            </a:r>
            <a:r>
              <a:rPr lang="en-US" altLang="zh-CN" dirty="0"/>
              <a:t> is full, it pops the 1</a:t>
            </a:r>
            <a:r>
              <a:rPr lang="en-US" altLang="zh-CN" baseline="30000" dirty="0"/>
              <a:t>st</a:t>
            </a:r>
            <a:r>
              <a:rPr lang="en-US" altLang="zh-CN" dirty="0"/>
              <a:t> block, push the new block, and write the 1</a:t>
            </a:r>
            <a:r>
              <a:rPr lang="en-US" altLang="zh-CN" baseline="30000" dirty="0"/>
              <a:t>st</a:t>
            </a:r>
            <a:r>
              <a:rPr lang="en-US" altLang="zh-CN" dirty="0"/>
              <a:t> block’s index in new block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3B5E704-FFFF-4531-8274-F0F35371C9D8}"/>
              </a:ext>
            </a:extLst>
          </p:cNvPr>
          <p:cNvSpPr/>
          <p:nvPr/>
        </p:nvSpPr>
        <p:spPr>
          <a:xfrm>
            <a:off x="1149061" y="4208926"/>
            <a:ext cx="477982" cy="477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D557BBB-9983-48A0-918C-1388368EC8DE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1627043" y="4446558"/>
            <a:ext cx="860714" cy="1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728A054-F4C4-4F6F-BB4B-6DFBC6642A02}"/>
              </a:ext>
            </a:extLst>
          </p:cNvPr>
          <p:cNvSpPr/>
          <p:nvPr/>
        </p:nvSpPr>
        <p:spPr>
          <a:xfrm>
            <a:off x="2487757" y="4102300"/>
            <a:ext cx="3101686" cy="6885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Tombstone+info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7543B4E-26B3-4EAB-924C-761E384BDE5C}"/>
              </a:ext>
            </a:extLst>
          </p:cNvPr>
          <p:cNvSpPr txBox="1"/>
          <p:nvPr/>
        </p:nvSpPr>
        <p:spPr>
          <a:xfrm>
            <a:off x="1533525" y="5068390"/>
            <a:ext cx="32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Gill Sans MT" panose="020B0502020104020203" pitchFamily="34" charset="0"/>
              </a:rPr>
              <a:t>This info stores another free block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DF75646-4AAE-4AFB-930A-22A78230BE7E}"/>
              </a:ext>
            </a:extLst>
          </p:cNvPr>
          <p:cNvSpPr/>
          <p:nvPr/>
        </p:nvSpPr>
        <p:spPr>
          <a:xfrm>
            <a:off x="6959394" y="4223148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59AD28B-D20E-4BB4-BB6B-2F832A29CCFA}"/>
              </a:ext>
            </a:extLst>
          </p:cNvPr>
          <p:cNvSpPr/>
          <p:nvPr/>
        </p:nvSpPr>
        <p:spPr>
          <a:xfrm>
            <a:off x="7303639" y="4223148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74A2CE4-E483-4A80-9105-623AB7C659F4}"/>
              </a:ext>
            </a:extLst>
          </p:cNvPr>
          <p:cNvSpPr/>
          <p:nvPr/>
        </p:nvSpPr>
        <p:spPr>
          <a:xfrm>
            <a:off x="7647884" y="4223148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C51D95A-3145-452A-AC68-574301B780F6}"/>
              </a:ext>
            </a:extLst>
          </p:cNvPr>
          <p:cNvSpPr/>
          <p:nvPr/>
        </p:nvSpPr>
        <p:spPr>
          <a:xfrm>
            <a:off x="7995651" y="4213448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0AD9EB0-0D25-447A-BF7C-A3DDD048E11B}"/>
              </a:ext>
            </a:extLst>
          </p:cNvPr>
          <p:cNvSpPr/>
          <p:nvPr/>
        </p:nvSpPr>
        <p:spPr>
          <a:xfrm>
            <a:off x="8350795" y="4219438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D906766-A15E-4E4B-A800-D5DEE4ACAADF}"/>
              </a:ext>
            </a:extLst>
          </p:cNvPr>
          <p:cNvSpPr/>
          <p:nvPr/>
        </p:nvSpPr>
        <p:spPr>
          <a:xfrm>
            <a:off x="8683274" y="4219438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DC0E747-EBF4-4798-8973-B0CDCFE5F1B8}"/>
              </a:ext>
            </a:extLst>
          </p:cNvPr>
          <p:cNvSpPr/>
          <p:nvPr/>
        </p:nvSpPr>
        <p:spPr>
          <a:xfrm>
            <a:off x="9015753" y="4208926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ABEA33C-E3FC-49DB-892F-D1C94F93EBF8}"/>
              </a:ext>
            </a:extLst>
          </p:cNvPr>
          <p:cNvSpPr/>
          <p:nvPr/>
        </p:nvSpPr>
        <p:spPr>
          <a:xfrm>
            <a:off x="9359998" y="4208926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93E5959-F3FC-469C-92CF-FE1352B84767}"/>
              </a:ext>
            </a:extLst>
          </p:cNvPr>
          <p:cNvSpPr/>
          <p:nvPr/>
        </p:nvSpPr>
        <p:spPr>
          <a:xfrm>
            <a:off x="9359997" y="5068390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615DA7A-68AB-4C1A-8BA4-A533485D0945}"/>
              </a:ext>
            </a:extLst>
          </p:cNvPr>
          <p:cNvSpPr/>
          <p:nvPr/>
        </p:nvSpPr>
        <p:spPr>
          <a:xfrm>
            <a:off x="9015752" y="5068389"/>
            <a:ext cx="344245" cy="3442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1A2D3464-2FA3-4051-B60B-EDC1768FA5C2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9532120" y="4553171"/>
            <a:ext cx="1" cy="515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9783993-7235-4AF8-AC78-77AC0ED6BCA2}"/>
              </a:ext>
            </a:extLst>
          </p:cNvPr>
          <p:cNvCxnSpPr>
            <a:cxnSpLocks/>
            <a:stCxn id="17" idx="2"/>
            <a:endCxn id="21" idx="0"/>
          </p:cNvCxnSpPr>
          <p:nvPr/>
        </p:nvCxnSpPr>
        <p:spPr>
          <a:xfrm flipH="1">
            <a:off x="9187875" y="4553171"/>
            <a:ext cx="1" cy="5152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86CC7C6B-9AF1-406D-8195-EACAAECFE52F}"/>
              </a:ext>
            </a:extLst>
          </p:cNvPr>
          <p:cNvSpPr txBox="1"/>
          <p:nvPr/>
        </p:nvSpPr>
        <p:spPr>
          <a:xfrm>
            <a:off x="6959394" y="3948545"/>
            <a:ext cx="27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C7FAAB0-1988-4B27-BD00-3DD88EB2EBD6}"/>
              </a:ext>
            </a:extLst>
          </p:cNvPr>
          <p:cNvSpPr txBox="1"/>
          <p:nvPr/>
        </p:nvSpPr>
        <p:spPr>
          <a:xfrm>
            <a:off x="9322569" y="3827051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66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A6A30B3-B481-4866-A89F-EF7EFDAAE01E}"/>
              </a:ext>
            </a:extLst>
          </p:cNvPr>
          <p:cNvSpPr txBox="1"/>
          <p:nvPr/>
        </p:nvSpPr>
        <p:spPr>
          <a:xfrm>
            <a:off x="8996398" y="3834338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65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4EC760B-EC71-4C2D-B07E-1F1DB8CABC32}"/>
              </a:ext>
            </a:extLst>
          </p:cNvPr>
          <p:cNvSpPr txBox="1"/>
          <p:nvPr/>
        </p:nvSpPr>
        <p:spPr>
          <a:xfrm>
            <a:off x="9042015" y="5520242"/>
            <a:ext cx="28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BE5BDF7-6C0B-4DAB-B6D9-18B338CA63CD}"/>
              </a:ext>
            </a:extLst>
          </p:cNvPr>
          <p:cNvSpPr txBox="1"/>
          <p:nvPr/>
        </p:nvSpPr>
        <p:spPr>
          <a:xfrm>
            <a:off x="9391842" y="5520242"/>
            <a:ext cx="28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6352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KVell design – Client interface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Set(k, v)</a:t>
            </a:r>
          </a:p>
          <a:p>
            <a:pPr lvl="1"/>
            <a:r>
              <a:rPr lang="en-US" altLang="zh-CN" dirty="0"/>
              <a:t>Insert in worker’s B-tree</a:t>
            </a:r>
          </a:p>
          <a:p>
            <a:pPr lvl="1"/>
            <a:r>
              <a:rPr lang="en-US" altLang="zh-CN" dirty="0"/>
              <a:t>Write in page cache</a:t>
            </a:r>
          </a:p>
          <a:p>
            <a:pPr lvl="1"/>
            <a:r>
              <a:rPr lang="en-US" altLang="zh-CN" dirty="0"/>
              <a:t>Flush cache</a:t>
            </a:r>
          </a:p>
          <a:p>
            <a:r>
              <a:rPr lang="en-US" altLang="zh-CN" dirty="0"/>
              <a:t>Get(k)</a:t>
            </a:r>
          </a:p>
          <a:p>
            <a:pPr lvl="1"/>
            <a:r>
              <a:rPr lang="en-US" altLang="zh-CN" dirty="0"/>
              <a:t>Search worker’s B-tree</a:t>
            </a:r>
          </a:p>
          <a:p>
            <a:pPr lvl="1"/>
            <a:r>
              <a:rPr lang="en-US" altLang="zh-CN" dirty="0"/>
              <a:t>Read from cache or disk</a:t>
            </a:r>
          </a:p>
          <a:p>
            <a:r>
              <a:rPr lang="en-US" altLang="zh-CN" dirty="0"/>
              <a:t>Scan(k1, k2)</a:t>
            </a:r>
          </a:p>
          <a:p>
            <a:pPr lvl="1"/>
            <a:r>
              <a:rPr lang="en-US" dirty="0"/>
              <a:t>Need a master thread to search on all workers</a:t>
            </a:r>
          </a:p>
          <a:p>
            <a:pPr lvl="1"/>
            <a:r>
              <a:rPr lang="en-US" dirty="0"/>
              <a:t>Merge results from workers</a:t>
            </a:r>
          </a:p>
          <a:p>
            <a:pPr lvl="1"/>
            <a:r>
              <a:rPr lang="en-US" dirty="0"/>
              <a:t>Read disk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0624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KVell design – Recovery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</a:t>
            </a:r>
            <a:r>
              <a:rPr lang="en-US" altLang="zh-CN" dirty="0" err="1"/>
              <a:t>failurefree</a:t>
            </a:r>
            <a:r>
              <a:rPr lang="en-US" altLang="zh-CN" dirty="0"/>
              <a:t> situation</a:t>
            </a:r>
          </a:p>
          <a:p>
            <a:r>
              <a:rPr lang="en-US" dirty="0"/>
              <a:t>Once crash, scan all slabs and rebuild in-mem B-tree</a:t>
            </a:r>
          </a:p>
          <a:p>
            <a:r>
              <a:rPr lang="en-US" dirty="0"/>
              <a:t>Slow but safe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0A79FE-41D2-4BCC-AA18-26C606E88138}"/>
              </a:ext>
            </a:extLst>
          </p:cNvPr>
          <p:cNvSpPr/>
          <p:nvPr/>
        </p:nvSpPr>
        <p:spPr>
          <a:xfrm>
            <a:off x="7322126" y="2701636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975FC6-AE38-4C9F-BCC8-BB5055715172}"/>
              </a:ext>
            </a:extLst>
          </p:cNvPr>
          <p:cNvSpPr/>
          <p:nvPr/>
        </p:nvSpPr>
        <p:spPr>
          <a:xfrm>
            <a:off x="7800108" y="2698172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E7F986A-BA56-491A-A0C8-529031B19AC3}"/>
              </a:ext>
            </a:extLst>
          </p:cNvPr>
          <p:cNvSpPr/>
          <p:nvPr/>
        </p:nvSpPr>
        <p:spPr>
          <a:xfrm>
            <a:off x="8278090" y="2701636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534525-BDF0-4798-B3C0-8C32A4194C70}"/>
              </a:ext>
            </a:extLst>
          </p:cNvPr>
          <p:cNvSpPr/>
          <p:nvPr/>
        </p:nvSpPr>
        <p:spPr>
          <a:xfrm>
            <a:off x="8756072" y="2698172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31B39AC-B3BA-4B8C-8E72-094B82F04DB5}"/>
              </a:ext>
            </a:extLst>
          </p:cNvPr>
          <p:cNvSpPr/>
          <p:nvPr/>
        </p:nvSpPr>
        <p:spPr>
          <a:xfrm>
            <a:off x="9246176" y="2698172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DECC077-7067-4D77-ADA0-6F040E01C016}"/>
              </a:ext>
            </a:extLst>
          </p:cNvPr>
          <p:cNvSpPr/>
          <p:nvPr/>
        </p:nvSpPr>
        <p:spPr>
          <a:xfrm>
            <a:off x="7322126" y="3733678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57F1F4-8830-4067-B3D3-207F2283F041}"/>
              </a:ext>
            </a:extLst>
          </p:cNvPr>
          <p:cNvSpPr/>
          <p:nvPr/>
        </p:nvSpPr>
        <p:spPr>
          <a:xfrm>
            <a:off x="7800108" y="3730214"/>
            <a:ext cx="477982" cy="477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6DD5FF8-1BCB-4671-89EC-3D9C584AC760}"/>
              </a:ext>
            </a:extLst>
          </p:cNvPr>
          <p:cNvSpPr/>
          <p:nvPr/>
        </p:nvSpPr>
        <p:spPr>
          <a:xfrm>
            <a:off x="8278090" y="3733678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94A0CF-3FAD-4FA3-A239-8DDC81FE35F5}"/>
              </a:ext>
            </a:extLst>
          </p:cNvPr>
          <p:cNvSpPr/>
          <p:nvPr/>
        </p:nvSpPr>
        <p:spPr>
          <a:xfrm>
            <a:off x="8756072" y="3730214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93FB39D-A2D5-4AD0-845F-0416376128B4}"/>
              </a:ext>
            </a:extLst>
          </p:cNvPr>
          <p:cNvSpPr/>
          <p:nvPr/>
        </p:nvSpPr>
        <p:spPr>
          <a:xfrm>
            <a:off x="9234054" y="3730214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7EFD3E6-8F4C-4CEA-93E7-BB97408CAE39}"/>
              </a:ext>
            </a:extLst>
          </p:cNvPr>
          <p:cNvSpPr/>
          <p:nvPr/>
        </p:nvSpPr>
        <p:spPr>
          <a:xfrm>
            <a:off x="7322126" y="4762256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AD6FACB-2B43-43A2-9AC4-D138824D27B6}"/>
              </a:ext>
            </a:extLst>
          </p:cNvPr>
          <p:cNvSpPr/>
          <p:nvPr/>
        </p:nvSpPr>
        <p:spPr>
          <a:xfrm>
            <a:off x="7800108" y="4758792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66EB4C8-55E9-434A-8616-D1C41AC662D8}"/>
              </a:ext>
            </a:extLst>
          </p:cNvPr>
          <p:cNvSpPr/>
          <p:nvPr/>
        </p:nvSpPr>
        <p:spPr>
          <a:xfrm>
            <a:off x="8278090" y="4762256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35B2D45-7C04-4ACB-BFB3-577CEE08EEE2}"/>
              </a:ext>
            </a:extLst>
          </p:cNvPr>
          <p:cNvSpPr/>
          <p:nvPr/>
        </p:nvSpPr>
        <p:spPr>
          <a:xfrm>
            <a:off x="8756072" y="4758792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98BD63B-145C-4E90-8D51-01E461DC0089}"/>
              </a:ext>
            </a:extLst>
          </p:cNvPr>
          <p:cNvSpPr/>
          <p:nvPr/>
        </p:nvSpPr>
        <p:spPr>
          <a:xfrm>
            <a:off x="9234054" y="4758792"/>
            <a:ext cx="477982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A6AF6-1F35-403B-8A57-2C7C7F4C0CFA}"/>
              </a:ext>
            </a:extLst>
          </p:cNvPr>
          <p:cNvSpPr txBox="1"/>
          <p:nvPr/>
        </p:nvSpPr>
        <p:spPr>
          <a:xfrm>
            <a:off x="1638300" y="5481827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Gill Sans MT" panose="020B0502020104020203" pitchFamily="34" charset="0"/>
              </a:rPr>
              <a:t>All information is on disk</a:t>
            </a:r>
            <a:r>
              <a:rPr lang="zh-CN" altLang="en-US" sz="2800" dirty="0">
                <a:latin typeface="Gill Sans MT" panose="020B0502020104020203" pitchFamily="34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026742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KVell design scope 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About 128B~4KB KV pair, not for small KV pairs</a:t>
            </a:r>
          </a:p>
          <a:p>
            <a:r>
              <a:rPr lang="en-US" dirty="0"/>
              <a:t>Work on Optane SSD</a:t>
            </a:r>
          </a:p>
          <a:p>
            <a:r>
              <a:rPr lang="en-US" dirty="0"/>
              <a:t>System have a sizable memory</a:t>
            </a:r>
          </a:p>
          <a:p>
            <a:r>
              <a:rPr lang="en-US" dirty="0"/>
              <a:t>Not much scan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7973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Design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Evaluation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2019/10/23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731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Experimental setting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Config as before</a:t>
            </a:r>
          </a:p>
          <a:p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049FE11-4D56-4E35-84E7-677FAA35F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50930"/>
              </p:ext>
            </p:extLst>
          </p:nvPr>
        </p:nvGraphicFramePr>
        <p:xfrm>
          <a:off x="921328" y="1672936"/>
          <a:ext cx="9626600" cy="5232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5320">
                  <a:extLst>
                    <a:ext uri="{9D8B030D-6E8A-4147-A177-3AD203B41FA5}">
                      <a16:colId xmlns:a16="http://schemas.microsoft.com/office/drawing/2014/main" val="3010547970"/>
                    </a:ext>
                  </a:extLst>
                </a:gridCol>
                <a:gridCol w="1925320">
                  <a:extLst>
                    <a:ext uri="{9D8B030D-6E8A-4147-A177-3AD203B41FA5}">
                      <a16:colId xmlns:a16="http://schemas.microsoft.com/office/drawing/2014/main" val="1403816908"/>
                    </a:ext>
                  </a:extLst>
                </a:gridCol>
                <a:gridCol w="1925320">
                  <a:extLst>
                    <a:ext uri="{9D8B030D-6E8A-4147-A177-3AD203B41FA5}">
                      <a16:colId xmlns:a16="http://schemas.microsoft.com/office/drawing/2014/main" val="2775847585"/>
                    </a:ext>
                  </a:extLst>
                </a:gridCol>
                <a:gridCol w="1891211">
                  <a:extLst>
                    <a:ext uri="{9D8B030D-6E8A-4147-A177-3AD203B41FA5}">
                      <a16:colId xmlns:a16="http://schemas.microsoft.com/office/drawing/2014/main" val="3540055493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1150201835"/>
                    </a:ext>
                  </a:extLst>
                </a:gridCol>
              </a:tblGrid>
              <a:tr h="5693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+mn-ea"/>
                          <a:ea typeface="+mn-ea"/>
                        </a:rPr>
                        <a:t> Config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ea"/>
                          <a:ea typeface="+mn-ea"/>
                        </a:rPr>
                        <a:t>CPU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ea"/>
                          <a:ea typeface="+mn-ea"/>
                        </a:rPr>
                        <a:t>MEM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ea"/>
                          <a:ea typeface="+mn-ea"/>
                        </a:rPr>
                        <a:t>SSD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ea"/>
                          <a:ea typeface="+mn-ea"/>
                        </a:rPr>
                        <a:t>Year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66613297"/>
                  </a:ext>
                </a:extLst>
              </a:tr>
              <a:tr h="11765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SSD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32core 2.4GHz Intel Xeon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128GB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480GB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Intel DC S3500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2013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74347342"/>
                  </a:ext>
                </a:extLst>
              </a:tr>
              <a:tr h="19005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Amazon-8NVMe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72cores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2.3GHz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AWS i3.metal instance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488GB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8*1.9TB </a:t>
                      </a:r>
                      <a:r>
                        <a:rPr lang="en-US" altLang="zh-CN" sz="24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NVMe</a:t>
                      </a:r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SSD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58730629"/>
                  </a:ext>
                </a:extLst>
              </a:tr>
              <a:tr h="15385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Optane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4core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4.2GHz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Intel i7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60GB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480GB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Intel Optane 905P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2018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521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783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6C772C-74CE-464A-ADDF-E2BCAD4D2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21" y="2566555"/>
            <a:ext cx="7409733" cy="3610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Experimental setting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Rivals: </a:t>
            </a:r>
            <a:r>
              <a:rPr lang="en-US" altLang="zh-CN" dirty="0" err="1"/>
              <a:t>RocksDB</a:t>
            </a:r>
            <a:r>
              <a:rPr lang="en-US" altLang="zh-CN" dirty="0"/>
              <a:t>, </a:t>
            </a:r>
            <a:r>
              <a:rPr lang="en-US" altLang="zh-CN" dirty="0" err="1"/>
              <a:t>PebblesDB</a:t>
            </a:r>
            <a:r>
              <a:rPr lang="en-US" altLang="zh-CN" dirty="0"/>
              <a:t>, </a:t>
            </a:r>
            <a:r>
              <a:rPr lang="en-US" altLang="zh-CN" dirty="0" err="1"/>
              <a:t>TokuMX</a:t>
            </a:r>
            <a:r>
              <a:rPr lang="en-US" altLang="zh-CN" dirty="0"/>
              <a:t>, </a:t>
            </a:r>
            <a:r>
              <a:rPr lang="en-US" altLang="zh-CN" dirty="0" err="1"/>
              <a:t>WiredTiger</a:t>
            </a:r>
            <a:endParaRPr lang="en-US" altLang="zh-CN" dirty="0"/>
          </a:p>
          <a:p>
            <a:r>
              <a:rPr lang="en-US" dirty="0"/>
              <a:t>YCSB settings:</a:t>
            </a:r>
          </a:p>
          <a:p>
            <a:pPr lvl="1"/>
            <a:r>
              <a:rPr lang="en-US" dirty="0"/>
              <a:t>KV pair size:1KB</a:t>
            </a:r>
          </a:p>
          <a:p>
            <a:pPr lvl="1"/>
            <a:r>
              <a:rPr lang="en-US" dirty="0"/>
              <a:t>Numbers: 100M</a:t>
            </a:r>
          </a:p>
          <a:p>
            <a:pPr lvl="1"/>
            <a:r>
              <a:rPr lang="en-US" dirty="0"/>
              <a:t>Total size: 100GB</a:t>
            </a:r>
          </a:p>
          <a:p>
            <a:r>
              <a:rPr lang="en-US" dirty="0"/>
              <a:t>Memory setting: </a:t>
            </a:r>
            <a:r>
              <a:rPr lang="en-US" altLang="zh-CN" dirty="0"/>
              <a:t>available </a:t>
            </a:r>
          </a:p>
          <a:p>
            <a:pPr marL="0" indent="0">
              <a:buNone/>
            </a:pPr>
            <a:r>
              <a:rPr lang="en-US" altLang="zh-CN" dirty="0"/>
              <a:t>	memory&lt;1/3 total size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8558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5988C1D-DB36-43CE-AB82-9F8C4A2D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00" y="1030608"/>
            <a:ext cx="8258609" cy="543859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Experiment results - Throughput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3200400" cy="4963126"/>
          </a:xfrm>
        </p:spPr>
        <p:txBody>
          <a:bodyPr/>
          <a:lstStyle/>
          <a:p>
            <a:r>
              <a:rPr lang="en-US" dirty="0"/>
              <a:t>On config-Optane</a:t>
            </a:r>
          </a:p>
          <a:p>
            <a:r>
              <a:rPr lang="en-US" dirty="0"/>
              <a:t>YCSB A-F</a:t>
            </a:r>
          </a:p>
          <a:p>
            <a:r>
              <a:rPr lang="en-US" dirty="0"/>
              <a:t>YCSB E is bad because KVell performs bad in scan</a:t>
            </a:r>
          </a:p>
          <a:p>
            <a:r>
              <a:rPr lang="en-US" altLang="zh-CN" dirty="0"/>
              <a:t>A: 5.8</a:t>
            </a:r>
            <a:r>
              <a:rPr lang="zh-CN" altLang="en-US" dirty="0"/>
              <a:t>*</a:t>
            </a:r>
            <a:endParaRPr lang="en-US" altLang="zh-CN" dirty="0"/>
          </a:p>
          <a:p>
            <a:r>
              <a:rPr lang="en-US" altLang="zh-CN" dirty="0"/>
              <a:t>B, C: 2.2* &amp; 2.7*</a:t>
            </a:r>
          </a:p>
          <a:p>
            <a:r>
              <a:rPr lang="en-US" dirty="0"/>
              <a:t>E: slightly lower, </a:t>
            </a:r>
            <a:r>
              <a:rPr lang="en-US" altLang="zh-CN" dirty="0"/>
              <a:t>32% better on Zipfian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494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KV store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Widely used in many systems</a:t>
            </a:r>
          </a:p>
          <a:p>
            <a:pPr lvl="1"/>
            <a:r>
              <a:rPr lang="en-US" altLang="zh-CN" dirty="0"/>
              <a:t>caching (Redis)</a:t>
            </a:r>
          </a:p>
          <a:p>
            <a:pPr lvl="1"/>
            <a:r>
              <a:rPr lang="en-US" altLang="zh-CN" dirty="0"/>
              <a:t>metadata management</a:t>
            </a:r>
          </a:p>
          <a:p>
            <a:pPr lvl="1"/>
            <a:r>
              <a:rPr lang="en-US" altLang="zh-CN" dirty="0"/>
              <a:t>messaging (Facebook using HBase)</a:t>
            </a:r>
          </a:p>
          <a:p>
            <a:pPr lvl="1"/>
            <a:r>
              <a:rPr lang="en-US" altLang="zh-CN" dirty="0"/>
              <a:t>online shopping (Facebook using </a:t>
            </a:r>
            <a:r>
              <a:rPr lang="en-US" altLang="zh-CN" dirty="0" err="1"/>
              <a:t>RocksDB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data deduplication</a:t>
            </a:r>
          </a:p>
          <a:p>
            <a:r>
              <a:rPr lang="en-US" altLang="zh-CN" dirty="0"/>
              <a:t>3 client operations</a:t>
            </a:r>
            <a:r>
              <a:rPr lang="zh-CN" altLang="en-US" dirty="0"/>
              <a:t>：</a:t>
            </a:r>
            <a:r>
              <a:rPr lang="en-US" altLang="zh-CN" dirty="0"/>
              <a:t>Set(k, v), Get(k), Scan(k1, k2)</a:t>
            </a:r>
          </a:p>
          <a:p>
            <a:r>
              <a:rPr lang="en-US" altLang="zh-CN" dirty="0"/>
              <a:t>2 types: Memory KV &amp; Disk KV</a:t>
            </a:r>
          </a:p>
          <a:p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0317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Experiment results – Device utilization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701814" cy="4963126"/>
          </a:xfrm>
        </p:spPr>
        <p:txBody>
          <a:bodyPr/>
          <a:lstStyle/>
          <a:p>
            <a:r>
              <a:rPr lang="en-US" dirty="0"/>
              <a:t>On config-Optane</a:t>
            </a:r>
          </a:p>
          <a:p>
            <a:r>
              <a:rPr lang="en-US" dirty="0"/>
              <a:t>YCSB A, Uniform</a:t>
            </a:r>
          </a:p>
          <a:p>
            <a:r>
              <a:rPr lang="en-US" dirty="0"/>
              <a:t>Nearly 100% disk </a:t>
            </a:r>
            <a:r>
              <a:rPr lang="en-US" altLang="zh-CN" dirty="0"/>
              <a:t>bandwidth</a:t>
            </a:r>
            <a:r>
              <a:rPr lang="en-US" dirty="0"/>
              <a:t> is used</a:t>
            </a:r>
          </a:p>
          <a:p>
            <a:r>
              <a:rPr lang="en-US" dirty="0"/>
              <a:t>Theoretically, best performance is </a:t>
            </a:r>
            <a:r>
              <a:rPr lang="en-US" altLang="zh-CN" dirty="0"/>
              <a:t>500K IOPS/1.17 = 428K, while we reach 420K IOPS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181705-3E73-42FF-82B6-4BD9B621E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03" y="3473591"/>
            <a:ext cx="10362811" cy="29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10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A305EC-CF23-4431-A554-73549D4D0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291" y="899308"/>
            <a:ext cx="7772400" cy="56396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Experiment results – Throughput over time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3200400" cy="4963126"/>
          </a:xfrm>
        </p:spPr>
        <p:txBody>
          <a:bodyPr/>
          <a:lstStyle/>
          <a:p>
            <a:r>
              <a:rPr lang="en-US" dirty="0"/>
              <a:t>On config-Optane</a:t>
            </a:r>
          </a:p>
          <a:p>
            <a:r>
              <a:rPr lang="en-US" dirty="0"/>
              <a:t>YCSB A,B,C,E</a:t>
            </a:r>
          </a:p>
          <a:p>
            <a:r>
              <a:rPr lang="en-US" dirty="0"/>
              <a:t>Uniform</a:t>
            </a:r>
          </a:p>
          <a:p>
            <a:r>
              <a:rPr lang="en-US" altLang="zh-CN" dirty="0"/>
              <a:t>Measured every second</a:t>
            </a:r>
            <a:endParaRPr lang="en-US" dirty="0"/>
          </a:p>
          <a:p>
            <a:r>
              <a:rPr lang="en-US" dirty="0"/>
              <a:t>KVell </a:t>
            </a:r>
            <a:r>
              <a:rPr lang="en-US" altLang="zh-CN" dirty="0"/>
              <a:t>present a steady line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0700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46B843B-AF67-4888-8E4F-F1AE46C6A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064" y="4023372"/>
            <a:ext cx="8156864" cy="21535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Experiment results – Tail latency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199" y="1213837"/>
            <a:ext cx="10515599" cy="4963126"/>
          </a:xfrm>
        </p:spPr>
        <p:txBody>
          <a:bodyPr/>
          <a:lstStyle/>
          <a:p>
            <a:r>
              <a:rPr lang="en-US" dirty="0"/>
              <a:t>On config-Optane</a:t>
            </a:r>
          </a:p>
          <a:p>
            <a:r>
              <a:rPr lang="en-US" dirty="0"/>
              <a:t>YCSB A</a:t>
            </a:r>
          </a:p>
          <a:p>
            <a:r>
              <a:rPr lang="en-US" dirty="0"/>
              <a:t>Uniform</a:t>
            </a:r>
          </a:p>
          <a:p>
            <a:r>
              <a:rPr lang="en-US" dirty="0"/>
              <a:t>KVell </a:t>
            </a:r>
            <a:r>
              <a:rPr lang="en-US" altLang="zh-CN" dirty="0"/>
              <a:t>don’t suffer from tail latency because no internal operation is needed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3296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Experiment results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3200400" cy="4963126"/>
          </a:xfrm>
        </p:spPr>
        <p:txBody>
          <a:bodyPr/>
          <a:lstStyle/>
          <a:p>
            <a:r>
              <a:rPr lang="en-US" dirty="0"/>
              <a:t>On config-</a:t>
            </a:r>
            <a:r>
              <a:rPr lang="en-US" altLang="zh-CN" dirty="0"/>
              <a:t>8NVMe</a:t>
            </a:r>
            <a:endParaRPr lang="en-US" dirty="0"/>
          </a:p>
          <a:p>
            <a:r>
              <a:rPr lang="en-US" dirty="0"/>
              <a:t>YCSB A-F</a:t>
            </a:r>
          </a:p>
          <a:p>
            <a:r>
              <a:rPr lang="en-US" altLang="zh-CN" dirty="0"/>
              <a:t>Uniform</a:t>
            </a:r>
          </a:p>
          <a:p>
            <a:r>
              <a:rPr lang="en-US" altLang="zh-CN" dirty="0"/>
              <a:t>In YCSB A,</a:t>
            </a:r>
            <a:r>
              <a:rPr lang="zh-CN" altLang="en-US" dirty="0"/>
              <a:t> </a:t>
            </a:r>
            <a:r>
              <a:rPr lang="en-US" altLang="zh-CN" dirty="0"/>
              <a:t>KVell is 6.7*, 8*, 13* and 9.3* better than rivals</a:t>
            </a:r>
          </a:p>
          <a:p>
            <a:r>
              <a:rPr lang="en-US" altLang="zh-CN" dirty="0"/>
              <a:t>In YCSB E,</a:t>
            </a:r>
            <a:r>
              <a:rPr lang="zh-CN" altLang="en-US" dirty="0"/>
              <a:t> </a:t>
            </a:r>
            <a:r>
              <a:rPr lang="en-US" altLang="zh-CN" dirty="0"/>
              <a:t>KVell slightly better than </a:t>
            </a:r>
            <a:r>
              <a:rPr lang="en-US" altLang="zh-CN" dirty="0" err="1"/>
              <a:t>RocksDB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54B25A-A71D-4524-9256-B63A32E00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639" y="1476377"/>
            <a:ext cx="7740361" cy="41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17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Experiment results – Real workload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dirty="0"/>
              <a:t>Real workloads, from </a:t>
            </a:r>
            <a:r>
              <a:rPr lang="en-US" altLang="zh-CN" dirty="0"/>
              <a:t>Nutanix Inc</a:t>
            </a:r>
          </a:p>
          <a:p>
            <a:r>
              <a:rPr lang="en-US" altLang="zh-CN" dirty="0"/>
              <a:t>57:41:2 </a:t>
            </a:r>
            <a:r>
              <a:rPr lang="en-US" altLang="zh-CN" dirty="0" err="1"/>
              <a:t>write:read:scan</a:t>
            </a:r>
            <a:r>
              <a:rPr lang="en-US" altLang="zh-CN" dirty="0"/>
              <a:t> ratio</a:t>
            </a:r>
          </a:p>
          <a:p>
            <a:r>
              <a:rPr lang="en-US" dirty="0"/>
              <a:t>KV size: 250B~1KB, 400B average</a:t>
            </a:r>
          </a:p>
          <a:p>
            <a:r>
              <a:rPr lang="en-US" altLang="zh-CN" dirty="0"/>
              <a:t>Total dataset size: 256GB</a:t>
            </a:r>
          </a:p>
          <a:p>
            <a:r>
              <a:rPr lang="en-US" dirty="0"/>
              <a:t>Workload 1 is uniform</a:t>
            </a:r>
          </a:p>
          <a:p>
            <a:r>
              <a:rPr lang="en-US" dirty="0"/>
              <a:t>Workload 2 is skew</a:t>
            </a:r>
            <a:r>
              <a:rPr lang="en-US" altLang="zh-CN" dirty="0"/>
              <a:t>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8276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Experiment results – Real workload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altLang="zh-CN" dirty="0"/>
              <a:t>Nutanix Inc workloads</a:t>
            </a:r>
          </a:p>
          <a:p>
            <a:r>
              <a:rPr lang="en-US" altLang="zh-CN" dirty="0"/>
              <a:t>On config-Optane</a:t>
            </a:r>
          </a:p>
          <a:p>
            <a:r>
              <a:rPr lang="en-US" altLang="zh-CN" dirty="0"/>
              <a:t>Only 30GB mem </a:t>
            </a:r>
          </a:p>
          <a:p>
            <a:r>
              <a:rPr lang="en-US" altLang="zh-CN" dirty="0"/>
              <a:t>Almost 4</a:t>
            </a:r>
            <a:r>
              <a:rPr lang="zh-CN" altLang="en-US" dirty="0"/>
              <a:t>* </a:t>
            </a:r>
            <a:r>
              <a:rPr lang="en-US" altLang="zh-CN" dirty="0"/>
              <a:t>better</a:t>
            </a:r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41EA06-530B-4B8F-865B-B0D0D69C1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787" y="1222184"/>
            <a:ext cx="5991225" cy="41431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113A52E-F30F-4ECB-B869-A4D656F9E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919" y="5425358"/>
            <a:ext cx="8077322" cy="7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44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Experiment results - Scalability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5382986" cy="4963126"/>
          </a:xfrm>
        </p:spPr>
        <p:txBody>
          <a:bodyPr/>
          <a:lstStyle/>
          <a:p>
            <a:r>
              <a:rPr lang="en-US" altLang="zh-CN" dirty="0"/>
              <a:t>YCSB 5TB Dataset</a:t>
            </a:r>
          </a:p>
          <a:p>
            <a:r>
              <a:rPr lang="en-US" altLang="zh-CN" dirty="0"/>
              <a:t>30GB mem</a:t>
            </a:r>
          </a:p>
          <a:p>
            <a:r>
              <a:rPr lang="en-US" altLang="zh-CN" dirty="0"/>
              <a:t>Uniform</a:t>
            </a:r>
          </a:p>
          <a:p>
            <a:r>
              <a:rPr lang="en-US" altLang="zh-CN" dirty="0"/>
              <a:t>Just slightly lower than 100GB test</a:t>
            </a:r>
          </a:p>
          <a:p>
            <a:r>
              <a:rPr lang="en-US" altLang="zh-CN" dirty="0"/>
              <a:t>Achieve 92% of peak bandwidth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CAE0E33-B1B1-46AA-A04F-E7ADC98D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19" y="5425358"/>
            <a:ext cx="8077322" cy="7018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2E60808-D6B4-46BD-9609-2D4C72822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29597"/>
            <a:ext cx="4967288" cy="44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12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Experiment results - Limitations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Impact of item size</a:t>
            </a:r>
          </a:p>
          <a:p>
            <a:pPr lvl="1"/>
            <a:r>
              <a:rPr lang="en-US" altLang="zh-CN" dirty="0"/>
              <a:t>KVell performs steady when size changes</a:t>
            </a:r>
          </a:p>
          <a:p>
            <a:pPr lvl="1"/>
            <a:r>
              <a:rPr lang="en-US" altLang="zh-CN" dirty="0"/>
              <a:t>Small item is not suitable for it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D176FF-9DCD-495A-AAD7-059A9C380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2587021"/>
            <a:ext cx="7538357" cy="37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01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Experiment results - Limitations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Impact of memory size</a:t>
            </a:r>
          </a:p>
          <a:p>
            <a:pPr lvl="1"/>
            <a:r>
              <a:rPr lang="en-US" altLang="zh-CN" dirty="0"/>
              <a:t>KVell put index in memory</a:t>
            </a:r>
          </a:p>
          <a:p>
            <a:pPr lvl="1"/>
            <a:r>
              <a:rPr lang="en-US" altLang="zh-CN" dirty="0"/>
              <a:t>Lack of memory will slow system down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11469C-1996-4516-94A7-1D41FB11E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2" y="2419230"/>
            <a:ext cx="8240484" cy="39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41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Experiment results – Recovery time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altLang="zh-CN" dirty="0"/>
              <a:t>Recover from failure with a 100GB database(YCSB</a:t>
            </a:r>
            <a:r>
              <a:rPr lang="zh-CN" altLang="en-US" dirty="0"/>
              <a:t> </a:t>
            </a:r>
            <a:r>
              <a:rPr lang="en-US" altLang="zh-CN" dirty="0"/>
              <a:t>A) on Config-Amazon-8NVMe</a:t>
            </a:r>
          </a:p>
          <a:p>
            <a:r>
              <a:rPr lang="en-US" altLang="zh-CN" dirty="0"/>
              <a:t>Even though KVell need to scan all files, it still recovers faster</a:t>
            </a:r>
          </a:p>
          <a:p>
            <a:r>
              <a:rPr lang="en-US" altLang="zh-CN" dirty="0"/>
              <a:t>No commit log is main reason</a:t>
            </a:r>
          </a:p>
          <a:p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8505832-466B-42FD-B3BC-0F15563D7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20801"/>
              </p:ext>
            </p:extLst>
          </p:nvPr>
        </p:nvGraphicFramePr>
        <p:xfrm>
          <a:off x="1338943" y="3624943"/>
          <a:ext cx="8527144" cy="146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786">
                  <a:extLst>
                    <a:ext uri="{9D8B030D-6E8A-4147-A177-3AD203B41FA5}">
                      <a16:colId xmlns:a16="http://schemas.microsoft.com/office/drawing/2014/main" val="1391522518"/>
                    </a:ext>
                  </a:extLst>
                </a:gridCol>
                <a:gridCol w="2131786">
                  <a:extLst>
                    <a:ext uri="{9D8B030D-6E8A-4147-A177-3AD203B41FA5}">
                      <a16:colId xmlns:a16="http://schemas.microsoft.com/office/drawing/2014/main" val="4155315131"/>
                    </a:ext>
                  </a:extLst>
                </a:gridCol>
                <a:gridCol w="2131786">
                  <a:extLst>
                    <a:ext uri="{9D8B030D-6E8A-4147-A177-3AD203B41FA5}">
                      <a16:colId xmlns:a16="http://schemas.microsoft.com/office/drawing/2014/main" val="4215137919"/>
                    </a:ext>
                  </a:extLst>
                </a:gridCol>
                <a:gridCol w="2131786">
                  <a:extLst>
                    <a:ext uri="{9D8B030D-6E8A-4147-A177-3AD203B41FA5}">
                      <a16:colId xmlns:a16="http://schemas.microsoft.com/office/drawing/2014/main" val="3168371307"/>
                    </a:ext>
                  </a:extLst>
                </a:gridCol>
              </a:tblGrid>
              <a:tr h="734999"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DB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KVell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err="1"/>
                        <a:t>RocksDB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err="1"/>
                        <a:t>WiredTiger</a:t>
                      </a:r>
                      <a:endParaRPr lang="zh-C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498196"/>
                  </a:ext>
                </a:extLst>
              </a:tr>
              <a:tr h="734999"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Time/s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6.6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18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24</a:t>
                      </a:r>
                      <a:endParaRPr lang="zh-C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51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96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KV store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Widely used in many systems</a:t>
            </a:r>
          </a:p>
          <a:p>
            <a:r>
              <a:rPr lang="en-US" altLang="zh-CN" dirty="0"/>
              <a:t>3 client operations</a:t>
            </a:r>
            <a:r>
              <a:rPr lang="zh-CN" altLang="en-US" dirty="0"/>
              <a:t>：</a:t>
            </a:r>
            <a:r>
              <a:rPr lang="en-US" altLang="zh-CN" dirty="0"/>
              <a:t>Set(k, v), Get(k), Scan(k1, k2)</a:t>
            </a:r>
          </a:p>
          <a:p>
            <a:r>
              <a:rPr lang="en-US" altLang="zh-CN" dirty="0"/>
              <a:t>2 types: Memory KV &amp; Disk KV</a:t>
            </a:r>
          </a:p>
          <a:p>
            <a:pPr lvl="1"/>
            <a:r>
              <a:rPr lang="en-US" dirty="0"/>
              <a:t>Memory KV: Redis</a:t>
            </a:r>
          </a:p>
          <a:p>
            <a:pPr lvl="1"/>
            <a:r>
              <a:rPr lang="en-US" altLang="zh-CN" dirty="0"/>
              <a:t>Disk KV: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LSM-tree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en-US" altLang="zh-CN" dirty="0" err="1"/>
              <a:t>LevelDB</a:t>
            </a:r>
            <a:r>
              <a:rPr lang="en-US" altLang="zh-CN" dirty="0"/>
              <a:t>, </a:t>
            </a:r>
            <a:r>
              <a:rPr lang="en-US" altLang="zh-CN" dirty="0" err="1"/>
              <a:t>RocksDB</a:t>
            </a:r>
            <a:r>
              <a:rPr lang="en-US" altLang="zh-CN" dirty="0"/>
              <a:t>, </a:t>
            </a:r>
            <a:r>
              <a:rPr lang="en-US" altLang="zh-CN" dirty="0" err="1"/>
              <a:t>PebblesDB</a:t>
            </a:r>
            <a:endParaRPr lang="en-US" altLang="zh-CN" dirty="0"/>
          </a:p>
          <a:p>
            <a:pPr lvl="2"/>
            <a:r>
              <a:rPr lang="en-US" altLang="zh-CN" dirty="0"/>
              <a:t>B-tree based: </a:t>
            </a:r>
            <a:r>
              <a:rPr lang="en-US" altLang="zh-CN" dirty="0" err="1"/>
              <a:t>WiredTiger</a:t>
            </a:r>
            <a:r>
              <a:rPr lang="en-US" altLang="zh-CN" dirty="0"/>
              <a:t>, </a:t>
            </a:r>
            <a:r>
              <a:rPr lang="en-US" altLang="zh-CN" dirty="0" err="1"/>
              <a:t>TokuMX</a:t>
            </a:r>
            <a:endParaRPr lang="en-US" altLang="zh-CN" dirty="0"/>
          </a:p>
          <a:p>
            <a:pPr lvl="2"/>
            <a:r>
              <a:rPr lang="en-US" altLang="zh-CN" dirty="0"/>
              <a:t>Others: LSM-</a:t>
            </a:r>
            <a:r>
              <a:rPr lang="en-US" altLang="zh-CN" dirty="0" err="1"/>
              <a:t>trie</a:t>
            </a: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54223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Design</a:t>
            </a:r>
          </a:p>
          <a:p>
            <a:r>
              <a:rPr lang="en-US" altLang="zh-CN" dirty="0"/>
              <a:t>Evaluation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2019/10/23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783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KVell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Base: Optane is too fast and cause CPU bound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About 128B~4KB KV pair, not for small KV pairs</a:t>
            </a:r>
          </a:p>
          <a:p>
            <a:r>
              <a:rPr lang="en-US" dirty="0"/>
              <a:t>Work on Optane SSD</a:t>
            </a:r>
          </a:p>
          <a:p>
            <a:r>
              <a:rPr lang="en-US" dirty="0"/>
              <a:t>System have a sizable memory</a:t>
            </a:r>
          </a:p>
          <a:p>
            <a:r>
              <a:rPr lang="en-US" dirty="0"/>
              <a:t>Not much scan</a:t>
            </a:r>
          </a:p>
          <a:p>
            <a:endParaRPr lang="en-US" dirty="0"/>
          </a:p>
          <a:p>
            <a:r>
              <a:rPr lang="en-US" altLang="zh-CN" dirty="0"/>
              <a:t>Achieve much more better performance in this situation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46533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KVell vs </a:t>
            </a:r>
            <a:r>
              <a:rPr lang="en-US" altLang="zh-CN" sz="3600" dirty="0" err="1"/>
              <a:t>wisckey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KV </a:t>
            </a:r>
            <a:r>
              <a:rPr lang="en-US" altLang="zh-CN" dirty="0"/>
              <a:t>Separate</a:t>
            </a:r>
          </a:p>
          <a:p>
            <a:pPr lvl="1"/>
            <a:r>
              <a:rPr lang="en-US" altLang="zh-CN" dirty="0" err="1"/>
              <a:t>Wisckey</a:t>
            </a:r>
            <a:r>
              <a:rPr lang="en-US" altLang="zh-CN" dirty="0"/>
              <a:t>: ordered </a:t>
            </a:r>
            <a:r>
              <a:rPr lang="en-US" altLang="zh-CN" dirty="0" err="1"/>
              <a:t>lsm</a:t>
            </a:r>
            <a:r>
              <a:rPr lang="en-US" altLang="zh-CN" dirty="0"/>
              <a:t> in disk &amp; unordered KV in disk</a:t>
            </a:r>
          </a:p>
          <a:p>
            <a:pPr lvl="1"/>
            <a:r>
              <a:rPr lang="en-US" altLang="zh-CN" dirty="0"/>
              <a:t>KVell: ordered index in mem &amp; unordered KV in disk</a:t>
            </a:r>
          </a:p>
          <a:p>
            <a:pPr lvl="1"/>
            <a:r>
              <a:rPr lang="en-US" altLang="zh-CN" dirty="0"/>
              <a:t>Mem &gt;&gt; disk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912945-1323-4CB2-846D-02E2983E2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2484"/>
            <a:ext cx="12192000" cy="394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324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5762" y="1038630"/>
            <a:ext cx="79403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Thanks for your listening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61227" y="2816869"/>
            <a:ext cx="124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Q&amp; A</a:t>
            </a:r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5" y="4348887"/>
            <a:ext cx="544737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832EF0-9CF6-4CF0-82EF-1D154DCC3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827" y="2014871"/>
            <a:ext cx="9206345" cy="4251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LSM-tree structure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Mem: 2 </a:t>
            </a:r>
            <a:r>
              <a:rPr lang="en-US" altLang="zh-CN" dirty="0" err="1"/>
              <a:t>Memtable</a:t>
            </a:r>
            <a:r>
              <a:rPr lang="en-US" altLang="zh-CN" dirty="0"/>
              <a:t>, mutable &amp; immutable</a:t>
            </a:r>
          </a:p>
          <a:p>
            <a:r>
              <a:rPr lang="en-US" altLang="zh-CN" dirty="0"/>
              <a:t>Disk: </a:t>
            </a:r>
            <a:r>
              <a:rPr lang="en-US" altLang="zh-CN" dirty="0" err="1"/>
              <a:t>SSTable</a:t>
            </a:r>
            <a:r>
              <a:rPr lang="en-US" altLang="zh-CN" dirty="0"/>
              <a:t> files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075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B4A39F9-2098-46BA-92E9-715AA0F2B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08" y="2087563"/>
            <a:ext cx="7264400" cy="4089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B-tree structure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Every node(not</a:t>
            </a:r>
            <a:r>
              <a:rPr lang="zh-CN" altLang="en-US" dirty="0"/>
              <a:t> </a:t>
            </a:r>
            <a:r>
              <a:rPr lang="en-US" altLang="zh-CN" dirty="0"/>
              <a:t>root) can have from m/2 to m children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Root has at least 2 children</a:t>
            </a:r>
          </a:p>
          <a:p>
            <a:r>
              <a:rPr lang="en-US" altLang="zh-CN" dirty="0"/>
              <a:t>Data stored in internal nodes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952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B+ tree structure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3120736" cy="4963126"/>
          </a:xfrm>
        </p:spPr>
        <p:txBody>
          <a:bodyPr/>
          <a:lstStyle/>
          <a:p>
            <a:r>
              <a:rPr lang="en-US" altLang="zh-CN" dirty="0"/>
              <a:t>Store data in leaves</a:t>
            </a:r>
          </a:p>
          <a:p>
            <a:r>
              <a:rPr lang="en-US" altLang="zh-CN" dirty="0"/>
              <a:t>I</a:t>
            </a:r>
            <a:r>
              <a:rPr lang="en-US" dirty="0"/>
              <a:t>nternal vertices </a:t>
            </a:r>
            <a:r>
              <a:rPr lang="en-US" altLang="zh-CN" dirty="0"/>
              <a:t>only store index</a:t>
            </a:r>
          </a:p>
          <a:p>
            <a:r>
              <a:rPr lang="en-US" altLang="zh-CN" dirty="0"/>
              <a:t>All request need to reach a leaf</a:t>
            </a:r>
          </a:p>
          <a:p>
            <a:r>
              <a:rPr lang="en-US" altLang="zh-CN" dirty="0"/>
              <a:t>Leaves are linked for range scan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9F5420-33E0-468D-9FD2-C0CC0082D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01" y="1213838"/>
            <a:ext cx="8185561" cy="49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1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B+ tree structure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3120736" cy="4963126"/>
          </a:xfrm>
        </p:spPr>
        <p:txBody>
          <a:bodyPr/>
          <a:lstStyle/>
          <a:p>
            <a:r>
              <a:rPr lang="en-US" altLang="zh-CN" dirty="0"/>
              <a:t>Better than B-tree</a:t>
            </a:r>
          </a:p>
          <a:p>
            <a:r>
              <a:rPr lang="en-US" altLang="zh-CN" dirty="0"/>
              <a:t>More predictable latency</a:t>
            </a:r>
          </a:p>
          <a:p>
            <a:r>
              <a:rPr lang="en-US" altLang="zh-CN" dirty="0"/>
              <a:t>Fewer disk IO during read,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smaller internal nodes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9D9D-A829-43E5-95AC-F0A4E907BC45}" type="datetime1">
              <a:rPr lang="en-US" altLang="zh-CN" smtClean="0"/>
              <a:t>10/23/2019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9F5420-33E0-468D-9FD2-C0CC0082D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01" y="1213837"/>
            <a:ext cx="8185561" cy="49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47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7098</TotalTime>
  <Words>1931</Words>
  <Application>Microsoft Office PowerPoint</Application>
  <PresentationFormat>宽屏</PresentationFormat>
  <Paragraphs>512</Paragraphs>
  <Slides>53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9" baseType="lpstr">
      <vt:lpstr>微软雅黑</vt:lpstr>
      <vt:lpstr>Arial</vt:lpstr>
      <vt:lpstr>Calibri</vt:lpstr>
      <vt:lpstr>Gill Sans MT</vt:lpstr>
      <vt:lpstr>Times New Roman</vt:lpstr>
      <vt:lpstr>Office 主题</vt:lpstr>
      <vt:lpstr>PowerPoint 演示文稿</vt:lpstr>
      <vt:lpstr>Outline </vt:lpstr>
      <vt:lpstr>Outline </vt:lpstr>
      <vt:lpstr>KV store</vt:lpstr>
      <vt:lpstr>KV store</vt:lpstr>
      <vt:lpstr>LSM-tree structure</vt:lpstr>
      <vt:lpstr>B-tree structure</vt:lpstr>
      <vt:lpstr>B+ tree structure</vt:lpstr>
      <vt:lpstr>B+ tree structure</vt:lpstr>
      <vt:lpstr>Outline </vt:lpstr>
      <vt:lpstr>SSD disk</vt:lpstr>
      <vt:lpstr>SSD disk</vt:lpstr>
      <vt:lpstr>SSD disk</vt:lpstr>
      <vt:lpstr>SSD disk</vt:lpstr>
      <vt:lpstr>SSD disk</vt:lpstr>
      <vt:lpstr>SSD disk</vt:lpstr>
      <vt:lpstr>Old KV with new device</vt:lpstr>
      <vt:lpstr>Old KV with new device</vt:lpstr>
      <vt:lpstr>Why LSM-Tree perform bad？</vt:lpstr>
      <vt:lpstr>Why LSM-Tree perform bad？</vt:lpstr>
      <vt:lpstr>Why B-Tree perform bad？</vt:lpstr>
      <vt:lpstr>What we can learn from this</vt:lpstr>
      <vt:lpstr>Outline </vt:lpstr>
      <vt:lpstr>KVell principles</vt:lpstr>
      <vt:lpstr>Share nothing</vt:lpstr>
      <vt:lpstr>Do not sort on disk</vt:lpstr>
      <vt:lpstr>Aim for fewer syscalls &amp; No commit log</vt:lpstr>
      <vt:lpstr>KVell design – Disk component</vt:lpstr>
      <vt:lpstr>KVell design – Disk component</vt:lpstr>
      <vt:lpstr>KVell design – Memory component</vt:lpstr>
      <vt:lpstr>KVell design – Memory component</vt:lpstr>
      <vt:lpstr>KVell design – Memory component</vt:lpstr>
      <vt:lpstr>KVell design – Client interface</vt:lpstr>
      <vt:lpstr>KVell design – Recovery</vt:lpstr>
      <vt:lpstr>KVell design scope </vt:lpstr>
      <vt:lpstr>Outline </vt:lpstr>
      <vt:lpstr>Experimental setting</vt:lpstr>
      <vt:lpstr>Experimental setting</vt:lpstr>
      <vt:lpstr>Experiment results - Throughput</vt:lpstr>
      <vt:lpstr>Experiment results – Device utilization</vt:lpstr>
      <vt:lpstr>Experiment results – Throughput over time</vt:lpstr>
      <vt:lpstr>Experiment results – Tail latency</vt:lpstr>
      <vt:lpstr>Experiment results</vt:lpstr>
      <vt:lpstr>Experiment results – Real workload</vt:lpstr>
      <vt:lpstr>Experiment results – Real workload</vt:lpstr>
      <vt:lpstr>Experiment results - Scalability</vt:lpstr>
      <vt:lpstr>Experiment results - Limitations</vt:lpstr>
      <vt:lpstr>Experiment results - Limitations</vt:lpstr>
      <vt:lpstr>Experiment results – Recovery time</vt:lpstr>
      <vt:lpstr>Outline </vt:lpstr>
      <vt:lpstr>KVell</vt:lpstr>
      <vt:lpstr>KVell vs wisckey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 </cp:lastModifiedBy>
  <cp:revision>594</cp:revision>
  <cp:lastPrinted>2018-07-10T14:59:54Z</cp:lastPrinted>
  <dcterms:created xsi:type="dcterms:W3CDTF">2013-05-07T11:05:13Z</dcterms:created>
  <dcterms:modified xsi:type="dcterms:W3CDTF">2019-10-23T13:15:17Z</dcterms:modified>
</cp:coreProperties>
</file>