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15" r:id="rId3"/>
    <p:sldId id="256" r:id="rId5"/>
    <p:sldId id="316" r:id="rId6"/>
    <p:sldId id="261" r:id="rId7"/>
    <p:sldId id="317" r:id="rId8"/>
    <p:sldId id="318" r:id="rId9"/>
    <p:sldId id="292" r:id="rId10"/>
    <p:sldId id="305" r:id="rId11"/>
    <p:sldId id="319" r:id="rId12"/>
    <p:sldId id="294" r:id="rId13"/>
    <p:sldId id="320" r:id="rId14"/>
    <p:sldId id="295" r:id="rId15"/>
    <p:sldId id="262" r:id="rId16"/>
    <p:sldId id="297" r:id="rId17"/>
    <p:sldId id="296" r:id="rId18"/>
    <p:sldId id="311" r:id="rId19"/>
    <p:sldId id="321" r:id="rId20"/>
    <p:sldId id="300" r:id="rId21"/>
    <p:sldId id="302" r:id="rId22"/>
    <p:sldId id="312" r:id="rId23"/>
    <p:sldId id="322" r:id="rId24"/>
    <p:sldId id="323" r:id="rId25"/>
    <p:sldId id="304" r:id="rId26"/>
    <p:sldId id="324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3620"/>
    <a:srgbClr val="8A8787"/>
    <a:srgbClr val="C51729"/>
    <a:srgbClr val="2E5660"/>
    <a:srgbClr val="CAA884"/>
    <a:srgbClr val="794247"/>
    <a:srgbClr val="EDDFD2"/>
    <a:srgbClr val="E0A087"/>
    <a:srgbClr val="D26C53"/>
    <a:srgbClr val="341B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400" autoAdjust="0"/>
  </p:normalViewPr>
  <p:slideViewPr>
    <p:cSldViewPr snapToGrid="0" showGuides="1">
      <p:cViewPr varScale="1">
        <p:scale>
          <a:sx n="78" d="100"/>
          <a:sy n="78" d="100"/>
        </p:scale>
        <p:origin x="-90" y="-1440"/>
      </p:cViewPr>
      <p:guideLst>
        <p:guide orient="horz" pos="2754"/>
        <p:guide orient="horz" pos="2391"/>
        <p:guide orient="horz" pos="1620"/>
        <p:guide pos="1565"/>
        <p:guide pos="1066"/>
        <p:guide pos="11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1002880"/>
        <c:axId val="171012864"/>
      </c:barChart>
      <c:catAx>
        <c:axId val="17100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1012864"/>
        <c:crosses val="autoZero"/>
        <c:auto val="1"/>
        <c:lblAlgn val="ctr"/>
        <c:lblOffset val="100"/>
        <c:noMultiLvlLbl val="0"/>
      </c:catAx>
      <c:valAx>
        <c:axId val="171012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100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rgbClr val="C51729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613620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2E5660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CAA884"/>
              </a:solidFill>
              <a:ln w="18983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C1E2-159A-463B-94CA-C7A9D3EDC2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C42C9-80A0-4808-85F6-4F6AA3D5F1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17A46-1118-48C4-B835-495787D093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3" name="矩形 2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 r="-57"/>
          <a:stretch>
            <a:fillRect/>
          </a:stretch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-2" y="-1"/>
            <a:ext cx="9144001" cy="51435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7550092" y="4873597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2923"/>
            <a:ext cx="9144000" cy="5140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2755681" cy="35598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61362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4" name="矩形 3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0" y="148513"/>
            <a:ext cx="441434" cy="608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2286"/>
            <a:ext cx="9144000" cy="513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0" y="-2286"/>
            <a:ext cx="9144000" cy="5143500"/>
          </a:xfrm>
          <a:prstGeom prst="rect">
            <a:avLst/>
          </a:prstGeom>
          <a:solidFill>
            <a:sysClr val="windowText" lastClr="000000">
              <a:alpha val="4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jpe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0"/>
          <p:cNvSpPr/>
          <p:nvPr/>
        </p:nvSpPr>
        <p:spPr bwMode="auto">
          <a:xfrm>
            <a:off x="2625055" y="438683"/>
            <a:ext cx="4018022" cy="4500475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 kern="0" smtClea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2757547" y="587084"/>
            <a:ext cx="3753039" cy="4203674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rgbClr val="C51729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 kern="0" smtClea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7793" y="3240562"/>
            <a:ext cx="357254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Lorem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ipsum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dolor sit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amet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consectetuer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adipiscing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elit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.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commodo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ligula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eget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dolor. </a:t>
            </a:r>
            <a:r>
              <a:rPr lang="en-US" altLang="zh-CN" sz="900" kern="0" dirty="0" smtClean="0">
                <a:solidFill>
                  <a:prstClr val="white"/>
                </a:solidFill>
                <a:cs typeface="Arial" panose="020B0604020202020204" pitchFamily="34" charset="0"/>
              </a:rPr>
              <a:t>Cum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sociis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et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magnis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dis parturient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montes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,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</a:t>
            </a:r>
            <a:r>
              <a:rPr lang="en-US" altLang="zh-CN" sz="900" kern="0" dirty="0" err="1">
                <a:solidFill>
                  <a:prstClr val="white"/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900" kern="0" dirty="0">
                <a:solidFill>
                  <a:prstClr val="white"/>
                </a:solidFill>
                <a:cs typeface="Arial" panose="020B0604020202020204" pitchFamily="34" charset="0"/>
              </a:rPr>
              <a:t> mus. </a:t>
            </a:r>
            <a:endParaRPr lang="en-US" altLang="zh-CN" sz="900" kern="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61794" y="3737526"/>
            <a:ext cx="944545" cy="3516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C51729"/>
                </a:solidFill>
              </a:rPr>
              <a:t>Click</a:t>
            </a:r>
            <a:endParaRPr lang="zh-CN" altLang="en-US" sz="2000" b="1">
              <a:solidFill>
                <a:srgbClr val="C51729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59985" y="2646119"/>
            <a:ext cx="3572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商业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融资</a:t>
            </a: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计划书</a:t>
            </a:r>
            <a:endParaRPr lang="zh-CN" altLang="en-US" sz="360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33870" y="1243231"/>
            <a:ext cx="2710999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en-US" altLang="zh-CN" sz="9600" dirty="0" smtClean="0">
                <a:effectLst/>
                <a:latin typeface="+mj-lt"/>
              </a:rPr>
              <a:t>20XX</a:t>
            </a:r>
            <a:endParaRPr lang="zh-CN" altLang="en-US" sz="9600" dirty="0">
              <a:effectLst/>
              <a:latin typeface="+mj-lt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3442766" y="2662615"/>
            <a:ext cx="2382600" cy="45719"/>
            <a:chOff x="1239791" y="3373704"/>
            <a:chExt cx="5327375" cy="56535"/>
          </a:xfrm>
        </p:grpSpPr>
        <p:sp>
          <p:nvSpPr>
            <p:cNvPr id="22" name="矩形 21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7839420" y="3093527"/>
            <a:ext cx="897434" cy="8974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404289" y="3098674"/>
            <a:ext cx="909478" cy="90947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" y="1"/>
            <a:ext cx="3568958" cy="5059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0"/>
            <a:ext cx="3568958" cy="5059681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1343337" cy="355983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2.1</a:t>
            </a:r>
            <a:r>
              <a:rPr lang="zh-CN" altLang="en-US">
                <a:solidFill>
                  <a:schemeClr val="bg1"/>
                </a:solidFill>
              </a:rPr>
              <a:t>市场价值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4775396" y="1415068"/>
            <a:ext cx="4131129" cy="79092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en-US" sz="1050">
                <a:solidFill>
                  <a:schemeClr val="accent3"/>
                </a:solidFill>
                <a:latin typeface="微软雅黑" panose="020B0503020204020204" charset="-122"/>
                <a:ea typeface="Microsoft YaHei UI" panose="020B0503020204020204" charset="-122"/>
              </a:rPr>
              <a:t>Lorem ipsum dolor sit amet, consectetur adipiscing elit. Donec luctus nibh sit amet sem vulputate, venenatis bibendum orci pulvinar. Nullam nec lorem ut</a:t>
            </a:r>
            <a:endParaRPr lang="en-US" sz="1050">
              <a:solidFill>
                <a:schemeClr val="accent3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5916219" y="559844"/>
            <a:ext cx="2990306" cy="95410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 defTabSz="914400"/>
            <a:r>
              <a:rPr lang="vi-VN" sz="280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ALL </a:t>
            </a:r>
            <a:r>
              <a:rPr lang="vi-VN" sz="28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ABOUT</a:t>
            </a:r>
            <a:endParaRPr lang="vi-VN" sz="2800" smtClean="0">
              <a:solidFill>
                <a:srgbClr val="C51729"/>
              </a:solidFill>
              <a:latin typeface="+mj-ea"/>
              <a:ea typeface="+mj-ea"/>
              <a:cs typeface="Lato Light" charset="0"/>
            </a:endParaRPr>
          </a:p>
          <a:p>
            <a:pPr algn="r" defTabSz="914400"/>
            <a:r>
              <a:rPr lang="vi-VN" sz="2800" b="1" smtClean="0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THE </a:t>
            </a:r>
            <a:r>
              <a:rPr lang="en-US" sz="2800" b="1" smtClean="0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MARKET</a:t>
            </a:r>
            <a:endParaRPr lang="en-US" sz="28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5665" y="2369175"/>
            <a:ext cx="1070860" cy="321973"/>
            <a:chOff x="795579" y="2817616"/>
            <a:chExt cx="1070860" cy="321973"/>
          </a:xfrm>
        </p:grpSpPr>
        <p:sp>
          <p:nvSpPr>
            <p:cNvPr id="33" name="圆角矩形 32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2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050" b="1" kern="0" noProof="0" smtClean="0">
                  <a:solidFill>
                    <a:schemeClr val="bg1"/>
                  </a:solidFill>
                  <a:sym typeface="Arial" panose="020B0604020202020204" pitchFamily="34" charset="0"/>
                </a:rPr>
                <a:t>了解更多</a:t>
              </a:r>
              <a:endParaRPr kumimoji="0" lang="zh-CN" altLang="en-US" sz="105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3" name="图表 12"/>
          <p:cNvGraphicFramePr/>
          <p:nvPr/>
        </p:nvGraphicFramePr>
        <p:xfrm>
          <a:off x="4650377" y="2747646"/>
          <a:ext cx="2417302" cy="1611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4" name="图表 43"/>
          <p:cNvGraphicFramePr/>
          <p:nvPr/>
        </p:nvGraphicFramePr>
        <p:xfrm>
          <a:off x="7067679" y="2747646"/>
          <a:ext cx="2417302" cy="1611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" name="TextBox 5"/>
          <p:cNvSpPr txBox="1"/>
          <p:nvPr/>
        </p:nvSpPr>
        <p:spPr>
          <a:xfrm>
            <a:off x="5531828" y="3384136"/>
            <a:ext cx="654399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 defTabSz="914400"/>
            <a:r>
              <a:rPr lang="en-US" sz="20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80</a:t>
            </a:r>
            <a:r>
              <a:rPr lang="en-US" sz="11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%</a:t>
            </a:r>
            <a:endParaRPr lang="en-US" sz="11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7960938" y="3384136"/>
            <a:ext cx="654399" cy="40011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 defTabSz="914400"/>
            <a:r>
              <a:rPr lang="en-US" sz="20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60</a:t>
            </a:r>
            <a:r>
              <a:rPr lang="en-US" sz="11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%</a:t>
            </a:r>
            <a:endParaRPr lang="en-US" sz="11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420642" y="4457874"/>
            <a:ext cx="17233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00532" y="4261789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997349" y="4433209"/>
            <a:ext cx="17233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77239" y="4237124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1534625" cy="355983"/>
          </a:xfrm>
        </p:spPr>
        <p:txBody>
          <a:bodyPr/>
          <a:lstStyle/>
          <a:p>
            <a:r>
              <a:rPr lang="en-US" altLang="zh-CN"/>
              <a:t>2.2 </a:t>
            </a:r>
            <a:r>
              <a:rPr lang="zh-CN" altLang="en-US"/>
              <a:t>市场分析</a:t>
            </a:r>
            <a:endParaRPr lang="zh-CN" altLang="en-US"/>
          </a:p>
        </p:txBody>
      </p:sp>
      <p:graphicFrame>
        <p:nvGraphicFramePr>
          <p:cNvPr id="8" name="图表 7"/>
          <p:cNvGraphicFramePr/>
          <p:nvPr/>
        </p:nvGraphicFramePr>
        <p:xfrm>
          <a:off x="374469" y="775063"/>
          <a:ext cx="4023360" cy="3972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9" name="椭圆 38"/>
          <p:cNvSpPr/>
          <p:nvPr/>
        </p:nvSpPr>
        <p:spPr>
          <a:xfrm>
            <a:off x="4509422" y="1583235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509422" y="3205301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14083" y="1583235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014083" y="3205301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Content Placeholder 2"/>
          <p:cNvSpPr txBox="1"/>
          <p:nvPr/>
        </p:nvSpPr>
        <p:spPr bwMode="auto">
          <a:xfrm>
            <a:off x="4628451" y="2181722"/>
            <a:ext cx="1930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  <a:endParaRPr lang="en-US" altLang="zh-CN" sz="1100" smtClean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Content Placeholder 2"/>
          <p:cNvSpPr txBox="1"/>
          <p:nvPr/>
        </p:nvSpPr>
        <p:spPr bwMode="auto">
          <a:xfrm>
            <a:off x="6938264" y="2205535"/>
            <a:ext cx="193198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  <a:endParaRPr lang="en-US" altLang="zh-CN" sz="1100" smtClean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Content Placeholder 2"/>
          <p:cNvSpPr txBox="1"/>
          <p:nvPr/>
        </p:nvSpPr>
        <p:spPr bwMode="auto">
          <a:xfrm>
            <a:off x="4628451" y="3810497"/>
            <a:ext cx="1930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  <a:endParaRPr lang="en-US" altLang="zh-CN" sz="1100" smtClean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 bwMode="auto">
          <a:xfrm>
            <a:off x="6938264" y="3808910"/>
            <a:ext cx="193198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A6A6A6"/>
                </a:solidFill>
                <a:latin typeface="Calibri" panose="020F0502020204030204" pitchFamily="34" charset="0"/>
              </a:rPr>
              <a:t>Curabitur elementum posuere pretium. Quisque nibh dolor, dignissim ac dignissim ut, luctus ac urna. Aliquam aliquet non massa quis tincidunt.</a:t>
            </a:r>
            <a:endParaRPr lang="en-US" altLang="zh-CN" sz="1100" smtClean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AutoShape 4"/>
          <p:cNvSpPr/>
          <p:nvPr/>
        </p:nvSpPr>
        <p:spPr bwMode="auto">
          <a:xfrm>
            <a:off x="7139876" y="3342185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AA88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8" name="AutoShape 28"/>
          <p:cNvSpPr/>
          <p:nvPr/>
        </p:nvSpPr>
        <p:spPr bwMode="auto">
          <a:xfrm>
            <a:off x="4641151" y="3324722"/>
            <a:ext cx="360363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178510" y="1740397"/>
            <a:ext cx="269875" cy="358775"/>
            <a:chOff x="1798638" y="2863850"/>
            <a:chExt cx="269875" cy="358775"/>
          </a:xfrm>
          <a:solidFill>
            <a:srgbClr val="2E5660"/>
          </a:solidFill>
        </p:grpSpPr>
        <p:sp>
          <p:nvSpPr>
            <p:cNvPr id="67" name="AutoShape 115"/>
            <p:cNvSpPr/>
            <p:nvPr/>
          </p:nvSpPr>
          <p:spPr bwMode="auto">
            <a:xfrm>
              <a:off x="1798638" y="2863850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8" name="AutoShape 116"/>
            <p:cNvSpPr/>
            <p:nvPr/>
          </p:nvSpPr>
          <p:spPr bwMode="auto">
            <a:xfrm>
              <a:off x="1911350" y="3076575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9" name="AutoShape 130"/>
          <p:cNvSpPr/>
          <p:nvPr/>
        </p:nvSpPr>
        <p:spPr bwMode="auto">
          <a:xfrm>
            <a:off x="4653851" y="1722935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rgbClr val="61362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22940" y="1817976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613620"/>
              </a:solidFill>
              <a:latin typeface="Calibri" panose="020F0502020204030204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612812" y="1805427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2E5660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108154" y="3379868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C51729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612812" y="3404683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CAA884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</a:t>
            </a:r>
            <a:endParaRPr lang="zh-CN" altLang="en-US" sz="2400" b="1">
              <a:solidFill>
                <a:srgbClr val="CAA884"/>
              </a:solidFill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7" y="274636"/>
            <a:ext cx="1534625" cy="355983"/>
          </a:xfrm>
        </p:spPr>
        <p:txBody>
          <a:bodyPr/>
          <a:lstStyle/>
          <a:p>
            <a:r>
              <a:rPr lang="en-US" altLang="zh-CN"/>
              <a:t>2.2 </a:t>
            </a:r>
            <a:r>
              <a:rPr lang="zh-CN" altLang="en-US"/>
              <a:t>市场分析</a:t>
            </a:r>
            <a:endParaRPr lang="zh-CN" altLang="en-US"/>
          </a:p>
        </p:txBody>
      </p:sp>
      <p:graphicFrame>
        <p:nvGraphicFramePr>
          <p:cNvPr id="3" name="图表 4"/>
          <p:cNvGraphicFramePr/>
          <p:nvPr/>
        </p:nvGraphicFramePr>
        <p:xfrm>
          <a:off x="2227692" y="1140604"/>
          <a:ext cx="4688615" cy="3126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椭圆 3"/>
          <p:cNvSpPr/>
          <p:nvPr/>
        </p:nvSpPr>
        <p:spPr>
          <a:xfrm>
            <a:off x="3021013" y="1133403"/>
            <a:ext cx="3121409" cy="3121409"/>
          </a:xfrm>
          <a:prstGeom prst="ellipse">
            <a:avLst/>
          </a:prstGeom>
          <a:noFill/>
          <a:ln>
            <a:solidFill>
              <a:srgbClr val="C51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75028" y="1594670"/>
            <a:ext cx="2193942" cy="219394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98083" y="1010047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68509" y="120739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54963" y="1011307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33762" y="346998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20216" y="3273897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61362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61362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61362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608342" y="1010047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8735" y="120739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20512" y="1011307"/>
            <a:ext cx="1363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sz="1400" b="1">
                <a:solidFill>
                  <a:srgbClr val="CAA884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AA884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AA88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8735" y="3469982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20513" y="3273897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sz="1400" b="1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608342" y="3260066"/>
            <a:ext cx="429918" cy="42991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9" name="Group 44"/>
          <p:cNvGrpSpPr/>
          <p:nvPr/>
        </p:nvGrpSpPr>
        <p:grpSpPr>
          <a:xfrm>
            <a:off x="6219380" y="1118690"/>
            <a:ext cx="187325" cy="213967"/>
            <a:chOff x="3789363" y="3787775"/>
            <a:chExt cx="357188" cy="407988"/>
          </a:xfrm>
          <a:solidFill>
            <a:schemeClr val="accent1"/>
          </a:solidFill>
        </p:grpSpPr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8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69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0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1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0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1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2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3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4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5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6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7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8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9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91" name="Group 69"/>
          <p:cNvGrpSpPr/>
          <p:nvPr/>
        </p:nvGrpSpPr>
        <p:grpSpPr>
          <a:xfrm>
            <a:off x="2721801" y="1123518"/>
            <a:ext cx="185972" cy="195566"/>
            <a:chOff x="2919413" y="3781425"/>
            <a:chExt cx="400050" cy="420688"/>
          </a:xfrm>
          <a:solidFill>
            <a:schemeClr val="accent4"/>
          </a:solidFill>
        </p:grpSpPr>
        <p:sp>
          <p:nvSpPr>
            <p:cNvPr id="92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03" name="Group 213"/>
          <p:cNvGrpSpPr/>
          <p:nvPr/>
        </p:nvGrpSpPr>
        <p:grpSpPr>
          <a:xfrm>
            <a:off x="2696023" y="3360355"/>
            <a:ext cx="237310" cy="219254"/>
            <a:chOff x="2900363" y="5486400"/>
            <a:chExt cx="438150" cy="404813"/>
          </a:xfrm>
          <a:solidFill>
            <a:schemeClr val="accent2"/>
          </a:solidFill>
        </p:grpSpPr>
        <p:sp>
          <p:nvSpPr>
            <p:cNvPr id="104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3133" y="3260066"/>
            <a:ext cx="429918" cy="429918"/>
            <a:chOff x="6173133" y="3260066"/>
            <a:chExt cx="429918" cy="429918"/>
          </a:xfrm>
        </p:grpSpPr>
        <p:sp>
          <p:nvSpPr>
            <p:cNvPr id="42" name="椭圆 41"/>
            <p:cNvSpPr/>
            <p:nvPr/>
          </p:nvSpPr>
          <p:spPr>
            <a:xfrm>
              <a:off x="6173133" y="3260066"/>
              <a:ext cx="429918" cy="429918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06" name="Group 268"/>
            <p:cNvGrpSpPr/>
            <p:nvPr/>
          </p:nvGrpSpPr>
          <p:grpSpPr>
            <a:xfrm>
              <a:off x="6304604" y="3342476"/>
              <a:ext cx="166977" cy="265098"/>
              <a:chOff x="3824288" y="5486400"/>
              <a:chExt cx="307975" cy="488950"/>
            </a:xfrm>
            <a:solidFill>
              <a:schemeClr val="accent3"/>
            </a:solidFill>
          </p:grpSpPr>
          <p:sp>
            <p:nvSpPr>
              <p:cNvPr id="107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08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09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10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11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</p:grpSp>
      </p:grpSp>
      <p:grpSp>
        <p:nvGrpSpPr>
          <p:cNvPr id="112" name="Group 242"/>
          <p:cNvGrpSpPr/>
          <p:nvPr/>
        </p:nvGrpSpPr>
        <p:grpSpPr>
          <a:xfrm>
            <a:off x="3996991" y="2268485"/>
            <a:ext cx="1141875" cy="870580"/>
            <a:chOff x="2908300" y="2946400"/>
            <a:chExt cx="447675" cy="341313"/>
          </a:xfrm>
          <a:solidFill>
            <a:schemeClr val="accent1"/>
          </a:solidFill>
        </p:grpSpPr>
        <p:sp>
          <p:nvSpPr>
            <p:cNvPr id="113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2.3 </a:t>
            </a:r>
            <a:r>
              <a:rPr lang="zh-CN" altLang="en-US"/>
              <a:t>市场</a:t>
            </a:r>
            <a:r>
              <a:rPr lang="zh-CN" altLang="en-US" smtClean="0"/>
              <a:t>概述</a:t>
            </a:r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-1"/>
            <a:ext cx="5068390" cy="506839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-1" y="-1"/>
            <a:ext cx="5068390" cy="5068389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5"/>
          <p:cNvSpPr/>
          <p:nvPr/>
        </p:nvSpPr>
        <p:spPr>
          <a:xfrm>
            <a:off x="616222" y="328999"/>
            <a:ext cx="3987114" cy="4485502"/>
          </a:xfrm>
          <a:prstGeom prst="rect">
            <a:avLst/>
          </a:prstGeom>
          <a:noFill/>
          <a:ln w="127000" cap="flat" cmpd="sng" algn="ctr">
            <a:solidFill>
              <a:srgbClr val="FFFFFF">
                <a:alpha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Microsoft YaHei UI" panose="020B0503020204020204" charset="-122"/>
              <a:cs typeface="+mn-cs"/>
            </a:endParaRPr>
          </a:p>
        </p:txBody>
      </p:sp>
      <p:sp>
        <p:nvSpPr>
          <p:cNvPr id="70" name="Title 2"/>
          <p:cNvSpPr txBox="1"/>
          <p:nvPr/>
        </p:nvSpPr>
        <p:spPr>
          <a:xfrm>
            <a:off x="1015295" y="1344855"/>
            <a:ext cx="3588041" cy="1354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b="1">
              <a:solidFill>
                <a:srgbClr val="FFFFFF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1034293" y="2905374"/>
            <a:ext cx="3150972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defTabSz="914400">
              <a:lnSpc>
                <a:spcPct val="125000"/>
              </a:lnSpc>
            </a:pPr>
            <a:r>
              <a:rPr lang="en-US" sz="1200">
                <a:solidFill>
                  <a:srgbClr val="FFFFFF"/>
                </a:solidFill>
              </a:rPr>
              <a:t>Lorem ipsum dolor sit amet consectetur adipiscing elit. Donec luctus nibh sit amet sem vulputate, venenatis bibendum orci pulvinar </a:t>
            </a:r>
            <a:r>
              <a:rPr lang="vi-VN" sz="1200">
                <a:solidFill>
                  <a:srgbClr val="FFFFFF"/>
                </a:solidFill>
              </a:rPr>
              <a:t>n</a:t>
            </a:r>
            <a:r>
              <a:rPr lang="en-US" sz="1200">
                <a:solidFill>
                  <a:srgbClr val="FFFFFF"/>
                </a:solidFill>
              </a:rPr>
              <a:t>ullam nec lorem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4489" y="1402953"/>
            <a:ext cx="28589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>
                <a:solidFill>
                  <a:srgbClr val="FFFFFF"/>
                </a:solidFill>
                <a:latin typeface="微软雅黑" panose="020B0503020204020204" charset="-122"/>
                <a:ea typeface="Microsoft YaHei UI" panose="020B0503020204020204" charset="-122"/>
              </a:rPr>
              <a:t>Market </a:t>
            </a:r>
            <a:endParaRPr lang="en-US" altLang="zh-CN" sz="4400" b="1" smtClean="0">
              <a:solidFill>
                <a:srgbClr val="FFFFFF"/>
              </a:solidFill>
              <a:latin typeface="微软雅黑" panose="020B0503020204020204" charset="-122"/>
              <a:ea typeface="Microsoft YaHei UI" panose="020B0503020204020204" charset="-122"/>
            </a:endParaRPr>
          </a:p>
          <a:p>
            <a:pPr lvl="0" algn="ctr"/>
            <a:r>
              <a:rPr lang="en-US" altLang="zh-CN" sz="4400" b="1" smtClean="0">
                <a:solidFill>
                  <a:srgbClr val="FFFFFF"/>
                </a:solidFill>
                <a:latin typeface="微软雅黑" panose="020B0503020204020204" charset="-122"/>
                <a:ea typeface="Microsoft YaHei UI" panose="020B0503020204020204" charset="-122"/>
              </a:rPr>
              <a:t>Overview</a:t>
            </a:r>
            <a:endParaRPr lang="en-US" altLang="zh-CN" sz="4400" b="1">
              <a:solidFill>
                <a:srgbClr val="FFFFFF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15886" y="2849503"/>
            <a:ext cx="14630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5731658" y="763335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93702" y="2261003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93701" y="3675687"/>
            <a:ext cx="490699" cy="490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235903" y="109418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22357" y="89809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249449" y="245708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35903" y="2261003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262995" y="392103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49449" y="3724952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793251" y="3774102"/>
            <a:ext cx="291599" cy="293868"/>
            <a:chOff x="2066925" y="3786188"/>
            <a:chExt cx="407988" cy="411162"/>
          </a:xfrm>
          <a:solidFill>
            <a:srgbClr val="C51729"/>
          </a:solidFill>
        </p:grpSpPr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4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5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6" name="Group 216"/>
          <p:cNvGrpSpPr/>
          <p:nvPr/>
        </p:nvGrpSpPr>
        <p:grpSpPr>
          <a:xfrm>
            <a:off x="5840908" y="873921"/>
            <a:ext cx="272198" cy="220259"/>
            <a:chOff x="1209675" y="6354763"/>
            <a:chExt cx="449263" cy="363538"/>
          </a:xfrm>
          <a:solidFill>
            <a:srgbClr val="C51729"/>
          </a:solidFill>
        </p:grpSpPr>
        <p:sp>
          <p:nvSpPr>
            <p:cNvPr id="87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8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89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0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91" name="Group 221"/>
          <p:cNvGrpSpPr/>
          <p:nvPr/>
        </p:nvGrpSpPr>
        <p:grpSpPr>
          <a:xfrm>
            <a:off x="5804173" y="2370996"/>
            <a:ext cx="269753" cy="270713"/>
            <a:chOff x="2060575" y="6313488"/>
            <a:chExt cx="446088" cy="447675"/>
          </a:xfrm>
          <a:solidFill>
            <a:srgbClr val="C51729"/>
          </a:solidFill>
        </p:grpSpPr>
        <p:sp>
          <p:nvSpPr>
            <p:cNvPr id="92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3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8" y="274636"/>
            <a:ext cx="1609070" cy="355983"/>
          </a:xfrm>
        </p:spPr>
        <p:txBody>
          <a:bodyPr/>
          <a:lstStyle/>
          <a:p>
            <a:r>
              <a:rPr lang="en-US" altLang="zh-CN" smtClean="0"/>
              <a:t>2.4 </a:t>
            </a:r>
            <a:r>
              <a:rPr lang="zh-CN" altLang="en-US" smtClean="0"/>
              <a:t>行业痛点</a:t>
            </a:r>
            <a:endParaRPr lang="zh-CN" altLang="en-US"/>
          </a:p>
        </p:txBody>
      </p:sp>
      <p:sp>
        <p:nvSpPr>
          <p:cNvPr id="157" name="Content Placeholder 2"/>
          <p:cNvSpPr txBox="1"/>
          <p:nvPr/>
        </p:nvSpPr>
        <p:spPr bwMode="auto">
          <a:xfrm>
            <a:off x="433704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  <a:endParaRPr lang="en-US" altLang="zh-CN" sz="1100" smtClean="0">
              <a:solidFill>
                <a:srgbClr val="613620"/>
              </a:solidFill>
              <a:latin typeface="+mn-lt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809098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 smtClean="0">
                <a:solidFill>
                  <a:srgbClr val="C51729"/>
                </a:solidFill>
                <a:latin typeface="+mj-ea"/>
                <a:ea typeface="+mj-ea"/>
              </a:rPr>
              <a:t>Lorem ipsum</a:t>
            </a:r>
            <a:endParaRPr lang="zh-CN" altLang="en-US" sz="1200" b="1" smtClean="0">
              <a:solidFill>
                <a:srgbClr val="C51729"/>
              </a:solidFill>
              <a:latin typeface="+mj-ea"/>
              <a:ea typeface="+mj-ea"/>
            </a:endParaRPr>
          </a:p>
        </p:txBody>
      </p:sp>
      <p:sp>
        <p:nvSpPr>
          <p:cNvPr id="159" name="Content Placeholder 2"/>
          <p:cNvSpPr txBox="1"/>
          <p:nvPr/>
        </p:nvSpPr>
        <p:spPr bwMode="auto">
          <a:xfrm>
            <a:off x="2583719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  <a:endParaRPr lang="en-US" altLang="zh-CN" sz="1100" smtClean="0">
              <a:solidFill>
                <a:srgbClr val="613620"/>
              </a:solidFill>
              <a:latin typeface="+mn-lt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959113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>
                <a:solidFill>
                  <a:srgbClr val="613620"/>
                </a:solidFill>
                <a:latin typeface="+mj-ea"/>
                <a:ea typeface="+mj-ea"/>
              </a:rPr>
              <a:t>Lorem </a:t>
            </a:r>
            <a:r>
              <a:rPr lang="da-DK" altLang="zh-CN" sz="1200" b="1" smtClean="0">
                <a:solidFill>
                  <a:srgbClr val="613620"/>
                </a:solidFill>
                <a:latin typeface="+mj-ea"/>
                <a:ea typeface="+mj-ea"/>
              </a:rPr>
              <a:t>ipsum</a:t>
            </a:r>
            <a:endParaRPr lang="zh-CN" altLang="en-US" sz="1200" b="1" smtClean="0">
              <a:solidFill>
                <a:srgbClr val="613620"/>
              </a:solidFill>
              <a:latin typeface="+mj-ea"/>
              <a:ea typeface="+mj-ea"/>
            </a:endParaRPr>
          </a:p>
        </p:txBody>
      </p:sp>
      <p:sp>
        <p:nvSpPr>
          <p:cNvPr id="161" name="Content Placeholder 2"/>
          <p:cNvSpPr txBox="1"/>
          <p:nvPr/>
        </p:nvSpPr>
        <p:spPr bwMode="auto">
          <a:xfrm>
            <a:off x="4846901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  <a:endParaRPr lang="en-US" altLang="zh-CN" sz="1100" smtClean="0">
              <a:solidFill>
                <a:srgbClr val="613620"/>
              </a:solidFill>
              <a:latin typeface="+mn-lt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5222295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>
                <a:solidFill>
                  <a:schemeClr val="accent2"/>
                </a:solidFill>
                <a:latin typeface="+mj-ea"/>
                <a:ea typeface="+mj-ea"/>
              </a:rPr>
              <a:t>Lorem </a:t>
            </a:r>
            <a:r>
              <a:rPr lang="da-DK" altLang="zh-CN" sz="1200" b="1" smtClean="0">
                <a:solidFill>
                  <a:schemeClr val="accent2"/>
                </a:solidFill>
                <a:latin typeface="+mj-ea"/>
                <a:ea typeface="+mj-ea"/>
              </a:rPr>
              <a:t>ipsum</a:t>
            </a:r>
            <a:endParaRPr lang="zh-CN" altLang="en-US" sz="1200" b="1" smtClean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3" name="Content Placeholder 2"/>
          <p:cNvSpPr txBox="1"/>
          <p:nvPr/>
        </p:nvSpPr>
        <p:spPr bwMode="auto">
          <a:xfrm>
            <a:off x="7036402" y="3048263"/>
            <a:ext cx="1924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91440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100" smtClean="0">
                <a:solidFill>
                  <a:srgbClr val="613620"/>
                </a:solidFill>
                <a:latin typeface="+mn-lt"/>
              </a:rPr>
              <a:t>Curabitur elementum posuere pretium. Quisque nibh dolor, dignissim ac dignissim ut</a:t>
            </a:r>
            <a:endParaRPr lang="en-US" altLang="zh-CN" sz="1100" smtClean="0">
              <a:solidFill>
                <a:srgbClr val="613620"/>
              </a:solidFill>
              <a:latin typeface="+mn-lt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7411796" y="2808552"/>
            <a:ext cx="119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200" b="1">
                <a:solidFill>
                  <a:schemeClr val="accent4"/>
                </a:solidFill>
                <a:latin typeface="+mj-ea"/>
                <a:ea typeface="+mj-ea"/>
              </a:rPr>
              <a:t>Lorem </a:t>
            </a:r>
            <a:r>
              <a:rPr lang="da-DK" altLang="zh-CN" sz="1200" b="1" smtClean="0">
                <a:solidFill>
                  <a:schemeClr val="accent4"/>
                </a:solidFill>
                <a:latin typeface="+mj-ea"/>
                <a:ea typeface="+mj-ea"/>
              </a:rPr>
              <a:t>ipsum</a:t>
            </a:r>
            <a:endParaRPr lang="zh-CN" altLang="en-US" sz="1200" b="1" smtClean="0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4036570" y="4476478"/>
            <a:ext cx="1070860" cy="321973"/>
            <a:chOff x="795579" y="2817616"/>
            <a:chExt cx="1070860" cy="321973"/>
          </a:xfrm>
        </p:grpSpPr>
        <p:sp>
          <p:nvSpPr>
            <p:cNvPr id="166" name="圆角矩形 165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7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050" b="1" kern="0" smtClean="0">
                  <a:solidFill>
                    <a:schemeClr val="bg1"/>
                  </a:solidFill>
                  <a:sym typeface="Arial" panose="020B0604020202020204" pitchFamily="34" charset="0"/>
                </a:rPr>
                <a:t>如何解决</a:t>
              </a:r>
              <a:endParaRPr kumimoji="0" lang="zh-CN" altLang="en-US" sz="105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9098" y="1385705"/>
            <a:ext cx="1289090" cy="1289090"/>
            <a:chOff x="809098" y="1385705"/>
            <a:chExt cx="1289090" cy="1289090"/>
          </a:xfrm>
        </p:grpSpPr>
        <p:grpSp>
          <p:nvGrpSpPr>
            <p:cNvPr id="3" name="组合 2"/>
            <p:cNvGrpSpPr/>
            <p:nvPr/>
          </p:nvGrpSpPr>
          <p:grpSpPr>
            <a:xfrm>
              <a:off x="809098" y="1385705"/>
              <a:ext cx="1289090" cy="1289090"/>
              <a:chOff x="809098" y="1385706"/>
              <a:chExt cx="1289090" cy="1289090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942855" y="1519465"/>
                <a:ext cx="1021576" cy="102157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809098" y="1385706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</p:grpSp>
        <p:grpSp>
          <p:nvGrpSpPr>
            <p:cNvPr id="168" name="Group 3"/>
            <p:cNvGrpSpPr/>
            <p:nvPr/>
          </p:nvGrpSpPr>
          <p:grpSpPr>
            <a:xfrm>
              <a:off x="1257587" y="1834194"/>
              <a:ext cx="392113" cy="392113"/>
              <a:chOff x="3771900" y="2098675"/>
              <a:chExt cx="392113" cy="392113"/>
            </a:xfrm>
            <a:solidFill>
              <a:schemeClr val="bg1"/>
            </a:solidFill>
          </p:grpSpPr>
          <p:sp>
            <p:nvSpPr>
              <p:cNvPr id="169" name="Freeform 6"/>
              <p:cNvSpPr/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0" name="Freeform 7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1" name="Freeform 8"/>
              <p:cNvSpPr/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2" name="Freeform 9"/>
              <p:cNvSpPr/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3" name="Freeform 10"/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4" name="Freeform 11"/>
              <p:cNvSpPr/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313237" y="1385705"/>
            <a:ext cx="1289090" cy="1289090"/>
            <a:chOff x="7313237" y="1385705"/>
            <a:chExt cx="1289090" cy="1289090"/>
          </a:xfrm>
        </p:grpSpPr>
        <p:grpSp>
          <p:nvGrpSpPr>
            <p:cNvPr id="6" name="组合 5"/>
            <p:cNvGrpSpPr/>
            <p:nvPr/>
          </p:nvGrpSpPr>
          <p:grpSpPr>
            <a:xfrm>
              <a:off x="7313237" y="1385705"/>
              <a:ext cx="1289090" cy="1289090"/>
              <a:chOff x="7313237" y="1385708"/>
              <a:chExt cx="1289090" cy="1289090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7446994" y="1519465"/>
                <a:ext cx="1021576" cy="1021576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7313237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175" name="Freeform 200"/>
            <p:cNvSpPr>
              <a:spLocks noEditPoints="1"/>
            </p:cNvSpPr>
            <p:nvPr/>
          </p:nvSpPr>
          <p:spPr bwMode="auto">
            <a:xfrm>
              <a:off x="7747439" y="1839750"/>
              <a:ext cx="420687" cy="395287"/>
            </a:xfrm>
            <a:custGeom>
              <a:avLst/>
              <a:gdLst>
                <a:gd name="T0" fmla="*/ 394 w 548"/>
                <a:gd name="T1" fmla="*/ 0 h 514"/>
                <a:gd name="T2" fmla="*/ 240 w 548"/>
                <a:gd name="T3" fmla="*/ 153 h 514"/>
                <a:gd name="T4" fmla="*/ 240 w 548"/>
                <a:gd name="T5" fmla="*/ 206 h 514"/>
                <a:gd name="T6" fmla="*/ 0 w 548"/>
                <a:gd name="T7" fmla="*/ 206 h 514"/>
                <a:gd name="T8" fmla="*/ 0 w 548"/>
                <a:gd name="T9" fmla="*/ 514 h 514"/>
                <a:gd name="T10" fmla="*/ 377 w 548"/>
                <a:gd name="T11" fmla="*/ 514 h 514"/>
                <a:gd name="T12" fmla="*/ 377 w 548"/>
                <a:gd name="T13" fmla="*/ 206 h 514"/>
                <a:gd name="T14" fmla="*/ 308 w 548"/>
                <a:gd name="T15" fmla="*/ 206 h 514"/>
                <a:gd name="T16" fmla="*/ 308 w 548"/>
                <a:gd name="T17" fmla="*/ 153 h 514"/>
                <a:gd name="T18" fmla="*/ 394 w 548"/>
                <a:gd name="T19" fmla="*/ 68 h 514"/>
                <a:gd name="T20" fmla="*/ 479 w 548"/>
                <a:gd name="T21" fmla="*/ 153 h 514"/>
                <a:gd name="T22" fmla="*/ 479 w 548"/>
                <a:gd name="T23" fmla="*/ 206 h 514"/>
                <a:gd name="T24" fmla="*/ 548 w 548"/>
                <a:gd name="T25" fmla="*/ 206 h 514"/>
                <a:gd name="T26" fmla="*/ 548 w 548"/>
                <a:gd name="T27" fmla="*/ 153 h 514"/>
                <a:gd name="T28" fmla="*/ 394 w 548"/>
                <a:gd name="T29" fmla="*/ 0 h 514"/>
                <a:gd name="T30" fmla="*/ 216 w 548"/>
                <a:gd name="T31" fmla="*/ 434 h 514"/>
                <a:gd name="T32" fmla="*/ 145 w 548"/>
                <a:gd name="T33" fmla="*/ 434 h 514"/>
                <a:gd name="T34" fmla="*/ 161 w 548"/>
                <a:gd name="T35" fmla="*/ 373 h 514"/>
                <a:gd name="T36" fmla="*/ 137 w 548"/>
                <a:gd name="T37" fmla="*/ 334 h 514"/>
                <a:gd name="T38" fmla="*/ 180 w 548"/>
                <a:gd name="T39" fmla="*/ 291 h 514"/>
                <a:gd name="T40" fmla="*/ 224 w 548"/>
                <a:gd name="T41" fmla="*/ 334 h 514"/>
                <a:gd name="T42" fmla="*/ 200 w 548"/>
                <a:gd name="T43" fmla="*/ 373 h 514"/>
                <a:gd name="T44" fmla="*/ 216 w 548"/>
                <a:gd name="T45" fmla="*/ 43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514">
                  <a:moveTo>
                    <a:pt x="394" y="0"/>
                  </a:moveTo>
                  <a:cubicBezTo>
                    <a:pt x="309" y="0"/>
                    <a:pt x="240" y="69"/>
                    <a:pt x="240" y="153"/>
                  </a:cubicBezTo>
                  <a:cubicBezTo>
                    <a:pt x="240" y="206"/>
                    <a:pt x="240" y="206"/>
                    <a:pt x="24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377" y="514"/>
                    <a:pt x="377" y="514"/>
                    <a:pt x="377" y="514"/>
                  </a:cubicBezTo>
                  <a:cubicBezTo>
                    <a:pt x="377" y="206"/>
                    <a:pt x="377" y="206"/>
                    <a:pt x="377" y="206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06"/>
                    <a:pt x="347" y="68"/>
                    <a:pt x="394" y="68"/>
                  </a:cubicBezTo>
                  <a:cubicBezTo>
                    <a:pt x="441" y="68"/>
                    <a:pt x="479" y="106"/>
                    <a:pt x="479" y="153"/>
                  </a:cubicBezTo>
                  <a:cubicBezTo>
                    <a:pt x="479" y="206"/>
                    <a:pt x="479" y="206"/>
                    <a:pt x="479" y="206"/>
                  </a:cubicBezTo>
                  <a:cubicBezTo>
                    <a:pt x="548" y="206"/>
                    <a:pt x="548" y="206"/>
                    <a:pt x="548" y="206"/>
                  </a:cubicBezTo>
                  <a:cubicBezTo>
                    <a:pt x="548" y="153"/>
                    <a:pt x="548" y="153"/>
                    <a:pt x="548" y="153"/>
                  </a:cubicBezTo>
                  <a:cubicBezTo>
                    <a:pt x="548" y="69"/>
                    <a:pt x="479" y="0"/>
                    <a:pt x="394" y="0"/>
                  </a:cubicBezTo>
                  <a:close/>
                  <a:moveTo>
                    <a:pt x="216" y="434"/>
                  </a:moveTo>
                  <a:cubicBezTo>
                    <a:pt x="145" y="434"/>
                    <a:pt x="145" y="434"/>
                    <a:pt x="145" y="434"/>
                  </a:cubicBezTo>
                  <a:cubicBezTo>
                    <a:pt x="161" y="373"/>
                    <a:pt x="161" y="373"/>
                    <a:pt x="161" y="373"/>
                  </a:cubicBezTo>
                  <a:cubicBezTo>
                    <a:pt x="147" y="366"/>
                    <a:pt x="137" y="351"/>
                    <a:pt x="137" y="334"/>
                  </a:cubicBezTo>
                  <a:cubicBezTo>
                    <a:pt x="137" y="311"/>
                    <a:pt x="157" y="291"/>
                    <a:pt x="180" y="291"/>
                  </a:cubicBezTo>
                  <a:cubicBezTo>
                    <a:pt x="204" y="291"/>
                    <a:pt x="224" y="311"/>
                    <a:pt x="224" y="334"/>
                  </a:cubicBezTo>
                  <a:cubicBezTo>
                    <a:pt x="224" y="351"/>
                    <a:pt x="214" y="366"/>
                    <a:pt x="200" y="373"/>
                  </a:cubicBezTo>
                  <a:lnTo>
                    <a:pt x="216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77144" y="1385705"/>
            <a:ext cx="1289090" cy="1289090"/>
            <a:chOff x="2977144" y="1385705"/>
            <a:chExt cx="1289090" cy="1289090"/>
          </a:xfrm>
        </p:grpSpPr>
        <p:grpSp>
          <p:nvGrpSpPr>
            <p:cNvPr id="4" name="组合 3"/>
            <p:cNvGrpSpPr/>
            <p:nvPr/>
          </p:nvGrpSpPr>
          <p:grpSpPr>
            <a:xfrm>
              <a:off x="2977144" y="1385705"/>
              <a:ext cx="1289090" cy="1289090"/>
              <a:chOff x="2994311" y="1385705"/>
              <a:chExt cx="1289090" cy="128909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3128068" y="1519462"/>
                <a:ext cx="1021576" cy="1021576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2994311" y="1385705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</p:grpSp>
        <p:grpSp>
          <p:nvGrpSpPr>
            <p:cNvPr id="176" name="Group 245"/>
            <p:cNvGrpSpPr/>
            <p:nvPr/>
          </p:nvGrpSpPr>
          <p:grpSpPr>
            <a:xfrm>
              <a:off x="3412380" y="1813112"/>
              <a:ext cx="446087" cy="414338"/>
              <a:chOff x="3767138" y="6329363"/>
              <a:chExt cx="446087" cy="414338"/>
            </a:xfrm>
            <a:solidFill>
              <a:schemeClr val="bg1"/>
            </a:solidFill>
          </p:grpSpPr>
          <p:sp>
            <p:nvSpPr>
              <p:cNvPr id="177" name="Freeform 229"/>
              <p:cNvSpPr/>
              <p:nvPr/>
            </p:nvSpPr>
            <p:spPr bwMode="auto">
              <a:xfrm>
                <a:off x="3767138" y="6329363"/>
                <a:ext cx="382588" cy="414338"/>
              </a:xfrm>
              <a:custGeom>
                <a:avLst/>
                <a:gdLst>
                  <a:gd name="T0" fmla="*/ 476 w 497"/>
                  <a:gd name="T1" fmla="*/ 422 h 538"/>
                  <a:gd name="T2" fmla="*/ 497 w 497"/>
                  <a:gd name="T3" fmla="*/ 440 h 538"/>
                  <a:gd name="T4" fmla="*/ 497 w 497"/>
                  <a:gd name="T5" fmla="*/ 470 h 538"/>
                  <a:gd name="T6" fmla="*/ 430 w 497"/>
                  <a:gd name="T7" fmla="*/ 538 h 538"/>
                  <a:gd name="T8" fmla="*/ 67 w 497"/>
                  <a:gd name="T9" fmla="*/ 538 h 538"/>
                  <a:gd name="T10" fmla="*/ 0 w 497"/>
                  <a:gd name="T11" fmla="*/ 470 h 538"/>
                  <a:gd name="T12" fmla="*/ 0 w 497"/>
                  <a:gd name="T13" fmla="*/ 125 h 538"/>
                  <a:gd name="T14" fmla="*/ 0 w 497"/>
                  <a:gd name="T15" fmla="*/ 125 h 538"/>
                  <a:gd name="T16" fmla="*/ 5 w 497"/>
                  <a:gd name="T17" fmla="*/ 113 h 538"/>
                  <a:gd name="T18" fmla="*/ 107 w 497"/>
                  <a:gd name="T19" fmla="*/ 6 h 538"/>
                  <a:gd name="T20" fmla="*/ 120 w 497"/>
                  <a:gd name="T21" fmla="*/ 0 h 538"/>
                  <a:gd name="T22" fmla="*/ 120 w 497"/>
                  <a:gd name="T23" fmla="*/ 0 h 538"/>
                  <a:gd name="T24" fmla="*/ 430 w 497"/>
                  <a:gd name="T25" fmla="*/ 0 h 538"/>
                  <a:gd name="T26" fmla="*/ 497 w 497"/>
                  <a:gd name="T27" fmla="*/ 68 h 538"/>
                  <a:gd name="T28" fmla="*/ 497 w 497"/>
                  <a:gd name="T29" fmla="*/ 137 h 538"/>
                  <a:gd name="T30" fmla="*/ 475 w 497"/>
                  <a:gd name="T31" fmla="*/ 134 h 538"/>
                  <a:gd name="T32" fmla="*/ 462 w 497"/>
                  <a:gd name="T33" fmla="*/ 135 h 538"/>
                  <a:gd name="T34" fmla="*/ 462 w 497"/>
                  <a:gd name="T35" fmla="*/ 68 h 538"/>
                  <a:gd name="T36" fmla="*/ 430 w 497"/>
                  <a:gd name="T37" fmla="*/ 35 h 538"/>
                  <a:gd name="T38" fmla="*/ 137 w 497"/>
                  <a:gd name="T39" fmla="*/ 35 h 538"/>
                  <a:gd name="T40" fmla="*/ 137 w 497"/>
                  <a:gd name="T41" fmla="*/ 75 h 538"/>
                  <a:gd name="T42" fmla="*/ 70 w 497"/>
                  <a:gd name="T43" fmla="*/ 143 h 538"/>
                  <a:gd name="T44" fmla="*/ 35 w 497"/>
                  <a:gd name="T45" fmla="*/ 143 h 538"/>
                  <a:gd name="T46" fmla="*/ 35 w 497"/>
                  <a:gd name="T47" fmla="*/ 470 h 538"/>
                  <a:gd name="T48" fmla="*/ 67 w 497"/>
                  <a:gd name="T49" fmla="*/ 503 h 538"/>
                  <a:gd name="T50" fmla="*/ 430 w 497"/>
                  <a:gd name="T51" fmla="*/ 503 h 538"/>
                  <a:gd name="T52" fmla="*/ 462 w 497"/>
                  <a:gd name="T53" fmla="*/ 470 h 538"/>
                  <a:gd name="T54" fmla="*/ 462 w 497"/>
                  <a:gd name="T55" fmla="*/ 433 h 538"/>
                  <a:gd name="T56" fmla="*/ 476 w 497"/>
                  <a:gd name="T57" fmla="*/ 42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7" h="538">
                    <a:moveTo>
                      <a:pt x="476" y="422"/>
                    </a:moveTo>
                    <a:cubicBezTo>
                      <a:pt x="497" y="440"/>
                      <a:pt x="497" y="440"/>
                      <a:pt x="497" y="440"/>
                    </a:cubicBezTo>
                    <a:cubicBezTo>
                      <a:pt x="497" y="470"/>
                      <a:pt x="497" y="470"/>
                      <a:pt x="497" y="470"/>
                    </a:cubicBezTo>
                    <a:cubicBezTo>
                      <a:pt x="497" y="507"/>
                      <a:pt x="467" y="538"/>
                      <a:pt x="430" y="538"/>
                    </a:cubicBezTo>
                    <a:cubicBezTo>
                      <a:pt x="67" y="538"/>
                      <a:pt x="67" y="538"/>
                      <a:pt x="67" y="538"/>
                    </a:cubicBezTo>
                    <a:cubicBezTo>
                      <a:pt x="30" y="538"/>
                      <a:pt x="0" y="507"/>
                      <a:pt x="0" y="47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1"/>
                      <a:pt x="2" y="117"/>
                      <a:pt x="5" y="113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11" y="2"/>
                      <a:pt x="115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67" y="0"/>
                      <a:pt x="497" y="31"/>
                      <a:pt x="497" y="68"/>
                    </a:cubicBezTo>
                    <a:cubicBezTo>
                      <a:pt x="497" y="137"/>
                      <a:pt x="497" y="137"/>
                      <a:pt x="497" y="137"/>
                    </a:cubicBezTo>
                    <a:cubicBezTo>
                      <a:pt x="490" y="135"/>
                      <a:pt x="483" y="134"/>
                      <a:pt x="475" y="134"/>
                    </a:cubicBezTo>
                    <a:cubicBezTo>
                      <a:pt x="471" y="134"/>
                      <a:pt x="467" y="135"/>
                      <a:pt x="462" y="135"/>
                    </a:cubicBezTo>
                    <a:cubicBezTo>
                      <a:pt x="462" y="68"/>
                      <a:pt x="462" y="68"/>
                      <a:pt x="462" y="68"/>
                    </a:cubicBezTo>
                    <a:cubicBezTo>
                      <a:pt x="462" y="50"/>
                      <a:pt x="448" y="35"/>
                      <a:pt x="430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37" y="113"/>
                      <a:pt x="107" y="143"/>
                      <a:pt x="70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470"/>
                      <a:pt x="35" y="470"/>
                      <a:pt x="35" y="470"/>
                    </a:cubicBezTo>
                    <a:cubicBezTo>
                      <a:pt x="35" y="488"/>
                      <a:pt x="50" y="503"/>
                      <a:pt x="67" y="503"/>
                    </a:cubicBezTo>
                    <a:cubicBezTo>
                      <a:pt x="430" y="503"/>
                      <a:pt x="430" y="503"/>
                      <a:pt x="430" y="503"/>
                    </a:cubicBezTo>
                    <a:cubicBezTo>
                      <a:pt x="448" y="503"/>
                      <a:pt x="462" y="488"/>
                      <a:pt x="462" y="470"/>
                    </a:cubicBezTo>
                    <a:cubicBezTo>
                      <a:pt x="462" y="433"/>
                      <a:pt x="462" y="433"/>
                      <a:pt x="462" y="433"/>
                    </a:cubicBezTo>
                    <a:lnTo>
                      <a:pt x="476" y="4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8" name="Freeform 230"/>
              <p:cNvSpPr/>
              <p:nvPr/>
            </p:nvSpPr>
            <p:spPr bwMode="auto">
              <a:xfrm>
                <a:off x="3844925" y="6446838"/>
                <a:ext cx="187325" cy="22225"/>
              </a:xfrm>
              <a:custGeom>
                <a:avLst/>
                <a:gdLst>
                  <a:gd name="T0" fmla="*/ 229 w 243"/>
                  <a:gd name="T1" fmla="*/ 0 h 28"/>
                  <a:gd name="T2" fmla="*/ 14 w 243"/>
                  <a:gd name="T3" fmla="*/ 0 h 28"/>
                  <a:gd name="T4" fmla="*/ 0 w 243"/>
                  <a:gd name="T5" fmla="*/ 14 h 28"/>
                  <a:gd name="T6" fmla="*/ 14 w 243"/>
                  <a:gd name="T7" fmla="*/ 28 h 28"/>
                  <a:gd name="T8" fmla="*/ 229 w 243"/>
                  <a:gd name="T9" fmla="*/ 28 h 28"/>
                  <a:gd name="T10" fmla="*/ 243 w 243"/>
                  <a:gd name="T11" fmla="*/ 14 h 28"/>
                  <a:gd name="T12" fmla="*/ 229 w 24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22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9" name="Freeform 231"/>
              <p:cNvSpPr/>
              <p:nvPr/>
            </p:nvSpPr>
            <p:spPr bwMode="auto">
              <a:xfrm>
                <a:off x="3844925" y="6497638"/>
                <a:ext cx="187325" cy="22225"/>
              </a:xfrm>
              <a:custGeom>
                <a:avLst/>
                <a:gdLst>
                  <a:gd name="T0" fmla="*/ 14 w 243"/>
                  <a:gd name="T1" fmla="*/ 29 h 29"/>
                  <a:gd name="T2" fmla="*/ 229 w 243"/>
                  <a:gd name="T3" fmla="*/ 29 h 29"/>
                  <a:gd name="T4" fmla="*/ 243 w 243"/>
                  <a:gd name="T5" fmla="*/ 15 h 29"/>
                  <a:gd name="T6" fmla="*/ 229 w 243"/>
                  <a:gd name="T7" fmla="*/ 0 h 29"/>
                  <a:gd name="T8" fmla="*/ 14 w 243"/>
                  <a:gd name="T9" fmla="*/ 0 h 29"/>
                  <a:gd name="T10" fmla="*/ 0 w 243"/>
                  <a:gd name="T11" fmla="*/ 15 h 29"/>
                  <a:gd name="T12" fmla="*/ 14 w 243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9">
                    <a:moveTo>
                      <a:pt x="14" y="29"/>
                    </a:moveTo>
                    <a:cubicBezTo>
                      <a:pt x="229" y="29"/>
                      <a:pt x="229" y="29"/>
                      <a:pt x="229" y="29"/>
                    </a:cubicBezTo>
                    <a:cubicBezTo>
                      <a:pt x="237" y="29"/>
                      <a:pt x="243" y="22"/>
                      <a:pt x="243" y="15"/>
                    </a:cubicBezTo>
                    <a:cubicBezTo>
                      <a:pt x="243" y="7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80" name="Freeform 232"/>
              <p:cNvSpPr/>
              <p:nvPr/>
            </p:nvSpPr>
            <p:spPr bwMode="auto">
              <a:xfrm>
                <a:off x="3844925" y="6550025"/>
                <a:ext cx="187325" cy="22225"/>
              </a:xfrm>
              <a:custGeom>
                <a:avLst/>
                <a:gdLst>
                  <a:gd name="T0" fmla="*/ 14 w 243"/>
                  <a:gd name="T1" fmla="*/ 28 h 28"/>
                  <a:gd name="T2" fmla="*/ 229 w 243"/>
                  <a:gd name="T3" fmla="*/ 28 h 28"/>
                  <a:gd name="T4" fmla="*/ 243 w 243"/>
                  <a:gd name="T5" fmla="*/ 14 h 28"/>
                  <a:gd name="T6" fmla="*/ 229 w 243"/>
                  <a:gd name="T7" fmla="*/ 0 h 28"/>
                  <a:gd name="T8" fmla="*/ 14 w 243"/>
                  <a:gd name="T9" fmla="*/ 0 h 28"/>
                  <a:gd name="T10" fmla="*/ 0 w 243"/>
                  <a:gd name="T11" fmla="*/ 14 h 28"/>
                  <a:gd name="T12" fmla="*/ 14 w 24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8">
                    <a:moveTo>
                      <a:pt x="14" y="28"/>
                    </a:moveTo>
                    <a:cubicBezTo>
                      <a:pt x="229" y="28"/>
                      <a:pt x="229" y="28"/>
                      <a:pt x="229" y="28"/>
                    </a:cubicBezTo>
                    <a:cubicBezTo>
                      <a:pt x="237" y="28"/>
                      <a:pt x="243" y="22"/>
                      <a:pt x="243" y="14"/>
                    </a:cubicBezTo>
                    <a:cubicBezTo>
                      <a:pt x="243" y="6"/>
                      <a:pt x="237" y="0"/>
                      <a:pt x="22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81" name="Freeform 233"/>
              <p:cNvSpPr/>
              <p:nvPr/>
            </p:nvSpPr>
            <p:spPr bwMode="auto">
              <a:xfrm>
                <a:off x="3844925" y="6602413"/>
                <a:ext cx="225425" cy="22225"/>
              </a:xfrm>
              <a:custGeom>
                <a:avLst/>
                <a:gdLst>
                  <a:gd name="T0" fmla="*/ 279 w 293"/>
                  <a:gd name="T1" fmla="*/ 0 h 29"/>
                  <a:gd name="T2" fmla="*/ 14 w 293"/>
                  <a:gd name="T3" fmla="*/ 0 h 29"/>
                  <a:gd name="T4" fmla="*/ 0 w 293"/>
                  <a:gd name="T5" fmla="*/ 15 h 29"/>
                  <a:gd name="T6" fmla="*/ 14 w 293"/>
                  <a:gd name="T7" fmla="*/ 29 h 29"/>
                  <a:gd name="T8" fmla="*/ 279 w 293"/>
                  <a:gd name="T9" fmla="*/ 29 h 29"/>
                  <a:gd name="T10" fmla="*/ 293 w 293"/>
                  <a:gd name="T11" fmla="*/ 15 h 29"/>
                  <a:gd name="T12" fmla="*/ 279 w 293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9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87" y="29"/>
                      <a:pt x="293" y="22"/>
                      <a:pt x="293" y="15"/>
                    </a:cubicBezTo>
                    <a:cubicBezTo>
                      <a:pt x="293" y="7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82" name="Freeform 234"/>
              <p:cNvSpPr/>
              <p:nvPr/>
            </p:nvSpPr>
            <p:spPr bwMode="auto">
              <a:xfrm>
                <a:off x="3844925" y="6654800"/>
                <a:ext cx="225425" cy="20638"/>
              </a:xfrm>
              <a:custGeom>
                <a:avLst/>
                <a:gdLst>
                  <a:gd name="T0" fmla="*/ 279 w 293"/>
                  <a:gd name="T1" fmla="*/ 0 h 28"/>
                  <a:gd name="T2" fmla="*/ 14 w 293"/>
                  <a:gd name="T3" fmla="*/ 0 h 28"/>
                  <a:gd name="T4" fmla="*/ 0 w 293"/>
                  <a:gd name="T5" fmla="*/ 14 h 28"/>
                  <a:gd name="T6" fmla="*/ 14 w 293"/>
                  <a:gd name="T7" fmla="*/ 28 h 28"/>
                  <a:gd name="T8" fmla="*/ 279 w 293"/>
                  <a:gd name="T9" fmla="*/ 28 h 28"/>
                  <a:gd name="T10" fmla="*/ 293 w 293"/>
                  <a:gd name="T11" fmla="*/ 14 h 28"/>
                  <a:gd name="T12" fmla="*/ 279 w 29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28">
                    <a:moveTo>
                      <a:pt x="2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79" y="28"/>
                      <a:pt x="279" y="28"/>
                      <a:pt x="279" y="28"/>
                    </a:cubicBezTo>
                    <a:cubicBezTo>
                      <a:pt x="287" y="28"/>
                      <a:pt x="293" y="22"/>
                      <a:pt x="293" y="14"/>
                    </a:cubicBezTo>
                    <a:cubicBezTo>
                      <a:pt x="293" y="6"/>
                      <a:pt x="287" y="0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83" name="Freeform 235"/>
              <p:cNvSpPr>
                <a:spLocks noEditPoints="1"/>
              </p:cNvSpPr>
              <p:nvPr/>
            </p:nvSpPr>
            <p:spPr bwMode="auto">
              <a:xfrm>
                <a:off x="4051300" y="6445250"/>
                <a:ext cx="161925" cy="227013"/>
              </a:xfrm>
              <a:custGeom>
                <a:avLst/>
                <a:gdLst>
                  <a:gd name="T0" fmla="*/ 105 w 211"/>
                  <a:gd name="T1" fmla="*/ 0 h 296"/>
                  <a:gd name="T2" fmla="*/ 0 w 211"/>
                  <a:gd name="T3" fmla="*/ 106 h 296"/>
                  <a:gd name="T4" fmla="*/ 52 w 211"/>
                  <a:gd name="T5" fmla="*/ 197 h 296"/>
                  <a:gd name="T6" fmla="*/ 52 w 211"/>
                  <a:gd name="T7" fmla="*/ 296 h 296"/>
                  <a:gd name="T8" fmla="*/ 106 w 211"/>
                  <a:gd name="T9" fmla="*/ 254 h 296"/>
                  <a:gd name="T10" fmla="*/ 159 w 211"/>
                  <a:gd name="T11" fmla="*/ 296 h 296"/>
                  <a:gd name="T12" fmla="*/ 159 w 211"/>
                  <a:gd name="T13" fmla="*/ 197 h 296"/>
                  <a:gd name="T14" fmla="*/ 211 w 211"/>
                  <a:gd name="T15" fmla="*/ 106 h 296"/>
                  <a:gd name="T16" fmla="*/ 105 w 211"/>
                  <a:gd name="T17" fmla="*/ 0 h 296"/>
                  <a:gd name="T18" fmla="*/ 105 w 211"/>
                  <a:gd name="T19" fmla="*/ 196 h 296"/>
                  <a:gd name="T20" fmla="*/ 15 w 211"/>
                  <a:gd name="T21" fmla="*/ 106 h 296"/>
                  <a:gd name="T22" fmla="*/ 105 w 211"/>
                  <a:gd name="T23" fmla="*/ 16 h 296"/>
                  <a:gd name="T24" fmla="*/ 195 w 211"/>
                  <a:gd name="T25" fmla="*/ 106 h 296"/>
                  <a:gd name="T26" fmla="*/ 105 w 211"/>
                  <a:gd name="T27" fmla="*/ 1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" h="296">
                    <a:moveTo>
                      <a:pt x="105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45"/>
                      <a:pt x="21" y="179"/>
                      <a:pt x="52" y="197"/>
                    </a:cubicBezTo>
                    <a:cubicBezTo>
                      <a:pt x="52" y="296"/>
                      <a:pt x="52" y="296"/>
                      <a:pt x="52" y="296"/>
                    </a:cubicBezTo>
                    <a:cubicBezTo>
                      <a:pt x="106" y="254"/>
                      <a:pt x="106" y="254"/>
                      <a:pt x="106" y="254"/>
                    </a:cubicBezTo>
                    <a:cubicBezTo>
                      <a:pt x="159" y="296"/>
                      <a:pt x="159" y="296"/>
                      <a:pt x="159" y="296"/>
                    </a:cubicBezTo>
                    <a:cubicBezTo>
                      <a:pt x="159" y="197"/>
                      <a:pt x="159" y="197"/>
                      <a:pt x="159" y="197"/>
                    </a:cubicBezTo>
                    <a:cubicBezTo>
                      <a:pt x="190" y="179"/>
                      <a:pt x="211" y="145"/>
                      <a:pt x="211" y="106"/>
                    </a:cubicBezTo>
                    <a:cubicBezTo>
                      <a:pt x="211" y="48"/>
                      <a:pt x="164" y="0"/>
                      <a:pt x="105" y="0"/>
                    </a:cubicBezTo>
                    <a:close/>
                    <a:moveTo>
                      <a:pt x="105" y="196"/>
                    </a:moveTo>
                    <a:cubicBezTo>
                      <a:pt x="56" y="196"/>
                      <a:pt x="16" y="156"/>
                      <a:pt x="15" y="106"/>
                    </a:cubicBezTo>
                    <a:cubicBezTo>
                      <a:pt x="16" y="56"/>
                      <a:pt x="56" y="16"/>
                      <a:pt x="105" y="16"/>
                    </a:cubicBezTo>
                    <a:cubicBezTo>
                      <a:pt x="155" y="16"/>
                      <a:pt x="195" y="56"/>
                      <a:pt x="195" y="106"/>
                    </a:cubicBezTo>
                    <a:cubicBezTo>
                      <a:pt x="195" y="156"/>
                      <a:pt x="155" y="196"/>
                      <a:pt x="105" y="1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145190" y="1385705"/>
            <a:ext cx="1289090" cy="1289090"/>
            <a:chOff x="5145190" y="1385705"/>
            <a:chExt cx="1289090" cy="1289090"/>
          </a:xfrm>
        </p:grpSpPr>
        <p:grpSp>
          <p:nvGrpSpPr>
            <p:cNvPr id="5" name="组合 4"/>
            <p:cNvGrpSpPr/>
            <p:nvPr/>
          </p:nvGrpSpPr>
          <p:grpSpPr>
            <a:xfrm>
              <a:off x="5145190" y="1385705"/>
              <a:ext cx="1289090" cy="1289090"/>
              <a:chOff x="5164381" y="1385708"/>
              <a:chExt cx="1289090" cy="1289090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5298138" y="1519465"/>
                <a:ext cx="1021576" cy="1021576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5164381" y="1385708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  <a:cs typeface="+mn-cs"/>
                </a:endParaRPr>
              </a:p>
            </p:txBody>
          </p:sp>
        </p:grpSp>
        <p:grpSp>
          <p:nvGrpSpPr>
            <p:cNvPr id="184" name="Group 259"/>
            <p:cNvGrpSpPr/>
            <p:nvPr/>
          </p:nvGrpSpPr>
          <p:grpSpPr>
            <a:xfrm>
              <a:off x="5595266" y="180720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185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86" name="Freeform 242"/>
              <p:cNvSpPr/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87" name="Freeform 243"/>
              <p:cNvSpPr/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charset="-122"/>
                  <a:ea typeface="Microsoft YaHei UI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3265648" y="1460993"/>
            <a:ext cx="2739764" cy="273692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8" y="274636"/>
            <a:ext cx="1556518" cy="355983"/>
          </a:xfrm>
        </p:spPr>
        <p:txBody>
          <a:bodyPr/>
          <a:lstStyle/>
          <a:p>
            <a:r>
              <a:rPr lang="en-US" altLang="zh-CN"/>
              <a:t>2.5 </a:t>
            </a:r>
            <a:r>
              <a:rPr lang="zh-CN" altLang="en-US"/>
              <a:t>如何解决</a:t>
            </a:r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5030966" y="1590351"/>
            <a:ext cx="794362" cy="790098"/>
            <a:chOff x="5039894" y="1650916"/>
            <a:chExt cx="887413" cy="882650"/>
          </a:xfrm>
        </p:grpSpPr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30966" y="3238757"/>
            <a:ext cx="794362" cy="792940"/>
            <a:chOff x="5039894" y="3492416"/>
            <a:chExt cx="887413" cy="885825"/>
          </a:xfrm>
        </p:grpSpPr>
        <p:sp>
          <p:nvSpPr>
            <p:cNvPr id="60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62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3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381140" y="3238757"/>
            <a:ext cx="791519" cy="792940"/>
            <a:chOff x="3196807" y="3492416"/>
            <a:chExt cx="884237" cy="885825"/>
          </a:xfrm>
        </p:grpSpPr>
        <p:sp>
          <p:nvSpPr>
            <p:cNvPr id="65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81140" y="1590351"/>
            <a:ext cx="791519" cy="790098"/>
            <a:chOff x="3196807" y="1650916"/>
            <a:chExt cx="884237" cy="882650"/>
          </a:xfrm>
        </p:grpSpPr>
        <p:sp>
          <p:nvSpPr>
            <p:cNvPr id="68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9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ysClr val="window" lastClr="FFFFFF"/>
            </a:solidFill>
          </p:grpSpPr>
          <p:sp>
            <p:nvSpPr>
              <p:cNvPr id="7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7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73" name="矩形 72"/>
          <p:cNvSpPr/>
          <p:nvPr/>
        </p:nvSpPr>
        <p:spPr>
          <a:xfrm>
            <a:off x="6059627" y="187689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046081" y="1680805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Methods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73173" y="337354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59627" y="3177462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613620"/>
                </a:solidFill>
                <a:latin typeface="微软雅黑" panose="020B0503020204020204" charset="-122"/>
                <a:ea typeface="微软雅黑" panose="020B0503020204020204" charset="-122"/>
              </a:rPr>
              <a:t>Methods</a:t>
            </a:r>
            <a:endParaRPr lang="zh-CN" altLang="en-US" sz="1400" b="1" smtClean="0">
              <a:solidFill>
                <a:srgbClr val="61362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67556" y="1742100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185141" y="1546015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Methods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067556" y="3238757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185141" y="3042672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CAA884"/>
                </a:solidFill>
                <a:latin typeface="微软雅黑" panose="020B0503020204020204" charset="-122"/>
                <a:ea typeface="微软雅黑" panose="020B0503020204020204" charset="-122"/>
              </a:rPr>
              <a:t>Methods</a:t>
            </a:r>
            <a:endParaRPr lang="zh-CN" altLang="en-US" sz="1400" b="1" smtClean="0">
              <a:solidFill>
                <a:srgbClr val="CAA88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172659" y="2324220"/>
            <a:ext cx="970767" cy="970767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146619" y="2680959"/>
            <a:ext cx="10228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METHOD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7" y="274636"/>
            <a:ext cx="1892747" cy="355983"/>
          </a:xfrm>
        </p:spPr>
        <p:txBody>
          <a:bodyPr/>
          <a:lstStyle/>
          <a:p>
            <a:r>
              <a:rPr lang="en-US" altLang="zh-CN"/>
              <a:t>2.6 </a:t>
            </a:r>
            <a:r>
              <a:rPr lang="zh-CN" altLang="en-US"/>
              <a:t>竞争对手分析</a:t>
            </a: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700000">
            <a:off x="4068763" y="1625600"/>
            <a:ext cx="1006475" cy="1006475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 rot="2700000">
            <a:off x="3316288" y="2378075"/>
            <a:ext cx="1006475" cy="100647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 rot="2700000">
            <a:off x="4837113" y="2378075"/>
            <a:ext cx="1006475" cy="100647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 rot="2700000">
            <a:off x="4069557" y="3131344"/>
            <a:ext cx="1004887" cy="1006475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0" cap="none" spc="0" normalizeH="0" baseline="0" noProof="0">
              <a:ln>
                <a:noFill/>
              </a:ln>
              <a:solidFill>
                <a:srgbClr val="FACE40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35675" y="1917700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21388" y="168910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3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61362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67425" y="3643313"/>
            <a:ext cx="2192338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051550" y="3414713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4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AA88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4075" y="1917700"/>
            <a:ext cx="2171700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371429" y="168910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5172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54075" y="3643313"/>
            <a:ext cx="2171700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371429" y="3414713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2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2E566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175020" y="1914187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416928" y="2737155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938008" y="2708929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 noProof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201689" y="3429920"/>
            <a:ext cx="7216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对手</a:t>
            </a:r>
            <a:r>
              <a:rPr lang="en-US" altLang="zh-CN" sz="1600" b="1" ker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kumimoji="0" lang="zh-CN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957" y="274636"/>
            <a:ext cx="1422231" cy="355983"/>
          </a:xfrm>
        </p:spPr>
        <p:txBody>
          <a:bodyPr/>
          <a:lstStyle/>
          <a:p>
            <a:r>
              <a:rPr lang="en-US" altLang="zh-CN" smtClean="0"/>
              <a:t>2.7 </a:t>
            </a:r>
            <a:r>
              <a:rPr lang="zh-CN" altLang="en-US" smtClean="0"/>
              <a:t>竞争优势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48586" y="1047389"/>
            <a:ext cx="1015084" cy="971239"/>
            <a:chOff x="494341" y="1010194"/>
            <a:chExt cx="1252013" cy="1197934"/>
          </a:xfrm>
        </p:grpSpPr>
        <p:sp>
          <p:nvSpPr>
            <p:cNvPr id="7" name="矩形 6"/>
            <p:cNvSpPr/>
            <p:nvPr/>
          </p:nvSpPr>
          <p:spPr>
            <a:xfrm>
              <a:off x="494341" y="1010194"/>
              <a:ext cx="1197934" cy="11979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51665" y="1325019"/>
              <a:ext cx="894689" cy="823682"/>
              <a:chOff x="12327405" y="858403"/>
              <a:chExt cx="833274" cy="767141"/>
            </a:xfrm>
          </p:grpSpPr>
          <p:sp>
            <p:nvSpPr>
              <p:cNvPr id="96" name="Freeform 55"/>
              <p:cNvSpPr/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7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8" name="Freeform 57"/>
              <p:cNvSpPr/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572000" y="1047389"/>
            <a:ext cx="1027778" cy="971239"/>
            <a:chOff x="4569993" y="1010194"/>
            <a:chExt cx="1267670" cy="1197934"/>
          </a:xfrm>
        </p:grpSpPr>
        <p:sp>
          <p:nvSpPr>
            <p:cNvPr id="112" name="矩形 111"/>
            <p:cNvSpPr/>
            <p:nvPr/>
          </p:nvSpPr>
          <p:spPr>
            <a:xfrm>
              <a:off x="4569993" y="1010194"/>
              <a:ext cx="1197934" cy="119793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913759" y="1325019"/>
              <a:ext cx="923904" cy="832088"/>
              <a:chOff x="952501" y="6013451"/>
              <a:chExt cx="511175" cy="460375"/>
            </a:xfrm>
          </p:grpSpPr>
          <p:sp>
            <p:nvSpPr>
              <p:cNvPr id="100" name="Freeform 58"/>
              <p:cNvSpPr/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01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1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02" name="Freeform 60"/>
              <p:cNvSpPr/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16 h 77"/>
                  <a:gd name="T2" fmla="*/ 4 w 31"/>
                  <a:gd name="T3" fmla="*/ 4 h 77"/>
                  <a:gd name="T4" fmla="*/ 16 w 31"/>
                  <a:gd name="T5" fmla="*/ 0 h 77"/>
                  <a:gd name="T6" fmla="*/ 29 w 31"/>
                  <a:gd name="T7" fmla="*/ 6 h 77"/>
                  <a:gd name="T8" fmla="*/ 31 w 31"/>
                  <a:gd name="T9" fmla="*/ 22 h 77"/>
                  <a:gd name="T10" fmla="*/ 30 w 31"/>
                  <a:gd name="T11" fmla="*/ 30 h 77"/>
                  <a:gd name="T12" fmla="*/ 27 w 31"/>
                  <a:gd name="T13" fmla="*/ 38 h 77"/>
                  <a:gd name="T14" fmla="*/ 18 w 31"/>
                  <a:gd name="T15" fmla="*/ 52 h 77"/>
                  <a:gd name="T16" fmla="*/ 11 w 31"/>
                  <a:gd name="T17" fmla="*/ 68 h 77"/>
                  <a:gd name="T18" fmla="*/ 31 w 31"/>
                  <a:gd name="T19" fmla="*/ 68 h 77"/>
                  <a:gd name="T20" fmla="*/ 31 w 31"/>
                  <a:gd name="T21" fmla="*/ 76 h 77"/>
                  <a:gd name="T22" fmla="*/ 8 w 31"/>
                  <a:gd name="T23" fmla="*/ 77 h 77"/>
                  <a:gd name="T24" fmla="*/ 0 w 31"/>
                  <a:gd name="T25" fmla="*/ 76 h 77"/>
                  <a:gd name="T26" fmla="*/ 0 w 31"/>
                  <a:gd name="T27" fmla="*/ 76 h 77"/>
                  <a:gd name="T28" fmla="*/ 5 w 31"/>
                  <a:gd name="T29" fmla="*/ 55 h 77"/>
                  <a:gd name="T30" fmla="*/ 17 w 31"/>
                  <a:gd name="T31" fmla="*/ 37 h 77"/>
                  <a:gd name="T32" fmla="*/ 21 w 31"/>
                  <a:gd name="T33" fmla="*/ 20 h 77"/>
                  <a:gd name="T34" fmla="*/ 21 w 31"/>
                  <a:gd name="T35" fmla="*/ 19 h 77"/>
                  <a:gd name="T36" fmla="*/ 21 w 31"/>
                  <a:gd name="T37" fmla="*/ 17 h 77"/>
                  <a:gd name="T38" fmla="*/ 21 w 31"/>
                  <a:gd name="T39" fmla="*/ 12 h 77"/>
                  <a:gd name="T40" fmla="*/ 15 w 31"/>
                  <a:gd name="T41" fmla="*/ 7 h 77"/>
                  <a:gd name="T42" fmla="*/ 10 w 31"/>
                  <a:gd name="T43" fmla="*/ 16 h 77"/>
                  <a:gd name="T44" fmla="*/ 10 w 31"/>
                  <a:gd name="T45" fmla="*/ 19 h 77"/>
                  <a:gd name="T46" fmla="*/ 10 w 31"/>
                  <a:gd name="T47" fmla="*/ 21 h 77"/>
                  <a:gd name="T48" fmla="*/ 10 w 31"/>
                  <a:gd name="T49" fmla="*/ 23 h 77"/>
                  <a:gd name="T50" fmla="*/ 10 w 31"/>
                  <a:gd name="T51" fmla="*/ 26 h 77"/>
                  <a:gd name="T52" fmla="*/ 0 w 31"/>
                  <a:gd name="T53" fmla="*/ 26 h 77"/>
                  <a:gd name="T54" fmla="*/ 0 w 31"/>
                  <a:gd name="T55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1682" y="3211236"/>
            <a:ext cx="1024814" cy="971239"/>
            <a:chOff x="511555" y="2749203"/>
            <a:chExt cx="1264014" cy="1197934"/>
          </a:xfrm>
        </p:grpSpPr>
        <p:sp>
          <p:nvSpPr>
            <p:cNvPr id="111" name="矩形 110"/>
            <p:cNvSpPr/>
            <p:nvPr/>
          </p:nvSpPr>
          <p:spPr>
            <a:xfrm>
              <a:off x="511555" y="2749203"/>
              <a:ext cx="1197934" cy="11979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851665" y="3115049"/>
              <a:ext cx="923904" cy="832088"/>
              <a:chOff x="5405438" y="6815138"/>
              <a:chExt cx="511175" cy="460375"/>
            </a:xfrm>
          </p:grpSpPr>
          <p:sp>
            <p:nvSpPr>
              <p:cNvPr id="104" name="Freeform 61"/>
              <p:cNvSpPr/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05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17 w 31"/>
                  <a:gd name="T1" fmla="*/ 0 h 77"/>
                  <a:gd name="T2" fmla="*/ 29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2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3 w 31"/>
                  <a:gd name="T25" fmla="*/ 59 h 77"/>
                  <a:gd name="T26" fmla="*/ 23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06" name="Freeform 63"/>
              <p:cNvSpPr/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9 w 30"/>
                  <a:gd name="T1" fmla="*/ 54 h 77"/>
                  <a:gd name="T2" fmla="*/ 9 w 30"/>
                  <a:gd name="T3" fmla="*/ 62 h 77"/>
                  <a:gd name="T4" fmla="*/ 10 w 30"/>
                  <a:gd name="T5" fmla="*/ 68 h 77"/>
                  <a:gd name="T6" fmla="*/ 16 w 30"/>
                  <a:gd name="T7" fmla="*/ 70 h 77"/>
                  <a:gd name="T8" fmla="*/ 21 w 30"/>
                  <a:gd name="T9" fmla="*/ 65 h 77"/>
                  <a:gd name="T10" fmla="*/ 21 w 30"/>
                  <a:gd name="T11" fmla="*/ 58 h 77"/>
                  <a:gd name="T12" fmla="*/ 21 w 30"/>
                  <a:gd name="T13" fmla="*/ 52 h 77"/>
                  <a:gd name="T14" fmla="*/ 20 w 30"/>
                  <a:gd name="T15" fmla="*/ 43 h 77"/>
                  <a:gd name="T16" fmla="*/ 12 w 30"/>
                  <a:gd name="T17" fmla="*/ 39 h 77"/>
                  <a:gd name="T18" fmla="*/ 10 w 30"/>
                  <a:gd name="T19" fmla="*/ 39 h 77"/>
                  <a:gd name="T20" fmla="*/ 7 w 30"/>
                  <a:gd name="T21" fmla="*/ 40 h 77"/>
                  <a:gd name="T22" fmla="*/ 7 w 30"/>
                  <a:gd name="T23" fmla="*/ 31 h 77"/>
                  <a:gd name="T24" fmla="*/ 9 w 30"/>
                  <a:gd name="T25" fmla="*/ 31 h 77"/>
                  <a:gd name="T26" fmla="*/ 19 w 30"/>
                  <a:gd name="T27" fmla="*/ 22 h 77"/>
                  <a:gd name="T28" fmla="*/ 19 w 30"/>
                  <a:gd name="T29" fmla="*/ 14 h 77"/>
                  <a:gd name="T30" fmla="*/ 14 w 30"/>
                  <a:gd name="T31" fmla="*/ 7 h 77"/>
                  <a:gd name="T32" fmla="*/ 9 w 30"/>
                  <a:gd name="T33" fmla="*/ 15 h 77"/>
                  <a:gd name="T34" fmla="*/ 9 w 30"/>
                  <a:gd name="T35" fmla="*/ 17 h 77"/>
                  <a:gd name="T36" fmla="*/ 9 w 30"/>
                  <a:gd name="T37" fmla="*/ 19 h 77"/>
                  <a:gd name="T38" fmla="*/ 0 w 30"/>
                  <a:gd name="T39" fmla="*/ 19 h 77"/>
                  <a:gd name="T40" fmla="*/ 0 w 30"/>
                  <a:gd name="T41" fmla="*/ 12 h 77"/>
                  <a:gd name="T42" fmla="*/ 15 w 30"/>
                  <a:gd name="T43" fmla="*/ 0 h 77"/>
                  <a:gd name="T44" fmla="*/ 29 w 30"/>
                  <a:gd name="T45" fmla="*/ 13 h 77"/>
                  <a:gd name="T46" fmla="*/ 29 w 30"/>
                  <a:gd name="T47" fmla="*/ 17 h 77"/>
                  <a:gd name="T48" fmla="*/ 29 w 30"/>
                  <a:gd name="T49" fmla="*/ 20 h 77"/>
                  <a:gd name="T50" fmla="*/ 22 w 30"/>
                  <a:gd name="T51" fmla="*/ 34 h 77"/>
                  <a:gd name="T52" fmla="*/ 28 w 30"/>
                  <a:gd name="T53" fmla="*/ 39 h 77"/>
                  <a:gd name="T54" fmla="*/ 30 w 30"/>
                  <a:gd name="T55" fmla="*/ 48 h 77"/>
                  <a:gd name="T56" fmla="*/ 30 w 30"/>
                  <a:gd name="T57" fmla="*/ 64 h 77"/>
                  <a:gd name="T58" fmla="*/ 14 w 30"/>
                  <a:gd name="T59" fmla="*/ 77 h 77"/>
                  <a:gd name="T60" fmla="*/ 0 w 30"/>
                  <a:gd name="T61" fmla="*/ 64 h 77"/>
                  <a:gd name="T62" fmla="*/ 0 w 30"/>
                  <a:gd name="T63" fmla="*/ 54 h 77"/>
                  <a:gd name="T64" fmla="*/ 9 w 30"/>
                  <a:gd name="T65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72281" y="3211236"/>
            <a:ext cx="1025455" cy="971239"/>
            <a:chOff x="4587207" y="2749203"/>
            <a:chExt cx="1264804" cy="1197934"/>
          </a:xfrm>
        </p:grpSpPr>
        <p:sp>
          <p:nvSpPr>
            <p:cNvPr id="113" name="矩形 112"/>
            <p:cNvSpPr/>
            <p:nvPr/>
          </p:nvSpPr>
          <p:spPr>
            <a:xfrm>
              <a:off x="4587207" y="2749203"/>
              <a:ext cx="1197934" cy="11979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913759" y="3112179"/>
              <a:ext cx="938252" cy="834958"/>
              <a:chOff x="688976" y="7240588"/>
              <a:chExt cx="519113" cy="461963"/>
            </a:xfrm>
          </p:grpSpPr>
          <p:sp>
            <p:nvSpPr>
              <p:cNvPr id="108" name="Freeform 64"/>
              <p:cNvSpPr/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09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17 w 31"/>
                  <a:gd name="T1" fmla="*/ 0 h 78"/>
                  <a:gd name="T2" fmla="*/ 29 w 31"/>
                  <a:gd name="T3" fmla="*/ 5 h 78"/>
                  <a:gd name="T4" fmla="*/ 31 w 31"/>
                  <a:gd name="T5" fmla="*/ 18 h 78"/>
                  <a:gd name="T6" fmla="*/ 31 w 31"/>
                  <a:gd name="T7" fmla="*/ 63 h 78"/>
                  <a:gd name="T8" fmla="*/ 27 w 31"/>
                  <a:gd name="T9" fmla="*/ 74 h 78"/>
                  <a:gd name="T10" fmla="*/ 16 w 31"/>
                  <a:gd name="T11" fmla="*/ 78 h 78"/>
                  <a:gd name="T12" fmla="*/ 3 w 31"/>
                  <a:gd name="T13" fmla="*/ 72 h 78"/>
                  <a:gd name="T14" fmla="*/ 0 w 31"/>
                  <a:gd name="T15" fmla="*/ 57 h 78"/>
                  <a:gd name="T16" fmla="*/ 0 w 31"/>
                  <a:gd name="T17" fmla="*/ 21 h 78"/>
                  <a:gd name="T18" fmla="*/ 3 w 31"/>
                  <a:gd name="T19" fmla="*/ 6 h 78"/>
                  <a:gd name="T20" fmla="*/ 17 w 31"/>
                  <a:gd name="T21" fmla="*/ 0 h 78"/>
                  <a:gd name="T22" fmla="*/ 16 w 31"/>
                  <a:gd name="T23" fmla="*/ 70 h 78"/>
                  <a:gd name="T24" fmla="*/ 23 w 31"/>
                  <a:gd name="T25" fmla="*/ 60 h 78"/>
                  <a:gd name="T26" fmla="*/ 23 w 31"/>
                  <a:gd name="T27" fmla="*/ 17 h 78"/>
                  <a:gd name="T28" fmla="*/ 16 w 31"/>
                  <a:gd name="T29" fmla="*/ 7 h 78"/>
                  <a:gd name="T30" fmla="*/ 9 w 31"/>
                  <a:gd name="T31" fmla="*/ 17 h 78"/>
                  <a:gd name="T32" fmla="*/ 9 w 31"/>
                  <a:gd name="T33" fmla="*/ 20 h 78"/>
                  <a:gd name="T34" fmla="*/ 9 w 31"/>
                  <a:gd name="T35" fmla="*/ 23 h 78"/>
                  <a:gd name="T36" fmla="*/ 9 w 31"/>
                  <a:gd name="T37" fmla="*/ 36 h 78"/>
                  <a:gd name="T38" fmla="*/ 9 w 31"/>
                  <a:gd name="T39" fmla="*/ 48 h 78"/>
                  <a:gd name="T40" fmla="*/ 9 w 31"/>
                  <a:gd name="T41" fmla="*/ 59 h 78"/>
                  <a:gd name="T42" fmla="*/ 16 w 31"/>
                  <a:gd name="T43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10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17 w 36"/>
                  <a:gd name="T1" fmla="*/ 0 h 76"/>
                  <a:gd name="T2" fmla="*/ 30 w 36"/>
                  <a:gd name="T3" fmla="*/ 0 h 76"/>
                  <a:gd name="T4" fmla="*/ 30 w 36"/>
                  <a:gd name="T5" fmla="*/ 51 h 76"/>
                  <a:gd name="T6" fmla="*/ 36 w 36"/>
                  <a:gd name="T7" fmla="*/ 51 h 76"/>
                  <a:gd name="T8" fmla="*/ 36 w 36"/>
                  <a:gd name="T9" fmla="*/ 58 h 76"/>
                  <a:gd name="T10" fmla="*/ 30 w 36"/>
                  <a:gd name="T11" fmla="*/ 58 h 76"/>
                  <a:gd name="T12" fmla="*/ 30 w 36"/>
                  <a:gd name="T13" fmla="*/ 76 h 76"/>
                  <a:gd name="T14" fmla="*/ 21 w 36"/>
                  <a:gd name="T15" fmla="*/ 76 h 76"/>
                  <a:gd name="T16" fmla="*/ 21 w 36"/>
                  <a:gd name="T17" fmla="*/ 58 h 76"/>
                  <a:gd name="T18" fmla="*/ 0 w 36"/>
                  <a:gd name="T19" fmla="*/ 58 h 76"/>
                  <a:gd name="T20" fmla="*/ 0 w 36"/>
                  <a:gd name="T21" fmla="*/ 51 h 76"/>
                  <a:gd name="T22" fmla="*/ 17 w 36"/>
                  <a:gd name="T23" fmla="*/ 0 h 76"/>
                  <a:gd name="T24" fmla="*/ 21 w 36"/>
                  <a:gd name="T25" fmla="*/ 51 h 76"/>
                  <a:gd name="T26" fmla="*/ 21 w 36"/>
                  <a:gd name="T27" fmla="*/ 11 h 76"/>
                  <a:gd name="T28" fmla="*/ 15 w 36"/>
                  <a:gd name="T29" fmla="*/ 31 h 76"/>
                  <a:gd name="T30" fmla="*/ 9 w 36"/>
                  <a:gd name="T31" fmla="*/ 51 h 76"/>
                  <a:gd name="T32" fmla="*/ 21 w 36"/>
                  <a:gd name="T33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1518936" y="1388838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504649" y="1160238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C51729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5172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519746" y="3439836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505459" y="3211236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2E5660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>
                <a:solidFill>
                  <a:srgbClr val="2E5660"/>
                </a:solidFill>
                <a:latin typeface="+mj-ea"/>
                <a:ea typeface="+mj-ea"/>
              </a:rPr>
              <a:t>3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2E566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646632" y="1312022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632345" y="1083422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613620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>
                <a:solidFill>
                  <a:srgbClr val="613620"/>
                </a:solidFill>
                <a:latin typeface="+mj-ea"/>
                <a:ea typeface="+mj-ea"/>
              </a:rPr>
              <a:t>2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61362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647442" y="3363020"/>
            <a:ext cx="2193925" cy="8194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050">
                <a:solidFill>
                  <a:srgbClr val="613620"/>
                </a:solidFill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50">
              <a:solidFill>
                <a:srgbClr val="613620"/>
              </a:solidFill>
              <a:ea typeface="微软雅黑" panose="020B050302020402020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633155" y="3134420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CAA884"/>
                </a:solidFill>
                <a:effectLst/>
                <a:uLnTx/>
                <a:uFillTx/>
                <a:latin typeface="+mj-ea"/>
                <a:ea typeface="+mj-ea"/>
              </a:rPr>
              <a:t>优势</a:t>
            </a:r>
            <a:r>
              <a:rPr lang="en-US" altLang="zh-CN" sz="1400" b="1" kern="0" noProof="0" smtClean="0">
                <a:solidFill>
                  <a:srgbClr val="CAA884"/>
                </a:solidFill>
                <a:latin typeface="+mj-ea"/>
                <a:ea typeface="+mj-ea"/>
              </a:rPr>
              <a:t>4</a:t>
            </a:r>
            <a:endParaRPr kumimoji="0" lang="zh-CN" altLang="en-US" sz="1100" b="1" i="0" u="none" strike="noStrike" kern="0" cap="none" spc="0" normalizeH="0" baseline="0" noProof="0">
              <a:ln>
                <a:noFill/>
              </a:ln>
              <a:solidFill>
                <a:srgbClr val="CAA884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95288" y="0"/>
            <a:ext cx="3549176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456248" y="2215854"/>
            <a:ext cx="2108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smtClean="0">
                <a:solidFill>
                  <a:prstClr val="white"/>
                </a:solidFill>
                <a:latin typeface="+mn-ea"/>
                <a:ea typeface="+mn-ea"/>
              </a:rPr>
              <a:t>03.</a:t>
            </a:r>
            <a:r>
              <a:rPr lang="zh-CN" altLang="en-US" sz="2800" b="1" smtClean="0">
                <a:solidFill>
                  <a:prstClr val="white"/>
                </a:solidFill>
                <a:latin typeface="+mn-ea"/>
                <a:ea typeface="+mn-ea"/>
              </a:rPr>
              <a:t>项目规划</a:t>
            </a:r>
            <a:endParaRPr lang="en-US" altLang="zh-CN" sz="2800" b="1" smtClea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56248" y="2739074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1400" smtClean="0"/>
              <a:t>3.1 </a:t>
            </a:r>
            <a:r>
              <a:rPr lang="zh-CN" altLang="en-US" sz="1400" smtClean="0"/>
              <a:t>现如今发展状况</a:t>
            </a:r>
            <a:endParaRPr lang="zh-CN" altLang="en-US" sz="1400"/>
          </a:p>
        </p:txBody>
      </p:sp>
      <p:grpSp>
        <p:nvGrpSpPr>
          <p:cNvPr id="18" name="组合 17"/>
          <p:cNvGrpSpPr/>
          <p:nvPr/>
        </p:nvGrpSpPr>
        <p:grpSpPr>
          <a:xfrm>
            <a:off x="450957" y="1450666"/>
            <a:ext cx="1678562" cy="1974779"/>
            <a:chOff x="801016" y="1386729"/>
            <a:chExt cx="1262507" cy="1485303"/>
          </a:xfrm>
        </p:grpSpPr>
        <p:sp>
          <p:nvSpPr>
            <p:cNvPr id="5" name="矩形 4"/>
            <p:cNvSpPr/>
            <p:nvPr/>
          </p:nvSpPr>
          <p:spPr>
            <a:xfrm>
              <a:off x="801016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矩形 5"/>
            <p:cNvSpPr/>
            <p:nvPr/>
          </p:nvSpPr>
          <p:spPr>
            <a:xfrm>
              <a:off x="864141" y="1446141"/>
              <a:ext cx="1136256" cy="965446"/>
            </a:xfrm>
            <a:prstGeom prst="rect">
              <a:avLst/>
            </a:prstGeom>
            <a:blipFill>
              <a:blip r:embed="rId1" cstate="screen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任意多边形 6"/>
            <p:cNvSpPr/>
            <p:nvPr/>
          </p:nvSpPr>
          <p:spPr>
            <a:xfrm>
              <a:off x="864141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84653" y="1450667"/>
            <a:ext cx="1678562" cy="1974779"/>
            <a:chOff x="2867399" y="1386729"/>
            <a:chExt cx="1262507" cy="1485303"/>
          </a:xfrm>
        </p:grpSpPr>
        <p:sp>
          <p:nvSpPr>
            <p:cNvPr id="8" name="矩形 7"/>
            <p:cNvSpPr/>
            <p:nvPr/>
          </p:nvSpPr>
          <p:spPr>
            <a:xfrm>
              <a:off x="2867399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矩形 9"/>
            <p:cNvSpPr/>
            <p:nvPr/>
          </p:nvSpPr>
          <p:spPr>
            <a:xfrm>
              <a:off x="2930525" y="1446141"/>
              <a:ext cx="1136256" cy="965446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2930525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8349" y="1450669"/>
            <a:ext cx="1678562" cy="1974779"/>
            <a:chOff x="4933783" y="1386729"/>
            <a:chExt cx="1262507" cy="1485303"/>
          </a:xfrm>
        </p:grpSpPr>
        <p:sp>
          <p:nvSpPr>
            <p:cNvPr id="12" name="矩形 11"/>
            <p:cNvSpPr/>
            <p:nvPr/>
          </p:nvSpPr>
          <p:spPr>
            <a:xfrm>
              <a:off x="4933783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矩形 12"/>
            <p:cNvSpPr/>
            <p:nvPr/>
          </p:nvSpPr>
          <p:spPr>
            <a:xfrm>
              <a:off x="4996908" y="1446141"/>
              <a:ext cx="1136256" cy="965446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4996908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52045" y="1450669"/>
            <a:ext cx="1678562" cy="1974779"/>
            <a:chOff x="7000167" y="1386729"/>
            <a:chExt cx="1262507" cy="1485303"/>
          </a:xfrm>
        </p:grpSpPr>
        <p:sp>
          <p:nvSpPr>
            <p:cNvPr id="15" name="矩形 14"/>
            <p:cNvSpPr/>
            <p:nvPr/>
          </p:nvSpPr>
          <p:spPr>
            <a:xfrm>
              <a:off x="7000167" y="1386729"/>
              <a:ext cx="1262507" cy="148530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solidFill>
                <a:srgbClr val="2E566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矩形 15"/>
            <p:cNvSpPr/>
            <p:nvPr/>
          </p:nvSpPr>
          <p:spPr>
            <a:xfrm>
              <a:off x="7063292" y="1446141"/>
              <a:ext cx="1136256" cy="965446"/>
            </a:xfrm>
            <a:prstGeom prst="rect">
              <a:avLst/>
            </a:prstGeom>
            <a:blipFill>
              <a:blip r:embed="rId4" cstate="screen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7063292" y="2411588"/>
              <a:ext cx="1136256" cy="401031"/>
            </a:xfrm>
            <a:custGeom>
              <a:avLst/>
              <a:gdLst>
                <a:gd name="connsiteX0" fmla="*/ 0 w 1136256"/>
                <a:gd name="connsiteY0" fmla="*/ 0 h 401031"/>
                <a:gd name="connsiteX1" fmla="*/ 1136256 w 1136256"/>
                <a:gd name="connsiteY1" fmla="*/ 0 h 401031"/>
                <a:gd name="connsiteX2" fmla="*/ 1136256 w 1136256"/>
                <a:gd name="connsiteY2" fmla="*/ 401031 h 401031"/>
                <a:gd name="connsiteX3" fmla="*/ 0 w 1136256"/>
                <a:gd name="connsiteY3" fmla="*/ 401031 h 401031"/>
                <a:gd name="connsiteX4" fmla="*/ 0 w 1136256"/>
                <a:gd name="connsiteY4" fmla="*/ 0 h 40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256" h="401031">
                  <a:moveTo>
                    <a:pt x="0" y="0"/>
                  </a:moveTo>
                  <a:lnTo>
                    <a:pt x="1136256" y="0"/>
                  </a:lnTo>
                  <a:lnTo>
                    <a:pt x="1136256" y="401031"/>
                  </a:lnTo>
                  <a:lnTo>
                    <a:pt x="0" y="401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400" kern="1200"/>
            </a:p>
          </p:txBody>
        </p:sp>
      </p:grpSp>
      <p:sp>
        <p:nvSpPr>
          <p:cNvPr id="39" name="矩形 38"/>
          <p:cNvSpPr/>
          <p:nvPr/>
        </p:nvSpPr>
        <p:spPr>
          <a:xfrm>
            <a:off x="246220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1251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391674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26705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77625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72159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82581" y="3587145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017612" y="2974963"/>
            <a:ext cx="1363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altLang="zh-CN" sz="1400" b="1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83226" y="308732"/>
            <a:ext cx="8577548" cy="455284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8075" y="506546"/>
            <a:ext cx="8227851" cy="417846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4572001" y="796649"/>
            <a:ext cx="133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项目介绍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75176" y="2823999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项目规划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7"/>
          <p:cNvSpPr txBox="1">
            <a:spLocks noChangeArrowheads="1"/>
          </p:cNvSpPr>
          <p:nvPr/>
        </p:nvSpPr>
        <p:spPr bwMode="auto">
          <a:xfrm>
            <a:off x="4573588" y="1841516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市场分析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7"/>
          <p:cNvSpPr txBox="1">
            <a:spLocks noChangeArrowheads="1"/>
          </p:cNvSpPr>
          <p:nvPr/>
        </p:nvSpPr>
        <p:spPr bwMode="auto">
          <a:xfrm>
            <a:off x="4572001" y="3795713"/>
            <a:ext cx="1330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04.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投资回报</a:t>
            </a:r>
            <a:endParaRPr lang="zh-CN" altLang="en-US" sz="16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1095675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2129542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3104521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4086378"/>
            <a:ext cx="3452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altLang="zh-CN" sz="900" kern="0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Lorem ipsum dolor sit amet, consectetuer adipiscing elit. Aenean commodo ligula eget dolor. Aenean massa. </a:t>
            </a:r>
            <a:endParaRPr lang="zh-CN" altLang="en-US" sz="1600" kern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033" y="1791684"/>
            <a:ext cx="1481496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兰亭黑_GBK"/>
              </a:defRPr>
            </a:lvl1pPr>
          </a:lstStyle>
          <a:p>
            <a:r>
              <a:rPr lang="zh-CN" altLang="en-US" b="1">
                <a:effectLst/>
                <a:latin typeface="+mn-ea"/>
                <a:ea typeface="+mn-ea"/>
              </a:rPr>
              <a:t>目 录</a:t>
            </a:r>
            <a:endParaRPr lang="zh-CN" altLang="en-US" b="1">
              <a:effectLst/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65677" y="2585152"/>
            <a:ext cx="101950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50063" y="2571750"/>
            <a:ext cx="2214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smtClean="0">
                <a:solidFill>
                  <a:prstClr val="white"/>
                </a:solidFill>
                <a:latin typeface="+mj-lt"/>
                <a:ea typeface="+mj-ea"/>
              </a:rPr>
              <a:t>CONTENTS</a:t>
            </a:r>
            <a:endParaRPr lang="zh-CN" altLang="en-US" sz="1600">
              <a:latin typeface="+mj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椭圆 125"/>
          <p:cNvSpPr/>
          <p:nvPr/>
        </p:nvSpPr>
        <p:spPr>
          <a:xfrm>
            <a:off x="8079205" y="3487471"/>
            <a:ext cx="755776" cy="75577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90452" y="3510357"/>
            <a:ext cx="755776" cy="75577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3.2 </a:t>
            </a:r>
            <a:r>
              <a:rPr lang="zh-CN" altLang="en-US" smtClean="0"/>
              <a:t>未来规划</a:t>
            </a:r>
            <a:endParaRPr lang="zh-CN" altLang="en-US"/>
          </a:p>
        </p:txBody>
      </p:sp>
      <p:cxnSp>
        <p:nvCxnSpPr>
          <p:cNvPr id="41" name="Straight Connector 7"/>
          <p:cNvCxnSpPr/>
          <p:nvPr/>
        </p:nvCxnSpPr>
        <p:spPr>
          <a:xfrm>
            <a:off x="900943" y="3917770"/>
            <a:ext cx="7161454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round/>
          </a:ln>
          <a:effectLst/>
        </p:spPr>
      </p:cxnSp>
      <p:sp>
        <p:nvSpPr>
          <p:cNvPr id="43" name="Rectangle 42"/>
          <p:cNvSpPr/>
          <p:nvPr/>
        </p:nvSpPr>
        <p:spPr>
          <a:xfrm>
            <a:off x="8338033" y="3774339"/>
            <a:ext cx="238120" cy="238120"/>
          </a:xfrm>
          <a:prstGeom prst="rect">
            <a:avLst/>
          </a:prstGeom>
          <a:solidFill>
            <a:srgbClr val="C517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8123390" y="3210473"/>
            <a:ext cx="6351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Open Sans" pitchFamily="34" charset="0"/>
              </a:rPr>
              <a:t>Finish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45" name="Oval 12"/>
          <p:cNvSpPr/>
          <p:nvPr/>
        </p:nvSpPr>
        <p:spPr>
          <a:xfrm>
            <a:off x="2059729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46" name="Straight Connector 26"/>
          <p:cNvCxnSpPr/>
          <p:nvPr/>
        </p:nvCxnSpPr>
        <p:spPr>
          <a:xfrm rot="16200000" flipH="1">
            <a:off x="1285716" y="2927237"/>
            <a:ext cx="1763355" cy="880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7" name="Teardrop 25"/>
          <p:cNvSpPr/>
          <p:nvPr/>
        </p:nvSpPr>
        <p:spPr>
          <a:xfrm rot="8100000">
            <a:off x="1954357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48" name="Oval 16"/>
          <p:cNvSpPr/>
          <p:nvPr/>
        </p:nvSpPr>
        <p:spPr>
          <a:xfrm>
            <a:off x="5131563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49" name="Straight Connector 38"/>
          <p:cNvCxnSpPr/>
          <p:nvPr/>
        </p:nvCxnSpPr>
        <p:spPr>
          <a:xfrm rot="16200000" flipH="1">
            <a:off x="4357550" y="2927237"/>
            <a:ext cx="1763355" cy="8809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0" name="Teardrop 37"/>
          <p:cNvSpPr/>
          <p:nvPr/>
        </p:nvSpPr>
        <p:spPr>
          <a:xfrm rot="8100000">
            <a:off x="5026191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51" name="Oval 14"/>
          <p:cNvSpPr/>
          <p:nvPr/>
        </p:nvSpPr>
        <p:spPr>
          <a:xfrm>
            <a:off x="3559927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52" name="Straight Connector 34"/>
          <p:cNvCxnSpPr/>
          <p:nvPr/>
        </p:nvCxnSpPr>
        <p:spPr>
          <a:xfrm rot="5400000">
            <a:off x="3199634" y="3348179"/>
            <a:ext cx="928694" cy="158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3" name="Teardrop 33"/>
          <p:cNvSpPr/>
          <p:nvPr/>
        </p:nvSpPr>
        <p:spPr>
          <a:xfrm rot="8100000">
            <a:off x="3455254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54" name="Oval 18"/>
          <p:cNvSpPr/>
          <p:nvPr/>
        </p:nvSpPr>
        <p:spPr>
          <a:xfrm>
            <a:off x="6703199" y="3813667"/>
            <a:ext cx="208206" cy="208206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cxnSp>
        <p:nvCxnSpPr>
          <p:cNvPr id="55" name="Straight Connector 24"/>
          <p:cNvCxnSpPr/>
          <p:nvPr/>
        </p:nvCxnSpPr>
        <p:spPr>
          <a:xfrm rot="5400000">
            <a:off x="6342906" y="3348179"/>
            <a:ext cx="928694" cy="158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6" name="Teardrop 21"/>
          <p:cNvSpPr/>
          <p:nvPr/>
        </p:nvSpPr>
        <p:spPr>
          <a:xfrm rot="8100000">
            <a:off x="6598526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微软雅黑 Light" panose="020B0502040204020203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94527" y="412803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 panose="020B0502040204020203" charset="-122"/>
              </a:rPr>
              <a:t>Donec luctus nibh sit amet sem vulputate venenatis bibendum orci pulvinar. </a:t>
            </a:r>
            <a:endParaRPr lang="en-US" altLang="zh-CN" sz="800">
              <a:solidFill>
                <a:srgbClr val="613620"/>
              </a:solidFill>
              <a:latin typeface="微软雅黑 Light" panose="020B0502040204020203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38932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 panose="020B0502040204020203" charset="-122"/>
              </a:rPr>
              <a:t>Donec luctus nibh sit amet sem vulputate venenatis bibendum orci pulvinar. </a:t>
            </a:r>
            <a:endParaRPr lang="en-US" altLang="zh-CN" sz="800">
              <a:solidFill>
                <a:srgbClr val="613620"/>
              </a:solidFill>
              <a:latin typeface="微软雅黑 Light" panose="020B0502040204020203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483337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 panose="020B0502040204020203" charset="-122"/>
              </a:rPr>
              <a:t>Donec luctus nibh sit amet sem vulputate venenatis bibendum orci pulvinar. </a:t>
            </a:r>
            <a:endParaRPr lang="en-US" altLang="zh-CN" sz="800">
              <a:solidFill>
                <a:srgbClr val="613620"/>
              </a:solidFill>
              <a:latin typeface="微软雅黑 Light" panose="020B0502040204020203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27743" y="412597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613620"/>
                </a:solidFill>
                <a:latin typeface="微软雅黑 Light" panose="020B0502040204020203" charset="-122"/>
              </a:rPr>
              <a:t>Donec luctus nibh sit amet sem vulputate venenatis bibendum orci pulvinar. </a:t>
            </a:r>
            <a:endParaRPr lang="en-US" altLang="zh-CN" sz="800">
              <a:solidFill>
                <a:srgbClr val="613620"/>
              </a:solidFill>
              <a:latin typeface="微软雅黑 Light" panose="020B0502040204020203" charset="-122"/>
            </a:endParaRPr>
          </a:p>
        </p:txBody>
      </p:sp>
      <p:sp>
        <p:nvSpPr>
          <p:cNvPr id="61" name="文本框 5"/>
          <p:cNvSpPr txBox="1">
            <a:spLocks noChangeArrowheads="1"/>
          </p:cNvSpPr>
          <p:nvPr/>
        </p:nvSpPr>
        <p:spPr bwMode="auto">
          <a:xfrm>
            <a:off x="1758215" y="108713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1"/>
                </a:solidFill>
                <a:latin typeface="+mj-ea"/>
                <a:ea typeface="+mj-ea"/>
              </a:rPr>
              <a:t>前期工作</a:t>
            </a:r>
            <a:endParaRPr lang="zh-CN" altLang="en-US" sz="12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2" name="文本框 5"/>
          <p:cNvSpPr txBox="1">
            <a:spLocks noChangeArrowheads="1"/>
          </p:cNvSpPr>
          <p:nvPr/>
        </p:nvSpPr>
        <p:spPr bwMode="auto">
          <a:xfrm>
            <a:off x="3288800" y="191876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2"/>
                </a:solidFill>
                <a:latin typeface="+mj-ea"/>
                <a:ea typeface="+mj-ea"/>
              </a:rPr>
              <a:t>中期发展</a:t>
            </a:r>
            <a:endParaRPr lang="zh-CN" altLang="en-US" sz="12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3" name="文本框 5"/>
          <p:cNvSpPr txBox="1">
            <a:spLocks noChangeArrowheads="1"/>
          </p:cNvSpPr>
          <p:nvPr/>
        </p:nvSpPr>
        <p:spPr bwMode="auto">
          <a:xfrm>
            <a:off x="4834713" y="110471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3"/>
                </a:solidFill>
                <a:latin typeface="+mj-ea"/>
                <a:ea typeface="+mj-ea"/>
              </a:rPr>
              <a:t>后期开展</a:t>
            </a:r>
            <a:endParaRPr lang="zh-CN" altLang="en-US" sz="1200" b="1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4" name="文本框 5"/>
          <p:cNvSpPr txBox="1">
            <a:spLocks noChangeArrowheads="1"/>
          </p:cNvSpPr>
          <p:nvPr/>
        </p:nvSpPr>
        <p:spPr bwMode="auto">
          <a:xfrm>
            <a:off x="6426795" y="189403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smtClean="0">
                <a:solidFill>
                  <a:schemeClr val="accent4"/>
                </a:solidFill>
                <a:latin typeface="+mj-ea"/>
                <a:ea typeface="+mj-ea"/>
              </a:rPr>
              <a:t>未来规划</a:t>
            </a:r>
            <a:endParaRPr lang="zh-CN" altLang="en-US" sz="1200" b="1">
              <a:solidFill>
                <a:schemeClr val="accent4"/>
              </a:solidFill>
              <a:latin typeface="+mj-ea"/>
              <a:ea typeface="+mj-ea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029542" y="1506528"/>
            <a:ext cx="257564" cy="257563"/>
            <a:chOff x="2473104" y="2145028"/>
            <a:chExt cx="359165" cy="359165"/>
          </a:xfrm>
          <a:solidFill>
            <a:sysClr val="window" lastClr="FFFFFF"/>
          </a:solidFill>
        </p:grpSpPr>
        <p:sp>
          <p:nvSpPr>
            <p:cNvPr id="6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3" name="AutoShape 112"/>
          <p:cNvSpPr/>
          <p:nvPr/>
        </p:nvSpPr>
        <p:spPr bwMode="auto">
          <a:xfrm>
            <a:off x="5101349" y="1496950"/>
            <a:ext cx="269497" cy="2683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534636" y="2305018"/>
            <a:ext cx="240620" cy="240620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85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" name="等腰三角形 2"/>
          <p:cNvSpPr/>
          <p:nvPr/>
        </p:nvSpPr>
        <p:spPr>
          <a:xfrm rot="5400000">
            <a:off x="436460" y="3761104"/>
            <a:ext cx="363466" cy="313333"/>
          </a:xfrm>
          <a:prstGeom prst="triangle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AutoShape 59"/>
          <p:cNvSpPr/>
          <p:nvPr/>
        </p:nvSpPr>
        <p:spPr bwMode="auto">
          <a:xfrm>
            <a:off x="6659470" y="2312593"/>
            <a:ext cx="249411" cy="2489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anose="020F0502020204030204"/>
            </a:endParaRPr>
          </a:p>
        </p:txBody>
      </p:sp>
      <p:sp>
        <p:nvSpPr>
          <p:cNvPr id="93" name="Rectangle 46"/>
          <p:cNvSpPr/>
          <p:nvPr/>
        </p:nvSpPr>
        <p:spPr>
          <a:xfrm>
            <a:off x="369726" y="3210472"/>
            <a:ext cx="560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smtClean="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Open Sans" pitchFamily="34" charset="0"/>
              </a:rPr>
              <a:t>Start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+mj-ea"/>
              <a:ea typeface="+mj-ea"/>
              <a:cs typeface="Open Sans" pitchFamily="34" charset="0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2039572" y="3774339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3541456" y="3794003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103836" y="3786020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6673883" y="3786020"/>
            <a:ext cx="247534" cy="2475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89728" y="0"/>
            <a:ext cx="4946088" cy="5143500"/>
          </a:xfrm>
          <a:custGeom>
            <a:avLst/>
            <a:gdLst>
              <a:gd name="connsiteX0" fmla="*/ 0 w 4946088"/>
              <a:gd name="connsiteY0" fmla="*/ 0 h 5143500"/>
              <a:gd name="connsiteX1" fmla="*/ 4215806 w 4946088"/>
              <a:gd name="connsiteY1" fmla="*/ 0 h 5143500"/>
              <a:gd name="connsiteX2" fmla="*/ 4351420 w 4946088"/>
              <a:gd name="connsiteY2" fmla="*/ 223229 h 5143500"/>
              <a:gd name="connsiteX3" fmla="*/ 4946088 w 4946088"/>
              <a:gd name="connsiteY3" fmla="*/ 2571750 h 5143500"/>
              <a:gd name="connsiteX4" fmla="*/ 4232783 w 4946088"/>
              <a:gd name="connsiteY4" fmla="*/ 5126602 h 5143500"/>
              <a:gd name="connsiteX5" fmla="*/ 4221950 w 4946088"/>
              <a:gd name="connsiteY5" fmla="*/ 5143500 h 5143500"/>
              <a:gd name="connsiteX6" fmla="*/ 0 w 4946088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6088" h="5143500">
                <a:moveTo>
                  <a:pt x="0" y="0"/>
                </a:moveTo>
                <a:lnTo>
                  <a:pt x="4215806" y="0"/>
                </a:lnTo>
                <a:lnTo>
                  <a:pt x="4351420" y="223229"/>
                </a:lnTo>
                <a:cubicBezTo>
                  <a:pt x="4730667" y="921358"/>
                  <a:pt x="4946088" y="1721397"/>
                  <a:pt x="4946088" y="2571750"/>
                </a:cubicBezTo>
                <a:cubicBezTo>
                  <a:pt x="4946088" y="3507139"/>
                  <a:pt x="4685429" y="4381648"/>
                  <a:pt x="4232783" y="5126602"/>
                </a:cubicBezTo>
                <a:lnTo>
                  <a:pt x="422195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-19045" y="0"/>
            <a:ext cx="4946088" cy="5143500"/>
          </a:xfrm>
          <a:custGeom>
            <a:avLst/>
            <a:gdLst>
              <a:gd name="connsiteX0" fmla="*/ 0 w 4946088"/>
              <a:gd name="connsiteY0" fmla="*/ 0 h 5143500"/>
              <a:gd name="connsiteX1" fmla="*/ 4215806 w 4946088"/>
              <a:gd name="connsiteY1" fmla="*/ 0 h 5143500"/>
              <a:gd name="connsiteX2" fmla="*/ 4351420 w 4946088"/>
              <a:gd name="connsiteY2" fmla="*/ 223229 h 5143500"/>
              <a:gd name="connsiteX3" fmla="*/ 4946088 w 4946088"/>
              <a:gd name="connsiteY3" fmla="*/ 2571750 h 5143500"/>
              <a:gd name="connsiteX4" fmla="*/ 4232783 w 4946088"/>
              <a:gd name="connsiteY4" fmla="*/ 5126602 h 5143500"/>
              <a:gd name="connsiteX5" fmla="*/ 4221950 w 4946088"/>
              <a:gd name="connsiteY5" fmla="*/ 5143500 h 5143500"/>
              <a:gd name="connsiteX6" fmla="*/ 0 w 4946088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6088" h="5143500">
                <a:moveTo>
                  <a:pt x="0" y="0"/>
                </a:moveTo>
                <a:lnTo>
                  <a:pt x="4215806" y="0"/>
                </a:lnTo>
                <a:lnTo>
                  <a:pt x="4351420" y="223229"/>
                </a:lnTo>
                <a:cubicBezTo>
                  <a:pt x="4730667" y="921358"/>
                  <a:pt x="4946088" y="1721397"/>
                  <a:pt x="4946088" y="2571750"/>
                </a:cubicBezTo>
                <a:cubicBezTo>
                  <a:pt x="4946088" y="3507139"/>
                  <a:pt x="4685429" y="4381648"/>
                  <a:pt x="4232783" y="5126602"/>
                </a:cubicBezTo>
                <a:lnTo>
                  <a:pt x="422195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412705" y="2048530"/>
            <a:ext cx="21146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smtClean="0">
                <a:solidFill>
                  <a:prstClr val="white"/>
                </a:solidFill>
                <a:latin typeface="微软雅黑 Light" panose="020B0502040204020203" charset="-122"/>
                <a:ea typeface="微软雅黑 Light" panose="020B0502040204020203" charset="-122"/>
              </a:rPr>
              <a:t>04.</a:t>
            </a:r>
            <a:r>
              <a:rPr lang="zh-CN" altLang="en-US" sz="2800" b="1" smtClean="0">
                <a:solidFill>
                  <a:prstClr val="white"/>
                </a:solidFill>
                <a:latin typeface="微软雅黑 Light" panose="020B0502040204020203" charset="-122"/>
                <a:ea typeface="微软雅黑 Light" panose="020B0502040204020203" charset="-122"/>
              </a:rPr>
              <a:t>投资回报</a:t>
            </a:r>
            <a:endParaRPr lang="en-US" altLang="zh-CN" sz="2800" b="1" smtClean="0">
              <a:solidFill>
                <a:prstClr val="white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12705" y="2571750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4.1</a:t>
            </a:r>
            <a:r>
              <a:rPr lang="zh-CN" altLang="en-US" smtClean="0"/>
              <a:t>融资需求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1243293"/>
            <a:ext cx="9144000" cy="31286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0957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96411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2362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87318" y="3403298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000">
                <a:solidFill>
                  <a:schemeClr val="bg1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32" name="文本框 7"/>
          <p:cNvSpPr txBox="1">
            <a:spLocks noChangeArrowheads="1"/>
          </p:cNvSpPr>
          <p:nvPr/>
        </p:nvSpPr>
        <p:spPr bwMode="auto">
          <a:xfrm>
            <a:off x="1038604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3184058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5370009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7"/>
          <p:cNvSpPr txBox="1">
            <a:spLocks noChangeArrowheads="1"/>
          </p:cNvSpPr>
          <p:nvPr/>
        </p:nvSpPr>
        <p:spPr bwMode="auto">
          <a:xfrm>
            <a:off x="7474965" y="2447681"/>
            <a:ext cx="930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en-US" altLang="zh-CN" sz="1800" b="1" smtClean="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lang="zh-CN" altLang="en-US" sz="1800" b="1" smtClean="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02768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48222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334173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439129" y="1422683"/>
            <a:ext cx="1001734" cy="1001734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文本框 7"/>
          <p:cNvSpPr txBox="1">
            <a:spLocks noChangeArrowheads="1"/>
          </p:cNvSpPr>
          <p:nvPr/>
        </p:nvSpPr>
        <p:spPr bwMode="auto">
          <a:xfrm>
            <a:off x="1000934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物资购买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3146388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人才培养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5332339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技术开发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7437295" y="297425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品牌推广</a:t>
            </a:r>
            <a:endParaRPr lang="zh-CN" altLang="en-US" sz="1050" b="1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158494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303948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489899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594855" y="3403298"/>
            <a:ext cx="69028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3358897" y="1732888"/>
            <a:ext cx="580384" cy="48153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C5172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29" name="Group 73"/>
          <p:cNvGrpSpPr/>
          <p:nvPr/>
        </p:nvGrpSpPr>
        <p:grpSpPr>
          <a:xfrm>
            <a:off x="1230982" y="1689704"/>
            <a:ext cx="545306" cy="481524"/>
            <a:chOff x="2549886" y="800334"/>
            <a:chExt cx="355053" cy="313526"/>
          </a:xfrm>
          <a:solidFill>
            <a:srgbClr val="C51729"/>
          </a:solidFill>
        </p:grpSpPr>
        <p:sp>
          <p:nvSpPr>
            <p:cNvPr id="30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7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48" name="Freeform 95"/>
          <p:cNvSpPr>
            <a:spLocks noEditPoints="1"/>
          </p:cNvSpPr>
          <p:nvPr/>
        </p:nvSpPr>
        <p:spPr bwMode="auto">
          <a:xfrm>
            <a:off x="5573549" y="1742455"/>
            <a:ext cx="522982" cy="462396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C5172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9" name="Freeform 143"/>
          <p:cNvSpPr>
            <a:spLocks noEditPoints="1"/>
          </p:cNvSpPr>
          <p:nvPr/>
        </p:nvSpPr>
        <p:spPr bwMode="auto">
          <a:xfrm>
            <a:off x="7677733" y="1701437"/>
            <a:ext cx="524525" cy="53624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C517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4.2 </a:t>
            </a:r>
            <a:r>
              <a:rPr lang="zh-CN" altLang="en-US" smtClean="0"/>
              <a:t>财政预测</a:t>
            </a:r>
            <a:endParaRPr lang="zh-CN" altLang="en-US"/>
          </a:p>
        </p:txBody>
      </p:sp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450957" y="1487488"/>
          <a:ext cx="8137525" cy="2617785"/>
        </p:xfrm>
        <a:graphic>
          <a:graphicData uri="http://schemas.openxmlformats.org/drawingml/2006/table">
            <a:tbl>
              <a:tblPr firstRow="1" bandRow="1"/>
              <a:tblGrid>
                <a:gridCol w="1627505"/>
                <a:gridCol w="1627505"/>
                <a:gridCol w="1627505"/>
                <a:gridCol w="1627505"/>
                <a:gridCol w="1627505"/>
              </a:tblGrid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en-US" altLang="zh-CN" sz="16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微软雅黑" panose="020B050302020402020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en-US" altLang="zh-CN" sz="16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微软雅黑" panose="020B050302020402020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b="1" kern="1200" smtClean="0">
                          <a:solidFill>
                            <a:schemeClr val="bg1"/>
                          </a:solidFill>
                          <a:latin typeface="+mn-lt"/>
                          <a:ea typeface="微软雅黑" panose="020B050302020402020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b="1" kern="1200" smtClean="0">
                          <a:solidFill>
                            <a:schemeClr val="bg1"/>
                          </a:solidFill>
                          <a:latin typeface="+mn-lt"/>
                          <a:ea typeface="微软雅黑" panose="020B050302020402020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600" b="1" kern="1200" smtClean="0">
                          <a:solidFill>
                            <a:schemeClr val="bg1"/>
                          </a:solidFill>
                          <a:latin typeface="+mn-lt"/>
                          <a:ea typeface="微软雅黑" panose="020B0503020204020204" charset="-122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Lorem ipsum </a:t>
                      </a:r>
                      <a:endParaRPr lang="zh-CN" altLang="en-US" sz="1600" b="1">
                        <a:solidFill>
                          <a:schemeClr val="bg1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1729"/>
                    </a:solidFill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1,000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4,500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5,000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3,300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2,000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3,500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3,500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5,000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2,200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3100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355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5,000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4,000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3,400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1,200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 Light" panose="020F0302020204030204"/>
                          <a:ea typeface="微软雅黑 Light" panose="020B0502040204020203" charset="-122"/>
                        </a:defRPr>
                      </a:lvl9pPr>
                    </a:lstStyle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1400" smtClean="0">
                          <a:solidFill>
                            <a:srgbClr val="613620"/>
                          </a:solidFill>
                        </a:rPr>
                        <a:t>4400</a:t>
                      </a:r>
                      <a:endParaRPr lang="zh-CN" altLang="en-US" sz="1400">
                        <a:solidFill>
                          <a:srgbClr val="613620"/>
                        </a:solidFill>
                      </a:endParaRPr>
                    </a:p>
                  </a:txBody>
                  <a:tcPr marT="45740" marB="45740">
                    <a:lnL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517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450957" y="770513"/>
            <a:ext cx="59767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rgbClr val="613620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rgbClr val="61362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96440" y="655511"/>
            <a:ext cx="6618008" cy="40599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92275" y="812253"/>
            <a:ext cx="6169772" cy="3722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91204" y="2653399"/>
            <a:ext cx="52284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prstClr val="white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r>
              <a:rPr lang="en-US" altLang="zh-CN" sz="900" kern="0" smtClean="0">
                <a:solidFill>
                  <a:prstClr val="white"/>
                </a:solidFill>
                <a:cs typeface="Arial" panose="020B0604020202020204" pitchFamily="34" charset="0"/>
              </a:rPr>
              <a:t>Cum </a:t>
            </a:r>
            <a:r>
              <a:rPr lang="en-US" altLang="zh-CN" sz="900" kern="0">
                <a:solidFill>
                  <a:prstClr val="white"/>
                </a:solidFill>
                <a:cs typeface="Arial" panose="020B0604020202020204" pitchFamily="34" charset="0"/>
              </a:rPr>
              <a:t>sociis natoque penatibus et magnis dis parturient montes, nascetur ridiculus mus. </a:t>
            </a:r>
            <a:endParaRPr lang="en-US" altLang="zh-CN" sz="900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233171" y="3317972"/>
            <a:ext cx="944545" cy="35169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rgbClr val="C51729"/>
                </a:solidFill>
              </a:rPr>
              <a:t>Click</a:t>
            </a:r>
            <a:endParaRPr lang="zh-CN" altLang="en-US" sz="2000" b="1">
              <a:solidFill>
                <a:srgbClr val="C5172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39598" y="1926071"/>
            <a:ext cx="453169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3400" b="1" smtClean="0">
                <a:solidFill>
                  <a:prstClr val="white"/>
                </a:solidFill>
                <a:latin typeface="+mj-lt"/>
                <a:ea typeface="方正兰亭超细黑简体" panose="02000000000000000000" pitchFamily="2" charset="-122"/>
                <a:cs typeface="Arial" panose="020B0604020202020204" pitchFamily="34" charset="0"/>
              </a:rPr>
              <a:t>Thank You For Watching</a:t>
            </a:r>
            <a:endParaRPr lang="zh-CN" altLang="en-US" sz="3400" b="1" smtClean="0">
              <a:solidFill>
                <a:prstClr val="white"/>
              </a:solidFill>
              <a:latin typeface="+mj-lt"/>
              <a:ea typeface="方正兰亭超细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 flipV="1">
            <a:off x="2639418" y="2506935"/>
            <a:ext cx="4132050" cy="45719"/>
            <a:chOff x="1239791" y="3373704"/>
            <a:chExt cx="5327375" cy="56535"/>
          </a:xfrm>
        </p:grpSpPr>
        <p:sp>
          <p:nvSpPr>
            <p:cNvPr id="32" name="矩形 31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97885"/>
            <a:ext cx="5486400" cy="2809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395288" y="2198437"/>
            <a:ext cx="20457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+mn-ea"/>
                <a:ea typeface="+mn-ea"/>
              </a:rPr>
              <a:t>01.</a:t>
            </a:r>
            <a:r>
              <a:rPr lang="zh-CN" altLang="en-US" sz="2800" b="1" dirty="0" smtClean="0">
                <a:solidFill>
                  <a:prstClr val="white"/>
                </a:solidFill>
                <a:latin typeface="+mn-ea"/>
                <a:ea typeface="+mn-ea"/>
              </a:rPr>
              <a:t>项目简介</a:t>
            </a:r>
            <a:endParaRPr lang="en-US" altLang="zh-CN" sz="2800" b="1" dirty="0" smtClea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95288" y="2721657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7929" y="1"/>
            <a:ext cx="9161929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7780" y="1744824"/>
            <a:ext cx="3816220" cy="20508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1600">
                <a:solidFill>
                  <a:srgbClr val="C51729"/>
                </a:solidFill>
              </a:rPr>
              <a:t>1.1 </a:t>
            </a:r>
            <a:r>
              <a:rPr lang="zh-CN" altLang="en-US" sz="1600">
                <a:solidFill>
                  <a:srgbClr val="C51729"/>
                </a:solidFill>
              </a:rPr>
              <a:t>项目简介</a:t>
            </a:r>
            <a:endParaRPr lang="zh-CN" altLang="en-US" sz="1600">
              <a:solidFill>
                <a:srgbClr val="C51729"/>
              </a:solidFill>
            </a:endParaRPr>
          </a:p>
        </p:txBody>
      </p:sp>
      <p:sp>
        <p:nvSpPr>
          <p:cNvPr id="33" name="文本框 19"/>
          <p:cNvSpPr txBox="1">
            <a:spLocks noChangeArrowheads="1"/>
          </p:cNvSpPr>
          <p:nvPr/>
        </p:nvSpPr>
        <p:spPr bwMode="auto">
          <a:xfrm>
            <a:off x="5515786" y="2005374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sym typeface="Arial" panose="020B0604020202020204" pitchFamily="34" charset="0"/>
              </a:rPr>
              <a:t>项目简介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34" name="文本框 20"/>
          <p:cNvSpPr txBox="1">
            <a:spLocks noChangeArrowheads="1"/>
          </p:cNvSpPr>
          <p:nvPr/>
        </p:nvSpPr>
        <p:spPr bwMode="auto">
          <a:xfrm>
            <a:off x="5515786" y="2416797"/>
            <a:ext cx="2100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sym typeface="Arial" panose="020B0604020202020204" pitchFamily="34" charset="0"/>
              </a:rPr>
              <a:t>Project description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148513"/>
            <a:ext cx="441434" cy="608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515786" y="2796555"/>
            <a:ext cx="3549176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 eaLnBrk="1" hangingPunct="1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+mn-lt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V="1">
            <a:off x="0" y="5056414"/>
            <a:ext cx="9144000" cy="87086"/>
            <a:chOff x="1239791" y="3373704"/>
            <a:chExt cx="5327375" cy="56535"/>
          </a:xfrm>
        </p:grpSpPr>
        <p:sp>
          <p:nvSpPr>
            <p:cNvPr id="8" name="矩形 7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rgbClr val="2E56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rgbClr val="C517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1.2 </a:t>
            </a:r>
            <a:r>
              <a:rPr lang="zh-CN" altLang="en-US"/>
              <a:t>商业模式</a:t>
            </a:r>
            <a:endParaRPr lang="zh-CN" altLang="en-US"/>
          </a:p>
        </p:txBody>
      </p:sp>
      <p:sp>
        <p:nvSpPr>
          <p:cNvPr id="59" name="Freeform 12"/>
          <p:cNvSpPr>
            <a:spLocks noEditPoints="1"/>
          </p:cNvSpPr>
          <p:nvPr/>
        </p:nvSpPr>
        <p:spPr bwMode="auto">
          <a:xfrm>
            <a:off x="2060258" y="1602967"/>
            <a:ext cx="1096955" cy="1077891"/>
          </a:xfrm>
          <a:custGeom>
            <a:avLst/>
            <a:gdLst>
              <a:gd name="T0" fmla="*/ 314 w 316"/>
              <a:gd name="T1" fmla="*/ 137 h 310"/>
              <a:gd name="T2" fmla="*/ 274 w 316"/>
              <a:gd name="T3" fmla="*/ 101 h 310"/>
              <a:gd name="T4" fmla="*/ 296 w 316"/>
              <a:gd name="T5" fmla="*/ 78 h 310"/>
              <a:gd name="T6" fmla="*/ 274 w 316"/>
              <a:gd name="T7" fmla="*/ 49 h 310"/>
              <a:gd name="T8" fmla="*/ 220 w 316"/>
              <a:gd name="T9" fmla="*/ 43 h 310"/>
              <a:gd name="T10" fmla="*/ 224 w 316"/>
              <a:gd name="T11" fmla="*/ 12 h 310"/>
              <a:gd name="T12" fmla="*/ 191 w 316"/>
              <a:gd name="T13" fmla="*/ 1 h 310"/>
              <a:gd name="T14" fmla="*/ 143 w 316"/>
              <a:gd name="T15" fmla="*/ 28 h 310"/>
              <a:gd name="T16" fmla="*/ 128 w 316"/>
              <a:gd name="T17" fmla="*/ 0 h 310"/>
              <a:gd name="T18" fmla="*/ 94 w 316"/>
              <a:gd name="T19" fmla="*/ 11 h 310"/>
              <a:gd name="T20" fmla="*/ 71 w 316"/>
              <a:gd name="T21" fmla="*/ 61 h 310"/>
              <a:gd name="T22" fmla="*/ 43 w 316"/>
              <a:gd name="T23" fmla="*/ 47 h 310"/>
              <a:gd name="T24" fmla="*/ 22 w 316"/>
              <a:gd name="T25" fmla="*/ 77 h 310"/>
              <a:gd name="T26" fmla="*/ 33 w 316"/>
              <a:gd name="T27" fmla="*/ 130 h 310"/>
              <a:gd name="T28" fmla="*/ 2 w 316"/>
              <a:gd name="T29" fmla="*/ 136 h 310"/>
              <a:gd name="T30" fmla="*/ 1 w 316"/>
              <a:gd name="T31" fmla="*/ 172 h 310"/>
              <a:gd name="T32" fmla="*/ 32 w 316"/>
              <a:gd name="T33" fmla="*/ 179 h 310"/>
              <a:gd name="T34" fmla="*/ 21 w 316"/>
              <a:gd name="T35" fmla="*/ 232 h 310"/>
              <a:gd name="T36" fmla="*/ 42 w 316"/>
              <a:gd name="T37" fmla="*/ 261 h 310"/>
              <a:gd name="T38" fmla="*/ 70 w 316"/>
              <a:gd name="T39" fmla="*/ 248 h 310"/>
              <a:gd name="T40" fmla="*/ 92 w 316"/>
              <a:gd name="T41" fmla="*/ 298 h 310"/>
              <a:gd name="T42" fmla="*/ 126 w 316"/>
              <a:gd name="T43" fmla="*/ 309 h 310"/>
              <a:gd name="T44" fmla="*/ 142 w 316"/>
              <a:gd name="T45" fmla="*/ 282 h 310"/>
              <a:gd name="T46" fmla="*/ 189 w 316"/>
              <a:gd name="T47" fmla="*/ 309 h 310"/>
              <a:gd name="T48" fmla="*/ 223 w 316"/>
              <a:gd name="T49" fmla="*/ 299 h 310"/>
              <a:gd name="T50" fmla="*/ 220 w 316"/>
              <a:gd name="T51" fmla="*/ 267 h 310"/>
              <a:gd name="T52" fmla="*/ 274 w 316"/>
              <a:gd name="T53" fmla="*/ 261 h 310"/>
              <a:gd name="T54" fmla="*/ 295 w 316"/>
              <a:gd name="T55" fmla="*/ 233 h 310"/>
              <a:gd name="T56" fmla="*/ 274 w 316"/>
              <a:gd name="T57" fmla="*/ 209 h 310"/>
              <a:gd name="T58" fmla="*/ 314 w 316"/>
              <a:gd name="T59" fmla="*/ 173 h 310"/>
              <a:gd name="T60" fmla="*/ 316 w 316"/>
              <a:gd name="T61" fmla="*/ 155 h 310"/>
              <a:gd name="T62" fmla="*/ 158 w 316"/>
              <a:gd name="T63" fmla="*/ 248 h 310"/>
              <a:gd name="T64" fmla="*/ 158 w 316"/>
              <a:gd name="T65" fmla="*/ 62 h 310"/>
              <a:gd name="T66" fmla="*/ 158 w 316"/>
              <a:gd name="T67" fmla="*/ 248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310">
                <a:moveTo>
                  <a:pt x="315" y="137"/>
                </a:moveTo>
                <a:cubicBezTo>
                  <a:pt x="314" y="137"/>
                  <a:pt x="314" y="137"/>
                  <a:pt x="314" y="137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95" y="78"/>
                  <a:pt x="295" y="78"/>
                  <a:pt x="295" y="78"/>
                </a:cubicBezTo>
                <a:cubicBezTo>
                  <a:pt x="296" y="78"/>
                  <a:pt x="296" y="78"/>
                  <a:pt x="296" y="78"/>
                </a:cubicBezTo>
                <a:cubicBezTo>
                  <a:pt x="290" y="67"/>
                  <a:pt x="282" y="57"/>
                  <a:pt x="274" y="48"/>
                </a:cubicBezTo>
                <a:cubicBezTo>
                  <a:pt x="274" y="49"/>
                  <a:pt x="274" y="49"/>
                  <a:pt x="274" y="49"/>
                </a:cubicBezTo>
                <a:cubicBezTo>
                  <a:pt x="246" y="61"/>
                  <a:pt x="246" y="61"/>
                  <a:pt x="246" y="61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23" y="12"/>
                  <a:pt x="223" y="12"/>
                  <a:pt x="223" y="12"/>
                </a:cubicBezTo>
                <a:cubicBezTo>
                  <a:pt x="224" y="12"/>
                  <a:pt x="224" y="12"/>
                  <a:pt x="224" y="12"/>
                </a:cubicBezTo>
                <a:cubicBezTo>
                  <a:pt x="213" y="7"/>
                  <a:pt x="202" y="3"/>
                  <a:pt x="190" y="0"/>
                </a:cubicBezTo>
                <a:cubicBezTo>
                  <a:pt x="191" y="1"/>
                  <a:pt x="191" y="1"/>
                  <a:pt x="191" y="1"/>
                </a:cubicBezTo>
                <a:cubicBezTo>
                  <a:pt x="175" y="28"/>
                  <a:pt x="175" y="28"/>
                  <a:pt x="175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0"/>
                  <a:pt x="128" y="0"/>
                  <a:pt x="128" y="0"/>
                </a:cubicBezTo>
                <a:cubicBezTo>
                  <a:pt x="116" y="2"/>
                  <a:pt x="104" y="6"/>
                  <a:pt x="93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7" y="43"/>
                  <a:pt x="97" y="43"/>
                  <a:pt x="97" y="43"/>
                </a:cubicBezTo>
                <a:cubicBezTo>
                  <a:pt x="71" y="61"/>
                  <a:pt x="71" y="61"/>
                  <a:pt x="71" y="6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34" y="56"/>
                  <a:pt x="27" y="66"/>
                  <a:pt x="21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6"/>
                  <a:pt x="2" y="136"/>
                  <a:pt x="2" y="136"/>
                </a:cubicBezTo>
                <a:cubicBezTo>
                  <a:pt x="1" y="142"/>
                  <a:pt x="0" y="148"/>
                  <a:pt x="0" y="155"/>
                </a:cubicBezTo>
                <a:cubicBezTo>
                  <a:pt x="0" y="161"/>
                  <a:pt x="1" y="167"/>
                  <a:pt x="1" y="172"/>
                </a:cubicBezTo>
                <a:cubicBezTo>
                  <a:pt x="2" y="172"/>
                  <a:pt x="2" y="172"/>
                  <a:pt x="2" y="172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6" y="242"/>
                  <a:pt x="33" y="252"/>
                  <a:pt x="42" y="261"/>
                </a:cubicBezTo>
                <a:cubicBezTo>
                  <a:pt x="42" y="261"/>
                  <a:pt x="42" y="261"/>
                  <a:pt x="42" y="261"/>
                </a:cubicBezTo>
                <a:cubicBezTo>
                  <a:pt x="70" y="248"/>
                  <a:pt x="70" y="248"/>
                  <a:pt x="70" y="248"/>
                </a:cubicBezTo>
                <a:cubicBezTo>
                  <a:pt x="96" y="267"/>
                  <a:pt x="96" y="267"/>
                  <a:pt x="96" y="267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103" y="303"/>
                  <a:pt x="114" y="307"/>
                  <a:pt x="126" y="309"/>
                </a:cubicBezTo>
                <a:cubicBezTo>
                  <a:pt x="126" y="309"/>
                  <a:pt x="126" y="309"/>
                  <a:pt x="126" y="309"/>
                </a:cubicBezTo>
                <a:cubicBezTo>
                  <a:pt x="142" y="282"/>
                  <a:pt x="142" y="282"/>
                  <a:pt x="142" y="282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89" y="309"/>
                  <a:pt x="189" y="309"/>
                  <a:pt x="189" y="309"/>
                </a:cubicBezTo>
                <a:cubicBezTo>
                  <a:pt x="189" y="310"/>
                  <a:pt x="189" y="310"/>
                  <a:pt x="189" y="310"/>
                </a:cubicBezTo>
                <a:cubicBezTo>
                  <a:pt x="201" y="307"/>
                  <a:pt x="212" y="304"/>
                  <a:pt x="223" y="299"/>
                </a:cubicBezTo>
                <a:cubicBezTo>
                  <a:pt x="223" y="298"/>
                  <a:pt x="223" y="298"/>
                  <a:pt x="223" y="298"/>
                </a:cubicBezTo>
                <a:cubicBezTo>
                  <a:pt x="220" y="267"/>
                  <a:pt x="220" y="267"/>
                  <a:pt x="220" y="267"/>
                </a:cubicBezTo>
                <a:cubicBezTo>
                  <a:pt x="245" y="249"/>
                  <a:pt x="245" y="249"/>
                  <a:pt x="245" y="249"/>
                </a:cubicBezTo>
                <a:cubicBezTo>
                  <a:pt x="274" y="261"/>
                  <a:pt x="274" y="261"/>
                  <a:pt x="274" y="261"/>
                </a:cubicBezTo>
                <a:cubicBezTo>
                  <a:pt x="274" y="262"/>
                  <a:pt x="274" y="262"/>
                  <a:pt x="274" y="262"/>
                </a:cubicBezTo>
                <a:cubicBezTo>
                  <a:pt x="282" y="253"/>
                  <a:pt x="289" y="243"/>
                  <a:pt x="295" y="233"/>
                </a:cubicBezTo>
                <a:cubicBezTo>
                  <a:pt x="295" y="233"/>
                  <a:pt x="295" y="233"/>
                  <a:pt x="295" y="233"/>
                </a:cubicBezTo>
                <a:cubicBezTo>
                  <a:pt x="274" y="209"/>
                  <a:pt x="274" y="209"/>
                  <a:pt x="274" y="209"/>
                </a:cubicBezTo>
                <a:cubicBezTo>
                  <a:pt x="284" y="179"/>
                  <a:pt x="284" y="179"/>
                  <a:pt x="284" y="179"/>
                </a:cubicBezTo>
                <a:cubicBezTo>
                  <a:pt x="314" y="173"/>
                  <a:pt x="314" y="173"/>
                  <a:pt x="314" y="173"/>
                </a:cubicBezTo>
                <a:cubicBezTo>
                  <a:pt x="315" y="173"/>
                  <a:pt x="315" y="173"/>
                  <a:pt x="315" y="173"/>
                </a:cubicBezTo>
                <a:cubicBezTo>
                  <a:pt x="315" y="167"/>
                  <a:pt x="316" y="161"/>
                  <a:pt x="316" y="155"/>
                </a:cubicBezTo>
                <a:cubicBezTo>
                  <a:pt x="316" y="149"/>
                  <a:pt x="315" y="143"/>
                  <a:pt x="315" y="137"/>
                </a:cubicBezTo>
                <a:close/>
                <a:moveTo>
                  <a:pt x="158" y="248"/>
                </a:moveTo>
                <a:cubicBezTo>
                  <a:pt x="107" y="248"/>
                  <a:pt x="65" y="206"/>
                  <a:pt x="65" y="155"/>
                </a:cubicBezTo>
                <a:cubicBezTo>
                  <a:pt x="65" y="103"/>
                  <a:pt x="107" y="62"/>
                  <a:pt x="158" y="62"/>
                </a:cubicBezTo>
                <a:cubicBezTo>
                  <a:pt x="210" y="62"/>
                  <a:pt x="251" y="103"/>
                  <a:pt x="251" y="155"/>
                </a:cubicBezTo>
                <a:cubicBezTo>
                  <a:pt x="251" y="206"/>
                  <a:pt x="210" y="248"/>
                  <a:pt x="158" y="248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13"/>
          <p:cNvSpPr>
            <a:spLocks noEditPoints="1"/>
          </p:cNvSpPr>
          <p:nvPr/>
        </p:nvSpPr>
        <p:spPr bwMode="auto">
          <a:xfrm>
            <a:off x="2824314" y="2138246"/>
            <a:ext cx="1412257" cy="1438654"/>
          </a:xfrm>
          <a:custGeom>
            <a:avLst/>
            <a:gdLst>
              <a:gd name="T0" fmla="*/ 404 w 407"/>
              <a:gd name="T1" fmla="*/ 254 h 414"/>
              <a:gd name="T2" fmla="*/ 370 w 407"/>
              <a:gd name="T3" fmla="*/ 192 h 414"/>
              <a:gd name="T4" fmla="*/ 407 w 407"/>
              <a:gd name="T5" fmla="*/ 172 h 414"/>
              <a:gd name="T6" fmla="*/ 393 w 407"/>
              <a:gd name="T7" fmla="*/ 127 h 414"/>
              <a:gd name="T8" fmla="*/ 329 w 407"/>
              <a:gd name="T9" fmla="*/ 96 h 414"/>
              <a:gd name="T10" fmla="*/ 347 w 407"/>
              <a:gd name="T11" fmla="*/ 59 h 414"/>
              <a:gd name="T12" fmla="*/ 311 w 407"/>
              <a:gd name="T13" fmla="*/ 32 h 414"/>
              <a:gd name="T14" fmla="*/ 241 w 407"/>
              <a:gd name="T15" fmla="*/ 44 h 414"/>
              <a:gd name="T16" fmla="*/ 234 w 407"/>
              <a:gd name="T17" fmla="*/ 3 h 414"/>
              <a:gd name="T18" fmla="*/ 187 w 407"/>
              <a:gd name="T19" fmla="*/ 2 h 414"/>
              <a:gd name="T20" fmla="*/ 137 w 407"/>
              <a:gd name="T21" fmla="*/ 53 h 414"/>
              <a:gd name="T22" fmla="*/ 108 w 407"/>
              <a:gd name="T23" fmla="*/ 24 h 414"/>
              <a:gd name="T24" fmla="*/ 69 w 407"/>
              <a:gd name="T25" fmla="*/ 51 h 414"/>
              <a:gd name="T26" fmla="*/ 59 w 407"/>
              <a:gd name="T27" fmla="*/ 122 h 414"/>
              <a:gd name="T28" fmla="*/ 18 w 407"/>
              <a:gd name="T29" fmla="*/ 115 h 414"/>
              <a:gd name="T30" fmla="*/ 2 w 407"/>
              <a:gd name="T31" fmla="*/ 160 h 414"/>
              <a:gd name="T32" fmla="*/ 38 w 407"/>
              <a:gd name="T33" fmla="*/ 182 h 414"/>
              <a:gd name="T34" fmla="*/ 0 w 407"/>
              <a:gd name="T35" fmla="*/ 242 h 414"/>
              <a:gd name="T36" fmla="*/ 13 w 407"/>
              <a:gd name="T37" fmla="*/ 288 h 414"/>
              <a:gd name="T38" fmla="*/ 54 w 407"/>
              <a:gd name="T39" fmla="*/ 284 h 414"/>
              <a:gd name="T40" fmla="*/ 59 w 407"/>
              <a:gd name="T41" fmla="*/ 355 h 414"/>
              <a:gd name="T42" fmla="*/ 96 w 407"/>
              <a:gd name="T43" fmla="*/ 384 h 414"/>
              <a:gd name="T44" fmla="*/ 128 w 407"/>
              <a:gd name="T45" fmla="*/ 357 h 414"/>
              <a:gd name="T46" fmla="*/ 174 w 407"/>
              <a:gd name="T47" fmla="*/ 411 h 414"/>
              <a:gd name="T48" fmla="*/ 221 w 407"/>
              <a:gd name="T49" fmla="*/ 413 h 414"/>
              <a:gd name="T50" fmla="*/ 230 w 407"/>
              <a:gd name="T51" fmla="*/ 373 h 414"/>
              <a:gd name="T52" fmla="*/ 299 w 407"/>
              <a:gd name="T53" fmla="*/ 390 h 414"/>
              <a:gd name="T54" fmla="*/ 339 w 407"/>
              <a:gd name="T55" fmla="*/ 363 h 414"/>
              <a:gd name="T56" fmla="*/ 322 w 407"/>
              <a:gd name="T57" fmla="*/ 325 h 414"/>
              <a:gd name="T58" fmla="*/ 388 w 407"/>
              <a:gd name="T59" fmla="*/ 298 h 414"/>
              <a:gd name="T60" fmla="*/ 398 w 407"/>
              <a:gd name="T61" fmla="*/ 276 h 414"/>
              <a:gd name="T62" fmla="*/ 162 w 407"/>
              <a:gd name="T63" fmla="*/ 322 h 414"/>
              <a:gd name="T64" fmla="*/ 244 w 407"/>
              <a:gd name="T65" fmla="*/ 92 h 414"/>
              <a:gd name="T66" fmla="*/ 162 w 407"/>
              <a:gd name="T67" fmla="*/ 32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7" h="414">
                <a:moveTo>
                  <a:pt x="404" y="254"/>
                </a:moveTo>
                <a:cubicBezTo>
                  <a:pt x="404" y="254"/>
                  <a:pt x="404" y="254"/>
                  <a:pt x="404" y="254"/>
                </a:cubicBezTo>
                <a:cubicBezTo>
                  <a:pt x="369" y="233"/>
                  <a:pt x="369" y="233"/>
                  <a:pt x="369" y="233"/>
                </a:cubicBezTo>
                <a:cubicBezTo>
                  <a:pt x="370" y="192"/>
                  <a:pt x="370" y="192"/>
                  <a:pt x="370" y="192"/>
                </a:cubicBezTo>
                <a:cubicBezTo>
                  <a:pt x="406" y="172"/>
                  <a:pt x="406" y="172"/>
                  <a:pt x="406" y="172"/>
                </a:cubicBezTo>
                <a:cubicBezTo>
                  <a:pt x="407" y="172"/>
                  <a:pt x="407" y="172"/>
                  <a:pt x="407" y="172"/>
                </a:cubicBezTo>
                <a:cubicBezTo>
                  <a:pt x="404" y="157"/>
                  <a:pt x="399" y="141"/>
                  <a:pt x="393" y="127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352" y="130"/>
                  <a:pt x="352" y="130"/>
                  <a:pt x="352" y="130"/>
                </a:cubicBezTo>
                <a:cubicBezTo>
                  <a:pt x="329" y="96"/>
                  <a:pt x="329" y="96"/>
                  <a:pt x="329" y="96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336" y="49"/>
                  <a:pt x="324" y="39"/>
                  <a:pt x="311" y="31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279" y="58"/>
                  <a:pt x="279" y="58"/>
                  <a:pt x="279" y="58"/>
                </a:cubicBezTo>
                <a:cubicBezTo>
                  <a:pt x="241" y="44"/>
                  <a:pt x="241" y="44"/>
                  <a:pt x="241" y="44"/>
                </a:cubicBezTo>
                <a:cubicBezTo>
                  <a:pt x="233" y="4"/>
                  <a:pt x="233" y="4"/>
                  <a:pt x="233" y="4"/>
                </a:cubicBezTo>
                <a:cubicBezTo>
                  <a:pt x="234" y="3"/>
                  <a:pt x="234" y="3"/>
                  <a:pt x="234" y="3"/>
                </a:cubicBezTo>
                <a:cubicBezTo>
                  <a:pt x="218" y="1"/>
                  <a:pt x="202" y="0"/>
                  <a:pt x="186" y="2"/>
                </a:cubicBezTo>
                <a:cubicBezTo>
                  <a:pt x="187" y="2"/>
                  <a:pt x="187" y="2"/>
                  <a:pt x="187" y="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94" y="32"/>
                  <a:pt x="81" y="40"/>
                  <a:pt x="68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85" y="89"/>
                  <a:pt x="85" y="89"/>
                  <a:pt x="85" y="89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18" y="115"/>
                  <a:pt x="18" y="115"/>
                  <a:pt x="18" y="115"/>
                </a:cubicBezTo>
                <a:cubicBezTo>
                  <a:pt x="15" y="123"/>
                  <a:pt x="11" y="130"/>
                  <a:pt x="9" y="138"/>
                </a:cubicBezTo>
                <a:cubicBezTo>
                  <a:pt x="6" y="146"/>
                  <a:pt x="4" y="153"/>
                  <a:pt x="2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6" y="223"/>
                  <a:pt x="36" y="223"/>
                  <a:pt x="36" y="22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2" y="257"/>
                  <a:pt x="7" y="273"/>
                  <a:pt x="13" y="288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54" y="284"/>
                  <a:pt x="54" y="284"/>
                  <a:pt x="54" y="284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59" y="355"/>
                  <a:pt x="59" y="355"/>
                  <a:pt x="59" y="355"/>
                </a:cubicBezTo>
                <a:cubicBezTo>
                  <a:pt x="70" y="366"/>
                  <a:pt x="83" y="376"/>
                  <a:pt x="96" y="384"/>
                </a:cubicBezTo>
                <a:cubicBezTo>
                  <a:pt x="96" y="383"/>
                  <a:pt x="96" y="383"/>
                  <a:pt x="96" y="383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166" y="371"/>
                  <a:pt x="166" y="371"/>
                  <a:pt x="166" y="371"/>
                </a:cubicBezTo>
                <a:cubicBezTo>
                  <a:pt x="174" y="411"/>
                  <a:pt x="174" y="411"/>
                  <a:pt x="174" y="411"/>
                </a:cubicBezTo>
                <a:cubicBezTo>
                  <a:pt x="173" y="412"/>
                  <a:pt x="173" y="412"/>
                  <a:pt x="173" y="412"/>
                </a:cubicBezTo>
                <a:cubicBezTo>
                  <a:pt x="189" y="414"/>
                  <a:pt x="205" y="414"/>
                  <a:pt x="221" y="413"/>
                </a:cubicBezTo>
                <a:cubicBezTo>
                  <a:pt x="220" y="413"/>
                  <a:pt x="220" y="413"/>
                  <a:pt x="220" y="413"/>
                </a:cubicBezTo>
                <a:cubicBezTo>
                  <a:pt x="230" y="373"/>
                  <a:pt x="230" y="373"/>
                  <a:pt x="230" y="373"/>
                </a:cubicBezTo>
                <a:cubicBezTo>
                  <a:pt x="270" y="361"/>
                  <a:pt x="270" y="361"/>
                  <a:pt x="270" y="361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299" y="390"/>
                  <a:pt x="299" y="390"/>
                  <a:pt x="299" y="390"/>
                </a:cubicBezTo>
                <a:cubicBezTo>
                  <a:pt x="313" y="383"/>
                  <a:pt x="326" y="374"/>
                  <a:pt x="339" y="363"/>
                </a:cubicBezTo>
                <a:cubicBezTo>
                  <a:pt x="338" y="363"/>
                  <a:pt x="338" y="363"/>
                  <a:pt x="338" y="363"/>
                </a:cubicBezTo>
                <a:cubicBezTo>
                  <a:pt x="322" y="325"/>
                  <a:pt x="322" y="325"/>
                  <a:pt x="322" y="325"/>
                </a:cubicBezTo>
                <a:cubicBezTo>
                  <a:pt x="347" y="293"/>
                  <a:pt x="347" y="293"/>
                  <a:pt x="347" y="293"/>
                </a:cubicBezTo>
                <a:cubicBezTo>
                  <a:pt x="388" y="298"/>
                  <a:pt x="388" y="298"/>
                  <a:pt x="388" y="298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92" y="292"/>
                  <a:pt x="395" y="284"/>
                  <a:pt x="398" y="276"/>
                </a:cubicBezTo>
                <a:cubicBezTo>
                  <a:pt x="400" y="269"/>
                  <a:pt x="403" y="261"/>
                  <a:pt x="404" y="254"/>
                </a:cubicBezTo>
                <a:close/>
                <a:moveTo>
                  <a:pt x="162" y="322"/>
                </a:moveTo>
                <a:cubicBezTo>
                  <a:pt x="99" y="300"/>
                  <a:pt x="66" y="230"/>
                  <a:pt x="88" y="166"/>
                </a:cubicBezTo>
                <a:cubicBezTo>
                  <a:pt x="111" y="103"/>
                  <a:pt x="181" y="70"/>
                  <a:pt x="244" y="92"/>
                </a:cubicBezTo>
                <a:cubicBezTo>
                  <a:pt x="308" y="115"/>
                  <a:pt x="341" y="185"/>
                  <a:pt x="318" y="248"/>
                </a:cubicBezTo>
                <a:cubicBezTo>
                  <a:pt x="296" y="312"/>
                  <a:pt x="226" y="345"/>
                  <a:pt x="162" y="322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14"/>
          <p:cNvSpPr>
            <a:spLocks noEditPoints="1"/>
          </p:cNvSpPr>
          <p:nvPr/>
        </p:nvSpPr>
        <p:spPr bwMode="auto">
          <a:xfrm>
            <a:off x="3880207" y="1023692"/>
            <a:ext cx="1831681" cy="1802351"/>
          </a:xfrm>
          <a:custGeom>
            <a:avLst/>
            <a:gdLst>
              <a:gd name="T0" fmla="*/ 497 w 528"/>
              <a:gd name="T1" fmla="*/ 380 h 519"/>
              <a:gd name="T2" fmla="*/ 475 w 528"/>
              <a:gd name="T3" fmla="*/ 292 h 519"/>
              <a:gd name="T4" fmla="*/ 527 w 528"/>
              <a:gd name="T5" fmla="*/ 280 h 519"/>
              <a:gd name="T6" fmla="*/ 524 w 528"/>
              <a:gd name="T7" fmla="*/ 220 h 519"/>
              <a:gd name="T8" fmla="*/ 454 w 528"/>
              <a:gd name="T9" fmla="*/ 161 h 519"/>
              <a:gd name="T10" fmla="*/ 488 w 528"/>
              <a:gd name="T11" fmla="*/ 121 h 519"/>
              <a:gd name="T12" fmla="*/ 452 w 528"/>
              <a:gd name="T13" fmla="*/ 76 h 519"/>
              <a:gd name="T14" fmla="*/ 361 w 528"/>
              <a:gd name="T15" fmla="*/ 69 h 519"/>
              <a:gd name="T16" fmla="*/ 366 w 528"/>
              <a:gd name="T17" fmla="*/ 16 h 519"/>
              <a:gd name="T18" fmla="*/ 308 w 528"/>
              <a:gd name="T19" fmla="*/ 0 h 519"/>
              <a:gd name="T20" fmla="*/ 231 w 528"/>
              <a:gd name="T21" fmla="*/ 48 h 519"/>
              <a:gd name="T22" fmla="*/ 204 w 528"/>
              <a:gd name="T23" fmla="*/ 3 h 519"/>
              <a:gd name="T24" fmla="*/ 147 w 528"/>
              <a:gd name="T25" fmla="*/ 24 h 519"/>
              <a:gd name="T26" fmla="*/ 113 w 528"/>
              <a:gd name="T27" fmla="*/ 108 h 519"/>
              <a:gd name="T28" fmla="*/ 65 w 528"/>
              <a:gd name="T29" fmla="*/ 88 h 519"/>
              <a:gd name="T30" fmla="*/ 30 w 528"/>
              <a:gd name="T31" fmla="*/ 138 h 519"/>
              <a:gd name="T32" fmla="*/ 68 w 528"/>
              <a:gd name="T33" fmla="*/ 175 h 519"/>
              <a:gd name="T34" fmla="*/ 2 w 528"/>
              <a:gd name="T35" fmla="*/ 238 h 519"/>
              <a:gd name="T36" fmla="*/ 4 w 528"/>
              <a:gd name="T37" fmla="*/ 299 h 519"/>
              <a:gd name="T38" fmla="*/ 56 w 528"/>
              <a:gd name="T39" fmla="*/ 307 h 519"/>
              <a:gd name="T40" fmla="*/ 40 w 528"/>
              <a:gd name="T41" fmla="*/ 396 h 519"/>
              <a:gd name="T42" fmla="*/ 77 w 528"/>
              <a:gd name="T43" fmla="*/ 444 h 519"/>
              <a:gd name="T44" fmla="*/ 124 w 528"/>
              <a:gd name="T45" fmla="*/ 420 h 519"/>
              <a:gd name="T46" fmla="*/ 164 w 528"/>
              <a:gd name="T47" fmla="*/ 502 h 519"/>
              <a:gd name="T48" fmla="*/ 221 w 528"/>
              <a:gd name="T49" fmla="*/ 519 h 519"/>
              <a:gd name="T50" fmla="*/ 246 w 528"/>
              <a:gd name="T51" fmla="*/ 472 h 519"/>
              <a:gd name="T52" fmla="*/ 326 w 528"/>
              <a:gd name="T53" fmla="*/ 514 h 519"/>
              <a:gd name="T54" fmla="*/ 383 w 528"/>
              <a:gd name="T55" fmla="*/ 494 h 519"/>
              <a:gd name="T56" fmla="*/ 374 w 528"/>
              <a:gd name="T57" fmla="*/ 442 h 519"/>
              <a:gd name="T58" fmla="*/ 464 w 528"/>
              <a:gd name="T59" fmla="*/ 429 h 519"/>
              <a:gd name="T60" fmla="*/ 483 w 528"/>
              <a:gd name="T61" fmla="*/ 406 h 519"/>
              <a:gd name="T62" fmla="*/ 178 w 528"/>
              <a:gd name="T63" fmla="*/ 389 h 519"/>
              <a:gd name="T64" fmla="*/ 351 w 528"/>
              <a:gd name="T65" fmla="*/ 130 h 519"/>
              <a:gd name="T66" fmla="*/ 178 w 528"/>
              <a:gd name="T67" fmla="*/ 389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8" h="519">
                <a:moveTo>
                  <a:pt x="498" y="380"/>
                </a:moveTo>
                <a:cubicBezTo>
                  <a:pt x="497" y="380"/>
                  <a:pt x="497" y="380"/>
                  <a:pt x="497" y="380"/>
                </a:cubicBezTo>
                <a:cubicBezTo>
                  <a:pt x="461" y="342"/>
                  <a:pt x="461" y="342"/>
                  <a:pt x="461" y="342"/>
                </a:cubicBezTo>
                <a:cubicBezTo>
                  <a:pt x="475" y="292"/>
                  <a:pt x="475" y="292"/>
                  <a:pt x="475" y="292"/>
                </a:cubicBezTo>
                <a:cubicBezTo>
                  <a:pt x="526" y="279"/>
                  <a:pt x="526" y="279"/>
                  <a:pt x="526" y="279"/>
                </a:cubicBezTo>
                <a:cubicBezTo>
                  <a:pt x="527" y="280"/>
                  <a:pt x="527" y="280"/>
                  <a:pt x="527" y="280"/>
                </a:cubicBezTo>
                <a:cubicBezTo>
                  <a:pt x="528" y="259"/>
                  <a:pt x="527" y="239"/>
                  <a:pt x="524" y="219"/>
                </a:cubicBezTo>
                <a:cubicBezTo>
                  <a:pt x="524" y="220"/>
                  <a:pt x="524" y="220"/>
                  <a:pt x="524" y="220"/>
                </a:cubicBezTo>
                <a:cubicBezTo>
                  <a:pt x="472" y="211"/>
                  <a:pt x="472" y="211"/>
                  <a:pt x="472" y="211"/>
                </a:cubicBezTo>
                <a:cubicBezTo>
                  <a:pt x="454" y="161"/>
                  <a:pt x="454" y="161"/>
                  <a:pt x="454" y="16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78" y="105"/>
                  <a:pt x="466" y="89"/>
                  <a:pt x="452" y="75"/>
                </a:cubicBezTo>
                <a:cubicBezTo>
                  <a:pt x="452" y="76"/>
                  <a:pt x="452" y="76"/>
                  <a:pt x="452" y="76"/>
                </a:cubicBezTo>
                <a:cubicBezTo>
                  <a:pt x="405" y="99"/>
                  <a:pt x="405" y="99"/>
                  <a:pt x="405" y="99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5" y="17"/>
                  <a:pt x="365" y="17"/>
                  <a:pt x="365" y="17"/>
                </a:cubicBezTo>
                <a:cubicBezTo>
                  <a:pt x="366" y="16"/>
                  <a:pt x="366" y="16"/>
                  <a:pt x="366" y="16"/>
                </a:cubicBezTo>
                <a:cubicBezTo>
                  <a:pt x="347" y="8"/>
                  <a:pt x="327" y="3"/>
                  <a:pt x="308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31" y="48"/>
                  <a:pt x="231" y="48"/>
                  <a:pt x="231" y="48"/>
                </a:cubicBezTo>
                <a:cubicBezTo>
                  <a:pt x="203" y="4"/>
                  <a:pt x="203" y="4"/>
                  <a:pt x="203" y="4"/>
                </a:cubicBezTo>
                <a:cubicBezTo>
                  <a:pt x="204" y="3"/>
                  <a:pt x="204" y="3"/>
                  <a:pt x="204" y="3"/>
                </a:cubicBezTo>
                <a:cubicBezTo>
                  <a:pt x="184" y="8"/>
                  <a:pt x="165" y="15"/>
                  <a:pt x="147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58" y="95"/>
                  <a:pt x="51" y="104"/>
                  <a:pt x="45" y="113"/>
                </a:cubicBezTo>
                <a:cubicBezTo>
                  <a:pt x="40" y="121"/>
                  <a:pt x="35" y="129"/>
                  <a:pt x="30" y="138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2" y="238"/>
                  <a:pt x="2" y="238"/>
                  <a:pt x="2" y="238"/>
                </a:cubicBezTo>
                <a:cubicBezTo>
                  <a:pt x="2" y="238"/>
                  <a:pt x="2" y="238"/>
                  <a:pt x="2" y="238"/>
                </a:cubicBezTo>
                <a:cubicBezTo>
                  <a:pt x="0" y="258"/>
                  <a:pt x="1" y="279"/>
                  <a:pt x="4" y="299"/>
                </a:cubicBezTo>
                <a:cubicBezTo>
                  <a:pt x="4" y="298"/>
                  <a:pt x="4" y="298"/>
                  <a:pt x="4" y="298"/>
                </a:cubicBezTo>
                <a:cubicBezTo>
                  <a:pt x="56" y="307"/>
                  <a:pt x="56" y="307"/>
                  <a:pt x="56" y="307"/>
                </a:cubicBezTo>
                <a:cubicBezTo>
                  <a:pt x="74" y="356"/>
                  <a:pt x="74" y="356"/>
                  <a:pt x="74" y="356"/>
                </a:cubicBezTo>
                <a:cubicBezTo>
                  <a:pt x="40" y="396"/>
                  <a:pt x="40" y="396"/>
                  <a:pt x="40" y="396"/>
                </a:cubicBezTo>
                <a:cubicBezTo>
                  <a:pt x="39" y="396"/>
                  <a:pt x="39" y="396"/>
                  <a:pt x="39" y="396"/>
                </a:cubicBezTo>
                <a:cubicBezTo>
                  <a:pt x="50" y="413"/>
                  <a:pt x="62" y="430"/>
                  <a:pt x="77" y="444"/>
                </a:cubicBezTo>
                <a:cubicBezTo>
                  <a:pt x="77" y="443"/>
                  <a:pt x="77" y="443"/>
                  <a:pt x="77" y="443"/>
                </a:cubicBezTo>
                <a:cubicBezTo>
                  <a:pt x="124" y="420"/>
                  <a:pt x="124" y="420"/>
                  <a:pt x="124" y="420"/>
                </a:cubicBezTo>
                <a:cubicBezTo>
                  <a:pt x="167" y="450"/>
                  <a:pt x="167" y="450"/>
                  <a:pt x="167" y="450"/>
                </a:cubicBezTo>
                <a:cubicBezTo>
                  <a:pt x="164" y="502"/>
                  <a:pt x="164" y="502"/>
                  <a:pt x="164" y="502"/>
                </a:cubicBezTo>
                <a:cubicBezTo>
                  <a:pt x="163" y="502"/>
                  <a:pt x="163" y="502"/>
                  <a:pt x="163" y="502"/>
                </a:cubicBezTo>
                <a:cubicBezTo>
                  <a:pt x="182" y="510"/>
                  <a:pt x="202" y="516"/>
                  <a:pt x="221" y="519"/>
                </a:cubicBezTo>
                <a:cubicBezTo>
                  <a:pt x="221" y="518"/>
                  <a:pt x="221" y="518"/>
                  <a:pt x="221" y="518"/>
                </a:cubicBezTo>
                <a:cubicBezTo>
                  <a:pt x="246" y="472"/>
                  <a:pt x="246" y="472"/>
                  <a:pt x="246" y="472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326" y="514"/>
                  <a:pt x="326" y="514"/>
                  <a:pt x="326" y="514"/>
                </a:cubicBezTo>
                <a:cubicBezTo>
                  <a:pt x="325" y="515"/>
                  <a:pt x="325" y="515"/>
                  <a:pt x="325" y="515"/>
                </a:cubicBezTo>
                <a:cubicBezTo>
                  <a:pt x="345" y="511"/>
                  <a:pt x="364" y="504"/>
                  <a:pt x="383" y="494"/>
                </a:cubicBezTo>
                <a:cubicBezTo>
                  <a:pt x="382" y="494"/>
                  <a:pt x="382" y="494"/>
                  <a:pt x="382" y="494"/>
                </a:cubicBezTo>
                <a:cubicBezTo>
                  <a:pt x="374" y="442"/>
                  <a:pt x="374" y="442"/>
                  <a:pt x="374" y="442"/>
                </a:cubicBezTo>
                <a:cubicBezTo>
                  <a:pt x="416" y="410"/>
                  <a:pt x="416" y="410"/>
                  <a:pt x="416" y="410"/>
                </a:cubicBezTo>
                <a:cubicBezTo>
                  <a:pt x="464" y="429"/>
                  <a:pt x="464" y="429"/>
                  <a:pt x="464" y="429"/>
                </a:cubicBezTo>
                <a:cubicBezTo>
                  <a:pt x="464" y="430"/>
                  <a:pt x="464" y="430"/>
                  <a:pt x="464" y="430"/>
                </a:cubicBezTo>
                <a:cubicBezTo>
                  <a:pt x="471" y="422"/>
                  <a:pt x="477" y="414"/>
                  <a:pt x="483" y="406"/>
                </a:cubicBezTo>
                <a:cubicBezTo>
                  <a:pt x="489" y="397"/>
                  <a:pt x="494" y="389"/>
                  <a:pt x="498" y="380"/>
                </a:cubicBezTo>
                <a:close/>
                <a:moveTo>
                  <a:pt x="178" y="389"/>
                </a:moveTo>
                <a:cubicBezTo>
                  <a:pt x="106" y="341"/>
                  <a:pt x="87" y="244"/>
                  <a:pt x="135" y="173"/>
                </a:cubicBezTo>
                <a:cubicBezTo>
                  <a:pt x="182" y="101"/>
                  <a:pt x="279" y="82"/>
                  <a:pt x="351" y="130"/>
                </a:cubicBezTo>
                <a:cubicBezTo>
                  <a:pt x="422" y="177"/>
                  <a:pt x="441" y="274"/>
                  <a:pt x="394" y="346"/>
                </a:cubicBezTo>
                <a:cubicBezTo>
                  <a:pt x="346" y="417"/>
                  <a:pt x="249" y="436"/>
                  <a:pt x="178" y="389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15"/>
          <p:cNvSpPr>
            <a:spLocks noEditPoints="1"/>
          </p:cNvSpPr>
          <p:nvPr/>
        </p:nvSpPr>
        <p:spPr bwMode="auto">
          <a:xfrm>
            <a:off x="5041689" y="2211572"/>
            <a:ext cx="2089788" cy="2067790"/>
          </a:xfrm>
          <a:custGeom>
            <a:avLst/>
            <a:gdLst>
              <a:gd name="T0" fmla="*/ 552 w 602"/>
              <a:gd name="T1" fmla="*/ 461 h 595"/>
              <a:gd name="T2" fmla="*/ 537 w 602"/>
              <a:gd name="T3" fmla="*/ 359 h 595"/>
              <a:gd name="T4" fmla="*/ 597 w 602"/>
              <a:gd name="T5" fmla="*/ 351 h 595"/>
              <a:gd name="T6" fmla="*/ 600 w 602"/>
              <a:gd name="T7" fmla="*/ 282 h 595"/>
              <a:gd name="T8" fmla="*/ 528 w 602"/>
              <a:gd name="T9" fmla="*/ 208 h 595"/>
              <a:gd name="T10" fmla="*/ 572 w 602"/>
              <a:gd name="T11" fmla="*/ 167 h 595"/>
              <a:gd name="T12" fmla="*/ 535 w 602"/>
              <a:gd name="T13" fmla="*/ 111 h 595"/>
              <a:gd name="T14" fmla="*/ 433 w 602"/>
              <a:gd name="T15" fmla="*/ 93 h 595"/>
              <a:gd name="T16" fmla="*/ 445 w 602"/>
              <a:gd name="T17" fmla="*/ 34 h 595"/>
              <a:gd name="T18" fmla="*/ 381 w 602"/>
              <a:gd name="T19" fmla="*/ 9 h 595"/>
              <a:gd name="T20" fmla="*/ 288 w 602"/>
              <a:gd name="T21" fmla="*/ 55 h 595"/>
              <a:gd name="T22" fmla="*/ 262 w 602"/>
              <a:gd name="T23" fmla="*/ 0 h 595"/>
              <a:gd name="T24" fmla="*/ 196 w 602"/>
              <a:gd name="T25" fmla="*/ 18 h 595"/>
              <a:gd name="T26" fmla="*/ 147 w 602"/>
              <a:gd name="T27" fmla="*/ 109 h 595"/>
              <a:gd name="T28" fmla="*/ 94 w 602"/>
              <a:gd name="T29" fmla="*/ 80 h 595"/>
              <a:gd name="T30" fmla="*/ 50 w 602"/>
              <a:gd name="T31" fmla="*/ 134 h 595"/>
              <a:gd name="T32" fmla="*/ 88 w 602"/>
              <a:gd name="T33" fmla="*/ 180 h 595"/>
              <a:gd name="T34" fmla="*/ 7 w 602"/>
              <a:gd name="T35" fmla="*/ 244 h 595"/>
              <a:gd name="T36" fmla="*/ 1 w 602"/>
              <a:gd name="T37" fmla="*/ 313 h 595"/>
              <a:gd name="T38" fmla="*/ 60 w 602"/>
              <a:gd name="T39" fmla="*/ 328 h 595"/>
              <a:gd name="T40" fmla="*/ 32 w 602"/>
              <a:gd name="T41" fmla="*/ 428 h 595"/>
              <a:gd name="T42" fmla="*/ 68 w 602"/>
              <a:gd name="T43" fmla="*/ 487 h 595"/>
              <a:gd name="T44" fmla="*/ 124 w 602"/>
              <a:gd name="T45" fmla="*/ 465 h 595"/>
              <a:gd name="T46" fmla="*/ 160 w 602"/>
              <a:gd name="T47" fmla="*/ 562 h 595"/>
              <a:gd name="T48" fmla="*/ 223 w 602"/>
              <a:gd name="T49" fmla="*/ 588 h 595"/>
              <a:gd name="T50" fmla="*/ 256 w 602"/>
              <a:gd name="T51" fmla="*/ 537 h 595"/>
              <a:gd name="T52" fmla="*/ 342 w 602"/>
              <a:gd name="T53" fmla="*/ 594 h 595"/>
              <a:gd name="T54" fmla="*/ 409 w 602"/>
              <a:gd name="T55" fmla="*/ 578 h 595"/>
              <a:gd name="T56" fmla="*/ 406 w 602"/>
              <a:gd name="T57" fmla="*/ 518 h 595"/>
              <a:gd name="T58" fmla="*/ 509 w 602"/>
              <a:gd name="T59" fmla="*/ 514 h 595"/>
              <a:gd name="T60" fmla="*/ 533 w 602"/>
              <a:gd name="T61" fmla="*/ 489 h 595"/>
              <a:gd name="T62" fmla="*/ 188 w 602"/>
              <a:gd name="T63" fmla="*/ 435 h 595"/>
              <a:gd name="T64" fmla="*/ 414 w 602"/>
              <a:gd name="T65" fmla="*/ 161 h 595"/>
              <a:gd name="T66" fmla="*/ 188 w 602"/>
              <a:gd name="T67" fmla="*/ 43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2" h="595">
                <a:moveTo>
                  <a:pt x="553" y="461"/>
                </a:moveTo>
                <a:cubicBezTo>
                  <a:pt x="552" y="461"/>
                  <a:pt x="552" y="461"/>
                  <a:pt x="552" y="461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37" y="359"/>
                  <a:pt x="537" y="359"/>
                  <a:pt x="537" y="359"/>
                </a:cubicBezTo>
                <a:cubicBezTo>
                  <a:pt x="596" y="350"/>
                  <a:pt x="596" y="350"/>
                  <a:pt x="596" y="350"/>
                </a:cubicBezTo>
                <a:cubicBezTo>
                  <a:pt x="597" y="351"/>
                  <a:pt x="597" y="351"/>
                  <a:pt x="597" y="351"/>
                </a:cubicBezTo>
                <a:cubicBezTo>
                  <a:pt x="601" y="328"/>
                  <a:pt x="602" y="305"/>
                  <a:pt x="601" y="282"/>
                </a:cubicBezTo>
                <a:cubicBezTo>
                  <a:pt x="600" y="282"/>
                  <a:pt x="600" y="282"/>
                  <a:pt x="600" y="282"/>
                </a:cubicBezTo>
                <a:cubicBezTo>
                  <a:pt x="543" y="266"/>
                  <a:pt x="543" y="266"/>
                  <a:pt x="543" y="266"/>
                </a:cubicBezTo>
                <a:cubicBezTo>
                  <a:pt x="528" y="208"/>
                  <a:pt x="528" y="208"/>
                  <a:pt x="528" y="208"/>
                </a:cubicBezTo>
                <a:cubicBezTo>
                  <a:pt x="571" y="167"/>
                  <a:pt x="571" y="167"/>
                  <a:pt x="571" y="167"/>
                </a:cubicBezTo>
                <a:cubicBezTo>
                  <a:pt x="572" y="167"/>
                  <a:pt x="572" y="167"/>
                  <a:pt x="572" y="167"/>
                </a:cubicBezTo>
                <a:cubicBezTo>
                  <a:pt x="562" y="147"/>
                  <a:pt x="550" y="128"/>
                  <a:pt x="536" y="110"/>
                </a:cubicBezTo>
                <a:cubicBezTo>
                  <a:pt x="535" y="111"/>
                  <a:pt x="535" y="111"/>
                  <a:pt x="535" y="111"/>
                </a:cubicBezTo>
                <a:cubicBezTo>
                  <a:pt x="479" y="132"/>
                  <a:pt x="479" y="132"/>
                  <a:pt x="479" y="132"/>
                </a:cubicBezTo>
                <a:cubicBezTo>
                  <a:pt x="433" y="93"/>
                  <a:pt x="433" y="93"/>
                  <a:pt x="433" y="93"/>
                </a:cubicBezTo>
                <a:cubicBezTo>
                  <a:pt x="444" y="34"/>
                  <a:pt x="444" y="34"/>
                  <a:pt x="444" y="34"/>
                </a:cubicBezTo>
                <a:cubicBezTo>
                  <a:pt x="445" y="34"/>
                  <a:pt x="445" y="34"/>
                  <a:pt x="445" y="34"/>
                </a:cubicBezTo>
                <a:cubicBezTo>
                  <a:pt x="424" y="23"/>
                  <a:pt x="402" y="14"/>
                  <a:pt x="380" y="8"/>
                </a:cubicBezTo>
                <a:cubicBezTo>
                  <a:pt x="381" y="9"/>
                  <a:pt x="381" y="9"/>
                  <a:pt x="381" y="9"/>
                </a:cubicBezTo>
                <a:cubicBezTo>
                  <a:pt x="347" y="59"/>
                  <a:pt x="347" y="59"/>
                  <a:pt x="347" y="59"/>
                </a:cubicBezTo>
                <a:cubicBezTo>
                  <a:pt x="288" y="55"/>
                  <a:pt x="288" y="55"/>
                  <a:pt x="288" y="55"/>
                </a:cubicBezTo>
                <a:cubicBezTo>
                  <a:pt x="261" y="1"/>
                  <a:pt x="261" y="1"/>
                  <a:pt x="261" y="1"/>
                </a:cubicBezTo>
                <a:cubicBezTo>
                  <a:pt x="262" y="0"/>
                  <a:pt x="262" y="0"/>
                  <a:pt x="262" y="0"/>
                </a:cubicBezTo>
                <a:cubicBezTo>
                  <a:pt x="239" y="3"/>
                  <a:pt x="216" y="9"/>
                  <a:pt x="195" y="17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8" y="77"/>
                  <a:pt x="198" y="77"/>
                  <a:pt x="198" y="77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86" y="89"/>
                  <a:pt x="77" y="97"/>
                  <a:pt x="70" y="107"/>
                </a:cubicBezTo>
                <a:cubicBezTo>
                  <a:pt x="62" y="115"/>
                  <a:pt x="56" y="124"/>
                  <a:pt x="50" y="134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7" y="244"/>
                  <a:pt x="7" y="244"/>
                  <a:pt x="7" y="244"/>
                </a:cubicBezTo>
                <a:cubicBezTo>
                  <a:pt x="6" y="244"/>
                  <a:pt x="6" y="244"/>
                  <a:pt x="6" y="244"/>
                </a:cubicBezTo>
                <a:cubicBezTo>
                  <a:pt x="2" y="267"/>
                  <a:pt x="0" y="290"/>
                  <a:pt x="1" y="313"/>
                </a:cubicBezTo>
                <a:cubicBezTo>
                  <a:pt x="2" y="312"/>
                  <a:pt x="2" y="312"/>
                  <a:pt x="2" y="312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74" y="386"/>
                  <a:pt x="74" y="386"/>
                  <a:pt x="74" y="386"/>
                </a:cubicBezTo>
                <a:cubicBezTo>
                  <a:pt x="32" y="428"/>
                  <a:pt x="32" y="428"/>
                  <a:pt x="32" y="428"/>
                </a:cubicBezTo>
                <a:cubicBezTo>
                  <a:pt x="31" y="428"/>
                  <a:pt x="31" y="428"/>
                  <a:pt x="31" y="428"/>
                </a:cubicBezTo>
                <a:cubicBezTo>
                  <a:pt x="41" y="449"/>
                  <a:pt x="53" y="468"/>
                  <a:pt x="68" y="487"/>
                </a:cubicBezTo>
                <a:cubicBezTo>
                  <a:pt x="68" y="485"/>
                  <a:pt x="68" y="485"/>
                  <a:pt x="68" y="485"/>
                </a:cubicBezTo>
                <a:cubicBezTo>
                  <a:pt x="124" y="465"/>
                  <a:pt x="124" y="465"/>
                  <a:pt x="124" y="465"/>
                </a:cubicBezTo>
                <a:cubicBezTo>
                  <a:pt x="170" y="503"/>
                  <a:pt x="170" y="503"/>
                  <a:pt x="170" y="503"/>
                </a:cubicBezTo>
                <a:cubicBezTo>
                  <a:pt x="160" y="562"/>
                  <a:pt x="160" y="562"/>
                  <a:pt x="160" y="562"/>
                </a:cubicBezTo>
                <a:cubicBezTo>
                  <a:pt x="159" y="562"/>
                  <a:pt x="159" y="562"/>
                  <a:pt x="159" y="562"/>
                </a:cubicBezTo>
                <a:cubicBezTo>
                  <a:pt x="180" y="573"/>
                  <a:pt x="201" y="582"/>
                  <a:pt x="223" y="588"/>
                </a:cubicBezTo>
                <a:cubicBezTo>
                  <a:pt x="223" y="587"/>
                  <a:pt x="223" y="587"/>
                  <a:pt x="223" y="587"/>
                </a:cubicBezTo>
                <a:cubicBezTo>
                  <a:pt x="256" y="537"/>
                  <a:pt x="256" y="537"/>
                  <a:pt x="256" y="537"/>
                </a:cubicBezTo>
                <a:cubicBezTo>
                  <a:pt x="316" y="541"/>
                  <a:pt x="316" y="541"/>
                  <a:pt x="316" y="541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5"/>
                  <a:pt x="342" y="595"/>
                  <a:pt x="342" y="595"/>
                </a:cubicBezTo>
                <a:cubicBezTo>
                  <a:pt x="365" y="592"/>
                  <a:pt x="387" y="586"/>
                  <a:pt x="409" y="578"/>
                </a:cubicBezTo>
                <a:cubicBezTo>
                  <a:pt x="408" y="578"/>
                  <a:pt x="408" y="578"/>
                  <a:pt x="408" y="578"/>
                </a:cubicBezTo>
                <a:cubicBezTo>
                  <a:pt x="406" y="518"/>
                  <a:pt x="406" y="518"/>
                  <a:pt x="406" y="518"/>
                </a:cubicBezTo>
                <a:cubicBezTo>
                  <a:pt x="456" y="486"/>
                  <a:pt x="456" y="486"/>
                  <a:pt x="456" y="486"/>
                </a:cubicBezTo>
                <a:cubicBezTo>
                  <a:pt x="509" y="514"/>
                  <a:pt x="509" y="514"/>
                  <a:pt x="509" y="514"/>
                </a:cubicBezTo>
                <a:cubicBezTo>
                  <a:pt x="509" y="515"/>
                  <a:pt x="509" y="515"/>
                  <a:pt x="509" y="515"/>
                </a:cubicBezTo>
                <a:cubicBezTo>
                  <a:pt x="517" y="506"/>
                  <a:pt x="526" y="498"/>
                  <a:pt x="533" y="489"/>
                </a:cubicBezTo>
                <a:cubicBezTo>
                  <a:pt x="540" y="480"/>
                  <a:pt x="547" y="471"/>
                  <a:pt x="553" y="461"/>
                </a:cubicBezTo>
                <a:close/>
                <a:moveTo>
                  <a:pt x="188" y="435"/>
                </a:moveTo>
                <a:cubicBezTo>
                  <a:pt x="113" y="372"/>
                  <a:pt x="102" y="261"/>
                  <a:pt x="164" y="185"/>
                </a:cubicBezTo>
                <a:cubicBezTo>
                  <a:pt x="227" y="109"/>
                  <a:pt x="339" y="98"/>
                  <a:pt x="414" y="161"/>
                </a:cubicBezTo>
                <a:cubicBezTo>
                  <a:pt x="490" y="223"/>
                  <a:pt x="501" y="335"/>
                  <a:pt x="439" y="411"/>
                </a:cubicBezTo>
                <a:cubicBezTo>
                  <a:pt x="376" y="486"/>
                  <a:pt x="264" y="497"/>
                  <a:pt x="188" y="435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19463" y="1852640"/>
            <a:ext cx="578545" cy="578545"/>
          </a:xfrm>
          <a:prstGeom prst="ellipse">
            <a:avLst/>
          </a:prstGeom>
          <a:solidFill>
            <a:srgbClr val="2E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155345" y="2482475"/>
            <a:ext cx="750194" cy="7501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329910" y="1458730"/>
            <a:ext cx="932274" cy="932275"/>
          </a:xfrm>
          <a:prstGeom prst="ellipse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529812" y="2688697"/>
            <a:ext cx="1113540" cy="11135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338501" y="1871678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187361" y="2514111"/>
            <a:ext cx="666706" cy="666706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380890" y="1499983"/>
            <a:ext cx="830314" cy="830314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596280" y="2755166"/>
            <a:ext cx="980601" cy="980601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857" y="1947610"/>
            <a:ext cx="2057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2759" y="1740917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2E566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2E56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69153" y="3798391"/>
            <a:ext cx="2057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560360" y="3613964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613620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613620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61362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774476" y="1370576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5760930" y="1174491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7099288" y="3118336"/>
            <a:ext cx="21053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086291" y="2905963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AA884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AA884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AA88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1" name="AutoShape 4"/>
          <p:cNvSpPr/>
          <p:nvPr/>
        </p:nvSpPr>
        <p:spPr bwMode="auto">
          <a:xfrm>
            <a:off x="5799818" y="2946436"/>
            <a:ext cx="589276" cy="5913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547603" y="1714677"/>
            <a:ext cx="492735" cy="400925"/>
            <a:chOff x="7730164" y="3530664"/>
            <a:chExt cx="366051" cy="297846"/>
          </a:xfrm>
          <a:solidFill>
            <a:schemeClr val="accent1"/>
          </a:solidFill>
        </p:grpSpPr>
        <p:sp>
          <p:nvSpPr>
            <p:cNvPr id="133" name="AutoShape 5"/>
            <p:cNvSpPr/>
            <p:nvPr/>
          </p:nvSpPr>
          <p:spPr bwMode="auto">
            <a:xfrm>
              <a:off x="7981704" y="3622021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4" name="AutoShape 6"/>
            <p:cNvSpPr/>
            <p:nvPr/>
          </p:nvSpPr>
          <p:spPr bwMode="auto">
            <a:xfrm>
              <a:off x="7730164" y="3530664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500202" y="1992396"/>
            <a:ext cx="191792" cy="279576"/>
            <a:chOff x="2612963" y="2767277"/>
            <a:chExt cx="251543" cy="366676"/>
          </a:xfrm>
          <a:solidFill>
            <a:srgbClr val="2E5660"/>
          </a:solidFill>
        </p:grpSpPr>
        <p:sp>
          <p:nvSpPr>
            <p:cNvPr id="136" name="AutoShape 113"/>
            <p:cNvSpPr/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7" name="AutoShape 114"/>
            <p:cNvSpPr/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332031" y="2671710"/>
            <a:ext cx="351508" cy="351508"/>
            <a:chOff x="3288121" y="2035176"/>
            <a:chExt cx="366050" cy="366050"/>
          </a:xfrm>
          <a:solidFill>
            <a:schemeClr val="accent3"/>
          </a:solidFill>
        </p:grpSpPr>
        <p:sp>
          <p:nvSpPr>
            <p:cNvPr id="139" name="AutoShape 123"/>
            <p:cNvSpPr/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0" name="AutoShape 124"/>
            <p:cNvSpPr/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1" name="AutoShape 125"/>
            <p:cNvSpPr/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395289" y="304760"/>
            <a:ext cx="1570146" cy="355983"/>
          </a:xfrm>
        </p:spPr>
        <p:txBody>
          <a:bodyPr/>
          <a:lstStyle/>
          <a:p>
            <a:r>
              <a:rPr lang="en-US" altLang="zh-CN"/>
              <a:t>1.3 </a:t>
            </a:r>
            <a:r>
              <a:rPr lang="zh-CN" altLang="en-US"/>
              <a:t>团队介绍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816983" y="1373436"/>
            <a:ext cx="1328087" cy="1328087"/>
            <a:chOff x="7248060" y="1188879"/>
            <a:chExt cx="1554244" cy="1554244"/>
          </a:xfrm>
        </p:grpSpPr>
        <p:sp>
          <p:nvSpPr>
            <p:cNvPr id="39" name="椭圆 38"/>
            <p:cNvSpPr/>
            <p:nvPr/>
          </p:nvSpPr>
          <p:spPr>
            <a:xfrm>
              <a:off x="7248060" y="1188879"/>
              <a:ext cx="1554244" cy="1554244"/>
            </a:xfrm>
            <a:prstGeom prst="ellipse">
              <a:avLst/>
            </a:prstGeom>
            <a:solidFill>
              <a:srgbClr val="CAA8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334897" y="1275716"/>
              <a:ext cx="1380571" cy="1380571"/>
            </a:xfrm>
            <a:prstGeom prst="ellipse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46678" y="1373436"/>
            <a:ext cx="1328087" cy="1328087"/>
            <a:chOff x="661493" y="1157168"/>
            <a:chExt cx="1554244" cy="1554244"/>
          </a:xfrm>
        </p:grpSpPr>
        <p:sp>
          <p:nvSpPr>
            <p:cNvPr id="45" name="椭圆 44"/>
            <p:cNvSpPr/>
            <p:nvPr/>
          </p:nvSpPr>
          <p:spPr>
            <a:xfrm>
              <a:off x="661493" y="1157168"/>
              <a:ext cx="1554244" cy="15542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742865" y="1238540"/>
              <a:ext cx="1391501" cy="1391501"/>
            </a:xfrm>
            <a:prstGeom prst="ellipse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675131" y="1373436"/>
            <a:ext cx="1328087" cy="1328087"/>
            <a:chOff x="2866443" y="1231294"/>
            <a:chExt cx="1554244" cy="1554244"/>
          </a:xfrm>
        </p:grpSpPr>
        <p:sp>
          <p:nvSpPr>
            <p:cNvPr id="44" name="椭圆 43"/>
            <p:cNvSpPr/>
            <p:nvPr/>
          </p:nvSpPr>
          <p:spPr>
            <a:xfrm>
              <a:off x="2866443" y="1231294"/>
              <a:ext cx="1554244" cy="1554244"/>
            </a:xfrm>
            <a:prstGeom prst="ellipse">
              <a:avLst/>
            </a:prstGeom>
            <a:solidFill>
              <a:srgbClr val="613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938375" y="1303226"/>
              <a:ext cx="1410381" cy="1410381"/>
            </a:xfrm>
            <a:prstGeom prst="ellipse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703584" y="1373436"/>
            <a:ext cx="1328087" cy="1328087"/>
            <a:chOff x="5107427" y="1198932"/>
            <a:chExt cx="1554244" cy="1554244"/>
          </a:xfrm>
        </p:grpSpPr>
        <p:sp>
          <p:nvSpPr>
            <p:cNvPr id="40" name="椭圆 39"/>
            <p:cNvSpPr/>
            <p:nvPr/>
          </p:nvSpPr>
          <p:spPr>
            <a:xfrm>
              <a:off x="5107427" y="1198932"/>
              <a:ext cx="1554244" cy="1554244"/>
            </a:xfrm>
            <a:prstGeom prst="ellipse">
              <a:avLst/>
            </a:prstGeom>
            <a:solidFill>
              <a:srgbClr val="2E5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5192711" y="1284216"/>
              <a:ext cx="1383677" cy="1383677"/>
            </a:xfrm>
            <a:prstGeom prst="ellipse">
              <a:avLst/>
            </a:prstGeom>
          </p:spPr>
        </p:pic>
      </p:grpSp>
      <p:sp>
        <p:nvSpPr>
          <p:cNvPr id="52" name="椭圆 51"/>
          <p:cNvSpPr/>
          <p:nvPr/>
        </p:nvSpPr>
        <p:spPr>
          <a:xfrm>
            <a:off x="1585901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681246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698290" y="2180510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810362" y="2143409"/>
            <a:ext cx="521013" cy="521013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B8BBBC"/>
              </a:gs>
            </a:gsLst>
            <a:lin ang="18900000" scaled="0"/>
            <a:tileRect/>
          </a:gradFill>
          <a:ln w="12700" cap="flat" cmpd="sng" algn="ctr">
            <a:gradFill>
              <a:gsLst>
                <a:gs pos="100000">
                  <a:sysClr val="window" lastClr="FFFFFF"/>
                </a:gs>
                <a:gs pos="0">
                  <a:srgbClr val="BFC2C3"/>
                </a:gs>
              </a:gsLst>
              <a:lin ang="18900000" scaled="0"/>
            </a:gradFill>
            <a:prstDash val="solid"/>
            <a:miter lim="800000"/>
          </a:ln>
          <a:effectLst>
            <a:outerShdw blurRad="2032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1335" y="3072149"/>
            <a:ext cx="16551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 panose="020F0502020204030204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60407" y="280501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C51729"/>
              </a:solidFill>
              <a:latin typeface="Calibri" panose="020F0502020204030204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87872" y="280501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613620"/>
              </a:solidFill>
              <a:latin typeface="Calibri" panose="020F0502020204030204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891207" y="2778226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rgbClr val="2E5660"/>
              </a:solidFill>
              <a:latin typeface="Calibri" panose="020F0502020204030204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048956" y="2739001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YOUR NAME</a:t>
            </a:r>
            <a:endParaRPr lang="zh-CN" altLang="en-US" sz="2000" b="1">
              <a:solidFill>
                <a:schemeClr val="accent4"/>
              </a:solidFill>
              <a:latin typeface="Calibri" panose="020F0502020204030204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626051" y="2292656"/>
            <a:ext cx="478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C51729"/>
                </a:solidFill>
                <a:cs typeface="Arial" panose="020B0604020202020204" pitchFamily="34" charset="0"/>
                <a:sym typeface="Arial" panose="020B0604020202020204" pitchFamily="34" charset="0"/>
              </a:rPr>
              <a:t>CEO</a:t>
            </a:r>
            <a:endParaRPr lang="zh-CN" altLang="en-US" sz="2000" b="1">
              <a:solidFill>
                <a:srgbClr val="C51729"/>
              </a:solidFill>
              <a:latin typeface="Calibri" panose="020F0502020204030204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698946" y="2302383"/>
            <a:ext cx="5083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3"/>
                </a:solidFill>
                <a:cs typeface="Arial" panose="020B0604020202020204" pitchFamily="34" charset="0"/>
                <a:sym typeface="Arial" panose="020B0604020202020204" pitchFamily="34" charset="0"/>
              </a:rPr>
              <a:t>COO</a:t>
            </a:r>
            <a:endParaRPr lang="zh-CN" altLang="en-US" sz="2000" b="1">
              <a:solidFill>
                <a:schemeClr val="accent3"/>
              </a:solidFill>
              <a:latin typeface="Calibri" panose="020F05020202040302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720974" y="2260283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b="1" smtClean="0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设计</a:t>
            </a:r>
            <a:endParaRPr lang="en-US" altLang="zh-CN" sz="1100" b="1" smtClean="0">
              <a:solidFill>
                <a:srgbClr val="2E566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100" b="1" smtClean="0">
                <a:solidFill>
                  <a:srgbClr val="2E5660"/>
                </a:solidFill>
                <a:cs typeface="Arial" panose="020B0604020202020204" pitchFamily="34" charset="0"/>
                <a:sym typeface="Arial" panose="020B0604020202020204" pitchFamily="34" charset="0"/>
              </a:rPr>
              <a:t>总监</a:t>
            </a:r>
            <a:endParaRPr lang="zh-CN" altLang="en-US" sz="1600" b="1">
              <a:solidFill>
                <a:srgbClr val="2E5660"/>
              </a:solidFill>
              <a:latin typeface="Calibri" panose="020F05020202040302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859892" y="2202550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00" b="1" smtClean="0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财务</a:t>
            </a:r>
            <a:endParaRPr lang="en-US" altLang="zh-CN" sz="1100" b="1" smtClean="0">
              <a:solidFill>
                <a:schemeClr val="accent4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/>
            <a:r>
              <a:rPr lang="zh-CN" altLang="en-US" sz="1100" b="1" smtClean="0">
                <a:solidFill>
                  <a:schemeClr val="accent4"/>
                </a:solidFill>
                <a:cs typeface="Arial" panose="020B0604020202020204" pitchFamily="34" charset="0"/>
                <a:sym typeface="Arial" panose="020B0604020202020204" pitchFamily="34" charset="0"/>
              </a:rPr>
              <a:t>总监</a:t>
            </a:r>
            <a:endParaRPr lang="zh-CN" altLang="en-US" sz="1600" b="1">
              <a:solidFill>
                <a:schemeClr val="accent4"/>
              </a:solidFill>
              <a:latin typeface="Calibri" panose="020F0502020204030204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35097" y="3072149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 panose="020F0502020204030204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600496" y="3086003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 panose="020F0502020204030204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8245" y="3068346"/>
            <a:ext cx="16537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>
              <a:solidFill>
                <a:srgbClr val="613620"/>
              </a:solidFill>
              <a:latin typeface="Calibri" panose="020F0502020204030204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426719"/>
            <a:ext cx="9144000" cy="37621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032" y="2571750"/>
            <a:ext cx="4697151" cy="2261809"/>
          </a:xfrm>
          <a:prstGeom prst="rect">
            <a:avLst/>
          </a:prstGeom>
          <a:solidFill>
            <a:srgbClr val="C51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47348" y="3402168"/>
            <a:ext cx="2241903" cy="45719"/>
            <a:chOff x="1239791" y="3373704"/>
            <a:chExt cx="5327375" cy="56535"/>
          </a:xfrm>
        </p:grpSpPr>
        <p:sp>
          <p:nvSpPr>
            <p:cNvPr id="11" name="矩形 10"/>
            <p:cNvSpPr/>
            <p:nvPr/>
          </p:nvSpPr>
          <p:spPr>
            <a:xfrm>
              <a:off x="1239791" y="3373704"/>
              <a:ext cx="1068443" cy="56535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98723" y="3373704"/>
              <a:ext cx="1068443" cy="56535"/>
            </a:xfrm>
            <a:prstGeom prst="rect">
              <a:avLst/>
            </a:prstGeom>
            <a:solidFill>
              <a:srgbClr val="CAA88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05265" y="3373704"/>
              <a:ext cx="1068443" cy="56535"/>
            </a:xfrm>
            <a:prstGeom prst="rect">
              <a:avLst/>
            </a:prstGeom>
            <a:solidFill>
              <a:srgbClr val="6136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433247" y="3373704"/>
              <a:ext cx="1068443" cy="565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370741" y="3373704"/>
              <a:ext cx="1068443" cy="56535"/>
            </a:xfrm>
            <a:prstGeom prst="rect">
              <a:avLst/>
            </a:prstGeom>
            <a:solidFill>
              <a:srgbClr val="D8D8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19"/>
          <p:cNvSpPr txBox="1">
            <a:spLocks noChangeArrowheads="1"/>
          </p:cNvSpPr>
          <p:nvPr/>
        </p:nvSpPr>
        <p:spPr bwMode="auto">
          <a:xfrm>
            <a:off x="552114" y="2854309"/>
            <a:ext cx="1730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rPr>
              <a:t>公司简介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552114" y="3456276"/>
            <a:ext cx="414698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schemeClr val="bg1"/>
                </a:solidFill>
                <a:latin typeface="+mn-lt"/>
              </a:rPr>
              <a:t>Lorem ipsum dolor sit amet, consectetur adipiscing elit. Quisque ultrices venenatis ultrices. Duis et lectus sapien. Etiam tempor sodales gravida. </a:t>
            </a:r>
            <a:r>
              <a:rPr lang="en-US" altLang="zh-CN" sz="1050">
                <a:solidFill>
                  <a:schemeClr val="bg1"/>
                </a:solidFill>
                <a:latin typeface="+mn-lt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958" y="274637"/>
            <a:ext cx="1790438" cy="327530"/>
          </a:xfrm>
        </p:spPr>
        <p:txBody>
          <a:bodyPr/>
          <a:lstStyle/>
          <a:p>
            <a:r>
              <a:rPr lang="en-US" altLang="zh-CN" smtClean="0"/>
              <a:t>1.5 </a:t>
            </a:r>
            <a:r>
              <a:rPr lang="zh-CN" altLang="en-US" smtClean="0"/>
              <a:t>公司介绍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5579" y="2817616"/>
            <a:ext cx="1070860" cy="321973"/>
            <a:chOff x="795579" y="2817616"/>
            <a:chExt cx="1070860" cy="321973"/>
          </a:xfrm>
        </p:grpSpPr>
        <p:sp>
          <p:nvSpPr>
            <p:cNvPr id="16" name="圆角矩形 15"/>
            <p:cNvSpPr/>
            <p:nvPr/>
          </p:nvSpPr>
          <p:spPr>
            <a:xfrm>
              <a:off x="795579" y="2817616"/>
              <a:ext cx="1070860" cy="321973"/>
            </a:xfrm>
            <a:prstGeom prst="roundRect">
              <a:avLst>
                <a:gd name="adj" fmla="val 50000"/>
              </a:avLst>
            </a:prstGeom>
            <a:solidFill>
              <a:srgbClr val="C51729"/>
            </a:solidFill>
            <a:ln>
              <a:noFill/>
            </a:ln>
            <a:effectLst>
              <a:outerShdw blurRad="1270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文本框 19"/>
            <p:cNvSpPr txBox="1">
              <a:spLocks noChangeArrowheads="1"/>
            </p:cNvSpPr>
            <p:nvPr/>
          </p:nvSpPr>
          <p:spPr bwMode="auto">
            <a:xfrm>
              <a:off x="969371" y="2851644"/>
              <a:ext cx="72327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050" b="1" kern="0" smtClean="0">
                  <a:solidFill>
                    <a:schemeClr val="bg1"/>
                  </a:solidFill>
                  <a:sym typeface="Arial" panose="020B0604020202020204" pitchFamily="34" charset="0"/>
                </a:rPr>
                <a:t>了解更多</a:t>
              </a:r>
              <a:endParaRPr kumimoji="0" lang="zh-CN" altLang="en-US" sz="105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773782" y="0"/>
            <a:ext cx="3370217" cy="5055326"/>
          </a:xfrm>
          <a:prstGeom prst="rect">
            <a:avLst/>
          </a:prstGeom>
        </p:spPr>
      </p:pic>
      <p:sp>
        <p:nvSpPr>
          <p:cNvPr id="23" name="TextBox 4"/>
          <p:cNvSpPr txBox="1"/>
          <p:nvPr/>
        </p:nvSpPr>
        <p:spPr>
          <a:xfrm>
            <a:off x="795579" y="1932216"/>
            <a:ext cx="4131129" cy="79092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sz="1050">
                <a:solidFill>
                  <a:schemeClr val="accent3"/>
                </a:solidFill>
                <a:latin typeface="微软雅黑" panose="020B0503020204020204" charset="-122"/>
                <a:ea typeface="Microsoft YaHei UI" panose="020B0503020204020204" charset="-122"/>
              </a:rPr>
              <a:t>Lorem ipsum dolor sit amet, consectetur adipiscing elit. Donec luctus nibh sit amet sem vulputate, venenatis bibendum orci pulvinar. Nullam nec lorem ut</a:t>
            </a:r>
            <a:endParaRPr lang="en-US" sz="1050">
              <a:solidFill>
                <a:schemeClr val="accent3"/>
              </a:solidFill>
              <a:latin typeface="微软雅黑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725911" y="1076992"/>
            <a:ext cx="2990306" cy="95410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defTabSz="914400"/>
            <a:r>
              <a:rPr lang="vi-VN" sz="280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ALL </a:t>
            </a:r>
            <a:r>
              <a:rPr lang="vi-VN" sz="2800" smtClean="0">
                <a:solidFill>
                  <a:srgbClr val="C51729"/>
                </a:solidFill>
                <a:latin typeface="+mj-ea"/>
                <a:ea typeface="+mj-ea"/>
                <a:cs typeface="Lato Light" charset="0"/>
              </a:rPr>
              <a:t>ABOUT</a:t>
            </a:r>
            <a:endParaRPr lang="vi-VN" sz="2800" smtClean="0">
              <a:solidFill>
                <a:srgbClr val="C51729"/>
              </a:solidFill>
              <a:latin typeface="+mj-ea"/>
              <a:ea typeface="+mj-ea"/>
              <a:cs typeface="Lato Light" charset="0"/>
            </a:endParaRPr>
          </a:p>
          <a:p>
            <a:pPr defTabSz="914400"/>
            <a:r>
              <a:rPr lang="vi-VN" sz="2800" b="1" smtClean="0">
                <a:solidFill>
                  <a:srgbClr val="C51729"/>
                </a:solidFill>
                <a:latin typeface="+mj-ea"/>
                <a:ea typeface="+mj-ea"/>
                <a:cs typeface="Lato Black" charset="0"/>
              </a:rPr>
              <a:t>THE COMPANY</a:t>
            </a:r>
            <a:endParaRPr lang="en-US" sz="2800" b="1">
              <a:solidFill>
                <a:srgbClr val="C51729"/>
              </a:solidFill>
              <a:latin typeface="+mj-ea"/>
              <a:ea typeface="+mj-ea"/>
              <a:cs typeface="Lato Black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56539" y="3587343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109491" y="3578362"/>
            <a:ext cx="598732" cy="59873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55271" y="3793660"/>
            <a:ext cx="17233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41725" y="359757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63735" y="3793660"/>
            <a:ext cx="17233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00">
                <a:solidFill>
                  <a:srgbClr val="613620"/>
                </a:solidFill>
                <a:cs typeface="Arial" panose="020B0604020202020204" pitchFamily="34" charset="0"/>
              </a:rPr>
              <a:t>Lorem ipsum dolor sit amet, consectetuer adipiscing elit. Aenean commodo ligula eget dolor. </a:t>
            </a:r>
            <a:endParaRPr lang="zh-CN" altLang="en-US" sz="1000">
              <a:solidFill>
                <a:srgbClr val="61362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50189" y="3597575"/>
            <a:ext cx="1308488" cy="295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sz="1400" b="1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Lorem </a:t>
            </a:r>
            <a:r>
              <a:rPr lang="da-DK" altLang="zh-CN" sz="1400" b="1" smtClean="0">
                <a:solidFill>
                  <a:srgbClr val="C51729"/>
                </a:solidFill>
                <a:latin typeface="微软雅黑" panose="020B0503020204020204" charset="-122"/>
                <a:ea typeface="微软雅黑" panose="020B0503020204020204" charset="-122"/>
              </a:rPr>
              <a:t>ipsum</a:t>
            </a:r>
            <a:endParaRPr lang="zh-CN" altLang="en-US" sz="1400" b="1" smtClean="0">
              <a:solidFill>
                <a:srgbClr val="C5172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AutoShape 4"/>
          <p:cNvSpPr/>
          <p:nvPr/>
        </p:nvSpPr>
        <p:spPr bwMode="auto">
          <a:xfrm>
            <a:off x="3264607" y="3732968"/>
            <a:ext cx="288501" cy="289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anose="020F0502020204030204"/>
            </a:endParaRPr>
          </a:p>
        </p:txBody>
      </p:sp>
      <p:sp>
        <p:nvSpPr>
          <p:cNvPr id="37" name="AutoShape 59"/>
          <p:cNvSpPr/>
          <p:nvPr/>
        </p:nvSpPr>
        <p:spPr bwMode="auto">
          <a:xfrm>
            <a:off x="1003914" y="3793660"/>
            <a:ext cx="258172" cy="25773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C51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367580" y="0"/>
            <a:ext cx="5109746" cy="5133109"/>
            <a:chOff x="4034254" y="-1"/>
            <a:chExt cx="5109746" cy="5133109"/>
          </a:xfrm>
        </p:grpSpPr>
        <p:sp>
          <p:nvSpPr>
            <p:cNvPr id="9" name="Oval 2"/>
            <p:cNvSpPr/>
            <p:nvPr/>
          </p:nvSpPr>
          <p:spPr>
            <a:xfrm>
              <a:off x="4034254" y="-1"/>
              <a:ext cx="5109746" cy="513310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3"/>
            <p:cNvSpPr/>
            <p:nvPr/>
          </p:nvSpPr>
          <p:spPr>
            <a:xfrm>
              <a:off x="4683265" y="552947"/>
              <a:ext cx="3896530" cy="3896530"/>
            </a:xfrm>
            <a:prstGeom prst="ellipse">
              <a:avLst/>
            </a:prstGeom>
            <a:solidFill>
              <a:srgbClr val="C5172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709850" y="2067986"/>
            <a:ext cx="21082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smtClean="0">
                <a:solidFill>
                  <a:prstClr val="white"/>
                </a:solidFill>
                <a:latin typeface="微软雅黑 Light" panose="020B0502040204020203" charset="-122"/>
                <a:ea typeface="微软雅黑 Light" panose="020B0502040204020203" charset="-122"/>
              </a:rPr>
              <a:t>02.</a:t>
            </a:r>
            <a:r>
              <a:rPr lang="zh-CN" altLang="en-US" sz="2800" b="1" smtClean="0">
                <a:solidFill>
                  <a:prstClr val="white"/>
                </a:solidFill>
                <a:latin typeface="微软雅黑 Light" panose="020B0502040204020203" charset="-122"/>
                <a:ea typeface="微软雅黑 Light" panose="020B0502040204020203" charset="-122"/>
              </a:rPr>
              <a:t>市场分析</a:t>
            </a:r>
            <a:endParaRPr lang="en-US" altLang="zh-CN" sz="2800" b="1" smtClean="0">
              <a:solidFill>
                <a:prstClr val="white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09850" y="2591206"/>
            <a:ext cx="3549176" cy="7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defTabSz="914400">
              <a:lnSpc>
                <a:spcPct val="150000"/>
              </a:lnSpc>
              <a:defRPr/>
            </a:pPr>
            <a:r>
              <a:rPr lang="en-US" altLang="zh-CN" sz="1050" smtClean="0">
                <a:solidFill>
                  <a:prstClr val="white"/>
                </a:solidFill>
                <a:latin typeface="Calibri" panose="020F0502020204030204" pitchFamily="34" charset="0"/>
              </a:rPr>
              <a:t>Lorem ipsum dolor sit amet, consectetur adipiscing elit. Quisque ultrices venenatis ultrices. Duis et lectus sapien. Etiam tempor sodales gravida. </a:t>
            </a:r>
            <a:endParaRPr lang="vi-VN" altLang="zh-CN" sz="1050" smtClean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清新配色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51729"/>
      </a:accent1>
      <a:accent2>
        <a:srgbClr val="2E5660"/>
      </a:accent2>
      <a:accent3>
        <a:srgbClr val="613920"/>
      </a:accent3>
      <a:accent4>
        <a:srgbClr val="CAA884"/>
      </a:accent4>
      <a:accent5>
        <a:srgbClr val="EBEBEB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3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8093</Words>
  <Application>WPS 演示</Application>
  <PresentationFormat>全屏显示(16:9)</PresentationFormat>
  <Paragraphs>405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Arial</vt:lpstr>
      <vt:lpstr>微软雅黑</vt:lpstr>
      <vt:lpstr>Impact</vt:lpstr>
      <vt:lpstr>方正兰亭黑_GBK</vt:lpstr>
      <vt:lpstr>Calibri</vt:lpstr>
      <vt:lpstr>Microsoft YaHei UI</vt:lpstr>
      <vt:lpstr>Lato Light</vt:lpstr>
      <vt:lpstr>Lato Black</vt:lpstr>
      <vt:lpstr>微软雅黑 Light</vt:lpstr>
      <vt:lpstr>Calibri Light</vt:lpstr>
      <vt:lpstr>Arial Unicode MS</vt:lpstr>
      <vt:lpstr>Gill Sans</vt:lpstr>
      <vt:lpstr>Calibri Light</vt:lpstr>
      <vt:lpstr>Open Sans</vt:lpstr>
      <vt:lpstr>方正宋刻本秀楷简体</vt:lpstr>
      <vt:lpstr>方正兰亭超细黑简体</vt:lpstr>
      <vt:lpstr>Segoe Print</vt:lpstr>
      <vt:lpstr>黑体</vt:lpstr>
      <vt:lpstr>第一PPT，www.1ppt.com</vt:lpstr>
      <vt:lpstr>PowerPoint 演示文稿</vt:lpstr>
      <vt:lpstr>PowerPoint 演示文稿</vt:lpstr>
      <vt:lpstr>PowerPoint 演示文稿</vt:lpstr>
      <vt:lpstr>1.1 项目简介</vt:lpstr>
      <vt:lpstr>1.2 商业模式</vt:lpstr>
      <vt:lpstr>1.3 团队介绍</vt:lpstr>
      <vt:lpstr>PowerPoint 演示文稿</vt:lpstr>
      <vt:lpstr>1.5 公司介绍</vt:lpstr>
      <vt:lpstr>PowerPoint 演示文稿</vt:lpstr>
      <vt:lpstr>2.1市场价值</vt:lpstr>
      <vt:lpstr>2.2 市场分析</vt:lpstr>
      <vt:lpstr>2.2 市场分析</vt:lpstr>
      <vt:lpstr>2.3 市场概述</vt:lpstr>
      <vt:lpstr>2.4 行业痛点</vt:lpstr>
      <vt:lpstr>2.5 如何解决</vt:lpstr>
      <vt:lpstr>2.6 竞争对手分析</vt:lpstr>
      <vt:lpstr>2.7 竞争优势</vt:lpstr>
      <vt:lpstr>PowerPoint 演示文稿</vt:lpstr>
      <vt:lpstr>3.1 现如今发展状况</vt:lpstr>
      <vt:lpstr>3.2 未来规划</vt:lpstr>
      <vt:lpstr>PowerPoint 演示文稿</vt:lpstr>
      <vt:lpstr>4.1融资需求</vt:lpstr>
      <vt:lpstr>4.2 财政预测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图片排版</dc:title>
  <dc:creator>第一PPT</dc:creator>
  <cp:keywords>www.1ppt.com</cp:keywords>
  <dc:description>www.1ppt.com</dc:description>
  <cp:lastModifiedBy>maoye</cp:lastModifiedBy>
  <cp:revision>620</cp:revision>
  <dcterms:created xsi:type="dcterms:W3CDTF">2015-12-25T01:04:00Z</dcterms:created>
  <dcterms:modified xsi:type="dcterms:W3CDTF">2018-12-10T15:37:12Z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