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9" r:id="rId3"/>
    <p:sldId id="260" r:id="rId4"/>
    <p:sldId id="261" r:id="rId5"/>
    <p:sldId id="262" r:id="rId6"/>
    <p:sldId id="266" r:id="rId7"/>
    <p:sldId id="267" r:id="rId8"/>
    <p:sldId id="268" r:id="rId9"/>
    <p:sldId id="270" r:id="rId10"/>
    <p:sldId id="263" r:id="rId11"/>
    <p:sldId id="271" r:id="rId12"/>
    <p:sldId id="272" r:id="rId13"/>
    <p:sldId id="273" r:id="rId14"/>
    <p:sldId id="274" r:id="rId15"/>
    <p:sldId id="264" r:id="rId16"/>
    <p:sldId id="275" r:id="rId17"/>
    <p:sldId id="276" r:id="rId18"/>
    <p:sldId id="277" r:id="rId19"/>
    <p:sldId id="278" r:id="rId20"/>
    <p:sldId id="265" r:id="rId21"/>
    <p:sldId id="283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8A87"/>
    <a:srgbClr val="E3D2AE"/>
    <a:srgbClr val="655D5C"/>
    <a:srgbClr val="FF9409"/>
    <a:srgbClr val="9E211B"/>
    <a:srgbClr val="DAECF7"/>
    <a:srgbClr val="C7020C"/>
    <a:srgbClr val="C91324"/>
    <a:srgbClr val="162F81"/>
    <a:srgbClr val="8A3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 varScale="1">
        <p:scale>
          <a:sx n="58" d="100"/>
          <a:sy n="58" d="100"/>
        </p:scale>
        <p:origin x="-102" y="-15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023A2D-70BE-4AE6-B78D-4BE13FBA8F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A7326-DE61-4C3C-8E35-D86BCD11B3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2811697" y="1335633"/>
            <a:ext cx="1826796" cy="4157662"/>
            <a:chOff x="2811697" y="1335633"/>
            <a:chExt cx="1826796" cy="4157662"/>
          </a:xfrm>
        </p:grpSpPr>
        <p:grpSp>
          <p:nvGrpSpPr>
            <p:cNvPr id="5" name="组 4"/>
            <p:cNvGrpSpPr/>
            <p:nvPr/>
          </p:nvGrpSpPr>
          <p:grpSpPr>
            <a:xfrm>
              <a:off x="2811697" y="1335633"/>
              <a:ext cx="1826796" cy="4157662"/>
              <a:chOff x="2976588" y="1200722"/>
              <a:chExt cx="1826796" cy="4157662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335988" y="1426464"/>
                <a:ext cx="1107996" cy="39319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古代诗词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4773405" y="2141226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70000"/>
          </a:blip>
          <a:stretch>
            <a:fillRect/>
          </a:stretch>
        </p:blipFill>
        <p:spPr>
          <a:xfrm>
            <a:off x="4572000" y="3640528"/>
            <a:ext cx="7620000" cy="466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alphaModFix amt="50000"/>
          </a:blip>
          <a:stretch>
            <a:fillRect/>
          </a:stretch>
        </p:blipFill>
        <p:spPr>
          <a:xfrm flipH="1">
            <a:off x="-343733" y="1351405"/>
            <a:ext cx="5041392" cy="50413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029075" y="313358"/>
            <a:ext cx="3367790" cy="20760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93598" y="2376955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0827" y="1725512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6380" y="3011723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534399" y="1320301"/>
            <a:ext cx="3367790" cy="20760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56074" y="2753008"/>
            <a:ext cx="4867181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静女其姝，俟我于城隅。爱而不见，搔首踟蹰。静女其娈，贻我彤管。彤管有炜，说怿女美。自牧归荑，洵美且异。匪女之为美，美人之贻。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0846" y="1215638"/>
            <a:ext cx="359763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0550" y="1967066"/>
            <a:ext cx="26982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「先秦」诗经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70000"/>
          </a:blip>
          <a:stretch>
            <a:fillRect/>
          </a:stretch>
        </p:blipFill>
        <p:spPr>
          <a:xfrm>
            <a:off x="239843" y="2022215"/>
            <a:ext cx="12192000" cy="54964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84484" y="3104130"/>
            <a:ext cx="3367790" cy="20760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49218" y="1417128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6447" y="765685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0" y="2051896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50000"/>
          </a:blip>
          <a:stretch>
            <a:fillRect/>
          </a:stretch>
        </p:blipFill>
        <p:spPr>
          <a:xfrm>
            <a:off x="2067392" y="-563380"/>
            <a:ext cx="7916058" cy="791605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0887" y="3512481"/>
            <a:ext cx="4867181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几日随风北海游，回从扬子大江头。</a:t>
            </a:r>
            <a:endParaRPr lang="en-US" altLang="zh-CN" sz="2000" dirty="0" smtClean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pPr algn="ctr">
              <a:lnSpc>
                <a:spcPct val="200000"/>
              </a:lnSpc>
            </a:pPr>
            <a:r>
              <a:rPr kumimoji="1" lang="zh-CN" altLang="en-US" sz="20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臣心一片磁针石，不指南方不肯休</a:t>
            </a:r>
            <a:endParaRPr kumimoji="1" lang="zh-CN" altLang="en-US" sz="20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5659" y="2145028"/>
            <a:ext cx="359763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扬子江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5363" y="2896456"/>
            <a:ext cx="26982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「宋」文天祥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83794" y="1515516"/>
            <a:ext cx="1826796" cy="3820309"/>
            <a:chOff x="2811697" y="1335633"/>
            <a:chExt cx="1826796" cy="3820309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3820309"/>
              <a:chOff x="2976588" y="1200722"/>
              <a:chExt cx="1826796" cy="382030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59456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第三章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6064824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纸上得来终觉浅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7369804" y="0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/>
        </p:nvCxnSpPr>
        <p:spPr>
          <a:xfrm>
            <a:off x="5693404" y="2990538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386" y="2053652"/>
            <a:ext cx="4129791" cy="412979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34031" y="2228352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1260" y="1576909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6813" y="2863120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21"/>
            <a:ext cx="3223260" cy="68547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75168" y="1187165"/>
            <a:ext cx="5109091" cy="4721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2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寒蝉凄切，对长亭晚，骤雨初歇。都门帐饮无绪，留恋处，兰舟催发。执手相看泪眼，竟无语凝噎。念去去，千里烟波，暮霭沉沉楚天阔。多情自古伤离别，更那堪冷落清秋节！今宵酒醒何处？杨柳岸，晓风残月。此去经年，应是良辰好景虚设。便纵有千种风情，更与何人说？</a:t>
            </a:r>
            <a:endParaRPr kumimoji="1" lang="zh-CN" altLang="en-US" sz="22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87017" y="1546929"/>
            <a:ext cx="615553" cy="32574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雨霖铃</a:t>
            </a:r>
            <a:r>
              <a:rPr lang="en-US" altLang="zh-CN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·</a:t>
            </a:r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寒蝉凄切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02570" y="2833140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「宋」柳永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alphaModFix amt="35000"/>
          </a:blip>
          <a:stretch>
            <a:fillRect/>
          </a:stretch>
        </p:blipFill>
        <p:spPr>
          <a:xfrm>
            <a:off x="2469981" y="302717"/>
            <a:ext cx="10145492" cy="57383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12284" y="2603106"/>
            <a:ext cx="4867181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静女其姝，俟我于城隅。爱而不见，搔首踟蹰。静女其娈，贻我彤管。彤管有炜，说怿女美。自牧归荑，洵美且异。匪女之为美，美人之贻。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7056" y="1065736"/>
            <a:ext cx="359763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6760" y="1817164"/>
            <a:ext cx="26982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「先秦」诗经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alphaModFix amt="50000"/>
          </a:blip>
          <a:stretch>
            <a:fillRect/>
          </a:stretch>
        </p:blipFill>
        <p:spPr>
          <a:xfrm>
            <a:off x="8934597" y="3916091"/>
            <a:ext cx="3468006" cy="34680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7884826" cy="68558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1" y="2098452"/>
            <a:ext cx="7510072" cy="475954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610264" y="1582476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17493" y="931033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3046" y="2217244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83794" y="1515516"/>
            <a:ext cx="1826796" cy="3820309"/>
            <a:chOff x="2811697" y="1335633"/>
            <a:chExt cx="1826796" cy="3820309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3820309"/>
              <a:chOff x="2976588" y="1200722"/>
              <a:chExt cx="1826796" cy="382030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59456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第四章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6064824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绝知此事要躬行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7369804" y="0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/>
        </p:nvCxnSpPr>
        <p:spPr>
          <a:xfrm>
            <a:off x="5693404" y="2990538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2811697" y="1335633"/>
            <a:ext cx="1826796" cy="4157662"/>
            <a:chOff x="2811697" y="1335633"/>
            <a:chExt cx="1826796" cy="4157662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4157662"/>
              <a:chOff x="2976588" y="1200722"/>
              <a:chExt cx="1826796" cy="415766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9319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sz="6000" dirty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古代诗词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4773405" y="2141226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48324" y="4750632"/>
            <a:ext cx="2739256" cy="21073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4572000" y="3473866"/>
            <a:ext cx="7620000" cy="46609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72000" y="1642436"/>
            <a:ext cx="6093976" cy="2599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莫笑农家腊酒浑，丰年留客足鸡豚。山重水复疑无路，柳暗花明又一村。箫鼓追随春社近，衣冠简朴古风存。从今若许闲乘月，拄杖无时夜叩门。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6093" y="800672"/>
            <a:ext cx="738664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游山西村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4757" y="2277204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49808" y="2331984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7037" y="1680541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72590" y="2966752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302176" y="0"/>
            <a:ext cx="7889823" cy="68558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6919418" y="3160562"/>
            <a:ext cx="4832870" cy="36974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65739" y="2618097"/>
            <a:ext cx="4867181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静女其姝，俟我于城隅。爱而不见，搔首踟蹰。静女其娈，贻我彤管。彤管有炜，说怿女美。自牧归荑，洵美且异。匪女之为美，美人之贻。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0511" y="1080727"/>
            <a:ext cx="359763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50215" y="1832155"/>
            <a:ext cx="26982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「先秦」诗经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75054" y="2063461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2283" y="1412018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97836" y="2698229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80143" y="1335633"/>
            <a:ext cx="1826796" cy="4157662"/>
            <a:chOff x="2811697" y="1335633"/>
            <a:chExt cx="1826796" cy="4157662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4157662"/>
              <a:chOff x="2976588" y="1200722"/>
              <a:chExt cx="1826796" cy="4157662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9319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未完待续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1255190" y="1515516"/>
            <a:ext cx="1826796" cy="3820309"/>
            <a:chOff x="2811697" y="1335633"/>
            <a:chExt cx="1826796" cy="3820309"/>
          </a:xfrm>
        </p:grpSpPr>
        <p:grpSp>
          <p:nvGrpSpPr>
            <p:cNvPr id="7" name="组 6"/>
            <p:cNvGrpSpPr/>
            <p:nvPr/>
          </p:nvGrpSpPr>
          <p:grpSpPr>
            <a:xfrm>
              <a:off x="2811697" y="1335633"/>
              <a:ext cx="1826796" cy="3820309"/>
              <a:chOff x="2976588" y="1200722"/>
              <a:chExt cx="1826796" cy="382030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3335988" y="1426464"/>
                <a:ext cx="1107996" cy="359456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sz="600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目       录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3520046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</a:t>
            </a:r>
            <a:r>
              <a:rPr lang="zh-CN" altLang="en-US" sz="24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力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21" name="直线连接符 20"/>
          <p:cNvCxnSpPr/>
          <p:nvPr/>
        </p:nvCxnSpPr>
        <p:spPr>
          <a:xfrm>
            <a:off x="4881436" y="2130113"/>
            <a:ext cx="0" cy="2476564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319496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少壮</a:t>
            </a: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工夫老始</a:t>
            </a:r>
            <a:r>
              <a:rPr lang="zh-CN" altLang="en-US" sz="24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成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18946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纸上得来终觉浅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29" name="直线连接符 28"/>
          <p:cNvCxnSpPr/>
          <p:nvPr/>
        </p:nvCxnSpPr>
        <p:spPr>
          <a:xfrm>
            <a:off x="8480336" y="2130113"/>
            <a:ext cx="0" cy="2476564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8918394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绝知此事要躬行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31" name="直线连接符 30"/>
          <p:cNvCxnSpPr/>
          <p:nvPr/>
        </p:nvCxnSpPr>
        <p:spPr>
          <a:xfrm>
            <a:off x="6680886" y="2130113"/>
            <a:ext cx="0" cy="2476564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83794" y="1515516"/>
            <a:ext cx="1826796" cy="3820309"/>
            <a:chOff x="2811697" y="1335633"/>
            <a:chExt cx="1826796" cy="3820309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3820309"/>
              <a:chOff x="2976588" y="1200722"/>
              <a:chExt cx="1826796" cy="382030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59456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第一章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6064824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</a:t>
            </a:r>
            <a:r>
              <a:rPr lang="zh-CN" altLang="en-US" sz="24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力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7369804" y="0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/>
        </p:nvCxnSpPr>
        <p:spPr>
          <a:xfrm>
            <a:off x="5693404" y="2990538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755" y="1195351"/>
            <a:ext cx="12487639" cy="741088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15880" y="1104090"/>
            <a:ext cx="4616648" cy="2034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古人学问无遗力，少壮工夫老始成。纸上得来终觉浅，绝知此事要躬行。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3109" y="452647"/>
            <a:ext cx="615553" cy="2953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冬夜读书示子</a:t>
            </a:r>
            <a:r>
              <a:rPr lang="zh-CN" altLang="en-US" sz="28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聿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38662" y="1738858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「宋」陆游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alphaModFix amt="50000"/>
          </a:blip>
          <a:stretch>
            <a:fillRect/>
          </a:stretch>
        </p:blipFill>
        <p:spPr>
          <a:xfrm>
            <a:off x="7529010" y="-82075"/>
            <a:ext cx="5041392" cy="50413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alphaModFix amt="50000"/>
          </a:blip>
          <a:stretch>
            <a:fillRect/>
          </a:stretch>
        </p:blipFill>
        <p:spPr>
          <a:xfrm>
            <a:off x="8209821" y="617957"/>
            <a:ext cx="3497497" cy="343688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31025" y="2753008"/>
            <a:ext cx="4867181" cy="30469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静女其姝，俟我于城隅。爱而不见，搔首踟蹰。静女其娈，贻我彤管。彤管有炜，说怿女美。自牧归荑，洵美且异。匪女之为美，美人之贻。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65797" y="1215638"/>
            <a:ext cx="359763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静女</a:t>
            </a:r>
            <a:endParaRPr lang="zh-CN" altLang="en-US" sz="36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5501" y="1967066"/>
            <a:ext cx="269823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「先秦」诗经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alphaModFix amt="50000"/>
          </a:blip>
          <a:stretch>
            <a:fillRect/>
          </a:stretch>
        </p:blipFill>
        <p:spPr>
          <a:xfrm>
            <a:off x="2520845" y="2699478"/>
            <a:ext cx="2485869" cy="49717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69172" y="497618"/>
            <a:ext cx="5109091" cy="4721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2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寒蝉凄切，对长亭晚，骤雨初歇。都门帐饮无绪，留恋处，兰舟催发。执手相看泪眼，竟无语凝噎。念去去，千里烟波，暮霭沉沉楚天阔。多情自古伤离别，更那堪冷落清秋节！今宵酒醒何处？杨柳岸，晓风残月。此去经年，应是良辰好景虚设。便纵有千种风情，更与何人说？</a:t>
            </a:r>
            <a:endParaRPr kumimoji="1" lang="zh-CN" altLang="en-US" sz="22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2834" y="497618"/>
            <a:ext cx="615553" cy="32574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雨霖铃</a:t>
            </a:r>
            <a:r>
              <a:rPr lang="en-US" altLang="zh-CN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·</a:t>
            </a:r>
            <a:r>
              <a:rPr lang="zh-CN" altLang="en-US" sz="28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寒蝉凄切</a:t>
            </a:r>
            <a:endParaRPr lang="zh-CN" altLang="en-US" sz="28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8387" y="1783829"/>
            <a:ext cx="461665" cy="13995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「宋」柳永</a:t>
            </a:r>
            <a:endParaRPr lang="zh-CN" altLang="en-US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alphaModFix amt="50000"/>
          </a:blip>
          <a:stretch>
            <a:fillRect/>
          </a:stretch>
        </p:blipFill>
        <p:spPr>
          <a:xfrm>
            <a:off x="2628275" y="2502524"/>
            <a:ext cx="6071616" cy="44988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alphaModFix amt="50000"/>
          </a:blip>
          <a:stretch>
            <a:fillRect/>
          </a:stretch>
        </p:blipFill>
        <p:spPr>
          <a:xfrm>
            <a:off x="8521839" y="738394"/>
            <a:ext cx="2814462" cy="2765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83794" y="1515516"/>
            <a:ext cx="1826796" cy="3820309"/>
            <a:chOff x="2811697" y="1335633"/>
            <a:chExt cx="1826796" cy="3820309"/>
          </a:xfrm>
        </p:grpSpPr>
        <p:grpSp>
          <p:nvGrpSpPr>
            <p:cNvPr id="3" name="组 2"/>
            <p:cNvGrpSpPr/>
            <p:nvPr/>
          </p:nvGrpSpPr>
          <p:grpSpPr>
            <a:xfrm>
              <a:off x="2811697" y="1335633"/>
              <a:ext cx="1826796" cy="3820309"/>
              <a:chOff x="2976588" y="1200722"/>
              <a:chExt cx="1826796" cy="382030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335988" y="1426464"/>
                <a:ext cx="1107996" cy="359456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zh-CN" altLang="en-US" sz="6000" dirty="0" smtClean="0">
                    <a:solidFill>
                      <a:srgbClr val="655D5C"/>
                    </a:solidFill>
                    <a:latin typeface="STXingkai" charset="-122"/>
                    <a:ea typeface="STXingkai" charset="-122"/>
                    <a:cs typeface="STXingkai" charset="-122"/>
                  </a:rPr>
                  <a:t>第二章</a:t>
                </a:r>
                <a:endParaRPr kumimoji="1" lang="zh-CN" altLang="en-US" sz="6000" dirty="0">
                  <a:solidFill>
                    <a:srgbClr val="655D5C"/>
                  </a:solidFill>
                  <a:latin typeface="STXingkai" charset="-122"/>
                  <a:ea typeface="STXingkai" charset="-122"/>
                  <a:cs typeface="STXingkai" charset="-122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>
                <a:off x="2976588" y="1200722"/>
                <a:ext cx="1085746" cy="965774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 rot="10800000">
                <a:off x="3717638" y="4055257"/>
                <a:ext cx="1085746" cy="965774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11697" y="4190168"/>
              <a:ext cx="383707" cy="74319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6064824" y="2130113"/>
            <a:ext cx="923330" cy="2476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68A87"/>
                </a:solidFill>
                <a:latin typeface="STXingkai" charset="-122"/>
                <a:ea typeface="STXingkai" charset="-122"/>
                <a:cs typeface="STXingkai" charset="-122"/>
              </a:rPr>
              <a:t>少壮工夫老始成</a:t>
            </a:r>
            <a:endParaRPr kumimoji="1" lang="zh-CN" altLang="en-US" sz="2400" dirty="0">
              <a:solidFill>
                <a:srgbClr val="968A87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7369804" y="0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/>
        </p:nvCxnSpPr>
        <p:spPr>
          <a:xfrm>
            <a:off x="5693404" y="2990538"/>
            <a:ext cx="0" cy="3867462"/>
          </a:xfrm>
          <a:prstGeom prst="line">
            <a:avLst/>
          </a:prstGeom>
          <a:ln>
            <a:solidFill>
              <a:srgbClr val="968A87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1124</Words>
  <Application>WPS 演示</Application>
  <PresentationFormat>自定义</PresentationFormat>
  <Paragraphs>127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STXingkai</vt:lpstr>
      <vt:lpstr>Calibri</vt:lpstr>
      <vt:lpstr>微软雅黑</vt:lpstr>
      <vt:lpstr>Arial Unicode MS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</dc:title>
  <dc:creator>第一PPT</dc:creator>
  <cp:keywords>www.1ppt.com</cp:keywords>
  <dc:description>www.1ppt.com</dc:description>
  <cp:lastModifiedBy>maoye</cp:lastModifiedBy>
  <cp:revision>110</cp:revision>
  <dcterms:created xsi:type="dcterms:W3CDTF">2017-08-18T03:02:00Z</dcterms:created>
  <dcterms:modified xsi:type="dcterms:W3CDTF">2018-12-10T15:37:36Z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