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82" r:id="rId3"/>
    <p:sldId id="283" r:id="rId4"/>
    <p:sldId id="284" r:id="rId5"/>
    <p:sldId id="285" r:id="rId6"/>
    <p:sldId id="286" r:id="rId7"/>
    <p:sldId id="287" r:id="rId8"/>
    <p:sldId id="289" r:id="rId9"/>
    <p:sldId id="290" r:id="rId10"/>
    <p:sldId id="291" r:id="rId11"/>
    <p:sldId id="292" r:id="rId12"/>
    <p:sldId id="257" r:id="rId13"/>
    <p:sldId id="298" r:id="rId14"/>
    <p:sldId id="293" r:id="rId15"/>
    <p:sldId id="294" r:id="rId16"/>
    <p:sldId id="299" r:id="rId17"/>
    <p:sldId id="276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2" autoAdjust="0"/>
    <p:restoredTop sz="79931" autoAdjust="0"/>
  </p:normalViewPr>
  <p:slideViewPr>
    <p:cSldViewPr snapToGrid="0">
      <p:cViewPr varScale="1">
        <p:scale>
          <a:sx n="115" d="100"/>
          <a:sy n="115" d="100"/>
        </p:scale>
        <p:origin x="396" y="11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EE8445D-2944-4EF0-9D11-D2219230DFC7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75D4542-BFF9-462A-9301-D930461A6B0D}">
      <dgm:prSet/>
      <dgm:spPr/>
      <dgm:t>
        <a:bodyPr/>
        <a:lstStyle/>
        <a:p>
          <a:pPr rtl="0"/>
          <a:r>
            <a:rPr lang="zh-CN" dirty="0" smtClean="0"/>
            <a:t>谢谢</a:t>
          </a:r>
          <a:r>
            <a:rPr lang="zh-CN" altLang="en-US" dirty="0" smtClean="0"/>
            <a:t>！！</a:t>
          </a:r>
          <a:endParaRPr lang="zh-CN" dirty="0"/>
        </a:p>
      </dgm:t>
    </dgm:pt>
    <dgm:pt modelId="{DECB6988-B02F-4A8D-A2EA-AA2BA5741FCC}" type="parTrans" cxnId="{91BD6AFC-F549-4459-B2C9-BAF92D4AE78A}">
      <dgm:prSet/>
      <dgm:spPr/>
      <dgm:t>
        <a:bodyPr/>
        <a:lstStyle/>
        <a:p>
          <a:endParaRPr lang="zh-CN" altLang="en-US"/>
        </a:p>
      </dgm:t>
    </dgm:pt>
    <dgm:pt modelId="{744C8EFD-0BDC-46DF-9B3D-F4C0031D9202}" type="sibTrans" cxnId="{91BD6AFC-F549-4459-B2C9-BAF92D4AE78A}">
      <dgm:prSet/>
      <dgm:spPr/>
      <dgm:t>
        <a:bodyPr/>
        <a:lstStyle/>
        <a:p>
          <a:endParaRPr lang="zh-CN" altLang="en-US"/>
        </a:p>
      </dgm:t>
    </dgm:pt>
    <dgm:pt modelId="{9B69C1DA-189D-4316-9673-051E5F41A5B6}" type="pres">
      <dgm:prSet presAssocID="{CEE8445D-2944-4EF0-9D11-D2219230DFC7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E0A6440F-5BD6-4085-8181-B2AF138239BA}" type="pres">
      <dgm:prSet presAssocID="{775D4542-BFF9-462A-9301-D930461A6B0D}" presName="composite" presStyleCnt="0"/>
      <dgm:spPr/>
    </dgm:pt>
    <dgm:pt modelId="{C46E9092-E11B-43E9-BFF0-9075B31BF201}" type="pres">
      <dgm:prSet presAssocID="{775D4542-BFF9-462A-9301-D930461A6B0D}" presName="imgShp" presStyleLbl="fgImgPlace1" presStyleIdx="0" presStyleCnt="1"/>
      <dgm:spPr/>
    </dgm:pt>
    <dgm:pt modelId="{3CB89303-9136-4E68-A7DB-8CAF4262A4D7}" type="pres">
      <dgm:prSet presAssocID="{775D4542-BFF9-462A-9301-D930461A6B0D}" presName="txShp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1BD6AFC-F549-4459-B2C9-BAF92D4AE78A}" srcId="{CEE8445D-2944-4EF0-9D11-D2219230DFC7}" destId="{775D4542-BFF9-462A-9301-D930461A6B0D}" srcOrd="0" destOrd="0" parTransId="{DECB6988-B02F-4A8D-A2EA-AA2BA5741FCC}" sibTransId="{744C8EFD-0BDC-46DF-9B3D-F4C0031D9202}"/>
    <dgm:cxn modelId="{63430571-95D9-44C4-B195-104C6C45F93B}" type="presOf" srcId="{775D4542-BFF9-462A-9301-D930461A6B0D}" destId="{3CB89303-9136-4E68-A7DB-8CAF4262A4D7}" srcOrd="0" destOrd="0" presId="urn:microsoft.com/office/officeart/2005/8/layout/vList3"/>
    <dgm:cxn modelId="{2213DAD1-C985-4DEC-924D-A7529F662CB3}" type="presOf" srcId="{CEE8445D-2944-4EF0-9D11-D2219230DFC7}" destId="{9B69C1DA-189D-4316-9673-051E5F41A5B6}" srcOrd="0" destOrd="0" presId="urn:microsoft.com/office/officeart/2005/8/layout/vList3"/>
    <dgm:cxn modelId="{064270CA-64E2-4D17-9F5C-4916AA69DD9A}" type="presParOf" srcId="{9B69C1DA-189D-4316-9673-051E5F41A5B6}" destId="{E0A6440F-5BD6-4085-8181-B2AF138239BA}" srcOrd="0" destOrd="0" presId="urn:microsoft.com/office/officeart/2005/8/layout/vList3"/>
    <dgm:cxn modelId="{EAA19ED0-53F8-4832-8DCC-2DC514258838}" type="presParOf" srcId="{E0A6440F-5BD6-4085-8181-B2AF138239BA}" destId="{C46E9092-E11B-43E9-BFF0-9075B31BF201}" srcOrd="0" destOrd="0" presId="urn:microsoft.com/office/officeart/2005/8/layout/vList3"/>
    <dgm:cxn modelId="{38CE8E2D-DC94-4488-8E46-465ABF96772B}" type="presParOf" srcId="{E0A6440F-5BD6-4085-8181-B2AF138239BA}" destId="{3CB89303-9136-4E68-A7DB-8CAF4262A4D7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B89303-9136-4E68-A7DB-8CAF4262A4D7}">
      <dsp:nvSpPr>
        <dsp:cNvPr id="0" name=""/>
        <dsp:cNvSpPr/>
      </dsp:nvSpPr>
      <dsp:spPr>
        <a:xfrm rot="10800000">
          <a:off x="1981533" y="854646"/>
          <a:ext cx="5244655" cy="264204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5068" tIns="247650" rIns="462280" bIns="247650" numCol="1" spcCol="1270" anchor="ctr" anchorCtr="0">
          <a:noAutofit/>
        </a:bodyPr>
        <a:lstStyle/>
        <a:p>
          <a:pPr lvl="0" algn="ctr" defTabSz="2889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6500" kern="1200" dirty="0" smtClean="0"/>
            <a:t>谢谢</a:t>
          </a:r>
          <a:r>
            <a:rPr lang="zh-CN" altLang="en-US" sz="6500" kern="1200" dirty="0" smtClean="0"/>
            <a:t>！！</a:t>
          </a:r>
          <a:endParaRPr lang="zh-CN" sz="6500" kern="1200" dirty="0"/>
        </a:p>
      </dsp:txBody>
      <dsp:txXfrm rot="10800000">
        <a:off x="2642044" y="854646"/>
        <a:ext cx="4584144" cy="2642044"/>
      </dsp:txXfrm>
    </dsp:sp>
    <dsp:sp modelId="{C46E9092-E11B-43E9-BFF0-9075B31BF201}">
      <dsp:nvSpPr>
        <dsp:cNvPr id="0" name=""/>
        <dsp:cNvSpPr/>
      </dsp:nvSpPr>
      <dsp:spPr>
        <a:xfrm>
          <a:off x="660511" y="854646"/>
          <a:ext cx="2642044" cy="264204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84CEC8-BCDA-4BC3-8C56-AC2978CD83A7}" type="datetimeFigureOut">
              <a:rPr lang="zh-CN" altLang="en-US" smtClean="0"/>
              <a:t>2015/12/15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59DC92-D772-4476-BE94-C77435AFA2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3403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9DC92-D772-4476-BE94-C77435AFA20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34827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7A9A-7340-4520-9149-3854CF47EFC5}" type="datetimeFigureOut">
              <a:rPr lang="zh-CN" altLang="en-US" smtClean="0"/>
              <a:t>2015/12/15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6967A-1C7A-4ACC-8F13-064A82ECFF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7799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7A9A-7340-4520-9149-3854CF47EFC5}" type="datetimeFigureOut">
              <a:rPr lang="zh-CN" altLang="en-US" smtClean="0"/>
              <a:t>2015/12/15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6967A-1C7A-4ACC-8F13-064A82ECFF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763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7A9A-7340-4520-9149-3854CF47EFC5}" type="datetimeFigureOut">
              <a:rPr lang="zh-CN" altLang="en-US" smtClean="0"/>
              <a:t>2015/12/15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6967A-1C7A-4ACC-8F13-064A82ECFF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96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7A9A-7340-4520-9149-3854CF47EFC5}" type="datetimeFigureOut">
              <a:rPr lang="zh-CN" altLang="en-US" smtClean="0"/>
              <a:t>2015/12/15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6967A-1C7A-4ACC-8F13-064A82ECFF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77312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7A9A-7340-4520-9149-3854CF47EFC5}" type="datetimeFigureOut">
              <a:rPr lang="zh-CN" altLang="en-US" smtClean="0"/>
              <a:t>2015/12/15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6967A-1C7A-4ACC-8F13-064A82ECFF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7186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7A9A-7340-4520-9149-3854CF47EFC5}" type="datetimeFigureOut">
              <a:rPr lang="zh-CN" altLang="en-US" smtClean="0"/>
              <a:t>2015/12/15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6967A-1C7A-4ACC-8F13-064A82ECFF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59796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7A9A-7340-4520-9149-3854CF47EFC5}" type="datetimeFigureOut">
              <a:rPr lang="zh-CN" altLang="en-US" smtClean="0"/>
              <a:t>2015/12/15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6967A-1C7A-4ACC-8F13-064A82ECFF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47980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7A9A-7340-4520-9149-3854CF47EFC5}" type="datetimeFigureOut">
              <a:rPr lang="zh-CN" altLang="en-US" smtClean="0"/>
              <a:t>2015/12/15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6967A-1C7A-4ACC-8F13-064A82ECFF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5220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7A9A-7340-4520-9149-3854CF47EFC5}" type="datetimeFigureOut">
              <a:rPr lang="zh-CN" altLang="en-US" smtClean="0"/>
              <a:t>2015/12/15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6967A-1C7A-4ACC-8F13-064A82ECFF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0228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7A9A-7340-4520-9149-3854CF47EFC5}" type="datetimeFigureOut">
              <a:rPr lang="zh-CN" altLang="en-US" smtClean="0"/>
              <a:t>2015/12/15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6967A-1C7A-4ACC-8F13-064A82ECFF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7322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7A9A-7340-4520-9149-3854CF47EFC5}" type="datetimeFigureOut">
              <a:rPr lang="zh-CN" altLang="en-US" smtClean="0"/>
              <a:t>2015/12/15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6967A-1C7A-4ACC-8F13-064A82ECFF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114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DC7A9A-7340-4520-9149-3854CF47EFC5}" type="datetimeFigureOut">
              <a:rPr lang="zh-CN" altLang="en-US" smtClean="0"/>
              <a:t>2015/12/15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6967A-1C7A-4ACC-8F13-064A82ECFF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499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习题课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							</a:t>
            </a:r>
          </a:p>
          <a:p>
            <a:r>
              <a:rPr lang="en-US" altLang="zh-CN" dirty="0"/>
              <a:t>	</a:t>
            </a:r>
            <a:r>
              <a:rPr lang="en-US" altLang="zh-CN" dirty="0" smtClean="0"/>
              <a:t>			2015</a:t>
            </a:r>
            <a:r>
              <a:rPr lang="zh-CN" altLang="en-US" dirty="0" smtClean="0"/>
              <a:t>年</a:t>
            </a:r>
            <a:r>
              <a:rPr lang="en-US" altLang="zh-CN" dirty="0" smtClean="0"/>
              <a:t>12</a:t>
            </a:r>
            <a:r>
              <a:rPr lang="zh-CN" altLang="en-US" dirty="0" smtClean="0"/>
              <a:t>月</a:t>
            </a:r>
            <a:r>
              <a:rPr lang="en-US" altLang="zh-CN" dirty="0" smtClean="0"/>
              <a:t>16</a:t>
            </a:r>
            <a:r>
              <a:rPr lang="zh-CN" altLang="en-US" dirty="0" smtClean="0"/>
              <a:t>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04790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096" y="199663"/>
            <a:ext cx="5328013" cy="679903"/>
          </a:xfrm>
        </p:spPr>
        <p:txBody>
          <a:bodyPr>
            <a:norm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Exercise 24.3-3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498021" y="1446801"/>
                <a:ext cx="7886700" cy="4914809"/>
              </a:xfrm>
            </p:spPr>
            <p:txBody>
              <a:bodyPr>
                <a:normAutofit/>
              </a:bodyPr>
              <a:lstStyle/>
              <a:p>
                <a:pPr marL="228600" lvl="0" indent="-228600" defTabSz="914400">
                  <a:spcBef>
                    <a:spcPts val="1000"/>
                  </a:spcBef>
                </a:pPr>
                <a:r>
                  <a:rPr lang="en-US" altLang="zh-CN" sz="2200" dirty="0" smtClean="0">
                    <a:solidFill>
                      <a:prstClr val="black"/>
                    </a:solidFill>
                  </a:rPr>
                  <a:t>24.3-3 </a:t>
                </a:r>
                <a:r>
                  <a:rPr lang="zh-CN" altLang="en-US" sz="2200" dirty="0">
                    <a:solidFill>
                      <a:prstClr val="black"/>
                    </a:solidFill>
                  </a:rPr>
                  <a:t>假设将</a:t>
                </a:r>
                <a:r>
                  <a:rPr lang="en-US" altLang="zh-CN" sz="2200" dirty="0" err="1">
                    <a:solidFill>
                      <a:prstClr val="black"/>
                    </a:solidFill>
                  </a:rPr>
                  <a:t>Dijkstra</a:t>
                </a:r>
                <a:r>
                  <a:rPr lang="zh-CN" altLang="en-US" sz="2200" dirty="0">
                    <a:solidFill>
                      <a:prstClr val="black"/>
                    </a:solidFill>
                  </a:rPr>
                  <a:t>算法的第</a:t>
                </a:r>
                <a:r>
                  <a:rPr lang="en-US" altLang="zh-CN" sz="2200" dirty="0">
                    <a:solidFill>
                      <a:prstClr val="black"/>
                    </a:solidFill>
                  </a:rPr>
                  <a:t>4</a:t>
                </a:r>
                <a:r>
                  <a:rPr lang="zh-CN" altLang="en-US" sz="2200" dirty="0">
                    <a:solidFill>
                      <a:prstClr val="black"/>
                    </a:solidFill>
                  </a:rPr>
                  <a:t>行改为</a:t>
                </a:r>
                <a:endParaRPr lang="en-US" altLang="zh-CN" sz="2200" dirty="0" smtClean="0">
                  <a:solidFill>
                    <a:prstClr val="black"/>
                  </a:solidFill>
                </a:endParaRPr>
              </a:p>
              <a:p>
                <a:pPr marL="0" lvl="0" indent="0" defTabSz="914400">
                  <a:spcBef>
                    <a:spcPts val="100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200" i="1" dirty="0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4 </m:t>
                      </m:r>
                      <m:r>
                        <a:rPr lang="en-US" altLang="zh-CN" sz="2200" b="0" i="1" dirty="0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               </m:t>
                      </m:r>
                      <m:r>
                        <a:rPr lang="en-US" altLang="zh-CN" sz="2200" i="1" dirty="0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𝑤h𝑖𝑙𝑒</m:t>
                      </m:r>
                      <m:r>
                        <a:rPr lang="en-US" altLang="zh-CN" sz="2200" i="1" dirty="0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|</m:t>
                      </m:r>
                      <m:r>
                        <a:rPr lang="en-US" altLang="zh-CN" sz="2200" i="1" dirty="0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𝑄</m:t>
                      </m:r>
                      <m:r>
                        <a:rPr lang="en-US" altLang="zh-CN" sz="2200" i="1" dirty="0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|&gt;1</m:t>
                      </m:r>
                    </m:oMath>
                  </m:oMathPara>
                </a14:m>
                <a:endParaRPr lang="en-US" altLang="zh-CN" sz="2200" dirty="0">
                  <a:solidFill>
                    <a:prstClr val="black"/>
                  </a:solidFill>
                </a:endParaRPr>
              </a:p>
              <a:p>
                <a:pPr marL="0" lvl="0" indent="0" defTabSz="914400">
                  <a:spcBef>
                    <a:spcPts val="1000"/>
                  </a:spcBef>
                  <a:buNone/>
                </a:pPr>
                <a:r>
                  <a:rPr lang="en-US" altLang="zh-CN" sz="2200" dirty="0" smtClean="0">
                    <a:solidFill>
                      <a:prstClr val="black"/>
                    </a:solidFill>
                  </a:rPr>
                  <a:t>	</a:t>
                </a:r>
                <a:r>
                  <a:rPr lang="zh-CN" altLang="en-US" sz="2200" dirty="0" smtClean="0">
                    <a:solidFill>
                      <a:prstClr val="black"/>
                    </a:solidFill>
                  </a:rPr>
                  <a:t>这</a:t>
                </a:r>
                <a:r>
                  <a:rPr lang="zh-CN" altLang="en-US" sz="2200" dirty="0">
                    <a:solidFill>
                      <a:prstClr val="black"/>
                    </a:solidFill>
                  </a:rPr>
                  <a:t>一修改使得</a:t>
                </a:r>
                <a14:m>
                  <m:oMath xmlns:m="http://schemas.openxmlformats.org/officeDocument/2006/math">
                    <m:r>
                      <a:rPr lang="en-US" altLang="zh-CN" sz="22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𝑤h𝑖𝑙𝑒</m:t>
                    </m:r>
                  </m:oMath>
                </a14:m>
                <a:r>
                  <a:rPr lang="zh-CN" altLang="en-US" sz="2200" dirty="0">
                    <a:solidFill>
                      <a:prstClr val="black"/>
                    </a:solidFill>
                  </a:rPr>
                  <a:t>循环执行</a:t>
                </a:r>
                <a14:m>
                  <m:oMath xmlns:m="http://schemas.openxmlformats.org/officeDocument/2006/math">
                    <m:r>
                      <a:rPr lang="en-US" altLang="zh-CN" sz="22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|</m:t>
                    </m:r>
                    <m:r>
                      <a:rPr lang="en-US" altLang="zh-CN" sz="22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𝑉</m:t>
                    </m:r>
                    <m:r>
                      <a:rPr lang="en-US" altLang="zh-CN" sz="22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|−1</m:t>
                    </m:r>
                  </m:oMath>
                </a14:m>
                <a:r>
                  <a:rPr lang="zh-CN" altLang="en-US" sz="2200" dirty="0">
                    <a:solidFill>
                      <a:prstClr val="black"/>
                    </a:solidFill>
                  </a:rPr>
                  <a:t>次而不是</a:t>
                </a:r>
                <a14:m>
                  <m:oMath xmlns:m="http://schemas.openxmlformats.org/officeDocument/2006/math">
                    <m:r>
                      <a:rPr lang="en-US" altLang="zh-CN" sz="22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|</m:t>
                    </m:r>
                    <m:r>
                      <a:rPr lang="en-US" altLang="zh-CN" sz="22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𝑉</m:t>
                    </m:r>
                    <m:r>
                      <a:rPr lang="en-US" altLang="zh-CN" sz="22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|</m:t>
                    </m:r>
                  </m:oMath>
                </a14:m>
                <a:r>
                  <a:rPr lang="zh-CN" altLang="en-US" sz="2200" dirty="0">
                    <a:solidFill>
                      <a:prstClr val="black"/>
                    </a:solidFill>
                  </a:rPr>
                  <a:t>次，是否正确？</a:t>
                </a:r>
                <a:endParaRPr lang="en-US" altLang="zh-CN" sz="2200" dirty="0">
                  <a:solidFill>
                    <a:prstClr val="black"/>
                  </a:solidFill>
                </a:endParaRPr>
              </a:p>
              <a:p>
                <a:pPr marL="228600" lvl="0" indent="-228600" defTabSz="914400">
                  <a:spcBef>
                    <a:spcPts val="1000"/>
                  </a:spcBef>
                </a:pPr>
                <a:r>
                  <a:rPr lang="zh-CN" altLang="en-US" sz="2200" dirty="0">
                    <a:solidFill>
                      <a:prstClr val="black"/>
                    </a:solidFill>
                  </a:rPr>
                  <a:t>解答</a:t>
                </a:r>
                <a:r>
                  <a:rPr lang="zh-CN" altLang="en-US" sz="2200" dirty="0" smtClean="0">
                    <a:solidFill>
                      <a:prstClr val="black"/>
                    </a:solidFill>
                  </a:rPr>
                  <a:t>：</a:t>
                </a:r>
                <a:endParaRPr lang="en-US" altLang="zh-CN" sz="2200" dirty="0" smtClean="0">
                  <a:solidFill>
                    <a:prstClr val="black"/>
                  </a:solidFill>
                </a:endParaRPr>
              </a:p>
              <a:p>
                <a:pPr marL="571500" lvl="1" indent="-228600" defTabSz="914400">
                  <a:spcBef>
                    <a:spcPts val="1000"/>
                  </a:spcBef>
                </a:pPr>
                <a:r>
                  <a:rPr lang="zh-CN" altLang="en-US" sz="1900" dirty="0" smtClean="0">
                    <a:solidFill>
                      <a:prstClr val="black"/>
                    </a:solidFill>
                  </a:rPr>
                  <a:t>正确。</a:t>
                </a:r>
                <a:endParaRPr lang="en-US" altLang="zh-CN" sz="1900" dirty="0" smtClean="0">
                  <a:solidFill>
                    <a:prstClr val="black"/>
                  </a:solidFill>
                </a:endParaRPr>
              </a:p>
              <a:p>
                <a:pPr marL="571500" lvl="1" indent="-228600" defTabSz="914400">
                  <a:spcBef>
                    <a:spcPts val="1000"/>
                  </a:spcBef>
                </a:pPr>
                <a:r>
                  <a:rPr lang="zh-CN" altLang="en-US" sz="1900" dirty="0" smtClean="0">
                    <a:solidFill>
                      <a:prstClr val="black"/>
                    </a:solidFill>
                  </a:rPr>
                  <a:t>假设</a:t>
                </a:r>
                <a14:m>
                  <m:oMath xmlns:m="http://schemas.openxmlformats.org/officeDocument/2006/math">
                    <m:r>
                      <a:rPr lang="en-US" altLang="zh-CN" sz="19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𝑣</m:t>
                    </m:r>
                  </m:oMath>
                </a14:m>
                <a:r>
                  <a:rPr lang="zh-CN" altLang="en-US" sz="1900" dirty="0">
                    <a:solidFill>
                      <a:prstClr val="black"/>
                    </a:solidFill>
                  </a:rPr>
                  <a:t>是优先队列</a:t>
                </a:r>
                <a14:m>
                  <m:oMath xmlns:m="http://schemas.openxmlformats.org/officeDocument/2006/math">
                    <m:r>
                      <a:rPr lang="en-US" altLang="zh-CN" sz="19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𝑄</m:t>
                    </m:r>
                  </m:oMath>
                </a14:m>
                <a:r>
                  <a:rPr lang="zh-CN" altLang="en-US" sz="1900" dirty="0">
                    <a:solidFill>
                      <a:prstClr val="black"/>
                    </a:solidFill>
                  </a:rPr>
                  <a:t>中的最后一个顶点，</a:t>
                </a:r>
                <a14:m>
                  <m:oMath xmlns:m="http://schemas.openxmlformats.org/officeDocument/2006/math">
                    <m:r>
                      <a:rPr lang="en-US" altLang="zh-CN" sz="19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𝑣</m:t>
                    </m:r>
                  </m:oMath>
                </a14:m>
                <a:r>
                  <a:rPr lang="zh-CN" altLang="en-US" sz="1900" dirty="0">
                    <a:solidFill>
                      <a:prstClr val="black"/>
                    </a:solidFill>
                  </a:rPr>
                  <a:t>的最短路径估计值必然是最短路径，因为所有可达</a:t>
                </a:r>
                <a14:m>
                  <m:oMath xmlns:m="http://schemas.openxmlformats.org/officeDocument/2006/math">
                    <m:r>
                      <a:rPr lang="en-US" altLang="zh-CN" sz="19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𝑣</m:t>
                    </m:r>
                  </m:oMath>
                </a14:m>
                <a:r>
                  <a:rPr lang="zh-CN" altLang="en-US" sz="1900" dirty="0">
                    <a:solidFill>
                      <a:prstClr val="black"/>
                    </a:solidFill>
                  </a:rPr>
                  <a:t>的边都已经</a:t>
                </a:r>
                <a:r>
                  <a:rPr lang="en-US" altLang="zh-CN" sz="1900" dirty="0">
                    <a:solidFill>
                      <a:prstClr val="black"/>
                    </a:solidFill>
                  </a:rPr>
                  <a:t>relax</a:t>
                </a:r>
                <a:r>
                  <a:rPr lang="zh-CN" altLang="en-US" sz="1900" dirty="0">
                    <a:solidFill>
                      <a:prstClr val="black"/>
                    </a:solidFill>
                  </a:rPr>
                  <a:t>了。此外，</a:t>
                </a:r>
                <a14:m>
                  <m:oMath xmlns:m="http://schemas.openxmlformats.org/officeDocument/2006/math">
                    <m:r>
                      <a:rPr lang="en-US" altLang="zh-CN" sz="19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𝑣</m:t>
                    </m:r>
                  </m:oMath>
                </a14:m>
                <a:r>
                  <a:rPr lang="zh-CN" altLang="en-US" sz="1900" dirty="0">
                    <a:solidFill>
                      <a:prstClr val="black"/>
                    </a:solidFill>
                  </a:rPr>
                  <a:t>是最后一个删除的顶点，从</a:t>
                </a:r>
                <a14:m>
                  <m:oMath xmlns:m="http://schemas.openxmlformats.org/officeDocument/2006/math">
                    <m:r>
                      <a:rPr lang="en-US" altLang="zh-CN" sz="19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𝑣</m:t>
                    </m:r>
                  </m:oMath>
                </a14:m>
                <a:r>
                  <a:rPr lang="zh-CN" altLang="en-US" sz="1900" dirty="0">
                    <a:solidFill>
                      <a:prstClr val="black"/>
                    </a:solidFill>
                  </a:rPr>
                  <a:t>发出的任何</a:t>
                </a:r>
                <a:r>
                  <a:rPr lang="en-US" altLang="zh-CN" sz="1900" dirty="0">
                    <a:solidFill>
                      <a:prstClr val="black"/>
                    </a:solidFill>
                  </a:rPr>
                  <a:t>relax</a:t>
                </a:r>
                <a:r>
                  <a:rPr lang="zh-CN" altLang="en-US" sz="1900" dirty="0">
                    <a:solidFill>
                      <a:prstClr val="black"/>
                    </a:solidFill>
                  </a:rPr>
                  <a:t>不会改变最短路径估计值。所以修改的算法是正确的。</a:t>
                </a:r>
                <a:endParaRPr lang="en-US" altLang="zh-CN" sz="1900" dirty="0">
                  <a:solidFill>
                    <a:prstClr val="black"/>
                  </a:solidFill>
                </a:endParaRPr>
              </a:p>
              <a:p>
                <a:pPr marL="571500" lvl="1" indent="-228600" defTabSz="914400">
                  <a:spcBef>
                    <a:spcPts val="1000"/>
                  </a:spcBef>
                </a:pPr>
                <a:r>
                  <a:rPr lang="zh-CN" altLang="en-US" sz="1900" dirty="0" smtClean="0">
                    <a:solidFill>
                      <a:prstClr val="black"/>
                    </a:solidFill>
                  </a:rPr>
                  <a:t>假设</a:t>
                </a:r>
                <a14:m>
                  <m:oMath xmlns:m="http://schemas.openxmlformats.org/officeDocument/2006/math">
                    <m:r>
                      <a:rPr lang="en-US" altLang="zh-CN" sz="19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𝑢</m:t>
                    </m:r>
                  </m:oMath>
                </a14:m>
                <a:r>
                  <a:rPr lang="zh-CN" altLang="en-US" sz="1900" dirty="0">
                    <a:solidFill>
                      <a:prstClr val="black"/>
                    </a:solidFill>
                  </a:rPr>
                  <a:t>是</a:t>
                </a:r>
                <a14:m>
                  <m:oMath xmlns:m="http://schemas.openxmlformats.org/officeDocument/2006/math">
                    <m:r>
                      <a:rPr lang="en-US" altLang="zh-CN" sz="19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𝑄</m:t>
                    </m:r>
                  </m:oMath>
                </a14:m>
                <a:r>
                  <a:rPr lang="zh-CN" altLang="en-US" sz="1900" dirty="0">
                    <a:solidFill>
                      <a:prstClr val="black"/>
                    </a:solidFill>
                  </a:rPr>
                  <a:t>中的左端点，如果</a:t>
                </a:r>
                <a14:m>
                  <m:oMath xmlns:m="http://schemas.openxmlformats.org/officeDocument/2006/math">
                    <m:r>
                      <a:rPr lang="en-US" altLang="zh-CN" sz="19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𝑠</m:t>
                    </m:r>
                  </m:oMath>
                </a14:m>
                <a:r>
                  <a:rPr lang="zh-CN" altLang="en-US" sz="1900" dirty="0">
                    <a:solidFill>
                      <a:prstClr val="black"/>
                    </a:solidFill>
                  </a:rPr>
                  <a:t>不可达</a:t>
                </a:r>
                <a14:m>
                  <m:oMath xmlns:m="http://schemas.openxmlformats.org/officeDocument/2006/math">
                    <m:r>
                      <a:rPr lang="en-US" altLang="zh-CN" sz="19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𝑢</m:t>
                    </m:r>
                  </m:oMath>
                </a14:m>
                <a:r>
                  <a:rPr lang="zh-CN" altLang="en-US" sz="1900" dirty="0" smtClean="0">
                    <a:solidFill>
                      <a:prstClr val="black"/>
                    </a:solidFill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19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altLang="zh-CN" sz="19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[</m:t>
                    </m:r>
                    <m:r>
                      <a:rPr lang="en-US" altLang="zh-CN" sz="19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𝑢</m:t>
                    </m:r>
                    <m:r>
                      <a:rPr lang="en-US" altLang="zh-CN" sz="19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]=</m:t>
                    </m:r>
                    <m:r>
                      <a:rPr lang="zh-CN" altLang="en-US" sz="19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𝛿</m:t>
                    </m:r>
                    <m:d>
                      <m:dPr>
                        <m:ctrlPr>
                          <a:rPr lang="en-US" altLang="zh-CN" sz="19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19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altLang="zh-CN" sz="19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sz="19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</m:d>
                    <m:r>
                      <a:rPr lang="en-US" altLang="zh-CN" sz="19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sz="19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∞</m:t>
                    </m:r>
                  </m:oMath>
                </a14:m>
                <a:r>
                  <a:rPr lang="en-US" altLang="zh-CN" sz="19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en-US" sz="1900" dirty="0">
                    <a:solidFill>
                      <a:prstClr val="black"/>
                    </a:solidFill>
                  </a:rPr>
                  <a:t>如果</a:t>
                </a:r>
                <a14:m>
                  <m:oMath xmlns:m="http://schemas.openxmlformats.org/officeDocument/2006/math">
                    <m:r>
                      <a:rPr lang="en-US" altLang="zh-CN" sz="19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𝑠</m:t>
                    </m:r>
                  </m:oMath>
                </a14:m>
                <a:r>
                  <a:rPr lang="zh-CN" altLang="en-US" sz="1900" dirty="0">
                    <a:solidFill>
                      <a:prstClr val="black"/>
                    </a:solidFill>
                  </a:rPr>
                  <a:t>可达</a:t>
                </a:r>
                <a14:m>
                  <m:oMath xmlns:m="http://schemas.openxmlformats.org/officeDocument/2006/math">
                    <m:r>
                      <a:rPr lang="en-US" altLang="zh-CN" sz="19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𝑢</m:t>
                    </m:r>
                  </m:oMath>
                </a14:m>
                <a:r>
                  <a:rPr lang="zh-CN" altLang="en-US" sz="1900" dirty="0">
                    <a:solidFill>
                      <a:prstClr val="black"/>
                    </a:solidFill>
                  </a:rPr>
                  <a:t>，那么存在最短路径</a:t>
                </a:r>
                <a14:m>
                  <m:oMath xmlns:m="http://schemas.openxmlformats.org/officeDocument/2006/math">
                    <m:r>
                      <a:rPr lang="en-US" altLang="zh-CN" sz="19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𝑝</m:t>
                    </m:r>
                    <m:r>
                      <a:rPr lang="en-US" altLang="zh-CN" sz="19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sz="19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𝑠</m:t>
                    </m:r>
                    <m:r>
                      <a:rPr lang="en-US" altLang="zh-CN" sz="1900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~&gt;</m:t>
                    </m:r>
                    <m:r>
                      <m:rPr>
                        <m:sty m:val="p"/>
                      </m:rPr>
                      <a:rPr lang="en-US" altLang="zh-CN" sz="1900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x</m:t>
                    </m:r>
                    <m:r>
                      <a:rPr lang="en-US" altLang="zh-CN" sz="19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  <m:r>
                      <a:rPr lang="en-US" altLang="zh-CN" sz="19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𝑢</m:t>
                    </m:r>
                  </m:oMath>
                </a14:m>
                <a:r>
                  <a:rPr lang="en-US" altLang="zh-CN" sz="19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en-US" sz="1900" dirty="0">
                    <a:solidFill>
                      <a:prstClr val="black"/>
                    </a:solidFill>
                  </a:rPr>
                  <a:t>当顶点</a:t>
                </a:r>
                <a14:m>
                  <m:oMath xmlns:m="http://schemas.openxmlformats.org/officeDocument/2006/math">
                    <m:r>
                      <a:rPr lang="en-US" altLang="zh-CN" sz="19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zh-CN" altLang="en-US" sz="1900" dirty="0">
                    <a:solidFill>
                      <a:prstClr val="black"/>
                    </a:solidFill>
                  </a:rPr>
                  <a:t>从</a:t>
                </a:r>
                <a14:m>
                  <m:oMath xmlns:m="http://schemas.openxmlformats.org/officeDocument/2006/math">
                    <m:r>
                      <a:rPr lang="en-US" altLang="zh-CN" sz="19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𝑄</m:t>
                    </m:r>
                  </m:oMath>
                </a14:m>
                <a:r>
                  <a:rPr lang="zh-CN" altLang="en-US" sz="1900" dirty="0">
                    <a:solidFill>
                      <a:prstClr val="black"/>
                    </a:solidFill>
                  </a:rPr>
                  <a:t>中删除时，</a:t>
                </a:r>
                <a14:m>
                  <m:oMath xmlns:m="http://schemas.openxmlformats.org/officeDocument/2006/math">
                    <m:r>
                      <a:rPr lang="en-US" altLang="zh-CN" sz="19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altLang="zh-CN" sz="19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[</m:t>
                    </m:r>
                    <m:r>
                      <a:rPr lang="en-US" altLang="zh-CN" sz="19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sz="19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]=</m:t>
                    </m:r>
                    <m:r>
                      <a:rPr lang="zh-CN" altLang="en-US" sz="19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𝛿</m:t>
                    </m:r>
                    <m:r>
                      <a:rPr lang="en-US" altLang="zh-CN" sz="19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zh-CN" sz="19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𝑠</m:t>
                    </m:r>
                    <m:r>
                      <a:rPr lang="en-US" altLang="zh-CN" sz="19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altLang="zh-CN" sz="19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sz="19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)</m:t>
                    </m:r>
                    <m:r>
                      <a:rPr lang="zh-CN" altLang="en-US" sz="19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，</m:t>
                    </m:r>
                  </m:oMath>
                </a14:m>
                <a:r>
                  <a:rPr lang="zh-CN" altLang="en-US" sz="1900" dirty="0">
                    <a:solidFill>
                      <a:prstClr val="black"/>
                    </a:solidFill>
                  </a:rPr>
                  <a:t>同时边</a:t>
                </a:r>
                <a14:m>
                  <m:oMath xmlns:m="http://schemas.openxmlformats.org/officeDocument/2006/math">
                    <m:r>
                      <a:rPr lang="en-US" altLang="zh-CN" sz="19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zh-CN" sz="1900" i="1" dirty="0" err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sz="1900" i="1" dirty="0" err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altLang="zh-CN" sz="1900" i="1" dirty="0" err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𝑢</m:t>
                    </m:r>
                    <m:r>
                      <a:rPr lang="en-US" altLang="zh-CN" sz="19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zh-CN" altLang="en-US" sz="1900" dirty="0">
                    <a:solidFill>
                      <a:prstClr val="black"/>
                    </a:solidFill>
                  </a:rPr>
                  <a:t>被</a:t>
                </a:r>
                <a:r>
                  <a:rPr lang="en-US" altLang="zh-CN" sz="1900" dirty="0">
                    <a:solidFill>
                      <a:prstClr val="black"/>
                    </a:solidFill>
                  </a:rPr>
                  <a:t>relax</a:t>
                </a:r>
                <a:r>
                  <a:rPr lang="zh-CN" altLang="en-US" sz="1900" dirty="0">
                    <a:solidFill>
                      <a:prstClr val="black"/>
                    </a:solidFill>
                  </a:rPr>
                  <a:t>，此时</a:t>
                </a:r>
                <a14:m>
                  <m:oMath xmlns:m="http://schemas.openxmlformats.org/officeDocument/2006/math">
                    <m:r>
                      <a:rPr lang="en-US" altLang="zh-CN" sz="19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altLang="zh-CN" sz="19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[</m:t>
                    </m:r>
                    <m:r>
                      <a:rPr lang="en-US" altLang="zh-CN" sz="19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𝑢</m:t>
                    </m:r>
                    <m:r>
                      <a:rPr lang="en-US" altLang="zh-CN" sz="19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] ]=</m:t>
                    </m:r>
                    <m:r>
                      <a:rPr lang="zh-CN" altLang="en-US" sz="19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𝛿</m:t>
                    </m:r>
                    <m:d>
                      <m:dPr>
                        <m:ctrlPr>
                          <a:rPr lang="en-US" altLang="zh-CN" sz="19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19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altLang="zh-CN" sz="19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sz="19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zh-CN" altLang="en-US" sz="19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。</m:t>
                    </m:r>
                  </m:oMath>
                </a14:m>
                <a:endParaRPr lang="zh-CN" altLang="en-US" sz="1900" dirty="0">
                  <a:solidFill>
                    <a:prstClr val="black"/>
                  </a:solidFill>
                </a:endParaRPr>
              </a:p>
              <a:p>
                <a:pPr marL="0" indent="0">
                  <a:buNone/>
                </a:pPr>
                <a:endParaRPr lang="en-US" altLang="zh-CN" dirty="0" smtClean="0"/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98021" y="1446801"/>
                <a:ext cx="7886700" cy="4914809"/>
              </a:xfrm>
              <a:blipFill rotWithShape="0">
                <a:blip r:embed="rId3"/>
                <a:stretch>
                  <a:fillRect l="-1005" t="-1983" r="-7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57237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096" y="199663"/>
            <a:ext cx="5328013" cy="679903"/>
          </a:xfrm>
        </p:spPr>
        <p:txBody>
          <a:bodyPr>
            <a:norm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Exercise 24.3-5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8021" y="1446801"/>
            <a:ext cx="7886700" cy="4914809"/>
          </a:xfrm>
        </p:spPr>
        <p:txBody>
          <a:bodyPr/>
          <a:lstStyle/>
          <a:p>
            <a:endParaRPr lang="en-US" altLang="zh-CN" dirty="0" smtClean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203" y="1335460"/>
            <a:ext cx="8050335" cy="5137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496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096" y="199663"/>
            <a:ext cx="5328013" cy="679903"/>
          </a:xfrm>
        </p:spPr>
        <p:txBody>
          <a:bodyPr>
            <a:norm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Exercise 25.2-3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Solution</a:t>
            </a:r>
            <a:r>
              <a:rPr lang="zh-CN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442" y="2339772"/>
            <a:ext cx="8079116" cy="258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270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096" y="199663"/>
            <a:ext cx="5328013" cy="679903"/>
          </a:xfrm>
        </p:spPr>
        <p:txBody>
          <a:bodyPr>
            <a:norm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Exercise </a:t>
            </a: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25.2-3</a:t>
            </a:r>
            <a:r>
              <a:rPr lang="zh-CN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con’t</a:t>
            </a:r>
            <a:r>
              <a:rPr lang="zh-CN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内容占位符 5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62500" lnSpcReduction="20000"/>
              </a:bodyPr>
              <a:lstStyle/>
              <a:p>
                <a:r>
                  <a:rPr lang="en-US" altLang="zh-CN" b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Alg</a:t>
                </a:r>
                <a:r>
                  <a:rPr lang="zh-CN" altLang="en-US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：</a:t>
                </a:r>
                <a:endParaRPr lang="en-US" altLang="zh-CN" b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altLang="zh-CN" dirty="0"/>
                  <a:t>FLOYD-WARSHALL(W)</a:t>
                </a:r>
              </a:p>
              <a:p>
                <a:pPr marL="342900" indent="-342900">
                  <a:lnSpc>
                    <a:spcPct val="100000"/>
                  </a:lnSpc>
                  <a:buFont typeface="+mj-lt"/>
                  <a:buAutoNum type="arabicPeriod"/>
                </a:pPr>
                <a:r>
                  <a:rPr lang="en-US" altLang="zh-CN" dirty="0" err="1"/>
                  <a:t>n←rows</a:t>
                </a:r>
                <a:r>
                  <a:rPr lang="en-US" altLang="zh-CN" dirty="0"/>
                  <a:t>[W]</a:t>
                </a:r>
              </a:p>
              <a:p>
                <a:pPr marL="342900" indent="-342900">
                  <a:lnSpc>
                    <a:spcPct val="100000"/>
                  </a:lnSpc>
                  <a:buFont typeface="+mj-lt"/>
                  <a:buAutoNum type="arabicPeriod"/>
                </a:pPr>
                <a:r>
                  <a:rPr lang="en-US" altLang="zh-CN" dirty="0"/>
                  <a:t>D</a:t>
                </a:r>
                <a:r>
                  <a:rPr lang="en-US" altLang="zh-CN" baseline="30000" dirty="0"/>
                  <a:t>(0) </a:t>
                </a:r>
                <a:r>
                  <a:rPr lang="en-US" altLang="zh-CN" dirty="0"/>
                  <a:t>←W</a:t>
                </a:r>
              </a:p>
              <a:p>
                <a:pPr marL="342900" indent="-342900">
                  <a:lnSpc>
                    <a:spcPct val="100000"/>
                  </a:lnSpc>
                  <a:buFont typeface="+mj-lt"/>
                  <a:buAutoNum type="arabicPeriod"/>
                </a:pPr>
                <a:r>
                  <a:rPr lang="en-US" altLang="zh-CN" dirty="0" err="1"/>
                  <a:t>Init</a:t>
                </a:r>
                <a:r>
                  <a:rPr lang="en-US" altLang="zh-CN" dirty="0"/>
                  <a:t>(</a:t>
                </a:r>
                <a14:m>
                  <m:oMath xmlns:m="http://schemas.openxmlformats.org/officeDocument/2006/math">
                    <m:r>
                      <a:rPr lang="zh-CN" altLang="en-US" i="1">
                        <a:latin typeface="Cambria Math" panose="02040503050406030204" pitchFamily="18" charset="0"/>
                      </a:rPr>
                      <m:t>𝜋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zh-CN" altLang="en-US" i="1">
                        <a:latin typeface="Cambria Math" panose="02040503050406030204" pitchFamily="18" charset="0"/>
                      </a:rPr>
                      <m:t>𝜔</m:t>
                    </m:r>
                  </m:oMath>
                </a14:m>
                <a:r>
                  <a:rPr lang="en-US" altLang="zh-CN" dirty="0"/>
                  <a:t>)</a:t>
                </a:r>
              </a:p>
              <a:p>
                <a:pPr marL="342900" indent="-342900">
                  <a:lnSpc>
                    <a:spcPct val="100000"/>
                  </a:lnSpc>
                  <a:buFont typeface="+mj-lt"/>
                  <a:buAutoNum type="arabicPeriod"/>
                </a:pPr>
                <a:r>
                  <a:rPr lang="en-US" altLang="zh-CN" dirty="0"/>
                  <a:t>for k ←1 to n</a:t>
                </a:r>
              </a:p>
              <a:p>
                <a:pPr marL="342900" indent="-342900">
                  <a:lnSpc>
                    <a:spcPct val="100000"/>
                  </a:lnSpc>
                  <a:buFont typeface="+mj-lt"/>
                  <a:buAutoNum type="arabicPeriod"/>
                </a:pPr>
                <a:r>
                  <a:rPr lang="en-US" altLang="zh-CN" dirty="0"/>
                  <a:t>       do for </a:t>
                </a:r>
                <a:r>
                  <a:rPr lang="en-US" altLang="zh-CN" dirty="0" err="1"/>
                  <a:t>i</a:t>
                </a:r>
                <a:r>
                  <a:rPr lang="en-US" altLang="zh-CN" dirty="0"/>
                  <a:t> ←1 to n</a:t>
                </a:r>
              </a:p>
              <a:p>
                <a:pPr marL="342900" indent="-342900">
                  <a:lnSpc>
                    <a:spcPct val="100000"/>
                  </a:lnSpc>
                  <a:buFont typeface="+mj-lt"/>
                  <a:buAutoNum type="arabicPeriod"/>
                </a:pPr>
                <a:r>
                  <a:rPr lang="en-US" altLang="zh-CN" dirty="0"/>
                  <a:t>            do for j ←1 to n</a:t>
                </a:r>
              </a:p>
              <a:p>
                <a:pPr marL="342900" indent="-342900">
                  <a:lnSpc>
                    <a:spcPct val="100000"/>
                  </a:lnSpc>
                  <a:buFont typeface="+mj-lt"/>
                  <a:buAutoNum type="arabicPeriod"/>
                </a:pPr>
                <a:r>
                  <a:rPr lang="en-US" altLang="zh-CN" dirty="0"/>
                  <a:t>                   if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𝑖𝑗</m:t>
                        </m:r>
                      </m:sub>
                      <m:sup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−1)</m:t>
                        </m:r>
                      </m:sup>
                    </m:sSubSup>
                    <m:r>
                      <a:rPr lang="en-US" altLang="zh-CN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sSubSup>
                      <m:sSubSupPr>
                        <m:ctrlP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𝑖𝑘</m:t>
                        </m:r>
                      </m:sub>
                      <m:sup>
                        <m:d>
                          <m:dPr>
                            <m:ctrlPr>
                              <a:rPr lang="en-US" altLang="zh-CN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−1</m:t>
                            </m:r>
                          </m:e>
                        </m:d>
                      </m:sup>
                    </m:sSubSup>
                    <m:r>
                      <a:rPr lang="en-US" altLang="zh-CN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sSubSup>
                      <m:sSubSupPr>
                        <m:ctrlP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𝑘𝑗</m:t>
                        </m:r>
                      </m:sub>
                      <m:sup>
                        <m:d>
                          <m:dPr>
                            <m:ctrlPr>
                              <a:rPr lang="en-US" altLang="zh-CN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−1</m:t>
                            </m:r>
                          </m:e>
                        </m:d>
                      </m:sup>
                    </m:sSubSup>
                  </m:oMath>
                </a14:m>
                <a:endParaRPr lang="en-US" altLang="zh-CN" dirty="0">
                  <a:ea typeface="Cambria Math" panose="02040503050406030204" pitchFamily="18" charset="0"/>
                </a:endParaRPr>
              </a:p>
              <a:p>
                <a:pPr marL="342900" indent="-342900">
                  <a:lnSpc>
                    <a:spcPct val="100000"/>
                  </a:lnSpc>
                  <a:buFont typeface="+mj-lt"/>
                  <a:buAutoNum type="arabicPeriod"/>
                </a:pPr>
                <a:r>
                  <a:rPr lang="en-US" altLang="zh-CN" dirty="0"/>
                  <a:t>                              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𝑖𝑗</m:t>
                        </m:r>
                      </m:sub>
                      <m:sup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bSup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𝑖𝑗</m:t>
                        </m:r>
                      </m:sub>
                      <m:sup>
                        <m:d>
                          <m:dPr>
                            <m:ctrlPr>
                              <a:rPr lang="en-US" altLang="zh-CN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−1</m:t>
                            </m:r>
                          </m:e>
                        </m:d>
                      </m:sup>
                    </m:sSubSup>
                  </m:oMath>
                </a14:m>
                <a:endParaRPr lang="en-US" altLang="zh-CN" dirty="0"/>
              </a:p>
              <a:p>
                <a:pPr marL="342900" indent="-342900">
                  <a:lnSpc>
                    <a:spcPct val="100000"/>
                  </a:lnSpc>
                  <a:buFont typeface="+mj-lt"/>
                  <a:buAutoNum type="arabicPeriod"/>
                </a:pPr>
                <a:r>
                  <a:rPr lang="en-US" altLang="zh-CN" dirty="0"/>
                  <a:t>                             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zh-CN" altLang="en-US" i="1">
                            <a:latin typeface="Cambria Math" panose="02040503050406030204" pitchFamily="18" charset="0"/>
                          </a:rPr>
                          <m:t>𝜋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𝑖𝑗</m:t>
                        </m:r>
                      </m:sub>
                      <m:sup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bSup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zh-CN" alt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𝑖𝑗</m:t>
                        </m:r>
                      </m:sub>
                      <m:sup>
                        <m:d>
                          <m:dPr>
                            <m:ctrlPr>
                              <a:rPr lang="en-US" altLang="zh-CN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−1</m:t>
                            </m:r>
                          </m:e>
                        </m:d>
                      </m:sup>
                    </m:sSubSup>
                  </m:oMath>
                </a14:m>
                <a:endParaRPr lang="en-US" altLang="zh-CN" dirty="0"/>
              </a:p>
              <a:p>
                <a:pPr marL="342900" indent="-342900">
                  <a:lnSpc>
                    <a:spcPct val="100000"/>
                  </a:lnSpc>
                  <a:buFont typeface="+mj-lt"/>
                  <a:buAutoNum type="arabicPeriod"/>
                </a:pPr>
                <a:r>
                  <a:rPr lang="en-US" altLang="zh-CN" dirty="0"/>
                  <a:t>                  </a:t>
                </a:r>
                <a:r>
                  <a:rPr lang="en-US" altLang="zh-CN" dirty="0" smtClean="0"/>
                  <a:t>else</a:t>
                </a:r>
              </a:p>
              <a:p>
                <a:pPr marL="457200" indent="-457200">
                  <a:lnSpc>
                    <a:spcPct val="100000"/>
                  </a:lnSpc>
                  <a:buFont typeface="+mj-lt"/>
                  <a:buAutoNum type="arabicPeriod"/>
                </a:pPr>
                <a:r>
                  <a:rPr lang="en-US" altLang="zh-CN" dirty="0" smtClean="0"/>
                  <a:t>  		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𝑖𝑗</m:t>
                        </m:r>
                      </m:sub>
                      <m:sup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bSup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𝑘</m:t>
                        </m:r>
                      </m:sub>
                      <m:sup>
                        <m:d>
                          <m:dPr>
                            <m:ctrlPr>
                              <a:rPr lang="en-US" altLang="zh-CN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−1</m:t>
                            </m:r>
                          </m:e>
                        </m:d>
                      </m:sup>
                    </m:sSubSup>
                    <m:sSubSup>
                      <m:sSubSupPr>
                        <m:ctrlP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𝑘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𝑗</m:t>
                        </m:r>
                      </m:sub>
                      <m:sup>
                        <m:d>
                          <m:dPr>
                            <m:ctrlPr>
                              <a:rPr lang="en-US" altLang="zh-CN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−1</m:t>
                            </m:r>
                          </m:e>
                        </m:d>
                      </m:sup>
                    </m:sSubSup>
                  </m:oMath>
                </a14:m>
                <a:endParaRPr lang="en-US" altLang="zh-CN" i="1" dirty="0"/>
              </a:p>
              <a:p>
                <a:pPr marL="342900" indent="-342900">
                  <a:lnSpc>
                    <a:spcPct val="100000"/>
                  </a:lnSpc>
                  <a:buAutoNum type="arabicPeriod" startAt="12"/>
                </a:pPr>
                <a:r>
                  <a:rPr lang="en-US" altLang="zh-CN" dirty="0"/>
                  <a:t>           </a:t>
                </a:r>
                <a:r>
                  <a:rPr lang="en-US" altLang="zh-CN" dirty="0" smtClean="0"/>
                  <a:t>	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zh-CN" altLang="en-US" i="1">
                            <a:latin typeface="Cambria Math" panose="02040503050406030204" pitchFamily="18" charset="0"/>
                          </a:rPr>
                          <m:t>𝜋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𝑖𝑗</m:t>
                        </m:r>
                      </m:sub>
                      <m:sup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bSup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zh-CN" alt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𝑖𝑗</m:t>
                        </m:r>
                      </m:sub>
                      <m:sup>
                        <m:d>
                          <m:dPr>
                            <m:ctrlPr>
                              <a:rPr lang="en-US" altLang="zh-CN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−1</m:t>
                            </m:r>
                          </m:e>
                        </m:d>
                      </m:sup>
                    </m:sSubSup>
                  </m:oMath>
                </a14:m>
                <a:endParaRPr lang="en-US" altLang="zh-CN" dirty="0"/>
              </a:p>
              <a:p>
                <a:pPr marL="342900" indent="-342900">
                  <a:lnSpc>
                    <a:spcPct val="100000"/>
                  </a:lnSpc>
                  <a:buAutoNum type="arabicPeriod" startAt="12"/>
                </a:pPr>
                <a:r>
                  <a:rPr lang="en-US" altLang="zh-CN" dirty="0"/>
                  <a:t>Return D</a:t>
                </a:r>
                <a:r>
                  <a:rPr lang="en-US" altLang="zh-CN" baseline="30000" dirty="0"/>
                  <a:t>(n)</a:t>
                </a:r>
                <a:r>
                  <a:rPr lang="en-US" altLang="zh-CN" dirty="0"/>
                  <a:t> ,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zh-CN" altLang="en-US" i="1">
                            <a:latin typeface="Cambria Math" panose="02040503050406030204" pitchFamily="18" charset="0"/>
                          </a:rPr>
                          <m:t>𝜋</m:t>
                        </m:r>
                      </m:e>
                      <m:sup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</m:oMath>
                </a14:m>
                <a:endParaRPr lang="en-US" altLang="zh-CN" dirty="0"/>
              </a:p>
              <a:p>
                <a:endParaRPr lang="zh-CN" altLang="en-US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内容占位符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55" t="-15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42962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096" y="199663"/>
            <a:ext cx="5328013" cy="679903"/>
          </a:xfrm>
        </p:spPr>
        <p:txBody>
          <a:bodyPr>
            <a:norm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Exercise </a:t>
            </a: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25.2-5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Solution</a:t>
            </a:r>
            <a:r>
              <a: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</a:p>
          <a:p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t="3303"/>
          <a:stretch/>
        </p:blipFill>
        <p:spPr>
          <a:xfrm>
            <a:off x="528897" y="2312968"/>
            <a:ext cx="8348254" cy="1688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380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096" y="199663"/>
            <a:ext cx="5328013" cy="679903"/>
          </a:xfrm>
        </p:spPr>
        <p:txBody>
          <a:bodyPr>
            <a:norm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Exercise </a:t>
            </a: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25.3-3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8021" y="1446801"/>
            <a:ext cx="7886700" cy="4914809"/>
          </a:xfrm>
        </p:spPr>
        <p:txBody>
          <a:bodyPr/>
          <a:lstStyle/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Solution</a:t>
            </a:r>
            <a:r>
              <a: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</a:p>
          <a:p>
            <a:endParaRPr lang="en-US" altLang="zh-CN" dirty="0" smtClean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8562" y="1914005"/>
            <a:ext cx="464820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679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096" y="199663"/>
            <a:ext cx="5328013" cy="679903"/>
          </a:xfrm>
        </p:spPr>
        <p:txBody>
          <a:bodyPr>
            <a:norm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Exercise </a:t>
            </a: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25.3-5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8021" y="1446801"/>
            <a:ext cx="7886700" cy="4914809"/>
          </a:xfrm>
        </p:spPr>
        <p:txBody>
          <a:bodyPr/>
          <a:lstStyle/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Solution</a:t>
            </a:r>
            <a:r>
              <a: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</a:p>
          <a:p>
            <a:endParaRPr lang="en-US" altLang="zh-CN" dirty="0" smtClean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205" y="1995228"/>
            <a:ext cx="7421007" cy="3299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847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096" y="199663"/>
            <a:ext cx="5328013" cy="679903"/>
          </a:xfrm>
        </p:spPr>
        <p:txBody>
          <a:bodyPr/>
          <a:lstStyle/>
          <a:p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31491153"/>
              </p:ext>
            </p:extLst>
          </p:nvPr>
        </p:nvGraphicFramePr>
        <p:xfrm>
          <a:off x="628650" y="1825625"/>
          <a:ext cx="78867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400995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096" y="199663"/>
            <a:ext cx="5328013" cy="679903"/>
          </a:xfrm>
        </p:spPr>
        <p:txBody>
          <a:bodyPr>
            <a:normAutofit/>
          </a:bodyPr>
          <a:lstStyle/>
          <a:p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Exercise 23.1-3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8021" y="1446801"/>
            <a:ext cx="7886700" cy="4914809"/>
          </a:xfrm>
        </p:spPr>
        <p:txBody>
          <a:bodyPr/>
          <a:lstStyle/>
          <a:p>
            <a:pPr marL="0" indent="0">
              <a:buNone/>
            </a:pPr>
            <a:endParaRPr lang="en-US" altLang="zh-CN" dirty="0" smtClean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t="8355"/>
          <a:stretch/>
        </p:blipFill>
        <p:spPr>
          <a:xfrm>
            <a:off x="498021" y="2136371"/>
            <a:ext cx="7852064" cy="3176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349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096" y="199663"/>
            <a:ext cx="5328013" cy="679903"/>
          </a:xfrm>
        </p:spPr>
        <p:txBody>
          <a:bodyPr>
            <a:norm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Exercise</a:t>
            </a:r>
            <a:r>
              <a:rPr lang="en-US" altLang="zh-CN" dirty="0"/>
              <a:t> 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23.1-4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498021" y="1446801"/>
                <a:ext cx="7886700" cy="4914809"/>
              </a:xfrm>
            </p:spPr>
            <p:txBody>
              <a:bodyPr/>
              <a:lstStyle/>
              <a:p>
                <a:r>
                  <a:rPr lang="en-US" altLang="zh-CN" dirty="0" smtClean="0"/>
                  <a:t>23.1-4.</a:t>
                </a:r>
                <a:r>
                  <a:rPr lang="zh-CN" altLang="en-US" dirty="0"/>
                  <a:t>给出一个连通图的例子，使得边集</a:t>
                </a:r>
                <a14:m>
                  <m:oMath xmlns:m="http://schemas.openxmlformats.org/officeDocument/2006/math">
                    <m:r>
                      <a:rPr lang="zh-CN" altLang="en-US" i="1" dirty="0" smtClean="0">
                        <a:latin typeface="Cambria Math" panose="02040503050406030204" pitchFamily="18" charset="0"/>
                      </a:rPr>
                      <m:t>{(</m:t>
                    </m:r>
                    <m:r>
                      <a:rPr lang="zh-CN" altLang="en-US" i="1" dirty="0" smtClean="0">
                        <a:latin typeface="Cambria Math" panose="02040503050406030204" pitchFamily="18" charset="0"/>
                      </a:rPr>
                      <m:t>𝑢</m:t>
                    </m:r>
                    <m:r>
                      <a:rPr lang="zh-CN" altLang="en-US" i="1" dirty="0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zh-CN" altLang="en-US" i="1" dirty="0" smtClean="0">
                        <a:latin typeface="Cambria Math" panose="02040503050406030204" pitchFamily="18" charset="0"/>
                      </a:rPr>
                      <m:t>𝑣</m:t>
                    </m:r>
                    <m:r>
                      <a:rPr lang="zh-CN" altLang="en-US" i="1" dirty="0" smtClean="0">
                        <a:latin typeface="Cambria Math" panose="02040503050406030204" pitchFamily="18" charset="0"/>
                      </a:rPr>
                      <m:t>):</m:t>
                    </m:r>
                    <m:r>
                      <a:rPr lang="zh-CN" altLang="en-US" i="1" dirty="0" smtClean="0">
                        <a:latin typeface="Cambria Math" panose="02040503050406030204" pitchFamily="18" charset="0"/>
                      </a:rPr>
                      <m:t>存在着一个割</m:t>
                    </m:r>
                    <m:r>
                      <a:rPr lang="zh-CN" altLang="en-US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zh-CN" altLang="en-US" i="1" dirty="0" smtClean="0">
                        <a:latin typeface="Cambria Math" panose="02040503050406030204" pitchFamily="18" charset="0"/>
                      </a:rPr>
                      <m:t>𝑆</m:t>
                    </m:r>
                    <m:r>
                      <a:rPr lang="zh-CN" altLang="en-US" i="1" dirty="0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zh-CN" altLang="en-US" i="1" dirty="0" smtClean="0">
                        <a:latin typeface="Cambria Math" panose="02040503050406030204" pitchFamily="18" charset="0"/>
                      </a:rPr>
                      <m:t>𝑉</m:t>
                    </m:r>
                    <m:r>
                      <a:rPr lang="zh-CN" altLang="en-US" i="1" dirty="0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zh-CN" altLang="en-US" i="1" dirty="0" smtClean="0">
                        <a:latin typeface="Cambria Math" panose="02040503050406030204" pitchFamily="18" charset="0"/>
                      </a:rPr>
                      <m:t>𝑆</m:t>
                    </m:r>
                    <m:r>
                      <a:rPr lang="zh-CN" altLang="en-US" i="1" dirty="0" smtClean="0">
                        <a:latin typeface="Cambria Math" panose="02040503050406030204" pitchFamily="18" charset="0"/>
                      </a:rPr>
                      <m:t>),</m:t>
                    </m:r>
                    <m:r>
                      <a:rPr lang="zh-CN" altLang="en-US" i="1" dirty="0" smtClean="0">
                        <a:latin typeface="Cambria Math" panose="02040503050406030204" pitchFamily="18" charset="0"/>
                      </a:rPr>
                      <m:t>使得</m:t>
                    </m:r>
                    <m:r>
                      <a:rPr lang="zh-CN" altLang="en-US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zh-CN" altLang="en-US" i="1" dirty="0" smtClean="0">
                        <a:latin typeface="Cambria Math" panose="02040503050406030204" pitchFamily="18" charset="0"/>
                      </a:rPr>
                      <m:t>𝑢</m:t>
                    </m:r>
                    <m:r>
                      <a:rPr lang="zh-CN" altLang="en-US" i="1" dirty="0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zh-CN" altLang="en-US" i="1" dirty="0" smtClean="0">
                        <a:latin typeface="Cambria Math" panose="02040503050406030204" pitchFamily="18" charset="0"/>
                      </a:rPr>
                      <m:t>𝑣</m:t>
                    </m:r>
                    <m:r>
                      <a:rPr lang="zh-CN" altLang="en-US" i="1" dirty="0" smtClean="0">
                        <a:latin typeface="Cambria Math" panose="02040503050406030204" pitchFamily="18" charset="0"/>
                      </a:rPr>
                      <m:t>)</m:t>
                    </m:r>
                    <m:r>
                      <a:rPr lang="zh-CN" altLang="en-US" i="1" dirty="0" smtClean="0">
                        <a:latin typeface="Cambria Math" panose="02040503050406030204" pitchFamily="18" charset="0"/>
                      </a:rPr>
                      <m:t>是一条通过</m:t>
                    </m:r>
                    <m:r>
                      <a:rPr lang="zh-CN" altLang="en-US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zh-CN" altLang="en-US" i="1" dirty="0" smtClean="0">
                        <a:latin typeface="Cambria Math" panose="02040503050406030204" pitchFamily="18" charset="0"/>
                      </a:rPr>
                      <m:t>𝑆</m:t>
                    </m:r>
                    <m:r>
                      <a:rPr lang="zh-CN" altLang="en-US" i="1" dirty="0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zh-CN" altLang="en-US" i="1" dirty="0" smtClean="0">
                        <a:latin typeface="Cambria Math" panose="02040503050406030204" pitchFamily="18" charset="0"/>
                      </a:rPr>
                      <m:t>𝑉</m:t>
                    </m:r>
                    <m:r>
                      <a:rPr lang="zh-CN" altLang="en-US" i="1" dirty="0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zh-CN" altLang="en-US" i="1" dirty="0" smtClean="0">
                        <a:latin typeface="Cambria Math" panose="02040503050406030204" pitchFamily="18" charset="0"/>
                      </a:rPr>
                      <m:t>𝑆</m:t>
                    </m:r>
                    <m:r>
                      <a:rPr lang="zh-CN" altLang="en-US" i="1" dirty="0" smtClean="0">
                        <a:latin typeface="Cambria Math" panose="02040503050406030204" pitchFamily="18" charset="0"/>
                      </a:rPr>
                      <m:t>)</m:t>
                    </m:r>
                    <m:r>
                      <a:rPr lang="zh-CN" altLang="en-US" i="1" dirty="0" smtClean="0">
                        <a:latin typeface="Cambria Math" panose="02040503050406030204" pitchFamily="18" charset="0"/>
                      </a:rPr>
                      <m:t>的轻边</m:t>
                    </m:r>
                    <m:r>
                      <a:rPr lang="zh-CN" altLang="en-US" i="1" dirty="0" smtClean="0">
                        <a:latin typeface="Cambria Math" panose="02040503050406030204" pitchFamily="18" charset="0"/>
                      </a:rPr>
                      <m:t>}</m:t>
                    </m:r>
                  </m:oMath>
                </a14:m>
                <a:r>
                  <a:rPr lang="zh-CN" altLang="en-US" dirty="0"/>
                  <a:t>不会形成一颗</a:t>
                </a:r>
                <a:r>
                  <a:rPr lang="zh-CN" altLang="en-US" dirty="0" smtClean="0"/>
                  <a:t>最小生成树</a:t>
                </a:r>
                <a:r>
                  <a:rPr lang="zh-CN" altLang="en-US" dirty="0"/>
                  <a:t>。</a:t>
                </a:r>
                <a:endParaRPr lang="en-US" altLang="zh-CN" dirty="0" smtClean="0"/>
              </a:p>
              <a:p>
                <a:r>
                  <a:rPr lang="zh-CN" altLang="en-US" dirty="0" smtClean="0"/>
                  <a:t>解：</a:t>
                </a:r>
                <a:endParaRPr lang="en-US" altLang="zh-CN" dirty="0"/>
              </a:p>
              <a:p>
                <a:pPr marL="342900" lvl="1" indent="0">
                  <a:buNone/>
                </a:pPr>
                <a:r>
                  <a:rPr lang="zh-CN" altLang="en-US" dirty="0" smtClean="0"/>
                  <a:t>每</a:t>
                </a:r>
                <a:r>
                  <a:rPr lang="zh-CN" altLang="en-US" dirty="0"/>
                  <a:t>条边都是一条轻边（对于任意一个割来说），但是该图不是一个</a:t>
                </a:r>
                <a:r>
                  <a:rPr lang="zh-CN" altLang="en-US" dirty="0" smtClean="0"/>
                  <a:t>MST。</a:t>
                </a:r>
                <a:endParaRPr lang="zh-CN" altLang="en-US" dirty="0"/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98021" y="1446801"/>
                <a:ext cx="7886700" cy="4914809"/>
              </a:xfrm>
              <a:blipFill rotWithShape="0">
                <a:blip r:embed="rId2"/>
                <a:stretch>
                  <a:fillRect l="-773" t="-18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4487046" y="4388326"/>
            <a:ext cx="288925" cy="287337"/>
          </a:xfrm>
          <a:prstGeom prst="ellipse">
            <a:avLst/>
          </a:prstGeom>
          <a:solidFill>
            <a:schemeClr val="accent1"/>
          </a:solidFill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3694884" y="5253513"/>
            <a:ext cx="288925" cy="287338"/>
          </a:xfrm>
          <a:prstGeom prst="ellipse">
            <a:avLst/>
          </a:prstGeom>
          <a:solidFill>
            <a:schemeClr val="accent1"/>
          </a:solidFill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" name="Oval 5"/>
          <p:cNvSpPr>
            <a:spLocks noChangeArrowheads="1"/>
          </p:cNvSpPr>
          <p:nvPr/>
        </p:nvSpPr>
        <p:spPr bwMode="auto">
          <a:xfrm>
            <a:off x="5350646" y="5253513"/>
            <a:ext cx="288925" cy="287338"/>
          </a:xfrm>
          <a:prstGeom prst="ellipse">
            <a:avLst/>
          </a:prstGeom>
          <a:solidFill>
            <a:schemeClr val="accent1"/>
          </a:solidFill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4055246" y="4675663"/>
            <a:ext cx="355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zh-CN" altLang="en-US"/>
              <a:t>1</a:t>
            </a: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5134746" y="4675663"/>
            <a:ext cx="355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zh-CN" altLang="en-US"/>
              <a:t>1</a:t>
            </a: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4487046" y="5396388"/>
            <a:ext cx="3556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zh-CN" altLang="en-US" dirty="0"/>
              <a:t>1</a:t>
            </a:r>
          </a:p>
        </p:txBody>
      </p:sp>
      <p:cxnSp>
        <p:nvCxnSpPr>
          <p:cNvPr id="14" name="直接连接符 13"/>
          <p:cNvCxnSpPr>
            <a:stCxn id="4" idx="3"/>
            <a:endCxn id="5" idx="7"/>
          </p:cNvCxnSpPr>
          <p:nvPr/>
        </p:nvCxnSpPr>
        <p:spPr>
          <a:xfrm flipH="1">
            <a:off x="3941497" y="4633583"/>
            <a:ext cx="587861" cy="6620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stCxn id="5" idx="6"/>
            <a:endCxn id="6" idx="2"/>
          </p:cNvCxnSpPr>
          <p:nvPr/>
        </p:nvCxnSpPr>
        <p:spPr>
          <a:xfrm>
            <a:off x="3983809" y="5397182"/>
            <a:ext cx="136683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4" idx="5"/>
            <a:endCxn id="6" idx="1"/>
          </p:cNvCxnSpPr>
          <p:nvPr/>
        </p:nvCxnSpPr>
        <p:spPr>
          <a:xfrm>
            <a:off x="4733659" y="4633583"/>
            <a:ext cx="659299" cy="6620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8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096" y="199663"/>
            <a:ext cx="5328013" cy="679903"/>
          </a:xfrm>
        </p:spPr>
        <p:txBody>
          <a:bodyPr>
            <a:norm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Exercise 23.2-5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8021" y="1446801"/>
            <a:ext cx="7886700" cy="4914809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 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t="10116"/>
          <a:stretch/>
        </p:blipFill>
        <p:spPr>
          <a:xfrm>
            <a:off x="232468" y="2269375"/>
            <a:ext cx="8417805" cy="3167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562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096" y="199663"/>
            <a:ext cx="5328013" cy="679903"/>
          </a:xfrm>
        </p:spPr>
        <p:txBody>
          <a:bodyPr>
            <a:norm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Exercise 23.2-8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8021" y="1446801"/>
            <a:ext cx="7886700" cy="4914809"/>
          </a:xfrm>
        </p:spPr>
        <p:txBody>
          <a:bodyPr/>
          <a:lstStyle/>
          <a:p>
            <a:endParaRPr lang="en-US" altLang="zh-CN" dirty="0" smtClean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509" y="1446801"/>
            <a:ext cx="8327724" cy="4779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311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096" y="199663"/>
            <a:ext cx="5328013" cy="679903"/>
          </a:xfrm>
        </p:spPr>
        <p:txBody>
          <a:bodyPr>
            <a:norm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Exercise 24.1-2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8021" y="1446801"/>
            <a:ext cx="7886700" cy="4914809"/>
          </a:xfrm>
        </p:spPr>
        <p:txBody>
          <a:bodyPr/>
          <a:lstStyle/>
          <a:p>
            <a:pPr marL="0" indent="0">
              <a:buNone/>
            </a:pP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Solution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034" y="1837499"/>
            <a:ext cx="8519558" cy="446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800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096" y="199663"/>
            <a:ext cx="5328013" cy="679903"/>
          </a:xfrm>
        </p:spPr>
        <p:txBody>
          <a:bodyPr>
            <a:norm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Exercise 24.1-3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8021" y="1446801"/>
            <a:ext cx="7886700" cy="4914809"/>
          </a:xfrm>
        </p:spPr>
        <p:txBody>
          <a:bodyPr/>
          <a:lstStyle/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Solution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dirty="0" smtClean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324" y="2099584"/>
            <a:ext cx="8147215" cy="2578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272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096" y="199663"/>
            <a:ext cx="5328013" cy="679903"/>
          </a:xfrm>
        </p:spPr>
        <p:txBody>
          <a:bodyPr>
            <a:norm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Exercise 24.1-3</a:t>
            </a:r>
            <a:r>
              <a: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con’t</a:t>
            </a:r>
            <a:r>
              <a: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8021" y="1446801"/>
            <a:ext cx="7886700" cy="4914809"/>
          </a:xfrm>
        </p:spPr>
        <p:txBody>
          <a:bodyPr/>
          <a:lstStyle/>
          <a:p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Solution</a:t>
            </a:r>
            <a:r>
              <a:rPr lang="zh-CN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endParaRPr lang="en-US" altLang="zh-CN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117" y="2017585"/>
            <a:ext cx="7974507" cy="3125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653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096" y="199663"/>
            <a:ext cx="5328013" cy="679903"/>
          </a:xfrm>
        </p:spPr>
        <p:txBody>
          <a:bodyPr>
            <a:norm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Exercise 24.2-2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498021" y="1446801"/>
                <a:ext cx="7886700" cy="4914809"/>
              </a:xfrm>
            </p:spPr>
            <p:txBody>
              <a:bodyPr/>
              <a:lstStyle/>
              <a:p>
                <a:r>
                  <a:rPr lang="zh-CN" altLang="en-US" dirty="0" smtClean="0"/>
                  <a:t>解：</a:t>
                </a:r>
                <a:endParaRPr lang="en-US" altLang="zh-CN" dirty="0" smtClean="0"/>
              </a:p>
              <a:p>
                <a:pPr marL="342900" lvl="1" indent="0">
                  <a:buNone/>
                </a:pPr>
                <a:r>
                  <a:rPr lang="zh-CN" altLang="en-US" dirty="0" smtClean="0"/>
                  <a:t>在</a:t>
                </a:r>
                <a:r>
                  <a:rPr lang="en-US" altLang="zh-CN" dirty="0" smtClean="0"/>
                  <a:t>DAG</a:t>
                </a:r>
                <a:r>
                  <a:rPr lang="zh-CN" altLang="en-US" dirty="0" smtClean="0"/>
                  <a:t>中，每个最短路径的长度都不大于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|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𝑉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|−1</m:t>
                    </m:r>
                  </m:oMath>
                </a14:m>
                <a:r>
                  <a:rPr lang="zh-CN" altLang="en-US" dirty="0" smtClean="0"/>
                  <a:t>，所以最后一次迭代对最终的结果没有影响。</a:t>
                </a:r>
                <a:endParaRPr lang="en-US" altLang="zh-CN" dirty="0" smtClean="0"/>
              </a:p>
              <a:p>
                <a:pPr marL="342900" lvl="1" indent="0">
                  <a:buNone/>
                </a:pPr>
                <a:r>
                  <a:rPr lang="zh-CN" altLang="en-US" dirty="0" smtClean="0"/>
                  <a:t>因此，修改完的算法仍然正确。</a:t>
                </a:r>
                <a:endParaRPr lang="en-US" altLang="zh-CN" dirty="0" smtClean="0"/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98021" y="1446801"/>
                <a:ext cx="7886700" cy="4914809"/>
              </a:xfrm>
              <a:blipFill rotWithShape="0">
                <a:blip r:embed="rId2"/>
                <a:stretch>
                  <a:fillRect l="-773" t="-18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08037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1044</TotalTime>
  <Words>245</Words>
  <Application>Microsoft Office PowerPoint</Application>
  <PresentationFormat>全屏显示(4:3)</PresentationFormat>
  <Paragraphs>61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宋体</vt:lpstr>
      <vt:lpstr>Arial</vt:lpstr>
      <vt:lpstr>Calibri</vt:lpstr>
      <vt:lpstr>Calibri Light</vt:lpstr>
      <vt:lpstr>Cambria Math</vt:lpstr>
      <vt:lpstr>Times New Roman</vt:lpstr>
      <vt:lpstr>Office 主题</vt:lpstr>
      <vt:lpstr>习题课</vt:lpstr>
      <vt:lpstr>Exercise 23.1-3</vt:lpstr>
      <vt:lpstr>Exercise 23.1-4</vt:lpstr>
      <vt:lpstr>Exercise 23.2-5</vt:lpstr>
      <vt:lpstr>Exercise 23.2-8</vt:lpstr>
      <vt:lpstr>Exercise 24.1-2</vt:lpstr>
      <vt:lpstr>Exercise 24.1-3</vt:lpstr>
      <vt:lpstr>Exercise 24.1-3（con’t）</vt:lpstr>
      <vt:lpstr>Exercise 24.2-2</vt:lpstr>
      <vt:lpstr>Exercise 24.3-3</vt:lpstr>
      <vt:lpstr>Exercise 24.3-5</vt:lpstr>
      <vt:lpstr>Exercise 25.2-3</vt:lpstr>
      <vt:lpstr>Exercise 25.2-3（con’t）</vt:lpstr>
      <vt:lpstr>Exercise 25.2-5</vt:lpstr>
      <vt:lpstr>Exercise 25.3-3</vt:lpstr>
      <vt:lpstr>Exercise 25.3-5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LXC交流</dc:title>
  <dc:creator>jjsu</dc:creator>
  <cp:lastModifiedBy>somnus Su</cp:lastModifiedBy>
  <cp:revision>94</cp:revision>
  <dcterms:created xsi:type="dcterms:W3CDTF">2015-04-10T10:31:54Z</dcterms:created>
  <dcterms:modified xsi:type="dcterms:W3CDTF">2015-12-15T13:16:59Z</dcterms:modified>
</cp:coreProperties>
</file>