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3707" r:id="rId2"/>
    <p:sldMasterId id="2147483719" r:id="rId3"/>
  </p:sldMasterIdLst>
  <p:sldIdLst>
    <p:sldId id="256" r:id="rId4"/>
    <p:sldId id="257" r:id="rId5"/>
    <p:sldId id="258" r:id="rId6"/>
    <p:sldId id="263" r:id="rId7"/>
    <p:sldId id="259" r:id="rId8"/>
    <p:sldId id="260" r:id="rId9"/>
    <p:sldId id="261" r:id="rId10"/>
    <p:sldId id="262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98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903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229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31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8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076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500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015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8625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7449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223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421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1035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935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1219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5229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3059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6404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8954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7443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0134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43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1399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8271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8085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527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011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75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133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93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29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933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977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96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86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80C1D4E-70A7-47E8-964F-7F12F342B75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A8BBB-791B-47A7-B5F7-FBFD401B5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79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算法基础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10</a:t>
            </a:r>
            <a:r>
              <a:rPr lang="zh-CN" altLang="en-US" dirty="0" smtClean="0"/>
              <a:t>次作业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19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altLang="zh-CN" sz="2000" dirty="0" smtClean="0"/>
                  <a:t>30.1-2</a:t>
                </a:r>
                <a:r>
                  <a:rPr lang="zh-CN" altLang="en-US" sz="2000" dirty="0" smtClean="0"/>
                  <a:t>、求一个次数界为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 smtClean="0"/>
                  <a:t>的多项式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>
                        <a:latin typeface="Cambria Math" panose="02040503050406030204" pitchFamily="18" charset="0"/>
                      </a:rPr>
                      <m:t>A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zh-CN" altLang="en-US" sz="2000" i="1">
                        <a:latin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sz="2000" dirty="0" smtClean="0"/>
                  <a:t>在某一已知点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zh-CN" altLang="en-US" sz="2000" i="1">
                        <a:latin typeface="Cambria Math" panose="02040503050406030204" pitchFamily="18" charset="0"/>
                      </a:rPr>
                      <m:t>的</m:t>
                    </m:r>
                  </m:oMath>
                </a14:m>
                <a:r>
                  <a:rPr lang="zh-CN" altLang="en-US" sz="2000" dirty="0" smtClean="0"/>
                  <a:t>值也可以用下列方法获得：把多项式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smtClean="0">
                        <a:latin typeface="Cambria Math" panose="02040503050406030204" pitchFamily="18" charset="0"/>
                      </a:rPr>
                      <m:t>A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zh-CN" altLang="en-US" sz="2000" dirty="0" smtClean="0"/>
                  <a:t>除以多项式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en-US" sz="2000" dirty="0" smtClean="0"/>
                  <a:t>，得到一个次数界为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altLang="zh-CN" sz="2000" dirty="0" smtClean="0"/>
                  <a:t>1</a:t>
                </a:r>
                <a:r>
                  <a:rPr lang="zh-CN" altLang="en-US" sz="2000" dirty="0" smtClean="0"/>
                  <a:t>的商多项式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𝑞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zh-CN" altLang="en-US" sz="2000" i="1">
                        <a:latin typeface="Cambria Math" panose="02040503050406030204" pitchFamily="18" charset="0"/>
                      </a:rPr>
                      <m:t>和</m:t>
                    </m:r>
                  </m:oMath>
                </a14:m>
                <a:r>
                  <a:rPr lang="zh-CN" altLang="en-US" sz="2000" dirty="0" smtClean="0"/>
                  <a:t>余项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zh-CN" altLang="en-US" sz="2000" i="1">
                        <a:latin typeface="Cambria Math" panose="02040503050406030204" pitchFamily="18" charset="0"/>
                      </a:rPr>
                      <m:t>。</m:t>
                    </m:r>
                  </m:oMath>
                </a14:m>
                <a:r>
                  <a:rPr lang="zh-CN" altLang="en-US" sz="2000" dirty="0" smtClean="0"/>
                  <a:t>并满足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000" smtClean="0">
                          <a:latin typeface="Cambria Math" panose="02040503050406030204" pitchFamily="18" charset="0"/>
                        </a:rPr>
                        <m:t>A</m:t>
                      </m:r>
                      <m:d>
                        <m:dPr>
                          <m:ctrlP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𝑞</m:t>
                      </m:r>
                      <m:d>
                        <m:dPr>
                          <m:ctrlP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d>
                        <m:dPr>
                          <m:ctrlP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CN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显然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smtClean="0">
                        <a:latin typeface="Cambria Math" panose="02040503050406030204" pitchFamily="18" charset="0"/>
                      </a:rPr>
                      <m:t>A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zh-CN" sz="2000" dirty="0" smtClean="0"/>
                  <a:t>r</a:t>
                </a:r>
                <a:r>
                  <a:rPr lang="zh-CN" altLang="en-US" sz="2000" dirty="0" smtClean="0"/>
                  <a:t>。试说明如何根据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和</a:t>
                </a:r>
                <a:r>
                  <a:rPr lang="en-US" altLang="zh-CN" sz="2000" dirty="0" smtClean="0"/>
                  <a:t>A</a:t>
                </a:r>
                <a:r>
                  <a:rPr lang="zh-CN" altLang="en-US" sz="2000" dirty="0" smtClean="0"/>
                  <a:t>的系数，在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CN" sz="2000" i="1" smtClean="0">
                        <a:latin typeface="Cambria Math" panose="02040503050406030204" pitchFamily="18" charset="0"/>
                      </a:rPr>
                      <m:t>Θ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zh-CN" altLang="en-US" sz="2000" i="1">
                        <a:latin typeface="Cambria Math" panose="02040503050406030204" pitchFamily="18" charset="0"/>
                      </a:rPr>
                      <m:t>的</m:t>
                    </m:r>
                  </m:oMath>
                </a14:m>
                <a:r>
                  <a:rPr lang="zh-CN" altLang="en-US" sz="2000" dirty="0" smtClean="0"/>
                  <a:t>时间内计算出余项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zh-CN" altLang="en-US" sz="2000" dirty="0" smtClean="0"/>
                  <a:t>及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𝑞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zh-CN" altLang="en-US" sz="2000" dirty="0" smtClean="0"/>
                  <a:t>中的系数。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答：设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>
                        <a:latin typeface="Cambria Math" panose="02040503050406030204" pitchFamily="18" charset="0"/>
                      </a:rPr>
                      <m:t>A</m:t>
                    </m:r>
                    <m:d>
                      <m:d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zh-CN" altLang="en-US" sz="2000" i="1" smtClean="0">
                        <a:latin typeface="Cambria Math" panose="02040503050406030204" pitchFamily="18" charset="0"/>
                      </a:rPr>
                      <m:t>和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𝑞</m:t>
                    </m:r>
                    <m:d>
                      <m:d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zh-CN" altLang="en-US" sz="2000" dirty="0" smtClean="0"/>
                  <a:t>分别为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zh-CN" alt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p>
                      </m:e>
                    </m:nary>
                  </m:oMath>
                </a14:m>
                <a:r>
                  <a:rPr lang="zh-CN" altLang="en-US" sz="2000" dirty="0" smtClean="0"/>
                  <a:t>和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zh-CN" alt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p>
                      </m:e>
                    </m:nary>
                  </m:oMath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因为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>
                        <a:latin typeface="Cambria Math" panose="02040503050406030204" pitchFamily="18" charset="0"/>
                      </a:rPr>
                      <m:t>A</m:t>
                    </m:r>
                    <m:d>
                      <m:d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CN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𝑞</m:t>
                    </m:r>
                    <m:d>
                      <m:d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d>
                      <m:d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US" altLang="zh-CN" sz="2000" dirty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所以</a:t>
                </a:r>
                <a:endParaRPr lang="en-US" altLang="zh-CN" sz="200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zh-CN" altLang="en-US" sz="20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altLang="zh-CN" sz="20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altLang="zh-CN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p>
                          </m:sSup>
                        </m:e>
                      </m:nary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nary>
                        <m:naryPr>
                          <m:chr m:val="∑"/>
                          <m:ctrlPr>
                            <a:rPr lang="zh-CN" altLang="en-US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altLang="zh-CN" sz="200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>
                    <a:latin typeface="Cambria Math" panose="02040503050406030204" pitchFamily="18" charset="0"/>
                  </a:rPr>
                  <a:t>比较同类项的系数</a:t>
                </a:r>
                <a:r>
                  <a:rPr lang="zh-CN" altLang="en-US" sz="2000" dirty="0">
                    <a:latin typeface="Cambria Math" panose="02040503050406030204" pitchFamily="18" charset="0"/>
                  </a:rPr>
                  <a:t>：</a:t>
                </a:r>
                <a:endParaRPr lang="en-US" altLang="zh-CN" sz="200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altLang="zh-CN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CN" sz="20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altLang="zh-CN" sz="2000" dirty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所以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  <m:r>
                        <a:rPr lang="en-US" altLang="zh-CN" sz="200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altLang="zh-CN" sz="20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−2</m:t>
                          </m:r>
                        </m:sub>
                      </m:sSub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</m:oMath>
                  </m:oMathPara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 smtClean="0"/>
                  <a:t>…</a:t>
                </a:r>
                <a:endParaRPr lang="en-US" altLang="zh-CN" sz="2000" dirty="0"/>
              </a:p>
              <a:p>
                <a:pPr marL="0" indent="0">
                  <a:buNone/>
                </a:pPr>
                <a:endParaRPr lang="en-US" altLang="zh-CN" sz="2000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  <a:blipFill rotWithShape="0">
                <a:blip r:embed="rId2"/>
                <a:stretch>
                  <a:fillRect l="-580" t="-1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382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2000" dirty="0" smtClean="0"/>
                  <a:t>30.1-4 </a:t>
                </a:r>
                <a:r>
                  <a:rPr lang="zh-CN" altLang="en-US" sz="2000" dirty="0" smtClean="0"/>
                  <a:t>证明：为了唯一确定一个次数界为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zh-CN" altLang="en-US" sz="2000" i="1">
                        <a:latin typeface="Cambria Math" panose="02040503050406030204" pitchFamily="18" charset="0"/>
                      </a:rPr>
                      <m:t>的</m:t>
                    </m:r>
                  </m:oMath>
                </a14:m>
                <a:r>
                  <a:rPr lang="zh-CN" altLang="en-US" sz="2000" dirty="0" smtClean="0"/>
                  <a:t>多项式，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 smtClean="0"/>
                  <a:t>个互不相同的点值对视必须的，也就是说，如果无法给定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 smtClean="0"/>
                  <a:t>个点值对，他们就无法唯一确定一个次数界为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 smtClean="0"/>
                  <a:t>的多项式。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（提示：利用定理</a:t>
                </a:r>
                <a:r>
                  <a:rPr lang="en-US" altLang="zh-CN" sz="2000" dirty="0" smtClean="0"/>
                  <a:t>30.1 </a:t>
                </a:r>
                <a:r>
                  <a:rPr lang="zh-CN" altLang="en-US" sz="2000" dirty="0" smtClean="0"/>
                  <a:t>加入一个任意选择的点值对的到一个有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zh-CN" altLang="en-US" sz="2000" dirty="0" smtClean="0"/>
                  <a:t>个点值对的集合，你对这个结合有什么看法？）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证明：可以利用线性代数的相关知识。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𝑋𝑎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有唯一解的充分必要条件是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𝑟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𝑋𝑎</m:t>
                        </m:r>
                      </m:e>
                    </m:d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𝑟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𝑋𝑎</m:t>
                        </m:r>
                      </m:e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如果点值对小于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zh-CN" altLang="en-US" sz="2000" i="1" smtClean="0">
                        <a:latin typeface="Cambria Math" panose="02040503050406030204" pitchFamily="18" charset="0"/>
                      </a:rPr>
                      <m:t>对</m:t>
                    </m:r>
                  </m:oMath>
                </a14:m>
                <a:r>
                  <a:rPr lang="zh-CN" altLang="en-US" sz="2000" dirty="0" smtClean="0"/>
                  <a:t>，</a:t>
                </a:r>
                <a:r>
                  <a:rPr lang="en-US" altLang="zh-CN" sz="2000" dirty="0" smtClean="0"/>
                  <a:t> </a:t>
                </a:r>
                <a:r>
                  <a:rPr lang="zh-CN" altLang="en-US" sz="2000" dirty="0" smtClean="0"/>
                  <a:t>则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𝑟</m:t>
                    </m:r>
                    <m:d>
                      <m:d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𝑋𝑎</m:t>
                        </m:r>
                      </m:e>
                    </m:d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𝑟</m:t>
                    </m:r>
                    <m:d>
                      <m:d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𝑋𝑎</m:t>
                        </m:r>
                      </m:e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altLang="zh-CN" sz="2000" b="0" i="0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𝑟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d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altLang="zh-CN" sz="2000" b="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方程式有无穷多解。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endParaRPr lang="en-US" altLang="zh-CN" sz="2000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  <a:blipFill rotWithShape="0">
                <a:blip r:embed="rId2"/>
                <a:stretch>
                  <a:fillRect l="-638" t="-1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341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2000" dirty="0" smtClean="0"/>
                  <a:t>30.2-1 </a:t>
                </a:r>
                <a:r>
                  <a:rPr lang="zh-CN" altLang="en-US" sz="2000" dirty="0" smtClean="0"/>
                  <a:t>证明推理</a:t>
                </a:r>
                <a:r>
                  <a:rPr lang="en-US" altLang="zh-CN" sz="2000" dirty="0" smtClean="0"/>
                  <a:t>30.4</a:t>
                </a:r>
              </a:p>
              <a:p>
                <a:r>
                  <a:rPr lang="zh-CN" altLang="en-US" sz="2000" dirty="0" smtClean="0"/>
                  <a:t>对于仍以偶数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zh-CN" altLang="en-US" sz="2000" dirty="0" smtClean="0"/>
                  <a:t>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  <m:sup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/2</m:t>
                        </m:r>
                      </m:sup>
                    </m:sSubSup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altLang="zh-CN" sz="2000" dirty="0" smtClean="0"/>
              </a:p>
              <a:p>
                <a:r>
                  <a:rPr lang="zh-CN" altLang="en-US" sz="2000" dirty="0" smtClean="0"/>
                  <a:t>证明：因为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000" i="1">
                            <a:latin typeface="Cambria Math" panose="02040503050406030204" pitchFamily="18" charset="0"/>
                          </a:rPr>
                          <m:t>π</m:t>
                        </m:r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200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zh-CN" sz="2000" b="0" dirty="0" smtClean="0"/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  <m: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/2</m:t>
                        </m:r>
                      </m:sup>
                    </m:sSubSup>
                    <m:r>
                      <a:rPr lang="en-US" altLang="zh-CN" sz="20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d>
                          <m:dPr>
                            <m:begChr m:val="（"/>
                            <m:endChr m:val="）"/>
                            <m:ctrlPr>
                              <a:rPr lang="zh-CN" altLang="en-US" sz="20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  <m:t>π</m:t>
                                </m:r>
                                <m: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num>
                              <m:den>
                                <m: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d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/2</m:t>
                        </m:r>
                      </m:sup>
                    </m:sSup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zh-CN" sz="2000" i="1">
                            <a:latin typeface="Cambria Math" panose="02040503050406030204" pitchFamily="18" charset="0"/>
                          </a:rPr>
                          <m:t>π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</m:oMath>
                </a14:m>
                <a:r>
                  <a:rPr lang="en-US" altLang="zh-CN" sz="2000" dirty="0" smtClean="0"/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00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m:rPr>
                            <m:sty m:val="p"/>
                          </m:rPr>
                          <a:rPr lang="en-US" altLang="zh-CN" sz="2000" i="1">
                            <a:latin typeface="Cambria Math" panose="02040503050406030204" pitchFamily="18" charset="0"/>
                          </a:rPr>
                          <m:t>π</m:t>
                        </m:r>
                      </m:e>
                    </m:func>
                    <m:r>
                      <a:rPr lang="en-US" altLang="zh-CN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𝑖</m:t>
                    </m:r>
                    <m:func>
                      <m:func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0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m:rPr>
                            <m:sty m:val="p"/>
                          </m:rPr>
                          <a:rPr lang="en-US" altLang="zh-CN" sz="2000" i="1">
                            <a:latin typeface="Cambria Math" panose="02040503050406030204" pitchFamily="18" charset="0"/>
                          </a:rPr>
                          <m:t>π</m:t>
                        </m:r>
                      </m:e>
                    </m:func>
                  </m:oMath>
                </a14:m>
                <a:r>
                  <a:rPr lang="en-US" altLang="zh-CN" sz="2000" dirty="0" smtClean="0"/>
                  <a:t>=-1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dirty="0" smtClean="0"/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000" i="1">
                            <a:latin typeface="Cambria Math" panose="02040503050406030204" pitchFamily="18" charset="0"/>
                          </a:rPr>
                          <m:t>π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/2</m:t>
                        </m:r>
                      </m:sup>
                    </m:sSup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zh-CN" sz="2000" i="1">
                            <a:latin typeface="Cambria Math" panose="02040503050406030204" pitchFamily="18" charset="0"/>
                          </a:rPr>
                          <m:t>π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</m:oMath>
                </a14:m>
                <a:r>
                  <a:rPr lang="en-US" altLang="zh-CN" sz="2000" dirty="0" smtClean="0"/>
                  <a:t>=-1</a:t>
                </a:r>
              </a:p>
              <a:p>
                <a:r>
                  <a:rPr lang="zh-CN" altLang="en-US" sz="2000" dirty="0"/>
                  <a:t>所以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  <m: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/2</m:t>
                        </m:r>
                      </m:sup>
                    </m:sSubSup>
                    <m:r>
                      <a:rPr lang="en-US" altLang="zh-CN" sz="2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altLang="zh-CN" sz="2000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  <a:blipFill rotWithShape="0">
                <a:blip r:embed="rId2"/>
                <a:stretch>
                  <a:fillRect l="-522" t="-1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253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2000" dirty="0" smtClean="0"/>
                  <a:t>16.2-4 Midas</a:t>
                </a:r>
                <a:r>
                  <a:rPr lang="zh-CN" altLang="en-US" sz="2000" dirty="0" smtClean="0"/>
                  <a:t>教授从</a:t>
                </a:r>
                <a:r>
                  <a:rPr lang="en-US" altLang="zh-CN" sz="2000" dirty="0" smtClean="0"/>
                  <a:t>Newark</a:t>
                </a:r>
                <a:r>
                  <a:rPr lang="zh-CN" altLang="en-US" sz="2000" dirty="0" smtClean="0"/>
                  <a:t>开一辆车沿着</a:t>
                </a:r>
                <a:r>
                  <a:rPr lang="en-US" altLang="zh-CN" sz="2000" dirty="0" smtClean="0"/>
                  <a:t>80</a:t>
                </a:r>
                <a:r>
                  <a:rPr lang="zh-CN" altLang="en-US" sz="2000" dirty="0" smtClean="0"/>
                  <a:t>号洲际公路到</a:t>
                </a:r>
                <a:r>
                  <a:rPr lang="en-US" altLang="zh-CN" sz="2000" dirty="0" smtClean="0"/>
                  <a:t>Reno</a:t>
                </a:r>
                <a:r>
                  <a:rPr lang="zh-CN" altLang="en-US" sz="2000" dirty="0" smtClean="0"/>
                  <a:t>。他的车子的油箱在满的时候最多可以存放跑</a:t>
                </a:r>
                <a:r>
                  <a:rPr lang="en-US" altLang="zh-CN" sz="2000" dirty="0" smtClean="0"/>
                  <a:t>n</a:t>
                </a:r>
                <a:r>
                  <a:rPr lang="zh-CN" altLang="en-US" sz="2000" dirty="0" smtClean="0"/>
                  <a:t>英里的汽油，并且他在地图上标出了在他路途中加油站之间的距离，教授希望在路途中尽量地少加油。请给出一个高效的方案，来帮助教授解决哪一处加油站该停下来，证明你的策略能够得到最优解。</a:t>
                </a:r>
                <a:endParaRPr lang="en-US" altLang="zh-CN" sz="2000" dirty="0" smtClean="0"/>
              </a:p>
              <a:p>
                <a:r>
                  <a:rPr lang="zh-CN" altLang="en-US" sz="2000" dirty="0" smtClean="0"/>
                  <a:t>答：贪心策略，汽车启动前，计算好满油箱的油最远可以跑到那个加油站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000" dirty="0" smtClean="0"/>
                  <a:t>，而无法到达下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/>
                  <a:t> </a:t>
                </a:r>
                <a:r>
                  <a:rPr lang="en-US" altLang="zh-CN" sz="2000" dirty="0" smtClean="0"/>
                  <a:t>              </a:t>
                </a:r>
                <a:r>
                  <a:rPr lang="zh-CN" altLang="en-US" sz="2000" dirty="0" smtClean="0"/>
                  <a:t>一加油站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+1 </m:t>
                    </m:r>
                  </m:oMath>
                </a14:m>
                <a:r>
                  <a:rPr lang="zh-CN" altLang="en-US" sz="2000" dirty="0" smtClean="0"/>
                  <a:t>，则在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000" dirty="0" smtClean="0"/>
                  <a:t>处停车</a:t>
                </a:r>
                <a:r>
                  <a:rPr lang="zh-CN" altLang="en-US" sz="2000" dirty="0"/>
                  <a:t>并</a:t>
                </a:r>
                <a:r>
                  <a:rPr lang="zh-CN" altLang="en-US" sz="2000" dirty="0" smtClean="0"/>
                  <a:t>加满油，并重新计算下一个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zh-CN" altLang="en-US" sz="2000" dirty="0" smtClean="0"/>
                  <a:t>。</a:t>
                </a:r>
                <a:endParaRPr lang="en-US" altLang="zh-CN" sz="2000" dirty="0" smtClean="0"/>
              </a:p>
              <a:p>
                <a:r>
                  <a:rPr lang="zh-CN" altLang="en-US" sz="2000" dirty="0" smtClean="0"/>
                  <a:t>证明：因为从车启动到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000" dirty="0" smtClean="0"/>
                  <a:t>只加了一次油，满足最有子结构，所以局部最优必定全局最优。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/>
                  <a:t> </a:t>
                </a:r>
                <a:r>
                  <a:rPr lang="en-US" altLang="zh-CN" sz="2000" dirty="0" smtClean="0"/>
                  <a:t>               </a:t>
                </a:r>
                <a:r>
                  <a:rPr lang="zh-CN" altLang="en-US" sz="2000" dirty="0" smtClean="0"/>
                  <a:t>用该方法能够得到一个全局最优的解。</a:t>
                </a:r>
                <a:endParaRPr lang="en-US" altLang="zh-CN" sz="2000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  <a:blipFill rotWithShape="0">
                <a:blip r:embed="rId2"/>
                <a:stretch>
                  <a:fillRect l="-522" t="-1257" r="-2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444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2000" dirty="0" smtClean="0"/>
                  <a:t>16.2-5 </a:t>
                </a:r>
                <a:r>
                  <a:rPr lang="zh-CN" altLang="en-US" sz="2000" dirty="0" smtClean="0"/>
                  <a:t>请给出一个有效的算法，使之对给定的实数轴上的点集</a:t>
                </a:r>
                <a:r>
                  <a:rPr lang="en-US" altLang="zh-CN" sz="2000" dirty="0" smtClean="0"/>
                  <a:t>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，</a:t>
                </a:r>
                <a:r>
                  <a:rPr lang="en-US" altLang="zh-CN" sz="2000" dirty="0" smtClean="0"/>
                  <a:t>…</a:t>
                </a:r>
                <a:r>
                  <a:rPr lang="zh-CN" altLang="en-US" sz="2000" dirty="0" smtClean="0"/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2000" dirty="0" smtClean="0"/>
                  <a:t>}</a:t>
                </a:r>
                <a:r>
                  <a:rPr lang="zh-CN" altLang="en-US" sz="2000" dirty="0" smtClean="0"/>
                  <a:t>能确定包含所有给定点的单位闭区间集合。证明给出的算法的正确性。</a:t>
                </a:r>
                <a:endParaRPr lang="en-US" altLang="zh-CN" sz="2000" dirty="0" smtClean="0"/>
              </a:p>
              <a:p>
                <a:r>
                  <a:rPr lang="zh-CN" altLang="en-US" sz="2000" dirty="0" smtClean="0"/>
                  <a:t>答：假设所求区间起始时为，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 smtClean="0"/>
                  <a:t>     [L ,R]        </a:t>
                </a:r>
                <a:r>
                  <a:rPr lang="zh-CN" altLang="en-US" sz="2000" dirty="0" smtClean="0"/>
                  <a:t>其中</a:t>
                </a:r>
                <a:r>
                  <a:rPr lang="en-US" altLang="zh-CN" sz="2000" dirty="0" smtClean="0"/>
                  <a:t> L=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000" dirty="0" smtClean="0"/>
                  <a:t>, R=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；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然后，依次扫描集合中的元素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；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/>
                  <a:t> </a:t>
                </a:r>
                <a:r>
                  <a:rPr lang="en-US" altLang="zh-CN" sz="2000" dirty="0" smtClean="0"/>
                  <a:t>   </a:t>
                </a:r>
                <a:r>
                  <a:rPr lang="zh-CN" altLang="en-US" sz="2000" dirty="0" smtClean="0"/>
                  <a:t>如果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2000" dirty="0" smtClean="0"/>
                  <a:t>&lt;L</a:t>
                </a:r>
                <a:r>
                  <a:rPr lang="zh-CN" altLang="en-US" sz="2000" dirty="0" smtClean="0"/>
                  <a:t>，则</a:t>
                </a:r>
                <a:r>
                  <a:rPr lang="en-US" altLang="zh-CN" sz="2000" dirty="0" smtClean="0"/>
                  <a:t>L=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zh-CN" altLang="en-US" sz="2000" i="1">
                        <a:latin typeface="Cambria Math" panose="02040503050406030204" pitchFamily="18" charset="0"/>
                      </a:rPr>
                      <m:t>；</m:t>
                    </m:r>
                  </m:oMath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/>
                  <a:t> </a:t>
                </a:r>
                <a:r>
                  <a:rPr lang="en-US" altLang="zh-CN" sz="2000" dirty="0" smtClean="0"/>
                  <a:t>   </a:t>
                </a:r>
                <a:r>
                  <a:rPr lang="zh-CN" altLang="en-US" sz="2000" dirty="0" smtClean="0"/>
                  <a:t>如果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2000" dirty="0" smtClean="0"/>
                  <a:t>&gt;R</a:t>
                </a:r>
                <a:r>
                  <a:rPr lang="zh-CN" altLang="en-US" sz="2000" dirty="0" smtClean="0"/>
                  <a:t>则</a:t>
                </a:r>
                <a:r>
                  <a:rPr lang="en-US" altLang="zh-CN" sz="2000" dirty="0" smtClean="0"/>
                  <a:t>R=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；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等集合中的元素扫描完了之后</a:t>
                </a:r>
                <a:r>
                  <a:rPr lang="en-US" altLang="zh-CN" sz="2000" dirty="0" smtClean="0"/>
                  <a:t>[L,R]</a:t>
                </a:r>
                <a:r>
                  <a:rPr lang="zh-CN" altLang="en-US" sz="2000" dirty="0" smtClean="0"/>
                  <a:t>即为所求的最小闭区间集合。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endParaRPr lang="en-US" altLang="zh-CN" sz="2000" dirty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反证法：假设该方法解锁之后，会有元素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zh-CN" altLang="en-US" sz="2000" i="1">
                        <a:latin typeface="Cambria Math" panose="02040503050406030204" pitchFamily="18" charset="0"/>
                      </a:rPr>
                      <m:t>不</m:t>
                    </m:r>
                  </m:oMath>
                </a14:m>
                <a:r>
                  <a:rPr lang="zh-CN" altLang="en-US" sz="2000" dirty="0" smtClean="0"/>
                  <a:t>包含在</a:t>
                </a:r>
                <a:r>
                  <a:rPr lang="en-US" altLang="zh-CN" sz="2000" dirty="0" smtClean="0"/>
                  <a:t>[L,R]</a:t>
                </a:r>
                <a:r>
                  <a:rPr lang="zh-CN" altLang="en-US" sz="2000" dirty="0" smtClean="0"/>
                  <a:t>中。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/>
                  <a:t> </a:t>
                </a:r>
                <a:r>
                  <a:rPr lang="en-US" altLang="zh-CN" sz="2000" dirty="0" smtClean="0"/>
                  <a:t>  </a:t>
                </a:r>
                <a:r>
                  <a:rPr lang="zh-CN" altLang="en-US" sz="2000" dirty="0" smtClean="0"/>
                  <a:t>因为当扫描到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时，若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zh-CN" altLang="en-US" sz="2000" i="1">
                        <a:latin typeface="Cambria Math" panose="02040503050406030204" pitchFamily="18" charset="0"/>
                      </a:rPr>
                      <m:t>不</m:t>
                    </m:r>
                  </m:oMath>
                </a14:m>
                <a:r>
                  <a:rPr lang="zh-CN" altLang="en-US" sz="2000" dirty="0" smtClean="0"/>
                  <a:t>包含在</a:t>
                </a:r>
                <a:r>
                  <a:rPr lang="en-US" altLang="zh-CN" sz="2000" dirty="0" smtClean="0"/>
                  <a:t>[L,R]</a:t>
                </a:r>
                <a:r>
                  <a:rPr lang="zh-CN" altLang="en-US" sz="2000" dirty="0" smtClean="0"/>
                  <a:t>中，必然会对</a:t>
                </a:r>
                <a:r>
                  <a:rPr lang="en-US" altLang="zh-CN" sz="2000" dirty="0" smtClean="0"/>
                  <a:t>L,</a:t>
                </a:r>
                <a:r>
                  <a:rPr lang="zh-CN" altLang="en-US" sz="2000" dirty="0" smtClean="0"/>
                  <a:t>或</a:t>
                </a:r>
                <a:r>
                  <a:rPr lang="en-US" altLang="zh-CN" sz="2000" dirty="0" smtClean="0"/>
                  <a:t>R</a:t>
                </a:r>
                <a:r>
                  <a:rPr lang="zh-CN" altLang="en-US" sz="2000" dirty="0" smtClean="0"/>
                  <a:t>进行调整，使得</a:t>
                </a:r>
                <a:r>
                  <a:rPr lang="en-US" altLang="zh-CN" sz="2000" dirty="0" smtClean="0"/>
                  <a:t>L=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zh-CN" altLang="en-US" sz="2000" i="1">
                        <a:latin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sz="2000" dirty="0" smtClean="0"/>
                  <a:t>或者</a:t>
                </a:r>
                <a:r>
                  <a:rPr lang="en-US" altLang="zh-CN" sz="2000" dirty="0" smtClean="0"/>
                  <a:t>R=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/>
                  <a:t> </a:t>
                </a:r>
                <a:r>
                  <a:rPr lang="zh-CN" altLang="en-US" sz="2000" dirty="0" smtClean="0"/>
                  <a:t>故当扫描完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必然包含在</a:t>
                </a:r>
                <a:r>
                  <a:rPr lang="en-US" altLang="zh-CN" sz="2000" dirty="0" smtClean="0"/>
                  <a:t>[L,R]</a:t>
                </a:r>
                <a:r>
                  <a:rPr lang="zh-CN" altLang="en-US" sz="2000" dirty="0" smtClean="0"/>
                  <a:t>中。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故假设不成立。所以算法是正确的。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  <a:blipFill rotWithShape="0">
                <a:blip r:embed="rId2"/>
                <a:stretch>
                  <a:fillRect l="-638" t="-1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134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280059"/>
                <a:ext cx="10515600" cy="6302829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2000" dirty="0" smtClean="0"/>
                  <a:t>16.3-2 </a:t>
                </a:r>
                <a:r>
                  <a:rPr lang="zh-CN" altLang="en-US" sz="2000" dirty="0" smtClean="0"/>
                  <a:t>对于下面频度的集合（基于前</a:t>
                </a:r>
                <a:r>
                  <a:rPr lang="en-US" altLang="zh-CN" sz="2000" dirty="0" smtClean="0"/>
                  <a:t>8</a:t>
                </a:r>
                <a:r>
                  <a:rPr lang="zh-CN" altLang="en-US" sz="2000" dirty="0" smtClean="0"/>
                  <a:t>个斐波拉契数），其最优哈夫曼编码是什么？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 smtClean="0"/>
                  <a:t>  a :1	  b:1	  c:2	 d:3 	e:5	 f:8	 g:13	 h:21</a:t>
                </a:r>
                <a:endParaRPr lang="en-US" altLang="zh-CN" sz="2000" dirty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 能将答案推广到前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 smtClean="0"/>
                  <a:t>个斐波拉契数吗？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答：画出哈夫曼树可以确定，这些频度的集合的哈夫曼编码一次为：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 smtClean="0"/>
                  <a:t>h:0	g:10	f:110 	e:1110	d:11110	   c:111110	b:11111110	a:11111111</a:t>
                </a:r>
              </a:p>
              <a:p>
                <a:pPr marL="0" indent="0">
                  <a:buNone/>
                </a:pPr>
                <a:r>
                  <a:rPr lang="zh-CN" altLang="en-US" sz="2000" dirty="0" smtClean="0"/>
                  <a:t>可以将答案推广到前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 smtClean="0"/>
                  <a:t>个斐波那契数：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第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 sz="2000" dirty="0" smtClean="0"/>
                  <a:t>个斐波那契数频度的字符对应的哈夫曼编码应为：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 smtClean="0"/>
                  <a:t>11…  ……10 </a:t>
                </a:r>
              </a:p>
              <a:p>
                <a:pPr marL="0" indent="0">
                  <a:buNone/>
                </a:pPr>
                <a:endParaRPr lang="en-US" altLang="zh-CN" sz="2000" dirty="0"/>
              </a:p>
              <a:p>
                <a:pPr marL="0" indent="0">
                  <a:buNone/>
                </a:pPr>
                <a:r>
                  <a:rPr lang="en-US" altLang="zh-CN" sz="2000" dirty="0" smtClean="0"/>
                  <a:t>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zh-CN" altLang="en-US" sz="2000" i="1">
                        <a:latin typeface="Cambria Math" panose="02040503050406030204" pitchFamily="18" charset="0"/>
                      </a:rPr>
                      <m:t>个</m:t>
                    </m:r>
                  </m:oMath>
                </a14:m>
                <a:r>
                  <a:rPr lang="en-US" altLang="zh-CN" sz="2000" dirty="0" smtClean="0"/>
                  <a:t>1</a:t>
                </a:r>
              </a:p>
              <a:p>
                <a:pPr marL="0" indent="0">
                  <a:buNone/>
                </a:pPr>
                <a:r>
                  <a:rPr lang="zh-CN" altLang="en-US" sz="2000" dirty="0" smtClean="0"/>
                  <a:t>用归纳法可以很容易证明此结论正确。</a:t>
                </a:r>
                <a:r>
                  <a:rPr lang="zh-CN" altLang="en-US" sz="2000" dirty="0"/>
                  <a:t>证明略。</a:t>
                </a:r>
                <a:endParaRPr lang="en-US" altLang="zh-CN" sz="2000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80059"/>
                <a:ext cx="10515600" cy="6302829"/>
              </a:xfrm>
              <a:blipFill rotWithShape="0">
                <a:blip r:embed="rId2"/>
                <a:stretch>
                  <a:fillRect l="-638" t="-1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左大括号 1"/>
          <p:cNvSpPr/>
          <p:nvPr/>
        </p:nvSpPr>
        <p:spPr>
          <a:xfrm rot="16200000">
            <a:off x="1172007" y="3549443"/>
            <a:ext cx="527737" cy="101227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9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93914"/>
            <a:ext cx="10515600" cy="6302829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16.3-6</a:t>
            </a:r>
            <a:r>
              <a:rPr lang="zh-CN" altLang="en-US" sz="2000" dirty="0" smtClean="0"/>
              <a:t>将哈夫曼编码推广到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进制编码（亦用符号</a:t>
            </a:r>
            <a:r>
              <a:rPr lang="en-US" altLang="zh-CN" sz="2000" dirty="0" smtClean="0"/>
              <a:t>0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来编码）并证明它能产生最优编码。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en-US" sz="2000" dirty="0" smtClean="0"/>
              <a:t>证明可以参考书上</a:t>
            </a:r>
            <a:r>
              <a:rPr lang="zh-CN" altLang="en-US" sz="2000" dirty="0"/>
              <a:t>（</a:t>
            </a:r>
            <a:r>
              <a:rPr lang="en-US" altLang="zh-CN" sz="2000" dirty="0"/>
              <a:t>P234</a:t>
            </a:r>
            <a:r>
              <a:rPr lang="zh-CN" altLang="en-US" sz="2000" dirty="0"/>
              <a:t>） 二</a:t>
            </a:r>
            <a:r>
              <a:rPr lang="zh-CN" altLang="en-US" sz="2000" dirty="0" smtClean="0"/>
              <a:t>进制哈夫曼编码的证明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en-US" sz="2000" dirty="0" smtClean="0"/>
              <a:t>从两个方面进行证明：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en-US" sz="2000" dirty="0" smtClean="0"/>
              <a:t>具有贪心选择性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en-US" sz="2000" dirty="0"/>
              <a:t>最</a:t>
            </a:r>
            <a:r>
              <a:rPr lang="zh-CN" altLang="en-US" sz="2000" dirty="0" smtClean="0"/>
              <a:t>优子结构</a:t>
            </a:r>
            <a:endParaRPr lang="en-US" altLang="zh-CN" sz="2000" dirty="0"/>
          </a:p>
        </p:txBody>
      </p:sp>
      <p:sp>
        <p:nvSpPr>
          <p:cNvPr id="2" name="左大括号 1"/>
          <p:cNvSpPr/>
          <p:nvPr/>
        </p:nvSpPr>
        <p:spPr>
          <a:xfrm>
            <a:off x="862149" y="1584960"/>
            <a:ext cx="52251" cy="531223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380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2000" dirty="0" smtClean="0"/>
                  <a:t>17.1-2</a:t>
                </a:r>
                <a:r>
                  <a:rPr lang="zh-CN" altLang="en-US" sz="2000" dirty="0" smtClean="0"/>
                  <a:t>证明：在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zh-CN" altLang="en-US" sz="2000" i="1">
                        <a:latin typeface="Cambria Math" panose="02040503050406030204" pitchFamily="18" charset="0"/>
                      </a:rPr>
                      <m:t>位</m:t>
                    </m:r>
                  </m:oMath>
                </a14:m>
                <a:r>
                  <a:rPr lang="zh-CN" altLang="en-US" sz="2000" dirty="0" smtClean="0"/>
                  <a:t>计数器的例子中，如果包含一个</a:t>
                </a:r>
                <a:r>
                  <a:rPr lang="en-US" altLang="zh-CN" sz="2000" dirty="0" smtClean="0"/>
                  <a:t>DECREMENT</a:t>
                </a:r>
                <a:r>
                  <a:rPr lang="zh-CN" altLang="en-US" sz="2000" dirty="0" smtClean="0"/>
                  <a:t>操作，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 smtClean="0"/>
                  <a:t>个操作可能花费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CN" sz="2000" i="1" smtClean="0">
                        <a:latin typeface="Cambria Math" panose="02040503050406030204" pitchFamily="18" charset="0"/>
                      </a:rPr>
                      <m:t>Θ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𝑛𝑘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zh-CN" altLang="en-US" sz="2000" i="1">
                        <a:latin typeface="Cambria Math" panose="02040503050406030204" pitchFamily="18" charset="0"/>
                      </a:rPr>
                      <m:t>时间</m:t>
                    </m:r>
                  </m:oMath>
                </a14:m>
                <a:r>
                  <a:rPr lang="zh-CN" altLang="en-US" sz="2000" dirty="0" smtClean="0"/>
                  <a:t>。</a:t>
                </a:r>
                <a:endParaRPr lang="en-US" altLang="zh-CN" sz="2000" dirty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证明：如果有一个</a:t>
                </a:r>
                <a:r>
                  <a:rPr lang="en-US" altLang="zh-CN" sz="2000" dirty="0" smtClean="0"/>
                  <a:t>DECREMENT</a:t>
                </a:r>
                <a:r>
                  <a:rPr lang="zh-CN" altLang="en-US" sz="2000" dirty="0" smtClean="0"/>
                  <a:t>操作的话，我们可以在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zh-CN" sz="2000" i="1"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zh-CN" altLang="en-US" sz="2000" dirty="0" smtClean="0"/>
                  <a:t>上反复调用</a:t>
                </a:r>
                <a:r>
                  <a:rPr lang="en-US" altLang="zh-CN" sz="2000" dirty="0" smtClean="0"/>
                  <a:t>DECREMENT(A)</a:t>
                </a:r>
                <a:r>
                  <a:rPr lang="zh-CN" altLang="en-US" sz="2000" dirty="0" smtClean="0"/>
                  <a:t>和</a:t>
                </a:r>
                <a:r>
                  <a:rPr lang="en-US" altLang="zh-CN" sz="2000" dirty="0" smtClean="0"/>
                  <a:t>INCREMENT(A)</a:t>
                </a:r>
              </a:p>
              <a:p>
                <a:pPr marL="0" indent="0">
                  <a:buNone/>
                </a:pP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en-US" altLang="zh-CN" sz="2000" dirty="0" smtClean="0"/>
                  <a:t>  </a:t>
                </a:r>
              </a:p>
              <a:p>
                <a:pPr marL="0" indent="0">
                  <a:buNone/>
                </a:pPr>
                <a:r>
                  <a:rPr lang="en-US" altLang="zh-CN" sz="2000" dirty="0"/>
                  <a:t> </a:t>
                </a:r>
                <a:r>
                  <a:rPr lang="en-US" altLang="zh-CN" sz="2000" dirty="0" smtClean="0"/>
                  <a:t>              k-1</a:t>
                </a:r>
                <a:r>
                  <a:rPr lang="zh-CN" altLang="en-US" sz="2000" dirty="0" smtClean="0"/>
                  <a:t>位                                                                                  </a:t>
                </a:r>
                <a:r>
                  <a:rPr lang="en-US" altLang="zh-CN" sz="2000" dirty="0" smtClean="0"/>
                  <a:t>0</a:t>
                </a:r>
                <a:r>
                  <a:rPr lang="zh-CN" altLang="en-US" sz="2000" dirty="0" smtClean="0"/>
                  <a:t>位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因为每次</a:t>
                </a:r>
                <a:r>
                  <a:rPr lang="en-US" altLang="zh-CN" sz="2000" dirty="0" smtClean="0"/>
                  <a:t>DECREMENT(A)</a:t>
                </a:r>
                <a:r>
                  <a:rPr lang="zh-CN" altLang="en-US" sz="2000" dirty="0" smtClean="0"/>
                  <a:t>要改变</a:t>
                </a:r>
                <a:r>
                  <a:rPr lang="en-US" altLang="zh-CN" sz="2000" dirty="0" smtClean="0"/>
                  <a:t>k</a:t>
                </a:r>
                <a:r>
                  <a:rPr lang="zh-CN" altLang="en-US" sz="2000" dirty="0" smtClean="0"/>
                  <a:t>个</a:t>
                </a:r>
                <a:r>
                  <a:rPr lang="en-US" altLang="zh-CN" sz="2000" dirty="0" smtClean="0"/>
                  <a:t>bit</a:t>
                </a:r>
                <a:r>
                  <a:rPr lang="zh-CN" altLang="en-US" sz="2000" dirty="0" smtClean="0"/>
                  <a:t>的值；再次</a:t>
                </a:r>
                <a:r>
                  <a:rPr lang="en-US" altLang="zh-CN" sz="2000" dirty="0" smtClean="0"/>
                  <a:t>INCREMENT(A)</a:t>
                </a:r>
                <a:r>
                  <a:rPr lang="zh-CN" altLang="en-US" sz="2000" dirty="0" smtClean="0"/>
                  <a:t>的时候同样要改变</a:t>
                </a:r>
                <a:r>
                  <a:rPr lang="en-US" altLang="zh-CN" sz="2000" dirty="0" smtClean="0"/>
                  <a:t>k</a:t>
                </a:r>
                <a:r>
                  <a:rPr lang="zh-CN" altLang="en-US" sz="2000" dirty="0" smtClean="0"/>
                  <a:t>个</a:t>
                </a:r>
                <a:r>
                  <a:rPr lang="en-US" altLang="zh-CN" sz="2000" dirty="0" smtClean="0"/>
                  <a:t>bit</a:t>
                </a:r>
                <a:r>
                  <a:rPr lang="zh-CN" altLang="en-US" sz="2000" dirty="0" smtClean="0"/>
                  <a:t>。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所以</a:t>
                </a:r>
                <a:r>
                  <a:rPr lang="en-US" altLang="zh-CN" sz="2000" dirty="0" smtClean="0"/>
                  <a:t>n</a:t>
                </a:r>
                <a:r>
                  <a:rPr lang="zh-CN" altLang="en-US" sz="2000" dirty="0" smtClean="0"/>
                  <a:t>个操作共耗时</a:t>
                </a:r>
                <a:r>
                  <a:rPr lang="en-US" altLang="zh-CN" sz="2000" dirty="0" smtClean="0"/>
                  <a:t>O(</a:t>
                </a:r>
                <a:r>
                  <a:rPr lang="en-US" altLang="zh-CN" sz="2000" dirty="0" err="1" smtClean="0"/>
                  <a:t>nk</a:t>
                </a:r>
                <a:r>
                  <a:rPr lang="en-US" altLang="zh-CN" sz="2000" dirty="0" smtClean="0"/>
                  <a:t>)</a:t>
                </a:r>
                <a:r>
                  <a:rPr lang="zh-CN" altLang="en-US" sz="2000" dirty="0" smtClean="0"/>
                  <a:t>。</a:t>
                </a:r>
                <a:endParaRPr lang="en-US" altLang="zh-CN" sz="2000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  <a:blipFill rotWithShape="0">
                <a:blip r:embed="rId2"/>
                <a:stretch>
                  <a:fillRect l="-638" t="-1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344562"/>
              </p:ext>
            </p:extLst>
          </p:nvPr>
        </p:nvGraphicFramePr>
        <p:xfrm>
          <a:off x="1570446" y="1930158"/>
          <a:ext cx="591021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777"/>
                <a:gridCol w="738777"/>
                <a:gridCol w="738777"/>
                <a:gridCol w="738777"/>
                <a:gridCol w="738777"/>
                <a:gridCol w="738777"/>
                <a:gridCol w="738777"/>
                <a:gridCol w="738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6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altLang="zh-CN" sz="2000" dirty="0" smtClean="0"/>
                  <a:t>17.3-1</a:t>
                </a:r>
                <a:r>
                  <a:rPr lang="zh-CN" altLang="en-US" sz="2000" dirty="0" smtClean="0"/>
                  <a:t>假设有势能函数</a:t>
                </a:r>
                <a14:m>
                  <m:oMath xmlns:m="http://schemas.openxmlformats.org/officeDocument/2006/math">
                    <m:r>
                      <a:rPr lang="az-Cyrl-AZ" altLang="zh-CN" sz="2000" i="1" smtClean="0">
                        <a:latin typeface="Cambria Math" panose="02040503050406030204" pitchFamily="18" charset="0"/>
                      </a:rPr>
                      <m:t>Ф</m:t>
                    </m:r>
                  </m:oMath>
                </a14:m>
                <a:r>
                  <a:rPr lang="zh-CN" altLang="en-US" sz="2000" dirty="0" smtClean="0"/>
                  <a:t>，使得对所有的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 sz="2000" dirty="0" smtClean="0"/>
                  <a:t>都有</a:t>
                </a:r>
                <a14:m>
                  <m:oMath xmlns:m="http://schemas.openxmlformats.org/officeDocument/2006/math">
                    <m:r>
                      <a:rPr lang="az-Cyrl-AZ" altLang="zh-CN" sz="2000" i="1" smtClean="0">
                        <a:latin typeface="Cambria Math" panose="02040503050406030204" pitchFamily="18" charset="0"/>
                      </a:rPr>
                      <m:t>Ф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≥</m:t>
                    </m:r>
                    <m:r>
                      <a:rPr lang="az-Cyrl-AZ" altLang="zh-CN" sz="2000" i="1" smtClean="0">
                        <a:latin typeface="Cambria Math" panose="02040503050406030204" pitchFamily="18" charset="0"/>
                      </a:rPr>
                      <m:t>Ф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en-US" sz="2000" dirty="0" smtClean="0"/>
                  <a:t>，但是</a:t>
                </a:r>
                <a14:m>
                  <m:oMath xmlns:m="http://schemas.openxmlformats.org/officeDocument/2006/math">
                    <m:r>
                      <a:rPr lang="az-Cyrl-AZ" altLang="zh-CN" sz="2000" i="1" smtClean="0">
                        <a:latin typeface="Cambria Math" panose="02040503050406030204" pitchFamily="18" charset="0"/>
                      </a:rPr>
                      <m:t>Ф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≠0</m:t>
                    </m:r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。</m:t>
                    </m:r>
                  </m:oMath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证明：存在一个是能函数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az-Cyrl-AZ" altLang="zh-CN" sz="2000" i="1" smtClean="0">
                            <a:latin typeface="Cambria Math" panose="02040503050406030204" pitchFamily="18" charset="0"/>
                          </a:rPr>
                          <m:t>Ф</m:t>
                        </m:r>
                      </m:e>
                      <m:sup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altLang="zh-CN" sz="2000" dirty="0" smtClean="0"/>
                  <a:t>,</a:t>
                </a:r>
                <a:r>
                  <a:rPr lang="zh-CN" altLang="en-US" sz="2000" dirty="0" smtClean="0"/>
                  <a:t>使得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az-Cyrl-AZ" altLang="zh-CN" sz="2000" i="1" smtClean="0">
                            <a:latin typeface="Cambria Math" panose="02040503050406030204" pitchFamily="18" charset="0"/>
                          </a:rPr>
                          <m:t>Ф</m:t>
                        </m:r>
                      </m:e>
                      <m:sup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=0</m:t>
                    </m:r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，</m:t>
                    </m:r>
                    <m:sSup>
                      <m:sSup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az-Cyrl-AZ" altLang="zh-CN" sz="2000" i="1" smtClean="0">
                            <a:latin typeface="Cambria Math" panose="02040503050406030204" pitchFamily="18" charset="0"/>
                          </a:rPr>
                          <m:t>Ф</m:t>
                        </m:r>
                      </m:e>
                      <m:sup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zh-CN" altLang="en-US" sz="2000" dirty="0" smtClean="0"/>
                  <a:t>，对所有的</a:t>
                </a:r>
                <a14:m>
                  <m:oMath xmlns:m="http://schemas.openxmlformats.org/officeDocument/2006/math"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2000" b="0" i="0" dirty="0" smtClean="0">
                        <a:latin typeface="Cambria Math" panose="02040503050406030204" pitchFamily="18" charset="0"/>
                      </a:rPr>
                      <m:t>≥0</m:t>
                    </m:r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且</m:t>
                    </m:r>
                  </m:oMath>
                </a14:m>
                <a:r>
                  <a:rPr lang="zh-CN" altLang="en-US" sz="2000" dirty="0" smtClean="0"/>
                  <a:t>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az-Cyrl-AZ" altLang="zh-CN" sz="2000" i="1" smtClean="0">
                            <a:latin typeface="Cambria Math" panose="02040503050406030204" pitchFamily="18" charset="0"/>
                          </a:rPr>
                          <m:t>Ф</m:t>
                        </m:r>
                      </m:e>
                      <m:sup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zh-CN" altLang="en-US" sz="2000" dirty="0" smtClean="0"/>
                  <a:t>表示的平摊代价与用</a:t>
                </a:r>
                <a14:m>
                  <m:oMath xmlns:m="http://schemas.openxmlformats.org/officeDocument/2006/math">
                    <m:r>
                      <a:rPr lang="az-Cyrl-AZ" altLang="zh-CN" sz="2000" i="1" smtClean="0">
                        <a:latin typeface="Cambria Math" panose="02040503050406030204" pitchFamily="18" charset="0"/>
                      </a:rPr>
                      <m:t>Ф</m:t>
                    </m:r>
                  </m:oMath>
                </a14:m>
                <a:r>
                  <a:rPr lang="zh-CN" altLang="en-US" sz="2000" dirty="0" smtClean="0"/>
                  <a:t>表示的平摊代价相同。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证明：根据势能方法的定义对数据结构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dirty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altLang="zh-CN" sz="20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进行</a:t>
                </a:r>
                <a14:m>
                  <m:oMath xmlns:m="http://schemas.openxmlformats.org/officeDocument/2006/math"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次</m:t>
                    </m:r>
                  </m:oMath>
                </a14:m>
                <a:r>
                  <a:rPr lang="zh-CN" altLang="en-US" sz="2000" dirty="0" smtClean="0"/>
                  <a:t>操作后，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 smtClean="0"/>
                  <a:t>个操作总的平摊代价为：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US" altLang="zh-CN" sz="20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brk m:alnAt="23"/>
                            </m:rP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zh-CN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zh-CN" sz="2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altLang="zh-CN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az-Cyrl-AZ" altLang="zh-CN" sz="2000" i="1">
                              <a:latin typeface="Cambria Math" panose="02040503050406030204" pitchFamily="18" charset="0"/>
                            </a:rPr>
                            <m:t>Ф</m:t>
                          </m:r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az-Cyrl-AZ" altLang="zh-CN" sz="2000" i="1">
                              <a:latin typeface="Cambria Math" panose="02040503050406030204" pitchFamily="18" charset="0"/>
                            </a:rPr>
                            <m:t>Ф</m:t>
                          </m:r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altLang="zh-CN" sz="2000" b="0" i="1" dirty="0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CN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n-US" altLang="zh-CN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az-Cyrl-AZ" altLang="zh-CN" sz="2000" i="1" smtClean="0">
                              <a:latin typeface="Cambria Math" panose="02040503050406030204" pitchFamily="18" charset="0"/>
                            </a:rPr>
                            <m:t>Ф</m:t>
                          </m:r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000" b="0" i="1" dirty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CN" sz="20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az-Cyrl-AZ" altLang="zh-CN" sz="2000" i="1">
                              <a:latin typeface="Cambria Math" panose="02040503050406030204" pitchFamily="18" charset="0"/>
                            </a:rPr>
                            <m:t>Ф</m:t>
                          </m:r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000" b="0" i="1" dirty="0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endParaRPr lang="en-US" altLang="zh-CN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zh-CN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p>
                                    <m:sSupPr>
                                      <m:ctrlPr>
                                        <a:rPr lang="en-US" altLang="zh-CN" sz="20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000" b="0" i="1" smtClean="0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en-US" altLang="zh-CN" sz="2000" b="0" i="1" smtClean="0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acc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p>
                                <m:sSupPr>
                                  <m:ctrlPr>
                                    <a:rPr lang="en-US" altLang="zh-CN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p>
                                  <m:r>
                                    <a:rPr lang="en-US" altLang="zh-CN" sz="2000" b="0" i="1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az-Cyrl-AZ" altLang="zh-CN" sz="2000" i="1">
                                  <a:latin typeface="Cambria Math" panose="02040503050406030204" pitchFamily="18" charset="0"/>
                                </a:rPr>
                                <m:t>Ф</m:t>
                              </m:r>
                            </m:e>
                            <m:sup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CN" sz="20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az-Cyrl-AZ" altLang="zh-CN" sz="2000" i="1">
                                  <a:latin typeface="Cambria Math" panose="02040503050406030204" pitchFamily="18" charset="0"/>
                                </a:rPr>
                                <m:t>Ф</m:t>
                              </m:r>
                            </m:e>
                            <m:sup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p>
                                <m:sSupPr>
                                  <m:ctrlPr>
                                    <a:rPr lang="en-US" altLang="zh-CN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p>
                                  <m:r>
                                    <a:rPr lang="en-US" altLang="zh-CN" sz="2000" b="0" i="1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az-Cyrl-AZ" altLang="zh-CN" sz="2000" i="1">
                                  <a:latin typeface="Cambria Math" panose="02040503050406030204" pitchFamily="18" charset="0"/>
                                </a:rPr>
                                <m:t>Ф</m:t>
                              </m:r>
                            </m:e>
                            <m:sup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CN" sz="20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az-Cyrl-AZ" altLang="zh-CN" sz="2000" i="1">
                                  <a:latin typeface="Cambria Math" panose="02040503050406030204" pitchFamily="18" charset="0"/>
                                </a:rPr>
                                <m:t>Ф</m:t>
                              </m:r>
                            </m:e>
                            <m:sup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altLang="zh-CN" sz="2000" dirty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zh-CN" altLang="en-US" sz="2000" i="1">
                        <a:latin typeface="Cambria Math" panose="02040503050406030204" pitchFamily="18" charset="0"/>
                      </a:rPr>
                      <m:t>，</m:t>
                    </m:r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同为操作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dirty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altLang="zh-CN" sz="2000" i="1" dirty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2000" i="1" dirty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变为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 dirty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altLang="zh-CN" sz="2000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的实际代价，是确定值。则必有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  <m: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若令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𝑘</m:t>
                    </m:r>
                    <m:r>
                      <m:rPr>
                        <m:nor/>
                      </m:rPr>
                      <a:rPr lang="en-US" altLang="zh-CN" sz="2000" dirty="0"/>
                      <m:t>=</m:t>
                    </m:r>
                    <m:r>
                      <a:rPr lang="az-Cyrl-AZ" altLang="zh-CN" sz="2000" i="1">
                        <a:latin typeface="Cambria Math" panose="02040503050406030204" pitchFamily="18" charset="0"/>
                      </a:rPr>
                      <m:t>Ф</m:t>
                    </m:r>
                    <m:d>
                      <m:d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az-Cyrl-AZ" altLang="zh-CN" sz="2000" i="1">
                            <a:latin typeface="Cambria Math" panose="02040503050406030204" pitchFamily="18" charset="0"/>
                          </a:rPr>
                          <m:t>Ф</m:t>
                        </m:r>
                      </m:e>
                      <m: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000" dirty="0" smtClean="0"/>
                  <a:t>, </a:t>
                </a:r>
                <a:r>
                  <a:rPr lang="zh-CN" altLang="en-US" sz="2000" dirty="0" smtClean="0"/>
                  <a:t>则可以证明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az-Cyrl-AZ" altLang="zh-CN" sz="2000" i="1">
                            <a:latin typeface="Cambria Math" panose="02040503050406030204" pitchFamily="18" charset="0"/>
                          </a:rPr>
                          <m:t>Ф</m:t>
                        </m:r>
                      </m:e>
                      <m: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az-Cyrl-AZ" altLang="zh-CN" sz="2000" i="1">
                        <a:latin typeface="Cambria Math" panose="02040503050406030204" pitchFamily="18" charset="0"/>
                      </a:rPr>
                      <m:t>Ф</m:t>
                    </m:r>
                    <m:d>
                      <m:d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。</m:t>
                    </m:r>
                  </m:oMath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则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p>
                                    <m:sSupPr>
                                      <m:ctrlPr>
                                        <a:rPr lang="en-US" altLang="zh-CN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000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en-US" altLang="zh-CN" sz="2000" i="1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acc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nary>
                      <m:nary>
                        <m:naryPr>
                          <m:chr m:val="∑"/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p>
                                <m:sSupPr>
                                  <m:ctrlP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p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az-Cyrl-AZ" altLang="zh-CN" sz="2000" i="1">
                                  <a:latin typeface="Cambria Math" panose="02040503050406030204" pitchFamily="18" charset="0"/>
                                </a:rPr>
                                <m:t>Ф</m:t>
                              </m:r>
                            </m:e>
                            <m:sup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CN" sz="20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az-Cyrl-AZ" altLang="zh-CN" sz="2000" i="1">
                                  <a:latin typeface="Cambria Math" panose="02040503050406030204" pitchFamily="18" charset="0"/>
                                </a:rPr>
                                <m:t>Ф</m:t>
                              </m:r>
                            </m:e>
                            <m:sup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altLang="zh-CN" sz="200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 dirty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az-Cyrl-AZ" altLang="zh-CN" sz="2000" i="1">
                              <a:latin typeface="Cambria Math" panose="02040503050406030204" pitchFamily="18" charset="0"/>
                            </a:rPr>
                            <m:t>Ф</m:t>
                          </m:r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sz="20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az-Cyrl-AZ" altLang="zh-CN" sz="2000" i="1">
                              <a:latin typeface="Cambria Math" panose="02040503050406030204" pitchFamily="18" charset="0"/>
                            </a:rPr>
                            <m:t>Ф</m:t>
                          </m:r>
                          <m:d>
                            <m:d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000" i="1" dirty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zh-CN" sz="2000" i="1" dirty="0"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nary>
                      <m:nary>
                        <m:naryPr>
                          <m:chr m:val="∑"/>
                          <m:ctrlPr>
                            <a:rPr lang="en-US" altLang="zh-CN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brk m:alnAt="23"/>
                            </m:rPr>
                            <a:rPr lang="en-US" altLang="zh-CN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即找到了一个这样的势能函数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az-Cyrl-AZ" altLang="zh-CN" sz="2000" i="1">
                            <a:latin typeface="Cambria Math" panose="02040503050406030204" pitchFamily="18" charset="0"/>
                          </a:rPr>
                          <m:t>Ф</m:t>
                        </m:r>
                      </m:e>
                      <m: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zh-CN" altLang="en-US" sz="2000" dirty="0" smtClean="0"/>
                  <a:t>。</a:t>
                </a:r>
                <a:endParaRPr lang="en-US" altLang="zh-CN" sz="2000" dirty="0"/>
              </a:p>
              <a:p>
                <a:pPr marL="0" indent="0">
                  <a:buNone/>
                </a:pPr>
                <a:endParaRPr lang="en-US" altLang="zh-CN" sz="2000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  <a:blipFill rotWithShape="0">
                <a:blip r:embed="rId2"/>
                <a:stretch>
                  <a:fillRect l="-638" t="-17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570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2000" dirty="0" smtClean="0"/>
                  <a:t>17.3-4</a:t>
                </a:r>
                <a:r>
                  <a:rPr lang="zh-CN" altLang="en-US" sz="2000" dirty="0" smtClean="0"/>
                  <a:t>假设某一个栈在执行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 smtClean="0"/>
                  <a:t>个栈式操作，</a:t>
                </a:r>
                <a:r>
                  <a:rPr lang="en-US" altLang="zh-CN" sz="2000" dirty="0" smtClean="0"/>
                  <a:t>PUSH</a:t>
                </a:r>
                <a:r>
                  <a:rPr lang="zh-CN" altLang="en-US" sz="2000" dirty="0" smtClean="0"/>
                  <a:t>，</a:t>
                </a:r>
                <a:r>
                  <a:rPr lang="en-US" altLang="zh-CN" sz="2000" dirty="0" smtClean="0"/>
                  <a:t>POP</a:t>
                </a:r>
                <a:r>
                  <a:rPr lang="zh-CN" altLang="en-US" sz="2000" dirty="0" smtClean="0"/>
                  <a:t>，和</a:t>
                </a:r>
                <a:r>
                  <a:rPr lang="en-US" altLang="zh-CN" sz="2000" dirty="0" smtClean="0"/>
                  <a:t>MULTIPOP</a:t>
                </a:r>
                <a:r>
                  <a:rPr lang="zh-CN" altLang="en-US" sz="2000" dirty="0" smtClean="0"/>
                  <a:t>之前包含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000" dirty="0" smtClean="0"/>
                  <a:t>个对象。结束后包含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zh-CN" altLang="en-US" sz="2000" i="1">
                        <a:latin typeface="Cambria Math" panose="02040503050406030204" pitchFamily="18" charset="0"/>
                      </a:rPr>
                      <m:t>个</m:t>
                    </m:r>
                  </m:oMath>
                </a14:m>
                <a:r>
                  <a:rPr lang="zh-CN" altLang="en-US" sz="2000" dirty="0" smtClean="0"/>
                  <a:t>对象。则这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 smtClean="0"/>
                  <a:t>个栈操作的总代价是多少？</a:t>
                </a:r>
                <a:endParaRPr lang="en-US" altLang="zh-CN" sz="2000" dirty="0" smtClean="0"/>
              </a:p>
              <a:p>
                <a:r>
                  <a:rPr lang="zh-CN" altLang="en-US" sz="2000" dirty="0"/>
                  <a:t>第二</a:t>
                </a:r>
                <a:r>
                  <a:rPr lang="zh-CN" altLang="en-US" sz="2000" dirty="0" smtClean="0"/>
                  <a:t>版（</a:t>
                </a:r>
                <a:r>
                  <a:rPr lang="en-US" altLang="zh-CN" sz="2000" dirty="0" smtClean="0"/>
                  <a:t>P249</a:t>
                </a:r>
                <a:r>
                  <a:rPr lang="zh-CN" altLang="en-US" sz="2000" dirty="0" smtClean="0"/>
                  <a:t>）</a:t>
                </a:r>
                <a:r>
                  <a:rPr lang="zh-CN" altLang="en-US" sz="2000" b="1" dirty="0" smtClean="0"/>
                  <a:t>栈操作部分</a:t>
                </a:r>
                <a:r>
                  <a:rPr lang="zh-CN" altLang="en-US" sz="2000" dirty="0" smtClean="0"/>
                  <a:t>书上有全部的解答过程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r>
                  <a:rPr lang="zh-CN" altLang="en-US" sz="2000" dirty="0" smtClean="0"/>
                  <a:t>答案：</a:t>
                </a:r>
                <a:r>
                  <a:rPr lang="en-US" altLang="zh-CN" sz="2000" dirty="0" smtClean="0"/>
                  <a:t>O</a:t>
                </a:r>
                <a:r>
                  <a:rPr lang="zh-CN" altLang="en-US" sz="2000" dirty="0" smtClean="0"/>
                  <a:t>（</a:t>
                </a:r>
                <a:r>
                  <a:rPr lang="en-US" altLang="zh-CN" sz="2000" dirty="0" smtClean="0"/>
                  <a:t>n</a:t>
                </a:r>
                <a:r>
                  <a:rPr lang="zh-CN" altLang="en-US" sz="2000" dirty="0" smtClean="0"/>
                  <a:t>）</a:t>
                </a:r>
                <a:endParaRPr lang="en-US" altLang="zh-CN" sz="2000" dirty="0" smtClean="0"/>
              </a:p>
              <a:p>
                <a:endParaRPr lang="en-US" altLang="zh-CN" sz="2000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  <a:blipFill rotWithShape="0">
                <a:blip r:embed="rId2"/>
                <a:stretch>
                  <a:fillRect l="-638" t="-1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848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2000" dirty="0" smtClean="0"/>
                  <a:t>30.1-1</a:t>
                </a:r>
                <a:r>
                  <a:rPr lang="zh-CN" altLang="en-US" sz="2000" dirty="0" smtClean="0"/>
                  <a:t>、运用式（</a:t>
                </a:r>
                <a:r>
                  <a:rPr lang="en-US" altLang="zh-CN" sz="2000" dirty="0" smtClean="0"/>
                  <a:t>30.1</a:t>
                </a:r>
                <a:r>
                  <a:rPr lang="zh-CN" altLang="en-US" sz="2000" dirty="0" smtClean="0"/>
                  <a:t>）和（</a:t>
                </a:r>
                <a:r>
                  <a:rPr lang="en-US" altLang="zh-CN" sz="2000" dirty="0" smtClean="0"/>
                  <a:t>30.2</a:t>
                </a:r>
                <a:r>
                  <a:rPr lang="zh-CN" altLang="en-US" sz="2000" dirty="0" smtClean="0"/>
                  <a:t>）把下列连个多项式相乘：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=7</m:t>
                    </m:r>
                    <m:sSup>
                      <m:sSup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−10</m:t>
                    </m:r>
                  </m:oMath>
                </a14:m>
                <a:r>
                  <a:rPr lang="zh-CN" altLang="en-US" sz="2000" dirty="0" smtClean="0"/>
                  <a:t>，</a:t>
                </a:r>
                <a:r>
                  <a:rPr lang="en-US" altLang="zh-CN" sz="2000" b="0" dirty="0" smtClean="0"/>
                  <a:t> 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𝐵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=8</m:t>
                    </m:r>
                    <m:sSup>
                      <m:sSup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−6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+3</m:t>
                    </m:r>
                  </m:oMath>
                </a14:m>
                <a:r>
                  <a:rPr lang="zh-CN" altLang="en-US" sz="2000" dirty="0" smtClean="0"/>
                  <a:t>。</a:t>
                </a:r>
                <a:endParaRPr lang="en-US" altLang="zh-CN" sz="2000" dirty="0" smtClean="0"/>
              </a:p>
              <a:p>
                <a:r>
                  <a:rPr lang="zh-CN" altLang="en-US" sz="2000" dirty="0" smtClean="0"/>
                  <a:t>略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:endParaRPr lang="en-US" altLang="zh-CN" sz="2000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93914"/>
                <a:ext cx="10515600" cy="6302829"/>
              </a:xfrm>
              <a:blipFill rotWithShape="0">
                <a:blip r:embed="rId2"/>
                <a:stretch>
                  <a:fillRect l="-522" t="-1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949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372</TotalTime>
  <Words>487</Words>
  <Application>Microsoft Office PowerPoint</Application>
  <PresentationFormat>宽屏</PresentationFormat>
  <Paragraphs>91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宋体</vt:lpstr>
      <vt:lpstr>Calibri</vt:lpstr>
      <vt:lpstr>Calibri Light</vt:lpstr>
      <vt:lpstr>Cambria Math</vt:lpstr>
      <vt:lpstr>Wingdings 2</vt:lpstr>
      <vt:lpstr>HDOfficeLightV0</vt:lpstr>
      <vt:lpstr>1_HDOfficeLightV0</vt:lpstr>
      <vt:lpstr>2_HDOfficeLightV0</vt:lpstr>
      <vt:lpstr>算法基础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Andy</dc:creator>
  <cp:lastModifiedBy>Andy Wang</cp:lastModifiedBy>
  <cp:revision>242</cp:revision>
  <dcterms:created xsi:type="dcterms:W3CDTF">2015-12-15T07:57:30Z</dcterms:created>
  <dcterms:modified xsi:type="dcterms:W3CDTF">2015-12-16T04:04:06Z</dcterms:modified>
</cp:coreProperties>
</file>