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66" r:id="rId15"/>
    <p:sldId id="271" r:id="rId16"/>
    <p:sldId id="272" r:id="rId17"/>
    <p:sldId id="274" r:id="rId18"/>
    <p:sldId id="276" r:id="rId19"/>
    <p:sldId id="275" r:id="rId20"/>
    <p:sldId id="27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2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359D2-4366-47D1-8E6B-18ABB884E29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BAC91-B5CA-4B47-AE3D-99922F12C6EC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6758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359D2-4366-47D1-8E6B-18ABB884E29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BAC91-B5CA-4B47-AE3D-99922F12C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736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359D2-4366-47D1-8E6B-18ABB884E29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BAC91-B5CA-4B47-AE3D-99922F12C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38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359D2-4366-47D1-8E6B-18ABB884E29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BAC91-B5CA-4B47-AE3D-99922F12C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465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359D2-4366-47D1-8E6B-18ABB884E29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BAC91-B5CA-4B47-AE3D-99922F12C6EC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590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359D2-4366-47D1-8E6B-18ABB884E29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BAC91-B5CA-4B47-AE3D-99922F12C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800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359D2-4366-47D1-8E6B-18ABB884E29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BAC91-B5CA-4B47-AE3D-99922F12C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599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359D2-4366-47D1-8E6B-18ABB884E29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BAC91-B5CA-4B47-AE3D-99922F12C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445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359D2-4366-47D1-8E6B-18ABB884E29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BAC91-B5CA-4B47-AE3D-99922F12C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828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0ED359D2-4366-47D1-8E6B-18ABB884E29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56BAC91-B5CA-4B47-AE3D-99922F12C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449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359D2-4366-47D1-8E6B-18ABB884E29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BAC91-B5CA-4B47-AE3D-99922F12C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8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ED359D2-4366-47D1-8E6B-18ABB884E29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56BAC91-B5CA-4B47-AE3D-99922F12C6EC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4298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算法导论习题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43311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40327"/>
            <a:ext cx="10515600" cy="5636636"/>
          </a:xfrm>
        </p:spPr>
        <p:txBody>
          <a:bodyPr/>
          <a:lstStyle/>
          <a:p>
            <a:r>
              <a:rPr lang="en-US" altLang="zh-CN" dirty="0" smtClean="0"/>
              <a:t>13.1-1</a:t>
            </a:r>
            <a:r>
              <a:rPr lang="zh-CN" altLang="en-US" dirty="0" smtClean="0"/>
              <a:t>实用图</a:t>
            </a:r>
            <a:r>
              <a:rPr lang="en-US" altLang="zh-CN" dirty="0" smtClean="0"/>
              <a:t>13-1a</a:t>
            </a:r>
            <a:r>
              <a:rPr lang="zh-CN" altLang="en-US" dirty="0" smtClean="0"/>
              <a:t>的格式画出关键字集合</a:t>
            </a:r>
            <a:r>
              <a:rPr lang="en-US" altLang="zh-CN" dirty="0" smtClean="0"/>
              <a:t>{1,2…15}</a:t>
            </a:r>
            <a:r>
              <a:rPr lang="zh-CN" altLang="en-US" dirty="0" smtClean="0"/>
              <a:t>上高度为</a:t>
            </a:r>
            <a:r>
              <a:rPr lang="en-US" altLang="zh-CN" dirty="0" smtClean="0"/>
              <a:t>3</a:t>
            </a:r>
            <a:r>
              <a:rPr lang="zh-CN" altLang="en-US" dirty="0" smtClean="0"/>
              <a:t>的完全二叉查找树。以三种不同的方式，向图中加入</a:t>
            </a:r>
            <a:r>
              <a:rPr lang="en-US" altLang="zh-CN" dirty="0" smtClean="0"/>
              <a:t>Nil</a:t>
            </a:r>
            <a:r>
              <a:rPr lang="zh-CN" altLang="en-US" dirty="0" smtClean="0"/>
              <a:t>节点。使所得红黑书的黑高度为</a:t>
            </a:r>
            <a:r>
              <a:rPr lang="en-US" altLang="zh-CN" dirty="0" smtClean="0"/>
              <a:t>2</a:t>
            </a:r>
            <a:r>
              <a:rPr lang="zh-CN" altLang="en-US" dirty="0" smtClean="0"/>
              <a:t>，</a:t>
            </a:r>
            <a:r>
              <a:rPr lang="en-US" altLang="zh-CN" dirty="0" smtClean="0"/>
              <a:t>3</a:t>
            </a:r>
            <a:r>
              <a:rPr lang="zh-CN" altLang="en-US" dirty="0" smtClean="0"/>
              <a:t>和</a:t>
            </a:r>
            <a:r>
              <a:rPr lang="en-US" altLang="zh-CN" dirty="0" smtClean="0"/>
              <a:t>4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图略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37804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714103"/>
            <a:ext cx="10515600" cy="5462860"/>
          </a:xfrm>
        </p:spPr>
        <p:txBody>
          <a:bodyPr/>
          <a:lstStyle/>
          <a:p>
            <a:r>
              <a:rPr lang="en-US" altLang="zh-CN" dirty="0" smtClean="0"/>
              <a:t>13.1-4</a:t>
            </a:r>
            <a:r>
              <a:rPr lang="zh-CN" altLang="en-US" dirty="0" smtClean="0"/>
              <a:t>假设将红黑树的每个红节点吸收到他的黑色的父节点中，来让红节点的子女变成黑色父节点的子女（忽略关键字的变话）。当一个黑节点的所有红色节点都被吸收后，其可能的都是多少？此树的叶子的深度怎样？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答：</a:t>
            </a:r>
            <a:r>
              <a:rPr lang="en-US" altLang="zh-CN" dirty="0" smtClean="0"/>
              <a:t>	</a:t>
            </a:r>
            <a:r>
              <a:rPr lang="zh-CN" altLang="en-US" dirty="0" smtClean="0"/>
              <a:t>含有两个黑孩子，度变为</a:t>
            </a:r>
            <a:r>
              <a:rPr lang="en-US" altLang="zh-CN" dirty="0" smtClean="0"/>
              <a:t>2</a:t>
            </a:r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zh-CN" altLang="en-US" dirty="0" smtClean="0"/>
              <a:t>含有一个红孩子，一个黑孩子度变为</a:t>
            </a:r>
            <a:r>
              <a:rPr lang="en-US" altLang="zh-CN" dirty="0" smtClean="0"/>
              <a:t>3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zh-CN" altLang="en-US" dirty="0" smtClean="0"/>
              <a:t>含有两个红孩子，度变为</a:t>
            </a:r>
            <a:r>
              <a:rPr lang="en-US" altLang="zh-CN" dirty="0" smtClean="0"/>
              <a:t>4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树的深度变为原来的黑高，因为所有的黑节点都没有被吸收。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0525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40327"/>
            <a:ext cx="10515600" cy="5636636"/>
          </a:xfrm>
        </p:spPr>
        <p:txBody>
          <a:bodyPr/>
          <a:lstStyle/>
          <a:p>
            <a:r>
              <a:rPr lang="en-US" altLang="zh-CN" dirty="0" smtClean="0"/>
              <a:t>13.2-2</a:t>
            </a:r>
            <a:r>
              <a:rPr lang="zh-CN" altLang="en-US" dirty="0" smtClean="0"/>
              <a:t>证明在一颗红黑树种恰好有</a:t>
            </a:r>
            <a:r>
              <a:rPr lang="en-US" altLang="zh-CN" dirty="0" smtClean="0"/>
              <a:t>n-1</a:t>
            </a:r>
            <a:r>
              <a:rPr lang="zh-CN" altLang="en-US" dirty="0" smtClean="0"/>
              <a:t>中可能的旋转。</a:t>
            </a:r>
            <a:endParaRPr lang="en-US" altLang="zh-CN" dirty="0" smtClean="0"/>
          </a:p>
          <a:p>
            <a:r>
              <a:rPr lang="zh-CN" altLang="en-US" dirty="0" smtClean="0"/>
              <a:t>证：因为红黑树的旋转是针对一对节点（</a:t>
            </a:r>
            <a:r>
              <a:rPr lang="en-US" altLang="zh-CN" dirty="0" smtClean="0"/>
              <a:t>x</a:t>
            </a:r>
            <a:r>
              <a:rPr lang="zh-CN" altLang="en-US" dirty="0" smtClean="0"/>
              <a:t>，</a:t>
            </a:r>
            <a:r>
              <a:rPr lang="en-US" altLang="zh-CN" dirty="0" smtClean="0"/>
              <a:t>p</a:t>
            </a:r>
            <a:r>
              <a:rPr lang="zh-CN" altLang="en-US" dirty="0" smtClean="0"/>
              <a:t>（</a:t>
            </a:r>
            <a:r>
              <a:rPr lang="en-US" altLang="zh-CN" dirty="0" smtClean="0"/>
              <a:t>x</a:t>
            </a:r>
            <a:r>
              <a:rPr lang="zh-CN" altLang="en-US" dirty="0" smtClean="0"/>
              <a:t>））进行的而树种恰好有</a:t>
            </a:r>
            <a:r>
              <a:rPr lang="en-US" altLang="zh-CN" dirty="0" smtClean="0"/>
              <a:t>n-1</a:t>
            </a:r>
            <a:r>
              <a:rPr lang="zh-CN" altLang="en-US" dirty="0" smtClean="0"/>
              <a:t>条边，</a:t>
            </a:r>
            <a:r>
              <a:rPr lang="en-US" altLang="zh-CN" dirty="0" smtClean="0"/>
              <a:t>n-1</a:t>
            </a:r>
            <a:r>
              <a:rPr lang="zh-CN" altLang="en-US" dirty="0" smtClean="0"/>
              <a:t>对父子对，所以共有</a:t>
            </a:r>
            <a:r>
              <a:rPr lang="en-US" altLang="zh-CN" dirty="0" smtClean="0"/>
              <a:t>n-1</a:t>
            </a:r>
            <a:r>
              <a:rPr lang="zh-CN" altLang="en-US" dirty="0" smtClean="0"/>
              <a:t>种。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/>
              <a:t>13.2-3 </a:t>
            </a:r>
            <a:r>
              <a:rPr lang="zh-CN" altLang="en-US" dirty="0"/>
              <a:t>设在图</a:t>
            </a:r>
            <a:r>
              <a:rPr lang="en-US" altLang="zh-CN" dirty="0"/>
              <a:t>13-2</a:t>
            </a:r>
            <a:r>
              <a:rPr lang="zh-CN" altLang="en-US" dirty="0"/>
              <a:t>的左边一颗树中，</a:t>
            </a:r>
            <a:r>
              <a:rPr lang="en-US" altLang="zh-CN" dirty="0"/>
              <a:t>a</a:t>
            </a:r>
            <a:r>
              <a:rPr lang="zh-CN" altLang="en-US" dirty="0"/>
              <a:t>，</a:t>
            </a:r>
            <a:r>
              <a:rPr lang="en-US" altLang="zh-CN" dirty="0"/>
              <a:t>b</a:t>
            </a:r>
            <a:r>
              <a:rPr lang="zh-CN" altLang="en-US" dirty="0"/>
              <a:t>和</a:t>
            </a:r>
            <a:r>
              <a:rPr lang="en-US" altLang="zh-CN" dirty="0"/>
              <a:t>c</a:t>
            </a:r>
            <a:r>
              <a:rPr lang="zh-CN" altLang="en-US" dirty="0"/>
              <a:t>分别为子树</a:t>
            </a:r>
            <a:r>
              <a:rPr lang="el-GR" altLang="zh-CN" dirty="0"/>
              <a:t>α</a:t>
            </a:r>
            <a:r>
              <a:rPr lang="zh-CN" altLang="en-US" dirty="0"/>
              <a:t>，</a:t>
            </a:r>
            <a:r>
              <a:rPr lang="el-GR" altLang="zh-CN" dirty="0"/>
              <a:t>β</a:t>
            </a:r>
            <a:r>
              <a:rPr lang="zh-CN" altLang="en-US" dirty="0"/>
              <a:t>和</a:t>
            </a:r>
            <a:r>
              <a:rPr lang="el-GR" altLang="zh-CN" dirty="0"/>
              <a:t>γ</a:t>
            </a:r>
            <a:r>
              <a:rPr lang="zh-CN" altLang="en-US" dirty="0"/>
              <a:t>中的任意结点，如果将结点</a:t>
            </a:r>
            <a:r>
              <a:rPr lang="en-US" altLang="zh-CN" dirty="0"/>
              <a:t>x</a:t>
            </a:r>
            <a:r>
              <a:rPr lang="zh-CN" altLang="en-US" dirty="0"/>
              <a:t>左旋，则</a:t>
            </a:r>
            <a:r>
              <a:rPr lang="en-US" altLang="zh-CN" dirty="0" err="1"/>
              <a:t>a,b</a:t>
            </a:r>
            <a:r>
              <a:rPr lang="zh-CN" altLang="en-US" dirty="0"/>
              <a:t>和</a:t>
            </a:r>
            <a:r>
              <a:rPr lang="en-US" altLang="zh-CN" dirty="0"/>
              <a:t>c</a:t>
            </a:r>
            <a:r>
              <a:rPr lang="zh-CN" altLang="en-US" dirty="0"/>
              <a:t>的深度会如何变化？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答：</a:t>
            </a:r>
            <a:r>
              <a:rPr lang="en-US" altLang="zh-CN" dirty="0"/>
              <a:t>a</a:t>
            </a:r>
            <a:r>
              <a:rPr lang="zh-CN" altLang="en-US" dirty="0"/>
              <a:t>的深度加</a:t>
            </a:r>
            <a:r>
              <a:rPr lang="en-US" altLang="zh-CN" dirty="0"/>
              <a:t>1</a:t>
            </a:r>
            <a:r>
              <a:rPr lang="zh-CN" altLang="en-US" dirty="0"/>
              <a:t>，</a:t>
            </a:r>
            <a:r>
              <a:rPr lang="en-US" altLang="zh-CN" dirty="0"/>
              <a:t>b</a:t>
            </a:r>
            <a:r>
              <a:rPr lang="zh-CN" altLang="en-US" dirty="0"/>
              <a:t>的深度不变，</a:t>
            </a:r>
            <a:r>
              <a:rPr lang="en-US" altLang="zh-CN" dirty="0"/>
              <a:t>c</a:t>
            </a:r>
            <a:r>
              <a:rPr lang="zh-CN" altLang="en-US" dirty="0"/>
              <a:t>的深度减</a:t>
            </a:r>
            <a:r>
              <a:rPr lang="en-US" altLang="zh-CN" dirty="0"/>
              <a:t>1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799900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第八次作业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21.3-2</a:t>
            </a:r>
            <a:r>
              <a:rPr lang="zh-CN" altLang="en-US" dirty="0" smtClean="0"/>
              <a:t>写出</a:t>
            </a:r>
            <a:r>
              <a:rPr lang="en-US" altLang="zh-CN" dirty="0" smtClean="0"/>
              <a:t>FIND-SET</a:t>
            </a:r>
            <a:r>
              <a:rPr lang="zh-CN" altLang="en-US" dirty="0" smtClean="0"/>
              <a:t>路径压缩的非递归版本。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97884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Input: The node x.</a:t>
            </a:r>
            <a:b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Output: The root of the tree root to the representative of x.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内容占位符 2"/>
          <p:cNvSpPr>
            <a:spLocks noGrp="1"/>
          </p:cNvSpPr>
          <p:nvPr>
            <p:ph sz="half" idx="1"/>
          </p:nvPr>
        </p:nvSpPr>
        <p:spPr>
          <a:xfrm>
            <a:off x="3389811" y="2377439"/>
            <a:ext cx="2436223" cy="37995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root←x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y←p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[x]</a:t>
            </a:r>
          </a:p>
          <a:p>
            <a:pPr marL="0" indent="0"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p[x]←x </a:t>
            </a:r>
          </a:p>
          <a:p>
            <a:pPr marL="0" indent="0"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 x != y do </a:t>
            </a:r>
          </a:p>
          <a:p>
            <a:pPr marL="457200" lvl="1" indent="0">
              <a:buNone/>
            </a:pP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z←p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[y]</a:t>
            </a:r>
          </a:p>
          <a:p>
            <a:pPr marL="457200" lvl="1" indent="0"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p[y]←root</a:t>
            </a:r>
          </a:p>
          <a:p>
            <a:pPr marL="457200" lvl="1" indent="0"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x←y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y←z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end while</a:t>
            </a:r>
          </a:p>
          <a:p>
            <a:pPr marL="0" indent="0"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return root</a:t>
            </a:r>
            <a:endParaRPr lang="zh-CN" alt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>
          <a:xfrm>
            <a:off x="838200" y="1825625"/>
            <a:ext cx="243622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FIND-SET(x)</a:t>
            </a:r>
            <a:r>
              <a:rPr lang="en-US" altLang="zh-CN" dirty="0" smtClean="0"/>
              <a:t> </a:t>
            </a:r>
          </a:p>
          <a:p>
            <a:pPr marL="0" indent="0">
              <a:buNone/>
            </a:pPr>
            <a:r>
              <a:rPr lang="en-US" altLang="zh-CN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y←p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[x]		 p[x]←x </a:t>
            </a:r>
          </a:p>
          <a:p>
            <a:pPr marL="0" indent="0">
              <a:buNone/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while x!= y do </a:t>
            </a:r>
          </a:p>
          <a:p>
            <a:pPr marL="457200" lvl="1" indent="0">
              <a:buNone/>
            </a:pPr>
            <a:r>
              <a:rPr lang="en-US" altLang="zh-CN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z←p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[y]</a:t>
            </a:r>
          </a:p>
          <a:p>
            <a:pPr marL="457200" lvl="1" indent="0">
              <a:buNone/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p[y]←x</a:t>
            </a:r>
          </a:p>
          <a:p>
            <a:pPr marL="457200" lvl="1" indent="0">
              <a:buNone/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x←y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 lvl="1" indent="0">
              <a:buNone/>
            </a:pPr>
            <a:r>
              <a:rPr lang="en-US" altLang="zh-CN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y←z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end while </a:t>
            </a:r>
          </a:p>
        </p:txBody>
      </p:sp>
    </p:spTree>
    <p:extLst>
      <p:ext uri="{BB962C8B-B14F-4D97-AF65-F5344CB8AC3E}">
        <p14:creationId xmlns:p14="http://schemas.microsoft.com/office/powerpoint/2010/main" val="28141273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6255"/>
            <a:ext cx="10515600" cy="6010708"/>
          </a:xfrm>
        </p:spPr>
        <p:txBody>
          <a:bodyPr/>
          <a:lstStyle/>
          <a:p>
            <a:r>
              <a:rPr lang="en-US" altLang="zh-CN" dirty="0" smtClean="0"/>
              <a:t>21.3-3</a:t>
            </a:r>
            <a:r>
              <a:rPr lang="zh-CN" altLang="en-US" dirty="0" smtClean="0"/>
              <a:t>给出一个包含</a:t>
            </a:r>
            <a:r>
              <a:rPr lang="en-US" altLang="zh-CN" dirty="0" smtClean="0"/>
              <a:t>m</a:t>
            </a:r>
            <a:r>
              <a:rPr lang="zh-CN" altLang="en-US" dirty="0" smtClean="0"/>
              <a:t>个</a:t>
            </a:r>
            <a:r>
              <a:rPr lang="en-US" altLang="zh-CN" dirty="0" smtClean="0"/>
              <a:t>MAKE-SET</a:t>
            </a:r>
            <a:r>
              <a:rPr lang="zh-CN" altLang="en-US" dirty="0" smtClean="0"/>
              <a:t>，</a:t>
            </a:r>
            <a:r>
              <a:rPr lang="en-US" altLang="zh-CN" dirty="0" smtClean="0"/>
              <a:t>UNION,</a:t>
            </a:r>
            <a:r>
              <a:rPr lang="zh-CN" altLang="en-US" dirty="0" smtClean="0"/>
              <a:t>和</a:t>
            </a:r>
            <a:r>
              <a:rPr lang="en-US" altLang="zh-CN" dirty="0" smtClean="0"/>
              <a:t>FIND-SET</a:t>
            </a:r>
            <a:r>
              <a:rPr lang="zh-CN" altLang="en-US" dirty="0" smtClean="0"/>
              <a:t>操作序列集合（其中</a:t>
            </a:r>
            <a:r>
              <a:rPr lang="en-US" altLang="zh-CN" dirty="0" smtClean="0"/>
              <a:t>n</a:t>
            </a:r>
            <a:r>
              <a:rPr lang="zh-CN" altLang="en-US" dirty="0" smtClean="0"/>
              <a:t>个是</a:t>
            </a:r>
            <a:r>
              <a:rPr lang="en-US" altLang="zh-CN" dirty="0" smtClean="0"/>
              <a:t>MAKE-SET</a:t>
            </a:r>
            <a:r>
              <a:rPr lang="zh-CN" altLang="en-US" dirty="0" smtClean="0"/>
              <a:t>操作）使得按秩合并时这一操作序列的时间复杂度为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N</a:t>
            </a:r>
            <a:r>
              <a:rPr lang="zh-CN" altLang="en-US" dirty="0" smtClean="0"/>
              <a:t>个</a:t>
            </a:r>
            <a:r>
              <a:rPr lang="en-US" altLang="zh-CN" dirty="0" smtClean="0"/>
              <a:t>MAKE-SET </a:t>
            </a:r>
          </a:p>
          <a:p>
            <a:r>
              <a:rPr lang="en-US" altLang="zh-CN" dirty="0" smtClean="0"/>
              <a:t>N-1</a:t>
            </a:r>
            <a:r>
              <a:rPr lang="zh-CN" altLang="en-US" dirty="0" smtClean="0"/>
              <a:t>个</a:t>
            </a:r>
            <a:r>
              <a:rPr lang="en-US" altLang="zh-CN" dirty="0" smtClean="0"/>
              <a:t>UNION</a:t>
            </a:r>
            <a:r>
              <a:rPr lang="zh-CN" altLang="en-US" dirty="0" smtClean="0"/>
              <a:t>操作</a:t>
            </a:r>
            <a:endParaRPr lang="en-US" altLang="zh-CN" dirty="0" smtClean="0"/>
          </a:p>
          <a:p>
            <a:r>
              <a:rPr lang="en-US" altLang="zh-CN" dirty="0" smtClean="0"/>
              <a:t>M-N-(N-1)</a:t>
            </a:r>
            <a:r>
              <a:rPr lang="zh-CN" altLang="en-US" dirty="0" smtClean="0"/>
              <a:t>个</a:t>
            </a:r>
            <a:r>
              <a:rPr lang="en-US" altLang="zh-CN" dirty="0" smtClean="0"/>
              <a:t>FIND-SET</a:t>
            </a:r>
            <a:r>
              <a:rPr lang="zh-CN" altLang="en-US" dirty="0" smtClean="0"/>
              <a:t>操作每个耗时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所以总的耗时为：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590584"/>
              </p:ext>
            </p:extLst>
          </p:nvPr>
        </p:nvGraphicFramePr>
        <p:xfrm>
          <a:off x="6555492" y="374945"/>
          <a:ext cx="1357037" cy="431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" name="公式" r:id="rId3" imgW="672840" imgH="203040" progId="Equation.3">
                  <p:embed/>
                </p:oleObj>
              </mc:Choice>
              <mc:Fallback>
                <p:oleObj name="公式" r:id="rId3" imgW="67284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55492" y="374945"/>
                        <a:ext cx="1357037" cy="431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3734585"/>
              </p:ext>
            </p:extLst>
          </p:nvPr>
        </p:nvGraphicFramePr>
        <p:xfrm>
          <a:off x="4814229" y="2580163"/>
          <a:ext cx="1512888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" name="公式" r:id="rId5" imgW="545760" imgH="203040" progId="Equation.3">
                  <p:embed/>
                </p:oleObj>
              </mc:Choice>
              <mc:Fallback>
                <p:oleObj name="公式" r:id="rId5" imgW="5457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4229" y="2580163"/>
                        <a:ext cx="1512888" cy="563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7920125"/>
              </p:ext>
            </p:extLst>
          </p:nvPr>
        </p:nvGraphicFramePr>
        <p:xfrm>
          <a:off x="2620901" y="1735500"/>
          <a:ext cx="773113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" name="公式" r:id="rId7" imgW="279360" imgH="203040" progId="Equation.3">
                  <p:embed/>
                </p:oleObj>
              </mc:Choice>
              <mc:Fallback>
                <p:oleObj name="公式" r:id="rId7" imgW="2793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0901" y="1735500"/>
                        <a:ext cx="773113" cy="563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4523731"/>
              </p:ext>
            </p:extLst>
          </p:nvPr>
        </p:nvGraphicFramePr>
        <p:xfrm>
          <a:off x="3007457" y="2159503"/>
          <a:ext cx="773113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" name="公式" r:id="rId9" imgW="279360" imgH="203040" progId="Equation.3">
                  <p:embed/>
                </p:oleObj>
              </mc:Choice>
              <mc:Fallback>
                <p:oleObj name="公式" r:id="rId9" imgW="2793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7457" y="2159503"/>
                        <a:ext cx="773113" cy="563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6273465"/>
              </p:ext>
            </p:extLst>
          </p:nvPr>
        </p:nvGraphicFramePr>
        <p:xfrm>
          <a:off x="1652836" y="4168232"/>
          <a:ext cx="8093075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" name="公式" r:id="rId11" imgW="2920680" imgH="203040" progId="Equation.3">
                  <p:embed/>
                </p:oleObj>
              </mc:Choice>
              <mc:Fallback>
                <p:oleObj name="公式" r:id="rId11" imgW="29206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2836" y="4168232"/>
                        <a:ext cx="8093075" cy="563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94221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554182"/>
                <a:ext cx="10515600" cy="5622781"/>
              </a:xfrm>
            </p:spPr>
            <p:txBody>
              <a:bodyPr/>
              <a:lstStyle/>
              <a:p>
                <a:r>
                  <a:rPr lang="en-US" altLang="zh-CN" dirty="0" smtClean="0"/>
                  <a:t>15.1-3 </a:t>
                </a:r>
                <a:r>
                  <a:rPr lang="zh-CN" altLang="en-US" dirty="0" smtClean="0"/>
                  <a:t>利用</a:t>
                </a:r>
                <a:r>
                  <a:rPr lang="en-US" altLang="zh-CN" dirty="0" smtClean="0"/>
                  <a:t>15.1-2</a:t>
                </a:r>
                <a:r>
                  <a:rPr lang="zh-CN" altLang="en-US" dirty="0" smtClean="0"/>
                  <a:t>的结果证明所有引用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zh-CN" altLang="en-US" dirty="0" smtClean="0"/>
                  <a:t>的总次数（即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zh-CN" alt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  <m:brk m:alnAt="23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  <m:e>
                        <m:nary>
                          <m:naryPr>
                            <m:chr m:val="∑"/>
                            <m:ctrlPr>
                              <a:rPr lang="en-US" altLang="zh-CN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altLang="zh-CN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nary>
                      </m:e>
                    </m:nary>
                  </m:oMath>
                </a14:m>
                <a:r>
                  <a:rPr lang="zh-CN" altLang="en-US" dirty="0" smtClean="0"/>
                  <a:t>）等于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n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sup>
                    </m:sSup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−2</m:t>
                    </m:r>
                    <m:r>
                      <a:rPr lang="zh-CN" altLang="en-US" i="1">
                        <a:latin typeface="Cambria Math" panose="02040503050406030204" pitchFamily="18" charset="0"/>
                      </a:rPr>
                      <m:t>。</m:t>
                    </m:r>
                  </m:oMath>
                </a14:m>
                <a:endParaRPr lang="en-US" altLang="zh-CN" dirty="0" smtClean="0"/>
              </a:p>
              <a:p>
                <a:endParaRPr lang="en-US" altLang="zh-CN" dirty="0" smtClean="0"/>
              </a:p>
              <a:p>
                <a:endParaRPr lang="en-US" altLang="zh-CN" dirty="0"/>
              </a:p>
              <a:p>
                <a:r>
                  <a:rPr lang="zh-CN" altLang="en-US" dirty="0" smtClean="0"/>
                  <a:t>证明：</a:t>
                </a:r>
                <a:endParaRPr lang="en-US" altLang="zh-CN" dirty="0"/>
              </a:p>
              <a:p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zh-CN" alt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  <m:brk m:alnAt="23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  <m:e>
                        <m:nary>
                          <m:naryPr>
                            <m:chr m:val="∑"/>
                            <m:ctrlPr>
                              <a:rPr lang="en-US" altLang="zh-CN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altLang="zh-CN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nary>
                      </m:e>
                    </m:nary>
                  </m:oMath>
                </a14:m>
                <a:endParaRPr lang="en-US" altLang="zh-CN" dirty="0" smtClean="0"/>
              </a:p>
              <a:p>
                <a:r>
                  <a:rPr lang="en-US" altLang="zh-CN" dirty="0" smtClean="0"/>
                  <a:t>=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zh-CN" alt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eqArr>
                          <m:eqArrPr>
                            <m:ctrlPr>
                              <a:rPr lang="en-US" altLang="zh-CN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sty m:val="p"/>
                                <m:brk m:alnAt="23"/>
                              </m:rPr>
                              <a:rPr lang="en-US" altLang="zh-CN" i="1">
                                <a:latin typeface="Cambria Math" panose="02040503050406030204" pitchFamily="18" charset="0"/>
                              </a:rPr>
                              <m:t>i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  <m:e/>
                        </m:eqArr>
                      </m:sub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  <m:e>
                        <m:nary>
                          <m:naryPr>
                            <m:chr m:val="∑"/>
                            <m:ctrlPr>
                              <a:rPr lang="en-US" altLang="zh-CN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p>
                              <m:sSup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p>
                            </m:sSup>
                          </m:e>
                        </m:nary>
                      </m:e>
                    </m:nary>
                  </m:oMath>
                </a14:m>
                <a:endParaRPr lang="en-US" altLang="zh-CN" dirty="0" smtClean="0"/>
              </a:p>
              <a:p>
                <a:r>
                  <a:rPr lang="en-US" altLang="zh-CN" dirty="0" smtClean="0"/>
                  <a:t>=2×</a:t>
                </a:r>
                <a:r>
                  <a:rPr lang="zh-CN" altLang="en-US" dirty="0" smtClean="0"/>
                  <a:t>（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dirty="0" smtClean="0"/>
                  <a:t>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altLang="zh-CN" dirty="0" smtClean="0"/>
                  <a:t>…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zh-CN" altLang="en-US" dirty="0" smtClean="0"/>
                  <a:t>）</a:t>
                </a:r>
                <a:endParaRPr lang="en-US" altLang="zh-CN" dirty="0" smtClean="0"/>
              </a:p>
              <a:p>
                <a:r>
                  <a:rPr lang="en-US" altLang="zh-CN" dirty="0" smtClean="0"/>
                  <a:t>=2 ×</a:t>
                </a:r>
                <a:r>
                  <a:rPr lang="zh-CN" altLang="en-US" dirty="0" smtClean="0"/>
                  <a:t>（</a:t>
                </a:r>
                <a:r>
                  <a:rPr lang="en-US" altLang="zh-CN" dirty="0" smtClean="0"/>
                  <a:t>1-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zh-CN" altLang="en-US" dirty="0" smtClean="0"/>
                  <a:t>）</a:t>
                </a:r>
                <a:r>
                  <a:rPr lang="en-US" altLang="zh-CN" dirty="0" smtClean="0"/>
                  <a:t>/</a:t>
                </a:r>
                <a:r>
                  <a:rPr lang="zh-CN" altLang="en-US" dirty="0" smtClean="0"/>
                  <a:t>（</a:t>
                </a:r>
                <a:r>
                  <a:rPr lang="en-US" altLang="zh-CN" dirty="0" smtClean="0"/>
                  <a:t>1-2</a:t>
                </a:r>
                <a:r>
                  <a:rPr lang="zh-CN" altLang="en-US" dirty="0" smtClean="0"/>
                  <a:t>）</a:t>
                </a:r>
                <a:endParaRPr lang="en-US" altLang="zh-CN" dirty="0" smtClean="0"/>
              </a:p>
              <a:p>
                <a:r>
                  <a:rPr lang="en-US" altLang="zh-CN" dirty="0"/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n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sup>
                    </m:sSup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−2</m:t>
                    </m:r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554182"/>
                <a:ext cx="10515600" cy="5622781"/>
              </a:xfrm>
              <a:blipFill rotWithShape="0">
                <a:blip r:embed="rId2"/>
                <a:stretch>
                  <a:fillRect l="-3594" t="-88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399753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498764"/>
            <a:ext cx="10515600" cy="5678199"/>
          </a:xfrm>
        </p:spPr>
        <p:txBody>
          <a:bodyPr/>
          <a:lstStyle/>
          <a:p>
            <a:r>
              <a:rPr lang="zh-CN" altLang="en-US" dirty="0" smtClean="0"/>
              <a:t>15</a:t>
            </a:r>
            <a:r>
              <a:rPr lang="zh-CN" altLang="en-US" dirty="0"/>
              <a:t>.2-1 对维数为序列&lt;5,10,3,12,5,50,6&gt;的各矩阵，找出其矩阵乘积的一个最优加全部括号</a:t>
            </a:r>
          </a:p>
          <a:p>
            <a:pPr marL="0" indent="0">
              <a:buNone/>
            </a:pPr>
            <a:r>
              <a:rPr lang="zh-CN" altLang="en-US" dirty="0" smtClean="0"/>
              <a:t>答：(</a:t>
            </a:r>
            <a:r>
              <a:rPr lang="zh-CN" altLang="en-US" dirty="0"/>
              <a:t>A1A2)((A3A4)(A5A6))</a:t>
            </a: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r>
              <a:rPr lang="zh-CN" altLang="en-US" dirty="0" smtClean="0"/>
              <a:t>15</a:t>
            </a:r>
            <a:r>
              <a:rPr lang="zh-CN" altLang="en-US" dirty="0"/>
              <a:t>.2-4 设R(i, j)表示在调用MATRIX-CHAIN-ORDER中计算其他表项时，表项m[i, j]被引用的次数。证明：对整个表总的引用次数为</a:t>
            </a:r>
          </a:p>
          <a:p>
            <a:endParaRPr lang="en-US" altLang="zh-CN" dirty="0" smtClean="0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4481090"/>
              </p:ext>
            </p:extLst>
          </p:nvPr>
        </p:nvGraphicFramePr>
        <p:xfrm>
          <a:off x="4002119" y="3781208"/>
          <a:ext cx="2743200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" r:id="rId3" imgW="1409717" imgH="444557" progId="Equation.3">
                  <p:embed/>
                </p:oleObj>
              </mc:Choice>
              <mc:Fallback>
                <p:oleObj r:id="rId3" imgW="1409717" imgH="444557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2119" y="3781208"/>
                        <a:ext cx="2743200" cy="865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3925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581891"/>
                <a:ext cx="10515600" cy="559507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altLang="zh-CN" dirty="0" smtClean="0"/>
                  <a:t>15.2-4</a:t>
                </a:r>
                <a:r>
                  <a:rPr lang="zh-CN" altLang="en-US" dirty="0" smtClean="0"/>
                  <a:t>证明：从书中通代码</a:t>
                </a:r>
                <a:r>
                  <a:rPr lang="en-US" altLang="zh-CN" dirty="0" smtClean="0"/>
                  <a:t>(</a:t>
                </a:r>
                <a:r>
                  <a:rPr lang="zh-CN" altLang="en-US" dirty="0" smtClean="0"/>
                  <a:t>第</a:t>
                </a:r>
                <a:r>
                  <a:rPr lang="en-US" altLang="zh-CN" dirty="0" smtClean="0"/>
                  <a:t>2</a:t>
                </a:r>
                <a:r>
                  <a:rPr lang="zh-CN" altLang="en-US" dirty="0" smtClean="0"/>
                  <a:t>版</a:t>
                </a:r>
                <a:r>
                  <a:rPr lang="en-US" altLang="zh-CN" dirty="0" smtClean="0"/>
                  <a:t>200</a:t>
                </a:r>
                <a:r>
                  <a:rPr lang="zh-CN" altLang="en-US" dirty="0"/>
                  <a:t>页</a:t>
                </a:r>
                <a:r>
                  <a:rPr lang="en-US" altLang="zh-CN" dirty="0" smtClean="0"/>
                  <a:t>)</a:t>
                </a:r>
              </a:p>
              <a:p>
                <a:pPr marL="0" indent="0">
                  <a:buNone/>
                </a:pPr>
                <a:r>
                  <a:rPr lang="zh-CN" altLang="en-US" dirty="0" smtClean="0"/>
                  <a:t>看出每次执行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r>
                  <a:rPr lang="zh-CN" altLang="en-US" dirty="0" smtClean="0"/>
                  <a:t>层的循环的时候，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zh-CN" altLang="en-US" dirty="0" smtClean="0"/>
                  <a:t>层循环执行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zh-CN" altLang="en-US" dirty="0" smtClean="0"/>
                  <a:t>次，而每次执行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zh-CN" altLang="en-US" dirty="0" smtClean="0"/>
                  <a:t>层的循环的时候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zh-CN" altLang="en-US" i="1" dirty="0">
                        <a:latin typeface="Cambria Math" panose="02040503050406030204" pitchFamily="18" charset="0"/>
                      </a:rPr>
                      <m:t>层</m:t>
                    </m:r>
                  </m:oMath>
                </a14:m>
                <a:r>
                  <a:rPr lang="zh-CN" altLang="en-US" dirty="0"/>
                  <a:t>的</a:t>
                </a:r>
                <a:r>
                  <a:rPr lang="zh-CN" altLang="en-US" dirty="0" smtClean="0"/>
                  <a:t>循环执行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i="1" dirty="0" err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zh-CN" altLang="en-US" dirty="0" smtClean="0"/>
                  <a:t>次，每次引用</a:t>
                </a:r>
                <a:r>
                  <a:rPr lang="en-US" altLang="zh-CN" dirty="0" smtClean="0"/>
                  <a:t>2</a:t>
                </a:r>
                <a:r>
                  <a:rPr lang="zh-CN" altLang="en-US" dirty="0" smtClean="0"/>
                  <a:t>次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i="1" dirty="0" err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i="1" dirty="0" err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zh-CN" i="1" dirty="0" err="1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zh-CN" altLang="en-US" dirty="0" smtClean="0"/>
                  <a:t>所以总的引用次数为：</a:t>
                </a:r>
                <a:endParaRPr lang="en-US" altLang="zh-CN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eqArr>
                          <m:eqArr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brk m:alnAt="23"/>
                              </m:r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=2</m:t>
                            </m:r>
                          </m:e>
                        </m:eqArr>
                      </m:sub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nary>
                          <m:naryPr>
                            <m:chr m:val="∑"/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d>
                              <m:d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e>
                            </m:d>
                            <m:d>
                              <m:d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nary>
                      </m:e>
                    </m:nary>
                  </m:oMath>
                </a14:m>
                <a:r>
                  <a:rPr lang="en-US" altLang="zh-CN" dirty="0" smtClean="0"/>
                  <a:t>			</a:t>
                </a:r>
              </a:p>
              <a:p>
                <a:pPr marL="0" indent="0">
                  <a:buNone/>
                </a:pPr>
                <a:r>
                  <a:rPr lang="en-US" altLang="zh-CN" dirty="0" smtClean="0"/>
                  <a:t>=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latin typeface="Cambria Math" panose="02040503050406030204" pitchFamily="18" charset="0"/>
                      </a:rPr>
                      <m:t>2</m:t>
                    </m:r>
                    <m:nary>
                      <m:naryPr>
                        <m:chr m:val="∑"/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zh-CN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n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endParaRPr lang="en-US" altLang="zh-CN" dirty="0" smtClean="0"/>
              </a:p>
              <a:p>
                <a:pPr marL="0" indent="0">
                  <a:buNone/>
                </a:pPr>
                <a:r>
                  <a:rPr lang="en-US" altLang="zh-CN" dirty="0" smtClean="0"/>
                  <a:t>=</a:t>
                </a:r>
                <a14:m>
                  <m:oMath xmlns:m="http://schemas.openxmlformats.org/officeDocument/2006/math">
                    <m:r>
                      <a:rPr lang="en-US" altLang="zh-CN">
                        <a:latin typeface="Cambria Math" panose="02040503050406030204" pitchFamily="18" charset="0"/>
                      </a:rPr>
                      <m:t>2</m:t>
                    </m:r>
                    <m:nary>
                      <m:naryPr>
                        <m:chr m:val="∑"/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n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𝑛𝑙</m:t>
                        </m:r>
                      </m:e>
                    </m:nary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>
                        <a:latin typeface="Cambria Math" panose="02040503050406030204" pitchFamily="18" charset="0"/>
                      </a:rPr>
                      <m:t>2</m:t>
                    </m:r>
                    <m:nary>
                      <m:naryPr>
                        <m:chr m:val="∑"/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n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p>
                          <m:sSupPr>
                            <m:ctrlPr>
                              <a:rPr lang="en-US" altLang="zh-CN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𝑙</m:t>
                            </m:r>
                          </m:e>
                          <m:sup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endParaRPr lang="en-US" altLang="zh-CN" dirty="0" smtClean="0"/>
              </a:p>
              <a:p>
                <a:pPr marL="0" indent="0">
                  <a:buNone/>
                </a:pPr>
                <a:r>
                  <a:rPr lang="en-US" altLang="zh-CN" dirty="0" smtClean="0"/>
                  <a:t>=2{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−1)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/2</m:t>
                    </m:r>
                  </m:oMath>
                </a14:m>
                <a:r>
                  <a:rPr lang="en-US" altLang="zh-CN" dirty="0" smtClean="0"/>
                  <a:t>+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−1)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(2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−1)/6</m:t>
                    </m:r>
                  </m:oMath>
                </a14:m>
                <a:r>
                  <a:rPr lang="en-US" altLang="zh-CN" dirty="0" smtClean="0"/>
                  <a:t>}</a:t>
                </a:r>
                <a:r>
                  <a:rPr lang="en-US" altLang="zh-CN" dirty="0"/>
                  <a:t>	</a:t>
                </a:r>
                <a:r>
                  <a:rPr lang="en-US" altLang="zh-CN" dirty="0" smtClean="0"/>
                  <a:t>		</a:t>
                </a:r>
              </a:p>
              <a:p>
                <a:pPr marL="0" indent="0">
                  <a:buNone/>
                </a:pPr>
                <a:r>
                  <a:rPr lang="en-US" altLang="zh-CN" dirty="0" smtClean="0"/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dirty="0" smtClean="0"/>
                  <a:t>-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dirty="0" smtClean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dirty="0" smtClean="0"/>
              </a:p>
              <a:p>
                <a:pPr marL="0" indent="0">
                  <a:buNone/>
                </a:pPr>
                <a:r>
                  <a:rPr lang="en-US" altLang="zh-CN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dirty="0" smtClean="0"/>
                  <a:t>。</a:t>
                </a:r>
                <a:endParaRPr lang="en-US" altLang="zh-CN" dirty="0"/>
              </a:p>
              <a:p>
                <a:pPr marL="0" indent="0">
                  <a:buNone/>
                </a:pPr>
                <a:endParaRPr lang="en-US" altLang="zh-CN" dirty="0"/>
              </a:p>
              <a:p>
                <a:pPr marL="0" indent="0">
                  <a:buNone/>
                </a:pPr>
                <a:endParaRPr lang="zh-CN" alt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581891"/>
                <a:ext cx="10515600" cy="5595072"/>
              </a:xfrm>
              <a:blipFill rotWithShape="0">
                <a:blip r:embed="rId2"/>
                <a:stretch>
                  <a:fillRect l="-1507" t="-14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3129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766353"/>
            <a:ext cx="10515600" cy="5410609"/>
          </a:xfrm>
        </p:spPr>
        <p:txBody>
          <a:bodyPr/>
          <a:lstStyle/>
          <a:p>
            <a:r>
              <a:rPr lang="en-US" altLang="zh-CN" dirty="0" smtClean="0"/>
              <a:t>15.3-2</a:t>
            </a:r>
            <a:r>
              <a:rPr lang="zh-CN" altLang="en-US" dirty="0" smtClean="0"/>
              <a:t>画出</a:t>
            </a:r>
            <a:r>
              <a:rPr lang="en-US" altLang="zh-CN" dirty="0" smtClean="0"/>
              <a:t>2.3.1</a:t>
            </a:r>
            <a:r>
              <a:rPr lang="zh-CN" altLang="en-US" dirty="0" smtClean="0"/>
              <a:t>节的过程</a:t>
            </a:r>
            <a:r>
              <a:rPr lang="en-US" altLang="zh-CN" dirty="0" smtClean="0"/>
              <a:t>MERGE-SORT</a:t>
            </a:r>
            <a:r>
              <a:rPr lang="zh-CN" altLang="en-US" dirty="0" smtClean="0"/>
              <a:t>作用于一个包含</a:t>
            </a:r>
            <a:r>
              <a:rPr lang="en-US" altLang="zh-CN" dirty="0" smtClean="0"/>
              <a:t>16</a:t>
            </a:r>
            <a:r>
              <a:rPr lang="zh-CN" altLang="en-US" dirty="0" smtClean="0"/>
              <a:t>个元素的数组上的递归树，请解释再加速一个好的分治算法如</a:t>
            </a:r>
            <a:r>
              <a:rPr lang="en-US" altLang="zh-CN" dirty="0" smtClean="0"/>
              <a:t>MERGE-SROT</a:t>
            </a:r>
            <a:r>
              <a:rPr lang="zh-CN" altLang="en-US" dirty="0" smtClean="0"/>
              <a:t>方法，做备忘录的方法有没有什么效果？</a:t>
            </a: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答：图略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en-US" dirty="0" smtClean="0"/>
              <a:t>因为</a:t>
            </a:r>
            <a:r>
              <a:rPr lang="en-US" altLang="zh-CN" dirty="0" smtClean="0"/>
              <a:t>MERGE-SORT</a:t>
            </a:r>
            <a:r>
              <a:rPr lang="zh-CN" altLang="en-US" dirty="0" smtClean="0"/>
              <a:t>每个字序列都是不重重复的，所以备忘方法没效果。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402727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第五次作业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9.2-4 </a:t>
            </a:r>
            <a:r>
              <a:rPr lang="zh-CN" altLang="en-US" dirty="0" smtClean="0"/>
              <a:t>假设要用</a:t>
            </a:r>
            <a:r>
              <a:rPr lang="en-US" altLang="zh-CN" dirty="0" smtClean="0"/>
              <a:t>RANDOMIZED-SELECT</a:t>
            </a:r>
            <a:r>
              <a:rPr lang="zh-CN" altLang="en-US" dirty="0" smtClean="0"/>
              <a:t>来选择数组</a:t>
            </a:r>
            <a:r>
              <a:rPr lang="en-US" altLang="zh-CN" dirty="0" smtClean="0"/>
              <a:t>A=&lt;3,2,9,0,7,5,4,8,6,1&gt;</a:t>
            </a:r>
            <a:r>
              <a:rPr lang="zh-CN" altLang="en-US" dirty="0" smtClean="0"/>
              <a:t>中的最小元素。给出在</a:t>
            </a:r>
            <a:r>
              <a:rPr lang="en-US" altLang="zh-CN" dirty="0" smtClean="0"/>
              <a:t>RANDOMIZED-SELECT</a:t>
            </a:r>
            <a:r>
              <a:rPr lang="zh-CN" altLang="en-US" dirty="0" smtClean="0"/>
              <a:t>的最坏情况性能下的一个划分序列。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答：最坏情况为每次选中的划分元都是剩下元素中最大元素。划分元序列为</a:t>
            </a:r>
            <a:r>
              <a:rPr lang="en-US" altLang="zh-CN" dirty="0" smtClean="0"/>
              <a:t>9,8,7,6,5,4,3,2,1,0.</a:t>
            </a:r>
          </a:p>
          <a:p>
            <a:r>
              <a:rPr lang="en-US" altLang="zh-CN" dirty="0" smtClean="0"/>
              <a:t>9.3-3 </a:t>
            </a:r>
            <a:r>
              <a:rPr lang="zh-CN" altLang="en-US" dirty="0" smtClean="0"/>
              <a:t>假定元素的值不同，说明如何才能使快速排序在最坏情况下以</a:t>
            </a:r>
            <a:r>
              <a:rPr lang="en-US" altLang="zh-CN" dirty="0" smtClean="0"/>
              <a:t>O(</a:t>
            </a:r>
            <a:r>
              <a:rPr lang="en-US" altLang="zh-CN" dirty="0" err="1" smtClean="0"/>
              <a:t>nlgn</a:t>
            </a:r>
            <a:r>
              <a:rPr lang="en-US" altLang="zh-CN" dirty="0" smtClean="0"/>
              <a:t>)</a:t>
            </a:r>
            <a:r>
              <a:rPr lang="zh-CN" altLang="en-US" dirty="0" smtClean="0"/>
              <a:t>时间运行。</a:t>
            </a:r>
            <a:endParaRPr lang="en-US" altLang="zh-CN" dirty="0" smtClean="0"/>
          </a:p>
          <a:p>
            <a:r>
              <a:rPr lang="zh-CN" altLang="en-US" dirty="0" smtClean="0"/>
              <a:t>先以线性时间找到中位数，再执行</a:t>
            </a:r>
            <a:r>
              <a:rPr lang="en-US" altLang="zh-CN" dirty="0" smtClean="0"/>
              <a:t>partition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36151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426720"/>
                <a:ext cx="10515600" cy="5750243"/>
              </a:xfrm>
            </p:spPr>
            <p:txBody>
              <a:bodyPr/>
              <a:lstStyle/>
              <a:p>
                <a:r>
                  <a:rPr lang="en-US" altLang="zh-CN" dirty="0" smtClean="0"/>
                  <a:t>15.3-5</a:t>
                </a:r>
                <a:r>
                  <a:rPr lang="zh-CN" altLang="en-US" dirty="0"/>
                  <a:t>在动态规划中，我们先求解各个子问题，然后再选择他们中的哪一个来再原问题的最优解中。</a:t>
                </a:r>
                <a:r>
                  <a:rPr lang="en-US" altLang="zh-CN" dirty="0" err="1"/>
                  <a:t>Capuler</a:t>
                </a:r>
                <a:r>
                  <a:rPr lang="zh-CN" altLang="en-US" dirty="0"/>
                  <a:t>教授宣传，在寻找一个最优解时，并非总要解决所有的子问题。她认为矩阵乘法问题的一个最优解，总可以在求解子问题之前，通过选择一个矩阵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k</m:t>
                        </m:r>
                      </m:sub>
                    </m:sSub>
                  </m:oMath>
                </a14:m>
                <a:r>
                  <a:rPr lang="zh-CN" altLang="en-US" dirty="0"/>
                  <a:t>来分治子乘积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…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zh-CN" altLang="en-US" dirty="0"/>
                  <a:t>，通过选取</a:t>
                </a:r>
                <a:r>
                  <a:rPr lang="en-US" altLang="zh-CN" dirty="0"/>
                  <a:t>k</a:t>
                </a:r>
                <a:r>
                  <a:rPr lang="zh-CN" altLang="en-US" dirty="0"/>
                  <a:t>使得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k</m:t>
                        </m:r>
                      </m:sub>
                    </m:sSub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zh-CN" altLang="en-US" i="1">
                        <a:latin typeface="Cambria Math" panose="02040503050406030204" pitchFamily="18" charset="0"/>
                      </a:rPr>
                      <m:t>最</m:t>
                    </m:r>
                  </m:oMath>
                </a14:m>
                <a:r>
                  <a:rPr lang="zh-CN" altLang="en-US" dirty="0"/>
                  <a:t>小化。找出一个矩阵连乘问题的实例，使这个贪心方法得到一个次优解。</a:t>
                </a:r>
                <a:endParaRPr lang="en-US" altLang="zh-CN" dirty="0"/>
              </a:p>
              <a:p>
                <a:pPr marL="0" indent="0">
                  <a:buNone/>
                </a:pPr>
                <a:r>
                  <a:rPr lang="zh-CN" altLang="en-US" dirty="0" smtClean="0"/>
                  <a:t>答：设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x</m:t>
                        </m:r>
                      </m:sub>
                    </m:sSub>
                  </m:oMath>
                </a14:m>
                <a:r>
                  <a:rPr lang="en-US" altLang="zh-CN" dirty="0" smtClean="0"/>
                  <a:t>=&lt;2,3,4,3&gt;</a:t>
                </a:r>
              </a:p>
              <a:p>
                <a:pPr marL="0" indent="0">
                  <a:buNone/>
                </a:pPr>
                <a:r>
                  <a:rPr lang="zh-CN" altLang="en-US" dirty="0" smtClean="0"/>
                  <a:t>按照</a:t>
                </a:r>
                <a:r>
                  <a:rPr lang="en-US" altLang="zh-CN" dirty="0" err="1"/>
                  <a:t>Capuler</a:t>
                </a:r>
                <a:r>
                  <a:rPr lang="zh-CN" altLang="en-US" dirty="0" smtClean="0"/>
                  <a:t>教授的解法应当为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/>
                  <a:t>)=3×4×3+2×3×3=54</a:t>
                </a:r>
                <a:r>
                  <a:rPr lang="zh-CN" altLang="en-US" dirty="0" smtClean="0"/>
                  <a:t>次乘法</a:t>
                </a:r>
                <a:endParaRPr lang="en-US" altLang="zh-CN" dirty="0" smtClean="0"/>
              </a:p>
              <a:p>
                <a:pPr marL="0" indent="0">
                  <a:buNone/>
                </a:pPr>
                <a:r>
                  <a:rPr lang="zh-CN" altLang="en-US" dirty="0" smtClean="0"/>
                  <a:t>而最优解为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i="1" smtClean="0">
                            <a:latin typeface="Cambria Math" panose="02040503050406030204" pitchFamily="18" charset="0"/>
                          </a:rPr>
                          <m:t>（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zh-CN" altLang="en-US" i="1" smtClean="0">
                        <a:latin typeface="Cambria Math" panose="02040503050406030204" pitchFamily="18" charset="0"/>
                      </a:rPr>
                      <m:t>）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/>
                  <a:t>=2×3×4+2×4×3=48</a:t>
                </a:r>
                <a:r>
                  <a:rPr lang="zh-CN" altLang="en-US" dirty="0" smtClean="0"/>
                  <a:t>次乘法。</a:t>
                </a:r>
                <a:endParaRPr lang="en-US" altLang="zh-CN" dirty="0" smtClean="0"/>
              </a:p>
              <a:p>
                <a:pPr marL="0" indent="0">
                  <a:buNone/>
                </a:pPr>
                <a:r>
                  <a:rPr lang="zh-CN" altLang="en-US" dirty="0" smtClean="0"/>
                  <a:t>所以得到次优解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/>
                  <a:t>)</a:t>
                </a:r>
                <a:r>
                  <a:rPr lang="zh-CN" altLang="en-US" dirty="0" smtClean="0"/>
                  <a:t>。</a:t>
                </a:r>
                <a:endParaRPr lang="zh-CN" altLang="en-US" dirty="0"/>
              </a:p>
              <a:p>
                <a:endParaRPr lang="zh-CN" alt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426720"/>
                <a:ext cx="10515600" cy="5750243"/>
              </a:xfrm>
              <a:blipFill rotWithShape="0">
                <a:blip r:embed="rId2"/>
                <a:stretch>
                  <a:fillRect l="-1507" t="-1379" r="-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1899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37309"/>
            <a:ext cx="10515600" cy="5539654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b="1" dirty="0" smtClean="0"/>
              <a:t>9.3-6 </a:t>
            </a:r>
            <a:r>
              <a:rPr lang="zh-CN" altLang="en-US" b="1" dirty="0" smtClean="0"/>
              <a:t>对一个含有</a:t>
            </a:r>
            <a:r>
              <a:rPr lang="en-US" altLang="zh-CN" b="1" dirty="0" smtClean="0"/>
              <a:t>n</a:t>
            </a:r>
            <a:r>
              <a:rPr lang="zh-CN" altLang="en-US" b="1" dirty="0" smtClean="0"/>
              <a:t>个元素的集合来说，所谓</a:t>
            </a:r>
            <a:r>
              <a:rPr lang="en-US" altLang="zh-CN" b="1" dirty="0" smtClean="0"/>
              <a:t>k</a:t>
            </a:r>
            <a:r>
              <a:rPr lang="zh-CN" altLang="en-US" b="1" dirty="0" smtClean="0"/>
              <a:t>分位数就是能把已排好序的集合分成</a:t>
            </a:r>
            <a:r>
              <a:rPr lang="en-US" altLang="zh-CN" b="1" dirty="0" smtClean="0"/>
              <a:t>k</a:t>
            </a:r>
            <a:r>
              <a:rPr lang="zh-CN" altLang="en-US" b="1" dirty="0" smtClean="0"/>
              <a:t>个大小相等的集合的</a:t>
            </a:r>
            <a:r>
              <a:rPr lang="en-US" altLang="zh-CN" b="1" dirty="0" smtClean="0"/>
              <a:t>k-1</a:t>
            </a:r>
            <a:r>
              <a:rPr lang="zh-CN" altLang="en-US" b="1" dirty="0" smtClean="0"/>
              <a:t>个顺序统计量，给出一个能列出某一个集合的</a:t>
            </a:r>
            <a:r>
              <a:rPr lang="en-US" altLang="zh-CN" b="1" dirty="0" smtClean="0"/>
              <a:t>k</a:t>
            </a:r>
            <a:r>
              <a:rPr lang="zh-CN" altLang="en-US" b="1" dirty="0" smtClean="0"/>
              <a:t>分位数的</a:t>
            </a:r>
            <a:r>
              <a:rPr lang="en-US" altLang="zh-CN" b="1" dirty="0" smtClean="0"/>
              <a:t>O(</a:t>
            </a:r>
            <a:r>
              <a:rPr lang="en-US" altLang="zh-CN" b="1" dirty="0" err="1" smtClean="0"/>
              <a:t>nlgk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时间的算法。</a:t>
            </a:r>
            <a:endParaRPr lang="en-US" altLang="zh-CN" b="1" dirty="0" smtClean="0"/>
          </a:p>
          <a:p>
            <a:r>
              <a:rPr lang="zh-CN" altLang="en-US" b="1" dirty="0" smtClean="0"/>
              <a:t>分治法：</a:t>
            </a:r>
            <a:endParaRPr lang="en-US" altLang="zh-CN" b="1" dirty="0" smtClean="0"/>
          </a:p>
          <a:p>
            <a:pPr>
              <a:buFont typeface="+mj-lt"/>
              <a:buAutoNum type="arabicPeriod"/>
              <a:defRPr/>
            </a:pPr>
            <a:r>
              <a:rPr lang="zh-CN" altLang="zh-CN" dirty="0" smtClean="0"/>
              <a:t>如果</a:t>
            </a:r>
            <a:r>
              <a:rPr lang="en-US" altLang="zh-CN" dirty="0" smtClean="0"/>
              <a:t> </a:t>
            </a:r>
            <a:r>
              <a:rPr lang="en-US" altLang="zh-CN" dirty="0"/>
              <a:t>k == 1 </a:t>
            </a:r>
            <a:r>
              <a:rPr lang="zh-CN" altLang="zh-CN" dirty="0"/>
              <a:t>，</a:t>
            </a:r>
            <a:r>
              <a:rPr lang="en-US" altLang="zh-CN" dirty="0"/>
              <a:t>return</a:t>
            </a:r>
            <a:endParaRPr lang="zh-CN" altLang="zh-CN" dirty="0"/>
          </a:p>
          <a:p>
            <a:pPr>
              <a:buFont typeface="+mj-lt"/>
              <a:buAutoNum type="arabicPeriod"/>
              <a:defRPr/>
            </a:pPr>
            <a:r>
              <a:rPr lang="en-US" altLang="zh-CN" dirty="0" err="1"/>
              <a:t>i</a:t>
            </a:r>
            <a:r>
              <a:rPr lang="en-US" altLang="zh-CN" dirty="0"/>
              <a:t> = k / 2                                                                 </a:t>
            </a:r>
            <a:r>
              <a:rPr lang="zh-CN" altLang="zh-CN" dirty="0"/>
              <a:t>……</a:t>
            </a:r>
            <a:r>
              <a:rPr lang="en-US" altLang="zh-CN" dirty="0"/>
              <a:t>O(1)</a:t>
            </a:r>
            <a:endParaRPr lang="zh-CN" altLang="zh-CN" dirty="0"/>
          </a:p>
          <a:p>
            <a:pPr>
              <a:buFont typeface="+mj-lt"/>
              <a:buAutoNum type="arabicPeriod"/>
              <a:defRPr/>
            </a:pPr>
            <a:r>
              <a:rPr lang="zh-CN" altLang="zh-CN" dirty="0"/>
              <a:t>将数组</a:t>
            </a:r>
            <a:r>
              <a:rPr lang="en-US" altLang="zh-CN" dirty="0"/>
              <a:t> a </a:t>
            </a:r>
            <a:r>
              <a:rPr lang="zh-CN" altLang="zh-CN" dirty="0"/>
              <a:t>划分成两部分</a:t>
            </a:r>
            <a:r>
              <a:rPr lang="en-US" altLang="zh-CN" dirty="0"/>
              <a:t> A </a:t>
            </a:r>
            <a:r>
              <a:rPr lang="zh-CN" altLang="zh-CN" dirty="0"/>
              <a:t>和</a:t>
            </a:r>
            <a:r>
              <a:rPr lang="en-US" altLang="zh-CN" dirty="0"/>
              <a:t> B</a:t>
            </a:r>
            <a:r>
              <a:rPr lang="zh-CN" altLang="zh-CN" dirty="0"/>
              <a:t>，使得</a:t>
            </a:r>
            <a:r>
              <a:rPr lang="en-US" altLang="zh-CN" dirty="0"/>
              <a:t> A </a:t>
            </a:r>
            <a:r>
              <a:rPr lang="zh-CN" altLang="zh-CN" dirty="0"/>
              <a:t>中所有元素不大于</a:t>
            </a:r>
            <a:r>
              <a:rPr lang="en-US" altLang="zh-CN" dirty="0"/>
              <a:t> B</a:t>
            </a:r>
            <a:r>
              <a:rPr lang="zh-CN" altLang="zh-CN" dirty="0"/>
              <a:t>，且</a:t>
            </a:r>
            <a:r>
              <a:rPr lang="en-US" altLang="zh-CN" dirty="0"/>
              <a:t> A </a:t>
            </a:r>
            <a:r>
              <a:rPr lang="zh-CN" altLang="zh-CN" dirty="0"/>
              <a:t>中元素的个数为</a:t>
            </a:r>
            <a:r>
              <a:rPr lang="en-US" altLang="zh-CN" dirty="0"/>
              <a:t> </a:t>
            </a:r>
            <a:r>
              <a:rPr lang="en-US" altLang="zh-CN" dirty="0" err="1"/>
              <a:t>tmpSize</a:t>
            </a:r>
            <a:r>
              <a:rPr lang="en-US" altLang="zh-CN" dirty="0"/>
              <a:t> = (n / k) * </a:t>
            </a:r>
            <a:r>
              <a:rPr lang="en-US" altLang="zh-CN" dirty="0" err="1"/>
              <a:t>i</a:t>
            </a:r>
            <a:r>
              <a:rPr lang="zh-CN" altLang="zh-CN" dirty="0"/>
              <a:t>。</a:t>
            </a:r>
            <a:r>
              <a:rPr lang="en-US" altLang="zh-CN" dirty="0"/>
              <a:t>                                </a:t>
            </a:r>
            <a:r>
              <a:rPr lang="zh-CN" altLang="zh-CN" dirty="0"/>
              <a:t>……</a:t>
            </a:r>
            <a:r>
              <a:rPr lang="en-US" altLang="zh-CN" dirty="0"/>
              <a:t>O(n) </a:t>
            </a:r>
            <a:endParaRPr lang="zh-CN" altLang="zh-CN" dirty="0"/>
          </a:p>
          <a:p>
            <a:pPr>
              <a:buFont typeface="+mj-lt"/>
              <a:buAutoNum type="arabicPeriod"/>
              <a:defRPr/>
            </a:pPr>
            <a:r>
              <a:rPr lang="zh-CN" altLang="zh-CN" dirty="0"/>
              <a:t>在</a:t>
            </a:r>
            <a:r>
              <a:rPr lang="en-US" altLang="zh-CN" dirty="0"/>
              <a:t> A </a:t>
            </a:r>
            <a:r>
              <a:rPr lang="zh-CN" altLang="zh-CN" dirty="0" smtClean="0"/>
              <a:t>中找第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 </a:t>
            </a:r>
            <a:r>
              <a:rPr lang="zh-CN" altLang="zh-CN" dirty="0" smtClean="0"/>
              <a:t>分位数</a:t>
            </a:r>
            <a:r>
              <a:rPr lang="en-US" altLang="zh-CN" dirty="0" smtClean="0"/>
              <a:t>                                          </a:t>
            </a:r>
            <a:r>
              <a:rPr lang="zh-CN" altLang="zh-CN" dirty="0" smtClean="0"/>
              <a:t>……</a:t>
            </a:r>
            <a:r>
              <a:rPr lang="zh-CN" altLang="zh-CN" dirty="0"/>
              <a:t>规模减小为</a:t>
            </a:r>
            <a:r>
              <a:rPr lang="en-US" altLang="zh-CN" dirty="0"/>
              <a:t> k / 2</a:t>
            </a:r>
            <a:endParaRPr lang="zh-CN" altLang="zh-CN" dirty="0"/>
          </a:p>
          <a:p>
            <a:pPr>
              <a:buFont typeface="+mj-lt"/>
              <a:buAutoNum type="arabicPeriod"/>
              <a:defRPr/>
            </a:pPr>
            <a:r>
              <a:rPr lang="zh-CN" altLang="zh-CN" dirty="0"/>
              <a:t>输出</a:t>
            </a:r>
            <a:r>
              <a:rPr lang="en-US" altLang="zh-CN" dirty="0"/>
              <a:t>a[</a:t>
            </a:r>
            <a:r>
              <a:rPr lang="en-US" altLang="zh-CN" dirty="0" err="1"/>
              <a:t>tmpSize</a:t>
            </a:r>
            <a:r>
              <a:rPr lang="en-US" altLang="zh-CN" dirty="0"/>
              <a:t> - 1</a:t>
            </a:r>
            <a:r>
              <a:rPr lang="en-US" altLang="zh-CN" dirty="0" smtClean="0"/>
              <a:t>]                                               </a:t>
            </a:r>
            <a:r>
              <a:rPr lang="zh-CN" altLang="zh-CN" dirty="0"/>
              <a:t>……</a:t>
            </a:r>
            <a:r>
              <a:rPr lang="en-US" altLang="zh-CN" dirty="0"/>
              <a:t>O(1)</a:t>
            </a:r>
          </a:p>
          <a:p>
            <a:pPr>
              <a:buFont typeface="+mj-lt"/>
              <a:buAutoNum type="arabicPeriod"/>
              <a:defRPr/>
            </a:pPr>
            <a:r>
              <a:rPr lang="zh-CN" altLang="zh-CN" dirty="0"/>
              <a:t>在</a:t>
            </a:r>
            <a:r>
              <a:rPr lang="en-US" altLang="zh-CN" dirty="0"/>
              <a:t> B </a:t>
            </a:r>
            <a:r>
              <a:rPr lang="zh-CN" altLang="zh-CN" dirty="0"/>
              <a:t>中找第</a:t>
            </a:r>
            <a:r>
              <a:rPr lang="en-US" altLang="zh-CN" dirty="0"/>
              <a:t> k - </a:t>
            </a:r>
            <a:r>
              <a:rPr lang="en-US" altLang="zh-CN" dirty="0" err="1"/>
              <a:t>i</a:t>
            </a:r>
            <a:r>
              <a:rPr lang="en-US" altLang="zh-CN" dirty="0"/>
              <a:t> </a:t>
            </a:r>
            <a:r>
              <a:rPr lang="zh-CN" altLang="zh-CN" dirty="0"/>
              <a:t>分位数</a:t>
            </a:r>
            <a:r>
              <a:rPr lang="en-US" altLang="zh-CN" dirty="0"/>
              <a:t>                                      </a:t>
            </a:r>
            <a:r>
              <a:rPr lang="zh-CN" altLang="zh-CN" dirty="0"/>
              <a:t>……规模减小为</a:t>
            </a:r>
            <a:r>
              <a:rPr lang="en-US" altLang="zh-CN" dirty="0"/>
              <a:t> k / 2</a:t>
            </a:r>
            <a:endParaRPr lang="zh-CN" altLang="zh-CN" dirty="0"/>
          </a:p>
          <a:p>
            <a:pPr>
              <a:buFont typeface="+mj-lt"/>
              <a:buAutoNum type="arabicPeriod"/>
              <a:defRPr/>
            </a:pPr>
            <a:r>
              <a:rPr lang="zh-CN" altLang="zh-CN" dirty="0"/>
              <a:t>由上面的分析</a:t>
            </a:r>
            <a:r>
              <a:rPr lang="zh-CN" altLang="zh-CN" dirty="0" smtClean="0"/>
              <a:t>，这个算法的时间复杂度满足题设要求</a:t>
            </a:r>
            <a:r>
              <a:rPr lang="en-US" altLang="zh-CN" dirty="0" smtClean="0"/>
              <a:t>O(n </a:t>
            </a:r>
            <a:r>
              <a:rPr lang="en-US" altLang="zh-CN" dirty="0" err="1" smtClean="0"/>
              <a:t>lg</a:t>
            </a:r>
            <a:r>
              <a:rPr lang="en-US" altLang="zh-CN" dirty="0" smtClean="0"/>
              <a:t> k)</a:t>
            </a:r>
            <a:r>
              <a:rPr lang="zh-CN" altLang="zh-CN" dirty="0" smtClean="0"/>
              <a:t>。</a:t>
            </a:r>
            <a:r>
              <a:rPr lang="en-US" altLang="zh-CN" dirty="0"/>
              <a:t> </a:t>
            </a:r>
            <a:endParaRPr lang="zh-CN" altLang="zh-CN" dirty="0"/>
          </a:p>
          <a:p>
            <a:pPr>
              <a:buFont typeface="+mj-lt"/>
              <a:buAutoNum type="arabicPeriod"/>
              <a:defRPr/>
            </a:pPr>
            <a:r>
              <a:rPr lang="zh-CN" altLang="zh-CN" dirty="0"/>
              <a:t>如果</a:t>
            </a:r>
            <a:r>
              <a:rPr lang="en-US" altLang="zh-CN" dirty="0"/>
              <a:t> n/k </a:t>
            </a:r>
            <a:r>
              <a:rPr lang="zh-CN" altLang="zh-CN" dirty="0"/>
              <a:t>不是刚好整除（假设</a:t>
            </a:r>
            <a:r>
              <a:rPr lang="en-US" altLang="zh-CN" dirty="0"/>
              <a:t> x = </a:t>
            </a:r>
            <a:r>
              <a:rPr lang="en-US" altLang="zh-CN" dirty="0" err="1"/>
              <a:t>n%k</a:t>
            </a:r>
            <a:r>
              <a:rPr lang="zh-CN" altLang="zh-CN" dirty="0"/>
              <a:t>，</a:t>
            </a:r>
            <a:r>
              <a:rPr lang="en-US" altLang="zh-CN" dirty="0"/>
              <a:t>x </a:t>
            </a:r>
            <a:r>
              <a:rPr lang="en-US" altLang="zh-CN" dirty="0" smtClean="0"/>
              <a:t>!= </a:t>
            </a:r>
            <a:r>
              <a:rPr lang="en-US" altLang="zh-CN" dirty="0"/>
              <a:t>0</a:t>
            </a:r>
            <a:r>
              <a:rPr lang="zh-CN" altLang="zh-CN" dirty="0"/>
              <a:t>），那么我们定义</a:t>
            </a:r>
            <a:r>
              <a:rPr lang="en-US" altLang="zh-CN" dirty="0"/>
              <a:t>k</a:t>
            </a:r>
            <a:r>
              <a:rPr lang="zh-CN" altLang="zh-CN" dirty="0"/>
              <a:t>分位数的分组为：</a:t>
            </a:r>
            <a:r>
              <a:rPr lang="en-US" altLang="zh-CN" dirty="0"/>
              <a:t> </a:t>
            </a:r>
            <a:endParaRPr lang="zh-CN" altLang="zh-CN" dirty="0"/>
          </a:p>
          <a:p>
            <a:pPr>
              <a:buFont typeface="+mj-lt"/>
              <a:buAutoNum type="arabicPeriod"/>
              <a:defRPr/>
            </a:pPr>
            <a:r>
              <a:rPr lang="zh-CN" altLang="zh-CN" dirty="0"/>
              <a:t>前</a:t>
            </a:r>
            <a:r>
              <a:rPr lang="en-US" altLang="zh-CN" dirty="0"/>
              <a:t> x </a:t>
            </a:r>
            <a:r>
              <a:rPr lang="zh-CN" altLang="zh-CN" dirty="0"/>
              <a:t>组每组的元素个数为</a:t>
            </a:r>
            <a:r>
              <a:rPr lang="en-US" altLang="zh-CN" dirty="0"/>
              <a:t>⌊n/k⌋ + 1</a:t>
            </a:r>
            <a:r>
              <a:rPr lang="zh-CN" altLang="zh-CN" dirty="0"/>
              <a:t>，后</a:t>
            </a:r>
            <a:r>
              <a:rPr lang="en-US" altLang="zh-CN" dirty="0"/>
              <a:t> k - x </a:t>
            </a:r>
            <a:r>
              <a:rPr lang="zh-CN" altLang="zh-CN" dirty="0"/>
              <a:t>组每组元素个数为</a:t>
            </a:r>
            <a:r>
              <a:rPr lang="en-US" altLang="zh-CN" dirty="0"/>
              <a:t>⌊n/k⌋</a:t>
            </a:r>
            <a:r>
              <a:rPr lang="zh-CN" altLang="zh-CN" dirty="0"/>
              <a:t>。</a:t>
            </a:r>
            <a:r>
              <a:rPr lang="en-US" altLang="zh-CN" dirty="0"/>
              <a:t> </a:t>
            </a:r>
            <a:endParaRPr lang="zh-CN" altLang="zh-CN" dirty="0"/>
          </a:p>
          <a:p>
            <a:pPr>
              <a:buFont typeface="+mj-lt"/>
              <a:buAutoNum type="arabicPeriod"/>
              <a:defRPr/>
            </a:pPr>
            <a:r>
              <a:rPr lang="zh-CN" altLang="zh-CN" dirty="0"/>
              <a:t>比如</a:t>
            </a:r>
            <a:r>
              <a:rPr lang="en-US" altLang="zh-CN" dirty="0"/>
              <a:t>15</a:t>
            </a:r>
            <a:r>
              <a:rPr lang="zh-CN" altLang="zh-CN" dirty="0"/>
              <a:t>个元素分为</a:t>
            </a:r>
            <a:r>
              <a:rPr lang="en-US" altLang="zh-CN" dirty="0"/>
              <a:t>4</a:t>
            </a:r>
            <a:r>
              <a:rPr lang="zh-CN" altLang="zh-CN" dirty="0"/>
              <a:t>组，则每组为</a:t>
            </a:r>
            <a:r>
              <a:rPr lang="en-US" altLang="zh-CN" dirty="0"/>
              <a:t> 4 4 4 3 </a:t>
            </a:r>
            <a:r>
              <a:rPr lang="zh-CN" altLang="zh-CN" dirty="0"/>
              <a:t>个元素。</a:t>
            </a:r>
            <a:r>
              <a:rPr lang="en-US" altLang="zh-CN" dirty="0"/>
              <a:t> </a:t>
            </a:r>
            <a:endParaRPr lang="zh-CN" altLang="zh-CN" dirty="0"/>
          </a:p>
          <a:p>
            <a:pPr>
              <a:buFont typeface="+mj-lt"/>
              <a:buAutoNum type="arabicPeriod"/>
              <a:defRPr/>
            </a:pPr>
            <a:r>
              <a:rPr lang="zh-CN" altLang="zh-CN" dirty="0"/>
              <a:t>对应的，将</a:t>
            </a:r>
            <a:r>
              <a:rPr lang="en-US" altLang="zh-CN" dirty="0" err="1"/>
              <a:t>tmpSize</a:t>
            </a:r>
            <a:r>
              <a:rPr lang="zh-CN" altLang="zh-CN" dirty="0"/>
              <a:t>更改为</a:t>
            </a:r>
            <a:r>
              <a:rPr lang="en-US" altLang="zh-CN" dirty="0"/>
              <a:t> (n / k) * </a:t>
            </a:r>
            <a:r>
              <a:rPr lang="en-US" altLang="zh-CN" dirty="0" err="1"/>
              <a:t>i</a:t>
            </a:r>
            <a:r>
              <a:rPr lang="en-US" altLang="zh-CN" dirty="0"/>
              <a:t> + (n % k &lt; </a:t>
            </a:r>
            <a:r>
              <a:rPr lang="en-US" altLang="zh-CN" dirty="0" err="1"/>
              <a:t>i</a:t>
            </a:r>
            <a:r>
              <a:rPr lang="en-US" altLang="zh-CN" dirty="0"/>
              <a:t> ? n % k : </a:t>
            </a:r>
            <a:r>
              <a:rPr lang="en-US" altLang="zh-CN" dirty="0" err="1"/>
              <a:t>i</a:t>
            </a:r>
            <a:r>
              <a:rPr lang="en-US" altLang="zh-CN" dirty="0"/>
              <a:t>) </a:t>
            </a:r>
            <a:endParaRPr lang="zh-CN" altLang="zh-CN" dirty="0"/>
          </a:p>
          <a:p>
            <a:pPr>
              <a:buFont typeface="+mj-lt"/>
              <a:buAutoNum type="arabicPeriod"/>
              <a:defRPr/>
            </a:pPr>
            <a:r>
              <a:rPr lang="zh-CN" altLang="zh-CN" dirty="0"/>
              <a:t>（</a:t>
            </a:r>
            <a:r>
              <a:rPr lang="en-US" altLang="zh-CN" dirty="0"/>
              <a:t> PS</a:t>
            </a:r>
            <a:r>
              <a:rPr lang="zh-CN" altLang="zh-CN" dirty="0"/>
              <a:t>：若</a:t>
            </a:r>
            <a:r>
              <a:rPr lang="en-US" altLang="zh-CN" dirty="0"/>
              <a:t> k==n </a:t>
            </a:r>
            <a:r>
              <a:rPr lang="zh-CN" altLang="zh-CN" dirty="0"/>
              <a:t>，这实际上是一个</a:t>
            </a:r>
            <a:r>
              <a:rPr lang="en-US" altLang="zh-CN" dirty="0"/>
              <a:t>O(n </a:t>
            </a:r>
            <a:r>
              <a:rPr lang="en-US" altLang="zh-CN" dirty="0" err="1"/>
              <a:t>lg</a:t>
            </a:r>
            <a:r>
              <a:rPr lang="en-US" altLang="zh-CN" dirty="0"/>
              <a:t> n)</a:t>
            </a:r>
            <a:r>
              <a:rPr lang="zh-CN" altLang="zh-CN" dirty="0"/>
              <a:t>的排序算法。）</a:t>
            </a:r>
          </a:p>
        </p:txBody>
      </p:sp>
    </p:spTree>
    <p:extLst>
      <p:ext uri="{BB962C8B-B14F-4D97-AF65-F5344CB8AC3E}">
        <p14:creationId xmlns:p14="http://schemas.microsoft.com/office/powerpoint/2010/main" val="1437291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12.1-1</a:t>
            </a:r>
            <a:r>
              <a:rPr lang="zh-CN" altLang="en-US" dirty="0" smtClean="0"/>
              <a:t>基于关键字集合</a:t>
            </a:r>
            <a:r>
              <a:rPr lang="en-US" altLang="zh-CN" dirty="0" smtClean="0"/>
              <a:t>{1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en-US" altLang="zh-CN" dirty="0" smtClean="0"/>
              <a:t>5</a:t>
            </a:r>
            <a:r>
              <a:rPr lang="zh-CN" altLang="en-US" dirty="0" smtClean="0"/>
              <a:t>、</a:t>
            </a:r>
            <a:r>
              <a:rPr lang="en-US" altLang="zh-CN" dirty="0" smtClean="0"/>
              <a:t>10</a:t>
            </a:r>
            <a:r>
              <a:rPr lang="zh-CN" altLang="en-US" dirty="0" smtClean="0"/>
              <a:t>、</a:t>
            </a:r>
            <a:r>
              <a:rPr lang="en-US" altLang="zh-CN" dirty="0" smtClean="0"/>
              <a:t>16</a:t>
            </a:r>
            <a:r>
              <a:rPr lang="zh-CN" altLang="en-US" dirty="0" smtClean="0"/>
              <a:t>、</a:t>
            </a:r>
            <a:r>
              <a:rPr lang="en-US" altLang="zh-CN" dirty="0" smtClean="0"/>
              <a:t>17</a:t>
            </a:r>
            <a:r>
              <a:rPr lang="zh-CN" altLang="en-US" dirty="0" smtClean="0"/>
              <a:t>、</a:t>
            </a:r>
            <a:r>
              <a:rPr lang="en-US" altLang="zh-CN" dirty="0" smtClean="0"/>
              <a:t>21}</a:t>
            </a:r>
            <a:r>
              <a:rPr lang="zh-CN" altLang="en-US" dirty="0" smtClean="0"/>
              <a:t>画出高度为</a:t>
            </a: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3</a:t>
            </a:r>
            <a:r>
              <a:rPr lang="zh-CN" altLang="en-US" dirty="0" smtClean="0"/>
              <a:t>、</a:t>
            </a:r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en-US" altLang="zh-CN" dirty="0" smtClean="0"/>
              <a:t>5</a:t>
            </a:r>
            <a:r>
              <a:rPr lang="zh-CN" altLang="en-US" dirty="0" smtClean="0"/>
              <a:t>、</a:t>
            </a:r>
            <a:r>
              <a:rPr lang="en-US" altLang="zh-CN" dirty="0" smtClean="0"/>
              <a:t>6</a:t>
            </a:r>
            <a:r>
              <a:rPr lang="zh-CN" altLang="en-US" dirty="0" smtClean="0"/>
              <a:t>的二叉查找树。</a:t>
            </a:r>
            <a:endParaRPr lang="en-US" altLang="zh-CN" dirty="0" smtClean="0"/>
          </a:p>
          <a:p>
            <a:r>
              <a:rPr lang="en-US" altLang="zh-CN" dirty="0" smtClean="0"/>
              <a:t>12.1-4</a:t>
            </a:r>
            <a:r>
              <a:rPr lang="zh-CN" altLang="en-US" dirty="0" smtClean="0"/>
              <a:t>对于含有</a:t>
            </a:r>
            <a:r>
              <a:rPr lang="en-US" altLang="zh-CN" dirty="0" smtClean="0"/>
              <a:t>n</a:t>
            </a:r>
            <a:r>
              <a:rPr lang="zh-CN" altLang="en-US" dirty="0" smtClean="0"/>
              <a:t>个节点的树，给出能在</a:t>
            </a:r>
            <a:r>
              <a:rPr lang="en-US" altLang="zh-CN" dirty="0" smtClean="0"/>
              <a:t>0</a:t>
            </a:r>
            <a:r>
              <a:rPr lang="zh-CN" altLang="en-US" dirty="0" smtClean="0"/>
              <a:t>（</a:t>
            </a:r>
            <a:r>
              <a:rPr lang="en-US" altLang="zh-CN" dirty="0" smtClean="0"/>
              <a:t>n</a:t>
            </a:r>
            <a:r>
              <a:rPr lang="zh-CN" altLang="en-US" dirty="0" smtClean="0"/>
              <a:t>）的时间内前序遍历和后续遍历递归算法。</a:t>
            </a:r>
            <a:endParaRPr lang="en-US" altLang="zh-CN" dirty="0" smtClean="0"/>
          </a:p>
          <a:p>
            <a:r>
              <a:rPr lang="zh-CN" altLang="en-US" dirty="0" smtClean="0"/>
              <a:t>补充：证明</a:t>
            </a:r>
            <a:r>
              <a:rPr lang="en-US" altLang="zh-CN" dirty="0" smtClean="0"/>
              <a:t>binary search</a:t>
            </a:r>
            <a:r>
              <a:rPr lang="zh-CN" altLang="en-US" dirty="0" smtClean="0"/>
              <a:t>的时间复杂度为</a:t>
            </a:r>
            <a:r>
              <a:rPr lang="en-US" altLang="zh-CN" dirty="0" err="1" smtClean="0"/>
              <a:t>lgn</a:t>
            </a:r>
            <a:endParaRPr lang="zh-CN" altLang="en-US" dirty="0" smtClean="0"/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9801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762000"/>
            <a:ext cx="10515600" cy="5414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000" dirty="0" smtClean="0"/>
              <a:t>12.2-1</a:t>
            </a:r>
          </a:p>
          <a:p>
            <a:pPr>
              <a:lnSpc>
                <a:spcPct val="80000"/>
              </a:lnSpc>
            </a:pPr>
            <a:r>
              <a:rPr lang="zh-CN" altLang="en-US" sz="2000" dirty="0" smtClean="0"/>
              <a:t>二叉查找树应满足：</a:t>
            </a:r>
          </a:p>
          <a:p>
            <a:pPr lvl="1">
              <a:lnSpc>
                <a:spcPct val="80000"/>
              </a:lnSpc>
            </a:pPr>
            <a:r>
              <a:rPr lang="en-US" altLang="zh-CN" sz="2000" dirty="0" smtClean="0"/>
              <a:t> </a:t>
            </a:r>
            <a:r>
              <a:rPr lang="zh-CN" altLang="en-US" sz="2000" dirty="0" smtClean="0"/>
              <a:t>左子树中的节点值都不大于当前节点的值。</a:t>
            </a:r>
            <a:endParaRPr lang="en-US" altLang="zh-CN" sz="2000" dirty="0" smtClean="0"/>
          </a:p>
          <a:p>
            <a:pPr lvl="1">
              <a:lnSpc>
                <a:spcPct val="80000"/>
              </a:lnSpc>
            </a:pPr>
            <a:r>
              <a:rPr lang="zh-CN" altLang="en-US" sz="2000" dirty="0" smtClean="0"/>
              <a:t>右子树中的节点值都不小于当前节点的值。</a:t>
            </a:r>
          </a:p>
          <a:p>
            <a:pPr>
              <a:lnSpc>
                <a:spcPct val="80000"/>
              </a:lnSpc>
            </a:pPr>
            <a:endParaRPr lang="zh-CN" altLang="en-US" sz="2000" dirty="0" smtClean="0"/>
          </a:p>
          <a:p>
            <a:pPr>
              <a:lnSpc>
                <a:spcPct val="80000"/>
              </a:lnSpc>
            </a:pPr>
            <a:r>
              <a:rPr lang="zh-CN" altLang="en-US" sz="2000" dirty="0" smtClean="0"/>
              <a:t>查找过程应满足：</a:t>
            </a:r>
          </a:p>
          <a:p>
            <a:pPr lvl="1">
              <a:lnSpc>
                <a:spcPct val="80000"/>
              </a:lnSpc>
            </a:pPr>
            <a:r>
              <a:rPr lang="zh-CN" altLang="en-US" sz="1800" dirty="0" smtClean="0"/>
              <a:t>若当前节点的值等于待查找的值，返回。</a:t>
            </a:r>
          </a:p>
          <a:p>
            <a:pPr lvl="1">
              <a:lnSpc>
                <a:spcPct val="80000"/>
              </a:lnSpc>
            </a:pPr>
            <a:r>
              <a:rPr lang="zh-CN" altLang="en-US" sz="1800" dirty="0" smtClean="0"/>
              <a:t>若当前节点的值大于待查找的值，那么接下来应该找当前节点的左子结点。</a:t>
            </a:r>
          </a:p>
          <a:p>
            <a:pPr lvl="1">
              <a:lnSpc>
                <a:spcPct val="80000"/>
              </a:lnSpc>
            </a:pPr>
            <a:r>
              <a:rPr lang="zh-CN" altLang="en-US" sz="1800" dirty="0" smtClean="0"/>
              <a:t>都不满足，接下来查找当前节点的右子结点。</a:t>
            </a:r>
          </a:p>
          <a:p>
            <a:pPr>
              <a:lnSpc>
                <a:spcPct val="80000"/>
              </a:lnSpc>
            </a:pPr>
            <a:endParaRPr lang="zh-CN" altLang="en-US" sz="2000" dirty="0" smtClean="0"/>
          </a:p>
          <a:p>
            <a:pPr>
              <a:lnSpc>
                <a:spcPct val="80000"/>
              </a:lnSpc>
            </a:pPr>
            <a:r>
              <a:rPr lang="zh-CN" altLang="en-US" sz="2000" dirty="0" smtClean="0"/>
              <a:t>由这两点易知，</a:t>
            </a:r>
            <a:r>
              <a:rPr lang="en-US" altLang="zh-CN" sz="2000" dirty="0" smtClean="0"/>
              <a:t>c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e</a:t>
            </a:r>
            <a:r>
              <a:rPr lang="zh-CN" altLang="en-US" sz="2000" dirty="0" smtClean="0"/>
              <a:t>不满足。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1109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435430"/>
            <a:ext cx="10515600" cy="5741534"/>
          </a:xfrm>
        </p:spPr>
        <p:txBody>
          <a:bodyPr/>
          <a:lstStyle/>
          <a:p>
            <a:r>
              <a:rPr lang="en-US" altLang="zh-CN" dirty="0" smtClean="0"/>
              <a:t>12.2-4 Bunyan</a:t>
            </a:r>
            <a:r>
              <a:rPr lang="zh-CN" altLang="en-US" dirty="0" smtClean="0"/>
              <a:t>教授认为他发现了二叉查找树的一个重要性质，假设在二叉树查找过程中，对某个关键字</a:t>
            </a:r>
            <a:r>
              <a:rPr lang="en-US" altLang="zh-CN" dirty="0" smtClean="0"/>
              <a:t>k</a:t>
            </a:r>
            <a:r>
              <a:rPr lang="zh-CN" altLang="en-US" dirty="0" smtClean="0"/>
              <a:t>的查找在一个叶节点处结束，考虑三个集合，</a:t>
            </a:r>
            <a:r>
              <a:rPr lang="en-US" altLang="zh-CN" dirty="0" smtClean="0"/>
              <a:t>A</a:t>
            </a:r>
            <a:r>
              <a:rPr lang="zh-CN" altLang="en-US" dirty="0" smtClean="0"/>
              <a:t>包含查找路径左边的关键字，</a:t>
            </a:r>
            <a:r>
              <a:rPr lang="en-US" altLang="zh-CN" dirty="0" smtClean="0"/>
              <a:t>B</a:t>
            </a:r>
            <a:r>
              <a:rPr lang="zh-CN" altLang="en-US" dirty="0" smtClean="0"/>
              <a:t>包含查找路径上的关键字，</a:t>
            </a:r>
            <a:r>
              <a:rPr lang="en-US" altLang="zh-CN" dirty="0" smtClean="0"/>
              <a:t>C</a:t>
            </a:r>
            <a:r>
              <a:rPr lang="zh-CN" altLang="en-US" dirty="0" smtClean="0"/>
              <a:t>，包含查找路径右边的关键字。</a:t>
            </a:r>
            <a:r>
              <a:rPr lang="en-US" altLang="zh-CN" dirty="0" smtClean="0"/>
              <a:t>Bunyan</a:t>
            </a:r>
            <a:r>
              <a:rPr lang="zh-CN" altLang="en-US" dirty="0" smtClean="0"/>
              <a:t>教授宣传任何三个关键字</a:t>
            </a:r>
            <a:r>
              <a:rPr lang="en-US" altLang="zh-CN" dirty="0" smtClean="0"/>
              <a:t>a</a:t>
            </a:r>
            <a:r>
              <a:rPr lang="zh-CN" altLang="en-US" dirty="0" smtClean="0"/>
              <a:t>∈</a:t>
            </a:r>
            <a:r>
              <a:rPr lang="en-US" altLang="zh-CN" dirty="0" smtClean="0"/>
              <a:t>A, b</a:t>
            </a:r>
            <a:r>
              <a:rPr lang="zh-CN" altLang="en-US" dirty="0" smtClean="0"/>
              <a:t>∈</a:t>
            </a:r>
            <a:r>
              <a:rPr lang="en-US" altLang="zh-CN" dirty="0"/>
              <a:t>B</a:t>
            </a:r>
            <a:r>
              <a:rPr lang="en-US" altLang="zh-CN" dirty="0" smtClean="0"/>
              <a:t> ,c</a:t>
            </a:r>
            <a:r>
              <a:rPr lang="zh-CN" altLang="en-US" dirty="0" smtClean="0"/>
              <a:t>∈</a:t>
            </a:r>
            <a:r>
              <a:rPr lang="en-US" altLang="zh-CN" dirty="0" smtClean="0"/>
              <a:t>C</a:t>
            </a:r>
            <a:r>
              <a:rPr lang="zh-CN" altLang="en-US" dirty="0" smtClean="0"/>
              <a:t>。必定满足</a:t>
            </a:r>
            <a:r>
              <a:rPr lang="en-US" altLang="zh-CN" dirty="0" smtClean="0"/>
              <a:t>a&lt;=b&lt;=c.</a:t>
            </a:r>
            <a:r>
              <a:rPr lang="zh-CN" altLang="en-US" dirty="0" smtClean="0"/>
              <a:t>给出该命题的一个最小可能的反例。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答：反例用关键字</a:t>
            </a:r>
            <a:r>
              <a:rPr lang="en-US" altLang="zh-CN" dirty="0"/>
              <a:t>5</a:t>
            </a:r>
            <a:r>
              <a:rPr lang="zh-CN" altLang="en-US" dirty="0" smtClean="0"/>
              <a:t>、</a:t>
            </a:r>
            <a:r>
              <a:rPr lang="en-US" altLang="zh-CN" dirty="0"/>
              <a:t>3</a:t>
            </a:r>
            <a:r>
              <a:rPr lang="zh-CN" altLang="en-US" dirty="0" smtClean="0"/>
              <a:t>、</a:t>
            </a:r>
            <a:r>
              <a:rPr lang="en-US" altLang="zh-CN" dirty="0"/>
              <a:t>4</a:t>
            </a:r>
            <a:r>
              <a:rPr lang="zh-CN" altLang="en-US" dirty="0" smtClean="0"/>
              <a:t>、</a:t>
            </a:r>
            <a:r>
              <a:rPr lang="en-US" altLang="zh-CN" dirty="0" smtClean="0"/>
              <a:t>1</a:t>
            </a:r>
            <a:r>
              <a:rPr lang="zh-CN" altLang="en-US" dirty="0" smtClean="0"/>
              <a:t>建树，查找</a:t>
            </a:r>
            <a:r>
              <a:rPr lang="en-US" altLang="zh-CN" dirty="0" smtClean="0"/>
              <a:t>1</a:t>
            </a:r>
            <a:r>
              <a:rPr lang="zh-CN" altLang="en-US" dirty="0" smtClean="0"/>
              <a:t>时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有</a:t>
            </a:r>
            <a:r>
              <a:rPr lang="en-US" altLang="zh-CN" dirty="0" smtClean="0"/>
              <a:t>A={}   </a:t>
            </a:r>
          </a:p>
          <a:p>
            <a:pPr marL="0" indent="0">
              <a:buNone/>
            </a:pPr>
            <a:r>
              <a:rPr lang="en-US" altLang="zh-CN" dirty="0" smtClean="0"/>
              <a:t>B={</a:t>
            </a:r>
            <a:r>
              <a:rPr lang="en-US" altLang="zh-CN" dirty="0"/>
              <a:t>5</a:t>
            </a:r>
            <a:r>
              <a:rPr lang="en-US" altLang="zh-CN" dirty="0" smtClean="0"/>
              <a:t>,3,1}</a:t>
            </a:r>
          </a:p>
          <a:p>
            <a:pPr marL="0" indent="0">
              <a:buNone/>
            </a:pPr>
            <a:r>
              <a:rPr lang="en-US" altLang="zh-CN" dirty="0" smtClean="0"/>
              <a:t>C={4}</a:t>
            </a:r>
          </a:p>
          <a:p>
            <a:pPr marL="0" indent="0">
              <a:buNone/>
            </a:pPr>
            <a:r>
              <a:rPr lang="zh-CN" altLang="en-US" dirty="0" smtClean="0"/>
              <a:t>而</a:t>
            </a:r>
            <a:r>
              <a:rPr lang="en-US" altLang="zh-CN" dirty="0" smtClean="0"/>
              <a:t>4&lt;5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2" name="椭圆 1"/>
          <p:cNvSpPr/>
          <p:nvPr/>
        </p:nvSpPr>
        <p:spPr>
          <a:xfrm>
            <a:off x="5320937" y="3779521"/>
            <a:ext cx="679269" cy="37446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4981302" y="4380413"/>
            <a:ext cx="679269" cy="37446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5660571" y="4904220"/>
            <a:ext cx="679269" cy="37446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4545873" y="5008727"/>
            <a:ext cx="679269" cy="37446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cxnSp>
        <p:nvCxnSpPr>
          <p:cNvPr id="9" name="直接连接符 8"/>
          <p:cNvCxnSpPr>
            <a:endCxn id="4" idx="7"/>
          </p:cNvCxnSpPr>
          <p:nvPr/>
        </p:nvCxnSpPr>
        <p:spPr>
          <a:xfrm flipH="1">
            <a:off x="5561094" y="4153989"/>
            <a:ext cx="99477" cy="28126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981302" y="4733757"/>
            <a:ext cx="99477" cy="28126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endCxn id="5" idx="1"/>
          </p:cNvCxnSpPr>
          <p:nvPr/>
        </p:nvCxnSpPr>
        <p:spPr>
          <a:xfrm>
            <a:off x="5608319" y="4689477"/>
            <a:ext cx="151729" cy="2695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3972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36319"/>
            <a:ext cx="10515600" cy="5140643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12.2-5</a:t>
            </a:r>
            <a:r>
              <a:rPr lang="zh-CN" altLang="en-US" dirty="0" smtClean="0"/>
              <a:t>证明：如果二叉查找树中某个节点有两个子女，则其后继没有左子女，其前驱没有右子女。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证明：反证法，假设</a:t>
            </a:r>
            <a:r>
              <a:rPr lang="en-US" altLang="zh-CN" dirty="0" smtClean="0"/>
              <a:t>A</a:t>
            </a:r>
            <a:r>
              <a:rPr lang="zh-CN" altLang="en-US" dirty="0" smtClean="0"/>
              <a:t>前驱含</a:t>
            </a:r>
            <a:r>
              <a:rPr lang="en-US" altLang="zh-CN" dirty="0" smtClean="0"/>
              <a:t>B</a:t>
            </a:r>
            <a:r>
              <a:rPr lang="zh-CN" altLang="en-US" dirty="0" smtClean="0"/>
              <a:t>有右孩子</a:t>
            </a:r>
            <a:r>
              <a:rPr lang="en-US" altLang="zh-CN" dirty="0"/>
              <a:t>D</a:t>
            </a:r>
            <a:r>
              <a:rPr lang="zh-CN" altLang="en-US" dirty="0" smtClean="0"/>
              <a:t>，则中序遍历</a:t>
            </a:r>
            <a:r>
              <a:rPr lang="en-US" altLang="zh-CN" dirty="0" smtClean="0"/>
              <a:t>A</a:t>
            </a:r>
            <a:r>
              <a:rPr lang="zh-CN" altLang="en-US" dirty="0" smtClean="0"/>
              <a:t>的左子树后</a:t>
            </a:r>
            <a:r>
              <a:rPr lang="en-US" altLang="zh-CN" dirty="0" smtClean="0"/>
              <a:t>D</a:t>
            </a:r>
            <a:r>
              <a:rPr lang="zh-CN" altLang="en-US" dirty="0" smtClean="0"/>
              <a:t>会是</a:t>
            </a:r>
            <a:r>
              <a:rPr lang="en-US" altLang="zh-CN" dirty="0" smtClean="0"/>
              <a:t>A</a:t>
            </a:r>
            <a:r>
              <a:rPr lang="zh-CN" altLang="en-US" dirty="0" smtClean="0"/>
              <a:t>的前驱，不会是</a:t>
            </a:r>
            <a:r>
              <a:rPr lang="en-US" altLang="zh-CN" dirty="0" smtClean="0"/>
              <a:t>B</a:t>
            </a:r>
            <a:r>
              <a:rPr lang="zh-CN" altLang="en-US" dirty="0" smtClean="0"/>
              <a:t>，与已知矛盾。故假设不成立。即，二叉查找树一个节点的前驱不含有右孩子。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           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	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	     	</a:t>
            </a:r>
          </a:p>
          <a:p>
            <a:pPr marL="0" indent="0">
              <a:buNone/>
            </a:pPr>
            <a:r>
              <a:rPr lang="zh-CN" altLang="en-US" dirty="0" smtClean="0"/>
              <a:t>同理可证：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二叉查找树一个节点的后继不含有左孩子。</a:t>
            </a:r>
            <a:endParaRPr lang="zh-CN" altLang="en-US" dirty="0"/>
          </a:p>
        </p:txBody>
      </p:sp>
      <p:sp>
        <p:nvSpPr>
          <p:cNvPr id="2" name="椭圆 1"/>
          <p:cNvSpPr/>
          <p:nvPr/>
        </p:nvSpPr>
        <p:spPr>
          <a:xfrm>
            <a:off x="5460274" y="2934789"/>
            <a:ext cx="478972" cy="36576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5129349" y="3378926"/>
            <a:ext cx="478972" cy="36576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B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5368835" y="3823063"/>
            <a:ext cx="478972" cy="36576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D</a:t>
            </a: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4650377" y="3867899"/>
            <a:ext cx="478972" cy="36576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cxnSp>
        <p:nvCxnSpPr>
          <p:cNvPr id="11" name="直接连接符 10"/>
          <p:cNvCxnSpPr>
            <a:stCxn id="2" idx="4"/>
            <a:endCxn id="7" idx="7"/>
          </p:cNvCxnSpPr>
          <p:nvPr/>
        </p:nvCxnSpPr>
        <p:spPr>
          <a:xfrm flipH="1">
            <a:off x="5538177" y="3300549"/>
            <a:ext cx="161583" cy="13194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037911" y="3720946"/>
            <a:ext cx="161583" cy="13194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endCxn id="8" idx="0"/>
          </p:cNvCxnSpPr>
          <p:nvPr/>
        </p:nvCxnSpPr>
        <p:spPr>
          <a:xfrm>
            <a:off x="5484700" y="3730302"/>
            <a:ext cx="123621" cy="9276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5875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740229"/>
            <a:ext cx="10515600" cy="5436734"/>
          </a:xfrm>
        </p:spPr>
        <p:txBody>
          <a:bodyPr/>
          <a:lstStyle/>
          <a:p>
            <a:r>
              <a:rPr lang="en-US" altLang="zh-CN" dirty="0" smtClean="0"/>
              <a:t>12.3-2 </a:t>
            </a:r>
            <a:r>
              <a:rPr lang="zh-CN" altLang="en-US" dirty="0" smtClean="0"/>
              <a:t>假设我们通过反复插入不同的关键字的做法来构造一颗二叉查找树。论证：为在树中查找一个关键字，所检查的结点数等于插入该关键字时所检查的结点数加</a:t>
            </a:r>
            <a:r>
              <a:rPr lang="en-US" altLang="zh-CN" dirty="0" smtClean="0"/>
              <a:t>1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zh-CN" dirty="0" smtClean="0"/>
              <a:t>证明：由插入和查找的算法易证。假设该关键字所在结点为x，插入时需要检查到p(x)，而查找时需要检查到x</a:t>
            </a:r>
            <a:r>
              <a:rPr lang="zh-CN" altLang="en-US" dirty="0" smtClean="0"/>
              <a:t>，比插入时多检查一个节点</a:t>
            </a:r>
            <a:r>
              <a:rPr lang="zh-CN" altLang="zh-CN" dirty="0" smtClean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03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52055" y="401782"/>
            <a:ext cx="10515600" cy="5816746"/>
          </a:xfrm>
        </p:spPr>
        <p:txBody>
          <a:bodyPr/>
          <a:lstStyle/>
          <a:p>
            <a:r>
              <a:rPr lang="en-US" altLang="zh-CN" dirty="0" smtClean="0"/>
              <a:t>12.3-5</a:t>
            </a:r>
            <a:r>
              <a:rPr lang="zh-CN" altLang="en-US" dirty="0" smtClean="0"/>
              <a:t>删除操作是可交换的吗？（也就是说，先删除</a:t>
            </a:r>
            <a:r>
              <a:rPr lang="en-US" altLang="zh-CN" dirty="0" smtClean="0"/>
              <a:t>x</a:t>
            </a:r>
            <a:r>
              <a:rPr lang="zh-CN" altLang="en-US" dirty="0" smtClean="0"/>
              <a:t>，再删除</a:t>
            </a:r>
            <a:r>
              <a:rPr lang="en-US" altLang="zh-CN" dirty="0" smtClean="0"/>
              <a:t>y</a:t>
            </a:r>
            <a:r>
              <a:rPr lang="zh-CN" altLang="en-US" dirty="0" smtClean="0"/>
              <a:t>的二叉树与先删除</a:t>
            </a:r>
            <a:r>
              <a:rPr lang="en-US" altLang="zh-CN" dirty="0"/>
              <a:t>y</a:t>
            </a:r>
            <a:r>
              <a:rPr lang="zh-CN" altLang="en-US" dirty="0" smtClean="0"/>
              <a:t>，再删除</a:t>
            </a:r>
            <a:r>
              <a:rPr lang="en-US" altLang="zh-CN" dirty="0"/>
              <a:t>x</a:t>
            </a:r>
            <a:r>
              <a:rPr lang="zh-CN" altLang="en-US" dirty="0" smtClean="0"/>
              <a:t>的二叉树一样）说明为什么，或者举出一个反例。</a:t>
            </a:r>
            <a:endParaRPr lang="en-US" altLang="zh-CN" dirty="0" smtClean="0"/>
          </a:p>
          <a:p>
            <a:r>
              <a:rPr lang="zh-CN" altLang="en-US" dirty="0" smtClean="0"/>
              <a:t>答：不可交换</a:t>
            </a:r>
            <a:r>
              <a:rPr lang="en-US" altLang="zh-CN" dirty="0" smtClean="0"/>
              <a:t>,</a:t>
            </a:r>
            <a:r>
              <a:rPr lang="zh-CN" altLang="en-US" dirty="0" smtClean="0"/>
              <a:t>假设删除操作用其</a:t>
            </a:r>
            <a:r>
              <a:rPr lang="zh-CN" altLang="en-US" dirty="0"/>
              <a:t>后继</a:t>
            </a:r>
            <a:r>
              <a:rPr lang="zh-CN" altLang="en-US" dirty="0" smtClean="0"/>
              <a:t>代替，先删</a:t>
            </a:r>
            <a:r>
              <a:rPr lang="en-US" altLang="zh-CN" dirty="0"/>
              <a:t>2</a:t>
            </a:r>
            <a:r>
              <a:rPr lang="en-US" altLang="zh-CN" dirty="0" smtClean="0"/>
              <a:t>,</a:t>
            </a:r>
            <a:r>
              <a:rPr lang="zh-CN" altLang="en-US" dirty="0" smtClean="0"/>
              <a:t>再删</a:t>
            </a:r>
            <a:r>
              <a:rPr lang="en-US" altLang="zh-CN" dirty="0" smtClean="0"/>
              <a:t>5</a:t>
            </a:r>
            <a:r>
              <a:rPr lang="zh-CN" altLang="en-US" dirty="0" smtClean="0"/>
              <a:t>？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endParaRPr lang="zh-CN" altLang="en-US" dirty="0"/>
          </a:p>
        </p:txBody>
      </p:sp>
      <p:sp>
        <p:nvSpPr>
          <p:cNvPr id="2" name="椭圆 1"/>
          <p:cNvSpPr/>
          <p:nvPr/>
        </p:nvSpPr>
        <p:spPr>
          <a:xfrm>
            <a:off x="2325188" y="2508069"/>
            <a:ext cx="600892" cy="40059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</a:t>
            </a:r>
            <a:endParaRPr lang="zh-CN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椭圆 3"/>
          <p:cNvSpPr/>
          <p:nvPr/>
        </p:nvSpPr>
        <p:spPr>
          <a:xfrm>
            <a:off x="2046513" y="3109858"/>
            <a:ext cx="557349" cy="40059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  <a:endParaRPr lang="zh-CN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椭圆 4"/>
          <p:cNvSpPr/>
          <p:nvPr/>
        </p:nvSpPr>
        <p:spPr>
          <a:xfrm>
            <a:off x="1680753" y="3711647"/>
            <a:ext cx="557349" cy="40059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zh-CN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椭圆 5"/>
          <p:cNvSpPr/>
          <p:nvPr/>
        </p:nvSpPr>
        <p:spPr>
          <a:xfrm>
            <a:off x="2595152" y="3711647"/>
            <a:ext cx="557349" cy="40059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</a:t>
            </a:r>
            <a:endParaRPr lang="zh-CN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椭圆 6"/>
          <p:cNvSpPr/>
          <p:nvPr/>
        </p:nvSpPr>
        <p:spPr>
          <a:xfrm>
            <a:off x="2238102" y="4263599"/>
            <a:ext cx="557349" cy="40059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  <a:endParaRPr lang="zh-CN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椭圆 7"/>
          <p:cNvSpPr/>
          <p:nvPr/>
        </p:nvSpPr>
        <p:spPr>
          <a:xfrm>
            <a:off x="3039291" y="3011057"/>
            <a:ext cx="609600" cy="40059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18</a:t>
            </a:r>
            <a:endParaRPr lang="zh-CN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0" name="直接连接符 9"/>
          <p:cNvCxnSpPr>
            <a:stCxn id="2" idx="4"/>
            <a:endCxn id="4" idx="0"/>
          </p:cNvCxnSpPr>
          <p:nvPr/>
        </p:nvCxnSpPr>
        <p:spPr>
          <a:xfrm flipH="1">
            <a:off x="2325188" y="2908663"/>
            <a:ext cx="300446" cy="20119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959427" y="3485534"/>
            <a:ext cx="300446" cy="20119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495005" y="4114192"/>
            <a:ext cx="300446" cy="20119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2" idx="5"/>
            <a:endCxn id="8" idx="1"/>
          </p:cNvCxnSpPr>
          <p:nvPr/>
        </p:nvCxnSpPr>
        <p:spPr>
          <a:xfrm>
            <a:off x="2838081" y="2849997"/>
            <a:ext cx="290484" cy="21972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603862" y="3483631"/>
            <a:ext cx="290484" cy="21972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5068088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347</TotalTime>
  <Words>1475</Words>
  <Application>Microsoft Office PowerPoint</Application>
  <PresentationFormat>宽屏</PresentationFormat>
  <Paragraphs>140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宋体</vt:lpstr>
      <vt:lpstr>Calibri</vt:lpstr>
      <vt:lpstr>Calibri Light</vt:lpstr>
      <vt:lpstr>Cambria Math</vt:lpstr>
      <vt:lpstr>Times New Roman</vt:lpstr>
      <vt:lpstr>回顾</vt:lpstr>
      <vt:lpstr>公式</vt:lpstr>
      <vt:lpstr>Microsoft 公式 3.0</vt:lpstr>
      <vt:lpstr>算法导论习题</vt:lpstr>
      <vt:lpstr>第五次作业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第八次作业</vt:lpstr>
      <vt:lpstr>Input: The node x.  Output: The root of the tree root to the representative of x.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算法导论习题</dc:title>
  <dc:creator>Andy Wang</dc:creator>
  <cp:lastModifiedBy>Andy</cp:lastModifiedBy>
  <cp:revision>127</cp:revision>
  <dcterms:created xsi:type="dcterms:W3CDTF">2015-11-24T13:16:08Z</dcterms:created>
  <dcterms:modified xsi:type="dcterms:W3CDTF">2015-11-25T02:07:59Z</dcterms:modified>
</cp:coreProperties>
</file>