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57" r:id="rId9"/>
    <p:sldId id="277" r:id="rId10"/>
    <p:sldId id="278" r:id="rId11"/>
    <p:sldId id="279" r:id="rId12"/>
    <p:sldId id="280" r:id="rId13"/>
    <p:sldId id="281" r:id="rId14"/>
    <p:sldId id="276" r:id="rId15"/>
    <p:sldId id="28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79931" autoAdjust="0"/>
  </p:normalViewPr>
  <p:slideViewPr>
    <p:cSldViewPr snapToGrid="0">
      <p:cViewPr varScale="1">
        <p:scale>
          <a:sx n="92" d="100"/>
          <a:sy n="92" d="100"/>
        </p:scale>
        <p:origin x="96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8445D-2944-4EF0-9D11-D2219230DF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5D4542-BFF9-462A-9301-D930461A6B0D}">
      <dgm:prSet/>
      <dgm:spPr/>
      <dgm:t>
        <a:bodyPr/>
        <a:lstStyle/>
        <a:p>
          <a:pPr rtl="0"/>
          <a:r>
            <a:rPr lang="zh-CN" dirty="0" smtClean="0"/>
            <a:t>谢谢</a:t>
          </a:r>
          <a:r>
            <a:rPr lang="zh-CN" altLang="en-US" dirty="0" smtClean="0"/>
            <a:t>！！</a:t>
          </a:r>
          <a:endParaRPr lang="zh-CN" dirty="0"/>
        </a:p>
      </dgm:t>
    </dgm:pt>
    <dgm:pt modelId="{DECB6988-B02F-4A8D-A2EA-AA2BA5741FCC}" type="par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744C8EFD-0BDC-46DF-9B3D-F4C0031D9202}" type="sib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9B69C1DA-189D-4316-9673-051E5F41A5B6}" type="pres">
      <dgm:prSet presAssocID="{CEE8445D-2944-4EF0-9D11-D2219230DF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A6440F-5BD6-4085-8181-B2AF138239BA}" type="pres">
      <dgm:prSet presAssocID="{775D4542-BFF9-462A-9301-D930461A6B0D}" presName="composite" presStyleCnt="0"/>
      <dgm:spPr/>
    </dgm:pt>
    <dgm:pt modelId="{C46E9092-E11B-43E9-BFF0-9075B31BF201}" type="pres">
      <dgm:prSet presAssocID="{775D4542-BFF9-462A-9301-D930461A6B0D}" presName="imgShp" presStyleLbl="fgImgPlace1" presStyleIdx="0" presStyleCnt="1"/>
      <dgm:spPr/>
    </dgm:pt>
    <dgm:pt modelId="{3CB89303-9136-4E68-A7DB-8CAF4262A4D7}" type="pres">
      <dgm:prSet presAssocID="{775D4542-BFF9-462A-9301-D930461A6B0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BD6AFC-F549-4459-B2C9-BAF92D4AE78A}" srcId="{CEE8445D-2944-4EF0-9D11-D2219230DFC7}" destId="{775D4542-BFF9-462A-9301-D930461A6B0D}" srcOrd="0" destOrd="0" parTransId="{DECB6988-B02F-4A8D-A2EA-AA2BA5741FCC}" sibTransId="{744C8EFD-0BDC-46DF-9B3D-F4C0031D9202}"/>
    <dgm:cxn modelId="{63430571-95D9-44C4-B195-104C6C45F93B}" type="presOf" srcId="{775D4542-BFF9-462A-9301-D930461A6B0D}" destId="{3CB89303-9136-4E68-A7DB-8CAF4262A4D7}" srcOrd="0" destOrd="0" presId="urn:microsoft.com/office/officeart/2005/8/layout/vList3"/>
    <dgm:cxn modelId="{2213DAD1-C985-4DEC-924D-A7529F662CB3}" type="presOf" srcId="{CEE8445D-2944-4EF0-9D11-D2219230DFC7}" destId="{9B69C1DA-189D-4316-9673-051E5F41A5B6}" srcOrd="0" destOrd="0" presId="urn:microsoft.com/office/officeart/2005/8/layout/vList3"/>
    <dgm:cxn modelId="{064270CA-64E2-4D17-9F5C-4916AA69DD9A}" type="presParOf" srcId="{9B69C1DA-189D-4316-9673-051E5F41A5B6}" destId="{E0A6440F-5BD6-4085-8181-B2AF138239BA}" srcOrd="0" destOrd="0" presId="urn:microsoft.com/office/officeart/2005/8/layout/vList3"/>
    <dgm:cxn modelId="{EAA19ED0-53F8-4832-8DCC-2DC514258838}" type="presParOf" srcId="{E0A6440F-5BD6-4085-8181-B2AF138239BA}" destId="{C46E9092-E11B-43E9-BFF0-9075B31BF201}" srcOrd="0" destOrd="0" presId="urn:microsoft.com/office/officeart/2005/8/layout/vList3"/>
    <dgm:cxn modelId="{38CE8E2D-DC94-4488-8E46-465ABF96772B}" type="presParOf" srcId="{E0A6440F-5BD6-4085-8181-B2AF138239BA}" destId="{3CB89303-9136-4E68-A7DB-8CAF4262A4D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89303-9136-4E68-A7DB-8CAF4262A4D7}">
      <dsp:nvSpPr>
        <dsp:cNvPr id="0" name=""/>
        <dsp:cNvSpPr/>
      </dsp:nvSpPr>
      <dsp:spPr>
        <a:xfrm rot="10800000">
          <a:off x="1981533" y="854646"/>
          <a:ext cx="5244655" cy="2642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247650" rIns="46228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6500" kern="1200" dirty="0" smtClean="0"/>
            <a:t>谢谢</a:t>
          </a:r>
          <a:r>
            <a:rPr lang="zh-CN" altLang="en-US" sz="6500" kern="1200" dirty="0" smtClean="0"/>
            <a:t>！！</a:t>
          </a:r>
          <a:endParaRPr lang="zh-CN" sz="6500" kern="1200" dirty="0"/>
        </a:p>
      </dsp:txBody>
      <dsp:txXfrm rot="10800000">
        <a:off x="2642044" y="854646"/>
        <a:ext cx="4584144" cy="2642044"/>
      </dsp:txXfrm>
    </dsp:sp>
    <dsp:sp modelId="{C46E9092-E11B-43E9-BFF0-9075B31BF201}">
      <dsp:nvSpPr>
        <dsp:cNvPr id="0" name=""/>
        <dsp:cNvSpPr/>
      </dsp:nvSpPr>
      <dsp:spPr>
        <a:xfrm>
          <a:off x="660511" y="854646"/>
          <a:ext cx="2642044" cy="2642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4CEC8-BCDA-4BC3-8C56-AC2978CD83A7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9DC92-D772-4476-BE94-C77435AFA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4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8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7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3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7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9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2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2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3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1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7A9A-7340-4520-9149-3854CF47EFC5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9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习题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							</a:t>
            </a:r>
          </a:p>
          <a:p>
            <a:r>
              <a:rPr lang="en-US" altLang="zh-CN" dirty="0"/>
              <a:t>	</a:t>
            </a:r>
            <a:r>
              <a:rPr lang="en-US" altLang="zh-CN" dirty="0" smtClean="0"/>
              <a:t>			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7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15</a:t>
            </a:r>
            <a:r>
              <a:rPr lang="en-US" altLang="zh-CN" dirty="0" smtClean="0"/>
              <a:t>.5-2.</a:t>
            </a:r>
            <a:r>
              <a:rPr lang="zh-CN" altLang="en-US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对</a:t>
            </a:r>
            <a:r>
              <a:rPr lang="zh-CN" altLang="en-US" dirty="0"/>
              <a:t>有</a:t>
            </a:r>
            <a:r>
              <a:rPr lang="en-US" altLang="zh-CN" dirty="0"/>
              <a:t>n=7</a:t>
            </a:r>
            <a:r>
              <a:rPr lang="zh-CN" altLang="en-US" dirty="0"/>
              <a:t>个关键字以及如下概率的集合，确定一棵最优二叉查找树的代价和结构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解：略。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784232"/>
              </p:ext>
            </p:extLst>
          </p:nvPr>
        </p:nvGraphicFramePr>
        <p:xfrm>
          <a:off x="1496291" y="2218191"/>
          <a:ext cx="5715000" cy="674370"/>
        </p:xfrm>
        <a:graphic>
          <a:graphicData uri="http://schemas.openxmlformats.org/drawingml/2006/table">
            <a:tbl>
              <a:tblPr/>
              <a:tblGrid>
                <a:gridCol w="635000"/>
                <a:gridCol w="635000"/>
                <a:gridCol w="635000"/>
                <a:gridCol w="635000"/>
                <a:gridCol w="635000"/>
                <a:gridCol w="635000"/>
                <a:gridCol w="635000"/>
                <a:gridCol w="635000"/>
                <a:gridCol w="6350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err="1"/>
                        <a:t>i</a:t>
                      </a:r>
                      <a:endParaRPr lang="en-US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1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3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4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7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p_i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 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0.04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0.08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0.02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0.10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0.12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0.14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err="1"/>
                        <a:t>q_i</a:t>
                      </a:r>
                      <a:endParaRPr lang="en-US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0.06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0.05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0.05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0.05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30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dirty="0" smtClean="0"/>
                  <a:t>15</a:t>
                </a:r>
                <a:r>
                  <a:rPr lang="en-US" altLang="zh-CN" dirty="0" smtClean="0"/>
                  <a:t>.5-3. </a:t>
                </a:r>
                <a:r>
                  <a:rPr lang="zh-CN" altLang="en-US" dirty="0" smtClean="0"/>
                  <a:t>假设</a:t>
                </a:r>
                <a:r>
                  <a:rPr lang="zh-CN" altLang="en-US" dirty="0"/>
                  <a:t>不维护表</a:t>
                </a:r>
                <a14:m>
                  <m:oMath xmlns:m="http://schemas.openxmlformats.org/officeDocument/2006/math"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 dirty="0"/>
                  <a:t>，我们在</a:t>
                </a:r>
                <a14:m>
                  <m:oMath xmlns:m="http://schemas.openxmlformats.org/officeDocument/2006/math"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𝑂𝑃𝑇𝐼𝑀𝐴𝐿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𝐵𝑆𝑇</m:t>
                    </m:r>
                  </m:oMath>
                </a14:m>
                <a:r>
                  <a:rPr lang="zh-CN" altLang="en-US" dirty="0"/>
                  <a:t>的第8行直接从公式(15.17)计算</a:t>
                </a:r>
                <a14:m>
                  <m:oMath xmlns:m="http://schemas.openxmlformats.org/officeDocument/2006/math"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的值，并在第10行使用这个计算的值。这个改变对</a:t>
                </a:r>
                <a14:m>
                  <m:oMath xmlns:m="http://schemas.openxmlformats.org/officeDocument/2006/math"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𝑂𝑃𝑇𝐼𝑀𝐴𝐿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𝐵𝑆𝑇</m:t>
                    </m:r>
                  </m:oMath>
                </a14:m>
                <a:r>
                  <a:rPr lang="zh-CN" altLang="en-US" dirty="0"/>
                  <a:t>的渐进执行时间有什么影响？</a:t>
                </a:r>
              </a:p>
              <a:p>
                <a:r>
                  <a:rPr lang="zh-CN" altLang="en-US" dirty="0" smtClean="0"/>
                  <a:t>解：</a:t>
                </a:r>
                <a:endParaRPr lang="en-US" altLang="zh-CN" dirty="0"/>
              </a:p>
              <a:p>
                <a:r>
                  <a:rPr lang="zh-CN" altLang="en-US" sz="2000" dirty="0" smtClean="0"/>
                  <a:t>外层</a:t>
                </a:r>
                <a:r>
                  <a:rPr lang="zh-CN" altLang="en-US" sz="2000" dirty="0"/>
                  <a:t>有两重n循环</a:t>
                </a:r>
              </a:p>
              <a:p>
                <a:r>
                  <a:rPr lang="zh-CN" altLang="en-US" sz="2000" dirty="0"/>
                  <a:t>计算</a:t>
                </a:r>
              </a:p>
              <a:p>
                <a:endParaRPr lang="zh-CN" altLang="en-US" sz="2000" dirty="0"/>
              </a:p>
              <a:p>
                <a:endParaRPr lang="zh-CN" altLang="en-US" sz="2000" dirty="0"/>
              </a:p>
              <a:p>
                <a:r>
                  <a:rPr lang="zh-CN" altLang="en-US" sz="2000" dirty="0"/>
                  <a:t>时间复杂度为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en-US" sz="2000" dirty="0"/>
              </a:p>
              <a:p>
                <a:r>
                  <a:rPr lang="zh-CN" altLang="en-US" sz="2000" dirty="0"/>
                  <a:t>同层还有一个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/>
                  <a:t>循环</a:t>
                </a:r>
              </a:p>
              <a:p>
                <a:r>
                  <a:rPr lang="zh-CN" altLang="en-US" sz="2000" dirty="0"/>
                  <a:t>所以总时间复杂度为</a:t>
                </a:r>
                <a:endParaRPr lang="en-US" altLang="zh-CN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)∗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)∗(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)) = 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zh-CN" sz="20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zh-CN" altLang="en-US" sz="200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CN" altLang="en-US" sz="2000" dirty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endParaRPr lang="en-US" altLang="zh-CN" dirty="0" smtClean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 r="-4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3204950"/>
            <a:ext cx="2968200" cy="9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4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dirty="0" smtClean="0"/>
                  <a:t>16</a:t>
                </a:r>
                <a:r>
                  <a:rPr lang="en-US" altLang="zh-CN" dirty="0" smtClean="0"/>
                  <a:t>.1-1.</a:t>
                </a:r>
                <a:r>
                  <a:rPr lang="zh-CN" altLang="en-US" dirty="0"/>
                  <a:t>根据递归式</a:t>
                </a:r>
                <a:r>
                  <a:rPr lang="en-US" altLang="zh-CN" dirty="0"/>
                  <a:t>(16.3)</a:t>
                </a:r>
                <a:r>
                  <a:rPr lang="zh-CN" altLang="en-US" dirty="0"/>
                  <a:t>，给出活动选择问题的动态规划算法。要求算法能根据上面的定义计算出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 dirty="0"/>
                  <a:t>的大小，而且产生出活动的最大子集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zh-CN" altLang="en-US" dirty="0"/>
                  <a:t>。假设输入已根据公式</a:t>
                </a:r>
                <a:r>
                  <a:rPr lang="en-US" altLang="zh-CN" dirty="0"/>
                  <a:t>(16.1)</a:t>
                </a:r>
                <a:r>
                  <a:rPr lang="zh-CN" altLang="en-US" dirty="0"/>
                  <a:t>排序，请比较你的算法的运行时间与</a:t>
                </a:r>
                <a:r>
                  <a:rPr lang="en-US" altLang="zh-CN" dirty="0"/>
                  <a:t>GREEDY-ACTIVITY-SELECTOR</a:t>
                </a:r>
                <a:r>
                  <a:rPr lang="zh-CN" altLang="en-US" dirty="0"/>
                  <a:t>的运行时间</a:t>
                </a:r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endParaRPr lang="en-US" altLang="zh-CN" dirty="0" smtClean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 r="-1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46" y="2820700"/>
            <a:ext cx="6193364" cy="323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20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16</a:t>
            </a:r>
            <a:r>
              <a:rPr lang="en-US" altLang="zh-CN" dirty="0" smtClean="0"/>
              <a:t>.1-3.</a:t>
            </a:r>
            <a:r>
              <a:rPr lang="zh-CN" altLang="en-US" dirty="0"/>
              <a:t> 假设要用很多个教室对一组活动进行调度。我们希望使用尽可能少的教室来调度所有的活动。请给出一个有效的贪心算法，来确定哪一个活动应使用哪一个教室。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  <a:p>
            <a:pPr lvl="1"/>
            <a:r>
              <a:rPr lang="zh-CN" altLang="en-US" dirty="0"/>
              <a:t>假设有</a:t>
            </a:r>
            <a:r>
              <a:rPr lang="en-US" altLang="zh-CN" dirty="0"/>
              <a:t>n</a:t>
            </a:r>
            <a:r>
              <a:rPr lang="zh-CN" altLang="en-US" dirty="0"/>
              <a:t>个活动</a:t>
            </a:r>
          </a:p>
          <a:p>
            <a:pPr lvl="1"/>
            <a:r>
              <a:rPr lang="zh-CN" altLang="en-US" dirty="0"/>
              <a:t>对其按开始时间排序</a:t>
            </a:r>
          </a:p>
          <a:p>
            <a:pPr lvl="1"/>
            <a:r>
              <a:rPr lang="zh-CN" altLang="en-US" dirty="0"/>
              <a:t>维护两个集合：正在使用的教室和空闲的教室</a:t>
            </a:r>
          </a:p>
          <a:p>
            <a:pPr lvl="1"/>
            <a:r>
              <a:rPr lang="zh-CN" altLang="en-US" dirty="0"/>
              <a:t>从第一个活动开始，若该活动开始时有空闲教室，则该活动在此教室进行，将此教室从空闲教室集合中删除，加入至正在使用的教室集合</a:t>
            </a:r>
          </a:p>
          <a:p>
            <a:pPr lvl="1"/>
            <a:r>
              <a:rPr lang="zh-CN" altLang="en-US" dirty="0"/>
              <a:t>若空闲教室集合为空，则需增加一个空闲教室</a:t>
            </a:r>
          </a:p>
          <a:p>
            <a:pPr lvl="1"/>
            <a:r>
              <a:rPr lang="zh-CN" altLang="en-US" dirty="0"/>
              <a:t>最优性证明：在时刻</a:t>
            </a:r>
            <a:r>
              <a:rPr lang="en-US" altLang="zh-CN" dirty="0"/>
              <a:t>t</a:t>
            </a:r>
            <a:r>
              <a:rPr lang="zh-CN" altLang="en-US" dirty="0"/>
              <a:t>加入一个活动，如果此时正在使用的教室集合有</a:t>
            </a:r>
            <a:r>
              <a:rPr lang="en-US" altLang="zh-CN" dirty="0"/>
              <a:t>k</a:t>
            </a:r>
            <a:r>
              <a:rPr lang="zh-CN" altLang="en-US" dirty="0"/>
              <a:t>个元素，空闲教室集合为空，说明有</a:t>
            </a:r>
            <a:r>
              <a:rPr lang="en-US" altLang="zh-CN" dirty="0"/>
              <a:t>k</a:t>
            </a:r>
            <a:r>
              <a:rPr lang="zh-CN" altLang="en-US" dirty="0"/>
              <a:t>个活动在同时进行，再加入一个活动后至少需要</a:t>
            </a:r>
            <a:r>
              <a:rPr lang="en-US" altLang="zh-CN" dirty="0"/>
              <a:t>k+1</a:t>
            </a:r>
            <a:r>
              <a:rPr lang="zh-CN" altLang="en-US" dirty="0"/>
              <a:t>个教室，故需要再开辟一个空闲教室</a:t>
            </a:r>
          </a:p>
          <a:p>
            <a:pPr lvl="1"/>
            <a:r>
              <a:rPr lang="zh-CN" altLang="en-US" dirty="0"/>
              <a:t>时间复杂度：排序</a:t>
            </a:r>
            <a:r>
              <a:rPr lang="en-US" altLang="zh-CN" dirty="0"/>
              <a:t>O(</a:t>
            </a:r>
            <a:r>
              <a:rPr lang="en-US" altLang="zh-CN" dirty="0" err="1"/>
              <a:t>nlgn</a:t>
            </a:r>
            <a:r>
              <a:rPr lang="en-US" altLang="zh-CN" dirty="0"/>
              <a:t>)</a:t>
            </a:r>
            <a:r>
              <a:rPr lang="zh-CN" altLang="en-US" dirty="0"/>
              <a:t>，选择教室</a:t>
            </a:r>
            <a:r>
              <a:rPr lang="en-US" altLang="zh-CN" dirty="0"/>
              <a:t>O(n)</a:t>
            </a:r>
            <a:r>
              <a:rPr lang="zh-CN" altLang="en-US" dirty="0"/>
              <a:t>，总时间</a:t>
            </a:r>
            <a:r>
              <a:rPr lang="en-US" altLang="zh-CN" dirty="0"/>
              <a:t>O(</a:t>
            </a:r>
            <a:r>
              <a:rPr lang="en-US" altLang="zh-CN" dirty="0" err="1"/>
              <a:t>nlgn</a:t>
            </a:r>
            <a:r>
              <a:rPr lang="en-US" altLang="zh-CN" dirty="0"/>
              <a:t>)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97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49115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09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16</a:t>
            </a:r>
            <a:r>
              <a:rPr lang="en-US" altLang="zh-CN" dirty="0" smtClean="0"/>
              <a:t>.1-3.</a:t>
            </a:r>
            <a:r>
              <a:rPr lang="zh-CN" altLang="en-US" dirty="0"/>
              <a:t> 假设要用很多个教室对一组活动进行调度。我们希望使用尽可能少的教室来调度所有的活动。请给出一个有效的贪心算法，来确定哪一个活动应使用哪一个教室。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  <a:p>
            <a:pPr lvl="1"/>
            <a:r>
              <a:rPr lang="zh-CN" altLang="en-US" dirty="0"/>
              <a:t>假设有</a:t>
            </a:r>
            <a:r>
              <a:rPr lang="en-US" altLang="zh-CN" dirty="0"/>
              <a:t>n</a:t>
            </a:r>
            <a:r>
              <a:rPr lang="zh-CN" altLang="en-US" dirty="0"/>
              <a:t>个活动</a:t>
            </a:r>
          </a:p>
          <a:p>
            <a:pPr lvl="1"/>
            <a:r>
              <a:rPr lang="zh-CN" altLang="en-US" dirty="0"/>
              <a:t>对其按开始时间排序</a:t>
            </a:r>
          </a:p>
          <a:p>
            <a:pPr lvl="1"/>
            <a:r>
              <a:rPr lang="zh-CN" altLang="en-US" dirty="0"/>
              <a:t>维护两个集合：正在使用的教室和空闲的教室</a:t>
            </a:r>
          </a:p>
          <a:p>
            <a:pPr lvl="1"/>
            <a:r>
              <a:rPr lang="zh-CN" altLang="en-US" dirty="0"/>
              <a:t>从第一个活动开始，若该活动开始时有空闲教室，则该活动在此教室进行，将此教室从空闲教室集合中删除，加入至正在使用的教室集合</a:t>
            </a:r>
          </a:p>
          <a:p>
            <a:pPr lvl="1"/>
            <a:r>
              <a:rPr lang="zh-CN" altLang="en-US" dirty="0"/>
              <a:t>若空闲教室集合为空，则需增加一个空闲教室</a:t>
            </a:r>
          </a:p>
          <a:p>
            <a:pPr lvl="1"/>
            <a:r>
              <a:rPr lang="zh-CN" altLang="en-US" dirty="0"/>
              <a:t>最优性证明：在时刻</a:t>
            </a:r>
            <a:r>
              <a:rPr lang="en-US" altLang="zh-CN" dirty="0"/>
              <a:t>t</a:t>
            </a:r>
            <a:r>
              <a:rPr lang="zh-CN" altLang="en-US" dirty="0"/>
              <a:t>加入一个活动，如果此时正在使用的教室集合有</a:t>
            </a:r>
            <a:r>
              <a:rPr lang="en-US" altLang="zh-CN" dirty="0"/>
              <a:t>k</a:t>
            </a:r>
            <a:r>
              <a:rPr lang="zh-CN" altLang="en-US" dirty="0"/>
              <a:t>个元素，空闲教室集合为空，说明有</a:t>
            </a:r>
            <a:r>
              <a:rPr lang="en-US" altLang="zh-CN" dirty="0"/>
              <a:t>k</a:t>
            </a:r>
            <a:r>
              <a:rPr lang="zh-CN" altLang="en-US" dirty="0"/>
              <a:t>个活动在同时进行，再加入一个活动后至少需要</a:t>
            </a:r>
            <a:r>
              <a:rPr lang="en-US" altLang="zh-CN" dirty="0"/>
              <a:t>k+1</a:t>
            </a:r>
            <a:r>
              <a:rPr lang="zh-CN" altLang="en-US" dirty="0"/>
              <a:t>个教室，故需要再开辟一个空闲教室</a:t>
            </a:r>
          </a:p>
          <a:p>
            <a:pPr lvl="1"/>
            <a:r>
              <a:rPr lang="zh-CN" altLang="en-US" dirty="0"/>
              <a:t>时间复杂度：排序</a:t>
            </a:r>
            <a:r>
              <a:rPr lang="en-US" altLang="zh-CN" dirty="0"/>
              <a:t>O(</a:t>
            </a:r>
            <a:r>
              <a:rPr lang="en-US" altLang="zh-CN" dirty="0" err="1"/>
              <a:t>nlgn</a:t>
            </a:r>
            <a:r>
              <a:rPr lang="en-US" altLang="zh-CN" dirty="0"/>
              <a:t>)</a:t>
            </a:r>
            <a:r>
              <a:rPr lang="zh-CN" altLang="en-US" dirty="0"/>
              <a:t>，选择教室</a:t>
            </a:r>
            <a:r>
              <a:rPr lang="en-US" altLang="zh-CN" dirty="0"/>
              <a:t>O(n)</a:t>
            </a:r>
            <a:r>
              <a:rPr lang="zh-CN" altLang="en-US" dirty="0"/>
              <a:t>，总时间</a:t>
            </a:r>
            <a:r>
              <a:rPr lang="en-US" altLang="zh-CN" dirty="0"/>
              <a:t>O(</a:t>
            </a:r>
            <a:r>
              <a:rPr lang="en-US" altLang="zh-CN" dirty="0" err="1"/>
              <a:t>nlgn</a:t>
            </a:r>
            <a:r>
              <a:rPr lang="en-US" altLang="zh-CN" dirty="0"/>
              <a:t>)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714500" y="366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1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13</a:t>
            </a:r>
            <a:r>
              <a:rPr lang="en-US" altLang="zh-CN" dirty="0" smtClean="0"/>
              <a:t>.3-2.</a:t>
            </a:r>
            <a:r>
              <a:rPr lang="zh-CN" altLang="en-US" dirty="0"/>
              <a:t>在将关键字</a:t>
            </a:r>
            <a:r>
              <a:rPr lang="en-US" altLang="zh-CN" dirty="0"/>
              <a:t>41,38,31,12,19,8</a:t>
            </a:r>
            <a:r>
              <a:rPr lang="zh-CN" altLang="en-US" dirty="0"/>
              <a:t>插入一棵初始为空的红黑树中之后结果树是什么样子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zh-CN" altLang="en-US" dirty="0" smtClean="0"/>
              <a:t>解</a:t>
            </a:r>
            <a:r>
              <a:rPr lang="zh-CN" altLang="en-US" dirty="0" smtClean="0"/>
              <a:t>：</a:t>
            </a: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/>
          <a:stretch/>
        </p:blipFill>
        <p:spPr>
          <a:xfrm>
            <a:off x="3761509" y="2234045"/>
            <a:ext cx="4748646" cy="439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13</a:t>
            </a:r>
            <a:r>
              <a:rPr lang="en-US" altLang="zh-CN" dirty="0" smtClean="0"/>
              <a:t>.3-4.</a:t>
            </a:r>
            <a:r>
              <a:rPr lang="zh-CN" altLang="en-US" dirty="0"/>
              <a:t>证明</a:t>
            </a:r>
            <a:r>
              <a:rPr lang="en-US" altLang="zh-CN" dirty="0"/>
              <a:t>RB-INSERT-FIXUP</a:t>
            </a:r>
            <a:r>
              <a:rPr lang="zh-CN" altLang="en-US" dirty="0"/>
              <a:t>永远不会将</a:t>
            </a:r>
            <a:r>
              <a:rPr lang="en-US" altLang="zh-CN" dirty="0"/>
              <a:t>nil</a:t>
            </a:r>
            <a:r>
              <a:rPr lang="zh-CN" altLang="en-US" dirty="0"/>
              <a:t>的</a:t>
            </a:r>
            <a:r>
              <a:rPr lang="en-US" altLang="zh-CN" dirty="0"/>
              <a:t>COLOR</a:t>
            </a:r>
            <a:r>
              <a:rPr lang="zh-CN" altLang="en-US" dirty="0"/>
              <a:t>设置为</a:t>
            </a:r>
            <a:r>
              <a:rPr lang="en-US" altLang="zh-CN" dirty="0" smtClean="0"/>
              <a:t>RED.</a:t>
            </a:r>
            <a:endParaRPr lang="en-US" altLang="zh-CN" dirty="0" smtClean="0"/>
          </a:p>
          <a:p>
            <a:r>
              <a:rPr lang="zh-CN" altLang="en-US" dirty="0" smtClean="0"/>
              <a:t>解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342900" lvl="1" indent="0">
              <a:buNone/>
            </a:pPr>
            <a:r>
              <a:rPr lang="en-US" altLang="zh-CN" dirty="0"/>
              <a:t>case 1</a:t>
            </a:r>
            <a:r>
              <a:rPr lang="zh-CN" altLang="en-US" dirty="0"/>
              <a:t>：将</a:t>
            </a:r>
            <a:r>
              <a:rPr lang="en-US" altLang="zh-CN" dirty="0"/>
              <a:t>z</a:t>
            </a:r>
            <a:r>
              <a:rPr lang="zh-CN" altLang="en-US" dirty="0"/>
              <a:t>的爷爷置为红，考虑</a:t>
            </a:r>
            <a:r>
              <a:rPr lang="en-US" altLang="zh-CN" dirty="0"/>
              <a:t>z</a:t>
            </a:r>
            <a:r>
              <a:rPr lang="zh-CN" altLang="en-US" dirty="0"/>
              <a:t>的爷爷为</a:t>
            </a:r>
            <a:r>
              <a:rPr lang="en-US" altLang="zh-CN" dirty="0"/>
              <a:t>nil</a:t>
            </a:r>
            <a:r>
              <a:rPr lang="zh-CN" altLang="en-US" dirty="0"/>
              <a:t>的情况，则</a:t>
            </a:r>
            <a:r>
              <a:rPr lang="en-US" altLang="zh-CN" dirty="0"/>
              <a:t>z</a:t>
            </a:r>
            <a:r>
              <a:rPr lang="zh-CN" altLang="en-US" dirty="0"/>
              <a:t>为</a:t>
            </a:r>
            <a:r>
              <a:rPr lang="en-US" altLang="zh-CN" dirty="0"/>
              <a:t>root</a:t>
            </a:r>
            <a:r>
              <a:rPr lang="zh-CN" altLang="en-US" dirty="0"/>
              <a:t>的儿子，而在该情况下，</a:t>
            </a:r>
            <a:r>
              <a:rPr lang="en-US" altLang="zh-CN" dirty="0"/>
              <a:t>root</a:t>
            </a:r>
            <a:r>
              <a:rPr lang="zh-CN" altLang="en-US" dirty="0"/>
              <a:t>不是</a:t>
            </a:r>
            <a:r>
              <a:rPr lang="en-US" altLang="zh-CN" dirty="0"/>
              <a:t>nil</a:t>
            </a:r>
            <a:r>
              <a:rPr lang="zh-CN" altLang="en-US" dirty="0"/>
              <a:t>的儿子，因此不会进入任何</a:t>
            </a:r>
            <a:r>
              <a:rPr lang="en-US" altLang="zh-CN" dirty="0"/>
              <a:t>case</a:t>
            </a:r>
            <a:r>
              <a:rPr lang="zh-CN" altLang="en-US" dirty="0"/>
              <a:t>中。</a:t>
            </a:r>
          </a:p>
          <a:p>
            <a:pPr marL="342900" lvl="1" indent="0">
              <a:buNone/>
            </a:pPr>
            <a:r>
              <a:rPr lang="en-US" altLang="zh-CN" dirty="0"/>
              <a:t>case 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：对</a:t>
            </a:r>
            <a:r>
              <a:rPr lang="en-US" altLang="zh-CN" dirty="0"/>
              <a:t>z</a:t>
            </a:r>
            <a:r>
              <a:rPr lang="zh-CN" altLang="en-US" dirty="0"/>
              <a:t>的爷爷做一次右旋并染为红，若</a:t>
            </a:r>
            <a:r>
              <a:rPr lang="en-US" altLang="zh-CN" dirty="0"/>
              <a:t>z</a:t>
            </a:r>
            <a:r>
              <a:rPr lang="zh-CN" altLang="en-US" dirty="0"/>
              <a:t>的爷爷为</a:t>
            </a:r>
            <a:r>
              <a:rPr lang="en-US" altLang="zh-CN" dirty="0"/>
              <a:t>nil</a:t>
            </a:r>
            <a:r>
              <a:rPr lang="zh-CN" altLang="en-US" dirty="0"/>
              <a:t>，与</a:t>
            </a:r>
            <a:r>
              <a:rPr lang="en-US" altLang="zh-CN" dirty="0"/>
              <a:t>case 1</a:t>
            </a:r>
            <a:r>
              <a:rPr lang="zh-CN" altLang="en-US" dirty="0"/>
              <a:t>同样的原因，不会出现这种情况。</a:t>
            </a:r>
          </a:p>
          <a:p>
            <a:pPr marL="342900" lvl="1" indent="0">
              <a:buNone/>
            </a:pPr>
            <a:r>
              <a:rPr lang="zh-CN" altLang="en-US" dirty="0"/>
              <a:t>综上，</a:t>
            </a:r>
            <a:r>
              <a:rPr lang="en-US" altLang="zh-CN" dirty="0"/>
              <a:t>nil</a:t>
            </a:r>
            <a:r>
              <a:rPr lang="zh-CN" altLang="en-US" dirty="0"/>
              <a:t>永远不会被设置为</a:t>
            </a:r>
            <a:r>
              <a:rPr lang="en-US" altLang="zh-CN" dirty="0"/>
              <a:t>RED</a:t>
            </a:r>
            <a:r>
              <a:rPr lang="zh-CN" altLang="en-US" dirty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1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13</a:t>
            </a:r>
            <a:r>
              <a:rPr lang="en-US" altLang="zh-CN" dirty="0" smtClean="0"/>
              <a:t>.4-3.</a:t>
            </a:r>
            <a:r>
              <a:rPr lang="zh-CN" altLang="en-US" dirty="0"/>
              <a:t> 在练习</a:t>
            </a:r>
            <a:r>
              <a:rPr lang="en-US" altLang="zh-CN" dirty="0"/>
              <a:t>13.3-2</a:t>
            </a:r>
            <a:r>
              <a:rPr lang="zh-CN" altLang="en-US" dirty="0"/>
              <a:t>中，我们将关键字</a:t>
            </a:r>
            <a:r>
              <a:rPr lang="en-US" altLang="zh-CN" dirty="0"/>
              <a:t>41</a:t>
            </a:r>
            <a:r>
              <a:rPr lang="zh-CN" altLang="en-US" dirty="0"/>
              <a:t>，</a:t>
            </a:r>
            <a:r>
              <a:rPr lang="en-US" altLang="zh-CN" dirty="0"/>
              <a:t>38</a:t>
            </a:r>
            <a:r>
              <a:rPr lang="zh-CN" altLang="en-US" dirty="0"/>
              <a:t>，</a:t>
            </a:r>
            <a:r>
              <a:rPr lang="en-US" altLang="zh-CN" dirty="0"/>
              <a:t>31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，</a:t>
            </a:r>
            <a:r>
              <a:rPr lang="en-US" altLang="zh-CN" dirty="0"/>
              <a:t>19</a:t>
            </a:r>
            <a:r>
              <a:rPr lang="zh-CN" altLang="en-US" dirty="0"/>
              <a:t>，</a:t>
            </a:r>
            <a:r>
              <a:rPr lang="en-US" altLang="zh-CN" dirty="0"/>
              <a:t>8</a:t>
            </a:r>
            <a:r>
              <a:rPr lang="zh-CN" altLang="en-US" dirty="0"/>
              <a:t>连续插入一棵初始为空的树中，从而得到一棵红黑树。请给出从该树中连续删除关键字</a:t>
            </a:r>
            <a:r>
              <a:rPr lang="en-US" altLang="zh-CN" dirty="0"/>
              <a:t>8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，</a:t>
            </a:r>
            <a:r>
              <a:rPr lang="en-US" altLang="zh-CN" dirty="0"/>
              <a:t>19</a:t>
            </a:r>
            <a:r>
              <a:rPr lang="zh-CN" altLang="en-US" dirty="0"/>
              <a:t>，</a:t>
            </a:r>
            <a:r>
              <a:rPr lang="en-US" altLang="zh-CN" dirty="0"/>
              <a:t>31</a:t>
            </a:r>
            <a:r>
              <a:rPr lang="zh-CN" altLang="en-US" dirty="0"/>
              <a:t>，</a:t>
            </a:r>
            <a:r>
              <a:rPr lang="en-US" altLang="zh-CN" dirty="0"/>
              <a:t>38</a:t>
            </a:r>
            <a:r>
              <a:rPr lang="zh-CN" altLang="en-US" dirty="0"/>
              <a:t>，</a:t>
            </a:r>
            <a:r>
              <a:rPr lang="en-US" altLang="zh-CN" dirty="0"/>
              <a:t>41</a:t>
            </a:r>
            <a:r>
              <a:rPr lang="zh-CN" altLang="en-US" dirty="0"/>
              <a:t>后的结果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622" r="6018" b="-622"/>
          <a:stretch/>
        </p:blipFill>
        <p:spPr>
          <a:xfrm rot="5400000">
            <a:off x="3350774" y="2040426"/>
            <a:ext cx="4288668" cy="500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6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13</a:t>
            </a:r>
            <a:r>
              <a:rPr lang="en-US" altLang="zh-CN" dirty="0" smtClean="0"/>
              <a:t>.4-7.</a:t>
            </a:r>
            <a:r>
              <a:rPr lang="zh-CN" altLang="en-US" dirty="0"/>
              <a:t>假设用</a:t>
            </a:r>
            <a:r>
              <a:rPr lang="en-US" altLang="zh-CN" dirty="0"/>
              <a:t>RB-INSERT</a:t>
            </a:r>
            <a:r>
              <a:rPr lang="zh-CN" altLang="en-US" dirty="0"/>
              <a:t>来将一个结点</a:t>
            </a:r>
            <a:r>
              <a:rPr lang="en-US" altLang="zh-CN" dirty="0"/>
              <a:t>x</a:t>
            </a:r>
            <a:r>
              <a:rPr lang="zh-CN" altLang="en-US" dirty="0"/>
              <a:t>插入一棵红黑树，紧接着又用</a:t>
            </a:r>
            <a:r>
              <a:rPr lang="en-US" altLang="zh-CN" dirty="0"/>
              <a:t>RB-DELETE-FIXUP</a:t>
            </a:r>
            <a:r>
              <a:rPr lang="zh-CN" altLang="en-US" dirty="0"/>
              <a:t>将它从树中删除。结果的红黑树与之前的红黑树是否相同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789" y="3007302"/>
            <a:ext cx="57054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1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14</a:t>
            </a:r>
            <a:r>
              <a:rPr lang="en-US" altLang="zh-CN" dirty="0" smtClean="0"/>
              <a:t>.1-2.</a:t>
            </a:r>
            <a:r>
              <a:rPr lang="zh-CN" altLang="en-US" dirty="0"/>
              <a:t>对于图 </a:t>
            </a:r>
            <a:r>
              <a:rPr lang="en-US" altLang="zh-CN" dirty="0"/>
              <a:t>14-1 </a:t>
            </a:r>
            <a:r>
              <a:rPr lang="zh-CN" altLang="en-US" dirty="0"/>
              <a:t>中的红黑树 </a:t>
            </a:r>
            <a:r>
              <a:rPr lang="en-US" altLang="zh-CN" dirty="0"/>
              <a:t>T </a:t>
            </a:r>
            <a:r>
              <a:rPr lang="zh-CN" altLang="en-US" dirty="0"/>
              <a:t>和关键字 </a:t>
            </a:r>
            <a:r>
              <a:rPr lang="en-US" altLang="zh-CN" dirty="0" err="1"/>
              <a:t>x.key</a:t>
            </a:r>
            <a:r>
              <a:rPr lang="en-US" altLang="zh-CN" dirty="0"/>
              <a:t> </a:t>
            </a:r>
            <a:r>
              <a:rPr lang="zh-CN" altLang="en-US" dirty="0"/>
              <a:t>为 </a:t>
            </a:r>
            <a:r>
              <a:rPr lang="en-US" altLang="zh-CN" dirty="0"/>
              <a:t>35 </a:t>
            </a:r>
            <a:r>
              <a:rPr lang="zh-CN" altLang="en-US" dirty="0"/>
              <a:t>的结点 </a:t>
            </a:r>
            <a:r>
              <a:rPr lang="en-US" altLang="zh-CN" dirty="0"/>
              <a:t>x</a:t>
            </a:r>
            <a:r>
              <a:rPr lang="zh-CN" altLang="en-US" dirty="0"/>
              <a:t>，说明执行 </a:t>
            </a:r>
            <a:r>
              <a:rPr lang="en-US" altLang="zh-CN" dirty="0"/>
              <a:t>OS-RANK(T, x)</a:t>
            </a:r>
            <a:r>
              <a:rPr lang="zh-CN" altLang="en-US" dirty="0"/>
              <a:t>的过程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  <a:p>
            <a:pPr lvl="1"/>
            <a:r>
              <a:rPr lang="en-US" altLang="zh-CN" dirty="0"/>
              <a:t>① </a:t>
            </a:r>
            <a:r>
              <a:rPr lang="en-US" altLang="zh-CN" dirty="0" err="1"/>
              <a:t>y.key</a:t>
            </a:r>
            <a:r>
              <a:rPr lang="en-US" altLang="zh-CN" dirty="0"/>
              <a:t> = 35</a:t>
            </a:r>
            <a:r>
              <a:rPr lang="zh-CN" altLang="en-US" dirty="0"/>
              <a:t>，</a:t>
            </a:r>
            <a:r>
              <a:rPr lang="en-US" altLang="zh-CN" dirty="0"/>
              <a:t>r = </a:t>
            </a:r>
            <a:r>
              <a:rPr lang="en-US" altLang="zh-CN" dirty="0" err="1"/>
              <a:t>x.left.size</a:t>
            </a:r>
            <a:r>
              <a:rPr lang="en-US" altLang="zh-CN" dirty="0"/>
              <a:t> + 1 = 1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/>
            <a:r>
              <a:rPr lang="zh-CN" altLang="en-US" dirty="0"/>
              <a:t>② </a:t>
            </a:r>
            <a:r>
              <a:rPr lang="en-US" altLang="zh-CN" dirty="0" err="1"/>
              <a:t>y.key</a:t>
            </a:r>
            <a:r>
              <a:rPr lang="en-US" altLang="zh-CN" dirty="0"/>
              <a:t> = 38</a:t>
            </a:r>
            <a:r>
              <a:rPr lang="zh-CN" altLang="en-US" dirty="0"/>
              <a:t>，</a:t>
            </a:r>
            <a:r>
              <a:rPr lang="en-US" altLang="zh-CN" dirty="0"/>
              <a:t>y == </a:t>
            </a:r>
            <a:r>
              <a:rPr lang="en-US" altLang="zh-CN" dirty="0" err="1"/>
              <a:t>y.p.right</a:t>
            </a:r>
            <a:r>
              <a:rPr lang="zh-CN" altLang="en-US" dirty="0"/>
              <a:t>，</a:t>
            </a:r>
            <a:r>
              <a:rPr lang="en-US" altLang="zh-CN" dirty="0"/>
              <a:t>r = 1 + </a:t>
            </a:r>
            <a:r>
              <a:rPr lang="en-US" altLang="zh-CN" dirty="0" err="1"/>
              <a:t>y.p.left.size</a:t>
            </a:r>
            <a:r>
              <a:rPr lang="en-US" altLang="zh-CN" dirty="0"/>
              <a:t> + 1 = 3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/>
            <a:r>
              <a:rPr lang="zh-CN" altLang="en-US" dirty="0"/>
              <a:t>③ </a:t>
            </a:r>
            <a:r>
              <a:rPr lang="en-US" altLang="zh-CN" dirty="0" err="1"/>
              <a:t>y.key</a:t>
            </a:r>
            <a:r>
              <a:rPr lang="en-US" altLang="zh-CN" dirty="0"/>
              <a:t> = 30</a:t>
            </a:r>
            <a:r>
              <a:rPr lang="zh-CN" altLang="en-US" dirty="0"/>
              <a:t>，</a:t>
            </a:r>
            <a:r>
              <a:rPr lang="en-US" altLang="zh-CN" dirty="0"/>
              <a:t>y ≠ </a:t>
            </a:r>
            <a:r>
              <a:rPr lang="en-US" altLang="zh-CN" dirty="0" err="1"/>
              <a:t>y.p.right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/>
            <a:r>
              <a:rPr lang="zh-CN" altLang="en-US" dirty="0"/>
              <a:t>④ </a:t>
            </a:r>
            <a:r>
              <a:rPr lang="en-US" altLang="zh-CN" dirty="0" err="1"/>
              <a:t>y.key</a:t>
            </a:r>
            <a:r>
              <a:rPr lang="en-US" altLang="zh-CN" dirty="0"/>
              <a:t> = 41</a:t>
            </a:r>
            <a:r>
              <a:rPr lang="zh-CN" altLang="en-US" dirty="0"/>
              <a:t>，</a:t>
            </a:r>
            <a:r>
              <a:rPr lang="en-US" altLang="zh-CN" dirty="0"/>
              <a:t>y == </a:t>
            </a:r>
            <a:r>
              <a:rPr lang="en-US" altLang="zh-CN" dirty="0" err="1"/>
              <a:t>y.p.right</a:t>
            </a:r>
            <a:r>
              <a:rPr lang="zh-CN" altLang="en-US" dirty="0"/>
              <a:t>，</a:t>
            </a:r>
            <a:r>
              <a:rPr lang="en-US" altLang="zh-CN" dirty="0"/>
              <a:t>r = 3 + </a:t>
            </a:r>
            <a:r>
              <a:rPr lang="en-US" altLang="zh-CN" dirty="0" err="1"/>
              <a:t>y.p.left.size</a:t>
            </a:r>
            <a:r>
              <a:rPr lang="en-US" altLang="zh-CN" dirty="0"/>
              <a:t> + 1 = 16</a:t>
            </a:r>
            <a:r>
              <a:rPr lang="zh-CN" altLang="en-US" dirty="0" smtClean="0"/>
              <a:t>；</a:t>
            </a:r>
            <a:endParaRPr lang="zh-CN" altLang="en-US" dirty="0"/>
          </a:p>
          <a:p>
            <a:pPr lvl="1"/>
            <a:r>
              <a:rPr lang="zh-CN" altLang="en-US" dirty="0"/>
              <a:t>④ </a:t>
            </a:r>
            <a:r>
              <a:rPr lang="en-US" altLang="zh-CN" dirty="0" err="1"/>
              <a:t>y.key</a:t>
            </a:r>
            <a:r>
              <a:rPr lang="en-US" altLang="zh-CN" dirty="0"/>
              <a:t> = 26</a:t>
            </a:r>
            <a:r>
              <a:rPr lang="zh-CN" altLang="en-US" dirty="0"/>
              <a:t>，元</a:t>
            </a:r>
            <a:r>
              <a:rPr lang="en-US" altLang="zh-CN" dirty="0"/>
              <a:t>== </a:t>
            </a:r>
            <a:r>
              <a:rPr lang="en-US" altLang="zh-CN" dirty="0" err="1"/>
              <a:t>T.root</a:t>
            </a:r>
            <a:r>
              <a:rPr lang="zh-CN" altLang="en-US" dirty="0"/>
              <a:t>；</a:t>
            </a:r>
            <a:r>
              <a:rPr lang="en-US" altLang="zh-CN" dirty="0"/>
              <a:t>r = 16</a:t>
            </a:r>
            <a:r>
              <a:rPr lang="zh-CN" altLang="en-US" dirty="0"/>
              <a:t>。 </a:t>
            </a:r>
            <a:r>
              <a:rPr lang="en-US" altLang="zh-CN" dirty="0"/>
              <a:t>return r</a:t>
            </a:r>
            <a:r>
              <a:rPr lang="zh-CN" altLang="en-US" dirty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21480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14</a:t>
            </a:r>
            <a:r>
              <a:rPr lang="en-US" altLang="zh-CN" dirty="0" smtClean="0"/>
              <a:t>.1-5.</a:t>
            </a:r>
            <a:r>
              <a:rPr lang="zh-CN" altLang="en-US" dirty="0"/>
              <a:t>给定含</a:t>
            </a:r>
            <a:r>
              <a:rPr lang="en-US" altLang="zh-CN" dirty="0"/>
              <a:t>n</a:t>
            </a:r>
            <a:r>
              <a:rPr lang="zh-CN" altLang="en-US" dirty="0"/>
              <a:t>个元素的顺序统计树中的一个元素</a:t>
            </a:r>
            <a:r>
              <a:rPr lang="en-US" altLang="zh-CN" dirty="0"/>
              <a:t>x</a:t>
            </a:r>
            <a:r>
              <a:rPr lang="zh-CN" altLang="en-US" dirty="0"/>
              <a:t>和一个自然数</a:t>
            </a:r>
            <a:r>
              <a:rPr lang="en-US" altLang="zh-CN" dirty="0" err="1"/>
              <a:t>i</a:t>
            </a:r>
            <a:r>
              <a:rPr lang="zh-CN" altLang="en-US" dirty="0"/>
              <a:t>，如何在</a:t>
            </a:r>
            <a:r>
              <a:rPr lang="en-US" altLang="zh-CN" dirty="0"/>
              <a:t>O(</a:t>
            </a:r>
            <a:r>
              <a:rPr lang="en-US" altLang="zh-CN" dirty="0" err="1"/>
              <a:t>lgn</a:t>
            </a:r>
            <a:r>
              <a:rPr lang="en-US" altLang="zh-CN" dirty="0"/>
              <a:t>)</a:t>
            </a:r>
            <a:r>
              <a:rPr lang="zh-CN" altLang="en-US" dirty="0"/>
              <a:t>时间内，确定</a:t>
            </a:r>
            <a:r>
              <a:rPr lang="en-US" altLang="zh-CN" dirty="0"/>
              <a:t>x</a:t>
            </a:r>
            <a:r>
              <a:rPr lang="zh-CN" altLang="en-US" dirty="0"/>
              <a:t>在该树的线性序中第</a:t>
            </a:r>
            <a:r>
              <a:rPr lang="en-US" altLang="zh-CN" dirty="0" err="1"/>
              <a:t>i</a:t>
            </a:r>
            <a:r>
              <a:rPr lang="zh-CN" altLang="en-US" dirty="0"/>
              <a:t>个后继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zh-CN" altLang="en-US" dirty="0" smtClean="0"/>
              <a:t>解：</a:t>
            </a:r>
            <a:endParaRPr lang="en-US" altLang="zh-CN" dirty="0" smtClean="0"/>
          </a:p>
          <a:p>
            <a:pPr lvl="1"/>
            <a:r>
              <a:rPr lang="zh-CN" altLang="en-US" dirty="0"/>
              <a:t>先找到</a:t>
            </a:r>
            <a:r>
              <a:rPr lang="en-US" altLang="zh-CN" dirty="0"/>
              <a:t>x</a:t>
            </a:r>
            <a:r>
              <a:rPr lang="zh-CN" altLang="en-US" dirty="0"/>
              <a:t>的秩</a:t>
            </a:r>
            <a:r>
              <a:rPr lang="en-US" altLang="zh-CN" dirty="0"/>
              <a:t>rank</a:t>
            </a:r>
            <a:r>
              <a:rPr lang="zh-CN" altLang="en-US" dirty="0"/>
              <a:t>，再找</a:t>
            </a:r>
            <a:r>
              <a:rPr lang="zh-CN" altLang="en-US" dirty="0" smtClean="0"/>
              <a:t>树中</a:t>
            </a:r>
            <a:r>
              <a:rPr lang="en-US" altLang="zh-CN" dirty="0" err="1"/>
              <a:t>rank+i</a:t>
            </a:r>
            <a:r>
              <a:rPr lang="zh-CN" altLang="en-US" dirty="0"/>
              <a:t>小的元素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伪代码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342900" lvl="1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OS-SUCCESSOR(T</a:t>
            </a:r>
            <a:r>
              <a:rPr lang="en-US" altLang="zh-CN" dirty="0"/>
              <a:t>, x, </a:t>
            </a:r>
            <a:r>
              <a:rPr lang="en-US" altLang="zh-CN" dirty="0" err="1"/>
              <a:t>i</a:t>
            </a:r>
            <a:r>
              <a:rPr lang="en-US" altLang="zh-CN" dirty="0"/>
              <a:t>):    </a:t>
            </a:r>
            <a:endParaRPr lang="en-US" altLang="zh-CN" dirty="0" smtClean="0"/>
          </a:p>
          <a:p>
            <a:pPr marL="342900" lvl="1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1.		r </a:t>
            </a:r>
            <a:r>
              <a:rPr lang="en-US" altLang="zh-CN" dirty="0"/>
              <a:t>= OS-RANK(T, x) + </a:t>
            </a:r>
            <a:r>
              <a:rPr lang="en-US" altLang="zh-CN" dirty="0" err="1"/>
              <a:t>i</a:t>
            </a:r>
            <a:r>
              <a:rPr lang="en-US" altLang="zh-CN" dirty="0"/>
              <a:t>    </a:t>
            </a:r>
            <a:endParaRPr lang="en-US" altLang="zh-CN" dirty="0" smtClean="0"/>
          </a:p>
          <a:p>
            <a:pPr marL="342900" lvl="1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2.		return </a:t>
            </a:r>
            <a:r>
              <a:rPr lang="en-US" altLang="zh-CN" dirty="0"/>
              <a:t>OS-SELECT(T, r)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6527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/>
          <a:lstStyle/>
          <a:p>
            <a:r>
              <a:rPr lang="en-US" altLang="zh-CN" dirty="0" smtClean="0"/>
              <a:t>15</a:t>
            </a:r>
            <a:r>
              <a:rPr lang="en-US" altLang="zh-CN" dirty="0" smtClean="0"/>
              <a:t>.4-1.</a:t>
            </a:r>
            <a:r>
              <a:rPr lang="zh-CN" altLang="en-US" dirty="0"/>
              <a:t>确定</a:t>
            </a:r>
            <a:r>
              <a:rPr lang="en-US" altLang="zh-CN" dirty="0"/>
              <a:t>&lt;1,0,0,1,0,1,0,1&gt;</a:t>
            </a:r>
            <a:r>
              <a:rPr lang="zh-CN" altLang="en-US" dirty="0"/>
              <a:t>和</a:t>
            </a:r>
            <a:r>
              <a:rPr lang="en-US" altLang="zh-CN" dirty="0"/>
              <a:t>&lt;0,1,0,1,1,0,1,1,0&gt;</a:t>
            </a:r>
            <a:r>
              <a:rPr lang="zh-CN" altLang="en-US" dirty="0"/>
              <a:t>的一个</a:t>
            </a:r>
            <a:r>
              <a:rPr lang="en-US" altLang="zh-CN" dirty="0" smtClean="0"/>
              <a:t>LCS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解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/>
              <a:t>&lt;</a:t>
            </a:r>
            <a:r>
              <a:rPr lang="en-US" altLang="zh-CN" dirty="0" smtClean="0"/>
              <a:t>0,1,0,1,0,1&gt;</a:t>
            </a:r>
            <a:r>
              <a:rPr lang="zh-CN" altLang="en-US" dirty="0" smtClean="0"/>
              <a:t>和</a:t>
            </a:r>
            <a:r>
              <a:rPr lang="en-US" altLang="zh-CN" dirty="0" smtClean="0"/>
              <a:t>&lt;1,0,0,1,1,0&gt;</a:t>
            </a:r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21" y="2884205"/>
            <a:ext cx="3488400" cy="2223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371" y="2884205"/>
            <a:ext cx="3845400" cy="2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九</a:t>
            </a:r>
            <a:r>
              <a:rPr lang="zh-CN" altLang="en-US" dirty="0" smtClean="0"/>
              <a:t>次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021" y="1446801"/>
            <a:ext cx="7886700" cy="491480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15</a:t>
            </a:r>
            <a:r>
              <a:rPr lang="en-US" altLang="zh-CN" dirty="0" smtClean="0"/>
              <a:t>.4-4.</a:t>
            </a:r>
            <a:r>
              <a:rPr lang="zh-CN" altLang="en-US" dirty="0"/>
              <a:t>说明如何仅用表</a:t>
            </a:r>
            <a:r>
              <a:rPr lang="en-US" altLang="zh-CN" dirty="0"/>
              <a:t>c</a:t>
            </a:r>
            <a:r>
              <a:rPr lang="zh-CN" altLang="en-US" dirty="0"/>
              <a:t>中的</a:t>
            </a:r>
            <a:r>
              <a:rPr lang="en-US" altLang="zh-CN" dirty="0"/>
              <a:t>2·min(</a:t>
            </a:r>
            <a:r>
              <a:rPr lang="en-US" altLang="zh-CN" dirty="0" err="1"/>
              <a:t>m,n</a:t>
            </a:r>
            <a:r>
              <a:rPr lang="en-US" altLang="zh-CN" dirty="0"/>
              <a:t>)</a:t>
            </a:r>
            <a:r>
              <a:rPr lang="zh-CN" altLang="en-US" dirty="0"/>
              <a:t>项以及</a:t>
            </a:r>
            <a:r>
              <a:rPr lang="en-US" altLang="zh-CN" dirty="0"/>
              <a:t>O(1)</a:t>
            </a:r>
            <a:r>
              <a:rPr lang="zh-CN" altLang="en-US" dirty="0"/>
              <a:t>的额外空间来计算一个</a:t>
            </a:r>
            <a:r>
              <a:rPr lang="en-US" altLang="zh-CN" dirty="0"/>
              <a:t>LCS</a:t>
            </a:r>
            <a:r>
              <a:rPr lang="zh-CN" altLang="en-US" dirty="0"/>
              <a:t>的长度。然后说明如何用</a:t>
            </a:r>
            <a:r>
              <a:rPr lang="en-US" altLang="zh-CN" dirty="0"/>
              <a:t>min(</a:t>
            </a:r>
            <a:r>
              <a:rPr lang="en-US" altLang="zh-CN" dirty="0" err="1"/>
              <a:t>m,n</a:t>
            </a:r>
            <a:r>
              <a:rPr lang="en-US" altLang="zh-CN" dirty="0"/>
              <a:t>)</a:t>
            </a:r>
            <a:r>
              <a:rPr lang="zh-CN" altLang="en-US" dirty="0"/>
              <a:t>项以及</a:t>
            </a:r>
            <a:r>
              <a:rPr lang="en-US" altLang="zh-CN" dirty="0"/>
              <a:t>O(1)</a:t>
            </a:r>
            <a:r>
              <a:rPr lang="zh-CN" altLang="en-US" dirty="0"/>
              <a:t>的额外空间来做到这一点。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解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每次计算</a:t>
            </a:r>
            <a:r>
              <a:rPr lang="en-US" altLang="zh-CN" dirty="0" smtClean="0"/>
              <a:t>c[</a:t>
            </a:r>
            <a:r>
              <a:rPr lang="en-US" altLang="zh-CN" dirty="0" err="1"/>
              <a:t>i</a:t>
            </a:r>
            <a:r>
              <a:rPr lang="en-US" altLang="zh-CN" dirty="0" err="1" smtClean="0"/>
              <a:t>,j</a:t>
            </a:r>
            <a:r>
              <a:rPr lang="en-US" altLang="zh-CN" dirty="0" smtClean="0"/>
              <a:t>],</a:t>
            </a:r>
            <a:r>
              <a:rPr lang="zh-CN" altLang="en-US" dirty="0" smtClean="0"/>
              <a:t>只会用到</a:t>
            </a:r>
            <a:r>
              <a:rPr lang="en-US" altLang="zh-CN" dirty="0" smtClean="0"/>
              <a:t>c[i-1,j-1],c[i,j-1],c[i-1,j]</a:t>
            </a:r>
            <a:r>
              <a:rPr lang="zh-CN" altLang="en-US" dirty="0" smtClean="0"/>
              <a:t>三个值，所以计算一行只需要上一行的值。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zh-CN" altLang="en-US" dirty="0" smtClean="0"/>
              <a:t>不妨设</a:t>
            </a:r>
            <a:r>
              <a:rPr lang="en-US" altLang="zh-CN" dirty="0" smtClean="0"/>
              <a:t>m&lt;n,</a:t>
            </a:r>
            <a:r>
              <a:rPr lang="zh-CN" altLang="en-US" dirty="0" smtClean="0"/>
              <a:t>否则转置一下。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2m</a:t>
            </a:r>
            <a:r>
              <a:rPr lang="zh-CN" altLang="en-US" dirty="0" smtClean="0"/>
              <a:t>个空间，分成两个数组，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一个存储上一行，一个存储下一行。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m+O</a:t>
            </a:r>
            <a:r>
              <a:rPr lang="en-US" altLang="zh-CN" dirty="0" smtClean="0"/>
              <a:t>(1)</a:t>
            </a:r>
            <a:r>
              <a:rPr lang="zh-CN" altLang="en-US" dirty="0" smtClean="0"/>
              <a:t>个空间</a:t>
            </a:r>
            <a:r>
              <a:rPr lang="en-US" altLang="zh-CN" dirty="0" smtClean="0"/>
              <a:t>,</a:t>
            </a:r>
            <a:r>
              <a:rPr lang="zh-CN" altLang="en-US" dirty="0" smtClean="0"/>
              <a:t>存储上一行，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每计算出一个值，写回数组，覆盖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掉原来的值。当一行计算完，当前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数组存放的是当前整行，即可计算下一行。</a:t>
            </a:r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058" y="3372578"/>
            <a:ext cx="3488400" cy="222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0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1214</Words>
  <Application>Microsoft Office PowerPoint</Application>
  <PresentationFormat>全屏显示(4:3)</PresentationFormat>
  <Paragraphs>130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Cambria Math</vt:lpstr>
      <vt:lpstr>Times New Roman</vt:lpstr>
      <vt:lpstr>Office 主题</vt:lpstr>
      <vt:lpstr>习题课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第九次作业</vt:lpstr>
      <vt:lpstr>PowerPoint 演示文稿</vt:lpstr>
      <vt:lpstr>第九次作业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LXC交流</dc:title>
  <dc:creator>jjsu</dc:creator>
  <cp:lastModifiedBy>somnus Su</cp:lastModifiedBy>
  <cp:revision>85</cp:revision>
  <dcterms:created xsi:type="dcterms:W3CDTF">2015-04-10T10:31:54Z</dcterms:created>
  <dcterms:modified xsi:type="dcterms:W3CDTF">2015-11-24T14:03:21Z</dcterms:modified>
</cp:coreProperties>
</file>