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90" r:id="rId15"/>
    <p:sldId id="289" r:id="rId16"/>
    <p:sldId id="27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9" autoAdjust="0"/>
    <p:restoredTop sz="79931" autoAdjust="0"/>
  </p:normalViewPr>
  <p:slideViewPr>
    <p:cSldViewPr snapToGrid="0">
      <p:cViewPr varScale="1">
        <p:scale>
          <a:sx n="93" d="100"/>
          <a:sy n="93" d="100"/>
        </p:scale>
        <p:origin x="1740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E8445D-2944-4EF0-9D11-D2219230DFC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5D4542-BFF9-462A-9301-D930461A6B0D}">
      <dgm:prSet/>
      <dgm:spPr/>
      <dgm:t>
        <a:bodyPr/>
        <a:lstStyle/>
        <a:p>
          <a:pPr rtl="0"/>
          <a:r>
            <a:rPr lang="zh-CN" dirty="0" smtClean="0"/>
            <a:t>谢谢</a:t>
          </a:r>
          <a:r>
            <a:rPr lang="zh-CN" altLang="en-US" dirty="0" smtClean="0"/>
            <a:t>！！</a:t>
          </a:r>
          <a:endParaRPr lang="zh-CN" dirty="0"/>
        </a:p>
      </dgm:t>
    </dgm:pt>
    <dgm:pt modelId="{DECB6988-B02F-4A8D-A2EA-AA2BA5741FCC}" type="parTrans" cxnId="{91BD6AFC-F549-4459-B2C9-BAF92D4AE78A}">
      <dgm:prSet/>
      <dgm:spPr/>
      <dgm:t>
        <a:bodyPr/>
        <a:lstStyle/>
        <a:p>
          <a:endParaRPr lang="zh-CN" altLang="en-US"/>
        </a:p>
      </dgm:t>
    </dgm:pt>
    <dgm:pt modelId="{744C8EFD-0BDC-46DF-9B3D-F4C0031D9202}" type="sibTrans" cxnId="{91BD6AFC-F549-4459-B2C9-BAF92D4AE78A}">
      <dgm:prSet/>
      <dgm:spPr/>
      <dgm:t>
        <a:bodyPr/>
        <a:lstStyle/>
        <a:p>
          <a:endParaRPr lang="zh-CN" altLang="en-US"/>
        </a:p>
      </dgm:t>
    </dgm:pt>
    <dgm:pt modelId="{9B69C1DA-189D-4316-9673-051E5F41A5B6}" type="pres">
      <dgm:prSet presAssocID="{CEE8445D-2944-4EF0-9D11-D2219230DFC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0A6440F-5BD6-4085-8181-B2AF138239BA}" type="pres">
      <dgm:prSet presAssocID="{775D4542-BFF9-462A-9301-D930461A6B0D}" presName="composite" presStyleCnt="0"/>
      <dgm:spPr/>
    </dgm:pt>
    <dgm:pt modelId="{C46E9092-E11B-43E9-BFF0-9075B31BF201}" type="pres">
      <dgm:prSet presAssocID="{775D4542-BFF9-462A-9301-D930461A6B0D}" presName="imgShp" presStyleLbl="fgImgPlace1" presStyleIdx="0" presStyleCnt="1"/>
      <dgm:spPr/>
    </dgm:pt>
    <dgm:pt modelId="{3CB89303-9136-4E68-A7DB-8CAF4262A4D7}" type="pres">
      <dgm:prSet presAssocID="{775D4542-BFF9-462A-9301-D930461A6B0D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1BD6AFC-F549-4459-B2C9-BAF92D4AE78A}" srcId="{CEE8445D-2944-4EF0-9D11-D2219230DFC7}" destId="{775D4542-BFF9-462A-9301-D930461A6B0D}" srcOrd="0" destOrd="0" parTransId="{DECB6988-B02F-4A8D-A2EA-AA2BA5741FCC}" sibTransId="{744C8EFD-0BDC-46DF-9B3D-F4C0031D9202}"/>
    <dgm:cxn modelId="{63430571-95D9-44C4-B195-104C6C45F93B}" type="presOf" srcId="{775D4542-BFF9-462A-9301-D930461A6B0D}" destId="{3CB89303-9136-4E68-A7DB-8CAF4262A4D7}" srcOrd="0" destOrd="0" presId="urn:microsoft.com/office/officeart/2005/8/layout/vList3"/>
    <dgm:cxn modelId="{2213DAD1-C985-4DEC-924D-A7529F662CB3}" type="presOf" srcId="{CEE8445D-2944-4EF0-9D11-D2219230DFC7}" destId="{9B69C1DA-189D-4316-9673-051E5F41A5B6}" srcOrd="0" destOrd="0" presId="urn:microsoft.com/office/officeart/2005/8/layout/vList3"/>
    <dgm:cxn modelId="{064270CA-64E2-4D17-9F5C-4916AA69DD9A}" type="presParOf" srcId="{9B69C1DA-189D-4316-9673-051E5F41A5B6}" destId="{E0A6440F-5BD6-4085-8181-B2AF138239BA}" srcOrd="0" destOrd="0" presId="urn:microsoft.com/office/officeart/2005/8/layout/vList3"/>
    <dgm:cxn modelId="{EAA19ED0-53F8-4832-8DCC-2DC514258838}" type="presParOf" srcId="{E0A6440F-5BD6-4085-8181-B2AF138239BA}" destId="{C46E9092-E11B-43E9-BFF0-9075B31BF201}" srcOrd="0" destOrd="0" presId="urn:microsoft.com/office/officeart/2005/8/layout/vList3"/>
    <dgm:cxn modelId="{38CE8E2D-DC94-4488-8E46-465ABF96772B}" type="presParOf" srcId="{E0A6440F-5BD6-4085-8181-B2AF138239BA}" destId="{3CB89303-9136-4E68-A7DB-8CAF4262A4D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89303-9136-4E68-A7DB-8CAF4262A4D7}">
      <dsp:nvSpPr>
        <dsp:cNvPr id="0" name=""/>
        <dsp:cNvSpPr/>
      </dsp:nvSpPr>
      <dsp:spPr>
        <a:xfrm rot="10800000">
          <a:off x="1981533" y="854646"/>
          <a:ext cx="5244655" cy="2642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5068" tIns="247650" rIns="46228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6500" kern="1200" dirty="0" smtClean="0"/>
            <a:t>谢谢</a:t>
          </a:r>
          <a:r>
            <a:rPr lang="zh-CN" altLang="en-US" sz="6500" kern="1200" dirty="0" smtClean="0"/>
            <a:t>！！</a:t>
          </a:r>
          <a:endParaRPr lang="zh-CN" sz="6500" kern="1200" dirty="0"/>
        </a:p>
      </dsp:txBody>
      <dsp:txXfrm rot="10800000">
        <a:off x="2642044" y="854646"/>
        <a:ext cx="4584144" cy="2642044"/>
      </dsp:txXfrm>
    </dsp:sp>
    <dsp:sp modelId="{C46E9092-E11B-43E9-BFF0-9075B31BF201}">
      <dsp:nvSpPr>
        <dsp:cNvPr id="0" name=""/>
        <dsp:cNvSpPr/>
      </dsp:nvSpPr>
      <dsp:spPr>
        <a:xfrm>
          <a:off x="660511" y="854646"/>
          <a:ext cx="2642044" cy="26420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4CEC8-BCDA-4BC3-8C56-AC2978CD83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9DC92-D772-4476-BE94-C77435AFA2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340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9DC92-D772-4476-BE94-C77435AFA20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105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9DC92-D772-4476-BE94-C77435AFA20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883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9DC92-D772-4476-BE94-C77435AFA20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482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779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76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6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73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718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97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98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522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02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732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1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7A9A-7340-4520-9149-3854CF47EFC5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6967A-1C7A-4ACC-8F13-064A82ECF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99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第一次习题课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							</a:t>
            </a:r>
          </a:p>
          <a:p>
            <a:r>
              <a:rPr lang="en-US" altLang="zh-CN" dirty="0"/>
              <a:t>	</a:t>
            </a:r>
            <a:r>
              <a:rPr lang="en-US" altLang="zh-CN" dirty="0" smtClean="0"/>
              <a:t>			2015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10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21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479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dirty="0" smtClean="0"/>
                  <a:t>6.2-4. </a:t>
                </a:r>
                <a:r>
                  <a:rPr lang="zh-CN" altLang="en-US" dirty="0" smtClean="0"/>
                  <a:t>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h𝑒𝑎𝑝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𝑠𝑖𝑧𝑒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]/2</m:t>
                    </m:r>
                  </m:oMath>
                </a14:m>
                <a:r>
                  <a:rPr lang="zh-CN" altLang="en-US" dirty="0" smtClean="0"/>
                  <a:t>，调用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𝑀𝐴𝑋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𝐻𝐸𝐴𝑃𝐼𝐹𝑌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 err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 err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i="1" dirty="0" err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 smtClean="0"/>
                  <a:t>的结果怎样。</a:t>
                </a:r>
                <a:endParaRPr lang="en-US" altLang="zh-CN" dirty="0" smtClean="0"/>
              </a:p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此时为叶节点，堆</a:t>
                </a:r>
                <a:r>
                  <a:rPr lang="zh-CN" altLang="en-US" dirty="0"/>
                  <a:t>中的元素不需要</a:t>
                </a:r>
                <a:r>
                  <a:rPr lang="zh-CN" altLang="en-US" dirty="0" smtClean="0"/>
                  <a:t>调整。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endParaRPr lang="en-US" altLang="zh-CN" dirty="0" smtClean="0"/>
              </a:p>
              <a:p>
                <a:pPr marL="342900" lvl="1" indent="0">
                  <a:buNone/>
                </a:pPr>
                <a:endParaRPr lang="en-US" altLang="zh-CN" dirty="0"/>
              </a:p>
              <a:p>
                <a:pPr lvl="0"/>
                <a:r>
                  <a:rPr lang="en-US" altLang="zh-CN" dirty="0" smtClean="0">
                    <a:solidFill>
                      <a:prstClr val="black"/>
                    </a:solidFill>
                  </a:rPr>
                  <a:t>6.2-4</a:t>
                </a:r>
                <a:r>
                  <a:rPr lang="en-US" altLang="zh-CN" dirty="0">
                    <a:solidFill>
                      <a:prstClr val="black"/>
                    </a:solidFill>
                  </a:rPr>
                  <a:t>. </a:t>
                </a:r>
                <a:r>
                  <a:rPr lang="zh-CN" altLang="en-US" dirty="0"/>
                  <a:t>模仿</a:t>
                </a:r>
                <a:r>
                  <a:rPr lang="zh-CN" altLang="en-US" dirty="0" smtClean="0"/>
                  <a:t>图</a:t>
                </a:r>
                <a:r>
                  <a:rPr lang="en-US" altLang="zh-CN" dirty="0" smtClean="0"/>
                  <a:t>6-3</a:t>
                </a:r>
                <a:r>
                  <a:rPr lang="zh-CN" altLang="en-US" dirty="0" smtClean="0"/>
                  <a:t>，示出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𝐵𝑈𝐼𝐿𝐷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𝐻𝐸𝐴𝑃𝐼𝐹𝑌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,3)</m:t>
                    </m:r>
                  </m:oMath>
                </a14:m>
                <a:r>
                  <a:rPr lang="zh-CN" altLang="en-US" dirty="0"/>
                  <a:t>作用于数组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={5</m:t>
                    </m:r>
                    <m:r>
                      <a:rPr lang="zh-CN" altLang="en-US" i="1" dirty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3</m:t>
                    </m:r>
                    <m:r>
                      <a:rPr lang="zh-CN" altLang="en-US" i="1" dirty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zh-CN" altLang="en-US" i="1" dirty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zh-CN" altLang="en-US" i="1" dirty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84</m:t>
                    </m:r>
                    <m:r>
                      <a:rPr lang="zh-CN" altLang="en-US" i="1" dirty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zh-CN" altLang="en-US" i="1" dirty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6</m:t>
                    </m:r>
                    <m:r>
                      <a:rPr lang="zh-CN" altLang="en-US" i="1" dirty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22</m:t>
                    </m:r>
                    <m:r>
                      <a:rPr lang="zh-CN" altLang="en-US" i="1" dirty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9}</m:t>
                    </m:r>
                  </m:oMath>
                </a14:m>
                <a:r>
                  <a:rPr lang="zh-CN" altLang="en-US" dirty="0"/>
                  <a:t>的过程</a:t>
                </a:r>
                <a:r>
                  <a:rPr lang="zh-CN" altLang="en-US" dirty="0" smtClean="0"/>
                  <a:t>。</a:t>
                </a:r>
                <a:endParaRPr lang="en-US" altLang="zh-CN" dirty="0" smtClean="0"/>
              </a:p>
              <a:p>
                <a:r>
                  <a:rPr lang="zh-CN" altLang="en-US" dirty="0"/>
                  <a:t>解：</a:t>
                </a:r>
                <a:endParaRPr lang="en-US" altLang="zh-CN" dirty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 图略。</a:t>
                </a:r>
                <a:endParaRPr lang="en-US" altLang="zh-CN" dirty="0"/>
              </a:p>
              <a:p>
                <a:pPr marL="342900" lvl="1" indent="0">
                  <a:buNone/>
                </a:pP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25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dirty="0" smtClean="0"/>
                  <a:t>6.3-3. </a:t>
                </a:r>
                <a:r>
                  <a:rPr lang="zh-CN" altLang="en-US" dirty="0" smtClean="0"/>
                  <a:t>证明：在任一含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dirty="0" smtClean="0"/>
                  <a:t>个元素的堆中，至多有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zh-CN" alt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zh-CN" altLang="en-US" dirty="0" smtClean="0"/>
                  <a:t>个高度为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zh-CN" altLang="en-US" dirty="0" smtClean="0"/>
                  <a:t>的结点。</a:t>
                </a:r>
                <a:endParaRPr lang="en-US" altLang="zh-CN" dirty="0" smtClean="0"/>
              </a:p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高度的定义：结点到叶节点的边的数目。注意与层高的区别。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①对于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zh-CN" altLang="en-US" dirty="0" smtClean="0"/>
                  <a:t>，即叶节点的个数，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⌊"/>
                        <m:endChr m:val="⌋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⌈"/>
                        <m:endChr m:val="⌉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zh-CN" altLang="en-US" i="1">
                        <a:latin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b="0" dirty="0" smtClean="0"/>
                  <a:t>成立。</a:t>
                </a:r>
                <a:endParaRPr lang="en-US" altLang="zh-CN" b="0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②设对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dirty="0" smtClean="0"/>
                  <a:t>，至多有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zh-CN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zh-CN" altLang="en-US" i="1" smtClean="0">
                        <a:latin typeface="Cambria Math" panose="02040503050406030204" pitchFamily="18" charset="0"/>
                      </a:rPr>
                      <m:t>个</m:t>
                    </m:r>
                  </m:oMath>
                </a14:m>
                <a:r>
                  <a:rPr lang="zh-CN" altLang="en-US" b="0" dirty="0" smtClean="0"/>
                  <a:t>高度为</a:t>
                </a:r>
                <a:r>
                  <a:rPr lang="en-US" altLang="zh-CN" dirty="0" smtClean="0"/>
                  <a:t>x</a:t>
                </a:r>
                <a:r>
                  <a:rPr lang="zh-CN" altLang="en-US" dirty="0" smtClean="0"/>
                  <a:t>的结点。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b="0" dirty="0" smtClean="0"/>
                  <a:t>则，对于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zh-CN" altLang="en-US" b="0" dirty="0" smtClean="0"/>
                  <a:t>，高度为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zh-CN" altLang="en-US" b="0" dirty="0" smtClean="0"/>
                  <a:t>的结点应该为高度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b="0" dirty="0" smtClean="0"/>
                  <a:t>的结点的父节点。</a:t>
                </a:r>
                <a:endParaRPr lang="en-US" altLang="zh-CN" b="0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所以，高度为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zh-CN" altLang="en-US" dirty="0" smtClean="0"/>
                  <a:t>的结点个数为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⌈"/>
                            <m:endChr m:val="⌉"/>
                            <m:ctrlPr>
                              <a:rPr lang="zh-CN" alt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num>
                      <m:den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⌈"/>
                        <m:endChr m:val="⌉"/>
                        <m:ctrlPr>
                          <a:rPr lang="zh-CN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zh-CN" altLang="en-US" i="1">
                        <a:latin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dirty="0" smtClean="0"/>
                  <a:t>成立。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endParaRPr lang="en-US" altLang="zh-CN" b="0" dirty="0" smtClean="0"/>
              </a:p>
              <a:p>
                <a:pPr marL="342900" lvl="1" indent="0">
                  <a:buNone/>
                </a:pP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372" r="-7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994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smtClean="0"/>
                  <a:t>6.4-3</a:t>
                </a:r>
                <a:r>
                  <a:rPr lang="en-US" altLang="zh-CN" dirty="0" smtClean="0"/>
                  <a:t>. </a:t>
                </a:r>
                <a:r>
                  <a:rPr lang="zh-CN" altLang="en-US" dirty="0" smtClean="0"/>
                  <a:t>对一个其所有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dirty="0" smtClean="0"/>
                  <a:t>个元素已按递增序排列的数组</a:t>
                </a:r>
                <a:r>
                  <a:rPr lang="en-US" altLang="zh-CN" dirty="0" smtClean="0"/>
                  <a:t>A</a:t>
                </a:r>
                <a:r>
                  <a:rPr lang="zh-CN" altLang="en-US" dirty="0" smtClean="0"/>
                  <a:t>，堆排序的运行时间是多少？若</a:t>
                </a:r>
                <a:r>
                  <a:rPr lang="en-US" altLang="zh-CN" dirty="0" smtClean="0"/>
                  <a:t>A</a:t>
                </a:r>
                <a:r>
                  <a:rPr lang="zh-CN" altLang="en-US" dirty="0" smtClean="0"/>
                  <a:t>的元素呈降序排列呢</a:t>
                </a:r>
                <a:r>
                  <a:rPr lang="zh-CN" altLang="en-US" dirty="0"/>
                  <a:t>？</a:t>
                </a:r>
                <a:endParaRPr lang="en-US" altLang="zh-CN" dirty="0" smtClean="0"/>
              </a:p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/>
                  <a:t>无论是升序还是降序排列，堆排序的运行时间均为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𝑛𝑙𝑔𝑛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 smtClean="0"/>
                  <a:t>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注意元素在物理内存的上存储方式。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701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dirty="0" smtClean="0"/>
                  <a:t>6.4-4. </a:t>
                </a:r>
                <a:r>
                  <a:rPr lang="zh-CN" altLang="en-US" dirty="0" smtClean="0"/>
                  <a:t>证明堆排序的最坏运行时间为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CN" i="0" dirty="0" smtClean="0">
                        <a:latin typeface="Cambria Math" panose="02040503050406030204" pitchFamily="18" charset="0"/>
                      </a:rPr>
                      <m:t>Ω</m:t>
                    </m:r>
                    <m:r>
                      <a:rPr lang="el-GR" altLang="zh-CN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l-GR" i="1" dirty="0">
                        <a:latin typeface="Cambria Math" panose="02040503050406030204" pitchFamily="18" charset="0"/>
                      </a:rPr>
                      <m:t>𝑛𝑙𝑔𝑛</m:t>
                    </m:r>
                    <m:r>
                      <a:rPr lang="el-GR" altLang="zh-CN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 smtClean="0"/>
                  <a:t>。</a:t>
                </a:r>
                <a:endParaRPr lang="el-GR" altLang="zh-CN" dirty="0"/>
              </a:p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HEAPSORT</a:t>
                </a:r>
                <a:r>
                  <a:rPr lang="zh-CN" altLang="en-US" dirty="0" smtClean="0"/>
                  <a:t>中，建堆的时间为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Ο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zh-CN" altLang="en-US" dirty="0" smtClean="0"/>
                  <a:t>。最坏情况为每次调用</a:t>
                </a:r>
                <a:r>
                  <a:rPr lang="en-US" altLang="zh-CN" dirty="0" smtClean="0"/>
                  <a:t>MAX-HEAPIFY</a:t>
                </a:r>
                <a:r>
                  <a:rPr lang="zh-CN" altLang="en-US" dirty="0" smtClean="0"/>
                  <a:t>都将元素从最顶端移至最低端，每次</a:t>
                </a:r>
                <a:r>
                  <a:rPr lang="en-US" altLang="zh-CN" dirty="0" smtClean="0"/>
                  <a:t>MAX-HEAPIFY</a:t>
                </a:r>
                <a:r>
                  <a:rPr lang="zh-CN" altLang="en-US" dirty="0" smtClean="0"/>
                  <a:t>需时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Ο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𝑙𝑔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zh-CN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dirty="0" smtClean="0"/>
                  <a:t>共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−1</m:t>
                    </m:r>
                    <m:r>
                      <a:rPr lang="zh-CN" altLang="en-US" i="1" dirty="0">
                        <a:latin typeface="Cambria Math" panose="02040503050406030204" pitchFamily="18" charset="0"/>
                      </a:rPr>
                      <m:t>次</m:t>
                    </m:r>
                  </m:oMath>
                </a14:m>
                <a:r>
                  <a:rPr lang="zh-CN" altLang="en-US" dirty="0" smtClean="0"/>
                  <a:t>。因此时间为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CN" dirty="0">
                        <a:latin typeface="Cambria Math" panose="02040503050406030204" pitchFamily="18" charset="0"/>
                      </a:rPr>
                      <m:t>Ω</m:t>
                    </m:r>
                    <m:r>
                      <a:rPr lang="el-GR" altLang="zh-CN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l-GR" i="1" dirty="0">
                        <a:latin typeface="Cambria Math" panose="02040503050406030204" pitchFamily="18" charset="0"/>
                      </a:rPr>
                      <m:t>𝑛𝑙𝑔𝑛</m:t>
                    </m:r>
                    <m:r>
                      <a:rPr lang="el-GR" altLang="zh-CN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 smtClean="0"/>
                  <a:t>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endParaRPr lang="en-US" altLang="zh-CN" dirty="0"/>
              </a:p>
              <a:p>
                <a:pPr marL="342900" lvl="1" indent="0">
                  <a:buNone/>
                </a:pPr>
                <a:endParaRPr lang="en-US" altLang="zh-CN" dirty="0"/>
              </a:p>
              <a:p>
                <a:r>
                  <a:rPr lang="en-US" altLang="zh-CN" dirty="0"/>
                  <a:t>6.5-3.</a:t>
                </a:r>
                <a:r>
                  <a:rPr lang="zh-CN" altLang="en-US" sz="2000" dirty="0"/>
                  <a:t> 使用最小堆实现最小优先级队列，用伪代码写出</a:t>
                </a:r>
                <a14:m>
                  <m:oMath xmlns:m="http://schemas.openxmlformats.org/officeDocument/2006/math"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𝑀𝐼𝑁𝐼𝑀𝑈𝑀</m:t>
                    </m:r>
                  </m:oMath>
                </a14:m>
                <a:r>
                  <a:rPr lang="zh-CN" altLang="en-US" sz="2000" dirty="0"/>
                  <a:t>，</a:t>
                </a:r>
                <a14:m>
                  <m:oMath xmlns:m="http://schemas.openxmlformats.org/officeDocument/2006/math"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𝐸𝑋𝑇𝑅𝐴𝐶𝑇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𝑀𝐼𝑁</m:t>
                    </m:r>
                  </m:oMath>
                </a14:m>
                <a:r>
                  <a:rPr lang="zh-CN" altLang="en-US" sz="2000" dirty="0"/>
                  <a:t>、</a:t>
                </a:r>
                <a14:m>
                  <m:oMath xmlns:m="http://schemas.openxmlformats.org/officeDocument/2006/math"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𝐷𝐸𝐶𝑅𝐸𝐴𝑆𝐸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𝐾𝐸𝑌</m:t>
                    </m:r>
                  </m:oMath>
                </a14:m>
                <a:r>
                  <a:rPr lang="zh-CN" altLang="en-US" sz="2000" dirty="0"/>
                  <a:t>和</a:t>
                </a:r>
                <a14:m>
                  <m:oMath xmlns:m="http://schemas.openxmlformats.org/officeDocument/2006/math"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𝑀𝐼𝑁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>
                        <a:latin typeface="Cambria Math" panose="02040503050406030204" pitchFamily="18" charset="0"/>
                      </a:rPr>
                      <m:t>𝐼𝑁𝑆𝐸𝑅𝑇</m:t>
                    </m:r>
                  </m:oMath>
                </a14:m>
                <a:r>
                  <a:rPr lang="zh-CN" altLang="en-US" sz="2000" dirty="0"/>
                  <a:t>过程</a:t>
                </a:r>
                <a:r>
                  <a:rPr lang="en-US" altLang="zh-CN" sz="2000" dirty="0"/>
                  <a:t>.</a:t>
                </a:r>
              </a:p>
              <a:p>
                <a:r>
                  <a:rPr lang="zh-CN" altLang="en-US" sz="2000" dirty="0"/>
                  <a:t>解：</a:t>
                </a:r>
                <a:endParaRPr lang="en-US" altLang="zh-CN" sz="2000" dirty="0"/>
              </a:p>
              <a:p>
                <a:pPr marL="342900" lvl="1" indent="0">
                  <a:buNone/>
                </a:pPr>
                <a:r>
                  <a:rPr lang="zh-CN" altLang="en-US" dirty="0"/>
                  <a:t>略。</a:t>
                </a:r>
                <a:endParaRPr lang="en-US" altLang="zh-CN" dirty="0"/>
              </a:p>
              <a:p>
                <a:pPr marL="342900" lvl="1" indent="0">
                  <a:buNone/>
                </a:pP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859" r="-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500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dirty="0" smtClean="0"/>
                  <a:t>6.5-7.</a:t>
                </a:r>
                <a:r>
                  <a:rPr lang="zh-CN" altLang="en-US" sz="2000" dirty="0" smtClean="0"/>
                  <a:t> 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𝐷𝐸𝐿𝐸𝑇𝐸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2000" dirty="0"/>
                  <a:t>操作将结点i中的项从堆A中删去，对含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/>
                  <a:t>个元素的最大堆，请给出时间为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i="1" dirty="0" err="1" smtClean="0">
                        <a:latin typeface="Cambria Math" panose="02040503050406030204" pitchFamily="18" charset="0"/>
                      </a:rPr>
                      <m:t>𝑙𝑔𝑛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2000" dirty="0"/>
                  <a:t>的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𝐷𝐸𝐿𝐸𝑇𝐸</m:t>
                    </m:r>
                  </m:oMath>
                </a14:m>
                <a:r>
                  <a:rPr lang="zh-CN" altLang="en-US" sz="2000" dirty="0"/>
                  <a:t>的实现。</a:t>
                </a:r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2000" dirty="0"/>
                      <m:t>解：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𝐷𝐸𝐿𝐸𝑇𝐸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	      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] = 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h𝑒𝑎𝑝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𝑠𝑖𝑧𝑒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]]</m:t>
                    </m:r>
                  </m:oMath>
                </a14:m>
                <a:endParaRPr lang="en-US" altLang="zh-CN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	       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h𝑒𝑎𝑝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𝑠𝑖𝑧𝑒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] = 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h𝑒𝑎𝑝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𝑠𝑖𝑧𝑒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] – 1</m:t>
                    </m:r>
                  </m:oMath>
                </a14:m>
                <a:endParaRPr lang="en-US" altLang="zh-CN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	       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𝑀𝐴𝑋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𝐻𝐸𝐴𝑃𝐼𝐹𝑌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dirty="0"/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5400" dirty="0">
                          <a:solidFill>
                            <a:srgbClr val="FF0000"/>
                          </a:solidFill>
                        </a:rPr>
                        <m:t>错误</m:t>
                      </m:r>
                    </m:oMath>
                  </m:oMathPara>
                </a14:m>
                <a:endParaRPr lang="zh-CN" altLang="en-US" sz="5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3"/>
                <a:stretch>
                  <a:fillRect l="-773" t="-1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596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altLang="zh-CN" dirty="0" smtClean="0"/>
                  <a:t>6.5-7.</a:t>
                </a:r>
                <a:r>
                  <a:rPr lang="zh-CN" altLang="en-US" sz="2000" dirty="0" smtClean="0"/>
                  <a:t> 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𝐷𝐸𝐿𝐸𝑇𝐸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2000" dirty="0"/>
                  <a:t>操作将结点i中的项从堆A中删去，对含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sz="2000" dirty="0"/>
                  <a:t>个元素的最大堆，请给出时间为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𝑂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i="1" dirty="0" err="1" smtClean="0">
                        <a:latin typeface="Cambria Math" panose="02040503050406030204" pitchFamily="18" charset="0"/>
                      </a:rPr>
                      <m:t>𝑙𝑔𝑛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2000" dirty="0"/>
                  <a:t>的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𝐷𝐸𝐿𝐸𝑇𝐸</m:t>
                    </m:r>
                  </m:oMath>
                </a14:m>
                <a:r>
                  <a:rPr lang="zh-CN" altLang="en-US" sz="2000" dirty="0"/>
                  <a:t>的实现。</a:t>
                </a:r>
              </a:p>
              <a:p>
                <a:r>
                  <a:rPr lang="zh-CN" altLang="en-US" sz="2000" dirty="0" smtClean="0"/>
                  <a:t>解</a:t>
                </a:r>
                <a:r>
                  <a:rPr lang="zh-CN" altLang="en-US" sz="2000" dirty="0"/>
                  <a:t>：</a:t>
                </a: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𝐷𝐸𝐿𝐸𝑇𝐸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]↔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h𝑒𝑎𝑝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𝑠𝑖𝑧𝑒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]]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:r>
                  <a:rPr lang="en-US" altLang="zh-CN" sz="2000" dirty="0" smtClean="0"/>
                  <a:t>   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h𝑒𝑎𝑝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𝑠𝑖𝑧𝑒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]←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h𝑒𝑎𝑝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𝑠𝑖𝑧𝑒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]−1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𝑘𝑒𝑦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←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𝑖𝑓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𝑘𝑒𝑦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𝑝𝑎𝑟𝑒𝑛𝑡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)] 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𝑡h𝑒𝑛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     </m:t>
                    </m:r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𝑀𝐴𝑋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𝐻𝐸𝐴𝑃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𝑒𝑙𝑠𝑒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    </m:t>
                    </m:r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𝑤h𝑖𝑙𝑒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&gt;1 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𝑝𝑎𝑟𝑒𝑛𝑡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)]&lt;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𝑘𝑒𝑦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𝑑𝑜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            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]↔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𝑝𝑎𝑟𝑒𝑛𝑡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)]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            </m:t>
                    </m:r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←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𝑝𝑎𝑟𝑒𝑛𝑡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sz="2000" i="1" dirty="0" err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sz="2000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    </m:t>
                    </m:r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𝑒𝑛𝑑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𝑤h𝑖𝑙𝑒</m:t>
                    </m:r>
                  </m:oMath>
                </a14:m>
                <a:endParaRPr lang="en-US" altLang="zh-CN" sz="2000" dirty="0"/>
              </a:p>
              <a:p>
                <a:pPr marL="685800" lvl="1" indent="-342900"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altLang="zh-CN" sz="2000" b="0" i="1" dirty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𝑒𝑛𝑑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2000" i="1" dirty="0" smtClean="0">
                        <a:latin typeface="Cambria Math" panose="02040503050406030204" pitchFamily="18" charset="0"/>
                      </a:rPr>
                      <m:t>𝑖𝑓</m:t>
                    </m:r>
                  </m:oMath>
                </a14:m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  <a:p>
                <a:pPr marL="685800" lvl="1" indent="-342900">
                  <a:buFont typeface="+mj-lt"/>
                  <a:buAutoNum type="arabicPeriod"/>
                </a:pPr>
                <a:endParaRPr lang="en-US" altLang="zh-CN" sz="2000" dirty="0" smtClean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3"/>
                <a:stretch>
                  <a:fillRect l="-773" t="-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663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1491153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099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smtClean="0"/>
                  <a:t>4.2-3</a:t>
                </a:r>
                <a:r>
                  <a:rPr lang="en-US" altLang="zh-CN" dirty="0" smtClean="0"/>
                  <a:t>. </a:t>
                </a:r>
                <a:r>
                  <a:rPr lang="zh-CN" altLang="en-US" dirty="0" smtClean="0"/>
                  <a:t>画出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num>
                              <m:den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𝑐𝑛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的</m:t>
                    </m:r>
                  </m:oMath>
                </a14:m>
                <a:r>
                  <a:rPr lang="zh-CN" altLang="en-US" dirty="0" smtClean="0"/>
                  <a:t>递归树，并给出其解的渐进确界，其中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zh-CN" altLang="en-US" dirty="0" smtClean="0"/>
                  <a:t>是一个常数。然后，用替代法证明你给出的界。</a:t>
                </a:r>
                <a:endParaRPr lang="en-US" altLang="zh-CN" dirty="0" smtClean="0"/>
              </a:p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递归树（略）。注意给出递归树的高度。</a:t>
                </a:r>
                <a:endParaRPr lang="en-US" altLang="zh-CN" dirty="0"/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l-GR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Θ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证明：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①先证明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Ο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dirty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假设对于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dirty="0" smtClean="0"/>
                  <a:t>有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en-US" altLang="zh-CN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𝑐𝑚</m:t>
                    </m:r>
                    <m:r>
                      <a:rPr lang="zh-CN" alt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成立</m:t>
                    </m:r>
                  </m:oMath>
                </a14:m>
                <a:r>
                  <a:rPr lang="zh-CN" altLang="en-US" dirty="0" smtClean="0"/>
                  <a:t>，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/>
                  <a:t>	</a:t>
                </a:r>
                <a:r>
                  <a:rPr lang="zh-CN" altLang="en-US" dirty="0" smtClean="0"/>
                  <a:t>则有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lang="en-US" altLang="zh-CN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  <m:t>/2</m:t>
                            </m:r>
                          </m:e>
                        </m:d>
                      </m:e>
                    </m:d>
                    <m:r>
                      <a:rPr lang="en-US" altLang="zh-CN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zh-CN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⌊"/>
                            <m:endChr m:val="⌋"/>
                            <m:ctrlPr>
                              <a:rPr lang="en-US" altLang="zh-CN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/2</m:t>
                            </m:r>
                          </m:e>
                        </m:d>
                      </m:e>
                      <m:sup>
                        <m: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altLang="zh-CN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d>
                      <m:dPr>
                        <m:begChr m:val="⌊"/>
                        <m:endChr m:val="⌋"/>
                        <m:ctrlPr>
                          <a:rPr lang="en-US" altLang="zh-CN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/2</m:t>
                        </m:r>
                      </m:e>
                    </m:d>
                    <m:r>
                      <a:rPr lang="zh-CN" alt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。</m:t>
                    </m:r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/>
                  <a:t>	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zh-CN" dirty="0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num>
                              <m:den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𝑐𝑛</m:t>
                    </m:r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/>
                  <a:t>		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altLang="zh-CN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i="1" dirty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i="1" dirty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num>
                                  <m:den>
                                    <m:r>
                                      <a:rPr lang="en-US" altLang="zh-CN" i="1" dirty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en-US" altLang="zh-CN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num>
                              <m:den>
                                <m:r>
                                  <a:rPr lang="en-US" altLang="zh-CN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altLang="zh-CN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𝑐𝑛</m:t>
                    </m:r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/>
                  <a:t>	</a:t>
                </a:r>
                <a:r>
                  <a:rPr lang="en-US" altLang="zh-CN" dirty="0" smtClean="0"/>
                  <a:t>	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&lt;4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/2)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𝑐𝑛</m:t>
                        </m:r>
                      </m:num>
                      <m:den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𝑐𝑛</m:t>
                    </m:r>
                  </m:oMath>
                </a14:m>
                <a:endParaRPr lang="en-US" altLang="zh-CN" b="0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𝑐𝑛</m:t>
                    </m:r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427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zh-CN" altLang="en-US" dirty="0" smtClean="0"/>
                  <a:t>续：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/>
                  <a:t>②</a:t>
                </a:r>
                <a:r>
                  <a:rPr lang="zh-CN" altLang="en-US" dirty="0" smtClean="0"/>
                  <a:t>先证明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dirty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假设对于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en-US" dirty="0" smtClean="0"/>
                  <a:t>有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en-US" altLang="zh-CN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zh-CN" altLang="en-US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成立</m:t>
                    </m:r>
                  </m:oMath>
                </a14:m>
                <a:r>
                  <a:rPr lang="zh-CN" altLang="en-US" dirty="0" smtClean="0"/>
                  <a:t>，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/>
                  <a:t>	</a:t>
                </a:r>
                <a:r>
                  <a:rPr lang="zh-CN" altLang="en-US" dirty="0" smtClean="0"/>
                  <a:t>则有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lang="en-US" altLang="zh-CN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  <m:t>/2</m:t>
                            </m:r>
                          </m:e>
                        </m:d>
                      </m:e>
                    </m:d>
                    <m:r>
                      <a:rPr lang="en-US" altLang="zh-CN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altLang="zh-CN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⌊"/>
                            <m:endChr m:val="⌋"/>
                            <m:ctrlPr>
                              <a:rPr lang="en-US" altLang="zh-CN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/2</m:t>
                            </m:r>
                          </m:e>
                        </m:d>
                      </m:e>
                      <m:sup>
                        <m: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/>
                  <a:t>	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zh-CN" dirty="0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num>
                              <m:den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𝑐𝑛</m:t>
                    </m:r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/>
                  <a:t>		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≥4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sSup>
                          <m:sSupPr>
                            <m:ctrlPr>
                              <a:rPr lang="en-US" altLang="zh-CN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⌊"/>
                                <m:endChr m:val="⌋"/>
                                <m:ctrlPr>
                                  <a:rPr lang="en-US" altLang="zh-CN" i="1" dirty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i="1" dirty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i="1" dirty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num>
                                  <m:den>
                                    <m:r>
                                      <a:rPr lang="en-US" altLang="zh-CN" i="1" dirty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zh-CN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𝑐𝑛</m:t>
                    </m:r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/>
                  <a:t>	</a:t>
                </a:r>
                <a:r>
                  <a:rPr lang="en-US" altLang="zh-CN" dirty="0" smtClean="0"/>
                  <a:t>	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/2)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𝑐𝑛</m:t>
                    </m:r>
                  </m:oMath>
                </a14:m>
                <a:endParaRPr lang="en-US" altLang="zh-CN" b="0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𝑐𝑛</m:t>
                    </m:r>
                  </m:oMath>
                </a14:m>
                <a:endParaRPr lang="en-US" altLang="zh-CN" b="0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		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/>
                  <a:t>综</a:t>
                </a:r>
                <a:r>
                  <a:rPr lang="zh-CN" altLang="en-US" dirty="0" smtClean="0"/>
                  <a:t>上，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 smtClean="0"/>
                  <a:t>。</a:t>
                </a:r>
                <a:endParaRPr lang="en-US" altLang="zh-CN" dirty="0"/>
              </a:p>
              <a:p>
                <a:pPr marL="342900" lvl="1" indent="0">
                  <a:buNone/>
                </a:pPr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399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smtClean="0"/>
                  <a:t>4.2-5</a:t>
                </a:r>
                <a:r>
                  <a:rPr lang="en-US" altLang="zh-CN" dirty="0" smtClean="0"/>
                  <a:t>. </a:t>
                </a:r>
                <a:r>
                  <a:rPr lang="zh-CN" altLang="en-US" dirty="0" smtClean="0"/>
                  <a:t>利用递归树找出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𝛼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zh-CN" altLang="en-US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</m:e>
                        </m:d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𝑐𝑛</m:t>
                    </m:r>
                  </m:oMath>
                </a14:m>
                <a:r>
                  <a:rPr lang="zh-CN" altLang="en-US" dirty="0" smtClean="0"/>
                  <a:t>的渐进紧确解，其中</a:t>
                </a:r>
                <a14:m>
                  <m:oMath xmlns:m="http://schemas.openxmlformats.org/officeDocument/2006/math">
                    <m:r>
                      <a:rPr lang="zh-CN" altLang="en-US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zh-CN" altLang="en-US" dirty="0" smtClean="0"/>
                  <a:t>是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0&lt;</m:t>
                    </m:r>
                    <m:r>
                      <a:rPr lang="zh-CN" altLang="en-US" b="0" i="1" dirty="0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&lt;1</m:t>
                    </m:r>
                  </m:oMath>
                </a14:m>
                <a:r>
                  <a:rPr lang="zh-CN" altLang="en-US" dirty="0" smtClean="0"/>
                  <a:t>常数，且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zh-CN" altLang="en-US" dirty="0" smtClean="0"/>
                  <a:t>是大于</a:t>
                </a:r>
                <a:r>
                  <a:rPr lang="en-US" altLang="zh-CN" dirty="0" smtClean="0"/>
                  <a:t>0</a:t>
                </a:r>
                <a:r>
                  <a:rPr lang="zh-CN" altLang="en-US" dirty="0" smtClean="0"/>
                  <a:t>的常数。</a:t>
                </a:r>
                <a:endParaRPr lang="en-US" altLang="zh-CN" dirty="0" smtClean="0"/>
              </a:p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递归树（略）。注意递归树的高度的分析。</a:t>
                </a:r>
                <a:endParaRPr lang="en-US" altLang="zh-CN" dirty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不妨设</a:t>
                </a:r>
                <a14:m>
                  <m:oMath xmlns:m="http://schemas.openxmlformats.org/officeDocument/2006/math">
                    <m:r>
                      <a:rPr lang="zh-CN" altLang="en-US" i="1" dirty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&gt;1−</m:t>
                    </m:r>
                    <m:r>
                      <a:rPr lang="zh-CN" altLang="en-US" b="0" i="1" dirty="0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zh-CN" altLang="en-US" dirty="0" smtClean="0"/>
                  <a:t>，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则最长路径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1/</m:t>
                            </m:r>
                            <m:r>
                              <a:rPr lang="zh-CN" altLang="en-US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</m:fName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func>
                    <m:r>
                      <a:rPr lang="zh-CN" altLang="en-US" i="1">
                        <a:latin typeface="Cambria Math" panose="02040503050406030204" pitchFamily="18" charset="0"/>
                      </a:rPr>
                      <m:t>层</m:t>
                    </m:r>
                  </m:oMath>
                </a14:m>
                <a:r>
                  <a:rPr lang="zh-CN" altLang="en-US" dirty="0" smtClean="0"/>
                  <a:t>，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	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𝑐𝑛</m:t>
                    </m:r>
                    <m:func>
                      <m:func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1/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</m:fName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func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	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Ο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𝑛𝑙𝑔𝑛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dirty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最短路径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1/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(1−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b>
                        </m:sSub>
                      </m:fName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func>
                    <m:r>
                      <a:rPr lang="zh-CN" altLang="en-US" i="1" smtClean="0">
                        <a:latin typeface="Cambria Math" panose="02040503050406030204" pitchFamily="18" charset="0"/>
                      </a:rPr>
                      <m:t>层</m:t>
                    </m:r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𝑐𝑛</m:t>
                      </m:r>
                      <m:func>
                        <m:funcPr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zh-CN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1/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(1−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b>
                          </m:sSub>
                        </m:fName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func>
                    </m:oMath>
                  </m:oMathPara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/>
                  <a:t>	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𝑛𝑙𝑔𝑛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endParaRPr lang="en-US" altLang="zh-CN" dirty="0"/>
              </a:p>
              <a:p>
                <a:pPr marL="342900" lvl="1" indent="0">
                  <a:buNone/>
                </a:pPr>
                <a:r>
                  <a:rPr lang="zh-CN" altLang="en-US" dirty="0"/>
                  <a:t>因此</a:t>
                </a:r>
                <a:r>
                  <a:rPr lang="zh-CN" altLang="en-US" dirty="0" smtClean="0"/>
                  <a:t>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𝑛𝑙𝑔𝑛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dirty="0"/>
              </a:p>
              <a:p>
                <a:pPr marL="342900" lvl="1" indent="0">
                  <a:buNone/>
                </a:pPr>
                <a:endParaRPr lang="en-US" altLang="zh-CN" dirty="0"/>
              </a:p>
              <a:p>
                <a:pPr marL="342900" lvl="1" indent="0">
                  <a:buNone/>
                </a:pPr>
                <a:endParaRPr lang="en-US" altLang="zh-CN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667" r="5670"/>
          <a:stretch/>
        </p:blipFill>
        <p:spPr>
          <a:xfrm>
            <a:off x="3592285" y="3141343"/>
            <a:ext cx="555171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2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smtClean="0"/>
                  <a:t>4.3-2</a:t>
                </a:r>
                <a:r>
                  <a:rPr lang="en-US" altLang="zh-CN" dirty="0" smtClean="0"/>
                  <a:t>. </a:t>
                </a:r>
                <a:r>
                  <a:rPr lang="zh-CN" altLang="en-US" dirty="0" smtClean="0"/>
                  <a:t>某个算法</a:t>
                </a:r>
                <a:r>
                  <a:rPr lang="en-US" altLang="zh-CN" dirty="0" smtClean="0"/>
                  <a:t>A</a:t>
                </a:r>
                <a:r>
                  <a:rPr lang="zh-CN" altLang="en-US" dirty="0" smtClean="0"/>
                  <a:t>的运行时间由递推式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/2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dirty="0" smtClean="0"/>
                  <a:t>表示；另一个算法</a:t>
                </a:r>
                <a:r>
                  <a:rPr lang="en-US" altLang="zh-CN" dirty="0" smtClean="0"/>
                  <a:t>A’</a:t>
                </a:r>
                <a:r>
                  <a:rPr lang="zh-CN" altLang="en-US" dirty="0" smtClean="0"/>
                  <a:t>的运行时间为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/4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dirty="0" smtClean="0"/>
                  <a:t>。若要</a:t>
                </a:r>
                <a:r>
                  <a:rPr lang="en-US" altLang="zh-CN" dirty="0" smtClean="0"/>
                  <a:t>A’</a:t>
                </a:r>
                <a:r>
                  <a:rPr lang="zh-CN" altLang="en-US" dirty="0" smtClean="0"/>
                  <a:t>比</a:t>
                </a:r>
                <a:r>
                  <a:rPr lang="en-US" altLang="zh-CN" dirty="0" smtClean="0"/>
                  <a:t>A</a:t>
                </a:r>
                <a:r>
                  <a:rPr lang="zh-CN" altLang="en-US" dirty="0" smtClean="0"/>
                  <a:t>快，那么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en-US" dirty="0" smtClean="0"/>
                  <a:t>的最大整数值是多少？</a:t>
                </a:r>
                <a:endParaRPr lang="en-US" altLang="zh-CN" dirty="0" smtClean="0"/>
              </a:p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=7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/2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dirty="0" smtClean="0"/>
                  <a:t>，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	</a:t>
                </a:r>
                <a:r>
                  <a:rPr lang="zh-CN" altLang="en-US" dirty="0" smtClean="0"/>
                  <a:t>即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=7,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zh-CN" altLang="en-US" dirty="0" smtClean="0"/>
                  <a:t>，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Ο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func>
                          <m:func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</m:e>
                        </m:func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zh-CN" alt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 smtClean="0"/>
                  <a:t>。则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</m:e>
                        </m:func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zh-CN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。</m:t>
                    </m:r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𝑎𝑇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/4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dirty="0" smtClean="0"/>
                  <a:t>，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	</a:t>
                </a:r>
                <a:r>
                  <a:rPr lang="zh-CN" altLang="en-US" dirty="0" smtClean="0"/>
                  <a:t>即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zh-CN" altLang="en-US" dirty="0"/>
                  <a:t>，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dirty="0" smtClean="0"/>
                  <a:t>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/>
                  <a:t>	</a:t>
                </a:r>
                <a:r>
                  <a:rPr lang="zh-CN" altLang="en-US" dirty="0" smtClean="0"/>
                  <a:t>① 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&gt;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b>
                            </m:sSub>
                          </m:fName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</m:func>
                      </m:sup>
                    </m:sSup>
                    <m:r>
                      <a:rPr lang="zh-CN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dirty="0" smtClean="0"/>
                  <a:t>即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&lt;16</m:t>
                    </m:r>
                  </m:oMath>
                </a14:m>
                <a:r>
                  <a:rPr lang="zh-CN" altLang="en-US" dirty="0" smtClean="0"/>
                  <a:t>。</a:t>
                </a:r>
                <a:r>
                  <a:rPr lang="en-US" altLang="zh-CN" dirty="0"/>
                  <a:t> 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func>
                              <m:func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log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fNam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func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𝜀</m:t>
                            </m:r>
                          </m:sup>
                        </m:sSup>
                      </m:e>
                    </m:d>
                    <m:r>
                      <a:rPr lang="zh-CN" alt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。</m:t>
                    </m:r>
                  </m:oMath>
                </a14:m>
                <a:r>
                  <a:rPr lang="en-US" altLang="zh-CN" dirty="0" smtClean="0"/>
                  <a:t>A’</a:t>
                </a:r>
                <a:r>
                  <a:rPr lang="zh-CN" altLang="en-US" dirty="0" smtClean="0"/>
                  <a:t>更快。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	</a:t>
                </a:r>
                <a:r>
                  <a:rPr lang="zh-CN" altLang="en-US" dirty="0" smtClean="0"/>
                  <a:t>②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zh-CN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b>
                            </m:sSub>
                          </m:fName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</m:func>
                      </m:sup>
                    </m:sSup>
                    <m:r>
                      <a:rPr lang="zh-CN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dirty="0"/>
                  <a:t>即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16</m:t>
                    </m:r>
                  </m:oMath>
                </a14:m>
                <a:r>
                  <a:rPr lang="zh-CN" altLang="en-US" dirty="0"/>
                  <a:t>。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zh-CN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lgn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)。</m:t>
                    </m:r>
                  </m:oMath>
                </a14:m>
                <a:r>
                  <a:rPr lang="en-US" altLang="zh-CN" dirty="0"/>
                  <a:t>A’</a:t>
                </a:r>
                <a:r>
                  <a:rPr lang="zh-CN" altLang="en-US" dirty="0"/>
                  <a:t>更快</a:t>
                </a:r>
                <a:r>
                  <a:rPr lang="zh-CN" altLang="en-US" dirty="0" smtClean="0"/>
                  <a:t>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	</a:t>
                </a:r>
                <a:r>
                  <a:rPr lang="zh-CN" altLang="en-US" dirty="0" smtClean="0"/>
                  <a:t>③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&lt;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b>
                            </m:sSub>
                          </m:fName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</m:func>
                      </m:sup>
                    </m:sSup>
                    <m:r>
                      <a:rPr lang="zh-CN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dirty="0"/>
                  <a:t>即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16</m:t>
                    </m:r>
                  </m:oMath>
                </a14:m>
                <a:r>
                  <a:rPr lang="zh-CN" altLang="en-US" dirty="0"/>
                  <a:t>。</a:t>
                </a:r>
                <a:r>
                  <a:rPr lang="en-US" altLang="zh-CN" dirty="0"/>
                  <a:t> 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i="1" dirty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l-GR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Ο</m:t>
                    </m:r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func>
                              <m:func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log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fName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</m:func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zh-CN" alt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𝜀</m:t>
                            </m:r>
                          </m:sup>
                        </m:sSup>
                      </m:e>
                    </m:d>
                    <m:r>
                      <a:rPr lang="zh-CN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。</m:t>
                    </m:r>
                  </m:oMath>
                </a14:m>
                <a:endParaRPr lang="en-US" altLang="zh-CN" i="1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lvl="1" indent="0">
                  <a:buNone/>
                </a:pP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en-US" altLang="zh-CN" dirty="0" smtClean="0"/>
                  <a:t>=</a:t>
                </a:r>
                <a:r>
                  <a:rPr lang="el-GR" altLang="zh-CN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Θ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b>
                            </m:sSub>
                          </m:fName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</m:func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  <m:r>
                      <a:rPr lang="zh-CN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。</m:t>
                    </m:r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/>
                  <a:t>要使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zh-CN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en-US" dirty="0" smtClean="0"/>
                  <a:t>，则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</m:e>
                        </m:func>
                      </m:sup>
                    </m:sSup>
                    <m:r>
                      <a:rPr lang="en-US" altLang="zh-CN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b>
                            </m:sSub>
                          </m:fName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</m:func>
                      </m:sup>
                    </m:sSup>
                    <m:r>
                      <a:rPr lang="zh-CN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dirty="0" smtClean="0"/>
                  <a:t>即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&lt;49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。</m:t>
                    </m:r>
                  </m:oMath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故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最大</m:t>
                    </m:r>
                  </m:oMath>
                </a14:m>
                <a:r>
                  <a:rPr lang="zh-CN" altLang="en-US" dirty="0" smtClean="0"/>
                  <a:t>为</a:t>
                </a:r>
                <a:r>
                  <a:rPr lang="en-US" altLang="zh-CN" dirty="0" smtClean="0"/>
                  <a:t>48.</a:t>
                </a:r>
                <a:endParaRPr lang="en-US" altLang="zh-CN" dirty="0"/>
              </a:p>
              <a:p>
                <a:pPr marL="342900" lvl="1" indent="0">
                  <a:buNone/>
                </a:pP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859" r="-4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177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smtClean="0"/>
                  <a:t>4.3-5</a:t>
                </a:r>
                <a:r>
                  <a:rPr lang="en-US" altLang="zh-CN" dirty="0" smtClean="0"/>
                  <a:t>. </a:t>
                </a:r>
                <a:r>
                  <a:rPr lang="zh-CN" altLang="en-US" dirty="0" smtClean="0"/>
                  <a:t>考虑</a:t>
                </a:r>
                <a:r>
                  <a:rPr lang="zh-CN" altLang="en-US" dirty="0"/>
                  <a:t>在某个常数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&lt;1</m:t>
                    </m:r>
                  </m:oMath>
                </a14:m>
                <a:r>
                  <a:rPr lang="zh-CN" altLang="en-US" dirty="0"/>
                  <a:t>时的规则性条件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𝑎𝑓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)≤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𝑐𝑓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，此时条件是主定理第三种情况的一部分。举一个常数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≥1,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&gt;1</m:t>
                    </m:r>
                  </m:oMath>
                </a14:m>
                <a:r>
                  <a:rPr lang="zh-CN" altLang="en-US" dirty="0"/>
                  <a:t>以及一个函数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/>
                  <a:t>，满足主定理第三种情况中的除了规则性条件之外的所有条件的例子。</a:t>
                </a:r>
              </a:p>
              <a:p>
                <a:r>
                  <a:rPr lang="en-US" altLang="zh-CN" dirty="0" smtClean="0"/>
                  <a:t> 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3"/>
                <a:stretch>
                  <a:fillRect l="-773" t="-1859" r="-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395198"/>
              </p:ext>
            </p:extLst>
          </p:nvPr>
        </p:nvGraphicFramePr>
        <p:xfrm>
          <a:off x="760413" y="2716213"/>
          <a:ext cx="5219700" cy="402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公式" r:id="rId4" imgW="5219640" imgH="4025880" progId="Equation.3">
                  <p:embed/>
                </p:oleObj>
              </mc:Choice>
              <mc:Fallback>
                <p:oleObj name="公式" r:id="rId4" imgW="5219640" imgH="4025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413" y="2716213"/>
                        <a:ext cx="5219700" cy="402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226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dirty="0" smtClean="0"/>
                  <a:t>6.1-3. </a:t>
                </a:r>
                <a:r>
                  <a:rPr lang="zh-CN" altLang="en-US" dirty="0" smtClean="0"/>
                  <a:t>证明：在一个最大堆的某个子树中，最大元素在该子树的根上。</a:t>
                </a:r>
                <a:endParaRPr lang="en-US" altLang="zh-CN" dirty="0" smtClean="0"/>
              </a:p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（</a:t>
                </a:r>
                <a:r>
                  <a:rPr lang="zh-CN" altLang="en-US" dirty="0" smtClean="0">
                    <a:solidFill>
                      <a:srgbClr val="C00000"/>
                    </a:solidFill>
                  </a:rPr>
                  <a:t>误</a:t>
                </a:r>
                <a:r>
                  <a:rPr lang="zh-CN" altLang="en-US" dirty="0" smtClean="0"/>
                  <a:t>）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假设</a:t>
                </a:r>
                <a:r>
                  <a:rPr lang="zh-CN" altLang="en-US" dirty="0"/>
                  <a:t>最大的元素不在子树的根上，设其下标为</a:t>
                </a:r>
                <a:r>
                  <a:rPr lang="en-US" altLang="zh-CN" dirty="0"/>
                  <a:t>x</a:t>
                </a:r>
                <a:r>
                  <a:rPr lang="zh-CN" altLang="en-US" dirty="0"/>
                  <a:t>，那么该元素的父节点小于该元素的值，不满足最大堆的</a:t>
                </a:r>
                <a:r>
                  <a:rPr lang="zh-CN" altLang="en-US" dirty="0" smtClean="0"/>
                  <a:t>性质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（</a:t>
                </a:r>
                <a:r>
                  <a:rPr lang="zh-CN" altLang="en-US" dirty="0" smtClean="0">
                    <a:solidFill>
                      <a:srgbClr val="C00000"/>
                    </a:solidFill>
                  </a:rPr>
                  <a:t>正确</a:t>
                </a:r>
                <a:r>
                  <a:rPr lang="zh-CN" altLang="en-US" dirty="0" smtClean="0"/>
                  <a:t>）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假设该子树存在某个结点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，</m:t>
                    </m:r>
                  </m:oMath>
                </a14:m>
                <a:r>
                  <a:rPr lang="zh-CN" altLang="en-US" dirty="0" smtClean="0"/>
                  <a:t>其值大于该子树的根节点。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en-US" altLang="zh-CN" dirty="0" smtClean="0"/>
                  <a:t>	</a:t>
                </a:r>
                <a:r>
                  <a:rPr lang="zh-CN" altLang="en-US" dirty="0" smtClean="0"/>
                  <a:t>即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begChr m:val="["/>
                        <m:endChr m:val="]"/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𝑅𝑂𝑂𝑇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dirty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根据最大堆的特性，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begChr m:val="["/>
                        <m:endChr m:val="]"/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𝑃𝐴𝑅𝐸𝑁𝑇</m:t>
                        </m:r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endParaRPr lang="en-US" altLang="zh-CN" dirty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有：</a:t>
                </a:r>
                <a:endParaRPr lang="en-US" altLang="zh-CN" b="0" i="1" dirty="0" smtClean="0">
                  <a:latin typeface="Cambria Math" panose="02040503050406030204" pitchFamily="18" charset="0"/>
                </a:endParaRP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𝑃𝐴𝑅𝐸𝑁𝑇</m:t>
                          </m:r>
                          <m:d>
                            <m:dPr>
                              <m:ctrlP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𝑃𝐴𝑅𝐸𝑁𝑇</m:t>
                          </m:r>
                          <m:d>
                            <m:d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𝑃𝐴𝑅𝐸𝑁𝑇</m:t>
                              </m:r>
                              <m:d>
                                <m:d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d>
                        </m:e>
                      </m:d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𝑅𝑂𝑂𝑇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即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zh-CN" altLang="en-US" i="1">
                        <a:latin typeface="Cambria Math" panose="02040503050406030204" pitchFamily="18" charset="0"/>
                      </a:rPr>
                      <m:t>的</m:t>
                    </m:r>
                  </m:oMath>
                </a14:m>
                <a:r>
                  <a:rPr lang="zh-CN" altLang="en-US" dirty="0" smtClean="0"/>
                  <a:t>值小于等于根节点的值，假设不成立。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即证。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endParaRPr lang="en-US" altLang="zh-CN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651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</p:spPr>
            <p:txBody>
              <a:bodyPr/>
              <a:lstStyle/>
              <a:p>
                <a:r>
                  <a:rPr lang="en-US" altLang="zh-CN" smtClean="0"/>
                  <a:t>6.1-6</a:t>
                </a:r>
                <a:r>
                  <a:rPr lang="en-US" altLang="zh-CN" dirty="0" smtClean="0"/>
                  <a:t>. </a:t>
                </a:r>
                <a:r>
                  <a:rPr lang="zh-CN" altLang="en-US" sz="2000" dirty="0" smtClean="0"/>
                  <a:t>序列</a:t>
                </a:r>
                <a14:m>
                  <m:oMath xmlns:m="http://schemas.openxmlformats.org/officeDocument/2006/math">
                    <m:r>
                      <a:rPr lang="zh-CN" altLang="en-US" sz="2000" i="1" dirty="0" smtClean="0">
                        <a:latin typeface="Cambria Math" panose="02040503050406030204" pitchFamily="18" charset="0"/>
                      </a:rPr>
                      <m:t>&lt;23,17,14,6,13,10,1,5,7,12&gt;</m:t>
                    </m:r>
                  </m:oMath>
                </a14:m>
                <a:r>
                  <a:rPr lang="zh-CN" altLang="en-US" sz="2000" dirty="0"/>
                  <a:t>是一个最大堆吗？</a:t>
                </a:r>
              </a:p>
              <a:p>
                <a:r>
                  <a:rPr lang="zh-CN" altLang="en-US" dirty="0" smtClean="0"/>
                  <a:t>解：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r>
                  <a:rPr lang="zh-CN" altLang="en-US" dirty="0"/>
                  <a:t>不是。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{5,6,7}</m:t>
                    </m:r>
                  </m:oMath>
                </a14:m>
                <a:r>
                  <a:rPr lang="zh-CN" altLang="en-US" dirty="0"/>
                  <a:t>这个子树不满足最大堆定义</a:t>
                </a:r>
                <a:r>
                  <a:rPr lang="zh-CN" altLang="en-US" dirty="0" smtClean="0"/>
                  <a:t>。</a:t>
                </a:r>
                <a:endParaRPr lang="en-US" altLang="zh-CN" dirty="0" smtClean="0"/>
              </a:p>
              <a:p>
                <a:pPr marL="342900" lvl="1" indent="0">
                  <a:buNone/>
                </a:pPr>
                <a:endParaRPr lang="en-US" altLang="zh-CN" dirty="0" smtClean="0"/>
              </a:p>
              <a:p>
                <a:r>
                  <a:rPr lang="en-US" altLang="zh-CN" smtClean="0"/>
                  <a:t>6.2-1</a:t>
                </a:r>
                <a:r>
                  <a:rPr lang="en-US" altLang="zh-CN" dirty="0" smtClean="0"/>
                  <a:t>. </a:t>
                </a:r>
                <a:r>
                  <a:rPr lang="zh-CN" altLang="en-US" dirty="0" smtClean="0"/>
                  <a:t>利用</a:t>
                </a:r>
                <a:r>
                  <a:rPr lang="zh-CN" altLang="en-US" smtClean="0"/>
                  <a:t>图</a:t>
                </a:r>
                <a:r>
                  <a:rPr lang="en-US" altLang="zh-CN" smtClean="0"/>
                  <a:t>6-2</a:t>
                </a:r>
                <a:r>
                  <a:rPr lang="zh-CN" altLang="en-US" dirty="0" smtClean="0"/>
                  <a:t>作为范例，图示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𝑀𝐴𝑋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𝐻𝐸𝐴𝑃𝐼𝐹𝑌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dirty="0" smtClean="0"/>
                  <a:t>作用于数组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={27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17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16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13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12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8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9</m:t>
                    </m:r>
                    <m:r>
                      <a:rPr lang="zh-CN" altLang="en-US" i="1" dirty="0" smtClean="0">
                        <a:latin typeface="Cambria Math" panose="02040503050406030204" pitchFamily="18" charset="0"/>
                      </a:rPr>
                      <m:t>，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0}</m:t>
                    </m:r>
                  </m:oMath>
                </a14:m>
                <a:r>
                  <a:rPr lang="zh-CN" altLang="en-US" dirty="0" smtClean="0"/>
                  <a:t>的过程。</a:t>
                </a:r>
                <a:endParaRPr lang="zh-CN" altLang="en-US" sz="2000" dirty="0"/>
              </a:p>
              <a:p>
                <a:r>
                  <a:rPr lang="zh-CN" altLang="en-US" dirty="0"/>
                  <a:t>解：</a:t>
                </a:r>
                <a:endParaRPr lang="en-US" altLang="zh-CN" dirty="0"/>
              </a:p>
              <a:p>
                <a:pPr marL="342900" lvl="1" indent="0">
                  <a:buNone/>
                </a:pPr>
                <a:r>
                  <a:rPr lang="zh-CN" altLang="en-US" dirty="0" smtClean="0"/>
                  <a:t>图略。</a:t>
                </a:r>
                <a:endParaRPr lang="en-US" altLang="zh-CN" dirty="0"/>
              </a:p>
              <a:p>
                <a:pPr marL="342900" lvl="1" indent="0">
                  <a:buNone/>
                </a:pP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446801"/>
                <a:ext cx="7886700" cy="4914809"/>
              </a:xfrm>
              <a:blipFill rotWithShape="0">
                <a:blip r:embed="rId2"/>
                <a:stretch>
                  <a:fillRect l="-773" t="-1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659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096" y="199663"/>
            <a:ext cx="5328013" cy="67990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第三次作业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8021" y="1358537"/>
                <a:ext cx="7886700" cy="5003073"/>
              </a:xfrm>
            </p:spPr>
            <p:txBody>
              <a:bodyPr>
                <a:normAutofit fontScale="92500" lnSpcReduction="10000"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zh-CN" altLang="en-US" sz="2300" dirty="0"/>
                  <a:t>6.</a:t>
                </a:r>
                <a:r>
                  <a:rPr lang="zh-CN" altLang="en-US" sz="2300" dirty="0" smtClean="0"/>
                  <a:t>2-2</a:t>
                </a:r>
                <a:r>
                  <a:rPr lang="zh-CN" altLang="en-US" sz="2300" dirty="0"/>
                  <a:t>由过程</a:t>
                </a:r>
                <a14:m>
                  <m:oMath xmlns:m="http://schemas.openxmlformats.org/officeDocument/2006/math"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𝑀𝐴𝑋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𝐻𝐸𝐴𝑃𝐼𝐹𝑌</m:t>
                    </m:r>
                  </m:oMath>
                </a14:m>
                <a:r>
                  <a:rPr lang="zh-CN" altLang="en-US" sz="2300" dirty="0"/>
                  <a:t>开始，写出进行对应的最小堆操作的</a:t>
                </a:r>
                <a14:m>
                  <m:oMath xmlns:m="http://schemas.openxmlformats.org/officeDocument/2006/math"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𝑀𝐼𝑁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𝐻𝐸𝐴𝑃𝐼𝐹𝑌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zh-CN" altLang="en-US" sz="2300" dirty="0"/>
                  <a:t>过程的伪代码，并比较</a:t>
                </a:r>
                <a14:m>
                  <m:oMath xmlns:m="http://schemas.openxmlformats.org/officeDocument/2006/math"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𝑀𝐼𝑁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𝐻𝐸𝐴𝑃𝐼𝐹𝑌</m:t>
                    </m:r>
                  </m:oMath>
                </a14:m>
                <a:r>
                  <a:rPr lang="zh-CN" altLang="en-US" sz="2300" dirty="0"/>
                  <a:t>与</a:t>
                </a:r>
                <a14:m>
                  <m:oMath xmlns:m="http://schemas.openxmlformats.org/officeDocument/2006/math"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𝑀𝐴𝑋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zh-CN" altLang="en-US" sz="2300" i="1" dirty="0" smtClean="0">
                        <a:latin typeface="Cambria Math" panose="02040503050406030204" pitchFamily="18" charset="0"/>
                      </a:rPr>
                      <m:t>𝐻𝐸𝐴𝑃𝐼𝐹𝑌</m:t>
                    </m:r>
                  </m:oMath>
                </a14:m>
                <a:r>
                  <a:rPr lang="zh-CN" altLang="en-US" sz="2300" dirty="0"/>
                  <a:t>的运行时间</a:t>
                </a:r>
                <a:r>
                  <a:rPr lang="zh-CN" altLang="en-US" sz="2300" dirty="0" smtClean="0"/>
                  <a:t>。</a:t>
                </a:r>
                <a:endParaRPr lang="zh-CN" altLang="en-US" sz="2300" dirty="0"/>
              </a:p>
              <a:p>
                <a:pPr>
                  <a:lnSpc>
                    <a:spcPct val="80000"/>
                  </a:lnSpc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𝑀𝐼𝑁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𝐻𝐸𝐴𝑃𝐼𝐹𝑌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𝑙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←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𝐿𝐸𝐹𝑇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(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𝑖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)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>
                  <a:lnSpc>
                    <a:spcPct val="80000"/>
                  </a:lnSpc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   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𝑟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←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𝑅𝐼𝐺𝐻𝑇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(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𝑖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)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>
                  <a:lnSpc>
                    <a:spcPct val="80000"/>
                  </a:lnSpc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   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𝑖𝑓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𝑙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≤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h𝑒𝑎𝑝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−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𝑠𝑖𝑧𝑒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[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𝐴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]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𝑎𝑛𝑑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𝐴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[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𝑙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]&lt;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𝐴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[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𝑖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]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>
                  <a:lnSpc>
                    <a:spcPct val="80000"/>
                  </a:lnSpc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       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𝑡h𝑒𝑛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𝑠𝑚𝑎𝑙𝑙𝑒𝑠𝑡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←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𝑙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>
                  <a:lnSpc>
                    <a:spcPct val="80000"/>
                  </a:lnSpc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        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𝑒𝑙𝑠𝑒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𝑠𝑚𝑎𝑙𝑙𝑒𝑠𝑡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←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𝑖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>
                  <a:lnSpc>
                    <a:spcPct val="80000"/>
                  </a:lnSpc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   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𝑖𝑓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𝑟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≤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h𝑒𝑎𝑝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−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𝑠𝑖𝑧𝑒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[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𝐴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]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𝑎𝑛𝑑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𝐴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[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𝑟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]&lt;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𝐴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[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𝑠𝑚𝑎𝑙𝑙𝑒𝑠𝑡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]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>
                  <a:lnSpc>
                    <a:spcPct val="80000"/>
                  </a:lnSpc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        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𝑡h𝑒𝑛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𝑠𝑚𝑎𝑙𝑙𝑒𝑠𝑡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←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𝑟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>
                  <a:lnSpc>
                    <a:spcPct val="80000"/>
                  </a:lnSpc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   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𝑖𝑓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𝑠𝑚𝑎𝑙𝑙𝑒𝑠𝑡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𝑖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>
                  <a:lnSpc>
                    <a:spcPct val="80000"/>
                  </a:lnSpc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        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𝑡h𝑒𝑛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𝑒𝑥𝑐h𝑎𝑛𝑔𝑒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𝐴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[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𝑖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]↔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𝐴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[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𝑠𝑚𝑎𝑙𝑙𝑒𝑠𝑡</m:t>
                    </m:r>
                    <m:r>
                      <a:rPr lang="zh-CN" altLang="en-US" sz="2400" i="1" dirty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]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>
                  <a:lnSpc>
                    <a:spcPct val="80000"/>
                  </a:lnSpc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            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𝑀𝐼𝑁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−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𝐻𝐸𝐴𝑃𝐼𝐹𝑌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(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𝐴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,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𝑠𝑚𝑎𝑙𝑙𝑒𝑠𝑡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)</m:t>
                    </m:r>
                  </m:oMath>
                </a14:m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  <a:p>
                <a:pPr>
                  <a:lnSpc>
                    <a:spcPct val="80000"/>
                  </a:lnSpc>
                </a:pPr>
                <a:r>
                  <a: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Arial" panose="020B0604020202020204" pitchFamily="34" charset="0"/>
                  </a:rPr>
                  <a:t>运行时间为</a:t>
                </a:r>
                <a14:m>
                  <m:oMath xmlns:m="http://schemas.openxmlformats.org/officeDocument/2006/math"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𝑂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(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𝑙𝑔𝑛</m:t>
                    </m:r>
                    <m:r>
                      <a:rPr lang="zh-CN" altLang="en-US" sz="24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Arial" panose="020B0604020202020204" pitchFamily="34" charset="0"/>
                      </a:rPr>
                      <m:t>)</m:t>
                    </m:r>
                  </m:oMath>
                </a14:m>
                <a:r>
                  <a: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Arial" panose="020B0604020202020204" pitchFamily="34" charset="0"/>
                  </a:rPr>
                  <a:t>。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8021" y="1358537"/>
                <a:ext cx="7886700" cy="5003073"/>
              </a:xfrm>
              <a:blipFill rotWithShape="0">
                <a:blip r:embed="rId2"/>
                <a:stretch>
                  <a:fillRect l="-1005" t="-2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046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</TotalTime>
  <Words>953</Words>
  <Application>Microsoft Office PowerPoint</Application>
  <PresentationFormat>全屏显示(4:3)</PresentationFormat>
  <Paragraphs>162</Paragraphs>
  <Slides>16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宋体</vt:lpstr>
      <vt:lpstr>Arial</vt:lpstr>
      <vt:lpstr>Calibri</vt:lpstr>
      <vt:lpstr>Calibri Light</vt:lpstr>
      <vt:lpstr>Cambria Math</vt:lpstr>
      <vt:lpstr>Times New Roman</vt:lpstr>
      <vt:lpstr>Office 主题</vt:lpstr>
      <vt:lpstr>公式</vt:lpstr>
      <vt:lpstr>第一次习题课</vt:lpstr>
      <vt:lpstr>第三次作业</vt:lpstr>
      <vt:lpstr>第三次作业</vt:lpstr>
      <vt:lpstr>第三次作业</vt:lpstr>
      <vt:lpstr>第三次作业</vt:lpstr>
      <vt:lpstr>第三次作业</vt:lpstr>
      <vt:lpstr>第三次作业</vt:lpstr>
      <vt:lpstr>第三次作业</vt:lpstr>
      <vt:lpstr>第三次作业</vt:lpstr>
      <vt:lpstr>第三次作业</vt:lpstr>
      <vt:lpstr>第三次作业</vt:lpstr>
      <vt:lpstr>第三次作业</vt:lpstr>
      <vt:lpstr>第三次作业</vt:lpstr>
      <vt:lpstr>第三次作业</vt:lpstr>
      <vt:lpstr>第三次作业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LXC交流</dc:title>
  <dc:creator>jjsu</dc:creator>
  <cp:lastModifiedBy>somnus Su</cp:lastModifiedBy>
  <cp:revision>74</cp:revision>
  <dcterms:created xsi:type="dcterms:W3CDTF">2015-04-10T10:31:54Z</dcterms:created>
  <dcterms:modified xsi:type="dcterms:W3CDTF">2015-10-21T01:19:19Z</dcterms:modified>
</cp:coreProperties>
</file>