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2"/>
  </p:notesMasterIdLst>
  <p:sldIdLst>
    <p:sldId id="256" r:id="rId2"/>
    <p:sldId id="257" r:id="rId3"/>
    <p:sldId id="263" r:id="rId4"/>
    <p:sldId id="277" r:id="rId5"/>
    <p:sldId id="306" r:id="rId6"/>
    <p:sldId id="299" r:id="rId7"/>
    <p:sldId id="300" r:id="rId8"/>
    <p:sldId id="264" r:id="rId9"/>
    <p:sldId id="279" r:id="rId10"/>
    <p:sldId id="280" r:id="rId11"/>
    <p:sldId id="265" r:id="rId12"/>
    <p:sldId id="282" r:id="rId13"/>
    <p:sldId id="283" r:id="rId14"/>
    <p:sldId id="284" r:id="rId15"/>
    <p:sldId id="307" r:id="rId16"/>
    <p:sldId id="285" r:id="rId17"/>
    <p:sldId id="301" r:id="rId18"/>
    <p:sldId id="302" r:id="rId19"/>
    <p:sldId id="266" r:id="rId20"/>
    <p:sldId id="286" r:id="rId21"/>
    <p:sldId id="287" r:id="rId22"/>
    <p:sldId id="288" r:id="rId23"/>
    <p:sldId id="303" r:id="rId24"/>
    <p:sldId id="289" r:id="rId25"/>
    <p:sldId id="290" r:id="rId26"/>
    <p:sldId id="304" r:id="rId27"/>
    <p:sldId id="305" r:id="rId28"/>
    <p:sldId id="293" r:id="rId29"/>
    <p:sldId id="294" r:id="rId30"/>
    <p:sldId id="295" r:id="rId31"/>
    <p:sldId id="296" r:id="rId32"/>
    <p:sldId id="297" r:id="rId33"/>
    <p:sldId id="267" r:id="rId34"/>
    <p:sldId id="268" r:id="rId35"/>
    <p:sldId id="275" r:id="rId36"/>
    <p:sldId id="272" r:id="rId37"/>
    <p:sldId id="276" r:id="rId38"/>
    <p:sldId id="274" r:id="rId39"/>
    <p:sldId id="269" r:id="rId40"/>
    <p:sldId id="262" r:id="rId4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00"/>
    <a:srgbClr val="0B810D"/>
    <a:srgbClr val="0000FF"/>
    <a:srgbClr val="FF33CC"/>
    <a:srgbClr val="FF9900"/>
    <a:srgbClr val="FFFF66"/>
    <a:srgbClr val="FFFFCC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33" autoAdjust="0"/>
    <p:restoredTop sz="94660"/>
  </p:normalViewPr>
  <p:slideViewPr>
    <p:cSldViewPr>
      <p:cViewPr varScale="1">
        <p:scale>
          <a:sx n="99" d="100"/>
          <a:sy n="99" d="100"/>
        </p:scale>
        <p:origin x="1166" y="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FA12580D-E90A-45FD-BC30-00E0B1C1745D}" type="datetimeFigureOut">
              <a:rPr lang="zh-CN" altLang="en-US"/>
              <a:pPr>
                <a:defRPr/>
              </a:pPr>
              <a:t>2020/12/17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  <a:endParaRPr lang="zh-CN" altLang="en-US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E5CA3140-E733-4C5A-AE7D-00F4653951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167768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bg1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7772400" cy="1803400"/>
          </a:xfrm>
        </p:spPr>
        <p:txBody>
          <a:bodyPr/>
          <a:lstStyle>
            <a:lvl1pPr algn="ctr">
              <a:defRPr sz="40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3568" y="5157788"/>
            <a:ext cx="7776864" cy="1151532"/>
          </a:xfrm>
        </p:spPr>
        <p:txBody>
          <a:bodyPr/>
          <a:lstStyle>
            <a:lvl1pPr marL="0" indent="0" algn="ctr">
              <a:buFontTx/>
              <a:buNone/>
              <a:defRPr sz="2800">
                <a:latin typeface="楷体" pitchFamily="49" charset="-122"/>
                <a:ea typeface="楷体" pitchFamily="49" charset="-122"/>
              </a:defRPr>
            </a:lvl1pPr>
          </a:lstStyle>
          <a:p>
            <a:pPr lvl="0"/>
            <a:r>
              <a:rPr lang="zh-CN" altLang="en-US" noProof="0" dirty="0" smtClean="0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40707336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6E06F4-2ADE-48CA-AB9F-8C204C1FB25E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8307085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6249987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6249987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D2E844-322C-4411-A647-7C36BEF55A59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935607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328592"/>
          </a:xfrm>
        </p:spPr>
        <p:txBody>
          <a:bodyPr/>
          <a:lstStyle>
            <a:lvl1pPr>
              <a:lnSpc>
                <a:spcPct val="120000"/>
              </a:lnSpc>
              <a:defRPr sz="2400">
                <a:solidFill>
                  <a:srgbClr val="C00000"/>
                </a:solidFill>
              </a:defRPr>
            </a:lvl1pPr>
            <a:lvl2pPr>
              <a:lnSpc>
                <a:spcPct val="120000"/>
              </a:lnSpc>
              <a:defRPr sz="2000"/>
            </a:lvl2pPr>
            <a:lvl3pPr>
              <a:lnSpc>
                <a:spcPct val="120000"/>
              </a:lnSpc>
              <a:defRPr sz="1800"/>
            </a:lvl3pPr>
            <a:lvl4pPr>
              <a:lnSpc>
                <a:spcPct val="120000"/>
              </a:lnSpc>
              <a:defRPr sz="1800"/>
            </a:lvl4pPr>
            <a:lvl5pPr>
              <a:lnSpc>
                <a:spcPct val="120000"/>
              </a:lnSpc>
              <a:defRPr sz="1800"/>
            </a:lvl5pPr>
          </a:lstStyle>
          <a:p>
            <a:pPr lvl="0"/>
            <a:r>
              <a:rPr lang="en-US" altLang="zh-CN" dirty="0" smtClean="0"/>
              <a:t>Click to edit Master text styles</a:t>
            </a:r>
          </a:p>
          <a:p>
            <a:pPr lvl="1"/>
            <a:r>
              <a:rPr lang="en-US" altLang="zh-CN" dirty="0" smtClean="0"/>
              <a:t>Second level</a:t>
            </a:r>
          </a:p>
          <a:p>
            <a:pPr lvl="2"/>
            <a:r>
              <a:rPr lang="en-US" altLang="zh-CN" dirty="0" smtClean="0"/>
              <a:t>Third level</a:t>
            </a:r>
          </a:p>
          <a:p>
            <a:pPr lvl="3"/>
            <a:r>
              <a:rPr lang="en-US" altLang="zh-CN" dirty="0" smtClean="0"/>
              <a:t>Fourth level</a:t>
            </a:r>
          </a:p>
          <a:p>
            <a:pPr lvl="4"/>
            <a:r>
              <a:rPr lang="en-US" altLang="zh-CN" dirty="0" smtClean="0"/>
              <a:t>Fifth level</a:t>
            </a:r>
            <a:endParaRPr lang="zh-CN" altLang="en-US" dirty="0"/>
          </a:p>
        </p:txBody>
      </p:sp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188640"/>
            <a:ext cx="5122863" cy="719410"/>
          </a:xfrm>
        </p:spPr>
        <p:txBody>
          <a:bodyPr/>
          <a:lstStyle/>
          <a:p>
            <a:r>
              <a:rPr lang="en-US" altLang="zh-CN" dirty="0" smtClean="0"/>
              <a:t>Click to edit Master title style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8485188" y="6453188"/>
            <a:ext cx="658812" cy="36036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7D1F0D-792F-4544-B31F-D89B95DFCC02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03304330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19053"/>
            <a:ext cx="7772400" cy="1362075"/>
          </a:xfrm>
        </p:spPr>
        <p:txBody>
          <a:bodyPr anchor="t"/>
          <a:lstStyle>
            <a:lvl1pPr algn="ctr">
              <a:defRPr sz="4000" b="0" cap="all">
                <a:latin typeface="+mj-lt"/>
                <a:ea typeface="+mj-ea"/>
              </a:defRPr>
            </a:lvl1pPr>
          </a:lstStyle>
          <a:p>
            <a:r>
              <a:rPr lang="en-US" altLang="zh-CN" dirty="0" smtClean="0"/>
              <a:t>Click to edit Master title style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7570931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8640"/>
            <a:ext cx="5122863" cy="719410"/>
          </a:xfrm>
        </p:spPr>
        <p:txBody>
          <a:bodyPr/>
          <a:lstStyle/>
          <a:p>
            <a:r>
              <a:rPr lang="en-US" altLang="zh-CN" dirty="0" smtClean="0"/>
              <a:t>Click to edit Master title style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124744"/>
            <a:ext cx="4038600" cy="5183187"/>
          </a:xfrm>
        </p:spPr>
        <p:txBody>
          <a:bodyPr/>
          <a:lstStyle>
            <a:lvl1pPr>
              <a:lnSpc>
                <a:spcPct val="120000"/>
              </a:lnSpc>
              <a:defRPr sz="2400">
                <a:solidFill>
                  <a:srgbClr val="C00000"/>
                </a:solidFill>
              </a:defRPr>
            </a:lvl1pPr>
            <a:lvl2pPr>
              <a:lnSpc>
                <a:spcPct val="120000"/>
              </a:lnSpc>
              <a:defRPr sz="2000"/>
            </a:lvl2pPr>
            <a:lvl3pPr>
              <a:lnSpc>
                <a:spcPct val="120000"/>
              </a:lnSpc>
              <a:defRPr sz="2000"/>
            </a:lvl3pPr>
            <a:lvl4pPr>
              <a:lnSpc>
                <a:spcPct val="120000"/>
              </a:lnSpc>
              <a:defRPr sz="1800"/>
            </a:lvl4pPr>
            <a:lvl5pPr>
              <a:lnSpc>
                <a:spcPct val="12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dirty="0" smtClean="0"/>
              <a:t>Click to edit Master text styles</a:t>
            </a:r>
          </a:p>
          <a:p>
            <a:pPr lvl="1"/>
            <a:r>
              <a:rPr lang="en-US" altLang="zh-CN" dirty="0" smtClean="0"/>
              <a:t>Second level</a:t>
            </a:r>
          </a:p>
          <a:p>
            <a:pPr lvl="2"/>
            <a:r>
              <a:rPr lang="en-US" altLang="zh-CN" dirty="0" smtClean="0"/>
              <a:t>Third level</a:t>
            </a:r>
          </a:p>
          <a:p>
            <a:pPr lvl="3"/>
            <a:r>
              <a:rPr lang="en-US" altLang="zh-CN" dirty="0" smtClean="0"/>
              <a:t>Fourth level</a:t>
            </a:r>
          </a:p>
          <a:p>
            <a:pPr lvl="4"/>
            <a:r>
              <a:rPr lang="en-US" altLang="zh-CN" dirty="0" smtClean="0"/>
              <a:t>Fifth level</a:t>
            </a:r>
            <a:endParaRPr lang="zh-CN" alt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124744"/>
            <a:ext cx="4038600" cy="5183187"/>
          </a:xfrm>
        </p:spPr>
        <p:txBody>
          <a:bodyPr/>
          <a:lstStyle>
            <a:lvl1pPr>
              <a:lnSpc>
                <a:spcPct val="120000"/>
              </a:lnSpc>
              <a:defRPr sz="2400">
                <a:solidFill>
                  <a:srgbClr val="C00000"/>
                </a:solidFill>
              </a:defRPr>
            </a:lvl1pPr>
            <a:lvl2pPr>
              <a:lnSpc>
                <a:spcPct val="120000"/>
              </a:lnSpc>
              <a:defRPr sz="2000"/>
            </a:lvl2pPr>
            <a:lvl3pPr>
              <a:lnSpc>
                <a:spcPct val="120000"/>
              </a:lnSpc>
              <a:defRPr sz="1800"/>
            </a:lvl3pPr>
            <a:lvl4pPr>
              <a:lnSpc>
                <a:spcPct val="120000"/>
              </a:lnSpc>
              <a:defRPr sz="1800"/>
            </a:lvl4pPr>
            <a:lvl5pPr>
              <a:lnSpc>
                <a:spcPct val="120000"/>
              </a:lnSpc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altLang="zh-CN" dirty="0" smtClean="0"/>
              <a:t>Click to edit Master text styles</a:t>
            </a:r>
          </a:p>
          <a:p>
            <a:pPr lvl="1"/>
            <a:r>
              <a:rPr lang="en-US" altLang="zh-CN" dirty="0" smtClean="0"/>
              <a:t>Second level</a:t>
            </a:r>
          </a:p>
          <a:p>
            <a:pPr lvl="2"/>
            <a:r>
              <a:rPr lang="en-US" altLang="zh-CN" dirty="0" smtClean="0"/>
              <a:t>Third level</a:t>
            </a:r>
          </a:p>
          <a:p>
            <a:pPr lvl="3"/>
            <a:r>
              <a:rPr lang="en-US" altLang="zh-CN" dirty="0" smtClean="0"/>
              <a:t>Fourth level</a:t>
            </a:r>
          </a:p>
          <a:p>
            <a:pPr lvl="4"/>
            <a:r>
              <a:rPr lang="en-US" altLang="zh-CN" dirty="0" smtClean="0"/>
              <a:t>Fifth level</a:t>
            </a:r>
            <a:endParaRPr lang="zh-CN" alt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D424AF-83C7-44B1-8F3A-C969D1A29DE2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84584853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707CCC-A9E0-46B4-9F68-13C4B4EC73F9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75535685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92D288A-B647-45E2-8D6B-1F3BD8CF31E4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3109890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14971D-F54C-4720-B8C1-FFA8A6EF2D6B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1019160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136CAD3-A3EB-48F9-8D1D-BDDB835C6D6E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776182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C9F2476-5D6C-4A1D-8203-C76609FB755B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4047294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bg2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5122863" cy="6334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341438"/>
            <a:ext cx="8229600" cy="5183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85188" y="6381750"/>
            <a:ext cx="658812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a typeface="宋体" pitchFamily="2" charset="-122"/>
              </a:defRPr>
            </a:lvl1pPr>
          </a:lstStyle>
          <a:p>
            <a:pPr>
              <a:defRPr/>
            </a:pPr>
            <a:fld id="{BE54AAC2-4C53-4E12-8C1B-859355740072}" type="slidenum">
              <a:rPr lang="en-US" altLang="zh-CN"/>
              <a:pPr>
                <a:defRPr/>
              </a:pPr>
              <a:t>‹#›</a:t>
            </a:fld>
            <a:endParaRPr lang="en-US" altLang="zh-CN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4" r:id="rId2"/>
    <p:sldLayoutId id="2147483715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FF99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FF9900"/>
          </a:solidFill>
          <a:latin typeface="Arial" charset="0"/>
          <a:ea typeface="黑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FF9900"/>
          </a:solidFill>
          <a:latin typeface="Arial" charset="0"/>
          <a:ea typeface="黑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FF9900"/>
          </a:solidFill>
          <a:latin typeface="Arial" charset="0"/>
          <a:ea typeface="黑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600">
          <a:solidFill>
            <a:srgbClr val="FF9900"/>
          </a:solidFill>
          <a:latin typeface="Arial" charset="0"/>
          <a:ea typeface="黑体" pitchFamily="2" charset="-122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rgbClr val="FF9900"/>
          </a:solidFill>
          <a:latin typeface="Arial" charset="0"/>
          <a:ea typeface="黑体" pitchFamily="2" charset="-122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rgbClr val="FF9900"/>
          </a:solidFill>
          <a:latin typeface="Arial" charset="0"/>
          <a:ea typeface="黑体" pitchFamily="2" charset="-122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rgbClr val="FF9900"/>
          </a:solidFill>
          <a:latin typeface="Arial" charset="0"/>
          <a:ea typeface="黑体" pitchFamily="2" charset="-122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rgbClr val="FF9900"/>
          </a:solidFill>
          <a:latin typeface="Arial" charset="0"/>
          <a:ea typeface="黑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第十一章</a:t>
            </a:r>
            <a:r>
              <a:rPr lang="en-US" altLang="zh-CN" dirty="0" smtClean="0"/>
              <a:t/>
            </a:r>
            <a:br>
              <a:rPr lang="en-US" altLang="zh-CN" dirty="0" smtClean="0"/>
            </a:br>
            <a:r>
              <a:rPr lang="zh-CN" altLang="en-US" dirty="0" smtClean="0"/>
              <a:t>流与文件操作</a:t>
            </a:r>
            <a:endParaRPr lang="zh-CN" altLang="zh-CN" dirty="0" smtClean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684213" y="5157788"/>
            <a:ext cx="7775575" cy="1008062"/>
          </a:xfrm>
        </p:spPr>
        <p:txBody>
          <a:bodyPr/>
          <a:lstStyle/>
          <a:p>
            <a:pPr eaLnBrk="1" hangingPunct="1"/>
            <a:r>
              <a:rPr lang="zh-CN" altLang="en-US" dirty="0" smtClean="0"/>
              <a:t>唐建</a:t>
            </a:r>
            <a:endParaRPr lang="en-US" altLang="zh-CN" dirty="0" smtClean="0"/>
          </a:p>
          <a:p>
            <a:pPr eaLnBrk="1" hangingPunct="1"/>
            <a:r>
              <a:rPr lang="zh-CN" altLang="en-US" dirty="0" smtClean="0"/>
              <a:t>中国科学技术大学信息科学技术学院</a:t>
            </a:r>
            <a:endParaRPr lang="zh-CN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24744"/>
            <a:ext cx="8507288" cy="5328592"/>
          </a:xfrm>
        </p:spPr>
        <p:txBody>
          <a:bodyPr/>
          <a:lstStyle/>
          <a:p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FILE</a:t>
            </a:r>
            <a:r>
              <a:rPr lang="zh-CN" altLang="en-US" dirty="0" smtClean="0"/>
              <a:t>结构体类型定义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定义形式及成员列表在不同编译系统中也有所不同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在</a:t>
            </a:r>
            <a:r>
              <a:rPr lang="en-US" altLang="zh-CN" dirty="0" smtClean="0"/>
              <a:t>Turbo C++ 3.0</a:t>
            </a:r>
            <a:r>
              <a:rPr lang="zh-CN" altLang="en-US" dirty="0" smtClean="0"/>
              <a:t>编译系统中，</a:t>
            </a:r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FILE</a:t>
            </a:r>
            <a:r>
              <a:rPr lang="zh-CN" altLang="en-US" dirty="0" smtClean="0"/>
              <a:t>类型定义如下</a:t>
            </a:r>
            <a:endParaRPr lang="en-US" altLang="zh-CN" dirty="0" smtClean="0"/>
          </a:p>
          <a:p>
            <a:pPr lvl="2">
              <a:lnSpc>
                <a:spcPct val="110000"/>
              </a:lnSpc>
              <a:spcBef>
                <a:spcPts val="432"/>
              </a:spcBef>
              <a:buFont typeface="Courier New" panose="02070309020205020404" pitchFamily="49" charset="0"/>
              <a:buChar char=" "/>
            </a:pPr>
            <a:r>
              <a:rPr lang="en-US" altLang="zh-CN" b="1" dirty="0" err="1">
                <a:solidFill>
                  <a:srgbClr val="225F2D"/>
                </a:solidFill>
                <a:latin typeface="Courier New" panose="02070309020205020404" pitchFamily="49" charset="0"/>
              </a:rPr>
              <a:t>typedef</a:t>
            </a:r>
            <a:r>
              <a:rPr lang="en-US" altLang="zh-CN" b="1" dirty="0">
                <a:solidFill>
                  <a:srgbClr val="225F2D"/>
                </a:solidFill>
                <a:latin typeface="Courier New" panose="02070309020205020404" pitchFamily="49" charset="0"/>
              </a:rPr>
              <a:t> </a:t>
            </a:r>
            <a:r>
              <a:rPr lang="en-US" altLang="zh-CN" b="1" dirty="0" err="1">
                <a:solidFill>
                  <a:srgbClr val="0000FF"/>
                </a:solidFill>
                <a:latin typeface="Courier New" panose="02070309020205020404" pitchFamily="49" charset="0"/>
              </a:rPr>
              <a:t>struct</a:t>
            </a:r>
            <a:r>
              <a:rPr lang="en-US" altLang="zh-CN" b="1" dirty="0">
                <a:solidFill>
                  <a:srgbClr val="0000FF"/>
                </a:solidFill>
                <a:latin typeface="Courier New" panose="02070309020205020404" pitchFamily="49" charset="0"/>
              </a:rPr>
              <a:t> </a:t>
            </a:r>
            <a:r>
              <a:rPr lang="en-US" altLang="zh-CN" b="1" dirty="0">
                <a:solidFill>
                  <a:srgbClr val="000000"/>
                </a:solidFill>
                <a:latin typeface="Courier New" panose="02070309020205020404" pitchFamily="49" charset="0"/>
              </a:rPr>
              <a:t>{</a:t>
            </a:r>
          </a:p>
          <a:p>
            <a:pPr lvl="2">
              <a:lnSpc>
                <a:spcPct val="110000"/>
              </a:lnSpc>
              <a:spcBef>
                <a:spcPts val="432"/>
              </a:spcBef>
              <a:buFont typeface="Courier New" panose="02070309020205020404" pitchFamily="49" charset="0"/>
              <a:buChar char=" "/>
            </a:pPr>
            <a:r>
              <a:rPr lang="en-US" altLang="zh-CN" b="1" dirty="0" smtClean="0">
                <a:latin typeface="Courier New" panose="02070309020205020404" pitchFamily="49" charset="0"/>
              </a:rPr>
              <a:t>    </a:t>
            </a:r>
            <a:r>
              <a:rPr lang="en-US" altLang="zh-CN" b="1" dirty="0" err="1" smtClean="0">
                <a:solidFill>
                  <a:srgbClr val="0000FF"/>
                </a:solidFill>
                <a:latin typeface="Courier New" panose="02070309020205020404" pitchFamily="49" charset="0"/>
              </a:rPr>
              <a:t>int</a:t>
            </a:r>
            <a:r>
              <a:rPr lang="en-US" altLang="zh-CN" b="1" dirty="0" smtClean="0">
                <a:solidFill>
                  <a:srgbClr val="0000FF"/>
                </a:solidFill>
                <a:latin typeface="Courier New" panose="02070309020205020404" pitchFamily="49" charset="0"/>
              </a:rPr>
              <a:t>            </a:t>
            </a:r>
            <a:r>
              <a:rPr lang="en-US" altLang="zh-CN" b="1" dirty="0" smtClean="0">
                <a:solidFill>
                  <a:srgbClr val="000000"/>
                </a:solidFill>
                <a:latin typeface="Courier New" panose="02070309020205020404" pitchFamily="49" charset="0"/>
              </a:rPr>
              <a:t>level;    </a:t>
            </a:r>
            <a:r>
              <a:rPr lang="en-US" altLang="zh-CN" b="1" i="1" dirty="0" smtClean="0">
                <a:solidFill>
                  <a:srgbClr val="0B810D"/>
                </a:solidFill>
                <a:latin typeface="Courier New" panose="02070309020205020404" pitchFamily="49" charset="0"/>
              </a:rPr>
              <a:t>// </a:t>
            </a:r>
            <a:r>
              <a:rPr lang="zh-CN" altLang="en-US" i="1" dirty="0" smtClean="0">
                <a:solidFill>
                  <a:srgbClr val="0B810D"/>
                </a:solidFill>
                <a:latin typeface="Courier New" panose="02070309020205020404" pitchFamily="49" charset="0"/>
              </a:rPr>
              <a:t>缓冲区</a:t>
            </a:r>
            <a:r>
              <a:rPr lang="zh-CN" altLang="en-US" i="1" dirty="0">
                <a:solidFill>
                  <a:srgbClr val="0B810D"/>
                </a:solidFill>
                <a:latin typeface="Courier New" panose="02070309020205020404" pitchFamily="49" charset="0"/>
              </a:rPr>
              <a:t>满空程</a:t>
            </a:r>
            <a:r>
              <a:rPr lang="zh-CN" altLang="en-US" i="1" dirty="0" smtClean="0">
                <a:solidFill>
                  <a:srgbClr val="0B810D"/>
                </a:solidFill>
                <a:latin typeface="Courier New" panose="02070309020205020404" pitchFamily="49" charset="0"/>
              </a:rPr>
              <a:t>度</a:t>
            </a:r>
            <a:endParaRPr lang="en-US" altLang="zh-CN" i="1" dirty="0" smtClean="0">
              <a:solidFill>
                <a:srgbClr val="0B810D"/>
              </a:solidFill>
              <a:latin typeface="Courier New" panose="02070309020205020404" pitchFamily="49" charset="0"/>
            </a:endParaRPr>
          </a:p>
          <a:p>
            <a:pPr lvl="2">
              <a:lnSpc>
                <a:spcPct val="110000"/>
              </a:lnSpc>
              <a:spcBef>
                <a:spcPts val="432"/>
              </a:spcBef>
              <a:buFont typeface="Courier New" panose="02070309020205020404" pitchFamily="49" charset="0"/>
              <a:buChar char=" "/>
            </a:pPr>
            <a:r>
              <a:rPr lang="en-US" altLang="zh-CN" b="1" dirty="0">
                <a:solidFill>
                  <a:srgbClr val="0B810D"/>
                </a:solidFill>
                <a:latin typeface="Courier New" panose="02070309020205020404" pitchFamily="49" charset="0"/>
              </a:rPr>
              <a:t> </a:t>
            </a:r>
            <a:r>
              <a:rPr lang="en-US" altLang="zh-CN" b="1" dirty="0" smtClean="0">
                <a:solidFill>
                  <a:srgbClr val="0B810D"/>
                </a:solidFill>
                <a:latin typeface="Courier New" panose="02070309020205020404" pitchFamily="49" charset="0"/>
              </a:rPr>
              <a:t>   </a:t>
            </a:r>
            <a:r>
              <a:rPr lang="en-US" altLang="zh-CN" b="1" dirty="0" smtClean="0">
                <a:solidFill>
                  <a:srgbClr val="0000FF"/>
                </a:solidFill>
                <a:latin typeface="Courier New" panose="02070309020205020404" pitchFamily="49" charset="0"/>
              </a:rPr>
              <a:t>unsigned       </a:t>
            </a:r>
            <a:r>
              <a:rPr lang="en-US" altLang="zh-CN" b="1" dirty="0">
                <a:solidFill>
                  <a:srgbClr val="000000"/>
                </a:solidFill>
                <a:latin typeface="Courier New" panose="02070309020205020404" pitchFamily="49" charset="0"/>
              </a:rPr>
              <a:t>flags;    </a:t>
            </a:r>
            <a:r>
              <a:rPr lang="en-US" altLang="zh-CN" b="1" i="1" dirty="0" smtClean="0">
                <a:solidFill>
                  <a:srgbClr val="0B810D"/>
                </a:solidFill>
                <a:latin typeface="Courier New" panose="02070309020205020404" pitchFamily="49" charset="0"/>
              </a:rPr>
              <a:t>// </a:t>
            </a:r>
            <a:r>
              <a:rPr lang="zh-CN" altLang="en-US" i="1" dirty="0" smtClean="0">
                <a:solidFill>
                  <a:srgbClr val="0B810D"/>
                </a:solidFill>
                <a:latin typeface="Courier New" panose="02070309020205020404" pitchFamily="49" charset="0"/>
              </a:rPr>
              <a:t>文件</a:t>
            </a:r>
            <a:r>
              <a:rPr lang="zh-CN" altLang="en-US" i="1" dirty="0">
                <a:solidFill>
                  <a:srgbClr val="0B810D"/>
                </a:solidFill>
                <a:latin typeface="Courier New" panose="02070309020205020404" pitchFamily="49" charset="0"/>
              </a:rPr>
              <a:t>状态标志</a:t>
            </a:r>
            <a:endParaRPr lang="en-US" altLang="zh-CN" i="1" dirty="0">
              <a:solidFill>
                <a:srgbClr val="0B810D"/>
              </a:solidFill>
              <a:latin typeface="Courier New" panose="02070309020205020404" pitchFamily="49" charset="0"/>
            </a:endParaRPr>
          </a:p>
          <a:p>
            <a:pPr lvl="2">
              <a:lnSpc>
                <a:spcPct val="110000"/>
              </a:lnSpc>
              <a:spcBef>
                <a:spcPts val="432"/>
              </a:spcBef>
              <a:buFont typeface="Courier New" panose="02070309020205020404" pitchFamily="49" charset="0"/>
              <a:buChar char=" "/>
            </a:pPr>
            <a:r>
              <a:rPr lang="en-US" altLang="zh-CN" b="1" dirty="0">
                <a:latin typeface="Courier New" panose="02070309020205020404" pitchFamily="49" charset="0"/>
              </a:rPr>
              <a:t>    </a:t>
            </a:r>
            <a:r>
              <a:rPr lang="en-US" altLang="zh-CN" b="1" dirty="0">
                <a:solidFill>
                  <a:srgbClr val="0000FF"/>
                </a:solidFill>
                <a:latin typeface="Courier New" panose="02070309020205020404" pitchFamily="49" charset="0"/>
              </a:rPr>
              <a:t>char           </a:t>
            </a:r>
            <a:r>
              <a:rPr lang="en-US" altLang="zh-CN" b="1" dirty="0" err="1">
                <a:solidFill>
                  <a:srgbClr val="000000"/>
                </a:solidFill>
                <a:latin typeface="Courier New" panose="02070309020205020404" pitchFamily="49" charset="0"/>
              </a:rPr>
              <a:t>fd</a:t>
            </a:r>
            <a:r>
              <a:rPr lang="en-US" altLang="zh-CN" b="1" dirty="0">
                <a:solidFill>
                  <a:srgbClr val="000000"/>
                </a:solidFill>
                <a:latin typeface="Courier New" panose="02070309020205020404" pitchFamily="49" charset="0"/>
              </a:rPr>
              <a:t>; </a:t>
            </a:r>
            <a:r>
              <a:rPr lang="en-US" altLang="zh-CN" b="1" dirty="0" smtClean="0">
                <a:solidFill>
                  <a:srgbClr val="000000"/>
                </a:solidFill>
                <a:latin typeface="Courier New" panose="02070309020205020404" pitchFamily="49" charset="0"/>
              </a:rPr>
              <a:t>      </a:t>
            </a:r>
            <a:r>
              <a:rPr lang="en-US" altLang="zh-CN" b="1" i="1" dirty="0" smtClean="0">
                <a:solidFill>
                  <a:srgbClr val="0B810D"/>
                </a:solidFill>
                <a:latin typeface="Courier New" panose="02070309020205020404" pitchFamily="49" charset="0"/>
              </a:rPr>
              <a:t>// </a:t>
            </a:r>
            <a:r>
              <a:rPr lang="zh-CN" altLang="en-US" i="1" dirty="0" smtClean="0">
                <a:solidFill>
                  <a:srgbClr val="0B810D"/>
                </a:solidFill>
                <a:latin typeface="Courier New" panose="02070309020205020404" pitchFamily="49" charset="0"/>
              </a:rPr>
              <a:t>文件描述符</a:t>
            </a:r>
            <a:endParaRPr lang="en-US" altLang="zh-CN" i="1" dirty="0" smtClean="0">
              <a:solidFill>
                <a:srgbClr val="0B810D"/>
              </a:solidFill>
              <a:latin typeface="Courier New" panose="02070309020205020404" pitchFamily="49" charset="0"/>
            </a:endParaRPr>
          </a:p>
          <a:p>
            <a:pPr lvl="2">
              <a:lnSpc>
                <a:spcPct val="110000"/>
              </a:lnSpc>
              <a:spcBef>
                <a:spcPts val="432"/>
              </a:spcBef>
              <a:buFont typeface="Courier New" panose="02070309020205020404" pitchFamily="49" charset="0"/>
              <a:buChar char=" "/>
            </a:pPr>
            <a:r>
              <a:rPr lang="en-US" altLang="zh-CN" b="1" i="1" dirty="0">
                <a:solidFill>
                  <a:srgbClr val="0B810D"/>
                </a:solidFill>
                <a:latin typeface="Courier New" panose="02070309020205020404" pitchFamily="49" charset="0"/>
              </a:rPr>
              <a:t> </a:t>
            </a:r>
            <a:r>
              <a:rPr lang="en-US" altLang="zh-CN" b="1" i="1" dirty="0" smtClean="0">
                <a:solidFill>
                  <a:srgbClr val="0B810D"/>
                </a:solidFill>
                <a:latin typeface="Courier New" panose="02070309020205020404" pitchFamily="49" charset="0"/>
              </a:rPr>
              <a:t>   </a:t>
            </a:r>
            <a:r>
              <a:rPr lang="en-US" altLang="zh-CN" b="1" dirty="0" smtClean="0">
                <a:solidFill>
                  <a:srgbClr val="0000FF"/>
                </a:solidFill>
                <a:latin typeface="Courier New" panose="02070309020205020404" pitchFamily="49" charset="0"/>
              </a:rPr>
              <a:t>unsigned char  </a:t>
            </a:r>
            <a:r>
              <a:rPr lang="en-US" altLang="zh-CN" b="1" dirty="0" smtClean="0">
                <a:solidFill>
                  <a:srgbClr val="000000"/>
                </a:solidFill>
                <a:latin typeface="Courier New" panose="02070309020205020404" pitchFamily="49" charset="0"/>
              </a:rPr>
              <a:t>hold;     </a:t>
            </a:r>
            <a:r>
              <a:rPr lang="en-US" altLang="zh-CN" b="1" i="1" dirty="0" smtClean="0">
                <a:solidFill>
                  <a:srgbClr val="0B810D"/>
                </a:solidFill>
                <a:latin typeface="Courier New" panose="02070309020205020404" pitchFamily="49" charset="0"/>
              </a:rPr>
              <a:t>// </a:t>
            </a:r>
            <a:r>
              <a:rPr lang="zh-CN" altLang="en-US" i="1" dirty="0" smtClean="0">
                <a:solidFill>
                  <a:srgbClr val="0B810D"/>
                </a:solidFill>
                <a:latin typeface="Courier New" panose="02070309020205020404" pitchFamily="49" charset="0"/>
              </a:rPr>
              <a:t>无</a:t>
            </a:r>
            <a:r>
              <a:rPr lang="zh-CN" altLang="en-US" i="1" dirty="0">
                <a:solidFill>
                  <a:srgbClr val="0B810D"/>
                </a:solidFill>
                <a:latin typeface="Courier New" panose="02070309020205020404" pitchFamily="49" charset="0"/>
              </a:rPr>
              <a:t>缓冲则将字符退回到流</a:t>
            </a:r>
            <a:endParaRPr lang="en-US" altLang="zh-CN" i="1" dirty="0" smtClean="0">
              <a:solidFill>
                <a:srgbClr val="0B810D"/>
              </a:solidFill>
              <a:latin typeface="Courier New" panose="02070309020205020404" pitchFamily="49" charset="0"/>
            </a:endParaRPr>
          </a:p>
          <a:p>
            <a:pPr lvl="2">
              <a:lnSpc>
                <a:spcPct val="110000"/>
              </a:lnSpc>
              <a:spcBef>
                <a:spcPts val="432"/>
              </a:spcBef>
              <a:buFont typeface="Courier New" panose="02070309020205020404" pitchFamily="49" charset="0"/>
              <a:buChar char=" "/>
            </a:pPr>
            <a:r>
              <a:rPr lang="en-US" altLang="zh-CN" b="1" dirty="0" smtClean="0">
                <a:latin typeface="Courier New" panose="02070309020205020404" pitchFamily="49" charset="0"/>
              </a:rPr>
              <a:t>    </a:t>
            </a:r>
            <a:r>
              <a:rPr lang="en-US" altLang="zh-CN" b="1" dirty="0" err="1">
                <a:solidFill>
                  <a:srgbClr val="0000FF"/>
                </a:solidFill>
                <a:latin typeface="Courier New" panose="02070309020205020404" pitchFamily="49" charset="0"/>
              </a:rPr>
              <a:t>int</a:t>
            </a:r>
            <a:r>
              <a:rPr lang="en-US" altLang="zh-CN" b="1" dirty="0">
                <a:solidFill>
                  <a:srgbClr val="0000FF"/>
                </a:solidFill>
                <a:latin typeface="Courier New" panose="02070309020205020404" pitchFamily="49" charset="0"/>
              </a:rPr>
              <a:t>            </a:t>
            </a:r>
            <a:r>
              <a:rPr lang="en-US" altLang="zh-CN" b="1" dirty="0" err="1">
                <a:solidFill>
                  <a:srgbClr val="000000"/>
                </a:solidFill>
                <a:latin typeface="Courier New" panose="02070309020205020404" pitchFamily="49" charset="0"/>
              </a:rPr>
              <a:t>bsize</a:t>
            </a:r>
            <a:r>
              <a:rPr lang="en-US" altLang="zh-CN" b="1" dirty="0">
                <a:solidFill>
                  <a:srgbClr val="000000"/>
                </a:solidFill>
                <a:latin typeface="Courier New" panose="02070309020205020404" pitchFamily="49" charset="0"/>
              </a:rPr>
              <a:t>; </a:t>
            </a:r>
            <a:r>
              <a:rPr lang="en-US" altLang="zh-CN" b="1" dirty="0" smtClean="0">
                <a:solidFill>
                  <a:srgbClr val="000000"/>
                </a:solidFill>
                <a:latin typeface="Courier New" panose="02070309020205020404" pitchFamily="49" charset="0"/>
              </a:rPr>
              <a:t>   </a:t>
            </a:r>
            <a:r>
              <a:rPr lang="en-US" altLang="zh-CN" b="1" i="1" dirty="0" smtClean="0">
                <a:solidFill>
                  <a:srgbClr val="0B810D"/>
                </a:solidFill>
                <a:latin typeface="Courier New" panose="02070309020205020404" pitchFamily="49" charset="0"/>
              </a:rPr>
              <a:t>// </a:t>
            </a:r>
            <a:r>
              <a:rPr lang="zh-CN" altLang="en-US" i="1" dirty="0" smtClean="0">
                <a:solidFill>
                  <a:srgbClr val="0B810D"/>
                </a:solidFill>
                <a:latin typeface="Courier New" panose="02070309020205020404" pitchFamily="49" charset="0"/>
              </a:rPr>
              <a:t>缓冲区</a:t>
            </a:r>
            <a:r>
              <a:rPr lang="zh-CN" altLang="en-US" i="1" dirty="0">
                <a:solidFill>
                  <a:srgbClr val="0B810D"/>
                </a:solidFill>
                <a:latin typeface="Courier New" panose="02070309020205020404" pitchFamily="49" charset="0"/>
              </a:rPr>
              <a:t>大小</a:t>
            </a:r>
            <a:endParaRPr lang="en-US" altLang="zh-CN" dirty="0">
              <a:solidFill>
                <a:srgbClr val="FF0000"/>
              </a:solidFill>
              <a:latin typeface="Courier New" panose="02070309020205020404" pitchFamily="49" charset="0"/>
            </a:endParaRPr>
          </a:p>
          <a:p>
            <a:pPr lvl="2">
              <a:lnSpc>
                <a:spcPct val="110000"/>
              </a:lnSpc>
              <a:spcBef>
                <a:spcPts val="432"/>
              </a:spcBef>
              <a:buFont typeface="Courier New" panose="02070309020205020404" pitchFamily="49" charset="0"/>
              <a:buChar char=" "/>
            </a:pPr>
            <a:r>
              <a:rPr lang="en-US" altLang="zh-CN" b="1" dirty="0">
                <a:latin typeface="Courier New" panose="02070309020205020404" pitchFamily="49" charset="0"/>
              </a:rPr>
              <a:t>    </a:t>
            </a:r>
            <a:r>
              <a:rPr lang="en-US" altLang="zh-CN" b="1" dirty="0">
                <a:solidFill>
                  <a:srgbClr val="0000FF"/>
                </a:solidFill>
                <a:latin typeface="Courier New" panose="02070309020205020404" pitchFamily="49" charset="0"/>
              </a:rPr>
              <a:t>unsigned char </a:t>
            </a:r>
            <a:r>
              <a:rPr lang="en-US" altLang="zh-CN" b="1" dirty="0">
                <a:solidFill>
                  <a:srgbClr val="000000"/>
                </a:solidFill>
                <a:latin typeface="Courier New" panose="02070309020205020404" pitchFamily="49" charset="0"/>
              </a:rPr>
              <a:t>*buffer; </a:t>
            </a:r>
            <a:r>
              <a:rPr lang="en-US" altLang="zh-CN" b="1" dirty="0" smtClean="0">
                <a:solidFill>
                  <a:srgbClr val="000000"/>
                </a:solidFill>
                <a:latin typeface="Courier New" panose="02070309020205020404" pitchFamily="49" charset="0"/>
              </a:rPr>
              <a:t>  </a:t>
            </a:r>
            <a:r>
              <a:rPr lang="en-US" altLang="zh-CN" b="1" i="1" dirty="0" smtClean="0">
                <a:solidFill>
                  <a:srgbClr val="0B810D"/>
                </a:solidFill>
                <a:latin typeface="Courier New" panose="02070309020205020404" pitchFamily="49" charset="0"/>
              </a:rPr>
              <a:t>// </a:t>
            </a:r>
            <a:r>
              <a:rPr lang="zh-CN" altLang="en-US" i="1" dirty="0" smtClean="0">
                <a:solidFill>
                  <a:srgbClr val="0B810D"/>
                </a:solidFill>
                <a:latin typeface="Courier New" panose="02070309020205020404" pitchFamily="49" charset="0"/>
              </a:rPr>
              <a:t>数据</a:t>
            </a:r>
            <a:r>
              <a:rPr lang="zh-CN" altLang="en-US" i="1" dirty="0">
                <a:solidFill>
                  <a:srgbClr val="0B810D"/>
                </a:solidFill>
                <a:latin typeface="Courier New" panose="02070309020205020404" pitchFamily="49" charset="0"/>
              </a:rPr>
              <a:t>缓冲区</a:t>
            </a:r>
            <a:endParaRPr lang="en-US" altLang="zh-CN" i="1" dirty="0">
              <a:solidFill>
                <a:srgbClr val="0B810D"/>
              </a:solidFill>
              <a:latin typeface="Courier New" panose="02070309020205020404" pitchFamily="49" charset="0"/>
            </a:endParaRPr>
          </a:p>
          <a:p>
            <a:pPr lvl="2">
              <a:lnSpc>
                <a:spcPct val="110000"/>
              </a:lnSpc>
              <a:spcBef>
                <a:spcPts val="432"/>
              </a:spcBef>
              <a:buFont typeface="Courier New" panose="02070309020205020404" pitchFamily="49" charset="0"/>
              <a:buChar char=" "/>
            </a:pPr>
            <a:r>
              <a:rPr lang="en-US" altLang="zh-CN" b="1" dirty="0" smtClean="0">
                <a:latin typeface="Courier New" panose="02070309020205020404" pitchFamily="49" charset="0"/>
              </a:rPr>
              <a:t>    </a:t>
            </a:r>
            <a:r>
              <a:rPr lang="en-US" altLang="zh-CN" b="1" dirty="0">
                <a:solidFill>
                  <a:srgbClr val="0000FF"/>
                </a:solidFill>
                <a:latin typeface="Courier New" panose="02070309020205020404" pitchFamily="49" charset="0"/>
              </a:rPr>
              <a:t>unsigned char </a:t>
            </a:r>
            <a:r>
              <a:rPr lang="en-US" altLang="zh-CN" b="1" dirty="0">
                <a:solidFill>
                  <a:srgbClr val="000000"/>
                </a:solidFill>
                <a:latin typeface="Courier New" panose="02070309020205020404" pitchFamily="49" charset="0"/>
              </a:rPr>
              <a:t>*</a:t>
            </a:r>
            <a:r>
              <a:rPr lang="en-US" altLang="zh-CN" b="1" dirty="0" err="1">
                <a:solidFill>
                  <a:srgbClr val="000000"/>
                </a:solidFill>
                <a:latin typeface="Courier New" panose="02070309020205020404" pitchFamily="49" charset="0"/>
              </a:rPr>
              <a:t>curp</a:t>
            </a:r>
            <a:r>
              <a:rPr lang="en-US" altLang="zh-CN" b="1" dirty="0">
                <a:solidFill>
                  <a:srgbClr val="000000"/>
                </a:solidFill>
                <a:latin typeface="Courier New" panose="02070309020205020404" pitchFamily="49" charset="0"/>
              </a:rPr>
              <a:t>; </a:t>
            </a:r>
            <a:r>
              <a:rPr lang="en-US" altLang="zh-CN" b="1" dirty="0" smtClean="0">
                <a:solidFill>
                  <a:srgbClr val="000000"/>
                </a:solidFill>
                <a:latin typeface="Courier New" panose="02070309020205020404" pitchFamily="49" charset="0"/>
              </a:rPr>
              <a:t>    </a:t>
            </a:r>
            <a:r>
              <a:rPr lang="en-US" altLang="zh-CN" b="1" i="1" dirty="0" smtClean="0">
                <a:solidFill>
                  <a:srgbClr val="0B810D"/>
                </a:solidFill>
                <a:latin typeface="Courier New" panose="02070309020205020404" pitchFamily="49" charset="0"/>
              </a:rPr>
              <a:t>// </a:t>
            </a:r>
            <a:r>
              <a:rPr lang="zh-CN" altLang="en-US" i="1" dirty="0" smtClean="0">
                <a:solidFill>
                  <a:srgbClr val="0B810D"/>
                </a:solidFill>
                <a:latin typeface="Courier New" panose="02070309020205020404" pitchFamily="49" charset="0"/>
              </a:rPr>
              <a:t>当前</a:t>
            </a:r>
            <a:r>
              <a:rPr lang="zh-CN" altLang="en-US" i="1" dirty="0">
                <a:solidFill>
                  <a:srgbClr val="0B810D"/>
                </a:solidFill>
                <a:latin typeface="Courier New" panose="02070309020205020404" pitchFamily="49" charset="0"/>
              </a:rPr>
              <a:t>位置</a:t>
            </a:r>
            <a:r>
              <a:rPr lang="zh-CN" altLang="en-US" i="1" dirty="0" smtClean="0">
                <a:solidFill>
                  <a:srgbClr val="0B810D"/>
                </a:solidFill>
                <a:latin typeface="Courier New" panose="02070309020205020404" pitchFamily="49" charset="0"/>
              </a:rPr>
              <a:t>指针</a:t>
            </a:r>
            <a:endParaRPr lang="en-US" altLang="zh-CN" b="1" dirty="0">
              <a:solidFill>
                <a:srgbClr val="FF0000"/>
              </a:solidFill>
              <a:latin typeface="Courier New" panose="02070309020205020404" pitchFamily="49" charset="0"/>
            </a:endParaRPr>
          </a:p>
          <a:p>
            <a:pPr lvl="2">
              <a:lnSpc>
                <a:spcPct val="110000"/>
              </a:lnSpc>
              <a:spcBef>
                <a:spcPts val="432"/>
              </a:spcBef>
              <a:buFont typeface="Courier New" panose="02070309020205020404" pitchFamily="49" charset="0"/>
              <a:buChar char=" "/>
            </a:pPr>
            <a:r>
              <a:rPr lang="en-US" altLang="zh-CN" b="1" dirty="0">
                <a:latin typeface="Courier New" panose="02070309020205020404" pitchFamily="49" charset="0"/>
              </a:rPr>
              <a:t>    </a:t>
            </a:r>
            <a:r>
              <a:rPr lang="en-US" altLang="zh-CN" b="1" dirty="0">
                <a:solidFill>
                  <a:srgbClr val="0000FF"/>
                </a:solidFill>
                <a:latin typeface="Courier New" panose="02070309020205020404" pitchFamily="49" charset="0"/>
              </a:rPr>
              <a:t>unsigned       </a:t>
            </a:r>
            <a:r>
              <a:rPr lang="en-US" altLang="zh-CN" b="1" dirty="0" err="1">
                <a:solidFill>
                  <a:srgbClr val="000000"/>
                </a:solidFill>
                <a:latin typeface="Courier New" panose="02070309020205020404" pitchFamily="49" charset="0"/>
              </a:rPr>
              <a:t>istemp</a:t>
            </a:r>
            <a:r>
              <a:rPr lang="en-US" altLang="zh-CN" b="1" dirty="0">
                <a:solidFill>
                  <a:srgbClr val="000000"/>
                </a:solidFill>
                <a:latin typeface="Courier New" panose="02070309020205020404" pitchFamily="49" charset="0"/>
              </a:rPr>
              <a:t>; </a:t>
            </a:r>
            <a:r>
              <a:rPr lang="en-US" altLang="zh-CN" b="1" dirty="0" smtClean="0">
                <a:solidFill>
                  <a:srgbClr val="000000"/>
                </a:solidFill>
                <a:latin typeface="Courier New" panose="02070309020205020404" pitchFamily="49" charset="0"/>
              </a:rPr>
              <a:t>  </a:t>
            </a:r>
            <a:r>
              <a:rPr lang="en-US" altLang="zh-CN" b="1" i="1" dirty="0" smtClean="0">
                <a:solidFill>
                  <a:srgbClr val="0B810D"/>
                </a:solidFill>
                <a:latin typeface="Courier New" panose="02070309020205020404" pitchFamily="49" charset="0"/>
              </a:rPr>
              <a:t>// </a:t>
            </a:r>
            <a:r>
              <a:rPr lang="zh-CN" altLang="en-US" i="1" dirty="0" smtClean="0">
                <a:solidFill>
                  <a:srgbClr val="0B810D"/>
                </a:solidFill>
                <a:latin typeface="Courier New" panose="02070309020205020404" pitchFamily="49" charset="0"/>
              </a:rPr>
              <a:t>临时</a:t>
            </a:r>
            <a:r>
              <a:rPr lang="zh-CN" altLang="en-US" i="1" dirty="0">
                <a:solidFill>
                  <a:srgbClr val="0B810D"/>
                </a:solidFill>
                <a:latin typeface="Courier New" panose="02070309020205020404" pitchFamily="49" charset="0"/>
              </a:rPr>
              <a:t>文件指示器</a:t>
            </a:r>
            <a:endParaRPr lang="en-US" altLang="zh-CN" i="1" dirty="0">
              <a:solidFill>
                <a:srgbClr val="0B810D"/>
              </a:solidFill>
              <a:latin typeface="Courier New" panose="02070309020205020404" pitchFamily="49" charset="0"/>
            </a:endParaRPr>
          </a:p>
          <a:p>
            <a:pPr lvl="2">
              <a:lnSpc>
                <a:spcPct val="110000"/>
              </a:lnSpc>
              <a:spcBef>
                <a:spcPts val="432"/>
              </a:spcBef>
              <a:buFont typeface="Courier New" panose="02070309020205020404" pitchFamily="49" charset="0"/>
              <a:buChar char=" "/>
            </a:pPr>
            <a:r>
              <a:rPr lang="en-US" altLang="zh-CN" b="1" dirty="0" smtClean="0">
                <a:latin typeface="Courier New" panose="02070309020205020404" pitchFamily="49" charset="0"/>
              </a:rPr>
              <a:t>    </a:t>
            </a:r>
            <a:r>
              <a:rPr lang="en-US" altLang="zh-CN" b="1" dirty="0">
                <a:solidFill>
                  <a:srgbClr val="0000FF"/>
                </a:solidFill>
                <a:latin typeface="Courier New" panose="02070309020205020404" pitchFamily="49" charset="0"/>
              </a:rPr>
              <a:t>short          </a:t>
            </a:r>
            <a:r>
              <a:rPr lang="en-US" altLang="zh-CN" b="1" dirty="0">
                <a:solidFill>
                  <a:srgbClr val="000000"/>
                </a:solidFill>
                <a:latin typeface="Courier New" panose="02070309020205020404" pitchFamily="49" charset="0"/>
              </a:rPr>
              <a:t>token</a:t>
            </a:r>
            <a:r>
              <a:rPr lang="en-US" altLang="zh-CN" b="1" dirty="0" smtClean="0">
                <a:solidFill>
                  <a:srgbClr val="000000"/>
                </a:solidFill>
                <a:latin typeface="Courier New" panose="02070309020205020404" pitchFamily="49" charset="0"/>
              </a:rPr>
              <a:t>;    </a:t>
            </a:r>
            <a:r>
              <a:rPr lang="en-US" altLang="zh-CN" b="1" i="1" dirty="0" smtClean="0">
                <a:solidFill>
                  <a:srgbClr val="0B810D"/>
                </a:solidFill>
                <a:latin typeface="Courier New" panose="02070309020205020404" pitchFamily="49" charset="0"/>
              </a:rPr>
              <a:t>// </a:t>
            </a:r>
            <a:r>
              <a:rPr lang="zh-CN" altLang="en-US" i="1" dirty="0" smtClean="0">
                <a:solidFill>
                  <a:srgbClr val="0B810D"/>
                </a:solidFill>
                <a:latin typeface="Courier New" panose="02070309020205020404" pitchFamily="49" charset="0"/>
              </a:rPr>
              <a:t>用于</a:t>
            </a:r>
            <a:r>
              <a:rPr lang="zh-CN" altLang="en-US" i="1" dirty="0">
                <a:solidFill>
                  <a:srgbClr val="0B810D"/>
                </a:solidFill>
                <a:latin typeface="Courier New" panose="02070309020205020404" pitchFamily="49" charset="0"/>
              </a:rPr>
              <a:t>有效性检查</a:t>
            </a:r>
            <a:endParaRPr lang="en-US" altLang="zh-CN" i="1" dirty="0">
              <a:solidFill>
                <a:srgbClr val="0B810D"/>
              </a:solidFill>
              <a:latin typeface="Courier New" panose="02070309020205020404" pitchFamily="49" charset="0"/>
            </a:endParaRPr>
          </a:p>
          <a:p>
            <a:pPr lvl="2">
              <a:lnSpc>
                <a:spcPct val="110000"/>
              </a:lnSpc>
              <a:spcBef>
                <a:spcPts val="432"/>
              </a:spcBef>
              <a:buFont typeface="Courier New" panose="02070309020205020404" pitchFamily="49" charset="0"/>
              <a:buChar char=" "/>
            </a:pPr>
            <a:r>
              <a:rPr lang="en-US" altLang="zh-CN" b="1" dirty="0" smtClean="0">
                <a:solidFill>
                  <a:srgbClr val="000000"/>
                </a:solidFill>
                <a:latin typeface="Courier New" panose="02070309020205020404" pitchFamily="49" charset="0"/>
              </a:rPr>
              <a:t>} </a:t>
            </a:r>
            <a:r>
              <a:rPr lang="en-US" altLang="zh-CN" b="1" dirty="0" smtClean="0">
                <a:solidFill>
                  <a:srgbClr val="0000FF"/>
                </a:solidFill>
                <a:latin typeface="Courier New" panose="02070309020205020404" pitchFamily="49" charset="0"/>
              </a:rPr>
              <a:t>FILE</a:t>
            </a:r>
            <a:r>
              <a:rPr lang="en-US" altLang="zh-CN" b="1" dirty="0" smtClean="0">
                <a:solidFill>
                  <a:srgbClr val="000000"/>
                </a:solidFill>
                <a:latin typeface="Courier New" panose="02070309020205020404" pitchFamily="49" charset="0"/>
              </a:rPr>
              <a:t>;</a:t>
            </a:r>
            <a:endParaRPr lang="zh-CN" altLang="en-US" b="1" dirty="0">
              <a:solidFill>
                <a:srgbClr val="0000FF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FILE</a:t>
            </a:r>
            <a:r>
              <a:rPr lang="zh-CN" altLang="en-US" dirty="0" smtClean="0"/>
              <a:t>结构体类型定义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7D1F0D-792F-4544-B31F-D89B95DFCC02}" type="slidenum">
              <a:rPr lang="en-US" altLang="zh-CN" smtClean="0"/>
              <a:pPr>
                <a:defRPr/>
              </a:pPr>
              <a:t>10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5676106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文件的打开与关闭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33370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文件操作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先</a:t>
            </a:r>
            <a:r>
              <a:rPr lang="zh-CN" altLang="en-US" dirty="0" smtClean="0">
                <a:solidFill>
                  <a:srgbClr val="FF0000"/>
                </a:solidFill>
              </a:rPr>
              <a:t>打开</a:t>
            </a:r>
            <a:r>
              <a:rPr lang="zh-CN" altLang="en-US" dirty="0" smtClean="0"/>
              <a:t>文件，再</a:t>
            </a:r>
            <a:r>
              <a:rPr lang="zh-CN" altLang="en-US" dirty="0" smtClean="0">
                <a:solidFill>
                  <a:srgbClr val="FF0000"/>
                </a:solidFill>
              </a:rPr>
              <a:t>使用</a:t>
            </a:r>
            <a:r>
              <a:rPr lang="zh-CN" altLang="en-US" dirty="0" smtClean="0"/>
              <a:t>文件，最后</a:t>
            </a:r>
            <a:r>
              <a:rPr lang="zh-CN" altLang="en-US" dirty="0" smtClean="0">
                <a:solidFill>
                  <a:srgbClr val="FF0000"/>
                </a:solidFill>
              </a:rPr>
              <a:t>关闭</a:t>
            </a:r>
            <a:r>
              <a:rPr lang="zh-CN" altLang="en-US" dirty="0" smtClean="0"/>
              <a:t>文件</a:t>
            </a:r>
            <a:endParaRPr lang="en-US" altLang="zh-CN" dirty="0"/>
          </a:p>
          <a:p>
            <a:pPr lvl="2"/>
            <a:r>
              <a:rPr lang="zh-CN" altLang="en-US" dirty="0" smtClean="0"/>
              <a:t>打开文件：在用户程序和操作系统之间建立联系，建立文件的各种有关信息，并使</a:t>
            </a:r>
            <a:r>
              <a:rPr lang="zh-CN" altLang="en-US" dirty="0" smtClean="0">
                <a:solidFill>
                  <a:srgbClr val="FF0000"/>
                </a:solidFill>
              </a:rPr>
              <a:t>文件指针指向该文件</a:t>
            </a:r>
            <a:r>
              <a:rPr lang="zh-CN" altLang="en-US" dirty="0" smtClean="0"/>
              <a:t>，以便进行其它操作；</a:t>
            </a:r>
            <a:endParaRPr lang="en-US" altLang="zh-CN" dirty="0" smtClean="0"/>
          </a:p>
          <a:p>
            <a:pPr lvl="2"/>
            <a:r>
              <a:rPr lang="zh-CN" altLang="en-US" dirty="0" smtClean="0"/>
              <a:t>关闭文件：</a:t>
            </a:r>
            <a:r>
              <a:rPr lang="zh-CN" altLang="en-US" dirty="0" smtClean="0">
                <a:solidFill>
                  <a:srgbClr val="FF0000"/>
                </a:solidFill>
              </a:rPr>
              <a:t>断开文件指针和文件之间的联系</a:t>
            </a:r>
            <a:r>
              <a:rPr lang="zh-CN" altLang="en-US" dirty="0" smtClean="0"/>
              <a:t>，即禁止对文件再操作</a:t>
            </a:r>
            <a:endParaRPr lang="en-US" altLang="zh-CN" dirty="0"/>
          </a:p>
          <a:p>
            <a:pPr lvl="2"/>
            <a:endParaRPr lang="en-US" altLang="zh-CN" dirty="0" smtClean="0"/>
          </a:p>
          <a:p>
            <a:r>
              <a:rPr lang="zh-CN" altLang="en-US" dirty="0"/>
              <a:t>相</a:t>
            </a:r>
            <a:r>
              <a:rPr lang="zh-CN" altLang="en-US" dirty="0" smtClean="0"/>
              <a:t>关函数</a:t>
            </a:r>
            <a:endParaRPr lang="en-US" altLang="zh-CN" dirty="0" smtClean="0"/>
          </a:p>
          <a:p>
            <a:pPr lvl="1"/>
            <a:r>
              <a:rPr lang="en-US" altLang="zh-CN" b="1" dirty="0" err="1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fopen</a:t>
            </a:r>
            <a:r>
              <a:rPr lang="en-US" altLang="zh-CN" dirty="0" smtClean="0"/>
              <a:t>	</a:t>
            </a:r>
            <a:r>
              <a:rPr lang="zh-CN" altLang="en-US" dirty="0" smtClean="0"/>
              <a:t>打开（或建立）文件</a:t>
            </a:r>
            <a:endParaRPr lang="en-US" altLang="zh-CN" dirty="0" smtClean="0"/>
          </a:p>
          <a:p>
            <a:pPr lvl="1"/>
            <a:r>
              <a:rPr lang="en-US" altLang="zh-CN" b="1" dirty="0" err="1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fclose</a:t>
            </a:r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zh-CN" altLang="en-US" dirty="0" smtClean="0"/>
              <a:t>关闭文件</a:t>
            </a:r>
            <a:endParaRPr lang="en-US" altLang="zh-CN" dirty="0" smtClean="0"/>
          </a:p>
          <a:p>
            <a:pPr lvl="1"/>
            <a:r>
              <a:rPr lang="en-US" altLang="zh-CN" b="1" dirty="0" err="1" smtClean="0">
                <a:solidFill>
                  <a:srgbClr val="0000FF"/>
                </a:solidFill>
                <a:latin typeface="Courier New" pitchFamily="49" charset="0"/>
                <a:ea typeface="楷体_GB2312" pitchFamily="49" charset="-122"/>
                <a:cs typeface="Courier New" pitchFamily="49" charset="0"/>
              </a:rPr>
              <a:t>feof</a:t>
            </a:r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ea typeface="楷体_GB2312" pitchFamily="49" charset="-122"/>
                <a:cs typeface="Courier New" pitchFamily="49" charset="0"/>
              </a:rPr>
              <a:t>	</a:t>
            </a:r>
            <a:r>
              <a:rPr lang="zh-CN" altLang="en-US" dirty="0" smtClean="0"/>
              <a:t>判断文件是否结束</a:t>
            </a:r>
            <a:endParaRPr lang="zh-CN" alt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文件的打开和关闭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7D1F0D-792F-4544-B31F-D89B95DFCC02}" type="slidenum">
              <a:rPr lang="en-US" altLang="zh-CN" smtClean="0"/>
              <a:pPr>
                <a:defRPr/>
              </a:pPr>
              <a:t>12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2448406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函数原型</a:t>
            </a:r>
            <a:endParaRPr lang="en-US" altLang="zh-CN" dirty="0" smtClean="0"/>
          </a:p>
          <a:p>
            <a:pPr lvl="1"/>
            <a:r>
              <a:rPr lang="en-US" altLang="zh-CN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FILE </a:t>
            </a:r>
            <a:r>
              <a:rPr lang="en-US" altLang="zh-CN" b="1" dirty="0">
                <a:latin typeface="Courier New" pitchFamily="49" charset="0"/>
                <a:cs typeface="Courier New" pitchFamily="49" charset="0"/>
              </a:rPr>
              <a:t>*</a:t>
            </a:r>
            <a:r>
              <a:rPr lang="en-US" altLang="zh-CN" b="1" dirty="0" err="1" smtClean="0">
                <a:latin typeface="Courier New" pitchFamily="49" charset="0"/>
                <a:cs typeface="Courier New" pitchFamily="49" charset="0"/>
              </a:rPr>
              <a:t>fopen</a:t>
            </a:r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char</a:t>
            </a:r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 *filename, </a:t>
            </a:r>
            <a:r>
              <a:rPr lang="en-US" altLang="zh-CN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char</a:t>
            </a:r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b="1" dirty="0">
                <a:latin typeface="Courier New" pitchFamily="49" charset="0"/>
                <a:cs typeface="Courier New" pitchFamily="49" charset="0"/>
              </a:rPr>
              <a:t>*mode);</a:t>
            </a:r>
            <a:endParaRPr lang="en-US" altLang="zh-CN" b="1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zh-CN" altLang="en-US" dirty="0" smtClean="0"/>
              <a:t>功能</a:t>
            </a:r>
            <a:endParaRPr lang="en-US" altLang="zh-CN" dirty="0" smtClean="0"/>
          </a:p>
          <a:p>
            <a:pPr lvl="1"/>
            <a:r>
              <a:rPr lang="zh-CN" altLang="en-US" dirty="0">
                <a:solidFill>
                  <a:srgbClr val="0000FF"/>
                </a:solidFill>
              </a:rPr>
              <a:t>打</a:t>
            </a:r>
            <a:r>
              <a:rPr lang="zh-CN" altLang="en-US" dirty="0" smtClean="0">
                <a:solidFill>
                  <a:srgbClr val="0000FF"/>
                </a:solidFill>
              </a:rPr>
              <a:t>开</a:t>
            </a:r>
            <a:r>
              <a:rPr lang="zh-CN" altLang="en-US" dirty="0" smtClean="0"/>
              <a:t>或</a:t>
            </a:r>
            <a:r>
              <a:rPr lang="zh-CN" altLang="en-US" dirty="0" smtClean="0">
                <a:solidFill>
                  <a:srgbClr val="0000FF"/>
                </a:solidFill>
              </a:rPr>
              <a:t>建立</a:t>
            </a:r>
            <a:r>
              <a:rPr lang="zh-CN" altLang="en-US" dirty="0" smtClean="0"/>
              <a:t>文件</a:t>
            </a:r>
            <a:endParaRPr lang="en-US" altLang="zh-CN" dirty="0" smtClean="0"/>
          </a:p>
          <a:p>
            <a:pPr lvl="2"/>
            <a:r>
              <a:rPr lang="zh-CN" altLang="en-US" dirty="0" smtClean="0"/>
              <a:t>在内存中</a:t>
            </a:r>
            <a:r>
              <a:rPr lang="zh-CN" altLang="en-US" dirty="0" smtClean="0">
                <a:solidFill>
                  <a:srgbClr val="0000FF"/>
                </a:solidFill>
              </a:rPr>
              <a:t>分配</a:t>
            </a:r>
            <a:r>
              <a:rPr lang="zh-CN" altLang="en-US" dirty="0" smtClean="0"/>
              <a:t>一段区域作为文件的</a:t>
            </a:r>
            <a:r>
              <a:rPr lang="zh-CN" altLang="en-US" dirty="0" smtClean="0">
                <a:solidFill>
                  <a:srgbClr val="0000FF"/>
                </a:solidFill>
              </a:rPr>
              <a:t>缓冲区</a:t>
            </a:r>
            <a:endParaRPr lang="en-US" altLang="zh-CN" dirty="0" smtClean="0">
              <a:solidFill>
                <a:srgbClr val="0000FF"/>
              </a:solidFill>
            </a:endParaRPr>
          </a:p>
          <a:p>
            <a:pPr lvl="3"/>
            <a:r>
              <a:rPr lang="zh-CN" altLang="en-US" dirty="0" smtClean="0"/>
              <a:t>与</a:t>
            </a:r>
            <a:r>
              <a:rPr lang="zh-CN" altLang="en-US" dirty="0"/>
              <a:t>该文件指针对应的文件结构体变量等</a:t>
            </a:r>
            <a:r>
              <a:rPr lang="zh-CN" altLang="en-US" dirty="0">
                <a:solidFill>
                  <a:srgbClr val="0000FF"/>
                </a:solidFill>
              </a:rPr>
              <a:t>文件有关信息区</a:t>
            </a:r>
            <a:endParaRPr lang="en-US" altLang="zh-CN" dirty="0">
              <a:solidFill>
                <a:srgbClr val="0000FF"/>
              </a:solidFill>
            </a:endParaRPr>
          </a:p>
          <a:p>
            <a:r>
              <a:rPr lang="zh-CN" altLang="en-US" dirty="0" smtClean="0"/>
              <a:t>参数</a:t>
            </a:r>
            <a:endParaRPr lang="en-US" altLang="zh-CN" dirty="0" smtClean="0"/>
          </a:p>
          <a:p>
            <a:pPr lvl="1"/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char </a:t>
            </a:r>
            <a:r>
              <a:rPr lang="en-US" altLang="zh-CN" b="1" dirty="0">
                <a:latin typeface="Courier New" pitchFamily="49" charset="0"/>
                <a:cs typeface="Courier New" pitchFamily="49" charset="0"/>
              </a:rPr>
              <a:t>* filename </a:t>
            </a:r>
            <a:r>
              <a:rPr lang="zh-CN" altLang="en-US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文件名字符串</a:t>
            </a:r>
            <a:r>
              <a:rPr lang="zh-CN" altLang="en-US" b="1" dirty="0" smtClean="0">
                <a:latin typeface="Courier New" pitchFamily="49" charset="0"/>
                <a:cs typeface="Courier New" pitchFamily="49" charset="0"/>
              </a:rPr>
              <a:t>，可以包含路径信息</a:t>
            </a:r>
            <a:r>
              <a:rPr lang="en-US" altLang="zh-CN" dirty="0" smtClean="0"/>
              <a:t>	</a:t>
            </a:r>
          </a:p>
          <a:p>
            <a:pPr lvl="1"/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char </a:t>
            </a:r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*mode</a:t>
            </a:r>
            <a:r>
              <a:rPr lang="en-US" altLang="zh-CN" dirty="0" smtClean="0"/>
              <a:t>	</a:t>
            </a:r>
            <a:r>
              <a:rPr lang="en-US" altLang="zh-CN" dirty="0"/>
              <a:t> </a:t>
            </a:r>
            <a:r>
              <a:rPr lang="en-US" altLang="zh-CN" dirty="0" smtClean="0"/>
              <a:t>     </a:t>
            </a:r>
            <a:r>
              <a:rPr lang="zh-CN" altLang="en-US" b="1" dirty="0" smtClean="0">
                <a:solidFill>
                  <a:srgbClr val="0000FF"/>
                </a:solidFill>
              </a:rPr>
              <a:t>文件模式字符串</a:t>
            </a:r>
            <a:r>
              <a:rPr lang="zh-CN" altLang="en-US" b="1" dirty="0" smtClean="0"/>
              <a:t>，指定了文件使用方式</a:t>
            </a:r>
            <a:endParaRPr lang="en-US" altLang="zh-CN" b="1" dirty="0"/>
          </a:p>
          <a:p>
            <a:r>
              <a:rPr lang="zh-CN" altLang="en-US" dirty="0" smtClean="0"/>
              <a:t>返回值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若成功，返回相应的</a:t>
            </a:r>
            <a:r>
              <a:rPr lang="zh-CN" altLang="en-US" dirty="0" smtClean="0">
                <a:solidFill>
                  <a:srgbClr val="0000FF"/>
                </a:solidFill>
              </a:rPr>
              <a:t>文件指针</a:t>
            </a:r>
            <a:r>
              <a:rPr lang="en-US" altLang="zh-CN" dirty="0" smtClean="0">
                <a:solidFill>
                  <a:srgbClr val="0000FF"/>
                </a:solidFill>
              </a:rPr>
              <a:t>-</a:t>
            </a:r>
            <a:r>
              <a:rPr lang="zh-CN" altLang="en-US" sz="1800" dirty="0" smtClean="0">
                <a:solidFill>
                  <a:srgbClr val="00B050"/>
                </a:solidFill>
              </a:rPr>
              <a:t>与文件对应的结构体类型变量的地址</a:t>
            </a:r>
            <a:endParaRPr lang="en-US" altLang="zh-CN" sz="1800" dirty="0" smtClean="0">
              <a:solidFill>
                <a:srgbClr val="00B050"/>
              </a:solidFill>
            </a:endParaRPr>
          </a:p>
          <a:p>
            <a:pPr lvl="1"/>
            <a:r>
              <a:rPr lang="zh-CN" altLang="en-US" dirty="0" smtClean="0"/>
              <a:t>若失败，返回空指针</a:t>
            </a:r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NULL</a:t>
            </a:r>
            <a:endParaRPr lang="zh-CN" altLang="en-US" b="1" dirty="0">
              <a:solidFill>
                <a:srgbClr val="0000FF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err="1" smtClean="0">
                <a:latin typeface="Courier New" pitchFamily="49" charset="0"/>
                <a:cs typeface="Courier New" pitchFamily="49" charset="0"/>
              </a:rPr>
              <a:t>fopen</a:t>
            </a:r>
            <a:r>
              <a:rPr lang="zh-CN" altLang="en-US" dirty="0" smtClean="0"/>
              <a:t>函数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7D1F0D-792F-4544-B31F-D89B95DFCC02}" type="slidenum">
              <a:rPr lang="en-US" altLang="zh-CN" smtClean="0"/>
              <a:pPr>
                <a:defRPr/>
              </a:pPr>
              <a:t>13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845012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文</a:t>
            </a:r>
            <a:r>
              <a:rPr lang="zh-CN" altLang="en-US" dirty="0" smtClean="0"/>
              <a:t>件模式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7D1F0D-792F-4544-B31F-D89B95DFCC02}" type="slidenum">
              <a:rPr lang="en-US" altLang="zh-CN" smtClean="0"/>
              <a:pPr>
                <a:defRPr/>
              </a:pPr>
              <a:t>14</a:t>
            </a:fld>
            <a:endParaRPr lang="en-US" altLang="zh-CN" dirty="0"/>
          </a:p>
        </p:txBody>
      </p:sp>
      <p:graphicFrame>
        <p:nvGraphicFramePr>
          <p:cNvPr id="6" name="Group 10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8942753"/>
              </p:ext>
            </p:extLst>
          </p:nvPr>
        </p:nvGraphicFramePr>
        <p:xfrm>
          <a:off x="614372" y="1362500"/>
          <a:ext cx="7915257" cy="4442760"/>
        </p:xfrm>
        <a:graphic>
          <a:graphicData uri="http://schemas.openxmlformats.org/drawingml/2006/table">
            <a:tbl>
              <a:tblPr firstRow="1" bandRow="1">
                <a:noFill/>
                <a:effectLst/>
                <a:tableStyleId>{3C2FFA5D-87B4-456A-9821-1D502468CF0F}</a:tableStyleId>
              </a:tblPr>
              <a:tblGrid>
                <a:gridCol w="148336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336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94852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5534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FF00"/>
                        </a:buClr>
                        <a:buSzPct val="60000"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zh-CN" altLang="en-US" sz="2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文件模式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FF0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en-US" sz="2000" b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FF0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描</a:t>
                      </a:r>
                      <a:r>
                        <a:rPr kumimoji="0" lang="zh-CN" altLang="en-US" sz="2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ea"/>
                          <a:ea typeface="+mn-ea"/>
                        </a:rPr>
                        <a:t>　</a:t>
                      </a:r>
                      <a:r>
                        <a:rPr kumimoji="0" lang="zh-CN" altLang="en-US" sz="2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</a:rPr>
                        <a:t>述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5534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FF0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文本模式</a:t>
                      </a:r>
                    </a:p>
                  </a:txBody>
                  <a:tcPr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FF0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0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二进制模式</a:t>
                      </a:r>
                      <a:endParaRPr kumimoji="0" lang="zh-CN" altLang="en-US" sz="2000" b="0" u="none" strike="noStrike" kern="1200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vMerge="1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FF0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C00000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5534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FF0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r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Courier New" pitchFamily="49" charset="0"/>
                        <a:ea typeface="宋体" charset="-122"/>
                        <a:cs typeface="Courier New" pitchFamily="49" charset="0"/>
                      </a:endParaRPr>
                    </a:p>
                  </a:txBody>
                  <a:tcPr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FF0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ourier New" pitchFamily="49" charset="0"/>
                          <a:ea typeface="宋体" charset="-122"/>
                          <a:cs typeface="Courier New" pitchFamily="49" charset="0"/>
                        </a:rPr>
                        <a:t>rb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Courier New" pitchFamily="49" charset="0"/>
                        <a:ea typeface="宋体" charset="-122"/>
                        <a:cs typeface="Courier New" pitchFamily="49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FF0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只读，</a:t>
                      </a:r>
                      <a:r>
                        <a:rPr kumimoji="0" lang="zh-CN" altLang="en-US" sz="2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</a:rPr>
                        <a:t>打开</a:t>
                      </a:r>
                      <a:r>
                        <a:rPr kumimoji="0" lang="zh-CN" altLang="en-US" sz="2000" b="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已有文件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5534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FF0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w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Courier New" pitchFamily="49" charset="0"/>
                        <a:ea typeface="宋体" charset="-122"/>
                        <a:cs typeface="Courier New" pitchFamily="49" charset="0"/>
                      </a:endParaRPr>
                    </a:p>
                  </a:txBody>
                  <a:tcPr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FF0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ourier New" pitchFamily="49" charset="0"/>
                          <a:ea typeface="宋体" charset="-122"/>
                          <a:cs typeface="Courier New" pitchFamily="49" charset="0"/>
                        </a:rPr>
                        <a:t>wb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Courier New" pitchFamily="49" charset="0"/>
                        <a:ea typeface="宋体" charset="-122"/>
                        <a:cs typeface="Courier New" pitchFamily="49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FF0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只写，</a:t>
                      </a:r>
                      <a:r>
                        <a:rPr kumimoji="0" lang="zh-CN" altLang="en-US" sz="2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B810D"/>
                          </a:solidFill>
                          <a:effectLst/>
                        </a:rPr>
                        <a:t>创建</a:t>
                      </a:r>
                      <a:r>
                        <a:rPr kumimoji="0" lang="zh-CN" altLang="en-US" sz="2000" b="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或</a:t>
                      </a:r>
                      <a:r>
                        <a:rPr kumimoji="0" lang="zh-CN" altLang="en-US" sz="2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打开</a:t>
                      </a:r>
                      <a:r>
                        <a:rPr kumimoji="0" lang="zh-CN" altLang="en-US" sz="2000" b="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，</a:t>
                      </a:r>
                      <a:r>
                        <a:rPr kumimoji="0" lang="zh-CN" altLang="en-US" sz="2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覆盖</a:t>
                      </a:r>
                      <a:r>
                        <a:rPr kumimoji="0" lang="zh-CN" altLang="en-US" sz="2000" b="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已有文件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5534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FF0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a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Courier New" pitchFamily="49" charset="0"/>
                        <a:ea typeface="宋体" charset="-122"/>
                        <a:cs typeface="Courier New" pitchFamily="49" charset="0"/>
                      </a:endParaRPr>
                    </a:p>
                  </a:txBody>
                  <a:tcPr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FF0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ourier New" pitchFamily="49" charset="0"/>
                          <a:ea typeface="宋体" charset="-122"/>
                          <a:cs typeface="Courier New" pitchFamily="49" charset="0"/>
                        </a:rPr>
                        <a:t>ab</a:t>
                      </a:r>
                    </a:p>
                  </a:txBody>
                  <a:tcPr anchor="ctr" horzOverflow="overflow">
                    <a:lnL w="190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FF0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追加，</a:t>
                      </a:r>
                      <a:r>
                        <a:rPr kumimoji="0" lang="zh-CN" altLang="en-US" sz="2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B810D"/>
                          </a:solidFill>
                          <a:effectLst/>
                        </a:rPr>
                        <a:t>创建</a:t>
                      </a:r>
                      <a:r>
                        <a:rPr kumimoji="0" lang="zh-CN" altLang="en-US" sz="2000" b="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或</a:t>
                      </a:r>
                      <a:r>
                        <a:rPr kumimoji="0" lang="zh-CN" altLang="en-US" sz="2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打开</a:t>
                      </a:r>
                      <a:r>
                        <a:rPr kumimoji="0" lang="zh-CN" altLang="en-US" sz="2000" b="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，在已有文件末尾</a:t>
                      </a:r>
                      <a:r>
                        <a:rPr kumimoji="0" lang="zh-CN" altLang="en-US" sz="2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追加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5534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FF0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r+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Courier New" pitchFamily="49" charset="0"/>
                        <a:ea typeface="宋体" charset="-122"/>
                        <a:cs typeface="Courier New" pitchFamily="49" charset="0"/>
                      </a:endParaRPr>
                    </a:p>
                  </a:txBody>
                  <a:tcPr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FF0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ourier New" pitchFamily="49" charset="0"/>
                          <a:ea typeface="宋体" charset="-122"/>
                          <a:cs typeface="Courier New" pitchFamily="49" charset="0"/>
                        </a:rPr>
                        <a:t>rb</a:t>
                      </a: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ourier New" pitchFamily="49" charset="0"/>
                          <a:ea typeface="宋体" charset="-122"/>
                          <a:cs typeface="Courier New" pitchFamily="49" charset="0"/>
                        </a:rPr>
                        <a:t>+, </a:t>
                      </a:r>
                      <a:r>
                        <a:rPr kumimoji="0" lang="en-US" altLang="zh-CN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ourier New" pitchFamily="49" charset="0"/>
                          <a:ea typeface="宋体" charset="-122"/>
                          <a:cs typeface="Courier New" pitchFamily="49" charset="0"/>
                        </a:rPr>
                        <a:t>r+b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Courier New" pitchFamily="49" charset="0"/>
                        <a:ea typeface="宋体" charset="-122"/>
                        <a:cs typeface="Courier New" pitchFamily="49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FF0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读写，</a:t>
                      </a:r>
                      <a:r>
                        <a:rPr kumimoji="0" lang="zh-CN" altLang="en-US" sz="2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0F0"/>
                          </a:solidFill>
                          <a:effectLst/>
                        </a:rPr>
                        <a:t>打开</a:t>
                      </a:r>
                      <a:r>
                        <a:rPr kumimoji="0" lang="zh-CN" altLang="en-US" sz="2000" b="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已有文件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5534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FF0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w+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Courier New" pitchFamily="49" charset="0"/>
                        <a:ea typeface="宋体" charset="-122"/>
                        <a:cs typeface="Courier New" pitchFamily="49" charset="0"/>
                      </a:endParaRPr>
                    </a:p>
                  </a:txBody>
                  <a:tcPr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FF0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ourier New" pitchFamily="49" charset="0"/>
                          <a:ea typeface="宋体" charset="-122"/>
                          <a:cs typeface="Courier New" pitchFamily="49" charset="0"/>
                        </a:rPr>
                        <a:t>wb</a:t>
                      </a: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ourier New" pitchFamily="49" charset="0"/>
                          <a:ea typeface="宋体" charset="-122"/>
                          <a:cs typeface="Courier New" pitchFamily="49" charset="0"/>
                        </a:rPr>
                        <a:t>+, </a:t>
                      </a:r>
                      <a:r>
                        <a:rPr kumimoji="0" lang="en-US" altLang="zh-CN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ourier New" pitchFamily="49" charset="0"/>
                          <a:ea typeface="宋体" charset="-122"/>
                          <a:cs typeface="Courier New" pitchFamily="49" charset="0"/>
                        </a:rPr>
                        <a:t>w+b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Courier New" pitchFamily="49" charset="0"/>
                        <a:ea typeface="宋体" charset="-122"/>
                        <a:cs typeface="Courier New" pitchFamily="49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FF0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读写，</a:t>
                      </a:r>
                      <a:r>
                        <a:rPr kumimoji="0" lang="zh-CN" altLang="en-US" sz="2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B810D"/>
                          </a:solidFill>
                          <a:effectLst/>
                        </a:rPr>
                        <a:t>创建</a:t>
                      </a:r>
                      <a:r>
                        <a:rPr kumimoji="0" lang="zh-CN" altLang="en-US" sz="2000" b="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或</a:t>
                      </a:r>
                      <a:r>
                        <a:rPr kumimoji="0" lang="zh-CN" altLang="en-US" sz="2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打开</a:t>
                      </a:r>
                      <a:r>
                        <a:rPr kumimoji="0" lang="zh-CN" altLang="en-US" sz="2000" b="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，</a:t>
                      </a:r>
                      <a:r>
                        <a:rPr kumimoji="0" lang="zh-CN" altLang="en-US" sz="2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覆盖</a:t>
                      </a:r>
                      <a:r>
                        <a:rPr kumimoji="0" lang="zh-CN" altLang="en-US" sz="2000" b="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已有文件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5534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FF0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ourier New" pitchFamily="49" charset="0"/>
                          <a:cs typeface="Courier New" pitchFamily="49" charset="0"/>
                        </a:rPr>
                        <a:t>a+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Courier New" pitchFamily="49" charset="0"/>
                        <a:ea typeface="宋体" charset="-122"/>
                        <a:cs typeface="Courier New" pitchFamily="49" charset="0"/>
                      </a:endParaRPr>
                    </a:p>
                  </a:txBody>
                  <a:tcPr anchor="ctr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FF0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altLang="zh-CN" sz="2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ourier New" pitchFamily="49" charset="0"/>
                          <a:ea typeface="宋体" charset="-122"/>
                          <a:cs typeface="Courier New" pitchFamily="49" charset="0"/>
                        </a:rPr>
                        <a:t>ab+, </a:t>
                      </a:r>
                      <a:r>
                        <a:rPr kumimoji="0" lang="en-US" altLang="zh-CN" sz="20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Courier New" pitchFamily="49" charset="0"/>
                          <a:ea typeface="宋体" charset="-122"/>
                          <a:cs typeface="Courier New" pitchFamily="49" charset="0"/>
                        </a:rPr>
                        <a:t>a+b</a:t>
                      </a:r>
                      <a:endParaRPr kumimoji="0" lang="en-US" altLang="zh-CN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Courier New" pitchFamily="49" charset="0"/>
                        <a:ea typeface="宋体" charset="-122"/>
                        <a:cs typeface="Courier New" pitchFamily="49" charset="0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00FF00"/>
                        </a:buClr>
                        <a:buSzPct val="60000"/>
                        <a:buFont typeface="Wingdings" pitchFamily="2" charset="2"/>
                        <a:buNone/>
                        <a:tabLst/>
                      </a:pPr>
                      <a:r>
                        <a:rPr kumimoji="0" lang="zh-CN" altLang="en-US" sz="2000" b="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读写，</a:t>
                      </a:r>
                      <a:r>
                        <a:rPr kumimoji="0" lang="zh-CN" altLang="en-US" sz="2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B810D"/>
                          </a:solidFill>
                          <a:effectLst/>
                        </a:rPr>
                        <a:t>创建</a:t>
                      </a:r>
                      <a:r>
                        <a:rPr kumimoji="0" lang="zh-CN" altLang="en-US" sz="2000" b="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或</a:t>
                      </a:r>
                      <a:r>
                        <a:rPr kumimoji="0" lang="zh-CN" altLang="en-US" sz="2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打开</a:t>
                      </a:r>
                      <a:r>
                        <a:rPr kumimoji="0" lang="zh-CN" altLang="en-US" sz="2000" b="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，在已有文件末尾</a:t>
                      </a:r>
                      <a:r>
                        <a:rPr kumimoji="0" lang="zh-CN" altLang="en-US" sz="2000" b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追加</a:t>
                      </a:r>
                      <a:endParaRPr kumimoji="0" lang="zh-CN" altLang="en-US" sz="20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宋体" charset="-122"/>
                      </a:endParaRPr>
                    </a:p>
                  </a:txBody>
                  <a:tcPr anchor="ctr" horzOverflow="overflow">
                    <a:lnL w="190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924608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>
                <a:solidFill>
                  <a:schemeClr val="tx1"/>
                </a:solidFill>
              </a:rPr>
              <a:t>程序开始运行时，系统自动打开三个标准文件：</a:t>
            </a:r>
            <a:endParaRPr lang="en-US" altLang="zh-CN" dirty="0" smtClean="0">
              <a:solidFill>
                <a:schemeClr val="tx1"/>
              </a:solidFill>
            </a:endParaRPr>
          </a:p>
          <a:p>
            <a:pPr lvl="1"/>
            <a:r>
              <a:rPr lang="zh-CN" altLang="en-US" dirty="0" smtClean="0">
                <a:solidFill>
                  <a:schemeClr val="tx1"/>
                </a:solidFill>
              </a:rPr>
              <a:t>标准输入（键盘）：    文件指针名</a:t>
            </a:r>
            <a:r>
              <a:rPr lang="en-US" altLang="zh-CN" b="1" dirty="0" err="1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stdin</a:t>
            </a:r>
            <a:endParaRPr lang="en-US" altLang="zh-CN" b="1" dirty="0" smtClean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zh-CN" altLang="en-US" dirty="0" smtClean="0">
                <a:solidFill>
                  <a:schemeClr val="tx1"/>
                </a:solidFill>
              </a:rPr>
              <a:t>标准输出（显示器）：文件指针名</a:t>
            </a:r>
            <a:r>
              <a:rPr lang="en-US" altLang="zh-CN" b="1" dirty="0" err="1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stdout</a:t>
            </a:r>
            <a:endParaRPr lang="en-US" altLang="zh-CN" b="1" dirty="0" smtClean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zh-CN" altLang="en-US" dirty="0" smtClean="0">
                <a:solidFill>
                  <a:schemeClr val="tx1"/>
                </a:solidFill>
              </a:rPr>
              <a:t>标准出错输出：</a:t>
            </a:r>
            <a:r>
              <a:rPr lang="en-US" altLang="zh-CN" dirty="0" smtClean="0">
                <a:solidFill>
                  <a:schemeClr val="tx1"/>
                </a:solidFill>
              </a:rPr>
              <a:t>	       </a:t>
            </a:r>
            <a:r>
              <a:rPr lang="zh-CN" altLang="en-US" dirty="0" smtClean="0">
                <a:solidFill>
                  <a:schemeClr val="tx1"/>
                </a:solidFill>
              </a:rPr>
              <a:t>文件指针名</a:t>
            </a:r>
            <a:r>
              <a:rPr lang="en-US" altLang="zh-CN" b="1" dirty="0" err="1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stderr</a:t>
            </a:r>
            <a:endParaRPr lang="en-US" altLang="zh-CN" b="1" dirty="0" smtClean="0">
              <a:solidFill>
                <a:srgbClr val="FF0000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en-US" altLang="zh-CN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altLang="zh-CN" dirty="0">
                <a:solidFill>
                  <a:schemeClr val="tx1"/>
                </a:solidFill>
              </a:rPr>
              <a:t> </a:t>
            </a:r>
            <a:r>
              <a:rPr lang="en-US" altLang="zh-CN" dirty="0" smtClean="0">
                <a:solidFill>
                  <a:schemeClr val="tx1"/>
                </a:solidFill>
              </a:rPr>
              <a:t>   </a:t>
            </a:r>
            <a:r>
              <a:rPr lang="zh-CN" altLang="en-US" dirty="0" smtClean="0">
                <a:solidFill>
                  <a:schemeClr val="tx1"/>
                </a:solidFill>
              </a:rPr>
              <a:t>比如：</a:t>
            </a:r>
            <a:r>
              <a:rPr lang="en-US" altLang="zh-CN" b="1" dirty="0" err="1" smtClean="0">
                <a:solidFill>
                  <a:srgbClr val="0B810D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printf</a:t>
            </a:r>
            <a:r>
              <a:rPr lang="en-US" altLang="zh-CN" b="1" dirty="0" smtClean="0">
                <a:solidFill>
                  <a:srgbClr val="0B810D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altLang="zh-CN" b="1" dirty="0" smtClean="0">
                <a:solidFill>
                  <a:srgbClr val="FF33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“Hello!\n”</a:t>
            </a:r>
            <a:r>
              <a:rPr lang="en-US" altLang="zh-CN" b="1" dirty="0" smtClean="0">
                <a:solidFill>
                  <a:srgbClr val="0B810D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</a:p>
          <a:p>
            <a:pPr marL="0" indent="0">
              <a:buNone/>
            </a:pPr>
            <a:r>
              <a:rPr lang="zh-CN" altLang="en-US" dirty="0" smtClean="0">
                <a:solidFill>
                  <a:schemeClr val="tx1"/>
                </a:solidFill>
              </a:rPr>
              <a:t>    等价于：</a:t>
            </a:r>
            <a:r>
              <a:rPr lang="en-US" altLang="zh-CN" b="1" dirty="0" err="1" smtClean="0">
                <a:solidFill>
                  <a:srgbClr val="0B810D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fprintf</a:t>
            </a:r>
            <a:r>
              <a:rPr lang="en-US" altLang="zh-CN" b="1" dirty="0" smtClean="0">
                <a:solidFill>
                  <a:srgbClr val="0B810D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altLang="zh-CN" b="1" dirty="0" err="1" smtClean="0">
                <a:solidFill>
                  <a:srgbClr val="FF0000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stdout</a:t>
            </a:r>
            <a:r>
              <a:rPr lang="en-US" altLang="zh-CN" b="1" dirty="0" smtClean="0">
                <a:solidFill>
                  <a:srgbClr val="0B810D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, </a:t>
            </a:r>
            <a:r>
              <a:rPr lang="en-US" altLang="zh-CN" b="1" dirty="0" smtClean="0">
                <a:solidFill>
                  <a:srgbClr val="FF33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“Hello!\n”</a:t>
            </a:r>
            <a:r>
              <a:rPr lang="en-US" altLang="zh-CN" b="1" dirty="0" smtClean="0">
                <a:solidFill>
                  <a:srgbClr val="0B810D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);</a:t>
            </a:r>
            <a:endParaRPr lang="zh-CN" altLang="en-US" b="1" dirty="0">
              <a:solidFill>
                <a:srgbClr val="0B810D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三个标准文件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7D1F0D-792F-4544-B31F-D89B95DFCC02}" type="slidenum">
              <a:rPr lang="en-US" altLang="zh-CN" smtClean="0"/>
              <a:pPr>
                <a:defRPr/>
              </a:pPr>
              <a:t>15</a:t>
            </a:fld>
            <a:endParaRPr lang="en-US" altLang="zh-CN" dirty="0"/>
          </a:p>
        </p:txBody>
      </p:sp>
      <p:sp>
        <p:nvSpPr>
          <p:cNvPr id="6" name="文本框 5"/>
          <p:cNvSpPr txBox="1"/>
          <p:nvPr/>
        </p:nvSpPr>
        <p:spPr>
          <a:xfrm>
            <a:off x="323528" y="5157192"/>
            <a:ext cx="7941724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 eaLnBrk="0" hangingPunct="0">
              <a:lnSpc>
                <a:spcPct val="120000"/>
              </a:lnSpc>
              <a:spcBef>
                <a:spcPct val="20000"/>
              </a:spcBef>
            </a:pPr>
            <a:r>
              <a:rPr lang="en-US" altLang="zh-CN" sz="2000" b="1" kern="0" dirty="0" err="1">
                <a:solidFill>
                  <a:srgbClr val="000000"/>
                </a:solidFill>
                <a:latin typeface="Courier New" panose="02070309020205020404" pitchFamily="49" charset="0"/>
                <a:ea typeface="黑体"/>
                <a:cs typeface="Courier New" panose="02070309020205020404" pitchFamily="49" charset="0"/>
              </a:rPr>
              <a:t>getchar</a:t>
            </a:r>
            <a:r>
              <a:rPr lang="en-US" altLang="zh-CN" sz="2000" b="1" kern="0" dirty="0">
                <a:solidFill>
                  <a:srgbClr val="000000"/>
                </a:solidFill>
                <a:latin typeface="Courier New" panose="02070309020205020404" pitchFamily="49" charset="0"/>
                <a:ea typeface="黑体"/>
                <a:cs typeface="Courier New" panose="02070309020205020404" pitchFamily="49" charset="0"/>
              </a:rPr>
              <a:t>()  //#define </a:t>
            </a:r>
            <a:r>
              <a:rPr lang="en-US" altLang="zh-CN" sz="2000" b="1" kern="0" dirty="0" err="1">
                <a:solidFill>
                  <a:srgbClr val="000000"/>
                </a:solidFill>
                <a:latin typeface="Courier New" panose="02070309020205020404" pitchFamily="49" charset="0"/>
                <a:ea typeface="黑体"/>
                <a:cs typeface="Courier New" panose="02070309020205020404" pitchFamily="49" charset="0"/>
              </a:rPr>
              <a:t>getchar</a:t>
            </a:r>
            <a:r>
              <a:rPr lang="en-US" altLang="zh-CN" sz="2000" b="1" kern="0" dirty="0">
                <a:solidFill>
                  <a:srgbClr val="000000"/>
                </a:solidFill>
                <a:latin typeface="Courier New" panose="02070309020205020404" pitchFamily="49" charset="0"/>
                <a:ea typeface="黑体"/>
                <a:cs typeface="Courier New" panose="02070309020205020404" pitchFamily="49" charset="0"/>
              </a:rPr>
              <a:t>() </a:t>
            </a:r>
            <a:r>
              <a:rPr lang="en-US" altLang="zh-CN" sz="2000" b="1" kern="0" dirty="0" err="1">
                <a:solidFill>
                  <a:srgbClr val="000000"/>
                </a:solidFill>
                <a:latin typeface="Courier New" panose="02070309020205020404" pitchFamily="49" charset="0"/>
                <a:ea typeface="黑体"/>
                <a:cs typeface="Courier New" panose="02070309020205020404" pitchFamily="49" charset="0"/>
              </a:rPr>
              <a:t>getc</a:t>
            </a:r>
            <a:r>
              <a:rPr lang="en-US" altLang="zh-CN" sz="2000" b="1" kern="0" dirty="0">
                <a:solidFill>
                  <a:srgbClr val="000000"/>
                </a:solidFill>
                <a:latin typeface="Courier New" panose="02070309020205020404" pitchFamily="49" charset="0"/>
                <a:ea typeface="黑体"/>
                <a:cs typeface="Courier New" panose="02070309020205020404" pitchFamily="49" charset="0"/>
              </a:rPr>
              <a:t>(</a:t>
            </a:r>
            <a:r>
              <a:rPr lang="en-US" altLang="zh-CN" sz="2000" b="1" kern="0" dirty="0" err="1">
                <a:solidFill>
                  <a:srgbClr val="000000"/>
                </a:solidFill>
                <a:latin typeface="Courier New" panose="02070309020205020404" pitchFamily="49" charset="0"/>
                <a:ea typeface="黑体"/>
                <a:cs typeface="Courier New" panose="02070309020205020404" pitchFamily="49" charset="0"/>
              </a:rPr>
              <a:t>stdin</a:t>
            </a:r>
            <a:r>
              <a:rPr lang="en-US" altLang="zh-CN" sz="2000" b="1" kern="0" dirty="0">
                <a:solidFill>
                  <a:srgbClr val="000000"/>
                </a:solidFill>
                <a:latin typeface="Courier New" panose="02070309020205020404" pitchFamily="49" charset="0"/>
                <a:ea typeface="黑体"/>
                <a:cs typeface="Courier New" panose="02070309020205020404" pitchFamily="49" charset="0"/>
              </a:rPr>
              <a:t>)</a:t>
            </a:r>
          </a:p>
          <a:p>
            <a:pPr lvl="1" eaLnBrk="0" hangingPunct="0">
              <a:lnSpc>
                <a:spcPct val="120000"/>
              </a:lnSpc>
              <a:spcBef>
                <a:spcPct val="20000"/>
              </a:spcBef>
            </a:pPr>
            <a:r>
              <a:rPr lang="en-US" altLang="zh-CN" sz="2000" b="1" kern="0" dirty="0" err="1">
                <a:solidFill>
                  <a:srgbClr val="000000"/>
                </a:solidFill>
                <a:latin typeface="Courier New" panose="02070309020205020404" pitchFamily="49" charset="0"/>
                <a:ea typeface="黑体"/>
                <a:cs typeface="Courier New" panose="02070309020205020404" pitchFamily="49" charset="0"/>
              </a:rPr>
              <a:t>putchar</a:t>
            </a:r>
            <a:r>
              <a:rPr lang="en-US" altLang="zh-CN" sz="2000" b="1" kern="0" dirty="0">
                <a:solidFill>
                  <a:srgbClr val="000000"/>
                </a:solidFill>
                <a:latin typeface="Courier New" panose="02070309020205020404" pitchFamily="49" charset="0"/>
                <a:ea typeface="黑体"/>
                <a:cs typeface="Courier New" panose="02070309020205020404" pitchFamily="49" charset="0"/>
              </a:rPr>
              <a:t>()  //#define </a:t>
            </a:r>
            <a:r>
              <a:rPr lang="en-US" altLang="zh-CN" sz="2000" b="1" kern="0" dirty="0" err="1">
                <a:solidFill>
                  <a:srgbClr val="000000"/>
                </a:solidFill>
                <a:latin typeface="Courier New" panose="02070309020205020404" pitchFamily="49" charset="0"/>
                <a:ea typeface="黑体"/>
                <a:cs typeface="Courier New" panose="02070309020205020404" pitchFamily="49" charset="0"/>
              </a:rPr>
              <a:t>putchar</a:t>
            </a:r>
            <a:r>
              <a:rPr lang="en-US" altLang="zh-CN" sz="2000" b="1" kern="0" dirty="0">
                <a:solidFill>
                  <a:srgbClr val="000000"/>
                </a:solidFill>
                <a:latin typeface="Courier New" panose="02070309020205020404" pitchFamily="49" charset="0"/>
                <a:ea typeface="黑体"/>
                <a:cs typeface="Courier New" panose="02070309020205020404" pitchFamily="49" charset="0"/>
              </a:rPr>
              <a:t>(x) </a:t>
            </a:r>
            <a:r>
              <a:rPr lang="en-US" altLang="zh-CN" sz="2000" b="1" kern="0" dirty="0" err="1">
                <a:solidFill>
                  <a:srgbClr val="000000"/>
                </a:solidFill>
                <a:latin typeface="Courier New" panose="02070309020205020404" pitchFamily="49" charset="0"/>
                <a:ea typeface="黑体"/>
                <a:cs typeface="Courier New" panose="02070309020205020404" pitchFamily="49" charset="0"/>
              </a:rPr>
              <a:t>putc</a:t>
            </a:r>
            <a:r>
              <a:rPr lang="en-US" altLang="zh-CN" sz="2000" b="1" kern="0" dirty="0">
                <a:solidFill>
                  <a:srgbClr val="000000"/>
                </a:solidFill>
                <a:latin typeface="Courier New" panose="02070309020205020404" pitchFamily="49" charset="0"/>
                <a:ea typeface="黑体"/>
                <a:cs typeface="Courier New" panose="02070309020205020404" pitchFamily="49" charset="0"/>
              </a:rPr>
              <a:t>(</a:t>
            </a:r>
            <a:r>
              <a:rPr lang="en-US" altLang="zh-CN" sz="2000" b="1" kern="0" dirty="0" err="1">
                <a:solidFill>
                  <a:srgbClr val="000000"/>
                </a:solidFill>
                <a:latin typeface="Courier New" panose="02070309020205020404" pitchFamily="49" charset="0"/>
                <a:ea typeface="黑体"/>
                <a:cs typeface="Courier New" panose="02070309020205020404" pitchFamily="49" charset="0"/>
              </a:rPr>
              <a:t>x,stdout</a:t>
            </a:r>
            <a:r>
              <a:rPr lang="en-US" altLang="zh-CN" sz="2000" b="1" kern="0" dirty="0" smtClean="0">
                <a:solidFill>
                  <a:srgbClr val="000000"/>
                </a:solidFill>
                <a:latin typeface="Courier New" panose="02070309020205020404" pitchFamily="49" charset="0"/>
                <a:ea typeface="黑体"/>
                <a:cs typeface="Courier New" panose="02070309020205020404" pitchFamily="49" charset="0"/>
              </a:rPr>
              <a:t>)</a:t>
            </a:r>
            <a:endParaRPr lang="en-US" altLang="zh-CN" sz="2000" b="1" kern="0" dirty="0">
              <a:solidFill>
                <a:srgbClr val="000000"/>
              </a:solidFill>
              <a:latin typeface="Courier New" panose="02070309020205020404" pitchFamily="49" charset="0"/>
              <a:ea typeface="黑体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78469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函数原型</a:t>
            </a:r>
            <a:endParaRPr lang="en-US" altLang="zh-CN" dirty="0" smtClean="0"/>
          </a:p>
          <a:p>
            <a:pPr lvl="1"/>
            <a:r>
              <a:rPr lang="en-US" altLang="zh-CN" b="1" dirty="0" err="1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b="1" dirty="0" err="1">
                <a:latin typeface="Courier New" pitchFamily="49" charset="0"/>
                <a:cs typeface="Courier New" pitchFamily="49" charset="0"/>
              </a:rPr>
              <a:t>fclose</a:t>
            </a:r>
            <a:r>
              <a:rPr lang="en-US" altLang="zh-CN" b="1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CN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FILE </a:t>
            </a:r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*stream);</a:t>
            </a:r>
          </a:p>
          <a:p>
            <a:r>
              <a:rPr lang="zh-CN" altLang="en-US" dirty="0"/>
              <a:t>功</a:t>
            </a:r>
            <a:r>
              <a:rPr lang="zh-CN" altLang="en-US" dirty="0" smtClean="0"/>
              <a:t>能</a:t>
            </a:r>
            <a:endParaRPr lang="en-US" altLang="zh-CN" dirty="0" smtClean="0"/>
          </a:p>
          <a:p>
            <a:pPr lvl="1"/>
            <a:r>
              <a:rPr lang="zh-CN" altLang="en-US" dirty="0">
                <a:solidFill>
                  <a:srgbClr val="0000FF"/>
                </a:solidFill>
              </a:rPr>
              <a:t>关</a:t>
            </a:r>
            <a:r>
              <a:rPr lang="zh-CN" altLang="en-US" dirty="0" smtClean="0">
                <a:solidFill>
                  <a:srgbClr val="0000FF"/>
                </a:solidFill>
              </a:rPr>
              <a:t>闭</a:t>
            </a:r>
            <a:r>
              <a:rPr lang="zh-CN" altLang="en-US" dirty="0" smtClean="0"/>
              <a:t>文件，</a:t>
            </a:r>
            <a:r>
              <a:rPr lang="zh-CN" altLang="en-US" dirty="0" smtClean="0">
                <a:solidFill>
                  <a:srgbClr val="0000FF"/>
                </a:solidFill>
              </a:rPr>
              <a:t>释放</a:t>
            </a:r>
            <a:r>
              <a:rPr lang="zh-CN" altLang="en-US" dirty="0" smtClean="0"/>
              <a:t>文件缓冲区</a:t>
            </a:r>
            <a:endParaRPr lang="en-US" altLang="zh-CN" dirty="0" smtClean="0"/>
          </a:p>
          <a:p>
            <a:pPr lvl="2"/>
            <a:r>
              <a:rPr lang="zh-CN" altLang="en-US" dirty="0"/>
              <a:t>不</a:t>
            </a:r>
            <a:r>
              <a:rPr lang="zh-CN" altLang="en-US" dirty="0" smtClean="0"/>
              <a:t>再使用的文件应关闭，</a:t>
            </a:r>
            <a:r>
              <a:rPr lang="zh-CN" altLang="en-US" dirty="0" smtClean="0">
                <a:solidFill>
                  <a:srgbClr val="0000FF"/>
                </a:solidFill>
              </a:rPr>
              <a:t>防止</a:t>
            </a:r>
            <a:r>
              <a:rPr lang="zh-CN" altLang="en-US" dirty="0" smtClean="0"/>
              <a:t>数据丢失或损坏</a:t>
            </a:r>
            <a:endParaRPr lang="en-US" altLang="zh-CN" dirty="0" smtClean="0"/>
          </a:p>
          <a:p>
            <a:pPr lvl="2"/>
            <a:r>
              <a:rPr lang="zh-CN" altLang="en-US" dirty="0" smtClean="0"/>
              <a:t>把</a:t>
            </a:r>
            <a:r>
              <a:rPr lang="zh-CN" altLang="en-US" dirty="0" smtClean="0">
                <a:solidFill>
                  <a:srgbClr val="FF0000"/>
                </a:solidFill>
              </a:rPr>
              <a:t>未充满缓冲区的数据</a:t>
            </a:r>
            <a:r>
              <a:rPr lang="zh-CN" altLang="en-US" dirty="0" smtClean="0">
                <a:solidFill>
                  <a:srgbClr val="0000FF"/>
                </a:solidFill>
              </a:rPr>
              <a:t>写入</a:t>
            </a:r>
            <a:r>
              <a:rPr lang="zh-CN" altLang="en-US" dirty="0" smtClean="0"/>
              <a:t>文件，再关闭文件</a:t>
            </a:r>
            <a:endParaRPr lang="en-US" altLang="zh-CN" dirty="0" smtClean="0"/>
          </a:p>
          <a:p>
            <a:pPr lvl="2"/>
            <a:r>
              <a:rPr lang="zh-CN" altLang="en-US" dirty="0" smtClean="0"/>
              <a:t>最后，</a:t>
            </a:r>
            <a:r>
              <a:rPr lang="zh-CN" altLang="en-US" dirty="0" smtClean="0">
                <a:solidFill>
                  <a:srgbClr val="0000FF"/>
                </a:solidFill>
              </a:rPr>
              <a:t>释放</a:t>
            </a:r>
            <a:r>
              <a:rPr lang="zh-CN" altLang="en-US" dirty="0" smtClean="0"/>
              <a:t>文件的缓冲区，将资源</a:t>
            </a:r>
            <a:r>
              <a:rPr lang="zh-CN" altLang="en-US" dirty="0" smtClean="0">
                <a:solidFill>
                  <a:srgbClr val="0000FF"/>
                </a:solidFill>
              </a:rPr>
              <a:t>归还</a:t>
            </a:r>
            <a:r>
              <a:rPr lang="zh-CN" altLang="en-US" dirty="0" smtClean="0"/>
              <a:t>给系统</a:t>
            </a:r>
            <a:endParaRPr lang="en-US" altLang="zh-CN" dirty="0" smtClean="0"/>
          </a:p>
          <a:p>
            <a:r>
              <a:rPr lang="zh-CN" altLang="en-US" dirty="0" smtClean="0"/>
              <a:t>参数</a:t>
            </a:r>
            <a:endParaRPr lang="en-US" altLang="zh-CN" dirty="0" smtClean="0"/>
          </a:p>
          <a:p>
            <a:pPr lvl="1"/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FILE </a:t>
            </a:r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*stream	</a:t>
            </a:r>
            <a:r>
              <a:rPr lang="zh-CN" altLang="en-US" dirty="0" smtClean="0"/>
              <a:t>文件指针</a:t>
            </a:r>
            <a:endParaRPr lang="en-US" altLang="zh-CN" dirty="0"/>
          </a:p>
          <a:p>
            <a:r>
              <a:rPr lang="zh-CN" altLang="en-US" dirty="0" smtClean="0"/>
              <a:t>返回值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若成功，返回</a:t>
            </a:r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0</a:t>
            </a:r>
          </a:p>
          <a:p>
            <a:pPr lvl="1"/>
            <a:r>
              <a:rPr lang="zh-CN" altLang="en-US" dirty="0" smtClean="0"/>
              <a:t>若失败，返回</a:t>
            </a:r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EOF</a:t>
            </a:r>
            <a:endParaRPr lang="zh-CN" altLang="en-US" b="1" dirty="0">
              <a:solidFill>
                <a:srgbClr val="0000FF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err="1" smtClean="0">
                <a:latin typeface="Courier New" pitchFamily="49" charset="0"/>
                <a:cs typeface="Courier New" pitchFamily="49" charset="0"/>
              </a:rPr>
              <a:t>fclose</a:t>
            </a:r>
            <a:r>
              <a:rPr lang="zh-CN" altLang="en-US" dirty="0" smtClean="0"/>
              <a:t>函数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7D1F0D-792F-4544-B31F-D89B95DFCC02}" type="slidenum">
              <a:rPr lang="en-US" altLang="zh-CN" smtClean="0"/>
              <a:pPr>
                <a:defRPr/>
              </a:pPr>
              <a:t>16</a:t>
            </a:fld>
            <a:endParaRPr lang="en-US" altLang="zh-CN" dirty="0"/>
          </a:p>
        </p:txBody>
      </p:sp>
      <p:sp>
        <p:nvSpPr>
          <p:cNvPr id="5" name="文本框 4"/>
          <p:cNvSpPr txBox="1"/>
          <p:nvPr/>
        </p:nvSpPr>
        <p:spPr>
          <a:xfrm>
            <a:off x="6660232" y="1772816"/>
            <a:ext cx="2088232" cy="4324261"/>
          </a:xfrm>
          <a:prstGeom prst="rect">
            <a:avLst/>
          </a:prstGeom>
          <a:noFill/>
          <a:ln>
            <a:solidFill>
              <a:srgbClr val="FFCC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在程序终止之前关闭所使用的文件是一个好习惯。</a:t>
            </a:r>
            <a:endParaRPr lang="en-US" altLang="zh-CN" dirty="0" smtClean="0"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>
              <a:spcBef>
                <a:spcPts val="600"/>
              </a:spcBef>
            </a:pPr>
            <a:r>
              <a:rPr lang="zh-CN" altLang="en-US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在向文件写数据时，先将数据输出到缓冲区，待缓冲区满后才正式输出给文件。如果数据未充满缓冲区而结束程序运行，会导致缓冲区中的数据</a:t>
            </a:r>
            <a:r>
              <a:rPr lang="zh-CN" altLang="en-US" smtClean="0">
                <a:latin typeface="华文新魏" panose="02010800040101010101" pitchFamily="2" charset="-122"/>
                <a:ea typeface="华文新魏" panose="02010800040101010101" pitchFamily="2" charset="-122"/>
              </a:rPr>
              <a:t>丢失；若使用</a:t>
            </a:r>
            <a:r>
              <a:rPr lang="en-US" altLang="zh-CN" dirty="0" err="1" smtClean="0">
                <a:latin typeface="华文新魏" panose="02010800040101010101" pitchFamily="2" charset="-122"/>
                <a:ea typeface="华文新魏" panose="02010800040101010101" pitchFamily="2" charset="-122"/>
              </a:rPr>
              <a:t>fclose</a:t>
            </a:r>
            <a:r>
              <a:rPr lang="zh-CN" altLang="en-US" dirty="0" smtClean="0">
                <a:latin typeface="华文新魏" panose="02010800040101010101" pitchFamily="2" charset="-122"/>
                <a:ea typeface="华文新魏" panose="02010800040101010101" pitchFamily="2" charset="-122"/>
              </a:rPr>
              <a:t>函数关闭文件，可以防止本来应写入文件的数据丢失。</a:t>
            </a:r>
            <a:endParaRPr lang="zh-CN" altLang="en-US" dirty="0"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77227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083180"/>
            <a:ext cx="8229600" cy="5328592"/>
          </a:xfrm>
        </p:spPr>
        <p:txBody>
          <a:bodyPr/>
          <a:lstStyle/>
          <a:p>
            <a:r>
              <a:rPr lang="zh-CN" altLang="en-US" dirty="0" smtClean="0"/>
              <a:t>例</a:t>
            </a:r>
            <a:r>
              <a:rPr lang="en-US" altLang="zh-CN" dirty="0" smtClean="0"/>
              <a:t>1</a:t>
            </a:r>
          </a:p>
          <a:p>
            <a:pPr lvl="1"/>
            <a:r>
              <a:rPr lang="zh-CN" altLang="en-US" dirty="0"/>
              <a:t>文</a:t>
            </a:r>
            <a:r>
              <a:rPr lang="zh-CN" altLang="en-US" dirty="0" smtClean="0"/>
              <a:t>件的打开和关闭举例。</a:t>
            </a:r>
            <a:endParaRPr lang="zh-CN" alt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文件的打开和关闭举例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7D1F0D-792F-4544-B31F-D89B95DFCC02}" type="slidenum">
              <a:rPr lang="en-US" altLang="zh-CN" smtClean="0"/>
              <a:pPr>
                <a:defRPr/>
              </a:pPr>
              <a:t>17</a:t>
            </a:fld>
            <a:endParaRPr lang="en-US" altLang="zh-CN" dirty="0"/>
          </a:p>
        </p:txBody>
      </p:sp>
      <p:sp>
        <p:nvSpPr>
          <p:cNvPr id="5" name="Content Placeholder 1"/>
          <p:cNvSpPr txBox="1">
            <a:spLocks/>
          </p:cNvSpPr>
          <p:nvPr/>
        </p:nvSpPr>
        <p:spPr bwMode="auto">
          <a:xfrm>
            <a:off x="457200" y="2029675"/>
            <a:ext cx="8229600" cy="4609182"/>
          </a:xfrm>
          <a:prstGeom prst="rect">
            <a:avLst/>
          </a:prstGeom>
          <a:noFill/>
          <a:ln w="19050">
            <a:solidFill>
              <a:schemeClr val="accent6">
                <a:lumMod val="75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>
                <a:solidFill>
                  <a:srgbClr val="A020F0"/>
                </a:solidFill>
                <a:latin typeface="Courier New" pitchFamily="49" charset="0"/>
                <a:cs typeface="Courier New" pitchFamily="49" charset="0"/>
              </a:rPr>
              <a:t>#include &lt;</a:t>
            </a:r>
            <a:r>
              <a:rPr lang="en-US" altLang="zh-CN" sz="1400" b="1" dirty="0" err="1">
                <a:solidFill>
                  <a:srgbClr val="A020F0"/>
                </a:solidFill>
                <a:latin typeface="Courier New" pitchFamily="49" charset="0"/>
                <a:cs typeface="Courier New" pitchFamily="49" charset="0"/>
              </a:rPr>
              <a:t>stdio.h</a:t>
            </a:r>
            <a:r>
              <a:rPr lang="en-US" altLang="zh-CN" sz="1400" b="1" dirty="0" smtClean="0">
                <a:solidFill>
                  <a:srgbClr val="A020F0"/>
                </a:solidFill>
                <a:latin typeface="Courier New" pitchFamily="49" charset="0"/>
                <a:cs typeface="Courier New" pitchFamily="49" charset="0"/>
              </a:rPr>
              <a:t>&gt;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 smtClean="0">
                <a:solidFill>
                  <a:srgbClr val="A020F0"/>
                </a:solidFill>
                <a:latin typeface="Courier New" pitchFamily="49" charset="0"/>
                <a:cs typeface="Courier New" pitchFamily="49" charset="0"/>
              </a:rPr>
              <a:t>#</a:t>
            </a:r>
            <a:r>
              <a:rPr lang="en-US" altLang="zh-CN" sz="1400" b="1" dirty="0">
                <a:solidFill>
                  <a:srgbClr val="A020F0"/>
                </a:solidFill>
                <a:latin typeface="Courier New" pitchFamily="49" charset="0"/>
                <a:cs typeface="Courier New" pitchFamily="49" charset="0"/>
              </a:rPr>
              <a:t>include &lt;</a:t>
            </a:r>
            <a:r>
              <a:rPr lang="en-US" altLang="zh-CN" sz="1400" b="1" dirty="0" err="1">
                <a:solidFill>
                  <a:srgbClr val="A020F0"/>
                </a:solidFill>
                <a:latin typeface="Courier New" pitchFamily="49" charset="0"/>
                <a:cs typeface="Courier New" pitchFamily="49" charset="0"/>
              </a:rPr>
              <a:t>stdlib.h</a:t>
            </a:r>
            <a:r>
              <a:rPr lang="en-US" altLang="zh-CN" sz="1400" b="1" dirty="0" smtClean="0">
                <a:solidFill>
                  <a:srgbClr val="A020F0"/>
                </a:solidFill>
                <a:latin typeface="Courier New" pitchFamily="49" charset="0"/>
                <a:cs typeface="Courier New" pitchFamily="49" charset="0"/>
              </a:rPr>
              <a:t>&gt;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Tx/>
              <a:buNone/>
            </a:pP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 err="1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main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()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{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  FILE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*fp1, *fp2, *fp3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;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  char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filename[]=</a:t>
            </a:r>
            <a:r>
              <a:rPr lang="en-US" altLang="zh-CN" sz="1400" b="1" dirty="0">
                <a:solidFill>
                  <a:srgbClr val="FF00FF"/>
                </a:solidFill>
                <a:latin typeface="Courier New" pitchFamily="49" charset="0"/>
                <a:cs typeface="Courier New" pitchFamily="49" charset="0"/>
              </a:rPr>
              <a:t>"file3.dat</a:t>
            </a:r>
            <a:r>
              <a:rPr lang="en-US" altLang="zh-CN" sz="1400" b="1" dirty="0" smtClean="0">
                <a:solidFill>
                  <a:srgbClr val="FF00FF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;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Tx/>
              <a:buNone/>
            </a:pPr>
            <a:endParaRPr lang="en-US" altLang="zh-CN" sz="1400" b="1" dirty="0" smtClean="0">
              <a:solidFill>
                <a:srgbClr val="A52A2A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 smtClean="0">
                <a:solidFill>
                  <a:srgbClr val="A52A2A"/>
                </a:solidFill>
                <a:latin typeface="Courier New" pitchFamily="49" charset="0"/>
                <a:cs typeface="Courier New" pitchFamily="49" charset="0"/>
              </a:rPr>
              <a:t>    if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(!(fp1 = 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fopen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CN" sz="1400" b="1" dirty="0">
                <a:solidFill>
                  <a:srgbClr val="FF00FF"/>
                </a:solidFill>
                <a:latin typeface="Courier New" pitchFamily="49" charset="0"/>
                <a:cs typeface="Courier New" pitchFamily="49" charset="0"/>
              </a:rPr>
              <a:t>"file1"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zh-CN" sz="1400" b="1" dirty="0">
                <a:solidFill>
                  <a:srgbClr val="FF00FF"/>
                </a:solidFill>
                <a:latin typeface="Courier New" pitchFamily="49" charset="0"/>
                <a:cs typeface="Courier New" pitchFamily="49" charset="0"/>
              </a:rPr>
              <a:t>"r"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))) 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{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    </a:t>
            </a:r>
            <a:r>
              <a:rPr lang="en-US" altLang="zh-CN" sz="1400" b="1" dirty="0" err="1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CN" sz="1400" b="1" dirty="0">
                <a:solidFill>
                  <a:srgbClr val="FF00FF"/>
                </a:solidFill>
                <a:latin typeface="Courier New" pitchFamily="49" charset="0"/>
                <a:cs typeface="Courier New" pitchFamily="49" charset="0"/>
              </a:rPr>
              <a:t>"Cannot open this file.\n</a:t>
            </a:r>
            <a:r>
              <a:rPr lang="en-US" altLang="zh-CN" sz="1400" b="1" dirty="0" smtClean="0">
                <a:solidFill>
                  <a:srgbClr val="FF00FF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    exit(</a:t>
            </a:r>
            <a:r>
              <a:rPr lang="en-US" altLang="zh-CN" sz="1400" b="1" dirty="0" smtClean="0">
                <a:solidFill>
                  <a:srgbClr val="FF0066"/>
                </a:solidFill>
                <a:latin typeface="Courier New" pitchFamily="49" charset="0"/>
                <a:cs typeface="Courier New" pitchFamily="49" charset="0"/>
              </a:rPr>
              <a:t>1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    }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fp2 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= 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fopen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CN" sz="1400" b="1" dirty="0" smtClean="0">
                <a:solidFill>
                  <a:srgbClr val="FF00FF"/>
                </a:solidFill>
                <a:latin typeface="Courier New" pitchFamily="49" charset="0"/>
                <a:cs typeface="Courier New" pitchFamily="49" charset="0"/>
              </a:rPr>
              <a:t>"D</a:t>
            </a:r>
            <a:r>
              <a:rPr lang="en-US" altLang="zh-CN" sz="1400" b="1" dirty="0">
                <a:solidFill>
                  <a:srgbClr val="FF00FF"/>
                </a:solidFill>
                <a:latin typeface="Courier New" pitchFamily="49" charset="0"/>
                <a:cs typeface="Courier New" pitchFamily="49" charset="0"/>
              </a:rPr>
              <a:t>:\\PB19060001</a:t>
            </a:r>
            <a:r>
              <a:rPr lang="en-US" altLang="zh-CN" sz="1400" b="1" dirty="0" smtClean="0">
                <a:solidFill>
                  <a:srgbClr val="FF00FF"/>
                </a:solidFill>
                <a:latin typeface="Courier New" pitchFamily="49" charset="0"/>
                <a:cs typeface="Courier New" pitchFamily="49" charset="0"/>
              </a:rPr>
              <a:t>\\EXPERIMENT_F\\FILE2.DAT"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zh-CN" sz="1400" b="1" dirty="0">
                <a:solidFill>
                  <a:srgbClr val="FF00FF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en-US" altLang="zh-CN" sz="1400" b="1" dirty="0" err="1">
                <a:solidFill>
                  <a:srgbClr val="FF00FF"/>
                </a:solidFill>
                <a:latin typeface="Courier New" pitchFamily="49" charset="0"/>
                <a:cs typeface="Courier New" pitchFamily="49" charset="0"/>
              </a:rPr>
              <a:t>wb</a:t>
            </a:r>
            <a:r>
              <a:rPr lang="en-US" altLang="zh-CN" sz="1400" b="1" dirty="0" smtClean="0">
                <a:solidFill>
                  <a:srgbClr val="FF00FF"/>
                </a:solidFill>
                <a:latin typeface="Courier New" pitchFamily="49" charset="0"/>
                <a:cs typeface="Courier New" pitchFamily="49" charset="0"/>
              </a:rPr>
              <a:t>+"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fp3 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= 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fopen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(filename, </a:t>
            </a:r>
            <a:r>
              <a:rPr lang="en-US" altLang="zh-CN" sz="1400" b="1" dirty="0">
                <a:solidFill>
                  <a:srgbClr val="FF00FF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en-US" altLang="zh-CN" sz="1400" b="1" dirty="0" err="1">
                <a:solidFill>
                  <a:srgbClr val="FF00FF"/>
                </a:solidFill>
                <a:latin typeface="Courier New" pitchFamily="49" charset="0"/>
                <a:cs typeface="Courier New" pitchFamily="49" charset="0"/>
              </a:rPr>
              <a:t>a+b</a:t>
            </a:r>
            <a:r>
              <a:rPr lang="en-US" altLang="zh-CN" sz="1400" b="1" dirty="0" smtClean="0">
                <a:solidFill>
                  <a:srgbClr val="FF00FF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Tx/>
              <a:buNone/>
            </a:pPr>
            <a:endParaRPr lang="en-US" altLang="zh-CN" sz="1400" b="1" dirty="0" smtClean="0">
              <a:solidFill>
                <a:srgbClr val="000000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altLang="zh-CN" sz="1400" b="1" dirty="0" err="1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fclose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(fp1);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altLang="zh-CN" sz="1400" b="1" dirty="0" err="1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fclose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(fp2);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altLang="zh-CN" sz="1400" b="1" dirty="0" err="1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fclose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(fp3);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Tx/>
              <a:buNone/>
            </a:pPr>
            <a:endParaRPr lang="en-US" altLang="zh-CN" sz="1400" b="1" dirty="0" smtClean="0">
              <a:solidFill>
                <a:srgbClr val="A52A2A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 smtClean="0">
                <a:solidFill>
                  <a:srgbClr val="A52A2A"/>
                </a:solidFill>
                <a:latin typeface="Courier New" pitchFamily="49" charset="0"/>
                <a:cs typeface="Courier New" pitchFamily="49" charset="0"/>
              </a:rPr>
              <a:t>    return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>
                <a:solidFill>
                  <a:srgbClr val="FF0066"/>
                </a:solidFill>
                <a:latin typeface="Courier New" pitchFamily="49" charset="0"/>
                <a:cs typeface="Courier New" pitchFamily="49" charset="0"/>
              </a:rPr>
              <a:t>0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;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zh-CN" altLang="en-US" sz="14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211960" y="5949280"/>
            <a:ext cx="4464496" cy="646331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exit</a:t>
            </a:r>
            <a:r>
              <a:rPr lang="en-US" altLang="zh-CN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()</a:t>
            </a:r>
            <a:r>
              <a:rPr lang="zh-CN" altLang="en-US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函数用于关闭所有文件，结束程序</a:t>
            </a:r>
            <a:r>
              <a:rPr lang="zh-CN" altLang="en-US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，返回</a:t>
            </a:r>
            <a:r>
              <a:rPr lang="zh-CN" altLang="en-US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操作系统；</a:t>
            </a:r>
            <a:r>
              <a:rPr lang="en-US" altLang="zh-CN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exit(</a:t>
            </a:r>
            <a:r>
              <a:rPr lang="en-US" altLang="zh-CN" b="1" dirty="0" smtClean="0">
                <a:solidFill>
                  <a:srgbClr val="FF0066"/>
                </a:solidFill>
                <a:latin typeface="Courier New" pitchFamily="49" charset="0"/>
                <a:cs typeface="Courier New" pitchFamily="49" charset="0"/>
              </a:rPr>
              <a:t>0</a:t>
            </a:r>
            <a:r>
              <a:rPr lang="en-US" altLang="zh-CN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);</a:t>
            </a:r>
            <a:r>
              <a:rPr lang="zh-CN" altLang="en-US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正常退出程序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17938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112568"/>
          </a:xfrm>
        </p:spPr>
        <p:txBody>
          <a:bodyPr/>
          <a:lstStyle/>
          <a:p>
            <a:r>
              <a:rPr lang="zh-CN" altLang="en-US" dirty="0" smtClean="0"/>
              <a:t>函数原型</a:t>
            </a:r>
            <a:endParaRPr lang="en-US" altLang="zh-CN" dirty="0" smtClean="0"/>
          </a:p>
          <a:p>
            <a:pPr lvl="1"/>
            <a:r>
              <a:rPr lang="en-US" altLang="zh-CN" dirty="0"/>
              <a:t> </a:t>
            </a:r>
            <a:r>
              <a:rPr lang="en-US" altLang="zh-CN" b="1" dirty="0" err="1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altLang="zh-CN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b="1" dirty="0" err="1">
                <a:latin typeface="Courier New" pitchFamily="49" charset="0"/>
                <a:cs typeface="Courier New" pitchFamily="49" charset="0"/>
              </a:rPr>
              <a:t>feof</a:t>
            </a:r>
            <a:r>
              <a:rPr lang="en-US" altLang="zh-CN" b="1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CN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FILE</a:t>
            </a:r>
            <a:r>
              <a:rPr lang="en-US" altLang="zh-CN" b="1" dirty="0">
                <a:latin typeface="Courier New" pitchFamily="49" charset="0"/>
                <a:cs typeface="Courier New" pitchFamily="49" charset="0"/>
              </a:rPr>
              <a:t> *stream);</a:t>
            </a:r>
          </a:p>
          <a:p>
            <a:r>
              <a:rPr lang="zh-CN" altLang="en-US" dirty="0" smtClean="0"/>
              <a:t>功能</a:t>
            </a:r>
            <a:endParaRPr lang="en-US" altLang="zh-CN" dirty="0" smtClean="0"/>
          </a:p>
          <a:p>
            <a:pPr lvl="1"/>
            <a:r>
              <a:rPr lang="zh-CN" altLang="en-US" dirty="0" smtClean="0">
                <a:solidFill>
                  <a:srgbClr val="FF0000"/>
                </a:solidFill>
              </a:rPr>
              <a:t>测试</a:t>
            </a:r>
            <a:r>
              <a:rPr lang="zh-CN" altLang="en-US" dirty="0" smtClean="0"/>
              <a:t>文件结束标志，</a:t>
            </a:r>
            <a:r>
              <a:rPr lang="zh-CN" altLang="en-US" dirty="0" smtClean="0">
                <a:solidFill>
                  <a:srgbClr val="FF0000"/>
                </a:solidFill>
              </a:rPr>
              <a:t>判断</a:t>
            </a:r>
            <a:r>
              <a:rPr lang="zh-CN" altLang="en-US" dirty="0" smtClean="0"/>
              <a:t>文件是否结束；</a:t>
            </a:r>
            <a:r>
              <a:rPr lang="zh-CN" altLang="en-US" sz="1800" dirty="0" smtClean="0"/>
              <a:t>一个测试文件状态的函数</a:t>
            </a:r>
            <a:endParaRPr lang="en-US" altLang="zh-CN" sz="1800" dirty="0" smtClean="0"/>
          </a:p>
          <a:p>
            <a:r>
              <a:rPr lang="zh-CN" altLang="en-US" dirty="0"/>
              <a:t>参</a:t>
            </a:r>
            <a:r>
              <a:rPr lang="zh-CN" altLang="en-US" dirty="0" smtClean="0"/>
              <a:t>数</a:t>
            </a:r>
            <a:endParaRPr lang="en-US" altLang="zh-CN" dirty="0" smtClean="0"/>
          </a:p>
          <a:p>
            <a:pPr lvl="1"/>
            <a:r>
              <a:rPr lang="en-US" altLang="zh-CN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FILE</a:t>
            </a:r>
            <a:r>
              <a:rPr lang="en-US" altLang="zh-CN" b="1" dirty="0">
                <a:latin typeface="Courier New" pitchFamily="49" charset="0"/>
                <a:cs typeface="Courier New" pitchFamily="49" charset="0"/>
              </a:rPr>
              <a:t> *</a:t>
            </a:r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stream</a:t>
            </a:r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zh-CN" altLang="en-US" dirty="0" smtClean="0"/>
              <a:t>文件指针</a:t>
            </a:r>
            <a:endParaRPr lang="en-US" altLang="zh-CN" dirty="0"/>
          </a:p>
          <a:p>
            <a:r>
              <a:rPr lang="zh-CN" altLang="en-US" dirty="0" smtClean="0"/>
              <a:t>返回值</a:t>
            </a:r>
            <a:endParaRPr lang="en-US" altLang="zh-CN" dirty="0" smtClean="0"/>
          </a:p>
          <a:p>
            <a:pPr lvl="1"/>
            <a:r>
              <a:rPr lang="zh-CN" altLang="en-US" dirty="0"/>
              <a:t>若文件</a:t>
            </a:r>
            <a:r>
              <a:rPr lang="zh-CN" altLang="en-US" dirty="0">
                <a:solidFill>
                  <a:srgbClr val="FF0000"/>
                </a:solidFill>
              </a:rPr>
              <a:t>尚未结束</a:t>
            </a:r>
            <a:r>
              <a:rPr lang="zh-CN" altLang="en-US" dirty="0"/>
              <a:t>，返回</a:t>
            </a:r>
            <a:r>
              <a:rPr lang="en-US" altLang="zh-CN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0</a:t>
            </a:r>
            <a:endParaRPr lang="zh-CN" altLang="en-US" b="1" dirty="0">
              <a:solidFill>
                <a:srgbClr val="0000FF"/>
              </a:solidFill>
              <a:latin typeface="Courier New" pitchFamily="49" charset="0"/>
              <a:cs typeface="Courier New" pitchFamily="49" charset="0"/>
            </a:endParaRPr>
          </a:p>
          <a:p>
            <a:pPr lvl="1"/>
            <a:r>
              <a:rPr lang="zh-CN" altLang="en-US" dirty="0" smtClean="0"/>
              <a:t>若文件</a:t>
            </a:r>
            <a:r>
              <a:rPr lang="zh-CN" altLang="en-US" dirty="0" smtClean="0">
                <a:solidFill>
                  <a:srgbClr val="FF0000"/>
                </a:solidFill>
              </a:rPr>
              <a:t>已经结束</a:t>
            </a:r>
            <a:r>
              <a:rPr lang="zh-CN" altLang="en-US" dirty="0" smtClean="0"/>
              <a:t>，返回</a:t>
            </a:r>
            <a:r>
              <a:rPr lang="zh-CN" altLang="en-US" dirty="0" smtClean="0">
                <a:solidFill>
                  <a:srgbClr val="0000FF"/>
                </a:solidFill>
              </a:rPr>
              <a:t>非零值</a:t>
            </a:r>
            <a:endParaRPr lang="en-US" altLang="zh-CN" dirty="0" smtClean="0">
              <a:solidFill>
                <a:srgbClr val="0000FF"/>
              </a:solidFill>
            </a:endParaRPr>
          </a:p>
          <a:p>
            <a:pPr lvl="1"/>
            <a:r>
              <a:rPr lang="zh-CN" altLang="en-US" dirty="0" smtClean="0"/>
              <a:t>当试图越过文件结尾进行读操作时，文件结束标志才会</a:t>
            </a:r>
            <a:r>
              <a:rPr lang="zh-CN" altLang="en-US" dirty="0" smtClean="0">
                <a:solidFill>
                  <a:srgbClr val="C00000"/>
                </a:solidFill>
              </a:rPr>
              <a:t>置位</a:t>
            </a:r>
            <a:endParaRPr lang="en-US" altLang="zh-CN" dirty="0" smtClean="0">
              <a:solidFill>
                <a:srgbClr val="C00000"/>
              </a:solidFill>
            </a:endParaRPr>
          </a:p>
          <a:p>
            <a:pPr lvl="1"/>
            <a:r>
              <a:rPr lang="zh-CN" altLang="en-US" dirty="0" smtClean="0"/>
              <a:t>读取文件最后一个字节，并不会使文件结束标志</a:t>
            </a:r>
            <a:r>
              <a:rPr lang="zh-CN" altLang="en-US" dirty="0" smtClean="0">
                <a:solidFill>
                  <a:srgbClr val="C00000"/>
                </a:solidFill>
              </a:rPr>
              <a:t>置位</a:t>
            </a:r>
            <a:endParaRPr lang="en-US" altLang="zh-CN" dirty="0" smtClean="0">
              <a:solidFill>
                <a:srgbClr val="C0000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err="1" smtClean="0">
                <a:latin typeface="Courier New" pitchFamily="49" charset="0"/>
                <a:cs typeface="Courier New" pitchFamily="49" charset="0"/>
              </a:rPr>
              <a:t>feof</a:t>
            </a:r>
            <a:r>
              <a:rPr lang="zh-CN" altLang="en-US" dirty="0" smtClean="0"/>
              <a:t>函数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7D1F0D-792F-4544-B31F-D89B95DFCC02}" type="slidenum">
              <a:rPr lang="en-US" altLang="zh-CN" smtClean="0"/>
              <a:pPr>
                <a:defRPr/>
              </a:pPr>
              <a:t>18</a:t>
            </a:fld>
            <a:endParaRPr lang="en-US" altLang="zh-CN" dirty="0"/>
          </a:p>
        </p:txBody>
      </p:sp>
      <p:sp>
        <p:nvSpPr>
          <p:cNvPr id="5" name="文本框 4"/>
          <p:cNvSpPr txBox="1"/>
          <p:nvPr/>
        </p:nvSpPr>
        <p:spPr>
          <a:xfrm>
            <a:off x="1187624" y="6237312"/>
            <a:ext cx="6336704" cy="369332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注意：</a:t>
            </a:r>
            <a:r>
              <a:rPr lang="zh-CN" altLang="en-US" dirty="0" smtClean="0"/>
              <a:t>用库函数</a:t>
            </a:r>
            <a:r>
              <a:rPr lang="en-US" altLang="zh-CN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feof</a:t>
            </a:r>
            <a:r>
              <a:rPr lang="en-US" altLang="zh-CN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  <a:r>
              <a:rPr lang="zh-CN" alt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可</a:t>
            </a:r>
            <a:r>
              <a:rPr lang="zh-CN" altLang="en-US" dirty="0" smtClean="0"/>
              <a:t>以测文本文件和二进制文件的结束</a:t>
            </a:r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5950153" y="1268760"/>
            <a:ext cx="2736647" cy="369332"/>
          </a:xfrm>
          <a:prstGeom prst="rect">
            <a:avLst/>
          </a:prstGeom>
          <a:noFill/>
          <a:ln>
            <a:solidFill>
              <a:srgbClr val="FFCC00"/>
            </a:solidFill>
          </a:ln>
        </p:spPr>
        <p:txBody>
          <a:bodyPr wrap="none" rtlCol="0">
            <a:spAutoFit/>
          </a:bodyPr>
          <a:lstStyle/>
          <a:p>
            <a:r>
              <a:rPr lang="zh-CN" altLang="en-US" dirty="0" smtClean="0"/>
              <a:t>注意与</a:t>
            </a:r>
            <a:r>
              <a:rPr lang="en-US" altLang="zh-CN" dirty="0" smtClean="0">
                <a:solidFill>
                  <a:srgbClr val="FF0000"/>
                </a:solidFill>
              </a:rPr>
              <a:t>EOF</a:t>
            </a:r>
            <a:r>
              <a:rPr lang="zh-CN" altLang="en-US" dirty="0" smtClean="0"/>
              <a:t>用法上的区别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62057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文件的读写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3844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8913"/>
            <a:ext cx="5122863" cy="719137"/>
          </a:xfrm>
        </p:spPr>
        <p:txBody>
          <a:bodyPr/>
          <a:lstStyle/>
          <a:p>
            <a:pPr eaLnBrk="1" hangingPunct="1"/>
            <a:r>
              <a:rPr lang="zh-CN" altLang="en-US" dirty="0" smtClean="0"/>
              <a:t>提纲</a:t>
            </a:r>
            <a:endParaRPr lang="zh-CN" altLang="zh-CN" dirty="0" smtClean="0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zh-CN" altLang="en-US" dirty="0" smtClean="0"/>
              <a:t>文件与流</a:t>
            </a:r>
            <a:endParaRPr lang="en-US" altLang="zh-CN" dirty="0" smtClean="0"/>
          </a:p>
          <a:p>
            <a:pPr eaLnBrk="1" hangingPunct="1"/>
            <a:r>
              <a:rPr lang="zh-CN" altLang="en-US" dirty="0"/>
              <a:t>文</a:t>
            </a:r>
            <a:r>
              <a:rPr lang="zh-CN" altLang="en-US" dirty="0" smtClean="0"/>
              <a:t>件类型指针</a:t>
            </a:r>
            <a:endParaRPr lang="en-US" altLang="zh-CN" dirty="0" smtClean="0"/>
          </a:p>
          <a:p>
            <a:pPr eaLnBrk="1" hangingPunct="1"/>
            <a:r>
              <a:rPr lang="zh-CN" altLang="en-US" dirty="0"/>
              <a:t>文</a:t>
            </a:r>
            <a:r>
              <a:rPr lang="zh-CN" altLang="en-US" dirty="0" smtClean="0"/>
              <a:t>件的打开与关闭</a:t>
            </a:r>
            <a:endParaRPr lang="en-US" altLang="zh-CN" dirty="0" smtClean="0"/>
          </a:p>
          <a:p>
            <a:pPr eaLnBrk="1" hangingPunct="1"/>
            <a:r>
              <a:rPr lang="zh-CN" altLang="en-US" dirty="0"/>
              <a:t>文</a:t>
            </a:r>
            <a:r>
              <a:rPr lang="zh-CN" altLang="en-US" dirty="0" smtClean="0"/>
              <a:t>件的读写</a:t>
            </a:r>
            <a:endParaRPr lang="en-US" altLang="zh-CN" dirty="0" smtClean="0"/>
          </a:p>
          <a:p>
            <a:pPr eaLnBrk="1" hangingPunct="1"/>
            <a:r>
              <a:rPr lang="zh-CN" altLang="en-US" dirty="0"/>
              <a:t>文</a:t>
            </a:r>
            <a:r>
              <a:rPr lang="zh-CN" altLang="en-US" dirty="0" smtClean="0"/>
              <a:t>件的定位与错误检测</a:t>
            </a:r>
            <a:endParaRPr lang="en-US" altLang="zh-CN" dirty="0" smtClean="0"/>
          </a:p>
        </p:txBody>
      </p:sp>
      <p:sp>
        <p:nvSpPr>
          <p:cNvPr id="6148" name="Slide Number Placeholder 1"/>
          <p:cNvSpPr>
            <a:spLocks noGrp="1"/>
          </p:cNvSpPr>
          <p:nvPr>
            <p:ph type="sldNum" sz="quarter" idx="10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fld id="{30926EAD-6EEC-41C7-BB8B-B93F1480CE84}" type="slidenum">
              <a:rPr lang="en-US" altLang="zh-CN" smtClean="0"/>
              <a:pPr eaLnBrk="1" hangingPunct="1"/>
              <a:t>2</a:t>
            </a:fld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格式化读写函数</a:t>
            </a:r>
            <a:endParaRPr lang="en-US" altLang="zh-CN" dirty="0" smtClean="0"/>
          </a:p>
          <a:p>
            <a:pPr lvl="1"/>
            <a:r>
              <a:rPr lang="en-US" altLang="zh-CN" b="1" dirty="0" err="1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fscanf</a:t>
            </a:r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zh-CN" b="1" dirty="0" err="1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fprintf</a:t>
            </a:r>
            <a:r>
              <a:rPr lang="zh-CN" altLang="en-US" dirty="0" smtClean="0">
                <a:latin typeface="Courier New" pitchFamily="49" charset="0"/>
                <a:cs typeface="Courier New" pitchFamily="49" charset="0"/>
              </a:rPr>
              <a:t>：用于</a:t>
            </a:r>
            <a:r>
              <a:rPr lang="zh-CN" altLang="en-US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格式化的文本文件</a:t>
            </a:r>
            <a:r>
              <a:rPr lang="zh-CN" altLang="en-US" dirty="0" smtClean="0">
                <a:latin typeface="Courier New" pitchFamily="49" charset="0"/>
                <a:cs typeface="Courier New" pitchFamily="49" charset="0"/>
              </a:rPr>
              <a:t>读写</a:t>
            </a:r>
            <a:endParaRPr lang="en-US" altLang="zh-CN" dirty="0" smtClean="0">
              <a:latin typeface="Courier New" pitchFamily="49" charset="0"/>
              <a:cs typeface="Courier New" pitchFamily="49" charset="0"/>
            </a:endParaRPr>
          </a:p>
          <a:p>
            <a:pPr lvl="2">
              <a:lnSpc>
                <a:spcPct val="100000"/>
              </a:lnSpc>
              <a:spcBef>
                <a:spcPts val="0"/>
              </a:spcBef>
            </a:pPr>
            <a:endParaRPr lang="en-US" altLang="zh-CN" dirty="0" smtClean="0"/>
          </a:p>
          <a:p>
            <a:r>
              <a:rPr lang="zh-CN" altLang="en-US" dirty="0"/>
              <a:t>数据</a:t>
            </a:r>
            <a:r>
              <a:rPr lang="zh-CN" altLang="en-US" dirty="0" smtClean="0"/>
              <a:t>块读写函数</a:t>
            </a:r>
            <a:endParaRPr lang="en-US" altLang="zh-CN" dirty="0" smtClean="0"/>
          </a:p>
          <a:p>
            <a:pPr lvl="1"/>
            <a:r>
              <a:rPr lang="en-US" altLang="zh-CN" b="1" dirty="0" err="1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fread</a:t>
            </a:r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zh-CN" b="1" dirty="0" err="1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fwrite</a:t>
            </a:r>
            <a:r>
              <a:rPr lang="zh-CN" altLang="en-US" dirty="0" smtClean="0">
                <a:latin typeface="Courier New" pitchFamily="49" charset="0"/>
                <a:cs typeface="Courier New" pitchFamily="49" charset="0"/>
              </a:rPr>
              <a:t>：用于</a:t>
            </a:r>
            <a:r>
              <a:rPr lang="zh-CN" altLang="en-US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二进制文件</a:t>
            </a:r>
            <a:r>
              <a:rPr lang="zh-CN" altLang="en-US" dirty="0" smtClean="0">
                <a:latin typeface="Courier New" pitchFamily="49" charset="0"/>
                <a:cs typeface="Courier New" pitchFamily="49" charset="0"/>
              </a:rPr>
              <a:t>读写</a:t>
            </a:r>
            <a:endParaRPr lang="en-US" altLang="zh-CN" dirty="0" smtClean="0">
              <a:latin typeface="Courier New" pitchFamily="49" charset="0"/>
              <a:cs typeface="Courier New" pitchFamily="49" charset="0"/>
            </a:endParaRPr>
          </a:p>
          <a:p>
            <a:pPr lvl="2">
              <a:lnSpc>
                <a:spcPct val="100000"/>
              </a:lnSpc>
              <a:spcBef>
                <a:spcPts val="0"/>
              </a:spcBef>
            </a:pPr>
            <a:endParaRPr lang="en-US" altLang="zh-CN" dirty="0" smtClean="0"/>
          </a:p>
          <a:p>
            <a:r>
              <a:rPr lang="zh-CN" altLang="en-US" dirty="0"/>
              <a:t>字</a:t>
            </a:r>
            <a:r>
              <a:rPr lang="zh-CN" altLang="en-US" dirty="0" smtClean="0"/>
              <a:t>符读写函数</a:t>
            </a:r>
            <a:endParaRPr lang="en-US" altLang="zh-CN" dirty="0" smtClean="0"/>
          </a:p>
          <a:p>
            <a:pPr lvl="1"/>
            <a:r>
              <a:rPr lang="en-US" altLang="zh-CN" b="1" dirty="0" err="1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fgetc</a:t>
            </a:r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zh-CN" b="1" dirty="0" err="1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fputc</a:t>
            </a:r>
            <a:r>
              <a:rPr lang="zh-CN" altLang="en-US" dirty="0">
                <a:latin typeface="Courier New" pitchFamily="49" charset="0"/>
                <a:cs typeface="Courier New" pitchFamily="49" charset="0"/>
              </a:rPr>
              <a:t>：</a:t>
            </a:r>
            <a:r>
              <a:rPr lang="zh-CN" altLang="en-US" dirty="0" smtClean="0">
                <a:latin typeface="Courier New" pitchFamily="49" charset="0"/>
                <a:cs typeface="Courier New" pitchFamily="49" charset="0"/>
              </a:rPr>
              <a:t>用于</a:t>
            </a:r>
            <a:r>
              <a:rPr lang="zh-CN" altLang="en-US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文本文件</a:t>
            </a:r>
            <a:r>
              <a:rPr lang="zh-CN" altLang="en-US" dirty="0" smtClean="0">
                <a:latin typeface="Courier New" pitchFamily="49" charset="0"/>
                <a:cs typeface="Courier New" pitchFamily="49" charset="0"/>
              </a:rPr>
              <a:t>和</a:t>
            </a:r>
            <a:r>
              <a:rPr lang="zh-CN" altLang="en-US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二进制文件</a:t>
            </a:r>
            <a:r>
              <a:rPr lang="zh-CN" altLang="en-US" dirty="0" smtClean="0">
                <a:latin typeface="Courier New" pitchFamily="49" charset="0"/>
                <a:cs typeface="Courier New" pitchFamily="49" charset="0"/>
              </a:rPr>
              <a:t>读写</a:t>
            </a:r>
            <a:endParaRPr lang="en-US" altLang="zh-CN" dirty="0">
              <a:latin typeface="Courier New" pitchFamily="49" charset="0"/>
              <a:cs typeface="Courier New" pitchFamily="49" charset="0"/>
            </a:endParaRPr>
          </a:p>
          <a:p>
            <a:pPr lvl="2">
              <a:lnSpc>
                <a:spcPct val="100000"/>
              </a:lnSpc>
              <a:spcBef>
                <a:spcPts val="0"/>
              </a:spcBef>
            </a:pPr>
            <a:endParaRPr lang="en-US" altLang="zh-CN" b="1" dirty="0" smtClean="0">
              <a:solidFill>
                <a:srgbClr val="0000FF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zh-CN" altLang="en-US" dirty="0" smtClean="0"/>
              <a:t>字符串读写函数</a:t>
            </a:r>
            <a:endParaRPr lang="en-US" altLang="zh-CN" dirty="0" smtClean="0"/>
          </a:p>
          <a:p>
            <a:pPr lvl="1"/>
            <a:r>
              <a:rPr lang="en-US" altLang="zh-CN" b="1" dirty="0" err="1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fgets</a:t>
            </a:r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zh-CN" b="1" dirty="0" err="1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fputs</a:t>
            </a:r>
            <a:r>
              <a:rPr lang="zh-CN" altLang="en-US" dirty="0">
                <a:latin typeface="Courier New" pitchFamily="49" charset="0"/>
                <a:cs typeface="Courier New" pitchFamily="49" charset="0"/>
              </a:rPr>
              <a:t>：</a:t>
            </a:r>
            <a:r>
              <a:rPr lang="zh-CN" altLang="en-US" dirty="0" smtClean="0">
                <a:latin typeface="Courier New" pitchFamily="49" charset="0"/>
                <a:cs typeface="Courier New" pitchFamily="49" charset="0"/>
              </a:rPr>
              <a:t>用于</a:t>
            </a:r>
            <a:r>
              <a:rPr lang="zh-CN" altLang="en-US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文本文件</a:t>
            </a:r>
            <a:r>
              <a:rPr lang="zh-CN" altLang="en-US" dirty="0" smtClean="0">
                <a:latin typeface="Courier New" pitchFamily="49" charset="0"/>
                <a:cs typeface="Courier New" pitchFamily="49" charset="0"/>
              </a:rPr>
              <a:t>读写</a:t>
            </a:r>
            <a:endParaRPr lang="zh-CN" alt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文件读写函数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7D1F0D-792F-4544-B31F-D89B95DFCC02}" type="slidenum">
              <a:rPr lang="en-US" altLang="zh-CN" smtClean="0"/>
              <a:pPr>
                <a:defRPr/>
              </a:pPr>
              <a:t>20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939833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函数原型</a:t>
            </a:r>
            <a:endParaRPr lang="en-US" altLang="zh-CN" dirty="0" smtClean="0"/>
          </a:p>
          <a:p>
            <a:pPr lvl="1"/>
            <a:r>
              <a:rPr lang="en-US" altLang="zh-CN" b="1" dirty="0" err="1">
                <a:solidFill>
                  <a:srgbClr val="0000FF"/>
                </a:solidFill>
                <a:latin typeface="Courier New" panose="02070309020205020404" pitchFamily="49" charset="0"/>
              </a:rPr>
              <a:t>int</a:t>
            </a:r>
            <a:r>
              <a:rPr lang="en-US" altLang="zh-CN" b="1" dirty="0">
                <a:solidFill>
                  <a:srgbClr val="0000FF"/>
                </a:solidFill>
                <a:latin typeface="Courier New" panose="02070309020205020404" pitchFamily="49" charset="0"/>
              </a:rPr>
              <a:t> </a:t>
            </a:r>
            <a:r>
              <a:rPr lang="en-US" altLang="zh-CN" b="1" dirty="0" err="1">
                <a:solidFill>
                  <a:srgbClr val="000000"/>
                </a:solidFill>
                <a:latin typeface="Courier New" panose="02070309020205020404" pitchFamily="49" charset="0"/>
              </a:rPr>
              <a:t>fscanf</a:t>
            </a:r>
            <a:r>
              <a:rPr lang="en-US" altLang="zh-CN" b="1" dirty="0">
                <a:solidFill>
                  <a:srgbClr val="000000"/>
                </a:solidFill>
                <a:latin typeface="Courier New" panose="02070309020205020404" pitchFamily="49" charset="0"/>
              </a:rPr>
              <a:t> (</a:t>
            </a:r>
            <a:r>
              <a:rPr lang="en-US" altLang="zh-CN" b="1" dirty="0">
                <a:solidFill>
                  <a:srgbClr val="0000FF"/>
                </a:solidFill>
                <a:latin typeface="Courier New" panose="02070309020205020404" pitchFamily="49" charset="0"/>
              </a:rPr>
              <a:t>FILE </a:t>
            </a:r>
            <a:r>
              <a:rPr lang="en-US" altLang="zh-CN" b="1" dirty="0">
                <a:solidFill>
                  <a:srgbClr val="000000"/>
                </a:solidFill>
                <a:latin typeface="Courier New" panose="02070309020205020404" pitchFamily="49" charset="0"/>
              </a:rPr>
              <a:t>*stream, </a:t>
            </a:r>
            <a:r>
              <a:rPr lang="en-US" altLang="zh-CN" b="1" dirty="0">
                <a:solidFill>
                  <a:srgbClr val="0000FF"/>
                </a:solidFill>
                <a:latin typeface="Courier New" panose="02070309020205020404" pitchFamily="49" charset="0"/>
              </a:rPr>
              <a:t>char </a:t>
            </a:r>
            <a:r>
              <a:rPr lang="en-US" altLang="zh-CN" b="1" dirty="0">
                <a:solidFill>
                  <a:srgbClr val="000000"/>
                </a:solidFill>
                <a:latin typeface="Courier New" panose="02070309020205020404" pitchFamily="49" charset="0"/>
              </a:rPr>
              <a:t>*format, ...);</a:t>
            </a:r>
          </a:p>
          <a:p>
            <a:pPr lvl="1"/>
            <a:r>
              <a:rPr lang="en-US" altLang="zh-CN" b="1" dirty="0" err="1">
                <a:solidFill>
                  <a:srgbClr val="0000FF"/>
                </a:solidFill>
                <a:latin typeface="Courier New" panose="02070309020205020404" pitchFamily="49" charset="0"/>
              </a:rPr>
              <a:t>int</a:t>
            </a:r>
            <a:r>
              <a:rPr lang="en-US" altLang="zh-CN" b="1" dirty="0">
                <a:solidFill>
                  <a:srgbClr val="0000FF"/>
                </a:solidFill>
                <a:latin typeface="Courier New" panose="02070309020205020404" pitchFamily="49" charset="0"/>
              </a:rPr>
              <a:t> </a:t>
            </a:r>
            <a:r>
              <a:rPr lang="en-US" altLang="zh-CN" b="1" dirty="0" err="1">
                <a:solidFill>
                  <a:srgbClr val="000000"/>
                </a:solidFill>
                <a:latin typeface="Courier New" panose="02070309020205020404" pitchFamily="49" charset="0"/>
              </a:rPr>
              <a:t>fprintf</a:t>
            </a:r>
            <a:r>
              <a:rPr lang="en-US" altLang="zh-CN" b="1" dirty="0">
                <a:solidFill>
                  <a:srgbClr val="000000"/>
                </a:solidFill>
                <a:latin typeface="Courier New" panose="02070309020205020404" pitchFamily="49" charset="0"/>
              </a:rPr>
              <a:t>(</a:t>
            </a:r>
            <a:r>
              <a:rPr lang="en-US" altLang="zh-CN" b="1" dirty="0">
                <a:solidFill>
                  <a:srgbClr val="0000FF"/>
                </a:solidFill>
                <a:latin typeface="Courier New" panose="02070309020205020404" pitchFamily="49" charset="0"/>
              </a:rPr>
              <a:t>FILE </a:t>
            </a:r>
            <a:r>
              <a:rPr lang="en-US" altLang="zh-CN" b="1" dirty="0">
                <a:solidFill>
                  <a:srgbClr val="000000"/>
                </a:solidFill>
                <a:latin typeface="Courier New" panose="02070309020205020404" pitchFamily="49" charset="0"/>
              </a:rPr>
              <a:t>*stream, </a:t>
            </a:r>
            <a:r>
              <a:rPr lang="en-US" altLang="zh-CN" b="1" dirty="0">
                <a:solidFill>
                  <a:srgbClr val="0000FF"/>
                </a:solidFill>
                <a:latin typeface="Courier New" panose="02070309020205020404" pitchFamily="49" charset="0"/>
              </a:rPr>
              <a:t>char </a:t>
            </a:r>
            <a:r>
              <a:rPr lang="en-US" altLang="zh-CN" b="1" dirty="0">
                <a:solidFill>
                  <a:srgbClr val="000000"/>
                </a:solidFill>
                <a:latin typeface="Courier New" panose="02070309020205020404" pitchFamily="49" charset="0"/>
              </a:rPr>
              <a:t>*format, ...);</a:t>
            </a:r>
          </a:p>
          <a:p>
            <a:r>
              <a:rPr lang="zh-CN" altLang="en-US" dirty="0" smtClean="0"/>
              <a:t>参数</a:t>
            </a:r>
            <a:endParaRPr lang="en-US" altLang="zh-CN" dirty="0" smtClean="0"/>
          </a:p>
          <a:p>
            <a:pPr lvl="1"/>
            <a:r>
              <a:rPr lang="en-US" altLang="zh-CN" b="1" dirty="0">
                <a:solidFill>
                  <a:srgbClr val="0000FF"/>
                </a:solidFill>
                <a:latin typeface="Courier New" panose="02070309020205020404" pitchFamily="49" charset="0"/>
              </a:rPr>
              <a:t>FILE </a:t>
            </a:r>
            <a:r>
              <a:rPr lang="en-US" altLang="zh-CN" b="1" dirty="0">
                <a:solidFill>
                  <a:srgbClr val="000000"/>
                </a:solidFill>
                <a:latin typeface="Courier New" panose="02070309020205020404" pitchFamily="49" charset="0"/>
              </a:rPr>
              <a:t>*stream </a:t>
            </a:r>
            <a:r>
              <a:rPr lang="en-US" altLang="zh-CN" dirty="0" smtClean="0"/>
              <a:t>	</a:t>
            </a:r>
            <a:r>
              <a:rPr lang="zh-CN" altLang="en-US" dirty="0" smtClean="0">
                <a:solidFill>
                  <a:srgbClr val="FF0000"/>
                </a:solidFill>
              </a:rPr>
              <a:t>文件指针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lvl="1"/>
            <a:r>
              <a:rPr lang="en-US" altLang="zh-CN" b="1" dirty="0">
                <a:solidFill>
                  <a:srgbClr val="0000FF"/>
                </a:solidFill>
                <a:latin typeface="Courier New" panose="02070309020205020404" pitchFamily="49" charset="0"/>
              </a:rPr>
              <a:t>char </a:t>
            </a:r>
            <a:r>
              <a:rPr lang="en-US" altLang="zh-CN" b="1" dirty="0">
                <a:solidFill>
                  <a:srgbClr val="000000"/>
                </a:solidFill>
                <a:latin typeface="Courier New" panose="02070309020205020404" pitchFamily="49" charset="0"/>
              </a:rPr>
              <a:t>*</a:t>
            </a:r>
            <a:r>
              <a:rPr lang="en-US" altLang="zh-CN" b="1" dirty="0" smtClean="0">
                <a:solidFill>
                  <a:srgbClr val="000000"/>
                </a:solidFill>
                <a:latin typeface="Courier New" panose="02070309020205020404" pitchFamily="49" charset="0"/>
              </a:rPr>
              <a:t>format</a:t>
            </a:r>
            <a:r>
              <a:rPr lang="en-US" altLang="zh-CN" dirty="0" smtClean="0"/>
              <a:t>	</a:t>
            </a:r>
            <a:r>
              <a:rPr lang="zh-CN" altLang="en-US" dirty="0" smtClean="0">
                <a:solidFill>
                  <a:srgbClr val="FF0000"/>
                </a:solidFill>
              </a:rPr>
              <a:t>格式字符串</a:t>
            </a:r>
            <a:endParaRPr lang="en-US" altLang="zh-CN" dirty="0">
              <a:solidFill>
                <a:srgbClr val="FF0000"/>
              </a:solidFill>
            </a:endParaRPr>
          </a:p>
          <a:p>
            <a:r>
              <a:rPr lang="zh-CN" altLang="en-US" dirty="0" smtClean="0"/>
              <a:t>返回值</a:t>
            </a:r>
            <a:endParaRPr lang="en-US" altLang="zh-CN" dirty="0" smtClean="0"/>
          </a:p>
          <a:p>
            <a:pPr lvl="1"/>
            <a:r>
              <a:rPr lang="en-US" altLang="zh-CN" b="1" dirty="0" err="1" smtClean="0">
                <a:latin typeface="Courier New" pitchFamily="49" charset="0"/>
                <a:cs typeface="Courier New" pitchFamily="49" charset="0"/>
              </a:rPr>
              <a:t>fscanf</a:t>
            </a:r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 </a:t>
            </a:r>
            <a:r>
              <a:rPr lang="zh-CN" altLang="en-US" dirty="0" smtClean="0"/>
              <a:t>：若成功，返回输入数据项个数；若失败，返回</a:t>
            </a:r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EOF</a:t>
            </a:r>
          </a:p>
          <a:p>
            <a:pPr lvl="1"/>
            <a:r>
              <a:rPr lang="en-US" altLang="zh-CN" b="1" dirty="0" err="1" smtClean="0">
                <a:latin typeface="Courier New" pitchFamily="49" charset="0"/>
                <a:cs typeface="Courier New" pitchFamily="49" charset="0"/>
              </a:rPr>
              <a:t>fprintf</a:t>
            </a:r>
            <a:r>
              <a:rPr lang="zh-CN" altLang="en-US" dirty="0" smtClean="0"/>
              <a:t>：若成功，返回输出字节数；若失败，返回</a:t>
            </a:r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EOF</a:t>
            </a:r>
            <a:endParaRPr lang="en-US" altLang="zh-CN" b="1" dirty="0">
              <a:solidFill>
                <a:srgbClr val="0000FF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zh-CN" altLang="en-US" dirty="0" smtClean="0"/>
              <a:t>说明</a:t>
            </a:r>
            <a:endParaRPr lang="en-US" altLang="zh-CN" dirty="0" smtClean="0"/>
          </a:p>
          <a:p>
            <a:pPr lvl="1"/>
            <a:r>
              <a:rPr lang="zh-CN" altLang="en-US" dirty="0"/>
              <a:t>读写对象是</a:t>
            </a:r>
            <a:r>
              <a:rPr lang="zh-CN" altLang="en-US" dirty="0" smtClean="0">
                <a:solidFill>
                  <a:srgbClr val="0000FF"/>
                </a:solidFill>
              </a:rPr>
              <a:t>文件</a:t>
            </a:r>
            <a:r>
              <a:rPr lang="zh-CN" altLang="en-US" dirty="0" smtClean="0"/>
              <a:t>，用法与</a:t>
            </a:r>
            <a:r>
              <a:rPr lang="zh-CN" altLang="en-US" dirty="0" smtClean="0">
                <a:solidFill>
                  <a:srgbClr val="FF0000"/>
                </a:solidFill>
              </a:rPr>
              <a:t>格式化输入输出函数</a:t>
            </a:r>
            <a:r>
              <a:rPr lang="zh-CN" altLang="en-US" dirty="0" smtClean="0"/>
              <a:t>类似</a:t>
            </a:r>
            <a:endParaRPr lang="zh-CN" alt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格式化读写函数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7D1F0D-792F-4544-B31F-D89B95DFCC02}" type="slidenum">
              <a:rPr lang="en-US" altLang="zh-CN" smtClean="0"/>
              <a:pPr>
                <a:defRPr/>
              </a:pPr>
              <a:t>21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909555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544616"/>
          </a:xfrm>
        </p:spPr>
        <p:txBody>
          <a:bodyPr/>
          <a:lstStyle/>
          <a:p>
            <a:r>
              <a:rPr lang="zh-CN" altLang="en-US" dirty="0" smtClean="0"/>
              <a:t>例</a:t>
            </a:r>
            <a:r>
              <a:rPr lang="en-US" altLang="zh-CN" dirty="0" smtClean="0"/>
              <a:t>2</a:t>
            </a:r>
          </a:p>
          <a:p>
            <a:pPr lvl="1"/>
            <a:r>
              <a:rPr lang="zh-CN" altLang="en-US" dirty="0"/>
              <a:t>计</a:t>
            </a:r>
            <a:r>
              <a:rPr lang="zh-CN" altLang="en-US" dirty="0" smtClean="0"/>
              <a:t>算三个学生的总分，并以</a:t>
            </a:r>
            <a:r>
              <a:rPr lang="zh-CN" altLang="en-US" dirty="0" smtClean="0">
                <a:solidFill>
                  <a:srgbClr val="FF0000"/>
                </a:solidFill>
              </a:rPr>
              <a:t>格式化方式</a:t>
            </a:r>
            <a:r>
              <a:rPr lang="zh-CN" altLang="en-US" dirty="0" smtClean="0"/>
              <a:t>写入文本文件中。</a:t>
            </a:r>
            <a:endParaRPr lang="zh-CN" alt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格式化读写举例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7D1F0D-792F-4544-B31F-D89B95DFCC02}" type="slidenum">
              <a:rPr lang="en-US" altLang="zh-CN" smtClean="0"/>
              <a:pPr>
                <a:defRPr/>
              </a:pPr>
              <a:t>22</a:t>
            </a:fld>
            <a:endParaRPr lang="en-US" altLang="zh-CN" dirty="0"/>
          </a:p>
        </p:txBody>
      </p:sp>
      <p:sp>
        <p:nvSpPr>
          <p:cNvPr id="5" name="Content Placeholder 1"/>
          <p:cNvSpPr txBox="1">
            <a:spLocks/>
          </p:cNvSpPr>
          <p:nvPr/>
        </p:nvSpPr>
        <p:spPr bwMode="auto">
          <a:xfrm>
            <a:off x="457200" y="1988840"/>
            <a:ext cx="8229600" cy="4608512"/>
          </a:xfrm>
          <a:prstGeom prst="rect">
            <a:avLst/>
          </a:prstGeom>
          <a:noFill/>
          <a:ln w="19050">
            <a:solidFill>
              <a:schemeClr val="accent6">
                <a:lumMod val="75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</a:pPr>
            <a:r>
              <a:rPr lang="en-US" altLang="zh-CN" sz="1400" b="1" i="1" dirty="0">
                <a:solidFill>
                  <a:srgbClr val="0B810D"/>
                </a:solidFill>
                <a:latin typeface="Courier New" pitchFamily="49" charset="0"/>
                <a:cs typeface="Courier New" pitchFamily="49" charset="0"/>
              </a:rPr>
              <a:t>// Example 2: </a:t>
            </a:r>
            <a:r>
              <a:rPr lang="en-US" altLang="zh-CN" sz="1400" b="1" i="1" dirty="0" smtClean="0">
                <a:solidFill>
                  <a:srgbClr val="0B810D"/>
                </a:solidFill>
                <a:latin typeface="Courier New" pitchFamily="49" charset="0"/>
                <a:cs typeface="Courier New" pitchFamily="49" charset="0"/>
              </a:rPr>
              <a:t>Write/read formatted data to/from file.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</a:pPr>
            <a:endParaRPr lang="en-US" altLang="zh-CN" sz="1400" b="1" i="1" dirty="0" smtClean="0">
              <a:solidFill>
                <a:srgbClr val="0B810D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 smtClean="0">
                <a:solidFill>
                  <a:srgbClr val="A020F0"/>
                </a:solidFill>
                <a:latin typeface="Courier New" pitchFamily="49" charset="0"/>
                <a:cs typeface="Courier New" pitchFamily="49" charset="0"/>
              </a:rPr>
              <a:t>#</a:t>
            </a:r>
            <a:r>
              <a:rPr lang="en-US" altLang="zh-CN" sz="1400" b="1" dirty="0">
                <a:solidFill>
                  <a:srgbClr val="A020F0"/>
                </a:solidFill>
                <a:latin typeface="Courier New" pitchFamily="49" charset="0"/>
                <a:cs typeface="Courier New" pitchFamily="49" charset="0"/>
              </a:rPr>
              <a:t>include &lt;</a:t>
            </a:r>
            <a:r>
              <a:rPr lang="en-US" altLang="zh-CN" sz="1400" b="1" dirty="0" err="1">
                <a:solidFill>
                  <a:srgbClr val="A020F0"/>
                </a:solidFill>
                <a:latin typeface="Courier New" pitchFamily="49" charset="0"/>
                <a:cs typeface="Courier New" pitchFamily="49" charset="0"/>
              </a:rPr>
              <a:t>stdio.h</a:t>
            </a:r>
            <a:r>
              <a:rPr lang="en-US" altLang="zh-CN" sz="1400" b="1" dirty="0" smtClean="0">
                <a:solidFill>
                  <a:srgbClr val="A020F0"/>
                </a:solidFill>
                <a:latin typeface="Courier New" pitchFamily="49" charset="0"/>
                <a:cs typeface="Courier New" pitchFamily="49" charset="0"/>
              </a:rPr>
              <a:t>&gt;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</a:pPr>
            <a:endParaRPr lang="en-US" altLang="zh-CN" sz="1400" b="1" dirty="0" smtClean="0">
              <a:solidFill>
                <a:srgbClr val="0000FF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 err="1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struct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student 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{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   char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name[</a:t>
            </a:r>
            <a:r>
              <a:rPr lang="en-US" altLang="zh-CN" sz="1400" b="1" dirty="0" smtClean="0">
                <a:solidFill>
                  <a:srgbClr val="FF0066"/>
                </a:solidFill>
                <a:latin typeface="Courier New" pitchFamily="49" charset="0"/>
                <a:cs typeface="Courier New" pitchFamily="49" charset="0"/>
              </a:rPr>
              <a:t>16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];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   float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english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, math, physics, total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;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};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</a:pP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 err="1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main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()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{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altLang="zh-CN" sz="1400" b="1" dirty="0" err="1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;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  FILE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*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fp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;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altLang="zh-CN" sz="1400" b="1" dirty="0" err="1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struct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student 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stu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altLang="zh-CN" sz="1400" b="1" dirty="0">
                <a:solidFill>
                  <a:srgbClr val="FF0066"/>
                </a:solidFill>
                <a:latin typeface="Courier New" pitchFamily="49" charset="0"/>
                <a:cs typeface="Courier New" pitchFamily="49" charset="0"/>
              </a:rPr>
              <a:t>3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] = {{</a:t>
            </a:r>
            <a:r>
              <a:rPr lang="en-US" altLang="zh-CN" sz="1400" b="1" dirty="0">
                <a:solidFill>
                  <a:srgbClr val="FF00FF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en-US" altLang="zh-CN" sz="1400" b="1" dirty="0" err="1">
                <a:solidFill>
                  <a:srgbClr val="FF00FF"/>
                </a:solidFill>
                <a:latin typeface="Courier New" pitchFamily="49" charset="0"/>
                <a:cs typeface="Courier New" pitchFamily="49" charset="0"/>
              </a:rPr>
              <a:t>Zhangsan</a:t>
            </a:r>
            <a:r>
              <a:rPr lang="en-US" altLang="zh-CN" sz="1400" b="1" dirty="0">
                <a:solidFill>
                  <a:srgbClr val="FF00FF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zh-CN" sz="1400" b="1" dirty="0">
                <a:solidFill>
                  <a:srgbClr val="FF0066"/>
                </a:solidFill>
                <a:latin typeface="Courier New" pitchFamily="49" charset="0"/>
                <a:cs typeface="Courier New" pitchFamily="49" charset="0"/>
              </a:rPr>
              <a:t>90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zh-CN" sz="1400" b="1" dirty="0">
                <a:solidFill>
                  <a:srgbClr val="FF0066"/>
                </a:solidFill>
                <a:latin typeface="Courier New" pitchFamily="49" charset="0"/>
                <a:cs typeface="Courier New" pitchFamily="49" charset="0"/>
              </a:rPr>
              <a:t>92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zh-CN" sz="1400" b="1" dirty="0">
                <a:solidFill>
                  <a:srgbClr val="FF0066"/>
                </a:solidFill>
                <a:latin typeface="Courier New" pitchFamily="49" charset="0"/>
                <a:cs typeface="Courier New" pitchFamily="49" charset="0"/>
              </a:rPr>
              <a:t>96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zh-CN" sz="1400" b="1" dirty="0">
                <a:solidFill>
                  <a:srgbClr val="FF0066"/>
                </a:solidFill>
                <a:latin typeface="Courier New" pitchFamily="49" charset="0"/>
                <a:cs typeface="Courier New" pitchFamily="49" charset="0"/>
              </a:rPr>
              <a:t>0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},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                         {</a:t>
            </a:r>
            <a:r>
              <a:rPr lang="en-US" altLang="zh-CN" sz="1400" b="1" dirty="0" smtClean="0">
                <a:solidFill>
                  <a:srgbClr val="FF00FF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en-US" altLang="zh-CN" sz="1400" b="1" dirty="0">
                <a:solidFill>
                  <a:srgbClr val="FF00FF"/>
                </a:solidFill>
                <a:latin typeface="Courier New" pitchFamily="49" charset="0"/>
                <a:cs typeface="Courier New" pitchFamily="49" charset="0"/>
              </a:rPr>
              <a:t>Liming"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, </a:t>
            </a:r>
            <a:r>
              <a:rPr lang="en-US" altLang="zh-CN" sz="1400" b="1" dirty="0">
                <a:solidFill>
                  <a:srgbClr val="FF0066"/>
                </a:solidFill>
                <a:latin typeface="Courier New" pitchFamily="49" charset="0"/>
                <a:cs typeface="Courier New" pitchFamily="49" charset="0"/>
              </a:rPr>
              <a:t>85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zh-CN" sz="1400" b="1" dirty="0">
                <a:solidFill>
                  <a:srgbClr val="FF0066"/>
                </a:solidFill>
                <a:latin typeface="Courier New" pitchFamily="49" charset="0"/>
                <a:cs typeface="Courier New" pitchFamily="49" charset="0"/>
              </a:rPr>
              <a:t>88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zh-CN" sz="1400" b="1" dirty="0">
                <a:solidFill>
                  <a:srgbClr val="FF0066"/>
                </a:solidFill>
                <a:latin typeface="Courier New" pitchFamily="49" charset="0"/>
                <a:cs typeface="Courier New" pitchFamily="49" charset="0"/>
              </a:rPr>
              <a:t>95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zh-CN" sz="1400" b="1" dirty="0">
                <a:solidFill>
                  <a:srgbClr val="FF0066"/>
                </a:solidFill>
                <a:latin typeface="Courier New" pitchFamily="49" charset="0"/>
                <a:cs typeface="Courier New" pitchFamily="49" charset="0"/>
              </a:rPr>
              <a:t>0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},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                         {</a:t>
            </a:r>
            <a:r>
              <a:rPr lang="en-US" altLang="zh-CN" sz="1400" b="1" dirty="0" smtClean="0">
                <a:solidFill>
                  <a:srgbClr val="FF00FF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en-US" altLang="zh-CN" sz="1400" b="1" dirty="0" err="1">
                <a:solidFill>
                  <a:srgbClr val="FF00FF"/>
                </a:solidFill>
                <a:latin typeface="Courier New" pitchFamily="49" charset="0"/>
                <a:cs typeface="Courier New" pitchFamily="49" charset="0"/>
              </a:rPr>
              <a:t>Gaofei</a:t>
            </a:r>
            <a:r>
              <a:rPr lang="en-US" altLang="zh-CN" sz="1400" b="1" dirty="0">
                <a:solidFill>
                  <a:srgbClr val="FF00FF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, </a:t>
            </a:r>
            <a:r>
              <a:rPr lang="en-US" altLang="zh-CN" sz="1400" b="1" dirty="0">
                <a:solidFill>
                  <a:srgbClr val="FF0066"/>
                </a:solidFill>
                <a:latin typeface="Courier New" pitchFamily="49" charset="0"/>
                <a:cs typeface="Courier New" pitchFamily="49" charset="0"/>
              </a:rPr>
              <a:t>95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zh-CN" sz="1400" b="1" dirty="0">
                <a:solidFill>
                  <a:srgbClr val="FF0066"/>
                </a:solidFill>
                <a:latin typeface="Courier New" pitchFamily="49" charset="0"/>
                <a:cs typeface="Courier New" pitchFamily="49" charset="0"/>
              </a:rPr>
              <a:t>86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zh-CN" sz="1400" b="1" dirty="0">
                <a:solidFill>
                  <a:srgbClr val="FF0066"/>
                </a:solidFill>
                <a:latin typeface="Courier New" pitchFamily="49" charset="0"/>
                <a:cs typeface="Courier New" pitchFamily="49" charset="0"/>
              </a:rPr>
              <a:t>92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zh-CN" sz="1400" b="1" dirty="0">
                <a:solidFill>
                  <a:srgbClr val="FF0066"/>
                </a:solidFill>
                <a:latin typeface="Courier New" pitchFamily="49" charset="0"/>
                <a:cs typeface="Courier New" pitchFamily="49" charset="0"/>
              </a:rPr>
              <a:t>0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                        };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</a:pPr>
            <a:endParaRPr lang="en-US" altLang="zh-CN" sz="1400" b="1" dirty="0" smtClean="0">
              <a:solidFill>
                <a:srgbClr val="000000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</a:pPr>
            <a:r>
              <a:rPr lang="en-US" altLang="zh-CN" sz="1400" b="1" i="1" dirty="0" smtClean="0">
                <a:solidFill>
                  <a:srgbClr val="0B810D"/>
                </a:solidFill>
                <a:latin typeface="Courier New" pitchFamily="49" charset="0"/>
                <a:cs typeface="Courier New" pitchFamily="49" charset="0"/>
              </a:rPr>
              <a:t>// To be continued ...</a:t>
            </a:r>
            <a:endParaRPr lang="zh-CN" altLang="en-US" sz="1400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9557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 bwMode="auto">
          <a:xfrm>
            <a:off x="457200" y="1124744"/>
            <a:ext cx="8229600" cy="5472608"/>
          </a:xfrm>
          <a:prstGeom prst="rect">
            <a:avLst/>
          </a:prstGeom>
          <a:noFill/>
          <a:ln w="19050">
            <a:solidFill>
              <a:schemeClr val="accent6">
                <a:lumMod val="75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ts val="0"/>
              </a:spcBef>
              <a:buFontTx/>
              <a:buNone/>
            </a:pPr>
            <a:r>
              <a:rPr lang="en-US" altLang="zh-CN" sz="1400" b="1" i="1" dirty="0" smtClean="0">
                <a:solidFill>
                  <a:srgbClr val="0B810D"/>
                </a:solidFill>
                <a:latin typeface="Courier New" pitchFamily="49" charset="0"/>
                <a:cs typeface="Courier New" pitchFamily="49" charset="0"/>
              </a:rPr>
              <a:t>// Example 2</a:t>
            </a:r>
            <a:r>
              <a:rPr lang="en-US" altLang="zh-CN" sz="1400" b="1" i="1" dirty="0">
                <a:solidFill>
                  <a:srgbClr val="0B810D"/>
                </a:solidFill>
                <a:latin typeface="Courier New" pitchFamily="49" charset="0"/>
                <a:cs typeface="Courier New" pitchFamily="49" charset="0"/>
              </a:rPr>
              <a:t>: Write/read formatted </a:t>
            </a:r>
            <a:r>
              <a:rPr lang="en-US" altLang="zh-CN" sz="1400" b="1" i="1" dirty="0" smtClean="0">
                <a:solidFill>
                  <a:srgbClr val="0B810D"/>
                </a:solidFill>
                <a:latin typeface="Courier New" pitchFamily="49" charset="0"/>
                <a:cs typeface="Courier New" pitchFamily="49" charset="0"/>
              </a:rPr>
              <a:t>data </a:t>
            </a:r>
            <a:r>
              <a:rPr lang="en-US" altLang="zh-CN" sz="1400" b="1" i="1" dirty="0">
                <a:solidFill>
                  <a:srgbClr val="0B810D"/>
                </a:solidFill>
                <a:latin typeface="Courier New" pitchFamily="49" charset="0"/>
                <a:cs typeface="Courier New" pitchFamily="49" charset="0"/>
              </a:rPr>
              <a:t>to/from file - </a:t>
            </a:r>
            <a:r>
              <a:rPr lang="en-US" altLang="zh-CN" sz="1400" b="1" i="1" dirty="0" smtClean="0">
                <a:solidFill>
                  <a:srgbClr val="0B810D"/>
                </a:solidFill>
                <a:latin typeface="Courier New" pitchFamily="49" charset="0"/>
                <a:cs typeface="Courier New" pitchFamily="49" charset="0"/>
              </a:rPr>
              <a:t>continued.</a:t>
            </a:r>
          </a:p>
          <a:p>
            <a:pPr marL="0" indent="0">
              <a:spcBef>
                <a:spcPts val="0"/>
              </a:spcBef>
              <a:buFontTx/>
              <a:buNone/>
            </a:pPr>
            <a:endParaRPr lang="en-US" altLang="zh-CN" sz="1400" b="1" dirty="0">
              <a:solidFill>
                <a:srgbClr val="000000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altLang="zh-CN" sz="1400" b="1" dirty="0" err="1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fp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= 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fopen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CN" sz="1400" b="1" dirty="0">
                <a:solidFill>
                  <a:srgbClr val="FF00FF"/>
                </a:solidFill>
                <a:latin typeface="Courier New" pitchFamily="49" charset="0"/>
                <a:cs typeface="Courier New" pitchFamily="49" charset="0"/>
              </a:rPr>
              <a:t>"student.dat"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zh-CN" sz="1400" b="1" dirty="0">
                <a:solidFill>
                  <a:srgbClr val="FF00FF"/>
                </a:solidFill>
                <a:latin typeface="Courier New" pitchFamily="49" charset="0"/>
                <a:cs typeface="Courier New" pitchFamily="49" charset="0"/>
              </a:rPr>
              <a:t>"w</a:t>
            </a:r>
            <a:r>
              <a:rPr lang="en-US" altLang="zh-CN" sz="1400" b="1" dirty="0" smtClean="0">
                <a:solidFill>
                  <a:srgbClr val="FF00FF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altLang="zh-CN" sz="1400" b="1" dirty="0">
                <a:solidFill>
                  <a:srgbClr val="A52A2A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A52A2A"/>
                </a:solidFill>
                <a:latin typeface="Courier New" pitchFamily="49" charset="0"/>
                <a:cs typeface="Courier New" pitchFamily="49" charset="0"/>
              </a:rPr>
              <a:t>   for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=</a:t>
            </a:r>
            <a:r>
              <a:rPr lang="en-US" altLang="zh-CN" sz="1400" b="1" dirty="0">
                <a:solidFill>
                  <a:srgbClr val="FF0066"/>
                </a:solidFill>
                <a:latin typeface="Courier New" pitchFamily="49" charset="0"/>
                <a:cs typeface="Courier New" pitchFamily="49" charset="0"/>
              </a:rPr>
              <a:t>0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; 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altLang="zh-CN" sz="1400" b="1" dirty="0">
                <a:solidFill>
                  <a:srgbClr val="FF0066"/>
                </a:solidFill>
                <a:latin typeface="Courier New" pitchFamily="49" charset="0"/>
                <a:cs typeface="Courier New" pitchFamily="49" charset="0"/>
              </a:rPr>
              <a:t>3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; 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++) 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{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    </a:t>
            </a:r>
            <a:r>
              <a:rPr lang="en-US" altLang="zh-CN" sz="1400" b="1" dirty="0" err="1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stu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altLang="zh-CN" sz="1400" b="1" dirty="0" err="1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].total = 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stu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].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english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+ 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stu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].math + 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stu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].physics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;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    </a:t>
            </a:r>
            <a:r>
              <a:rPr lang="en-US" altLang="zh-CN" sz="1400" b="1" dirty="0" err="1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fprintf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CN" sz="1400" b="1" dirty="0" err="1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fp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zh-CN" sz="1400" b="1" dirty="0">
                <a:solidFill>
                  <a:srgbClr val="FF00FF"/>
                </a:solidFill>
                <a:latin typeface="Courier New" pitchFamily="49" charset="0"/>
                <a:cs typeface="Courier New" pitchFamily="49" charset="0"/>
              </a:rPr>
              <a:t>"%s %f %f %f %f\n"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stu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].name, 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stu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].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english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,</a:t>
            </a: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        </a:t>
            </a:r>
            <a:r>
              <a:rPr lang="en-US" altLang="zh-CN" sz="1400" b="1" dirty="0" err="1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stu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altLang="zh-CN" sz="1400" b="1" dirty="0" err="1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].math, 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stu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].physics, 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stu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].total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    }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altLang="zh-CN" sz="1400" b="1" dirty="0" err="1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fclose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CN" sz="1400" b="1" dirty="0" err="1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fp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endParaRPr lang="en-US" altLang="zh-CN" sz="1400" b="1" dirty="0">
              <a:solidFill>
                <a:srgbClr val="000000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altLang="zh-CN" sz="1400" b="1" dirty="0" err="1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fp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= 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fopen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CN" sz="1400" b="1" dirty="0">
                <a:solidFill>
                  <a:srgbClr val="FF00FF"/>
                </a:solidFill>
                <a:latin typeface="Courier New" pitchFamily="49" charset="0"/>
                <a:cs typeface="Courier New" pitchFamily="49" charset="0"/>
              </a:rPr>
              <a:t>"student.dat"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zh-CN" sz="1400" b="1" dirty="0">
                <a:solidFill>
                  <a:srgbClr val="FF00FF"/>
                </a:solidFill>
                <a:latin typeface="Courier New" pitchFamily="49" charset="0"/>
                <a:cs typeface="Courier New" pitchFamily="49" charset="0"/>
              </a:rPr>
              <a:t>"r</a:t>
            </a:r>
            <a:r>
              <a:rPr lang="en-US" altLang="zh-CN" sz="1400" b="1" dirty="0" smtClean="0">
                <a:solidFill>
                  <a:srgbClr val="FF00FF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altLang="zh-CN" sz="1400" b="1" dirty="0">
                <a:solidFill>
                  <a:srgbClr val="A52A2A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A52A2A"/>
                </a:solidFill>
                <a:latin typeface="Courier New" pitchFamily="49" charset="0"/>
                <a:cs typeface="Courier New" pitchFamily="49" charset="0"/>
              </a:rPr>
              <a:t>   for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=</a:t>
            </a:r>
            <a:r>
              <a:rPr lang="en-US" altLang="zh-CN" sz="1400" b="1" dirty="0">
                <a:solidFill>
                  <a:srgbClr val="FF0066"/>
                </a:solidFill>
                <a:latin typeface="Courier New" pitchFamily="49" charset="0"/>
                <a:cs typeface="Courier New" pitchFamily="49" charset="0"/>
              </a:rPr>
              <a:t>0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; 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altLang="zh-CN" sz="1400" b="1" dirty="0">
                <a:solidFill>
                  <a:srgbClr val="FF0066"/>
                </a:solidFill>
                <a:latin typeface="Courier New" pitchFamily="49" charset="0"/>
                <a:cs typeface="Courier New" pitchFamily="49" charset="0"/>
              </a:rPr>
              <a:t>3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; 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++) 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{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    </a:t>
            </a:r>
            <a:r>
              <a:rPr lang="en-US" altLang="zh-CN" sz="1400" b="1" dirty="0" err="1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fscanf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CN" sz="1400" b="1" dirty="0" err="1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fp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zh-CN" sz="1400" b="1" dirty="0">
                <a:solidFill>
                  <a:srgbClr val="FF00FF"/>
                </a:solidFill>
                <a:latin typeface="Courier New" pitchFamily="49" charset="0"/>
                <a:cs typeface="Courier New" pitchFamily="49" charset="0"/>
              </a:rPr>
              <a:t>"%</a:t>
            </a:r>
            <a:r>
              <a:rPr lang="en-US" altLang="zh-CN" sz="1400" b="1" dirty="0" err="1">
                <a:solidFill>
                  <a:srgbClr val="FF00FF"/>
                </a:solidFill>
                <a:latin typeface="Courier New" pitchFamily="49" charset="0"/>
                <a:cs typeface="Courier New" pitchFamily="49" charset="0"/>
              </a:rPr>
              <a:t>s%f%f%f%f</a:t>
            </a:r>
            <a:r>
              <a:rPr lang="en-US" altLang="zh-CN" sz="1400" b="1" dirty="0">
                <a:solidFill>
                  <a:srgbClr val="FF00FF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stu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].name, &amp;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stu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].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english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,</a:t>
            </a: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        &amp;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stu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].math, &amp;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stu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].physics, &amp;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stu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].total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    </a:t>
            </a:r>
            <a:r>
              <a:rPr lang="en-US" altLang="zh-CN" sz="1400" b="1" dirty="0" err="1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CN" sz="1400" b="1" dirty="0">
                <a:solidFill>
                  <a:srgbClr val="FF00FF"/>
                </a:solidFill>
                <a:latin typeface="Courier New" pitchFamily="49" charset="0"/>
                <a:cs typeface="Courier New" pitchFamily="49" charset="0"/>
              </a:rPr>
              <a:t>"%-16s%6.1f%6.1f%6.1f%7.1f\n"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stu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].name, 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stu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].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english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,</a:t>
            </a: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        </a:t>
            </a:r>
            <a:r>
              <a:rPr lang="en-US" altLang="zh-CN" sz="1400" b="1" dirty="0" err="1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stu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altLang="zh-CN" sz="1400" b="1" dirty="0" err="1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].math, 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stu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].physics, 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stu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].total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    }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altLang="zh-CN" sz="1400" b="1" dirty="0" err="1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fclose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CN" sz="1400" b="1" dirty="0" err="1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fp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endParaRPr lang="en-US" altLang="zh-CN" sz="1400" b="1" dirty="0">
              <a:solidFill>
                <a:srgbClr val="A52A2A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altLang="zh-CN" sz="1400" b="1" dirty="0" smtClean="0">
                <a:solidFill>
                  <a:srgbClr val="A52A2A"/>
                </a:solidFill>
                <a:latin typeface="Courier New" pitchFamily="49" charset="0"/>
                <a:cs typeface="Courier New" pitchFamily="49" charset="0"/>
              </a:rPr>
              <a:t>    return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>
                <a:solidFill>
                  <a:srgbClr val="FF0066"/>
                </a:solidFill>
                <a:latin typeface="Courier New" pitchFamily="49" charset="0"/>
                <a:cs typeface="Courier New" pitchFamily="49" charset="0"/>
              </a:rPr>
              <a:t>0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;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}</a:t>
            </a:r>
            <a:r>
              <a:rPr lang="en-US" altLang="zh-CN" sz="1400" b="1" dirty="0" smtClean="0">
                <a:latin typeface="Courier New" pitchFamily="49" charset="0"/>
                <a:cs typeface="Courier New" pitchFamily="49" charset="0"/>
              </a:rPr>
              <a:t> </a:t>
            </a:r>
            <a:endParaRPr lang="zh-CN" altLang="en-US" sz="14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格式化读写举例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7D1F0D-792F-4544-B31F-D89B95DFCC02}" type="slidenum">
              <a:rPr lang="en-US" altLang="zh-CN" smtClean="0"/>
              <a:pPr>
                <a:defRPr/>
              </a:pPr>
              <a:t>23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008070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函数原型</a:t>
            </a:r>
            <a:endParaRPr lang="en-US" altLang="zh-CN" dirty="0" smtClean="0"/>
          </a:p>
          <a:p>
            <a:pPr lvl="1"/>
            <a:r>
              <a:rPr lang="en-US" altLang="zh-CN" b="1" dirty="0" err="1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size_t</a:t>
            </a:r>
            <a:r>
              <a:rPr lang="en-US" altLang="zh-CN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b="1" dirty="0" err="1" smtClean="0">
                <a:latin typeface="Courier New" pitchFamily="49" charset="0"/>
                <a:cs typeface="Courier New" pitchFamily="49" charset="0"/>
              </a:rPr>
              <a:t>fread</a:t>
            </a:r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 (</a:t>
            </a:r>
            <a:r>
              <a:rPr lang="en-US" altLang="zh-CN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void</a:t>
            </a:r>
            <a:r>
              <a:rPr lang="en-US" altLang="zh-CN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   *</a:t>
            </a:r>
            <a:r>
              <a:rPr lang="en-US" altLang="zh-CN" b="1" dirty="0" err="1" smtClean="0">
                <a:latin typeface="Courier New" pitchFamily="49" charset="0"/>
                <a:cs typeface="Courier New" pitchFamily="49" charset="0"/>
              </a:rPr>
              <a:t>ptr</a:t>
            </a:r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,</a:t>
            </a:r>
          </a:p>
          <a:p>
            <a:pPr lvl="1">
              <a:buFont typeface="Courier New" panose="02070309020205020404" pitchFamily="49" charset="0"/>
              <a:buChar char=" "/>
            </a:pPr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             </a:t>
            </a:r>
            <a:r>
              <a:rPr lang="en-US" altLang="zh-CN" b="1" dirty="0" err="1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size_t</a:t>
            </a:r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  size,</a:t>
            </a:r>
          </a:p>
          <a:p>
            <a:pPr lvl="1">
              <a:buFont typeface="Courier New" panose="02070309020205020404" pitchFamily="49" charset="0"/>
              <a:buChar char=" "/>
            </a:pPr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              </a:t>
            </a:r>
            <a:r>
              <a:rPr lang="en-US" altLang="zh-CN" b="1" dirty="0" err="1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size_t</a:t>
            </a:r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altLang="zh-CN" b="1" dirty="0" err="1" smtClean="0">
                <a:latin typeface="Courier New" pitchFamily="49" charset="0"/>
                <a:cs typeface="Courier New" pitchFamily="49" charset="0"/>
              </a:rPr>
              <a:t>nmemb</a:t>
            </a:r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,</a:t>
            </a:r>
          </a:p>
          <a:p>
            <a:pPr lvl="1">
              <a:buFont typeface="Courier New" panose="02070309020205020404" pitchFamily="49" charset="0"/>
              <a:buChar char=" "/>
            </a:pPr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              </a:t>
            </a:r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FILE</a:t>
            </a:r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    *stream</a:t>
            </a:r>
          </a:p>
          <a:p>
            <a:pPr lvl="1">
              <a:buFont typeface="Courier New" panose="02070309020205020404" pitchFamily="49" charset="0"/>
              <a:buChar char=" "/>
            </a:pPr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             );</a:t>
            </a:r>
          </a:p>
          <a:p>
            <a:pPr lvl="1"/>
            <a:r>
              <a:rPr lang="en-US" altLang="zh-CN" b="1" dirty="0" err="1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size_t</a:t>
            </a:r>
            <a:r>
              <a:rPr lang="en-US" altLang="zh-CN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b="1" dirty="0" err="1">
                <a:latin typeface="Courier New" pitchFamily="49" charset="0"/>
                <a:cs typeface="Courier New" pitchFamily="49" charset="0"/>
              </a:rPr>
              <a:t>fwrite</a:t>
            </a:r>
            <a:r>
              <a:rPr lang="en-US" altLang="zh-CN" b="1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CN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void</a:t>
            </a:r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    *</a:t>
            </a:r>
            <a:r>
              <a:rPr lang="en-US" altLang="zh-CN" b="1" dirty="0" err="1" smtClean="0">
                <a:latin typeface="Courier New" pitchFamily="49" charset="0"/>
                <a:cs typeface="Courier New" pitchFamily="49" charset="0"/>
              </a:rPr>
              <a:t>ptr</a:t>
            </a:r>
            <a:r>
              <a:rPr lang="en-US" altLang="zh-CN" b="1" dirty="0">
                <a:latin typeface="Courier New" pitchFamily="49" charset="0"/>
                <a:cs typeface="Courier New" pitchFamily="49" charset="0"/>
              </a:rPr>
              <a:t>,</a:t>
            </a:r>
          </a:p>
          <a:p>
            <a:pPr lvl="1">
              <a:buFont typeface="Courier New" panose="02070309020205020404" pitchFamily="49" charset="0"/>
              <a:buChar char=" "/>
            </a:pPr>
            <a:r>
              <a:rPr lang="en-US" altLang="zh-CN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             </a:t>
            </a:r>
            <a:r>
              <a:rPr lang="en-US" altLang="zh-CN" b="1" dirty="0" err="1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size_t</a:t>
            </a:r>
            <a:r>
              <a:rPr lang="en-US" altLang="zh-CN" b="1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size</a:t>
            </a:r>
            <a:r>
              <a:rPr lang="en-US" altLang="zh-CN" b="1" dirty="0">
                <a:latin typeface="Courier New" pitchFamily="49" charset="0"/>
                <a:cs typeface="Courier New" pitchFamily="49" charset="0"/>
              </a:rPr>
              <a:t>,</a:t>
            </a:r>
          </a:p>
          <a:p>
            <a:pPr lvl="1">
              <a:buFont typeface="Courier New" panose="02070309020205020404" pitchFamily="49" charset="0"/>
              <a:buChar char=" "/>
            </a:pPr>
            <a:r>
              <a:rPr lang="en-US" altLang="zh-CN" b="1" dirty="0">
                <a:latin typeface="Courier New" pitchFamily="49" charset="0"/>
                <a:cs typeface="Courier New" pitchFamily="49" charset="0"/>
              </a:rPr>
              <a:t>              </a:t>
            </a:r>
            <a:r>
              <a:rPr lang="en-US" altLang="zh-CN" b="1" dirty="0" err="1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size_t</a:t>
            </a:r>
            <a:r>
              <a:rPr lang="en-US" altLang="zh-CN" b="1" dirty="0">
                <a:latin typeface="Courier New" pitchFamily="49" charset="0"/>
                <a:cs typeface="Courier New" pitchFamily="49" charset="0"/>
              </a:rPr>
              <a:t>  </a:t>
            </a:r>
            <a:r>
              <a:rPr lang="en-US" altLang="zh-CN" b="1" dirty="0" err="1" smtClean="0">
                <a:latin typeface="Courier New" pitchFamily="49" charset="0"/>
                <a:cs typeface="Courier New" pitchFamily="49" charset="0"/>
              </a:rPr>
              <a:t>nmemb</a:t>
            </a:r>
            <a:r>
              <a:rPr lang="en-US" altLang="zh-CN" b="1" dirty="0">
                <a:latin typeface="Courier New" pitchFamily="49" charset="0"/>
                <a:cs typeface="Courier New" pitchFamily="49" charset="0"/>
              </a:rPr>
              <a:t>,</a:t>
            </a:r>
          </a:p>
          <a:p>
            <a:pPr lvl="1">
              <a:buFont typeface="Courier New" panose="02070309020205020404" pitchFamily="49" charset="0"/>
              <a:buChar char=" "/>
            </a:pPr>
            <a:r>
              <a:rPr lang="en-US" altLang="zh-CN" b="1" dirty="0">
                <a:latin typeface="Courier New" pitchFamily="49" charset="0"/>
                <a:cs typeface="Courier New" pitchFamily="49" charset="0"/>
              </a:rPr>
              <a:t>              </a:t>
            </a:r>
            <a:r>
              <a:rPr lang="en-US" altLang="zh-CN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FILE</a:t>
            </a:r>
            <a:r>
              <a:rPr lang="en-US" altLang="zh-CN" b="1" dirty="0">
                <a:latin typeface="Courier New" pitchFamily="49" charset="0"/>
                <a:cs typeface="Courier New" pitchFamily="49" charset="0"/>
              </a:rPr>
              <a:t>    *stream</a:t>
            </a:r>
          </a:p>
          <a:p>
            <a:pPr lvl="1">
              <a:buFont typeface="Courier New" panose="02070309020205020404" pitchFamily="49" charset="0"/>
              <a:buChar char=" "/>
            </a:pPr>
            <a:r>
              <a:rPr lang="en-US" altLang="zh-CN" b="1" dirty="0">
                <a:latin typeface="Courier New" pitchFamily="49" charset="0"/>
                <a:cs typeface="Courier New" pitchFamily="49" charset="0"/>
              </a:rPr>
              <a:t>             );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数据块读写函数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7D1F0D-792F-4544-B31F-D89B95DFCC02}" type="slidenum">
              <a:rPr lang="en-US" altLang="zh-CN" smtClean="0"/>
              <a:pPr>
                <a:defRPr/>
              </a:pPr>
              <a:t>24</a:t>
            </a:fld>
            <a:endParaRPr lang="en-US" altLang="zh-CN" dirty="0"/>
          </a:p>
        </p:txBody>
      </p:sp>
      <p:sp>
        <p:nvSpPr>
          <p:cNvPr id="5" name="文本框 4"/>
          <p:cNvSpPr txBox="1"/>
          <p:nvPr/>
        </p:nvSpPr>
        <p:spPr>
          <a:xfrm>
            <a:off x="5940152" y="1753688"/>
            <a:ext cx="2746648" cy="2816156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b="1" dirty="0" err="1" smtClean="0">
                <a:latin typeface="Courier New" pitchFamily="49" charset="0"/>
                <a:cs typeface="Courier New" pitchFamily="49" charset="0"/>
              </a:rPr>
              <a:t>fwrite</a:t>
            </a:r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()</a:t>
            </a:r>
            <a:r>
              <a:rPr lang="zh-CN" altLang="en-US" dirty="0" smtClean="0">
                <a:latin typeface="Courier New" pitchFamily="49" charset="0"/>
                <a:cs typeface="Courier New" pitchFamily="49" charset="0"/>
              </a:rPr>
              <a:t>可以将</a:t>
            </a:r>
            <a:r>
              <a:rPr lang="zh-CN" altLang="en-US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没有任何格式的数据</a:t>
            </a:r>
            <a:r>
              <a:rPr lang="zh-CN" altLang="en-US" dirty="0" smtClean="0">
                <a:latin typeface="Courier New" pitchFamily="49" charset="0"/>
                <a:cs typeface="Courier New" pitchFamily="49" charset="0"/>
              </a:rPr>
              <a:t>写入以</a:t>
            </a:r>
            <a:r>
              <a:rPr lang="zh-CN" altLang="en-US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二进制模式</a:t>
            </a:r>
            <a:r>
              <a:rPr lang="zh-CN" altLang="en-US" dirty="0" smtClean="0">
                <a:latin typeface="Courier New" pitchFamily="49" charset="0"/>
                <a:cs typeface="Courier New" pitchFamily="49" charset="0"/>
              </a:rPr>
              <a:t>打开的文件中；</a:t>
            </a:r>
            <a:endParaRPr lang="en-US" altLang="zh-CN" dirty="0" smtClean="0">
              <a:latin typeface="Courier New" pitchFamily="49" charset="0"/>
              <a:cs typeface="Courier New" pitchFamily="49" charset="0"/>
            </a:endParaRPr>
          </a:p>
          <a:p>
            <a:pPr>
              <a:spcAft>
                <a:spcPts val="600"/>
              </a:spcAft>
            </a:pPr>
            <a:r>
              <a:rPr lang="zh-CN" altLang="en-US" dirty="0" smtClean="0">
                <a:latin typeface="Courier New" pitchFamily="49" charset="0"/>
                <a:cs typeface="Courier New" pitchFamily="49" charset="0"/>
              </a:rPr>
              <a:t>可以用于</a:t>
            </a:r>
            <a:r>
              <a:rPr lang="zh-CN" altLang="en-US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全部类型的变量</a:t>
            </a:r>
            <a:r>
              <a:rPr lang="zh-CN" altLang="en-US" dirty="0" smtClean="0">
                <a:latin typeface="Courier New" pitchFamily="49" charset="0"/>
                <a:cs typeface="Courier New" pitchFamily="49" charset="0"/>
              </a:rPr>
              <a:t>，特别是</a:t>
            </a:r>
            <a:r>
              <a:rPr lang="zh-CN" altLang="en-US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连续存放的数据</a:t>
            </a:r>
            <a:r>
              <a:rPr lang="zh-CN" altLang="en-US" dirty="0" smtClean="0">
                <a:latin typeface="Courier New" pitchFamily="49" charset="0"/>
                <a:cs typeface="Courier New" pitchFamily="49" charset="0"/>
              </a:rPr>
              <a:t>；</a:t>
            </a:r>
            <a:endParaRPr lang="en-US" altLang="zh-CN" dirty="0" smtClean="0">
              <a:latin typeface="Courier New" pitchFamily="49" charset="0"/>
              <a:cs typeface="Courier New" pitchFamily="49" charset="0"/>
            </a:endParaRPr>
          </a:p>
          <a:p>
            <a:pPr>
              <a:spcAft>
                <a:spcPts val="600"/>
              </a:spcAft>
            </a:pPr>
            <a:r>
              <a:rPr lang="zh-CN" altLang="en-US" dirty="0" smtClean="0">
                <a:latin typeface="Courier New" pitchFamily="49" charset="0"/>
                <a:cs typeface="Courier New" pitchFamily="49" charset="0"/>
              </a:rPr>
              <a:t>可以实现</a:t>
            </a:r>
            <a:r>
              <a:rPr lang="zh-CN" altLang="en-US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数据的整体读写</a:t>
            </a:r>
            <a:r>
              <a:rPr lang="zh-CN" altLang="en-US" dirty="0" smtClean="0">
                <a:latin typeface="Courier New" pitchFamily="49" charset="0"/>
                <a:cs typeface="Courier New" pitchFamily="49" charset="0"/>
              </a:rPr>
              <a:t>，大幅提高读写速度；</a:t>
            </a:r>
            <a:endParaRPr lang="en-US" altLang="zh-CN" dirty="0" smtClean="0">
              <a:latin typeface="Courier New" pitchFamily="49" charset="0"/>
              <a:cs typeface="Courier New" pitchFamily="49" charset="0"/>
            </a:endParaRPr>
          </a:p>
          <a:p>
            <a:pPr>
              <a:spcAft>
                <a:spcPts val="600"/>
              </a:spcAft>
            </a:pPr>
            <a:r>
              <a:rPr lang="zh-CN" altLang="en-US" dirty="0" smtClean="0">
                <a:latin typeface="Courier New" pitchFamily="49" charset="0"/>
                <a:cs typeface="Courier New" pitchFamily="49" charset="0"/>
              </a:rPr>
              <a:t>相应地，</a:t>
            </a:r>
            <a:r>
              <a:rPr lang="en-US" altLang="zh-CN" b="1" dirty="0" err="1" smtClean="0">
                <a:latin typeface="Courier New" pitchFamily="49" charset="0"/>
                <a:cs typeface="Courier New" pitchFamily="49" charset="0"/>
              </a:rPr>
              <a:t>fread</a:t>
            </a:r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()</a:t>
            </a:r>
            <a:r>
              <a:rPr lang="zh-CN" altLang="en-US" dirty="0" smtClean="0">
                <a:latin typeface="Courier New" pitchFamily="49" charset="0"/>
                <a:cs typeface="Courier New" pitchFamily="49" charset="0"/>
              </a:rPr>
              <a:t>可以从文件中读出非格式化数据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6762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032448"/>
          </a:xfrm>
        </p:spPr>
        <p:txBody>
          <a:bodyPr/>
          <a:lstStyle/>
          <a:p>
            <a:r>
              <a:rPr lang="zh-CN" altLang="en-US" dirty="0" smtClean="0"/>
              <a:t>参数</a:t>
            </a:r>
            <a:endParaRPr lang="en-US" altLang="zh-CN" dirty="0" smtClean="0"/>
          </a:p>
          <a:p>
            <a:pPr lvl="1"/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void   </a:t>
            </a:r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*</a:t>
            </a:r>
            <a:r>
              <a:rPr lang="en-US" altLang="zh-CN" b="1" dirty="0" err="1" smtClean="0">
                <a:latin typeface="Courier New" pitchFamily="49" charset="0"/>
                <a:cs typeface="Courier New" pitchFamily="49" charset="0"/>
              </a:rPr>
              <a:t>ptr</a:t>
            </a:r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     </a:t>
            </a:r>
            <a:r>
              <a:rPr lang="zh-CN" altLang="en-US" dirty="0" smtClean="0"/>
              <a:t>读</a:t>
            </a:r>
            <a:r>
              <a:rPr lang="en-US" altLang="zh-CN" dirty="0" smtClean="0"/>
              <a:t>/</a:t>
            </a:r>
            <a:r>
              <a:rPr lang="zh-CN" altLang="en-US" dirty="0" smtClean="0"/>
              <a:t>写的数据块在内存中的</a:t>
            </a:r>
            <a:r>
              <a:rPr lang="zh-CN" altLang="en-US" dirty="0" smtClean="0">
                <a:solidFill>
                  <a:srgbClr val="FF0000"/>
                </a:solidFill>
              </a:rPr>
              <a:t>首地址（指针）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lvl="1"/>
            <a:r>
              <a:rPr lang="en-US" altLang="zh-CN" b="1" dirty="0" err="1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size_t</a:t>
            </a:r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size</a:t>
            </a:r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    </a:t>
            </a:r>
            <a:r>
              <a:rPr lang="zh-CN" altLang="en-US" dirty="0" smtClean="0"/>
              <a:t>读</a:t>
            </a:r>
            <a:r>
              <a:rPr lang="en-US" altLang="zh-CN" dirty="0" smtClean="0"/>
              <a:t>/</a:t>
            </a:r>
            <a:r>
              <a:rPr lang="zh-CN" altLang="en-US" dirty="0" smtClean="0"/>
              <a:t>写的每个数据项的</a:t>
            </a:r>
            <a:r>
              <a:rPr lang="zh-CN" altLang="en-US" dirty="0" smtClean="0">
                <a:solidFill>
                  <a:srgbClr val="FF0000"/>
                </a:solidFill>
              </a:rPr>
              <a:t>字节数</a:t>
            </a:r>
            <a:endParaRPr lang="en-US" altLang="zh-CN" dirty="0">
              <a:solidFill>
                <a:srgbClr val="FF0000"/>
              </a:solidFill>
            </a:endParaRPr>
          </a:p>
          <a:p>
            <a:pPr lvl="1"/>
            <a:r>
              <a:rPr lang="en-US" altLang="zh-CN" b="1" dirty="0" err="1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size_t</a:t>
            </a:r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b="1" dirty="0" err="1" smtClean="0">
                <a:latin typeface="Courier New" pitchFamily="49" charset="0"/>
                <a:cs typeface="Courier New" pitchFamily="49" charset="0"/>
              </a:rPr>
              <a:t>nmemb</a:t>
            </a:r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zh-CN" altLang="en-US" dirty="0" smtClean="0"/>
              <a:t>读</a:t>
            </a:r>
            <a:r>
              <a:rPr lang="en-US" altLang="zh-CN" dirty="0" smtClean="0"/>
              <a:t>/</a:t>
            </a:r>
            <a:r>
              <a:rPr lang="zh-CN" altLang="en-US" dirty="0" smtClean="0"/>
              <a:t>写的数据项</a:t>
            </a:r>
            <a:r>
              <a:rPr lang="zh-CN" altLang="en-US" dirty="0" smtClean="0">
                <a:solidFill>
                  <a:srgbClr val="FF0000"/>
                </a:solidFill>
              </a:rPr>
              <a:t>个数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lvl="1"/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FILE   </a:t>
            </a:r>
            <a:r>
              <a:rPr lang="en-US" altLang="zh-CN" b="1" dirty="0">
                <a:latin typeface="Courier New" pitchFamily="49" charset="0"/>
                <a:cs typeface="Courier New" pitchFamily="49" charset="0"/>
              </a:rPr>
              <a:t>*stream</a:t>
            </a:r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zh-CN" altLang="en-US" dirty="0" smtClean="0">
                <a:solidFill>
                  <a:srgbClr val="FF0000"/>
                </a:solidFill>
              </a:rPr>
              <a:t>文件指针</a:t>
            </a:r>
            <a:endParaRPr lang="en-US" altLang="zh-CN" dirty="0">
              <a:solidFill>
                <a:srgbClr val="FF0000"/>
              </a:solidFill>
            </a:endParaRPr>
          </a:p>
          <a:p>
            <a:pPr lvl="1"/>
            <a:endParaRPr lang="en-US" altLang="zh-CN" dirty="0" smtClean="0"/>
          </a:p>
          <a:p>
            <a:r>
              <a:rPr lang="zh-CN" altLang="en-US" dirty="0"/>
              <a:t>返回</a:t>
            </a:r>
            <a:r>
              <a:rPr lang="zh-CN" altLang="en-US" dirty="0" smtClean="0"/>
              <a:t>值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若成功，返回实际读</a:t>
            </a:r>
            <a:r>
              <a:rPr lang="en-US" altLang="zh-CN" dirty="0" smtClean="0"/>
              <a:t>/</a:t>
            </a:r>
            <a:r>
              <a:rPr lang="zh-CN" altLang="en-US" dirty="0" smtClean="0"/>
              <a:t>写的数据项</a:t>
            </a:r>
            <a:r>
              <a:rPr lang="zh-CN" altLang="en-US" dirty="0" smtClean="0">
                <a:solidFill>
                  <a:srgbClr val="FF0000"/>
                </a:solidFill>
              </a:rPr>
              <a:t>个数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lvl="1"/>
            <a:r>
              <a:rPr lang="zh-CN" altLang="en-US" dirty="0"/>
              <a:t>若失</a:t>
            </a:r>
            <a:r>
              <a:rPr lang="zh-CN" altLang="en-US" dirty="0" smtClean="0"/>
              <a:t>败，返回</a:t>
            </a:r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0</a:t>
            </a:r>
            <a:endParaRPr lang="zh-CN" altLang="en-US" b="1" dirty="0">
              <a:solidFill>
                <a:srgbClr val="0000FF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数据块读写函数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7D1F0D-792F-4544-B31F-D89B95DFCC02}" type="slidenum">
              <a:rPr lang="en-US" altLang="zh-CN" smtClean="0"/>
              <a:pPr>
                <a:defRPr/>
              </a:pPr>
              <a:t>25</a:t>
            </a:fld>
            <a:endParaRPr lang="en-US" altLang="zh-CN" dirty="0"/>
          </a:p>
        </p:txBody>
      </p:sp>
      <p:sp>
        <p:nvSpPr>
          <p:cNvPr id="5" name="文本框 4"/>
          <p:cNvSpPr txBox="1"/>
          <p:nvPr/>
        </p:nvSpPr>
        <p:spPr>
          <a:xfrm>
            <a:off x="457200" y="5229200"/>
            <a:ext cx="8229600" cy="1277273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US" altLang="zh-CN" b="1" dirty="0" err="1" smtClean="0">
                <a:latin typeface="Courier New" pitchFamily="49" charset="0"/>
                <a:cs typeface="Courier New" pitchFamily="49" charset="0"/>
              </a:rPr>
              <a:t>fwrite</a:t>
            </a:r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()</a:t>
            </a:r>
            <a:r>
              <a:rPr lang="zh-CN" altLang="en-US" dirty="0" smtClean="0">
                <a:latin typeface="Courier New" pitchFamily="49" charset="0"/>
                <a:cs typeface="Courier New" pitchFamily="49" charset="0"/>
              </a:rPr>
              <a:t>从</a:t>
            </a:r>
            <a:r>
              <a:rPr lang="en-US" altLang="zh-CN" b="1" dirty="0" err="1" smtClean="0">
                <a:latin typeface="Courier New" pitchFamily="49" charset="0"/>
                <a:cs typeface="Courier New" pitchFamily="49" charset="0"/>
              </a:rPr>
              <a:t>ptr</a:t>
            </a:r>
            <a:r>
              <a:rPr lang="zh-CN" altLang="en-US" dirty="0" smtClean="0">
                <a:latin typeface="Courier New" pitchFamily="49" charset="0"/>
                <a:cs typeface="Courier New" pitchFamily="49" charset="0"/>
              </a:rPr>
              <a:t>所指存储单元的数据区取</a:t>
            </a:r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size</a:t>
            </a:r>
            <a:r>
              <a:rPr lang="zh-CN" altLang="en-US" dirty="0" smtClean="0">
                <a:latin typeface="Courier New" pitchFamily="49" charset="0"/>
                <a:cs typeface="Courier New" pitchFamily="49" charset="0"/>
              </a:rPr>
              <a:t>*</a:t>
            </a:r>
            <a:r>
              <a:rPr lang="en-US" altLang="zh-CN" b="1" dirty="0" err="1" smtClean="0">
                <a:latin typeface="Courier New" pitchFamily="49" charset="0"/>
                <a:cs typeface="Courier New" pitchFamily="49" charset="0"/>
              </a:rPr>
              <a:t>nmemb</a:t>
            </a:r>
            <a:r>
              <a:rPr lang="zh-CN" altLang="en-US" dirty="0" smtClean="0">
                <a:latin typeface="Courier New" pitchFamily="49" charset="0"/>
                <a:cs typeface="Courier New" pitchFamily="49" charset="0"/>
              </a:rPr>
              <a:t>个字节写入</a:t>
            </a:r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stream</a:t>
            </a:r>
            <a:r>
              <a:rPr lang="zh-CN" altLang="en-US" dirty="0" smtClean="0">
                <a:latin typeface="Courier New" pitchFamily="49" charset="0"/>
                <a:cs typeface="Courier New" pitchFamily="49" charset="0"/>
              </a:rPr>
              <a:t>所指文件里，返回写入到文件中的数据项个数；</a:t>
            </a:r>
            <a:endParaRPr lang="en-US" altLang="zh-CN" dirty="0" smtClean="0">
              <a:latin typeface="Courier New" pitchFamily="49" charset="0"/>
              <a:cs typeface="Courier New" pitchFamily="49" charset="0"/>
            </a:endParaRPr>
          </a:p>
          <a:p>
            <a:pPr>
              <a:spcAft>
                <a:spcPts val="600"/>
              </a:spcAft>
            </a:pPr>
            <a:r>
              <a:rPr lang="en-US" altLang="zh-CN" b="1" dirty="0" err="1" smtClean="0">
                <a:latin typeface="Courier New" pitchFamily="49" charset="0"/>
                <a:cs typeface="Courier New" pitchFamily="49" charset="0"/>
              </a:rPr>
              <a:t>fread</a:t>
            </a:r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()</a:t>
            </a:r>
            <a:r>
              <a:rPr lang="zh-CN" altLang="en-US" dirty="0" smtClean="0">
                <a:latin typeface="Courier New" pitchFamily="49" charset="0"/>
                <a:cs typeface="Courier New" pitchFamily="49" charset="0"/>
              </a:rPr>
              <a:t>从指定文件读入</a:t>
            </a:r>
            <a:r>
              <a:rPr lang="en-US" altLang="zh-CN" b="1" dirty="0" err="1" smtClean="0">
                <a:latin typeface="Courier New" pitchFamily="49" charset="0"/>
                <a:cs typeface="Courier New" pitchFamily="49" charset="0"/>
              </a:rPr>
              <a:t>nmemb</a:t>
            </a:r>
            <a:r>
              <a:rPr lang="zh-CN" altLang="en-US" dirty="0" smtClean="0">
                <a:latin typeface="Courier New" pitchFamily="49" charset="0"/>
                <a:cs typeface="Courier New" pitchFamily="49" charset="0"/>
              </a:rPr>
              <a:t>个大小为</a:t>
            </a:r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size</a:t>
            </a:r>
            <a:r>
              <a:rPr lang="zh-CN" altLang="en-US" dirty="0" smtClean="0">
                <a:latin typeface="Courier New" pitchFamily="49" charset="0"/>
                <a:cs typeface="Courier New" pitchFamily="49" charset="0"/>
              </a:rPr>
              <a:t>的字节数据块，存入</a:t>
            </a:r>
            <a:r>
              <a:rPr lang="en-US" altLang="zh-CN" b="1" dirty="0" err="1" smtClean="0">
                <a:latin typeface="Courier New" pitchFamily="49" charset="0"/>
                <a:cs typeface="Courier New" pitchFamily="49" charset="0"/>
              </a:rPr>
              <a:t>ptr</a:t>
            </a:r>
            <a:r>
              <a:rPr lang="zh-CN" altLang="en-US" dirty="0" smtClean="0">
                <a:latin typeface="Courier New" pitchFamily="49" charset="0"/>
                <a:cs typeface="Courier New" pitchFamily="49" charset="0"/>
              </a:rPr>
              <a:t>所指存储单元，返回所读的数据项个数，如遇文件结束或出错则返回</a:t>
            </a:r>
            <a:r>
              <a:rPr lang="en-US" altLang="zh-CN" dirty="0" smtClean="0">
                <a:latin typeface="Courier New" pitchFamily="49" charset="0"/>
                <a:cs typeface="Courier New" pitchFamily="49" charset="0"/>
              </a:rPr>
              <a:t>0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345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328592"/>
          </a:xfrm>
        </p:spPr>
        <p:txBody>
          <a:bodyPr/>
          <a:lstStyle/>
          <a:p>
            <a:r>
              <a:rPr lang="zh-CN" altLang="en-US" dirty="0" smtClean="0"/>
              <a:t>例</a:t>
            </a:r>
            <a:r>
              <a:rPr lang="en-US" altLang="zh-CN" dirty="0" smtClean="0"/>
              <a:t>3</a:t>
            </a:r>
          </a:p>
          <a:p>
            <a:pPr lvl="1"/>
            <a:r>
              <a:rPr lang="zh-CN" altLang="en-US" dirty="0"/>
              <a:t>计</a:t>
            </a:r>
            <a:r>
              <a:rPr lang="zh-CN" altLang="en-US" dirty="0" smtClean="0"/>
              <a:t>算三个学生的总分，并以</a:t>
            </a:r>
            <a:r>
              <a:rPr lang="zh-CN" altLang="en-US" dirty="0" smtClean="0">
                <a:solidFill>
                  <a:srgbClr val="FF0000"/>
                </a:solidFill>
              </a:rPr>
              <a:t>数据块方式</a:t>
            </a:r>
            <a:r>
              <a:rPr lang="zh-CN" altLang="en-US" dirty="0" smtClean="0"/>
              <a:t>写入二进制文件中。</a:t>
            </a:r>
            <a:endParaRPr lang="zh-CN" alt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数据块读写举例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7D1F0D-792F-4544-B31F-D89B95DFCC02}" type="slidenum">
              <a:rPr lang="en-US" altLang="zh-CN" smtClean="0"/>
              <a:pPr>
                <a:defRPr/>
              </a:pPr>
              <a:t>26</a:t>
            </a:fld>
            <a:endParaRPr lang="en-US" altLang="zh-CN" dirty="0"/>
          </a:p>
        </p:txBody>
      </p:sp>
      <p:sp>
        <p:nvSpPr>
          <p:cNvPr id="5" name="Content Placeholder 1"/>
          <p:cNvSpPr txBox="1">
            <a:spLocks/>
          </p:cNvSpPr>
          <p:nvPr/>
        </p:nvSpPr>
        <p:spPr bwMode="auto">
          <a:xfrm>
            <a:off x="457200" y="1988840"/>
            <a:ext cx="8229600" cy="4608512"/>
          </a:xfrm>
          <a:prstGeom prst="rect">
            <a:avLst/>
          </a:prstGeom>
          <a:noFill/>
          <a:ln w="19050">
            <a:solidFill>
              <a:schemeClr val="accent6">
                <a:lumMod val="75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</a:pPr>
            <a:r>
              <a:rPr lang="en-US" altLang="zh-CN" sz="1400" b="1" i="1" dirty="0">
                <a:solidFill>
                  <a:srgbClr val="0B810D"/>
                </a:solidFill>
                <a:latin typeface="Courier New" pitchFamily="49" charset="0"/>
                <a:cs typeface="Courier New" pitchFamily="49" charset="0"/>
              </a:rPr>
              <a:t>// Example </a:t>
            </a:r>
            <a:r>
              <a:rPr lang="en-US" altLang="zh-CN" sz="1400" b="1" i="1" dirty="0" smtClean="0">
                <a:solidFill>
                  <a:srgbClr val="0B810D"/>
                </a:solidFill>
                <a:latin typeface="Courier New" pitchFamily="49" charset="0"/>
                <a:cs typeface="Courier New" pitchFamily="49" charset="0"/>
              </a:rPr>
              <a:t>3: </a:t>
            </a:r>
            <a:r>
              <a:rPr lang="en-US" altLang="zh-CN" sz="1400" b="1" i="1" dirty="0">
                <a:solidFill>
                  <a:srgbClr val="0B810D"/>
                </a:solidFill>
                <a:latin typeface="Courier New" pitchFamily="49" charset="0"/>
                <a:cs typeface="Courier New" pitchFamily="49" charset="0"/>
              </a:rPr>
              <a:t>Write/read </a:t>
            </a:r>
            <a:r>
              <a:rPr lang="en-US" altLang="zh-CN" sz="1400" b="1" i="1" dirty="0" smtClean="0">
                <a:solidFill>
                  <a:srgbClr val="0B810D"/>
                </a:solidFill>
                <a:latin typeface="Courier New" pitchFamily="49" charset="0"/>
                <a:cs typeface="Courier New" pitchFamily="49" charset="0"/>
              </a:rPr>
              <a:t>data block </a:t>
            </a:r>
            <a:r>
              <a:rPr lang="en-US" altLang="zh-CN" sz="1400" b="1" i="1" dirty="0">
                <a:solidFill>
                  <a:srgbClr val="0B810D"/>
                </a:solidFill>
                <a:latin typeface="Courier New" pitchFamily="49" charset="0"/>
                <a:cs typeface="Courier New" pitchFamily="49" charset="0"/>
              </a:rPr>
              <a:t>to/from file.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</a:pPr>
            <a:endParaRPr lang="en-US" altLang="zh-CN" sz="1400" b="1" i="1" dirty="0">
              <a:solidFill>
                <a:srgbClr val="0B810D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 smtClean="0">
                <a:solidFill>
                  <a:srgbClr val="A020F0"/>
                </a:solidFill>
                <a:latin typeface="Courier New" pitchFamily="49" charset="0"/>
                <a:cs typeface="Courier New" pitchFamily="49" charset="0"/>
              </a:rPr>
              <a:t>#</a:t>
            </a:r>
            <a:r>
              <a:rPr lang="en-US" altLang="zh-CN" sz="1400" b="1" dirty="0">
                <a:solidFill>
                  <a:srgbClr val="A020F0"/>
                </a:solidFill>
                <a:latin typeface="Courier New" pitchFamily="49" charset="0"/>
                <a:cs typeface="Courier New" pitchFamily="49" charset="0"/>
              </a:rPr>
              <a:t>include &lt;</a:t>
            </a:r>
            <a:r>
              <a:rPr lang="en-US" altLang="zh-CN" sz="1400" b="1" dirty="0" err="1">
                <a:solidFill>
                  <a:srgbClr val="A020F0"/>
                </a:solidFill>
                <a:latin typeface="Courier New" pitchFamily="49" charset="0"/>
                <a:cs typeface="Courier New" pitchFamily="49" charset="0"/>
              </a:rPr>
              <a:t>stdio.h</a:t>
            </a:r>
            <a:r>
              <a:rPr lang="en-US" altLang="zh-CN" sz="1400" b="1" dirty="0" smtClean="0">
                <a:solidFill>
                  <a:srgbClr val="A020F0"/>
                </a:solidFill>
                <a:latin typeface="Courier New" pitchFamily="49" charset="0"/>
                <a:cs typeface="Courier New" pitchFamily="49" charset="0"/>
              </a:rPr>
              <a:t>&gt;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</a:pPr>
            <a:endParaRPr lang="en-US" altLang="zh-CN" sz="1400" b="1" dirty="0" smtClean="0">
              <a:solidFill>
                <a:srgbClr val="0000FF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 err="1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struct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student 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{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   char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name[</a:t>
            </a:r>
            <a:r>
              <a:rPr lang="en-US" altLang="zh-CN" sz="1400" b="1" dirty="0" smtClean="0">
                <a:solidFill>
                  <a:srgbClr val="FF0066"/>
                </a:solidFill>
                <a:latin typeface="Courier New" pitchFamily="49" charset="0"/>
                <a:cs typeface="Courier New" pitchFamily="49" charset="0"/>
              </a:rPr>
              <a:t>16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];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   float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english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, math, physics, total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;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};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</a:pP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 err="1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main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()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{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altLang="zh-CN" sz="1400" b="1" dirty="0" err="1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;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  FILE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*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fp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;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altLang="zh-CN" sz="1400" b="1" dirty="0" err="1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struct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student 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stu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altLang="zh-CN" sz="1400" b="1" dirty="0">
                <a:solidFill>
                  <a:srgbClr val="FF0066"/>
                </a:solidFill>
                <a:latin typeface="Courier New" pitchFamily="49" charset="0"/>
                <a:cs typeface="Courier New" pitchFamily="49" charset="0"/>
              </a:rPr>
              <a:t>3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] = {{</a:t>
            </a:r>
            <a:r>
              <a:rPr lang="en-US" altLang="zh-CN" sz="1400" b="1" dirty="0">
                <a:solidFill>
                  <a:srgbClr val="FF00FF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en-US" altLang="zh-CN" sz="1400" b="1" dirty="0" err="1">
                <a:solidFill>
                  <a:srgbClr val="FF00FF"/>
                </a:solidFill>
                <a:latin typeface="Courier New" pitchFamily="49" charset="0"/>
                <a:cs typeface="Courier New" pitchFamily="49" charset="0"/>
              </a:rPr>
              <a:t>Zhangsan</a:t>
            </a:r>
            <a:r>
              <a:rPr lang="en-US" altLang="zh-CN" sz="1400" b="1" dirty="0">
                <a:solidFill>
                  <a:srgbClr val="FF00FF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zh-CN" sz="1400" b="1" dirty="0">
                <a:solidFill>
                  <a:srgbClr val="FF0066"/>
                </a:solidFill>
                <a:latin typeface="Courier New" pitchFamily="49" charset="0"/>
                <a:cs typeface="Courier New" pitchFamily="49" charset="0"/>
              </a:rPr>
              <a:t>90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zh-CN" sz="1400" b="1" dirty="0">
                <a:solidFill>
                  <a:srgbClr val="FF0066"/>
                </a:solidFill>
                <a:latin typeface="Courier New" pitchFamily="49" charset="0"/>
                <a:cs typeface="Courier New" pitchFamily="49" charset="0"/>
              </a:rPr>
              <a:t>92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zh-CN" sz="1400" b="1" dirty="0">
                <a:solidFill>
                  <a:srgbClr val="FF0066"/>
                </a:solidFill>
                <a:latin typeface="Courier New" pitchFamily="49" charset="0"/>
                <a:cs typeface="Courier New" pitchFamily="49" charset="0"/>
              </a:rPr>
              <a:t>96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zh-CN" sz="1400" b="1" dirty="0">
                <a:solidFill>
                  <a:srgbClr val="FF0066"/>
                </a:solidFill>
                <a:latin typeface="Courier New" pitchFamily="49" charset="0"/>
                <a:cs typeface="Courier New" pitchFamily="49" charset="0"/>
              </a:rPr>
              <a:t>0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},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                         {</a:t>
            </a:r>
            <a:r>
              <a:rPr lang="en-US" altLang="zh-CN" sz="1400" b="1" dirty="0" smtClean="0">
                <a:solidFill>
                  <a:srgbClr val="FF00FF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en-US" altLang="zh-CN" sz="1400" b="1" dirty="0">
                <a:solidFill>
                  <a:srgbClr val="FF00FF"/>
                </a:solidFill>
                <a:latin typeface="Courier New" pitchFamily="49" charset="0"/>
                <a:cs typeface="Courier New" pitchFamily="49" charset="0"/>
              </a:rPr>
              <a:t>Liming"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, </a:t>
            </a:r>
            <a:r>
              <a:rPr lang="en-US" altLang="zh-CN" sz="1400" b="1" dirty="0">
                <a:solidFill>
                  <a:srgbClr val="FF0066"/>
                </a:solidFill>
                <a:latin typeface="Courier New" pitchFamily="49" charset="0"/>
                <a:cs typeface="Courier New" pitchFamily="49" charset="0"/>
              </a:rPr>
              <a:t>85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zh-CN" sz="1400" b="1" dirty="0">
                <a:solidFill>
                  <a:srgbClr val="FF0066"/>
                </a:solidFill>
                <a:latin typeface="Courier New" pitchFamily="49" charset="0"/>
                <a:cs typeface="Courier New" pitchFamily="49" charset="0"/>
              </a:rPr>
              <a:t>88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zh-CN" sz="1400" b="1" dirty="0">
                <a:solidFill>
                  <a:srgbClr val="FF0066"/>
                </a:solidFill>
                <a:latin typeface="Courier New" pitchFamily="49" charset="0"/>
                <a:cs typeface="Courier New" pitchFamily="49" charset="0"/>
              </a:rPr>
              <a:t>95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zh-CN" sz="1400" b="1" dirty="0">
                <a:solidFill>
                  <a:srgbClr val="FF0066"/>
                </a:solidFill>
                <a:latin typeface="Courier New" pitchFamily="49" charset="0"/>
                <a:cs typeface="Courier New" pitchFamily="49" charset="0"/>
              </a:rPr>
              <a:t>0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},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                         {</a:t>
            </a:r>
            <a:r>
              <a:rPr lang="en-US" altLang="zh-CN" sz="1400" b="1" dirty="0" smtClean="0">
                <a:solidFill>
                  <a:srgbClr val="FF00FF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en-US" altLang="zh-CN" sz="1400" b="1" dirty="0" err="1">
                <a:solidFill>
                  <a:srgbClr val="FF00FF"/>
                </a:solidFill>
                <a:latin typeface="Courier New" pitchFamily="49" charset="0"/>
                <a:cs typeface="Courier New" pitchFamily="49" charset="0"/>
              </a:rPr>
              <a:t>Gaofei</a:t>
            </a:r>
            <a:r>
              <a:rPr lang="en-US" altLang="zh-CN" sz="1400" b="1" dirty="0">
                <a:solidFill>
                  <a:srgbClr val="FF00FF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, </a:t>
            </a:r>
            <a:r>
              <a:rPr lang="en-US" altLang="zh-CN" sz="1400" b="1" dirty="0">
                <a:solidFill>
                  <a:srgbClr val="FF0066"/>
                </a:solidFill>
                <a:latin typeface="Courier New" pitchFamily="49" charset="0"/>
                <a:cs typeface="Courier New" pitchFamily="49" charset="0"/>
              </a:rPr>
              <a:t>95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zh-CN" sz="1400" b="1" dirty="0">
                <a:solidFill>
                  <a:srgbClr val="FF0066"/>
                </a:solidFill>
                <a:latin typeface="Courier New" pitchFamily="49" charset="0"/>
                <a:cs typeface="Courier New" pitchFamily="49" charset="0"/>
              </a:rPr>
              <a:t>86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zh-CN" sz="1400" b="1" dirty="0">
                <a:solidFill>
                  <a:srgbClr val="FF0066"/>
                </a:solidFill>
                <a:latin typeface="Courier New" pitchFamily="49" charset="0"/>
                <a:cs typeface="Courier New" pitchFamily="49" charset="0"/>
              </a:rPr>
              <a:t>92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zh-CN" sz="1400" b="1" dirty="0">
                <a:solidFill>
                  <a:srgbClr val="FF0066"/>
                </a:solidFill>
                <a:latin typeface="Courier New" pitchFamily="49" charset="0"/>
                <a:cs typeface="Courier New" pitchFamily="49" charset="0"/>
              </a:rPr>
              <a:t>0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}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                        };</a:t>
            </a:r>
          </a:p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</a:pPr>
            <a:endParaRPr lang="en-US" altLang="zh-CN" sz="1400" b="1" dirty="0">
              <a:solidFill>
                <a:srgbClr val="000000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</a:pPr>
            <a:r>
              <a:rPr lang="en-US" altLang="zh-CN" sz="1400" b="1" i="1" dirty="0" smtClean="0">
                <a:solidFill>
                  <a:srgbClr val="0B810D"/>
                </a:solidFill>
                <a:latin typeface="Courier New" pitchFamily="49" charset="0"/>
                <a:cs typeface="Courier New" pitchFamily="49" charset="0"/>
              </a:rPr>
              <a:t>// To be continued ...</a:t>
            </a:r>
            <a:endParaRPr lang="en-US" altLang="zh-CN" sz="1400" b="1" i="1" dirty="0">
              <a:solidFill>
                <a:srgbClr val="000000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1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 </a:t>
            </a:r>
            <a:endParaRPr lang="zh-CN" altLang="en-US" sz="1400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45397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1"/>
          <p:cNvSpPr txBox="1">
            <a:spLocks/>
          </p:cNvSpPr>
          <p:nvPr/>
        </p:nvSpPr>
        <p:spPr bwMode="auto">
          <a:xfrm>
            <a:off x="457200" y="1268760"/>
            <a:ext cx="8229600" cy="5040560"/>
          </a:xfrm>
          <a:prstGeom prst="rect">
            <a:avLst/>
          </a:prstGeom>
          <a:noFill/>
          <a:ln w="19050">
            <a:solidFill>
              <a:schemeClr val="accent6">
                <a:lumMod val="75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ts val="0"/>
              </a:spcBef>
              <a:buFontTx/>
              <a:buNone/>
            </a:pPr>
            <a:r>
              <a:rPr lang="en-US" altLang="zh-CN" sz="1400" b="1" i="1" dirty="0">
                <a:solidFill>
                  <a:srgbClr val="0B810D"/>
                </a:solidFill>
                <a:latin typeface="Courier New" pitchFamily="49" charset="0"/>
                <a:cs typeface="Courier New" pitchFamily="49" charset="0"/>
              </a:rPr>
              <a:t>// Example </a:t>
            </a:r>
            <a:r>
              <a:rPr lang="en-US" altLang="zh-CN" sz="1400" b="1" i="1" dirty="0" smtClean="0">
                <a:solidFill>
                  <a:srgbClr val="0B810D"/>
                </a:solidFill>
                <a:latin typeface="Courier New" pitchFamily="49" charset="0"/>
                <a:cs typeface="Courier New" pitchFamily="49" charset="0"/>
              </a:rPr>
              <a:t>3: </a:t>
            </a:r>
            <a:r>
              <a:rPr lang="en-US" altLang="zh-CN" sz="1400" b="1" i="1" dirty="0">
                <a:solidFill>
                  <a:srgbClr val="0B810D"/>
                </a:solidFill>
                <a:latin typeface="Courier New" pitchFamily="49" charset="0"/>
                <a:cs typeface="Courier New" pitchFamily="49" charset="0"/>
              </a:rPr>
              <a:t>Write/read </a:t>
            </a:r>
            <a:r>
              <a:rPr lang="en-US" altLang="zh-CN" sz="1400" b="1" i="1" dirty="0" smtClean="0">
                <a:solidFill>
                  <a:srgbClr val="0B810D"/>
                </a:solidFill>
                <a:latin typeface="Courier New" pitchFamily="49" charset="0"/>
                <a:cs typeface="Courier New" pitchFamily="49" charset="0"/>
              </a:rPr>
              <a:t>data block </a:t>
            </a:r>
            <a:r>
              <a:rPr lang="en-US" altLang="zh-CN" sz="1400" b="1" i="1" dirty="0">
                <a:solidFill>
                  <a:srgbClr val="0B810D"/>
                </a:solidFill>
                <a:latin typeface="Courier New" pitchFamily="49" charset="0"/>
                <a:cs typeface="Courier New" pitchFamily="49" charset="0"/>
              </a:rPr>
              <a:t>to/from file - continued.</a:t>
            </a:r>
          </a:p>
          <a:p>
            <a:pPr marL="0" indent="0">
              <a:spcBef>
                <a:spcPts val="0"/>
              </a:spcBef>
              <a:buFontTx/>
              <a:buNone/>
            </a:pPr>
            <a:endParaRPr lang="en-US" altLang="zh-CN" sz="1400" b="1" dirty="0">
              <a:solidFill>
                <a:srgbClr val="000000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altLang="zh-CN" sz="1400" b="1" dirty="0" smtClean="0">
                <a:solidFill>
                  <a:srgbClr val="A52A2A"/>
                </a:solidFill>
                <a:latin typeface="Courier New" pitchFamily="49" charset="0"/>
                <a:cs typeface="Courier New" pitchFamily="49" charset="0"/>
              </a:rPr>
              <a:t>    for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=</a:t>
            </a:r>
            <a:r>
              <a:rPr lang="en-US" altLang="zh-CN" sz="1400" b="1" dirty="0">
                <a:solidFill>
                  <a:srgbClr val="FF0066"/>
                </a:solidFill>
                <a:latin typeface="Courier New" pitchFamily="49" charset="0"/>
                <a:cs typeface="Courier New" pitchFamily="49" charset="0"/>
              </a:rPr>
              <a:t>0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; 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altLang="zh-CN" sz="1400" b="1" dirty="0">
                <a:solidFill>
                  <a:srgbClr val="FF0066"/>
                </a:solidFill>
                <a:latin typeface="Courier New" pitchFamily="49" charset="0"/>
                <a:cs typeface="Courier New" pitchFamily="49" charset="0"/>
              </a:rPr>
              <a:t>3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; 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++)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    </a:t>
            </a:r>
            <a:r>
              <a:rPr lang="en-US" altLang="zh-CN" sz="1400" b="1" dirty="0" err="1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stu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altLang="zh-CN" sz="1400" b="1" dirty="0" err="1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].total = 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stu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].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english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+ 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stu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].math + 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stu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].physics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;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altLang="zh-CN" sz="1400" b="1" dirty="0">
              <a:solidFill>
                <a:srgbClr val="000000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altLang="zh-CN" sz="1400" b="1" dirty="0" err="1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fp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= 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fopen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CN" sz="1400" b="1" dirty="0">
                <a:solidFill>
                  <a:srgbClr val="FF00FF"/>
                </a:solidFill>
                <a:latin typeface="Courier New" pitchFamily="49" charset="0"/>
                <a:cs typeface="Courier New" pitchFamily="49" charset="0"/>
              </a:rPr>
              <a:t>"student.dat"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zh-CN" sz="1400" b="1" dirty="0">
                <a:solidFill>
                  <a:srgbClr val="FF00FF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en-US" altLang="zh-CN" sz="1400" b="1" dirty="0" err="1">
                <a:solidFill>
                  <a:srgbClr val="FF00FF"/>
                </a:solidFill>
                <a:latin typeface="Courier New" pitchFamily="49" charset="0"/>
                <a:cs typeface="Courier New" pitchFamily="49" charset="0"/>
              </a:rPr>
              <a:t>wb</a:t>
            </a:r>
            <a:r>
              <a:rPr lang="en-US" altLang="zh-CN" sz="1400" b="1" dirty="0" smtClean="0">
                <a:solidFill>
                  <a:srgbClr val="FF00FF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altLang="zh-CN" sz="1400" b="1" dirty="0" err="1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fwrite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CN" sz="1400" b="1" dirty="0" err="1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stu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zh-CN" sz="1400" b="1" dirty="0" err="1">
                <a:solidFill>
                  <a:srgbClr val="A52A2A"/>
                </a:solidFill>
                <a:latin typeface="Courier New" pitchFamily="49" charset="0"/>
                <a:cs typeface="Courier New" pitchFamily="49" charset="0"/>
              </a:rPr>
              <a:t>sizeof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CN" sz="1400" b="1" dirty="0" err="1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struct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student), </a:t>
            </a:r>
            <a:r>
              <a:rPr lang="en-US" altLang="zh-CN" sz="1400" b="1" dirty="0">
                <a:solidFill>
                  <a:srgbClr val="FF0066"/>
                </a:solidFill>
                <a:latin typeface="Courier New" pitchFamily="49" charset="0"/>
                <a:cs typeface="Courier New" pitchFamily="49" charset="0"/>
              </a:rPr>
              <a:t>3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fp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altLang="zh-CN" sz="1400" b="1" dirty="0" err="1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fclose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CN" sz="1400" b="1" dirty="0" err="1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fp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altLang="zh-CN" sz="1400" b="1" dirty="0">
              <a:solidFill>
                <a:srgbClr val="000000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 </a:t>
            </a:r>
            <a:r>
              <a:rPr lang="en-US" altLang="zh-CN" sz="1400" b="1" dirty="0" err="1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fp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= 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fopen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CN" sz="1400" b="1" dirty="0">
                <a:solidFill>
                  <a:srgbClr val="FF00FF"/>
                </a:solidFill>
                <a:latin typeface="Courier New" pitchFamily="49" charset="0"/>
                <a:cs typeface="Courier New" pitchFamily="49" charset="0"/>
              </a:rPr>
              <a:t>"student.dat"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zh-CN" sz="1400" b="1" dirty="0">
                <a:solidFill>
                  <a:srgbClr val="FF00FF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en-US" altLang="zh-CN" sz="1400" b="1" dirty="0" err="1">
                <a:solidFill>
                  <a:srgbClr val="FF00FF"/>
                </a:solidFill>
                <a:latin typeface="Courier New" pitchFamily="49" charset="0"/>
                <a:cs typeface="Courier New" pitchFamily="49" charset="0"/>
              </a:rPr>
              <a:t>rb</a:t>
            </a:r>
            <a:r>
              <a:rPr lang="en-US" altLang="zh-CN" sz="1400" b="1" dirty="0" smtClean="0">
                <a:solidFill>
                  <a:srgbClr val="FF00FF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altLang="zh-CN" sz="1400" b="1" dirty="0" err="1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fread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CN" sz="1400" b="1" dirty="0" err="1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stu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zh-CN" sz="1400" b="1" dirty="0" err="1">
                <a:solidFill>
                  <a:srgbClr val="A52A2A"/>
                </a:solidFill>
                <a:latin typeface="Courier New" pitchFamily="49" charset="0"/>
                <a:cs typeface="Courier New" pitchFamily="49" charset="0"/>
              </a:rPr>
              <a:t>sizeof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CN" sz="1400" b="1" dirty="0" err="1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struct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student), </a:t>
            </a:r>
            <a:r>
              <a:rPr lang="en-US" altLang="zh-CN" sz="1400" b="1" dirty="0">
                <a:solidFill>
                  <a:srgbClr val="FF0066"/>
                </a:solidFill>
                <a:latin typeface="Courier New" pitchFamily="49" charset="0"/>
                <a:cs typeface="Courier New" pitchFamily="49" charset="0"/>
              </a:rPr>
              <a:t>3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fp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altLang="zh-CN" sz="1400" b="1" dirty="0" err="1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fclose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CN" sz="1400" b="1" dirty="0" err="1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fp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en-US" altLang="zh-CN" sz="1400" b="1" dirty="0">
              <a:solidFill>
                <a:srgbClr val="A52A2A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altLang="zh-CN" sz="1400" b="1" dirty="0" smtClean="0">
                <a:solidFill>
                  <a:srgbClr val="A52A2A"/>
                </a:solidFill>
                <a:latin typeface="Courier New" pitchFamily="49" charset="0"/>
                <a:cs typeface="Courier New" pitchFamily="49" charset="0"/>
              </a:rPr>
              <a:t>    for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=</a:t>
            </a:r>
            <a:r>
              <a:rPr lang="en-US" altLang="zh-CN" sz="1400" b="1" dirty="0">
                <a:solidFill>
                  <a:srgbClr val="FF0066"/>
                </a:solidFill>
                <a:latin typeface="Courier New" pitchFamily="49" charset="0"/>
                <a:cs typeface="Courier New" pitchFamily="49" charset="0"/>
              </a:rPr>
              <a:t>0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; 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&lt;</a:t>
            </a:r>
            <a:r>
              <a:rPr lang="en-US" altLang="zh-CN" sz="1400" b="1" dirty="0">
                <a:solidFill>
                  <a:srgbClr val="FF0066"/>
                </a:solidFill>
                <a:latin typeface="Courier New" pitchFamily="49" charset="0"/>
                <a:cs typeface="Courier New" pitchFamily="49" charset="0"/>
              </a:rPr>
              <a:t>3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; 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++)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    </a:t>
            </a:r>
            <a:r>
              <a:rPr lang="en-US" altLang="zh-CN" sz="1400" b="1" dirty="0" err="1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CN" sz="1400" b="1" dirty="0">
                <a:solidFill>
                  <a:srgbClr val="FF00FF"/>
                </a:solidFill>
                <a:latin typeface="Courier New" pitchFamily="49" charset="0"/>
                <a:cs typeface="Courier New" pitchFamily="49" charset="0"/>
              </a:rPr>
              <a:t>"%-16s%6.1f%6.1f%6.1f%7.1f\n"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stu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].name, 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stu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].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english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,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        </a:t>
            </a:r>
            <a:r>
              <a:rPr lang="en-US" altLang="zh-CN" sz="1400" b="1" dirty="0" err="1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stu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altLang="zh-CN" sz="1400" b="1" dirty="0" err="1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].math, 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stu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].physics, 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stu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[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].total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en-US" altLang="zh-CN" sz="1400" b="1" dirty="0" smtClean="0">
              <a:solidFill>
                <a:srgbClr val="A52A2A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endParaRPr lang="en-US" altLang="zh-CN" sz="1400" b="1" dirty="0" smtClean="0">
              <a:solidFill>
                <a:srgbClr val="A52A2A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altLang="zh-CN" sz="1400" b="1" dirty="0" smtClean="0">
                <a:solidFill>
                  <a:srgbClr val="A52A2A"/>
                </a:solidFill>
                <a:latin typeface="Courier New" pitchFamily="49" charset="0"/>
                <a:cs typeface="Courier New" pitchFamily="49" charset="0"/>
              </a:rPr>
              <a:t>    return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>
                <a:solidFill>
                  <a:srgbClr val="FF0066"/>
                </a:solidFill>
                <a:latin typeface="Courier New" pitchFamily="49" charset="0"/>
                <a:cs typeface="Courier New" pitchFamily="49" charset="0"/>
              </a:rPr>
              <a:t>0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;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}</a:t>
            </a:r>
            <a:r>
              <a:rPr lang="en-US" altLang="zh-CN" sz="1400" b="1" dirty="0" smtClean="0">
                <a:latin typeface="Courier New" pitchFamily="49" charset="0"/>
                <a:cs typeface="Courier New" pitchFamily="49" charset="0"/>
              </a:rPr>
              <a:t> </a:t>
            </a:r>
            <a:endParaRPr lang="zh-CN" altLang="en-US" sz="14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数据块读写举例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7D1F0D-792F-4544-B31F-D89B95DFCC02}" type="slidenum">
              <a:rPr lang="en-US" altLang="zh-CN" smtClean="0"/>
              <a:pPr>
                <a:defRPr/>
              </a:pPr>
              <a:t>27</a:t>
            </a:fld>
            <a:endParaRPr lang="en-US" altLang="zh-CN" dirty="0"/>
          </a:p>
        </p:txBody>
      </p:sp>
      <p:sp>
        <p:nvSpPr>
          <p:cNvPr id="2" name="文本框 1"/>
          <p:cNvSpPr txBox="1"/>
          <p:nvPr/>
        </p:nvSpPr>
        <p:spPr>
          <a:xfrm>
            <a:off x="5940152" y="5589240"/>
            <a:ext cx="2736304" cy="369332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dirty="0" smtClean="0"/>
              <a:t>可以</a:t>
            </a:r>
            <a:r>
              <a:rPr lang="zh-CN" altLang="en-US" b="1" dirty="0" smtClean="0">
                <a:solidFill>
                  <a:srgbClr val="FF0000"/>
                </a:solidFill>
              </a:rPr>
              <a:t>拆分</a:t>
            </a:r>
            <a:r>
              <a:rPr lang="zh-CN" altLang="en-US" dirty="0" smtClean="0"/>
              <a:t>成</a:t>
            </a:r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r>
              <a:rPr lang="zh-CN" altLang="en-US" dirty="0" smtClean="0">
                <a:solidFill>
                  <a:srgbClr val="FF0000"/>
                </a:solidFill>
              </a:rPr>
              <a:t>次写</a:t>
            </a:r>
            <a:r>
              <a:rPr lang="zh-CN" altLang="en-US" dirty="0" smtClean="0"/>
              <a:t>、</a:t>
            </a:r>
            <a:r>
              <a:rPr lang="en-US" altLang="zh-CN" dirty="0" smtClean="0">
                <a:solidFill>
                  <a:srgbClr val="FF0000"/>
                </a:solidFill>
              </a:rPr>
              <a:t>3</a:t>
            </a:r>
            <a:r>
              <a:rPr lang="zh-CN" altLang="en-US" dirty="0" smtClean="0">
                <a:solidFill>
                  <a:srgbClr val="FF0000"/>
                </a:solidFill>
              </a:rPr>
              <a:t>次读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940152" y="5939988"/>
            <a:ext cx="2736304" cy="369332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pc="-130" dirty="0" smtClean="0">
                <a:latin typeface="Arial Unicode MS" panose="020B0604020202020204" pitchFamily="34" charset="-122"/>
              </a:rPr>
              <a:t>按</a:t>
            </a:r>
            <a:r>
              <a:rPr lang="zh-CN" altLang="en-US" b="1" spc="-130" dirty="0" smtClean="0">
                <a:solidFill>
                  <a:srgbClr val="0B810D"/>
                </a:solidFill>
                <a:latin typeface="Arial Unicode MS" panose="020B0604020202020204" pitchFamily="34" charset="-122"/>
              </a:rPr>
              <a:t>数组形式</a:t>
            </a:r>
            <a:r>
              <a:rPr lang="zh-CN" altLang="en-US" spc="-130" dirty="0" smtClean="0">
                <a:latin typeface="Arial Unicode MS" panose="020B0604020202020204" pitchFamily="34" charset="-122"/>
              </a:rPr>
              <a:t>读写，效率更高</a:t>
            </a:r>
            <a:endParaRPr lang="zh-CN" altLang="en-US" spc="-130" dirty="0">
              <a:solidFill>
                <a:srgbClr val="FF0000"/>
              </a:solidFill>
              <a:latin typeface="Arial Unicode MS" panose="020B0604020202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39552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4464496"/>
          </a:xfrm>
        </p:spPr>
        <p:txBody>
          <a:bodyPr/>
          <a:lstStyle/>
          <a:p>
            <a:r>
              <a:rPr lang="zh-CN" altLang="en-US" dirty="0" smtClean="0"/>
              <a:t>函数原型</a:t>
            </a:r>
            <a:endParaRPr lang="en-US" altLang="zh-CN" dirty="0" smtClean="0"/>
          </a:p>
          <a:p>
            <a:pPr lvl="1"/>
            <a:r>
              <a:rPr lang="en-US" altLang="zh-CN" b="1" dirty="0" err="1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b="1" dirty="0" err="1">
                <a:latin typeface="Courier New" pitchFamily="49" charset="0"/>
                <a:cs typeface="Courier New" pitchFamily="49" charset="0"/>
              </a:rPr>
              <a:t>fgetc</a:t>
            </a:r>
            <a:r>
              <a:rPr lang="en-US" altLang="zh-CN" b="1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CN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FILE </a:t>
            </a:r>
            <a:r>
              <a:rPr lang="en-US" altLang="zh-CN" b="1" dirty="0">
                <a:latin typeface="Courier New" pitchFamily="49" charset="0"/>
                <a:cs typeface="Courier New" pitchFamily="49" charset="0"/>
              </a:rPr>
              <a:t>*stream</a:t>
            </a:r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);</a:t>
            </a:r>
          </a:p>
          <a:p>
            <a:pPr lvl="1"/>
            <a:r>
              <a:rPr lang="en-US" altLang="zh-CN" b="1" dirty="0" err="1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b="1" dirty="0" err="1">
                <a:latin typeface="Courier New" pitchFamily="49" charset="0"/>
                <a:cs typeface="Courier New" pitchFamily="49" charset="0"/>
              </a:rPr>
              <a:t>fputc</a:t>
            </a:r>
            <a:r>
              <a:rPr lang="en-US" altLang="zh-CN" b="1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CN" b="1" dirty="0" err="1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altLang="zh-CN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b="1" dirty="0">
                <a:latin typeface="Courier New" pitchFamily="49" charset="0"/>
                <a:cs typeface="Courier New" pitchFamily="49" charset="0"/>
              </a:rPr>
              <a:t>c,</a:t>
            </a:r>
            <a:r>
              <a:rPr lang="en-US" altLang="zh-CN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FILE </a:t>
            </a:r>
            <a:r>
              <a:rPr lang="en-US" altLang="zh-CN" b="1" dirty="0">
                <a:latin typeface="Courier New" pitchFamily="49" charset="0"/>
                <a:cs typeface="Courier New" pitchFamily="49" charset="0"/>
              </a:rPr>
              <a:t>*stream</a:t>
            </a:r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);</a:t>
            </a:r>
          </a:p>
          <a:p>
            <a:pPr lvl="2"/>
            <a:endParaRPr lang="en-US" altLang="zh-CN" sz="1000" b="1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zh-CN" altLang="en-US" dirty="0"/>
              <a:t>参</a:t>
            </a:r>
            <a:r>
              <a:rPr lang="zh-CN" altLang="en-US" dirty="0" smtClean="0"/>
              <a:t>数</a:t>
            </a:r>
            <a:endParaRPr lang="en-US" altLang="zh-CN" dirty="0" smtClean="0"/>
          </a:p>
          <a:p>
            <a:pPr lvl="1"/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FILE </a:t>
            </a:r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*stream</a:t>
            </a:r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zh-CN" altLang="en-US" dirty="0" smtClean="0">
                <a:solidFill>
                  <a:srgbClr val="FF0000"/>
                </a:solidFill>
              </a:rPr>
              <a:t>文件指针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lvl="1"/>
            <a:r>
              <a:rPr lang="en-US" altLang="zh-CN" b="1" dirty="0" err="1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c	</a:t>
            </a:r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	</a:t>
            </a:r>
            <a:r>
              <a:rPr lang="zh-CN" altLang="en-US" dirty="0">
                <a:latin typeface="Courier New" pitchFamily="49" charset="0"/>
                <a:cs typeface="Courier New" pitchFamily="49" charset="0"/>
              </a:rPr>
              <a:t>准</a:t>
            </a:r>
            <a:r>
              <a:rPr lang="zh-CN" altLang="en-US" dirty="0" smtClean="0">
                <a:latin typeface="Courier New" pitchFamily="49" charset="0"/>
                <a:cs typeface="Courier New" pitchFamily="49" charset="0"/>
              </a:rPr>
              <a:t>备写入到文件</a:t>
            </a:r>
            <a:r>
              <a:rPr lang="zh-CN" altLang="en-US" dirty="0" smtClean="0"/>
              <a:t>的</a:t>
            </a:r>
            <a:r>
              <a:rPr lang="zh-CN" altLang="en-US" dirty="0" smtClean="0">
                <a:solidFill>
                  <a:srgbClr val="FF0000"/>
                </a:solidFill>
              </a:rPr>
              <a:t>字符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lvl="2"/>
            <a:endParaRPr lang="en-US" altLang="zh-CN" sz="1000" dirty="0" smtClean="0"/>
          </a:p>
          <a:p>
            <a:r>
              <a:rPr lang="zh-CN" altLang="en-US" dirty="0" smtClean="0"/>
              <a:t>返回值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若</a:t>
            </a:r>
            <a:r>
              <a:rPr lang="zh-CN" altLang="en-US" dirty="0"/>
              <a:t>成</a:t>
            </a:r>
            <a:r>
              <a:rPr lang="zh-CN" altLang="en-US" dirty="0" smtClean="0"/>
              <a:t>功，返回读</a:t>
            </a:r>
            <a:r>
              <a:rPr lang="en-US" altLang="zh-CN" dirty="0" smtClean="0"/>
              <a:t>/</a:t>
            </a:r>
            <a:r>
              <a:rPr lang="zh-CN" altLang="en-US" dirty="0" smtClean="0"/>
              <a:t>写的</a:t>
            </a:r>
            <a:r>
              <a:rPr lang="zh-CN" altLang="en-US" dirty="0" smtClean="0">
                <a:solidFill>
                  <a:srgbClr val="FF0000"/>
                </a:solidFill>
              </a:rPr>
              <a:t>字符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lvl="1"/>
            <a:r>
              <a:rPr lang="zh-CN" altLang="en-US" dirty="0"/>
              <a:t>若失</a:t>
            </a:r>
            <a:r>
              <a:rPr lang="zh-CN" altLang="en-US" dirty="0" smtClean="0"/>
              <a:t>败，返回</a:t>
            </a:r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EOF</a:t>
            </a:r>
            <a:endParaRPr lang="zh-CN" altLang="en-US" b="1" dirty="0">
              <a:solidFill>
                <a:srgbClr val="0000FF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字符读写函数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7D1F0D-792F-4544-B31F-D89B95DFCC02}" type="slidenum">
              <a:rPr lang="en-US" altLang="zh-CN" smtClean="0"/>
              <a:pPr>
                <a:defRPr/>
              </a:pPr>
              <a:t>28</a:t>
            </a:fld>
            <a:endParaRPr lang="en-US" altLang="zh-CN" dirty="0"/>
          </a:p>
        </p:txBody>
      </p:sp>
      <p:sp>
        <p:nvSpPr>
          <p:cNvPr id="6" name="矩形 5"/>
          <p:cNvSpPr/>
          <p:nvPr/>
        </p:nvSpPr>
        <p:spPr>
          <a:xfrm>
            <a:off x="457200" y="5674022"/>
            <a:ext cx="82296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err="1" smtClean="0">
                <a:latin typeface="Courier New" pitchFamily="49" charset="0"/>
                <a:cs typeface="Courier New" pitchFamily="49" charset="0"/>
              </a:rPr>
              <a:t>fgetc</a:t>
            </a:r>
            <a:r>
              <a:rPr lang="zh-CN" altLang="en-US" dirty="0" smtClean="0">
                <a:latin typeface="Courier New" pitchFamily="49" charset="0"/>
                <a:cs typeface="Courier New" pitchFamily="49" charset="0"/>
              </a:rPr>
              <a:t>和</a:t>
            </a:r>
            <a:r>
              <a:rPr lang="en-US" altLang="zh-CN" b="1" dirty="0" err="1" smtClean="0">
                <a:latin typeface="Courier New" pitchFamily="49" charset="0"/>
                <a:cs typeface="Courier New" pitchFamily="49" charset="0"/>
              </a:rPr>
              <a:t>fputc</a:t>
            </a:r>
            <a:r>
              <a:rPr lang="zh-CN" altLang="en-US" dirty="0" smtClean="0">
                <a:latin typeface="Courier New" pitchFamily="49" charset="0"/>
                <a:cs typeface="Courier New" pitchFamily="49" charset="0"/>
              </a:rPr>
              <a:t>每次读写一个字节的数据。读写二进制文件时可以通过多次操作以实现读写任何数据类型；在读写文本文件时可以实现一个或多个字节（如字符串）的读写。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843940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328592"/>
          </a:xfrm>
        </p:spPr>
        <p:txBody>
          <a:bodyPr/>
          <a:lstStyle/>
          <a:p>
            <a:r>
              <a:rPr lang="zh-CN" altLang="en-US" dirty="0" smtClean="0"/>
              <a:t>例</a:t>
            </a:r>
            <a:r>
              <a:rPr lang="en-US" altLang="zh-CN" dirty="0" smtClean="0"/>
              <a:t>4</a:t>
            </a:r>
          </a:p>
          <a:p>
            <a:pPr lvl="1"/>
            <a:r>
              <a:rPr lang="zh-CN" altLang="en-US" dirty="0"/>
              <a:t>通</a:t>
            </a:r>
            <a:r>
              <a:rPr lang="zh-CN" altLang="en-US" dirty="0" smtClean="0"/>
              <a:t>过命令行参数实现二进制文件的复制功能。</a:t>
            </a:r>
            <a:endParaRPr lang="en-US" altLang="zh-CN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字符读写举例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7D1F0D-792F-4544-B31F-D89B95DFCC02}" type="slidenum">
              <a:rPr lang="en-US" altLang="zh-CN" smtClean="0"/>
              <a:pPr>
                <a:defRPr/>
              </a:pPr>
              <a:t>29</a:t>
            </a:fld>
            <a:endParaRPr lang="en-US" altLang="zh-CN" dirty="0"/>
          </a:p>
        </p:txBody>
      </p:sp>
      <p:sp>
        <p:nvSpPr>
          <p:cNvPr id="5" name="Content Placeholder 1"/>
          <p:cNvSpPr txBox="1">
            <a:spLocks/>
          </p:cNvSpPr>
          <p:nvPr/>
        </p:nvSpPr>
        <p:spPr bwMode="auto">
          <a:xfrm>
            <a:off x="457200" y="1988840"/>
            <a:ext cx="8229600" cy="4609182"/>
          </a:xfrm>
          <a:prstGeom prst="rect">
            <a:avLst/>
          </a:prstGeom>
          <a:noFill/>
          <a:ln w="19050">
            <a:solidFill>
              <a:schemeClr val="accent6">
                <a:lumMod val="75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>
                <a:solidFill>
                  <a:srgbClr val="A020F0"/>
                </a:solidFill>
                <a:latin typeface="Courier New" pitchFamily="49" charset="0"/>
                <a:cs typeface="Courier New" pitchFamily="49" charset="0"/>
              </a:rPr>
              <a:t>#include &lt;</a:t>
            </a:r>
            <a:r>
              <a:rPr lang="en-US" altLang="zh-CN" sz="1400" b="1" dirty="0" err="1">
                <a:solidFill>
                  <a:srgbClr val="A020F0"/>
                </a:solidFill>
                <a:latin typeface="Courier New" pitchFamily="49" charset="0"/>
                <a:cs typeface="Courier New" pitchFamily="49" charset="0"/>
              </a:rPr>
              <a:t>stdio.h</a:t>
            </a:r>
            <a:r>
              <a:rPr lang="en-US" altLang="zh-CN" sz="1400" b="1" dirty="0" smtClean="0">
                <a:solidFill>
                  <a:srgbClr val="A020F0"/>
                </a:solidFill>
                <a:latin typeface="Courier New" pitchFamily="49" charset="0"/>
                <a:cs typeface="Courier New" pitchFamily="49" charset="0"/>
              </a:rPr>
              <a:t>&gt;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 smtClean="0">
                <a:solidFill>
                  <a:srgbClr val="A020F0"/>
                </a:solidFill>
                <a:latin typeface="Courier New" pitchFamily="49" charset="0"/>
                <a:cs typeface="Courier New" pitchFamily="49" charset="0"/>
              </a:rPr>
              <a:t>#</a:t>
            </a:r>
            <a:r>
              <a:rPr lang="en-US" altLang="zh-CN" sz="1400" b="1" dirty="0">
                <a:solidFill>
                  <a:srgbClr val="A020F0"/>
                </a:solidFill>
                <a:latin typeface="Courier New" pitchFamily="49" charset="0"/>
                <a:cs typeface="Courier New" pitchFamily="49" charset="0"/>
              </a:rPr>
              <a:t>include &lt;</a:t>
            </a:r>
            <a:r>
              <a:rPr lang="en-US" altLang="zh-CN" sz="1400" b="1" dirty="0" err="1">
                <a:solidFill>
                  <a:srgbClr val="A020F0"/>
                </a:solidFill>
                <a:latin typeface="Courier New" pitchFamily="49" charset="0"/>
                <a:cs typeface="Courier New" pitchFamily="49" charset="0"/>
              </a:rPr>
              <a:t>stdlib.h</a:t>
            </a:r>
            <a:r>
              <a:rPr lang="en-US" altLang="zh-CN" sz="1400" b="1" dirty="0" smtClean="0">
                <a:solidFill>
                  <a:srgbClr val="A020F0"/>
                </a:solidFill>
                <a:latin typeface="Courier New" pitchFamily="49" charset="0"/>
                <a:cs typeface="Courier New" pitchFamily="49" charset="0"/>
              </a:rPr>
              <a:t>&gt;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Tx/>
              <a:buNone/>
            </a:pP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 err="1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main(</a:t>
            </a:r>
            <a:r>
              <a:rPr lang="en-US" altLang="zh-CN" sz="1400" b="1" dirty="0" err="1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argc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zh-CN" sz="1400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char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**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argv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)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{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  FILE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*fp1, *fp2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;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  char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c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;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>
                <a:solidFill>
                  <a:srgbClr val="A52A2A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A52A2A"/>
                </a:solidFill>
                <a:latin typeface="Courier New" pitchFamily="49" charset="0"/>
                <a:cs typeface="Courier New" pitchFamily="49" charset="0"/>
              </a:rPr>
              <a:t>   if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argc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&gt; </a:t>
            </a:r>
            <a:r>
              <a:rPr lang="en-US" altLang="zh-CN" sz="1400" b="1" dirty="0">
                <a:solidFill>
                  <a:srgbClr val="FF0066"/>
                </a:solidFill>
                <a:latin typeface="Courier New" pitchFamily="49" charset="0"/>
                <a:cs typeface="Courier New" pitchFamily="49" charset="0"/>
              </a:rPr>
              <a:t>1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) 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{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>
                <a:solidFill>
                  <a:srgbClr val="A52A2A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A52A2A"/>
                </a:solidFill>
                <a:latin typeface="Courier New" pitchFamily="49" charset="0"/>
                <a:cs typeface="Courier New" pitchFamily="49" charset="0"/>
              </a:rPr>
              <a:t>       if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(!(fp1=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fopen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(*++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argv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zh-CN" sz="1400" b="1" dirty="0">
                <a:solidFill>
                  <a:srgbClr val="FF00FF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en-US" altLang="zh-CN" sz="1400" b="1" dirty="0" err="1">
                <a:solidFill>
                  <a:srgbClr val="FF00FF"/>
                </a:solidFill>
                <a:latin typeface="Courier New" pitchFamily="49" charset="0"/>
                <a:cs typeface="Courier New" pitchFamily="49" charset="0"/>
              </a:rPr>
              <a:t>rb</a:t>
            </a:r>
            <a:r>
              <a:rPr lang="en-US" altLang="zh-CN" sz="1400" b="1" dirty="0">
                <a:solidFill>
                  <a:srgbClr val="FF00FF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))) 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{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        </a:t>
            </a:r>
            <a:r>
              <a:rPr lang="en-US" altLang="zh-CN" sz="1400" b="1" dirty="0" err="1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CN" sz="1400" b="1" dirty="0">
                <a:solidFill>
                  <a:srgbClr val="FF00FF"/>
                </a:solidFill>
                <a:latin typeface="Courier New" pitchFamily="49" charset="0"/>
                <a:cs typeface="Courier New" pitchFamily="49" charset="0"/>
              </a:rPr>
              <a:t>"Cannot open file: %s.\n"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, *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argv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        exit(</a:t>
            </a:r>
            <a:r>
              <a:rPr lang="en-US" altLang="zh-CN" sz="1400" b="1" dirty="0" smtClean="0">
                <a:solidFill>
                  <a:srgbClr val="FF0066"/>
                </a:solidFill>
                <a:latin typeface="Courier New" pitchFamily="49" charset="0"/>
                <a:cs typeface="Courier New" pitchFamily="49" charset="0"/>
              </a:rPr>
              <a:t>1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        }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>
                <a:solidFill>
                  <a:srgbClr val="A52A2A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A52A2A"/>
                </a:solidFill>
                <a:latin typeface="Courier New" pitchFamily="49" charset="0"/>
                <a:cs typeface="Courier New" pitchFamily="49" charset="0"/>
              </a:rPr>
              <a:t>       if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(!(fp2=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fopen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(*++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argv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zh-CN" sz="1400" b="1" dirty="0">
                <a:solidFill>
                  <a:srgbClr val="FF00FF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en-US" altLang="zh-CN" sz="1400" b="1" dirty="0" err="1">
                <a:solidFill>
                  <a:srgbClr val="FF00FF"/>
                </a:solidFill>
                <a:latin typeface="Courier New" pitchFamily="49" charset="0"/>
                <a:cs typeface="Courier New" pitchFamily="49" charset="0"/>
              </a:rPr>
              <a:t>wb</a:t>
            </a:r>
            <a:r>
              <a:rPr lang="en-US" altLang="zh-CN" sz="1400" b="1" dirty="0">
                <a:solidFill>
                  <a:srgbClr val="FF00FF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))) 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{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        </a:t>
            </a:r>
            <a:r>
              <a:rPr lang="en-US" altLang="zh-CN" sz="1400" b="1" dirty="0" err="1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printf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CN" sz="1400" b="1" dirty="0">
                <a:solidFill>
                  <a:srgbClr val="FF00FF"/>
                </a:solidFill>
                <a:latin typeface="Courier New" pitchFamily="49" charset="0"/>
                <a:cs typeface="Courier New" pitchFamily="49" charset="0"/>
              </a:rPr>
              <a:t>"Cannot open file: %s.\n"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, *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argv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        exit(</a:t>
            </a:r>
            <a:r>
              <a:rPr lang="en-US" altLang="zh-CN" sz="1400" b="1" dirty="0" smtClean="0">
                <a:solidFill>
                  <a:srgbClr val="FF0066"/>
                </a:solidFill>
                <a:latin typeface="Courier New" pitchFamily="49" charset="0"/>
                <a:cs typeface="Courier New" pitchFamily="49" charset="0"/>
              </a:rPr>
              <a:t>2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        }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altLang="zh-CN" sz="1400" b="1" dirty="0">
                <a:solidFill>
                  <a:srgbClr val="A52A2A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A52A2A"/>
                </a:solidFill>
                <a:latin typeface="Courier New" pitchFamily="49" charset="0"/>
                <a:cs typeface="Courier New" pitchFamily="49" charset="0"/>
              </a:rPr>
              <a:t>       while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((c=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fgetc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(fp1)), !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feof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(fp1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))</a:t>
            </a:r>
            <a:r>
              <a:rPr lang="en-US" altLang="zh-CN" sz="1400" b="1" i="1" dirty="0">
                <a:solidFill>
                  <a:srgbClr val="0B810D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i="1" dirty="0" smtClean="0">
                <a:solidFill>
                  <a:srgbClr val="0B810D"/>
                </a:solidFill>
                <a:latin typeface="Courier New" pitchFamily="49" charset="0"/>
                <a:cs typeface="Courier New" pitchFamily="49" charset="0"/>
              </a:rPr>
              <a:t> // Note how to use </a:t>
            </a:r>
            <a:r>
              <a:rPr lang="en-US" altLang="zh-CN" sz="1400" b="1" i="1" dirty="0" err="1" smtClean="0">
                <a:solidFill>
                  <a:srgbClr val="0B810D"/>
                </a:solidFill>
                <a:latin typeface="Courier New" pitchFamily="49" charset="0"/>
                <a:cs typeface="Courier New" pitchFamily="49" charset="0"/>
              </a:rPr>
              <a:t>feof</a:t>
            </a:r>
            <a:r>
              <a:rPr lang="en-US" altLang="zh-CN" sz="1400" b="1" i="1" dirty="0" smtClean="0">
                <a:solidFill>
                  <a:srgbClr val="0B810D"/>
                </a:solidFill>
                <a:latin typeface="Courier New" pitchFamily="49" charset="0"/>
                <a:cs typeface="Courier New" pitchFamily="49" charset="0"/>
              </a:rPr>
              <a:t>().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        </a:t>
            </a:r>
            <a:r>
              <a:rPr lang="en-US" altLang="zh-CN" sz="1400" b="1" dirty="0" err="1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fputc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(c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, fp2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    }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>
                <a:solidFill>
                  <a:srgbClr val="A52A2A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A52A2A"/>
                </a:solidFill>
                <a:latin typeface="Courier New" pitchFamily="49" charset="0"/>
                <a:cs typeface="Courier New" pitchFamily="49" charset="0"/>
              </a:rPr>
              <a:t>   return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>
                <a:solidFill>
                  <a:srgbClr val="FF0066"/>
                </a:solidFill>
                <a:latin typeface="Courier New" pitchFamily="49" charset="0"/>
                <a:cs typeface="Courier New" pitchFamily="49" charset="0"/>
              </a:rPr>
              <a:t>0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;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lnSpc>
                <a:spcPct val="100000"/>
              </a:lnSpc>
              <a:spcBef>
                <a:spcPts val="0"/>
              </a:spcBef>
              <a:buFontTx/>
              <a:buNone/>
            </a:pP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}</a:t>
            </a:r>
            <a:endParaRPr lang="zh-CN" altLang="en-US" sz="1400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55976" y="5867980"/>
            <a:ext cx="4320480" cy="369332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对比</a:t>
            </a:r>
            <a:r>
              <a:rPr lang="zh-CN" altLang="en-US" dirty="0"/>
              <a:t>：</a:t>
            </a:r>
            <a:r>
              <a:rPr lang="en-US" altLang="zh-CN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while(</a:t>
            </a:r>
            <a:r>
              <a:rPr lang="en-US" altLang="zh-CN" b="1" dirty="0" smtClean="0">
                <a:latin typeface="Courier New" panose="02070309020205020404" pitchFamily="49" charset="0"/>
                <a:cs typeface="Courier New" panose="02070309020205020404" pitchFamily="49" charset="0"/>
                <a:sym typeface="Wingdings" panose="05000000000000000000" pitchFamily="2" charset="2"/>
              </a:rPr>
              <a:t>(</a:t>
            </a:r>
            <a:r>
              <a:rPr lang="en-US" altLang="zh-CN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c=</a:t>
            </a:r>
            <a:r>
              <a:rPr lang="en-US" altLang="zh-CN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getchar</a:t>
            </a:r>
            <a:r>
              <a:rPr lang="en-US" altLang="zh-CN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())!=</a:t>
            </a:r>
            <a:r>
              <a:rPr lang="en-US" altLang="zh-CN" b="1" dirty="0" smtClean="0">
                <a:solidFill>
                  <a:srgbClr val="FF33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EOF</a:t>
            </a:r>
            <a:r>
              <a:rPr lang="en-US" altLang="zh-CN" dirty="0" smtClean="0"/>
              <a:t>)</a:t>
            </a:r>
            <a:endParaRPr lang="zh-CN" altLang="en-US" dirty="0"/>
          </a:p>
        </p:txBody>
      </p:sp>
      <p:sp>
        <p:nvSpPr>
          <p:cNvPr id="7" name="文本框 6"/>
          <p:cNvSpPr txBox="1"/>
          <p:nvPr/>
        </p:nvSpPr>
        <p:spPr>
          <a:xfrm>
            <a:off x="4355976" y="6228020"/>
            <a:ext cx="4320480" cy="369332"/>
          </a:xfrm>
          <a:prstGeom prst="rect">
            <a:avLst/>
          </a:prstGeom>
          <a:noFill/>
          <a:ln>
            <a:solidFill>
              <a:srgbClr val="FF9900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b="1" dirty="0" smtClean="0">
                <a:solidFill>
                  <a:srgbClr val="FF33CC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EOF</a:t>
            </a:r>
            <a:r>
              <a:rPr lang="zh-CN" altLang="en-US" dirty="0" smtClean="0"/>
              <a:t>是</a:t>
            </a:r>
            <a:r>
              <a:rPr lang="en-US" altLang="zh-CN" dirty="0" smtClean="0"/>
              <a:t>-1</a:t>
            </a:r>
            <a:r>
              <a:rPr lang="zh-CN" altLang="en-US" dirty="0" smtClean="0"/>
              <a:t>的宏名，可以测</a:t>
            </a:r>
            <a:r>
              <a:rPr lang="zh-CN" altLang="en-US" dirty="0" smtClean="0">
                <a:solidFill>
                  <a:srgbClr val="FF0000"/>
                </a:solidFill>
              </a:rPr>
              <a:t>文本文件</a:t>
            </a:r>
            <a:r>
              <a:rPr lang="zh-CN" altLang="en-US" dirty="0" smtClean="0"/>
              <a:t>的结束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36151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文件与流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64947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24744"/>
            <a:ext cx="8363272" cy="5328592"/>
          </a:xfrm>
        </p:spPr>
        <p:txBody>
          <a:bodyPr/>
          <a:lstStyle/>
          <a:p>
            <a:r>
              <a:rPr lang="zh-CN" altLang="en-US" dirty="0" smtClean="0"/>
              <a:t>函数原型</a:t>
            </a:r>
            <a:endParaRPr lang="en-US" altLang="zh-CN" dirty="0" smtClean="0"/>
          </a:p>
          <a:p>
            <a:pPr lvl="1"/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char </a:t>
            </a:r>
            <a:r>
              <a:rPr lang="en-US" altLang="zh-CN" b="1" dirty="0">
                <a:latin typeface="Courier New" pitchFamily="49" charset="0"/>
                <a:cs typeface="Courier New" pitchFamily="49" charset="0"/>
              </a:rPr>
              <a:t>*</a:t>
            </a:r>
            <a:r>
              <a:rPr lang="en-US" altLang="zh-CN" b="1" dirty="0" err="1">
                <a:latin typeface="Courier New" pitchFamily="49" charset="0"/>
                <a:cs typeface="Courier New" pitchFamily="49" charset="0"/>
              </a:rPr>
              <a:t>fgets</a:t>
            </a:r>
            <a:r>
              <a:rPr lang="en-US" altLang="zh-CN" b="1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CN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char </a:t>
            </a:r>
            <a:r>
              <a:rPr lang="en-US" altLang="zh-CN" b="1" dirty="0">
                <a:latin typeface="Courier New" pitchFamily="49" charset="0"/>
                <a:cs typeface="Courier New" pitchFamily="49" charset="0"/>
              </a:rPr>
              <a:t>*s,</a:t>
            </a:r>
            <a:r>
              <a:rPr lang="en-US" altLang="zh-CN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b="1" dirty="0" err="1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altLang="zh-CN" b="1" dirty="0">
                <a:latin typeface="Courier New" pitchFamily="49" charset="0"/>
                <a:cs typeface="Courier New" pitchFamily="49" charset="0"/>
              </a:rPr>
              <a:t> size, </a:t>
            </a:r>
            <a:r>
              <a:rPr lang="en-US" altLang="zh-CN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FILE </a:t>
            </a:r>
            <a:r>
              <a:rPr lang="en-US" altLang="zh-CN" b="1" dirty="0">
                <a:latin typeface="Courier New" pitchFamily="49" charset="0"/>
                <a:cs typeface="Courier New" pitchFamily="49" charset="0"/>
              </a:rPr>
              <a:t>*stream);</a:t>
            </a:r>
          </a:p>
          <a:p>
            <a:r>
              <a:rPr lang="zh-CN" altLang="en-US" dirty="0" smtClean="0"/>
              <a:t>参数</a:t>
            </a:r>
            <a:endParaRPr lang="en-US" altLang="zh-CN" dirty="0" smtClean="0"/>
          </a:p>
          <a:p>
            <a:pPr lvl="1"/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char </a:t>
            </a:r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*s</a:t>
            </a:r>
            <a:r>
              <a:rPr lang="en-US" altLang="zh-CN" dirty="0" smtClean="0"/>
              <a:t>		</a:t>
            </a:r>
            <a:r>
              <a:rPr lang="zh-CN" altLang="en-US" dirty="0" smtClean="0"/>
              <a:t>字符串缓冲区</a:t>
            </a:r>
            <a:r>
              <a:rPr lang="zh-CN" altLang="en-US" dirty="0" smtClean="0">
                <a:solidFill>
                  <a:srgbClr val="FF0000"/>
                </a:solidFill>
              </a:rPr>
              <a:t>首地址（指针）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lvl="1"/>
            <a:r>
              <a:rPr lang="en-US" altLang="zh-CN" b="1" dirty="0" err="1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size</a:t>
            </a:r>
            <a:r>
              <a:rPr lang="en-US" altLang="zh-CN" dirty="0" smtClean="0"/>
              <a:t>	</a:t>
            </a:r>
            <a:r>
              <a:rPr lang="zh-CN" altLang="en-US" dirty="0" smtClean="0"/>
              <a:t>最多能存储的</a:t>
            </a:r>
            <a:r>
              <a:rPr lang="zh-CN" altLang="en-US" dirty="0" smtClean="0">
                <a:solidFill>
                  <a:srgbClr val="FF0000"/>
                </a:solidFill>
              </a:rPr>
              <a:t>字符个数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lvl="1"/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FILE</a:t>
            </a:r>
            <a:r>
              <a:rPr lang="zh-CN" altLang="en-US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*stream</a:t>
            </a:r>
            <a:r>
              <a:rPr lang="en-US" altLang="zh-CN" dirty="0" smtClean="0"/>
              <a:t>	</a:t>
            </a:r>
            <a:r>
              <a:rPr lang="zh-CN" altLang="en-US" dirty="0" smtClean="0">
                <a:solidFill>
                  <a:srgbClr val="FF0000"/>
                </a:solidFill>
              </a:rPr>
              <a:t>文件指针</a:t>
            </a:r>
            <a:endParaRPr lang="en-US" altLang="zh-CN" dirty="0">
              <a:solidFill>
                <a:srgbClr val="FF0000"/>
              </a:solidFill>
            </a:endParaRPr>
          </a:p>
          <a:p>
            <a:r>
              <a:rPr lang="zh-CN" altLang="en-US" dirty="0" smtClean="0"/>
              <a:t>返回值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若成功，返回</a:t>
            </a:r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s</a:t>
            </a:r>
            <a:r>
              <a:rPr lang="zh-CN" altLang="en-US" dirty="0" smtClean="0"/>
              <a:t>首地址；若失败，返回</a:t>
            </a:r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NULL</a:t>
            </a:r>
            <a:endParaRPr lang="en-US" altLang="zh-CN" b="1" dirty="0">
              <a:solidFill>
                <a:srgbClr val="0000FF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zh-CN" altLang="en-US" dirty="0" smtClean="0"/>
              <a:t>说明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最多读取</a:t>
            </a:r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size-1</a:t>
            </a:r>
            <a:r>
              <a:rPr lang="zh-CN" altLang="en-US" dirty="0" smtClean="0"/>
              <a:t>个字符，添加字符串结束标志</a:t>
            </a:r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'\0'</a:t>
            </a:r>
            <a:r>
              <a:rPr lang="zh-CN" altLang="en-US" dirty="0" smtClean="0"/>
              <a:t>后放入缓冲区</a:t>
            </a:r>
            <a:endParaRPr lang="en-US" altLang="zh-CN" dirty="0"/>
          </a:p>
          <a:p>
            <a:pPr lvl="1"/>
            <a:r>
              <a:rPr lang="zh-CN" altLang="en-US" dirty="0" smtClean="0"/>
              <a:t>遇到换行符</a:t>
            </a:r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'\n'</a:t>
            </a:r>
            <a:r>
              <a:rPr lang="zh-CN" altLang="en-US" dirty="0" smtClean="0"/>
              <a:t>或文件结束符</a:t>
            </a:r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EOF</a:t>
            </a:r>
            <a:r>
              <a:rPr lang="zh-CN" altLang="en-US" dirty="0" smtClean="0"/>
              <a:t>时，读取字符串</a:t>
            </a:r>
            <a:r>
              <a:rPr lang="zh-CN" altLang="en-US" dirty="0" smtClean="0">
                <a:solidFill>
                  <a:srgbClr val="FF0000"/>
                </a:solidFill>
              </a:rPr>
              <a:t>结束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lvl="1"/>
            <a:endParaRPr lang="zh-CN" alt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字符串读函数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7D1F0D-792F-4544-B31F-D89B95DFCC02}" type="slidenum">
              <a:rPr lang="en-US" altLang="zh-CN" smtClean="0"/>
              <a:pPr>
                <a:defRPr/>
              </a:pPr>
              <a:t>30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120919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函数原型</a:t>
            </a:r>
            <a:endParaRPr lang="en-US" altLang="zh-CN" dirty="0" smtClean="0"/>
          </a:p>
          <a:p>
            <a:pPr lvl="1"/>
            <a:r>
              <a:rPr lang="en-US" altLang="zh-CN" b="1" dirty="0" err="1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b="1" dirty="0" err="1" smtClean="0">
                <a:latin typeface="Courier New" pitchFamily="49" charset="0"/>
                <a:cs typeface="Courier New" pitchFamily="49" charset="0"/>
              </a:rPr>
              <a:t>fputs</a:t>
            </a:r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char </a:t>
            </a:r>
            <a:r>
              <a:rPr lang="en-US" altLang="zh-CN" b="1" dirty="0">
                <a:latin typeface="Courier New" pitchFamily="49" charset="0"/>
                <a:cs typeface="Courier New" pitchFamily="49" charset="0"/>
              </a:rPr>
              <a:t>*s,</a:t>
            </a:r>
            <a:r>
              <a:rPr lang="en-US" altLang="zh-CN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FILE </a:t>
            </a:r>
            <a:r>
              <a:rPr lang="en-US" altLang="zh-CN" b="1" dirty="0">
                <a:latin typeface="Courier New" pitchFamily="49" charset="0"/>
                <a:cs typeface="Courier New" pitchFamily="49" charset="0"/>
              </a:rPr>
              <a:t>*stream);</a:t>
            </a:r>
            <a:endParaRPr lang="en-US" altLang="zh-CN" b="1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zh-CN" altLang="en-US" dirty="0" smtClean="0"/>
              <a:t>参数</a:t>
            </a:r>
            <a:endParaRPr lang="en-US" altLang="zh-CN" dirty="0" smtClean="0"/>
          </a:p>
          <a:p>
            <a:pPr lvl="1"/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char</a:t>
            </a:r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 *s</a:t>
            </a:r>
            <a:r>
              <a:rPr lang="en-US" altLang="zh-CN" dirty="0" smtClean="0"/>
              <a:t>		</a:t>
            </a:r>
            <a:r>
              <a:rPr lang="zh-CN" altLang="en-US" dirty="0" smtClean="0"/>
              <a:t>字符串缓冲区</a:t>
            </a:r>
            <a:r>
              <a:rPr lang="zh-CN" altLang="en-US" dirty="0" smtClean="0">
                <a:solidFill>
                  <a:srgbClr val="FF0000"/>
                </a:solidFill>
              </a:rPr>
              <a:t>首地址（指针）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lvl="1"/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FILE</a:t>
            </a:r>
            <a:r>
              <a:rPr lang="zh-CN" altLang="en-US" b="1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*stream</a:t>
            </a:r>
            <a:r>
              <a:rPr lang="en-US" altLang="zh-CN" dirty="0" smtClean="0"/>
              <a:t>	</a:t>
            </a:r>
            <a:r>
              <a:rPr lang="zh-CN" altLang="en-US" dirty="0" smtClean="0">
                <a:solidFill>
                  <a:srgbClr val="FF0000"/>
                </a:solidFill>
              </a:rPr>
              <a:t>文件指针</a:t>
            </a:r>
            <a:endParaRPr lang="en-US" altLang="zh-CN" dirty="0">
              <a:solidFill>
                <a:srgbClr val="FF0000"/>
              </a:solidFill>
            </a:endParaRPr>
          </a:p>
          <a:p>
            <a:r>
              <a:rPr lang="zh-CN" altLang="en-US" dirty="0" smtClean="0"/>
              <a:t>返回值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若成功，返回写入文件中的</a:t>
            </a:r>
            <a:r>
              <a:rPr lang="zh-CN" altLang="en-US" dirty="0" smtClean="0">
                <a:solidFill>
                  <a:srgbClr val="FF0000"/>
                </a:solidFill>
              </a:rPr>
              <a:t>字符个数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lvl="1"/>
            <a:r>
              <a:rPr lang="zh-CN" altLang="en-US" dirty="0" smtClean="0"/>
              <a:t>若失败，返回</a:t>
            </a:r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EOF</a:t>
            </a:r>
            <a:endParaRPr lang="en-US" altLang="zh-CN" b="1" dirty="0">
              <a:solidFill>
                <a:srgbClr val="0000FF"/>
              </a:solidFill>
              <a:latin typeface="Courier New" pitchFamily="49" charset="0"/>
              <a:cs typeface="Courier New" pitchFamily="49" charset="0"/>
            </a:endParaRPr>
          </a:p>
          <a:p>
            <a:r>
              <a:rPr lang="zh-CN" altLang="en-US" dirty="0"/>
              <a:t>说</a:t>
            </a:r>
            <a:r>
              <a:rPr lang="zh-CN" altLang="en-US" dirty="0" smtClean="0"/>
              <a:t>明</a:t>
            </a:r>
            <a:endParaRPr lang="en-US" altLang="zh-CN" dirty="0" smtClean="0"/>
          </a:p>
          <a:p>
            <a:pPr lvl="1"/>
            <a:r>
              <a:rPr lang="zh-CN" altLang="en-US" dirty="0" smtClean="0">
                <a:solidFill>
                  <a:srgbClr val="FF0000"/>
                </a:solidFill>
              </a:rPr>
              <a:t>不会</a:t>
            </a:r>
            <a:r>
              <a:rPr lang="zh-CN" altLang="en-US" dirty="0" smtClean="0"/>
              <a:t>把字符串结束标志</a:t>
            </a:r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'\0'</a:t>
            </a:r>
            <a:r>
              <a:rPr lang="zh-CN" altLang="en-US" dirty="0" smtClean="0"/>
              <a:t>写入文件</a:t>
            </a:r>
            <a:endParaRPr lang="en-US" altLang="zh-CN" dirty="0" smtClean="0"/>
          </a:p>
          <a:p>
            <a:pPr lvl="1"/>
            <a:r>
              <a:rPr lang="zh-CN" altLang="en-US" dirty="0">
                <a:solidFill>
                  <a:srgbClr val="FF0000"/>
                </a:solidFill>
              </a:rPr>
              <a:t>不</a:t>
            </a:r>
            <a:r>
              <a:rPr lang="zh-CN" altLang="en-US" dirty="0" smtClean="0">
                <a:solidFill>
                  <a:srgbClr val="FF0000"/>
                </a:solidFill>
              </a:rPr>
              <a:t>会自动</a:t>
            </a:r>
            <a:r>
              <a:rPr lang="zh-CN" altLang="en-US" dirty="0" smtClean="0"/>
              <a:t>在字符串末尾添加</a:t>
            </a:r>
            <a:r>
              <a:rPr lang="zh-CN" altLang="en-US" dirty="0" smtClean="0">
                <a:solidFill>
                  <a:srgbClr val="FF0000"/>
                </a:solidFill>
              </a:rPr>
              <a:t>换行符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字符串写函数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7D1F0D-792F-4544-B31F-D89B95DFCC02}" type="slidenum">
              <a:rPr lang="en-US" altLang="zh-CN" smtClean="0"/>
              <a:pPr>
                <a:defRPr/>
              </a:pPr>
              <a:t>31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2456414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例</a:t>
            </a:r>
            <a:r>
              <a:rPr lang="en-US" altLang="zh-CN" dirty="0" smtClean="0"/>
              <a:t>5</a:t>
            </a:r>
          </a:p>
          <a:p>
            <a:pPr lvl="1"/>
            <a:r>
              <a:rPr lang="zh-CN" altLang="en-US" dirty="0"/>
              <a:t>实</a:t>
            </a:r>
            <a:r>
              <a:rPr lang="zh-CN" altLang="en-US" dirty="0" smtClean="0"/>
              <a:t>现源程序文件的复制并输出到显示器，输出时添加行号。</a:t>
            </a:r>
            <a:endParaRPr lang="zh-CN" alt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字符串读写举例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7D1F0D-792F-4544-B31F-D89B95DFCC02}" type="slidenum">
              <a:rPr lang="en-US" altLang="zh-CN" smtClean="0"/>
              <a:pPr>
                <a:defRPr/>
              </a:pPr>
              <a:t>32</a:t>
            </a:fld>
            <a:endParaRPr lang="en-US" altLang="zh-CN" dirty="0"/>
          </a:p>
        </p:txBody>
      </p:sp>
      <p:sp>
        <p:nvSpPr>
          <p:cNvPr id="5" name="Content Placeholder 1"/>
          <p:cNvSpPr txBox="1">
            <a:spLocks/>
          </p:cNvSpPr>
          <p:nvPr/>
        </p:nvSpPr>
        <p:spPr bwMode="auto">
          <a:xfrm>
            <a:off x="457200" y="2204864"/>
            <a:ext cx="4042792" cy="3960440"/>
          </a:xfrm>
          <a:prstGeom prst="rect">
            <a:avLst/>
          </a:prstGeom>
          <a:noFill/>
          <a:ln w="19050">
            <a:solidFill>
              <a:schemeClr val="accent6">
                <a:lumMod val="75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indent="0">
              <a:spcBef>
                <a:spcPts val="0"/>
              </a:spcBef>
              <a:buFontTx/>
              <a:buNone/>
            </a:pPr>
            <a:r>
              <a:rPr lang="en-US" altLang="zh-CN" sz="1400" b="1" dirty="0">
                <a:solidFill>
                  <a:srgbClr val="A020F0"/>
                </a:solidFill>
                <a:latin typeface="Courier New" pitchFamily="49" charset="0"/>
                <a:cs typeface="Courier New" pitchFamily="49" charset="0"/>
              </a:rPr>
              <a:t>#include &lt;</a:t>
            </a:r>
            <a:r>
              <a:rPr lang="en-US" altLang="zh-CN" sz="1400" b="1" dirty="0" err="1">
                <a:solidFill>
                  <a:srgbClr val="A020F0"/>
                </a:solidFill>
                <a:latin typeface="Courier New" pitchFamily="49" charset="0"/>
                <a:cs typeface="Courier New" pitchFamily="49" charset="0"/>
              </a:rPr>
              <a:t>stdio.h</a:t>
            </a:r>
            <a:r>
              <a:rPr lang="en-US" altLang="zh-CN" sz="1400" b="1" dirty="0" smtClean="0">
                <a:solidFill>
                  <a:srgbClr val="A020F0"/>
                </a:solidFill>
                <a:latin typeface="Courier New" pitchFamily="49" charset="0"/>
                <a:cs typeface="Courier New" pitchFamily="49" charset="0"/>
              </a:rPr>
              <a:t>&gt;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altLang="zh-CN" sz="1400" b="1" dirty="0" smtClean="0">
                <a:solidFill>
                  <a:srgbClr val="A020F0"/>
                </a:solidFill>
                <a:latin typeface="Courier New" pitchFamily="49" charset="0"/>
                <a:cs typeface="Courier New" pitchFamily="49" charset="0"/>
              </a:rPr>
              <a:t>#</a:t>
            </a:r>
            <a:r>
              <a:rPr lang="en-US" altLang="zh-CN" sz="1400" b="1" dirty="0">
                <a:solidFill>
                  <a:srgbClr val="A020F0"/>
                </a:solidFill>
                <a:latin typeface="Courier New" pitchFamily="49" charset="0"/>
                <a:cs typeface="Courier New" pitchFamily="49" charset="0"/>
              </a:rPr>
              <a:t>include &lt;</a:t>
            </a:r>
            <a:r>
              <a:rPr lang="en-US" altLang="zh-CN" sz="1400" b="1" dirty="0" err="1">
                <a:solidFill>
                  <a:srgbClr val="A020F0"/>
                </a:solidFill>
                <a:latin typeface="Courier New" pitchFamily="49" charset="0"/>
                <a:cs typeface="Courier New" pitchFamily="49" charset="0"/>
              </a:rPr>
              <a:t>stdlib.h</a:t>
            </a:r>
            <a:r>
              <a:rPr lang="en-US" altLang="zh-CN" sz="1400" b="1" dirty="0" smtClean="0">
                <a:solidFill>
                  <a:srgbClr val="A020F0"/>
                </a:solidFill>
                <a:latin typeface="Courier New" pitchFamily="49" charset="0"/>
                <a:cs typeface="Courier New" pitchFamily="49" charset="0"/>
              </a:rPr>
              <a:t>&gt;</a:t>
            </a: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altLang="zh-CN" sz="1400" b="1" dirty="0" smtClean="0">
                <a:solidFill>
                  <a:srgbClr val="A020F0"/>
                </a:solidFill>
                <a:latin typeface="Courier New" pitchFamily="49" charset="0"/>
                <a:cs typeface="Courier New" pitchFamily="49" charset="0"/>
              </a:rPr>
              <a:t>#</a:t>
            </a:r>
            <a:r>
              <a:rPr lang="en-US" altLang="zh-CN" sz="1400" b="1" dirty="0">
                <a:solidFill>
                  <a:srgbClr val="A020F0"/>
                </a:solidFill>
                <a:latin typeface="Courier New" pitchFamily="49" charset="0"/>
                <a:cs typeface="Courier New" pitchFamily="49" charset="0"/>
              </a:rPr>
              <a:t>define SIZE </a:t>
            </a:r>
            <a:r>
              <a:rPr lang="en-US" altLang="zh-CN" sz="1400" b="1" dirty="0" smtClean="0">
                <a:solidFill>
                  <a:srgbClr val="A020F0"/>
                </a:solidFill>
                <a:latin typeface="Courier New" pitchFamily="49" charset="0"/>
                <a:cs typeface="Courier New" pitchFamily="49" charset="0"/>
              </a:rPr>
              <a:t>256</a:t>
            </a:r>
          </a:p>
          <a:p>
            <a:pPr marL="0" indent="0">
              <a:spcBef>
                <a:spcPts val="0"/>
              </a:spcBef>
              <a:buFontTx/>
              <a:buNone/>
            </a:pP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altLang="zh-CN" sz="1400" b="1" dirty="0" err="1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main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()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{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altLang="zh-CN" sz="1400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  FILE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*fp1, *fp2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;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altLang="zh-CN" sz="1400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  </a:t>
            </a:r>
            <a:r>
              <a:rPr lang="en-US" altLang="zh-CN" sz="1400" b="1" dirty="0" err="1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altLang="zh-CN" sz="1400" b="1" dirty="0" err="1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i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=</a:t>
            </a:r>
            <a:r>
              <a:rPr lang="en-US" altLang="zh-CN" sz="1400" b="1" dirty="0" smtClean="0">
                <a:solidFill>
                  <a:srgbClr val="FF0066"/>
                </a:solidFill>
                <a:latin typeface="Courier New" pitchFamily="49" charset="0"/>
                <a:cs typeface="Courier New" pitchFamily="49" charset="0"/>
              </a:rPr>
              <a:t>0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;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altLang="zh-CN" sz="1400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  char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err="1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str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[SIZE];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endParaRPr lang="en-US" altLang="zh-CN" sz="1400" b="1" dirty="0" smtClean="0">
              <a:solidFill>
                <a:srgbClr val="000000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 fp1=</a:t>
            </a:r>
            <a:r>
              <a:rPr lang="en-US" altLang="zh-CN" sz="1400" b="1" dirty="0" err="1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fopen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CN" sz="1400" b="1" dirty="0">
                <a:solidFill>
                  <a:srgbClr val="FF00FF"/>
                </a:solidFill>
                <a:latin typeface="Courier New" pitchFamily="49" charset="0"/>
                <a:cs typeface="Courier New" pitchFamily="49" charset="0"/>
              </a:rPr>
              <a:t>"Hello_1.c"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zh-CN" sz="1400" b="1" dirty="0">
                <a:solidFill>
                  <a:srgbClr val="FF00FF"/>
                </a:solidFill>
                <a:latin typeface="Courier New" pitchFamily="49" charset="0"/>
                <a:cs typeface="Courier New" pitchFamily="49" charset="0"/>
              </a:rPr>
              <a:t>"r</a:t>
            </a:r>
            <a:r>
              <a:rPr lang="en-US" altLang="zh-CN" sz="1400" b="1" dirty="0" smtClean="0">
                <a:solidFill>
                  <a:srgbClr val="FF00FF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 fp2=</a:t>
            </a:r>
            <a:r>
              <a:rPr lang="en-US" altLang="zh-CN" sz="1400" b="1" dirty="0" err="1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fopen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CN" sz="1400" b="1" dirty="0">
                <a:solidFill>
                  <a:srgbClr val="FF00FF"/>
                </a:solidFill>
                <a:latin typeface="Courier New" pitchFamily="49" charset="0"/>
                <a:cs typeface="Courier New" pitchFamily="49" charset="0"/>
              </a:rPr>
              <a:t>"Hello_2.c"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zh-CN" sz="1400" b="1" dirty="0">
                <a:solidFill>
                  <a:srgbClr val="FF00FF"/>
                </a:solidFill>
                <a:latin typeface="Courier New" pitchFamily="49" charset="0"/>
                <a:cs typeface="Courier New" pitchFamily="49" charset="0"/>
              </a:rPr>
              <a:t>"w</a:t>
            </a:r>
            <a:r>
              <a:rPr lang="en-US" altLang="zh-CN" sz="1400" b="1" dirty="0" smtClean="0">
                <a:solidFill>
                  <a:srgbClr val="FF00FF"/>
                </a:solidFill>
                <a:latin typeface="Courier New" pitchFamily="49" charset="0"/>
                <a:cs typeface="Courier New" pitchFamily="49" charset="0"/>
              </a:rPr>
              <a:t>"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);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endParaRPr lang="en-US" altLang="zh-CN" sz="1400" b="1" dirty="0" smtClean="0">
              <a:solidFill>
                <a:srgbClr val="A52A2A"/>
              </a:solidFill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altLang="zh-CN" sz="1400" b="1" dirty="0" smtClean="0">
                <a:solidFill>
                  <a:srgbClr val="A52A2A"/>
                </a:solidFill>
                <a:latin typeface="Courier New" pitchFamily="49" charset="0"/>
                <a:cs typeface="Courier New" pitchFamily="49" charset="0"/>
              </a:rPr>
              <a:t>    while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fgets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str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, SIZE, fp1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))</a:t>
            </a:r>
            <a:endParaRPr lang="en-US" altLang="zh-CN" sz="1400" b="1" dirty="0" smtClean="0">
              <a:latin typeface="Courier New" pitchFamily="49" charset="0"/>
              <a:cs typeface="Courier New" pitchFamily="49" charset="0"/>
            </a:endParaRPr>
          </a:p>
          <a:p>
            <a:pPr marL="0" indent="0">
              <a:spcBef>
                <a:spcPts val="0"/>
              </a:spcBef>
              <a:buFontTx/>
              <a:buNone/>
            </a:pP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       </a:t>
            </a:r>
            <a:r>
              <a:rPr lang="en-US" altLang="zh-CN" sz="1400" b="1" dirty="0" err="1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fputs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CN" sz="1400" b="1" dirty="0" err="1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str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, fp2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cs typeface="Courier New" pitchFamily="49" charset="0"/>
              </a:rPr>
              <a:t>);</a:t>
            </a:r>
          </a:p>
        </p:txBody>
      </p:sp>
      <p:sp>
        <p:nvSpPr>
          <p:cNvPr id="6" name="Content Placeholder 1"/>
          <p:cNvSpPr txBox="1">
            <a:spLocks/>
          </p:cNvSpPr>
          <p:nvPr/>
        </p:nvSpPr>
        <p:spPr bwMode="auto">
          <a:xfrm>
            <a:off x="4705672" y="2204864"/>
            <a:ext cx="4042792" cy="3960118"/>
          </a:xfrm>
          <a:prstGeom prst="rect">
            <a:avLst/>
          </a:prstGeom>
          <a:noFill/>
          <a:ln w="19050">
            <a:solidFill>
              <a:schemeClr val="accent6">
                <a:lumMod val="75000"/>
              </a:schemeClr>
            </a:solidFill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rgbClr val="C00000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•"/>
              <a:defRPr sz="18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–"/>
              <a:defRPr sz="18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har char="»"/>
              <a:defRPr sz="18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 marL="0" lvl="0" indent="0" eaLnBrk="1" hangingPunct="1">
              <a:spcBef>
                <a:spcPts val="0"/>
              </a:spcBef>
              <a:buNone/>
            </a:pPr>
            <a:endParaRPr lang="en-US" altLang="zh-CN" sz="1400" b="1" dirty="0">
              <a:solidFill>
                <a:srgbClr val="000000"/>
              </a:solidFill>
              <a:latin typeface="Courier New" pitchFamily="49" charset="0"/>
              <a:ea typeface="宋体" charset="-122"/>
              <a:cs typeface="Courier New" pitchFamily="49" charset="0"/>
            </a:endParaRPr>
          </a:p>
          <a:p>
            <a:pPr marL="0" lvl="0" indent="0" eaLnBrk="1" hangingPunct="1">
              <a:spcBef>
                <a:spcPts val="0"/>
              </a:spcBef>
              <a:buNone/>
            </a:pP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ea typeface="宋体" charset="-122"/>
                <a:cs typeface="Courier New" pitchFamily="49" charset="0"/>
              </a:rPr>
              <a:t>    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ea typeface="宋体" charset="-122"/>
                <a:cs typeface="Courier New" pitchFamily="49" charset="0"/>
              </a:rPr>
              <a:t>fclose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ea typeface="宋体" charset="-122"/>
                <a:cs typeface="Courier New" pitchFamily="49" charset="0"/>
              </a:rPr>
              <a:t>(fp2);</a:t>
            </a:r>
          </a:p>
          <a:p>
            <a:pPr marL="0" lvl="0" indent="0" eaLnBrk="1" hangingPunct="1">
              <a:spcBef>
                <a:spcPts val="0"/>
              </a:spcBef>
              <a:buNone/>
            </a:pPr>
            <a:endParaRPr lang="en-US" altLang="zh-CN" sz="1400" b="1" dirty="0">
              <a:solidFill>
                <a:srgbClr val="000000"/>
              </a:solidFill>
              <a:latin typeface="Courier New" pitchFamily="49" charset="0"/>
              <a:ea typeface="宋体" charset="-122"/>
              <a:cs typeface="Courier New" pitchFamily="49" charset="0"/>
            </a:endParaRPr>
          </a:p>
          <a:p>
            <a:pPr marL="0" lvl="0" indent="0" eaLnBrk="1" hangingPunct="1">
              <a:spcBef>
                <a:spcPts val="0"/>
              </a:spcBef>
              <a:buNone/>
            </a:pP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ea typeface="宋体" charset="-122"/>
                <a:cs typeface="Courier New" pitchFamily="49" charset="0"/>
              </a:rPr>
              <a:t>    fp2=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ea typeface="宋体" charset="-122"/>
                <a:cs typeface="Courier New" pitchFamily="49" charset="0"/>
              </a:rPr>
              <a:t>fopen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ea typeface="宋体" charset="-122"/>
                <a:cs typeface="Courier New" pitchFamily="49" charset="0"/>
              </a:rPr>
              <a:t>(</a:t>
            </a:r>
            <a:r>
              <a:rPr lang="en-US" altLang="zh-CN" sz="1400" b="1" dirty="0">
                <a:solidFill>
                  <a:srgbClr val="FF00FF"/>
                </a:solidFill>
                <a:latin typeface="Courier New" pitchFamily="49" charset="0"/>
                <a:ea typeface="宋体" charset="-122"/>
                <a:cs typeface="Courier New" pitchFamily="49" charset="0"/>
              </a:rPr>
              <a:t>"Hello_2.c"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ea typeface="宋体" charset="-122"/>
                <a:cs typeface="Courier New" pitchFamily="49" charset="0"/>
              </a:rPr>
              <a:t>, </a:t>
            </a:r>
            <a:r>
              <a:rPr lang="en-US" altLang="zh-CN" sz="1400" b="1" dirty="0">
                <a:solidFill>
                  <a:srgbClr val="FF00FF"/>
                </a:solidFill>
                <a:latin typeface="Courier New" pitchFamily="49" charset="0"/>
                <a:ea typeface="宋体" charset="-122"/>
                <a:cs typeface="Courier New" pitchFamily="49" charset="0"/>
              </a:rPr>
              <a:t>"r</a:t>
            </a:r>
            <a:r>
              <a:rPr lang="en-US" altLang="zh-CN" sz="1400" b="1" dirty="0" smtClean="0">
                <a:solidFill>
                  <a:srgbClr val="FF00FF"/>
                </a:solidFill>
                <a:latin typeface="Courier New" pitchFamily="49" charset="0"/>
                <a:ea typeface="宋体" charset="-122"/>
                <a:cs typeface="Courier New" pitchFamily="49" charset="0"/>
              </a:rPr>
              <a:t>"</a:t>
            </a: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ea typeface="宋体" charset="-122"/>
                <a:cs typeface="Courier New" pitchFamily="49" charset="0"/>
              </a:rPr>
              <a:t>);</a:t>
            </a:r>
            <a:endParaRPr lang="en-US" altLang="zh-CN" sz="1400" b="1" dirty="0">
              <a:solidFill>
                <a:srgbClr val="000000"/>
              </a:solidFill>
              <a:latin typeface="Courier New" pitchFamily="49" charset="0"/>
              <a:ea typeface="宋体" charset="-122"/>
              <a:cs typeface="Courier New" pitchFamily="49" charset="0"/>
            </a:endParaRPr>
          </a:p>
          <a:p>
            <a:pPr marL="0" lvl="0" indent="0" eaLnBrk="1" hangingPunct="1">
              <a:spcBef>
                <a:spcPts val="0"/>
              </a:spcBef>
              <a:buNone/>
            </a:pPr>
            <a:endParaRPr lang="en-US" altLang="zh-CN" sz="1400" b="1" dirty="0">
              <a:solidFill>
                <a:srgbClr val="A52A2A"/>
              </a:solidFill>
              <a:latin typeface="Courier New" pitchFamily="49" charset="0"/>
              <a:ea typeface="宋体" charset="-122"/>
              <a:cs typeface="Courier New" pitchFamily="49" charset="0"/>
            </a:endParaRPr>
          </a:p>
          <a:p>
            <a:pPr marL="0" lvl="0" indent="0" eaLnBrk="1" hangingPunct="1">
              <a:spcBef>
                <a:spcPts val="0"/>
              </a:spcBef>
              <a:buNone/>
            </a:pPr>
            <a:r>
              <a:rPr lang="en-US" altLang="zh-CN" sz="1400" b="1" dirty="0">
                <a:solidFill>
                  <a:srgbClr val="A52A2A"/>
                </a:solidFill>
                <a:latin typeface="Courier New" pitchFamily="49" charset="0"/>
                <a:ea typeface="宋体" charset="-122"/>
                <a:cs typeface="Courier New" pitchFamily="49" charset="0"/>
              </a:rPr>
              <a:t>    while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ea typeface="宋体" charset="-122"/>
                <a:cs typeface="Courier New" pitchFamily="49" charset="0"/>
              </a:rPr>
              <a:t> (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ea typeface="宋体" charset="-122"/>
                <a:cs typeface="Courier New" pitchFamily="49" charset="0"/>
              </a:rPr>
              <a:t>fgets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ea typeface="宋体" charset="-122"/>
                <a:cs typeface="Courier New" pitchFamily="49" charset="0"/>
              </a:rPr>
              <a:t>(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ea typeface="宋体" charset="-122"/>
                <a:cs typeface="Courier New" pitchFamily="49" charset="0"/>
              </a:rPr>
              <a:t>str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ea typeface="宋体" charset="-122"/>
                <a:cs typeface="Courier New" pitchFamily="49" charset="0"/>
              </a:rPr>
              <a:t>, SIZE, fp2)) {</a:t>
            </a:r>
          </a:p>
          <a:p>
            <a:pPr marL="0" lvl="0" indent="0" eaLnBrk="1" hangingPunct="1">
              <a:spcBef>
                <a:spcPts val="0"/>
              </a:spcBef>
              <a:buNone/>
            </a:pP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ea typeface="宋体" charset="-122"/>
                <a:cs typeface="Courier New" pitchFamily="49" charset="0"/>
              </a:rPr>
              <a:t>        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ea typeface="宋体" charset="-122"/>
                <a:cs typeface="Courier New" pitchFamily="49" charset="0"/>
              </a:rPr>
              <a:t>i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ea typeface="宋体" charset="-122"/>
                <a:cs typeface="Courier New" pitchFamily="49" charset="0"/>
              </a:rPr>
              <a:t>++;</a:t>
            </a:r>
          </a:p>
          <a:p>
            <a:pPr marL="0" lvl="0" indent="0" eaLnBrk="1" hangingPunct="1">
              <a:spcBef>
                <a:spcPts val="0"/>
              </a:spcBef>
              <a:buNone/>
            </a:pP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ea typeface="宋体" charset="-122"/>
                <a:cs typeface="Courier New" pitchFamily="49" charset="0"/>
              </a:rPr>
              <a:t>        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ea typeface="宋体" charset="-122"/>
                <a:cs typeface="Courier New" pitchFamily="49" charset="0"/>
              </a:rPr>
              <a:t>printf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ea typeface="宋体" charset="-122"/>
                <a:cs typeface="Courier New" pitchFamily="49" charset="0"/>
              </a:rPr>
              <a:t>(</a:t>
            </a:r>
            <a:r>
              <a:rPr lang="en-US" altLang="zh-CN" sz="1400" b="1" dirty="0">
                <a:solidFill>
                  <a:srgbClr val="FF00FF"/>
                </a:solidFill>
                <a:latin typeface="Courier New" pitchFamily="49" charset="0"/>
                <a:ea typeface="宋体" charset="-122"/>
                <a:cs typeface="Courier New" pitchFamily="49" charset="0"/>
              </a:rPr>
              <a:t>"%2d %-s"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ea typeface="宋体" charset="-122"/>
                <a:cs typeface="Courier New" pitchFamily="49" charset="0"/>
              </a:rPr>
              <a:t>, 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ea typeface="宋体" charset="-122"/>
                <a:cs typeface="Courier New" pitchFamily="49" charset="0"/>
              </a:rPr>
              <a:t>i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ea typeface="宋体" charset="-122"/>
                <a:cs typeface="Courier New" pitchFamily="49" charset="0"/>
              </a:rPr>
              <a:t>, 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ea typeface="宋体" charset="-122"/>
                <a:cs typeface="Courier New" pitchFamily="49" charset="0"/>
              </a:rPr>
              <a:t>str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ea typeface="宋体" charset="-122"/>
                <a:cs typeface="Courier New" pitchFamily="49" charset="0"/>
              </a:rPr>
              <a:t>);</a:t>
            </a:r>
          </a:p>
          <a:p>
            <a:pPr marL="0" lvl="0" indent="0" eaLnBrk="1" hangingPunct="1">
              <a:spcBef>
                <a:spcPts val="0"/>
              </a:spcBef>
              <a:buNone/>
            </a:pP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ea typeface="宋体" charset="-122"/>
                <a:cs typeface="Courier New" pitchFamily="49" charset="0"/>
              </a:rPr>
              <a:t>        }</a:t>
            </a:r>
          </a:p>
          <a:p>
            <a:pPr marL="0" lvl="0" indent="0" eaLnBrk="1" hangingPunct="1">
              <a:spcBef>
                <a:spcPts val="0"/>
              </a:spcBef>
              <a:buNone/>
            </a:pPr>
            <a:endParaRPr lang="en-US" altLang="zh-CN" sz="1400" b="1" dirty="0">
              <a:solidFill>
                <a:srgbClr val="000000"/>
              </a:solidFill>
              <a:latin typeface="Courier New" pitchFamily="49" charset="0"/>
              <a:ea typeface="宋体" charset="-122"/>
              <a:cs typeface="Courier New" pitchFamily="49" charset="0"/>
            </a:endParaRPr>
          </a:p>
          <a:p>
            <a:pPr marL="0" lvl="0" indent="0" eaLnBrk="1" hangingPunct="1">
              <a:spcBef>
                <a:spcPts val="0"/>
              </a:spcBef>
              <a:buNone/>
            </a:pP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ea typeface="宋体" charset="-122"/>
                <a:cs typeface="Courier New" pitchFamily="49" charset="0"/>
              </a:rPr>
              <a:t>    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ea typeface="宋体" charset="-122"/>
                <a:cs typeface="Courier New" pitchFamily="49" charset="0"/>
              </a:rPr>
              <a:t>fclose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ea typeface="宋体" charset="-122"/>
                <a:cs typeface="Courier New" pitchFamily="49" charset="0"/>
              </a:rPr>
              <a:t>(fp1);</a:t>
            </a:r>
          </a:p>
          <a:p>
            <a:pPr marL="0" lvl="0" indent="0" eaLnBrk="1" hangingPunct="1">
              <a:spcBef>
                <a:spcPts val="0"/>
              </a:spcBef>
              <a:buNone/>
            </a:pP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ea typeface="宋体" charset="-122"/>
                <a:cs typeface="Courier New" pitchFamily="49" charset="0"/>
              </a:rPr>
              <a:t>    </a:t>
            </a:r>
            <a:r>
              <a:rPr lang="en-US" altLang="zh-CN" sz="1400" b="1" dirty="0" err="1">
                <a:solidFill>
                  <a:srgbClr val="000000"/>
                </a:solidFill>
                <a:latin typeface="Courier New" pitchFamily="49" charset="0"/>
                <a:ea typeface="宋体" charset="-122"/>
                <a:cs typeface="Courier New" pitchFamily="49" charset="0"/>
              </a:rPr>
              <a:t>fclose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ea typeface="宋体" charset="-122"/>
                <a:cs typeface="Courier New" pitchFamily="49" charset="0"/>
              </a:rPr>
              <a:t>(fp2);</a:t>
            </a:r>
          </a:p>
          <a:p>
            <a:pPr marL="0" lvl="0" indent="0" eaLnBrk="1" hangingPunct="1">
              <a:spcBef>
                <a:spcPts val="0"/>
              </a:spcBef>
              <a:buNone/>
            </a:pPr>
            <a:endParaRPr lang="en-US" altLang="zh-CN" sz="1400" b="1" dirty="0">
              <a:solidFill>
                <a:srgbClr val="A52A2A"/>
              </a:solidFill>
              <a:latin typeface="Courier New" pitchFamily="49" charset="0"/>
              <a:ea typeface="宋体" charset="-122"/>
              <a:cs typeface="Courier New" pitchFamily="49" charset="0"/>
            </a:endParaRPr>
          </a:p>
          <a:p>
            <a:pPr marL="0" lvl="0" indent="0" eaLnBrk="1" hangingPunct="1">
              <a:spcBef>
                <a:spcPts val="0"/>
              </a:spcBef>
              <a:buNone/>
            </a:pPr>
            <a:r>
              <a:rPr lang="en-US" altLang="zh-CN" sz="1400" b="1" dirty="0">
                <a:solidFill>
                  <a:srgbClr val="A52A2A"/>
                </a:solidFill>
                <a:latin typeface="Courier New" pitchFamily="49" charset="0"/>
                <a:ea typeface="宋体" charset="-122"/>
                <a:cs typeface="Courier New" pitchFamily="49" charset="0"/>
              </a:rPr>
              <a:t>    return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ea typeface="宋体" charset="-122"/>
                <a:cs typeface="Courier New" pitchFamily="49" charset="0"/>
              </a:rPr>
              <a:t> </a:t>
            </a:r>
            <a:r>
              <a:rPr lang="en-US" altLang="zh-CN" sz="1400" b="1" dirty="0">
                <a:solidFill>
                  <a:srgbClr val="FF0066"/>
                </a:solidFill>
                <a:latin typeface="Courier New" pitchFamily="49" charset="0"/>
                <a:ea typeface="宋体" charset="-122"/>
                <a:cs typeface="Courier New" pitchFamily="49" charset="0"/>
              </a:rPr>
              <a:t>0</a:t>
            </a:r>
            <a:r>
              <a:rPr lang="en-US" altLang="zh-CN" sz="1400" b="1" dirty="0">
                <a:solidFill>
                  <a:srgbClr val="000000"/>
                </a:solidFill>
                <a:latin typeface="Courier New" pitchFamily="49" charset="0"/>
                <a:ea typeface="宋体" charset="-122"/>
                <a:cs typeface="Courier New" pitchFamily="49" charset="0"/>
              </a:rPr>
              <a:t>;</a:t>
            </a:r>
          </a:p>
          <a:p>
            <a:pPr marL="0" lvl="0" indent="0" eaLnBrk="1" hangingPunct="1">
              <a:spcBef>
                <a:spcPts val="0"/>
              </a:spcBef>
              <a:buNone/>
            </a:pPr>
            <a:r>
              <a:rPr lang="en-US" altLang="zh-CN" sz="1400" b="1" dirty="0" smtClean="0">
                <a:solidFill>
                  <a:srgbClr val="000000"/>
                </a:solidFill>
                <a:latin typeface="Courier New" pitchFamily="49" charset="0"/>
                <a:ea typeface="宋体" charset="-122"/>
                <a:cs typeface="Courier New" pitchFamily="49" charset="0"/>
              </a:rPr>
              <a:t>}</a:t>
            </a:r>
            <a:endParaRPr lang="zh-CN" altLang="en-US" sz="1400" b="1" dirty="0"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6214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文件的定位与错误检</a:t>
            </a:r>
            <a:r>
              <a:rPr lang="zh-CN" altLang="en-US" dirty="0" smtClean="0"/>
              <a:t>测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45546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文件位置指针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文件位置指针指向</a:t>
            </a:r>
            <a:r>
              <a:rPr lang="zh-CN" altLang="en-US" dirty="0" smtClean="0">
                <a:solidFill>
                  <a:srgbClr val="FF0000"/>
                </a:solidFill>
              </a:rPr>
              <a:t>当前读写位置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lvl="1"/>
            <a:r>
              <a:rPr lang="zh-CN" altLang="en-US" dirty="0" smtClean="0"/>
              <a:t>每次读写文件，文件位置指针都会</a:t>
            </a:r>
            <a:r>
              <a:rPr lang="zh-CN" altLang="en-US" dirty="0" smtClean="0">
                <a:solidFill>
                  <a:srgbClr val="FF0000"/>
                </a:solidFill>
              </a:rPr>
              <a:t>自动移动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lvl="1"/>
            <a:r>
              <a:rPr lang="zh-CN" altLang="en-US" dirty="0"/>
              <a:t>可</a:t>
            </a:r>
            <a:r>
              <a:rPr lang="zh-CN" altLang="en-US" dirty="0" smtClean="0"/>
              <a:t>以移动文件位置指针到指定位置，以进行</a:t>
            </a:r>
            <a:r>
              <a:rPr lang="zh-CN" altLang="en-US" dirty="0" smtClean="0">
                <a:solidFill>
                  <a:srgbClr val="FF0000"/>
                </a:solidFill>
              </a:rPr>
              <a:t>随机读写</a:t>
            </a:r>
            <a:endParaRPr lang="en-US" altLang="zh-CN" dirty="0">
              <a:solidFill>
                <a:srgbClr val="FF0000"/>
              </a:solidFill>
            </a:endParaRPr>
          </a:p>
          <a:p>
            <a:pPr lvl="1"/>
            <a:endParaRPr lang="en-US" altLang="zh-CN" dirty="0"/>
          </a:p>
          <a:p>
            <a:r>
              <a:rPr lang="zh-CN" altLang="en-US" dirty="0" smtClean="0"/>
              <a:t>相关函数</a:t>
            </a:r>
            <a:endParaRPr lang="en-US" altLang="zh-CN" dirty="0" smtClean="0"/>
          </a:p>
          <a:p>
            <a:pPr lvl="1"/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rewind</a:t>
            </a:r>
            <a:r>
              <a:rPr lang="en-US" altLang="zh-CN" dirty="0" smtClean="0"/>
              <a:t>	</a:t>
            </a:r>
            <a:r>
              <a:rPr lang="zh-CN" altLang="en-US" dirty="0" smtClean="0"/>
              <a:t>文件位置指针重新返回到</a:t>
            </a:r>
            <a:r>
              <a:rPr lang="zh-CN" altLang="en-US" dirty="0" smtClean="0">
                <a:solidFill>
                  <a:srgbClr val="FF0000"/>
                </a:solidFill>
              </a:rPr>
              <a:t>文件开头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lvl="1"/>
            <a:r>
              <a:rPr lang="en-US" altLang="zh-CN" b="1" dirty="0" err="1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fseek</a:t>
            </a:r>
            <a:r>
              <a:rPr lang="en-US" altLang="zh-CN" dirty="0" smtClean="0"/>
              <a:t>	</a:t>
            </a:r>
            <a:r>
              <a:rPr lang="zh-CN" altLang="en-US" dirty="0" smtClean="0"/>
              <a:t>文件位置指针移动到</a:t>
            </a:r>
            <a:r>
              <a:rPr lang="zh-CN" altLang="en-US" dirty="0" smtClean="0">
                <a:solidFill>
                  <a:srgbClr val="FF0000"/>
                </a:solidFill>
              </a:rPr>
              <a:t>指定位置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lvl="1"/>
            <a:r>
              <a:rPr lang="en-US" altLang="zh-CN" b="1" dirty="0" err="1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ftell</a:t>
            </a:r>
            <a:r>
              <a:rPr lang="en-US" altLang="zh-CN" dirty="0" smtClean="0"/>
              <a:t>	</a:t>
            </a:r>
            <a:r>
              <a:rPr lang="zh-CN" altLang="en-US" dirty="0" smtClean="0"/>
              <a:t>获取文件位置指针的</a:t>
            </a:r>
            <a:r>
              <a:rPr lang="zh-CN" altLang="en-US" dirty="0" smtClean="0">
                <a:solidFill>
                  <a:srgbClr val="FF0000"/>
                </a:solidFill>
              </a:rPr>
              <a:t>当前位置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文件的定位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7D1F0D-792F-4544-B31F-D89B95DFCC02}" type="slidenum">
              <a:rPr lang="en-US" altLang="zh-CN" smtClean="0"/>
              <a:pPr>
                <a:defRPr/>
              </a:pPr>
              <a:t>34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901292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函数原型</a:t>
            </a:r>
            <a:endParaRPr lang="en-US" altLang="zh-CN" dirty="0" smtClean="0"/>
          </a:p>
          <a:p>
            <a:pPr lvl="1"/>
            <a:r>
              <a:rPr lang="en-US" altLang="zh-CN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void </a:t>
            </a:r>
            <a:r>
              <a:rPr lang="en-US" altLang="zh-CN" b="1" dirty="0">
                <a:latin typeface="Courier New" pitchFamily="49" charset="0"/>
                <a:cs typeface="Courier New" pitchFamily="49" charset="0"/>
              </a:rPr>
              <a:t>rewind(</a:t>
            </a:r>
            <a:r>
              <a:rPr lang="en-US" altLang="zh-CN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FILE </a:t>
            </a:r>
            <a:r>
              <a:rPr lang="en-US" altLang="zh-CN" b="1" dirty="0">
                <a:latin typeface="Courier New" pitchFamily="49" charset="0"/>
                <a:cs typeface="Courier New" pitchFamily="49" charset="0"/>
              </a:rPr>
              <a:t>*stream</a:t>
            </a:r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);</a:t>
            </a:r>
            <a:endParaRPr lang="en-US" altLang="zh-CN" b="1" dirty="0">
              <a:latin typeface="Courier New" pitchFamily="49" charset="0"/>
              <a:cs typeface="Courier New" pitchFamily="49" charset="0"/>
            </a:endParaRPr>
          </a:p>
          <a:p>
            <a:r>
              <a:rPr lang="zh-CN" altLang="en-US" dirty="0" smtClean="0"/>
              <a:t>功能</a:t>
            </a:r>
            <a:endParaRPr lang="en-US" altLang="zh-CN" dirty="0" smtClean="0"/>
          </a:p>
          <a:p>
            <a:pPr lvl="1"/>
            <a:r>
              <a:rPr lang="zh-CN" altLang="en-US" dirty="0">
                <a:solidFill>
                  <a:srgbClr val="FF0000"/>
                </a:solidFill>
              </a:rPr>
              <a:t>文件位置指针</a:t>
            </a:r>
            <a:r>
              <a:rPr lang="zh-CN" altLang="en-US" dirty="0"/>
              <a:t>重新返回到</a:t>
            </a:r>
            <a:r>
              <a:rPr lang="zh-CN" altLang="en-US" dirty="0">
                <a:solidFill>
                  <a:srgbClr val="FF0000"/>
                </a:solidFill>
              </a:rPr>
              <a:t>文件</a:t>
            </a:r>
            <a:r>
              <a:rPr lang="zh-CN" altLang="en-US" dirty="0" smtClean="0">
                <a:solidFill>
                  <a:srgbClr val="FF0000"/>
                </a:solidFill>
              </a:rPr>
              <a:t>开头</a:t>
            </a:r>
            <a:endParaRPr lang="en-US" altLang="zh-CN" dirty="0">
              <a:solidFill>
                <a:srgbClr val="FF0000"/>
              </a:solidFill>
            </a:endParaRPr>
          </a:p>
          <a:p>
            <a:r>
              <a:rPr lang="zh-CN" altLang="en-US" dirty="0" smtClean="0"/>
              <a:t>参数</a:t>
            </a:r>
            <a:endParaRPr lang="en-US" altLang="zh-CN" dirty="0" smtClean="0"/>
          </a:p>
          <a:p>
            <a:pPr lvl="1"/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FILE </a:t>
            </a:r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*stream</a:t>
            </a:r>
            <a:r>
              <a:rPr lang="en-US" altLang="zh-CN" dirty="0"/>
              <a:t>	</a:t>
            </a:r>
            <a:r>
              <a:rPr lang="zh-CN" altLang="en-US" dirty="0">
                <a:solidFill>
                  <a:srgbClr val="FF0000"/>
                </a:solidFill>
              </a:rPr>
              <a:t>文件指</a:t>
            </a:r>
            <a:r>
              <a:rPr lang="zh-CN" altLang="en-US" dirty="0" smtClean="0">
                <a:solidFill>
                  <a:srgbClr val="FF0000"/>
                </a:solidFill>
              </a:rPr>
              <a:t>针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zh-CN" altLang="en-US" dirty="0"/>
              <a:t>返回</a:t>
            </a:r>
            <a:r>
              <a:rPr lang="zh-CN" altLang="en-US" dirty="0" smtClean="0"/>
              <a:t>值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无</a:t>
            </a:r>
            <a:endParaRPr lang="zh-CN" alt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rewind</a:t>
            </a:r>
            <a:r>
              <a:rPr lang="zh-CN" altLang="en-US" dirty="0" smtClean="0"/>
              <a:t>函数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7D1F0D-792F-4544-B31F-D89B95DFCC02}" type="slidenum">
              <a:rPr lang="en-US" altLang="zh-CN" smtClean="0"/>
              <a:pPr>
                <a:defRPr/>
              </a:pPr>
              <a:t>35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987323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24744"/>
            <a:ext cx="8579296" cy="5328592"/>
          </a:xfrm>
        </p:spPr>
        <p:txBody>
          <a:bodyPr/>
          <a:lstStyle/>
          <a:p>
            <a:r>
              <a:rPr lang="zh-CN" altLang="en-US" dirty="0" smtClean="0"/>
              <a:t>函数原型</a:t>
            </a:r>
            <a:endParaRPr lang="en-US" altLang="zh-CN" dirty="0" smtClean="0"/>
          </a:p>
          <a:p>
            <a:pPr lvl="1"/>
            <a:r>
              <a:rPr lang="en-US" altLang="zh-CN" b="1" dirty="0" err="1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altLang="zh-CN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b="1" dirty="0" err="1">
                <a:latin typeface="Courier New" pitchFamily="49" charset="0"/>
                <a:cs typeface="Courier New" pitchFamily="49" charset="0"/>
              </a:rPr>
              <a:t>fseek</a:t>
            </a:r>
            <a:r>
              <a:rPr lang="en-US" altLang="zh-CN" b="1" dirty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CN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FILE </a:t>
            </a:r>
            <a:r>
              <a:rPr lang="en-US" altLang="zh-CN" b="1" dirty="0">
                <a:latin typeface="Courier New" pitchFamily="49" charset="0"/>
                <a:cs typeface="Courier New" pitchFamily="49" charset="0"/>
              </a:rPr>
              <a:t>*stream, </a:t>
            </a:r>
            <a:r>
              <a:rPr lang="en-US" altLang="zh-CN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long </a:t>
            </a:r>
            <a:r>
              <a:rPr lang="en-US" altLang="zh-CN" b="1" dirty="0">
                <a:latin typeface="Courier New" pitchFamily="49" charset="0"/>
                <a:cs typeface="Courier New" pitchFamily="49" charset="0"/>
              </a:rPr>
              <a:t>offset,</a:t>
            </a:r>
            <a:r>
              <a:rPr lang="en-US" altLang="zh-CN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b="1" dirty="0" err="1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altLang="zh-CN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b="1" dirty="0">
                <a:latin typeface="Courier New" pitchFamily="49" charset="0"/>
                <a:cs typeface="Courier New" pitchFamily="49" charset="0"/>
              </a:rPr>
              <a:t>whence);</a:t>
            </a:r>
            <a:endParaRPr lang="en-US" altLang="zh-CN" b="1" dirty="0" smtClean="0">
              <a:latin typeface="Courier New" pitchFamily="49" charset="0"/>
              <a:cs typeface="Courier New" pitchFamily="49" charset="0"/>
            </a:endParaRPr>
          </a:p>
          <a:p>
            <a:r>
              <a:rPr lang="zh-CN" altLang="en-US" dirty="0"/>
              <a:t>功</a:t>
            </a:r>
            <a:r>
              <a:rPr lang="zh-CN" altLang="en-US" dirty="0" smtClean="0"/>
              <a:t>能</a:t>
            </a:r>
            <a:endParaRPr lang="en-US" altLang="zh-CN" dirty="0" smtClean="0"/>
          </a:p>
          <a:p>
            <a:pPr lvl="1"/>
            <a:r>
              <a:rPr lang="zh-CN" altLang="en-US" dirty="0">
                <a:solidFill>
                  <a:srgbClr val="FF0000"/>
                </a:solidFill>
              </a:rPr>
              <a:t>文件位置指针</a:t>
            </a:r>
            <a:r>
              <a:rPr lang="zh-CN" altLang="en-US" dirty="0"/>
              <a:t>移动到</a:t>
            </a:r>
            <a:r>
              <a:rPr lang="zh-CN" altLang="en-US" dirty="0">
                <a:solidFill>
                  <a:srgbClr val="FF0000"/>
                </a:solidFill>
              </a:rPr>
              <a:t>指定位置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zh-CN" altLang="en-US" dirty="0"/>
              <a:t>参</a:t>
            </a:r>
            <a:r>
              <a:rPr lang="zh-CN" altLang="en-US" dirty="0" smtClean="0"/>
              <a:t>数</a:t>
            </a:r>
            <a:endParaRPr lang="en-US" altLang="zh-CN" dirty="0" smtClean="0"/>
          </a:p>
          <a:p>
            <a:pPr lvl="1"/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FILE </a:t>
            </a:r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*stream</a:t>
            </a:r>
            <a:r>
              <a:rPr lang="en-US" altLang="zh-CN" dirty="0" smtClean="0"/>
              <a:t>	</a:t>
            </a:r>
            <a:r>
              <a:rPr lang="zh-CN" altLang="en-US" dirty="0" smtClean="0">
                <a:solidFill>
                  <a:srgbClr val="FF0000"/>
                </a:solidFill>
              </a:rPr>
              <a:t>文件指针</a:t>
            </a:r>
            <a:endParaRPr lang="en-US" altLang="zh-CN" dirty="0">
              <a:solidFill>
                <a:srgbClr val="FF0000"/>
              </a:solidFill>
            </a:endParaRPr>
          </a:p>
          <a:p>
            <a:pPr lvl="1"/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long </a:t>
            </a:r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offset</a:t>
            </a:r>
            <a:r>
              <a:rPr lang="en-US" altLang="zh-CN" dirty="0" smtClean="0"/>
              <a:t>	</a:t>
            </a:r>
            <a:r>
              <a:rPr lang="zh-CN" altLang="en-US" dirty="0" smtClean="0">
                <a:solidFill>
                  <a:srgbClr val="FF0000"/>
                </a:solidFill>
              </a:rPr>
              <a:t>偏移量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lvl="1"/>
            <a:r>
              <a:rPr lang="en-US" altLang="zh-CN" b="1" dirty="0" err="1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 </a:t>
            </a:r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whence</a:t>
            </a:r>
            <a:r>
              <a:rPr lang="en-US" altLang="zh-CN" dirty="0" smtClean="0"/>
              <a:t>	</a:t>
            </a:r>
            <a:r>
              <a:rPr lang="zh-CN" altLang="en-US" dirty="0" smtClean="0">
                <a:solidFill>
                  <a:srgbClr val="FF0000"/>
                </a:solidFill>
              </a:rPr>
              <a:t>起始位置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zh-CN" altLang="en-US" dirty="0"/>
              <a:t>返回</a:t>
            </a:r>
            <a:r>
              <a:rPr lang="zh-CN" altLang="en-US" dirty="0" smtClean="0"/>
              <a:t>值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若成功，返回值为</a:t>
            </a:r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0</a:t>
            </a:r>
          </a:p>
          <a:p>
            <a:pPr lvl="1"/>
            <a:r>
              <a:rPr lang="zh-CN" altLang="en-US" dirty="0" smtClean="0"/>
              <a:t>若失败，返回值为</a:t>
            </a:r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-1</a:t>
            </a:r>
            <a:endParaRPr lang="zh-CN" altLang="en-US" b="1" dirty="0">
              <a:solidFill>
                <a:srgbClr val="0000FF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err="1" smtClean="0">
                <a:latin typeface="Courier New" pitchFamily="49" charset="0"/>
                <a:cs typeface="Courier New" pitchFamily="49" charset="0"/>
              </a:rPr>
              <a:t>fseek</a:t>
            </a:r>
            <a:r>
              <a:rPr lang="zh-CN" altLang="en-US" dirty="0" smtClean="0"/>
              <a:t>函数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7D1F0D-792F-4544-B31F-D89B95DFCC02}" type="slidenum">
              <a:rPr lang="en-US" altLang="zh-CN" smtClean="0"/>
              <a:pPr>
                <a:defRPr/>
              </a:pPr>
              <a:t>36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459751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/>
              <a:t>起始位</a:t>
            </a:r>
            <a:r>
              <a:rPr lang="zh-CN" altLang="en-US" dirty="0" smtClean="0"/>
              <a:t>置常量</a:t>
            </a:r>
            <a:endParaRPr lang="en-US" altLang="zh-CN" dirty="0" smtClean="0"/>
          </a:p>
          <a:p>
            <a:pPr lvl="1"/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SEEK_SET</a:t>
            </a:r>
            <a:r>
              <a:rPr lang="zh-CN" altLang="en-US" dirty="0" smtClean="0">
                <a:latin typeface="Courier New" pitchFamily="49" charset="0"/>
                <a:cs typeface="Courier New" pitchFamily="49" charset="0"/>
              </a:rPr>
              <a:t>或</a:t>
            </a:r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0</a:t>
            </a:r>
            <a:r>
              <a:rPr lang="zh-CN" altLang="en-US" dirty="0" smtClean="0"/>
              <a:t>：文件</a:t>
            </a:r>
            <a:r>
              <a:rPr lang="zh-CN" altLang="en-US" dirty="0" smtClean="0">
                <a:solidFill>
                  <a:srgbClr val="FF0000"/>
                </a:solidFill>
              </a:rPr>
              <a:t>开始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lvl="1"/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SEEK_CUR</a:t>
            </a:r>
            <a:r>
              <a:rPr lang="zh-CN" altLang="en-US" dirty="0" smtClean="0"/>
              <a:t>或</a:t>
            </a:r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1</a:t>
            </a:r>
            <a:r>
              <a:rPr lang="zh-CN" altLang="en-US" dirty="0" smtClean="0"/>
              <a:t>：</a:t>
            </a:r>
            <a:r>
              <a:rPr lang="zh-CN" altLang="en-US" dirty="0" smtClean="0">
                <a:solidFill>
                  <a:srgbClr val="FF0000"/>
                </a:solidFill>
              </a:rPr>
              <a:t>当前</a:t>
            </a:r>
            <a:r>
              <a:rPr lang="zh-CN" altLang="en-US" dirty="0" smtClean="0"/>
              <a:t>位置</a:t>
            </a:r>
            <a:endParaRPr lang="en-US" altLang="zh-CN" dirty="0" smtClean="0"/>
          </a:p>
          <a:p>
            <a:pPr lvl="1"/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SEEK_END</a:t>
            </a:r>
            <a:r>
              <a:rPr lang="zh-CN" altLang="en-US" dirty="0" smtClean="0"/>
              <a:t>或</a:t>
            </a:r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2</a:t>
            </a:r>
            <a:r>
              <a:rPr lang="zh-CN" altLang="en-US" dirty="0" smtClean="0"/>
              <a:t>：文件</a:t>
            </a:r>
            <a:r>
              <a:rPr lang="zh-CN" altLang="en-US" dirty="0" smtClean="0">
                <a:solidFill>
                  <a:srgbClr val="FF0000"/>
                </a:solidFill>
              </a:rPr>
              <a:t>末尾</a:t>
            </a:r>
            <a:endParaRPr lang="en-US" altLang="zh-CN" dirty="0">
              <a:solidFill>
                <a:srgbClr val="FF0000"/>
              </a:solidFill>
            </a:endParaRPr>
          </a:p>
          <a:p>
            <a:pPr lvl="1"/>
            <a:endParaRPr lang="en-US" altLang="zh-CN" dirty="0" smtClean="0"/>
          </a:p>
          <a:p>
            <a:r>
              <a:rPr lang="zh-CN" altLang="en-US" dirty="0" smtClean="0"/>
              <a:t>举例</a:t>
            </a:r>
            <a:endParaRPr lang="en-US" altLang="zh-CN" dirty="0" smtClean="0"/>
          </a:p>
          <a:p>
            <a:pPr lvl="1"/>
            <a:r>
              <a:rPr lang="en-US" altLang="zh-CN" b="1" dirty="0" err="1" smtClean="0">
                <a:latin typeface="Courier New" pitchFamily="49" charset="0"/>
                <a:cs typeface="Courier New" pitchFamily="49" charset="0"/>
              </a:rPr>
              <a:t>fseek</a:t>
            </a:r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CN" b="1" dirty="0" err="1" smtClean="0">
                <a:latin typeface="Courier New" pitchFamily="49" charset="0"/>
                <a:cs typeface="Courier New" pitchFamily="49" charset="0"/>
              </a:rPr>
              <a:t>fp</a:t>
            </a:r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, </a:t>
            </a:r>
            <a:r>
              <a:rPr lang="en-US" altLang="zh-CN" b="1" dirty="0" smtClean="0">
                <a:solidFill>
                  <a:srgbClr val="FF0066"/>
                </a:solidFill>
                <a:latin typeface="Courier New" panose="02070309020205020404" pitchFamily="49" charset="0"/>
              </a:rPr>
              <a:t>100L</a:t>
            </a:r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, SEEK_SET);</a:t>
            </a:r>
          </a:p>
          <a:p>
            <a:pPr lvl="1"/>
            <a:r>
              <a:rPr lang="en-US" altLang="zh-CN" b="1" dirty="0" err="1" smtClean="0">
                <a:latin typeface="Courier New" pitchFamily="49" charset="0"/>
                <a:cs typeface="Courier New" pitchFamily="49" charset="0"/>
              </a:rPr>
              <a:t>fseek</a:t>
            </a:r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CN" b="1" dirty="0" err="1" smtClean="0">
                <a:latin typeface="Courier New" pitchFamily="49" charset="0"/>
                <a:cs typeface="Courier New" pitchFamily="49" charset="0"/>
              </a:rPr>
              <a:t>fp</a:t>
            </a:r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, -</a:t>
            </a:r>
            <a:r>
              <a:rPr lang="en-US" altLang="zh-CN" b="1" dirty="0">
                <a:solidFill>
                  <a:srgbClr val="FF0066"/>
                </a:solidFill>
                <a:latin typeface="Courier New" panose="02070309020205020404" pitchFamily="49" charset="0"/>
              </a:rPr>
              <a:t>10L</a:t>
            </a:r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, SEEK_CUR);</a:t>
            </a:r>
          </a:p>
          <a:p>
            <a:pPr lvl="1"/>
            <a:r>
              <a:rPr lang="en-US" altLang="zh-CN" b="1" dirty="0" err="1" smtClean="0">
                <a:latin typeface="Courier New" pitchFamily="49" charset="0"/>
                <a:cs typeface="Courier New" pitchFamily="49" charset="0"/>
              </a:rPr>
              <a:t>fseek</a:t>
            </a:r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CN" b="1" dirty="0" err="1" smtClean="0">
                <a:latin typeface="Courier New" pitchFamily="49" charset="0"/>
                <a:cs typeface="Courier New" pitchFamily="49" charset="0"/>
              </a:rPr>
              <a:t>fp</a:t>
            </a:r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, -</a:t>
            </a:r>
            <a:r>
              <a:rPr lang="en-US" altLang="zh-CN" b="1" dirty="0">
                <a:solidFill>
                  <a:srgbClr val="FF0066"/>
                </a:solidFill>
                <a:latin typeface="Courier New" panose="02070309020205020404" pitchFamily="49" charset="0"/>
              </a:rPr>
              <a:t>20L</a:t>
            </a:r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, SEEK_END);</a:t>
            </a:r>
            <a:endParaRPr lang="zh-CN" altLang="en-US" b="1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err="1" smtClean="0">
                <a:latin typeface="Courier New" pitchFamily="49" charset="0"/>
                <a:cs typeface="Courier New" pitchFamily="49" charset="0"/>
              </a:rPr>
              <a:t>fseek</a:t>
            </a:r>
            <a:r>
              <a:rPr lang="zh-CN" altLang="en-US" dirty="0" smtClean="0"/>
              <a:t>函数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7D1F0D-792F-4544-B31F-D89B95DFCC02}" type="slidenum">
              <a:rPr lang="en-US" altLang="zh-CN" smtClean="0"/>
              <a:pPr>
                <a:defRPr/>
              </a:pPr>
              <a:t>37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3097170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函数原型</a:t>
            </a:r>
            <a:endParaRPr lang="en-US" altLang="zh-CN" dirty="0" smtClean="0"/>
          </a:p>
          <a:p>
            <a:pPr lvl="1"/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long </a:t>
            </a:r>
            <a:r>
              <a:rPr lang="en-US" altLang="zh-CN" b="1" dirty="0" err="1" smtClean="0">
                <a:latin typeface="Courier New" pitchFamily="49" charset="0"/>
                <a:cs typeface="Courier New" pitchFamily="49" charset="0"/>
              </a:rPr>
              <a:t>ftell</a:t>
            </a:r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FILE </a:t>
            </a:r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*stream);</a:t>
            </a:r>
            <a:endParaRPr lang="en-US" altLang="zh-CN" dirty="0" smtClean="0"/>
          </a:p>
          <a:p>
            <a:r>
              <a:rPr lang="zh-CN" altLang="en-US" dirty="0"/>
              <a:t>功</a:t>
            </a:r>
            <a:r>
              <a:rPr lang="zh-CN" altLang="en-US" dirty="0" smtClean="0"/>
              <a:t>能</a:t>
            </a:r>
            <a:endParaRPr lang="en-US" altLang="zh-CN" dirty="0" smtClean="0"/>
          </a:p>
          <a:p>
            <a:pPr lvl="1"/>
            <a:r>
              <a:rPr lang="zh-CN" altLang="en-US" dirty="0"/>
              <a:t>获</a:t>
            </a:r>
            <a:r>
              <a:rPr lang="zh-CN" altLang="en-US" dirty="0" smtClean="0"/>
              <a:t>取</a:t>
            </a:r>
            <a:r>
              <a:rPr lang="zh-CN" altLang="en-US" dirty="0" smtClean="0">
                <a:solidFill>
                  <a:srgbClr val="FF0000"/>
                </a:solidFill>
              </a:rPr>
              <a:t>文件位置指针</a:t>
            </a:r>
            <a:r>
              <a:rPr lang="zh-CN" altLang="en-US" dirty="0" smtClean="0"/>
              <a:t>的</a:t>
            </a:r>
            <a:r>
              <a:rPr lang="zh-CN" altLang="en-US" dirty="0" smtClean="0">
                <a:solidFill>
                  <a:srgbClr val="FF0000"/>
                </a:solidFill>
              </a:rPr>
              <a:t>当前位置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zh-CN" altLang="en-US" dirty="0" smtClean="0"/>
              <a:t>参数</a:t>
            </a:r>
            <a:endParaRPr lang="en-US" altLang="zh-CN" dirty="0" smtClean="0"/>
          </a:p>
          <a:p>
            <a:pPr lvl="1"/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FILE </a:t>
            </a:r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*stream</a:t>
            </a:r>
            <a:r>
              <a:rPr lang="en-US" altLang="zh-CN" dirty="0" smtClean="0"/>
              <a:t>	</a:t>
            </a:r>
            <a:r>
              <a:rPr lang="zh-CN" altLang="en-US" dirty="0" smtClean="0">
                <a:solidFill>
                  <a:srgbClr val="FF0000"/>
                </a:solidFill>
              </a:rPr>
              <a:t>文件指针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r>
              <a:rPr lang="zh-CN" altLang="en-US" dirty="0" smtClean="0"/>
              <a:t>返回值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若成功，返回文件位置指针的</a:t>
            </a:r>
            <a:r>
              <a:rPr lang="zh-CN" altLang="en-US" dirty="0" smtClean="0">
                <a:solidFill>
                  <a:srgbClr val="FF0000"/>
                </a:solidFill>
              </a:rPr>
              <a:t>当前位置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lvl="1"/>
            <a:r>
              <a:rPr lang="zh-CN" altLang="en-US" dirty="0" smtClean="0"/>
              <a:t>若失败，返回</a:t>
            </a:r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-1L</a:t>
            </a:r>
            <a:endParaRPr lang="en-US" altLang="zh-CN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err="1" smtClean="0">
                <a:latin typeface="Courier New" pitchFamily="49" charset="0"/>
                <a:cs typeface="Courier New" pitchFamily="49" charset="0"/>
              </a:rPr>
              <a:t>ftell</a:t>
            </a:r>
            <a:r>
              <a:rPr lang="zh-CN" altLang="en-US" dirty="0" smtClean="0"/>
              <a:t>函数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7D1F0D-792F-4544-B31F-D89B95DFCC02}" type="slidenum">
              <a:rPr lang="en-US" altLang="zh-CN" smtClean="0"/>
              <a:pPr>
                <a:defRPr/>
              </a:pPr>
              <a:t>38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876303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b="1" dirty="0" err="1" smtClean="0">
                <a:latin typeface="Courier New" pitchFamily="49" charset="0"/>
                <a:cs typeface="Courier New" pitchFamily="49" charset="0"/>
              </a:rPr>
              <a:t>ferror</a:t>
            </a:r>
            <a:r>
              <a:rPr lang="zh-CN" altLang="en-US" dirty="0" smtClean="0"/>
              <a:t>函数</a:t>
            </a:r>
            <a:endParaRPr lang="en-US" altLang="zh-CN" dirty="0" smtClean="0"/>
          </a:p>
          <a:p>
            <a:pPr lvl="1"/>
            <a:r>
              <a:rPr lang="en-US" altLang="zh-CN" b="1" dirty="0" err="1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int</a:t>
            </a:r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altLang="zh-CN" b="1" dirty="0" err="1" smtClean="0">
                <a:latin typeface="Courier New" pitchFamily="49" charset="0"/>
                <a:cs typeface="Courier New" pitchFamily="49" charset="0"/>
              </a:rPr>
              <a:t>ferror</a:t>
            </a:r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FILE </a:t>
            </a:r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*stream);</a:t>
            </a:r>
          </a:p>
          <a:p>
            <a:pPr lvl="1"/>
            <a:r>
              <a:rPr lang="zh-CN" altLang="en-US" dirty="0" smtClean="0"/>
              <a:t>测试文件</a:t>
            </a:r>
            <a:r>
              <a:rPr lang="zh-CN" altLang="en-US" dirty="0" smtClean="0">
                <a:solidFill>
                  <a:srgbClr val="FF0000"/>
                </a:solidFill>
              </a:rPr>
              <a:t>错误标志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lvl="1"/>
            <a:r>
              <a:rPr lang="zh-CN" altLang="en-US" dirty="0" smtClean="0"/>
              <a:t>返回值为</a:t>
            </a:r>
            <a:r>
              <a:rPr lang="en-US" altLang="zh-CN" dirty="0" smtClean="0">
                <a:solidFill>
                  <a:srgbClr val="0000FF"/>
                </a:solidFill>
              </a:rPr>
              <a:t>0</a:t>
            </a:r>
            <a:r>
              <a:rPr lang="zh-CN" altLang="en-US" dirty="0" smtClean="0"/>
              <a:t>时，表示未出错</a:t>
            </a:r>
            <a:endParaRPr lang="en-US" altLang="zh-CN" dirty="0" smtClean="0"/>
          </a:p>
          <a:p>
            <a:pPr lvl="1"/>
            <a:r>
              <a:rPr lang="zh-CN" altLang="en-US" dirty="0"/>
              <a:t>返回</a:t>
            </a:r>
            <a:r>
              <a:rPr lang="zh-CN" altLang="en-US" dirty="0" smtClean="0"/>
              <a:t>值为</a:t>
            </a:r>
            <a:r>
              <a:rPr lang="zh-CN" altLang="en-US" dirty="0" smtClean="0">
                <a:solidFill>
                  <a:srgbClr val="0000FF"/>
                </a:solidFill>
              </a:rPr>
              <a:t>非零值</a:t>
            </a:r>
            <a:r>
              <a:rPr lang="zh-CN" altLang="en-US" dirty="0" smtClean="0"/>
              <a:t>时，表示出错</a:t>
            </a:r>
            <a:endParaRPr lang="en-US" altLang="zh-CN" dirty="0"/>
          </a:p>
          <a:p>
            <a:pPr lvl="1"/>
            <a:endParaRPr lang="en-US" altLang="zh-CN" dirty="0" smtClean="0"/>
          </a:p>
          <a:p>
            <a:r>
              <a:rPr lang="en-US" altLang="zh-CN" b="1" dirty="0" err="1" smtClean="0">
                <a:latin typeface="Courier New" pitchFamily="49" charset="0"/>
                <a:cs typeface="Courier New" pitchFamily="49" charset="0"/>
              </a:rPr>
              <a:t>clearerr</a:t>
            </a:r>
            <a:r>
              <a:rPr lang="zh-CN" altLang="en-US" dirty="0" smtClean="0"/>
              <a:t>函数</a:t>
            </a:r>
            <a:endParaRPr lang="en-US" altLang="zh-CN" dirty="0" smtClean="0"/>
          </a:p>
          <a:p>
            <a:pPr lvl="1"/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void </a:t>
            </a:r>
            <a:r>
              <a:rPr lang="en-US" altLang="zh-CN" b="1" dirty="0" err="1" smtClean="0">
                <a:latin typeface="Courier New" pitchFamily="49" charset="0"/>
                <a:cs typeface="Courier New" pitchFamily="49" charset="0"/>
              </a:rPr>
              <a:t>clearerr</a:t>
            </a:r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(</a:t>
            </a:r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FILE </a:t>
            </a:r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*stream);</a:t>
            </a:r>
          </a:p>
          <a:p>
            <a:pPr lvl="1"/>
            <a:r>
              <a:rPr lang="zh-CN" altLang="en-US" dirty="0" smtClean="0"/>
              <a:t>对文件错误标志和文件结束标志</a:t>
            </a:r>
            <a:r>
              <a:rPr lang="zh-CN" altLang="en-US" dirty="0" smtClean="0">
                <a:solidFill>
                  <a:srgbClr val="0000FF"/>
                </a:solidFill>
              </a:rPr>
              <a:t>清零</a:t>
            </a:r>
            <a:endParaRPr lang="zh-CN" altLang="en-US" dirty="0">
              <a:solidFill>
                <a:srgbClr val="0000FF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文件的错误检测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7D1F0D-792F-4544-B31F-D89B95DFCC02}" type="slidenum">
              <a:rPr lang="en-US" altLang="zh-CN" smtClean="0"/>
              <a:pPr>
                <a:defRPr/>
              </a:pPr>
              <a:t>39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1562555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328592"/>
          </a:xfrm>
        </p:spPr>
        <p:txBody>
          <a:bodyPr/>
          <a:lstStyle/>
          <a:p>
            <a:r>
              <a:rPr lang="zh-CN" altLang="en-US" dirty="0" smtClean="0"/>
              <a:t>文件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一组相关数据的有序</a:t>
            </a:r>
            <a:r>
              <a:rPr lang="zh-CN" altLang="en-US" dirty="0" smtClean="0">
                <a:solidFill>
                  <a:srgbClr val="FF0000"/>
                </a:solidFill>
              </a:rPr>
              <a:t>集合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lvl="2"/>
            <a:r>
              <a:rPr lang="zh-CN" altLang="en-US" sz="1600" dirty="0" smtClean="0">
                <a:solidFill>
                  <a:srgbClr val="FF0000"/>
                </a:solidFill>
              </a:rPr>
              <a:t>数据文件</a:t>
            </a:r>
            <a:r>
              <a:rPr lang="zh-CN" altLang="en-US" sz="1600" dirty="0" smtClean="0"/>
              <a:t>，</a:t>
            </a:r>
            <a:r>
              <a:rPr lang="zh-CN" altLang="en-US" sz="1600" dirty="0" smtClean="0">
                <a:solidFill>
                  <a:srgbClr val="FF0000"/>
                </a:solidFill>
              </a:rPr>
              <a:t>程序文件</a:t>
            </a:r>
            <a:r>
              <a:rPr lang="zh-CN" altLang="en-US" sz="1600" dirty="0" smtClean="0"/>
              <a:t>：程序代码的有序集合，源程序文件、可执行文件，等</a:t>
            </a:r>
            <a:endParaRPr lang="en-US" altLang="zh-CN" sz="1600" dirty="0" smtClean="0"/>
          </a:p>
          <a:p>
            <a:pPr lvl="2"/>
            <a:r>
              <a:rPr lang="zh-CN" altLang="en-US" sz="1600" dirty="0" smtClean="0">
                <a:solidFill>
                  <a:srgbClr val="FF0000"/>
                </a:solidFill>
              </a:rPr>
              <a:t>文件</a:t>
            </a:r>
            <a:r>
              <a:rPr lang="zh-CN" altLang="en-US" sz="1600" dirty="0" smtClean="0"/>
              <a:t>是</a:t>
            </a:r>
            <a:r>
              <a:rPr lang="zh-CN" altLang="en-US" sz="1600" dirty="0" smtClean="0">
                <a:solidFill>
                  <a:srgbClr val="FF0000"/>
                </a:solidFill>
              </a:rPr>
              <a:t>永久性信息</a:t>
            </a:r>
            <a:r>
              <a:rPr lang="zh-CN" altLang="en-US" sz="1600" dirty="0" smtClean="0"/>
              <a:t>的</a:t>
            </a:r>
            <a:r>
              <a:rPr lang="zh-CN" altLang="en-US" sz="1600" dirty="0" smtClean="0">
                <a:solidFill>
                  <a:srgbClr val="FF0000"/>
                </a:solidFill>
              </a:rPr>
              <a:t>最小存储单元</a:t>
            </a:r>
            <a:r>
              <a:rPr lang="zh-CN" altLang="en-US" sz="1600" dirty="0" smtClean="0"/>
              <a:t>，赋予</a:t>
            </a:r>
            <a:r>
              <a:rPr lang="zh-CN" altLang="en-US" sz="1600" dirty="0" smtClean="0">
                <a:solidFill>
                  <a:srgbClr val="FF0000"/>
                </a:solidFill>
              </a:rPr>
              <a:t>文件名</a:t>
            </a:r>
            <a:r>
              <a:rPr lang="zh-CN" altLang="en-US" sz="1600" dirty="0" smtClean="0"/>
              <a:t>，通过文件名访问具体内容</a:t>
            </a:r>
            <a:endParaRPr lang="en-US" altLang="zh-CN" sz="1600" dirty="0"/>
          </a:p>
          <a:p>
            <a:pPr lvl="1"/>
            <a:r>
              <a:rPr lang="zh-CN" altLang="en-US" dirty="0" smtClean="0">
                <a:solidFill>
                  <a:srgbClr val="FF0000"/>
                </a:solidFill>
              </a:rPr>
              <a:t>文件</a:t>
            </a:r>
            <a:r>
              <a:rPr lang="zh-CN" altLang="en-US" dirty="0" smtClean="0"/>
              <a:t>是程序设计语言处理的最重要的</a:t>
            </a:r>
            <a:r>
              <a:rPr lang="zh-CN" altLang="en-US" dirty="0" smtClean="0">
                <a:solidFill>
                  <a:srgbClr val="FF0000"/>
                </a:solidFill>
              </a:rPr>
              <a:t>外部数据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lvl="2"/>
            <a:r>
              <a:rPr lang="zh-CN" altLang="en-US" dirty="0" smtClean="0"/>
              <a:t>将数据</a:t>
            </a:r>
            <a:r>
              <a:rPr lang="zh-CN" altLang="en-US" dirty="0" smtClean="0">
                <a:solidFill>
                  <a:srgbClr val="FF0000"/>
                </a:solidFill>
              </a:rPr>
              <a:t>永久保存</a:t>
            </a:r>
            <a:r>
              <a:rPr lang="zh-CN" altLang="en-US" dirty="0" smtClean="0"/>
              <a:t>在</a:t>
            </a:r>
            <a:r>
              <a:rPr lang="zh-CN" altLang="en-US" dirty="0" smtClean="0">
                <a:solidFill>
                  <a:srgbClr val="FF0000"/>
                </a:solidFill>
              </a:rPr>
              <a:t>外存</a:t>
            </a:r>
            <a:r>
              <a:rPr lang="zh-CN" altLang="en-US" dirty="0" smtClean="0"/>
              <a:t>上，使之成为</a:t>
            </a:r>
            <a:r>
              <a:rPr lang="zh-CN" altLang="en-US" dirty="0" smtClean="0">
                <a:solidFill>
                  <a:srgbClr val="FF0000"/>
                </a:solidFill>
              </a:rPr>
              <a:t>共享信息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lvl="2"/>
            <a:r>
              <a:rPr lang="zh-CN" altLang="en-US" dirty="0" smtClean="0"/>
              <a:t>可以通过文件进行</a:t>
            </a:r>
            <a:r>
              <a:rPr lang="zh-CN" altLang="en-US" dirty="0" smtClean="0">
                <a:solidFill>
                  <a:srgbClr val="FF0000"/>
                </a:solidFill>
              </a:rPr>
              <a:t>大量</a:t>
            </a:r>
            <a:r>
              <a:rPr lang="zh-CN" altLang="en-US" dirty="0" smtClean="0"/>
              <a:t>的</a:t>
            </a:r>
            <a:r>
              <a:rPr lang="zh-CN" altLang="en-US" dirty="0" smtClean="0">
                <a:solidFill>
                  <a:srgbClr val="FF0000"/>
                </a:solidFill>
              </a:rPr>
              <a:t>数据输入</a:t>
            </a:r>
            <a:r>
              <a:rPr lang="zh-CN" altLang="en-US" dirty="0" smtClean="0"/>
              <a:t>和</a:t>
            </a:r>
            <a:r>
              <a:rPr lang="zh-CN" altLang="en-US" dirty="0" smtClean="0">
                <a:solidFill>
                  <a:srgbClr val="FF0000"/>
                </a:solidFill>
              </a:rPr>
              <a:t>数据保存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lvl="1"/>
            <a:r>
              <a:rPr lang="zh-CN" altLang="en-US" dirty="0" smtClean="0">
                <a:solidFill>
                  <a:srgbClr val="FF0000"/>
                </a:solidFill>
              </a:rPr>
              <a:t>操作系统</a:t>
            </a:r>
            <a:r>
              <a:rPr lang="zh-CN" altLang="en-US" dirty="0" smtClean="0"/>
              <a:t>以文件形式存放于</a:t>
            </a:r>
            <a:r>
              <a:rPr lang="zh-CN" altLang="en-US" dirty="0" smtClean="0">
                <a:solidFill>
                  <a:srgbClr val="FF0000"/>
                </a:solidFill>
              </a:rPr>
              <a:t>外存</a:t>
            </a:r>
            <a:r>
              <a:rPr lang="zh-CN" altLang="en-US" dirty="0" smtClean="0"/>
              <a:t>，又以</a:t>
            </a:r>
            <a:r>
              <a:rPr lang="zh-CN" altLang="en-US" dirty="0"/>
              <a:t>文件形式</a:t>
            </a:r>
            <a:r>
              <a:rPr lang="zh-CN" altLang="en-US" dirty="0" smtClean="0"/>
              <a:t>管理</a:t>
            </a:r>
            <a:r>
              <a:rPr lang="zh-CN" altLang="en-US" dirty="0" smtClean="0">
                <a:solidFill>
                  <a:srgbClr val="FF0000"/>
                </a:solidFill>
              </a:rPr>
              <a:t>数据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lvl="2"/>
            <a:r>
              <a:rPr lang="zh-CN" altLang="en-US" dirty="0" smtClean="0"/>
              <a:t>输入输出设备文件：</a:t>
            </a:r>
            <a:r>
              <a:rPr lang="zh-CN" altLang="en-US" dirty="0" smtClean="0">
                <a:solidFill>
                  <a:srgbClr val="FF0000"/>
                </a:solidFill>
              </a:rPr>
              <a:t>键盘</a:t>
            </a:r>
            <a:r>
              <a:rPr lang="zh-CN" altLang="en-US" dirty="0" smtClean="0"/>
              <a:t>是输入文件，</a:t>
            </a:r>
            <a:r>
              <a:rPr lang="zh-CN" altLang="en-US" dirty="0" smtClean="0">
                <a:solidFill>
                  <a:srgbClr val="FF0000"/>
                </a:solidFill>
              </a:rPr>
              <a:t>显示器</a:t>
            </a:r>
            <a:r>
              <a:rPr lang="zh-CN" altLang="en-US" dirty="0" smtClean="0"/>
              <a:t>是输出文件</a:t>
            </a:r>
            <a:endParaRPr lang="en-US" altLang="zh-CN" dirty="0"/>
          </a:p>
          <a:p>
            <a:r>
              <a:rPr lang="zh-CN" altLang="en-US" dirty="0" smtClean="0"/>
              <a:t>流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C</a:t>
            </a:r>
            <a:r>
              <a:rPr lang="zh-CN" altLang="en-US" dirty="0" smtClean="0"/>
              <a:t>语言在处理文件时，把</a:t>
            </a:r>
            <a:r>
              <a:rPr lang="zh-CN" altLang="en-US" dirty="0" smtClean="0">
                <a:solidFill>
                  <a:srgbClr val="FF0000"/>
                </a:solidFill>
              </a:rPr>
              <a:t>文件</a:t>
            </a:r>
            <a:r>
              <a:rPr lang="zh-CN" altLang="en-US" dirty="0" smtClean="0"/>
              <a:t>都看成</a:t>
            </a:r>
            <a:r>
              <a:rPr lang="zh-CN" altLang="en-US" dirty="0" smtClean="0">
                <a:solidFill>
                  <a:srgbClr val="FF0000"/>
                </a:solidFill>
              </a:rPr>
              <a:t>字符流</a:t>
            </a:r>
            <a:r>
              <a:rPr lang="zh-CN" altLang="en-US" dirty="0" smtClean="0"/>
              <a:t>，按</a:t>
            </a:r>
            <a:r>
              <a:rPr lang="zh-CN" altLang="en-US" dirty="0" smtClean="0">
                <a:solidFill>
                  <a:srgbClr val="FF0000"/>
                </a:solidFill>
              </a:rPr>
              <a:t>字节</a:t>
            </a:r>
            <a:r>
              <a:rPr lang="zh-CN" altLang="en-US" dirty="0" smtClean="0"/>
              <a:t>进行处理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输入输出</a:t>
            </a:r>
            <a:r>
              <a:rPr lang="zh-CN" altLang="en-US" dirty="0" smtClean="0">
                <a:solidFill>
                  <a:srgbClr val="FF0000"/>
                </a:solidFill>
              </a:rPr>
              <a:t>字符流的开始和结束</a:t>
            </a:r>
            <a:r>
              <a:rPr lang="zh-CN" altLang="en-US" dirty="0" smtClean="0"/>
              <a:t>只由</a:t>
            </a:r>
            <a:r>
              <a:rPr lang="zh-CN" altLang="en-US" dirty="0" smtClean="0">
                <a:solidFill>
                  <a:srgbClr val="FF0000"/>
                </a:solidFill>
              </a:rPr>
              <a:t>程序控制</a:t>
            </a:r>
            <a:r>
              <a:rPr lang="zh-CN" altLang="en-US" dirty="0" smtClean="0"/>
              <a:t>，不受</a:t>
            </a:r>
            <a:r>
              <a:rPr lang="zh-CN" altLang="en-US" dirty="0" smtClean="0">
                <a:solidFill>
                  <a:srgbClr val="FF0000"/>
                </a:solidFill>
              </a:rPr>
              <a:t>物理符号</a:t>
            </a:r>
            <a:r>
              <a:rPr lang="zh-CN" altLang="en-US" dirty="0" smtClean="0"/>
              <a:t>控制</a:t>
            </a:r>
            <a:endParaRPr lang="en-US" altLang="zh-CN" dirty="0"/>
          </a:p>
          <a:p>
            <a:pPr lvl="1"/>
            <a:r>
              <a:rPr lang="zh-CN" altLang="en-US" dirty="0" smtClean="0"/>
              <a:t>这种文件又称为“</a:t>
            </a:r>
            <a:r>
              <a:rPr lang="zh-CN" altLang="en-US" dirty="0" smtClean="0">
                <a:solidFill>
                  <a:srgbClr val="FF0000"/>
                </a:solidFill>
              </a:rPr>
              <a:t>流式文件</a:t>
            </a:r>
            <a:r>
              <a:rPr lang="zh-CN" altLang="en-US" dirty="0" smtClean="0"/>
              <a:t>”</a:t>
            </a:r>
            <a:endParaRPr lang="zh-CN" alt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文件与流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7D1F0D-792F-4544-B31F-D89B95DFCC02}" type="slidenum">
              <a:rPr lang="en-US" altLang="zh-CN" smtClean="0"/>
              <a:pPr>
                <a:defRPr/>
              </a:pPr>
              <a:t>4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716201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219450"/>
            <a:ext cx="7772400" cy="1362075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本章结束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按文件的结构形式分类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文本文件、二进制文件，文件元素的含义不同：</a:t>
            </a:r>
            <a:r>
              <a:rPr lang="en-US" altLang="zh-CN" sz="1800" dirty="0" smtClean="0">
                <a:solidFill>
                  <a:srgbClr val="0000FF"/>
                </a:solidFill>
              </a:rPr>
              <a:t>ASCII</a:t>
            </a:r>
            <a:r>
              <a:rPr lang="zh-CN" altLang="en-US" sz="1800" dirty="0" smtClean="0">
                <a:solidFill>
                  <a:srgbClr val="0000FF"/>
                </a:solidFill>
              </a:rPr>
              <a:t>码</a:t>
            </a:r>
            <a:r>
              <a:rPr lang="zh-CN" altLang="en-US" sz="1800" dirty="0" smtClean="0"/>
              <a:t>、</a:t>
            </a:r>
            <a:r>
              <a:rPr lang="zh-CN" altLang="en-US" sz="1800" dirty="0" smtClean="0">
                <a:solidFill>
                  <a:srgbClr val="FF0000"/>
                </a:solidFill>
              </a:rPr>
              <a:t>内存形式</a:t>
            </a:r>
            <a:endParaRPr lang="en-US" altLang="zh-CN" sz="1800" dirty="0">
              <a:solidFill>
                <a:srgbClr val="FF0000"/>
              </a:solidFill>
            </a:endParaRPr>
          </a:p>
          <a:p>
            <a:r>
              <a:rPr lang="zh-CN" altLang="en-US" dirty="0" smtClean="0"/>
              <a:t>按文件的读写方式分类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顺序存取文件（文件指针，从头到尾，文件元素）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随机存取文件（文件指针，文件定位，文件元素）</a:t>
            </a:r>
            <a:endParaRPr lang="en-US" altLang="zh-CN" dirty="0" smtClean="0"/>
          </a:p>
          <a:p>
            <a:r>
              <a:rPr lang="zh-CN" altLang="en-US" dirty="0" smtClean="0"/>
              <a:t>按文件存储的外部设备分类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磁盘文件（普通文件）、设备文件（</a:t>
            </a:r>
            <a:r>
              <a:rPr lang="en-US" altLang="zh-CN" dirty="0" err="1" smtClean="0"/>
              <a:t>stdin</a:t>
            </a:r>
            <a:r>
              <a:rPr lang="zh-CN" altLang="en-US" dirty="0" smtClean="0"/>
              <a:t>，</a:t>
            </a:r>
            <a:r>
              <a:rPr lang="en-US" altLang="zh-CN" dirty="0" err="1" smtClean="0"/>
              <a:t>stdout</a:t>
            </a:r>
            <a:r>
              <a:rPr lang="zh-CN" altLang="en-US" dirty="0" smtClean="0"/>
              <a:t>）</a:t>
            </a:r>
            <a:endParaRPr lang="en-US" altLang="zh-CN" dirty="0" smtClean="0"/>
          </a:p>
          <a:p>
            <a:r>
              <a:rPr lang="zh-CN" altLang="en-US" dirty="0" smtClean="0"/>
              <a:t>按系统对文件的处理方法分类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缓冲文件系统（</a:t>
            </a:r>
            <a:r>
              <a:rPr lang="zh-CN" altLang="en-US" dirty="0" smtClean="0">
                <a:solidFill>
                  <a:srgbClr val="0000FF"/>
                </a:solidFill>
              </a:rPr>
              <a:t>系统</a:t>
            </a:r>
            <a:r>
              <a:rPr lang="zh-CN" altLang="en-US" dirty="0" smtClean="0"/>
              <a:t>为</a:t>
            </a:r>
            <a:r>
              <a:rPr lang="zh-CN" altLang="en-US" dirty="0" smtClean="0">
                <a:solidFill>
                  <a:srgbClr val="0000FF"/>
                </a:solidFill>
              </a:rPr>
              <a:t>文件</a:t>
            </a:r>
            <a:r>
              <a:rPr lang="zh-CN" altLang="en-US" dirty="0" smtClean="0"/>
              <a:t>开辟一个</a:t>
            </a:r>
            <a:r>
              <a:rPr lang="zh-CN" altLang="en-US" dirty="0" smtClean="0">
                <a:solidFill>
                  <a:srgbClr val="0000FF"/>
                </a:solidFill>
              </a:rPr>
              <a:t>缓冲区</a:t>
            </a:r>
            <a:r>
              <a:rPr lang="zh-CN" altLang="en-US" dirty="0" smtClean="0"/>
              <a:t>）、非缓冲文件系统</a:t>
            </a:r>
            <a:endParaRPr lang="en-US" altLang="zh-CN" dirty="0" smtClean="0"/>
          </a:p>
          <a:p>
            <a:r>
              <a:rPr lang="zh-CN" altLang="en-US" dirty="0" smtClean="0"/>
              <a:t>按数据在文件和内存之间的流动方向分类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输入文件、输出文件</a:t>
            </a:r>
            <a:endParaRPr lang="zh-CN" altLang="en-US" dirty="0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文件的分类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7D1F0D-792F-4544-B31F-D89B95DFCC02}" type="slidenum">
              <a:rPr lang="en-US" altLang="zh-CN" smtClean="0"/>
              <a:pPr>
                <a:defRPr/>
              </a:pPr>
              <a:t>5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3976302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0333" y="2867459"/>
            <a:ext cx="6360019" cy="3801901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文本文件和二进制文件</a:t>
            </a:r>
            <a:endParaRPr lang="zh-CN" altLang="en-US" dirty="0"/>
          </a:p>
        </p:txBody>
      </p:sp>
      <p:sp>
        <p:nvSpPr>
          <p:cNvPr id="2" name="Content Placeholder 1"/>
          <p:cNvSpPr>
            <a:spLocks noGrp="1"/>
          </p:cNvSpPr>
          <p:nvPr>
            <p:ph sz="half" idx="1"/>
          </p:nvPr>
        </p:nvSpPr>
        <p:spPr>
          <a:xfrm>
            <a:off x="251520" y="1124744"/>
            <a:ext cx="4038600" cy="5183187"/>
          </a:xfrm>
        </p:spPr>
        <p:txBody>
          <a:bodyPr/>
          <a:lstStyle/>
          <a:p>
            <a:r>
              <a:rPr lang="zh-CN" altLang="en-US" dirty="0" smtClean="0"/>
              <a:t>文本文件（</a:t>
            </a:r>
            <a:r>
              <a:rPr lang="en-US" altLang="zh-CN" dirty="0" smtClean="0"/>
              <a:t>ASCII</a:t>
            </a:r>
            <a:r>
              <a:rPr lang="zh-CN" altLang="en-US" dirty="0" smtClean="0"/>
              <a:t>文件）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每个</a:t>
            </a:r>
            <a:r>
              <a:rPr lang="zh-CN" altLang="en-US" dirty="0" smtClean="0">
                <a:solidFill>
                  <a:srgbClr val="FF0000"/>
                </a:solidFill>
              </a:rPr>
              <a:t>元素</a:t>
            </a:r>
            <a:r>
              <a:rPr lang="zh-CN" altLang="en-US" dirty="0" smtClean="0"/>
              <a:t>都是以</a:t>
            </a:r>
            <a:r>
              <a:rPr lang="en-US" altLang="zh-CN" dirty="0" smtClean="0">
                <a:solidFill>
                  <a:srgbClr val="FF0000"/>
                </a:solidFill>
              </a:rPr>
              <a:t>ASCII</a:t>
            </a:r>
            <a:r>
              <a:rPr lang="zh-CN" altLang="en-US" dirty="0" smtClean="0">
                <a:solidFill>
                  <a:srgbClr val="FF0000"/>
                </a:solidFill>
              </a:rPr>
              <a:t>码</a:t>
            </a:r>
            <a:r>
              <a:rPr lang="zh-CN" altLang="en-US" dirty="0" smtClean="0"/>
              <a:t>表示的</a:t>
            </a:r>
            <a:r>
              <a:rPr lang="zh-CN" altLang="en-US" dirty="0" smtClean="0">
                <a:solidFill>
                  <a:srgbClr val="FF0000"/>
                </a:solidFill>
              </a:rPr>
              <a:t>字符</a:t>
            </a:r>
            <a:r>
              <a:rPr lang="zh-CN" altLang="en-US" dirty="0" smtClean="0"/>
              <a:t>或</a:t>
            </a:r>
            <a:r>
              <a:rPr lang="zh-CN" altLang="en-US" dirty="0" smtClean="0">
                <a:solidFill>
                  <a:srgbClr val="FF0000"/>
                </a:solidFill>
              </a:rPr>
              <a:t>换行符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lvl="1"/>
            <a:r>
              <a:rPr lang="zh-CN" altLang="en-US" dirty="0" smtClean="0">
                <a:solidFill>
                  <a:srgbClr val="FF0000"/>
                </a:solidFill>
              </a:rPr>
              <a:t>优点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lvl="2"/>
            <a:r>
              <a:rPr lang="zh-CN" altLang="en-US" sz="1600" dirty="0">
                <a:solidFill>
                  <a:srgbClr val="FF0000"/>
                </a:solidFill>
              </a:rPr>
              <a:t>对字符的处理是方便</a:t>
            </a:r>
            <a:r>
              <a:rPr lang="zh-CN" altLang="en-US" sz="1600" dirty="0" smtClean="0">
                <a:solidFill>
                  <a:srgbClr val="FF0000"/>
                </a:solidFill>
              </a:rPr>
              <a:t>的</a:t>
            </a:r>
            <a:endParaRPr lang="en-US" altLang="zh-CN" sz="1600" dirty="0" smtClean="0">
              <a:solidFill>
                <a:srgbClr val="FF0000"/>
              </a:solidFill>
            </a:endParaRPr>
          </a:p>
          <a:p>
            <a:pPr lvl="2"/>
            <a:r>
              <a:rPr lang="zh-CN" altLang="en-US" sz="1600" dirty="0" smtClean="0">
                <a:solidFill>
                  <a:srgbClr val="FF0000"/>
                </a:solidFill>
              </a:rPr>
              <a:t>但是，</a:t>
            </a:r>
            <a:r>
              <a:rPr lang="en-US" altLang="zh-CN" sz="1600" dirty="0" smtClean="0">
                <a:solidFill>
                  <a:srgbClr val="FF0000"/>
                </a:solidFill>
              </a:rPr>
              <a:t>…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half" idx="2"/>
          </p:nvPr>
        </p:nvSpPr>
        <p:spPr>
          <a:xfrm>
            <a:off x="4853880" y="1124744"/>
            <a:ext cx="4038600" cy="5183187"/>
          </a:xfrm>
        </p:spPr>
        <p:txBody>
          <a:bodyPr/>
          <a:lstStyle/>
          <a:p>
            <a:r>
              <a:rPr lang="zh-CN" altLang="en-US" dirty="0" smtClean="0"/>
              <a:t>二进制文件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按照</a:t>
            </a:r>
            <a:r>
              <a:rPr lang="zh-CN" altLang="en-US" dirty="0" smtClean="0">
                <a:solidFill>
                  <a:srgbClr val="FF0000"/>
                </a:solidFill>
              </a:rPr>
              <a:t>数据</a:t>
            </a:r>
            <a:r>
              <a:rPr lang="zh-CN" altLang="en-US" dirty="0" smtClean="0"/>
              <a:t>在</a:t>
            </a:r>
            <a:r>
              <a:rPr lang="zh-CN" altLang="en-US" dirty="0" smtClean="0">
                <a:solidFill>
                  <a:srgbClr val="FF0000"/>
                </a:solidFill>
              </a:rPr>
              <a:t>内存</a:t>
            </a:r>
            <a:r>
              <a:rPr lang="zh-CN" altLang="en-US" dirty="0" smtClean="0"/>
              <a:t>中的</a:t>
            </a:r>
            <a:r>
              <a:rPr lang="zh-CN" altLang="en-US" dirty="0" smtClean="0">
                <a:solidFill>
                  <a:srgbClr val="FF0000"/>
                </a:solidFill>
              </a:rPr>
              <a:t>存储形式</a:t>
            </a:r>
            <a:r>
              <a:rPr lang="zh-CN" altLang="en-US" dirty="0" smtClean="0"/>
              <a:t>存放到磁盘上</a:t>
            </a:r>
            <a:endParaRPr lang="en-US" altLang="zh-CN" dirty="0" smtClean="0"/>
          </a:p>
          <a:p>
            <a:pPr lvl="1"/>
            <a:r>
              <a:rPr lang="zh-CN" altLang="en-US" dirty="0" smtClean="0"/>
              <a:t>节省存储空间和转换时间</a:t>
            </a:r>
            <a:endParaRPr lang="en-US" altLang="zh-CN" dirty="0" smtClean="0"/>
          </a:p>
          <a:p>
            <a:pPr lvl="2"/>
            <a:r>
              <a:rPr lang="zh-CN" altLang="en-US" sz="1600" dirty="0" smtClean="0">
                <a:solidFill>
                  <a:srgbClr val="FF0000"/>
                </a:solidFill>
              </a:rPr>
              <a:t>不能</a:t>
            </a:r>
            <a:r>
              <a:rPr lang="zh-CN" altLang="en-US" sz="1600" dirty="0" smtClean="0"/>
              <a:t>以</a:t>
            </a:r>
            <a:r>
              <a:rPr lang="zh-CN" altLang="en-US" sz="1600" dirty="0" smtClean="0">
                <a:solidFill>
                  <a:srgbClr val="FF0000"/>
                </a:solidFill>
              </a:rPr>
              <a:t>字符形式</a:t>
            </a:r>
            <a:r>
              <a:rPr lang="zh-CN" altLang="en-US" sz="1600" dirty="0" smtClean="0"/>
              <a:t>直接显示和输出，即便可以做，但</a:t>
            </a:r>
            <a:r>
              <a:rPr lang="zh-CN" altLang="en-US" sz="1600" dirty="0" smtClean="0">
                <a:solidFill>
                  <a:srgbClr val="FF0000"/>
                </a:solidFill>
              </a:rPr>
              <a:t>无法读懂</a:t>
            </a:r>
            <a:endParaRPr lang="zh-CN" altLang="en-US" sz="1600" dirty="0">
              <a:solidFill>
                <a:srgbClr val="FF000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7D1F0D-792F-4544-B31F-D89B95DFCC02}" type="slidenum">
              <a:rPr lang="en-US" altLang="zh-CN" smtClean="0"/>
              <a:pPr>
                <a:defRPr/>
              </a:pPr>
              <a:t>6</a:t>
            </a:fld>
            <a:endParaRPr lang="en-US" altLang="zh-CN" dirty="0"/>
          </a:p>
        </p:txBody>
      </p:sp>
      <p:sp>
        <p:nvSpPr>
          <p:cNvPr id="6" name="文本框 5"/>
          <p:cNvSpPr txBox="1"/>
          <p:nvPr/>
        </p:nvSpPr>
        <p:spPr>
          <a:xfrm>
            <a:off x="3467844" y="4870901"/>
            <a:ext cx="21849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solidFill>
                  <a:srgbClr val="00B050"/>
                </a:solidFill>
              </a:rPr>
              <a:t>short</a:t>
            </a:r>
            <a:r>
              <a:rPr lang="en-US" altLang="zh-CN" dirty="0" smtClean="0"/>
              <a:t> </a:t>
            </a:r>
            <a:r>
              <a:rPr lang="en-US" altLang="zh-CN" dirty="0" smtClean="0">
                <a:solidFill>
                  <a:srgbClr val="FF0000"/>
                </a:solidFill>
              </a:rPr>
              <a:t>6038</a:t>
            </a:r>
          </a:p>
          <a:p>
            <a:r>
              <a:rPr lang="en-US" altLang="zh-CN" dirty="0" smtClean="0">
                <a:solidFill>
                  <a:srgbClr val="0000FF"/>
                </a:solidFill>
              </a:rPr>
              <a:t>00010111</a:t>
            </a:r>
            <a:r>
              <a:rPr lang="en-US" altLang="zh-CN" dirty="0" smtClean="0">
                <a:solidFill>
                  <a:srgbClr val="FF0000"/>
                </a:solidFill>
              </a:rPr>
              <a:t>10010110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0549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缓冲文件系统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7D1F0D-792F-4544-B31F-D89B95DFCC02}" type="slidenum">
              <a:rPr lang="en-US" altLang="zh-CN" smtClean="0"/>
              <a:pPr>
                <a:defRPr/>
              </a:pPr>
              <a:t>7</a:t>
            </a:fld>
            <a:endParaRPr lang="en-US" altLang="zh-CN" dirty="0"/>
          </a:p>
        </p:txBody>
      </p:sp>
      <p:pic>
        <p:nvPicPr>
          <p:cNvPr id="57" name="图片 5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7300" y="1124744"/>
            <a:ext cx="7109401" cy="365007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17300" y="4797152"/>
            <a:ext cx="6579036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b="1" dirty="0">
                <a:solidFill>
                  <a:srgbClr val="0000FF"/>
                </a:solidFill>
              </a:rPr>
              <a:t>ANSI C</a:t>
            </a:r>
            <a:r>
              <a:rPr lang="zh-CN" altLang="en-US" b="1" dirty="0">
                <a:solidFill>
                  <a:srgbClr val="0000FF"/>
                </a:solidFill>
              </a:rPr>
              <a:t>标准：</a:t>
            </a:r>
            <a:r>
              <a:rPr lang="zh-CN" altLang="en-US" dirty="0"/>
              <a:t>采用</a:t>
            </a:r>
            <a:r>
              <a:rPr lang="zh-CN" altLang="en-US" b="1" dirty="0">
                <a:solidFill>
                  <a:srgbClr val="FF0000"/>
                </a:solidFill>
              </a:rPr>
              <a:t>缓冲文件系统</a:t>
            </a:r>
            <a:r>
              <a:rPr lang="zh-CN" altLang="en-US" dirty="0"/>
              <a:t>处理文本文件和二进制</a:t>
            </a:r>
            <a:r>
              <a:rPr lang="zh-CN" altLang="en-US" dirty="0" smtClean="0"/>
              <a:t>文件；</a:t>
            </a:r>
            <a:endParaRPr lang="en-US" altLang="zh-CN" dirty="0"/>
          </a:p>
          <a:p>
            <a:pPr algn="just"/>
            <a:r>
              <a:rPr lang="zh-CN" altLang="en-US" b="1" dirty="0" smtClean="0">
                <a:solidFill>
                  <a:srgbClr val="0000FF"/>
                </a:solidFill>
              </a:rPr>
              <a:t>系统</a:t>
            </a:r>
            <a:r>
              <a:rPr lang="zh-CN" altLang="en-US" dirty="0" smtClean="0"/>
              <a:t>自动在内存中为每一个正在使用的</a:t>
            </a:r>
            <a:r>
              <a:rPr lang="zh-CN" altLang="en-US" b="1" dirty="0" smtClean="0">
                <a:solidFill>
                  <a:srgbClr val="0000FF"/>
                </a:solidFill>
              </a:rPr>
              <a:t>文件</a:t>
            </a:r>
            <a:r>
              <a:rPr lang="zh-CN" altLang="en-US" dirty="0" smtClean="0"/>
              <a:t>开辟一个</a:t>
            </a:r>
            <a:r>
              <a:rPr lang="zh-CN" altLang="en-US" b="1" dirty="0" smtClean="0">
                <a:solidFill>
                  <a:srgbClr val="0000FF"/>
                </a:solidFill>
              </a:rPr>
              <a:t>缓冲区</a:t>
            </a:r>
            <a:r>
              <a:rPr lang="zh-CN" altLang="en-US" dirty="0"/>
              <a:t>；</a:t>
            </a:r>
            <a:endParaRPr lang="en-US" altLang="zh-CN" b="1" dirty="0" smtClean="0">
              <a:solidFill>
                <a:srgbClr val="0000FF"/>
              </a:solidFill>
            </a:endParaRPr>
          </a:p>
          <a:p>
            <a:pPr algn="just"/>
            <a:endParaRPr lang="en-US" altLang="zh-CN" sz="800" dirty="0" smtClean="0"/>
          </a:p>
          <a:p>
            <a:pPr algn="just"/>
            <a:r>
              <a:rPr lang="zh-CN" altLang="en-US" dirty="0" smtClean="0"/>
              <a:t>当对文件进行</a:t>
            </a:r>
            <a:r>
              <a:rPr lang="zh-CN" altLang="en-US" b="1" dirty="0" smtClean="0">
                <a:solidFill>
                  <a:srgbClr val="FF0000"/>
                </a:solidFill>
              </a:rPr>
              <a:t>写操作时</a:t>
            </a:r>
            <a:r>
              <a:rPr lang="zh-CN" altLang="en-US" dirty="0" smtClean="0"/>
              <a:t>，从程序的数据区输出的数据先送到缓冲区，待缓冲区满后才将其中的数据一起写入磁盘文件里；</a:t>
            </a:r>
            <a:endParaRPr lang="en-US" altLang="zh-CN" dirty="0" smtClean="0"/>
          </a:p>
          <a:p>
            <a:pPr algn="just"/>
            <a:r>
              <a:rPr lang="zh-CN" altLang="en-US" dirty="0" smtClean="0"/>
              <a:t>当对文件进行</a:t>
            </a:r>
            <a:r>
              <a:rPr lang="zh-CN" altLang="en-US" b="1" dirty="0" smtClean="0">
                <a:solidFill>
                  <a:srgbClr val="FF0000"/>
                </a:solidFill>
              </a:rPr>
              <a:t>读操作时</a:t>
            </a:r>
            <a:r>
              <a:rPr lang="zh-CN" altLang="en-US" dirty="0" smtClean="0"/>
              <a:t>，一次从文件读取一批数据到缓冲区，然后再从缓冲区逐个将数据送入程序数据区，例如数组里。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70960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文件类型指针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5054441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124892"/>
            <a:ext cx="8229600" cy="5400452"/>
          </a:xfrm>
        </p:spPr>
        <p:txBody>
          <a:bodyPr/>
          <a:lstStyle/>
          <a:p>
            <a:r>
              <a:rPr lang="zh-CN" altLang="en-US" dirty="0" smtClean="0"/>
              <a:t>文件类型和文件指针</a:t>
            </a:r>
            <a:endParaRPr lang="en-US" altLang="zh-CN" dirty="0" smtClean="0"/>
          </a:p>
          <a:p>
            <a:pPr lvl="1"/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FILE</a:t>
            </a:r>
            <a:r>
              <a:rPr lang="zh-CN" altLang="en-US" dirty="0" smtClean="0"/>
              <a:t>类型，保存读写文件需要用到的特定信息，提供给操作系统</a:t>
            </a:r>
            <a:endParaRPr lang="en-US" altLang="zh-CN" dirty="0" smtClean="0"/>
          </a:p>
          <a:p>
            <a:pPr lvl="2"/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FILE</a:t>
            </a:r>
            <a:r>
              <a:rPr lang="zh-CN" altLang="en-US" dirty="0" smtClean="0"/>
              <a:t>，</a:t>
            </a:r>
            <a:r>
              <a:rPr lang="zh-CN" altLang="en-US" dirty="0"/>
              <a:t>是</a:t>
            </a:r>
            <a:r>
              <a:rPr lang="zh-CN" altLang="en-US" dirty="0" smtClean="0"/>
              <a:t>系统</a:t>
            </a:r>
            <a:r>
              <a:rPr lang="zh-CN" altLang="en-US" dirty="0" smtClean="0">
                <a:solidFill>
                  <a:srgbClr val="00B0F0"/>
                </a:solidFill>
              </a:rPr>
              <a:t>头文件</a:t>
            </a:r>
            <a:r>
              <a:rPr lang="en-US" altLang="zh-CN" dirty="0" err="1" smtClean="0">
                <a:solidFill>
                  <a:srgbClr val="00B0F0"/>
                </a:solidFill>
              </a:rPr>
              <a:t>stdio.h</a:t>
            </a:r>
            <a:r>
              <a:rPr lang="zh-CN" altLang="en-US" dirty="0" smtClean="0"/>
              <a:t>中定义的</a:t>
            </a:r>
            <a:r>
              <a:rPr lang="zh-CN" altLang="en-US" b="1" dirty="0" smtClean="0">
                <a:solidFill>
                  <a:srgbClr val="FF0000"/>
                </a:solidFill>
              </a:rPr>
              <a:t>结构体类型</a:t>
            </a:r>
            <a:r>
              <a:rPr lang="zh-CN" altLang="en-US" dirty="0" smtClean="0"/>
              <a:t>别名</a:t>
            </a:r>
            <a:endParaRPr lang="en-US" altLang="zh-CN" dirty="0"/>
          </a:p>
          <a:p>
            <a:pPr lvl="2"/>
            <a:r>
              <a:rPr lang="zh-CN" altLang="en-US" dirty="0" smtClean="0"/>
              <a:t>不能写成</a:t>
            </a:r>
            <a:r>
              <a:rPr lang="zh-CN" altLang="en-US" dirty="0"/>
              <a:t>：</a:t>
            </a:r>
            <a:r>
              <a:rPr lang="en-US" altLang="zh-CN" b="1" dirty="0" err="1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struct</a:t>
            </a:r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 FILE</a:t>
            </a:r>
          </a:p>
          <a:p>
            <a:pPr lvl="1"/>
            <a:r>
              <a:rPr lang="zh-CN" altLang="en-US" dirty="0" smtClean="0"/>
              <a:t>缓冲文件系统中对文件的操作都是通过</a:t>
            </a:r>
            <a:r>
              <a:rPr lang="zh-CN" altLang="en-US" b="1" dirty="0" smtClean="0">
                <a:solidFill>
                  <a:srgbClr val="FF0000"/>
                </a:solidFill>
              </a:rPr>
              <a:t>文件指针</a:t>
            </a:r>
            <a:r>
              <a:rPr lang="zh-CN" altLang="en-US" dirty="0" smtClean="0"/>
              <a:t>实现的</a:t>
            </a:r>
            <a:endParaRPr lang="en-US" altLang="zh-CN" dirty="0" smtClean="0"/>
          </a:p>
          <a:p>
            <a:pPr lvl="2"/>
            <a:r>
              <a:rPr lang="zh-CN" altLang="en-US" dirty="0" smtClean="0"/>
              <a:t>举例，</a:t>
            </a:r>
            <a:r>
              <a:rPr lang="en-US" altLang="zh-CN" b="1" dirty="0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FILE </a:t>
            </a:r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*</a:t>
            </a:r>
            <a:r>
              <a:rPr lang="en-US" altLang="zh-CN" b="1" dirty="0" err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fp</a:t>
            </a:r>
            <a:r>
              <a:rPr lang="en-US" altLang="zh-CN" b="1" dirty="0" smtClean="0">
                <a:latin typeface="Courier New" pitchFamily="49" charset="0"/>
                <a:cs typeface="Courier New" pitchFamily="49" charset="0"/>
              </a:rPr>
              <a:t>;</a:t>
            </a:r>
          </a:p>
          <a:p>
            <a:pPr lvl="3"/>
            <a:r>
              <a:rPr lang="zh-CN" altLang="en-US" dirty="0" smtClean="0"/>
              <a:t>指向</a:t>
            </a:r>
            <a:r>
              <a:rPr lang="en-US" altLang="zh-CN" b="1" dirty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FILE</a:t>
            </a:r>
            <a:r>
              <a:rPr lang="zh-CN" altLang="en-US" dirty="0" smtClean="0"/>
              <a:t>结构体的指针变量，以此来找到文件</a:t>
            </a:r>
            <a:endParaRPr lang="en-US" altLang="zh-CN" dirty="0" smtClean="0"/>
          </a:p>
          <a:p>
            <a:pPr lvl="3"/>
            <a:r>
              <a:rPr lang="zh-CN" altLang="en-US" dirty="0" smtClean="0"/>
              <a:t>保存访问一个文件所需要信息的</a:t>
            </a:r>
            <a:r>
              <a:rPr lang="zh-CN" altLang="en-US" dirty="0" smtClean="0">
                <a:solidFill>
                  <a:srgbClr val="FF0000"/>
                </a:solidFill>
              </a:rPr>
              <a:t>地址</a:t>
            </a:r>
            <a:r>
              <a:rPr lang="zh-CN" altLang="en-US" dirty="0" smtClean="0"/>
              <a:t>，以实现对文件的操作</a:t>
            </a:r>
            <a:endParaRPr lang="en-US" altLang="zh-CN" dirty="0" smtClean="0"/>
          </a:p>
          <a:p>
            <a:pPr lvl="3"/>
            <a:endParaRPr lang="en-US" altLang="zh-CN" sz="800" dirty="0" smtClean="0"/>
          </a:p>
          <a:p>
            <a:r>
              <a:rPr lang="zh-CN" altLang="en-US" dirty="0" smtClean="0"/>
              <a:t>标准流指针</a:t>
            </a:r>
            <a:endParaRPr lang="en-US" altLang="zh-CN" dirty="0" smtClean="0"/>
          </a:p>
          <a:p>
            <a:pPr lvl="1"/>
            <a:r>
              <a:rPr lang="en-US" altLang="zh-CN" b="1" dirty="0" err="1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stdin</a:t>
            </a:r>
            <a:r>
              <a:rPr lang="en-US" altLang="zh-CN" dirty="0" smtClean="0"/>
              <a:t>	</a:t>
            </a:r>
            <a:r>
              <a:rPr lang="zh-CN" altLang="en-US" dirty="0" smtClean="0"/>
              <a:t>标准输入流，默认为键盘</a:t>
            </a:r>
            <a:endParaRPr lang="en-US" altLang="zh-CN" dirty="0" smtClean="0"/>
          </a:p>
          <a:p>
            <a:pPr lvl="1"/>
            <a:r>
              <a:rPr lang="en-US" altLang="zh-CN" b="1" dirty="0" err="1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stdout</a:t>
            </a:r>
            <a:r>
              <a:rPr lang="en-US" altLang="zh-CN" dirty="0" smtClean="0"/>
              <a:t>	</a:t>
            </a:r>
            <a:r>
              <a:rPr lang="zh-CN" altLang="en-US" dirty="0"/>
              <a:t>标</a:t>
            </a:r>
            <a:r>
              <a:rPr lang="zh-CN" altLang="en-US" dirty="0" smtClean="0"/>
              <a:t>准输出流，默认为显示器</a:t>
            </a:r>
            <a:endParaRPr lang="en-US" altLang="zh-CN" dirty="0" smtClean="0"/>
          </a:p>
          <a:p>
            <a:pPr lvl="1"/>
            <a:r>
              <a:rPr lang="en-US" altLang="zh-CN" b="1" dirty="0" err="1" smtClean="0">
                <a:solidFill>
                  <a:srgbClr val="0000FF"/>
                </a:solidFill>
                <a:latin typeface="Courier New" pitchFamily="49" charset="0"/>
                <a:cs typeface="Courier New" pitchFamily="49" charset="0"/>
              </a:rPr>
              <a:t>stderr</a:t>
            </a:r>
            <a:r>
              <a:rPr lang="en-US" altLang="zh-CN" dirty="0" smtClean="0"/>
              <a:t>	</a:t>
            </a:r>
            <a:r>
              <a:rPr lang="zh-CN" altLang="en-US" dirty="0" smtClean="0"/>
              <a:t>标准错误流，默认为显示器</a:t>
            </a:r>
            <a:endParaRPr lang="zh-CN" alt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文件类型指针</a:t>
            </a:r>
            <a:endParaRPr lang="zh-CN" alt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077D1F0D-792F-4544-B31F-D89B95DFCC02}" type="slidenum">
              <a:rPr lang="en-US" altLang="zh-CN" smtClean="0"/>
              <a:pPr>
                <a:defRPr/>
              </a:pPr>
              <a:t>9</a:t>
            </a:fld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533903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21789</TotalTime>
  <Words>3248</Words>
  <Application>Microsoft Office PowerPoint</Application>
  <PresentationFormat>全屏显示(4:3)</PresentationFormat>
  <Paragraphs>529</Paragraphs>
  <Slides>40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40</vt:i4>
      </vt:variant>
    </vt:vector>
  </HeadingPairs>
  <TitlesOfParts>
    <vt:vector size="52" baseType="lpstr">
      <vt:lpstr>Arial Unicode MS</vt:lpstr>
      <vt:lpstr>黑体</vt:lpstr>
      <vt:lpstr>华文新魏</vt:lpstr>
      <vt:lpstr>楷体</vt:lpstr>
      <vt:lpstr>楷体_GB2312</vt:lpstr>
      <vt:lpstr>宋体</vt:lpstr>
      <vt:lpstr>Arial</vt:lpstr>
      <vt:lpstr>Calibri</vt:lpstr>
      <vt:lpstr>Courier New</vt:lpstr>
      <vt:lpstr>Times New Roman</vt:lpstr>
      <vt:lpstr>Wingdings</vt:lpstr>
      <vt:lpstr>默认设计模板</vt:lpstr>
      <vt:lpstr>第十一章 流与文件操作</vt:lpstr>
      <vt:lpstr>提纲</vt:lpstr>
      <vt:lpstr>文件与流</vt:lpstr>
      <vt:lpstr>文件与流</vt:lpstr>
      <vt:lpstr>文件的分类</vt:lpstr>
      <vt:lpstr>文本文件和二进制文件</vt:lpstr>
      <vt:lpstr>缓冲文件系统</vt:lpstr>
      <vt:lpstr>文件类型指针</vt:lpstr>
      <vt:lpstr>文件类型指针</vt:lpstr>
      <vt:lpstr>FILE结构体类型定义</vt:lpstr>
      <vt:lpstr>文件的打开与关闭</vt:lpstr>
      <vt:lpstr>文件的打开和关闭</vt:lpstr>
      <vt:lpstr>fopen函数</vt:lpstr>
      <vt:lpstr>文件模式</vt:lpstr>
      <vt:lpstr>三个标准文件</vt:lpstr>
      <vt:lpstr>fclose函数</vt:lpstr>
      <vt:lpstr>文件的打开和关闭举例</vt:lpstr>
      <vt:lpstr>feof函数</vt:lpstr>
      <vt:lpstr>文件的读写</vt:lpstr>
      <vt:lpstr>文件读写函数</vt:lpstr>
      <vt:lpstr>格式化读写函数</vt:lpstr>
      <vt:lpstr>格式化读写举例</vt:lpstr>
      <vt:lpstr>格式化读写举例</vt:lpstr>
      <vt:lpstr>数据块读写函数</vt:lpstr>
      <vt:lpstr>数据块读写函数</vt:lpstr>
      <vt:lpstr>数据块读写举例</vt:lpstr>
      <vt:lpstr>数据块读写举例</vt:lpstr>
      <vt:lpstr>字符读写函数</vt:lpstr>
      <vt:lpstr>字符读写举例</vt:lpstr>
      <vt:lpstr>字符串读函数</vt:lpstr>
      <vt:lpstr>字符串写函数</vt:lpstr>
      <vt:lpstr>字符串读写举例</vt:lpstr>
      <vt:lpstr>文件的定位与错误检测</vt:lpstr>
      <vt:lpstr>文件的定位</vt:lpstr>
      <vt:lpstr>rewind函数</vt:lpstr>
      <vt:lpstr>fseek函数</vt:lpstr>
      <vt:lpstr>fseek函数</vt:lpstr>
      <vt:lpstr>ftell函数</vt:lpstr>
      <vt:lpstr>文件的错误检测</vt:lpstr>
      <vt:lpstr>本章结束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第十一章 流与文件操作</dc:title>
  <dc:creator>User</dc:creator>
  <cp:lastModifiedBy>jtustc1</cp:lastModifiedBy>
  <cp:revision>5126</cp:revision>
  <dcterms:created xsi:type="dcterms:W3CDTF">2012-09-03T14:49:00Z</dcterms:created>
  <dcterms:modified xsi:type="dcterms:W3CDTF">2020-12-17T03:13:30Z</dcterms:modified>
</cp:coreProperties>
</file>