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317" r:id="rId2"/>
    <p:sldId id="276" r:id="rId3"/>
    <p:sldId id="277" r:id="rId4"/>
    <p:sldId id="289" r:id="rId5"/>
    <p:sldId id="288" r:id="rId6"/>
    <p:sldId id="290" r:id="rId7"/>
    <p:sldId id="291" r:id="rId8"/>
    <p:sldId id="294" r:id="rId9"/>
    <p:sldId id="296" r:id="rId10"/>
    <p:sldId id="316" r:id="rId11"/>
    <p:sldId id="299" r:id="rId12"/>
    <p:sldId id="309" r:id="rId13"/>
    <p:sldId id="310" r:id="rId14"/>
    <p:sldId id="301" r:id="rId15"/>
    <p:sldId id="302" r:id="rId16"/>
    <p:sldId id="313" r:id="rId17"/>
    <p:sldId id="303" r:id="rId18"/>
    <p:sldId id="315" r:id="rId19"/>
    <p:sldId id="306" r:id="rId20"/>
    <p:sldId id="285" r:id="rId21"/>
  </p:sldIdLst>
  <p:sldSz cx="12192000" cy="6858000"/>
  <p:notesSz cx="6858000" cy="9144000"/>
  <p:defaultTextStyle>
    <a:defPPr rtl="0"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28" userDrawn="1">
          <p15:clr>
            <a:srgbClr val="A4A3A4"/>
          </p15:clr>
        </p15:guide>
        <p15:guide id="2" pos="3864" userDrawn="1">
          <p15:clr>
            <a:srgbClr val="A4A3A4"/>
          </p15:clr>
        </p15:guide>
        <p15:guide id="3" pos="7512" userDrawn="1">
          <p15:clr>
            <a:srgbClr val="A4A3A4"/>
          </p15:clr>
        </p15:guide>
        <p15:guide id="4" pos="144" userDrawn="1">
          <p15:clr>
            <a:srgbClr val="A4A3A4"/>
          </p15:clr>
        </p15:guide>
        <p15:guide id="5" orient="horz" pos="624" userDrawn="1">
          <p15:clr>
            <a:srgbClr val="A4A3A4"/>
          </p15:clr>
        </p15:guide>
        <p15:guide id="6" orient="horz" pos="40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中度样式 2 - 强调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4" autoAdjust="0"/>
    <p:restoredTop sz="94018" autoAdjust="0"/>
  </p:normalViewPr>
  <p:slideViewPr>
    <p:cSldViewPr snapToGrid="0" showGuides="1">
      <p:cViewPr varScale="1">
        <p:scale>
          <a:sx n="106" d="100"/>
          <a:sy n="106" d="100"/>
        </p:scale>
        <p:origin x="656" y="168"/>
      </p:cViewPr>
      <p:guideLst>
        <p:guide orient="horz" pos="2328"/>
        <p:guide pos="3864"/>
        <p:guide pos="7512"/>
        <p:guide pos="144"/>
        <p:guide orient="horz" pos="624"/>
        <p:guide orient="horz" pos="4056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7" d="100"/>
          <a:sy n="87" d="100"/>
        </p:scale>
        <p:origin x="3840" y="9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handoutMaster" Target="handoutMasters/handoutMaster1.xml"/><Relationship Id="rId24" Type="http://schemas.openxmlformats.org/officeDocument/2006/relationships/presProps" Target="presProps.xml"/><Relationship Id="rId25" Type="http://schemas.openxmlformats.org/officeDocument/2006/relationships/viewProps" Target="viewProps.xml"/><Relationship Id="rId26" Type="http://schemas.openxmlformats.org/officeDocument/2006/relationships/theme" Target="theme/theme1.xml"/><Relationship Id="rId27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063ADC7-1643-44FF-9C1F-47303D88CE0A}" type="doc">
      <dgm:prSet loTypeId="urn:microsoft.com/office/officeart/2005/8/layout/equation2" loCatId="process" qsTypeId="urn:microsoft.com/office/officeart/2005/8/quickstyle/simple3" qsCatId="simple" csTypeId="urn:microsoft.com/office/officeart/2005/8/colors/accent1_2" csCatId="accent1" phldr="1"/>
      <dgm:spPr/>
    </dgm:pt>
    <dgm:pt modelId="{3F40E6EE-7725-4740-909D-270081B8CF9E}">
      <dgm:prSet phldrT="[文本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sz="3600" dirty="0" smtClean="0"/>
            <a:t>Z</a:t>
          </a:r>
          <a:r>
            <a:rPr lang="en-US" altLang="zh-CN" sz="3600" baseline="-25000" dirty="0" smtClean="0"/>
            <a:t>O</a:t>
          </a:r>
          <a:r>
            <a:rPr lang="en-US" altLang="zh-CN" sz="2000" baseline="0" dirty="0" smtClean="0"/>
            <a:t>+</a:t>
          </a:r>
          <a:endParaRPr lang="zh-CN" altLang="en-US" sz="3600" baseline="0" dirty="0"/>
        </a:p>
      </dgm:t>
    </dgm:pt>
    <dgm:pt modelId="{4BE9B69C-4D8D-456E-AB73-4AC0DC4DBE03}" type="parTrans" cxnId="{0D542CB9-BE7D-4A5B-94AE-565DD539AD0D}">
      <dgm:prSet/>
      <dgm:spPr/>
      <dgm:t>
        <a:bodyPr/>
        <a:lstStyle/>
        <a:p>
          <a:endParaRPr lang="zh-CN" altLang="en-US"/>
        </a:p>
      </dgm:t>
    </dgm:pt>
    <dgm:pt modelId="{595692A8-850F-43F6-AC4E-7C8D5C790939}" type="sibTrans" cxnId="{0D542CB9-BE7D-4A5B-94AE-565DD539AD0D}">
      <dgm:prSet/>
      <dgm:spPr/>
      <dgm:t>
        <a:bodyPr/>
        <a:lstStyle/>
        <a:p>
          <a:endParaRPr lang="zh-CN" altLang="en-US"/>
        </a:p>
      </dgm:t>
    </dgm:pt>
    <dgm:pt modelId="{856CB17F-C9A7-4950-8E56-21AA33B6FC40}">
      <dgm:prSet phldrT="[文本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sz="3600" dirty="0" smtClean="0"/>
            <a:t>Z</a:t>
          </a:r>
          <a:r>
            <a:rPr lang="en-US" altLang="zh-CN" sz="3600" baseline="-25000" dirty="0" smtClean="0"/>
            <a:t>O</a:t>
          </a:r>
          <a:r>
            <a:rPr lang="en-US" altLang="zh-CN" sz="2000" baseline="0" dirty="0" smtClean="0"/>
            <a:t>2+</a:t>
          </a:r>
          <a:endParaRPr lang="zh-CN" altLang="en-US" sz="2500" baseline="0" dirty="0"/>
        </a:p>
      </dgm:t>
    </dgm:pt>
    <dgm:pt modelId="{8BC53FAE-9FCA-4F0F-83A3-DE3D6FDAAEEE}" type="parTrans" cxnId="{2DBFFDF6-B865-430B-94CF-EDE303CE166A}">
      <dgm:prSet/>
      <dgm:spPr/>
      <dgm:t>
        <a:bodyPr/>
        <a:lstStyle/>
        <a:p>
          <a:endParaRPr lang="zh-CN" altLang="en-US"/>
        </a:p>
      </dgm:t>
    </dgm:pt>
    <dgm:pt modelId="{EC4801AF-CBCF-4CAB-9061-C7ED254E98C3}" type="sibTrans" cxnId="{2DBFFDF6-B865-430B-94CF-EDE303CE166A}">
      <dgm:prSet/>
      <dgm:spPr/>
      <dgm:t>
        <a:bodyPr/>
        <a:lstStyle/>
        <a:p>
          <a:endParaRPr lang="zh-CN" altLang="en-US"/>
        </a:p>
      </dgm:t>
    </dgm:pt>
    <dgm:pt modelId="{70968994-CB72-4C7D-9169-03D51B939987}">
      <dgm:prSet phldrT="[文本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en-US" altLang="zh-CN" sz="3300" dirty="0" smtClean="0"/>
            <a:t>12+log(O/H)</a:t>
          </a:r>
          <a:endParaRPr lang="zh-CN" altLang="en-US" sz="3300" dirty="0"/>
        </a:p>
      </dgm:t>
    </dgm:pt>
    <dgm:pt modelId="{4CC94C4F-D7E8-442D-B6C6-F79F35E4F6AD}" type="parTrans" cxnId="{9F7CDB33-9E0E-473F-B776-AD3F56360FE6}">
      <dgm:prSet/>
      <dgm:spPr/>
      <dgm:t>
        <a:bodyPr/>
        <a:lstStyle/>
        <a:p>
          <a:endParaRPr lang="zh-CN" altLang="en-US"/>
        </a:p>
      </dgm:t>
    </dgm:pt>
    <dgm:pt modelId="{63F0AA6A-4FC1-4F2C-8C44-C842B8A3089C}" type="sibTrans" cxnId="{9F7CDB33-9E0E-473F-B776-AD3F56360FE6}">
      <dgm:prSet/>
      <dgm:spPr/>
      <dgm:t>
        <a:bodyPr/>
        <a:lstStyle/>
        <a:p>
          <a:endParaRPr lang="zh-CN" altLang="en-US"/>
        </a:p>
      </dgm:t>
    </dgm:pt>
    <dgm:pt modelId="{9F7879D6-0274-46A0-8BD6-B08E9F483B7D}" type="pres">
      <dgm:prSet presAssocID="{2063ADC7-1643-44FF-9C1F-47303D88CE0A}" presName="Name0" presStyleCnt="0">
        <dgm:presLayoutVars>
          <dgm:dir/>
          <dgm:resizeHandles val="exact"/>
        </dgm:presLayoutVars>
      </dgm:prSet>
      <dgm:spPr/>
    </dgm:pt>
    <dgm:pt modelId="{03258076-0DCE-4504-86C0-F7874868F510}" type="pres">
      <dgm:prSet presAssocID="{2063ADC7-1643-44FF-9C1F-47303D88CE0A}" presName="vNodes" presStyleCnt="0"/>
      <dgm:spPr/>
    </dgm:pt>
    <dgm:pt modelId="{F571567F-1271-46E4-A1BF-D5871FCEEE2C}" type="pres">
      <dgm:prSet presAssocID="{3F40E6EE-7725-4740-909D-270081B8CF9E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34FE97A7-D9F0-466A-94E0-E1829883DF6B}" type="pres">
      <dgm:prSet presAssocID="{595692A8-850F-43F6-AC4E-7C8D5C790939}" presName="spacerT" presStyleCnt="0"/>
      <dgm:spPr/>
    </dgm:pt>
    <dgm:pt modelId="{2D267584-237E-4C71-AED4-70389A14898A}" type="pres">
      <dgm:prSet presAssocID="{595692A8-850F-43F6-AC4E-7C8D5C790939}" presName="sibTrans" presStyleLbl="sibTrans2D1" presStyleIdx="0" presStyleCnt="2"/>
      <dgm:spPr/>
      <dgm:t>
        <a:bodyPr/>
        <a:lstStyle/>
        <a:p>
          <a:endParaRPr lang="zh-CN" altLang="en-US"/>
        </a:p>
      </dgm:t>
    </dgm:pt>
    <dgm:pt modelId="{23D22AA3-CAED-428B-8D0A-8F408834AAAE}" type="pres">
      <dgm:prSet presAssocID="{595692A8-850F-43F6-AC4E-7C8D5C790939}" presName="spacerB" presStyleCnt="0"/>
      <dgm:spPr/>
    </dgm:pt>
    <dgm:pt modelId="{1C293542-6EC8-48EE-870C-1B77102E3C28}" type="pres">
      <dgm:prSet presAssocID="{856CB17F-C9A7-4950-8E56-21AA33B6FC40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F45071-1C31-49C5-8876-F2904BCBE711}" type="pres">
      <dgm:prSet presAssocID="{2063ADC7-1643-44FF-9C1F-47303D88CE0A}" presName="sibTransLast" presStyleLbl="sibTrans2D1" presStyleIdx="1" presStyleCnt="2"/>
      <dgm:spPr/>
      <dgm:t>
        <a:bodyPr/>
        <a:lstStyle/>
        <a:p>
          <a:endParaRPr lang="zh-CN" altLang="en-US"/>
        </a:p>
      </dgm:t>
    </dgm:pt>
    <dgm:pt modelId="{0634B523-93A1-478D-854A-8E9B9B6B6704}" type="pres">
      <dgm:prSet presAssocID="{2063ADC7-1643-44FF-9C1F-47303D88CE0A}" presName="connectorText" presStyleLbl="sibTrans2D1" presStyleIdx="1" presStyleCnt="2"/>
      <dgm:spPr/>
      <dgm:t>
        <a:bodyPr/>
        <a:lstStyle/>
        <a:p>
          <a:endParaRPr lang="zh-CN" altLang="en-US"/>
        </a:p>
      </dgm:t>
    </dgm:pt>
    <dgm:pt modelId="{780F89DA-6B87-40D9-BD97-421F1DF53E74}" type="pres">
      <dgm:prSet presAssocID="{2063ADC7-1643-44FF-9C1F-47303D88CE0A}" presName="last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7AEDE594-7769-4E56-896B-1801F60004CC}" type="presOf" srcId="{EC4801AF-CBCF-4CAB-9061-C7ED254E98C3}" destId="{5CF45071-1C31-49C5-8876-F2904BCBE711}" srcOrd="0" destOrd="0" presId="urn:microsoft.com/office/officeart/2005/8/layout/equation2"/>
    <dgm:cxn modelId="{2DA390D6-FBBD-4B8A-AEF8-0A3C785734D2}" type="presOf" srcId="{70968994-CB72-4C7D-9169-03D51B939987}" destId="{780F89DA-6B87-40D9-BD97-421F1DF53E74}" srcOrd="0" destOrd="0" presId="urn:microsoft.com/office/officeart/2005/8/layout/equation2"/>
    <dgm:cxn modelId="{ADA38F1C-AC71-4F6F-A1D4-D65CD5463B2B}" type="presOf" srcId="{595692A8-850F-43F6-AC4E-7C8D5C790939}" destId="{2D267584-237E-4C71-AED4-70389A14898A}" srcOrd="0" destOrd="0" presId="urn:microsoft.com/office/officeart/2005/8/layout/equation2"/>
    <dgm:cxn modelId="{F8A800B6-3D63-4865-ADE2-8F42D50CBC60}" type="presOf" srcId="{856CB17F-C9A7-4950-8E56-21AA33B6FC40}" destId="{1C293542-6EC8-48EE-870C-1B77102E3C28}" srcOrd="0" destOrd="0" presId="urn:microsoft.com/office/officeart/2005/8/layout/equation2"/>
    <dgm:cxn modelId="{0D542CB9-BE7D-4A5B-94AE-565DD539AD0D}" srcId="{2063ADC7-1643-44FF-9C1F-47303D88CE0A}" destId="{3F40E6EE-7725-4740-909D-270081B8CF9E}" srcOrd="0" destOrd="0" parTransId="{4BE9B69C-4D8D-456E-AB73-4AC0DC4DBE03}" sibTransId="{595692A8-850F-43F6-AC4E-7C8D5C790939}"/>
    <dgm:cxn modelId="{CE432693-D1B5-4718-BC97-132B8ABF4613}" type="presOf" srcId="{2063ADC7-1643-44FF-9C1F-47303D88CE0A}" destId="{9F7879D6-0274-46A0-8BD6-B08E9F483B7D}" srcOrd="0" destOrd="0" presId="urn:microsoft.com/office/officeart/2005/8/layout/equation2"/>
    <dgm:cxn modelId="{9F7CDB33-9E0E-473F-B776-AD3F56360FE6}" srcId="{2063ADC7-1643-44FF-9C1F-47303D88CE0A}" destId="{70968994-CB72-4C7D-9169-03D51B939987}" srcOrd="2" destOrd="0" parTransId="{4CC94C4F-D7E8-442D-B6C6-F79F35E4F6AD}" sibTransId="{63F0AA6A-4FC1-4F2C-8C44-C842B8A3089C}"/>
    <dgm:cxn modelId="{2DBFFDF6-B865-430B-94CF-EDE303CE166A}" srcId="{2063ADC7-1643-44FF-9C1F-47303D88CE0A}" destId="{856CB17F-C9A7-4950-8E56-21AA33B6FC40}" srcOrd="1" destOrd="0" parTransId="{8BC53FAE-9FCA-4F0F-83A3-DE3D6FDAAEEE}" sibTransId="{EC4801AF-CBCF-4CAB-9061-C7ED254E98C3}"/>
    <dgm:cxn modelId="{5EA2250D-2FBF-48E9-A608-CF438DBEA6A0}" type="presOf" srcId="{EC4801AF-CBCF-4CAB-9061-C7ED254E98C3}" destId="{0634B523-93A1-478D-854A-8E9B9B6B6704}" srcOrd="1" destOrd="0" presId="urn:microsoft.com/office/officeart/2005/8/layout/equation2"/>
    <dgm:cxn modelId="{8CC87228-8F9F-4F65-BF0B-BBA6582E5E10}" type="presOf" srcId="{3F40E6EE-7725-4740-909D-270081B8CF9E}" destId="{F571567F-1271-46E4-A1BF-D5871FCEEE2C}" srcOrd="0" destOrd="0" presId="urn:microsoft.com/office/officeart/2005/8/layout/equation2"/>
    <dgm:cxn modelId="{5BD87C20-5A5D-487B-B222-E7331955DDD7}" type="presParOf" srcId="{9F7879D6-0274-46A0-8BD6-B08E9F483B7D}" destId="{03258076-0DCE-4504-86C0-F7874868F510}" srcOrd="0" destOrd="0" presId="urn:microsoft.com/office/officeart/2005/8/layout/equation2"/>
    <dgm:cxn modelId="{33696553-1DBA-44F7-9466-6BD6647C56E0}" type="presParOf" srcId="{03258076-0DCE-4504-86C0-F7874868F510}" destId="{F571567F-1271-46E4-A1BF-D5871FCEEE2C}" srcOrd="0" destOrd="0" presId="urn:microsoft.com/office/officeart/2005/8/layout/equation2"/>
    <dgm:cxn modelId="{3F660CD1-7180-49FD-9CCF-4736F93F1A44}" type="presParOf" srcId="{03258076-0DCE-4504-86C0-F7874868F510}" destId="{34FE97A7-D9F0-466A-94E0-E1829883DF6B}" srcOrd="1" destOrd="0" presId="urn:microsoft.com/office/officeart/2005/8/layout/equation2"/>
    <dgm:cxn modelId="{203890B8-D62B-42AE-91A4-4E4421BCBFE3}" type="presParOf" srcId="{03258076-0DCE-4504-86C0-F7874868F510}" destId="{2D267584-237E-4C71-AED4-70389A14898A}" srcOrd="2" destOrd="0" presId="urn:microsoft.com/office/officeart/2005/8/layout/equation2"/>
    <dgm:cxn modelId="{572A47E0-FAFC-4D3F-B530-397C7C3FED5A}" type="presParOf" srcId="{03258076-0DCE-4504-86C0-F7874868F510}" destId="{23D22AA3-CAED-428B-8D0A-8F408834AAAE}" srcOrd="3" destOrd="0" presId="urn:microsoft.com/office/officeart/2005/8/layout/equation2"/>
    <dgm:cxn modelId="{F83E5825-BC7B-404D-82ED-3EE7DBFCEE9B}" type="presParOf" srcId="{03258076-0DCE-4504-86C0-F7874868F510}" destId="{1C293542-6EC8-48EE-870C-1B77102E3C28}" srcOrd="4" destOrd="0" presId="urn:microsoft.com/office/officeart/2005/8/layout/equation2"/>
    <dgm:cxn modelId="{C0683B62-ABE2-4E99-AE1A-CDB9EF240E6E}" type="presParOf" srcId="{9F7879D6-0274-46A0-8BD6-B08E9F483B7D}" destId="{5CF45071-1C31-49C5-8876-F2904BCBE711}" srcOrd="1" destOrd="0" presId="urn:microsoft.com/office/officeart/2005/8/layout/equation2"/>
    <dgm:cxn modelId="{E84A1675-3907-4736-88A2-327B3B14AE2B}" type="presParOf" srcId="{5CF45071-1C31-49C5-8876-F2904BCBE711}" destId="{0634B523-93A1-478D-854A-8E9B9B6B6704}" srcOrd="0" destOrd="0" presId="urn:microsoft.com/office/officeart/2005/8/layout/equation2"/>
    <dgm:cxn modelId="{E786AAA9-F625-4453-983E-6E26DD9A0883}" type="presParOf" srcId="{9F7879D6-0274-46A0-8BD6-B08E9F483B7D}" destId="{780F89DA-6B87-40D9-BD97-421F1DF53E74}" srcOrd="2" destOrd="0" presId="urn:microsoft.com/office/officeart/2005/8/layout/equati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7A5F187-06BF-4B94-A318-88CFBBA7FCFC}" type="doc">
      <dgm:prSet loTypeId="urn:microsoft.com/office/officeart/2005/8/layout/process3" loCatId="process" qsTypeId="urn:microsoft.com/office/officeart/2005/8/quickstyle/simple3" qsCatId="simple" csTypeId="urn:microsoft.com/office/officeart/2005/8/colors/accent1_2" csCatId="accent1" phldr="1"/>
      <dgm:spPr/>
    </dgm:pt>
    <dgm:pt modelId="{662B53A3-C6D1-4F6B-95DC-03A4D7F9FA6D}">
      <dgm:prSet phldrT="[文本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dirty="0" smtClean="0"/>
            <a:t>计算</a:t>
          </a:r>
          <a:r>
            <a:rPr lang="en-US" altLang="zh-CN" dirty="0" smtClean="0"/>
            <a:t>[O III]</a:t>
          </a:r>
          <a:r>
            <a:rPr lang="zh-CN" altLang="en-US" dirty="0" smtClean="0"/>
            <a:t>电子温度</a:t>
          </a:r>
          <a:r>
            <a:rPr lang="en-US" altLang="zh-CN" dirty="0" smtClean="0"/>
            <a:t>t</a:t>
          </a:r>
          <a:r>
            <a:rPr lang="en-US" altLang="zh-CN" baseline="-25000" dirty="0" smtClean="0"/>
            <a:t>3</a:t>
          </a:r>
          <a:endParaRPr lang="zh-CN" altLang="en-US" baseline="-25000" dirty="0"/>
        </a:p>
      </dgm:t>
    </dgm:pt>
    <dgm:pt modelId="{D64B0306-02FF-4CC1-83E3-CF54B58E4038}" type="parTrans" cxnId="{A9A4A539-B46F-4F3D-B8A5-3E90D0D5856C}">
      <dgm:prSet/>
      <dgm:spPr/>
      <dgm:t>
        <a:bodyPr/>
        <a:lstStyle/>
        <a:p>
          <a:endParaRPr lang="zh-CN" altLang="en-US"/>
        </a:p>
      </dgm:t>
    </dgm:pt>
    <dgm:pt modelId="{48BD4ED4-7F4A-4833-B8E2-75FD30EBC9F1}" type="sibTrans" cxnId="{A9A4A539-B46F-4F3D-B8A5-3E90D0D5856C}">
      <dgm:prSet/>
      <dgm:spPr/>
      <dgm:t>
        <a:bodyPr/>
        <a:lstStyle/>
        <a:p>
          <a:endParaRPr lang="zh-CN" altLang="en-US"/>
        </a:p>
      </dgm:t>
    </dgm:pt>
    <dgm:pt modelId="{F98F8111-0CCB-44DF-BB67-B95BE306EA69}">
      <dgm:prSet phldrT="[文本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2400" dirty="0" smtClean="0"/>
            <a:t>计算</a:t>
          </a:r>
          <a:r>
            <a:rPr lang="en-US" altLang="zh-CN" sz="2400" dirty="0" smtClean="0"/>
            <a:t>O</a:t>
          </a:r>
          <a:r>
            <a:rPr lang="en-US" altLang="zh-CN" sz="2400" baseline="30000" dirty="0" smtClean="0"/>
            <a:t>2+</a:t>
          </a:r>
          <a:r>
            <a:rPr lang="zh-CN" altLang="en-US" sz="2400" dirty="0" smtClean="0"/>
            <a:t>丰度</a:t>
          </a:r>
          <a:endParaRPr lang="zh-CN" altLang="en-US" sz="2400" dirty="0"/>
        </a:p>
      </dgm:t>
    </dgm:pt>
    <dgm:pt modelId="{975BE849-BDA9-4D20-8D29-01A733075921}" type="parTrans" cxnId="{1DE63561-EE30-4BEF-957F-5C01087F6838}">
      <dgm:prSet/>
      <dgm:spPr/>
      <dgm:t>
        <a:bodyPr/>
        <a:lstStyle/>
        <a:p>
          <a:endParaRPr lang="zh-CN" altLang="en-US"/>
        </a:p>
      </dgm:t>
    </dgm:pt>
    <dgm:pt modelId="{887E6750-E8A9-49D7-B8B8-59DEA74AC5DE}" type="sibTrans" cxnId="{1DE63561-EE30-4BEF-957F-5C01087F6838}">
      <dgm:prSet/>
      <dgm:spPr/>
      <dgm:t>
        <a:bodyPr/>
        <a:lstStyle/>
        <a:p>
          <a:endParaRPr lang="zh-CN" altLang="en-US"/>
        </a:p>
      </dgm:t>
    </dgm:pt>
    <dgm:pt modelId="{62CB043C-8740-4884-986F-FC1914A27B7B}">
      <dgm:prSet phldrT="[文本]"/>
      <dgm:spPr/>
      <dgm:t>
        <a:bodyPr/>
        <a:lstStyle/>
        <a:p>
          <a:r>
            <a:rPr lang="en-US" altLang="zh-CN" dirty="0" smtClean="0"/>
            <a:t>[O III]</a:t>
          </a:r>
          <a:r>
            <a:rPr lang="el-GR" altLang="zh-CN" dirty="0" smtClean="0"/>
            <a:t>λ4363</a:t>
          </a:r>
          <a:endParaRPr lang="zh-CN" altLang="en-US" baseline="-25000" dirty="0"/>
        </a:p>
      </dgm:t>
    </dgm:pt>
    <dgm:pt modelId="{C8904091-1899-41D3-95C9-72153BEEE25E}" type="parTrans" cxnId="{7E300E2F-AAED-445F-8180-D86258122B5D}">
      <dgm:prSet/>
      <dgm:spPr/>
      <dgm:t>
        <a:bodyPr/>
        <a:lstStyle/>
        <a:p>
          <a:endParaRPr lang="zh-CN" altLang="en-US"/>
        </a:p>
      </dgm:t>
    </dgm:pt>
    <dgm:pt modelId="{92394E08-75F0-4369-BEC5-AEECEA0A0ED6}" type="sibTrans" cxnId="{7E300E2F-AAED-445F-8180-D86258122B5D}">
      <dgm:prSet/>
      <dgm:spPr/>
      <dgm:t>
        <a:bodyPr/>
        <a:lstStyle/>
        <a:p>
          <a:endParaRPr lang="zh-CN" altLang="en-US"/>
        </a:p>
      </dgm:t>
    </dgm:pt>
    <dgm:pt modelId="{5123CC68-2500-4BB7-AAB1-C9CC87799744}">
      <dgm:prSet phldrT="[文本]"/>
      <dgm:spPr/>
      <dgm:t>
        <a:bodyPr/>
        <a:lstStyle/>
        <a:p>
          <a:r>
            <a:rPr lang="en-US" altLang="zh-CN" dirty="0" smtClean="0"/>
            <a:t>[O III]</a:t>
          </a:r>
          <a:r>
            <a:rPr lang="el-GR" altLang="zh-CN" dirty="0" smtClean="0"/>
            <a:t>λ</a:t>
          </a:r>
          <a:r>
            <a:rPr lang="en-US" altLang="zh-CN" dirty="0" smtClean="0"/>
            <a:t>5007</a:t>
          </a:r>
          <a:endParaRPr lang="zh-CN" altLang="en-US" baseline="-25000" dirty="0"/>
        </a:p>
      </dgm:t>
    </dgm:pt>
    <dgm:pt modelId="{308CB83D-76BD-46B7-8974-A45B0181B01A}" type="parTrans" cxnId="{7F89A93A-BDB9-4FA9-B9D9-9CCA46E0DA9F}">
      <dgm:prSet/>
      <dgm:spPr/>
      <dgm:t>
        <a:bodyPr/>
        <a:lstStyle/>
        <a:p>
          <a:endParaRPr lang="zh-CN" altLang="en-US"/>
        </a:p>
      </dgm:t>
    </dgm:pt>
    <dgm:pt modelId="{9CB0A910-9CEF-4C03-845D-BA3A4294F97E}" type="sibTrans" cxnId="{7F89A93A-BDB9-4FA9-B9D9-9CCA46E0DA9F}">
      <dgm:prSet/>
      <dgm:spPr/>
      <dgm:t>
        <a:bodyPr/>
        <a:lstStyle/>
        <a:p>
          <a:endParaRPr lang="zh-CN" altLang="en-US"/>
        </a:p>
      </dgm:t>
    </dgm:pt>
    <dgm:pt modelId="{ABD07129-A4EA-402A-A17C-1DAA1670A192}">
      <dgm:prSet phldrT="[文本]"/>
      <dgm:spPr/>
      <dgm:t>
        <a:bodyPr/>
        <a:lstStyle/>
        <a:p>
          <a:r>
            <a:rPr lang="en-US" altLang="zh-CN" dirty="0" smtClean="0"/>
            <a:t>[O III]</a:t>
          </a:r>
          <a:r>
            <a:rPr lang="el-GR" altLang="zh-CN" dirty="0" smtClean="0"/>
            <a:t>λ</a:t>
          </a:r>
          <a:r>
            <a:rPr lang="en-US" altLang="zh-CN" dirty="0" smtClean="0"/>
            <a:t>4959</a:t>
          </a:r>
          <a:endParaRPr lang="zh-CN" altLang="en-US" baseline="-25000" dirty="0"/>
        </a:p>
      </dgm:t>
    </dgm:pt>
    <dgm:pt modelId="{DEDC9737-E1C8-4CA1-B8C5-06915D4FDAD9}" type="parTrans" cxnId="{A7F1AFFC-4CDC-41AF-9540-1ED74DA34A56}">
      <dgm:prSet/>
      <dgm:spPr/>
      <dgm:t>
        <a:bodyPr/>
        <a:lstStyle/>
        <a:p>
          <a:endParaRPr lang="zh-CN" altLang="en-US"/>
        </a:p>
      </dgm:t>
    </dgm:pt>
    <dgm:pt modelId="{1A473772-EA19-461C-B04C-3174AF8B3EC1}" type="sibTrans" cxnId="{A7F1AFFC-4CDC-41AF-9540-1ED74DA34A56}">
      <dgm:prSet/>
      <dgm:spPr/>
      <dgm:t>
        <a:bodyPr/>
        <a:lstStyle/>
        <a:p>
          <a:endParaRPr lang="zh-CN" altLang="en-US"/>
        </a:p>
      </dgm:t>
    </dgm:pt>
    <dgm:pt modelId="{84DA1145-C132-4C79-AE0A-5958FF3D0E7A}">
      <dgm:prSet phldrT="[文本]"/>
      <dgm:spPr/>
      <dgm:t>
        <a:bodyPr/>
        <a:lstStyle/>
        <a:p>
          <a:r>
            <a:rPr lang="en-US" altLang="zh-CN" dirty="0" smtClean="0"/>
            <a:t>[O III]</a:t>
          </a:r>
          <a:r>
            <a:rPr lang="el-GR" altLang="zh-CN" dirty="0" smtClean="0"/>
            <a:t>λ</a:t>
          </a:r>
          <a:r>
            <a:rPr lang="en-US" altLang="zh-CN" dirty="0" smtClean="0"/>
            <a:t>5007</a:t>
          </a:r>
          <a:endParaRPr lang="zh-CN" altLang="en-US" baseline="-25000" dirty="0"/>
        </a:p>
      </dgm:t>
    </dgm:pt>
    <dgm:pt modelId="{0960C54F-5D35-4CAE-A011-D55E0CA01D21}" type="parTrans" cxnId="{142A6EF1-B3C5-4E92-A1BA-A19C213DC011}">
      <dgm:prSet/>
      <dgm:spPr/>
      <dgm:t>
        <a:bodyPr/>
        <a:lstStyle/>
        <a:p>
          <a:endParaRPr lang="zh-CN" altLang="en-US"/>
        </a:p>
      </dgm:t>
    </dgm:pt>
    <dgm:pt modelId="{77F9BE1B-2DEB-45B3-8962-6B305F6799C3}" type="sibTrans" cxnId="{142A6EF1-B3C5-4E92-A1BA-A19C213DC011}">
      <dgm:prSet/>
      <dgm:spPr/>
      <dgm:t>
        <a:bodyPr/>
        <a:lstStyle/>
        <a:p>
          <a:endParaRPr lang="zh-CN" altLang="en-US"/>
        </a:p>
      </dgm:t>
    </dgm:pt>
    <dgm:pt modelId="{866C7AC5-E97A-4B59-9A81-947BEA3FBA04}">
      <dgm:prSet phldrT="[文本]"/>
      <dgm:spPr/>
      <dgm:t>
        <a:bodyPr/>
        <a:lstStyle/>
        <a:p>
          <a:r>
            <a:rPr lang="en-US" altLang="zh-CN" dirty="0" smtClean="0"/>
            <a:t>[O III]</a:t>
          </a:r>
          <a:r>
            <a:rPr lang="el-GR" altLang="zh-CN" dirty="0" smtClean="0"/>
            <a:t>λ</a:t>
          </a:r>
          <a:r>
            <a:rPr lang="en-US" altLang="zh-CN" dirty="0" smtClean="0"/>
            <a:t>4959</a:t>
          </a:r>
          <a:endParaRPr lang="zh-CN" altLang="en-US" dirty="0"/>
        </a:p>
      </dgm:t>
    </dgm:pt>
    <dgm:pt modelId="{5F9EEFF9-4AE6-4B9F-B8B4-1318275B7BA3}" type="parTrans" cxnId="{26A89C4A-DE14-404B-953A-DB934050FEC9}">
      <dgm:prSet/>
      <dgm:spPr/>
      <dgm:t>
        <a:bodyPr/>
        <a:lstStyle/>
        <a:p>
          <a:endParaRPr lang="zh-CN" altLang="en-US"/>
        </a:p>
      </dgm:t>
    </dgm:pt>
    <dgm:pt modelId="{5C88D635-8955-4A78-9ABE-F0829F2B86F3}" type="sibTrans" cxnId="{26A89C4A-DE14-404B-953A-DB934050FEC9}">
      <dgm:prSet/>
      <dgm:spPr/>
      <dgm:t>
        <a:bodyPr/>
        <a:lstStyle/>
        <a:p>
          <a:endParaRPr lang="zh-CN" altLang="en-US"/>
        </a:p>
      </dgm:t>
    </dgm:pt>
    <dgm:pt modelId="{17B00C48-4967-456A-A651-7D14CC04F206}">
      <dgm:prSet phldrT="[文本]"/>
      <dgm:spPr/>
      <dgm:t>
        <a:bodyPr/>
        <a:lstStyle/>
        <a:p>
          <a:r>
            <a:rPr lang="en-US" altLang="zh-CN" dirty="0" smtClean="0"/>
            <a:t>Hβ</a:t>
          </a:r>
          <a:endParaRPr lang="zh-CN" altLang="en-US" dirty="0"/>
        </a:p>
      </dgm:t>
    </dgm:pt>
    <dgm:pt modelId="{1A97C0F3-9C53-4425-A3EC-91E39E4C32FB}" type="parTrans" cxnId="{0292CE56-929F-48D4-A98B-9BB65FC19B22}">
      <dgm:prSet/>
      <dgm:spPr/>
      <dgm:t>
        <a:bodyPr/>
        <a:lstStyle/>
        <a:p>
          <a:endParaRPr lang="zh-CN" altLang="en-US"/>
        </a:p>
      </dgm:t>
    </dgm:pt>
    <dgm:pt modelId="{9DD74C72-5DE0-49E5-BC92-20D94CF16508}" type="sibTrans" cxnId="{0292CE56-929F-48D4-A98B-9BB65FC19B22}">
      <dgm:prSet/>
      <dgm:spPr/>
      <dgm:t>
        <a:bodyPr/>
        <a:lstStyle/>
        <a:p>
          <a:endParaRPr lang="zh-CN" altLang="en-US"/>
        </a:p>
      </dgm:t>
    </dgm:pt>
    <dgm:pt modelId="{0DA827BE-CBDA-4D6B-9BF1-333B995805ED}" type="pres">
      <dgm:prSet presAssocID="{C7A5F187-06BF-4B94-A318-88CFBBA7FCFC}" presName="linearFlow" presStyleCnt="0">
        <dgm:presLayoutVars>
          <dgm:dir/>
          <dgm:animLvl val="lvl"/>
          <dgm:resizeHandles val="exact"/>
        </dgm:presLayoutVars>
      </dgm:prSet>
      <dgm:spPr/>
    </dgm:pt>
    <dgm:pt modelId="{547588D6-19BA-4F76-9FDE-39E6C6A4B6D0}" type="pres">
      <dgm:prSet presAssocID="{662B53A3-C6D1-4F6B-95DC-03A4D7F9FA6D}" presName="composite" presStyleCnt="0"/>
      <dgm:spPr/>
    </dgm:pt>
    <dgm:pt modelId="{C9E8EE80-F75D-43A8-AD6D-50EDB3EB9026}" type="pres">
      <dgm:prSet presAssocID="{662B53A3-C6D1-4F6B-95DC-03A4D7F9FA6D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E789C73-CA29-4F94-BC45-1453457ECB73}" type="pres">
      <dgm:prSet presAssocID="{662B53A3-C6D1-4F6B-95DC-03A4D7F9FA6D}" presName="parSh" presStyleLbl="node1" presStyleIdx="0" presStyleCnt="2"/>
      <dgm:spPr/>
      <dgm:t>
        <a:bodyPr/>
        <a:lstStyle/>
        <a:p>
          <a:endParaRPr lang="zh-CN" altLang="en-US"/>
        </a:p>
      </dgm:t>
    </dgm:pt>
    <dgm:pt modelId="{1B1293F6-2829-41CA-A7D4-D6B1AF174D11}" type="pres">
      <dgm:prSet presAssocID="{662B53A3-C6D1-4F6B-95DC-03A4D7F9FA6D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26522F99-34D0-4051-BEE7-311203A31191}" type="pres">
      <dgm:prSet presAssocID="{48BD4ED4-7F4A-4833-B8E2-75FD30EBC9F1}" presName="sibTrans" presStyleLbl="sibTrans2D1" presStyleIdx="0" presStyleCnt="1"/>
      <dgm:spPr/>
      <dgm:t>
        <a:bodyPr/>
        <a:lstStyle/>
        <a:p>
          <a:endParaRPr lang="zh-CN" altLang="en-US"/>
        </a:p>
      </dgm:t>
    </dgm:pt>
    <dgm:pt modelId="{580DB331-45B6-44C4-93FB-836E5B85D93C}" type="pres">
      <dgm:prSet presAssocID="{48BD4ED4-7F4A-4833-B8E2-75FD30EBC9F1}" presName="connTx" presStyleLbl="sibTrans2D1" presStyleIdx="0" presStyleCnt="1"/>
      <dgm:spPr/>
      <dgm:t>
        <a:bodyPr/>
        <a:lstStyle/>
        <a:p>
          <a:endParaRPr lang="zh-CN" altLang="en-US"/>
        </a:p>
      </dgm:t>
    </dgm:pt>
    <dgm:pt modelId="{FB0DE124-2E93-4A75-B650-6450748E874E}" type="pres">
      <dgm:prSet presAssocID="{F98F8111-0CCB-44DF-BB67-B95BE306EA69}" presName="composite" presStyleCnt="0"/>
      <dgm:spPr/>
    </dgm:pt>
    <dgm:pt modelId="{1ABA09F7-2576-476F-842F-95DCC7ADDB4C}" type="pres">
      <dgm:prSet presAssocID="{F98F8111-0CCB-44DF-BB67-B95BE306EA69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5CFFA22C-70E2-46F6-880B-1B42B87AEB03}" type="pres">
      <dgm:prSet presAssocID="{F98F8111-0CCB-44DF-BB67-B95BE306EA69}" presName="parSh" presStyleLbl="node1" presStyleIdx="1" presStyleCnt="2"/>
      <dgm:spPr/>
      <dgm:t>
        <a:bodyPr/>
        <a:lstStyle/>
        <a:p>
          <a:endParaRPr lang="zh-CN" altLang="en-US"/>
        </a:p>
      </dgm:t>
    </dgm:pt>
    <dgm:pt modelId="{C7D34D4F-82E0-4766-A762-56E1BDF4AAC2}" type="pres">
      <dgm:prSet presAssocID="{F98F8111-0CCB-44DF-BB67-B95BE306EA69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290FAB39-F166-4ADB-ACEF-618B348EDFED}" type="presOf" srcId="{48BD4ED4-7F4A-4833-B8E2-75FD30EBC9F1}" destId="{580DB331-45B6-44C4-93FB-836E5B85D93C}" srcOrd="1" destOrd="0" presId="urn:microsoft.com/office/officeart/2005/8/layout/process3"/>
    <dgm:cxn modelId="{2B7A5308-3DD0-4DD5-8436-AE3A7903EF5F}" type="presOf" srcId="{662B53A3-C6D1-4F6B-95DC-03A4D7F9FA6D}" destId="{C9E8EE80-F75D-43A8-AD6D-50EDB3EB9026}" srcOrd="0" destOrd="0" presId="urn:microsoft.com/office/officeart/2005/8/layout/process3"/>
    <dgm:cxn modelId="{2BCB5593-0275-47AB-9F64-E08B215D1C7B}" type="presOf" srcId="{F98F8111-0CCB-44DF-BB67-B95BE306EA69}" destId="{5CFFA22C-70E2-46F6-880B-1B42B87AEB03}" srcOrd="1" destOrd="0" presId="urn:microsoft.com/office/officeart/2005/8/layout/process3"/>
    <dgm:cxn modelId="{A9A4A539-B46F-4F3D-B8A5-3E90D0D5856C}" srcId="{C7A5F187-06BF-4B94-A318-88CFBBA7FCFC}" destId="{662B53A3-C6D1-4F6B-95DC-03A4D7F9FA6D}" srcOrd="0" destOrd="0" parTransId="{D64B0306-02FF-4CC1-83E3-CF54B58E4038}" sibTransId="{48BD4ED4-7F4A-4833-B8E2-75FD30EBC9F1}"/>
    <dgm:cxn modelId="{0292CE56-929F-48D4-A98B-9BB65FC19B22}" srcId="{F98F8111-0CCB-44DF-BB67-B95BE306EA69}" destId="{17B00C48-4967-456A-A651-7D14CC04F206}" srcOrd="2" destOrd="0" parTransId="{1A97C0F3-9C53-4425-A3EC-91E39E4C32FB}" sibTransId="{9DD74C72-5DE0-49E5-BC92-20D94CF16508}"/>
    <dgm:cxn modelId="{25C8AA17-1E11-4922-896A-19536626F996}" type="presOf" srcId="{17B00C48-4967-456A-A651-7D14CC04F206}" destId="{C7D34D4F-82E0-4766-A762-56E1BDF4AAC2}" srcOrd="0" destOrd="2" presId="urn:microsoft.com/office/officeart/2005/8/layout/process3"/>
    <dgm:cxn modelId="{A7F1AFFC-4CDC-41AF-9540-1ED74DA34A56}" srcId="{662B53A3-C6D1-4F6B-95DC-03A4D7F9FA6D}" destId="{ABD07129-A4EA-402A-A17C-1DAA1670A192}" srcOrd="2" destOrd="0" parTransId="{DEDC9737-E1C8-4CA1-B8C5-06915D4FDAD9}" sibTransId="{1A473772-EA19-461C-B04C-3174AF8B3EC1}"/>
    <dgm:cxn modelId="{CF386361-AC51-49D4-8D24-6F309BFAB5DD}" type="presOf" srcId="{5123CC68-2500-4BB7-AAB1-C9CC87799744}" destId="{1B1293F6-2829-41CA-A7D4-D6B1AF174D11}" srcOrd="0" destOrd="1" presId="urn:microsoft.com/office/officeart/2005/8/layout/process3"/>
    <dgm:cxn modelId="{6BFB7AE1-4337-499E-8C06-BB3556A63B58}" type="presOf" srcId="{62CB043C-8740-4884-986F-FC1914A27B7B}" destId="{1B1293F6-2829-41CA-A7D4-D6B1AF174D11}" srcOrd="0" destOrd="0" presId="urn:microsoft.com/office/officeart/2005/8/layout/process3"/>
    <dgm:cxn modelId="{77E7286A-C1DE-4B1F-B60B-111C0AB70D6E}" type="presOf" srcId="{84DA1145-C132-4C79-AE0A-5958FF3D0E7A}" destId="{C7D34D4F-82E0-4766-A762-56E1BDF4AAC2}" srcOrd="0" destOrd="0" presId="urn:microsoft.com/office/officeart/2005/8/layout/process3"/>
    <dgm:cxn modelId="{1DE63561-EE30-4BEF-957F-5C01087F6838}" srcId="{C7A5F187-06BF-4B94-A318-88CFBBA7FCFC}" destId="{F98F8111-0CCB-44DF-BB67-B95BE306EA69}" srcOrd="1" destOrd="0" parTransId="{975BE849-BDA9-4D20-8D29-01A733075921}" sibTransId="{887E6750-E8A9-49D7-B8B8-59DEA74AC5DE}"/>
    <dgm:cxn modelId="{2BEE636B-A51B-4666-BE20-C84952DAF569}" type="presOf" srcId="{ABD07129-A4EA-402A-A17C-1DAA1670A192}" destId="{1B1293F6-2829-41CA-A7D4-D6B1AF174D11}" srcOrd="0" destOrd="2" presId="urn:microsoft.com/office/officeart/2005/8/layout/process3"/>
    <dgm:cxn modelId="{CB011AFD-C103-4008-AFDF-1135C01DD6C2}" type="presOf" srcId="{866C7AC5-E97A-4B59-9A81-947BEA3FBA04}" destId="{C7D34D4F-82E0-4766-A762-56E1BDF4AAC2}" srcOrd="0" destOrd="1" presId="urn:microsoft.com/office/officeart/2005/8/layout/process3"/>
    <dgm:cxn modelId="{50EF5B46-50A3-4E67-92C7-C7F1052A4C6B}" type="presOf" srcId="{F98F8111-0CCB-44DF-BB67-B95BE306EA69}" destId="{1ABA09F7-2576-476F-842F-95DCC7ADDB4C}" srcOrd="0" destOrd="0" presId="urn:microsoft.com/office/officeart/2005/8/layout/process3"/>
    <dgm:cxn modelId="{7E300E2F-AAED-445F-8180-D86258122B5D}" srcId="{662B53A3-C6D1-4F6B-95DC-03A4D7F9FA6D}" destId="{62CB043C-8740-4884-986F-FC1914A27B7B}" srcOrd="0" destOrd="0" parTransId="{C8904091-1899-41D3-95C9-72153BEEE25E}" sibTransId="{92394E08-75F0-4369-BEC5-AEECEA0A0ED6}"/>
    <dgm:cxn modelId="{F3E84B7F-3076-41BB-BE43-B028002A1A74}" type="presOf" srcId="{48BD4ED4-7F4A-4833-B8E2-75FD30EBC9F1}" destId="{26522F99-34D0-4051-BEE7-311203A31191}" srcOrd="0" destOrd="0" presId="urn:microsoft.com/office/officeart/2005/8/layout/process3"/>
    <dgm:cxn modelId="{EA6EBC78-1F07-4027-84EF-E3DE763FCAB5}" type="presOf" srcId="{C7A5F187-06BF-4B94-A318-88CFBBA7FCFC}" destId="{0DA827BE-CBDA-4D6B-9BF1-333B995805ED}" srcOrd="0" destOrd="0" presId="urn:microsoft.com/office/officeart/2005/8/layout/process3"/>
    <dgm:cxn modelId="{3DF09D2C-252F-45FE-8D1A-3F3916EAD15F}" type="presOf" srcId="{662B53A3-C6D1-4F6B-95DC-03A4D7F9FA6D}" destId="{2E789C73-CA29-4F94-BC45-1453457ECB73}" srcOrd="1" destOrd="0" presId="urn:microsoft.com/office/officeart/2005/8/layout/process3"/>
    <dgm:cxn modelId="{7F89A93A-BDB9-4FA9-B9D9-9CCA46E0DA9F}" srcId="{662B53A3-C6D1-4F6B-95DC-03A4D7F9FA6D}" destId="{5123CC68-2500-4BB7-AAB1-C9CC87799744}" srcOrd="1" destOrd="0" parTransId="{308CB83D-76BD-46B7-8974-A45B0181B01A}" sibTransId="{9CB0A910-9CEF-4C03-845D-BA3A4294F97E}"/>
    <dgm:cxn modelId="{142A6EF1-B3C5-4E92-A1BA-A19C213DC011}" srcId="{F98F8111-0CCB-44DF-BB67-B95BE306EA69}" destId="{84DA1145-C132-4C79-AE0A-5958FF3D0E7A}" srcOrd="0" destOrd="0" parTransId="{0960C54F-5D35-4CAE-A011-D55E0CA01D21}" sibTransId="{77F9BE1B-2DEB-45B3-8962-6B305F6799C3}"/>
    <dgm:cxn modelId="{26A89C4A-DE14-404B-953A-DB934050FEC9}" srcId="{F98F8111-0CCB-44DF-BB67-B95BE306EA69}" destId="{866C7AC5-E97A-4B59-9A81-947BEA3FBA04}" srcOrd="1" destOrd="0" parTransId="{5F9EEFF9-4AE6-4B9F-B8B4-1318275B7BA3}" sibTransId="{5C88D635-8955-4A78-9ABE-F0829F2B86F3}"/>
    <dgm:cxn modelId="{599352C9-0BE4-4A80-9F2D-B705943D721D}" type="presParOf" srcId="{0DA827BE-CBDA-4D6B-9BF1-333B995805ED}" destId="{547588D6-19BA-4F76-9FDE-39E6C6A4B6D0}" srcOrd="0" destOrd="0" presId="urn:microsoft.com/office/officeart/2005/8/layout/process3"/>
    <dgm:cxn modelId="{2AC8D710-0980-4590-8E75-08EF6792DE5D}" type="presParOf" srcId="{547588D6-19BA-4F76-9FDE-39E6C6A4B6D0}" destId="{C9E8EE80-F75D-43A8-AD6D-50EDB3EB9026}" srcOrd="0" destOrd="0" presId="urn:microsoft.com/office/officeart/2005/8/layout/process3"/>
    <dgm:cxn modelId="{827C9AD6-1154-453B-A33D-85054DCD8EE6}" type="presParOf" srcId="{547588D6-19BA-4F76-9FDE-39E6C6A4B6D0}" destId="{2E789C73-CA29-4F94-BC45-1453457ECB73}" srcOrd="1" destOrd="0" presId="urn:microsoft.com/office/officeart/2005/8/layout/process3"/>
    <dgm:cxn modelId="{4CD2D1AA-6E0E-4390-8A88-3B2B8935916B}" type="presParOf" srcId="{547588D6-19BA-4F76-9FDE-39E6C6A4B6D0}" destId="{1B1293F6-2829-41CA-A7D4-D6B1AF174D11}" srcOrd="2" destOrd="0" presId="urn:microsoft.com/office/officeart/2005/8/layout/process3"/>
    <dgm:cxn modelId="{D3352E94-75B6-4A7D-A2D0-2F36B37B17CF}" type="presParOf" srcId="{0DA827BE-CBDA-4D6B-9BF1-333B995805ED}" destId="{26522F99-34D0-4051-BEE7-311203A31191}" srcOrd="1" destOrd="0" presId="urn:microsoft.com/office/officeart/2005/8/layout/process3"/>
    <dgm:cxn modelId="{9A9223C1-9044-4DCD-82B1-62CF353B3241}" type="presParOf" srcId="{26522F99-34D0-4051-BEE7-311203A31191}" destId="{580DB331-45B6-44C4-93FB-836E5B85D93C}" srcOrd="0" destOrd="0" presId="urn:microsoft.com/office/officeart/2005/8/layout/process3"/>
    <dgm:cxn modelId="{39A3E4A2-46D5-43B9-A2E8-A7E75FA9E6AC}" type="presParOf" srcId="{0DA827BE-CBDA-4D6B-9BF1-333B995805ED}" destId="{FB0DE124-2E93-4A75-B650-6450748E874E}" srcOrd="2" destOrd="0" presId="urn:microsoft.com/office/officeart/2005/8/layout/process3"/>
    <dgm:cxn modelId="{5BE4076E-04CF-4979-8F0F-FFEB1FAEBD13}" type="presParOf" srcId="{FB0DE124-2E93-4A75-B650-6450748E874E}" destId="{1ABA09F7-2576-476F-842F-95DCC7ADDB4C}" srcOrd="0" destOrd="0" presId="urn:microsoft.com/office/officeart/2005/8/layout/process3"/>
    <dgm:cxn modelId="{5E5370D0-03A6-4ED7-880E-C2FE2F25C49A}" type="presParOf" srcId="{FB0DE124-2E93-4A75-B650-6450748E874E}" destId="{5CFFA22C-70E2-46F6-880B-1B42B87AEB03}" srcOrd="1" destOrd="0" presId="urn:microsoft.com/office/officeart/2005/8/layout/process3"/>
    <dgm:cxn modelId="{8BB48F21-9858-4A33-8A17-ADF9F0DEC903}" type="presParOf" srcId="{FB0DE124-2E93-4A75-B650-6450748E874E}" destId="{C7D34D4F-82E0-4766-A762-56E1BDF4AAC2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7A5F187-06BF-4B94-A318-88CFBBA7FCFC}" type="doc">
      <dgm:prSet loTypeId="urn:microsoft.com/office/officeart/2005/8/layout/process3" loCatId="process" qsTypeId="urn:microsoft.com/office/officeart/2005/8/quickstyle/simple3" qsCatId="simple" csTypeId="urn:microsoft.com/office/officeart/2005/8/colors/accent1_2" csCatId="accent1" phldr="1"/>
      <dgm:spPr/>
    </dgm:pt>
    <dgm:pt modelId="{662B53A3-C6D1-4F6B-95DC-03A4D7F9FA6D}">
      <dgm:prSet phldrT="[文本]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dirty="0" smtClean="0"/>
            <a:t>估算</a:t>
          </a:r>
          <a:r>
            <a:rPr lang="en-US" altLang="zh-CN" dirty="0" smtClean="0"/>
            <a:t>[O II]</a:t>
          </a:r>
          <a:r>
            <a:rPr lang="zh-CN" altLang="en-US" dirty="0" smtClean="0"/>
            <a:t>电子温度</a:t>
          </a:r>
          <a:r>
            <a:rPr lang="en-US" altLang="zh-CN" dirty="0" smtClean="0"/>
            <a:t>t</a:t>
          </a:r>
          <a:r>
            <a:rPr lang="en-US" altLang="zh-CN" baseline="-25000" dirty="0" smtClean="0"/>
            <a:t>2</a:t>
          </a:r>
          <a:endParaRPr lang="zh-CN" altLang="en-US" baseline="-25000" dirty="0"/>
        </a:p>
      </dgm:t>
    </dgm:pt>
    <dgm:pt modelId="{D64B0306-02FF-4CC1-83E3-CF54B58E4038}" type="parTrans" cxnId="{A9A4A539-B46F-4F3D-B8A5-3E90D0D5856C}">
      <dgm:prSet/>
      <dgm:spPr/>
      <dgm:t>
        <a:bodyPr/>
        <a:lstStyle/>
        <a:p>
          <a:endParaRPr lang="zh-CN" altLang="en-US"/>
        </a:p>
      </dgm:t>
    </dgm:pt>
    <dgm:pt modelId="{48BD4ED4-7F4A-4833-B8E2-75FD30EBC9F1}" type="sibTrans" cxnId="{A9A4A539-B46F-4F3D-B8A5-3E90D0D5856C}">
      <dgm:prSet/>
      <dgm:spPr/>
      <dgm:t>
        <a:bodyPr/>
        <a:lstStyle/>
        <a:p>
          <a:endParaRPr lang="zh-CN" altLang="en-US"/>
        </a:p>
      </dgm:t>
    </dgm:pt>
    <dgm:pt modelId="{F98F8111-0CCB-44DF-BB67-B95BE306EA69}">
      <dgm:prSet phldrT="[文本]" custT="1">
        <dgm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dgm:style>
      </dgm:prSet>
      <dgm:spPr/>
      <dgm:t>
        <a:bodyPr/>
        <a:lstStyle/>
        <a:p>
          <a:r>
            <a:rPr lang="zh-CN" altLang="en-US" sz="2400" dirty="0" smtClean="0"/>
            <a:t>计算</a:t>
          </a:r>
          <a:r>
            <a:rPr lang="en-US" altLang="zh-CN" sz="2400" dirty="0" smtClean="0"/>
            <a:t>O</a:t>
          </a:r>
          <a:r>
            <a:rPr lang="en-US" altLang="zh-CN" sz="2400" baseline="30000" dirty="0" smtClean="0"/>
            <a:t>+</a:t>
          </a:r>
          <a:r>
            <a:rPr lang="zh-CN" altLang="en-US" sz="2400" dirty="0" smtClean="0"/>
            <a:t>丰度</a:t>
          </a:r>
          <a:endParaRPr lang="zh-CN" altLang="en-US" sz="2400" dirty="0"/>
        </a:p>
      </dgm:t>
    </dgm:pt>
    <dgm:pt modelId="{975BE849-BDA9-4D20-8D29-01A733075921}" type="parTrans" cxnId="{1DE63561-EE30-4BEF-957F-5C01087F6838}">
      <dgm:prSet/>
      <dgm:spPr/>
      <dgm:t>
        <a:bodyPr/>
        <a:lstStyle/>
        <a:p>
          <a:endParaRPr lang="zh-CN" altLang="en-US"/>
        </a:p>
      </dgm:t>
    </dgm:pt>
    <dgm:pt modelId="{887E6750-E8A9-49D7-B8B8-59DEA74AC5DE}" type="sibTrans" cxnId="{1DE63561-EE30-4BEF-957F-5C01087F6838}">
      <dgm:prSet/>
      <dgm:spPr/>
      <dgm:t>
        <a:bodyPr/>
        <a:lstStyle/>
        <a:p>
          <a:endParaRPr lang="zh-CN" altLang="en-US"/>
        </a:p>
      </dgm:t>
    </dgm:pt>
    <dgm:pt modelId="{1ECD3DEB-BC22-4B30-837F-0798644285F6}">
      <dgm:prSet phldrT="[文本]"/>
      <dgm:spPr/>
      <dgm:t>
        <a:bodyPr/>
        <a:lstStyle/>
        <a:p>
          <a:r>
            <a:rPr lang="en-US" altLang="zh-CN" baseline="0" dirty="0" smtClean="0"/>
            <a:t>t</a:t>
          </a:r>
          <a:r>
            <a:rPr lang="en-US" altLang="zh-CN" baseline="-25000" dirty="0" smtClean="0"/>
            <a:t>3</a:t>
          </a:r>
          <a:endParaRPr lang="zh-CN" altLang="en-US" baseline="-25000" dirty="0"/>
        </a:p>
      </dgm:t>
    </dgm:pt>
    <dgm:pt modelId="{76D36502-731D-46D1-A36B-701FD33A91DF}" type="parTrans" cxnId="{E0C791E2-8F17-475F-BF15-CC609BE3A756}">
      <dgm:prSet/>
      <dgm:spPr/>
      <dgm:t>
        <a:bodyPr/>
        <a:lstStyle/>
        <a:p>
          <a:endParaRPr lang="zh-CN" altLang="en-US"/>
        </a:p>
      </dgm:t>
    </dgm:pt>
    <dgm:pt modelId="{499E1CAC-56DF-47D7-BC6E-0AD23725FCD8}" type="sibTrans" cxnId="{E0C791E2-8F17-475F-BF15-CC609BE3A756}">
      <dgm:prSet/>
      <dgm:spPr/>
      <dgm:t>
        <a:bodyPr/>
        <a:lstStyle/>
        <a:p>
          <a:endParaRPr lang="zh-CN" altLang="en-US"/>
        </a:p>
      </dgm:t>
    </dgm:pt>
    <dgm:pt modelId="{09486302-C6EA-4A41-80BF-C42B211FFCD0}">
      <dgm:prSet phldrT="[文本]"/>
      <dgm:spPr/>
      <dgm:t>
        <a:bodyPr/>
        <a:lstStyle/>
        <a:p>
          <a:r>
            <a:rPr lang="en-US" altLang="zh-CN" baseline="0" dirty="0" smtClean="0"/>
            <a:t>Z</a:t>
          </a:r>
          <a:r>
            <a:rPr lang="en-US" altLang="zh-CN" baseline="-25000" dirty="0" smtClean="0"/>
            <a:t>3</a:t>
          </a:r>
          <a:endParaRPr lang="zh-CN" altLang="en-US" baseline="-25000" dirty="0"/>
        </a:p>
      </dgm:t>
    </dgm:pt>
    <dgm:pt modelId="{63853577-EAEB-40B6-80EE-FD4E45EAFE84}" type="parTrans" cxnId="{9BE75E87-F302-4A25-9697-83E9FF416C9B}">
      <dgm:prSet/>
      <dgm:spPr/>
      <dgm:t>
        <a:bodyPr/>
        <a:lstStyle/>
        <a:p>
          <a:endParaRPr lang="zh-CN" altLang="en-US"/>
        </a:p>
      </dgm:t>
    </dgm:pt>
    <dgm:pt modelId="{3A0DB971-1E73-4A1A-9096-A0C3C6DDA560}" type="sibTrans" cxnId="{9BE75E87-F302-4A25-9697-83E9FF416C9B}">
      <dgm:prSet/>
      <dgm:spPr/>
      <dgm:t>
        <a:bodyPr/>
        <a:lstStyle/>
        <a:p>
          <a:endParaRPr lang="zh-CN" altLang="en-US"/>
        </a:p>
      </dgm:t>
    </dgm:pt>
    <dgm:pt modelId="{81038479-F93F-4EB0-8806-27C990CEFCF0}">
      <dgm:prSet phldrT="[文本]"/>
      <dgm:spPr/>
      <dgm:t>
        <a:bodyPr/>
        <a:lstStyle/>
        <a:p>
          <a:r>
            <a:rPr lang="en-US" altLang="zh-CN" dirty="0" smtClean="0"/>
            <a:t>[O II]</a:t>
          </a:r>
          <a:r>
            <a:rPr lang="el-GR" altLang="zh-CN" dirty="0" smtClean="0"/>
            <a:t>λ</a:t>
          </a:r>
          <a:r>
            <a:rPr lang="en-US" altLang="zh-CN" dirty="0" smtClean="0"/>
            <a:t>3727</a:t>
          </a:r>
          <a:r>
            <a:rPr lang="zh-CN" altLang="en-US" dirty="0" smtClean="0"/>
            <a:t>或</a:t>
          </a:r>
          <a:r>
            <a:rPr lang="en-US" altLang="zh-CN" dirty="0" smtClean="0"/>
            <a:t>[O II]</a:t>
          </a:r>
          <a:r>
            <a:rPr lang="el-GR" altLang="zh-CN" dirty="0" smtClean="0"/>
            <a:t>λ</a:t>
          </a:r>
          <a:r>
            <a:rPr lang="en-US" altLang="zh-CN" dirty="0" smtClean="0"/>
            <a:t>7325</a:t>
          </a:r>
          <a:endParaRPr lang="zh-CN" altLang="en-US" dirty="0"/>
        </a:p>
      </dgm:t>
    </dgm:pt>
    <dgm:pt modelId="{D81D28B8-9CCF-49AE-B3DB-4C1EAAA6B2D0}" type="parTrans" cxnId="{A01AFD78-1022-4817-B0FA-8D2D79AFD5CF}">
      <dgm:prSet/>
      <dgm:spPr/>
      <dgm:t>
        <a:bodyPr/>
        <a:lstStyle/>
        <a:p>
          <a:endParaRPr lang="zh-CN" altLang="en-US"/>
        </a:p>
      </dgm:t>
    </dgm:pt>
    <dgm:pt modelId="{64B4B1EA-8351-4414-9869-3256A4BD3E80}" type="sibTrans" cxnId="{A01AFD78-1022-4817-B0FA-8D2D79AFD5CF}">
      <dgm:prSet/>
      <dgm:spPr/>
      <dgm:t>
        <a:bodyPr/>
        <a:lstStyle/>
        <a:p>
          <a:endParaRPr lang="zh-CN" altLang="en-US"/>
        </a:p>
      </dgm:t>
    </dgm:pt>
    <dgm:pt modelId="{0B5CF402-B914-4554-9216-E9D2BF38AD9C}">
      <dgm:prSet phldrT="[文本]"/>
      <dgm:spPr/>
      <dgm:t>
        <a:bodyPr/>
        <a:lstStyle/>
        <a:p>
          <a:r>
            <a:rPr lang="en-US" altLang="zh-CN" dirty="0" smtClean="0"/>
            <a:t>Hβ</a:t>
          </a:r>
          <a:endParaRPr lang="zh-CN" altLang="en-US" dirty="0"/>
        </a:p>
      </dgm:t>
    </dgm:pt>
    <dgm:pt modelId="{61104B16-4CA0-4777-B45B-331B9E23F857}" type="parTrans" cxnId="{3B5E63C7-43FE-47B3-81A7-EFF3099AFF07}">
      <dgm:prSet/>
      <dgm:spPr/>
      <dgm:t>
        <a:bodyPr/>
        <a:lstStyle/>
        <a:p>
          <a:endParaRPr lang="zh-CN" altLang="en-US"/>
        </a:p>
      </dgm:t>
    </dgm:pt>
    <dgm:pt modelId="{812C1568-B82C-45C3-AC4B-B990D1F2E402}" type="sibTrans" cxnId="{3B5E63C7-43FE-47B3-81A7-EFF3099AFF07}">
      <dgm:prSet/>
      <dgm:spPr/>
      <dgm:t>
        <a:bodyPr/>
        <a:lstStyle/>
        <a:p>
          <a:endParaRPr lang="zh-CN" altLang="en-US"/>
        </a:p>
      </dgm:t>
    </dgm:pt>
    <dgm:pt modelId="{39408271-8B4A-4CCE-80C4-E86E5019943B}" type="pres">
      <dgm:prSet presAssocID="{C7A5F187-06BF-4B94-A318-88CFBBA7FCFC}" presName="linearFlow" presStyleCnt="0">
        <dgm:presLayoutVars>
          <dgm:dir/>
          <dgm:animLvl val="lvl"/>
          <dgm:resizeHandles val="exact"/>
        </dgm:presLayoutVars>
      </dgm:prSet>
      <dgm:spPr/>
    </dgm:pt>
    <dgm:pt modelId="{5CD4B62D-FEB0-4F2F-B050-17A60F145A9C}" type="pres">
      <dgm:prSet presAssocID="{662B53A3-C6D1-4F6B-95DC-03A4D7F9FA6D}" presName="composite" presStyleCnt="0"/>
      <dgm:spPr/>
    </dgm:pt>
    <dgm:pt modelId="{5F3647AF-0BDE-4676-B33A-D9DC5C95D4F8}" type="pres">
      <dgm:prSet presAssocID="{662B53A3-C6D1-4F6B-95DC-03A4D7F9FA6D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8828701-E14E-4988-A961-FDED2D735C91}" type="pres">
      <dgm:prSet presAssocID="{662B53A3-C6D1-4F6B-95DC-03A4D7F9FA6D}" presName="parSh" presStyleLbl="node1" presStyleIdx="0" presStyleCnt="2"/>
      <dgm:spPr/>
      <dgm:t>
        <a:bodyPr/>
        <a:lstStyle/>
        <a:p>
          <a:endParaRPr lang="zh-CN" altLang="en-US"/>
        </a:p>
      </dgm:t>
    </dgm:pt>
    <dgm:pt modelId="{10CC9921-01EE-4B5B-BC2C-B325CB87DA1E}" type="pres">
      <dgm:prSet presAssocID="{662B53A3-C6D1-4F6B-95DC-03A4D7F9FA6D}" presName="desTx" presStyleLbl="fgAcc1" presStyleIdx="0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1D72E916-5A2B-4EDA-921D-6EE767393658}" type="pres">
      <dgm:prSet presAssocID="{48BD4ED4-7F4A-4833-B8E2-75FD30EBC9F1}" presName="sibTrans" presStyleLbl="sibTrans2D1" presStyleIdx="0" presStyleCnt="1"/>
      <dgm:spPr/>
      <dgm:t>
        <a:bodyPr/>
        <a:lstStyle/>
        <a:p>
          <a:endParaRPr lang="zh-CN" altLang="en-US"/>
        </a:p>
      </dgm:t>
    </dgm:pt>
    <dgm:pt modelId="{3FD8840C-7647-495F-9CFC-77F406C98777}" type="pres">
      <dgm:prSet presAssocID="{48BD4ED4-7F4A-4833-B8E2-75FD30EBC9F1}" presName="connTx" presStyleLbl="sibTrans2D1" presStyleIdx="0" presStyleCnt="1"/>
      <dgm:spPr/>
      <dgm:t>
        <a:bodyPr/>
        <a:lstStyle/>
        <a:p>
          <a:endParaRPr lang="zh-CN" altLang="en-US"/>
        </a:p>
      </dgm:t>
    </dgm:pt>
    <dgm:pt modelId="{D9EC4B85-CB8E-47D5-97E5-1CEAC1310386}" type="pres">
      <dgm:prSet presAssocID="{F98F8111-0CCB-44DF-BB67-B95BE306EA69}" presName="composite" presStyleCnt="0"/>
      <dgm:spPr/>
    </dgm:pt>
    <dgm:pt modelId="{76CFC55A-999C-4D4F-B5EA-AF36C3FAFC69}" type="pres">
      <dgm:prSet presAssocID="{F98F8111-0CCB-44DF-BB67-B95BE306EA69}" presName="parTx" presStyleLbl="node1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C558A202-105D-4C2C-9747-A9D53E005CA9}" type="pres">
      <dgm:prSet presAssocID="{F98F8111-0CCB-44DF-BB67-B95BE306EA69}" presName="parSh" presStyleLbl="node1" presStyleIdx="1" presStyleCnt="2"/>
      <dgm:spPr/>
      <dgm:t>
        <a:bodyPr/>
        <a:lstStyle/>
        <a:p>
          <a:endParaRPr lang="zh-CN" altLang="en-US"/>
        </a:p>
      </dgm:t>
    </dgm:pt>
    <dgm:pt modelId="{3BC4BA02-2496-4AB4-A361-6DFD8D4E2360}" type="pres">
      <dgm:prSet presAssocID="{F98F8111-0CCB-44DF-BB67-B95BE306EA69}" presName="desTx" presStyleLbl="fgAcc1" presStyleIdx="1" presStyleCnt="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B75208D0-9DA0-406D-827E-02B488FCE151}" type="presOf" srcId="{662B53A3-C6D1-4F6B-95DC-03A4D7F9FA6D}" destId="{5F3647AF-0BDE-4676-B33A-D9DC5C95D4F8}" srcOrd="0" destOrd="0" presId="urn:microsoft.com/office/officeart/2005/8/layout/process3"/>
    <dgm:cxn modelId="{D3ED6806-EA55-473A-A8C1-F61592084815}" type="presOf" srcId="{48BD4ED4-7F4A-4833-B8E2-75FD30EBC9F1}" destId="{1D72E916-5A2B-4EDA-921D-6EE767393658}" srcOrd="0" destOrd="0" presId="urn:microsoft.com/office/officeart/2005/8/layout/process3"/>
    <dgm:cxn modelId="{19CF1515-E067-4319-916B-49F8ABE6B572}" type="presOf" srcId="{81038479-F93F-4EB0-8806-27C990CEFCF0}" destId="{3BC4BA02-2496-4AB4-A361-6DFD8D4E2360}" srcOrd="0" destOrd="0" presId="urn:microsoft.com/office/officeart/2005/8/layout/process3"/>
    <dgm:cxn modelId="{2A604336-9580-4254-BC13-5D6B5B1120E5}" type="presOf" srcId="{09486302-C6EA-4A41-80BF-C42B211FFCD0}" destId="{10CC9921-01EE-4B5B-BC2C-B325CB87DA1E}" srcOrd="0" destOrd="1" presId="urn:microsoft.com/office/officeart/2005/8/layout/process3"/>
    <dgm:cxn modelId="{FAE7F7CE-1158-4C34-B441-F277E931CF8E}" type="presOf" srcId="{0B5CF402-B914-4554-9216-E9D2BF38AD9C}" destId="{3BC4BA02-2496-4AB4-A361-6DFD8D4E2360}" srcOrd="0" destOrd="1" presId="urn:microsoft.com/office/officeart/2005/8/layout/process3"/>
    <dgm:cxn modelId="{E0C791E2-8F17-475F-BF15-CC609BE3A756}" srcId="{662B53A3-C6D1-4F6B-95DC-03A4D7F9FA6D}" destId="{1ECD3DEB-BC22-4B30-837F-0798644285F6}" srcOrd="0" destOrd="0" parTransId="{76D36502-731D-46D1-A36B-701FD33A91DF}" sibTransId="{499E1CAC-56DF-47D7-BC6E-0AD23725FCD8}"/>
    <dgm:cxn modelId="{530A1F90-5DAB-45AB-891A-E2022E29D5A7}" type="presOf" srcId="{1ECD3DEB-BC22-4B30-837F-0798644285F6}" destId="{10CC9921-01EE-4B5B-BC2C-B325CB87DA1E}" srcOrd="0" destOrd="0" presId="urn:microsoft.com/office/officeart/2005/8/layout/process3"/>
    <dgm:cxn modelId="{9BE75E87-F302-4A25-9697-83E9FF416C9B}" srcId="{662B53A3-C6D1-4F6B-95DC-03A4D7F9FA6D}" destId="{09486302-C6EA-4A41-80BF-C42B211FFCD0}" srcOrd="1" destOrd="0" parTransId="{63853577-EAEB-40B6-80EE-FD4E45EAFE84}" sibTransId="{3A0DB971-1E73-4A1A-9096-A0C3C6DDA560}"/>
    <dgm:cxn modelId="{F08B4C75-9F5F-459B-8D90-473DD0988FEA}" type="presOf" srcId="{662B53A3-C6D1-4F6B-95DC-03A4D7F9FA6D}" destId="{E8828701-E14E-4988-A961-FDED2D735C91}" srcOrd="1" destOrd="0" presId="urn:microsoft.com/office/officeart/2005/8/layout/process3"/>
    <dgm:cxn modelId="{A9A4A539-B46F-4F3D-B8A5-3E90D0D5856C}" srcId="{C7A5F187-06BF-4B94-A318-88CFBBA7FCFC}" destId="{662B53A3-C6D1-4F6B-95DC-03A4D7F9FA6D}" srcOrd="0" destOrd="0" parTransId="{D64B0306-02FF-4CC1-83E3-CF54B58E4038}" sibTransId="{48BD4ED4-7F4A-4833-B8E2-75FD30EBC9F1}"/>
    <dgm:cxn modelId="{F3944D16-1D11-435B-B20E-77E203593366}" type="presOf" srcId="{F98F8111-0CCB-44DF-BB67-B95BE306EA69}" destId="{76CFC55A-999C-4D4F-B5EA-AF36C3FAFC69}" srcOrd="0" destOrd="0" presId="urn:microsoft.com/office/officeart/2005/8/layout/process3"/>
    <dgm:cxn modelId="{6B34D497-854E-4ACF-9850-64593696DC64}" type="presOf" srcId="{48BD4ED4-7F4A-4833-B8E2-75FD30EBC9F1}" destId="{3FD8840C-7647-495F-9CFC-77F406C98777}" srcOrd="1" destOrd="0" presId="urn:microsoft.com/office/officeart/2005/8/layout/process3"/>
    <dgm:cxn modelId="{3BD53867-14AC-44E5-9CAD-6D6EBA099B3E}" type="presOf" srcId="{C7A5F187-06BF-4B94-A318-88CFBBA7FCFC}" destId="{39408271-8B4A-4CCE-80C4-E86E5019943B}" srcOrd="0" destOrd="0" presId="urn:microsoft.com/office/officeart/2005/8/layout/process3"/>
    <dgm:cxn modelId="{A01AFD78-1022-4817-B0FA-8D2D79AFD5CF}" srcId="{F98F8111-0CCB-44DF-BB67-B95BE306EA69}" destId="{81038479-F93F-4EB0-8806-27C990CEFCF0}" srcOrd="0" destOrd="0" parTransId="{D81D28B8-9CCF-49AE-B3DB-4C1EAAA6B2D0}" sibTransId="{64B4B1EA-8351-4414-9869-3256A4BD3E80}"/>
    <dgm:cxn modelId="{470B7F22-4687-4D08-9CD7-F04A383DB64E}" type="presOf" srcId="{F98F8111-0CCB-44DF-BB67-B95BE306EA69}" destId="{C558A202-105D-4C2C-9747-A9D53E005CA9}" srcOrd="1" destOrd="0" presId="urn:microsoft.com/office/officeart/2005/8/layout/process3"/>
    <dgm:cxn modelId="{1DE63561-EE30-4BEF-957F-5C01087F6838}" srcId="{C7A5F187-06BF-4B94-A318-88CFBBA7FCFC}" destId="{F98F8111-0CCB-44DF-BB67-B95BE306EA69}" srcOrd="1" destOrd="0" parTransId="{975BE849-BDA9-4D20-8D29-01A733075921}" sibTransId="{887E6750-E8A9-49D7-B8B8-59DEA74AC5DE}"/>
    <dgm:cxn modelId="{3B5E63C7-43FE-47B3-81A7-EFF3099AFF07}" srcId="{F98F8111-0CCB-44DF-BB67-B95BE306EA69}" destId="{0B5CF402-B914-4554-9216-E9D2BF38AD9C}" srcOrd="1" destOrd="0" parTransId="{61104B16-4CA0-4777-B45B-331B9E23F857}" sibTransId="{812C1568-B82C-45C3-AC4B-B990D1F2E402}"/>
    <dgm:cxn modelId="{A29D0A4A-29E5-4701-9841-9B7AAC55281D}" type="presParOf" srcId="{39408271-8B4A-4CCE-80C4-E86E5019943B}" destId="{5CD4B62D-FEB0-4F2F-B050-17A60F145A9C}" srcOrd="0" destOrd="0" presId="urn:microsoft.com/office/officeart/2005/8/layout/process3"/>
    <dgm:cxn modelId="{06447E77-7341-4DF4-A2C3-D57377381C8C}" type="presParOf" srcId="{5CD4B62D-FEB0-4F2F-B050-17A60F145A9C}" destId="{5F3647AF-0BDE-4676-B33A-D9DC5C95D4F8}" srcOrd="0" destOrd="0" presId="urn:microsoft.com/office/officeart/2005/8/layout/process3"/>
    <dgm:cxn modelId="{48C3E267-3D03-4408-8863-75BA2AC18C0C}" type="presParOf" srcId="{5CD4B62D-FEB0-4F2F-B050-17A60F145A9C}" destId="{E8828701-E14E-4988-A961-FDED2D735C91}" srcOrd="1" destOrd="0" presId="urn:microsoft.com/office/officeart/2005/8/layout/process3"/>
    <dgm:cxn modelId="{F3858D04-2E5B-4EC9-AF67-B2195E8FFA5E}" type="presParOf" srcId="{5CD4B62D-FEB0-4F2F-B050-17A60F145A9C}" destId="{10CC9921-01EE-4B5B-BC2C-B325CB87DA1E}" srcOrd="2" destOrd="0" presId="urn:microsoft.com/office/officeart/2005/8/layout/process3"/>
    <dgm:cxn modelId="{717F59B6-28C6-4D69-9D39-A98C8B90524B}" type="presParOf" srcId="{39408271-8B4A-4CCE-80C4-E86E5019943B}" destId="{1D72E916-5A2B-4EDA-921D-6EE767393658}" srcOrd="1" destOrd="0" presId="urn:microsoft.com/office/officeart/2005/8/layout/process3"/>
    <dgm:cxn modelId="{B065FE15-4A26-461C-8586-A24A59B1EFBA}" type="presParOf" srcId="{1D72E916-5A2B-4EDA-921D-6EE767393658}" destId="{3FD8840C-7647-495F-9CFC-77F406C98777}" srcOrd="0" destOrd="0" presId="urn:microsoft.com/office/officeart/2005/8/layout/process3"/>
    <dgm:cxn modelId="{D3E6772F-6A0C-4ACD-A688-F78E37BA6125}" type="presParOf" srcId="{39408271-8B4A-4CCE-80C4-E86E5019943B}" destId="{D9EC4B85-CB8E-47D5-97E5-1CEAC1310386}" srcOrd="2" destOrd="0" presId="urn:microsoft.com/office/officeart/2005/8/layout/process3"/>
    <dgm:cxn modelId="{EBC8F26F-09FE-4ECE-B322-8F692377D293}" type="presParOf" srcId="{D9EC4B85-CB8E-47D5-97E5-1CEAC1310386}" destId="{76CFC55A-999C-4D4F-B5EA-AF36C3FAFC69}" srcOrd="0" destOrd="0" presId="urn:microsoft.com/office/officeart/2005/8/layout/process3"/>
    <dgm:cxn modelId="{7DE93FA1-BCAB-4530-9C2C-4D0FD496BE51}" type="presParOf" srcId="{D9EC4B85-CB8E-47D5-97E5-1CEAC1310386}" destId="{C558A202-105D-4C2C-9747-A9D53E005CA9}" srcOrd="1" destOrd="0" presId="urn:microsoft.com/office/officeart/2005/8/layout/process3"/>
    <dgm:cxn modelId="{008D4993-9697-4058-B548-EA4D73A80B63}" type="presParOf" srcId="{D9EC4B85-CB8E-47D5-97E5-1CEAC1310386}" destId="{3BC4BA02-2496-4AB4-A361-6DFD8D4E2360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18EDA3E-41BB-4423-B6C3-C6E537FBD836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3E740EA3-70F7-4287-8B4F-E7217388B523}">
      <dgm:prSet phldrT="[文本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dirty="0" smtClean="0"/>
            <a:t>本征消光改正</a:t>
          </a:r>
          <a:endParaRPr lang="zh-CN" altLang="en-US" dirty="0"/>
        </a:p>
      </dgm:t>
    </dgm:pt>
    <dgm:pt modelId="{1577959F-DF17-4C1D-AF6A-58E1ACE4A57A}" type="parTrans" cxnId="{D894B042-15DB-48C7-B06C-599D06C99569}">
      <dgm:prSet/>
      <dgm:spPr/>
      <dgm:t>
        <a:bodyPr/>
        <a:lstStyle/>
        <a:p>
          <a:endParaRPr lang="zh-CN" altLang="en-US"/>
        </a:p>
      </dgm:t>
    </dgm:pt>
    <dgm:pt modelId="{47D5C3FB-4812-4F84-AC5C-31563D1B29AA}" type="sibTrans" cxnId="{D894B042-15DB-48C7-B06C-599D06C99569}">
      <dgm:prSet/>
      <dgm:spPr/>
      <dgm:t>
        <a:bodyPr/>
        <a:lstStyle/>
        <a:p>
          <a:endParaRPr lang="zh-CN" altLang="en-US"/>
        </a:p>
      </dgm:t>
    </dgm:pt>
    <dgm:pt modelId="{25CD2A21-4BF2-478D-985D-EB0C6D073A62}">
      <dgm:prSet phldrT="[文本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dirty="0" smtClean="0"/>
            <a:t>去除分子中的</a:t>
          </a:r>
          <a:r>
            <a:rPr lang="en-US" altLang="zh-CN" dirty="0" smtClean="0"/>
            <a:t>AGN</a:t>
          </a:r>
          <a:endParaRPr lang="zh-CN" altLang="en-US" dirty="0"/>
        </a:p>
      </dgm:t>
    </dgm:pt>
    <dgm:pt modelId="{14B29B66-6770-4741-A349-C1540C520390}" type="parTrans" cxnId="{5DC226C2-BAEF-4EA6-8769-94352AF95173}">
      <dgm:prSet/>
      <dgm:spPr/>
      <dgm:t>
        <a:bodyPr/>
        <a:lstStyle/>
        <a:p>
          <a:endParaRPr lang="zh-CN" altLang="en-US"/>
        </a:p>
      </dgm:t>
    </dgm:pt>
    <dgm:pt modelId="{09007254-CB4C-4A39-AA0C-FD0AE08F43F6}" type="sibTrans" cxnId="{5DC226C2-BAEF-4EA6-8769-94352AF95173}">
      <dgm:prSet/>
      <dgm:spPr/>
      <dgm:t>
        <a:bodyPr/>
        <a:lstStyle/>
        <a:p>
          <a:endParaRPr lang="zh-CN" altLang="en-US"/>
        </a:p>
      </dgm:t>
    </dgm:pt>
    <dgm:pt modelId="{1B0BDA62-B788-46C7-BEC5-30E4DC980C0D}">
      <dgm:prSet phldrT="[文本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dirty="0" smtClean="0"/>
            <a:t>得到准确的比例后再次筛选</a:t>
          </a:r>
          <a:endParaRPr lang="zh-CN" altLang="en-US" dirty="0"/>
        </a:p>
      </dgm:t>
    </dgm:pt>
    <dgm:pt modelId="{17CD132F-99C6-43FA-90C6-1944C12E6BFA}" type="parTrans" cxnId="{3588EBDC-5702-4628-BEAC-D4019C33739E}">
      <dgm:prSet/>
      <dgm:spPr/>
      <dgm:t>
        <a:bodyPr/>
        <a:lstStyle/>
        <a:p>
          <a:endParaRPr lang="zh-CN" altLang="en-US"/>
        </a:p>
      </dgm:t>
    </dgm:pt>
    <dgm:pt modelId="{58E4A368-6531-4481-934F-4CADCC139C4C}" type="sibTrans" cxnId="{3588EBDC-5702-4628-BEAC-D4019C33739E}">
      <dgm:prSet/>
      <dgm:spPr/>
      <dgm:t>
        <a:bodyPr/>
        <a:lstStyle/>
        <a:p>
          <a:endParaRPr lang="zh-CN" altLang="en-US"/>
        </a:p>
      </dgm:t>
    </dgm:pt>
    <dgm:pt modelId="{3D740387-4180-4EFF-B5A3-5424F92C5211}">
      <dgm:prSet phldrT="[文本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dirty="0" smtClean="0"/>
            <a:t>全部</a:t>
          </a:r>
          <a:r>
            <a:rPr lang="en-US" altLang="zh-CN" dirty="0" err="1" smtClean="0"/>
            <a:t>MaNGA</a:t>
          </a:r>
          <a:r>
            <a:rPr lang="zh-CN" altLang="en-US" dirty="0" smtClean="0"/>
            <a:t>星系</a:t>
          </a:r>
          <a:endParaRPr lang="zh-CN" altLang="en-US" dirty="0"/>
        </a:p>
      </dgm:t>
    </dgm:pt>
    <dgm:pt modelId="{EC0E1404-EE11-4AF1-AE01-8B59F2566D95}" type="parTrans" cxnId="{A528B4A6-52DF-4630-AFB9-B5BF07EC5635}">
      <dgm:prSet/>
      <dgm:spPr/>
      <dgm:t>
        <a:bodyPr/>
        <a:lstStyle/>
        <a:p>
          <a:endParaRPr lang="zh-CN" altLang="en-US"/>
        </a:p>
      </dgm:t>
    </dgm:pt>
    <dgm:pt modelId="{6FF0C2E1-9969-4787-809A-63146E55A57E}" type="sibTrans" cxnId="{A528B4A6-52DF-4630-AFB9-B5BF07EC5635}">
      <dgm:prSet/>
      <dgm:spPr/>
      <dgm:t>
        <a:bodyPr/>
        <a:lstStyle/>
        <a:p>
          <a:endParaRPr lang="zh-CN" altLang="en-US"/>
        </a:p>
      </dgm:t>
    </dgm:pt>
    <dgm:pt modelId="{E610A077-2477-4EB7-AC2B-0050C3F7757B}">
      <dgm:prSet phldrT="[文本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dirty="0" smtClean="0"/>
            <a:t>直接按不去除</a:t>
          </a:r>
          <a:r>
            <a:rPr lang="en-US" altLang="zh-CN" dirty="0" smtClean="0"/>
            <a:t>AGN</a:t>
          </a:r>
          <a:r>
            <a:rPr lang="zh-CN" altLang="en-US" dirty="0" smtClean="0"/>
            <a:t>的比例筛选</a:t>
          </a:r>
          <a:endParaRPr lang="zh-CN" altLang="en-US" dirty="0"/>
        </a:p>
      </dgm:t>
    </dgm:pt>
    <dgm:pt modelId="{C96C6CF3-B672-446C-A99B-5CDFED48F080}" type="parTrans" cxnId="{385C518A-0908-4DD3-BFB7-FE0D3BA512C4}">
      <dgm:prSet/>
      <dgm:spPr/>
      <dgm:t>
        <a:bodyPr/>
        <a:lstStyle/>
        <a:p>
          <a:endParaRPr lang="zh-CN" altLang="en-US"/>
        </a:p>
      </dgm:t>
    </dgm:pt>
    <dgm:pt modelId="{FDC504A0-0493-4F72-B526-2C6285C59F71}" type="sibTrans" cxnId="{385C518A-0908-4DD3-BFB7-FE0D3BA512C4}">
      <dgm:prSet/>
      <dgm:spPr/>
      <dgm:t>
        <a:bodyPr/>
        <a:lstStyle/>
        <a:p>
          <a:endParaRPr lang="zh-CN" altLang="en-US"/>
        </a:p>
      </dgm:t>
    </dgm:pt>
    <dgm:pt modelId="{76BDCE82-69AD-4C80-9785-C235BA5FCC22}">
      <dgm:prSet phldrT="[文本]">
        <dgm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zh-CN" altLang="en-US" dirty="0" smtClean="0"/>
            <a:t>少量星系</a:t>
          </a:r>
          <a:endParaRPr lang="zh-CN" altLang="en-US" dirty="0"/>
        </a:p>
      </dgm:t>
    </dgm:pt>
    <dgm:pt modelId="{E6E39877-AFF6-49DE-9088-78B386F389D4}" type="parTrans" cxnId="{8E251D50-460D-4815-B693-4A374A50B923}">
      <dgm:prSet/>
      <dgm:spPr/>
      <dgm:t>
        <a:bodyPr/>
        <a:lstStyle/>
        <a:p>
          <a:endParaRPr lang="zh-CN" altLang="en-US"/>
        </a:p>
      </dgm:t>
    </dgm:pt>
    <dgm:pt modelId="{3E218536-809C-43D1-9C24-0B94909F74EA}" type="sibTrans" cxnId="{8E251D50-460D-4815-B693-4A374A50B923}">
      <dgm:prSet/>
      <dgm:spPr/>
      <dgm:t>
        <a:bodyPr/>
        <a:lstStyle/>
        <a:p>
          <a:endParaRPr lang="zh-CN" altLang="en-US"/>
        </a:p>
      </dgm:t>
    </dgm:pt>
    <dgm:pt modelId="{663D5D83-F8E8-41D4-944B-B357F97C4AAF}" type="pres">
      <dgm:prSet presAssocID="{718EDA3E-41BB-4423-B6C3-C6E537FBD836}" presName="Name0" presStyleCnt="0">
        <dgm:presLayoutVars>
          <dgm:dir/>
          <dgm:resizeHandles val="exact"/>
        </dgm:presLayoutVars>
      </dgm:prSet>
      <dgm:spPr/>
    </dgm:pt>
    <dgm:pt modelId="{07A02FDF-7CC9-4A0B-9AC2-750786D59290}" type="pres">
      <dgm:prSet presAssocID="{3D740387-4180-4EFF-B5A3-5424F92C5211}" presName="node" presStyleLbl="node1" presStyleIdx="0" presStyleCnt="6" custScaleY="100042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70D301BA-E7F7-47C0-953C-495CEE0F58F1}" type="pres">
      <dgm:prSet presAssocID="{6FF0C2E1-9969-4787-809A-63146E55A57E}" presName="sibTrans" presStyleLbl="sibTrans2D1" presStyleIdx="0" presStyleCnt="5"/>
      <dgm:spPr/>
      <dgm:t>
        <a:bodyPr/>
        <a:lstStyle/>
        <a:p>
          <a:endParaRPr lang="zh-CN" altLang="en-US"/>
        </a:p>
      </dgm:t>
    </dgm:pt>
    <dgm:pt modelId="{F167BB3E-10AF-43D3-B89E-7AFD5F884AF2}" type="pres">
      <dgm:prSet presAssocID="{6FF0C2E1-9969-4787-809A-63146E55A57E}" presName="connectorText" presStyleLbl="sibTrans2D1" presStyleIdx="0" presStyleCnt="5"/>
      <dgm:spPr/>
      <dgm:t>
        <a:bodyPr/>
        <a:lstStyle/>
        <a:p>
          <a:endParaRPr lang="zh-CN" altLang="en-US"/>
        </a:p>
      </dgm:t>
    </dgm:pt>
    <dgm:pt modelId="{28A0B5E3-96B7-4E99-A43F-FBD98201F500}" type="pres">
      <dgm:prSet presAssocID="{E610A077-2477-4EB7-AC2B-0050C3F7757B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E4DA763B-67C4-41E9-8020-A01C465CFEE3}" type="pres">
      <dgm:prSet presAssocID="{FDC504A0-0493-4F72-B526-2C6285C59F71}" presName="sibTrans" presStyleLbl="sibTrans2D1" presStyleIdx="1" presStyleCnt="5"/>
      <dgm:spPr/>
      <dgm:t>
        <a:bodyPr/>
        <a:lstStyle/>
        <a:p>
          <a:endParaRPr lang="zh-CN" altLang="en-US"/>
        </a:p>
      </dgm:t>
    </dgm:pt>
    <dgm:pt modelId="{D3C52891-65AF-450B-BD6E-DE59A91DD1C4}" type="pres">
      <dgm:prSet presAssocID="{FDC504A0-0493-4F72-B526-2C6285C59F71}" presName="connectorText" presStyleLbl="sibTrans2D1" presStyleIdx="1" presStyleCnt="5"/>
      <dgm:spPr/>
      <dgm:t>
        <a:bodyPr/>
        <a:lstStyle/>
        <a:p>
          <a:endParaRPr lang="zh-CN" altLang="en-US"/>
        </a:p>
      </dgm:t>
    </dgm:pt>
    <dgm:pt modelId="{B416345B-48E4-4684-B362-8314A4FADFD0}" type="pres">
      <dgm:prSet presAssocID="{76BDCE82-69AD-4C80-9785-C235BA5FCC2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A7DC5C94-0352-4103-9737-314476987374}" type="pres">
      <dgm:prSet presAssocID="{3E218536-809C-43D1-9C24-0B94909F74EA}" presName="sibTrans" presStyleLbl="sibTrans2D1" presStyleIdx="2" presStyleCnt="5"/>
      <dgm:spPr/>
      <dgm:t>
        <a:bodyPr/>
        <a:lstStyle/>
        <a:p>
          <a:endParaRPr lang="zh-CN" altLang="en-US"/>
        </a:p>
      </dgm:t>
    </dgm:pt>
    <dgm:pt modelId="{3E8EA7B4-3C4C-43BB-A44D-3A648C389446}" type="pres">
      <dgm:prSet presAssocID="{3E218536-809C-43D1-9C24-0B94909F74EA}" presName="connectorText" presStyleLbl="sibTrans2D1" presStyleIdx="2" presStyleCnt="5"/>
      <dgm:spPr/>
      <dgm:t>
        <a:bodyPr/>
        <a:lstStyle/>
        <a:p>
          <a:endParaRPr lang="zh-CN" altLang="en-US"/>
        </a:p>
      </dgm:t>
    </dgm:pt>
    <dgm:pt modelId="{1B365F42-07A7-4715-9030-9CE34ADBF8B6}" type="pres">
      <dgm:prSet presAssocID="{3E740EA3-70F7-4287-8B4F-E7217388B52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D85DF451-4CDA-4F49-A975-DED6FAAC0F93}" type="pres">
      <dgm:prSet presAssocID="{47D5C3FB-4812-4F84-AC5C-31563D1B29AA}" presName="sibTrans" presStyleLbl="sibTrans2D1" presStyleIdx="3" presStyleCnt="5"/>
      <dgm:spPr/>
      <dgm:t>
        <a:bodyPr/>
        <a:lstStyle/>
        <a:p>
          <a:endParaRPr lang="zh-CN" altLang="en-US"/>
        </a:p>
      </dgm:t>
    </dgm:pt>
    <dgm:pt modelId="{71FF8DE1-2A60-40FE-BF4F-18FB79E856AD}" type="pres">
      <dgm:prSet presAssocID="{47D5C3FB-4812-4F84-AC5C-31563D1B29AA}" presName="connectorText" presStyleLbl="sibTrans2D1" presStyleIdx="3" presStyleCnt="5"/>
      <dgm:spPr/>
      <dgm:t>
        <a:bodyPr/>
        <a:lstStyle/>
        <a:p>
          <a:endParaRPr lang="zh-CN" altLang="en-US"/>
        </a:p>
      </dgm:t>
    </dgm:pt>
    <dgm:pt modelId="{217246DD-E732-4270-A57D-A080FA06DB80}" type="pres">
      <dgm:prSet presAssocID="{25CD2A21-4BF2-478D-985D-EB0C6D073A6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  <dgm:pt modelId="{0F058666-EBBE-489E-96D8-EF52295E72BE}" type="pres">
      <dgm:prSet presAssocID="{09007254-CB4C-4A39-AA0C-FD0AE08F43F6}" presName="sibTrans" presStyleLbl="sibTrans2D1" presStyleIdx="4" presStyleCnt="5"/>
      <dgm:spPr/>
      <dgm:t>
        <a:bodyPr/>
        <a:lstStyle/>
        <a:p>
          <a:endParaRPr lang="zh-CN" altLang="en-US"/>
        </a:p>
      </dgm:t>
    </dgm:pt>
    <dgm:pt modelId="{3F28F30E-E1CE-4D3B-B463-E2A1EEDA3036}" type="pres">
      <dgm:prSet presAssocID="{09007254-CB4C-4A39-AA0C-FD0AE08F43F6}" presName="connectorText" presStyleLbl="sibTrans2D1" presStyleIdx="4" presStyleCnt="5"/>
      <dgm:spPr/>
      <dgm:t>
        <a:bodyPr/>
        <a:lstStyle/>
        <a:p>
          <a:endParaRPr lang="zh-CN" altLang="en-US"/>
        </a:p>
      </dgm:t>
    </dgm:pt>
    <dgm:pt modelId="{B5BE7414-A1AB-48C3-A8D1-9A5CA85F6634}" type="pres">
      <dgm:prSet presAssocID="{1B0BDA62-B788-46C7-BEC5-30E4DC980C0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zh-CN" altLang="en-US"/>
        </a:p>
      </dgm:t>
    </dgm:pt>
  </dgm:ptLst>
  <dgm:cxnLst>
    <dgm:cxn modelId="{F5CB35E0-EA2B-499A-BB7D-6BDC602BCC3C}" type="presOf" srcId="{3D740387-4180-4EFF-B5A3-5424F92C5211}" destId="{07A02FDF-7CC9-4A0B-9AC2-750786D59290}" srcOrd="0" destOrd="0" presId="urn:microsoft.com/office/officeart/2005/8/layout/process1"/>
    <dgm:cxn modelId="{D6911945-2D1B-47DE-8215-45D99C6B218A}" type="presOf" srcId="{47D5C3FB-4812-4F84-AC5C-31563D1B29AA}" destId="{71FF8DE1-2A60-40FE-BF4F-18FB79E856AD}" srcOrd="1" destOrd="0" presId="urn:microsoft.com/office/officeart/2005/8/layout/process1"/>
    <dgm:cxn modelId="{8C2230BA-0FA5-4C09-AD24-89D34F45070B}" type="presOf" srcId="{6FF0C2E1-9969-4787-809A-63146E55A57E}" destId="{F167BB3E-10AF-43D3-B89E-7AFD5F884AF2}" srcOrd="1" destOrd="0" presId="urn:microsoft.com/office/officeart/2005/8/layout/process1"/>
    <dgm:cxn modelId="{0F4834CD-59A9-44C8-A959-1931E5359931}" type="presOf" srcId="{09007254-CB4C-4A39-AA0C-FD0AE08F43F6}" destId="{0F058666-EBBE-489E-96D8-EF52295E72BE}" srcOrd="0" destOrd="0" presId="urn:microsoft.com/office/officeart/2005/8/layout/process1"/>
    <dgm:cxn modelId="{8761C3C0-0EE5-4E95-B435-C73BF679A76F}" type="presOf" srcId="{47D5C3FB-4812-4F84-AC5C-31563D1B29AA}" destId="{D85DF451-4CDA-4F49-A975-DED6FAAC0F93}" srcOrd="0" destOrd="0" presId="urn:microsoft.com/office/officeart/2005/8/layout/process1"/>
    <dgm:cxn modelId="{3DE117FE-A627-4480-858B-53BDE9EA1676}" type="presOf" srcId="{09007254-CB4C-4A39-AA0C-FD0AE08F43F6}" destId="{3F28F30E-E1CE-4D3B-B463-E2A1EEDA3036}" srcOrd="1" destOrd="0" presId="urn:microsoft.com/office/officeart/2005/8/layout/process1"/>
    <dgm:cxn modelId="{5DC226C2-BAEF-4EA6-8769-94352AF95173}" srcId="{718EDA3E-41BB-4423-B6C3-C6E537FBD836}" destId="{25CD2A21-4BF2-478D-985D-EB0C6D073A62}" srcOrd="4" destOrd="0" parTransId="{14B29B66-6770-4741-A349-C1540C520390}" sibTransId="{09007254-CB4C-4A39-AA0C-FD0AE08F43F6}"/>
    <dgm:cxn modelId="{A528B4A6-52DF-4630-AFB9-B5BF07EC5635}" srcId="{718EDA3E-41BB-4423-B6C3-C6E537FBD836}" destId="{3D740387-4180-4EFF-B5A3-5424F92C5211}" srcOrd="0" destOrd="0" parTransId="{EC0E1404-EE11-4AF1-AE01-8B59F2566D95}" sibTransId="{6FF0C2E1-9969-4787-809A-63146E55A57E}"/>
    <dgm:cxn modelId="{1DC94AC9-AC3F-4F74-ABD4-5BF3A4B99194}" type="presOf" srcId="{FDC504A0-0493-4F72-B526-2C6285C59F71}" destId="{E4DA763B-67C4-41E9-8020-A01C465CFEE3}" srcOrd="0" destOrd="0" presId="urn:microsoft.com/office/officeart/2005/8/layout/process1"/>
    <dgm:cxn modelId="{8E251D50-460D-4815-B693-4A374A50B923}" srcId="{718EDA3E-41BB-4423-B6C3-C6E537FBD836}" destId="{76BDCE82-69AD-4C80-9785-C235BA5FCC22}" srcOrd="2" destOrd="0" parTransId="{E6E39877-AFF6-49DE-9088-78B386F389D4}" sibTransId="{3E218536-809C-43D1-9C24-0B94909F74EA}"/>
    <dgm:cxn modelId="{2719F2CC-1C4D-4B8F-95B1-4E45F8D2D2CC}" type="presOf" srcId="{25CD2A21-4BF2-478D-985D-EB0C6D073A62}" destId="{217246DD-E732-4270-A57D-A080FA06DB80}" srcOrd="0" destOrd="0" presId="urn:microsoft.com/office/officeart/2005/8/layout/process1"/>
    <dgm:cxn modelId="{385C518A-0908-4DD3-BFB7-FE0D3BA512C4}" srcId="{718EDA3E-41BB-4423-B6C3-C6E537FBD836}" destId="{E610A077-2477-4EB7-AC2B-0050C3F7757B}" srcOrd="1" destOrd="0" parTransId="{C96C6CF3-B672-446C-A99B-5CDFED48F080}" sibTransId="{FDC504A0-0493-4F72-B526-2C6285C59F71}"/>
    <dgm:cxn modelId="{8A73AD45-8425-401E-A592-24E1EF1915D1}" type="presOf" srcId="{3E740EA3-70F7-4287-8B4F-E7217388B523}" destId="{1B365F42-07A7-4715-9030-9CE34ADBF8B6}" srcOrd="0" destOrd="0" presId="urn:microsoft.com/office/officeart/2005/8/layout/process1"/>
    <dgm:cxn modelId="{F6853F2A-753B-40D4-977E-046F2E861169}" type="presOf" srcId="{718EDA3E-41BB-4423-B6C3-C6E537FBD836}" destId="{663D5D83-F8E8-41D4-944B-B357F97C4AAF}" srcOrd="0" destOrd="0" presId="urn:microsoft.com/office/officeart/2005/8/layout/process1"/>
    <dgm:cxn modelId="{69099D75-E828-40C4-BF22-CB474E3166E5}" type="presOf" srcId="{6FF0C2E1-9969-4787-809A-63146E55A57E}" destId="{70D301BA-E7F7-47C0-953C-495CEE0F58F1}" srcOrd="0" destOrd="0" presId="urn:microsoft.com/office/officeart/2005/8/layout/process1"/>
    <dgm:cxn modelId="{7DE7D007-76EA-4C00-9EBA-A55ED943C6E0}" type="presOf" srcId="{3E218536-809C-43D1-9C24-0B94909F74EA}" destId="{A7DC5C94-0352-4103-9737-314476987374}" srcOrd="0" destOrd="0" presId="urn:microsoft.com/office/officeart/2005/8/layout/process1"/>
    <dgm:cxn modelId="{7A8E2279-5FBE-4E6B-8B18-5F2DA872B9B3}" type="presOf" srcId="{FDC504A0-0493-4F72-B526-2C6285C59F71}" destId="{D3C52891-65AF-450B-BD6E-DE59A91DD1C4}" srcOrd="1" destOrd="0" presId="urn:microsoft.com/office/officeart/2005/8/layout/process1"/>
    <dgm:cxn modelId="{254AC1FB-F214-4FF2-94FA-1FBB5EFA6ECB}" type="presOf" srcId="{76BDCE82-69AD-4C80-9785-C235BA5FCC22}" destId="{B416345B-48E4-4684-B362-8314A4FADFD0}" srcOrd="0" destOrd="0" presId="urn:microsoft.com/office/officeart/2005/8/layout/process1"/>
    <dgm:cxn modelId="{21FFED0F-03B1-4148-9483-BF72C43C61DC}" type="presOf" srcId="{E610A077-2477-4EB7-AC2B-0050C3F7757B}" destId="{28A0B5E3-96B7-4E99-A43F-FBD98201F500}" srcOrd="0" destOrd="0" presId="urn:microsoft.com/office/officeart/2005/8/layout/process1"/>
    <dgm:cxn modelId="{48E4B6EF-5F47-4704-88FB-A0362C277E3C}" type="presOf" srcId="{3E218536-809C-43D1-9C24-0B94909F74EA}" destId="{3E8EA7B4-3C4C-43BB-A44D-3A648C389446}" srcOrd="1" destOrd="0" presId="urn:microsoft.com/office/officeart/2005/8/layout/process1"/>
    <dgm:cxn modelId="{A4EBF14D-7406-4E1F-A633-EEB685C6D540}" type="presOf" srcId="{1B0BDA62-B788-46C7-BEC5-30E4DC980C0D}" destId="{B5BE7414-A1AB-48C3-A8D1-9A5CA85F6634}" srcOrd="0" destOrd="0" presId="urn:microsoft.com/office/officeart/2005/8/layout/process1"/>
    <dgm:cxn modelId="{D894B042-15DB-48C7-B06C-599D06C99569}" srcId="{718EDA3E-41BB-4423-B6C3-C6E537FBD836}" destId="{3E740EA3-70F7-4287-8B4F-E7217388B523}" srcOrd="3" destOrd="0" parTransId="{1577959F-DF17-4C1D-AF6A-58E1ACE4A57A}" sibTransId="{47D5C3FB-4812-4F84-AC5C-31563D1B29AA}"/>
    <dgm:cxn modelId="{3588EBDC-5702-4628-BEAC-D4019C33739E}" srcId="{718EDA3E-41BB-4423-B6C3-C6E537FBD836}" destId="{1B0BDA62-B788-46C7-BEC5-30E4DC980C0D}" srcOrd="5" destOrd="0" parTransId="{17CD132F-99C6-43FA-90C6-1944C12E6BFA}" sibTransId="{58E4A368-6531-4481-934F-4CADCC139C4C}"/>
    <dgm:cxn modelId="{7CFA270A-7306-4C91-821E-0E32D83A76E5}" type="presParOf" srcId="{663D5D83-F8E8-41D4-944B-B357F97C4AAF}" destId="{07A02FDF-7CC9-4A0B-9AC2-750786D59290}" srcOrd="0" destOrd="0" presId="urn:microsoft.com/office/officeart/2005/8/layout/process1"/>
    <dgm:cxn modelId="{F8F1FD1F-C307-48F9-BA80-0C1C31A7DA98}" type="presParOf" srcId="{663D5D83-F8E8-41D4-944B-B357F97C4AAF}" destId="{70D301BA-E7F7-47C0-953C-495CEE0F58F1}" srcOrd="1" destOrd="0" presId="urn:microsoft.com/office/officeart/2005/8/layout/process1"/>
    <dgm:cxn modelId="{53CEB27F-3CB0-42FA-B0BB-1F3CDE26BC46}" type="presParOf" srcId="{70D301BA-E7F7-47C0-953C-495CEE0F58F1}" destId="{F167BB3E-10AF-43D3-B89E-7AFD5F884AF2}" srcOrd="0" destOrd="0" presId="urn:microsoft.com/office/officeart/2005/8/layout/process1"/>
    <dgm:cxn modelId="{AC52E231-323D-43D3-9394-EF24503DF61A}" type="presParOf" srcId="{663D5D83-F8E8-41D4-944B-B357F97C4AAF}" destId="{28A0B5E3-96B7-4E99-A43F-FBD98201F500}" srcOrd="2" destOrd="0" presId="urn:microsoft.com/office/officeart/2005/8/layout/process1"/>
    <dgm:cxn modelId="{FC11A5F9-B556-4018-BA8D-AA048C698D65}" type="presParOf" srcId="{663D5D83-F8E8-41D4-944B-B357F97C4AAF}" destId="{E4DA763B-67C4-41E9-8020-A01C465CFEE3}" srcOrd="3" destOrd="0" presId="urn:microsoft.com/office/officeart/2005/8/layout/process1"/>
    <dgm:cxn modelId="{705E71FF-F64E-4638-82D7-5B48D4EB00CE}" type="presParOf" srcId="{E4DA763B-67C4-41E9-8020-A01C465CFEE3}" destId="{D3C52891-65AF-450B-BD6E-DE59A91DD1C4}" srcOrd="0" destOrd="0" presId="urn:microsoft.com/office/officeart/2005/8/layout/process1"/>
    <dgm:cxn modelId="{FA220646-8362-4E11-8D84-CD7B0F7FF7EF}" type="presParOf" srcId="{663D5D83-F8E8-41D4-944B-B357F97C4AAF}" destId="{B416345B-48E4-4684-B362-8314A4FADFD0}" srcOrd="4" destOrd="0" presId="urn:microsoft.com/office/officeart/2005/8/layout/process1"/>
    <dgm:cxn modelId="{2C7ADBBD-4973-47E2-9CEB-9EA431362FE8}" type="presParOf" srcId="{663D5D83-F8E8-41D4-944B-B357F97C4AAF}" destId="{A7DC5C94-0352-4103-9737-314476987374}" srcOrd="5" destOrd="0" presId="urn:microsoft.com/office/officeart/2005/8/layout/process1"/>
    <dgm:cxn modelId="{396985C6-F8DA-48DE-9655-0F6F919EFA81}" type="presParOf" srcId="{A7DC5C94-0352-4103-9737-314476987374}" destId="{3E8EA7B4-3C4C-43BB-A44D-3A648C389446}" srcOrd="0" destOrd="0" presId="urn:microsoft.com/office/officeart/2005/8/layout/process1"/>
    <dgm:cxn modelId="{A11E04A5-6CA2-4EEC-9AAD-BD1D1C91C5C9}" type="presParOf" srcId="{663D5D83-F8E8-41D4-944B-B357F97C4AAF}" destId="{1B365F42-07A7-4715-9030-9CE34ADBF8B6}" srcOrd="6" destOrd="0" presId="urn:microsoft.com/office/officeart/2005/8/layout/process1"/>
    <dgm:cxn modelId="{BD8DAE94-DE35-47E4-B8FA-A7F7DD5341A1}" type="presParOf" srcId="{663D5D83-F8E8-41D4-944B-B357F97C4AAF}" destId="{D85DF451-4CDA-4F49-A975-DED6FAAC0F93}" srcOrd="7" destOrd="0" presId="urn:microsoft.com/office/officeart/2005/8/layout/process1"/>
    <dgm:cxn modelId="{7AB98A05-016C-4A18-8AFD-812A0E6155B6}" type="presParOf" srcId="{D85DF451-4CDA-4F49-A975-DED6FAAC0F93}" destId="{71FF8DE1-2A60-40FE-BF4F-18FB79E856AD}" srcOrd="0" destOrd="0" presId="urn:microsoft.com/office/officeart/2005/8/layout/process1"/>
    <dgm:cxn modelId="{3AF78596-E63C-444F-999E-71D03785C80B}" type="presParOf" srcId="{663D5D83-F8E8-41D4-944B-B357F97C4AAF}" destId="{217246DD-E732-4270-A57D-A080FA06DB80}" srcOrd="8" destOrd="0" presId="urn:microsoft.com/office/officeart/2005/8/layout/process1"/>
    <dgm:cxn modelId="{93F963F6-FB04-4904-9A58-AF90C7129F4E}" type="presParOf" srcId="{663D5D83-F8E8-41D4-944B-B357F97C4AAF}" destId="{0F058666-EBBE-489E-96D8-EF52295E72BE}" srcOrd="9" destOrd="0" presId="urn:microsoft.com/office/officeart/2005/8/layout/process1"/>
    <dgm:cxn modelId="{CDF14BC8-BCE7-4AC1-BDE6-5F3A4357DD87}" type="presParOf" srcId="{0F058666-EBBE-489E-96D8-EF52295E72BE}" destId="{3F28F30E-E1CE-4D3B-B463-E2A1EEDA3036}" srcOrd="0" destOrd="0" presId="urn:microsoft.com/office/officeart/2005/8/layout/process1"/>
    <dgm:cxn modelId="{24D71AF7-A1EB-4E24-B1DE-C09661D4283C}" type="presParOf" srcId="{663D5D83-F8E8-41D4-944B-B357F97C4AAF}" destId="{B5BE7414-A1AB-48C3-A8D1-9A5CA85F6634}" srcOrd="1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1567F-1271-46E4-A1BF-D5871FCEEE2C}">
      <dsp:nvSpPr>
        <dsp:cNvPr id="0" name=""/>
        <dsp:cNvSpPr/>
      </dsp:nvSpPr>
      <dsp:spPr>
        <a:xfrm>
          <a:off x="4339" y="164642"/>
          <a:ext cx="1540381" cy="1540381"/>
        </a:xfrm>
        <a:prstGeom prst="ellips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smtClean="0"/>
            <a:t>Z</a:t>
          </a:r>
          <a:r>
            <a:rPr lang="en-US" altLang="zh-CN" sz="3600" kern="1200" baseline="-25000" dirty="0" smtClean="0"/>
            <a:t>O</a:t>
          </a:r>
          <a:r>
            <a:rPr lang="en-US" altLang="zh-CN" sz="2000" kern="1200" baseline="0" dirty="0" smtClean="0"/>
            <a:t>+</a:t>
          </a:r>
          <a:endParaRPr lang="zh-CN" altLang="en-US" sz="3600" kern="1200" baseline="0" dirty="0"/>
        </a:p>
      </dsp:txBody>
      <dsp:txXfrm>
        <a:off x="229923" y="390226"/>
        <a:ext cx="1089213" cy="1089213"/>
      </dsp:txXfrm>
    </dsp:sp>
    <dsp:sp modelId="{2D267584-237E-4C71-AED4-70389A14898A}">
      <dsp:nvSpPr>
        <dsp:cNvPr id="0" name=""/>
        <dsp:cNvSpPr/>
      </dsp:nvSpPr>
      <dsp:spPr>
        <a:xfrm>
          <a:off x="327819" y="1830102"/>
          <a:ext cx="893421" cy="893421"/>
        </a:xfrm>
        <a:prstGeom prst="mathPlus">
          <a:avLst/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500" kern="1200"/>
        </a:p>
      </dsp:txBody>
      <dsp:txXfrm>
        <a:off x="446242" y="2171746"/>
        <a:ext cx="656575" cy="210133"/>
      </dsp:txXfrm>
    </dsp:sp>
    <dsp:sp modelId="{1C293542-6EC8-48EE-870C-1B77102E3C28}">
      <dsp:nvSpPr>
        <dsp:cNvPr id="0" name=""/>
        <dsp:cNvSpPr/>
      </dsp:nvSpPr>
      <dsp:spPr>
        <a:xfrm>
          <a:off x="4339" y="2848602"/>
          <a:ext cx="1540381" cy="1540381"/>
        </a:xfrm>
        <a:prstGeom prst="ellips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600" kern="1200" dirty="0" smtClean="0"/>
            <a:t>Z</a:t>
          </a:r>
          <a:r>
            <a:rPr lang="en-US" altLang="zh-CN" sz="3600" kern="1200" baseline="-25000" dirty="0" smtClean="0"/>
            <a:t>O</a:t>
          </a:r>
          <a:r>
            <a:rPr lang="en-US" altLang="zh-CN" sz="2000" kern="1200" baseline="0" dirty="0" smtClean="0"/>
            <a:t>2+</a:t>
          </a:r>
          <a:endParaRPr lang="zh-CN" altLang="en-US" sz="2500" kern="1200" baseline="0" dirty="0"/>
        </a:p>
      </dsp:txBody>
      <dsp:txXfrm>
        <a:off x="229923" y="3074186"/>
        <a:ext cx="1089213" cy="1089213"/>
      </dsp:txXfrm>
    </dsp:sp>
    <dsp:sp modelId="{5CF45071-1C31-49C5-8876-F2904BCBE711}">
      <dsp:nvSpPr>
        <dsp:cNvPr id="0" name=""/>
        <dsp:cNvSpPr/>
      </dsp:nvSpPr>
      <dsp:spPr>
        <a:xfrm>
          <a:off x="1775777" y="1990302"/>
          <a:ext cx="489841" cy="573021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2400" kern="1200"/>
        </a:p>
      </dsp:txBody>
      <dsp:txXfrm>
        <a:off x="1775777" y="2104906"/>
        <a:ext cx="342889" cy="343813"/>
      </dsp:txXfrm>
    </dsp:sp>
    <dsp:sp modelId="{780F89DA-6B87-40D9-BD97-421F1DF53E74}">
      <dsp:nvSpPr>
        <dsp:cNvPr id="0" name=""/>
        <dsp:cNvSpPr/>
      </dsp:nvSpPr>
      <dsp:spPr>
        <a:xfrm>
          <a:off x="2468948" y="736431"/>
          <a:ext cx="3080762" cy="3080762"/>
        </a:xfrm>
        <a:prstGeom prst="ellipse">
          <a:avLst/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41910" tIns="41910" rIns="41910" bIns="41910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CN" sz="3300" kern="1200" dirty="0" smtClean="0"/>
            <a:t>12+log(O/H)</a:t>
          </a:r>
          <a:endParaRPr lang="zh-CN" altLang="en-US" sz="3300" kern="1200" dirty="0"/>
        </a:p>
      </dsp:txBody>
      <dsp:txXfrm>
        <a:off x="2920115" y="1187598"/>
        <a:ext cx="2178428" cy="2178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789C73-CA29-4F94-BC45-1453457ECB73}">
      <dsp:nvSpPr>
        <dsp:cNvPr id="0" name=""/>
        <dsp:cNvSpPr/>
      </dsp:nvSpPr>
      <dsp:spPr>
        <a:xfrm>
          <a:off x="2473" y="129519"/>
          <a:ext cx="2123729" cy="12229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计算</a:t>
          </a:r>
          <a:r>
            <a:rPr lang="en-US" altLang="zh-CN" sz="2000" kern="1200" dirty="0" smtClean="0"/>
            <a:t>[O III]</a:t>
          </a:r>
          <a:r>
            <a:rPr lang="zh-CN" altLang="en-US" sz="2000" kern="1200" dirty="0" smtClean="0"/>
            <a:t>电子温度</a:t>
          </a:r>
          <a:r>
            <a:rPr lang="en-US" altLang="zh-CN" sz="2000" kern="1200" dirty="0" smtClean="0"/>
            <a:t>t</a:t>
          </a:r>
          <a:r>
            <a:rPr lang="en-US" altLang="zh-CN" sz="2000" kern="1200" baseline="-25000" dirty="0" smtClean="0"/>
            <a:t>3</a:t>
          </a:r>
          <a:endParaRPr lang="zh-CN" altLang="en-US" sz="2000" kern="1200" baseline="-25000" dirty="0"/>
        </a:p>
      </dsp:txBody>
      <dsp:txXfrm>
        <a:off x="2473" y="129519"/>
        <a:ext cx="2123729" cy="815305"/>
      </dsp:txXfrm>
    </dsp:sp>
    <dsp:sp modelId="{1B1293F6-2829-41CA-A7D4-D6B1AF174D11}">
      <dsp:nvSpPr>
        <dsp:cNvPr id="0" name=""/>
        <dsp:cNvSpPr/>
      </dsp:nvSpPr>
      <dsp:spPr>
        <a:xfrm>
          <a:off x="437454" y="944825"/>
          <a:ext cx="2123729" cy="129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000" kern="1200" dirty="0" smtClean="0"/>
            <a:t>[O III]</a:t>
          </a:r>
          <a:r>
            <a:rPr lang="el-GR" altLang="zh-CN" sz="2000" kern="1200" dirty="0" smtClean="0"/>
            <a:t>λ4363</a:t>
          </a:r>
          <a:endParaRPr lang="zh-CN" altLang="en-US" sz="2000" kern="1200" baseline="-250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000" kern="1200" dirty="0" smtClean="0"/>
            <a:t>[O III]</a:t>
          </a:r>
          <a:r>
            <a:rPr lang="el-GR" altLang="zh-CN" sz="2000" kern="1200" dirty="0" smtClean="0"/>
            <a:t>λ</a:t>
          </a:r>
          <a:r>
            <a:rPr lang="en-US" altLang="zh-CN" sz="2000" kern="1200" dirty="0" smtClean="0"/>
            <a:t>5007</a:t>
          </a:r>
          <a:endParaRPr lang="zh-CN" altLang="en-US" sz="2000" kern="1200" baseline="-250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000" kern="1200" dirty="0" smtClean="0"/>
            <a:t>[O III]</a:t>
          </a:r>
          <a:r>
            <a:rPr lang="el-GR" altLang="zh-CN" sz="2000" kern="1200" dirty="0" smtClean="0"/>
            <a:t>λ</a:t>
          </a:r>
          <a:r>
            <a:rPr lang="en-US" altLang="zh-CN" sz="2000" kern="1200" dirty="0" smtClean="0"/>
            <a:t>4959</a:t>
          </a:r>
          <a:endParaRPr lang="zh-CN" altLang="en-US" sz="2000" kern="1200" baseline="-25000" dirty="0"/>
        </a:p>
      </dsp:txBody>
      <dsp:txXfrm>
        <a:off x="475413" y="982784"/>
        <a:ext cx="2047811" cy="1220082"/>
      </dsp:txXfrm>
    </dsp:sp>
    <dsp:sp modelId="{26522F99-34D0-4051-BEE7-311203A31191}">
      <dsp:nvSpPr>
        <dsp:cNvPr id="0" name=""/>
        <dsp:cNvSpPr/>
      </dsp:nvSpPr>
      <dsp:spPr>
        <a:xfrm>
          <a:off x="2448153" y="272798"/>
          <a:ext cx="682533" cy="5287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>
        <a:off x="2448153" y="378547"/>
        <a:ext cx="523909" cy="317249"/>
      </dsp:txXfrm>
    </dsp:sp>
    <dsp:sp modelId="{5CFFA22C-70E2-46F6-880B-1B42B87AEB03}">
      <dsp:nvSpPr>
        <dsp:cNvPr id="0" name=""/>
        <dsp:cNvSpPr/>
      </dsp:nvSpPr>
      <dsp:spPr>
        <a:xfrm>
          <a:off x="3414002" y="129519"/>
          <a:ext cx="2123729" cy="12229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计算</a:t>
          </a:r>
          <a:r>
            <a:rPr lang="en-US" altLang="zh-CN" sz="2400" kern="1200" dirty="0" smtClean="0"/>
            <a:t>O</a:t>
          </a:r>
          <a:r>
            <a:rPr lang="en-US" altLang="zh-CN" sz="2400" kern="1200" baseline="30000" dirty="0" smtClean="0"/>
            <a:t>2+</a:t>
          </a:r>
          <a:r>
            <a:rPr lang="zh-CN" altLang="en-US" sz="2400" kern="1200" dirty="0" smtClean="0"/>
            <a:t>丰度</a:t>
          </a:r>
          <a:endParaRPr lang="zh-CN" altLang="en-US" sz="2400" kern="1200" dirty="0"/>
        </a:p>
      </dsp:txBody>
      <dsp:txXfrm>
        <a:off x="3414002" y="129519"/>
        <a:ext cx="2123729" cy="815305"/>
      </dsp:txXfrm>
    </dsp:sp>
    <dsp:sp modelId="{C7D34D4F-82E0-4766-A762-56E1BDF4AAC2}">
      <dsp:nvSpPr>
        <dsp:cNvPr id="0" name=""/>
        <dsp:cNvSpPr/>
      </dsp:nvSpPr>
      <dsp:spPr>
        <a:xfrm>
          <a:off x="3848983" y="944825"/>
          <a:ext cx="2123729" cy="129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000" kern="1200" dirty="0" smtClean="0"/>
            <a:t>[O III]</a:t>
          </a:r>
          <a:r>
            <a:rPr lang="el-GR" altLang="zh-CN" sz="2000" kern="1200" dirty="0" smtClean="0"/>
            <a:t>λ</a:t>
          </a:r>
          <a:r>
            <a:rPr lang="en-US" altLang="zh-CN" sz="2000" kern="1200" dirty="0" smtClean="0"/>
            <a:t>5007</a:t>
          </a:r>
          <a:endParaRPr lang="zh-CN" altLang="en-US" sz="2000" kern="1200" baseline="-250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000" kern="1200" dirty="0" smtClean="0"/>
            <a:t>[O III]</a:t>
          </a:r>
          <a:r>
            <a:rPr lang="el-GR" altLang="zh-CN" sz="2000" kern="1200" dirty="0" smtClean="0"/>
            <a:t>λ</a:t>
          </a:r>
          <a:r>
            <a:rPr lang="en-US" altLang="zh-CN" sz="2000" kern="1200" dirty="0" smtClean="0"/>
            <a:t>4959</a:t>
          </a:r>
          <a:endParaRPr lang="zh-CN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000" kern="1200" dirty="0" smtClean="0"/>
            <a:t>Hβ</a:t>
          </a:r>
          <a:endParaRPr lang="zh-CN" altLang="en-US" sz="2000" kern="1200" dirty="0"/>
        </a:p>
      </dsp:txBody>
      <dsp:txXfrm>
        <a:off x="3886942" y="982784"/>
        <a:ext cx="2047811" cy="122008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8828701-E14E-4988-A961-FDED2D735C91}">
      <dsp:nvSpPr>
        <dsp:cNvPr id="0" name=""/>
        <dsp:cNvSpPr/>
      </dsp:nvSpPr>
      <dsp:spPr>
        <a:xfrm>
          <a:off x="2473" y="128747"/>
          <a:ext cx="2123729" cy="12229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lvl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000" kern="1200" dirty="0" smtClean="0"/>
            <a:t>估算</a:t>
          </a:r>
          <a:r>
            <a:rPr lang="en-US" altLang="zh-CN" sz="2000" kern="1200" dirty="0" smtClean="0"/>
            <a:t>[O II]</a:t>
          </a:r>
          <a:r>
            <a:rPr lang="zh-CN" altLang="en-US" sz="2000" kern="1200" dirty="0" smtClean="0"/>
            <a:t>电子温度</a:t>
          </a:r>
          <a:r>
            <a:rPr lang="en-US" altLang="zh-CN" sz="2000" kern="1200" dirty="0" smtClean="0"/>
            <a:t>t</a:t>
          </a:r>
          <a:r>
            <a:rPr lang="en-US" altLang="zh-CN" sz="2000" kern="1200" baseline="-25000" dirty="0" smtClean="0"/>
            <a:t>2</a:t>
          </a:r>
          <a:endParaRPr lang="zh-CN" altLang="en-US" sz="2000" kern="1200" baseline="-25000" dirty="0"/>
        </a:p>
      </dsp:txBody>
      <dsp:txXfrm>
        <a:off x="2473" y="128747"/>
        <a:ext cx="2123729" cy="815305"/>
      </dsp:txXfrm>
    </dsp:sp>
    <dsp:sp modelId="{10CC9921-01EE-4B5B-BC2C-B325CB87DA1E}">
      <dsp:nvSpPr>
        <dsp:cNvPr id="0" name=""/>
        <dsp:cNvSpPr/>
      </dsp:nvSpPr>
      <dsp:spPr>
        <a:xfrm>
          <a:off x="437454" y="944052"/>
          <a:ext cx="2123729" cy="129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000" kern="1200" baseline="0" dirty="0" smtClean="0"/>
            <a:t>t</a:t>
          </a:r>
          <a:r>
            <a:rPr lang="en-US" altLang="zh-CN" sz="2000" kern="1200" baseline="-25000" dirty="0" smtClean="0"/>
            <a:t>3</a:t>
          </a:r>
          <a:endParaRPr lang="zh-CN" altLang="en-US" sz="2000" kern="1200" baseline="-250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000" kern="1200" baseline="0" dirty="0" smtClean="0"/>
            <a:t>Z</a:t>
          </a:r>
          <a:r>
            <a:rPr lang="en-US" altLang="zh-CN" sz="2000" kern="1200" baseline="-25000" dirty="0" smtClean="0"/>
            <a:t>3</a:t>
          </a:r>
          <a:endParaRPr lang="zh-CN" altLang="en-US" sz="2000" kern="1200" baseline="-25000" dirty="0"/>
        </a:p>
      </dsp:txBody>
      <dsp:txXfrm>
        <a:off x="475413" y="982011"/>
        <a:ext cx="2047811" cy="1220082"/>
      </dsp:txXfrm>
    </dsp:sp>
    <dsp:sp modelId="{1D72E916-5A2B-4EDA-921D-6EE767393658}">
      <dsp:nvSpPr>
        <dsp:cNvPr id="0" name=""/>
        <dsp:cNvSpPr/>
      </dsp:nvSpPr>
      <dsp:spPr>
        <a:xfrm>
          <a:off x="2448153" y="272026"/>
          <a:ext cx="682533" cy="52874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1">
                <a:tint val="60000"/>
                <a:hueOff val="0"/>
                <a:satOff val="0"/>
                <a:lumOff val="0"/>
                <a:alphaOff val="0"/>
                <a:lumMod val="110000"/>
                <a:satMod val="105000"/>
                <a:tint val="67000"/>
              </a:schemeClr>
            </a:gs>
            <a:gs pos="5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3000"/>
                <a:tint val="73000"/>
              </a:schemeClr>
            </a:gs>
            <a:gs pos="100000">
              <a:schemeClr val="accent1">
                <a:tint val="60000"/>
                <a:hueOff val="0"/>
                <a:satOff val="0"/>
                <a:lumOff val="0"/>
                <a:alphaOff val="0"/>
                <a:lumMod val="105000"/>
                <a:satMod val="109000"/>
                <a:tint val="81000"/>
              </a:schemeClr>
            </a:gs>
          </a:gsLst>
          <a:lin ang="5400000" scaled="0"/>
        </a:gradFill>
        <a:ln>
          <a:noFill/>
        </a:ln>
        <a:effectLst/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600" kern="1200"/>
        </a:p>
      </dsp:txBody>
      <dsp:txXfrm>
        <a:off x="2448153" y="377775"/>
        <a:ext cx="523909" cy="317249"/>
      </dsp:txXfrm>
    </dsp:sp>
    <dsp:sp modelId="{C558A202-105D-4C2C-9747-A9D53E005CA9}">
      <dsp:nvSpPr>
        <dsp:cNvPr id="0" name=""/>
        <dsp:cNvSpPr/>
      </dsp:nvSpPr>
      <dsp:spPr>
        <a:xfrm>
          <a:off x="3414002" y="128747"/>
          <a:ext cx="2123729" cy="12229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3">
                <a:lumMod val="110000"/>
                <a:satMod val="105000"/>
                <a:tint val="67000"/>
              </a:schemeClr>
            </a:gs>
            <a:gs pos="50000">
              <a:schemeClr val="accent3">
                <a:lumMod val="105000"/>
                <a:satMod val="103000"/>
                <a:tint val="73000"/>
              </a:schemeClr>
            </a:gs>
            <a:gs pos="100000">
              <a:schemeClr val="accent3">
                <a:lumMod val="105000"/>
                <a:satMod val="109000"/>
                <a:tint val="81000"/>
              </a:schemeClr>
            </a:gs>
          </a:gsLst>
          <a:lin ang="5400000" scaled="0"/>
        </a:gradFill>
        <a:ln w="6350" cap="flat" cmpd="sng" algn="ctr">
          <a:solidFill>
            <a:schemeClr val="accent3"/>
          </a:solidFill>
          <a:prstDash val="solid"/>
          <a:miter lim="800000"/>
        </a:ln>
        <a:effectLst/>
        <a:scene3d>
          <a:camera prst="orthographicFront"/>
          <a:lightRig rig="flat" dir="t"/>
        </a:scene3d>
        <a:sp3d/>
      </dsp:spPr>
      <dsp:style>
        <a:lnRef idx="1">
          <a:schemeClr val="accent3"/>
        </a:lnRef>
        <a:fillRef idx="2">
          <a:schemeClr val="accent3"/>
        </a:fillRef>
        <a:effectRef idx="1">
          <a:schemeClr val="accent3"/>
        </a:effectRef>
        <a:fontRef idx="minor">
          <a:schemeClr val="dk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2400" kern="1200" dirty="0" smtClean="0"/>
            <a:t>计算</a:t>
          </a:r>
          <a:r>
            <a:rPr lang="en-US" altLang="zh-CN" sz="2400" kern="1200" dirty="0" smtClean="0"/>
            <a:t>O</a:t>
          </a:r>
          <a:r>
            <a:rPr lang="en-US" altLang="zh-CN" sz="2400" kern="1200" baseline="30000" dirty="0" smtClean="0"/>
            <a:t>+</a:t>
          </a:r>
          <a:r>
            <a:rPr lang="zh-CN" altLang="en-US" sz="2400" kern="1200" dirty="0" smtClean="0"/>
            <a:t>丰度</a:t>
          </a:r>
          <a:endParaRPr lang="zh-CN" altLang="en-US" sz="2400" kern="1200" dirty="0"/>
        </a:p>
      </dsp:txBody>
      <dsp:txXfrm>
        <a:off x="3414002" y="128747"/>
        <a:ext cx="2123729" cy="815305"/>
      </dsp:txXfrm>
    </dsp:sp>
    <dsp:sp modelId="{3BC4BA02-2496-4AB4-A361-6DFD8D4E2360}">
      <dsp:nvSpPr>
        <dsp:cNvPr id="0" name=""/>
        <dsp:cNvSpPr/>
      </dsp:nvSpPr>
      <dsp:spPr>
        <a:xfrm>
          <a:off x="3848983" y="944052"/>
          <a:ext cx="2123729" cy="129600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2240" tIns="142240" rIns="142240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000" kern="1200" dirty="0" smtClean="0"/>
            <a:t>[O II]</a:t>
          </a:r>
          <a:r>
            <a:rPr lang="el-GR" altLang="zh-CN" sz="2000" kern="1200" dirty="0" smtClean="0"/>
            <a:t>λ</a:t>
          </a:r>
          <a:r>
            <a:rPr lang="en-US" altLang="zh-CN" sz="2000" kern="1200" dirty="0" smtClean="0"/>
            <a:t>3727</a:t>
          </a:r>
          <a:r>
            <a:rPr lang="zh-CN" altLang="en-US" sz="2000" kern="1200" dirty="0" smtClean="0"/>
            <a:t>或</a:t>
          </a:r>
          <a:r>
            <a:rPr lang="en-US" altLang="zh-CN" sz="2000" kern="1200" dirty="0" smtClean="0"/>
            <a:t>[O II]</a:t>
          </a:r>
          <a:r>
            <a:rPr lang="el-GR" altLang="zh-CN" sz="2000" kern="1200" dirty="0" smtClean="0"/>
            <a:t>λ</a:t>
          </a:r>
          <a:r>
            <a:rPr lang="en-US" altLang="zh-CN" sz="2000" kern="1200" dirty="0" smtClean="0"/>
            <a:t>7325</a:t>
          </a:r>
          <a:endParaRPr lang="zh-CN" altLang="en-US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altLang="zh-CN" sz="2000" kern="1200" dirty="0" smtClean="0"/>
            <a:t>Hβ</a:t>
          </a:r>
          <a:endParaRPr lang="zh-CN" altLang="en-US" sz="2000" kern="1200" dirty="0"/>
        </a:p>
      </dsp:txBody>
      <dsp:txXfrm>
        <a:off x="3886942" y="982011"/>
        <a:ext cx="2047811" cy="1220082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7A02FDF-7CC9-4A0B-9AC2-750786D59290}">
      <dsp:nvSpPr>
        <dsp:cNvPr id="0" name=""/>
        <dsp:cNvSpPr/>
      </dsp:nvSpPr>
      <dsp:spPr>
        <a:xfrm>
          <a:off x="0" y="226597"/>
          <a:ext cx="1409174" cy="1004458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全部</a:t>
          </a:r>
          <a:r>
            <a:rPr lang="en-US" altLang="zh-CN" sz="1800" kern="1200" dirty="0" err="1" smtClean="0"/>
            <a:t>MaNGA</a:t>
          </a:r>
          <a:r>
            <a:rPr lang="zh-CN" altLang="en-US" sz="1800" kern="1200" dirty="0" smtClean="0"/>
            <a:t>星系</a:t>
          </a:r>
          <a:endParaRPr lang="zh-CN" altLang="en-US" sz="1800" kern="1200" dirty="0"/>
        </a:p>
      </dsp:txBody>
      <dsp:txXfrm>
        <a:off x="29420" y="256017"/>
        <a:ext cx="1350334" cy="945618"/>
      </dsp:txXfrm>
    </dsp:sp>
    <dsp:sp modelId="{70D301BA-E7F7-47C0-953C-495CEE0F58F1}">
      <dsp:nvSpPr>
        <dsp:cNvPr id="0" name=""/>
        <dsp:cNvSpPr/>
      </dsp:nvSpPr>
      <dsp:spPr>
        <a:xfrm>
          <a:off x="1550091" y="554088"/>
          <a:ext cx="298744" cy="3494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1550091" y="623983"/>
        <a:ext cx="209121" cy="209685"/>
      </dsp:txXfrm>
    </dsp:sp>
    <dsp:sp modelId="{28A0B5E3-96B7-4E99-A43F-FBD98201F500}">
      <dsp:nvSpPr>
        <dsp:cNvPr id="0" name=""/>
        <dsp:cNvSpPr/>
      </dsp:nvSpPr>
      <dsp:spPr>
        <a:xfrm>
          <a:off x="1972843" y="226808"/>
          <a:ext cx="1409174" cy="10040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直接按不去除</a:t>
          </a:r>
          <a:r>
            <a:rPr lang="en-US" altLang="zh-CN" sz="1800" kern="1200" dirty="0" smtClean="0"/>
            <a:t>AGN</a:t>
          </a:r>
          <a:r>
            <a:rPr lang="zh-CN" altLang="en-US" sz="1800" kern="1200" dirty="0" smtClean="0"/>
            <a:t>的比例筛选</a:t>
          </a:r>
          <a:endParaRPr lang="zh-CN" altLang="en-US" sz="1800" kern="1200" dirty="0"/>
        </a:p>
      </dsp:txBody>
      <dsp:txXfrm>
        <a:off x="2002250" y="256215"/>
        <a:ext cx="1350360" cy="945222"/>
      </dsp:txXfrm>
    </dsp:sp>
    <dsp:sp modelId="{E4DA763B-67C4-41E9-8020-A01C465CFEE3}">
      <dsp:nvSpPr>
        <dsp:cNvPr id="0" name=""/>
        <dsp:cNvSpPr/>
      </dsp:nvSpPr>
      <dsp:spPr>
        <a:xfrm>
          <a:off x="3522935" y="554088"/>
          <a:ext cx="298744" cy="3494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3522935" y="623983"/>
        <a:ext cx="209121" cy="209685"/>
      </dsp:txXfrm>
    </dsp:sp>
    <dsp:sp modelId="{B416345B-48E4-4684-B362-8314A4FADFD0}">
      <dsp:nvSpPr>
        <dsp:cNvPr id="0" name=""/>
        <dsp:cNvSpPr/>
      </dsp:nvSpPr>
      <dsp:spPr>
        <a:xfrm>
          <a:off x="3945687" y="226808"/>
          <a:ext cx="1409174" cy="10040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少量星系</a:t>
          </a:r>
          <a:endParaRPr lang="zh-CN" altLang="en-US" sz="1800" kern="1200" dirty="0"/>
        </a:p>
      </dsp:txBody>
      <dsp:txXfrm>
        <a:off x="3975094" y="256215"/>
        <a:ext cx="1350360" cy="945222"/>
      </dsp:txXfrm>
    </dsp:sp>
    <dsp:sp modelId="{A7DC5C94-0352-4103-9737-314476987374}">
      <dsp:nvSpPr>
        <dsp:cNvPr id="0" name=""/>
        <dsp:cNvSpPr/>
      </dsp:nvSpPr>
      <dsp:spPr>
        <a:xfrm>
          <a:off x="5495779" y="554088"/>
          <a:ext cx="298744" cy="3494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5495779" y="623983"/>
        <a:ext cx="209121" cy="209685"/>
      </dsp:txXfrm>
    </dsp:sp>
    <dsp:sp modelId="{1B365F42-07A7-4715-9030-9CE34ADBF8B6}">
      <dsp:nvSpPr>
        <dsp:cNvPr id="0" name=""/>
        <dsp:cNvSpPr/>
      </dsp:nvSpPr>
      <dsp:spPr>
        <a:xfrm>
          <a:off x="5918531" y="226808"/>
          <a:ext cx="1409174" cy="10040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本征消光改正</a:t>
          </a:r>
          <a:endParaRPr lang="zh-CN" altLang="en-US" sz="1800" kern="1200" dirty="0"/>
        </a:p>
      </dsp:txBody>
      <dsp:txXfrm>
        <a:off x="5947938" y="256215"/>
        <a:ext cx="1350360" cy="945222"/>
      </dsp:txXfrm>
    </dsp:sp>
    <dsp:sp modelId="{D85DF451-4CDA-4F49-A975-DED6FAAC0F93}">
      <dsp:nvSpPr>
        <dsp:cNvPr id="0" name=""/>
        <dsp:cNvSpPr/>
      </dsp:nvSpPr>
      <dsp:spPr>
        <a:xfrm>
          <a:off x="7468623" y="554088"/>
          <a:ext cx="298744" cy="3494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7468623" y="623983"/>
        <a:ext cx="209121" cy="209685"/>
      </dsp:txXfrm>
    </dsp:sp>
    <dsp:sp modelId="{217246DD-E732-4270-A57D-A080FA06DB80}">
      <dsp:nvSpPr>
        <dsp:cNvPr id="0" name=""/>
        <dsp:cNvSpPr/>
      </dsp:nvSpPr>
      <dsp:spPr>
        <a:xfrm>
          <a:off x="7891375" y="226808"/>
          <a:ext cx="1409174" cy="10040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去除分子中的</a:t>
          </a:r>
          <a:r>
            <a:rPr lang="en-US" altLang="zh-CN" sz="1800" kern="1200" dirty="0" smtClean="0"/>
            <a:t>AGN</a:t>
          </a:r>
          <a:endParaRPr lang="zh-CN" altLang="en-US" sz="1800" kern="1200" dirty="0"/>
        </a:p>
      </dsp:txBody>
      <dsp:txXfrm>
        <a:off x="7920782" y="256215"/>
        <a:ext cx="1350360" cy="945222"/>
      </dsp:txXfrm>
    </dsp:sp>
    <dsp:sp modelId="{0F058666-EBBE-489E-96D8-EF52295E72BE}">
      <dsp:nvSpPr>
        <dsp:cNvPr id="0" name=""/>
        <dsp:cNvSpPr/>
      </dsp:nvSpPr>
      <dsp:spPr>
        <a:xfrm>
          <a:off x="9441467" y="554088"/>
          <a:ext cx="298744" cy="34947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CN" altLang="en-US" sz="1400" kern="1200"/>
        </a:p>
      </dsp:txBody>
      <dsp:txXfrm>
        <a:off x="9441467" y="623983"/>
        <a:ext cx="209121" cy="209685"/>
      </dsp:txXfrm>
    </dsp:sp>
    <dsp:sp modelId="{B5BE7414-A1AB-48C3-A8D1-9A5CA85F6634}">
      <dsp:nvSpPr>
        <dsp:cNvPr id="0" name=""/>
        <dsp:cNvSpPr/>
      </dsp:nvSpPr>
      <dsp:spPr>
        <a:xfrm>
          <a:off x="9864219" y="226808"/>
          <a:ext cx="1409174" cy="1004036"/>
        </a:xfrm>
        <a:prstGeom prst="roundRect">
          <a:avLst>
            <a:gd name="adj" fmla="val 10000"/>
          </a:avLst>
        </a:prstGeom>
        <a:gradFill rotWithShape="1">
          <a:gsLst>
            <a:gs pos="0">
              <a:schemeClr val="accent4">
                <a:satMod val="103000"/>
                <a:lumMod val="102000"/>
                <a:tint val="94000"/>
              </a:schemeClr>
            </a:gs>
            <a:gs pos="50000">
              <a:schemeClr val="accent4">
                <a:satMod val="110000"/>
                <a:lumMod val="100000"/>
                <a:shade val="100000"/>
              </a:schemeClr>
            </a:gs>
            <a:gs pos="100000">
              <a:schemeClr val="accent4"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4"/>
          </a:solidFill>
          <a:prstDash val="solid"/>
          <a:miter lim="800000"/>
        </a:ln>
        <a:effectLst/>
      </dsp:spPr>
      <dsp:style>
        <a:lnRef idx="1">
          <a:schemeClr val="accent4"/>
        </a:lnRef>
        <a:fillRef idx="3">
          <a:schemeClr val="accent4"/>
        </a:fillRef>
        <a:effectRef idx="2">
          <a:schemeClr val="accent4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CN" altLang="en-US" sz="1800" kern="1200" dirty="0" smtClean="0"/>
            <a:t>得到准确的比例后再次筛选</a:t>
          </a:r>
          <a:endParaRPr lang="zh-CN" altLang="en-US" sz="1800" kern="1200" dirty="0"/>
        </a:p>
      </dsp:txBody>
      <dsp:txXfrm>
        <a:off x="9893626" y="256215"/>
        <a:ext cx="1350360" cy="94522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equation2">
  <dgm:title val=""/>
  <dgm:desc val=""/>
  <dgm:catLst>
    <dgm:cat type="relationship" pri="18000"/>
    <dgm:cat type="process" pri="26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linDir" val="fromL"/>
          <dgm:param type="fallback" val="2D"/>
        </dgm:alg>
      </dgm:if>
      <dgm:else name="Name3">
        <dgm:alg type="lin">
          <dgm:param type="linDir" val="fromR"/>
          <dgm:param type="fallback" val="2D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ch" ptType="node" func="cnt" op="gte" val="3">
        <dgm:constrLst>
          <dgm:constr type="h" for="des" forName="node" refType="w" fact="0.5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ch" forName="lastNode" op="equ" val="65"/>
          <dgm:constr type="primFontSz" for="des" forName="node" op="equ" val="65"/>
          <dgm:constr type="primFontSz" for="des" forName="sibTrans" val="55"/>
          <dgm:constr type="primFontSz" for="des" forName="sibTrans" refType="primFontSz" refFor="des" refForName="node" op="lte" fact="0.8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if>
      <dgm:else name="Name6">
        <dgm:constrLst>
          <dgm:constr type="h" for="des" forName="node" refType="w"/>
          <dgm:constr type="w" for="ch" forName="lastNode" refType="w"/>
          <dgm:constr type="w" for="des" forName="node" refType="h" refFor="des" refForName="node"/>
          <dgm:constr type="w" for="ch" forName="sibTransLast" refType="h" refFor="des" refForName="node" fact="0.6"/>
          <dgm:constr type="h" for="des" forName="sibTrans" refType="h" refFor="des" refForName="node" op="equ" fact="0.58"/>
          <dgm:constr type="w" for="des" forName="sibTrans" refType="h" refFor="des" refForName="sibTrans" op="equ"/>
          <dgm:constr type="primFontSz" for="des" forName="node" val="65"/>
          <dgm:constr type="primFontSz" for="ch" forName="lastNode" refType="primFontSz" refFor="des" refForName="node" op="equ"/>
          <dgm:constr type="primFontSz" for="des" forName="sibTrans" val="55"/>
          <dgm:constr type="primFontSz" for="des" forName="connectorText" refType="primFontSz" refFor="des" refForName="node" op="lte" fact="0.8"/>
          <dgm:constr type="primFontSz" for="des" forName="connectorText" refType="primFontSz" refFor="des" refForName="sibTrans" op="equ"/>
          <dgm:constr type="h" for="des" forName="spacerT" refType="h" refFor="des" refForName="sibTrans" fact="0.14"/>
          <dgm:constr type="h" for="des" forName="spacerB" refType="h" refFor="des" refForName="sibTrans" fact="0.14"/>
        </dgm:constrLst>
      </dgm:else>
    </dgm:choose>
    <dgm:ruleLst/>
    <dgm:choose name="Name7">
      <dgm:if name="Name8" axis="ch" ptType="node" func="cnt" op="gte" val="1">
        <dgm:layoutNode name="vNodes">
          <dgm:alg type="lin">
            <dgm:param type="linDir" val="fromT"/>
            <dgm:param type="fallback" val="2D"/>
          </dgm:alg>
          <dgm:shape xmlns:r="http://schemas.openxmlformats.org/officeDocument/2006/relationships" r:blip="">
            <dgm:adjLst/>
          </dgm:shape>
          <dgm:presOf/>
          <dgm:constrLst/>
          <dgm:ruleLst/>
          <dgm:forEach name="Name9" axis="ch" ptType="node">
            <dgm:choose name="Name10">
              <dgm:if name="Name11" axis="self" func="revPos" op="neq" val="1">
                <dgm:layoutNode name="node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  <dgm:choose name="Name12">
                  <dgm:if name="Name13" axis="self" ptType="node" func="revPos" op="gt" val="2">
                    <dgm:forEach name="sibTransForEach" axis="followSib" ptType="sibTrans" cnt="1">
                      <dgm:layoutNode name="spacerT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  <dgm:layoutNode name="sibTrans">
                        <dgm:alg type="tx"/>
                        <dgm:shape xmlns:r="http://schemas.openxmlformats.org/officeDocument/2006/relationships" type="mathPlus" r:blip="">
                          <dgm:adjLst/>
                        </dgm:shape>
                        <dgm:presOf axis="self"/>
                        <dgm:constrLst>
                          <dgm:constr type="h" refType="w"/>
                          <dgm:constr type="lMarg"/>
                          <dgm:constr type="rMarg"/>
                          <dgm:constr type="tMarg"/>
                          <dgm:constr type="bMarg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spacerB">
                        <dgm:alg type="sp"/>
                        <dgm:shape xmlns:r="http://schemas.openxmlformats.org/officeDocument/2006/relationships" r:blip="">
                          <dgm:adjLst/>
                        </dgm:shape>
                        <dgm:presOf axis="self"/>
                        <dgm:constrLst/>
                        <dgm:ruleLst/>
                      </dgm:layoutNode>
                    </dgm:forEach>
                  </dgm:if>
                  <dgm:else name="Name14"/>
                </dgm:choose>
              </dgm:if>
              <dgm:else name="Name15"/>
            </dgm:choose>
          </dgm:forEach>
        </dgm:layoutNode>
        <dgm:choose name="Name16">
          <dgm:if name="Name17" axis="ch" ptType="node" func="cnt" op="gt" val="1">
            <dgm:layoutNode name="sibTransLast">
              <dgm:alg type="conn">
                <dgm:param type="begPts" val="auto"/>
                <dgm:param type="endPts" val="auto"/>
                <dgm:param type="srcNode" val="vNodes"/>
                <dgm:param type="dstNode" val="lastNode"/>
              </dgm:alg>
              <dgm:shape xmlns:r="http://schemas.openxmlformats.org/officeDocument/2006/relationships" type="conn" r:blip="">
                <dgm:adjLst/>
              </dgm:shape>
              <dgm:presOf axis="ch" ptType="sibTrans" st="-1" cnt="1"/>
              <dgm:constrLst>
                <dgm:constr type="h" refType="w" fact="0.62"/>
                <dgm:constr type="connDist"/>
                <dgm:constr type="begPad" refType="connDist" fact="0.25"/>
                <dgm:constr type="endPad" refType="connDist" fact="0.22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ch desOrSelf" ptType="sibTrans sibTrans" st="-1 1" cnt="1 0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if>
          <dgm:else name="Name18"/>
        </dgm:choose>
        <dgm:layoutNode name="lastNode">
          <dgm:varLst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ellipse" r:blip="">
            <dgm:adjLst/>
          </dgm:shape>
          <dgm:presOf axis="ch desOrSelf" ptType="node node" st="-1 1" cnt="1 0"/>
          <dgm:constrLst>
            <dgm:constr type="h" refType="w"/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</dgm:if>
      <dgm:else name="Name1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>
            <a:extLst>
              <a:ext uri="{FF2B5EF4-FFF2-40B4-BE49-F238E27FC236}">
                <a16:creationId xmlns:a16="http://schemas.microsoft.com/office/drawing/2014/main" xmlns="" id="{B46527B0-0B24-4087-B225-DB4F5C738F6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F72798E0-F322-4236-8531-A1882BFE4007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68178057-9890-4972-AD04-FE41BFE73C22}" type="datetime1">
              <a:rPr lang="zh-CN" altLang="en-US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2019/5/31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B4E5881F-2FD0-41BC-8E76-C691E59E146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62CA62C5-8A29-4592-9E3E-4C457F263C0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4E85F6F-0FAD-4AD4-850C-7E4CD14D7D70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‹#›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58327452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774FE758-9082-4166-BA81-012291D913CB}" type="datetime1">
              <a:rPr lang="zh-CN" altLang="en-US" smtClean="0"/>
              <a:pPr/>
              <a:t>2019/5/31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zh-CN" altLang="en-US" noProof="0" dirty="0"/>
              <a:t>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BE60DC36-8EFA-4378-9855-E019C55AC472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8770536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Microsoft YaHei UI" panose="020B0503020204020204" pitchFamily="34" charset="-122"/>
        <a:ea typeface="Microsoft YaHei UI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8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altLang="zh-CN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7833397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CN" dirty="0" smtClean="0"/>
              <a:t>SDSS</a:t>
            </a:r>
            <a:r>
              <a:rPr lang="zh-CN" altLang="en-US" dirty="0" smtClean="0"/>
              <a:t>的光谱范围</a:t>
            </a:r>
            <a:r>
              <a:rPr lang="en-US" altLang="zh-CN" dirty="0" smtClean="0"/>
              <a:t>(380nm ~ 920nm)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0DC36-8EFA-4378-9855-E019C55AC472}" type="slidenum">
              <a:rPr lang="en-US" altLang="zh-CN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0093615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74722963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r>
              <a:rPr lang="zh-CN" altLang="en-US" dirty="0" smtClean="0"/>
              <a:t>查询</a:t>
            </a:r>
            <a:r>
              <a:rPr lang="en-US" altLang="zh-CN" dirty="0" smtClean="0"/>
              <a:t>NSA</a:t>
            </a:r>
            <a:r>
              <a:rPr lang="zh-CN" altLang="en-US" dirty="0" smtClean="0"/>
              <a:t>和</a:t>
            </a:r>
            <a:r>
              <a:rPr lang="en-US" altLang="zh-CN" dirty="0" smtClean="0"/>
              <a:t>NED</a:t>
            </a:r>
            <a:r>
              <a:rPr lang="zh-CN" altLang="en-US" dirty="0" smtClean="0"/>
              <a:t>数据库以获得这些星系的其他信息，其中恒星质量是以太阳质量为单位的</a:t>
            </a:r>
            <a:r>
              <a:rPr lang="en-US" altLang="zh-CN" dirty="0" smtClean="0"/>
              <a:t>10 </a:t>
            </a:r>
            <a:r>
              <a:rPr lang="zh-CN" altLang="en-US" dirty="0" smtClean="0"/>
              <a:t>为底的对数。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注*：</a:t>
            </a:r>
            <a:r>
              <a:rPr lang="en-US" altLang="zh-CN" dirty="0" smtClean="0"/>
              <a:t>NSA </a:t>
            </a:r>
            <a:r>
              <a:rPr lang="zh-CN" altLang="en-US" dirty="0" smtClean="0"/>
              <a:t>数据没有包含</a:t>
            </a:r>
            <a:r>
              <a:rPr lang="en-US" altLang="zh-CN" dirty="0" smtClean="0"/>
              <a:t>8150-3701 </a:t>
            </a:r>
            <a:r>
              <a:rPr lang="zh-CN" altLang="en-US" dirty="0" smtClean="0"/>
              <a:t>和</a:t>
            </a:r>
            <a:r>
              <a:rPr lang="en-US" altLang="zh-CN" dirty="0" smtClean="0"/>
              <a:t>8309-3703 </a:t>
            </a:r>
            <a:r>
              <a:rPr lang="zh-CN" altLang="en-US" dirty="0" smtClean="0"/>
              <a:t>的信息，因此这两个星系的红移来自</a:t>
            </a:r>
            <a:r>
              <a:rPr lang="en-US" altLang="zh-CN" dirty="0" smtClean="0"/>
              <a:t>NED</a:t>
            </a:r>
            <a:r>
              <a:rPr lang="zh-CN" altLang="en-US" dirty="0" smtClean="0"/>
              <a:t>，恒星质量来自</a:t>
            </a:r>
            <a:r>
              <a:rPr lang="en-US" altLang="zh-CN" dirty="0" smtClean="0"/>
              <a:t>Pipe3D</a:t>
            </a:r>
            <a:r>
              <a:rPr lang="zh-CN" altLang="en-US" dirty="0" smtClean="0"/>
              <a:t>。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CN" altLang="en-US" dirty="0" smtClean="0"/>
              <a:t>列出恒星质量以后，可以看到部分的质量都在</a:t>
            </a:r>
            <a:r>
              <a:rPr lang="en-US" altLang="zh-CN" dirty="0" smtClean="0"/>
              <a:t>10</a:t>
            </a:r>
            <a:r>
              <a:rPr lang="en-US" altLang="zh-CN" baseline="30000" dirty="0" smtClean="0"/>
              <a:t>7</a:t>
            </a:r>
            <a:r>
              <a:rPr lang="en-US" altLang="zh-CN" dirty="0" smtClean="0"/>
              <a:t>M</a:t>
            </a:r>
            <a:r>
              <a:rPr lang="zh-CN" altLang="en-US" baseline="-25000" dirty="0" smtClean="0"/>
              <a:t>⊙</a:t>
            </a:r>
            <a:r>
              <a:rPr lang="en-US" altLang="zh-CN" dirty="0" smtClean="0"/>
              <a:t>~10</a:t>
            </a:r>
            <a:r>
              <a:rPr lang="en-US" altLang="zh-CN" baseline="30000" dirty="0" smtClean="0"/>
              <a:t>9</a:t>
            </a:r>
            <a:r>
              <a:rPr lang="en-US" altLang="zh-CN" dirty="0" smtClean="0"/>
              <a:t>M</a:t>
            </a:r>
            <a:r>
              <a:rPr lang="zh-CN" altLang="en-US" baseline="-25000" dirty="0" smtClean="0"/>
              <a:t>⊙</a:t>
            </a:r>
            <a:r>
              <a:rPr lang="zh-CN" altLang="en-US" dirty="0" smtClean="0"/>
              <a:t> 之间，符合极端贫大金属星系的特性。这里把质量较大</a:t>
            </a:r>
            <a:r>
              <a:rPr lang="en-US" altLang="zh-CN" dirty="0" smtClean="0"/>
              <a:t>8140-6104</a:t>
            </a:r>
            <a:r>
              <a:rPr lang="zh-CN" altLang="en-US" dirty="0" smtClean="0"/>
              <a:t>、</a:t>
            </a:r>
            <a:r>
              <a:rPr lang="en-US" altLang="zh-CN" dirty="0" smtClean="0"/>
              <a:t>8312-12701</a:t>
            </a:r>
            <a:r>
              <a:rPr lang="zh-CN" altLang="en-US" dirty="0" smtClean="0"/>
              <a:t>、</a:t>
            </a:r>
            <a:r>
              <a:rPr lang="en-US" altLang="zh-CN" dirty="0" smtClean="0"/>
              <a:t>8313-1901</a:t>
            </a:r>
            <a:r>
              <a:rPr lang="zh-CN" altLang="en-US" dirty="0" smtClean="0"/>
              <a:t>和</a:t>
            </a:r>
            <a:r>
              <a:rPr lang="en-US" altLang="zh-CN" dirty="0" smtClean="0"/>
              <a:t>8618-6101 </a:t>
            </a:r>
            <a:r>
              <a:rPr lang="zh-CN" altLang="en-US" dirty="0" smtClean="0"/>
              <a:t>去除，它们不太可能是要找的极端贫金属星系。</a:t>
            </a: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12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546770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14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579441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15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982322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16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8697428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17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628782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18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766733110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19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423381648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20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548011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97579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5112468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45328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5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40903243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6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4910169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7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245881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46563568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E60DC36-8EFA-4378-9855-E019C55AC472}" type="slidenum">
              <a:rPr lang="en-US" altLang="zh-CN" smtClean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9</a:t>
            </a:fld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7758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8E0F864C-44C4-4000-952D-01F31BFB3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rtlCol="0" anchor="b"/>
          <a:lstStyle>
            <a:lvl1pPr algn="ctr">
              <a:defRPr sz="6000"/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21392E06-C914-467E-9D4F-BD763EDA2D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 rtlCol="0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CN" altLang="en-US" noProof="0" smtClean="0"/>
              <a:t>单击以编辑母版副标题样式</a:t>
            </a:r>
            <a:endParaRPr lang="zh-CN" altLang="en-US" noProof="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FBEFBAF-82E9-49AD-B2CF-7D154E0244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E15A027-458E-4FB1-9520-9D505F876B8C}" type="datetime1">
              <a:rPr lang="zh-CN" altLang="en-US" noProof="0" smtClean="0"/>
              <a:t>2019/5/31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AD8006A-94B1-44F7-972D-56767EDE3C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F5E7BFAB-D84B-45E1-A0BD-2516AC14F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8564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5F7B869-BFB2-4C20-8AB1-46704BB3D1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垂直文本占位符 2">
            <a:extLst>
              <a:ext uri="{FF2B5EF4-FFF2-40B4-BE49-F238E27FC236}">
                <a16:creationId xmlns:a16="http://schemas.microsoft.com/office/drawing/2014/main" xmlns="" id="{19F007DB-4F12-4428-9C48-5120DF07046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CN" altLang="en-US" noProof="0" smtClean="0"/>
              <a:t>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16FFA8DA-0E31-4CA6-BBFC-2467AAD1D3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E98DA26-BECC-4BE3-9109-D0D341857D0E}" type="datetime1">
              <a:rPr lang="zh-CN" altLang="en-US" noProof="0" smtClean="0"/>
              <a:t>2019/5/31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064974BD-9845-459A-9AAA-12731E250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2A71B0A-FDFB-4B2C-A9EC-2334C59001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314092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垂直标题 1">
            <a:extLst>
              <a:ext uri="{FF2B5EF4-FFF2-40B4-BE49-F238E27FC236}">
                <a16:creationId xmlns:a16="http://schemas.microsoft.com/office/drawing/2014/main" xmlns="" id="{E60B5D73-1652-4A8E-B5A3-101523D7290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 rtlCol="0"/>
          <a:lstStyle/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垂直文本占位符 2">
            <a:extLst>
              <a:ext uri="{FF2B5EF4-FFF2-40B4-BE49-F238E27FC236}">
                <a16:creationId xmlns:a16="http://schemas.microsoft.com/office/drawing/2014/main" xmlns="" id="{A9B7FB99-7425-444D-B602-01B672BCE8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 rtlCol="0"/>
          <a:lstStyle/>
          <a:p>
            <a:pPr lvl="0" rtl="0"/>
            <a:r>
              <a:rPr lang="zh-CN" altLang="en-US" noProof="0" smtClean="0"/>
              <a:t>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0EEA9C5-552A-48A1-AB54-ED54209B3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36CB264-D35C-4747-9896-98C9C274DD86}" type="datetime1">
              <a:rPr lang="zh-CN" altLang="en-US" noProof="0" smtClean="0"/>
              <a:t>2019/5/31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1A83AAA3-4155-48FB-8F00-16DBE0C9C2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D694EAE-CB3C-4DEF-A66D-583C7AAC92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46804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C807FBE-061D-452C-A8A6-213063CFD6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433A3535-1708-499D-B5D2-7D8F9FD182D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CN" altLang="en-US" noProof="0" smtClean="0"/>
              <a:t>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ACB06063-A112-49AB-80C8-504D99ECD7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019FC4-9084-4D47-9C71-3166EF7ED386}" type="datetime1">
              <a:rPr lang="zh-CN" altLang="en-US" noProof="0" smtClean="0"/>
              <a:t>2019/5/31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6344C8D5-F898-4318-A76D-1FBD87329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2976EC76-E8E8-4FFA-B671-7FA2F3EF5D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78928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6C2CABF-E3C1-431A-A69C-D4881CC43F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rtlCol="0" anchor="b"/>
          <a:lstStyle>
            <a:lvl1pPr>
              <a:defRPr sz="6000"/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5584226-69DA-4211-B2C8-C29FD05A4A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 rtlCol="0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CN" altLang="en-US" noProof="0" smtClean="0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5FF82DB-B518-40FD-8A66-44B874C055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E490700-60D0-449B-963D-FC4730CE0A31}" type="datetime1">
              <a:rPr lang="zh-CN" altLang="en-US" noProof="0" smtClean="0"/>
              <a:t>2019/5/31</a:t>
            </a:fld>
            <a:endParaRPr lang="zh-CN" altLang="en-US" noProof="0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CC1CCEE-725F-4745-837B-87EFB70E71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C561522A-E0E6-406B-BF30-A7C7A57294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300417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BCC9BDC-6F21-4EF5-A8DD-E35E27EACA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6B968D5F-2AB6-42D3-A54E-AB3E6032517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 rtlCol="0"/>
          <a:lstStyle/>
          <a:p>
            <a:pPr lvl="0" rtl="0"/>
            <a:r>
              <a:rPr lang="zh-CN" altLang="en-US" noProof="0" smtClean="0"/>
              <a:t>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465AB07F-D5F7-402A-AE4E-027BF1CA9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 rtlCol="0"/>
          <a:lstStyle/>
          <a:p>
            <a:pPr lvl="0" rtl="0"/>
            <a:r>
              <a:rPr lang="zh-CN" altLang="en-US" noProof="0" smtClean="0"/>
              <a:t>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5108EDC-3863-43B9-93C7-37465DC73B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138DC7A-6F93-4912-AC36-08DDE9E99A17}" type="datetime1">
              <a:rPr lang="zh-CN" altLang="en-US" noProof="0" smtClean="0"/>
              <a:t>2019/5/31</a:t>
            </a:fld>
            <a:endParaRPr lang="zh-CN" altLang="en-US" noProof="0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777D452-958D-4159-A9A4-16DD29680A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289654B6-1460-48B9-AC7E-592F68BAB2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974041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EE8C848-926A-4FD3-A311-A100A2662B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 rtlCol="0"/>
          <a:lstStyle/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3C8ECD90-B4F0-4DFB-BB3D-F231020789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 smtClean="0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335A6C3A-033E-474B-AB97-D8291A04E7D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 rtlCol="0"/>
          <a:lstStyle/>
          <a:p>
            <a:pPr lvl="0" rtl="0"/>
            <a:r>
              <a:rPr lang="zh-CN" altLang="en-US" noProof="0" smtClean="0"/>
              <a:t>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A532B928-3A23-4FCA-AD1F-E45A467B54F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rtlCol="0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CN" altLang="en-US" noProof="0" smtClean="0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3BDC8376-6FC6-4A11-B0DB-9A148E9C00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 rtlCol="0"/>
          <a:lstStyle/>
          <a:p>
            <a:pPr lvl="0" rtl="0"/>
            <a:r>
              <a:rPr lang="zh-CN" altLang="en-US" noProof="0" smtClean="0"/>
              <a:t>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6E80206F-8846-425C-A56E-16FFBA4420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F67E96D-B03C-45D7-BC90-E2DFA25922C6}" type="datetime1">
              <a:rPr lang="zh-CN" altLang="en-US" noProof="0" smtClean="0"/>
              <a:t>2019/5/31</a:t>
            </a:fld>
            <a:endParaRPr lang="zh-CN" altLang="en-US" noProof="0" dirty="0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6A45E89F-12CF-4561-A5F2-1E05783A30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9EB4DFE4-927C-43B1-A061-5CB97FFB33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690582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B560E367-8DA0-4655-BCBC-F4280D8642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2FEF9592-AA3C-4CF8-A5DB-4D010195A4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45E233F-C4D1-4E67-A468-69E191E2F1E6}" type="datetime1">
              <a:rPr lang="zh-CN" altLang="en-US" noProof="0" smtClean="0"/>
              <a:t>2019/5/31</a:t>
            </a:fld>
            <a:endParaRPr lang="zh-CN" altLang="en-US" noProof="0" dirty="0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3C2C9377-F93E-4515-852A-264707755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9AED076D-476B-42BA-8795-14FE6C1E69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6255511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1EA599B4-6AB2-4190-82B5-7667EE1E92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392E937-3B09-4A25-A7F2-B5119D210C1F}" type="datetime1">
              <a:rPr lang="zh-CN" altLang="en-US" noProof="0" smtClean="0"/>
              <a:t>2019/5/31</a:t>
            </a:fld>
            <a:endParaRPr lang="zh-CN" altLang="en-US" noProof="0" dirty="0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1B8FBFB3-AD86-4E39-B8AE-B4EC145281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B9A4AF55-C114-4B60-9A20-56B00A11B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058200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带标题的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0883DA1-5CB8-405D-9613-8A9B7BC566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9842BB15-A24D-42E9-9CAE-BB827226301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zh-CN" altLang="en-US" noProof="0" smtClean="0"/>
              <a:t>编辑母版文本样式</a:t>
            </a:r>
          </a:p>
          <a:p>
            <a:pPr lvl="1" rtl="0"/>
            <a:r>
              <a:rPr lang="zh-CN" altLang="en-US" noProof="0" smtClean="0"/>
              <a:t>第二级</a:t>
            </a:r>
          </a:p>
          <a:p>
            <a:pPr lvl="2" rtl="0"/>
            <a:r>
              <a:rPr lang="zh-CN" altLang="en-US" noProof="0" smtClean="0"/>
              <a:t>第三级</a:t>
            </a:r>
          </a:p>
          <a:p>
            <a:pPr lvl="3" rtl="0"/>
            <a:r>
              <a:rPr lang="zh-CN" altLang="en-US" noProof="0" smtClean="0"/>
              <a:t>第四级</a:t>
            </a:r>
          </a:p>
          <a:p>
            <a:pPr lvl="4" rtl="0"/>
            <a:r>
              <a:rPr lang="zh-CN" altLang="en-US" noProof="0" smtClean="0"/>
              <a:t>第五级</a:t>
            </a:r>
            <a:endParaRPr lang="zh-CN" altLang="en-US" noProof="0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8F0849D-D3C3-462A-9751-4EAB0B9145E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 smtClean="0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F180DD20-7A20-4574-98A4-4277958767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7C511C6-D530-45F5-97DC-E55787E80D72}" type="datetime1">
              <a:rPr lang="zh-CN" altLang="en-US" noProof="0" smtClean="0"/>
              <a:t>2019/5/31</a:t>
            </a:fld>
            <a:endParaRPr lang="zh-CN" altLang="en-US" noProof="0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54D0ED2B-71C4-421A-9DB0-676E00C10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78C4572A-ADFC-4C53-BCA2-42BDF693B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309509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带标题的图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028F5C67-EEEC-4AB0-9653-0F80D6B109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zh-CN" altLang="en-US" noProof="0" smtClean="0"/>
              <a:t>单击此处编辑母版标题样式</a:t>
            </a:r>
            <a:endParaRPr lang="zh-CN" altLang="en-US" noProof="0" dirty="0"/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1DD50D6D-5277-4324-AF23-5FAF007834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CN" altLang="en-US" noProof="0" smtClean="0"/>
              <a:t>单击图标添加图片</a:t>
            </a:r>
            <a:endParaRPr lang="zh-CN" altLang="en-US" noProof="0" dirty="0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5275657-2BF9-4761-96B6-50EE3CFCF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 rtlCol="0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CN" altLang="en-US" noProof="0" smtClean="0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5C3C3F7B-A4C8-4F9D-8165-BC5186EA09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76BB502-710F-4990-9A5A-4E75A8861FC5}" type="datetime1">
              <a:rPr lang="zh-CN" altLang="en-US" noProof="0" smtClean="0"/>
              <a:t>2019/5/31</a:t>
            </a:fld>
            <a:endParaRPr lang="zh-CN" altLang="en-US" noProof="0" dirty="0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DE696EA5-2FA2-464D-982F-C53E6426A8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zh-CN" altLang="en-US" noProof="0" dirty="0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8911B398-191B-4AB1-86ED-00D0046EA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06FEDF93-2BFD-41CA-ABC7-B039102F3792}" type="slidenum">
              <a:rPr lang="en-US" altLang="zh-CN" noProof="0" smtClean="0"/>
              <a:t>‹#›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5866011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7B3445CA-54C1-4DDE-A216-DD2414E3F5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zh-CN" altLang="en-US" noProof="0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0306395A-6879-4E93-B24E-067F88AC1D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CN" altLang="en-US" noProof="0" dirty="0"/>
              <a:t>编辑母版文本样式</a:t>
            </a:r>
          </a:p>
          <a:p>
            <a:pPr lvl="1" rtl="0"/>
            <a:r>
              <a:rPr lang="zh-CN" altLang="en-US" noProof="0" dirty="0"/>
              <a:t>第二级</a:t>
            </a:r>
          </a:p>
          <a:p>
            <a:pPr lvl="2" rtl="0"/>
            <a:r>
              <a:rPr lang="zh-CN" altLang="en-US" noProof="0" dirty="0"/>
              <a:t>第三级</a:t>
            </a:r>
          </a:p>
          <a:p>
            <a:pPr lvl="3" rtl="0"/>
            <a:r>
              <a:rPr lang="zh-CN" altLang="en-US" noProof="0" dirty="0"/>
              <a:t>第四级</a:t>
            </a:r>
          </a:p>
          <a:p>
            <a:pPr lvl="4" rtl="0"/>
            <a:r>
              <a:rPr lang="zh-CN" altLang="en-US" noProof="0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450FF5B-A6A6-4F0F-AA5D-3F0F69A43A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AF1AC376-DB30-4AE8-B868-1536F6188D43}" type="datetime1">
              <a:rPr lang="zh-CN" altLang="en-US" smtClean="0"/>
              <a:t>2019/5/31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FA798FAA-76CC-42EF-8BE0-466A41BBAB0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149FF02-6890-4E10-B958-1097AD32C6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defRPr>
            </a:lvl1pPr>
          </a:lstStyle>
          <a:p>
            <a:fld id="{06FEDF93-2BFD-41CA-ABC7-B039102F3792}" type="slidenum">
              <a:rPr lang="en-US" altLang="zh-CN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037897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Microsoft YaHei UI" panose="020B0503020204020204" pitchFamily="34" charset="-122"/>
          <a:ea typeface="Microsoft YaHei UI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4" Type="http://schemas.openxmlformats.org/officeDocument/2006/relationships/diagramLayout" Target="../diagrams/layout4.xml"/><Relationship Id="rId5" Type="http://schemas.openxmlformats.org/officeDocument/2006/relationships/diagramQuickStyle" Target="../diagrams/quickStyle4.xml"/><Relationship Id="rId6" Type="http://schemas.openxmlformats.org/officeDocument/2006/relationships/diagramColors" Target="../diagrams/colors4.xml"/><Relationship Id="rId7" Type="http://schemas.microsoft.com/office/2007/relationships/diagramDrawing" Target="../diagrams/drawing4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0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tmp"/><Relationship Id="rId4" Type="http://schemas.openxmlformats.org/officeDocument/2006/relationships/image" Target="../media/image12.tmp"/><Relationship Id="rId5" Type="http://schemas.openxmlformats.org/officeDocument/2006/relationships/image" Target="../media/image13.tmp"/><Relationship Id="rId6" Type="http://schemas.openxmlformats.org/officeDocument/2006/relationships/image" Target="../media/image14.tm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mp"/><Relationship Id="rId4" Type="http://schemas.openxmlformats.org/officeDocument/2006/relationships/image" Target="../media/image16.tm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mp"/><Relationship Id="rId4" Type="http://schemas.openxmlformats.org/officeDocument/2006/relationships/image" Target="../media/image18.tmp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9.tmp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1" Type="http://schemas.openxmlformats.org/officeDocument/2006/relationships/diagramColors" Target="../diagrams/colors2.xml"/><Relationship Id="rId12" Type="http://schemas.microsoft.com/office/2007/relationships/diagramDrawing" Target="../diagrams/drawing2.xml"/><Relationship Id="rId13" Type="http://schemas.openxmlformats.org/officeDocument/2006/relationships/diagramData" Target="../diagrams/data3.xml"/><Relationship Id="rId14" Type="http://schemas.openxmlformats.org/officeDocument/2006/relationships/diagramLayout" Target="../diagrams/layout3.xml"/><Relationship Id="rId15" Type="http://schemas.openxmlformats.org/officeDocument/2006/relationships/diagramQuickStyle" Target="../diagrams/quickStyle3.xml"/><Relationship Id="rId16" Type="http://schemas.openxmlformats.org/officeDocument/2006/relationships/diagramColors" Target="../diagrams/colors3.xml"/><Relationship Id="rId17" Type="http://schemas.microsoft.com/office/2007/relationships/diagramDrawing" Target="../diagrams/drawing3.xml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8.xml"/><Relationship Id="rId3" Type="http://schemas.openxmlformats.org/officeDocument/2006/relationships/diagramData" Target="../diagrams/data1.xml"/><Relationship Id="rId4" Type="http://schemas.openxmlformats.org/officeDocument/2006/relationships/diagramLayout" Target="../diagrams/layout1.xml"/><Relationship Id="rId5" Type="http://schemas.openxmlformats.org/officeDocument/2006/relationships/diagramQuickStyle" Target="../diagrams/quickStyle1.xml"/><Relationship Id="rId6" Type="http://schemas.openxmlformats.org/officeDocument/2006/relationships/diagramColors" Target="../diagrams/colors1.xml"/><Relationship Id="rId7" Type="http://schemas.microsoft.com/office/2007/relationships/diagramDrawing" Target="../diagrams/drawing1.xml"/><Relationship Id="rId8" Type="http://schemas.openxmlformats.org/officeDocument/2006/relationships/diagramData" Target="../diagrams/data2.xml"/><Relationship Id="rId9" Type="http://schemas.openxmlformats.org/officeDocument/2006/relationships/diagramLayout" Target="../diagrams/layout2.xml"/><Relationship Id="rId10" Type="http://schemas.openxmlformats.org/officeDocument/2006/relationships/diagramQuickStyle" Target="../diagrams/quickStyle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799367" y="2467709"/>
            <a:ext cx="10593265" cy="1470025"/>
          </a:xfrm>
        </p:spPr>
        <p:txBody>
          <a:bodyPr anchor="ctr">
            <a:noAutofit/>
          </a:bodyPr>
          <a:lstStyle/>
          <a:p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基于</a:t>
            </a:r>
            <a:r>
              <a:rPr lang="en-US" altLang="zh-CN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IFU</a:t>
            </a: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数据</a:t>
            </a:r>
            <a:r>
              <a:rPr lang="zh-CN" altLang="en-US" sz="5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的</a:t>
            </a:r>
            <a:r>
              <a:rPr lang="zh-CN" altLang="en-US" sz="5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极贫金属星系研究</a:t>
            </a:r>
            <a:endParaRPr lang="zh-CN" altLang="zh-CN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56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2305049" y="5181600"/>
            <a:ext cx="7581900" cy="1500554"/>
          </a:xfrm>
        </p:spPr>
        <p:txBody>
          <a:bodyPr>
            <a:normAutofit/>
          </a:bodyPr>
          <a:lstStyle/>
          <a:p>
            <a:r>
              <a:rPr lang="zh-CN" altLang="en-US" dirty="0" smtClean="0"/>
              <a:t>报告人：姚遥</a:t>
            </a:r>
            <a:endParaRPr lang="en-US" altLang="zh-CN" dirty="0" smtClean="0"/>
          </a:p>
          <a:p>
            <a:r>
              <a:rPr lang="zh-CN" altLang="en-US" dirty="0" smtClean="0"/>
              <a:t>导师：孔旭 教授</a:t>
            </a:r>
            <a:endParaRPr lang="en-US" altLang="zh-CN" dirty="0" smtClean="0"/>
          </a:p>
          <a:p>
            <a:r>
              <a:rPr lang="en-US" altLang="zh-CN" dirty="0" smtClean="0"/>
              <a:t>2019</a:t>
            </a:r>
            <a:r>
              <a:rPr lang="zh-CN" altLang="en-US" dirty="0" smtClean="0"/>
              <a:t>年</a:t>
            </a:r>
            <a:r>
              <a:rPr lang="en-US" altLang="zh-CN" dirty="0" smtClean="0"/>
              <a:t>5</a:t>
            </a:r>
            <a:r>
              <a:rPr lang="zh-CN" altLang="en-US" dirty="0" smtClean="0"/>
              <a:t>月</a:t>
            </a:r>
            <a:r>
              <a:rPr lang="en-US" altLang="zh-CN" dirty="0" smtClean="0"/>
              <a:t>31</a:t>
            </a:r>
            <a:r>
              <a:rPr lang="zh-CN" altLang="en-US" dirty="0" smtClean="0"/>
              <a:t>日</a:t>
            </a:r>
            <a:endParaRPr lang="zh-CN" altLang="zh-CN" dirty="0"/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en-US" altLang="zh-CN" noProof="0" smtClean="0"/>
              <a:t>1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51944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图示 4"/>
          <p:cNvGraphicFramePr/>
          <p:nvPr>
            <p:extLst>
              <p:ext uri="{D42A27DB-BD31-4B8C-83A1-F6EECF244321}">
                <p14:modId xmlns:p14="http://schemas.microsoft.com/office/powerpoint/2010/main" val="881268950"/>
              </p:ext>
            </p:extLst>
          </p:nvPr>
        </p:nvGraphicFramePr>
        <p:xfrm>
          <a:off x="409354" y="2037757"/>
          <a:ext cx="11273394" cy="14576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cxnSp>
        <p:nvCxnSpPr>
          <p:cNvPr id="7" name="直接箭头连接符 6"/>
          <p:cNvCxnSpPr/>
          <p:nvPr/>
        </p:nvCxnSpPr>
        <p:spPr>
          <a:xfrm flipH="1">
            <a:off x="4077081" y="3495410"/>
            <a:ext cx="734351" cy="33945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8" name="直接箭头连接符 7"/>
          <p:cNvCxnSpPr/>
          <p:nvPr/>
        </p:nvCxnSpPr>
        <p:spPr>
          <a:xfrm>
            <a:off x="5335215" y="3495410"/>
            <a:ext cx="609513" cy="37418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文本框 8"/>
          <p:cNvSpPr txBox="1"/>
          <p:nvPr/>
        </p:nvSpPr>
        <p:spPr>
          <a:xfrm>
            <a:off x="5944728" y="383486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真正的结果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784148" y="3754817"/>
            <a:ext cx="51605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zh-CN" altLang="en-US" dirty="0"/>
              <a:t>虚假</a:t>
            </a:r>
            <a:r>
              <a:rPr lang="zh-CN" altLang="en-US" dirty="0" smtClean="0"/>
              <a:t>的结果</a:t>
            </a:r>
            <a:endParaRPr lang="en-US" altLang="zh-CN" dirty="0" smtClean="0"/>
          </a:p>
          <a:p>
            <a:pPr algn="ctr"/>
            <a:r>
              <a:rPr lang="en-US" altLang="zh-CN" dirty="0" smtClean="0"/>
              <a:t>(</a:t>
            </a:r>
            <a:r>
              <a:rPr lang="zh-CN" altLang="en-US" dirty="0" smtClean="0"/>
              <a:t>因为有</a:t>
            </a:r>
            <a:r>
              <a:rPr lang="en-US" altLang="zh-CN" dirty="0" smtClean="0"/>
              <a:t>AGN</a:t>
            </a:r>
            <a:r>
              <a:rPr lang="zh-CN" altLang="en-US" dirty="0" smtClean="0"/>
              <a:t>像素点混入了分子，实际上比例不够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11" name="直角上箭头 10"/>
          <p:cNvSpPr/>
          <p:nvPr/>
        </p:nvSpPr>
        <p:spPr>
          <a:xfrm rot="16200000" flipH="1">
            <a:off x="8896979" y="2022202"/>
            <a:ext cx="673365" cy="3673053"/>
          </a:xfrm>
          <a:prstGeom prst="bentUpArrow">
            <a:avLst/>
          </a:prstGeom>
          <a:solidFill>
            <a:schemeClr val="accent6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乘号 11"/>
          <p:cNvSpPr/>
          <p:nvPr/>
        </p:nvSpPr>
        <p:spPr>
          <a:xfrm>
            <a:off x="2604507" y="3426627"/>
            <a:ext cx="1470264" cy="1470264"/>
          </a:xfrm>
          <a:prstGeom prst="mathMultiply">
            <a:avLst>
              <a:gd name="adj1" fmla="val 144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6" name="直接连接符​​(S) 7">
            <a:extLst>
              <a:ext uri="{FF2B5EF4-FFF2-40B4-BE49-F238E27FC236}">
                <a16:creationId xmlns:a16="http://schemas.microsoft.com/office/drawing/2014/main" xmlns="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标题 1">
            <a:extLst>
              <a:ext uri="{FF2B5EF4-FFF2-40B4-BE49-F238E27FC236}">
                <a16:creationId xmlns:a16="http://schemas.microsoft.com/office/drawing/2014/main" xmlns="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数据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处理流程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8" name="直接连接符​​(S) 13">
            <a:extLst>
              <a:ext uri="{FF2B5EF4-FFF2-40B4-BE49-F238E27FC236}">
                <a16:creationId xmlns:a16="http://schemas.microsoft.com/office/drawing/2014/main" xmlns="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灯片编号占位符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en-US" altLang="zh-CN" noProof="0" smtClean="0"/>
              <a:t>10</a:t>
            </a:fld>
            <a:endParaRPr lang="zh-CN" altLang="en-US" noProof="0" dirty="0"/>
          </a:p>
        </p:txBody>
      </p:sp>
      <p:sp>
        <p:nvSpPr>
          <p:cNvPr id="2" name="文本框 1"/>
          <p:cNvSpPr txBox="1"/>
          <p:nvPr/>
        </p:nvSpPr>
        <p:spPr>
          <a:xfrm>
            <a:off x="239611" y="5054030"/>
            <a:ext cx="11612880" cy="6463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 smtClean="0"/>
              <a:t>另外：由于红移或者消光等原因，有</a:t>
            </a:r>
            <a:r>
              <a:rPr lang="zh-CN" altLang="en-US" dirty="0"/>
              <a:t>可能观测不</a:t>
            </a:r>
            <a:r>
              <a:rPr lang="zh-CN" altLang="en-US" dirty="0" smtClean="0"/>
              <a:t>到</a:t>
            </a:r>
            <a:r>
              <a:rPr lang="en-US" altLang="zh-CN" dirty="0"/>
              <a:t>[O II]</a:t>
            </a:r>
            <a:r>
              <a:rPr lang="el-GR" altLang="zh-CN" dirty="0"/>
              <a:t>λ</a:t>
            </a:r>
            <a:r>
              <a:rPr lang="en-US" altLang="zh-CN" dirty="0" smtClean="0"/>
              <a:t>3727</a:t>
            </a:r>
            <a:r>
              <a:rPr lang="zh-CN" altLang="en-US" dirty="0"/>
              <a:t>线</a:t>
            </a:r>
            <a:r>
              <a:rPr lang="zh-CN" altLang="en-US" dirty="0" smtClean="0"/>
              <a:t>或者</a:t>
            </a:r>
            <a:r>
              <a:rPr lang="zh-CN" altLang="en-US" dirty="0"/>
              <a:t>信噪比非常</a:t>
            </a:r>
            <a:r>
              <a:rPr lang="zh-CN" altLang="en-US" dirty="0" smtClean="0"/>
              <a:t>低，这样会漏掉</a:t>
            </a:r>
            <a:r>
              <a:rPr lang="zh-CN" altLang="en-US" dirty="0"/>
              <a:t>一些星系</a:t>
            </a:r>
            <a:r>
              <a:rPr lang="zh-CN" altLang="en-US" dirty="0" smtClean="0"/>
              <a:t>。因此最后的筛选结果还需要用</a:t>
            </a:r>
            <a:r>
              <a:rPr lang="en-US" altLang="zh-CN" dirty="0"/>
              <a:t>[O II]</a:t>
            </a:r>
            <a:r>
              <a:rPr lang="el-GR" altLang="zh-CN" dirty="0" smtClean="0"/>
              <a:t>λ</a:t>
            </a:r>
            <a:r>
              <a:rPr lang="en-US" altLang="zh-CN" dirty="0" smtClean="0"/>
              <a:t>7325</a:t>
            </a:r>
            <a:r>
              <a:rPr lang="zh-CN" altLang="en-US" dirty="0" smtClean="0"/>
              <a:t>线重新选一遍。</a:t>
            </a:r>
            <a:endParaRPr lang="en-US" altLang="zh-CN" dirty="0"/>
          </a:p>
        </p:txBody>
      </p:sp>
    </p:spTree>
    <p:extLst>
      <p:ext uri="{BB962C8B-B14F-4D97-AF65-F5344CB8AC3E}">
        <p14:creationId xmlns:p14="http://schemas.microsoft.com/office/powerpoint/2010/main" val="31343953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7A02FDF-7CC9-4A0B-9AC2-750786D59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>
                                            <p:graphicEl>
                                              <a:dgm id="{07A02FDF-7CC9-4A0B-9AC2-750786D592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5">
                                            <p:graphicEl>
                                              <a:dgm id="{07A02FDF-7CC9-4A0B-9AC2-750786D5929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70D301BA-E7F7-47C0-953C-495CEE0F5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>
                                            <p:graphicEl>
                                              <a:dgm id="{70D301BA-E7F7-47C0-953C-495CEE0F58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>
                                            <p:graphicEl>
                                              <a:dgm id="{70D301BA-E7F7-47C0-953C-495CEE0F58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A0B5E3-96B7-4E99-A43F-FBD98201F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28A0B5E3-96B7-4E99-A43F-FBD98201F5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5">
                                            <p:graphicEl>
                                              <a:dgm id="{28A0B5E3-96B7-4E99-A43F-FBD98201F5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DA763B-67C4-41E9-8020-A01C465CF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">
                                            <p:graphicEl>
                                              <a:dgm id="{E4DA763B-67C4-41E9-8020-A01C465CFEE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E4DA763B-67C4-41E9-8020-A01C465CFEE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416345B-48E4-4684-B362-8314A4FAD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">
                                            <p:graphicEl>
                                              <a:dgm id="{B416345B-48E4-4684-B362-8314A4FADF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9" dur="500"/>
                                        <p:tgtEl>
                                          <p:spTgt spid="5">
                                            <p:graphicEl>
                                              <a:dgm id="{B416345B-48E4-4684-B362-8314A4FADF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7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17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17" presetClass="entr" presetSubtype="1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500"/>
                            </p:stCondLst>
                            <p:childTnLst>
                              <p:par>
                                <p:cTn id="5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A7DC5C94-0352-4103-9737-314476987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5">
                                            <p:graphicEl>
                                              <a:dgm id="{A7DC5C94-0352-4103-9737-3144769873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59" dur="500"/>
                                        <p:tgtEl>
                                          <p:spTgt spid="5">
                                            <p:graphicEl>
                                              <a:dgm id="{A7DC5C94-0352-4103-9737-3144769873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3000"/>
                            </p:stCondLst>
                            <p:childTnLst>
                              <p:par>
                                <p:cTn id="6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1B365F42-07A7-4715-9030-9CE34ADBF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5">
                                            <p:graphicEl>
                                              <a:dgm id="{1B365F42-07A7-4715-9030-9CE34ADBF8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4" dur="500"/>
                                        <p:tgtEl>
                                          <p:spTgt spid="5">
                                            <p:graphicEl>
                                              <a:dgm id="{1B365F42-07A7-4715-9030-9CE34ADBF8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5DF451-4CDA-4F49-A975-DED6FAAC0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5">
                                            <p:graphicEl>
                                              <a:dgm id="{D85DF451-4CDA-4F49-A975-DED6FAAC0F9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69" dur="500"/>
                                        <p:tgtEl>
                                          <p:spTgt spid="5">
                                            <p:graphicEl>
                                              <a:dgm id="{D85DF451-4CDA-4F49-A975-DED6FAAC0F9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17246DD-E732-4270-A57D-A080FA06D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/>
                                        <p:tgtEl>
                                          <p:spTgt spid="5">
                                            <p:graphicEl>
                                              <a:dgm id="{217246DD-E732-4270-A57D-A080FA06DB8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4" dur="500"/>
                                        <p:tgtEl>
                                          <p:spTgt spid="5">
                                            <p:graphicEl>
                                              <a:dgm id="{217246DD-E732-4270-A57D-A080FA06DB8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4500"/>
                            </p:stCondLst>
                            <p:childTnLst>
                              <p:par>
                                <p:cTn id="7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F058666-EBBE-489E-96D8-EF52295E7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/>
                                        <p:tgtEl>
                                          <p:spTgt spid="5">
                                            <p:graphicEl>
                                              <a:dgm id="{0F058666-EBBE-489E-96D8-EF52295E72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9" dur="500"/>
                                        <p:tgtEl>
                                          <p:spTgt spid="5">
                                            <p:graphicEl>
                                              <a:dgm id="{0F058666-EBBE-489E-96D8-EF52295E72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5BE7414-A1AB-48C3-A8D1-9A5CA85F6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/>
                                        <p:tgtEl>
                                          <p:spTgt spid="5">
                                            <p:graphicEl>
                                              <a:dgm id="{B5BE7414-A1AB-48C3-A8D1-9A5CA85F663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5">
                                            <p:graphicEl>
                                              <a:dgm id="{B5BE7414-A1AB-48C3-A8D1-9A5CA85F663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3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15" presetClass="emph" presetSubtype="0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25"/>
                                  </p:iterate>
                                  <p:childTnLst>
                                    <p:set>
                                      <p:cBhvr override="childStyle">
                                        <p:cTn id="96" dur="indefinite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 uiExpand="1">
        <p:bldSub>
          <a:bldDgm bld="one"/>
        </p:bldSub>
      </p:bldGraphic>
      <p:bldP spid="9" grpId="0"/>
      <p:bldP spid="9" grpId="1"/>
      <p:bldP spid="10" grpId="0"/>
      <p:bldP spid="11" grpId="0" animBg="1"/>
      <p:bldP spid="12" grpId="0" animBg="1"/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​​(S) 7">
            <a:extLst>
              <a:ext uri="{FF2B5EF4-FFF2-40B4-BE49-F238E27FC236}">
                <a16:creationId xmlns:a16="http://schemas.microsoft.com/office/drawing/2014/main" xmlns="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选择结果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xmlns="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 hidden="1">
            <a:extLst>
              <a:ext uri="{FF2B5EF4-FFF2-40B4-BE49-F238E27FC236}">
                <a16:creationId xmlns:a16="http://schemas.microsoft.com/office/drawing/2014/main" xmlns="" id="{09C05F0C-382F-476A-A0D2-932E111A7F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项目分析幻灯片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7629556" y="907250"/>
            <a:ext cx="34483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[</a:t>
            </a:r>
            <a:r>
              <a:rPr lang="en-US" altLang="zh-CN" sz="2400" dirty="0"/>
              <a:t>O </a:t>
            </a:r>
            <a:r>
              <a:rPr lang="en-US" altLang="zh-CN" sz="2400" dirty="0" smtClean="0"/>
              <a:t>II]λ7325</a:t>
            </a:r>
            <a:r>
              <a:rPr lang="zh-CN" altLang="en-US" sz="2400" dirty="0" smtClean="0"/>
              <a:t>线</a:t>
            </a:r>
            <a:r>
              <a:rPr lang="zh-CN" altLang="en-US" sz="2400" dirty="0"/>
              <a:t>的选择</a:t>
            </a:r>
            <a:r>
              <a:rPr lang="zh-CN" altLang="en-US" sz="2400" dirty="0" smtClean="0"/>
              <a:t>结果</a:t>
            </a:r>
            <a:endParaRPr lang="zh-CN" altLang="en-US" sz="2400" dirty="0"/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8903833"/>
              </p:ext>
            </p:extLst>
          </p:nvPr>
        </p:nvGraphicFramePr>
        <p:xfrm>
          <a:off x="7039991" y="1697870"/>
          <a:ext cx="4627510" cy="359827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95510">
                  <a:extLst>
                    <a:ext uri="{9D8B030D-6E8A-4147-A177-3AD203B41FA5}">
                      <a16:colId xmlns:a16="http://schemas.microsoft.com/office/drawing/2014/main" xmlns="" val="3709213389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xmlns="" val="709583856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xmlns="" val="50349436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xmlns="" val="1509130973"/>
                    </a:ext>
                  </a:extLst>
                </a:gridCol>
              </a:tblGrid>
              <a:tr h="3598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/>
                        <a:t>MaNGA</a:t>
                      </a:r>
                      <a:r>
                        <a:rPr lang="en-US" altLang="zh-CN" sz="1600" dirty="0" smtClean="0"/>
                        <a:t> </a:t>
                      </a:r>
                      <a:r>
                        <a:rPr lang="zh-CN" altLang="en-US" sz="1600" dirty="0" smtClean="0"/>
                        <a:t>编号</a:t>
                      </a:r>
                      <a:endParaRPr lang="en-US" altLang="zh-CN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赤经</a:t>
                      </a:r>
                      <a:r>
                        <a:rPr lang="en-US" altLang="zh-CN" sz="1600" dirty="0" smtClean="0"/>
                        <a:t>(RA)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赤纬</a:t>
                      </a:r>
                      <a:r>
                        <a:rPr lang="en-US" altLang="zh-CN" sz="1600" dirty="0" smtClean="0"/>
                        <a:t>(DEC)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比例</a:t>
                      </a:r>
                      <a:r>
                        <a:rPr lang="en-US" altLang="zh-CN" sz="1600" dirty="0" smtClean="0"/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0499036"/>
                  </a:ext>
                </a:extLst>
              </a:tr>
              <a:tr h="3598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8140-6104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117.7059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40.9463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20.95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81993637"/>
                  </a:ext>
                </a:extLst>
              </a:tr>
              <a:tr h="3598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8150-3701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147.5890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31.4879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15.85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25927403"/>
                  </a:ext>
                </a:extLst>
              </a:tr>
              <a:tr h="3598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8309-3703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210.6236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54.2710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80.85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506673264"/>
                  </a:ext>
                </a:extLst>
              </a:tr>
              <a:tr h="3598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8313-1901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240.2871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41.8808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22.14</a:t>
                      </a: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752953850"/>
                  </a:ext>
                </a:extLst>
              </a:tr>
              <a:tr h="3598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8551-1902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234.5917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48.8019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16.63</a:t>
                      </a:r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884259276"/>
                  </a:ext>
                </a:extLst>
              </a:tr>
              <a:tr h="3598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8615-1901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321.0722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1.0284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24.90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04806078"/>
                  </a:ext>
                </a:extLst>
              </a:tr>
              <a:tr h="3598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8616-12704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263.7552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57.0524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22.80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265434480"/>
                  </a:ext>
                </a:extLst>
              </a:tr>
              <a:tr h="3598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8727-3702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54.5540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-5.5404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21.92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651882102"/>
                  </a:ext>
                </a:extLst>
              </a:tr>
              <a:tr h="3598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8942-3703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124.3851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28.3578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14.77</a:t>
                      </a:r>
                      <a:endParaRPr lang="zh-CN" altLang="en-US" sz="1600" dirty="0"/>
                    </a:p>
                  </a:txBody>
                  <a:tcPr>
                    <a:solidFill>
                      <a:schemeClr val="accent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028918816"/>
                  </a:ext>
                </a:extLst>
              </a:tr>
            </a:tbl>
          </a:graphicData>
        </a:graphic>
      </p:graphicFrame>
      <p:graphicFrame>
        <p:nvGraphicFramePr>
          <p:cNvPr id="9" name="表格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35928884"/>
              </p:ext>
            </p:extLst>
          </p:nvPr>
        </p:nvGraphicFramePr>
        <p:xfrm>
          <a:off x="540089" y="1703695"/>
          <a:ext cx="4627510" cy="3238443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495510">
                  <a:extLst>
                    <a:ext uri="{9D8B030D-6E8A-4147-A177-3AD203B41FA5}">
                      <a16:colId xmlns:a16="http://schemas.microsoft.com/office/drawing/2014/main" xmlns="" val="3709213389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xmlns="" val="709583856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xmlns="" val="50349436"/>
                    </a:ext>
                  </a:extLst>
                </a:gridCol>
                <a:gridCol w="1044000">
                  <a:extLst>
                    <a:ext uri="{9D8B030D-6E8A-4147-A177-3AD203B41FA5}">
                      <a16:colId xmlns:a16="http://schemas.microsoft.com/office/drawing/2014/main" xmlns="" val="1509130973"/>
                    </a:ext>
                  </a:extLst>
                </a:gridCol>
              </a:tblGrid>
              <a:tr h="3598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/>
                        <a:t>MaNGA</a:t>
                      </a:r>
                      <a:r>
                        <a:rPr lang="en-US" altLang="zh-CN" sz="1600" dirty="0" smtClean="0"/>
                        <a:t> </a:t>
                      </a:r>
                      <a:r>
                        <a:rPr lang="zh-CN" altLang="en-US" sz="1600" dirty="0" smtClean="0"/>
                        <a:t>编号</a:t>
                      </a:r>
                      <a:endParaRPr lang="en-US" altLang="zh-CN" sz="1600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赤经</a:t>
                      </a:r>
                      <a:r>
                        <a:rPr lang="en-US" altLang="zh-CN" sz="1600" dirty="0" smtClean="0"/>
                        <a:t>(RA) 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赤纬</a:t>
                      </a:r>
                      <a:r>
                        <a:rPr lang="en-US" altLang="zh-CN" sz="1600" dirty="0" smtClean="0"/>
                        <a:t>(DEC)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sz="1600" dirty="0" smtClean="0"/>
                        <a:t>比例</a:t>
                      </a:r>
                      <a:r>
                        <a:rPr lang="en-US" altLang="zh-CN" sz="1600" dirty="0" smtClean="0"/>
                        <a:t>(%)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890499036"/>
                  </a:ext>
                </a:extLst>
              </a:tr>
              <a:tr h="3598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8140-6104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117.7059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40.9463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20.52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81993637"/>
                  </a:ext>
                </a:extLst>
              </a:tr>
              <a:tr h="3598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8150-3701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147.5890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31.4879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16.48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25927403"/>
                  </a:ext>
                </a:extLst>
              </a:tr>
              <a:tr h="3598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8309-3703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210.6236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54.2710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82.51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506673264"/>
                  </a:ext>
                </a:extLst>
              </a:tr>
              <a:tr h="3598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8312-12701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245.8423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39.2153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15.46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2262522747"/>
                  </a:ext>
                </a:extLst>
              </a:tr>
              <a:tr h="3598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8313-1901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240.2871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41.8808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20.87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52953850"/>
                  </a:ext>
                </a:extLst>
              </a:tr>
              <a:tr h="3598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8615-1901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321.0722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1.0284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27.29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3004806078"/>
                  </a:ext>
                </a:extLst>
              </a:tr>
              <a:tr h="3598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8618-6101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318.9905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9.5431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66.36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041132923"/>
                  </a:ext>
                </a:extLst>
              </a:tr>
              <a:tr h="359827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8616-12704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263.7552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57.0524</a:t>
                      </a:r>
                      <a:endParaRPr lang="zh-CN" alt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22.80</a:t>
                      </a:r>
                      <a:endParaRPr lang="zh-CN" altLang="en-US" sz="16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4265434480"/>
                  </a:ext>
                </a:extLst>
              </a:tr>
            </a:tbl>
          </a:graphicData>
        </a:graphic>
      </p:graphicFrame>
      <p:sp>
        <p:nvSpPr>
          <p:cNvPr id="10" name="文本框 9"/>
          <p:cNvSpPr txBox="1"/>
          <p:nvPr/>
        </p:nvSpPr>
        <p:spPr>
          <a:xfrm>
            <a:off x="1132058" y="907251"/>
            <a:ext cx="344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dirty="0" smtClean="0"/>
              <a:t>[</a:t>
            </a:r>
            <a:r>
              <a:rPr lang="en-US" altLang="zh-CN" sz="2400" dirty="0"/>
              <a:t>O </a:t>
            </a:r>
            <a:r>
              <a:rPr lang="en-US" altLang="zh-CN" sz="2400" dirty="0" smtClean="0"/>
              <a:t>II]λ3727</a:t>
            </a:r>
            <a:r>
              <a:rPr lang="zh-CN" altLang="en-US" sz="2400" dirty="0" smtClean="0"/>
              <a:t>线</a:t>
            </a:r>
            <a:r>
              <a:rPr lang="zh-CN" altLang="en-US" sz="2400" dirty="0"/>
              <a:t>的选择</a:t>
            </a:r>
            <a:r>
              <a:rPr lang="zh-CN" altLang="en-US" sz="2400" dirty="0" smtClean="0"/>
              <a:t>结果</a:t>
            </a:r>
            <a:endParaRPr lang="zh-CN" altLang="en-US" sz="2400" dirty="0"/>
          </a:p>
        </p:txBody>
      </p:sp>
      <p:sp>
        <p:nvSpPr>
          <p:cNvPr id="5" name="文本框 4"/>
          <p:cNvSpPr txBox="1"/>
          <p:nvPr/>
        </p:nvSpPr>
        <p:spPr>
          <a:xfrm>
            <a:off x="3442863" y="5894685"/>
            <a:ext cx="474935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CN" altLang="en-US" sz="2400" dirty="0" smtClean="0"/>
              <a:t>合并之后最后</a:t>
            </a:r>
            <a:r>
              <a:rPr lang="zh-CN" altLang="en-US" sz="2400" dirty="0"/>
              <a:t>总共得到</a:t>
            </a:r>
            <a:r>
              <a:rPr lang="zh-CN" altLang="en-US" sz="2400" dirty="0" smtClean="0"/>
              <a:t>了</a:t>
            </a:r>
            <a:r>
              <a:rPr lang="en-US" altLang="zh-CN" sz="2400" dirty="0" smtClean="0"/>
              <a:t>11</a:t>
            </a:r>
            <a:r>
              <a:rPr lang="zh-CN" altLang="en-US" sz="2400" dirty="0" smtClean="0"/>
              <a:t>个星系</a:t>
            </a:r>
            <a:endParaRPr lang="zh-CN" altLang="en-US" sz="2400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en-US" altLang="zh-CN" noProof="0" smtClean="0"/>
              <a:t>11</a:t>
            </a:fld>
            <a:endParaRPr lang="zh-CN" altLang="en-US" noProof="0" dirty="0"/>
          </a:p>
        </p:txBody>
      </p:sp>
      <p:sp>
        <p:nvSpPr>
          <p:cNvPr id="7" name="文本框 6"/>
          <p:cNvSpPr txBox="1"/>
          <p:nvPr/>
        </p:nvSpPr>
        <p:spPr>
          <a:xfrm>
            <a:off x="5207438" y="2240280"/>
            <a:ext cx="18325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3727</a:t>
            </a:r>
            <a:r>
              <a:rPr lang="zh-CN" altLang="en-US" sz="1600" dirty="0" smtClean="0"/>
              <a:t>线中已经存在</a:t>
            </a:r>
            <a:endParaRPr lang="zh-CN" altLang="en-US" sz="1600" dirty="0"/>
          </a:p>
        </p:txBody>
      </p:sp>
      <p:sp>
        <p:nvSpPr>
          <p:cNvPr id="15" name="文本框 14"/>
          <p:cNvSpPr txBox="1"/>
          <p:nvPr/>
        </p:nvSpPr>
        <p:spPr>
          <a:xfrm>
            <a:off x="5207438" y="4487704"/>
            <a:ext cx="122020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600" dirty="0" smtClean="0"/>
              <a:t>7325</a:t>
            </a:r>
            <a:r>
              <a:rPr lang="zh-CN" altLang="en-US" sz="1600" dirty="0" smtClean="0"/>
              <a:t>线独有</a:t>
            </a:r>
            <a:endParaRPr lang="zh-CN" altLang="en-US" sz="1600" dirty="0"/>
          </a:p>
        </p:txBody>
      </p:sp>
      <p:cxnSp>
        <p:nvCxnSpPr>
          <p:cNvPr id="16" name="直接箭头连接符 15"/>
          <p:cNvCxnSpPr>
            <a:stCxn id="7" idx="2"/>
          </p:cNvCxnSpPr>
          <p:nvPr/>
        </p:nvCxnSpPr>
        <p:spPr>
          <a:xfrm>
            <a:off x="6123715" y="2578834"/>
            <a:ext cx="916276" cy="3198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>
            <a:off x="6123714" y="2578834"/>
            <a:ext cx="916277" cy="166198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直接箭头连接符 19"/>
          <p:cNvCxnSpPr>
            <a:stCxn id="15" idx="3"/>
          </p:cNvCxnSpPr>
          <p:nvPr/>
        </p:nvCxnSpPr>
        <p:spPr>
          <a:xfrm flipV="1">
            <a:off x="6427644" y="3648456"/>
            <a:ext cx="612347" cy="100852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>
            <a:stCxn id="15" idx="3"/>
          </p:cNvCxnSpPr>
          <p:nvPr/>
        </p:nvCxnSpPr>
        <p:spPr>
          <a:xfrm>
            <a:off x="6427644" y="4656981"/>
            <a:ext cx="612347" cy="259686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84383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​​(S) 7">
            <a:extLst>
              <a:ext uri="{FF2B5EF4-FFF2-40B4-BE49-F238E27FC236}">
                <a16:creationId xmlns:a16="http://schemas.microsoft.com/office/drawing/2014/main" xmlns="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筛选结果的图像和属性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xmlns="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 hidden="1">
            <a:extLst>
              <a:ext uri="{FF2B5EF4-FFF2-40B4-BE49-F238E27FC236}">
                <a16:creationId xmlns:a16="http://schemas.microsoft.com/office/drawing/2014/main" xmlns="" id="{09C05F0C-382F-476A-A0D2-932E111A7F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项目分析幻灯片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en-US" altLang="zh-CN" noProof="0" smtClean="0"/>
              <a:t>12</a:t>
            </a:fld>
            <a:endParaRPr lang="zh-CN" altLang="en-US" noProof="0" dirty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168" y="569154"/>
            <a:ext cx="4937611" cy="6300216"/>
          </a:xfrm>
          <a:prstGeom prst="rect">
            <a:avLst/>
          </a:prstGeom>
        </p:spPr>
      </p:pic>
      <p:graphicFrame>
        <p:nvGraphicFramePr>
          <p:cNvPr id="12" name="表格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46354990"/>
              </p:ext>
            </p:extLst>
          </p:nvPr>
        </p:nvGraphicFramePr>
        <p:xfrm>
          <a:off x="6163056" y="711682"/>
          <a:ext cx="5724000" cy="432000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512000">
                  <a:extLst>
                    <a:ext uri="{9D8B030D-6E8A-4147-A177-3AD203B41FA5}">
                      <a16:colId xmlns:a16="http://schemas.microsoft.com/office/drawing/2014/main" xmlns="" val="1364261493"/>
                    </a:ext>
                  </a:extLst>
                </a:gridCol>
                <a:gridCol w="1548000">
                  <a:extLst>
                    <a:ext uri="{9D8B030D-6E8A-4147-A177-3AD203B41FA5}">
                      <a16:colId xmlns:a16="http://schemas.microsoft.com/office/drawing/2014/main" xmlns="" val="3812479247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xmlns="" val="1314304736"/>
                    </a:ext>
                  </a:extLst>
                </a:gridCol>
                <a:gridCol w="1332000">
                  <a:extLst>
                    <a:ext uri="{9D8B030D-6E8A-4147-A177-3AD203B41FA5}">
                      <a16:colId xmlns:a16="http://schemas.microsoft.com/office/drawing/2014/main" xmlns="" val="4131306422"/>
                    </a:ext>
                  </a:extLst>
                </a:gridCol>
              </a:tblGrid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err="1" smtClean="0"/>
                        <a:t>MaNGA</a:t>
                      </a:r>
                      <a:r>
                        <a:rPr lang="zh-CN" altLang="en-US" sz="1600" dirty="0" smtClean="0"/>
                        <a:t>编号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其他名称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红移</a:t>
                      </a:r>
                      <a:r>
                        <a:rPr lang="en-US" altLang="zh-CN" sz="1600" dirty="0" smtClean="0"/>
                        <a:t>(z)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1600" dirty="0" smtClean="0"/>
                        <a:t>总恒星质量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98319823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trike="noStrike" dirty="0" smtClean="0"/>
                        <a:t>8140-6104</a:t>
                      </a:r>
                      <a:endParaRPr lang="zh-CN" altLang="en-US" sz="1600" strike="no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trike="noStrike" dirty="0" smtClean="0"/>
                        <a:t>/</a:t>
                      </a:r>
                      <a:endParaRPr lang="zh-CN" altLang="en-US" sz="1600" strike="no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trike="noStrike" dirty="0" smtClean="0"/>
                        <a:t>0.414</a:t>
                      </a:r>
                      <a:endParaRPr lang="zh-CN" altLang="en-US" sz="1600" strike="no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trike="noStrike" dirty="0" smtClean="0"/>
                        <a:t>9.5979</a:t>
                      </a:r>
                      <a:endParaRPr lang="zh-CN" altLang="en-US" sz="1600" strike="noStrik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753413680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trike="noStrike" dirty="0" smtClean="0"/>
                        <a:t>8150-3701</a:t>
                      </a:r>
                      <a:endParaRPr lang="zh-CN" altLang="en-US" sz="1600" strike="no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trike="noStrike" dirty="0" smtClean="0"/>
                        <a:t>UGC 05272</a:t>
                      </a:r>
                      <a:endParaRPr lang="zh-CN" altLang="en-US" sz="1600" strike="no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trike="noStrike" dirty="0" smtClean="0"/>
                        <a:t>0.001711*</a:t>
                      </a:r>
                      <a:endParaRPr lang="zh-CN" altLang="en-US" sz="1600" strike="no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trike="noStrike" dirty="0" smtClean="0"/>
                        <a:t>7.27835*</a:t>
                      </a:r>
                      <a:endParaRPr lang="zh-CN" altLang="en-US" sz="1600" strike="noStrik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85612638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trike="noStrike" dirty="0" smtClean="0"/>
                        <a:t>8309-3703</a:t>
                      </a:r>
                      <a:endParaRPr lang="zh-CN" altLang="en-US" sz="1600" strike="no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trike="noStrike" dirty="0" smtClean="0"/>
                        <a:t>NGC 5447</a:t>
                      </a:r>
                      <a:endParaRPr lang="zh-CN" altLang="en-US" sz="1600" strike="no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trike="noStrike" dirty="0" smtClean="0"/>
                        <a:t>0.00051*</a:t>
                      </a:r>
                      <a:endParaRPr lang="zh-CN" altLang="en-US" sz="1600" strike="no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trike="noStrike" dirty="0" smtClean="0"/>
                        <a:t>7.31682*</a:t>
                      </a:r>
                      <a:endParaRPr lang="zh-CN" altLang="en-US" sz="1600" strike="noStrik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271371849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trike="noStrike" dirty="0" smtClean="0"/>
                        <a:t>8312-12701</a:t>
                      </a:r>
                      <a:endParaRPr lang="zh-CN" altLang="en-US" sz="1600" strike="no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trike="noStrike" dirty="0" smtClean="0"/>
                        <a:t>/</a:t>
                      </a:r>
                      <a:endParaRPr lang="zh-CN" altLang="en-US" sz="1600" strike="no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trike="noStrike" dirty="0" smtClean="0"/>
                        <a:t>0.0294</a:t>
                      </a:r>
                      <a:endParaRPr lang="zh-CN" altLang="en-US" sz="1600" strike="no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trike="noStrike" dirty="0" smtClean="0"/>
                        <a:t>10.353</a:t>
                      </a:r>
                      <a:endParaRPr lang="zh-CN" altLang="en-US" sz="1600" strike="noStrik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81276112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trike="noStrike" dirty="0" smtClean="0"/>
                        <a:t>8313-1901</a:t>
                      </a:r>
                      <a:endParaRPr lang="zh-CN" altLang="en-US" sz="1600" strike="no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trike="noStrike" dirty="0" smtClean="0"/>
                        <a:t>/</a:t>
                      </a:r>
                      <a:endParaRPr lang="zh-CN" altLang="en-US" sz="1600" strike="no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trike="noStrike" dirty="0" smtClean="0"/>
                        <a:t>0.0243</a:t>
                      </a:r>
                      <a:endParaRPr lang="zh-CN" altLang="en-US" sz="1600" strike="no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trike="noStrike" dirty="0" smtClean="0"/>
                        <a:t>8.9991</a:t>
                      </a:r>
                      <a:endParaRPr lang="zh-CN" altLang="en-US" sz="1600" strike="noStrik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50334124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trike="noStrike" dirty="0" smtClean="0"/>
                        <a:t>8615-1901</a:t>
                      </a:r>
                      <a:endParaRPr lang="zh-CN" altLang="en-US" sz="1600" strike="no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trike="noStrike" dirty="0" smtClean="0"/>
                        <a:t>KAZ 519</a:t>
                      </a:r>
                      <a:endParaRPr lang="zh-CN" altLang="en-US" sz="1600" strike="no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trike="noStrike" dirty="0" smtClean="0"/>
                        <a:t>0.0197</a:t>
                      </a:r>
                      <a:endParaRPr lang="zh-CN" altLang="en-US" sz="1600" strike="no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trike="noStrike" dirty="0" smtClean="0"/>
                        <a:t>8.7575</a:t>
                      </a:r>
                      <a:endParaRPr lang="zh-CN" altLang="en-US" sz="1600" strike="noStrik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718221107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trike="noStrike" dirty="0" smtClean="0"/>
                        <a:t>8618-6101</a:t>
                      </a:r>
                      <a:endParaRPr lang="zh-CN" altLang="en-US" sz="1600" strike="no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trike="noStrike" dirty="0" smtClean="0"/>
                        <a:t>CGCG 401-012</a:t>
                      </a:r>
                      <a:endParaRPr lang="zh-CN" altLang="en-US" sz="1600" strike="no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trike="noStrike" dirty="0" smtClean="0"/>
                        <a:t>0.0293</a:t>
                      </a:r>
                      <a:endParaRPr lang="zh-CN" altLang="en-US" sz="1600" strike="noStrike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strike="noStrike" dirty="0" smtClean="0"/>
                        <a:t>10.2904</a:t>
                      </a:r>
                      <a:endParaRPr lang="zh-CN" altLang="en-US" sz="1600" strike="noStrike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6849553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8626-12704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SHOC 579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0.0472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8.6289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832552164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8551-1902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/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0.0214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8.7919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67312188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8727-3702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SBS 0335-057A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0.0221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8.5313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296171081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8942-3703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/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0.0199</a:t>
                      </a:r>
                      <a:endParaRPr lang="zh-CN" altLang="en-US" sz="16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1600" dirty="0" smtClean="0"/>
                        <a:t>8.7901</a:t>
                      </a:r>
                      <a:endParaRPr lang="zh-CN" altLang="en-US" sz="16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93303002"/>
                  </a:ext>
                </a:extLst>
              </a:tr>
            </a:tbl>
          </a:graphicData>
        </a:graphic>
      </p:graphicFrame>
      <p:cxnSp>
        <p:nvCxnSpPr>
          <p:cNvPr id="13" name="直接连接符 12"/>
          <p:cNvCxnSpPr/>
          <p:nvPr/>
        </p:nvCxnSpPr>
        <p:spPr>
          <a:xfrm>
            <a:off x="6163056" y="1252728"/>
            <a:ext cx="572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5" name="直接连接符 14"/>
          <p:cNvCxnSpPr/>
          <p:nvPr/>
        </p:nvCxnSpPr>
        <p:spPr>
          <a:xfrm>
            <a:off x="6163056" y="2337816"/>
            <a:ext cx="572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6" name="直接连接符 15"/>
          <p:cNvCxnSpPr/>
          <p:nvPr/>
        </p:nvCxnSpPr>
        <p:spPr>
          <a:xfrm>
            <a:off x="6163056" y="2710742"/>
            <a:ext cx="572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>
            <a:off x="6163056" y="3416808"/>
            <a:ext cx="57240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/>
        </p:nvSpPr>
        <p:spPr>
          <a:xfrm>
            <a:off x="4086225" y="5521146"/>
            <a:ext cx="7666504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dirty="0"/>
              <a:t>另外，在对</a:t>
            </a:r>
            <a:r>
              <a:rPr lang="en-US" altLang="zh-CN" dirty="0" smtClean="0"/>
              <a:t>8309-3703</a:t>
            </a:r>
            <a:r>
              <a:rPr lang="zh-CN" altLang="en-US" dirty="0" smtClean="0"/>
              <a:t>的</a:t>
            </a:r>
            <a:r>
              <a:rPr lang="zh-CN" altLang="en-US" dirty="0"/>
              <a:t>查询过程中发现，它实际上并不是一个真正的</a:t>
            </a:r>
            <a:r>
              <a:rPr lang="zh-CN" altLang="en-US" dirty="0" smtClean="0"/>
              <a:t>星系</a:t>
            </a:r>
            <a:r>
              <a:rPr lang="zh-CN" altLang="en-US" dirty="0"/>
              <a:t>，而是</a:t>
            </a:r>
            <a:r>
              <a:rPr lang="en-US" altLang="zh-CN" dirty="0"/>
              <a:t>M 101(</a:t>
            </a:r>
            <a:r>
              <a:rPr lang="zh-CN" altLang="en-US" dirty="0"/>
              <a:t>风车星系</a:t>
            </a:r>
            <a:r>
              <a:rPr lang="en-US" altLang="zh-CN" dirty="0" smtClean="0"/>
              <a:t>)</a:t>
            </a:r>
            <a:r>
              <a:rPr lang="zh-CN" altLang="en-US" dirty="0" smtClean="0"/>
              <a:t>中</a:t>
            </a:r>
            <a:r>
              <a:rPr lang="zh-CN" altLang="en-US" dirty="0"/>
              <a:t>的一个</a:t>
            </a:r>
            <a:r>
              <a:rPr lang="en-US" altLang="zh-CN" dirty="0"/>
              <a:t>H II </a:t>
            </a:r>
            <a:r>
              <a:rPr lang="zh-CN" altLang="en-US" dirty="0" smtClean="0"/>
              <a:t>区，</a:t>
            </a:r>
            <a:r>
              <a:rPr lang="zh-CN" altLang="en-US" dirty="0"/>
              <a:t>因此这里也把</a:t>
            </a:r>
            <a:r>
              <a:rPr lang="zh-CN" altLang="en-US" dirty="0" smtClean="0"/>
              <a:t>这个“星系”</a:t>
            </a:r>
            <a:r>
              <a:rPr lang="zh-CN" altLang="en-US" dirty="0"/>
              <a:t>排除掉。最后我们的样本就只剩下</a:t>
            </a:r>
            <a:r>
              <a:rPr lang="en-US" altLang="zh-CN" dirty="0"/>
              <a:t>8150-3701</a:t>
            </a:r>
            <a:r>
              <a:rPr lang="zh-CN" altLang="en-US" dirty="0"/>
              <a:t>、</a:t>
            </a:r>
            <a:r>
              <a:rPr lang="en-US" altLang="zh-CN" dirty="0"/>
              <a:t>8615-1901</a:t>
            </a:r>
            <a:r>
              <a:rPr lang="zh-CN" altLang="en-US" dirty="0"/>
              <a:t>、</a:t>
            </a:r>
            <a:r>
              <a:rPr lang="en-US" altLang="zh-CN" dirty="0"/>
              <a:t>8626-12704</a:t>
            </a:r>
            <a:r>
              <a:rPr lang="zh-CN" altLang="en-US" dirty="0" smtClean="0"/>
              <a:t>、</a:t>
            </a:r>
            <a:r>
              <a:rPr lang="en-US" altLang="zh-CN" dirty="0" smtClean="0"/>
              <a:t>8551-1902</a:t>
            </a:r>
            <a:r>
              <a:rPr lang="zh-CN" altLang="en-US" dirty="0"/>
              <a:t>、</a:t>
            </a:r>
            <a:r>
              <a:rPr lang="en-US" altLang="zh-CN" dirty="0" smtClean="0"/>
              <a:t>8727-3702</a:t>
            </a:r>
            <a:r>
              <a:rPr lang="zh-CN" altLang="en-US" dirty="0" smtClean="0"/>
              <a:t>和</a:t>
            </a:r>
            <a:r>
              <a:rPr lang="en-US" altLang="zh-CN" dirty="0" smtClean="0"/>
              <a:t>8942-3703</a:t>
            </a:r>
            <a:r>
              <a:rPr lang="zh-CN" altLang="en-US" dirty="0" smtClean="0"/>
              <a:t>这</a:t>
            </a:r>
            <a:r>
              <a:rPr lang="en-US" altLang="zh-CN" dirty="0" smtClean="0"/>
              <a:t>6</a:t>
            </a:r>
            <a:r>
              <a:rPr lang="zh-CN" altLang="en-US" dirty="0" smtClean="0"/>
              <a:t>个</a:t>
            </a:r>
            <a:r>
              <a:rPr lang="zh-CN" altLang="en-US" dirty="0"/>
              <a:t>星系。</a:t>
            </a:r>
          </a:p>
        </p:txBody>
      </p:sp>
      <p:sp>
        <p:nvSpPr>
          <p:cNvPr id="7" name="乘号 6"/>
          <p:cNvSpPr/>
          <p:nvPr/>
        </p:nvSpPr>
        <p:spPr>
          <a:xfrm>
            <a:off x="228600" y="763113"/>
            <a:ext cx="1389888" cy="1389888"/>
          </a:xfrm>
          <a:prstGeom prst="mathMultiply">
            <a:avLst>
              <a:gd name="adj1" fmla="val 827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9" name="乘号 18"/>
          <p:cNvSpPr/>
          <p:nvPr/>
        </p:nvSpPr>
        <p:spPr>
          <a:xfrm>
            <a:off x="228600" y="2329374"/>
            <a:ext cx="1389888" cy="1389888"/>
          </a:xfrm>
          <a:prstGeom prst="mathMultiply">
            <a:avLst>
              <a:gd name="adj1" fmla="val 827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乘号 19"/>
          <p:cNvSpPr/>
          <p:nvPr/>
        </p:nvSpPr>
        <p:spPr>
          <a:xfrm>
            <a:off x="1947821" y="2329374"/>
            <a:ext cx="1389888" cy="1389888"/>
          </a:xfrm>
          <a:prstGeom prst="mathMultiply">
            <a:avLst>
              <a:gd name="adj1" fmla="val 827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1" name="乘号 20"/>
          <p:cNvSpPr/>
          <p:nvPr/>
        </p:nvSpPr>
        <p:spPr>
          <a:xfrm>
            <a:off x="228600" y="3904428"/>
            <a:ext cx="1389888" cy="1389888"/>
          </a:xfrm>
          <a:prstGeom prst="mathMultiply">
            <a:avLst>
              <a:gd name="adj1" fmla="val 8272"/>
            </a:avLst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22" name="直接箭头连接符 21"/>
          <p:cNvCxnSpPr/>
          <p:nvPr/>
        </p:nvCxnSpPr>
        <p:spPr>
          <a:xfrm flipH="1">
            <a:off x="5998464" y="2030516"/>
            <a:ext cx="882015" cy="349063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61437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7" grpId="0" animBg="1"/>
      <p:bldP spid="19" grpId="0" animBg="1"/>
      <p:bldP spid="20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文本框 3"/>
          <p:cNvSpPr txBox="1"/>
          <p:nvPr/>
        </p:nvSpPr>
        <p:spPr>
          <a:xfrm>
            <a:off x="2353733" y="1100666"/>
            <a:ext cx="10615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n w="660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3"/>
                  </a:outerShdw>
                </a:effectLst>
                <a:latin typeface="+mj-lt"/>
                <a:ea typeface="+mj-ea"/>
              </a:rPr>
              <a:t>M 101</a:t>
            </a:r>
            <a:endParaRPr lang="zh-CN" altLang="en-US" sz="2400" b="1" dirty="0">
              <a:ln w="6600">
                <a:solidFill>
                  <a:schemeClr val="accent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3"/>
                </a:outerShdw>
              </a:effectLst>
              <a:latin typeface="+mj-lt"/>
              <a:ea typeface="+mj-ea"/>
            </a:endParaRPr>
          </a:p>
        </p:txBody>
      </p:sp>
      <p:sp>
        <p:nvSpPr>
          <p:cNvPr id="2" name="椭圆 1"/>
          <p:cNvSpPr/>
          <p:nvPr/>
        </p:nvSpPr>
        <p:spPr>
          <a:xfrm>
            <a:off x="5588508" y="2929666"/>
            <a:ext cx="1014984" cy="941832"/>
          </a:xfrm>
          <a:prstGeom prst="ellipse">
            <a:avLst/>
          </a:prstGeom>
          <a:noFill/>
          <a:ln w="28575"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6096000" y="3640666"/>
            <a:ext cx="352532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2400" b="1" dirty="0" smtClean="0">
                <a:ln w="6600">
                  <a:solidFill>
                    <a:schemeClr val="accent3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3"/>
                  </a:outerShdw>
                </a:effectLst>
                <a:latin typeface="+mj-lt"/>
                <a:ea typeface="+mj-ea"/>
              </a:rPr>
              <a:t>NGC 5447 (8309-3703)</a:t>
            </a:r>
            <a:endParaRPr lang="zh-CN" altLang="en-US" sz="2400" b="1" dirty="0">
              <a:ln w="6600">
                <a:solidFill>
                  <a:schemeClr val="accent3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3"/>
                </a:outerShdw>
              </a:effectLst>
              <a:latin typeface="+mj-lt"/>
              <a:ea typeface="+mj-ea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en-US" altLang="zh-CN" noProof="0" smtClean="0"/>
              <a:t>13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92636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3" presetClass="entr" presetSubtype="3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​​(S) 7">
            <a:extLst>
              <a:ext uri="{FF2B5EF4-FFF2-40B4-BE49-F238E27FC236}">
                <a16:creationId xmlns:a16="http://schemas.microsoft.com/office/drawing/2014/main" xmlns="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筛选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结果的金属丰度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xmlns="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 hidden="1">
            <a:extLst>
              <a:ext uri="{FF2B5EF4-FFF2-40B4-BE49-F238E27FC236}">
                <a16:creationId xmlns:a16="http://schemas.microsoft.com/office/drawing/2014/main" xmlns="" id="{09C05F0C-382F-476A-A0D2-932E111A7F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项目分析幻灯片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2853421"/>
              </p:ext>
            </p:extLst>
          </p:nvPr>
        </p:nvGraphicFramePr>
        <p:xfrm>
          <a:off x="3175000" y="910696"/>
          <a:ext cx="5841999" cy="2595880"/>
        </p:xfrm>
        <a:graphic>
          <a:graphicData uri="http://schemas.openxmlformats.org/drawingml/2006/table">
            <a:tbl>
              <a:tblPr firstRow="1" bandRow="1">
                <a:tableStyleId>{7DF18680-E054-41AD-8BC1-D1AEF772440D}</a:tableStyleId>
              </a:tblPr>
              <a:tblGrid>
                <a:gridCol w="1947333">
                  <a:extLst>
                    <a:ext uri="{9D8B030D-6E8A-4147-A177-3AD203B41FA5}">
                      <a16:colId xmlns:a16="http://schemas.microsoft.com/office/drawing/2014/main" xmlns="" val="377903927"/>
                    </a:ext>
                  </a:extLst>
                </a:gridCol>
                <a:gridCol w="1947333">
                  <a:extLst>
                    <a:ext uri="{9D8B030D-6E8A-4147-A177-3AD203B41FA5}">
                      <a16:colId xmlns:a16="http://schemas.microsoft.com/office/drawing/2014/main" xmlns="" val="1172303707"/>
                    </a:ext>
                  </a:extLst>
                </a:gridCol>
                <a:gridCol w="1947333">
                  <a:extLst>
                    <a:ext uri="{9D8B030D-6E8A-4147-A177-3AD203B41FA5}">
                      <a16:colId xmlns:a16="http://schemas.microsoft.com/office/drawing/2014/main" xmlns="" val="15405841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/>
                        <a:t>MaNGA</a:t>
                      </a:r>
                      <a:r>
                        <a:rPr lang="zh-CN" altLang="en-US" dirty="0" smtClean="0"/>
                        <a:t>编号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最低金属丰度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/>
                        <a:t>平均金属丰度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07339793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j-lt"/>
                          <a:ea typeface="+mn-ea"/>
                        </a:rPr>
                        <a:t>8150-3701</a:t>
                      </a:r>
                      <a:endParaRPr lang="zh-CN" altLang="en-US" dirty="0">
                        <a:latin typeface="+mj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j-lt"/>
                          <a:ea typeface="+mn-ea"/>
                        </a:rPr>
                        <a:t>7.471±0.195</a:t>
                      </a:r>
                      <a:endParaRPr lang="zh-CN" altLang="en-US" dirty="0">
                        <a:latin typeface="+mj-lt"/>
                        <a:ea typeface="+mn-ea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j-lt"/>
                          <a:ea typeface="+mn-ea"/>
                        </a:rPr>
                        <a:t>7.88</a:t>
                      </a:r>
                      <a:endParaRPr lang="zh-CN" altLang="en-US" dirty="0">
                        <a:latin typeface="+mj-lt"/>
                        <a:ea typeface="+mn-ea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41204621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8615-1901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dirty="0" smtClean="0"/>
                        <a:t>7.612±0.329</a:t>
                      </a:r>
                      <a:endParaRPr lang="zh-CN" altLang="en-US" dirty="0" smtClean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8.15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604102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j-lt"/>
                        </a:rPr>
                        <a:t>8626-12704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j-lt"/>
                        </a:rPr>
                        <a:t>7.601±0.235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latin typeface="+mj-lt"/>
                        </a:rPr>
                        <a:t>7.99</a:t>
                      </a:r>
                      <a:endParaRPr lang="zh-CN" altLang="en-US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928160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8551-1902</a:t>
                      </a:r>
                      <a:r>
                        <a:rPr lang="zh-CN" altLang="en-US" dirty="0" smtClean="0"/>
                        <a:t>*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7.585±0.142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8.40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353534877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8727-3702</a:t>
                      </a:r>
                      <a:r>
                        <a:rPr lang="zh-CN" altLang="en-US" dirty="0" smtClean="0"/>
                        <a:t>*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7.409±0.057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8.27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43476431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8942-3703</a:t>
                      </a:r>
                      <a:r>
                        <a:rPr lang="zh-CN" altLang="en-US" dirty="0" smtClean="0"/>
                        <a:t>*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7.581±0.145</a:t>
                      </a:r>
                      <a:endParaRPr lang="zh-CN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/>
                        <a:t>8.06</a:t>
                      </a:r>
                      <a:endParaRPr lang="zh-CN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1542440155"/>
                  </a:ext>
                </a:extLst>
              </a:tr>
            </a:tbl>
          </a:graphicData>
        </a:graphic>
      </p:graphicFrame>
      <p:sp>
        <p:nvSpPr>
          <p:cNvPr id="4" name="文本框 3"/>
          <p:cNvSpPr txBox="1"/>
          <p:nvPr/>
        </p:nvSpPr>
        <p:spPr>
          <a:xfrm>
            <a:off x="778931" y="4910667"/>
            <a:ext cx="10634135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2000" dirty="0" smtClean="0"/>
              <a:t>可以看出，筛选出的结果都</a:t>
            </a:r>
            <a:r>
              <a:rPr lang="zh-CN" altLang="en-US" sz="2000" dirty="0"/>
              <a:t>具有相当低的金属丰度，都具有极端贫金属的区域。其中</a:t>
            </a:r>
            <a:r>
              <a:rPr lang="en-US" altLang="zh-CN" sz="2000" b="1" dirty="0">
                <a:latin typeface="+mn-ea"/>
              </a:rPr>
              <a:t>8150-3701 (</a:t>
            </a:r>
            <a:r>
              <a:rPr lang="en-US" altLang="zh-CN" sz="2000" b="1" dirty="0" smtClean="0">
                <a:latin typeface="+mn-ea"/>
              </a:rPr>
              <a:t>UGC 05272)</a:t>
            </a:r>
            <a:r>
              <a:rPr lang="zh-CN" altLang="en-US" sz="2000" dirty="0" smtClean="0"/>
              <a:t>和</a:t>
            </a:r>
            <a:r>
              <a:rPr lang="en-US" altLang="zh-CN" sz="2000" b="1" dirty="0">
                <a:latin typeface="+mn-ea"/>
              </a:rPr>
              <a:t>8626-12704(SHOC 579</a:t>
            </a:r>
            <a:r>
              <a:rPr lang="en-US" altLang="zh-CN" sz="2000" b="1" dirty="0" smtClean="0">
                <a:latin typeface="+mn-ea"/>
              </a:rPr>
              <a:t>)</a:t>
            </a:r>
            <a:r>
              <a:rPr lang="zh-CN" altLang="en-US" sz="2000" dirty="0" smtClean="0"/>
              <a:t>的</a:t>
            </a:r>
            <a:r>
              <a:rPr lang="zh-CN" altLang="en-US" sz="2000" dirty="0"/>
              <a:t>金属丰度最低，属于贫金属区域在空间上</a:t>
            </a:r>
            <a:r>
              <a:rPr lang="zh-CN" altLang="en-US" sz="2000" dirty="0" smtClean="0"/>
              <a:t>广泛</a:t>
            </a:r>
            <a:r>
              <a:rPr lang="zh-CN" altLang="en-US" sz="2000" dirty="0"/>
              <a:t>分布的整体极端贫金属星系。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879667" y="3654308"/>
            <a:ext cx="1020183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其中金属丰度的误差估计的</a:t>
            </a:r>
            <a:r>
              <a:rPr lang="zh-CN" altLang="en-US" dirty="0" smtClean="0"/>
              <a:t>正态分布</a:t>
            </a:r>
            <a:r>
              <a:rPr lang="zh-CN" altLang="en-US" dirty="0"/>
              <a:t>取样次数为每条谱线</a:t>
            </a:r>
            <a:r>
              <a:rPr lang="en-US" altLang="zh-CN" dirty="0"/>
              <a:t>1000 </a:t>
            </a:r>
            <a:r>
              <a:rPr lang="zh-CN" altLang="en-US" dirty="0"/>
              <a:t>次</a:t>
            </a:r>
            <a:r>
              <a:rPr lang="zh-CN" altLang="en-US" dirty="0" smtClean="0"/>
              <a:t>。金属丰度的标度为</a:t>
            </a:r>
            <a:r>
              <a:rPr lang="en-US" altLang="zh-CN" dirty="0" smtClean="0"/>
              <a:t>12+log(O/H</a:t>
            </a:r>
            <a:r>
              <a:rPr lang="en-US" altLang="zh-CN" dirty="0"/>
              <a:t>)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 smtClean="0"/>
              <a:t>注*：这三个星系是用</a:t>
            </a:r>
            <a:r>
              <a:rPr lang="en-US" altLang="zh-CN" dirty="0"/>
              <a:t>[O II]λ7325</a:t>
            </a:r>
            <a:r>
              <a:rPr lang="zh-CN" altLang="en-US" dirty="0" smtClean="0"/>
              <a:t>线选择出的，因此这里的</a:t>
            </a:r>
            <a:r>
              <a:rPr lang="en-US" altLang="zh-CN" dirty="0" smtClean="0"/>
              <a:t>O</a:t>
            </a:r>
            <a:r>
              <a:rPr lang="en-US" altLang="zh-CN" baseline="30000" dirty="0" smtClean="0"/>
              <a:t>+</a:t>
            </a:r>
            <a:r>
              <a:rPr lang="zh-CN" altLang="en-US" dirty="0" smtClean="0"/>
              <a:t>丰度是用</a:t>
            </a:r>
            <a:r>
              <a:rPr lang="en-US" altLang="zh-CN" dirty="0"/>
              <a:t>[O II]λ7325</a:t>
            </a:r>
            <a:r>
              <a:rPr lang="zh-CN" altLang="en-US" dirty="0" smtClean="0"/>
              <a:t>线计算的。</a:t>
            </a:r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en-US" altLang="zh-CN" noProof="0" smtClean="0"/>
              <a:t>14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2641255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​​(S) 7">
            <a:extLst>
              <a:ext uri="{FF2B5EF4-FFF2-40B4-BE49-F238E27FC236}">
                <a16:creationId xmlns:a16="http://schemas.microsoft.com/office/drawing/2014/main" xmlns="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金属丰度与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Hα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D4000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xmlns="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 hidden="1">
            <a:extLst>
              <a:ext uri="{FF2B5EF4-FFF2-40B4-BE49-F238E27FC236}">
                <a16:creationId xmlns:a16="http://schemas.microsoft.com/office/drawing/2014/main" xmlns="" id="{09C05F0C-382F-476A-A0D2-932E111A7F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项目分析幻灯片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8600" y="5332909"/>
            <a:ext cx="11734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8626-12704</a:t>
            </a:r>
            <a:r>
              <a:rPr lang="zh-CN" altLang="en-US" dirty="0"/>
              <a:t>、</a:t>
            </a:r>
            <a:r>
              <a:rPr lang="en-US" altLang="zh-CN" dirty="0"/>
              <a:t>8551-1902</a:t>
            </a:r>
            <a:r>
              <a:rPr lang="zh-CN" altLang="en-US" dirty="0"/>
              <a:t>、</a:t>
            </a:r>
            <a:r>
              <a:rPr lang="en-US" altLang="zh-CN" dirty="0"/>
              <a:t>8727-3702 </a:t>
            </a:r>
            <a:r>
              <a:rPr lang="zh-CN" altLang="en-US" dirty="0"/>
              <a:t>和</a:t>
            </a:r>
            <a:r>
              <a:rPr lang="en-US" altLang="zh-CN" dirty="0"/>
              <a:t>8942-3703 </a:t>
            </a:r>
            <a:r>
              <a:rPr lang="zh-CN" altLang="en-US" dirty="0" smtClean="0"/>
              <a:t>四</a:t>
            </a:r>
            <a:r>
              <a:rPr lang="zh-CN" altLang="en-US" dirty="0"/>
              <a:t>个星系</a:t>
            </a:r>
            <a:r>
              <a:rPr lang="en-US" altLang="zh-CN" dirty="0"/>
              <a:t>Hα </a:t>
            </a:r>
            <a:r>
              <a:rPr lang="zh-CN" altLang="en-US" dirty="0"/>
              <a:t>发射主要集中在中心，说明这些星系中心区域有剧烈的恒星形成</a:t>
            </a:r>
            <a:r>
              <a:rPr lang="zh-CN" altLang="en-US" dirty="0" smtClean="0"/>
              <a:t>，而且</a:t>
            </a:r>
            <a:r>
              <a:rPr lang="zh-CN" altLang="en-US" dirty="0"/>
              <a:t>中心区域的</a:t>
            </a:r>
            <a:r>
              <a:rPr lang="en-US" altLang="zh-CN" dirty="0"/>
              <a:t>D4000 </a:t>
            </a:r>
            <a:r>
              <a:rPr lang="zh-CN" altLang="en-US" dirty="0"/>
              <a:t>比外围的</a:t>
            </a:r>
            <a:r>
              <a:rPr lang="en-US" altLang="zh-CN" dirty="0"/>
              <a:t>D4000 </a:t>
            </a:r>
            <a:r>
              <a:rPr lang="zh-CN" altLang="en-US" dirty="0"/>
              <a:t>要低，发射出</a:t>
            </a:r>
            <a:r>
              <a:rPr lang="en-US" altLang="zh-CN" dirty="0"/>
              <a:t>[O III]λ4363 </a:t>
            </a:r>
            <a:r>
              <a:rPr lang="zh-CN" altLang="en-US" dirty="0"/>
              <a:t>线的贫</a:t>
            </a:r>
            <a:r>
              <a:rPr lang="zh-CN" altLang="en-US" dirty="0" smtClean="0"/>
              <a:t>金属区域</a:t>
            </a:r>
            <a:r>
              <a:rPr lang="zh-CN" altLang="en-US" dirty="0"/>
              <a:t>也都集中在中心，并且存在中心到外围金属丰度升高的梯度，说明中心</a:t>
            </a:r>
            <a:r>
              <a:rPr lang="zh-CN" altLang="en-US" dirty="0" smtClean="0"/>
              <a:t>区域</a:t>
            </a:r>
            <a:r>
              <a:rPr lang="zh-CN" altLang="en-US" dirty="0"/>
              <a:t>的星族更加年轻，这些星系很有可能是按照先外围，后中心的形成顺序</a:t>
            </a:r>
            <a:r>
              <a:rPr lang="zh-CN" altLang="en-US" dirty="0" smtClean="0"/>
              <a:t>形成的</a:t>
            </a:r>
            <a:r>
              <a:rPr lang="zh-CN" altLang="en-US" dirty="0"/>
              <a:t>。</a:t>
            </a: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en-US" altLang="zh-CN" noProof="0" smtClean="0"/>
              <a:t>15</a:t>
            </a:fld>
            <a:endParaRPr lang="zh-CN" altLang="en-US" noProof="0" dirty="0"/>
          </a:p>
        </p:txBody>
      </p:sp>
      <p:pic>
        <p:nvPicPr>
          <p:cNvPr id="10" name="图片 9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373" y="765824"/>
            <a:ext cx="6048000" cy="1764000"/>
          </a:xfrm>
          <a:prstGeom prst="rect">
            <a:avLst/>
          </a:prstGeom>
        </p:spPr>
      </p:pic>
      <p:pic>
        <p:nvPicPr>
          <p:cNvPr id="12" name="图片 11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2627" y="776787"/>
            <a:ext cx="6084000" cy="1748767"/>
          </a:xfrm>
          <a:prstGeom prst="rect">
            <a:avLst/>
          </a:prstGeom>
        </p:spPr>
      </p:pic>
      <p:pic>
        <p:nvPicPr>
          <p:cNvPr id="13" name="图片 12" descr="屏幕剪辑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1" y="3051122"/>
            <a:ext cx="6062133" cy="1740733"/>
          </a:xfrm>
          <a:prstGeom prst="rect">
            <a:avLst/>
          </a:prstGeom>
        </p:spPr>
      </p:pic>
      <p:pic>
        <p:nvPicPr>
          <p:cNvPr id="15" name="图片 14" descr="屏幕剪辑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4360" y="3051122"/>
            <a:ext cx="6012000" cy="1750949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612648" y="2595929"/>
            <a:ext cx="4780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Hα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2565902" y="2586271"/>
            <a:ext cx="8178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D4000</a:t>
            </a:r>
            <a:endParaRPr lang="zh-CN" altLang="en-US" dirty="0"/>
          </a:p>
        </p:txBody>
      </p:sp>
      <p:sp>
        <p:nvSpPr>
          <p:cNvPr id="18" name="文本框 17"/>
          <p:cNvSpPr txBox="1"/>
          <p:nvPr/>
        </p:nvSpPr>
        <p:spPr>
          <a:xfrm>
            <a:off x="4486656" y="2589835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金属丰度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08213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​​(S) 7">
            <a:extLst>
              <a:ext uri="{FF2B5EF4-FFF2-40B4-BE49-F238E27FC236}">
                <a16:creationId xmlns:a16="http://schemas.microsoft.com/office/drawing/2014/main" xmlns="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金属丰度与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Hα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、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D4000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xmlns="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 hidden="1">
            <a:extLst>
              <a:ext uri="{FF2B5EF4-FFF2-40B4-BE49-F238E27FC236}">
                <a16:creationId xmlns:a16="http://schemas.microsoft.com/office/drawing/2014/main" xmlns="" id="{09C05F0C-382F-476A-A0D2-932E111A7F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项目分析幻灯片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59222" y="5772167"/>
            <a:ext cx="1047355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8150-3701</a:t>
            </a:r>
            <a:r>
              <a:rPr lang="zh-CN" altLang="en-US" dirty="0" smtClean="0"/>
              <a:t>和</a:t>
            </a:r>
            <a:r>
              <a:rPr lang="en-US" altLang="zh-CN" dirty="0" smtClean="0"/>
              <a:t>8615-1901</a:t>
            </a:r>
            <a:r>
              <a:rPr lang="zh-CN" altLang="en-US" dirty="0" smtClean="0"/>
              <a:t>这</a:t>
            </a:r>
            <a:r>
              <a:rPr lang="zh-CN" altLang="en-US" dirty="0"/>
              <a:t>两个星系</a:t>
            </a:r>
            <a:r>
              <a:rPr lang="en-US" altLang="zh-CN" dirty="0"/>
              <a:t>Hα </a:t>
            </a:r>
            <a:r>
              <a:rPr lang="zh-CN" altLang="en-US" dirty="0"/>
              <a:t>集中区、</a:t>
            </a:r>
            <a:r>
              <a:rPr lang="en-US" altLang="zh-CN" dirty="0" smtClean="0"/>
              <a:t>D4000</a:t>
            </a:r>
            <a:r>
              <a:rPr lang="zh-CN" altLang="en-US" dirty="0" smtClean="0"/>
              <a:t>最低点</a:t>
            </a:r>
            <a:r>
              <a:rPr lang="zh-CN" altLang="en-US" dirty="0"/>
              <a:t>、贫</a:t>
            </a:r>
            <a:r>
              <a:rPr lang="zh-CN" altLang="en-US" dirty="0" smtClean="0"/>
              <a:t>金属区域</a:t>
            </a:r>
            <a:r>
              <a:rPr lang="zh-CN" altLang="en-US" dirty="0"/>
              <a:t>则和另外</a:t>
            </a:r>
            <a:r>
              <a:rPr lang="en-US" altLang="zh-CN" dirty="0"/>
              <a:t>4 </a:t>
            </a:r>
            <a:r>
              <a:rPr lang="zh-CN" altLang="en-US" dirty="0"/>
              <a:t>个不同，不对称地集中分布在星系的外围</a:t>
            </a:r>
            <a:r>
              <a:rPr lang="en-US" altLang="zh-CN" dirty="0"/>
              <a:t>(</a:t>
            </a:r>
            <a:r>
              <a:rPr lang="en-US" altLang="zh-CN" dirty="0" smtClean="0"/>
              <a:t>8150-3701</a:t>
            </a:r>
            <a:r>
              <a:rPr lang="zh-CN" altLang="en-US" dirty="0" smtClean="0"/>
              <a:t>在</a:t>
            </a:r>
            <a:r>
              <a:rPr lang="zh-CN" altLang="en-US" dirty="0"/>
              <a:t>右下角</a:t>
            </a:r>
            <a:r>
              <a:rPr lang="zh-CN" altLang="en-US" dirty="0" smtClean="0"/>
              <a:t>，</a:t>
            </a:r>
            <a:r>
              <a:rPr lang="en-US" altLang="zh-CN" dirty="0" smtClean="0"/>
              <a:t>8615-1901</a:t>
            </a:r>
            <a:r>
              <a:rPr lang="zh-CN" altLang="en-US" dirty="0" smtClean="0"/>
              <a:t>在</a:t>
            </a:r>
            <a:r>
              <a:rPr lang="zh-CN" altLang="en-US" dirty="0"/>
              <a:t>下面</a:t>
            </a:r>
            <a:r>
              <a:rPr lang="en-US" altLang="zh-CN" dirty="0"/>
              <a:t>)</a:t>
            </a:r>
            <a:r>
              <a:rPr lang="zh-CN" altLang="en-US" dirty="0"/>
              <a:t>，说明这些星系很有可能正在进行并合，或者吸积星系际</a:t>
            </a:r>
            <a:r>
              <a:rPr lang="zh-CN" altLang="en-US" dirty="0" smtClean="0"/>
              <a:t>介质</a:t>
            </a:r>
            <a:r>
              <a:rPr lang="en-US" altLang="zh-CN" dirty="0" smtClean="0"/>
              <a:t>(</a:t>
            </a:r>
            <a:r>
              <a:rPr lang="en-US" altLang="zh-CN" dirty="0"/>
              <a:t>IGM) </a:t>
            </a:r>
            <a:r>
              <a:rPr lang="zh-CN" altLang="en-US" dirty="0"/>
              <a:t>的气体。</a:t>
            </a: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en-US" altLang="zh-CN" noProof="0" smtClean="0"/>
              <a:t>16</a:t>
            </a:fld>
            <a:endParaRPr lang="zh-CN" altLang="en-US" noProof="0" dirty="0"/>
          </a:p>
        </p:txBody>
      </p:sp>
      <p:pic>
        <p:nvPicPr>
          <p:cNvPr id="7" name="图片 6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06" y="604650"/>
            <a:ext cx="9000000" cy="2609362"/>
          </a:xfrm>
          <a:prstGeom prst="rect">
            <a:avLst/>
          </a:prstGeom>
        </p:spPr>
      </p:pic>
      <p:pic>
        <p:nvPicPr>
          <p:cNvPr id="10" name="图片 9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3806" y="3196195"/>
            <a:ext cx="9000000" cy="2636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062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82" y="1357671"/>
            <a:ext cx="4298533" cy="3600753"/>
          </a:xfrm>
          <a:prstGeom prst="rect">
            <a:avLst/>
          </a:prstGeom>
        </p:spPr>
      </p:pic>
      <p:cxnSp>
        <p:nvCxnSpPr>
          <p:cNvPr id="8" name="直接连接符​​(S) 7">
            <a:extLst>
              <a:ext uri="{FF2B5EF4-FFF2-40B4-BE49-F238E27FC236}">
                <a16:creationId xmlns:a16="http://schemas.microsoft.com/office/drawing/2014/main" xmlns="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金属丰度与其他物理量的关系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xmlns="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 hidden="1">
            <a:extLst>
              <a:ext uri="{FF2B5EF4-FFF2-40B4-BE49-F238E27FC236}">
                <a16:creationId xmlns:a16="http://schemas.microsoft.com/office/drawing/2014/main" xmlns="" id="{09C05F0C-382F-476A-A0D2-932E111A7F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项目分析幻灯片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973995" y="4958424"/>
            <a:ext cx="3810000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12+log(O/H) = 0.2447 </a:t>
            </a:r>
            <a:r>
              <a:rPr lang="el-GR" altLang="zh-CN" sz="2000" dirty="0" smtClean="0"/>
              <a:t>Σ</a:t>
            </a:r>
            <a:r>
              <a:rPr lang="zh-CN" altLang="en-US" sz="2000" baseline="-25000" dirty="0"/>
              <a:t>*</a:t>
            </a:r>
            <a:r>
              <a:rPr lang="el-GR" altLang="zh-CN" sz="2000" dirty="0" smtClean="0"/>
              <a:t> +</a:t>
            </a:r>
            <a:r>
              <a:rPr lang="en-US" altLang="zh-CN" sz="2000" dirty="0" smtClean="0"/>
              <a:t> 6.167</a:t>
            </a:r>
            <a:endParaRPr lang="en-US" altLang="zh-CN" sz="2000" dirty="0"/>
          </a:p>
          <a:p>
            <a:pPr algn="ctr"/>
            <a:endParaRPr lang="en-US" altLang="zh-CN" sz="2000" dirty="0"/>
          </a:p>
          <a:p>
            <a:pPr algn="ctr"/>
            <a:r>
              <a:rPr lang="zh-CN" altLang="en-US" dirty="0" smtClean="0"/>
              <a:t>相关系数</a:t>
            </a:r>
            <a:r>
              <a:rPr lang="zh-CN" altLang="en-US" dirty="0"/>
              <a:t>为</a:t>
            </a:r>
            <a:r>
              <a:rPr lang="en-US" altLang="zh-CN" dirty="0"/>
              <a:t>0.67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387416" y="6136700"/>
            <a:ext cx="4983159" cy="5847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zh-CN" altLang="en-US" sz="1600" dirty="0" smtClean="0"/>
              <a:t>每个像素点的面积采用光度距离从角面积换算而来</a:t>
            </a:r>
            <a:endParaRPr lang="en-US" altLang="zh-CN" sz="1600" dirty="0" smtClean="0"/>
          </a:p>
          <a:p>
            <a:r>
              <a:rPr lang="zh-CN" altLang="en-US" sz="1600" dirty="0" smtClean="0"/>
              <a:t>光度距离由红移得到，宇宙学参数与</a:t>
            </a:r>
            <a:r>
              <a:rPr lang="en-US" altLang="zh-CN" sz="1600" dirty="0" smtClean="0"/>
              <a:t>Gao (2018b)</a:t>
            </a:r>
            <a:r>
              <a:rPr lang="zh-CN" altLang="en-US" sz="1600" dirty="0" smtClean="0"/>
              <a:t>一致</a:t>
            </a:r>
            <a:endParaRPr lang="zh-CN" altLang="en-US" sz="1600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en-US" altLang="zh-CN" noProof="0" smtClean="0"/>
              <a:t>17</a:t>
            </a:fld>
            <a:endParaRPr lang="zh-CN" altLang="en-US" noProof="0" dirty="0"/>
          </a:p>
        </p:txBody>
      </p:sp>
      <p:pic>
        <p:nvPicPr>
          <p:cNvPr id="12" name="图片 11" descr="屏幕剪辑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43962" y="1430823"/>
            <a:ext cx="4309838" cy="3478768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7296912" y="4951656"/>
            <a:ext cx="4306824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altLang="zh-CN" sz="2000" dirty="0"/>
              <a:t>12+log(O/H) = 0.5488 log(M/L</a:t>
            </a:r>
            <a:r>
              <a:rPr lang="en-US" altLang="zh-CN" sz="2000" dirty="0" smtClean="0"/>
              <a:t>)+7.909</a:t>
            </a:r>
          </a:p>
          <a:p>
            <a:pPr algn="ctr"/>
            <a:endParaRPr lang="en-US" altLang="zh-CN" sz="2000" dirty="0"/>
          </a:p>
          <a:p>
            <a:pPr algn="ctr"/>
            <a:r>
              <a:rPr lang="zh-CN" altLang="en-US" dirty="0" smtClean="0"/>
              <a:t>相关系数</a:t>
            </a:r>
            <a:r>
              <a:rPr lang="zh-CN" altLang="en-US" dirty="0"/>
              <a:t>为</a:t>
            </a:r>
            <a:r>
              <a:rPr lang="en-US" altLang="zh-CN" dirty="0" smtClean="0"/>
              <a:t>0.48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8434661" y="1080550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质光比</a:t>
            </a:r>
            <a:r>
              <a:rPr lang="zh-CN" altLang="en-US" dirty="0" smtClean="0"/>
              <a:t>和金属丰度</a:t>
            </a:r>
            <a:endParaRPr lang="zh-CN" altLang="en-US" dirty="0"/>
          </a:p>
        </p:txBody>
      </p:sp>
      <p:sp>
        <p:nvSpPr>
          <p:cNvPr id="15" name="文本框 14"/>
          <p:cNvSpPr txBox="1"/>
          <p:nvPr/>
        </p:nvSpPr>
        <p:spPr>
          <a:xfrm>
            <a:off x="1784900" y="1079771"/>
            <a:ext cx="24929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质量面密度和金属丰度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8000152" y="6244421"/>
            <a:ext cx="2685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注：</a:t>
            </a:r>
            <a:r>
              <a:rPr lang="en-US" altLang="zh-CN" dirty="0" smtClean="0"/>
              <a:t>M</a:t>
            </a:r>
            <a:r>
              <a:rPr lang="zh-CN" altLang="en-US" dirty="0" smtClean="0"/>
              <a:t>单位都是太阳质量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170915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​​(S) 7">
            <a:extLst>
              <a:ext uri="{FF2B5EF4-FFF2-40B4-BE49-F238E27FC236}">
                <a16:creationId xmlns:a16="http://schemas.microsoft.com/office/drawing/2014/main" xmlns="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6647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金属丰度与质量面密度关系</a:t>
            </a:r>
            <a:endParaRPr lang="en-US" altLang="zh-CN" sz="2400" b="1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  <a:p>
            <a:pPr algn="ctr" rtl="0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随着星系总质量的演化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xmlns="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 hidden="1">
            <a:extLst>
              <a:ext uri="{FF2B5EF4-FFF2-40B4-BE49-F238E27FC236}">
                <a16:creationId xmlns:a16="http://schemas.microsoft.com/office/drawing/2014/main" xmlns="" id="{09C05F0C-382F-476A-A0D2-932E111A7F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项目分析幻灯片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28600" y="982133"/>
            <a:ext cx="1173479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同时</a:t>
            </a:r>
            <a:r>
              <a:rPr lang="el-GR" altLang="zh-CN" dirty="0" smtClean="0"/>
              <a:t>Σ</a:t>
            </a:r>
            <a:r>
              <a:rPr lang="zh-CN" altLang="en-US" dirty="0" smtClean="0"/>
              <a:t>*</a:t>
            </a:r>
            <a:r>
              <a:rPr lang="el-GR" altLang="zh-CN" dirty="0" smtClean="0"/>
              <a:t> </a:t>
            </a:r>
            <a:r>
              <a:rPr lang="el-GR" altLang="zh-CN" dirty="0"/>
              <a:t>− </a:t>
            </a:r>
            <a:r>
              <a:rPr lang="en-US" altLang="zh-CN" dirty="0" smtClean="0"/>
              <a:t>Z</a:t>
            </a:r>
            <a:r>
              <a:rPr lang="zh-CN" altLang="en-US" dirty="0" smtClean="0"/>
              <a:t>关系和星系总</a:t>
            </a:r>
            <a:r>
              <a:rPr lang="zh-CN" altLang="en-US" dirty="0"/>
              <a:t>恒星质量</a:t>
            </a:r>
            <a:r>
              <a:rPr lang="en-US" altLang="zh-CN" dirty="0"/>
              <a:t>(</a:t>
            </a:r>
            <a:r>
              <a:rPr lang="en-US" altLang="zh-CN" dirty="0" smtClean="0"/>
              <a:t>M</a:t>
            </a:r>
            <a:r>
              <a:rPr lang="zh-CN" altLang="en-US" baseline="-25000" dirty="0"/>
              <a:t>*</a:t>
            </a:r>
            <a:r>
              <a:rPr lang="en-US" altLang="zh-CN" dirty="0" smtClean="0"/>
              <a:t>)</a:t>
            </a:r>
            <a:r>
              <a:rPr lang="zh-CN" altLang="en-US" dirty="0" smtClean="0"/>
              <a:t>也存在一定演化关系，这里为了和</a:t>
            </a:r>
            <a:r>
              <a:rPr lang="en-US" altLang="zh-CN" dirty="0"/>
              <a:t>Gao et al. (2018b)</a:t>
            </a:r>
            <a:r>
              <a:rPr lang="zh-CN" altLang="en-US" dirty="0" smtClean="0"/>
              <a:t>这篇文章的结果进行比较以扩展到更低的金属丰度，使用</a:t>
            </a:r>
            <a:r>
              <a:rPr lang="en-US" altLang="zh-CN" dirty="0" smtClean="0"/>
              <a:t>O3N2</a:t>
            </a:r>
            <a:r>
              <a:rPr lang="zh-CN" altLang="en-US" dirty="0" smtClean="0"/>
              <a:t>方法重新计算了一遍之前</a:t>
            </a:r>
            <a:r>
              <a:rPr lang="en-US" altLang="zh-CN" dirty="0" smtClean="0"/>
              <a:t>6</a:t>
            </a:r>
            <a:r>
              <a:rPr lang="zh-CN" altLang="en-US" dirty="0" smtClean="0"/>
              <a:t>个星系的金属丰度。</a:t>
            </a:r>
            <a:r>
              <a:rPr lang="en-US" altLang="zh-CN" dirty="0" smtClean="0"/>
              <a:t>(N2</a:t>
            </a:r>
            <a:r>
              <a:rPr lang="zh-CN" altLang="en-US" dirty="0" smtClean="0"/>
              <a:t>方法到</a:t>
            </a:r>
            <a:r>
              <a:rPr lang="en-US" altLang="zh-CN" dirty="0" smtClean="0"/>
              <a:t>8.6</a:t>
            </a:r>
            <a:r>
              <a:rPr lang="zh-CN" altLang="en-US" dirty="0" smtClean="0"/>
              <a:t>以下就不适合使用了</a:t>
            </a:r>
            <a:r>
              <a:rPr lang="en-US" altLang="zh-CN" dirty="0" smtClean="0"/>
              <a:t>)</a:t>
            </a:r>
            <a:endParaRPr lang="zh-CN" altLang="en-US" dirty="0"/>
          </a:p>
        </p:txBody>
      </p:sp>
      <p:sp>
        <p:nvSpPr>
          <p:cNvPr id="5" name="文本框 4"/>
          <p:cNvSpPr txBox="1"/>
          <p:nvPr/>
        </p:nvSpPr>
        <p:spPr>
          <a:xfrm>
            <a:off x="5928672" y="2032299"/>
            <a:ext cx="5731934" cy="1754326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5</a:t>
            </a:r>
            <a:r>
              <a:rPr lang="zh-CN" altLang="en-US" dirty="0" smtClean="0"/>
              <a:t>条</a:t>
            </a:r>
            <a:r>
              <a:rPr lang="zh-CN" altLang="en-US" dirty="0"/>
              <a:t>直线是</a:t>
            </a:r>
            <a:r>
              <a:rPr lang="en-US" altLang="zh-CN" dirty="0"/>
              <a:t>Gao et al. (2018b</a:t>
            </a:r>
            <a:r>
              <a:rPr lang="en-US" altLang="zh-CN" dirty="0" smtClean="0"/>
              <a:t>)</a:t>
            </a:r>
            <a:r>
              <a:rPr lang="zh-CN" altLang="en-US" dirty="0" smtClean="0"/>
              <a:t>的</a:t>
            </a:r>
            <a:r>
              <a:rPr lang="zh-CN" altLang="en-US" dirty="0"/>
              <a:t>按质量分割的</a:t>
            </a:r>
            <a:r>
              <a:rPr lang="zh-CN" altLang="en-US" dirty="0" smtClean="0"/>
              <a:t>结果。</a:t>
            </a:r>
            <a:r>
              <a:rPr lang="zh-CN" altLang="en-US" dirty="0"/>
              <a:t>这里把</a:t>
            </a:r>
            <a:r>
              <a:rPr lang="en-US" altLang="zh-CN" dirty="0" smtClean="0"/>
              <a:t>5</a:t>
            </a:r>
            <a:r>
              <a:rPr lang="zh-CN" altLang="en-US" dirty="0" smtClean="0"/>
              <a:t>条</a:t>
            </a:r>
            <a:r>
              <a:rPr lang="zh-CN" altLang="en-US" dirty="0"/>
              <a:t>直线向右平移了</a:t>
            </a:r>
            <a:r>
              <a:rPr lang="en-US" altLang="zh-CN" dirty="0"/>
              <a:t>0.54 </a:t>
            </a:r>
            <a:r>
              <a:rPr lang="en-US" altLang="zh-CN" dirty="0" err="1"/>
              <a:t>dex</a:t>
            </a:r>
            <a:r>
              <a:rPr lang="zh-CN" altLang="en-US" dirty="0"/>
              <a:t>，这是因为这篇文章计算质量面密度</a:t>
            </a:r>
            <a:r>
              <a:rPr lang="zh-CN" altLang="en-US" dirty="0" smtClean="0"/>
              <a:t>采用</a:t>
            </a:r>
            <a:r>
              <a:rPr lang="zh-CN" altLang="en-US" dirty="0"/>
              <a:t>的初始质量函数</a:t>
            </a:r>
            <a:r>
              <a:rPr lang="en-US" altLang="zh-CN" dirty="0"/>
              <a:t>(IMF</a:t>
            </a:r>
            <a:r>
              <a:rPr lang="en-US" altLang="zh-CN" dirty="0" smtClean="0"/>
              <a:t>)</a:t>
            </a:r>
            <a:r>
              <a:rPr lang="zh-CN" altLang="en-US" dirty="0" smtClean="0"/>
              <a:t>和</a:t>
            </a:r>
            <a:r>
              <a:rPr lang="en-US" altLang="zh-CN" dirty="0"/>
              <a:t>Pipe3D </a:t>
            </a:r>
            <a:r>
              <a:rPr lang="zh-CN" altLang="en-US" dirty="0"/>
              <a:t>不同导致的偏移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endParaRPr lang="en-US" altLang="zh-CN" dirty="0" smtClean="0"/>
          </a:p>
          <a:p>
            <a:r>
              <a:rPr lang="zh-CN" altLang="en-US" dirty="0" smtClean="0"/>
              <a:t>不同</a:t>
            </a:r>
            <a:r>
              <a:rPr lang="zh-CN" altLang="en-US" dirty="0"/>
              <a:t>颜色的点表示不同</a:t>
            </a:r>
            <a:r>
              <a:rPr lang="zh-CN" altLang="en-US" dirty="0" smtClean="0"/>
              <a:t>星系</a:t>
            </a:r>
            <a:r>
              <a:rPr lang="zh-CN" altLang="en-US" dirty="0"/>
              <a:t>的像素点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6" name="文本框 5"/>
          <p:cNvSpPr txBox="1"/>
          <p:nvPr/>
        </p:nvSpPr>
        <p:spPr>
          <a:xfrm>
            <a:off x="5784919" y="4622800"/>
            <a:ext cx="6178479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altLang="zh-CN" dirty="0" smtClean="0"/>
              <a:t>6</a:t>
            </a:r>
            <a:r>
              <a:rPr lang="zh-CN" altLang="en-US" dirty="0" smtClean="0"/>
              <a:t>个星系样本的</a:t>
            </a:r>
            <a:r>
              <a:rPr lang="zh-CN" altLang="en-US" dirty="0"/>
              <a:t>平均恒星质量</a:t>
            </a:r>
            <a:r>
              <a:rPr lang="en-US" altLang="zh-CN" dirty="0" smtClean="0"/>
              <a:t>log(M</a:t>
            </a:r>
            <a:r>
              <a:rPr lang="zh-CN" altLang="en-US" baseline="-25000" dirty="0"/>
              <a:t>*</a:t>
            </a:r>
            <a:r>
              <a:rPr lang="en-US" altLang="zh-CN" dirty="0" smtClean="0"/>
              <a:t>)</a:t>
            </a:r>
            <a:r>
              <a:rPr lang="zh-CN" altLang="en-US" dirty="0" smtClean="0"/>
              <a:t>为</a:t>
            </a:r>
            <a:r>
              <a:rPr lang="en-US" altLang="zh-CN" dirty="0"/>
              <a:t>8.6</a:t>
            </a:r>
            <a:r>
              <a:rPr lang="zh-CN" altLang="en-US" dirty="0"/>
              <a:t>，位于是</a:t>
            </a:r>
            <a:r>
              <a:rPr lang="en-US" altLang="zh-CN" dirty="0"/>
              <a:t>Gao et al. (2018b) </a:t>
            </a:r>
            <a:r>
              <a:rPr lang="zh-CN" altLang="en-US" dirty="0" smtClean="0"/>
              <a:t>的</a:t>
            </a:r>
            <a:r>
              <a:rPr lang="en-US" altLang="zh-CN" dirty="0" smtClean="0"/>
              <a:t>7.8~9.2 </a:t>
            </a:r>
            <a:r>
              <a:rPr lang="zh-CN" altLang="en-US" dirty="0"/>
              <a:t>的</a:t>
            </a:r>
            <a:r>
              <a:rPr lang="en-US" altLang="zh-CN" dirty="0"/>
              <a:t>(</a:t>
            </a:r>
            <a:r>
              <a:rPr lang="zh-CN" altLang="en-US" dirty="0"/>
              <a:t>平均</a:t>
            </a:r>
            <a:r>
              <a:rPr lang="en-US" altLang="zh-CN" dirty="0"/>
              <a:t>8.91) </a:t>
            </a:r>
            <a:r>
              <a:rPr lang="zh-CN" altLang="en-US" dirty="0"/>
              <a:t>的下面，说明在极端贫金属的条件下，到</a:t>
            </a:r>
            <a:r>
              <a:rPr lang="en-US" altLang="zh-CN" dirty="0"/>
              <a:t>Σ</a:t>
            </a:r>
            <a:r>
              <a:rPr lang="zh-CN" altLang="en-US" dirty="0"/>
              <a:t>∗ − </a:t>
            </a:r>
            <a:r>
              <a:rPr lang="en-US" altLang="zh-CN" dirty="0"/>
              <a:t>Z </a:t>
            </a:r>
            <a:r>
              <a:rPr lang="zh-CN" altLang="en-US" dirty="0"/>
              <a:t>关系</a:t>
            </a:r>
            <a:r>
              <a:rPr lang="zh-CN" altLang="en-US" dirty="0" smtClean="0"/>
              <a:t>随着总</a:t>
            </a:r>
            <a:r>
              <a:rPr lang="zh-CN" altLang="en-US" dirty="0"/>
              <a:t>恒星质量</a:t>
            </a:r>
            <a:r>
              <a:rPr lang="en-US" altLang="zh-CN" dirty="0"/>
              <a:t>(M</a:t>
            </a:r>
            <a:r>
              <a:rPr lang="zh-CN" altLang="en-US" dirty="0"/>
              <a:t>∗</a:t>
            </a:r>
            <a:r>
              <a:rPr lang="en-US" altLang="zh-CN" dirty="0"/>
              <a:t>) </a:t>
            </a:r>
            <a:r>
              <a:rPr lang="zh-CN" altLang="en-US" dirty="0"/>
              <a:t>的演化关系仍然继续成立。</a:t>
            </a: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en-US" altLang="zh-CN" noProof="0" smtClean="0"/>
              <a:t>18</a:t>
            </a:fld>
            <a:endParaRPr lang="zh-CN" altLang="en-US" noProof="0" dirty="0"/>
          </a:p>
        </p:txBody>
      </p:sp>
      <p:pic>
        <p:nvPicPr>
          <p:cNvPr id="4" name="图片 3" descr="屏幕剪辑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20" y="0"/>
            <a:ext cx="505415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4380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​​(S) 7">
            <a:extLst>
              <a:ext uri="{FF2B5EF4-FFF2-40B4-BE49-F238E27FC236}">
                <a16:creationId xmlns:a16="http://schemas.microsoft.com/office/drawing/2014/main" xmlns="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总结和展望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xmlns="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 hidden="1">
            <a:extLst>
              <a:ext uri="{FF2B5EF4-FFF2-40B4-BE49-F238E27FC236}">
                <a16:creationId xmlns:a16="http://schemas.microsoft.com/office/drawing/2014/main" xmlns="" id="{09C05F0C-382F-476A-A0D2-932E111A7F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项目分析幻灯片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342900" y="1117599"/>
            <a:ext cx="115062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/>
              <a:t>总结：</a:t>
            </a:r>
            <a:endParaRPr lang="en-US" altLang="zh-CN" sz="2400" dirty="0" smtClean="0"/>
          </a:p>
          <a:p>
            <a:pPr marL="457200" indent="-457200">
              <a:buAutoNum type="arabicPeriod"/>
            </a:pPr>
            <a:r>
              <a:rPr lang="zh-CN" altLang="en-US" sz="2400" dirty="0" smtClean="0"/>
              <a:t>利用</a:t>
            </a:r>
            <a:r>
              <a:rPr lang="en-US" altLang="zh-CN" sz="2400" dirty="0" smtClean="0"/>
              <a:t>IFU</a:t>
            </a:r>
            <a:r>
              <a:rPr lang="zh-CN" altLang="en-US" sz="2400" dirty="0" smtClean="0"/>
              <a:t>数据使用比例选择法找到了</a:t>
            </a:r>
            <a:r>
              <a:rPr lang="en-US" altLang="zh-CN" sz="2400" dirty="0" smtClean="0"/>
              <a:t>6</a:t>
            </a:r>
            <a:r>
              <a:rPr lang="zh-CN" altLang="en-US" sz="2400" dirty="0"/>
              <a:t>个整体都贫金属的贫金属星</a:t>
            </a:r>
            <a:r>
              <a:rPr lang="zh-CN" altLang="en-US" sz="2400" dirty="0" smtClean="0"/>
              <a:t>系，</a:t>
            </a:r>
            <a:r>
              <a:rPr lang="zh-CN" altLang="en-US" sz="2400" dirty="0"/>
              <a:t>其中有</a:t>
            </a:r>
            <a:r>
              <a:rPr lang="en-US" altLang="zh-CN" sz="2400" dirty="0"/>
              <a:t>2</a:t>
            </a:r>
            <a:r>
              <a:rPr lang="zh-CN" altLang="en-US" sz="2400" dirty="0"/>
              <a:t>个是极端贫金属星系</a:t>
            </a:r>
            <a:r>
              <a:rPr lang="en-US" altLang="zh-CN" sz="2400" dirty="0"/>
              <a:t>——8150-3701(UGC 05272</a:t>
            </a:r>
            <a:r>
              <a:rPr lang="en-US" altLang="zh-CN" sz="2400" dirty="0" smtClean="0"/>
              <a:t>)</a:t>
            </a:r>
            <a:r>
              <a:rPr lang="zh-CN" altLang="en-US" sz="2400" dirty="0" smtClean="0"/>
              <a:t>和</a:t>
            </a:r>
            <a:r>
              <a:rPr lang="en-US" altLang="zh-CN" sz="2400" dirty="0"/>
              <a:t>8626-12704(SHOC 579</a:t>
            </a:r>
            <a:r>
              <a:rPr lang="en-US" altLang="zh-CN" sz="2400" dirty="0" smtClean="0"/>
              <a:t>)</a:t>
            </a:r>
            <a:r>
              <a:rPr lang="zh-CN" altLang="en-US" sz="2400" dirty="0" smtClean="0"/>
              <a:t>。</a:t>
            </a:r>
            <a:endParaRPr lang="en-US" altLang="zh-CN" sz="2400" dirty="0" smtClean="0"/>
          </a:p>
          <a:p>
            <a:pPr marL="457200" indent="-457200">
              <a:buAutoNum type="arabicPeriod"/>
            </a:pPr>
            <a:r>
              <a:rPr lang="zh-CN" altLang="en-US" sz="2400" dirty="0" smtClean="0"/>
              <a:t>研究了这些星系金属丰度与其它物理量之间的联系</a:t>
            </a:r>
            <a:r>
              <a:rPr lang="en-US" altLang="zh-CN" sz="2400" dirty="0" smtClean="0"/>
              <a:t>(</a:t>
            </a:r>
            <a:r>
              <a:rPr lang="zh-CN" altLang="en-US" sz="2400" dirty="0" smtClean="0"/>
              <a:t>如</a:t>
            </a:r>
            <a:r>
              <a:rPr lang="en-US" altLang="zh-CN" sz="2400" dirty="0" smtClean="0"/>
              <a:t>D4000</a:t>
            </a:r>
            <a:r>
              <a:rPr lang="zh-CN" altLang="en-US" sz="2400" dirty="0" smtClean="0"/>
              <a:t>、质量面密度等</a:t>
            </a:r>
            <a:r>
              <a:rPr lang="en-US" altLang="zh-CN" sz="2400" dirty="0" smtClean="0"/>
              <a:t>)</a:t>
            </a:r>
            <a:r>
              <a:rPr lang="zh-CN" altLang="en-US" sz="2400" dirty="0" smtClean="0"/>
              <a:t>。</a:t>
            </a:r>
            <a:endParaRPr lang="en-US" altLang="zh-CN" sz="2400" dirty="0"/>
          </a:p>
          <a:p>
            <a:pPr marL="457200" indent="-457200">
              <a:buAutoNum type="arabicPeriod"/>
            </a:pPr>
            <a:r>
              <a:rPr lang="zh-CN" altLang="en-US" sz="2400" dirty="0"/>
              <a:t>把质量</a:t>
            </a:r>
            <a:r>
              <a:rPr lang="zh-CN" altLang="en-US" sz="2400" dirty="0" smtClean="0"/>
              <a:t>面密度</a:t>
            </a:r>
            <a:r>
              <a:rPr lang="en-US" altLang="zh-CN" sz="2400" dirty="0" smtClean="0"/>
              <a:t>—</a:t>
            </a:r>
            <a:r>
              <a:rPr lang="zh-CN" altLang="en-US" sz="2400" dirty="0" smtClean="0"/>
              <a:t>金属丰度关系随着</a:t>
            </a:r>
            <a:r>
              <a:rPr lang="zh-CN" altLang="en-US" sz="2400" dirty="0"/>
              <a:t>星系总质量的</a:t>
            </a:r>
            <a:r>
              <a:rPr lang="zh-CN" altLang="en-US" sz="2400" dirty="0" smtClean="0"/>
              <a:t>演化推广到了更低的金属丰度和总质量上。</a:t>
            </a:r>
            <a:endParaRPr lang="zh-CN" altLang="en-US" sz="2400" dirty="0"/>
          </a:p>
          <a:p>
            <a:pPr marL="457200" indent="-457200">
              <a:buAutoNum type="arabicPeriod"/>
            </a:pPr>
            <a:endParaRPr lang="en-US" altLang="zh-CN" sz="2400" dirty="0" smtClean="0"/>
          </a:p>
          <a:p>
            <a:r>
              <a:rPr lang="zh-CN" altLang="en-US" sz="2400" dirty="0" smtClean="0"/>
              <a:t>展望：</a:t>
            </a:r>
            <a:endParaRPr lang="en-US" altLang="zh-CN" sz="2400" dirty="0" smtClean="0"/>
          </a:p>
          <a:p>
            <a:pPr marL="457200" indent="-457200">
              <a:buAutoNum type="arabicPeriod"/>
            </a:pPr>
            <a:r>
              <a:rPr lang="zh-CN" altLang="en-US" sz="2400" dirty="0" smtClean="0"/>
              <a:t>目前</a:t>
            </a:r>
            <a:r>
              <a:rPr lang="en-US" altLang="zh-CN" sz="2400" dirty="0" smtClean="0"/>
              <a:t>IFU</a:t>
            </a:r>
            <a:r>
              <a:rPr lang="zh-CN" altLang="en-US" sz="2400" dirty="0" smtClean="0"/>
              <a:t>巡天观测的样本还是太少，找到的极端贫金属星系不多，需要更多的观测结果。</a:t>
            </a:r>
            <a:endParaRPr lang="en-US" altLang="zh-CN" sz="2400" dirty="0" smtClean="0"/>
          </a:p>
          <a:p>
            <a:pPr marL="457200" indent="-457200">
              <a:buAutoNum type="arabicPeriod"/>
            </a:pPr>
            <a:r>
              <a:rPr lang="zh-CN" altLang="en-US" sz="2400" dirty="0" smtClean="0"/>
              <a:t>发现了几个发射</a:t>
            </a:r>
            <a:r>
              <a:rPr lang="en-US" altLang="zh-CN" sz="2400" dirty="0"/>
              <a:t>[O III]λ4363</a:t>
            </a:r>
            <a:r>
              <a:rPr lang="zh-CN" altLang="en-US" sz="2400" dirty="0" smtClean="0"/>
              <a:t>线区域</a:t>
            </a:r>
            <a:r>
              <a:rPr lang="zh-CN" altLang="en-US" sz="2400" dirty="0"/>
              <a:t>占比较大</a:t>
            </a:r>
            <a:r>
              <a:rPr lang="en-US" altLang="zh-CN" sz="2400" dirty="0"/>
              <a:t>(8140-6104</a:t>
            </a:r>
            <a:r>
              <a:rPr lang="zh-CN" altLang="en-US" sz="2400" dirty="0"/>
              <a:t>、</a:t>
            </a:r>
            <a:r>
              <a:rPr lang="en-US" altLang="zh-CN" sz="2400" dirty="0" smtClean="0"/>
              <a:t>8312-12701</a:t>
            </a:r>
            <a:r>
              <a:rPr lang="zh-CN" altLang="en-US" sz="2400" dirty="0" smtClean="0"/>
              <a:t>和</a:t>
            </a:r>
            <a:r>
              <a:rPr lang="en-US" altLang="zh-CN" sz="2400" dirty="0"/>
              <a:t>8615-1901</a:t>
            </a:r>
            <a:r>
              <a:rPr lang="zh-CN" altLang="en-US" sz="2400" dirty="0"/>
              <a:t>等</a:t>
            </a:r>
            <a:r>
              <a:rPr lang="en-US" altLang="zh-CN" sz="2400" dirty="0" smtClean="0"/>
              <a:t>)</a:t>
            </a:r>
            <a:r>
              <a:rPr lang="zh-CN" altLang="en-US" sz="2400" dirty="0" smtClean="0"/>
              <a:t>的高质量星系，目前还不清楚原因，需要进一步研究。</a:t>
            </a:r>
            <a:endParaRPr lang="zh-CN" altLang="en-US" sz="24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en-US" altLang="zh-CN" noProof="0" smtClean="0"/>
              <a:t>19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79445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标题 3" hidden="1">
            <a:extLst>
              <a:ext uri="{FF2B5EF4-FFF2-40B4-BE49-F238E27FC236}">
                <a16:creationId xmlns:a16="http://schemas.microsoft.com/office/drawing/2014/main" xmlns="" id="{B5981CF1-BC08-49F8-B0F9-AAF98EC6745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项目分析幻灯片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2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8" name="直接连接符​​(S) 7">
            <a:extLst>
              <a:ext uri="{FF2B5EF4-FFF2-40B4-BE49-F238E27FC236}">
                <a16:creationId xmlns:a16="http://schemas.microsoft.com/office/drawing/2014/main" xmlns="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论文</a:t>
            </a:r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目录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xmlns="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" name="组合 9"/>
          <p:cNvGrpSpPr/>
          <p:nvPr/>
        </p:nvGrpSpPr>
        <p:grpSpPr>
          <a:xfrm>
            <a:off x="4111626" y="1720850"/>
            <a:ext cx="3968750" cy="3968750"/>
            <a:chOff x="4111626" y="1720850"/>
            <a:chExt cx="3968750" cy="3968750"/>
          </a:xfrm>
        </p:grpSpPr>
        <p:sp>
          <p:nvSpPr>
            <p:cNvPr id="23" name="椭圆形 22">
              <a:extLst>
                <a:ext uri="{FF2B5EF4-FFF2-40B4-BE49-F238E27FC236}">
                  <a16:creationId xmlns:a16="http://schemas.microsoft.com/office/drawing/2014/main" xmlns="" id="{364CFD90-D0E1-4BC3-9D8B-7503E2632C3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111626" y="1720850"/>
              <a:ext cx="3968750" cy="3968750"/>
            </a:xfrm>
            <a:prstGeom prst="ellipse">
              <a:avLst/>
            </a:prstGeom>
            <a:noFill/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椭圆形 12">
              <a:extLst>
                <a:ext uri="{FF2B5EF4-FFF2-40B4-BE49-F238E27FC236}">
                  <a16:creationId xmlns:a16="http://schemas.microsoft.com/office/drawing/2014/main" xmlns="" id="{E3ECCC05-FF78-40FA-84FF-172821D8B58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5248275" y="2857500"/>
              <a:ext cx="1695450" cy="1695450"/>
            </a:xfrm>
            <a:prstGeom prst="ellipse">
              <a:avLst/>
            </a:prstGeom>
            <a:solidFill>
              <a:schemeClr val="tx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zh-CN" altLang="en-US" sz="3600" b="1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目录</a:t>
              </a:r>
              <a:endParaRPr lang="zh-CN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838200" y="3235325"/>
            <a:ext cx="3771900" cy="939800"/>
            <a:chOff x="838200" y="3235325"/>
            <a:chExt cx="3771900" cy="939800"/>
          </a:xfrm>
        </p:grpSpPr>
        <p:sp>
          <p:nvSpPr>
            <p:cNvPr id="27" name="矩形：圆角 26">
              <a:extLst>
                <a:ext uri="{FF2B5EF4-FFF2-40B4-BE49-F238E27FC236}">
                  <a16:creationId xmlns:a16="http://schemas.microsoft.com/office/drawing/2014/main" xmlns="" id="{71BB375D-5EE6-4428-9817-2C7DB6B9433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838200" y="3334727"/>
              <a:ext cx="3660775" cy="740997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zh-CN" alt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数据来源</a:t>
              </a:r>
              <a:endPara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8" name="椭圆形 27">
              <a:extLst>
                <a:ext uri="{FF2B5EF4-FFF2-40B4-BE49-F238E27FC236}">
                  <a16:creationId xmlns:a16="http://schemas.microsoft.com/office/drawing/2014/main" xmlns="" id="{B3A511B7-C7F3-4107-9962-1E10D2E087D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3670300" y="3235325"/>
              <a:ext cx="939800" cy="939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1" name="组 30" descr="带有条形图和线状图的图标。">
              <a:extLst>
                <a:ext uri="{FF2B5EF4-FFF2-40B4-BE49-F238E27FC236}">
                  <a16:creationId xmlns:a16="http://schemas.microsoft.com/office/drawing/2014/main" xmlns="" id="{044C3643-8A0E-47C1-BEB8-C73203B5E58D}"/>
                </a:ext>
              </a:extLst>
            </p:cNvPr>
            <p:cNvGrpSpPr/>
            <p:nvPr/>
          </p:nvGrpSpPr>
          <p:grpSpPr>
            <a:xfrm>
              <a:off x="3966360" y="3493012"/>
              <a:ext cx="347679" cy="347679"/>
              <a:chOff x="4319588" y="2492375"/>
              <a:chExt cx="287338" cy="287338"/>
            </a:xfrm>
            <a:solidFill>
              <a:schemeClr val="bg1"/>
            </a:solidFill>
          </p:grpSpPr>
          <p:sp>
            <p:nvSpPr>
              <p:cNvPr id="32" name="任意多边形(F) 372">
                <a:extLst>
                  <a:ext uri="{FF2B5EF4-FFF2-40B4-BE49-F238E27FC236}">
                    <a16:creationId xmlns:a16="http://schemas.microsoft.com/office/drawing/2014/main" xmlns="" id="{56E8F5A5-5318-470B-8F42-337C264086A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19588" y="2587625"/>
                <a:ext cx="287338" cy="192088"/>
              </a:xfrm>
              <a:custGeom>
                <a:avLst/>
                <a:gdLst>
                  <a:gd name="T0" fmla="*/ 843 w 904"/>
                  <a:gd name="T1" fmla="*/ 572 h 602"/>
                  <a:gd name="T2" fmla="*/ 843 w 904"/>
                  <a:gd name="T3" fmla="*/ 12 h 602"/>
                  <a:gd name="T4" fmla="*/ 841 w 904"/>
                  <a:gd name="T5" fmla="*/ 7 h 602"/>
                  <a:gd name="T6" fmla="*/ 836 w 904"/>
                  <a:gd name="T7" fmla="*/ 3 h 602"/>
                  <a:gd name="T8" fmla="*/ 831 w 904"/>
                  <a:gd name="T9" fmla="*/ 1 h 602"/>
                  <a:gd name="T10" fmla="*/ 708 w 904"/>
                  <a:gd name="T11" fmla="*/ 0 h 602"/>
                  <a:gd name="T12" fmla="*/ 702 w 904"/>
                  <a:gd name="T13" fmla="*/ 2 h 602"/>
                  <a:gd name="T14" fmla="*/ 697 w 904"/>
                  <a:gd name="T15" fmla="*/ 5 h 602"/>
                  <a:gd name="T16" fmla="*/ 694 w 904"/>
                  <a:gd name="T17" fmla="*/ 9 h 602"/>
                  <a:gd name="T18" fmla="*/ 693 w 904"/>
                  <a:gd name="T19" fmla="*/ 16 h 602"/>
                  <a:gd name="T20" fmla="*/ 632 w 904"/>
                  <a:gd name="T21" fmla="*/ 572 h 602"/>
                  <a:gd name="T22" fmla="*/ 632 w 904"/>
                  <a:gd name="T23" fmla="*/ 283 h 602"/>
                  <a:gd name="T24" fmla="*/ 630 w 904"/>
                  <a:gd name="T25" fmla="*/ 277 h 602"/>
                  <a:gd name="T26" fmla="*/ 626 w 904"/>
                  <a:gd name="T27" fmla="*/ 274 h 602"/>
                  <a:gd name="T28" fmla="*/ 621 w 904"/>
                  <a:gd name="T29" fmla="*/ 271 h 602"/>
                  <a:gd name="T30" fmla="*/ 497 w 904"/>
                  <a:gd name="T31" fmla="*/ 271 h 602"/>
                  <a:gd name="T32" fmla="*/ 491 w 904"/>
                  <a:gd name="T33" fmla="*/ 272 h 602"/>
                  <a:gd name="T34" fmla="*/ 487 w 904"/>
                  <a:gd name="T35" fmla="*/ 275 h 602"/>
                  <a:gd name="T36" fmla="*/ 483 w 904"/>
                  <a:gd name="T37" fmla="*/ 281 h 602"/>
                  <a:gd name="T38" fmla="*/ 482 w 904"/>
                  <a:gd name="T39" fmla="*/ 286 h 602"/>
                  <a:gd name="T40" fmla="*/ 421 w 904"/>
                  <a:gd name="T41" fmla="*/ 572 h 602"/>
                  <a:gd name="T42" fmla="*/ 421 w 904"/>
                  <a:gd name="T43" fmla="*/ 193 h 602"/>
                  <a:gd name="T44" fmla="*/ 419 w 904"/>
                  <a:gd name="T45" fmla="*/ 187 h 602"/>
                  <a:gd name="T46" fmla="*/ 415 w 904"/>
                  <a:gd name="T47" fmla="*/ 183 h 602"/>
                  <a:gd name="T48" fmla="*/ 409 w 904"/>
                  <a:gd name="T49" fmla="*/ 181 h 602"/>
                  <a:gd name="T50" fmla="*/ 286 w 904"/>
                  <a:gd name="T51" fmla="*/ 181 h 602"/>
                  <a:gd name="T52" fmla="*/ 281 w 904"/>
                  <a:gd name="T53" fmla="*/ 182 h 602"/>
                  <a:gd name="T54" fmla="*/ 275 w 904"/>
                  <a:gd name="T55" fmla="*/ 185 h 602"/>
                  <a:gd name="T56" fmla="*/ 272 w 904"/>
                  <a:gd name="T57" fmla="*/ 190 h 602"/>
                  <a:gd name="T58" fmla="*/ 271 w 904"/>
                  <a:gd name="T59" fmla="*/ 196 h 602"/>
                  <a:gd name="T60" fmla="*/ 211 w 904"/>
                  <a:gd name="T61" fmla="*/ 572 h 602"/>
                  <a:gd name="T62" fmla="*/ 211 w 904"/>
                  <a:gd name="T63" fmla="*/ 404 h 602"/>
                  <a:gd name="T64" fmla="*/ 209 w 904"/>
                  <a:gd name="T65" fmla="*/ 399 h 602"/>
                  <a:gd name="T66" fmla="*/ 205 w 904"/>
                  <a:gd name="T67" fmla="*/ 394 h 602"/>
                  <a:gd name="T68" fmla="*/ 199 w 904"/>
                  <a:gd name="T69" fmla="*/ 392 h 602"/>
                  <a:gd name="T70" fmla="*/ 76 w 904"/>
                  <a:gd name="T71" fmla="*/ 391 h 602"/>
                  <a:gd name="T72" fmla="*/ 69 w 904"/>
                  <a:gd name="T73" fmla="*/ 392 h 602"/>
                  <a:gd name="T74" fmla="*/ 65 w 904"/>
                  <a:gd name="T75" fmla="*/ 396 h 602"/>
                  <a:gd name="T76" fmla="*/ 62 w 904"/>
                  <a:gd name="T77" fmla="*/ 401 h 602"/>
                  <a:gd name="T78" fmla="*/ 61 w 904"/>
                  <a:gd name="T79" fmla="*/ 406 h 602"/>
                  <a:gd name="T80" fmla="*/ 15 w 904"/>
                  <a:gd name="T81" fmla="*/ 572 h 602"/>
                  <a:gd name="T82" fmla="*/ 9 w 904"/>
                  <a:gd name="T83" fmla="*/ 573 h 602"/>
                  <a:gd name="T84" fmla="*/ 5 w 904"/>
                  <a:gd name="T85" fmla="*/ 577 h 602"/>
                  <a:gd name="T86" fmla="*/ 2 w 904"/>
                  <a:gd name="T87" fmla="*/ 581 h 602"/>
                  <a:gd name="T88" fmla="*/ 0 w 904"/>
                  <a:gd name="T89" fmla="*/ 587 h 602"/>
                  <a:gd name="T90" fmla="*/ 2 w 904"/>
                  <a:gd name="T91" fmla="*/ 593 h 602"/>
                  <a:gd name="T92" fmla="*/ 5 w 904"/>
                  <a:gd name="T93" fmla="*/ 598 h 602"/>
                  <a:gd name="T94" fmla="*/ 9 w 904"/>
                  <a:gd name="T95" fmla="*/ 601 h 602"/>
                  <a:gd name="T96" fmla="*/ 15 w 904"/>
                  <a:gd name="T97" fmla="*/ 602 h 602"/>
                  <a:gd name="T98" fmla="*/ 196 w 904"/>
                  <a:gd name="T99" fmla="*/ 602 h 602"/>
                  <a:gd name="T100" fmla="*/ 406 w 904"/>
                  <a:gd name="T101" fmla="*/ 602 h 602"/>
                  <a:gd name="T102" fmla="*/ 617 w 904"/>
                  <a:gd name="T103" fmla="*/ 602 h 602"/>
                  <a:gd name="T104" fmla="*/ 828 w 904"/>
                  <a:gd name="T105" fmla="*/ 602 h 602"/>
                  <a:gd name="T106" fmla="*/ 891 w 904"/>
                  <a:gd name="T107" fmla="*/ 602 h 602"/>
                  <a:gd name="T108" fmla="*/ 896 w 904"/>
                  <a:gd name="T109" fmla="*/ 600 h 602"/>
                  <a:gd name="T110" fmla="*/ 901 w 904"/>
                  <a:gd name="T111" fmla="*/ 596 h 602"/>
                  <a:gd name="T112" fmla="*/ 903 w 904"/>
                  <a:gd name="T113" fmla="*/ 591 h 602"/>
                  <a:gd name="T114" fmla="*/ 903 w 904"/>
                  <a:gd name="T115" fmla="*/ 584 h 602"/>
                  <a:gd name="T116" fmla="*/ 901 w 904"/>
                  <a:gd name="T117" fmla="*/ 579 h 602"/>
                  <a:gd name="T118" fmla="*/ 896 w 904"/>
                  <a:gd name="T119" fmla="*/ 575 h 602"/>
                  <a:gd name="T120" fmla="*/ 891 w 904"/>
                  <a:gd name="T121" fmla="*/ 572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</a:cxnLst>
                <a:rect l="0" t="0" r="r" b="b"/>
                <a:pathLst>
                  <a:path w="904" h="602">
                    <a:moveTo>
                      <a:pt x="889" y="572"/>
                    </a:moveTo>
                    <a:lnTo>
                      <a:pt x="843" y="572"/>
                    </a:lnTo>
                    <a:lnTo>
                      <a:pt x="843" y="16"/>
                    </a:lnTo>
                    <a:lnTo>
                      <a:pt x="843" y="12"/>
                    </a:lnTo>
                    <a:lnTo>
                      <a:pt x="842" y="9"/>
                    </a:lnTo>
                    <a:lnTo>
                      <a:pt x="841" y="7"/>
                    </a:lnTo>
                    <a:lnTo>
                      <a:pt x="838" y="5"/>
                    </a:lnTo>
                    <a:lnTo>
                      <a:pt x="836" y="3"/>
                    </a:lnTo>
                    <a:lnTo>
                      <a:pt x="834" y="2"/>
                    </a:lnTo>
                    <a:lnTo>
                      <a:pt x="831" y="1"/>
                    </a:lnTo>
                    <a:lnTo>
                      <a:pt x="828" y="1"/>
                    </a:lnTo>
                    <a:lnTo>
                      <a:pt x="708" y="0"/>
                    </a:lnTo>
                    <a:lnTo>
                      <a:pt x="704" y="1"/>
                    </a:lnTo>
                    <a:lnTo>
                      <a:pt x="702" y="2"/>
                    </a:lnTo>
                    <a:lnTo>
                      <a:pt x="699" y="3"/>
                    </a:lnTo>
                    <a:lnTo>
                      <a:pt x="697" y="5"/>
                    </a:lnTo>
                    <a:lnTo>
                      <a:pt x="695" y="7"/>
                    </a:lnTo>
                    <a:lnTo>
                      <a:pt x="694" y="9"/>
                    </a:lnTo>
                    <a:lnTo>
                      <a:pt x="693" y="12"/>
                    </a:lnTo>
                    <a:lnTo>
                      <a:pt x="693" y="16"/>
                    </a:lnTo>
                    <a:lnTo>
                      <a:pt x="693" y="572"/>
                    </a:lnTo>
                    <a:lnTo>
                      <a:pt x="632" y="572"/>
                    </a:lnTo>
                    <a:lnTo>
                      <a:pt x="632" y="286"/>
                    </a:lnTo>
                    <a:lnTo>
                      <a:pt x="632" y="283"/>
                    </a:lnTo>
                    <a:lnTo>
                      <a:pt x="631" y="281"/>
                    </a:lnTo>
                    <a:lnTo>
                      <a:pt x="630" y="277"/>
                    </a:lnTo>
                    <a:lnTo>
                      <a:pt x="628" y="275"/>
                    </a:lnTo>
                    <a:lnTo>
                      <a:pt x="626" y="274"/>
                    </a:lnTo>
                    <a:lnTo>
                      <a:pt x="623" y="272"/>
                    </a:lnTo>
                    <a:lnTo>
                      <a:pt x="621" y="271"/>
                    </a:lnTo>
                    <a:lnTo>
                      <a:pt x="617" y="271"/>
                    </a:lnTo>
                    <a:lnTo>
                      <a:pt x="497" y="271"/>
                    </a:lnTo>
                    <a:lnTo>
                      <a:pt x="494" y="271"/>
                    </a:lnTo>
                    <a:lnTo>
                      <a:pt x="491" y="272"/>
                    </a:lnTo>
                    <a:lnTo>
                      <a:pt x="489" y="274"/>
                    </a:lnTo>
                    <a:lnTo>
                      <a:pt x="487" y="275"/>
                    </a:lnTo>
                    <a:lnTo>
                      <a:pt x="484" y="277"/>
                    </a:lnTo>
                    <a:lnTo>
                      <a:pt x="483" y="281"/>
                    </a:lnTo>
                    <a:lnTo>
                      <a:pt x="482" y="283"/>
                    </a:lnTo>
                    <a:lnTo>
                      <a:pt x="482" y="286"/>
                    </a:lnTo>
                    <a:lnTo>
                      <a:pt x="482" y="572"/>
                    </a:lnTo>
                    <a:lnTo>
                      <a:pt x="421" y="572"/>
                    </a:lnTo>
                    <a:lnTo>
                      <a:pt x="421" y="196"/>
                    </a:lnTo>
                    <a:lnTo>
                      <a:pt x="421" y="193"/>
                    </a:lnTo>
                    <a:lnTo>
                      <a:pt x="420" y="190"/>
                    </a:lnTo>
                    <a:lnTo>
                      <a:pt x="419" y="187"/>
                    </a:lnTo>
                    <a:lnTo>
                      <a:pt x="417" y="185"/>
                    </a:lnTo>
                    <a:lnTo>
                      <a:pt x="415" y="183"/>
                    </a:lnTo>
                    <a:lnTo>
                      <a:pt x="413" y="182"/>
                    </a:lnTo>
                    <a:lnTo>
                      <a:pt x="409" y="181"/>
                    </a:lnTo>
                    <a:lnTo>
                      <a:pt x="406" y="181"/>
                    </a:lnTo>
                    <a:lnTo>
                      <a:pt x="286" y="181"/>
                    </a:lnTo>
                    <a:lnTo>
                      <a:pt x="283" y="181"/>
                    </a:lnTo>
                    <a:lnTo>
                      <a:pt x="281" y="182"/>
                    </a:lnTo>
                    <a:lnTo>
                      <a:pt x="277" y="183"/>
                    </a:lnTo>
                    <a:lnTo>
                      <a:pt x="275" y="185"/>
                    </a:lnTo>
                    <a:lnTo>
                      <a:pt x="273" y="187"/>
                    </a:lnTo>
                    <a:lnTo>
                      <a:pt x="272" y="190"/>
                    </a:lnTo>
                    <a:lnTo>
                      <a:pt x="271" y="193"/>
                    </a:lnTo>
                    <a:lnTo>
                      <a:pt x="271" y="196"/>
                    </a:lnTo>
                    <a:lnTo>
                      <a:pt x="271" y="572"/>
                    </a:lnTo>
                    <a:lnTo>
                      <a:pt x="211" y="572"/>
                    </a:lnTo>
                    <a:lnTo>
                      <a:pt x="211" y="406"/>
                    </a:lnTo>
                    <a:lnTo>
                      <a:pt x="211" y="404"/>
                    </a:lnTo>
                    <a:lnTo>
                      <a:pt x="210" y="401"/>
                    </a:lnTo>
                    <a:lnTo>
                      <a:pt x="209" y="399"/>
                    </a:lnTo>
                    <a:lnTo>
                      <a:pt x="207" y="396"/>
                    </a:lnTo>
                    <a:lnTo>
                      <a:pt x="205" y="394"/>
                    </a:lnTo>
                    <a:lnTo>
                      <a:pt x="201" y="393"/>
                    </a:lnTo>
                    <a:lnTo>
                      <a:pt x="199" y="392"/>
                    </a:lnTo>
                    <a:lnTo>
                      <a:pt x="196" y="391"/>
                    </a:lnTo>
                    <a:lnTo>
                      <a:pt x="76" y="391"/>
                    </a:lnTo>
                    <a:lnTo>
                      <a:pt x="73" y="392"/>
                    </a:lnTo>
                    <a:lnTo>
                      <a:pt x="69" y="392"/>
                    </a:lnTo>
                    <a:lnTo>
                      <a:pt x="67" y="394"/>
                    </a:lnTo>
                    <a:lnTo>
                      <a:pt x="65" y="396"/>
                    </a:lnTo>
                    <a:lnTo>
                      <a:pt x="63" y="399"/>
                    </a:lnTo>
                    <a:lnTo>
                      <a:pt x="62" y="401"/>
                    </a:lnTo>
                    <a:lnTo>
                      <a:pt x="61" y="404"/>
                    </a:lnTo>
                    <a:lnTo>
                      <a:pt x="61" y="406"/>
                    </a:lnTo>
                    <a:lnTo>
                      <a:pt x="61" y="572"/>
                    </a:lnTo>
                    <a:lnTo>
                      <a:pt x="15" y="572"/>
                    </a:lnTo>
                    <a:lnTo>
                      <a:pt x="13" y="572"/>
                    </a:lnTo>
                    <a:lnTo>
                      <a:pt x="9" y="573"/>
                    </a:lnTo>
                    <a:lnTo>
                      <a:pt x="7" y="575"/>
                    </a:lnTo>
                    <a:lnTo>
                      <a:pt x="5" y="577"/>
                    </a:lnTo>
                    <a:lnTo>
                      <a:pt x="3" y="579"/>
                    </a:lnTo>
                    <a:lnTo>
                      <a:pt x="2" y="581"/>
                    </a:lnTo>
                    <a:lnTo>
                      <a:pt x="1" y="584"/>
                    </a:lnTo>
                    <a:lnTo>
                      <a:pt x="0" y="587"/>
                    </a:lnTo>
                    <a:lnTo>
                      <a:pt x="1" y="591"/>
                    </a:lnTo>
                    <a:lnTo>
                      <a:pt x="2" y="593"/>
                    </a:lnTo>
                    <a:lnTo>
                      <a:pt x="3" y="596"/>
                    </a:lnTo>
                    <a:lnTo>
                      <a:pt x="5" y="598"/>
                    </a:lnTo>
                    <a:lnTo>
                      <a:pt x="7" y="600"/>
                    </a:lnTo>
                    <a:lnTo>
                      <a:pt x="9" y="601"/>
                    </a:lnTo>
                    <a:lnTo>
                      <a:pt x="13" y="602"/>
                    </a:lnTo>
                    <a:lnTo>
                      <a:pt x="15" y="602"/>
                    </a:lnTo>
                    <a:lnTo>
                      <a:pt x="76" y="602"/>
                    </a:lnTo>
                    <a:lnTo>
                      <a:pt x="196" y="602"/>
                    </a:lnTo>
                    <a:lnTo>
                      <a:pt x="286" y="602"/>
                    </a:lnTo>
                    <a:lnTo>
                      <a:pt x="406" y="602"/>
                    </a:lnTo>
                    <a:lnTo>
                      <a:pt x="497" y="602"/>
                    </a:lnTo>
                    <a:lnTo>
                      <a:pt x="617" y="602"/>
                    </a:lnTo>
                    <a:lnTo>
                      <a:pt x="708" y="602"/>
                    </a:lnTo>
                    <a:lnTo>
                      <a:pt x="828" y="602"/>
                    </a:lnTo>
                    <a:lnTo>
                      <a:pt x="889" y="602"/>
                    </a:lnTo>
                    <a:lnTo>
                      <a:pt x="891" y="602"/>
                    </a:lnTo>
                    <a:lnTo>
                      <a:pt x="894" y="601"/>
                    </a:lnTo>
                    <a:lnTo>
                      <a:pt x="896" y="600"/>
                    </a:lnTo>
                    <a:lnTo>
                      <a:pt x="898" y="598"/>
                    </a:lnTo>
                    <a:lnTo>
                      <a:pt x="901" y="596"/>
                    </a:lnTo>
                    <a:lnTo>
                      <a:pt x="902" y="593"/>
                    </a:lnTo>
                    <a:lnTo>
                      <a:pt x="903" y="591"/>
                    </a:lnTo>
                    <a:lnTo>
                      <a:pt x="904" y="587"/>
                    </a:lnTo>
                    <a:lnTo>
                      <a:pt x="903" y="584"/>
                    </a:lnTo>
                    <a:lnTo>
                      <a:pt x="902" y="581"/>
                    </a:lnTo>
                    <a:lnTo>
                      <a:pt x="901" y="579"/>
                    </a:lnTo>
                    <a:lnTo>
                      <a:pt x="898" y="577"/>
                    </a:lnTo>
                    <a:lnTo>
                      <a:pt x="896" y="575"/>
                    </a:lnTo>
                    <a:lnTo>
                      <a:pt x="894" y="573"/>
                    </a:lnTo>
                    <a:lnTo>
                      <a:pt x="891" y="572"/>
                    </a:lnTo>
                    <a:lnTo>
                      <a:pt x="889" y="57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3" name="任意多边形(F) 373">
                <a:extLst>
                  <a:ext uri="{FF2B5EF4-FFF2-40B4-BE49-F238E27FC236}">
                    <a16:creationId xmlns:a16="http://schemas.microsoft.com/office/drawing/2014/main" xmlns="" id="{6AA1356D-8F1B-4281-BEC5-5B4EBF7467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38638" y="2492375"/>
                <a:ext cx="252413" cy="157163"/>
              </a:xfrm>
              <a:custGeom>
                <a:avLst/>
                <a:gdLst>
                  <a:gd name="T0" fmla="*/ 77 w 797"/>
                  <a:gd name="T1" fmla="*/ 494 h 497"/>
                  <a:gd name="T2" fmla="*/ 97 w 797"/>
                  <a:gd name="T3" fmla="*/ 483 h 497"/>
                  <a:gd name="T4" fmla="*/ 112 w 797"/>
                  <a:gd name="T5" fmla="*/ 466 h 497"/>
                  <a:gd name="T6" fmla="*/ 120 w 797"/>
                  <a:gd name="T7" fmla="*/ 443 h 497"/>
                  <a:gd name="T8" fmla="*/ 116 w 797"/>
                  <a:gd name="T9" fmla="*/ 416 h 497"/>
                  <a:gd name="T10" fmla="*/ 267 w 797"/>
                  <a:gd name="T11" fmla="*/ 298 h 497"/>
                  <a:gd name="T12" fmla="*/ 300 w 797"/>
                  <a:gd name="T13" fmla="*/ 299 h 497"/>
                  <a:gd name="T14" fmla="*/ 325 w 797"/>
                  <a:gd name="T15" fmla="*/ 287 h 497"/>
                  <a:gd name="T16" fmla="*/ 451 w 797"/>
                  <a:gd name="T17" fmla="*/ 327 h 497"/>
                  <a:gd name="T18" fmla="*/ 454 w 797"/>
                  <a:gd name="T19" fmla="*/ 349 h 497"/>
                  <a:gd name="T20" fmla="*/ 464 w 797"/>
                  <a:gd name="T21" fmla="*/ 369 h 497"/>
                  <a:gd name="T22" fmla="*/ 482 w 797"/>
                  <a:gd name="T23" fmla="*/ 384 h 497"/>
                  <a:gd name="T24" fmla="*/ 505 w 797"/>
                  <a:gd name="T25" fmla="*/ 391 h 497"/>
                  <a:gd name="T26" fmla="*/ 529 w 797"/>
                  <a:gd name="T27" fmla="*/ 389 h 497"/>
                  <a:gd name="T28" fmla="*/ 550 w 797"/>
                  <a:gd name="T29" fmla="*/ 378 h 497"/>
                  <a:gd name="T30" fmla="*/ 564 w 797"/>
                  <a:gd name="T31" fmla="*/ 360 h 497"/>
                  <a:gd name="T32" fmla="*/ 571 w 797"/>
                  <a:gd name="T33" fmla="*/ 337 h 497"/>
                  <a:gd name="T34" fmla="*/ 565 w 797"/>
                  <a:gd name="T35" fmla="*/ 304 h 497"/>
                  <a:gd name="T36" fmla="*/ 724 w 797"/>
                  <a:gd name="T37" fmla="*/ 119 h 497"/>
                  <a:gd name="T38" fmla="*/ 750 w 797"/>
                  <a:gd name="T39" fmla="*/ 119 h 497"/>
                  <a:gd name="T40" fmla="*/ 771 w 797"/>
                  <a:gd name="T41" fmla="*/ 110 h 497"/>
                  <a:gd name="T42" fmla="*/ 787 w 797"/>
                  <a:gd name="T43" fmla="*/ 94 h 497"/>
                  <a:gd name="T44" fmla="*/ 796 w 797"/>
                  <a:gd name="T45" fmla="*/ 72 h 497"/>
                  <a:gd name="T46" fmla="*/ 796 w 797"/>
                  <a:gd name="T47" fmla="*/ 48 h 497"/>
                  <a:gd name="T48" fmla="*/ 787 w 797"/>
                  <a:gd name="T49" fmla="*/ 27 h 497"/>
                  <a:gd name="T50" fmla="*/ 771 w 797"/>
                  <a:gd name="T51" fmla="*/ 10 h 497"/>
                  <a:gd name="T52" fmla="*/ 750 w 797"/>
                  <a:gd name="T53" fmla="*/ 1 h 497"/>
                  <a:gd name="T54" fmla="*/ 725 w 797"/>
                  <a:gd name="T55" fmla="*/ 1 h 497"/>
                  <a:gd name="T56" fmla="*/ 703 w 797"/>
                  <a:gd name="T57" fmla="*/ 10 h 497"/>
                  <a:gd name="T58" fmla="*/ 687 w 797"/>
                  <a:gd name="T59" fmla="*/ 27 h 497"/>
                  <a:gd name="T60" fmla="*/ 678 w 797"/>
                  <a:gd name="T61" fmla="*/ 48 h 497"/>
                  <a:gd name="T62" fmla="*/ 680 w 797"/>
                  <a:gd name="T63" fmla="*/ 79 h 497"/>
                  <a:gd name="T64" fmla="*/ 531 w 797"/>
                  <a:gd name="T65" fmla="*/ 275 h 497"/>
                  <a:gd name="T66" fmla="*/ 504 w 797"/>
                  <a:gd name="T67" fmla="*/ 272 h 497"/>
                  <a:gd name="T68" fmla="*/ 478 w 797"/>
                  <a:gd name="T69" fmla="*/ 281 h 497"/>
                  <a:gd name="T70" fmla="*/ 345 w 797"/>
                  <a:gd name="T71" fmla="*/ 248 h 497"/>
                  <a:gd name="T72" fmla="*/ 344 w 797"/>
                  <a:gd name="T73" fmla="*/ 229 h 497"/>
                  <a:gd name="T74" fmla="*/ 336 w 797"/>
                  <a:gd name="T75" fmla="*/ 207 h 497"/>
                  <a:gd name="T76" fmla="*/ 319 w 797"/>
                  <a:gd name="T77" fmla="*/ 191 h 497"/>
                  <a:gd name="T78" fmla="*/ 298 w 797"/>
                  <a:gd name="T79" fmla="*/ 181 h 497"/>
                  <a:gd name="T80" fmla="*/ 273 w 797"/>
                  <a:gd name="T81" fmla="*/ 181 h 497"/>
                  <a:gd name="T82" fmla="*/ 252 w 797"/>
                  <a:gd name="T83" fmla="*/ 191 h 497"/>
                  <a:gd name="T84" fmla="*/ 236 w 797"/>
                  <a:gd name="T85" fmla="*/ 207 h 497"/>
                  <a:gd name="T86" fmla="*/ 226 w 797"/>
                  <a:gd name="T87" fmla="*/ 229 h 497"/>
                  <a:gd name="T88" fmla="*/ 227 w 797"/>
                  <a:gd name="T89" fmla="*/ 254 h 497"/>
                  <a:gd name="T90" fmla="*/ 86 w 797"/>
                  <a:gd name="T91" fmla="*/ 382 h 497"/>
                  <a:gd name="T92" fmla="*/ 53 w 797"/>
                  <a:gd name="T93" fmla="*/ 377 h 497"/>
                  <a:gd name="T94" fmla="*/ 31 w 797"/>
                  <a:gd name="T95" fmla="*/ 383 h 497"/>
                  <a:gd name="T96" fmla="*/ 13 w 797"/>
                  <a:gd name="T97" fmla="*/ 398 h 497"/>
                  <a:gd name="T98" fmla="*/ 2 w 797"/>
                  <a:gd name="T99" fmla="*/ 419 h 497"/>
                  <a:gd name="T100" fmla="*/ 0 w 797"/>
                  <a:gd name="T101" fmla="*/ 443 h 497"/>
                  <a:gd name="T102" fmla="*/ 6 w 797"/>
                  <a:gd name="T103" fmla="*/ 466 h 497"/>
                  <a:gd name="T104" fmla="*/ 21 w 797"/>
                  <a:gd name="T105" fmla="*/ 483 h 497"/>
                  <a:gd name="T106" fmla="*/ 42 w 797"/>
                  <a:gd name="T107" fmla="*/ 494 h 4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797" h="497">
                    <a:moveTo>
                      <a:pt x="60" y="497"/>
                    </a:moveTo>
                    <a:lnTo>
                      <a:pt x="65" y="497"/>
                    </a:lnTo>
                    <a:lnTo>
                      <a:pt x="72" y="496"/>
                    </a:lnTo>
                    <a:lnTo>
                      <a:pt x="77" y="494"/>
                    </a:lnTo>
                    <a:lnTo>
                      <a:pt x="83" y="493"/>
                    </a:lnTo>
                    <a:lnTo>
                      <a:pt x="89" y="489"/>
                    </a:lnTo>
                    <a:lnTo>
                      <a:pt x="93" y="486"/>
                    </a:lnTo>
                    <a:lnTo>
                      <a:pt x="97" y="483"/>
                    </a:lnTo>
                    <a:lnTo>
                      <a:pt x="102" y="480"/>
                    </a:lnTo>
                    <a:lnTo>
                      <a:pt x="106" y="475"/>
                    </a:lnTo>
                    <a:lnTo>
                      <a:pt x="109" y="470"/>
                    </a:lnTo>
                    <a:lnTo>
                      <a:pt x="112" y="466"/>
                    </a:lnTo>
                    <a:lnTo>
                      <a:pt x="115" y="460"/>
                    </a:lnTo>
                    <a:lnTo>
                      <a:pt x="117" y="455"/>
                    </a:lnTo>
                    <a:lnTo>
                      <a:pt x="119" y="449"/>
                    </a:lnTo>
                    <a:lnTo>
                      <a:pt x="120" y="443"/>
                    </a:lnTo>
                    <a:lnTo>
                      <a:pt x="120" y="437"/>
                    </a:lnTo>
                    <a:lnTo>
                      <a:pt x="119" y="429"/>
                    </a:lnTo>
                    <a:lnTo>
                      <a:pt x="118" y="423"/>
                    </a:lnTo>
                    <a:lnTo>
                      <a:pt x="116" y="416"/>
                    </a:lnTo>
                    <a:lnTo>
                      <a:pt x="114" y="410"/>
                    </a:lnTo>
                    <a:lnTo>
                      <a:pt x="251" y="290"/>
                    </a:lnTo>
                    <a:lnTo>
                      <a:pt x="259" y="295"/>
                    </a:lnTo>
                    <a:lnTo>
                      <a:pt x="267" y="298"/>
                    </a:lnTo>
                    <a:lnTo>
                      <a:pt x="277" y="301"/>
                    </a:lnTo>
                    <a:lnTo>
                      <a:pt x="285" y="302"/>
                    </a:lnTo>
                    <a:lnTo>
                      <a:pt x="293" y="301"/>
                    </a:lnTo>
                    <a:lnTo>
                      <a:pt x="300" y="299"/>
                    </a:lnTo>
                    <a:lnTo>
                      <a:pt x="307" y="297"/>
                    </a:lnTo>
                    <a:lnTo>
                      <a:pt x="313" y="294"/>
                    </a:lnTo>
                    <a:lnTo>
                      <a:pt x="318" y="291"/>
                    </a:lnTo>
                    <a:lnTo>
                      <a:pt x="325" y="287"/>
                    </a:lnTo>
                    <a:lnTo>
                      <a:pt x="329" y="282"/>
                    </a:lnTo>
                    <a:lnTo>
                      <a:pt x="333" y="277"/>
                    </a:lnTo>
                    <a:lnTo>
                      <a:pt x="451" y="324"/>
                    </a:lnTo>
                    <a:lnTo>
                      <a:pt x="451" y="327"/>
                    </a:lnTo>
                    <a:lnTo>
                      <a:pt x="451" y="332"/>
                    </a:lnTo>
                    <a:lnTo>
                      <a:pt x="451" y="337"/>
                    </a:lnTo>
                    <a:lnTo>
                      <a:pt x="452" y="343"/>
                    </a:lnTo>
                    <a:lnTo>
                      <a:pt x="454" y="349"/>
                    </a:lnTo>
                    <a:lnTo>
                      <a:pt x="456" y="354"/>
                    </a:lnTo>
                    <a:lnTo>
                      <a:pt x="458" y="360"/>
                    </a:lnTo>
                    <a:lnTo>
                      <a:pt x="461" y="365"/>
                    </a:lnTo>
                    <a:lnTo>
                      <a:pt x="464" y="369"/>
                    </a:lnTo>
                    <a:lnTo>
                      <a:pt x="469" y="374"/>
                    </a:lnTo>
                    <a:lnTo>
                      <a:pt x="473" y="378"/>
                    </a:lnTo>
                    <a:lnTo>
                      <a:pt x="477" y="381"/>
                    </a:lnTo>
                    <a:lnTo>
                      <a:pt x="482" y="384"/>
                    </a:lnTo>
                    <a:lnTo>
                      <a:pt x="488" y="386"/>
                    </a:lnTo>
                    <a:lnTo>
                      <a:pt x="493" y="389"/>
                    </a:lnTo>
                    <a:lnTo>
                      <a:pt x="499" y="391"/>
                    </a:lnTo>
                    <a:lnTo>
                      <a:pt x="505" y="391"/>
                    </a:lnTo>
                    <a:lnTo>
                      <a:pt x="511" y="392"/>
                    </a:lnTo>
                    <a:lnTo>
                      <a:pt x="518" y="391"/>
                    </a:lnTo>
                    <a:lnTo>
                      <a:pt x="523" y="391"/>
                    </a:lnTo>
                    <a:lnTo>
                      <a:pt x="529" y="389"/>
                    </a:lnTo>
                    <a:lnTo>
                      <a:pt x="535" y="386"/>
                    </a:lnTo>
                    <a:lnTo>
                      <a:pt x="540" y="384"/>
                    </a:lnTo>
                    <a:lnTo>
                      <a:pt x="545" y="381"/>
                    </a:lnTo>
                    <a:lnTo>
                      <a:pt x="550" y="378"/>
                    </a:lnTo>
                    <a:lnTo>
                      <a:pt x="553" y="374"/>
                    </a:lnTo>
                    <a:lnTo>
                      <a:pt x="558" y="369"/>
                    </a:lnTo>
                    <a:lnTo>
                      <a:pt x="561" y="365"/>
                    </a:lnTo>
                    <a:lnTo>
                      <a:pt x="564" y="360"/>
                    </a:lnTo>
                    <a:lnTo>
                      <a:pt x="567" y="354"/>
                    </a:lnTo>
                    <a:lnTo>
                      <a:pt x="568" y="349"/>
                    </a:lnTo>
                    <a:lnTo>
                      <a:pt x="570" y="343"/>
                    </a:lnTo>
                    <a:lnTo>
                      <a:pt x="571" y="337"/>
                    </a:lnTo>
                    <a:lnTo>
                      <a:pt x="571" y="332"/>
                    </a:lnTo>
                    <a:lnTo>
                      <a:pt x="570" y="322"/>
                    </a:lnTo>
                    <a:lnTo>
                      <a:pt x="568" y="312"/>
                    </a:lnTo>
                    <a:lnTo>
                      <a:pt x="565" y="304"/>
                    </a:lnTo>
                    <a:lnTo>
                      <a:pt x="560" y="296"/>
                    </a:lnTo>
                    <a:lnTo>
                      <a:pt x="711" y="114"/>
                    </a:lnTo>
                    <a:lnTo>
                      <a:pt x="717" y="117"/>
                    </a:lnTo>
                    <a:lnTo>
                      <a:pt x="724" y="119"/>
                    </a:lnTo>
                    <a:lnTo>
                      <a:pt x="730" y="120"/>
                    </a:lnTo>
                    <a:lnTo>
                      <a:pt x="737" y="120"/>
                    </a:lnTo>
                    <a:lnTo>
                      <a:pt x="743" y="120"/>
                    </a:lnTo>
                    <a:lnTo>
                      <a:pt x="750" y="119"/>
                    </a:lnTo>
                    <a:lnTo>
                      <a:pt x="755" y="118"/>
                    </a:lnTo>
                    <a:lnTo>
                      <a:pt x="760" y="116"/>
                    </a:lnTo>
                    <a:lnTo>
                      <a:pt x="766" y="113"/>
                    </a:lnTo>
                    <a:lnTo>
                      <a:pt x="771" y="110"/>
                    </a:lnTo>
                    <a:lnTo>
                      <a:pt x="775" y="106"/>
                    </a:lnTo>
                    <a:lnTo>
                      <a:pt x="780" y="103"/>
                    </a:lnTo>
                    <a:lnTo>
                      <a:pt x="784" y="99"/>
                    </a:lnTo>
                    <a:lnTo>
                      <a:pt x="787" y="94"/>
                    </a:lnTo>
                    <a:lnTo>
                      <a:pt x="790" y="89"/>
                    </a:lnTo>
                    <a:lnTo>
                      <a:pt x="792" y="84"/>
                    </a:lnTo>
                    <a:lnTo>
                      <a:pt x="795" y="79"/>
                    </a:lnTo>
                    <a:lnTo>
                      <a:pt x="796" y="72"/>
                    </a:lnTo>
                    <a:lnTo>
                      <a:pt x="797" y="67"/>
                    </a:lnTo>
                    <a:lnTo>
                      <a:pt x="797" y="60"/>
                    </a:lnTo>
                    <a:lnTo>
                      <a:pt x="797" y="54"/>
                    </a:lnTo>
                    <a:lnTo>
                      <a:pt x="796" y="48"/>
                    </a:lnTo>
                    <a:lnTo>
                      <a:pt x="795" y="42"/>
                    </a:lnTo>
                    <a:lnTo>
                      <a:pt x="792" y="37"/>
                    </a:lnTo>
                    <a:lnTo>
                      <a:pt x="790" y="31"/>
                    </a:lnTo>
                    <a:lnTo>
                      <a:pt x="787" y="27"/>
                    </a:lnTo>
                    <a:lnTo>
                      <a:pt x="784" y="22"/>
                    </a:lnTo>
                    <a:lnTo>
                      <a:pt x="780" y="17"/>
                    </a:lnTo>
                    <a:lnTo>
                      <a:pt x="775" y="14"/>
                    </a:lnTo>
                    <a:lnTo>
                      <a:pt x="771" y="10"/>
                    </a:lnTo>
                    <a:lnTo>
                      <a:pt x="766" y="8"/>
                    </a:lnTo>
                    <a:lnTo>
                      <a:pt x="760" y="5"/>
                    </a:lnTo>
                    <a:lnTo>
                      <a:pt x="755" y="2"/>
                    </a:lnTo>
                    <a:lnTo>
                      <a:pt x="750" y="1"/>
                    </a:lnTo>
                    <a:lnTo>
                      <a:pt x="743" y="0"/>
                    </a:lnTo>
                    <a:lnTo>
                      <a:pt x="737" y="0"/>
                    </a:lnTo>
                    <a:lnTo>
                      <a:pt x="731" y="0"/>
                    </a:lnTo>
                    <a:lnTo>
                      <a:pt x="725" y="1"/>
                    </a:lnTo>
                    <a:lnTo>
                      <a:pt x="719" y="2"/>
                    </a:lnTo>
                    <a:lnTo>
                      <a:pt x="713" y="5"/>
                    </a:lnTo>
                    <a:lnTo>
                      <a:pt x="709" y="8"/>
                    </a:lnTo>
                    <a:lnTo>
                      <a:pt x="703" y="10"/>
                    </a:lnTo>
                    <a:lnTo>
                      <a:pt x="699" y="14"/>
                    </a:lnTo>
                    <a:lnTo>
                      <a:pt x="695" y="17"/>
                    </a:lnTo>
                    <a:lnTo>
                      <a:pt x="691" y="22"/>
                    </a:lnTo>
                    <a:lnTo>
                      <a:pt x="687" y="27"/>
                    </a:lnTo>
                    <a:lnTo>
                      <a:pt x="684" y="31"/>
                    </a:lnTo>
                    <a:lnTo>
                      <a:pt x="682" y="37"/>
                    </a:lnTo>
                    <a:lnTo>
                      <a:pt x="680" y="42"/>
                    </a:lnTo>
                    <a:lnTo>
                      <a:pt x="678" y="48"/>
                    </a:lnTo>
                    <a:lnTo>
                      <a:pt x="677" y="54"/>
                    </a:lnTo>
                    <a:lnTo>
                      <a:pt x="677" y="60"/>
                    </a:lnTo>
                    <a:lnTo>
                      <a:pt x="678" y="70"/>
                    </a:lnTo>
                    <a:lnTo>
                      <a:pt x="680" y="79"/>
                    </a:lnTo>
                    <a:lnTo>
                      <a:pt x="683" y="87"/>
                    </a:lnTo>
                    <a:lnTo>
                      <a:pt x="688" y="96"/>
                    </a:lnTo>
                    <a:lnTo>
                      <a:pt x="537" y="277"/>
                    </a:lnTo>
                    <a:lnTo>
                      <a:pt x="531" y="275"/>
                    </a:lnTo>
                    <a:lnTo>
                      <a:pt x="524" y="273"/>
                    </a:lnTo>
                    <a:lnTo>
                      <a:pt x="518" y="272"/>
                    </a:lnTo>
                    <a:lnTo>
                      <a:pt x="511" y="271"/>
                    </a:lnTo>
                    <a:lnTo>
                      <a:pt x="504" y="272"/>
                    </a:lnTo>
                    <a:lnTo>
                      <a:pt x="496" y="273"/>
                    </a:lnTo>
                    <a:lnTo>
                      <a:pt x="490" y="275"/>
                    </a:lnTo>
                    <a:lnTo>
                      <a:pt x="484" y="278"/>
                    </a:lnTo>
                    <a:lnTo>
                      <a:pt x="478" y="281"/>
                    </a:lnTo>
                    <a:lnTo>
                      <a:pt x="472" y="286"/>
                    </a:lnTo>
                    <a:lnTo>
                      <a:pt x="467" y="291"/>
                    </a:lnTo>
                    <a:lnTo>
                      <a:pt x="463" y="295"/>
                    </a:lnTo>
                    <a:lnTo>
                      <a:pt x="345" y="248"/>
                    </a:lnTo>
                    <a:lnTo>
                      <a:pt x="345" y="245"/>
                    </a:lnTo>
                    <a:lnTo>
                      <a:pt x="345" y="240"/>
                    </a:lnTo>
                    <a:lnTo>
                      <a:pt x="345" y="235"/>
                    </a:lnTo>
                    <a:lnTo>
                      <a:pt x="344" y="229"/>
                    </a:lnTo>
                    <a:lnTo>
                      <a:pt x="343" y="223"/>
                    </a:lnTo>
                    <a:lnTo>
                      <a:pt x="341" y="218"/>
                    </a:lnTo>
                    <a:lnTo>
                      <a:pt x="339" y="213"/>
                    </a:lnTo>
                    <a:lnTo>
                      <a:pt x="336" y="207"/>
                    </a:lnTo>
                    <a:lnTo>
                      <a:pt x="332" y="203"/>
                    </a:lnTo>
                    <a:lnTo>
                      <a:pt x="328" y="199"/>
                    </a:lnTo>
                    <a:lnTo>
                      <a:pt x="324" y="194"/>
                    </a:lnTo>
                    <a:lnTo>
                      <a:pt x="319" y="191"/>
                    </a:lnTo>
                    <a:lnTo>
                      <a:pt x="314" y="188"/>
                    </a:lnTo>
                    <a:lnTo>
                      <a:pt x="309" y="186"/>
                    </a:lnTo>
                    <a:lnTo>
                      <a:pt x="303" y="184"/>
                    </a:lnTo>
                    <a:lnTo>
                      <a:pt x="298" y="181"/>
                    </a:lnTo>
                    <a:lnTo>
                      <a:pt x="292" y="181"/>
                    </a:lnTo>
                    <a:lnTo>
                      <a:pt x="285" y="180"/>
                    </a:lnTo>
                    <a:lnTo>
                      <a:pt x="280" y="181"/>
                    </a:lnTo>
                    <a:lnTo>
                      <a:pt x="273" y="181"/>
                    </a:lnTo>
                    <a:lnTo>
                      <a:pt x="268" y="184"/>
                    </a:lnTo>
                    <a:lnTo>
                      <a:pt x="262" y="186"/>
                    </a:lnTo>
                    <a:lnTo>
                      <a:pt x="257" y="188"/>
                    </a:lnTo>
                    <a:lnTo>
                      <a:pt x="252" y="191"/>
                    </a:lnTo>
                    <a:lnTo>
                      <a:pt x="248" y="194"/>
                    </a:lnTo>
                    <a:lnTo>
                      <a:pt x="243" y="199"/>
                    </a:lnTo>
                    <a:lnTo>
                      <a:pt x="239" y="203"/>
                    </a:lnTo>
                    <a:lnTo>
                      <a:pt x="236" y="207"/>
                    </a:lnTo>
                    <a:lnTo>
                      <a:pt x="233" y="213"/>
                    </a:lnTo>
                    <a:lnTo>
                      <a:pt x="230" y="218"/>
                    </a:lnTo>
                    <a:lnTo>
                      <a:pt x="228" y="223"/>
                    </a:lnTo>
                    <a:lnTo>
                      <a:pt x="226" y="229"/>
                    </a:lnTo>
                    <a:lnTo>
                      <a:pt x="225" y="235"/>
                    </a:lnTo>
                    <a:lnTo>
                      <a:pt x="225" y="240"/>
                    </a:lnTo>
                    <a:lnTo>
                      <a:pt x="226" y="248"/>
                    </a:lnTo>
                    <a:lnTo>
                      <a:pt x="227" y="254"/>
                    </a:lnTo>
                    <a:lnTo>
                      <a:pt x="229" y="261"/>
                    </a:lnTo>
                    <a:lnTo>
                      <a:pt x="231" y="267"/>
                    </a:lnTo>
                    <a:lnTo>
                      <a:pt x="94" y="387"/>
                    </a:lnTo>
                    <a:lnTo>
                      <a:pt x="86" y="382"/>
                    </a:lnTo>
                    <a:lnTo>
                      <a:pt x="78" y="379"/>
                    </a:lnTo>
                    <a:lnTo>
                      <a:pt x="68" y="377"/>
                    </a:lnTo>
                    <a:lnTo>
                      <a:pt x="60" y="377"/>
                    </a:lnTo>
                    <a:lnTo>
                      <a:pt x="53" y="377"/>
                    </a:lnTo>
                    <a:lnTo>
                      <a:pt x="47" y="378"/>
                    </a:lnTo>
                    <a:lnTo>
                      <a:pt x="42" y="379"/>
                    </a:lnTo>
                    <a:lnTo>
                      <a:pt x="36" y="381"/>
                    </a:lnTo>
                    <a:lnTo>
                      <a:pt x="31" y="383"/>
                    </a:lnTo>
                    <a:lnTo>
                      <a:pt x="26" y="386"/>
                    </a:lnTo>
                    <a:lnTo>
                      <a:pt x="21" y="391"/>
                    </a:lnTo>
                    <a:lnTo>
                      <a:pt x="17" y="394"/>
                    </a:lnTo>
                    <a:lnTo>
                      <a:pt x="13" y="398"/>
                    </a:lnTo>
                    <a:lnTo>
                      <a:pt x="9" y="402"/>
                    </a:lnTo>
                    <a:lnTo>
                      <a:pt x="6" y="408"/>
                    </a:lnTo>
                    <a:lnTo>
                      <a:pt x="4" y="413"/>
                    </a:lnTo>
                    <a:lnTo>
                      <a:pt x="2" y="419"/>
                    </a:lnTo>
                    <a:lnTo>
                      <a:pt x="1" y="425"/>
                    </a:lnTo>
                    <a:lnTo>
                      <a:pt x="0" y="430"/>
                    </a:lnTo>
                    <a:lnTo>
                      <a:pt x="0" y="437"/>
                    </a:lnTo>
                    <a:lnTo>
                      <a:pt x="0" y="443"/>
                    </a:lnTo>
                    <a:lnTo>
                      <a:pt x="1" y="449"/>
                    </a:lnTo>
                    <a:lnTo>
                      <a:pt x="2" y="455"/>
                    </a:lnTo>
                    <a:lnTo>
                      <a:pt x="4" y="460"/>
                    </a:lnTo>
                    <a:lnTo>
                      <a:pt x="6" y="466"/>
                    </a:lnTo>
                    <a:lnTo>
                      <a:pt x="9" y="470"/>
                    </a:lnTo>
                    <a:lnTo>
                      <a:pt x="13" y="475"/>
                    </a:lnTo>
                    <a:lnTo>
                      <a:pt x="17" y="480"/>
                    </a:lnTo>
                    <a:lnTo>
                      <a:pt x="21" y="483"/>
                    </a:lnTo>
                    <a:lnTo>
                      <a:pt x="26" y="486"/>
                    </a:lnTo>
                    <a:lnTo>
                      <a:pt x="31" y="489"/>
                    </a:lnTo>
                    <a:lnTo>
                      <a:pt x="36" y="493"/>
                    </a:lnTo>
                    <a:lnTo>
                      <a:pt x="42" y="494"/>
                    </a:lnTo>
                    <a:lnTo>
                      <a:pt x="47" y="496"/>
                    </a:lnTo>
                    <a:lnTo>
                      <a:pt x="53" y="497"/>
                    </a:lnTo>
                    <a:lnTo>
                      <a:pt x="60" y="49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9" name="组合 8"/>
          <p:cNvGrpSpPr/>
          <p:nvPr/>
        </p:nvGrpSpPr>
        <p:grpSpPr>
          <a:xfrm>
            <a:off x="6832600" y="1514475"/>
            <a:ext cx="3771900" cy="939800"/>
            <a:chOff x="6832600" y="1514475"/>
            <a:chExt cx="3771900" cy="939800"/>
          </a:xfrm>
        </p:grpSpPr>
        <p:sp>
          <p:nvSpPr>
            <p:cNvPr id="16" name="矩形：圆角 15">
              <a:extLst>
                <a:ext uri="{FF2B5EF4-FFF2-40B4-BE49-F238E27FC236}">
                  <a16:creationId xmlns:a16="http://schemas.microsoft.com/office/drawing/2014/main" xmlns="" id="{D6178536-4D8A-4FF2-BBDC-4B3E7E0FCF2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43725" y="1613877"/>
              <a:ext cx="3660775" cy="740997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zh-CN" alt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总结与展望</a:t>
              </a:r>
              <a:endPara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5" name="椭圆形 14">
              <a:extLst>
                <a:ext uri="{FF2B5EF4-FFF2-40B4-BE49-F238E27FC236}">
                  <a16:creationId xmlns:a16="http://schemas.microsoft.com/office/drawing/2014/main" xmlns="" id="{416F1356-9015-4B5C-9C64-3C1D963E5F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832600" y="1514475"/>
              <a:ext cx="939800" cy="939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4" name="任意多边形(F) 1676" descr="复选框图标。 ">
              <a:extLst>
                <a:ext uri="{FF2B5EF4-FFF2-40B4-BE49-F238E27FC236}">
                  <a16:creationId xmlns:a16="http://schemas.microsoft.com/office/drawing/2014/main" xmlns="" id="{6FB02354-C73F-4DCF-8004-E9CCA66963E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129621" y="1811496"/>
              <a:ext cx="345758" cy="345758"/>
            </a:xfrm>
            <a:custGeom>
              <a:avLst/>
              <a:gdLst>
                <a:gd name="T0" fmla="*/ 374 w 719"/>
                <a:gd name="T1" fmla="*/ 267 h 719"/>
                <a:gd name="T2" fmla="*/ 366 w 719"/>
                <a:gd name="T3" fmla="*/ 263 h 719"/>
                <a:gd name="T4" fmla="*/ 362 w 719"/>
                <a:gd name="T5" fmla="*/ 254 h 719"/>
                <a:gd name="T6" fmla="*/ 366 w 719"/>
                <a:gd name="T7" fmla="*/ 247 h 719"/>
                <a:gd name="T8" fmla="*/ 374 w 719"/>
                <a:gd name="T9" fmla="*/ 243 h 719"/>
                <a:gd name="T10" fmla="*/ 621 w 719"/>
                <a:gd name="T11" fmla="*/ 244 h 719"/>
                <a:gd name="T12" fmla="*/ 627 w 719"/>
                <a:gd name="T13" fmla="*/ 250 h 719"/>
                <a:gd name="T14" fmla="*/ 627 w 719"/>
                <a:gd name="T15" fmla="*/ 260 h 719"/>
                <a:gd name="T16" fmla="*/ 621 w 719"/>
                <a:gd name="T17" fmla="*/ 265 h 719"/>
                <a:gd name="T18" fmla="*/ 616 w 719"/>
                <a:gd name="T19" fmla="*/ 528 h 719"/>
                <a:gd name="T20" fmla="*/ 370 w 719"/>
                <a:gd name="T21" fmla="*/ 527 h 719"/>
                <a:gd name="T22" fmla="*/ 363 w 719"/>
                <a:gd name="T23" fmla="*/ 521 h 719"/>
                <a:gd name="T24" fmla="*/ 363 w 719"/>
                <a:gd name="T25" fmla="*/ 512 h 719"/>
                <a:gd name="T26" fmla="*/ 370 w 719"/>
                <a:gd name="T27" fmla="*/ 505 h 719"/>
                <a:gd name="T28" fmla="*/ 616 w 719"/>
                <a:gd name="T29" fmla="*/ 504 h 719"/>
                <a:gd name="T30" fmla="*/ 625 w 719"/>
                <a:gd name="T31" fmla="*/ 507 h 719"/>
                <a:gd name="T32" fmla="*/ 628 w 719"/>
                <a:gd name="T33" fmla="*/ 516 h 719"/>
                <a:gd name="T34" fmla="*/ 625 w 719"/>
                <a:gd name="T35" fmla="*/ 525 h 719"/>
                <a:gd name="T36" fmla="*/ 616 w 719"/>
                <a:gd name="T37" fmla="*/ 528 h 719"/>
                <a:gd name="T38" fmla="*/ 171 w 719"/>
                <a:gd name="T39" fmla="*/ 279 h 719"/>
                <a:gd name="T40" fmla="*/ 164 w 719"/>
                <a:gd name="T41" fmla="*/ 282 h 719"/>
                <a:gd name="T42" fmla="*/ 155 w 719"/>
                <a:gd name="T43" fmla="*/ 279 h 719"/>
                <a:gd name="T44" fmla="*/ 92 w 719"/>
                <a:gd name="T45" fmla="*/ 214 h 719"/>
                <a:gd name="T46" fmla="*/ 92 w 719"/>
                <a:gd name="T47" fmla="*/ 205 h 719"/>
                <a:gd name="T48" fmla="*/ 98 w 719"/>
                <a:gd name="T49" fmla="*/ 198 h 719"/>
                <a:gd name="T50" fmla="*/ 107 w 719"/>
                <a:gd name="T51" fmla="*/ 198 h 719"/>
                <a:gd name="T52" fmla="*/ 164 w 719"/>
                <a:gd name="T53" fmla="*/ 253 h 719"/>
                <a:gd name="T54" fmla="*/ 309 w 719"/>
                <a:gd name="T55" fmla="*/ 109 h 719"/>
                <a:gd name="T56" fmla="*/ 318 w 719"/>
                <a:gd name="T57" fmla="*/ 109 h 719"/>
                <a:gd name="T58" fmla="*/ 325 w 719"/>
                <a:gd name="T59" fmla="*/ 114 h 719"/>
                <a:gd name="T60" fmla="*/ 325 w 719"/>
                <a:gd name="T61" fmla="*/ 124 h 719"/>
                <a:gd name="T62" fmla="*/ 323 w 719"/>
                <a:gd name="T63" fmla="*/ 414 h 719"/>
                <a:gd name="T64" fmla="*/ 168 w 719"/>
                <a:gd name="T65" fmla="*/ 568 h 719"/>
                <a:gd name="T66" fmla="*/ 158 w 719"/>
                <a:gd name="T67" fmla="*/ 568 h 719"/>
                <a:gd name="T68" fmla="*/ 94 w 719"/>
                <a:gd name="T69" fmla="*/ 505 h 719"/>
                <a:gd name="T70" fmla="*/ 91 w 719"/>
                <a:gd name="T71" fmla="*/ 497 h 719"/>
                <a:gd name="T72" fmla="*/ 94 w 719"/>
                <a:gd name="T73" fmla="*/ 488 h 719"/>
                <a:gd name="T74" fmla="*/ 103 w 719"/>
                <a:gd name="T75" fmla="*/ 485 h 719"/>
                <a:gd name="T76" fmla="*/ 111 w 719"/>
                <a:gd name="T77" fmla="*/ 488 h 719"/>
                <a:gd name="T78" fmla="*/ 306 w 719"/>
                <a:gd name="T79" fmla="*/ 397 h 719"/>
                <a:gd name="T80" fmla="*/ 314 w 719"/>
                <a:gd name="T81" fmla="*/ 394 h 719"/>
                <a:gd name="T82" fmla="*/ 323 w 719"/>
                <a:gd name="T83" fmla="*/ 398 h 719"/>
                <a:gd name="T84" fmla="*/ 326 w 719"/>
                <a:gd name="T85" fmla="*/ 406 h 719"/>
                <a:gd name="T86" fmla="*/ 323 w 719"/>
                <a:gd name="T87" fmla="*/ 414 h 719"/>
                <a:gd name="T88" fmla="*/ 12 w 719"/>
                <a:gd name="T89" fmla="*/ 0 h 719"/>
                <a:gd name="T90" fmla="*/ 3 w 719"/>
                <a:gd name="T91" fmla="*/ 5 h 719"/>
                <a:gd name="T92" fmla="*/ 0 w 719"/>
                <a:gd name="T93" fmla="*/ 13 h 719"/>
                <a:gd name="T94" fmla="*/ 1 w 719"/>
                <a:gd name="T95" fmla="*/ 713 h 719"/>
                <a:gd name="T96" fmla="*/ 8 w 719"/>
                <a:gd name="T97" fmla="*/ 719 h 719"/>
                <a:gd name="T98" fmla="*/ 707 w 719"/>
                <a:gd name="T99" fmla="*/ 719 h 719"/>
                <a:gd name="T100" fmla="*/ 716 w 719"/>
                <a:gd name="T101" fmla="*/ 716 h 719"/>
                <a:gd name="T102" fmla="*/ 719 w 719"/>
                <a:gd name="T103" fmla="*/ 707 h 719"/>
                <a:gd name="T104" fmla="*/ 718 w 719"/>
                <a:gd name="T105" fmla="*/ 8 h 719"/>
                <a:gd name="T106" fmla="*/ 711 w 719"/>
                <a:gd name="T107" fmla="*/ 2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19" h="719">
                  <a:moveTo>
                    <a:pt x="616" y="267"/>
                  </a:moveTo>
                  <a:lnTo>
                    <a:pt x="374" y="267"/>
                  </a:lnTo>
                  <a:lnTo>
                    <a:pt x="370" y="265"/>
                  </a:lnTo>
                  <a:lnTo>
                    <a:pt x="366" y="263"/>
                  </a:lnTo>
                  <a:lnTo>
                    <a:pt x="363" y="260"/>
                  </a:lnTo>
                  <a:lnTo>
                    <a:pt x="362" y="254"/>
                  </a:lnTo>
                  <a:lnTo>
                    <a:pt x="363" y="250"/>
                  </a:lnTo>
                  <a:lnTo>
                    <a:pt x="366" y="247"/>
                  </a:lnTo>
                  <a:lnTo>
                    <a:pt x="370" y="244"/>
                  </a:lnTo>
                  <a:lnTo>
                    <a:pt x="374" y="243"/>
                  </a:lnTo>
                  <a:lnTo>
                    <a:pt x="616" y="243"/>
                  </a:lnTo>
                  <a:lnTo>
                    <a:pt x="621" y="244"/>
                  </a:lnTo>
                  <a:lnTo>
                    <a:pt x="625" y="247"/>
                  </a:lnTo>
                  <a:lnTo>
                    <a:pt x="627" y="250"/>
                  </a:lnTo>
                  <a:lnTo>
                    <a:pt x="628" y="254"/>
                  </a:lnTo>
                  <a:lnTo>
                    <a:pt x="627" y="260"/>
                  </a:lnTo>
                  <a:lnTo>
                    <a:pt x="625" y="263"/>
                  </a:lnTo>
                  <a:lnTo>
                    <a:pt x="621" y="265"/>
                  </a:lnTo>
                  <a:lnTo>
                    <a:pt x="616" y="267"/>
                  </a:lnTo>
                  <a:close/>
                  <a:moveTo>
                    <a:pt x="616" y="528"/>
                  </a:moveTo>
                  <a:lnTo>
                    <a:pt x="374" y="528"/>
                  </a:lnTo>
                  <a:lnTo>
                    <a:pt x="370" y="527"/>
                  </a:lnTo>
                  <a:lnTo>
                    <a:pt x="366" y="525"/>
                  </a:lnTo>
                  <a:lnTo>
                    <a:pt x="363" y="521"/>
                  </a:lnTo>
                  <a:lnTo>
                    <a:pt x="362" y="516"/>
                  </a:lnTo>
                  <a:lnTo>
                    <a:pt x="363" y="512"/>
                  </a:lnTo>
                  <a:lnTo>
                    <a:pt x="366" y="507"/>
                  </a:lnTo>
                  <a:lnTo>
                    <a:pt x="370" y="505"/>
                  </a:lnTo>
                  <a:lnTo>
                    <a:pt x="374" y="504"/>
                  </a:lnTo>
                  <a:lnTo>
                    <a:pt x="616" y="504"/>
                  </a:lnTo>
                  <a:lnTo>
                    <a:pt x="621" y="505"/>
                  </a:lnTo>
                  <a:lnTo>
                    <a:pt x="625" y="507"/>
                  </a:lnTo>
                  <a:lnTo>
                    <a:pt x="627" y="512"/>
                  </a:lnTo>
                  <a:lnTo>
                    <a:pt x="628" y="516"/>
                  </a:lnTo>
                  <a:lnTo>
                    <a:pt x="627" y="521"/>
                  </a:lnTo>
                  <a:lnTo>
                    <a:pt x="625" y="525"/>
                  </a:lnTo>
                  <a:lnTo>
                    <a:pt x="621" y="527"/>
                  </a:lnTo>
                  <a:lnTo>
                    <a:pt x="616" y="528"/>
                  </a:lnTo>
                  <a:close/>
                  <a:moveTo>
                    <a:pt x="323" y="127"/>
                  </a:moveTo>
                  <a:lnTo>
                    <a:pt x="171" y="279"/>
                  </a:lnTo>
                  <a:lnTo>
                    <a:pt x="168" y="282"/>
                  </a:lnTo>
                  <a:lnTo>
                    <a:pt x="164" y="282"/>
                  </a:lnTo>
                  <a:lnTo>
                    <a:pt x="158" y="282"/>
                  </a:lnTo>
                  <a:lnTo>
                    <a:pt x="155" y="279"/>
                  </a:lnTo>
                  <a:lnTo>
                    <a:pt x="94" y="218"/>
                  </a:lnTo>
                  <a:lnTo>
                    <a:pt x="92" y="214"/>
                  </a:lnTo>
                  <a:lnTo>
                    <a:pt x="91" y="209"/>
                  </a:lnTo>
                  <a:lnTo>
                    <a:pt x="92" y="205"/>
                  </a:lnTo>
                  <a:lnTo>
                    <a:pt x="94" y="201"/>
                  </a:lnTo>
                  <a:lnTo>
                    <a:pt x="98" y="198"/>
                  </a:lnTo>
                  <a:lnTo>
                    <a:pt x="103" y="197"/>
                  </a:lnTo>
                  <a:lnTo>
                    <a:pt x="107" y="198"/>
                  </a:lnTo>
                  <a:lnTo>
                    <a:pt x="111" y="201"/>
                  </a:lnTo>
                  <a:lnTo>
                    <a:pt x="164" y="253"/>
                  </a:lnTo>
                  <a:lnTo>
                    <a:pt x="306" y="111"/>
                  </a:lnTo>
                  <a:lnTo>
                    <a:pt x="309" y="109"/>
                  </a:lnTo>
                  <a:lnTo>
                    <a:pt x="314" y="108"/>
                  </a:lnTo>
                  <a:lnTo>
                    <a:pt x="318" y="109"/>
                  </a:lnTo>
                  <a:lnTo>
                    <a:pt x="323" y="111"/>
                  </a:lnTo>
                  <a:lnTo>
                    <a:pt x="325" y="114"/>
                  </a:lnTo>
                  <a:lnTo>
                    <a:pt x="326" y="119"/>
                  </a:lnTo>
                  <a:lnTo>
                    <a:pt x="325" y="124"/>
                  </a:lnTo>
                  <a:lnTo>
                    <a:pt x="323" y="127"/>
                  </a:lnTo>
                  <a:close/>
                  <a:moveTo>
                    <a:pt x="323" y="414"/>
                  </a:moveTo>
                  <a:lnTo>
                    <a:pt x="171" y="565"/>
                  </a:lnTo>
                  <a:lnTo>
                    <a:pt x="168" y="568"/>
                  </a:lnTo>
                  <a:lnTo>
                    <a:pt x="164" y="569"/>
                  </a:lnTo>
                  <a:lnTo>
                    <a:pt x="158" y="568"/>
                  </a:lnTo>
                  <a:lnTo>
                    <a:pt x="155" y="565"/>
                  </a:lnTo>
                  <a:lnTo>
                    <a:pt x="94" y="505"/>
                  </a:lnTo>
                  <a:lnTo>
                    <a:pt x="92" y="502"/>
                  </a:lnTo>
                  <a:lnTo>
                    <a:pt x="91" y="497"/>
                  </a:lnTo>
                  <a:lnTo>
                    <a:pt x="92" y="493"/>
                  </a:lnTo>
                  <a:lnTo>
                    <a:pt x="94" y="488"/>
                  </a:lnTo>
                  <a:lnTo>
                    <a:pt x="98" y="486"/>
                  </a:lnTo>
                  <a:lnTo>
                    <a:pt x="103" y="485"/>
                  </a:lnTo>
                  <a:lnTo>
                    <a:pt x="107" y="486"/>
                  </a:lnTo>
                  <a:lnTo>
                    <a:pt x="111" y="488"/>
                  </a:lnTo>
                  <a:lnTo>
                    <a:pt x="164" y="540"/>
                  </a:lnTo>
                  <a:lnTo>
                    <a:pt x="306" y="397"/>
                  </a:lnTo>
                  <a:lnTo>
                    <a:pt x="309" y="395"/>
                  </a:lnTo>
                  <a:lnTo>
                    <a:pt x="314" y="394"/>
                  </a:lnTo>
                  <a:lnTo>
                    <a:pt x="318" y="395"/>
                  </a:lnTo>
                  <a:lnTo>
                    <a:pt x="323" y="398"/>
                  </a:lnTo>
                  <a:lnTo>
                    <a:pt x="325" y="401"/>
                  </a:lnTo>
                  <a:lnTo>
                    <a:pt x="326" y="406"/>
                  </a:lnTo>
                  <a:lnTo>
                    <a:pt x="325" y="410"/>
                  </a:lnTo>
                  <a:lnTo>
                    <a:pt x="323" y="414"/>
                  </a:lnTo>
                  <a:close/>
                  <a:moveTo>
                    <a:pt x="707" y="0"/>
                  </a:moveTo>
                  <a:lnTo>
                    <a:pt x="12" y="0"/>
                  </a:lnTo>
                  <a:lnTo>
                    <a:pt x="8" y="2"/>
                  </a:lnTo>
                  <a:lnTo>
                    <a:pt x="3" y="5"/>
                  </a:lnTo>
                  <a:lnTo>
                    <a:pt x="1" y="8"/>
                  </a:lnTo>
                  <a:lnTo>
                    <a:pt x="0" y="13"/>
                  </a:lnTo>
                  <a:lnTo>
                    <a:pt x="0" y="707"/>
                  </a:lnTo>
                  <a:lnTo>
                    <a:pt x="1" y="713"/>
                  </a:lnTo>
                  <a:lnTo>
                    <a:pt x="3" y="716"/>
                  </a:lnTo>
                  <a:lnTo>
                    <a:pt x="8" y="719"/>
                  </a:lnTo>
                  <a:lnTo>
                    <a:pt x="12" y="719"/>
                  </a:lnTo>
                  <a:lnTo>
                    <a:pt x="707" y="719"/>
                  </a:lnTo>
                  <a:lnTo>
                    <a:pt x="711" y="719"/>
                  </a:lnTo>
                  <a:lnTo>
                    <a:pt x="716" y="716"/>
                  </a:lnTo>
                  <a:lnTo>
                    <a:pt x="718" y="713"/>
                  </a:lnTo>
                  <a:lnTo>
                    <a:pt x="719" y="707"/>
                  </a:lnTo>
                  <a:lnTo>
                    <a:pt x="719" y="13"/>
                  </a:lnTo>
                  <a:lnTo>
                    <a:pt x="718" y="8"/>
                  </a:lnTo>
                  <a:lnTo>
                    <a:pt x="716" y="5"/>
                  </a:lnTo>
                  <a:lnTo>
                    <a:pt x="711" y="2"/>
                  </a:lnTo>
                  <a:lnTo>
                    <a:pt x="707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7476409" y="3235325"/>
            <a:ext cx="3877391" cy="939800"/>
            <a:chOff x="7476409" y="3235325"/>
            <a:chExt cx="3877391" cy="939800"/>
          </a:xfrm>
        </p:grpSpPr>
        <p:sp>
          <p:nvSpPr>
            <p:cNvPr id="19" name="矩形：圆角 18">
              <a:extLst>
                <a:ext uri="{FF2B5EF4-FFF2-40B4-BE49-F238E27FC236}">
                  <a16:creationId xmlns:a16="http://schemas.microsoft.com/office/drawing/2014/main" xmlns="" id="{EB7F2E37-0ACF-4E8A-9C1D-EC5B65BA29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693025" y="3334727"/>
              <a:ext cx="3660775" cy="74099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zh-CN" alt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结果分析</a:t>
              </a:r>
              <a:endPara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0" name="椭圆形 19">
              <a:extLst>
                <a:ext uri="{FF2B5EF4-FFF2-40B4-BE49-F238E27FC236}">
                  <a16:creationId xmlns:a16="http://schemas.microsoft.com/office/drawing/2014/main" xmlns="" id="{88F812F5-70AF-4FBD-80D9-D59B3C456D5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7476409" y="3235325"/>
              <a:ext cx="939800" cy="9398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5" name="任意多边形(F) 4665" descr="图形图标。 ">
              <a:extLst>
                <a:ext uri="{FF2B5EF4-FFF2-40B4-BE49-F238E27FC236}">
                  <a16:creationId xmlns:a16="http://schemas.microsoft.com/office/drawing/2014/main" xmlns="" id="{557E39B2-E017-4E5C-B53E-DDE3B9D4C92C}"/>
                </a:ext>
              </a:extLst>
            </p:cNvPr>
            <p:cNvSpPr>
              <a:spLocks/>
            </p:cNvSpPr>
            <p:nvPr/>
          </p:nvSpPr>
          <p:spPr bwMode="auto">
            <a:xfrm>
              <a:off x="7808686" y="3517531"/>
              <a:ext cx="347679" cy="347679"/>
            </a:xfrm>
            <a:custGeom>
              <a:avLst/>
              <a:gdLst>
                <a:gd name="T0" fmla="*/ 761 w 904"/>
                <a:gd name="T1" fmla="*/ 213 h 903"/>
                <a:gd name="T2" fmla="*/ 754 w 904"/>
                <a:gd name="T3" fmla="*/ 225 h 903"/>
                <a:gd name="T4" fmla="*/ 576 w 904"/>
                <a:gd name="T5" fmla="*/ 277 h 903"/>
                <a:gd name="T6" fmla="*/ 498 w 904"/>
                <a:gd name="T7" fmla="*/ 298 h 903"/>
                <a:gd name="T8" fmla="*/ 431 w 904"/>
                <a:gd name="T9" fmla="*/ 329 h 903"/>
                <a:gd name="T10" fmla="*/ 578 w 904"/>
                <a:gd name="T11" fmla="*/ 170 h 903"/>
                <a:gd name="T12" fmla="*/ 618 w 904"/>
                <a:gd name="T13" fmla="*/ 180 h 903"/>
                <a:gd name="T14" fmla="*/ 661 w 904"/>
                <a:gd name="T15" fmla="*/ 169 h 903"/>
                <a:gd name="T16" fmla="*/ 693 w 904"/>
                <a:gd name="T17" fmla="*/ 141 h 903"/>
                <a:gd name="T18" fmla="*/ 707 w 904"/>
                <a:gd name="T19" fmla="*/ 99 h 903"/>
                <a:gd name="T20" fmla="*/ 701 w 904"/>
                <a:gd name="T21" fmla="*/ 55 h 903"/>
                <a:gd name="T22" fmla="*/ 676 w 904"/>
                <a:gd name="T23" fmla="*/ 20 h 903"/>
                <a:gd name="T24" fmla="*/ 636 w 904"/>
                <a:gd name="T25" fmla="*/ 2 h 903"/>
                <a:gd name="T26" fmla="*/ 591 w 904"/>
                <a:gd name="T27" fmla="*/ 4 h 903"/>
                <a:gd name="T28" fmla="*/ 554 w 904"/>
                <a:gd name="T29" fmla="*/ 25 h 903"/>
                <a:gd name="T30" fmla="*/ 531 w 904"/>
                <a:gd name="T31" fmla="*/ 63 h 903"/>
                <a:gd name="T32" fmla="*/ 532 w 904"/>
                <a:gd name="T33" fmla="*/ 118 h 903"/>
                <a:gd name="T34" fmla="*/ 369 w 904"/>
                <a:gd name="T35" fmla="*/ 289 h 903"/>
                <a:gd name="T36" fmla="*/ 325 w 904"/>
                <a:gd name="T37" fmla="*/ 289 h 903"/>
                <a:gd name="T38" fmla="*/ 294 w 904"/>
                <a:gd name="T39" fmla="*/ 308 h 903"/>
                <a:gd name="T40" fmla="*/ 275 w 904"/>
                <a:gd name="T41" fmla="*/ 338 h 903"/>
                <a:gd name="T42" fmla="*/ 275 w 904"/>
                <a:gd name="T43" fmla="*/ 383 h 903"/>
                <a:gd name="T44" fmla="*/ 113 w 904"/>
                <a:gd name="T45" fmla="*/ 545 h 903"/>
                <a:gd name="T46" fmla="*/ 64 w 904"/>
                <a:gd name="T47" fmla="*/ 546 h 903"/>
                <a:gd name="T48" fmla="*/ 26 w 904"/>
                <a:gd name="T49" fmla="*/ 568 h 903"/>
                <a:gd name="T50" fmla="*/ 5 w 904"/>
                <a:gd name="T51" fmla="*/ 605 h 903"/>
                <a:gd name="T52" fmla="*/ 3 w 904"/>
                <a:gd name="T53" fmla="*/ 650 h 903"/>
                <a:gd name="T54" fmla="*/ 21 w 904"/>
                <a:gd name="T55" fmla="*/ 690 h 903"/>
                <a:gd name="T56" fmla="*/ 56 w 904"/>
                <a:gd name="T57" fmla="*/ 716 h 903"/>
                <a:gd name="T58" fmla="*/ 100 w 904"/>
                <a:gd name="T59" fmla="*/ 722 h 903"/>
                <a:gd name="T60" fmla="*/ 142 w 904"/>
                <a:gd name="T61" fmla="*/ 706 h 903"/>
                <a:gd name="T62" fmla="*/ 170 w 904"/>
                <a:gd name="T63" fmla="*/ 675 h 903"/>
                <a:gd name="T64" fmla="*/ 181 w 904"/>
                <a:gd name="T65" fmla="*/ 632 h 903"/>
                <a:gd name="T66" fmla="*/ 171 w 904"/>
                <a:gd name="T67" fmla="*/ 591 h 903"/>
                <a:gd name="T68" fmla="*/ 316 w 904"/>
                <a:gd name="T69" fmla="*/ 430 h 903"/>
                <a:gd name="T70" fmla="*/ 286 w 904"/>
                <a:gd name="T71" fmla="*/ 538 h 903"/>
                <a:gd name="T72" fmla="*/ 271 w 904"/>
                <a:gd name="T73" fmla="*/ 753 h 903"/>
                <a:gd name="T74" fmla="*/ 216 w 904"/>
                <a:gd name="T75" fmla="*/ 757 h 903"/>
                <a:gd name="T76" fmla="*/ 212 w 904"/>
                <a:gd name="T77" fmla="*/ 888 h 903"/>
                <a:gd name="T78" fmla="*/ 218 w 904"/>
                <a:gd name="T79" fmla="*/ 901 h 903"/>
                <a:gd name="T80" fmla="*/ 349 w 904"/>
                <a:gd name="T81" fmla="*/ 903 h 903"/>
                <a:gd name="T82" fmla="*/ 361 w 904"/>
                <a:gd name="T83" fmla="*/ 894 h 903"/>
                <a:gd name="T84" fmla="*/ 361 w 904"/>
                <a:gd name="T85" fmla="*/ 762 h 903"/>
                <a:gd name="T86" fmla="*/ 349 w 904"/>
                <a:gd name="T87" fmla="*/ 753 h 903"/>
                <a:gd name="T88" fmla="*/ 305 w 904"/>
                <a:gd name="T89" fmla="*/ 597 h 903"/>
                <a:gd name="T90" fmla="*/ 343 w 904"/>
                <a:gd name="T91" fmla="*/ 469 h 903"/>
                <a:gd name="T92" fmla="*/ 383 w 904"/>
                <a:gd name="T93" fmla="*/ 426 h 903"/>
                <a:gd name="T94" fmla="*/ 418 w 904"/>
                <a:gd name="T95" fmla="*/ 383 h 903"/>
                <a:gd name="T96" fmla="*/ 471 w 904"/>
                <a:gd name="T97" fmla="*/ 342 h 903"/>
                <a:gd name="T98" fmla="*/ 544 w 904"/>
                <a:gd name="T99" fmla="*/ 315 h 903"/>
                <a:gd name="T100" fmla="*/ 627 w 904"/>
                <a:gd name="T101" fmla="*/ 302 h 903"/>
                <a:gd name="T102" fmla="*/ 754 w 904"/>
                <a:gd name="T103" fmla="*/ 348 h 903"/>
                <a:gd name="T104" fmla="*/ 763 w 904"/>
                <a:gd name="T105" fmla="*/ 360 h 903"/>
                <a:gd name="T106" fmla="*/ 895 w 904"/>
                <a:gd name="T107" fmla="*/ 360 h 903"/>
                <a:gd name="T108" fmla="*/ 904 w 904"/>
                <a:gd name="T109" fmla="*/ 348 h 903"/>
                <a:gd name="T110" fmla="*/ 902 w 904"/>
                <a:gd name="T111" fmla="*/ 217 h 903"/>
                <a:gd name="T112" fmla="*/ 889 w 904"/>
                <a:gd name="T113" fmla="*/ 211 h 9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904" h="903">
                  <a:moveTo>
                    <a:pt x="889" y="211"/>
                  </a:moveTo>
                  <a:lnTo>
                    <a:pt x="768" y="211"/>
                  </a:lnTo>
                  <a:lnTo>
                    <a:pt x="765" y="211"/>
                  </a:lnTo>
                  <a:lnTo>
                    <a:pt x="763" y="212"/>
                  </a:lnTo>
                  <a:lnTo>
                    <a:pt x="761" y="213"/>
                  </a:lnTo>
                  <a:lnTo>
                    <a:pt x="758" y="215"/>
                  </a:lnTo>
                  <a:lnTo>
                    <a:pt x="756" y="217"/>
                  </a:lnTo>
                  <a:lnTo>
                    <a:pt x="755" y="220"/>
                  </a:lnTo>
                  <a:lnTo>
                    <a:pt x="754" y="222"/>
                  </a:lnTo>
                  <a:lnTo>
                    <a:pt x="754" y="225"/>
                  </a:lnTo>
                  <a:lnTo>
                    <a:pt x="754" y="271"/>
                  </a:lnTo>
                  <a:lnTo>
                    <a:pt x="663" y="271"/>
                  </a:lnTo>
                  <a:lnTo>
                    <a:pt x="627" y="272"/>
                  </a:lnTo>
                  <a:lnTo>
                    <a:pt x="593" y="275"/>
                  </a:lnTo>
                  <a:lnTo>
                    <a:pt x="576" y="277"/>
                  </a:lnTo>
                  <a:lnTo>
                    <a:pt x="561" y="281"/>
                  </a:lnTo>
                  <a:lnTo>
                    <a:pt x="545" y="284"/>
                  </a:lnTo>
                  <a:lnTo>
                    <a:pt x="529" y="287"/>
                  </a:lnTo>
                  <a:lnTo>
                    <a:pt x="513" y="292"/>
                  </a:lnTo>
                  <a:lnTo>
                    <a:pt x="498" y="298"/>
                  </a:lnTo>
                  <a:lnTo>
                    <a:pt x="484" y="302"/>
                  </a:lnTo>
                  <a:lnTo>
                    <a:pt x="470" y="309"/>
                  </a:lnTo>
                  <a:lnTo>
                    <a:pt x="457" y="315"/>
                  </a:lnTo>
                  <a:lnTo>
                    <a:pt x="443" y="323"/>
                  </a:lnTo>
                  <a:lnTo>
                    <a:pt x="431" y="329"/>
                  </a:lnTo>
                  <a:lnTo>
                    <a:pt x="418" y="337"/>
                  </a:lnTo>
                  <a:lnTo>
                    <a:pt x="415" y="328"/>
                  </a:lnTo>
                  <a:lnTo>
                    <a:pt x="409" y="319"/>
                  </a:lnTo>
                  <a:lnTo>
                    <a:pt x="565" y="163"/>
                  </a:lnTo>
                  <a:lnTo>
                    <a:pt x="578" y="170"/>
                  </a:lnTo>
                  <a:lnTo>
                    <a:pt x="590" y="176"/>
                  </a:lnTo>
                  <a:lnTo>
                    <a:pt x="597" y="178"/>
                  </a:lnTo>
                  <a:lnTo>
                    <a:pt x="604" y="179"/>
                  </a:lnTo>
                  <a:lnTo>
                    <a:pt x="610" y="180"/>
                  </a:lnTo>
                  <a:lnTo>
                    <a:pt x="618" y="180"/>
                  </a:lnTo>
                  <a:lnTo>
                    <a:pt x="627" y="180"/>
                  </a:lnTo>
                  <a:lnTo>
                    <a:pt x="636" y="178"/>
                  </a:lnTo>
                  <a:lnTo>
                    <a:pt x="644" y="176"/>
                  </a:lnTo>
                  <a:lnTo>
                    <a:pt x="653" y="173"/>
                  </a:lnTo>
                  <a:lnTo>
                    <a:pt x="661" y="169"/>
                  </a:lnTo>
                  <a:lnTo>
                    <a:pt x="668" y="164"/>
                  </a:lnTo>
                  <a:lnTo>
                    <a:pt x="676" y="160"/>
                  </a:lnTo>
                  <a:lnTo>
                    <a:pt x="681" y="154"/>
                  </a:lnTo>
                  <a:lnTo>
                    <a:pt x="687" y="147"/>
                  </a:lnTo>
                  <a:lnTo>
                    <a:pt x="693" y="141"/>
                  </a:lnTo>
                  <a:lnTo>
                    <a:pt x="697" y="133"/>
                  </a:lnTo>
                  <a:lnTo>
                    <a:pt x="701" y="125"/>
                  </a:lnTo>
                  <a:lnTo>
                    <a:pt x="704" y="117"/>
                  </a:lnTo>
                  <a:lnTo>
                    <a:pt x="706" y="108"/>
                  </a:lnTo>
                  <a:lnTo>
                    <a:pt x="707" y="99"/>
                  </a:lnTo>
                  <a:lnTo>
                    <a:pt x="709" y="90"/>
                  </a:lnTo>
                  <a:lnTo>
                    <a:pt x="707" y="81"/>
                  </a:lnTo>
                  <a:lnTo>
                    <a:pt x="706" y="72"/>
                  </a:lnTo>
                  <a:lnTo>
                    <a:pt x="704" y="63"/>
                  </a:lnTo>
                  <a:lnTo>
                    <a:pt x="701" y="55"/>
                  </a:lnTo>
                  <a:lnTo>
                    <a:pt x="697" y="47"/>
                  </a:lnTo>
                  <a:lnTo>
                    <a:pt x="693" y="39"/>
                  </a:lnTo>
                  <a:lnTo>
                    <a:pt x="687" y="32"/>
                  </a:lnTo>
                  <a:lnTo>
                    <a:pt x="681" y="25"/>
                  </a:lnTo>
                  <a:lnTo>
                    <a:pt x="676" y="20"/>
                  </a:lnTo>
                  <a:lnTo>
                    <a:pt x="668" y="15"/>
                  </a:lnTo>
                  <a:lnTo>
                    <a:pt x="661" y="11"/>
                  </a:lnTo>
                  <a:lnTo>
                    <a:pt x="653" y="6"/>
                  </a:lnTo>
                  <a:lnTo>
                    <a:pt x="644" y="4"/>
                  </a:lnTo>
                  <a:lnTo>
                    <a:pt x="636" y="2"/>
                  </a:lnTo>
                  <a:lnTo>
                    <a:pt x="627" y="0"/>
                  </a:lnTo>
                  <a:lnTo>
                    <a:pt x="618" y="0"/>
                  </a:lnTo>
                  <a:lnTo>
                    <a:pt x="609" y="0"/>
                  </a:lnTo>
                  <a:lnTo>
                    <a:pt x="600" y="2"/>
                  </a:lnTo>
                  <a:lnTo>
                    <a:pt x="591" y="4"/>
                  </a:lnTo>
                  <a:lnTo>
                    <a:pt x="583" y="6"/>
                  </a:lnTo>
                  <a:lnTo>
                    <a:pt x="575" y="11"/>
                  </a:lnTo>
                  <a:lnTo>
                    <a:pt x="567" y="15"/>
                  </a:lnTo>
                  <a:lnTo>
                    <a:pt x="561" y="20"/>
                  </a:lnTo>
                  <a:lnTo>
                    <a:pt x="554" y="25"/>
                  </a:lnTo>
                  <a:lnTo>
                    <a:pt x="548" y="32"/>
                  </a:lnTo>
                  <a:lnTo>
                    <a:pt x="543" y="39"/>
                  </a:lnTo>
                  <a:lnTo>
                    <a:pt x="538" y="47"/>
                  </a:lnTo>
                  <a:lnTo>
                    <a:pt x="535" y="55"/>
                  </a:lnTo>
                  <a:lnTo>
                    <a:pt x="531" y="63"/>
                  </a:lnTo>
                  <a:lnTo>
                    <a:pt x="529" y="72"/>
                  </a:lnTo>
                  <a:lnTo>
                    <a:pt x="528" y="81"/>
                  </a:lnTo>
                  <a:lnTo>
                    <a:pt x="528" y="90"/>
                  </a:lnTo>
                  <a:lnTo>
                    <a:pt x="529" y="105"/>
                  </a:lnTo>
                  <a:lnTo>
                    <a:pt x="532" y="118"/>
                  </a:lnTo>
                  <a:lnTo>
                    <a:pt x="537" y="131"/>
                  </a:lnTo>
                  <a:lnTo>
                    <a:pt x="545" y="142"/>
                  </a:lnTo>
                  <a:lnTo>
                    <a:pt x="388" y="298"/>
                  </a:lnTo>
                  <a:lnTo>
                    <a:pt x="379" y="293"/>
                  </a:lnTo>
                  <a:lnTo>
                    <a:pt x="369" y="289"/>
                  </a:lnTo>
                  <a:lnTo>
                    <a:pt x="358" y="286"/>
                  </a:lnTo>
                  <a:lnTo>
                    <a:pt x="347" y="285"/>
                  </a:lnTo>
                  <a:lnTo>
                    <a:pt x="339" y="286"/>
                  </a:lnTo>
                  <a:lnTo>
                    <a:pt x="331" y="287"/>
                  </a:lnTo>
                  <a:lnTo>
                    <a:pt x="325" y="289"/>
                  </a:lnTo>
                  <a:lnTo>
                    <a:pt x="318" y="292"/>
                  </a:lnTo>
                  <a:lnTo>
                    <a:pt x="311" y="294"/>
                  </a:lnTo>
                  <a:lnTo>
                    <a:pt x="304" y="299"/>
                  </a:lnTo>
                  <a:lnTo>
                    <a:pt x="299" y="303"/>
                  </a:lnTo>
                  <a:lnTo>
                    <a:pt x="294" y="308"/>
                  </a:lnTo>
                  <a:lnTo>
                    <a:pt x="288" y="313"/>
                  </a:lnTo>
                  <a:lnTo>
                    <a:pt x="284" y="319"/>
                  </a:lnTo>
                  <a:lnTo>
                    <a:pt x="281" y="325"/>
                  </a:lnTo>
                  <a:lnTo>
                    <a:pt x="277" y="332"/>
                  </a:lnTo>
                  <a:lnTo>
                    <a:pt x="275" y="338"/>
                  </a:lnTo>
                  <a:lnTo>
                    <a:pt x="273" y="346"/>
                  </a:lnTo>
                  <a:lnTo>
                    <a:pt x="271" y="353"/>
                  </a:lnTo>
                  <a:lnTo>
                    <a:pt x="271" y="361"/>
                  </a:lnTo>
                  <a:lnTo>
                    <a:pt x="273" y="372"/>
                  </a:lnTo>
                  <a:lnTo>
                    <a:pt x="275" y="383"/>
                  </a:lnTo>
                  <a:lnTo>
                    <a:pt x="278" y="393"/>
                  </a:lnTo>
                  <a:lnTo>
                    <a:pt x="284" y="403"/>
                  </a:lnTo>
                  <a:lnTo>
                    <a:pt x="134" y="553"/>
                  </a:lnTo>
                  <a:lnTo>
                    <a:pt x="124" y="547"/>
                  </a:lnTo>
                  <a:lnTo>
                    <a:pt x="113" y="545"/>
                  </a:lnTo>
                  <a:lnTo>
                    <a:pt x="102" y="543"/>
                  </a:lnTo>
                  <a:lnTo>
                    <a:pt x="91" y="542"/>
                  </a:lnTo>
                  <a:lnTo>
                    <a:pt x="82" y="542"/>
                  </a:lnTo>
                  <a:lnTo>
                    <a:pt x="73" y="544"/>
                  </a:lnTo>
                  <a:lnTo>
                    <a:pt x="64" y="546"/>
                  </a:lnTo>
                  <a:lnTo>
                    <a:pt x="56" y="548"/>
                  </a:lnTo>
                  <a:lnTo>
                    <a:pt x="48" y="553"/>
                  </a:lnTo>
                  <a:lnTo>
                    <a:pt x="40" y="557"/>
                  </a:lnTo>
                  <a:lnTo>
                    <a:pt x="33" y="562"/>
                  </a:lnTo>
                  <a:lnTo>
                    <a:pt x="26" y="568"/>
                  </a:lnTo>
                  <a:lnTo>
                    <a:pt x="21" y="574"/>
                  </a:lnTo>
                  <a:lnTo>
                    <a:pt x="16" y="581"/>
                  </a:lnTo>
                  <a:lnTo>
                    <a:pt x="12" y="589"/>
                  </a:lnTo>
                  <a:lnTo>
                    <a:pt x="7" y="597"/>
                  </a:lnTo>
                  <a:lnTo>
                    <a:pt x="5" y="605"/>
                  </a:lnTo>
                  <a:lnTo>
                    <a:pt x="3" y="614"/>
                  </a:lnTo>
                  <a:lnTo>
                    <a:pt x="0" y="623"/>
                  </a:lnTo>
                  <a:lnTo>
                    <a:pt x="0" y="632"/>
                  </a:lnTo>
                  <a:lnTo>
                    <a:pt x="0" y="641"/>
                  </a:lnTo>
                  <a:lnTo>
                    <a:pt x="3" y="650"/>
                  </a:lnTo>
                  <a:lnTo>
                    <a:pt x="5" y="659"/>
                  </a:lnTo>
                  <a:lnTo>
                    <a:pt x="7" y="667"/>
                  </a:lnTo>
                  <a:lnTo>
                    <a:pt x="12" y="675"/>
                  </a:lnTo>
                  <a:lnTo>
                    <a:pt x="16" y="683"/>
                  </a:lnTo>
                  <a:lnTo>
                    <a:pt x="21" y="690"/>
                  </a:lnTo>
                  <a:lnTo>
                    <a:pt x="26" y="696"/>
                  </a:lnTo>
                  <a:lnTo>
                    <a:pt x="33" y="702"/>
                  </a:lnTo>
                  <a:lnTo>
                    <a:pt x="40" y="706"/>
                  </a:lnTo>
                  <a:lnTo>
                    <a:pt x="48" y="711"/>
                  </a:lnTo>
                  <a:lnTo>
                    <a:pt x="56" y="716"/>
                  </a:lnTo>
                  <a:lnTo>
                    <a:pt x="64" y="718"/>
                  </a:lnTo>
                  <a:lnTo>
                    <a:pt x="73" y="720"/>
                  </a:lnTo>
                  <a:lnTo>
                    <a:pt x="82" y="722"/>
                  </a:lnTo>
                  <a:lnTo>
                    <a:pt x="91" y="722"/>
                  </a:lnTo>
                  <a:lnTo>
                    <a:pt x="100" y="722"/>
                  </a:lnTo>
                  <a:lnTo>
                    <a:pt x="109" y="720"/>
                  </a:lnTo>
                  <a:lnTo>
                    <a:pt x="118" y="718"/>
                  </a:lnTo>
                  <a:lnTo>
                    <a:pt x="126" y="716"/>
                  </a:lnTo>
                  <a:lnTo>
                    <a:pt x="134" y="711"/>
                  </a:lnTo>
                  <a:lnTo>
                    <a:pt x="142" y="706"/>
                  </a:lnTo>
                  <a:lnTo>
                    <a:pt x="148" y="702"/>
                  </a:lnTo>
                  <a:lnTo>
                    <a:pt x="155" y="696"/>
                  </a:lnTo>
                  <a:lnTo>
                    <a:pt x="161" y="690"/>
                  </a:lnTo>
                  <a:lnTo>
                    <a:pt x="165" y="683"/>
                  </a:lnTo>
                  <a:lnTo>
                    <a:pt x="170" y="675"/>
                  </a:lnTo>
                  <a:lnTo>
                    <a:pt x="174" y="667"/>
                  </a:lnTo>
                  <a:lnTo>
                    <a:pt x="177" y="659"/>
                  </a:lnTo>
                  <a:lnTo>
                    <a:pt x="179" y="650"/>
                  </a:lnTo>
                  <a:lnTo>
                    <a:pt x="181" y="641"/>
                  </a:lnTo>
                  <a:lnTo>
                    <a:pt x="181" y="632"/>
                  </a:lnTo>
                  <a:lnTo>
                    <a:pt x="181" y="623"/>
                  </a:lnTo>
                  <a:lnTo>
                    <a:pt x="180" y="615"/>
                  </a:lnTo>
                  <a:lnTo>
                    <a:pt x="178" y="607"/>
                  </a:lnTo>
                  <a:lnTo>
                    <a:pt x="174" y="599"/>
                  </a:lnTo>
                  <a:lnTo>
                    <a:pt x="171" y="591"/>
                  </a:lnTo>
                  <a:lnTo>
                    <a:pt x="168" y="585"/>
                  </a:lnTo>
                  <a:lnTo>
                    <a:pt x="163" y="578"/>
                  </a:lnTo>
                  <a:lnTo>
                    <a:pt x="157" y="571"/>
                  </a:lnTo>
                  <a:lnTo>
                    <a:pt x="305" y="424"/>
                  </a:lnTo>
                  <a:lnTo>
                    <a:pt x="316" y="430"/>
                  </a:lnTo>
                  <a:lnTo>
                    <a:pt x="328" y="433"/>
                  </a:lnTo>
                  <a:lnTo>
                    <a:pt x="314" y="457"/>
                  </a:lnTo>
                  <a:lnTo>
                    <a:pt x="303" y="483"/>
                  </a:lnTo>
                  <a:lnTo>
                    <a:pt x="294" y="510"/>
                  </a:lnTo>
                  <a:lnTo>
                    <a:pt x="286" y="538"/>
                  </a:lnTo>
                  <a:lnTo>
                    <a:pt x="279" y="568"/>
                  </a:lnTo>
                  <a:lnTo>
                    <a:pt x="275" y="598"/>
                  </a:lnTo>
                  <a:lnTo>
                    <a:pt x="273" y="630"/>
                  </a:lnTo>
                  <a:lnTo>
                    <a:pt x="271" y="662"/>
                  </a:lnTo>
                  <a:lnTo>
                    <a:pt x="271" y="753"/>
                  </a:lnTo>
                  <a:lnTo>
                    <a:pt x="226" y="753"/>
                  </a:lnTo>
                  <a:lnTo>
                    <a:pt x="223" y="753"/>
                  </a:lnTo>
                  <a:lnTo>
                    <a:pt x="221" y="754"/>
                  </a:lnTo>
                  <a:lnTo>
                    <a:pt x="218" y="755"/>
                  </a:lnTo>
                  <a:lnTo>
                    <a:pt x="216" y="757"/>
                  </a:lnTo>
                  <a:lnTo>
                    <a:pt x="214" y="760"/>
                  </a:lnTo>
                  <a:lnTo>
                    <a:pt x="213" y="762"/>
                  </a:lnTo>
                  <a:lnTo>
                    <a:pt x="212" y="764"/>
                  </a:lnTo>
                  <a:lnTo>
                    <a:pt x="212" y="767"/>
                  </a:lnTo>
                  <a:lnTo>
                    <a:pt x="212" y="888"/>
                  </a:lnTo>
                  <a:lnTo>
                    <a:pt x="212" y="891"/>
                  </a:lnTo>
                  <a:lnTo>
                    <a:pt x="213" y="894"/>
                  </a:lnTo>
                  <a:lnTo>
                    <a:pt x="214" y="896"/>
                  </a:lnTo>
                  <a:lnTo>
                    <a:pt x="216" y="898"/>
                  </a:lnTo>
                  <a:lnTo>
                    <a:pt x="218" y="901"/>
                  </a:lnTo>
                  <a:lnTo>
                    <a:pt x="221" y="902"/>
                  </a:lnTo>
                  <a:lnTo>
                    <a:pt x="223" y="903"/>
                  </a:lnTo>
                  <a:lnTo>
                    <a:pt x="226" y="903"/>
                  </a:lnTo>
                  <a:lnTo>
                    <a:pt x="347" y="903"/>
                  </a:lnTo>
                  <a:lnTo>
                    <a:pt x="349" y="903"/>
                  </a:lnTo>
                  <a:lnTo>
                    <a:pt x="353" y="902"/>
                  </a:lnTo>
                  <a:lnTo>
                    <a:pt x="355" y="901"/>
                  </a:lnTo>
                  <a:lnTo>
                    <a:pt x="357" y="898"/>
                  </a:lnTo>
                  <a:lnTo>
                    <a:pt x="360" y="896"/>
                  </a:lnTo>
                  <a:lnTo>
                    <a:pt x="361" y="894"/>
                  </a:lnTo>
                  <a:lnTo>
                    <a:pt x="362" y="891"/>
                  </a:lnTo>
                  <a:lnTo>
                    <a:pt x="362" y="888"/>
                  </a:lnTo>
                  <a:lnTo>
                    <a:pt x="362" y="767"/>
                  </a:lnTo>
                  <a:lnTo>
                    <a:pt x="362" y="764"/>
                  </a:lnTo>
                  <a:lnTo>
                    <a:pt x="361" y="762"/>
                  </a:lnTo>
                  <a:lnTo>
                    <a:pt x="360" y="760"/>
                  </a:lnTo>
                  <a:lnTo>
                    <a:pt x="357" y="757"/>
                  </a:lnTo>
                  <a:lnTo>
                    <a:pt x="355" y="755"/>
                  </a:lnTo>
                  <a:lnTo>
                    <a:pt x="353" y="754"/>
                  </a:lnTo>
                  <a:lnTo>
                    <a:pt x="349" y="753"/>
                  </a:lnTo>
                  <a:lnTo>
                    <a:pt x="347" y="753"/>
                  </a:lnTo>
                  <a:lnTo>
                    <a:pt x="302" y="753"/>
                  </a:lnTo>
                  <a:lnTo>
                    <a:pt x="302" y="662"/>
                  </a:lnTo>
                  <a:lnTo>
                    <a:pt x="303" y="629"/>
                  </a:lnTo>
                  <a:lnTo>
                    <a:pt x="305" y="597"/>
                  </a:lnTo>
                  <a:lnTo>
                    <a:pt x="310" y="566"/>
                  </a:lnTo>
                  <a:lnTo>
                    <a:pt x="317" y="537"/>
                  </a:lnTo>
                  <a:lnTo>
                    <a:pt x="326" y="509"/>
                  </a:lnTo>
                  <a:lnTo>
                    <a:pt x="336" y="482"/>
                  </a:lnTo>
                  <a:lnTo>
                    <a:pt x="343" y="469"/>
                  </a:lnTo>
                  <a:lnTo>
                    <a:pt x="348" y="457"/>
                  </a:lnTo>
                  <a:lnTo>
                    <a:pt x="355" y="446"/>
                  </a:lnTo>
                  <a:lnTo>
                    <a:pt x="363" y="434"/>
                  </a:lnTo>
                  <a:lnTo>
                    <a:pt x="373" y="431"/>
                  </a:lnTo>
                  <a:lnTo>
                    <a:pt x="383" y="426"/>
                  </a:lnTo>
                  <a:lnTo>
                    <a:pt x="393" y="420"/>
                  </a:lnTo>
                  <a:lnTo>
                    <a:pt x="401" y="413"/>
                  </a:lnTo>
                  <a:lnTo>
                    <a:pt x="408" y="404"/>
                  </a:lnTo>
                  <a:lnTo>
                    <a:pt x="414" y="395"/>
                  </a:lnTo>
                  <a:lnTo>
                    <a:pt x="418" y="383"/>
                  </a:lnTo>
                  <a:lnTo>
                    <a:pt x="421" y="372"/>
                  </a:lnTo>
                  <a:lnTo>
                    <a:pt x="433" y="364"/>
                  </a:lnTo>
                  <a:lnTo>
                    <a:pt x="445" y="356"/>
                  </a:lnTo>
                  <a:lnTo>
                    <a:pt x="458" y="348"/>
                  </a:lnTo>
                  <a:lnTo>
                    <a:pt x="471" y="342"/>
                  </a:lnTo>
                  <a:lnTo>
                    <a:pt x="485" y="335"/>
                  </a:lnTo>
                  <a:lnTo>
                    <a:pt x="498" y="329"/>
                  </a:lnTo>
                  <a:lnTo>
                    <a:pt x="513" y="324"/>
                  </a:lnTo>
                  <a:lnTo>
                    <a:pt x="529" y="319"/>
                  </a:lnTo>
                  <a:lnTo>
                    <a:pt x="544" y="315"/>
                  </a:lnTo>
                  <a:lnTo>
                    <a:pt x="559" y="311"/>
                  </a:lnTo>
                  <a:lnTo>
                    <a:pt x="576" y="308"/>
                  </a:lnTo>
                  <a:lnTo>
                    <a:pt x="593" y="306"/>
                  </a:lnTo>
                  <a:lnTo>
                    <a:pt x="610" y="303"/>
                  </a:lnTo>
                  <a:lnTo>
                    <a:pt x="627" y="302"/>
                  </a:lnTo>
                  <a:lnTo>
                    <a:pt x="645" y="301"/>
                  </a:lnTo>
                  <a:lnTo>
                    <a:pt x="663" y="301"/>
                  </a:lnTo>
                  <a:lnTo>
                    <a:pt x="754" y="301"/>
                  </a:lnTo>
                  <a:lnTo>
                    <a:pt x="754" y="346"/>
                  </a:lnTo>
                  <a:lnTo>
                    <a:pt x="754" y="348"/>
                  </a:lnTo>
                  <a:lnTo>
                    <a:pt x="755" y="352"/>
                  </a:lnTo>
                  <a:lnTo>
                    <a:pt x="756" y="354"/>
                  </a:lnTo>
                  <a:lnTo>
                    <a:pt x="758" y="356"/>
                  </a:lnTo>
                  <a:lnTo>
                    <a:pt x="761" y="359"/>
                  </a:lnTo>
                  <a:lnTo>
                    <a:pt x="763" y="360"/>
                  </a:lnTo>
                  <a:lnTo>
                    <a:pt x="765" y="361"/>
                  </a:lnTo>
                  <a:lnTo>
                    <a:pt x="768" y="361"/>
                  </a:lnTo>
                  <a:lnTo>
                    <a:pt x="889" y="361"/>
                  </a:lnTo>
                  <a:lnTo>
                    <a:pt x="892" y="361"/>
                  </a:lnTo>
                  <a:lnTo>
                    <a:pt x="895" y="360"/>
                  </a:lnTo>
                  <a:lnTo>
                    <a:pt x="897" y="359"/>
                  </a:lnTo>
                  <a:lnTo>
                    <a:pt x="899" y="356"/>
                  </a:lnTo>
                  <a:lnTo>
                    <a:pt x="902" y="354"/>
                  </a:lnTo>
                  <a:lnTo>
                    <a:pt x="903" y="352"/>
                  </a:lnTo>
                  <a:lnTo>
                    <a:pt x="904" y="348"/>
                  </a:lnTo>
                  <a:lnTo>
                    <a:pt x="904" y="346"/>
                  </a:lnTo>
                  <a:lnTo>
                    <a:pt x="904" y="225"/>
                  </a:lnTo>
                  <a:lnTo>
                    <a:pt x="904" y="222"/>
                  </a:lnTo>
                  <a:lnTo>
                    <a:pt x="903" y="220"/>
                  </a:lnTo>
                  <a:lnTo>
                    <a:pt x="902" y="217"/>
                  </a:lnTo>
                  <a:lnTo>
                    <a:pt x="899" y="215"/>
                  </a:lnTo>
                  <a:lnTo>
                    <a:pt x="897" y="213"/>
                  </a:lnTo>
                  <a:lnTo>
                    <a:pt x="895" y="212"/>
                  </a:lnTo>
                  <a:lnTo>
                    <a:pt x="892" y="211"/>
                  </a:lnTo>
                  <a:lnTo>
                    <a:pt x="889" y="211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832600" y="5055576"/>
            <a:ext cx="3771900" cy="939800"/>
            <a:chOff x="6832600" y="5055576"/>
            <a:chExt cx="3771900" cy="939800"/>
          </a:xfrm>
        </p:grpSpPr>
        <p:sp>
          <p:nvSpPr>
            <p:cNvPr id="21" name="矩形：圆角 20">
              <a:extLst>
                <a:ext uri="{FF2B5EF4-FFF2-40B4-BE49-F238E27FC236}">
                  <a16:creationId xmlns:a16="http://schemas.microsoft.com/office/drawing/2014/main" xmlns="" id="{952C5002-7E64-4069-ACA0-6876E54A9B4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943725" y="5154978"/>
              <a:ext cx="3660775" cy="740997"/>
            </a:xfrm>
            <a:prstGeom prst="roundRect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zh-CN" alt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数据处理</a:t>
              </a:r>
              <a:endPara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2" name="椭圆形 21">
              <a:extLst>
                <a:ext uri="{FF2B5EF4-FFF2-40B4-BE49-F238E27FC236}">
                  <a16:creationId xmlns:a16="http://schemas.microsoft.com/office/drawing/2014/main" xmlns="" id="{A49C5F3A-6F0D-4A0F-AE6E-92F342C22AC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6832600" y="5055576"/>
              <a:ext cx="939800" cy="939800"/>
            </a:xfrm>
            <a:prstGeom prst="ellipse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6" name="组 35" descr="带有人类和齿轮的图标。 ">
              <a:extLst>
                <a:ext uri="{FF2B5EF4-FFF2-40B4-BE49-F238E27FC236}">
                  <a16:creationId xmlns:a16="http://schemas.microsoft.com/office/drawing/2014/main" xmlns="" id="{ECC5F635-1712-4572-A9EC-F94E2199DDBD}"/>
                </a:ext>
              </a:extLst>
            </p:cNvPr>
            <p:cNvGrpSpPr/>
            <p:nvPr/>
          </p:nvGrpSpPr>
          <p:grpSpPr>
            <a:xfrm>
              <a:off x="7133464" y="5355478"/>
              <a:ext cx="338073" cy="339996"/>
              <a:chOff x="6450013" y="5349875"/>
              <a:chExt cx="279399" cy="280988"/>
            </a:xfrm>
            <a:solidFill>
              <a:schemeClr val="bg1"/>
            </a:solidFill>
          </p:grpSpPr>
          <p:sp>
            <p:nvSpPr>
              <p:cNvPr id="37" name="任意多边形(F) 3673">
                <a:extLst>
                  <a:ext uri="{FF2B5EF4-FFF2-40B4-BE49-F238E27FC236}">
                    <a16:creationId xmlns:a16="http://schemas.microsoft.com/office/drawing/2014/main" xmlns="" id="{D1391604-D4EC-48A8-AE57-EDF194392F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50013" y="5349875"/>
                <a:ext cx="182562" cy="238125"/>
              </a:xfrm>
              <a:custGeom>
                <a:avLst/>
                <a:gdLst>
                  <a:gd name="T0" fmla="*/ 379 w 459"/>
                  <a:gd name="T1" fmla="*/ 550 h 602"/>
                  <a:gd name="T2" fmla="*/ 380 w 459"/>
                  <a:gd name="T3" fmla="*/ 519 h 602"/>
                  <a:gd name="T4" fmla="*/ 345 w 459"/>
                  <a:gd name="T5" fmla="*/ 495 h 602"/>
                  <a:gd name="T6" fmla="*/ 397 w 459"/>
                  <a:gd name="T7" fmla="*/ 400 h 602"/>
                  <a:gd name="T8" fmla="*/ 408 w 459"/>
                  <a:gd name="T9" fmla="*/ 395 h 602"/>
                  <a:gd name="T10" fmla="*/ 450 w 459"/>
                  <a:gd name="T11" fmla="*/ 406 h 602"/>
                  <a:gd name="T12" fmla="*/ 412 w 459"/>
                  <a:gd name="T13" fmla="*/ 384 h 602"/>
                  <a:gd name="T14" fmla="*/ 376 w 459"/>
                  <a:gd name="T15" fmla="*/ 370 h 602"/>
                  <a:gd name="T16" fmla="*/ 361 w 459"/>
                  <a:gd name="T17" fmla="*/ 307 h 602"/>
                  <a:gd name="T18" fmla="*/ 379 w 459"/>
                  <a:gd name="T19" fmla="*/ 288 h 602"/>
                  <a:gd name="T20" fmla="*/ 397 w 459"/>
                  <a:gd name="T21" fmla="*/ 252 h 602"/>
                  <a:gd name="T22" fmla="*/ 406 w 459"/>
                  <a:gd name="T23" fmla="*/ 214 h 602"/>
                  <a:gd name="T24" fmla="*/ 415 w 459"/>
                  <a:gd name="T25" fmla="*/ 202 h 602"/>
                  <a:gd name="T26" fmla="*/ 420 w 459"/>
                  <a:gd name="T27" fmla="*/ 183 h 602"/>
                  <a:gd name="T28" fmla="*/ 416 w 459"/>
                  <a:gd name="T29" fmla="*/ 152 h 602"/>
                  <a:gd name="T30" fmla="*/ 412 w 459"/>
                  <a:gd name="T31" fmla="*/ 121 h 602"/>
                  <a:gd name="T32" fmla="*/ 420 w 459"/>
                  <a:gd name="T33" fmla="*/ 78 h 602"/>
                  <a:gd name="T34" fmla="*/ 415 w 459"/>
                  <a:gd name="T35" fmla="*/ 45 h 602"/>
                  <a:gd name="T36" fmla="*/ 403 w 459"/>
                  <a:gd name="T37" fmla="*/ 27 h 602"/>
                  <a:gd name="T38" fmla="*/ 382 w 459"/>
                  <a:gd name="T39" fmla="*/ 15 h 602"/>
                  <a:gd name="T40" fmla="*/ 341 w 459"/>
                  <a:gd name="T41" fmla="*/ 3 h 602"/>
                  <a:gd name="T42" fmla="*/ 291 w 459"/>
                  <a:gd name="T43" fmla="*/ 0 h 602"/>
                  <a:gd name="T44" fmla="*/ 245 w 459"/>
                  <a:gd name="T45" fmla="*/ 9 h 602"/>
                  <a:gd name="T46" fmla="*/ 213 w 459"/>
                  <a:gd name="T47" fmla="*/ 27 h 602"/>
                  <a:gd name="T48" fmla="*/ 201 w 459"/>
                  <a:gd name="T49" fmla="*/ 42 h 602"/>
                  <a:gd name="T50" fmla="*/ 181 w 459"/>
                  <a:gd name="T51" fmla="*/ 44 h 602"/>
                  <a:gd name="T52" fmla="*/ 163 w 459"/>
                  <a:gd name="T53" fmla="*/ 56 h 602"/>
                  <a:gd name="T54" fmla="*/ 155 w 459"/>
                  <a:gd name="T55" fmla="*/ 87 h 602"/>
                  <a:gd name="T56" fmla="*/ 164 w 459"/>
                  <a:gd name="T57" fmla="*/ 138 h 602"/>
                  <a:gd name="T58" fmla="*/ 159 w 459"/>
                  <a:gd name="T59" fmla="*/ 144 h 602"/>
                  <a:gd name="T60" fmla="*/ 150 w 459"/>
                  <a:gd name="T61" fmla="*/ 162 h 602"/>
                  <a:gd name="T62" fmla="*/ 149 w 459"/>
                  <a:gd name="T63" fmla="*/ 184 h 602"/>
                  <a:gd name="T64" fmla="*/ 154 w 459"/>
                  <a:gd name="T65" fmla="*/ 201 h 602"/>
                  <a:gd name="T66" fmla="*/ 163 w 459"/>
                  <a:gd name="T67" fmla="*/ 214 h 602"/>
                  <a:gd name="T68" fmla="*/ 169 w 459"/>
                  <a:gd name="T69" fmla="*/ 237 h 602"/>
                  <a:gd name="T70" fmla="*/ 179 w 459"/>
                  <a:gd name="T71" fmla="*/ 271 h 602"/>
                  <a:gd name="T72" fmla="*/ 203 w 459"/>
                  <a:gd name="T73" fmla="*/ 306 h 602"/>
                  <a:gd name="T74" fmla="*/ 215 w 459"/>
                  <a:gd name="T75" fmla="*/ 364 h 602"/>
                  <a:gd name="T76" fmla="*/ 171 w 459"/>
                  <a:gd name="T77" fmla="*/ 381 h 602"/>
                  <a:gd name="T78" fmla="*/ 106 w 459"/>
                  <a:gd name="T79" fmla="*/ 401 h 602"/>
                  <a:gd name="T80" fmla="*/ 46 w 459"/>
                  <a:gd name="T81" fmla="*/ 428 h 602"/>
                  <a:gd name="T82" fmla="*/ 22 w 459"/>
                  <a:gd name="T83" fmla="*/ 449 h 602"/>
                  <a:gd name="T84" fmla="*/ 10 w 459"/>
                  <a:gd name="T85" fmla="*/ 479 h 602"/>
                  <a:gd name="T86" fmla="*/ 2 w 459"/>
                  <a:gd name="T87" fmla="*/ 540 h 602"/>
                  <a:gd name="T88" fmla="*/ 1 w 459"/>
                  <a:gd name="T89" fmla="*/ 594 h 602"/>
                  <a:gd name="T90" fmla="*/ 11 w 459"/>
                  <a:gd name="T91" fmla="*/ 602 h 602"/>
                  <a:gd name="T92" fmla="*/ 345 w 459"/>
                  <a:gd name="T93" fmla="*/ 589 h 602"/>
                  <a:gd name="T94" fmla="*/ 352 w 459"/>
                  <a:gd name="T95" fmla="*/ 577 h 6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459" h="602">
                    <a:moveTo>
                      <a:pt x="352" y="577"/>
                    </a:moveTo>
                    <a:lnTo>
                      <a:pt x="380" y="560"/>
                    </a:lnTo>
                    <a:lnTo>
                      <a:pt x="379" y="550"/>
                    </a:lnTo>
                    <a:lnTo>
                      <a:pt x="379" y="540"/>
                    </a:lnTo>
                    <a:lnTo>
                      <a:pt x="379" y="530"/>
                    </a:lnTo>
                    <a:lnTo>
                      <a:pt x="380" y="519"/>
                    </a:lnTo>
                    <a:lnTo>
                      <a:pt x="352" y="503"/>
                    </a:lnTo>
                    <a:lnTo>
                      <a:pt x="348" y="499"/>
                    </a:lnTo>
                    <a:lnTo>
                      <a:pt x="345" y="495"/>
                    </a:lnTo>
                    <a:lnTo>
                      <a:pt x="345" y="490"/>
                    </a:lnTo>
                    <a:lnTo>
                      <a:pt x="346" y="486"/>
                    </a:lnTo>
                    <a:lnTo>
                      <a:pt x="397" y="400"/>
                    </a:lnTo>
                    <a:lnTo>
                      <a:pt x="399" y="397"/>
                    </a:lnTo>
                    <a:lnTo>
                      <a:pt x="403" y="395"/>
                    </a:lnTo>
                    <a:lnTo>
                      <a:pt x="408" y="395"/>
                    </a:lnTo>
                    <a:lnTo>
                      <a:pt x="413" y="396"/>
                    </a:lnTo>
                    <a:lnTo>
                      <a:pt x="441" y="413"/>
                    </a:lnTo>
                    <a:lnTo>
                      <a:pt x="450" y="406"/>
                    </a:lnTo>
                    <a:lnTo>
                      <a:pt x="459" y="401"/>
                    </a:lnTo>
                    <a:lnTo>
                      <a:pt x="424" y="388"/>
                    </a:lnTo>
                    <a:lnTo>
                      <a:pt x="412" y="384"/>
                    </a:lnTo>
                    <a:lnTo>
                      <a:pt x="400" y="379"/>
                    </a:lnTo>
                    <a:lnTo>
                      <a:pt x="389" y="375"/>
                    </a:lnTo>
                    <a:lnTo>
                      <a:pt x="376" y="370"/>
                    </a:lnTo>
                    <a:lnTo>
                      <a:pt x="368" y="368"/>
                    </a:lnTo>
                    <a:lnTo>
                      <a:pt x="361" y="364"/>
                    </a:lnTo>
                    <a:lnTo>
                      <a:pt x="361" y="307"/>
                    </a:lnTo>
                    <a:lnTo>
                      <a:pt x="366" y="302"/>
                    </a:lnTo>
                    <a:lnTo>
                      <a:pt x="372" y="297"/>
                    </a:lnTo>
                    <a:lnTo>
                      <a:pt x="379" y="288"/>
                    </a:lnTo>
                    <a:lnTo>
                      <a:pt x="385" y="279"/>
                    </a:lnTo>
                    <a:lnTo>
                      <a:pt x="391" y="266"/>
                    </a:lnTo>
                    <a:lnTo>
                      <a:pt x="397" y="252"/>
                    </a:lnTo>
                    <a:lnTo>
                      <a:pt x="400" y="235"/>
                    </a:lnTo>
                    <a:lnTo>
                      <a:pt x="402" y="216"/>
                    </a:lnTo>
                    <a:lnTo>
                      <a:pt x="406" y="214"/>
                    </a:lnTo>
                    <a:lnTo>
                      <a:pt x="409" y="211"/>
                    </a:lnTo>
                    <a:lnTo>
                      <a:pt x="412" y="207"/>
                    </a:lnTo>
                    <a:lnTo>
                      <a:pt x="415" y="202"/>
                    </a:lnTo>
                    <a:lnTo>
                      <a:pt x="417" y="197"/>
                    </a:lnTo>
                    <a:lnTo>
                      <a:pt x="418" y="191"/>
                    </a:lnTo>
                    <a:lnTo>
                      <a:pt x="420" y="183"/>
                    </a:lnTo>
                    <a:lnTo>
                      <a:pt x="420" y="175"/>
                    </a:lnTo>
                    <a:lnTo>
                      <a:pt x="420" y="164"/>
                    </a:lnTo>
                    <a:lnTo>
                      <a:pt x="416" y="152"/>
                    </a:lnTo>
                    <a:lnTo>
                      <a:pt x="412" y="144"/>
                    </a:lnTo>
                    <a:lnTo>
                      <a:pt x="406" y="137"/>
                    </a:lnTo>
                    <a:lnTo>
                      <a:pt x="412" y="121"/>
                    </a:lnTo>
                    <a:lnTo>
                      <a:pt x="417" y="101"/>
                    </a:lnTo>
                    <a:lnTo>
                      <a:pt x="420" y="89"/>
                    </a:lnTo>
                    <a:lnTo>
                      <a:pt x="420" y="78"/>
                    </a:lnTo>
                    <a:lnTo>
                      <a:pt x="420" y="65"/>
                    </a:lnTo>
                    <a:lnTo>
                      <a:pt x="417" y="53"/>
                    </a:lnTo>
                    <a:lnTo>
                      <a:pt x="415" y="45"/>
                    </a:lnTo>
                    <a:lnTo>
                      <a:pt x="412" y="39"/>
                    </a:lnTo>
                    <a:lnTo>
                      <a:pt x="407" y="34"/>
                    </a:lnTo>
                    <a:lnTo>
                      <a:pt x="403" y="27"/>
                    </a:lnTo>
                    <a:lnTo>
                      <a:pt x="397" y="24"/>
                    </a:lnTo>
                    <a:lnTo>
                      <a:pt x="390" y="18"/>
                    </a:lnTo>
                    <a:lnTo>
                      <a:pt x="382" y="15"/>
                    </a:lnTo>
                    <a:lnTo>
                      <a:pt x="376" y="12"/>
                    </a:lnTo>
                    <a:lnTo>
                      <a:pt x="359" y="7"/>
                    </a:lnTo>
                    <a:lnTo>
                      <a:pt x="341" y="3"/>
                    </a:lnTo>
                    <a:lnTo>
                      <a:pt x="325" y="0"/>
                    </a:lnTo>
                    <a:lnTo>
                      <a:pt x="307" y="0"/>
                    </a:lnTo>
                    <a:lnTo>
                      <a:pt x="291" y="0"/>
                    </a:lnTo>
                    <a:lnTo>
                      <a:pt x="276" y="2"/>
                    </a:lnTo>
                    <a:lnTo>
                      <a:pt x="260" y="6"/>
                    </a:lnTo>
                    <a:lnTo>
                      <a:pt x="245" y="9"/>
                    </a:lnTo>
                    <a:lnTo>
                      <a:pt x="231" y="16"/>
                    </a:lnTo>
                    <a:lnTo>
                      <a:pt x="218" y="22"/>
                    </a:lnTo>
                    <a:lnTo>
                      <a:pt x="213" y="27"/>
                    </a:lnTo>
                    <a:lnTo>
                      <a:pt x="209" y="31"/>
                    </a:lnTo>
                    <a:lnTo>
                      <a:pt x="204" y="36"/>
                    </a:lnTo>
                    <a:lnTo>
                      <a:pt x="201" y="42"/>
                    </a:lnTo>
                    <a:lnTo>
                      <a:pt x="194" y="42"/>
                    </a:lnTo>
                    <a:lnTo>
                      <a:pt x="187" y="43"/>
                    </a:lnTo>
                    <a:lnTo>
                      <a:pt x="181" y="44"/>
                    </a:lnTo>
                    <a:lnTo>
                      <a:pt x="176" y="45"/>
                    </a:lnTo>
                    <a:lnTo>
                      <a:pt x="168" y="51"/>
                    </a:lnTo>
                    <a:lnTo>
                      <a:pt x="163" y="56"/>
                    </a:lnTo>
                    <a:lnTo>
                      <a:pt x="158" y="65"/>
                    </a:lnTo>
                    <a:lnTo>
                      <a:pt x="155" y="75"/>
                    </a:lnTo>
                    <a:lnTo>
                      <a:pt x="155" y="87"/>
                    </a:lnTo>
                    <a:lnTo>
                      <a:pt x="155" y="98"/>
                    </a:lnTo>
                    <a:lnTo>
                      <a:pt x="159" y="120"/>
                    </a:lnTo>
                    <a:lnTo>
                      <a:pt x="164" y="138"/>
                    </a:lnTo>
                    <a:lnTo>
                      <a:pt x="164" y="139"/>
                    </a:lnTo>
                    <a:lnTo>
                      <a:pt x="164" y="139"/>
                    </a:lnTo>
                    <a:lnTo>
                      <a:pt x="159" y="144"/>
                    </a:lnTo>
                    <a:lnTo>
                      <a:pt x="154" y="151"/>
                    </a:lnTo>
                    <a:lnTo>
                      <a:pt x="151" y="156"/>
                    </a:lnTo>
                    <a:lnTo>
                      <a:pt x="150" y="162"/>
                    </a:lnTo>
                    <a:lnTo>
                      <a:pt x="149" y="170"/>
                    </a:lnTo>
                    <a:lnTo>
                      <a:pt x="149" y="176"/>
                    </a:lnTo>
                    <a:lnTo>
                      <a:pt x="149" y="184"/>
                    </a:lnTo>
                    <a:lnTo>
                      <a:pt x="150" y="191"/>
                    </a:lnTo>
                    <a:lnTo>
                      <a:pt x="151" y="196"/>
                    </a:lnTo>
                    <a:lnTo>
                      <a:pt x="154" y="201"/>
                    </a:lnTo>
                    <a:lnTo>
                      <a:pt x="156" y="206"/>
                    </a:lnTo>
                    <a:lnTo>
                      <a:pt x="159" y="210"/>
                    </a:lnTo>
                    <a:lnTo>
                      <a:pt x="163" y="214"/>
                    </a:lnTo>
                    <a:lnTo>
                      <a:pt x="167" y="216"/>
                    </a:lnTo>
                    <a:lnTo>
                      <a:pt x="168" y="227"/>
                    </a:lnTo>
                    <a:lnTo>
                      <a:pt x="169" y="237"/>
                    </a:lnTo>
                    <a:lnTo>
                      <a:pt x="172" y="246"/>
                    </a:lnTo>
                    <a:lnTo>
                      <a:pt x="174" y="255"/>
                    </a:lnTo>
                    <a:lnTo>
                      <a:pt x="179" y="271"/>
                    </a:lnTo>
                    <a:lnTo>
                      <a:pt x="187" y="286"/>
                    </a:lnTo>
                    <a:lnTo>
                      <a:pt x="195" y="297"/>
                    </a:lnTo>
                    <a:lnTo>
                      <a:pt x="203" y="306"/>
                    </a:lnTo>
                    <a:lnTo>
                      <a:pt x="210" y="314"/>
                    </a:lnTo>
                    <a:lnTo>
                      <a:pt x="215" y="319"/>
                    </a:lnTo>
                    <a:lnTo>
                      <a:pt x="215" y="364"/>
                    </a:lnTo>
                    <a:lnTo>
                      <a:pt x="201" y="369"/>
                    </a:lnTo>
                    <a:lnTo>
                      <a:pt x="186" y="375"/>
                    </a:lnTo>
                    <a:lnTo>
                      <a:pt x="171" y="381"/>
                    </a:lnTo>
                    <a:lnTo>
                      <a:pt x="155" y="384"/>
                    </a:lnTo>
                    <a:lnTo>
                      <a:pt x="129" y="393"/>
                    </a:lnTo>
                    <a:lnTo>
                      <a:pt x="106" y="401"/>
                    </a:lnTo>
                    <a:lnTo>
                      <a:pt x="83" y="410"/>
                    </a:lnTo>
                    <a:lnTo>
                      <a:pt x="64" y="419"/>
                    </a:lnTo>
                    <a:lnTo>
                      <a:pt x="46" y="428"/>
                    </a:lnTo>
                    <a:lnTo>
                      <a:pt x="32" y="438"/>
                    </a:lnTo>
                    <a:lnTo>
                      <a:pt x="27" y="444"/>
                    </a:lnTo>
                    <a:lnTo>
                      <a:pt x="22" y="449"/>
                    </a:lnTo>
                    <a:lnTo>
                      <a:pt x="18" y="455"/>
                    </a:lnTo>
                    <a:lnTo>
                      <a:pt x="15" y="460"/>
                    </a:lnTo>
                    <a:lnTo>
                      <a:pt x="10" y="479"/>
                    </a:lnTo>
                    <a:lnTo>
                      <a:pt x="6" y="499"/>
                    </a:lnTo>
                    <a:lnTo>
                      <a:pt x="4" y="521"/>
                    </a:lnTo>
                    <a:lnTo>
                      <a:pt x="2" y="540"/>
                    </a:lnTo>
                    <a:lnTo>
                      <a:pt x="0" y="573"/>
                    </a:lnTo>
                    <a:lnTo>
                      <a:pt x="0" y="589"/>
                    </a:lnTo>
                    <a:lnTo>
                      <a:pt x="1" y="594"/>
                    </a:lnTo>
                    <a:lnTo>
                      <a:pt x="4" y="598"/>
                    </a:lnTo>
                    <a:lnTo>
                      <a:pt x="7" y="600"/>
                    </a:lnTo>
                    <a:lnTo>
                      <a:pt x="11" y="602"/>
                    </a:lnTo>
                    <a:lnTo>
                      <a:pt x="350" y="602"/>
                    </a:lnTo>
                    <a:lnTo>
                      <a:pt x="346" y="594"/>
                    </a:lnTo>
                    <a:lnTo>
                      <a:pt x="345" y="589"/>
                    </a:lnTo>
                    <a:lnTo>
                      <a:pt x="345" y="585"/>
                    </a:lnTo>
                    <a:lnTo>
                      <a:pt x="348" y="581"/>
                    </a:lnTo>
                    <a:lnTo>
                      <a:pt x="352" y="57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38" name="任意多边形(F) 3674">
                <a:extLst>
                  <a:ext uri="{FF2B5EF4-FFF2-40B4-BE49-F238E27FC236}">
                    <a16:creationId xmlns:a16="http://schemas.microsoft.com/office/drawing/2014/main" xmlns="" id="{44A4D0F8-0767-41BC-BE62-0AED99EC8B25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597650" y="5497513"/>
                <a:ext cx="131762" cy="133350"/>
              </a:xfrm>
              <a:custGeom>
                <a:avLst/>
                <a:gdLst>
                  <a:gd name="T0" fmla="*/ 151 w 332"/>
                  <a:gd name="T1" fmla="*/ 243 h 336"/>
                  <a:gd name="T2" fmla="*/ 129 w 332"/>
                  <a:gd name="T3" fmla="*/ 235 h 336"/>
                  <a:gd name="T4" fmla="*/ 111 w 332"/>
                  <a:gd name="T5" fmla="*/ 222 h 336"/>
                  <a:gd name="T6" fmla="*/ 97 w 332"/>
                  <a:gd name="T7" fmla="*/ 204 h 336"/>
                  <a:gd name="T8" fmla="*/ 89 w 332"/>
                  <a:gd name="T9" fmla="*/ 182 h 336"/>
                  <a:gd name="T10" fmla="*/ 88 w 332"/>
                  <a:gd name="T11" fmla="*/ 159 h 336"/>
                  <a:gd name="T12" fmla="*/ 94 w 332"/>
                  <a:gd name="T13" fmla="*/ 136 h 336"/>
                  <a:gd name="T14" fmla="*/ 106 w 332"/>
                  <a:gd name="T15" fmla="*/ 117 h 336"/>
                  <a:gd name="T16" fmla="*/ 122 w 332"/>
                  <a:gd name="T17" fmla="*/ 103 h 336"/>
                  <a:gd name="T18" fmla="*/ 143 w 332"/>
                  <a:gd name="T19" fmla="*/ 92 h 336"/>
                  <a:gd name="T20" fmla="*/ 166 w 332"/>
                  <a:gd name="T21" fmla="*/ 89 h 336"/>
                  <a:gd name="T22" fmla="*/ 189 w 332"/>
                  <a:gd name="T23" fmla="*/ 92 h 336"/>
                  <a:gd name="T24" fmla="*/ 210 w 332"/>
                  <a:gd name="T25" fmla="*/ 103 h 336"/>
                  <a:gd name="T26" fmla="*/ 226 w 332"/>
                  <a:gd name="T27" fmla="*/ 117 h 336"/>
                  <a:gd name="T28" fmla="*/ 238 w 332"/>
                  <a:gd name="T29" fmla="*/ 136 h 336"/>
                  <a:gd name="T30" fmla="*/ 243 w 332"/>
                  <a:gd name="T31" fmla="*/ 159 h 336"/>
                  <a:gd name="T32" fmla="*/ 242 w 332"/>
                  <a:gd name="T33" fmla="*/ 182 h 336"/>
                  <a:gd name="T34" fmla="*/ 234 w 332"/>
                  <a:gd name="T35" fmla="*/ 204 h 336"/>
                  <a:gd name="T36" fmla="*/ 221 w 332"/>
                  <a:gd name="T37" fmla="*/ 222 h 336"/>
                  <a:gd name="T38" fmla="*/ 203 w 332"/>
                  <a:gd name="T39" fmla="*/ 235 h 336"/>
                  <a:gd name="T40" fmla="*/ 181 w 332"/>
                  <a:gd name="T41" fmla="*/ 243 h 336"/>
                  <a:gd name="T42" fmla="*/ 306 w 332"/>
                  <a:gd name="T43" fmla="*/ 204 h 336"/>
                  <a:gd name="T44" fmla="*/ 300 w 332"/>
                  <a:gd name="T45" fmla="*/ 195 h 336"/>
                  <a:gd name="T46" fmla="*/ 302 w 332"/>
                  <a:gd name="T47" fmla="*/ 167 h 336"/>
                  <a:gd name="T48" fmla="*/ 300 w 332"/>
                  <a:gd name="T49" fmla="*/ 139 h 336"/>
                  <a:gd name="T50" fmla="*/ 306 w 332"/>
                  <a:gd name="T51" fmla="*/ 130 h 336"/>
                  <a:gd name="T52" fmla="*/ 269 w 332"/>
                  <a:gd name="T53" fmla="*/ 64 h 336"/>
                  <a:gd name="T54" fmla="*/ 257 w 332"/>
                  <a:gd name="T55" fmla="*/ 65 h 336"/>
                  <a:gd name="T56" fmla="*/ 242 w 332"/>
                  <a:gd name="T57" fmla="*/ 53 h 336"/>
                  <a:gd name="T58" fmla="*/ 215 w 332"/>
                  <a:gd name="T59" fmla="*/ 35 h 336"/>
                  <a:gd name="T60" fmla="*/ 207 w 332"/>
                  <a:gd name="T61" fmla="*/ 27 h 336"/>
                  <a:gd name="T62" fmla="*/ 135 w 332"/>
                  <a:gd name="T63" fmla="*/ 0 h 336"/>
                  <a:gd name="T64" fmla="*/ 133 w 332"/>
                  <a:gd name="T65" fmla="*/ 31 h 336"/>
                  <a:gd name="T66" fmla="*/ 113 w 332"/>
                  <a:gd name="T67" fmla="*/ 41 h 336"/>
                  <a:gd name="T68" fmla="*/ 77 w 332"/>
                  <a:gd name="T69" fmla="*/ 63 h 336"/>
                  <a:gd name="T70" fmla="*/ 67 w 332"/>
                  <a:gd name="T71" fmla="*/ 65 h 336"/>
                  <a:gd name="T72" fmla="*/ 0 w 332"/>
                  <a:gd name="T73" fmla="*/ 114 h 336"/>
                  <a:gd name="T74" fmla="*/ 31 w 332"/>
                  <a:gd name="T75" fmla="*/ 135 h 336"/>
                  <a:gd name="T76" fmla="*/ 30 w 332"/>
                  <a:gd name="T77" fmla="*/ 154 h 336"/>
                  <a:gd name="T78" fmla="*/ 31 w 332"/>
                  <a:gd name="T79" fmla="*/ 191 h 336"/>
                  <a:gd name="T80" fmla="*/ 29 w 332"/>
                  <a:gd name="T81" fmla="*/ 202 h 336"/>
                  <a:gd name="T82" fmla="*/ 38 w 332"/>
                  <a:gd name="T83" fmla="*/ 284 h 336"/>
                  <a:gd name="T84" fmla="*/ 71 w 332"/>
                  <a:gd name="T85" fmla="*/ 267 h 336"/>
                  <a:gd name="T86" fmla="*/ 89 w 332"/>
                  <a:gd name="T87" fmla="*/ 279 h 336"/>
                  <a:gd name="T88" fmla="*/ 139 w 332"/>
                  <a:gd name="T89" fmla="*/ 300 h 336"/>
                  <a:gd name="T90" fmla="*/ 146 w 332"/>
                  <a:gd name="T91" fmla="*/ 308 h 336"/>
                  <a:gd name="T92" fmla="*/ 207 w 332"/>
                  <a:gd name="T93" fmla="*/ 336 h 336"/>
                  <a:gd name="T94" fmla="*/ 208 w 332"/>
                  <a:gd name="T95" fmla="*/ 306 h 336"/>
                  <a:gd name="T96" fmla="*/ 223 w 332"/>
                  <a:gd name="T97" fmla="*/ 297 h 336"/>
                  <a:gd name="T98" fmla="*/ 246 w 332"/>
                  <a:gd name="T99" fmla="*/ 279 h 336"/>
                  <a:gd name="T100" fmla="*/ 257 w 332"/>
                  <a:gd name="T101" fmla="*/ 268 h 336"/>
                  <a:gd name="T102" fmla="*/ 269 w 332"/>
                  <a:gd name="T103" fmla="*/ 270 h 336"/>
                  <a:gd name="T104" fmla="*/ 306 w 332"/>
                  <a:gd name="T105" fmla="*/ 204 h 33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332" h="336">
                    <a:moveTo>
                      <a:pt x="166" y="245"/>
                    </a:moveTo>
                    <a:lnTo>
                      <a:pt x="158" y="244"/>
                    </a:lnTo>
                    <a:lnTo>
                      <a:pt x="151" y="243"/>
                    </a:lnTo>
                    <a:lnTo>
                      <a:pt x="143" y="241"/>
                    </a:lnTo>
                    <a:lnTo>
                      <a:pt x="135" y="239"/>
                    </a:lnTo>
                    <a:lnTo>
                      <a:pt x="129" y="235"/>
                    </a:lnTo>
                    <a:lnTo>
                      <a:pt x="122" y="231"/>
                    </a:lnTo>
                    <a:lnTo>
                      <a:pt x="116" y="227"/>
                    </a:lnTo>
                    <a:lnTo>
                      <a:pt x="111" y="222"/>
                    </a:lnTo>
                    <a:lnTo>
                      <a:pt x="106" y="217"/>
                    </a:lnTo>
                    <a:lnTo>
                      <a:pt x="101" y="211"/>
                    </a:lnTo>
                    <a:lnTo>
                      <a:pt x="97" y="204"/>
                    </a:lnTo>
                    <a:lnTo>
                      <a:pt x="94" y="198"/>
                    </a:lnTo>
                    <a:lnTo>
                      <a:pt x="92" y="190"/>
                    </a:lnTo>
                    <a:lnTo>
                      <a:pt x="89" y="182"/>
                    </a:lnTo>
                    <a:lnTo>
                      <a:pt x="88" y="175"/>
                    </a:lnTo>
                    <a:lnTo>
                      <a:pt x="88" y="167"/>
                    </a:lnTo>
                    <a:lnTo>
                      <a:pt x="88" y="159"/>
                    </a:lnTo>
                    <a:lnTo>
                      <a:pt x="89" y="151"/>
                    </a:lnTo>
                    <a:lnTo>
                      <a:pt x="92" y="144"/>
                    </a:lnTo>
                    <a:lnTo>
                      <a:pt x="94" y="136"/>
                    </a:lnTo>
                    <a:lnTo>
                      <a:pt x="97" y="130"/>
                    </a:lnTo>
                    <a:lnTo>
                      <a:pt x="101" y="123"/>
                    </a:lnTo>
                    <a:lnTo>
                      <a:pt x="106" y="117"/>
                    </a:lnTo>
                    <a:lnTo>
                      <a:pt x="111" y="112"/>
                    </a:lnTo>
                    <a:lnTo>
                      <a:pt x="116" y="106"/>
                    </a:lnTo>
                    <a:lnTo>
                      <a:pt x="122" y="103"/>
                    </a:lnTo>
                    <a:lnTo>
                      <a:pt x="129" y="99"/>
                    </a:lnTo>
                    <a:lnTo>
                      <a:pt x="135" y="95"/>
                    </a:lnTo>
                    <a:lnTo>
                      <a:pt x="143" y="92"/>
                    </a:lnTo>
                    <a:lnTo>
                      <a:pt x="151" y="90"/>
                    </a:lnTo>
                    <a:lnTo>
                      <a:pt x="158" y="90"/>
                    </a:lnTo>
                    <a:lnTo>
                      <a:pt x="166" y="89"/>
                    </a:lnTo>
                    <a:lnTo>
                      <a:pt x="174" y="90"/>
                    </a:lnTo>
                    <a:lnTo>
                      <a:pt x="181" y="90"/>
                    </a:lnTo>
                    <a:lnTo>
                      <a:pt x="189" y="92"/>
                    </a:lnTo>
                    <a:lnTo>
                      <a:pt x="196" y="95"/>
                    </a:lnTo>
                    <a:lnTo>
                      <a:pt x="203" y="99"/>
                    </a:lnTo>
                    <a:lnTo>
                      <a:pt x="210" y="103"/>
                    </a:lnTo>
                    <a:lnTo>
                      <a:pt x="215" y="106"/>
                    </a:lnTo>
                    <a:lnTo>
                      <a:pt x="221" y="112"/>
                    </a:lnTo>
                    <a:lnTo>
                      <a:pt x="226" y="117"/>
                    </a:lnTo>
                    <a:lnTo>
                      <a:pt x="230" y="123"/>
                    </a:lnTo>
                    <a:lnTo>
                      <a:pt x="234" y="130"/>
                    </a:lnTo>
                    <a:lnTo>
                      <a:pt x="238" y="136"/>
                    </a:lnTo>
                    <a:lnTo>
                      <a:pt x="241" y="144"/>
                    </a:lnTo>
                    <a:lnTo>
                      <a:pt x="242" y="151"/>
                    </a:lnTo>
                    <a:lnTo>
                      <a:pt x="243" y="159"/>
                    </a:lnTo>
                    <a:lnTo>
                      <a:pt x="244" y="167"/>
                    </a:lnTo>
                    <a:lnTo>
                      <a:pt x="243" y="175"/>
                    </a:lnTo>
                    <a:lnTo>
                      <a:pt x="242" y="182"/>
                    </a:lnTo>
                    <a:lnTo>
                      <a:pt x="241" y="190"/>
                    </a:lnTo>
                    <a:lnTo>
                      <a:pt x="238" y="198"/>
                    </a:lnTo>
                    <a:lnTo>
                      <a:pt x="234" y="204"/>
                    </a:lnTo>
                    <a:lnTo>
                      <a:pt x="230" y="211"/>
                    </a:lnTo>
                    <a:lnTo>
                      <a:pt x="226" y="217"/>
                    </a:lnTo>
                    <a:lnTo>
                      <a:pt x="221" y="222"/>
                    </a:lnTo>
                    <a:lnTo>
                      <a:pt x="215" y="227"/>
                    </a:lnTo>
                    <a:lnTo>
                      <a:pt x="210" y="231"/>
                    </a:lnTo>
                    <a:lnTo>
                      <a:pt x="203" y="235"/>
                    </a:lnTo>
                    <a:lnTo>
                      <a:pt x="196" y="239"/>
                    </a:lnTo>
                    <a:lnTo>
                      <a:pt x="189" y="241"/>
                    </a:lnTo>
                    <a:lnTo>
                      <a:pt x="181" y="243"/>
                    </a:lnTo>
                    <a:lnTo>
                      <a:pt x="174" y="244"/>
                    </a:lnTo>
                    <a:lnTo>
                      <a:pt x="166" y="245"/>
                    </a:lnTo>
                    <a:close/>
                    <a:moveTo>
                      <a:pt x="306" y="204"/>
                    </a:moveTo>
                    <a:lnTo>
                      <a:pt x="302" y="202"/>
                    </a:lnTo>
                    <a:lnTo>
                      <a:pt x="301" y="199"/>
                    </a:lnTo>
                    <a:lnTo>
                      <a:pt x="300" y="195"/>
                    </a:lnTo>
                    <a:lnTo>
                      <a:pt x="300" y="191"/>
                    </a:lnTo>
                    <a:lnTo>
                      <a:pt x="302" y="180"/>
                    </a:lnTo>
                    <a:lnTo>
                      <a:pt x="302" y="167"/>
                    </a:lnTo>
                    <a:lnTo>
                      <a:pt x="302" y="154"/>
                    </a:lnTo>
                    <a:lnTo>
                      <a:pt x="300" y="142"/>
                    </a:lnTo>
                    <a:lnTo>
                      <a:pt x="300" y="139"/>
                    </a:lnTo>
                    <a:lnTo>
                      <a:pt x="301" y="135"/>
                    </a:lnTo>
                    <a:lnTo>
                      <a:pt x="302" y="132"/>
                    </a:lnTo>
                    <a:lnTo>
                      <a:pt x="306" y="130"/>
                    </a:lnTo>
                    <a:lnTo>
                      <a:pt x="332" y="114"/>
                    </a:lnTo>
                    <a:lnTo>
                      <a:pt x="293" y="50"/>
                    </a:lnTo>
                    <a:lnTo>
                      <a:pt x="269" y="64"/>
                    </a:lnTo>
                    <a:lnTo>
                      <a:pt x="265" y="65"/>
                    </a:lnTo>
                    <a:lnTo>
                      <a:pt x="261" y="65"/>
                    </a:lnTo>
                    <a:lnTo>
                      <a:pt x="257" y="65"/>
                    </a:lnTo>
                    <a:lnTo>
                      <a:pt x="255" y="63"/>
                    </a:lnTo>
                    <a:lnTo>
                      <a:pt x="251" y="59"/>
                    </a:lnTo>
                    <a:lnTo>
                      <a:pt x="242" y="53"/>
                    </a:lnTo>
                    <a:lnTo>
                      <a:pt x="233" y="45"/>
                    </a:lnTo>
                    <a:lnTo>
                      <a:pt x="224" y="40"/>
                    </a:lnTo>
                    <a:lnTo>
                      <a:pt x="215" y="35"/>
                    </a:lnTo>
                    <a:lnTo>
                      <a:pt x="211" y="33"/>
                    </a:lnTo>
                    <a:lnTo>
                      <a:pt x="208" y="31"/>
                    </a:lnTo>
                    <a:lnTo>
                      <a:pt x="207" y="27"/>
                    </a:lnTo>
                    <a:lnTo>
                      <a:pt x="207" y="24"/>
                    </a:lnTo>
                    <a:lnTo>
                      <a:pt x="207" y="0"/>
                    </a:lnTo>
                    <a:lnTo>
                      <a:pt x="135" y="0"/>
                    </a:lnTo>
                    <a:lnTo>
                      <a:pt x="135" y="24"/>
                    </a:lnTo>
                    <a:lnTo>
                      <a:pt x="134" y="27"/>
                    </a:lnTo>
                    <a:lnTo>
                      <a:pt x="133" y="31"/>
                    </a:lnTo>
                    <a:lnTo>
                      <a:pt x="130" y="33"/>
                    </a:lnTo>
                    <a:lnTo>
                      <a:pt x="126" y="35"/>
                    </a:lnTo>
                    <a:lnTo>
                      <a:pt x="113" y="41"/>
                    </a:lnTo>
                    <a:lnTo>
                      <a:pt x="101" y="47"/>
                    </a:lnTo>
                    <a:lnTo>
                      <a:pt x="88" y="55"/>
                    </a:lnTo>
                    <a:lnTo>
                      <a:pt x="77" y="63"/>
                    </a:lnTo>
                    <a:lnTo>
                      <a:pt x="75" y="65"/>
                    </a:lnTo>
                    <a:lnTo>
                      <a:pt x="71" y="65"/>
                    </a:lnTo>
                    <a:lnTo>
                      <a:pt x="67" y="65"/>
                    </a:lnTo>
                    <a:lnTo>
                      <a:pt x="63" y="64"/>
                    </a:lnTo>
                    <a:lnTo>
                      <a:pt x="38" y="50"/>
                    </a:lnTo>
                    <a:lnTo>
                      <a:pt x="0" y="114"/>
                    </a:lnTo>
                    <a:lnTo>
                      <a:pt x="26" y="130"/>
                    </a:lnTo>
                    <a:lnTo>
                      <a:pt x="29" y="132"/>
                    </a:lnTo>
                    <a:lnTo>
                      <a:pt x="31" y="135"/>
                    </a:lnTo>
                    <a:lnTo>
                      <a:pt x="33" y="139"/>
                    </a:lnTo>
                    <a:lnTo>
                      <a:pt x="31" y="142"/>
                    </a:lnTo>
                    <a:lnTo>
                      <a:pt x="30" y="154"/>
                    </a:lnTo>
                    <a:lnTo>
                      <a:pt x="30" y="167"/>
                    </a:lnTo>
                    <a:lnTo>
                      <a:pt x="30" y="178"/>
                    </a:lnTo>
                    <a:lnTo>
                      <a:pt x="31" y="191"/>
                    </a:lnTo>
                    <a:lnTo>
                      <a:pt x="33" y="195"/>
                    </a:lnTo>
                    <a:lnTo>
                      <a:pt x="31" y="199"/>
                    </a:lnTo>
                    <a:lnTo>
                      <a:pt x="29" y="202"/>
                    </a:lnTo>
                    <a:lnTo>
                      <a:pt x="26" y="204"/>
                    </a:lnTo>
                    <a:lnTo>
                      <a:pt x="0" y="220"/>
                    </a:lnTo>
                    <a:lnTo>
                      <a:pt x="38" y="284"/>
                    </a:lnTo>
                    <a:lnTo>
                      <a:pt x="63" y="270"/>
                    </a:lnTo>
                    <a:lnTo>
                      <a:pt x="67" y="268"/>
                    </a:lnTo>
                    <a:lnTo>
                      <a:pt x="71" y="267"/>
                    </a:lnTo>
                    <a:lnTo>
                      <a:pt x="75" y="268"/>
                    </a:lnTo>
                    <a:lnTo>
                      <a:pt x="77" y="271"/>
                    </a:lnTo>
                    <a:lnTo>
                      <a:pt x="89" y="279"/>
                    </a:lnTo>
                    <a:lnTo>
                      <a:pt x="106" y="286"/>
                    </a:lnTo>
                    <a:lnTo>
                      <a:pt x="124" y="295"/>
                    </a:lnTo>
                    <a:lnTo>
                      <a:pt x="139" y="300"/>
                    </a:lnTo>
                    <a:lnTo>
                      <a:pt x="142" y="303"/>
                    </a:lnTo>
                    <a:lnTo>
                      <a:pt x="144" y="306"/>
                    </a:lnTo>
                    <a:lnTo>
                      <a:pt x="146" y="308"/>
                    </a:lnTo>
                    <a:lnTo>
                      <a:pt x="147" y="312"/>
                    </a:lnTo>
                    <a:lnTo>
                      <a:pt x="147" y="336"/>
                    </a:lnTo>
                    <a:lnTo>
                      <a:pt x="207" y="336"/>
                    </a:lnTo>
                    <a:lnTo>
                      <a:pt x="207" y="312"/>
                    </a:lnTo>
                    <a:lnTo>
                      <a:pt x="207" y="308"/>
                    </a:lnTo>
                    <a:lnTo>
                      <a:pt x="208" y="306"/>
                    </a:lnTo>
                    <a:lnTo>
                      <a:pt x="211" y="303"/>
                    </a:lnTo>
                    <a:lnTo>
                      <a:pt x="215" y="300"/>
                    </a:lnTo>
                    <a:lnTo>
                      <a:pt x="223" y="297"/>
                    </a:lnTo>
                    <a:lnTo>
                      <a:pt x="230" y="291"/>
                    </a:lnTo>
                    <a:lnTo>
                      <a:pt x="238" y="285"/>
                    </a:lnTo>
                    <a:lnTo>
                      <a:pt x="246" y="279"/>
                    </a:lnTo>
                    <a:lnTo>
                      <a:pt x="250" y="275"/>
                    </a:lnTo>
                    <a:lnTo>
                      <a:pt x="255" y="271"/>
                    </a:lnTo>
                    <a:lnTo>
                      <a:pt x="257" y="268"/>
                    </a:lnTo>
                    <a:lnTo>
                      <a:pt x="261" y="267"/>
                    </a:lnTo>
                    <a:lnTo>
                      <a:pt x="265" y="268"/>
                    </a:lnTo>
                    <a:lnTo>
                      <a:pt x="269" y="270"/>
                    </a:lnTo>
                    <a:lnTo>
                      <a:pt x="295" y="284"/>
                    </a:lnTo>
                    <a:lnTo>
                      <a:pt x="332" y="220"/>
                    </a:lnTo>
                    <a:lnTo>
                      <a:pt x="306" y="20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5" name="组合 4"/>
          <p:cNvGrpSpPr/>
          <p:nvPr/>
        </p:nvGrpSpPr>
        <p:grpSpPr>
          <a:xfrm>
            <a:off x="1587500" y="5055576"/>
            <a:ext cx="3771900" cy="939800"/>
            <a:chOff x="1587500" y="5055576"/>
            <a:chExt cx="3771900" cy="939800"/>
          </a:xfrm>
        </p:grpSpPr>
        <p:sp>
          <p:nvSpPr>
            <p:cNvPr id="29" name="矩形：圆角 28">
              <a:extLst>
                <a:ext uri="{FF2B5EF4-FFF2-40B4-BE49-F238E27FC236}">
                  <a16:creationId xmlns:a16="http://schemas.microsoft.com/office/drawing/2014/main" xmlns="" id="{D4D7D4B6-62C2-45AB-89A5-3A41DA021FD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87500" y="5154978"/>
              <a:ext cx="3660775" cy="74099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zh-CN" alt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理论模型</a:t>
              </a:r>
              <a:endPara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30" name="椭圆形 29">
              <a:extLst>
                <a:ext uri="{FF2B5EF4-FFF2-40B4-BE49-F238E27FC236}">
                  <a16:creationId xmlns:a16="http://schemas.microsoft.com/office/drawing/2014/main" xmlns="" id="{83902602-D4BC-4D44-AC14-BB55A86C5D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419600" y="5055576"/>
              <a:ext cx="939800" cy="9398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grpSp>
          <p:nvGrpSpPr>
            <p:cNvPr id="39" name="组 38" descr="齿轮图标。 ">
              <a:extLst>
                <a:ext uri="{FF2B5EF4-FFF2-40B4-BE49-F238E27FC236}">
                  <a16:creationId xmlns:a16="http://schemas.microsoft.com/office/drawing/2014/main" xmlns="" id="{5BC0E3F0-447D-4721-AB1F-C8243BA36671}"/>
                </a:ext>
              </a:extLst>
            </p:cNvPr>
            <p:cNvGrpSpPr/>
            <p:nvPr/>
          </p:nvGrpSpPr>
          <p:grpSpPr>
            <a:xfrm>
              <a:off x="4717582" y="5353558"/>
              <a:ext cx="343837" cy="343837"/>
              <a:chOff x="7613650" y="1387475"/>
              <a:chExt cx="284163" cy="284163"/>
            </a:xfrm>
            <a:solidFill>
              <a:schemeClr val="bg1"/>
            </a:solidFill>
          </p:grpSpPr>
          <p:sp>
            <p:nvSpPr>
              <p:cNvPr id="40" name="任意多边形(F) 4359">
                <a:extLst>
                  <a:ext uri="{FF2B5EF4-FFF2-40B4-BE49-F238E27FC236}">
                    <a16:creationId xmlns:a16="http://schemas.microsoft.com/office/drawing/2014/main" xmlns="" id="{351831F3-9830-4A23-8B34-11A3FCCA027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613650" y="1471613"/>
                <a:ext cx="200025" cy="200025"/>
              </a:xfrm>
              <a:custGeom>
                <a:avLst/>
                <a:gdLst>
                  <a:gd name="T0" fmla="*/ 276 w 629"/>
                  <a:gd name="T1" fmla="*/ 436 h 629"/>
                  <a:gd name="T2" fmla="*/ 233 w 629"/>
                  <a:gd name="T3" fmla="*/ 411 h 629"/>
                  <a:gd name="T4" fmla="*/ 202 w 629"/>
                  <a:gd name="T5" fmla="*/ 374 h 629"/>
                  <a:gd name="T6" fmla="*/ 187 w 629"/>
                  <a:gd name="T7" fmla="*/ 325 h 629"/>
                  <a:gd name="T8" fmla="*/ 192 w 629"/>
                  <a:gd name="T9" fmla="*/ 274 h 629"/>
                  <a:gd name="T10" fmla="*/ 216 w 629"/>
                  <a:gd name="T11" fmla="*/ 231 h 629"/>
                  <a:gd name="T12" fmla="*/ 253 w 629"/>
                  <a:gd name="T13" fmla="*/ 199 h 629"/>
                  <a:gd name="T14" fmla="*/ 301 w 629"/>
                  <a:gd name="T15" fmla="*/ 184 h 629"/>
                  <a:gd name="T16" fmla="*/ 352 w 629"/>
                  <a:gd name="T17" fmla="*/ 190 h 629"/>
                  <a:gd name="T18" fmla="*/ 395 w 629"/>
                  <a:gd name="T19" fmla="*/ 213 h 629"/>
                  <a:gd name="T20" fmla="*/ 426 w 629"/>
                  <a:gd name="T21" fmla="*/ 252 h 629"/>
                  <a:gd name="T22" fmla="*/ 441 w 629"/>
                  <a:gd name="T23" fmla="*/ 300 h 629"/>
                  <a:gd name="T24" fmla="*/ 436 w 629"/>
                  <a:gd name="T25" fmla="*/ 350 h 629"/>
                  <a:gd name="T26" fmla="*/ 413 w 629"/>
                  <a:gd name="T27" fmla="*/ 394 h 629"/>
                  <a:gd name="T28" fmla="*/ 375 w 629"/>
                  <a:gd name="T29" fmla="*/ 425 h 629"/>
                  <a:gd name="T30" fmla="*/ 327 w 629"/>
                  <a:gd name="T31" fmla="*/ 440 h 629"/>
                  <a:gd name="T32" fmla="*/ 572 w 629"/>
                  <a:gd name="T33" fmla="*/ 346 h 629"/>
                  <a:gd name="T34" fmla="*/ 574 w 629"/>
                  <a:gd name="T35" fmla="*/ 302 h 629"/>
                  <a:gd name="T36" fmla="*/ 620 w 629"/>
                  <a:gd name="T37" fmla="*/ 241 h 629"/>
                  <a:gd name="T38" fmla="*/ 628 w 629"/>
                  <a:gd name="T39" fmla="*/ 231 h 629"/>
                  <a:gd name="T40" fmla="*/ 625 w 629"/>
                  <a:gd name="T41" fmla="*/ 219 h 629"/>
                  <a:gd name="T42" fmla="*/ 544 w 629"/>
                  <a:gd name="T43" fmla="*/ 84 h 629"/>
                  <a:gd name="T44" fmla="*/ 532 w 629"/>
                  <a:gd name="T45" fmla="*/ 83 h 629"/>
                  <a:gd name="T46" fmla="*/ 447 w 629"/>
                  <a:gd name="T47" fmla="*/ 88 h 629"/>
                  <a:gd name="T48" fmla="*/ 407 w 629"/>
                  <a:gd name="T49" fmla="*/ 69 h 629"/>
                  <a:gd name="T50" fmla="*/ 404 w 629"/>
                  <a:gd name="T51" fmla="*/ 7 h 629"/>
                  <a:gd name="T52" fmla="*/ 395 w 629"/>
                  <a:gd name="T53" fmla="*/ 0 h 629"/>
                  <a:gd name="T54" fmla="*/ 235 w 629"/>
                  <a:gd name="T55" fmla="*/ 1 h 629"/>
                  <a:gd name="T56" fmla="*/ 227 w 629"/>
                  <a:gd name="T57" fmla="*/ 10 h 629"/>
                  <a:gd name="T58" fmla="*/ 216 w 629"/>
                  <a:gd name="T59" fmla="*/ 72 h 629"/>
                  <a:gd name="T60" fmla="*/ 177 w 629"/>
                  <a:gd name="T61" fmla="*/ 91 h 629"/>
                  <a:gd name="T62" fmla="*/ 98 w 629"/>
                  <a:gd name="T63" fmla="*/ 84 h 629"/>
                  <a:gd name="T64" fmla="*/ 87 w 629"/>
                  <a:gd name="T65" fmla="*/ 83 h 629"/>
                  <a:gd name="T66" fmla="*/ 78 w 629"/>
                  <a:gd name="T67" fmla="*/ 90 h 629"/>
                  <a:gd name="T68" fmla="*/ 1 w 629"/>
                  <a:gd name="T69" fmla="*/ 228 h 629"/>
                  <a:gd name="T70" fmla="*/ 57 w 629"/>
                  <a:gd name="T71" fmla="*/ 269 h 629"/>
                  <a:gd name="T72" fmla="*/ 54 w 629"/>
                  <a:gd name="T73" fmla="*/ 313 h 629"/>
                  <a:gd name="T74" fmla="*/ 57 w 629"/>
                  <a:gd name="T75" fmla="*/ 355 h 629"/>
                  <a:gd name="T76" fmla="*/ 2 w 629"/>
                  <a:gd name="T77" fmla="*/ 391 h 629"/>
                  <a:gd name="T78" fmla="*/ 1 w 629"/>
                  <a:gd name="T79" fmla="*/ 402 h 629"/>
                  <a:gd name="T80" fmla="*/ 86 w 629"/>
                  <a:gd name="T81" fmla="*/ 543 h 629"/>
                  <a:gd name="T82" fmla="*/ 98 w 629"/>
                  <a:gd name="T83" fmla="*/ 542 h 629"/>
                  <a:gd name="T84" fmla="*/ 177 w 629"/>
                  <a:gd name="T85" fmla="*/ 533 h 629"/>
                  <a:gd name="T86" fmla="*/ 216 w 629"/>
                  <a:gd name="T87" fmla="*/ 552 h 629"/>
                  <a:gd name="T88" fmla="*/ 227 w 629"/>
                  <a:gd name="T89" fmla="*/ 620 h 629"/>
                  <a:gd name="T90" fmla="*/ 235 w 629"/>
                  <a:gd name="T91" fmla="*/ 628 h 629"/>
                  <a:gd name="T92" fmla="*/ 395 w 629"/>
                  <a:gd name="T93" fmla="*/ 629 h 629"/>
                  <a:gd name="T94" fmla="*/ 404 w 629"/>
                  <a:gd name="T95" fmla="*/ 623 h 629"/>
                  <a:gd name="T96" fmla="*/ 407 w 629"/>
                  <a:gd name="T97" fmla="*/ 556 h 629"/>
                  <a:gd name="T98" fmla="*/ 447 w 629"/>
                  <a:gd name="T99" fmla="*/ 538 h 629"/>
                  <a:gd name="T100" fmla="*/ 533 w 629"/>
                  <a:gd name="T101" fmla="*/ 543 h 629"/>
                  <a:gd name="T102" fmla="*/ 545 w 629"/>
                  <a:gd name="T103" fmla="*/ 543 h 629"/>
                  <a:gd name="T104" fmla="*/ 627 w 629"/>
                  <a:gd name="T105" fmla="*/ 405 h 629"/>
                  <a:gd name="T106" fmla="*/ 628 w 629"/>
                  <a:gd name="T107" fmla="*/ 394 h 629"/>
                  <a:gd name="T108" fmla="*/ 621 w 629"/>
                  <a:gd name="T109" fmla="*/ 385 h 62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629" h="629">
                    <a:moveTo>
                      <a:pt x="314" y="441"/>
                    </a:moveTo>
                    <a:lnTo>
                      <a:pt x="301" y="440"/>
                    </a:lnTo>
                    <a:lnTo>
                      <a:pt x="288" y="439"/>
                    </a:lnTo>
                    <a:lnTo>
                      <a:pt x="276" y="436"/>
                    </a:lnTo>
                    <a:lnTo>
                      <a:pt x="264" y="430"/>
                    </a:lnTo>
                    <a:lnTo>
                      <a:pt x="253" y="425"/>
                    </a:lnTo>
                    <a:lnTo>
                      <a:pt x="242" y="418"/>
                    </a:lnTo>
                    <a:lnTo>
                      <a:pt x="233" y="411"/>
                    </a:lnTo>
                    <a:lnTo>
                      <a:pt x="223" y="404"/>
                    </a:lnTo>
                    <a:lnTo>
                      <a:pt x="216" y="394"/>
                    </a:lnTo>
                    <a:lnTo>
                      <a:pt x="208" y="384"/>
                    </a:lnTo>
                    <a:lnTo>
                      <a:pt x="202" y="374"/>
                    </a:lnTo>
                    <a:lnTo>
                      <a:pt x="196" y="362"/>
                    </a:lnTo>
                    <a:lnTo>
                      <a:pt x="192" y="350"/>
                    </a:lnTo>
                    <a:lnTo>
                      <a:pt x="189" y="338"/>
                    </a:lnTo>
                    <a:lnTo>
                      <a:pt x="187" y="325"/>
                    </a:lnTo>
                    <a:lnTo>
                      <a:pt x="186" y="313"/>
                    </a:lnTo>
                    <a:lnTo>
                      <a:pt x="187" y="300"/>
                    </a:lnTo>
                    <a:lnTo>
                      <a:pt x="189" y="287"/>
                    </a:lnTo>
                    <a:lnTo>
                      <a:pt x="192" y="274"/>
                    </a:lnTo>
                    <a:lnTo>
                      <a:pt x="196" y="262"/>
                    </a:lnTo>
                    <a:lnTo>
                      <a:pt x="202" y="252"/>
                    </a:lnTo>
                    <a:lnTo>
                      <a:pt x="208" y="241"/>
                    </a:lnTo>
                    <a:lnTo>
                      <a:pt x="216" y="231"/>
                    </a:lnTo>
                    <a:lnTo>
                      <a:pt x="223" y="222"/>
                    </a:lnTo>
                    <a:lnTo>
                      <a:pt x="233" y="213"/>
                    </a:lnTo>
                    <a:lnTo>
                      <a:pt x="242" y="206"/>
                    </a:lnTo>
                    <a:lnTo>
                      <a:pt x="253" y="199"/>
                    </a:lnTo>
                    <a:lnTo>
                      <a:pt x="264" y="194"/>
                    </a:lnTo>
                    <a:lnTo>
                      <a:pt x="276" y="190"/>
                    </a:lnTo>
                    <a:lnTo>
                      <a:pt x="288" y="186"/>
                    </a:lnTo>
                    <a:lnTo>
                      <a:pt x="301" y="184"/>
                    </a:lnTo>
                    <a:lnTo>
                      <a:pt x="314" y="184"/>
                    </a:lnTo>
                    <a:lnTo>
                      <a:pt x="327" y="184"/>
                    </a:lnTo>
                    <a:lnTo>
                      <a:pt x="340" y="186"/>
                    </a:lnTo>
                    <a:lnTo>
                      <a:pt x="352" y="190"/>
                    </a:lnTo>
                    <a:lnTo>
                      <a:pt x="363" y="194"/>
                    </a:lnTo>
                    <a:lnTo>
                      <a:pt x="375" y="199"/>
                    </a:lnTo>
                    <a:lnTo>
                      <a:pt x="386" y="206"/>
                    </a:lnTo>
                    <a:lnTo>
                      <a:pt x="395" y="213"/>
                    </a:lnTo>
                    <a:lnTo>
                      <a:pt x="404" y="222"/>
                    </a:lnTo>
                    <a:lnTo>
                      <a:pt x="413" y="231"/>
                    </a:lnTo>
                    <a:lnTo>
                      <a:pt x="420" y="241"/>
                    </a:lnTo>
                    <a:lnTo>
                      <a:pt x="426" y="252"/>
                    </a:lnTo>
                    <a:lnTo>
                      <a:pt x="432" y="262"/>
                    </a:lnTo>
                    <a:lnTo>
                      <a:pt x="436" y="274"/>
                    </a:lnTo>
                    <a:lnTo>
                      <a:pt x="439" y="287"/>
                    </a:lnTo>
                    <a:lnTo>
                      <a:pt x="441" y="300"/>
                    </a:lnTo>
                    <a:lnTo>
                      <a:pt x="443" y="313"/>
                    </a:lnTo>
                    <a:lnTo>
                      <a:pt x="441" y="325"/>
                    </a:lnTo>
                    <a:lnTo>
                      <a:pt x="439" y="338"/>
                    </a:lnTo>
                    <a:lnTo>
                      <a:pt x="436" y="350"/>
                    </a:lnTo>
                    <a:lnTo>
                      <a:pt x="432" y="362"/>
                    </a:lnTo>
                    <a:lnTo>
                      <a:pt x="426" y="374"/>
                    </a:lnTo>
                    <a:lnTo>
                      <a:pt x="420" y="384"/>
                    </a:lnTo>
                    <a:lnTo>
                      <a:pt x="413" y="394"/>
                    </a:lnTo>
                    <a:lnTo>
                      <a:pt x="404" y="404"/>
                    </a:lnTo>
                    <a:lnTo>
                      <a:pt x="395" y="411"/>
                    </a:lnTo>
                    <a:lnTo>
                      <a:pt x="386" y="418"/>
                    </a:lnTo>
                    <a:lnTo>
                      <a:pt x="375" y="425"/>
                    </a:lnTo>
                    <a:lnTo>
                      <a:pt x="363" y="430"/>
                    </a:lnTo>
                    <a:lnTo>
                      <a:pt x="352" y="436"/>
                    </a:lnTo>
                    <a:lnTo>
                      <a:pt x="340" y="439"/>
                    </a:lnTo>
                    <a:lnTo>
                      <a:pt x="327" y="440"/>
                    </a:lnTo>
                    <a:lnTo>
                      <a:pt x="314" y="441"/>
                    </a:lnTo>
                    <a:close/>
                    <a:moveTo>
                      <a:pt x="621" y="385"/>
                    </a:moveTo>
                    <a:lnTo>
                      <a:pt x="571" y="355"/>
                    </a:lnTo>
                    <a:lnTo>
                      <a:pt x="572" y="346"/>
                    </a:lnTo>
                    <a:lnTo>
                      <a:pt x="573" y="335"/>
                    </a:lnTo>
                    <a:lnTo>
                      <a:pt x="574" y="323"/>
                    </a:lnTo>
                    <a:lnTo>
                      <a:pt x="574" y="313"/>
                    </a:lnTo>
                    <a:lnTo>
                      <a:pt x="574" y="302"/>
                    </a:lnTo>
                    <a:lnTo>
                      <a:pt x="573" y="291"/>
                    </a:lnTo>
                    <a:lnTo>
                      <a:pt x="572" y="280"/>
                    </a:lnTo>
                    <a:lnTo>
                      <a:pt x="570" y="269"/>
                    </a:lnTo>
                    <a:lnTo>
                      <a:pt x="620" y="241"/>
                    </a:lnTo>
                    <a:lnTo>
                      <a:pt x="623" y="239"/>
                    </a:lnTo>
                    <a:lnTo>
                      <a:pt x="624" y="237"/>
                    </a:lnTo>
                    <a:lnTo>
                      <a:pt x="627" y="234"/>
                    </a:lnTo>
                    <a:lnTo>
                      <a:pt x="628" y="231"/>
                    </a:lnTo>
                    <a:lnTo>
                      <a:pt x="628" y="228"/>
                    </a:lnTo>
                    <a:lnTo>
                      <a:pt x="628" y="226"/>
                    </a:lnTo>
                    <a:lnTo>
                      <a:pt x="628" y="223"/>
                    </a:lnTo>
                    <a:lnTo>
                      <a:pt x="625" y="219"/>
                    </a:lnTo>
                    <a:lnTo>
                      <a:pt x="551" y="90"/>
                    </a:lnTo>
                    <a:lnTo>
                      <a:pt x="548" y="87"/>
                    </a:lnTo>
                    <a:lnTo>
                      <a:pt x="546" y="85"/>
                    </a:lnTo>
                    <a:lnTo>
                      <a:pt x="544" y="84"/>
                    </a:lnTo>
                    <a:lnTo>
                      <a:pt x="541" y="83"/>
                    </a:lnTo>
                    <a:lnTo>
                      <a:pt x="539" y="81"/>
                    </a:lnTo>
                    <a:lnTo>
                      <a:pt x="536" y="81"/>
                    </a:lnTo>
                    <a:lnTo>
                      <a:pt x="532" y="83"/>
                    </a:lnTo>
                    <a:lnTo>
                      <a:pt x="530" y="84"/>
                    </a:lnTo>
                    <a:lnTo>
                      <a:pt x="481" y="113"/>
                    </a:lnTo>
                    <a:lnTo>
                      <a:pt x="465" y="99"/>
                    </a:lnTo>
                    <a:lnTo>
                      <a:pt x="447" y="88"/>
                    </a:lnTo>
                    <a:lnTo>
                      <a:pt x="438" y="83"/>
                    </a:lnTo>
                    <a:lnTo>
                      <a:pt x="429" y="77"/>
                    </a:lnTo>
                    <a:lnTo>
                      <a:pt x="418" y="73"/>
                    </a:lnTo>
                    <a:lnTo>
                      <a:pt x="407" y="69"/>
                    </a:lnTo>
                    <a:lnTo>
                      <a:pt x="407" y="15"/>
                    </a:lnTo>
                    <a:lnTo>
                      <a:pt x="407" y="12"/>
                    </a:lnTo>
                    <a:lnTo>
                      <a:pt x="406" y="10"/>
                    </a:lnTo>
                    <a:lnTo>
                      <a:pt x="404" y="7"/>
                    </a:lnTo>
                    <a:lnTo>
                      <a:pt x="403" y="4"/>
                    </a:lnTo>
                    <a:lnTo>
                      <a:pt x="401" y="2"/>
                    </a:lnTo>
                    <a:lnTo>
                      <a:pt x="398" y="1"/>
                    </a:lnTo>
                    <a:lnTo>
                      <a:pt x="395" y="0"/>
                    </a:lnTo>
                    <a:lnTo>
                      <a:pt x="392" y="0"/>
                    </a:lnTo>
                    <a:lnTo>
                      <a:pt x="241" y="0"/>
                    </a:lnTo>
                    <a:lnTo>
                      <a:pt x="238" y="0"/>
                    </a:lnTo>
                    <a:lnTo>
                      <a:pt x="235" y="1"/>
                    </a:lnTo>
                    <a:lnTo>
                      <a:pt x="233" y="2"/>
                    </a:lnTo>
                    <a:lnTo>
                      <a:pt x="231" y="4"/>
                    </a:lnTo>
                    <a:lnTo>
                      <a:pt x="229" y="7"/>
                    </a:lnTo>
                    <a:lnTo>
                      <a:pt x="227" y="10"/>
                    </a:lnTo>
                    <a:lnTo>
                      <a:pt x="226" y="12"/>
                    </a:lnTo>
                    <a:lnTo>
                      <a:pt x="226" y="15"/>
                    </a:lnTo>
                    <a:lnTo>
                      <a:pt x="226" y="69"/>
                    </a:lnTo>
                    <a:lnTo>
                      <a:pt x="216" y="72"/>
                    </a:lnTo>
                    <a:lnTo>
                      <a:pt x="206" y="76"/>
                    </a:lnTo>
                    <a:lnTo>
                      <a:pt x="196" y="80"/>
                    </a:lnTo>
                    <a:lnTo>
                      <a:pt x="187" y="86"/>
                    </a:lnTo>
                    <a:lnTo>
                      <a:pt x="177" y="91"/>
                    </a:lnTo>
                    <a:lnTo>
                      <a:pt x="168" y="98"/>
                    </a:lnTo>
                    <a:lnTo>
                      <a:pt x="159" y="105"/>
                    </a:lnTo>
                    <a:lnTo>
                      <a:pt x="149" y="113"/>
                    </a:lnTo>
                    <a:lnTo>
                      <a:pt x="98" y="84"/>
                    </a:lnTo>
                    <a:lnTo>
                      <a:pt x="96" y="83"/>
                    </a:lnTo>
                    <a:lnTo>
                      <a:pt x="93" y="81"/>
                    </a:lnTo>
                    <a:lnTo>
                      <a:pt x="90" y="81"/>
                    </a:lnTo>
                    <a:lnTo>
                      <a:pt x="87" y="83"/>
                    </a:lnTo>
                    <a:lnTo>
                      <a:pt x="84" y="84"/>
                    </a:lnTo>
                    <a:lnTo>
                      <a:pt x="82" y="85"/>
                    </a:lnTo>
                    <a:lnTo>
                      <a:pt x="80" y="87"/>
                    </a:lnTo>
                    <a:lnTo>
                      <a:pt x="78" y="90"/>
                    </a:lnTo>
                    <a:lnTo>
                      <a:pt x="3" y="219"/>
                    </a:lnTo>
                    <a:lnTo>
                      <a:pt x="1" y="222"/>
                    </a:lnTo>
                    <a:lnTo>
                      <a:pt x="1" y="225"/>
                    </a:lnTo>
                    <a:lnTo>
                      <a:pt x="1" y="228"/>
                    </a:lnTo>
                    <a:lnTo>
                      <a:pt x="1" y="230"/>
                    </a:lnTo>
                    <a:lnTo>
                      <a:pt x="4" y="236"/>
                    </a:lnTo>
                    <a:lnTo>
                      <a:pt x="8" y="241"/>
                    </a:lnTo>
                    <a:lnTo>
                      <a:pt x="57" y="269"/>
                    </a:lnTo>
                    <a:lnTo>
                      <a:pt x="56" y="280"/>
                    </a:lnTo>
                    <a:lnTo>
                      <a:pt x="55" y="291"/>
                    </a:lnTo>
                    <a:lnTo>
                      <a:pt x="54" y="302"/>
                    </a:lnTo>
                    <a:lnTo>
                      <a:pt x="54" y="313"/>
                    </a:lnTo>
                    <a:lnTo>
                      <a:pt x="54" y="323"/>
                    </a:lnTo>
                    <a:lnTo>
                      <a:pt x="55" y="335"/>
                    </a:lnTo>
                    <a:lnTo>
                      <a:pt x="56" y="346"/>
                    </a:lnTo>
                    <a:lnTo>
                      <a:pt x="57" y="355"/>
                    </a:lnTo>
                    <a:lnTo>
                      <a:pt x="7" y="385"/>
                    </a:lnTo>
                    <a:lnTo>
                      <a:pt x="5" y="387"/>
                    </a:lnTo>
                    <a:lnTo>
                      <a:pt x="3" y="389"/>
                    </a:lnTo>
                    <a:lnTo>
                      <a:pt x="2" y="391"/>
                    </a:lnTo>
                    <a:lnTo>
                      <a:pt x="1" y="394"/>
                    </a:lnTo>
                    <a:lnTo>
                      <a:pt x="0" y="396"/>
                    </a:lnTo>
                    <a:lnTo>
                      <a:pt x="1" y="399"/>
                    </a:lnTo>
                    <a:lnTo>
                      <a:pt x="1" y="402"/>
                    </a:lnTo>
                    <a:lnTo>
                      <a:pt x="2" y="405"/>
                    </a:lnTo>
                    <a:lnTo>
                      <a:pt x="78" y="536"/>
                    </a:lnTo>
                    <a:lnTo>
                      <a:pt x="81" y="540"/>
                    </a:lnTo>
                    <a:lnTo>
                      <a:pt x="86" y="543"/>
                    </a:lnTo>
                    <a:lnTo>
                      <a:pt x="89" y="544"/>
                    </a:lnTo>
                    <a:lnTo>
                      <a:pt x="93" y="544"/>
                    </a:lnTo>
                    <a:lnTo>
                      <a:pt x="95" y="543"/>
                    </a:lnTo>
                    <a:lnTo>
                      <a:pt x="98" y="542"/>
                    </a:lnTo>
                    <a:lnTo>
                      <a:pt x="149" y="513"/>
                    </a:lnTo>
                    <a:lnTo>
                      <a:pt x="159" y="520"/>
                    </a:lnTo>
                    <a:lnTo>
                      <a:pt x="168" y="527"/>
                    </a:lnTo>
                    <a:lnTo>
                      <a:pt x="177" y="533"/>
                    </a:lnTo>
                    <a:lnTo>
                      <a:pt x="187" y="539"/>
                    </a:lnTo>
                    <a:lnTo>
                      <a:pt x="196" y="544"/>
                    </a:lnTo>
                    <a:lnTo>
                      <a:pt x="206" y="549"/>
                    </a:lnTo>
                    <a:lnTo>
                      <a:pt x="216" y="552"/>
                    </a:lnTo>
                    <a:lnTo>
                      <a:pt x="226" y="556"/>
                    </a:lnTo>
                    <a:lnTo>
                      <a:pt x="226" y="614"/>
                    </a:lnTo>
                    <a:lnTo>
                      <a:pt x="226" y="617"/>
                    </a:lnTo>
                    <a:lnTo>
                      <a:pt x="227" y="620"/>
                    </a:lnTo>
                    <a:lnTo>
                      <a:pt x="229" y="623"/>
                    </a:lnTo>
                    <a:lnTo>
                      <a:pt x="231" y="625"/>
                    </a:lnTo>
                    <a:lnTo>
                      <a:pt x="233" y="627"/>
                    </a:lnTo>
                    <a:lnTo>
                      <a:pt x="235" y="628"/>
                    </a:lnTo>
                    <a:lnTo>
                      <a:pt x="238" y="629"/>
                    </a:lnTo>
                    <a:lnTo>
                      <a:pt x="241" y="629"/>
                    </a:lnTo>
                    <a:lnTo>
                      <a:pt x="392" y="629"/>
                    </a:lnTo>
                    <a:lnTo>
                      <a:pt x="395" y="629"/>
                    </a:lnTo>
                    <a:lnTo>
                      <a:pt x="398" y="628"/>
                    </a:lnTo>
                    <a:lnTo>
                      <a:pt x="401" y="627"/>
                    </a:lnTo>
                    <a:lnTo>
                      <a:pt x="403" y="625"/>
                    </a:lnTo>
                    <a:lnTo>
                      <a:pt x="404" y="623"/>
                    </a:lnTo>
                    <a:lnTo>
                      <a:pt x="406" y="620"/>
                    </a:lnTo>
                    <a:lnTo>
                      <a:pt x="407" y="617"/>
                    </a:lnTo>
                    <a:lnTo>
                      <a:pt x="407" y="614"/>
                    </a:lnTo>
                    <a:lnTo>
                      <a:pt x="407" y="556"/>
                    </a:lnTo>
                    <a:lnTo>
                      <a:pt x="418" y="552"/>
                    </a:lnTo>
                    <a:lnTo>
                      <a:pt x="429" y="548"/>
                    </a:lnTo>
                    <a:lnTo>
                      <a:pt x="438" y="544"/>
                    </a:lnTo>
                    <a:lnTo>
                      <a:pt x="447" y="538"/>
                    </a:lnTo>
                    <a:lnTo>
                      <a:pt x="465" y="527"/>
                    </a:lnTo>
                    <a:lnTo>
                      <a:pt x="481" y="513"/>
                    </a:lnTo>
                    <a:lnTo>
                      <a:pt x="530" y="542"/>
                    </a:lnTo>
                    <a:lnTo>
                      <a:pt x="533" y="543"/>
                    </a:lnTo>
                    <a:lnTo>
                      <a:pt x="537" y="544"/>
                    </a:lnTo>
                    <a:lnTo>
                      <a:pt x="539" y="544"/>
                    </a:lnTo>
                    <a:lnTo>
                      <a:pt x="542" y="543"/>
                    </a:lnTo>
                    <a:lnTo>
                      <a:pt x="545" y="543"/>
                    </a:lnTo>
                    <a:lnTo>
                      <a:pt x="547" y="540"/>
                    </a:lnTo>
                    <a:lnTo>
                      <a:pt x="550" y="539"/>
                    </a:lnTo>
                    <a:lnTo>
                      <a:pt x="552" y="536"/>
                    </a:lnTo>
                    <a:lnTo>
                      <a:pt x="627" y="405"/>
                    </a:lnTo>
                    <a:lnTo>
                      <a:pt x="628" y="402"/>
                    </a:lnTo>
                    <a:lnTo>
                      <a:pt x="628" y="399"/>
                    </a:lnTo>
                    <a:lnTo>
                      <a:pt x="629" y="396"/>
                    </a:lnTo>
                    <a:lnTo>
                      <a:pt x="628" y="394"/>
                    </a:lnTo>
                    <a:lnTo>
                      <a:pt x="627" y="391"/>
                    </a:lnTo>
                    <a:lnTo>
                      <a:pt x="625" y="389"/>
                    </a:lnTo>
                    <a:lnTo>
                      <a:pt x="623" y="387"/>
                    </a:lnTo>
                    <a:lnTo>
                      <a:pt x="621" y="38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  <p:sp>
            <p:nvSpPr>
              <p:cNvPr id="41" name="任意多边形(F) 4360">
                <a:extLst>
                  <a:ext uri="{FF2B5EF4-FFF2-40B4-BE49-F238E27FC236}">
                    <a16:creationId xmlns:a16="http://schemas.microsoft.com/office/drawing/2014/main" xmlns="" id="{CDB8F87B-81A2-480F-ADA8-BFB5FD890AC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7781925" y="1387475"/>
                <a:ext cx="115888" cy="117475"/>
              </a:xfrm>
              <a:custGeom>
                <a:avLst/>
                <a:gdLst>
                  <a:gd name="T0" fmla="*/ 160 w 362"/>
                  <a:gd name="T1" fmla="*/ 252 h 369"/>
                  <a:gd name="T2" fmla="*/ 135 w 362"/>
                  <a:gd name="T3" fmla="*/ 238 h 369"/>
                  <a:gd name="T4" fmla="*/ 118 w 362"/>
                  <a:gd name="T5" fmla="*/ 218 h 369"/>
                  <a:gd name="T6" fmla="*/ 109 w 362"/>
                  <a:gd name="T7" fmla="*/ 190 h 369"/>
                  <a:gd name="T8" fmla="*/ 113 w 362"/>
                  <a:gd name="T9" fmla="*/ 162 h 369"/>
                  <a:gd name="T10" fmla="*/ 125 w 362"/>
                  <a:gd name="T11" fmla="*/ 138 h 369"/>
                  <a:gd name="T12" fmla="*/ 147 w 362"/>
                  <a:gd name="T13" fmla="*/ 121 h 369"/>
                  <a:gd name="T14" fmla="*/ 174 w 362"/>
                  <a:gd name="T15" fmla="*/ 112 h 369"/>
                  <a:gd name="T16" fmla="*/ 202 w 362"/>
                  <a:gd name="T17" fmla="*/ 114 h 369"/>
                  <a:gd name="T18" fmla="*/ 226 w 362"/>
                  <a:gd name="T19" fmla="*/ 128 h 369"/>
                  <a:gd name="T20" fmla="*/ 244 w 362"/>
                  <a:gd name="T21" fmla="*/ 149 h 369"/>
                  <a:gd name="T22" fmla="*/ 252 w 362"/>
                  <a:gd name="T23" fmla="*/ 176 h 369"/>
                  <a:gd name="T24" fmla="*/ 250 w 362"/>
                  <a:gd name="T25" fmla="*/ 205 h 369"/>
                  <a:gd name="T26" fmla="*/ 236 w 362"/>
                  <a:gd name="T27" fmla="*/ 229 h 369"/>
                  <a:gd name="T28" fmla="*/ 215 w 362"/>
                  <a:gd name="T29" fmla="*/ 247 h 369"/>
                  <a:gd name="T30" fmla="*/ 189 w 362"/>
                  <a:gd name="T31" fmla="*/ 254 h 369"/>
                  <a:gd name="T32" fmla="*/ 328 w 362"/>
                  <a:gd name="T33" fmla="*/ 195 h 369"/>
                  <a:gd name="T34" fmla="*/ 354 w 362"/>
                  <a:gd name="T35" fmla="*/ 144 h 369"/>
                  <a:gd name="T36" fmla="*/ 361 w 362"/>
                  <a:gd name="T37" fmla="*/ 136 h 369"/>
                  <a:gd name="T38" fmla="*/ 360 w 362"/>
                  <a:gd name="T39" fmla="*/ 124 h 369"/>
                  <a:gd name="T40" fmla="*/ 316 w 362"/>
                  <a:gd name="T41" fmla="*/ 53 h 369"/>
                  <a:gd name="T42" fmla="*/ 304 w 362"/>
                  <a:gd name="T43" fmla="*/ 52 h 369"/>
                  <a:gd name="T44" fmla="*/ 256 w 362"/>
                  <a:gd name="T45" fmla="*/ 56 h 369"/>
                  <a:gd name="T46" fmla="*/ 236 w 362"/>
                  <a:gd name="T47" fmla="*/ 10 h 369"/>
                  <a:gd name="T48" fmla="*/ 229 w 362"/>
                  <a:gd name="T49" fmla="*/ 2 h 369"/>
                  <a:gd name="T50" fmla="*/ 146 w 362"/>
                  <a:gd name="T51" fmla="*/ 0 h 369"/>
                  <a:gd name="T52" fmla="*/ 135 w 362"/>
                  <a:gd name="T53" fmla="*/ 3 h 369"/>
                  <a:gd name="T54" fmla="*/ 131 w 362"/>
                  <a:gd name="T55" fmla="*/ 14 h 369"/>
                  <a:gd name="T56" fmla="*/ 99 w 362"/>
                  <a:gd name="T57" fmla="*/ 63 h 369"/>
                  <a:gd name="T58" fmla="*/ 55 w 362"/>
                  <a:gd name="T59" fmla="*/ 51 h 369"/>
                  <a:gd name="T60" fmla="*/ 44 w 362"/>
                  <a:gd name="T61" fmla="*/ 54 h 369"/>
                  <a:gd name="T62" fmla="*/ 1 w 362"/>
                  <a:gd name="T63" fmla="*/ 126 h 369"/>
                  <a:gd name="T64" fmla="*/ 2 w 362"/>
                  <a:gd name="T65" fmla="*/ 139 h 369"/>
                  <a:gd name="T66" fmla="*/ 36 w 362"/>
                  <a:gd name="T67" fmla="*/ 160 h 369"/>
                  <a:gd name="T68" fmla="*/ 36 w 362"/>
                  <a:gd name="T69" fmla="*/ 207 h 369"/>
                  <a:gd name="T70" fmla="*/ 1 w 362"/>
                  <a:gd name="T71" fmla="*/ 230 h 369"/>
                  <a:gd name="T72" fmla="*/ 1 w 362"/>
                  <a:gd name="T73" fmla="*/ 240 h 369"/>
                  <a:gd name="T74" fmla="*/ 44 w 362"/>
                  <a:gd name="T75" fmla="*/ 313 h 369"/>
                  <a:gd name="T76" fmla="*/ 60 w 362"/>
                  <a:gd name="T77" fmla="*/ 314 h 369"/>
                  <a:gd name="T78" fmla="*/ 120 w 362"/>
                  <a:gd name="T79" fmla="*/ 316 h 369"/>
                  <a:gd name="T80" fmla="*/ 132 w 362"/>
                  <a:gd name="T81" fmla="*/ 359 h 369"/>
                  <a:gd name="T82" fmla="*/ 140 w 362"/>
                  <a:gd name="T83" fmla="*/ 368 h 369"/>
                  <a:gd name="T84" fmla="*/ 225 w 362"/>
                  <a:gd name="T85" fmla="*/ 368 h 369"/>
                  <a:gd name="T86" fmla="*/ 233 w 362"/>
                  <a:gd name="T87" fmla="*/ 361 h 369"/>
                  <a:gd name="T88" fmla="*/ 237 w 362"/>
                  <a:gd name="T89" fmla="*/ 321 h 369"/>
                  <a:gd name="T90" fmla="*/ 274 w 362"/>
                  <a:gd name="T91" fmla="*/ 298 h 369"/>
                  <a:gd name="T92" fmla="*/ 310 w 362"/>
                  <a:gd name="T93" fmla="*/ 316 h 369"/>
                  <a:gd name="T94" fmla="*/ 360 w 362"/>
                  <a:gd name="T95" fmla="*/ 243 h 369"/>
                  <a:gd name="T96" fmla="*/ 362 w 362"/>
                  <a:gd name="T97" fmla="*/ 232 h 369"/>
                  <a:gd name="T98" fmla="*/ 354 w 362"/>
                  <a:gd name="T99" fmla="*/ 223 h 3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362" h="369">
                    <a:moveTo>
                      <a:pt x="181" y="255"/>
                    </a:moveTo>
                    <a:lnTo>
                      <a:pt x="174" y="254"/>
                    </a:lnTo>
                    <a:lnTo>
                      <a:pt x="166" y="253"/>
                    </a:lnTo>
                    <a:lnTo>
                      <a:pt x="160" y="252"/>
                    </a:lnTo>
                    <a:lnTo>
                      <a:pt x="153" y="249"/>
                    </a:lnTo>
                    <a:lnTo>
                      <a:pt x="147" y="247"/>
                    </a:lnTo>
                    <a:lnTo>
                      <a:pt x="141" y="243"/>
                    </a:lnTo>
                    <a:lnTo>
                      <a:pt x="135" y="238"/>
                    </a:lnTo>
                    <a:lnTo>
                      <a:pt x="131" y="234"/>
                    </a:lnTo>
                    <a:lnTo>
                      <a:pt x="125" y="229"/>
                    </a:lnTo>
                    <a:lnTo>
                      <a:pt x="122" y="223"/>
                    </a:lnTo>
                    <a:lnTo>
                      <a:pt x="118" y="218"/>
                    </a:lnTo>
                    <a:lnTo>
                      <a:pt x="115" y="212"/>
                    </a:lnTo>
                    <a:lnTo>
                      <a:pt x="113" y="205"/>
                    </a:lnTo>
                    <a:lnTo>
                      <a:pt x="110" y="198"/>
                    </a:lnTo>
                    <a:lnTo>
                      <a:pt x="109" y="190"/>
                    </a:lnTo>
                    <a:lnTo>
                      <a:pt x="109" y="183"/>
                    </a:lnTo>
                    <a:lnTo>
                      <a:pt x="109" y="176"/>
                    </a:lnTo>
                    <a:lnTo>
                      <a:pt x="110" y="169"/>
                    </a:lnTo>
                    <a:lnTo>
                      <a:pt x="113" y="162"/>
                    </a:lnTo>
                    <a:lnTo>
                      <a:pt x="115" y="156"/>
                    </a:lnTo>
                    <a:lnTo>
                      <a:pt x="118" y="149"/>
                    </a:lnTo>
                    <a:lnTo>
                      <a:pt x="122" y="143"/>
                    </a:lnTo>
                    <a:lnTo>
                      <a:pt x="125" y="138"/>
                    </a:lnTo>
                    <a:lnTo>
                      <a:pt x="131" y="132"/>
                    </a:lnTo>
                    <a:lnTo>
                      <a:pt x="135" y="128"/>
                    </a:lnTo>
                    <a:lnTo>
                      <a:pt x="141" y="124"/>
                    </a:lnTo>
                    <a:lnTo>
                      <a:pt x="147" y="121"/>
                    </a:lnTo>
                    <a:lnTo>
                      <a:pt x="153" y="117"/>
                    </a:lnTo>
                    <a:lnTo>
                      <a:pt x="160" y="114"/>
                    </a:lnTo>
                    <a:lnTo>
                      <a:pt x="166" y="113"/>
                    </a:lnTo>
                    <a:lnTo>
                      <a:pt x="174" y="112"/>
                    </a:lnTo>
                    <a:lnTo>
                      <a:pt x="181" y="111"/>
                    </a:lnTo>
                    <a:lnTo>
                      <a:pt x="189" y="112"/>
                    </a:lnTo>
                    <a:lnTo>
                      <a:pt x="195" y="113"/>
                    </a:lnTo>
                    <a:lnTo>
                      <a:pt x="202" y="114"/>
                    </a:lnTo>
                    <a:lnTo>
                      <a:pt x="209" y="117"/>
                    </a:lnTo>
                    <a:lnTo>
                      <a:pt x="215" y="121"/>
                    </a:lnTo>
                    <a:lnTo>
                      <a:pt x="221" y="124"/>
                    </a:lnTo>
                    <a:lnTo>
                      <a:pt x="226" y="128"/>
                    </a:lnTo>
                    <a:lnTo>
                      <a:pt x="231" y="132"/>
                    </a:lnTo>
                    <a:lnTo>
                      <a:pt x="236" y="138"/>
                    </a:lnTo>
                    <a:lnTo>
                      <a:pt x="240" y="143"/>
                    </a:lnTo>
                    <a:lnTo>
                      <a:pt x="244" y="149"/>
                    </a:lnTo>
                    <a:lnTo>
                      <a:pt x="247" y="156"/>
                    </a:lnTo>
                    <a:lnTo>
                      <a:pt x="250" y="162"/>
                    </a:lnTo>
                    <a:lnTo>
                      <a:pt x="251" y="169"/>
                    </a:lnTo>
                    <a:lnTo>
                      <a:pt x="252" y="176"/>
                    </a:lnTo>
                    <a:lnTo>
                      <a:pt x="253" y="183"/>
                    </a:lnTo>
                    <a:lnTo>
                      <a:pt x="252" y="190"/>
                    </a:lnTo>
                    <a:lnTo>
                      <a:pt x="251" y="198"/>
                    </a:lnTo>
                    <a:lnTo>
                      <a:pt x="250" y="205"/>
                    </a:lnTo>
                    <a:lnTo>
                      <a:pt x="247" y="212"/>
                    </a:lnTo>
                    <a:lnTo>
                      <a:pt x="244" y="218"/>
                    </a:lnTo>
                    <a:lnTo>
                      <a:pt x="240" y="223"/>
                    </a:lnTo>
                    <a:lnTo>
                      <a:pt x="236" y="229"/>
                    </a:lnTo>
                    <a:lnTo>
                      <a:pt x="231" y="234"/>
                    </a:lnTo>
                    <a:lnTo>
                      <a:pt x="226" y="238"/>
                    </a:lnTo>
                    <a:lnTo>
                      <a:pt x="221" y="243"/>
                    </a:lnTo>
                    <a:lnTo>
                      <a:pt x="215" y="247"/>
                    </a:lnTo>
                    <a:lnTo>
                      <a:pt x="209" y="249"/>
                    </a:lnTo>
                    <a:lnTo>
                      <a:pt x="202" y="252"/>
                    </a:lnTo>
                    <a:lnTo>
                      <a:pt x="195" y="253"/>
                    </a:lnTo>
                    <a:lnTo>
                      <a:pt x="189" y="254"/>
                    </a:lnTo>
                    <a:lnTo>
                      <a:pt x="181" y="255"/>
                    </a:lnTo>
                    <a:close/>
                    <a:moveTo>
                      <a:pt x="354" y="223"/>
                    </a:moveTo>
                    <a:lnTo>
                      <a:pt x="327" y="207"/>
                    </a:lnTo>
                    <a:lnTo>
                      <a:pt x="328" y="195"/>
                    </a:lnTo>
                    <a:lnTo>
                      <a:pt x="328" y="183"/>
                    </a:lnTo>
                    <a:lnTo>
                      <a:pt x="328" y="172"/>
                    </a:lnTo>
                    <a:lnTo>
                      <a:pt x="327" y="160"/>
                    </a:lnTo>
                    <a:lnTo>
                      <a:pt x="354" y="144"/>
                    </a:lnTo>
                    <a:lnTo>
                      <a:pt x="357" y="143"/>
                    </a:lnTo>
                    <a:lnTo>
                      <a:pt x="359" y="141"/>
                    </a:lnTo>
                    <a:lnTo>
                      <a:pt x="360" y="139"/>
                    </a:lnTo>
                    <a:lnTo>
                      <a:pt x="361" y="136"/>
                    </a:lnTo>
                    <a:lnTo>
                      <a:pt x="362" y="132"/>
                    </a:lnTo>
                    <a:lnTo>
                      <a:pt x="362" y="129"/>
                    </a:lnTo>
                    <a:lnTo>
                      <a:pt x="361" y="126"/>
                    </a:lnTo>
                    <a:lnTo>
                      <a:pt x="360" y="124"/>
                    </a:lnTo>
                    <a:lnTo>
                      <a:pt x="322" y="59"/>
                    </a:lnTo>
                    <a:lnTo>
                      <a:pt x="320" y="56"/>
                    </a:lnTo>
                    <a:lnTo>
                      <a:pt x="318" y="54"/>
                    </a:lnTo>
                    <a:lnTo>
                      <a:pt x="316" y="53"/>
                    </a:lnTo>
                    <a:lnTo>
                      <a:pt x="313" y="51"/>
                    </a:lnTo>
                    <a:lnTo>
                      <a:pt x="309" y="51"/>
                    </a:lnTo>
                    <a:lnTo>
                      <a:pt x="307" y="51"/>
                    </a:lnTo>
                    <a:lnTo>
                      <a:pt x="304" y="52"/>
                    </a:lnTo>
                    <a:lnTo>
                      <a:pt x="301" y="53"/>
                    </a:lnTo>
                    <a:lnTo>
                      <a:pt x="274" y="69"/>
                    </a:lnTo>
                    <a:lnTo>
                      <a:pt x="266" y="63"/>
                    </a:lnTo>
                    <a:lnTo>
                      <a:pt x="256" y="56"/>
                    </a:lnTo>
                    <a:lnTo>
                      <a:pt x="246" y="51"/>
                    </a:lnTo>
                    <a:lnTo>
                      <a:pt x="237" y="47"/>
                    </a:lnTo>
                    <a:lnTo>
                      <a:pt x="237" y="14"/>
                    </a:lnTo>
                    <a:lnTo>
                      <a:pt x="236" y="10"/>
                    </a:lnTo>
                    <a:lnTo>
                      <a:pt x="236" y="8"/>
                    </a:lnTo>
                    <a:lnTo>
                      <a:pt x="233" y="5"/>
                    </a:lnTo>
                    <a:lnTo>
                      <a:pt x="232" y="3"/>
                    </a:lnTo>
                    <a:lnTo>
                      <a:pt x="229" y="2"/>
                    </a:lnTo>
                    <a:lnTo>
                      <a:pt x="227" y="1"/>
                    </a:lnTo>
                    <a:lnTo>
                      <a:pt x="224" y="0"/>
                    </a:lnTo>
                    <a:lnTo>
                      <a:pt x="222" y="0"/>
                    </a:lnTo>
                    <a:lnTo>
                      <a:pt x="146" y="0"/>
                    </a:lnTo>
                    <a:lnTo>
                      <a:pt x="143" y="0"/>
                    </a:lnTo>
                    <a:lnTo>
                      <a:pt x="140" y="1"/>
                    </a:lnTo>
                    <a:lnTo>
                      <a:pt x="137" y="2"/>
                    </a:lnTo>
                    <a:lnTo>
                      <a:pt x="135" y="3"/>
                    </a:lnTo>
                    <a:lnTo>
                      <a:pt x="134" y="5"/>
                    </a:lnTo>
                    <a:lnTo>
                      <a:pt x="132" y="8"/>
                    </a:lnTo>
                    <a:lnTo>
                      <a:pt x="132" y="10"/>
                    </a:lnTo>
                    <a:lnTo>
                      <a:pt x="131" y="14"/>
                    </a:lnTo>
                    <a:lnTo>
                      <a:pt x="131" y="47"/>
                    </a:lnTo>
                    <a:lnTo>
                      <a:pt x="120" y="52"/>
                    </a:lnTo>
                    <a:lnTo>
                      <a:pt x="109" y="57"/>
                    </a:lnTo>
                    <a:lnTo>
                      <a:pt x="99" y="63"/>
                    </a:lnTo>
                    <a:lnTo>
                      <a:pt x="90" y="69"/>
                    </a:lnTo>
                    <a:lnTo>
                      <a:pt x="61" y="53"/>
                    </a:lnTo>
                    <a:lnTo>
                      <a:pt x="58" y="52"/>
                    </a:lnTo>
                    <a:lnTo>
                      <a:pt x="55" y="51"/>
                    </a:lnTo>
                    <a:lnTo>
                      <a:pt x="53" y="51"/>
                    </a:lnTo>
                    <a:lnTo>
                      <a:pt x="49" y="51"/>
                    </a:lnTo>
                    <a:lnTo>
                      <a:pt x="47" y="52"/>
                    </a:lnTo>
                    <a:lnTo>
                      <a:pt x="44" y="54"/>
                    </a:lnTo>
                    <a:lnTo>
                      <a:pt x="42" y="56"/>
                    </a:lnTo>
                    <a:lnTo>
                      <a:pt x="41" y="59"/>
                    </a:lnTo>
                    <a:lnTo>
                      <a:pt x="2" y="124"/>
                    </a:lnTo>
                    <a:lnTo>
                      <a:pt x="1" y="126"/>
                    </a:lnTo>
                    <a:lnTo>
                      <a:pt x="0" y="129"/>
                    </a:lnTo>
                    <a:lnTo>
                      <a:pt x="0" y="132"/>
                    </a:lnTo>
                    <a:lnTo>
                      <a:pt x="1" y="136"/>
                    </a:lnTo>
                    <a:lnTo>
                      <a:pt x="2" y="139"/>
                    </a:lnTo>
                    <a:lnTo>
                      <a:pt x="3" y="141"/>
                    </a:lnTo>
                    <a:lnTo>
                      <a:pt x="6" y="143"/>
                    </a:lnTo>
                    <a:lnTo>
                      <a:pt x="8" y="144"/>
                    </a:lnTo>
                    <a:lnTo>
                      <a:pt x="36" y="160"/>
                    </a:lnTo>
                    <a:lnTo>
                      <a:pt x="34" y="172"/>
                    </a:lnTo>
                    <a:lnTo>
                      <a:pt x="34" y="183"/>
                    </a:lnTo>
                    <a:lnTo>
                      <a:pt x="34" y="195"/>
                    </a:lnTo>
                    <a:lnTo>
                      <a:pt x="36" y="207"/>
                    </a:lnTo>
                    <a:lnTo>
                      <a:pt x="8" y="223"/>
                    </a:lnTo>
                    <a:lnTo>
                      <a:pt x="6" y="224"/>
                    </a:lnTo>
                    <a:lnTo>
                      <a:pt x="3" y="227"/>
                    </a:lnTo>
                    <a:lnTo>
                      <a:pt x="1" y="230"/>
                    </a:lnTo>
                    <a:lnTo>
                      <a:pt x="0" y="233"/>
                    </a:lnTo>
                    <a:lnTo>
                      <a:pt x="0" y="235"/>
                    </a:lnTo>
                    <a:lnTo>
                      <a:pt x="0" y="237"/>
                    </a:lnTo>
                    <a:lnTo>
                      <a:pt x="1" y="240"/>
                    </a:lnTo>
                    <a:lnTo>
                      <a:pt x="2" y="243"/>
                    </a:lnTo>
                    <a:lnTo>
                      <a:pt x="40" y="309"/>
                    </a:lnTo>
                    <a:lnTo>
                      <a:pt x="42" y="311"/>
                    </a:lnTo>
                    <a:lnTo>
                      <a:pt x="44" y="313"/>
                    </a:lnTo>
                    <a:lnTo>
                      <a:pt x="46" y="314"/>
                    </a:lnTo>
                    <a:lnTo>
                      <a:pt x="48" y="315"/>
                    </a:lnTo>
                    <a:lnTo>
                      <a:pt x="55" y="316"/>
                    </a:lnTo>
                    <a:lnTo>
                      <a:pt x="60" y="314"/>
                    </a:lnTo>
                    <a:lnTo>
                      <a:pt x="90" y="297"/>
                    </a:lnTo>
                    <a:lnTo>
                      <a:pt x="99" y="304"/>
                    </a:lnTo>
                    <a:lnTo>
                      <a:pt x="109" y="310"/>
                    </a:lnTo>
                    <a:lnTo>
                      <a:pt x="120" y="316"/>
                    </a:lnTo>
                    <a:lnTo>
                      <a:pt x="131" y="321"/>
                    </a:lnTo>
                    <a:lnTo>
                      <a:pt x="131" y="354"/>
                    </a:lnTo>
                    <a:lnTo>
                      <a:pt x="132" y="356"/>
                    </a:lnTo>
                    <a:lnTo>
                      <a:pt x="132" y="359"/>
                    </a:lnTo>
                    <a:lnTo>
                      <a:pt x="134" y="361"/>
                    </a:lnTo>
                    <a:lnTo>
                      <a:pt x="135" y="363"/>
                    </a:lnTo>
                    <a:lnTo>
                      <a:pt x="137" y="366"/>
                    </a:lnTo>
                    <a:lnTo>
                      <a:pt x="140" y="368"/>
                    </a:lnTo>
                    <a:lnTo>
                      <a:pt x="143" y="368"/>
                    </a:lnTo>
                    <a:lnTo>
                      <a:pt x="146" y="369"/>
                    </a:lnTo>
                    <a:lnTo>
                      <a:pt x="222" y="369"/>
                    </a:lnTo>
                    <a:lnTo>
                      <a:pt x="225" y="368"/>
                    </a:lnTo>
                    <a:lnTo>
                      <a:pt x="227" y="368"/>
                    </a:lnTo>
                    <a:lnTo>
                      <a:pt x="229" y="366"/>
                    </a:lnTo>
                    <a:lnTo>
                      <a:pt x="232" y="363"/>
                    </a:lnTo>
                    <a:lnTo>
                      <a:pt x="233" y="361"/>
                    </a:lnTo>
                    <a:lnTo>
                      <a:pt x="236" y="359"/>
                    </a:lnTo>
                    <a:lnTo>
                      <a:pt x="236" y="356"/>
                    </a:lnTo>
                    <a:lnTo>
                      <a:pt x="237" y="354"/>
                    </a:lnTo>
                    <a:lnTo>
                      <a:pt x="237" y="321"/>
                    </a:lnTo>
                    <a:lnTo>
                      <a:pt x="246" y="316"/>
                    </a:lnTo>
                    <a:lnTo>
                      <a:pt x="256" y="311"/>
                    </a:lnTo>
                    <a:lnTo>
                      <a:pt x="266" y="305"/>
                    </a:lnTo>
                    <a:lnTo>
                      <a:pt x="274" y="298"/>
                    </a:lnTo>
                    <a:lnTo>
                      <a:pt x="302" y="313"/>
                    </a:lnTo>
                    <a:lnTo>
                      <a:pt x="305" y="315"/>
                    </a:lnTo>
                    <a:lnTo>
                      <a:pt x="307" y="315"/>
                    </a:lnTo>
                    <a:lnTo>
                      <a:pt x="310" y="316"/>
                    </a:lnTo>
                    <a:lnTo>
                      <a:pt x="314" y="316"/>
                    </a:lnTo>
                    <a:lnTo>
                      <a:pt x="319" y="313"/>
                    </a:lnTo>
                    <a:lnTo>
                      <a:pt x="322" y="309"/>
                    </a:lnTo>
                    <a:lnTo>
                      <a:pt x="360" y="243"/>
                    </a:lnTo>
                    <a:lnTo>
                      <a:pt x="362" y="240"/>
                    </a:lnTo>
                    <a:lnTo>
                      <a:pt x="362" y="237"/>
                    </a:lnTo>
                    <a:lnTo>
                      <a:pt x="362" y="234"/>
                    </a:lnTo>
                    <a:lnTo>
                      <a:pt x="362" y="232"/>
                    </a:lnTo>
                    <a:lnTo>
                      <a:pt x="361" y="229"/>
                    </a:lnTo>
                    <a:lnTo>
                      <a:pt x="359" y="227"/>
                    </a:lnTo>
                    <a:lnTo>
                      <a:pt x="357" y="224"/>
                    </a:lnTo>
                    <a:lnTo>
                      <a:pt x="354" y="2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rtlCol="0" anchor="t" anchorCtr="0" compatLnSpc="1">
                <a:prstTxWarp prst="textNoShape">
                  <a:avLst/>
                </a:prstTxWarp>
              </a:bodyPr>
              <a:lstStyle/>
              <a:p>
                <a:pPr rtl="0"/>
                <a:endParaRPr lang="zh-CN" altLang="en-US" dirty="0">
                  <a:latin typeface="Microsoft YaHei UI" panose="020B0503020204020204" pitchFamily="34" charset="-122"/>
                  <a:ea typeface="Microsoft YaHei UI" panose="020B0503020204020204" pitchFamily="34" charset="-122"/>
                </a:endParaRPr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1587500" y="1514475"/>
            <a:ext cx="3771900" cy="939800"/>
            <a:chOff x="1587500" y="1514475"/>
            <a:chExt cx="3771900" cy="939800"/>
          </a:xfrm>
        </p:grpSpPr>
        <p:sp>
          <p:nvSpPr>
            <p:cNvPr id="25" name="矩形：圆角 24">
              <a:extLst>
                <a:ext uri="{FF2B5EF4-FFF2-40B4-BE49-F238E27FC236}">
                  <a16:creationId xmlns:a16="http://schemas.microsoft.com/office/drawing/2014/main" xmlns="" id="{94A75A79-A67A-4A23-8588-7FC5EB9A518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1587500" y="1613877"/>
              <a:ext cx="3660775" cy="740997"/>
            </a:xfrm>
            <a:prstGeom prst="roundRect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r>
                <a:rPr lang="zh-CN" altLang="en-US" sz="28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简介</a:t>
              </a:r>
              <a:endParaRPr lang="zh-CN" altLang="en-US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26" name="椭圆形 25">
              <a:extLst>
                <a:ext uri="{FF2B5EF4-FFF2-40B4-BE49-F238E27FC236}">
                  <a16:creationId xmlns:a16="http://schemas.microsoft.com/office/drawing/2014/main" xmlns="" id="{BBC62739-FA35-49F8-8929-743B31F55A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>
              <a:off x="4419600" y="1514475"/>
              <a:ext cx="939800" cy="939800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2" name="任意多边形(F) 4346" descr="箱形图图标。 ">
              <a:extLst>
                <a:ext uri="{FF2B5EF4-FFF2-40B4-BE49-F238E27FC236}">
                  <a16:creationId xmlns:a16="http://schemas.microsoft.com/office/drawing/2014/main" xmlns="" id="{D131817A-5B27-4718-8BAC-45C9CEDA45D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717582" y="1803672"/>
              <a:ext cx="345758" cy="345758"/>
            </a:xfrm>
            <a:custGeom>
              <a:avLst/>
              <a:gdLst>
                <a:gd name="T0" fmla="*/ 706 w 898"/>
                <a:gd name="T1" fmla="*/ 479 h 898"/>
                <a:gd name="T2" fmla="*/ 652 w 898"/>
                <a:gd name="T3" fmla="*/ 556 h 898"/>
                <a:gd name="T4" fmla="*/ 632 w 898"/>
                <a:gd name="T5" fmla="*/ 551 h 898"/>
                <a:gd name="T6" fmla="*/ 576 w 898"/>
                <a:gd name="T7" fmla="*/ 477 h 898"/>
                <a:gd name="T8" fmla="*/ 571 w 898"/>
                <a:gd name="T9" fmla="*/ 398 h 898"/>
                <a:gd name="T10" fmla="*/ 628 w 898"/>
                <a:gd name="T11" fmla="*/ 129 h 898"/>
                <a:gd name="T12" fmla="*/ 643 w 898"/>
                <a:gd name="T13" fmla="*/ 114 h 898"/>
                <a:gd name="T14" fmla="*/ 658 w 898"/>
                <a:gd name="T15" fmla="*/ 129 h 898"/>
                <a:gd name="T16" fmla="*/ 717 w 898"/>
                <a:gd name="T17" fmla="*/ 398 h 898"/>
                <a:gd name="T18" fmla="*/ 621 w 898"/>
                <a:gd name="T19" fmla="*/ 758 h 898"/>
                <a:gd name="T20" fmla="*/ 589 w 898"/>
                <a:gd name="T21" fmla="*/ 727 h 898"/>
                <a:gd name="T22" fmla="*/ 589 w 898"/>
                <a:gd name="T23" fmla="*/ 680 h 898"/>
                <a:gd name="T24" fmla="*/ 621 w 898"/>
                <a:gd name="T25" fmla="*/ 648 h 898"/>
                <a:gd name="T26" fmla="*/ 667 w 898"/>
                <a:gd name="T27" fmla="*/ 648 h 898"/>
                <a:gd name="T28" fmla="*/ 699 w 898"/>
                <a:gd name="T29" fmla="*/ 680 h 898"/>
                <a:gd name="T30" fmla="*/ 699 w 898"/>
                <a:gd name="T31" fmla="*/ 727 h 898"/>
                <a:gd name="T32" fmla="*/ 667 w 898"/>
                <a:gd name="T33" fmla="*/ 758 h 898"/>
                <a:gd name="T34" fmla="*/ 536 w 898"/>
                <a:gd name="T35" fmla="*/ 294 h 898"/>
                <a:gd name="T36" fmla="*/ 479 w 898"/>
                <a:gd name="T37" fmla="*/ 546 h 898"/>
                <a:gd name="T38" fmla="*/ 461 w 898"/>
                <a:gd name="T39" fmla="*/ 558 h 898"/>
                <a:gd name="T40" fmla="*/ 450 w 898"/>
                <a:gd name="T41" fmla="*/ 299 h 898"/>
                <a:gd name="T42" fmla="*/ 390 w 898"/>
                <a:gd name="T43" fmla="*/ 287 h 898"/>
                <a:gd name="T44" fmla="*/ 398 w 898"/>
                <a:gd name="T45" fmla="*/ 211 h 898"/>
                <a:gd name="T46" fmla="*/ 454 w 898"/>
                <a:gd name="T47" fmla="*/ 118 h 898"/>
                <a:gd name="T48" fmla="*/ 475 w 898"/>
                <a:gd name="T49" fmla="*/ 118 h 898"/>
                <a:gd name="T50" fmla="*/ 530 w 898"/>
                <a:gd name="T51" fmla="*/ 211 h 898"/>
                <a:gd name="T52" fmla="*/ 465 w 898"/>
                <a:gd name="T53" fmla="*/ 763 h 898"/>
                <a:gd name="T54" fmla="*/ 422 w 898"/>
                <a:gd name="T55" fmla="*/ 745 h 898"/>
                <a:gd name="T56" fmla="*/ 405 w 898"/>
                <a:gd name="T57" fmla="*/ 703 h 898"/>
                <a:gd name="T58" fmla="*/ 422 w 898"/>
                <a:gd name="T59" fmla="*/ 661 h 898"/>
                <a:gd name="T60" fmla="*/ 465 w 898"/>
                <a:gd name="T61" fmla="*/ 643 h 898"/>
                <a:gd name="T62" fmla="*/ 506 w 898"/>
                <a:gd name="T63" fmla="*/ 661 h 898"/>
                <a:gd name="T64" fmla="*/ 525 w 898"/>
                <a:gd name="T65" fmla="*/ 703 h 898"/>
                <a:gd name="T66" fmla="*/ 506 w 898"/>
                <a:gd name="T67" fmla="*/ 745 h 898"/>
                <a:gd name="T68" fmla="*/ 465 w 898"/>
                <a:gd name="T69" fmla="*/ 763 h 898"/>
                <a:gd name="T70" fmla="*/ 318 w 898"/>
                <a:gd name="T71" fmla="*/ 419 h 898"/>
                <a:gd name="T72" fmla="*/ 263 w 898"/>
                <a:gd name="T73" fmla="*/ 556 h 898"/>
                <a:gd name="T74" fmla="*/ 242 w 898"/>
                <a:gd name="T75" fmla="*/ 551 h 898"/>
                <a:gd name="T76" fmla="*/ 186 w 898"/>
                <a:gd name="T77" fmla="*/ 417 h 898"/>
                <a:gd name="T78" fmla="*/ 181 w 898"/>
                <a:gd name="T79" fmla="*/ 339 h 898"/>
                <a:gd name="T80" fmla="*/ 240 w 898"/>
                <a:gd name="T81" fmla="*/ 129 h 898"/>
                <a:gd name="T82" fmla="*/ 255 w 898"/>
                <a:gd name="T83" fmla="*/ 114 h 898"/>
                <a:gd name="T84" fmla="*/ 270 w 898"/>
                <a:gd name="T85" fmla="*/ 129 h 898"/>
                <a:gd name="T86" fmla="*/ 329 w 898"/>
                <a:gd name="T87" fmla="*/ 339 h 898"/>
                <a:gd name="T88" fmla="*/ 231 w 898"/>
                <a:gd name="T89" fmla="*/ 758 h 898"/>
                <a:gd name="T90" fmla="*/ 200 w 898"/>
                <a:gd name="T91" fmla="*/ 727 h 898"/>
                <a:gd name="T92" fmla="*/ 200 w 898"/>
                <a:gd name="T93" fmla="*/ 680 h 898"/>
                <a:gd name="T94" fmla="*/ 231 w 898"/>
                <a:gd name="T95" fmla="*/ 648 h 898"/>
                <a:gd name="T96" fmla="*/ 278 w 898"/>
                <a:gd name="T97" fmla="*/ 648 h 898"/>
                <a:gd name="T98" fmla="*/ 311 w 898"/>
                <a:gd name="T99" fmla="*/ 680 h 898"/>
                <a:gd name="T100" fmla="*/ 311 w 898"/>
                <a:gd name="T101" fmla="*/ 727 h 898"/>
                <a:gd name="T102" fmla="*/ 278 w 898"/>
                <a:gd name="T103" fmla="*/ 758 h 898"/>
                <a:gd name="T104" fmla="*/ 10 w 898"/>
                <a:gd name="T105" fmla="*/ 2 h 898"/>
                <a:gd name="T106" fmla="*/ 1 w 898"/>
                <a:gd name="T107" fmla="*/ 886 h 898"/>
                <a:gd name="T108" fmla="*/ 883 w 898"/>
                <a:gd name="T109" fmla="*/ 898 h 898"/>
                <a:gd name="T110" fmla="*/ 898 w 898"/>
                <a:gd name="T111" fmla="*/ 883 h 898"/>
                <a:gd name="T112" fmla="*/ 886 w 898"/>
                <a:gd name="T113" fmla="*/ 0 h 8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898" h="898">
                  <a:moveTo>
                    <a:pt x="718" y="464"/>
                  </a:moveTo>
                  <a:lnTo>
                    <a:pt x="718" y="467"/>
                  </a:lnTo>
                  <a:lnTo>
                    <a:pt x="717" y="470"/>
                  </a:lnTo>
                  <a:lnTo>
                    <a:pt x="716" y="472"/>
                  </a:lnTo>
                  <a:lnTo>
                    <a:pt x="714" y="474"/>
                  </a:lnTo>
                  <a:lnTo>
                    <a:pt x="712" y="477"/>
                  </a:lnTo>
                  <a:lnTo>
                    <a:pt x="710" y="478"/>
                  </a:lnTo>
                  <a:lnTo>
                    <a:pt x="706" y="479"/>
                  </a:lnTo>
                  <a:lnTo>
                    <a:pt x="703" y="479"/>
                  </a:lnTo>
                  <a:lnTo>
                    <a:pt x="658" y="479"/>
                  </a:lnTo>
                  <a:lnTo>
                    <a:pt x="658" y="543"/>
                  </a:lnTo>
                  <a:lnTo>
                    <a:pt x="658" y="546"/>
                  </a:lnTo>
                  <a:lnTo>
                    <a:pt x="657" y="549"/>
                  </a:lnTo>
                  <a:lnTo>
                    <a:pt x="656" y="551"/>
                  </a:lnTo>
                  <a:lnTo>
                    <a:pt x="654" y="554"/>
                  </a:lnTo>
                  <a:lnTo>
                    <a:pt x="652" y="556"/>
                  </a:lnTo>
                  <a:lnTo>
                    <a:pt x="650" y="557"/>
                  </a:lnTo>
                  <a:lnTo>
                    <a:pt x="647" y="558"/>
                  </a:lnTo>
                  <a:lnTo>
                    <a:pt x="643" y="558"/>
                  </a:lnTo>
                  <a:lnTo>
                    <a:pt x="641" y="558"/>
                  </a:lnTo>
                  <a:lnTo>
                    <a:pt x="638" y="557"/>
                  </a:lnTo>
                  <a:lnTo>
                    <a:pt x="636" y="556"/>
                  </a:lnTo>
                  <a:lnTo>
                    <a:pt x="634" y="554"/>
                  </a:lnTo>
                  <a:lnTo>
                    <a:pt x="632" y="551"/>
                  </a:lnTo>
                  <a:lnTo>
                    <a:pt x="631" y="549"/>
                  </a:lnTo>
                  <a:lnTo>
                    <a:pt x="629" y="546"/>
                  </a:lnTo>
                  <a:lnTo>
                    <a:pt x="628" y="543"/>
                  </a:lnTo>
                  <a:lnTo>
                    <a:pt x="628" y="479"/>
                  </a:lnTo>
                  <a:lnTo>
                    <a:pt x="583" y="479"/>
                  </a:lnTo>
                  <a:lnTo>
                    <a:pt x="581" y="479"/>
                  </a:lnTo>
                  <a:lnTo>
                    <a:pt x="578" y="478"/>
                  </a:lnTo>
                  <a:lnTo>
                    <a:pt x="576" y="477"/>
                  </a:lnTo>
                  <a:lnTo>
                    <a:pt x="574" y="474"/>
                  </a:lnTo>
                  <a:lnTo>
                    <a:pt x="572" y="472"/>
                  </a:lnTo>
                  <a:lnTo>
                    <a:pt x="571" y="470"/>
                  </a:lnTo>
                  <a:lnTo>
                    <a:pt x="570" y="467"/>
                  </a:lnTo>
                  <a:lnTo>
                    <a:pt x="570" y="464"/>
                  </a:lnTo>
                  <a:lnTo>
                    <a:pt x="570" y="404"/>
                  </a:lnTo>
                  <a:lnTo>
                    <a:pt x="570" y="402"/>
                  </a:lnTo>
                  <a:lnTo>
                    <a:pt x="571" y="398"/>
                  </a:lnTo>
                  <a:lnTo>
                    <a:pt x="572" y="396"/>
                  </a:lnTo>
                  <a:lnTo>
                    <a:pt x="574" y="394"/>
                  </a:lnTo>
                  <a:lnTo>
                    <a:pt x="576" y="392"/>
                  </a:lnTo>
                  <a:lnTo>
                    <a:pt x="578" y="391"/>
                  </a:lnTo>
                  <a:lnTo>
                    <a:pt x="581" y="390"/>
                  </a:lnTo>
                  <a:lnTo>
                    <a:pt x="583" y="389"/>
                  </a:lnTo>
                  <a:lnTo>
                    <a:pt x="628" y="389"/>
                  </a:lnTo>
                  <a:lnTo>
                    <a:pt x="628" y="129"/>
                  </a:lnTo>
                  <a:lnTo>
                    <a:pt x="629" y="126"/>
                  </a:lnTo>
                  <a:lnTo>
                    <a:pt x="631" y="123"/>
                  </a:lnTo>
                  <a:lnTo>
                    <a:pt x="632" y="121"/>
                  </a:lnTo>
                  <a:lnTo>
                    <a:pt x="634" y="118"/>
                  </a:lnTo>
                  <a:lnTo>
                    <a:pt x="636" y="117"/>
                  </a:lnTo>
                  <a:lnTo>
                    <a:pt x="638" y="115"/>
                  </a:lnTo>
                  <a:lnTo>
                    <a:pt x="641" y="114"/>
                  </a:lnTo>
                  <a:lnTo>
                    <a:pt x="643" y="114"/>
                  </a:lnTo>
                  <a:lnTo>
                    <a:pt x="647" y="114"/>
                  </a:lnTo>
                  <a:lnTo>
                    <a:pt x="650" y="115"/>
                  </a:lnTo>
                  <a:lnTo>
                    <a:pt x="652" y="117"/>
                  </a:lnTo>
                  <a:lnTo>
                    <a:pt x="654" y="118"/>
                  </a:lnTo>
                  <a:lnTo>
                    <a:pt x="656" y="121"/>
                  </a:lnTo>
                  <a:lnTo>
                    <a:pt x="657" y="123"/>
                  </a:lnTo>
                  <a:lnTo>
                    <a:pt x="658" y="127"/>
                  </a:lnTo>
                  <a:lnTo>
                    <a:pt x="658" y="129"/>
                  </a:lnTo>
                  <a:lnTo>
                    <a:pt x="658" y="389"/>
                  </a:lnTo>
                  <a:lnTo>
                    <a:pt x="703" y="389"/>
                  </a:lnTo>
                  <a:lnTo>
                    <a:pt x="706" y="390"/>
                  </a:lnTo>
                  <a:lnTo>
                    <a:pt x="710" y="391"/>
                  </a:lnTo>
                  <a:lnTo>
                    <a:pt x="712" y="392"/>
                  </a:lnTo>
                  <a:lnTo>
                    <a:pt x="714" y="394"/>
                  </a:lnTo>
                  <a:lnTo>
                    <a:pt x="716" y="396"/>
                  </a:lnTo>
                  <a:lnTo>
                    <a:pt x="717" y="398"/>
                  </a:lnTo>
                  <a:lnTo>
                    <a:pt x="718" y="402"/>
                  </a:lnTo>
                  <a:lnTo>
                    <a:pt x="718" y="404"/>
                  </a:lnTo>
                  <a:lnTo>
                    <a:pt x="718" y="464"/>
                  </a:lnTo>
                  <a:close/>
                  <a:moveTo>
                    <a:pt x="643" y="763"/>
                  </a:moveTo>
                  <a:lnTo>
                    <a:pt x="638" y="762"/>
                  </a:lnTo>
                  <a:lnTo>
                    <a:pt x="632" y="762"/>
                  </a:lnTo>
                  <a:lnTo>
                    <a:pt x="626" y="760"/>
                  </a:lnTo>
                  <a:lnTo>
                    <a:pt x="621" y="758"/>
                  </a:lnTo>
                  <a:lnTo>
                    <a:pt x="616" y="756"/>
                  </a:lnTo>
                  <a:lnTo>
                    <a:pt x="610" y="753"/>
                  </a:lnTo>
                  <a:lnTo>
                    <a:pt x="606" y="749"/>
                  </a:lnTo>
                  <a:lnTo>
                    <a:pt x="602" y="745"/>
                  </a:lnTo>
                  <a:lnTo>
                    <a:pt x="597" y="741"/>
                  </a:lnTo>
                  <a:lnTo>
                    <a:pt x="594" y="737"/>
                  </a:lnTo>
                  <a:lnTo>
                    <a:pt x="591" y="731"/>
                  </a:lnTo>
                  <a:lnTo>
                    <a:pt x="589" y="727"/>
                  </a:lnTo>
                  <a:lnTo>
                    <a:pt x="587" y="720"/>
                  </a:lnTo>
                  <a:lnTo>
                    <a:pt x="586" y="715"/>
                  </a:lnTo>
                  <a:lnTo>
                    <a:pt x="584" y="710"/>
                  </a:lnTo>
                  <a:lnTo>
                    <a:pt x="583" y="703"/>
                  </a:lnTo>
                  <a:lnTo>
                    <a:pt x="584" y="697"/>
                  </a:lnTo>
                  <a:lnTo>
                    <a:pt x="586" y="692"/>
                  </a:lnTo>
                  <a:lnTo>
                    <a:pt x="587" y="685"/>
                  </a:lnTo>
                  <a:lnTo>
                    <a:pt x="589" y="680"/>
                  </a:lnTo>
                  <a:lnTo>
                    <a:pt x="591" y="674"/>
                  </a:lnTo>
                  <a:lnTo>
                    <a:pt x="594" y="670"/>
                  </a:lnTo>
                  <a:lnTo>
                    <a:pt x="597" y="665"/>
                  </a:lnTo>
                  <a:lnTo>
                    <a:pt x="602" y="661"/>
                  </a:lnTo>
                  <a:lnTo>
                    <a:pt x="606" y="657"/>
                  </a:lnTo>
                  <a:lnTo>
                    <a:pt x="610" y="653"/>
                  </a:lnTo>
                  <a:lnTo>
                    <a:pt x="616" y="651"/>
                  </a:lnTo>
                  <a:lnTo>
                    <a:pt x="621" y="648"/>
                  </a:lnTo>
                  <a:lnTo>
                    <a:pt x="626" y="646"/>
                  </a:lnTo>
                  <a:lnTo>
                    <a:pt x="632" y="645"/>
                  </a:lnTo>
                  <a:lnTo>
                    <a:pt x="638" y="643"/>
                  </a:lnTo>
                  <a:lnTo>
                    <a:pt x="643" y="643"/>
                  </a:lnTo>
                  <a:lnTo>
                    <a:pt x="650" y="643"/>
                  </a:lnTo>
                  <a:lnTo>
                    <a:pt x="656" y="645"/>
                  </a:lnTo>
                  <a:lnTo>
                    <a:pt x="662" y="646"/>
                  </a:lnTo>
                  <a:lnTo>
                    <a:pt x="667" y="648"/>
                  </a:lnTo>
                  <a:lnTo>
                    <a:pt x="672" y="651"/>
                  </a:lnTo>
                  <a:lnTo>
                    <a:pt x="678" y="653"/>
                  </a:lnTo>
                  <a:lnTo>
                    <a:pt x="682" y="657"/>
                  </a:lnTo>
                  <a:lnTo>
                    <a:pt x="686" y="661"/>
                  </a:lnTo>
                  <a:lnTo>
                    <a:pt x="690" y="665"/>
                  </a:lnTo>
                  <a:lnTo>
                    <a:pt x="694" y="670"/>
                  </a:lnTo>
                  <a:lnTo>
                    <a:pt x="697" y="674"/>
                  </a:lnTo>
                  <a:lnTo>
                    <a:pt x="699" y="680"/>
                  </a:lnTo>
                  <a:lnTo>
                    <a:pt x="701" y="685"/>
                  </a:lnTo>
                  <a:lnTo>
                    <a:pt x="702" y="692"/>
                  </a:lnTo>
                  <a:lnTo>
                    <a:pt x="703" y="697"/>
                  </a:lnTo>
                  <a:lnTo>
                    <a:pt x="703" y="703"/>
                  </a:lnTo>
                  <a:lnTo>
                    <a:pt x="703" y="710"/>
                  </a:lnTo>
                  <a:lnTo>
                    <a:pt x="702" y="715"/>
                  </a:lnTo>
                  <a:lnTo>
                    <a:pt x="701" y="720"/>
                  </a:lnTo>
                  <a:lnTo>
                    <a:pt x="699" y="727"/>
                  </a:lnTo>
                  <a:lnTo>
                    <a:pt x="697" y="731"/>
                  </a:lnTo>
                  <a:lnTo>
                    <a:pt x="694" y="737"/>
                  </a:lnTo>
                  <a:lnTo>
                    <a:pt x="690" y="741"/>
                  </a:lnTo>
                  <a:lnTo>
                    <a:pt x="686" y="745"/>
                  </a:lnTo>
                  <a:lnTo>
                    <a:pt x="682" y="749"/>
                  </a:lnTo>
                  <a:lnTo>
                    <a:pt x="678" y="753"/>
                  </a:lnTo>
                  <a:lnTo>
                    <a:pt x="672" y="756"/>
                  </a:lnTo>
                  <a:lnTo>
                    <a:pt x="667" y="758"/>
                  </a:lnTo>
                  <a:lnTo>
                    <a:pt x="662" y="760"/>
                  </a:lnTo>
                  <a:lnTo>
                    <a:pt x="656" y="762"/>
                  </a:lnTo>
                  <a:lnTo>
                    <a:pt x="650" y="762"/>
                  </a:lnTo>
                  <a:lnTo>
                    <a:pt x="643" y="763"/>
                  </a:lnTo>
                  <a:close/>
                  <a:moveTo>
                    <a:pt x="540" y="284"/>
                  </a:moveTo>
                  <a:lnTo>
                    <a:pt x="538" y="287"/>
                  </a:lnTo>
                  <a:lnTo>
                    <a:pt x="537" y="290"/>
                  </a:lnTo>
                  <a:lnTo>
                    <a:pt x="536" y="294"/>
                  </a:lnTo>
                  <a:lnTo>
                    <a:pt x="534" y="296"/>
                  </a:lnTo>
                  <a:lnTo>
                    <a:pt x="532" y="297"/>
                  </a:lnTo>
                  <a:lnTo>
                    <a:pt x="530" y="298"/>
                  </a:lnTo>
                  <a:lnTo>
                    <a:pt x="527" y="299"/>
                  </a:lnTo>
                  <a:lnTo>
                    <a:pt x="525" y="299"/>
                  </a:lnTo>
                  <a:lnTo>
                    <a:pt x="480" y="299"/>
                  </a:lnTo>
                  <a:lnTo>
                    <a:pt x="480" y="543"/>
                  </a:lnTo>
                  <a:lnTo>
                    <a:pt x="479" y="546"/>
                  </a:lnTo>
                  <a:lnTo>
                    <a:pt x="479" y="549"/>
                  </a:lnTo>
                  <a:lnTo>
                    <a:pt x="476" y="551"/>
                  </a:lnTo>
                  <a:lnTo>
                    <a:pt x="475" y="554"/>
                  </a:lnTo>
                  <a:lnTo>
                    <a:pt x="472" y="556"/>
                  </a:lnTo>
                  <a:lnTo>
                    <a:pt x="470" y="557"/>
                  </a:lnTo>
                  <a:lnTo>
                    <a:pt x="467" y="558"/>
                  </a:lnTo>
                  <a:lnTo>
                    <a:pt x="465" y="558"/>
                  </a:lnTo>
                  <a:lnTo>
                    <a:pt x="461" y="558"/>
                  </a:lnTo>
                  <a:lnTo>
                    <a:pt x="458" y="557"/>
                  </a:lnTo>
                  <a:lnTo>
                    <a:pt x="456" y="556"/>
                  </a:lnTo>
                  <a:lnTo>
                    <a:pt x="454" y="554"/>
                  </a:lnTo>
                  <a:lnTo>
                    <a:pt x="452" y="551"/>
                  </a:lnTo>
                  <a:lnTo>
                    <a:pt x="451" y="549"/>
                  </a:lnTo>
                  <a:lnTo>
                    <a:pt x="450" y="546"/>
                  </a:lnTo>
                  <a:lnTo>
                    <a:pt x="450" y="543"/>
                  </a:lnTo>
                  <a:lnTo>
                    <a:pt x="450" y="299"/>
                  </a:lnTo>
                  <a:lnTo>
                    <a:pt x="405" y="299"/>
                  </a:lnTo>
                  <a:lnTo>
                    <a:pt x="402" y="299"/>
                  </a:lnTo>
                  <a:lnTo>
                    <a:pt x="398" y="298"/>
                  </a:lnTo>
                  <a:lnTo>
                    <a:pt x="396" y="297"/>
                  </a:lnTo>
                  <a:lnTo>
                    <a:pt x="394" y="296"/>
                  </a:lnTo>
                  <a:lnTo>
                    <a:pt x="392" y="294"/>
                  </a:lnTo>
                  <a:lnTo>
                    <a:pt x="391" y="290"/>
                  </a:lnTo>
                  <a:lnTo>
                    <a:pt x="390" y="287"/>
                  </a:lnTo>
                  <a:lnTo>
                    <a:pt x="390" y="284"/>
                  </a:lnTo>
                  <a:lnTo>
                    <a:pt x="390" y="225"/>
                  </a:lnTo>
                  <a:lnTo>
                    <a:pt x="390" y="222"/>
                  </a:lnTo>
                  <a:lnTo>
                    <a:pt x="391" y="219"/>
                  </a:lnTo>
                  <a:lnTo>
                    <a:pt x="392" y="217"/>
                  </a:lnTo>
                  <a:lnTo>
                    <a:pt x="394" y="214"/>
                  </a:lnTo>
                  <a:lnTo>
                    <a:pt x="396" y="212"/>
                  </a:lnTo>
                  <a:lnTo>
                    <a:pt x="398" y="211"/>
                  </a:lnTo>
                  <a:lnTo>
                    <a:pt x="402" y="210"/>
                  </a:lnTo>
                  <a:lnTo>
                    <a:pt x="405" y="210"/>
                  </a:lnTo>
                  <a:lnTo>
                    <a:pt x="450" y="210"/>
                  </a:lnTo>
                  <a:lnTo>
                    <a:pt x="450" y="129"/>
                  </a:lnTo>
                  <a:lnTo>
                    <a:pt x="450" y="126"/>
                  </a:lnTo>
                  <a:lnTo>
                    <a:pt x="451" y="123"/>
                  </a:lnTo>
                  <a:lnTo>
                    <a:pt x="452" y="121"/>
                  </a:lnTo>
                  <a:lnTo>
                    <a:pt x="454" y="118"/>
                  </a:lnTo>
                  <a:lnTo>
                    <a:pt x="456" y="117"/>
                  </a:lnTo>
                  <a:lnTo>
                    <a:pt x="458" y="115"/>
                  </a:lnTo>
                  <a:lnTo>
                    <a:pt x="461" y="114"/>
                  </a:lnTo>
                  <a:lnTo>
                    <a:pt x="465" y="114"/>
                  </a:lnTo>
                  <a:lnTo>
                    <a:pt x="467" y="114"/>
                  </a:lnTo>
                  <a:lnTo>
                    <a:pt x="470" y="115"/>
                  </a:lnTo>
                  <a:lnTo>
                    <a:pt x="472" y="117"/>
                  </a:lnTo>
                  <a:lnTo>
                    <a:pt x="475" y="118"/>
                  </a:lnTo>
                  <a:lnTo>
                    <a:pt x="476" y="121"/>
                  </a:lnTo>
                  <a:lnTo>
                    <a:pt x="479" y="123"/>
                  </a:lnTo>
                  <a:lnTo>
                    <a:pt x="479" y="127"/>
                  </a:lnTo>
                  <a:lnTo>
                    <a:pt x="480" y="129"/>
                  </a:lnTo>
                  <a:lnTo>
                    <a:pt x="480" y="210"/>
                  </a:lnTo>
                  <a:lnTo>
                    <a:pt x="525" y="210"/>
                  </a:lnTo>
                  <a:lnTo>
                    <a:pt x="527" y="210"/>
                  </a:lnTo>
                  <a:lnTo>
                    <a:pt x="530" y="211"/>
                  </a:lnTo>
                  <a:lnTo>
                    <a:pt x="532" y="212"/>
                  </a:lnTo>
                  <a:lnTo>
                    <a:pt x="534" y="214"/>
                  </a:lnTo>
                  <a:lnTo>
                    <a:pt x="536" y="217"/>
                  </a:lnTo>
                  <a:lnTo>
                    <a:pt x="537" y="219"/>
                  </a:lnTo>
                  <a:lnTo>
                    <a:pt x="538" y="222"/>
                  </a:lnTo>
                  <a:lnTo>
                    <a:pt x="540" y="225"/>
                  </a:lnTo>
                  <a:lnTo>
                    <a:pt x="540" y="284"/>
                  </a:lnTo>
                  <a:close/>
                  <a:moveTo>
                    <a:pt x="465" y="763"/>
                  </a:moveTo>
                  <a:lnTo>
                    <a:pt x="458" y="762"/>
                  </a:lnTo>
                  <a:lnTo>
                    <a:pt x="452" y="762"/>
                  </a:lnTo>
                  <a:lnTo>
                    <a:pt x="446" y="760"/>
                  </a:lnTo>
                  <a:lnTo>
                    <a:pt x="441" y="758"/>
                  </a:lnTo>
                  <a:lnTo>
                    <a:pt x="436" y="756"/>
                  </a:lnTo>
                  <a:lnTo>
                    <a:pt x="430" y="753"/>
                  </a:lnTo>
                  <a:lnTo>
                    <a:pt x="426" y="749"/>
                  </a:lnTo>
                  <a:lnTo>
                    <a:pt x="422" y="745"/>
                  </a:lnTo>
                  <a:lnTo>
                    <a:pt x="419" y="741"/>
                  </a:lnTo>
                  <a:lnTo>
                    <a:pt x="414" y="737"/>
                  </a:lnTo>
                  <a:lnTo>
                    <a:pt x="412" y="731"/>
                  </a:lnTo>
                  <a:lnTo>
                    <a:pt x="409" y="727"/>
                  </a:lnTo>
                  <a:lnTo>
                    <a:pt x="407" y="720"/>
                  </a:lnTo>
                  <a:lnTo>
                    <a:pt x="406" y="715"/>
                  </a:lnTo>
                  <a:lnTo>
                    <a:pt x="405" y="710"/>
                  </a:lnTo>
                  <a:lnTo>
                    <a:pt x="405" y="703"/>
                  </a:lnTo>
                  <a:lnTo>
                    <a:pt x="405" y="697"/>
                  </a:lnTo>
                  <a:lnTo>
                    <a:pt x="406" y="692"/>
                  </a:lnTo>
                  <a:lnTo>
                    <a:pt x="407" y="685"/>
                  </a:lnTo>
                  <a:lnTo>
                    <a:pt x="409" y="680"/>
                  </a:lnTo>
                  <a:lnTo>
                    <a:pt x="412" y="674"/>
                  </a:lnTo>
                  <a:lnTo>
                    <a:pt x="414" y="670"/>
                  </a:lnTo>
                  <a:lnTo>
                    <a:pt x="419" y="665"/>
                  </a:lnTo>
                  <a:lnTo>
                    <a:pt x="422" y="661"/>
                  </a:lnTo>
                  <a:lnTo>
                    <a:pt x="426" y="657"/>
                  </a:lnTo>
                  <a:lnTo>
                    <a:pt x="430" y="653"/>
                  </a:lnTo>
                  <a:lnTo>
                    <a:pt x="436" y="651"/>
                  </a:lnTo>
                  <a:lnTo>
                    <a:pt x="441" y="648"/>
                  </a:lnTo>
                  <a:lnTo>
                    <a:pt x="446" y="646"/>
                  </a:lnTo>
                  <a:lnTo>
                    <a:pt x="452" y="645"/>
                  </a:lnTo>
                  <a:lnTo>
                    <a:pt x="458" y="643"/>
                  </a:lnTo>
                  <a:lnTo>
                    <a:pt x="465" y="643"/>
                  </a:lnTo>
                  <a:lnTo>
                    <a:pt x="470" y="643"/>
                  </a:lnTo>
                  <a:lnTo>
                    <a:pt x="476" y="645"/>
                  </a:lnTo>
                  <a:lnTo>
                    <a:pt x="482" y="646"/>
                  </a:lnTo>
                  <a:lnTo>
                    <a:pt x="487" y="648"/>
                  </a:lnTo>
                  <a:lnTo>
                    <a:pt x="492" y="651"/>
                  </a:lnTo>
                  <a:lnTo>
                    <a:pt x="498" y="653"/>
                  </a:lnTo>
                  <a:lnTo>
                    <a:pt x="502" y="657"/>
                  </a:lnTo>
                  <a:lnTo>
                    <a:pt x="506" y="661"/>
                  </a:lnTo>
                  <a:lnTo>
                    <a:pt x="511" y="665"/>
                  </a:lnTo>
                  <a:lnTo>
                    <a:pt x="514" y="670"/>
                  </a:lnTo>
                  <a:lnTo>
                    <a:pt x="517" y="674"/>
                  </a:lnTo>
                  <a:lnTo>
                    <a:pt x="519" y="680"/>
                  </a:lnTo>
                  <a:lnTo>
                    <a:pt x="521" y="685"/>
                  </a:lnTo>
                  <a:lnTo>
                    <a:pt x="522" y="692"/>
                  </a:lnTo>
                  <a:lnTo>
                    <a:pt x="524" y="697"/>
                  </a:lnTo>
                  <a:lnTo>
                    <a:pt x="525" y="703"/>
                  </a:lnTo>
                  <a:lnTo>
                    <a:pt x="524" y="710"/>
                  </a:lnTo>
                  <a:lnTo>
                    <a:pt x="522" y="715"/>
                  </a:lnTo>
                  <a:lnTo>
                    <a:pt x="521" y="720"/>
                  </a:lnTo>
                  <a:lnTo>
                    <a:pt x="519" y="727"/>
                  </a:lnTo>
                  <a:lnTo>
                    <a:pt x="517" y="731"/>
                  </a:lnTo>
                  <a:lnTo>
                    <a:pt x="514" y="737"/>
                  </a:lnTo>
                  <a:lnTo>
                    <a:pt x="511" y="741"/>
                  </a:lnTo>
                  <a:lnTo>
                    <a:pt x="506" y="745"/>
                  </a:lnTo>
                  <a:lnTo>
                    <a:pt x="502" y="749"/>
                  </a:lnTo>
                  <a:lnTo>
                    <a:pt x="498" y="753"/>
                  </a:lnTo>
                  <a:lnTo>
                    <a:pt x="492" y="756"/>
                  </a:lnTo>
                  <a:lnTo>
                    <a:pt x="487" y="758"/>
                  </a:lnTo>
                  <a:lnTo>
                    <a:pt x="482" y="760"/>
                  </a:lnTo>
                  <a:lnTo>
                    <a:pt x="476" y="762"/>
                  </a:lnTo>
                  <a:lnTo>
                    <a:pt x="470" y="762"/>
                  </a:lnTo>
                  <a:lnTo>
                    <a:pt x="465" y="763"/>
                  </a:lnTo>
                  <a:close/>
                  <a:moveTo>
                    <a:pt x="330" y="404"/>
                  </a:moveTo>
                  <a:lnTo>
                    <a:pt x="330" y="407"/>
                  </a:lnTo>
                  <a:lnTo>
                    <a:pt x="329" y="410"/>
                  </a:lnTo>
                  <a:lnTo>
                    <a:pt x="328" y="412"/>
                  </a:lnTo>
                  <a:lnTo>
                    <a:pt x="326" y="414"/>
                  </a:lnTo>
                  <a:lnTo>
                    <a:pt x="323" y="417"/>
                  </a:lnTo>
                  <a:lnTo>
                    <a:pt x="320" y="418"/>
                  </a:lnTo>
                  <a:lnTo>
                    <a:pt x="318" y="419"/>
                  </a:lnTo>
                  <a:lnTo>
                    <a:pt x="315" y="419"/>
                  </a:lnTo>
                  <a:lnTo>
                    <a:pt x="270" y="419"/>
                  </a:lnTo>
                  <a:lnTo>
                    <a:pt x="270" y="543"/>
                  </a:lnTo>
                  <a:lnTo>
                    <a:pt x="270" y="546"/>
                  </a:lnTo>
                  <a:lnTo>
                    <a:pt x="269" y="549"/>
                  </a:lnTo>
                  <a:lnTo>
                    <a:pt x="268" y="551"/>
                  </a:lnTo>
                  <a:lnTo>
                    <a:pt x="266" y="554"/>
                  </a:lnTo>
                  <a:lnTo>
                    <a:pt x="263" y="556"/>
                  </a:lnTo>
                  <a:lnTo>
                    <a:pt x="260" y="557"/>
                  </a:lnTo>
                  <a:lnTo>
                    <a:pt x="258" y="558"/>
                  </a:lnTo>
                  <a:lnTo>
                    <a:pt x="255" y="558"/>
                  </a:lnTo>
                  <a:lnTo>
                    <a:pt x="252" y="558"/>
                  </a:lnTo>
                  <a:lnTo>
                    <a:pt x="250" y="557"/>
                  </a:lnTo>
                  <a:lnTo>
                    <a:pt x="246" y="556"/>
                  </a:lnTo>
                  <a:lnTo>
                    <a:pt x="244" y="554"/>
                  </a:lnTo>
                  <a:lnTo>
                    <a:pt x="242" y="551"/>
                  </a:lnTo>
                  <a:lnTo>
                    <a:pt x="241" y="549"/>
                  </a:lnTo>
                  <a:lnTo>
                    <a:pt x="240" y="546"/>
                  </a:lnTo>
                  <a:lnTo>
                    <a:pt x="240" y="543"/>
                  </a:lnTo>
                  <a:lnTo>
                    <a:pt x="240" y="419"/>
                  </a:lnTo>
                  <a:lnTo>
                    <a:pt x="195" y="419"/>
                  </a:lnTo>
                  <a:lnTo>
                    <a:pt x="192" y="419"/>
                  </a:lnTo>
                  <a:lnTo>
                    <a:pt x="190" y="418"/>
                  </a:lnTo>
                  <a:lnTo>
                    <a:pt x="186" y="417"/>
                  </a:lnTo>
                  <a:lnTo>
                    <a:pt x="184" y="414"/>
                  </a:lnTo>
                  <a:lnTo>
                    <a:pt x="183" y="412"/>
                  </a:lnTo>
                  <a:lnTo>
                    <a:pt x="181" y="410"/>
                  </a:lnTo>
                  <a:lnTo>
                    <a:pt x="180" y="407"/>
                  </a:lnTo>
                  <a:lnTo>
                    <a:pt x="180" y="404"/>
                  </a:lnTo>
                  <a:lnTo>
                    <a:pt x="180" y="344"/>
                  </a:lnTo>
                  <a:lnTo>
                    <a:pt x="180" y="342"/>
                  </a:lnTo>
                  <a:lnTo>
                    <a:pt x="181" y="339"/>
                  </a:lnTo>
                  <a:lnTo>
                    <a:pt x="183" y="336"/>
                  </a:lnTo>
                  <a:lnTo>
                    <a:pt x="184" y="334"/>
                  </a:lnTo>
                  <a:lnTo>
                    <a:pt x="186" y="332"/>
                  </a:lnTo>
                  <a:lnTo>
                    <a:pt x="190" y="331"/>
                  </a:lnTo>
                  <a:lnTo>
                    <a:pt x="192" y="330"/>
                  </a:lnTo>
                  <a:lnTo>
                    <a:pt x="195" y="329"/>
                  </a:lnTo>
                  <a:lnTo>
                    <a:pt x="240" y="329"/>
                  </a:lnTo>
                  <a:lnTo>
                    <a:pt x="240" y="129"/>
                  </a:lnTo>
                  <a:lnTo>
                    <a:pt x="240" y="126"/>
                  </a:lnTo>
                  <a:lnTo>
                    <a:pt x="241" y="123"/>
                  </a:lnTo>
                  <a:lnTo>
                    <a:pt x="242" y="121"/>
                  </a:lnTo>
                  <a:lnTo>
                    <a:pt x="244" y="118"/>
                  </a:lnTo>
                  <a:lnTo>
                    <a:pt x="246" y="117"/>
                  </a:lnTo>
                  <a:lnTo>
                    <a:pt x="250" y="115"/>
                  </a:lnTo>
                  <a:lnTo>
                    <a:pt x="252" y="114"/>
                  </a:lnTo>
                  <a:lnTo>
                    <a:pt x="255" y="114"/>
                  </a:lnTo>
                  <a:lnTo>
                    <a:pt x="258" y="114"/>
                  </a:lnTo>
                  <a:lnTo>
                    <a:pt x="260" y="115"/>
                  </a:lnTo>
                  <a:lnTo>
                    <a:pt x="263" y="117"/>
                  </a:lnTo>
                  <a:lnTo>
                    <a:pt x="266" y="118"/>
                  </a:lnTo>
                  <a:lnTo>
                    <a:pt x="268" y="121"/>
                  </a:lnTo>
                  <a:lnTo>
                    <a:pt x="269" y="123"/>
                  </a:lnTo>
                  <a:lnTo>
                    <a:pt x="270" y="127"/>
                  </a:lnTo>
                  <a:lnTo>
                    <a:pt x="270" y="129"/>
                  </a:lnTo>
                  <a:lnTo>
                    <a:pt x="270" y="329"/>
                  </a:lnTo>
                  <a:lnTo>
                    <a:pt x="315" y="329"/>
                  </a:lnTo>
                  <a:lnTo>
                    <a:pt x="318" y="330"/>
                  </a:lnTo>
                  <a:lnTo>
                    <a:pt x="320" y="331"/>
                  </a:lnTo>
                  <a:lnTo>
                    <a:pt x="323" y="332"/>
                  </a:lnTo>
                  <a:lnTo>
                    <a:pt x="326" y="334"/>
                  </a:lnTo>
                  <a:lnTo>
                    <a:pt x="328" y="336"/>
                  </a:lnTo>
                  <a:lnTo>
                    <a:pt x="329" y="339"/>
                  </a:lnTo>
                  <a:lnTo>
                    <a:pt x="330" y="342"/>
                  </a:lnTo>
                  <a:lnTo>
                    <a:pt x="330" y="344"/>
                  </a:lnTo>
                  <a:lnTo>
                    <a:pt x="330" y="404"/>
                  </a:lnTo>
                  <a:close/>
                  <a:moveTo>
                    <a:pt x="255" y="763"/>
                  </a:moveTo>
                  <a:lnTo>
                    <a:pt x="249" y="762"/>
                  </a:lnTo>
                  <a:lnTo>
                    <a:pt x="243" y="762"/>
                  </a:lnTo>
                  <a:lnTo>
                    <a:pt x="237" y="760"/>
                  </a:lnTo>
                  <a:lnTo>
                    <a:pt x="231" y="758"/>
                  </a:lnTo>
                  <a:lnTo>
                    <a:pt x="226" y="756"/>
                  </a:lnTo>
                  <a:lnTo>
                    <a:pt x="222" y="753"/>
                  </a:lnTo>
                  <a:lnTo>
                    <a:pt x="216" y="749"/>
                  </a:lnTo>
                  <a:lnTo>
                    <a:pt x="212" y="745"/>
                  </a:lnTo>
                  <a:lnTo>
                    <a:pt x="209" y="741"/>
                  </a:lnTo>
                  <a:lnTo>
                    <a:pt x="206" y="737"/>
                  </a:lnTo>
                  <a:lnTo>
                    <a:pt x="203" y="731"/>
                  </a:lnTo>
                  <a:lnTo>
                    <a:pt x="200" y="727"/>
                  </a:lnTo>
                  <a:lnTo>
                    <a:pt x="198" y="720"/>
                  </a:lnTo>
                  <a:lnTo>
                    <a:pt x="196" y="715"/>
                  </a:lnTo>
                  <a:lnTo>
                    <a:pt x="195" y="710"/>
                  </a:lnTo>
                  <a:lnTo>
                    <a:pt x="195" y="703"/>
                  </a:lnTo>
                  <a:lnTo>
                    <a:pt x="195" y="697"/>
                  </a:lnTo>
                  <a:lnTo>
                    <a:pt x="196" y="692"/>
                  </a:lnTo>
                  <a:lnTo>
                    <a:pt x="198" y="685"/>
                  </a:lnTo>
                  <a:lnTo>
                    <a:pt x="200" y="680"/>
                  </a:lnTo>
                  <a:lnTo>
                    <a:pt x="203" y="674"/>
                  </a:lnTo>
                  <a:lnTo>
                    <a:pt x="206" y="670"/>
                  </a:lnTo>
                  <a:lnTo>
                    <a:pt x="209" y="665"/>
                  </a:lnTo>
                  <a:lnTo>
                    <a:pt x="212" y="661"/>
                  </a:lnTo>
                  <a:lnTo>
                    <a:pt x="216" y="657"/>
                  </a:lnTo>
                  <a:lnTo>
                    <a:pt x="222" y="653"/>
                  </a:lnTo>
                  <a:lnTo>
                    <a:pt x="226" y="651"/>
                  </a:lnTo>
                  <a:lnTo>
                    <a:pt x="231" y="648"/>
                  </a:lnTo>
                  <a:lnTo>
                    <a:pt x="237" y="646"/>
                  </a:lnTo>
                  <a:lnTo>
                    <a:pt x="243" y="645"/>
                  </a:lnTo>
                  <a:lnTo>
                    <a:pt x="249" y="643"/>
                  </a:lnTo>
                  <a:lnTo>
                    <a:pt x="255" y="643"/>
                  </a:lnTo>
                  <a:lnTo>
                    <a:pt x="261" y="643"/>
                  </a:lnTo>
                  <a:lnTo>
                    <a:pt x="267" y="645"/>
                  </a:lnTo>
                  <a:lnTo>
                    <a:pt x="273" y="646"/>
                  </a:lnTo>
                  <a:lnTo>
                    <a:pt x="278" y="648"/>
                  </a:lnTo>
                  <a:lnTo>
                    <a:pt x="284" y="651"/>
                  </a:lnTo>
                  <a:lnTo>
                    <a:pt x="288" y="653"/>
                  </a:lnTo>
                  <a:lnTo>
                    <a:pt x="293" y="657"/>
                  </a:lnTo>
                  <a:lnTo>
                    <a:pt x="298" y="661"/>
                  </a:lnTo>
                  <a:lnTo>
                    <a:pt x="301" y="665"/>
                  </a:lnTo>
                  <a:lnTo>
                    <a:pt x="304" y="670"/>
                  </a:lnTo>
                  <a:lnTo>
                    <a:pt x="307" y="674"/>
                  </a:lnTo>
                  <a:lnTo>
                    <a:pt x="311" y="680"/>
                  </a:lnTo>
                  <a:lnTo>
                    <a:pt x="312" y="685"/>
                  </a:lnTo>
                  <a:lnTo>
                    <a:pt x="314" y="692"/>
                  </a:lnTo>
                  <a:lnTo>
                    <a:pt x="315" y="697"/>
                  </a:lnTo>
                  <a:lnTo>
                    <a:pt x="315" y="703"/>
                  </a:lnTo>
                  <a:lnTo>
                    <a:pt x="315" y="710"/>
                  </a:lnTo>
                  <a:lnTo>
                    <a:pt x="314" y="715"/>
                  </a:lnTo>
                  <a:lnTo>
                    <a:pt x="312" y="720"/>
                  </a:lnTo>
                  <a:lnTo>
                    <a:pt x="311" y="727"/>
                  </a:lnTo>
                  <a:lnTo>
                    <a:pt x="307" y="731"/>
                  </a:lnTo>
                  <a:lnTo>
                    <a:pt x="304" y="737"/>
                  </a:lnTo>
                  <a:lnTo>
                    <a:pt x="301" y="741"/>
                  </a:lnTo>
                  <a:lnTo>
                    <a:pt x="298" y="745"/>
                  </a:lnTo>
                  <a:lnTo>
                    <a:pt x="293" y="749"/>
                  </a:lnTo>
                  <a:lnTo>
                    <a:pt x="288" y="753"/>
                  </a:lnTo>
                  <a:lnTo>
                    <a:pt x="284" y="756"/>
                  </a:lnTo>
                  <a:lnTo>
                    <a:pt x="278" y="758"/>
                  </a:lnTo>
                  <a:lnTo>
                    <a:pt x="273" y="760"/>
                  </a:lnTo>
                  <a:lnTo>
                    <a:pt x="267" y="762"/>
                  </a:lnTo>
                  <a:lnTo>
                    <a:pt x="261" y="762"/>
                  </a:lnTo>
                  <a:lnTo>
                    <a:pt x="255" y="763"/>
                  </a:lnTo>
                  <a:close/>
                  <a:moveTo>
                    <a:pt x="883" y="0"/>
                  </a:moveTo>
                  <a:lnTo>
                    <a:pt x="15" y="0"/>
                  </a:lnTo>
                  <a:lnTo>
                    <a:pt x="13" y="0"/>
                  </a:lnTo>
                  <a:lnTo>
                    <a:pt x="10" y="2"/>
                  </a:lnTo>
                  <a:lnTo>
                    <a:pt x="8" y="3"/>
                  </a:lnTo>
                  <a:lnTo>
                    <a:pt x="6" y="5"/>
                  </a:lnTo>
                  <a:lnTo>
                    <a:pt x="3" y="7"/>
                  </a:lnTo>
                  <a:lnTo>
                    <a:pt x="2" y="10"/>
                  </a:lnTo>
                  <a:lnTo>
                    <a:pt x="1" y="12"/>
                  </a:lnTo>
                  <a:lnTo>
                    <a:pt x="0" y="15"/>
                  </a:lnTo>
                  <a:lnTo>
                    <a:pt x="0" y="883"/>
                  </a:lnTo>
                  <a:lnTo>
                    <a:pt x="1" y="886"/>
                  </a:lnTo>
                  <a:lnTo>
                    <a:pt x="2" y="888"/>
                  </a:lnTo>
                  <a:lnTo>
                    <a:pt x="3" y="892"/>
                  </a:lnTo>
                  <a:lnTo>
                    <a:pt x="6" y="894"/>
                  </a:lnTo>
                  <a:lnTo>
                    <a:pt x="8" y="895"/>
                  </a:lnTo>
                  <a:lnTo>
                    <a:pt x="10" y="897"/>
                  </a:lnTo>
                  <a:lnTo>
                    <a:pt x="13" y="897"/>
                  </a:lnTo>
                  <a:lnTo>
                    <a:pt x="15" y="898"/>
                  </a:lnTo>
                  <a:lnTo>
                    <a:pt x="883" y="898"/>
                  </a:lnTo>
                  <a:lnTo>
                    <a:pt x="886" y="897"/>
                  </a:lnTo>
                  <a:lnTo>
                    <a:pt x="888" y="897"/>
                  </a:lnTo>
                  <a:lnTo>
                    <a:pt x="892" y="895"/>
                  </a:lnTo>
                  <a:lnTo>
                    <a:pt x="894" y="894"/>
                  </a:lnTo>
                  <a:lnTo>
                    <a:pt x="896" y="892"/>
                  </a:lnTo>
                  <a:lnTo>
                    <a:pt x="897" y="888"/>
                  </a:lnTo>
                  <a:lnTo>
                    <a:pt x="898" y="886"/>
                  </a:lnTo>
                  <a:lnTo>
                    <a:pt x="898" y="883"/>
                  </a:lnTo>
                  <a:lnTo>
                    <a:pt x="898" y="15"/>
                  </a:lnTo>
                  <a:lnTo>
                    <a:pt x="898" y="12"/>
                  </a:lnTo>
                  <a:lnTo>
                    <a:pt x="897" y="10"/>
                  </a:lnTo>
                  <a:lnTo>
                    <a:pt x="896" y="7"/>
                  </a:lnTo>
                  <a:lnTo>
                    <a:pt x="894" y="5"/>
                  </a:lnTo>
                  <a:lnTo>
                    <a:pt x="892" y="3"/>
                  </a:lnTo>
                  <a:lnTo>
                    <a:pt x="888" y="2"/>
                  </a:lnTo>
                  <a:lnTo>
                    <a:pt x="886" y="0"/>
                  </a:lnTo>
                  <a:lnTo>
                    <a:pt x="883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2" name="灯片编号占位符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en-US" altLang="zh-CN" noProof="0" smtClean="0"/>
              <a:t>2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2997151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00"/>
                            </p:stCondLst>
                            <p:childTnLst>
                              <p:par>
                                <p:cTn id="36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000"/>
                            </p:stCondLst>
                            <p:childTnLst>
                              <p:par>
                                <p:cTn id="44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3500"/>
                            </p:stCondLst>
                            <p:childTnLst>
                              <p:par>
                                <p:cTn id="52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zigZag">
          <a:fgClr>
            <a:schemeClr val="accent3">
              <a:lumMod val="75000"/>
            </a:schemeClr>
          </a:fgClr>
          <a:bgClr>
            <a:schemeClr val="accent3">
              <a:lumMod val="50000"/>
            </a:schemeClr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组 10">
            <a:extLst>
              <a:ext uri="{FF2B5EF4-FFF2-40B4-BE49-F238E27FC236}">
                <a16:creationId xmlns:a16="http://schemas.microsoft.com/office/drawing/2014/main" xmlns="" id="{62A21665-C64F-4BDA-B2DE-442D7060571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4325258" y="1544068"/>
            <a:ext cx="3541486" cy="3769865"/>
            <a:chOff x="4325258" y="1229517"/>
            <a:chExt cx="3541486" cy="3769865"/>
          </a:xfrm>
        </p:grpSpPr>
        <p:sp>
          <p:nvSpPr>
            <p:cNvPr id="12" name="菱形 11">
              <a:extLst>
                <a:ext uri="{FF2B5EF4-FFF2-40B4-BE49-F238E27FC236}">
                  <a16:creationId xmlns:a16="http://schemas.microsoft.com/office/drawing/2014/main" xmlns="" id="{7DC8B409-5FAC-4539-B25A-26BE925A48AF}"/>
                </a:ext>
              </a:extLst>
            </p:cNvPr>
            <p:cNvSpPr/>
            <p:nvPr/>
          </p:nvSpPr>
          <p:spPr>
            <a:xfrm>
              <a:off x="4792319" y="2392018"/>
              <a:ext cx="2607364" cy="2607364"/>
            </a:xfrm>
            <a:prstGeom prst="diamond">
              <a:avLst/>
            </a:prstGeom>
            <a:noFill/>
            <a:ln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13" name="菱形 12">
              <a:extLst>
                <a:ext uri="{FF2B5EF4-FFF2-40B4-BE49-F238E27FC236}">
                  <a16:creationId xmlns:a16="http://schemas.microsoft.com/office/drawing/2014/main" xmlns="" id="{91498E2F-539C-46D3-AF7C-BB1DAE76B114}"/>
                </a:ext>
              </a:extLst>
            </p:cNvPr>
            <p:cNvSpPr/>
            <p:nvPr/>
          </p:nvSpPr>
          <p:spPr>
            <a:xfrm>
              <a:off x="4325258" y="1229517"/>
              <a:ext cx="3541486" cy="3541486"/>
            </a:xfrm>
            <a:prstGeom prst="diamond">
              <a:avLst/>
            </a:prstGeom>
            <a:noFill/>
            <a:ln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</p:grpSp>
      <p:sp>
        <p:nvSpPr>
          <p:cNvPr id="15" name="标题 1">
            <a:extLst>
              <a:ext uri="{FF2B5EF4-FFF2-40B4-BE49-F238E27FC236}">
                <a16:creationId xmlns:a16="http://schemas.microsoft.com/office/drawing/2014/main" xmlns="" id="{FA061601-468D-486D-B8EE-42BD1BE3ADC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2930403"/>
            <a:ext cx="9144000" cy="997196"/>
          </a:xfrm>
        </p:spPr>
        <p:txBody>
          <a:bodyPr lIns="0" tIns="0" rIns="0" bIns="0" rtlCol="0" anchor="ctr">
            <a:spAutoFit/>
          </a:bodyPr>
          <a:lstStyle/>
          <a:p>
            <a:pPr rtl="0"/>
            <a:r>
              <a:rPr lang="zh-CN" altLang="en-US" sz="7200" b="1" dirty="0">
                <a:solidFill>
                  <a:schemeClr val="bg1"/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谢谢</a:t>
            </a:r>
            <a:endParaRPr lang="zh-CN" altLang="en-US" sz="7200" dirty="0">
              <a:solidFill>
                <a:schemeClr val="accent4"/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" name="灯片编号占位符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en-US" altLang="zh-CN" noProof="0" smtClean="0"/>
              <a:t>20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1923038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标题 8" hidden="1">
            <a:extLst>
              <a:ext uri="{FF2B5EF4-FFF2-40B4-BE49-F238E27FC236}">
                <a16:creationId xmlns:a16="http://schemas.microsoft.com/office/drawing/2014/main" xmlns="" id="{9FDB6406-0CDB-4213-A1B6-DE47D953FED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项目分析幻灯片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3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8" name="直接连接符​​(S) 7">
            <a:extLst>
              <a:ext uri="{FF2B5EF4-FFF2-40B4-BE49-F238E27FC236}">
                <a16:creationId xmlns:a16="http://schemas.microsoft.com/office/drawing/2014/main" xmlns="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zh-CN" altLang="en-US" sz="28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简介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xmlns="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组合 2"/>
          <p:cNvGrpSpPr/>
          <p:nvPr/>
        </p:nvGrpSpPr>
        <p:grpSpPr>
          <a:xfrm>
            <a:off x="1133338" y="1464948"/>
            <a:ext cx="3119940" cy="4336142"/>
            <a:chOff x="1619185" y="1564164"/>
            <a:chExt cx="2044685" cy="4336142"/>
          </a:xfrm>
        </p:grpSpPr>
        <p:sp>
          <p:nvSpPr>
            <p:cNvPr id="2" name="梯形 1">
              <a:extLst>
                <a:ext uri="{FF2B5EF4-FFF2-40B4-BE49-F238E27FC236}">
                  <a16:creationId xmlns:a16="http://schemas.microsoft.com/office/drawing/2014/main" xmlns="" id="{5B804E9F-B6B5-41F9-9B63-9AF435FDC2B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473457" y="2709892"/>
              <a:ext cx="4336142" cy="2044685"/>
            </a:xfrm>
            <a:prstGeom prst="trapezoid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" name="长方形 3">
              <a:extLst>
                <a:ext uri="{FF2B5EF4-FFF2-40B4-BE49-F238E27FC236}">
                  <a16:creationId xmlns:a16="http://schemas.microsoft.com/office/drawing/2014/main" xmlns="" id="{3F19BFA5-D0CA-4CF0-8499-504D956B6563}"/>
                </a:ext>
              </a:extLst>
            </p:cNvPr>
            <p:cNvSpPr/>
            <p:nvPr/>
          </p:nvSpPr>
          <p:spPr>
            <a:xfrm>
              <a:off x="1966485" y="2430652"/>
              <a:ext cx="1371600" cy="49244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定义</a:t>
              </a:r>
            </a:p>
          </p:txBody>
        </p:sp>
        <p:sp>
          <p:nvSpPr>
            <p:cNvPr id="51" name="长方形 50">
              <a:extLst>
                <a:ext uri="{FF2B5EF4-FFF2-40B4-BE49-F238E27FC236}">
                  <a16:creationId xmlns:a16="http://schemas.microsoft.com/office/drawing/2014/main" xmlns="" id="{8AA18108-5B8B-4147-84A7-D30A16BEC4EA}"/>
                </a:ext>
              </a:extLst>
            </p:cNvPr>
            <p:cNvSpPr/>
            <p:nvPr/>
          </p:nvSpPr>
          <p:spPr>
            <a:xfrm>
              <a:off x="1776264" y="3209972"/>
              <a:ext cx="1752042" cy="18466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zh-CN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" panose="020B0502040204020203" pitchFamily="34" charset="0"/>
                </a:rPr>
                <a:t>极端贫金属星系</a:t>
              </a:r>
              <a:r>
                <a:rPr lang="en-US" altLang="zh-CN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" panose="020B0502040204020203" pitchFamily="34" charset="0"/>
                </a:rPr>
                <a:t>(XMPGs)</a:t>
              </a:r>
              <a:r>
                <a:rPr lang="zh-CN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" panose="020B0502040204020203" pitchFamily="34" charset="0"/>
                </a:rPr>
                <a:t>：</a:t>
              </a:r>
              <a:r>
                <a:rPr lang="en-US" altLang="zh-CN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" panose="020B0502040204020203" pitchFamily="34" charset="0"/>
                </a:rPr>
                <a:t>12+log(O/H) &lt; </a:t>
              </a:r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" panose="020B0502040204020203" pitchFamily="34" charset="0"/>
                </a:rPr>
                <a:t>7.65(~Z</a:t>
              </a:r>
              <a:r>
                <a:rPr lang="en-US" altLang="zh-CN" sz="2400" baseline="-250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" panose="020B0502040204020203" pitchFamily="34" charset="0"/>
                </a:rPr>
                <a:t>⊙</a:t>
              </a:r>
              <a:r>
                <a:rPr lang="en-US" altLang="zh-CN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" panose="020B0502040204020203" pitchFamily="34" charset="0"/>
                </a:rPr>
                <a:t>/10) </a:t>
              </a: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" panose="020B0502040204020203" pitchFamily="34" charset="0"/>
                </a:rPr>
                <a:t>的恒星形成星系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545854" y="1464948"/>
            <a:ext cx="3119940" cy="4336142"/>
            <a:chOff x="5108640" y="1564165"/>
            <a:chExt cx="2044685" cy="4336142"/>
          </a:xfrm>
        </p:grpSpPr>
        <p:sp>
          <p:nvSpPr>
            <p:cNvPr id="43" name="梯形 42">
              <a:extLst>
                <a:ext uri="{FF2B5EF4-FFF2-40B4-BE49-F238E27FC236}">
                  <a16:creationId xmlns:a16="http://schemas.microsoft.com/office/drawing/2014/main" xmlns="" id="{0092C447-C8E1-4B12-B012-E6D21CBB1FB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3962912" y="2709893"/>
              <a:ext cx="4336142" cy="2044685"/>
            </a:xfrm>
            <a:prstGeom prst="trapezoid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7" name="长方形 46">
              <a:extLst>
                <a:ext uri="{FF2B5EF4-FFF2-40B4-BE49-F238E27FC236}">
                  <a16:creationId xmlns:a16="http://schemas.microsoft.com/office/drawing/2014/main" xmlns="" id="{1751D31D-3535-411D-8BAC-95CCC90AB185}"/>
                </a:ext>
              </a:extLst>
            </p:cNvPr>
            <p:cNvSpPr/>
            <p:nvPr/>
          </p:nvSpPr>
          <p:spPr>
            <a:xfrm>
              <a:off x="5445183" y="2430652"/>
              <a:ext cx="1371600" cy="49244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zh-CN" altLang="en-US" sz="3200" b="1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特点</a:t>
              </a:r>
              <a:endParaRPr lang="zh-CN" alt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52" name="长方形 51">
              <a:extLst>
                <a:ext uri="{FF2B5EF4-FFF2-40B4-BE49-F238E27FC236}">
                  <a16:creationId xmlns:a16="http://schemas.microsoft.com/office/drawing/2014/main" xmlns="" id="{A8534162-B6E2-4579-9DAD-AD8DE07459BC}"/>
                </a:ext>
              </a:extLst>
            </p:cNvPr>
            <p:cNvSpPr/>
            <p:nvPr/>
          </p:nvSpPr>
          <p:spPr>
            <a:xfrm>
              <a:off x="5248523" y="3209972"/>
              <a:ext cx="1752042" cy="1846659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/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" panose="020B0502040204020203" pitchFamily="34" charset="0"/>
                </a:rPr>
                <a:t>数目稀少、与宇宙再电离时期扮演重要角色的、数目众多的高红移</a:t>
              </a:r>
              <a:r>
                <a:rPr lang="zh-CN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" panose="020B0502040204020203" pitchFamily="34" charset="0"/>
                </a:rPr>
                <a:t>矮星系的</a:t>
              </a: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" panose="020B0502040204020203" pitchFamily="34" charset="0"/>
                </a:rPr>
                <a:t>特性十分</a:t>
              </a:r>
              <a:r>
                <a:rPr lang="zh-CN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" panose="020B0502040204020203" pitchFamily="34" charset="0"/>
                </a:rPr>
                <a:t>相似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7931988" y="1464948"/>
            <a:ext cx="3119940" cy="4336142"/>
            <a:chOff x="8598095" y="1564165"/>
            <a:chExt cx="2044685" cy="4336142"/>
          </a:xfrm>
        </p:grpSpPr>
        <p:sp>
          <p:nvSpPr>
            <p:cNvPr id="44" name="梯形 43">
              <a:extLst>
                <a:ext uri="{FF2B5EF4-FFF2-40B4-BE49-F238E27FC236}">
                  <a16:creationId xmlns:a16="http://schemas.microsoft.com/office/drawing/2014/main" xmlns="" id="{7E139379-1914-4446-8D6D-984A47041A5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/>
          </p:nvSpPr>
          <p:spPr>
            <a:xfrm rot="5400000">
              <a:off x="7452367" y="2709893"/>
              <a:ext cx="4336142" cy="2044685"/>
            </a:xfrm>
            <a:prstGeom prst="trapezoid">
              <a:avLst/>
            </a:pr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endParaRPr>
            </a:p>
          </p:txBody>
        </p:sp>
        <p:sp>
          <p:nvSpPr>
            <p:cNvPr id="48" name="长方形 47">
              <a:extLst>
                <a:ext uri="{FF2B5EF4-FFF2-40B4-BE49-F238E27FC236}">
                  <a16:creationId xmlns:a16="http://schemas.microsoft.com/office/drawing/2014/main" xmlns="" id="{FA4D735A-8F75-4E2A-8F1A-CC303B0718BA}"/>
                </a:ext>
              </a:extLst>
            </p:cNvPr>
            <p:cNvSpPr/>
            <p:nvPr/>
          </p:nvSpPr>
          <p:spPr>
            <a:xfrm>
              <a:off x="8934637" y="2432199"/>
              <a:ext cx="1371600" cy="492443"/>
            </a:xfrm>
            <a:prstGeom prst="rect">
              <a:avLst/>
            </a:prstGeom>
          </p:spPr>
          <p:txBody>
            <a:bodyPr wrap="square" lIns="0" tIns="0" rIns="0" bIns="0" rtlCol="0">
              <a:spAutoFit/>
            </a:bodyPr>
            <a:lstStyle/>
            <a:p>
              <a:pPr algn="ctr" rtl="0"/>
              <a:r>
                <a:rPr lang="zh-CN" altLang="en-US" sz="32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 UI" panose="020B0503020204020204" pitchFamily="34" charset="-122"/>
                  <a:ea typeface="Microsoft YaHei UI" panose="020B0503020204020204" pitchFamily="34" charset="-122"/>
                </a:rPr>
                <a:t>意义</a:t>
              </a:r>
            </a:p>
          </p:txBody>
        </p:sp>
        <p:sp>
          <p:nvSpPr>
            <p:cNvPr id="53" name="长方形 52">
              <a:extLst>
                <a:ext uri="{FF2B5EF4-FFF2-40B4-BE49-F238E27FC236}">
                  <a16:creationId xmlns:a16="http://schemas.microsoft.com/office/drawing/2014/main" xmlns="" id="{E1535E1C-6EBC-45D8-BCE1-D5B947A61FB6}"/>
                </a:ext>
              </a:extLst>
            </p:cNvPr>
            <p:cNvSpPr/>
            <p:nvPr/>
          </p:nvSpPr>
          <p:spPr>
            <a:xfrm>
              <a:off x="8744416" y="3209972"/>
              <a:ext cx="1752042" cy="1477328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algn="ctr" rtl="0"/>
              <a:r>
                <a:rPr lang="zh-CN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" panose="020B0502040204020203" pitchFamily="34" charset="0"/>
                </a:rPr>
                <a:t>研究宇宙再电离</a:t>
              </a:r>
              <a:r>
                <a:rPr lang="zh-CN" altLang="en-US" sz="2400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" panose="020B0502040204020203" pitchFamily="34" charset="0"/>
                </a:rPr>
                <a:t>，</a:t>
              </a:r>
              <a:endParaRPr lang="en-US" altLang="zh-CN" sz="24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endParaRPr>
            </a:p>
            <a:p>
              <a:pPr algn="ctr" rtl="0"/>
              <a:r>
                <a:rPr lang="zh-CN" altLang="en-US" sz="2400" dirty="0" smtClean="0">
                  <a:solidFill>
                    <a:schemeClr val="bg1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Microsoft YaHei UI" panose="020B0503020204020204" pitchFamily="34" charset="-122"/>
                  <a:ea typeface="Microsoft YaHei UI" panose="020B0503020204020204" pitchFamily="34" charset="-122"/>
                  <a:cs typeface="Segoe UI" panose="020B0502040204020203" pitchFamily="34" charset="0"/>
                </a:rPr>
                <a:t>把各种物理量的关系推广到低金属丰度下。</a:t>
              </a:r>
              <a:endParaRPr lang="en-US" altLang="zh-CN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endParaRPr>
            </a:p>
          </p:txBody>
        </p:sp>
      </p:grp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en-US" altLang="zh-CN" noProof="0" smtClean="0"/>
              <a:t>3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22569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​​(S) 7">
            <a:extLst>
              <a:ext uri="{FF2B5EF4-FFF2-40B4-BE49-F238E27FC236}">
                <a16:creationId xmlns:a16="http://schemas.microsoft.com/office/drawing/2014/main" xmlns="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数据来源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xmlns="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 hidden="1">
            <a:extLst>
              <a:ext uri="{FF2B5EF4-FFF2-40B4-BE49-F238E27FC236}">
                <a16:creationId xmlns:a16="http://schemas.microsoft.com/office/drawing/2014/main" xmlns="" id="{09C05F0C-382F-476A-A0D2-932E111A7F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项目分析幻灯片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74" y="590777"/>
            <a:ext cx="3600000" cy="2878999"/>
          </a:xfrm>
          <a:prstGeom prst="rect">
            <a:avLst/>
          </a:prstGeom>
        </p:spPr>
      </p:pic>
      <p:sp>
        <p:nvSpPr>
          <p:cNvPr id="5" name="文本框 4"/>
          <p:cNvSpPr txBox="1"/>
          <p:nvPr/>
        </p:nvSpPr>
        <p:spPr>
          <a:xfrm>
            <a:off x="751354" y="910696"/>
            <a:ext cx="6669742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200" b="1" dirty="0" smtClean="0">
                <a:latin typeface="+mj-lt"/>
                <a:ea typeface="+mj-ea"/>
              </a:rPr>
              <a:t>SDSS DR15 </a:t>
            </a:r>
            <a:r>
              <a:rPr lang="en-US" altLang="zh-CN" sz="3200" b="1" dirty="0" err="1" smtClean="0">
                <a:latin typeface="+mj-lt"/>
                <a:ea typeface="+mj-ea"/>
              </a:rPr>
              <a:t>MaNGA</a:t>
            </a:r>
            <a:endParaRPr lang="en-US" altLang="zh-CN" sz="3200" b="1" dirty="0" smtClean="0">
              <a:latin typeface="+mj-lt"/>
              <a:ea typeface="+mj-ea"/>
            </a:endParaRPr>
          </a:p>
          <a:p>
            <a:endParaRPr lang="en-US" altLang="zh-CN" dirty="0" smtClean="0"/>
          </a:p>
          <a:p>
            <a:r>
              <a:rPr lang="en-US" altLang="zh-CN" sz="2800" dirty="0" err="1" smtClean="0"/>
              <a:t>MaNGA</a:t>
            </a:r>
            <a:r>
              <a:rPr lang="zh-CN" altLang="en-US" sz="2800" dirty="0" smtClean="0"/>
              <a:t>巡天：全称</a:t>
            </a:r>
            <a:r>
              <a:rPr lang="en-US" altLang="zh-CN" sz="2800" dirty="0" smtClean="0"/>
              <a:t>Mapping </a:t>
            </a:r>
            <a:r>
              <a:rPr lang="en-US" altLang="zh-CN" sz="2800" dirty="0"/>
              <a:t>Nearby Galaxies at </a:t>
            </a:r>
            <a:r>
              <a:rPr lang="en-US" altLang="zh-CN" sz="2800" dirty="0" smtClean="0"/>
              <a:t>APO</a:t>
            </a:r>
            <a:r>
              <a:rPr lang="zh-CN" altLang="en-US" sz="2800" dirty="0" smtClean="0"/>
              <a:t>。包含近邻星系</a:t>
            </a:r>
            <a:r>
              <a:rPr lang="zh-CN" altLang="en-US" sz="2800" dirty="0"/>
              <a:t>的积分场单元</a:t>
            </a:r>
            <a:r>
              <a:rPr lang="en-US" altLang="zh-CN" sz="2800" dirty="0"/>
              <a:t>(IFU</a:t>
            </a:r>
            <a:r>
              <a:rPr lang="en-US" altLang="zh-CN" sz="2800" dirty="0" smtClean="0"/>
              <a:t>)</a:t>
            </a:r>
            <a:r>
              <a:rPr lang="zh-CN" altLang="en-US" sz="2800" dirty="0" smtClean="0"/>
              <a:t>最新</a:t>
            </a:r>
            <a:r>
              <a:rPr lang="zh-CN" altLang="en-US" sz="2800" dirty="0"/>
              <a:t>的光谱观测</a:t>
            </a:r>
            <a:r>
              <a:rPr lang="zh-CN" altLang="en-US" sz="2800" dirty="0" smtClean="0"/>
              <a:t>数据</a:t>
            </a:r>
            <a:r>
              <a:rPr lang="en-US" altLang="zh-CN" sz="2800" dirty="0" smtClean="0"/>
              <a:t>(2017</a:t>
            </a:r>
            <a:r>
              <a:rPr lang="zh-CN" altLang="en-US" sz="2800" dirty="0" smtClean="0"/>
              <a:t>年</a:t>
            </a:r>
            <a:r>
              <a:rPr lang="en-US" altLang="zh-CN" sz="2800" dirty="0" smtClean="0"/>
              <a:t>7</a:t>
            </a:r>
            <a:r>
              <a:rPr lang="zh-CN" altLang="en-US" sz="2800" dirty="0" smtClean="0"/>
              <a:t>月</a:t>
            </a:r>
            <a:r>
              <a:rPr lang="en-US" altLang="zh-CN" sz="2800" dirty="0" smtClean="0"/>
              <a:t>)</a:t>
            </a:r>
            <a:r>
              <a:rPr lang="zh-CN" altLang="en-US" sz="2800" dirty="0" smtClean="0"/>
              <a:t>。它的特点是能看到星系不同位置处的光谱。</a:t>
            </a:r>
            <a:endParaRPr lang="en-US" altLang="zh-CN" sz="2800" dirty="0" smtClean="0"/>
          </a:p>
          <a:p>
            <a:endParaRPr lang="en-US" altLang="zh-CN" sz="2800" dirty="0" smtClean="0"/>
          </a:p>
          <a:p>
            <a:r>
              <a:rPr lang="en-US" altLang="zh-CN" sz="2800" dirty="0" smtClean="0"/>
              <a:t>Pipe3D</a:t>
            </a:r>
            <a:r>
              <a:rPr lang="zh-CN" altLang="en-US" sz="2800" dirty="0" smtClean="0"/>
              <a:t>数据：</a:t>
            </a:r>
            <a:r>
              <a:rPr lang="en-US" altLang="zh-CN" sz="2800" dirty="0" smtClean="0"/>
              <a:t>Pipe3D</a:t>
            </a:r>
            <a:r>
              <a:rPr lang="zh-CN" altLang="en-US" sz="2800" dirty="0" smtClean="0"/>
              <a:t>是</a:t>
            </a:r>
            <a:r>
              <a:rPr lang="en-US" altLang="zh-CN" sz="2800" dirty="0" err="1" smtClean="0"/>
              <a:t>MaNGA</a:t>
            </a:r>
            <a:r>
              <a:rPr lang="zh-CN" altLang="en-US" sz="2800" dirty="0" smtClean="0"/>
              <a:t>巡天</a:t>
            </a:r>
            <a:r>
              <a:rPr lang="zh-CN" altLang="en-US" sz="2800" dirty="0"/>
              <a:t>的一项数据产品，它是</a:t>
            </a:r>
            <a:r>
              <a:rPr lang="en-US" altLang="zh-CN" sz="2800" dirty="0" err="1" smtClean="0"/>
              <a:t>MaNGA</a:t>
            </a:r>
            <a:r>
              <a:rPr lang="zh-CN" altLang="en-US" sz="2800" dirty="0" smtClean="0"/>
              <a:t>原始</a:t>
            </a:r>
            <a:r>
              <a:rPr lang="zh-CN" altLang="en-US" sz="2800" dirty="0"/>
              <a:t>光谱</a:t>
            </a:r>
            <a:r>
              <a:rPr lang="zh-CN" altLang="en-US" sz="2800" dirty="0" smtClean="0"/>
              <a:t>经过处理</a:t>
            </a:r>
            <a:r>
              <a:rPr lang="zh-CN" altLang="en-US" sz="2800" dirty="0"/>
              <a:t>后得到的，包含了每个星系空间分辨的星族成分分析和发射</a:t>
            </a:r>
            <a:r>
              <a:rPr lang="zh-CN" altLang="en-US" sz="2800" dirty="0" smtClean="0"/>
              <a:t>线的</a:t>
            </a:r>
            <a:r>
              <a:rPr lang="zh-CN" altLang="en-US" sz="2800" dirty="0"/>
              <a:t>信息</a:t>
            </a:r>
            <a:r>
              <a:rPr lang="zh-CN" altLang="en-US" sz="2800" dirty="0" smtClean="0"/>
              <a:t>。</a:t>
            </a:r>
            <a:r>
              <a:rPr lang="zh-CN" altLang="en-US" sz="2800" dirty="0"/>
              <a:t>本文采用的</a:t>
            </a:r>
            <a:r>
              <a:rPr lang="zh-CN" altLang="en-US" sz="2800" dirty="0" smtClean="0"/>
              <a:t>数据都来源于</a:t>
            </a:r>
            <a:r>
              <a:rPr lang="en-US" altLang="zh-CN" sz="2800" dirty="0" smtClean="0"/>
              <a:t>Pipe3D</a:t>
            </a:r>
            <a:r>
              <a:rPr lang="zh-CN" altLang="en-US" sz="2800" dirty="0" smtClean="0"/>
              <a:t>。</a:t>
            </a:r>
            <a:endParaRPr lang="en-US" altLang="zh-CN" sz="2800" dirty="0" smtClean="0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774" y="3616107"/>
            <a:ext cx="3600000" cy="3210492"/>
          </a:xfrm>
          <a:prstGeom prst="rect">
            <a:avLst/>
          </a:prstGeom>
        </p:spPr>
      </p:pic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en-US" altLang="zh-CN" noProof="0" smtClean="0"/>
              <a:t>4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803863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标题 6" hidden="1">
            <a:extLst>
              <a:ext uri="{FF2B5EF4-FFF2-40B4-BE49-F238E27FC236}">
                <a16:creationId xmlns:a16="http://schemas.microsoft.com/office/drawing/2014/main" xmlns="" id="{A588A72A-976E-478A-9DD3-765AB3ED4CD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项目分析幻灯片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8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8" name="直接连接符​​(S) 7">
            <a:extLst>
              <a:ext uri="{FF2B5EF4-FFF2-40B4-BE49-F238E27FC236}">
                <a16:creationId xmlns:a16="http://schemas.microsoft.com/office/drawing/2014/main" xmlns="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775597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IFU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和单光谱观测的对比</a:t>
            </a:r>
            <a: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/>
            </a:r>
            <a:br>
              <a:rPr lang="zh-CN" altLang="en-US" sz="2800" dirty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</a:b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xmlns="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矩形：圆角 1">
            <a:extLst>
              <a:ext uri="{FF2B5EF4-FFF2-40B4-BE49-F238E27FC236}">
                <a16:creationId xmlns:a16="http://schemas.microsoft.com/office/drawing/2014/main" xmlns="" id="{3C1CAF08-13B9-48BA-A271-8CE5B568A664}"/>
              </a:ext>
            </a:extLst>
          </p:cNvPr>
          <p:cNvSpPr/>
          <p:nvPr/>
        </p:nvSpPr>
        <p:spPr>
          <a:xfrm>
            <a:off x="1224493" y="966097"/>
            <a:ext cx="5166259" cy="69139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zh-CN" alt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优势</a:t>
            </a:r>
          </a:p>
        </p:txBody>
      </p:sp>
      <p:sp>
        <p:nvSpPr>
          <p:cNvPr id="26" name="矩形：圆角 25">
            <a:extLst>
              <a:ext uri="{FF2B5EF4-FFF2-40B4-BE49-F238E27FC236}">
                <a16:creationId xmlns:a16="http://schemas.microsoft.com/office/drawing/2014/main" xmlns="" id="{D1B1E083-D07C-4934-9782-F7CCA3539ACF}"/>
              </a:ext>
            </a:extLst>
          </p:cNvPr>
          <p:cNvSpPr/>
          <p:nvPr/>
        </p:nvSpPr>
        <p:spPr>
          <a:xfrm>
            <a:off x="6511513" y="966097"/>
            <a:ext cx="5166259" cy="691395"/>
          </a:xfrm>
          <a:prstGeom prst="round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zh-CN" alt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劣势</a:t>
            </a:r>
            <a:endParaRPr lang="zh-CN" altLang="en-US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7" name="矩形：圆角 26">
            <a:extLst>
              <a:ext uri="{FF2B5EF4-FFF2-40B4-BE49-F238E27FC236}">
                <a16:creationId xmlns:a16="http://schemas.microsoft.com/office/drawing/2014/main" xmlns="" id="{EBD06280-71F4-4832-A31C-772537FAE929}"/>
              </a:ext>
            </a:extLst>
          </p:cNvPr>
          <p:cNvSpPr/>
          <p:nvPr/>
        </p:nvSpPr>
        <p:spPr>
          <a:xfrm rot="16200000">
            <a:off x="-165920" y="4623545"/>
            <a:ext cx="2051691" cy="69139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en-US" altLang="zh-CN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IFU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观测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8" name="矩形：圆角 27">
            <a:extLst>
              <a:ext uri="{FF2B5EF4-FFF2-40B4-BE49-F238E27FC236}">
                <a16:creationId xmlns:a16="http://schemas.microsoft.com/office/drawing/2014/main" xmlns="" id="{C917D965-B5BB-41DC-BB5E-C27AF802DD50}"/>
              </a:ext>
            </a:extLst>
          </p:cNvPr>
          <p:cNvSpPr/>
          <p:nvPr/>
        </p:nvSpPr>
        <p:spPr>
          <a:xfrm rot="16200000">
            <a:off x="-165920" y="2433544"/>
            <a:ext cx="2051691" cy="691395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r>
              <a:rPr lang="zh-CN" alt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单光谱</a:t>
            </a:r>
            <a:r>
              <a:rPr lang="zh-CN" alt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icrosoft YaHei UI" panose="020B0503020204020204" pitchFamily="34" charset="-122"/>
                <a:ea typeface="Microsoft YaHei UI" panose="020B0503020204020204" pitchFamily="34" charset="-122"/>
              </a:rPr>
              <a:t>观测</a:t>
            </a:r>
            <a:endParaRPr lang="zh-CN" alt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9" name="直接连接符​​(S) 8">
            <a:extLst>
              <a:ext uri="{FF2B5EF4-FFF2-40B4-BE49-F238E27FC236}">
                <a16:creationId xmlns:a16="http://schemas.microsoft.com/office/drawing/2014/main" xmlns="" id="{8CBC1BB2-55FC-4E8F-A171-32FAA820D2B7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1386528" y="3874243"/>
            <a:ext cx="10291244" cy="0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直接连接符​​(S) 32">
            <a:extLst>
              <a:ext uri="{FF2B5EF4-FFF2-40B4-BE49-F238E27FC236}">
                <a16:creationId xmlns:a16="http://schemas.microsoft.com/office/drawing/2014/main" xmlns="" id="{B31A2EAE-EBE4-4CB7-9D0A-105837E80B0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6451132" y="1753396"/>
            <a:ext cx="0" cy="4241692"/>
          </a:xfrm>
          <a:prstGeom prst="line">
            <a:avLst/>
          </a:prstGeom>
          <a:ln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长方形 37">
            <a:extLst>
              <a:ext uri="{FF2B5EF4-FFF2-40B4-BE49-F238E27FC236}">
                <a16:creationId xmlns:a16="http://schemas.microsoft.com/office/drawing/2014/main" xmlns="" id="{5ECF613A-FCF5-4CC5-AA46-DABB088D7230}"/>
              </a:ext>
            </a:extLst>
          </p:cNvPr>
          <p:cNvSpPr/>
          <p:nvPr/>
        </p:nvSpPr>
        <p:spPr>
          <a:xfrm>
            <a:off x="1642911" y="2083095"/>
            <a:ext cx="4329422" cy="12803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 rtl="0">
              <a:spcBef>
                <a:spcPts val="1200"/>
              </a:spcBef>
              <a:buClr>
                <a:schemeClr val="tx2"/>
              </a:buClr>
              <a:buFont typeface="Segoe UI Light" panose="020B0502040204020203" pitchFamily="34" charset="0"/>
              <a:buChar char="›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样本数量多。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Segoe UI" panose="020B0502040204020203" pitchFamily="34" charset="0"/>
            </a:endParaRPr>
          </a:p>
          <a:p>
            <a:pPr marL="171450" indent="-171450" rtl="0">
              <a:spcBef>
                <a:spcPts val="1200"/>
              </a:spcBef>
              <a:buClr>
                <a:schemeClr val="tx2"/>
              </a:buClr>
              <a:buFont typeface="Segoe UI Light" panose="020B0502040204020203" pitchFamily="34" charset="0"/>
              <a:buChar char="›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天区、红移覆盖范围大。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Segoe UI" panose="020B0502040204020203" pitchFamily="34" charset="0"/>
            </a:endParaRPr>
          </a:p>
          <a:p>
            <a:pPr marL="171450" indent="-171450" rtl="0">
              <a:spcBef>
                <a:spcPts val="1200"/>
              </a:spcBef>
              <a:buClr>
                <a:schemeClr val="tx2"/>
              </a:buClr>
              <a:buFont typeface="Segoe UI Light" panose="020B0502040204020203" pitchFamily="34" charset="0"/>
              <a:buChar char="›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能找到更多的极端贫金属星系。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40" name="长方形 39">
            <a:extLst>
              <a:ext uri="{FF2B5EF4-FFF2-40B4-BE49-F238E27FC236}">
                <a16:creationId xmlns:a16="http://schemas.microsoft.com/office/drawing/2014/main" xmlns="" id="{5842CE6B-862D-4B18-B10B-3436A7D24058}"/>
              </a:ext>
            </a:extLst>
          </p:cNvPr>
          <p:cNvSpPr/>
          <p:nvPr/>
        </p:nvSpPr>
        <p:spPr>
          <a:xfrm>
            <a:off x="6929933" y="1817914"/>
            <a:ext cx="4585805" cy="192054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 rtl="0">
              <a:spcBef>
                <a:spcPts val="1200"/>
              </a:spcBef>
              <a:buClr>
                <a:schemeClr val="tx2"/>
              </a:buClr>
              <a:buFont typeface="Segoe UI Light" panose="020B0502040204020203" pitchFamily="34" charset="0"/>
              <a:buChar char="›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只有一条光谱。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Segoe UI" panose="020B0502040204020203" pitchFamily="34" charset="0"/>
            </a:endParaRPr>
          </a:p>
          <a:p>
            <a:pPr marL="171450" indent="-171450" rtl="0">
              <a:spcBef>
                <a:spcPts val="1200"/>
              </a:spcBef>
              <a:buClr>
                <a:schemeClr val="tx2"/>
              </a:buClr>
              <a:buFont typeface="Segoe UI Light" panose="020B0502040204020203" pitchFamily="34" charset="0"/>
              <a:buChar char="›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金属丰度只能体现中心区域，或者局部光度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(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谱线流量</a:t>
            </a:r>
            <a:r>
              <a:rPr lang="en-US" altLang="zh-CN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)</a:t>
            </a: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加权。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Segoe UI" panose="020B0502040204020203" pitchFamily="34" charset="0"/>
            </a:endParaRPr>
          </a:p>
          <a:p>
            <a:pPr marL="171450" indent="-171450" rtl="0">
              <a:spcBef>
                <a:spcPts val="1200"/>
              </a:spcBef>
              <a:buClr>
                <a:schemeClr val="tx2"/>
              </a:buClr>
              <a:buFont typeface="Segoe UI Light" panose="020B0502040204020203" pitchFamily="34" charset="0"/>
              <a:buChar char="›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不能对单个星系进行空间分辨上的进一步研究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41" name="长方形 40">
            <a:extLst>
              <a:ext uri="{FF2B5EF4-FFF2-40B4-BE49-F238E27FC236}">
                <a16:creationId xmlns:a16="http://schemas.microsoft.com/office/drawing/2014/main" xmlns="" id="{D130C0AE-B52E-4C65-A461-AD2F7D2362DE}"/>
              </a:ext>
            </a:extLst>
          </p:cNvPr>
          <p:cNvSpPr/>
          <p:nvPr/>
        </p:nvSpPr>
        <p:spPr>
          <a:xfrm>
            <a:off x="1642911" y="4299845"/>
            <a:ext cx="4329422" cy="160045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 rtl="0">
              <a:spcBef>
                <a:spcPts val="1200"/>
              </a:spcBef>
              <a:buClr>
                <a:schemeClr val="tx2"/>
              </a:buClr>
              <a:buFont typeface="Segoe UI Light" panose="020B0502040204020203" pitchFamily="34" charset="0"/>
              <a:buChar char="›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有空间分辨的多条光谱。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Segoe UI" panose="020B0502040204020203" pitchFamily="34" charset="0"/>
            </a:endParaRPr>
          </a:p>
          <a:p>
            <a:pPr marL="171450" indent="-171450" rtl="0">
              <a:spcBef>
                <a:spcPts val="1200"/>
              </a:spcBef>
              <a:buClr>
                <a:schemeClr val="tx2"/>
              </a:buClr>
              <a:buFont typeface="Segoe UI Light" panose="020B0502040204020203" pitchFamily="34" charset="0"/>
              <a:buChar char="›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可以确认整个星系都是贫金属。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Segoe UI" panose="020B0502040204020203" pitchFamily="34" charset="0"/>
            </a:endParaRPr>
          </a:p>
          <a:p>
            <a:pPr marL="171450" indent="-171450" rtl="0">
              <a:spcBef>
                <a:spcPts val="1200"/>
              </a:spcBef>
              <a:buClr>
                <a:schemeClr val="tx2"/>
              </a:buClr>
              <a:buFont typeface="Segoe UI Light" panose="020B0502040204020203" pitchFamily="34" charset="0"/>
              <a:buChar char="›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能方便地进行空间分辨上的进一步研究。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42" name="长方形 41">
            <a:extLst>
              <a:ext uri="{FF2B5EF4-FFF2-40B4-BE49-F238E27FC236}">
                <a16:creationId xmlns:a16="http://schemas.microsoft.com/office/drawing/2014/main" xmlns="" id="{6E783ACB-62DF-4DA3-9240-822BAEA78497}"/>
              </a:ext>
            </a:extLst>
          </p:cNvPr>
          <p:cNvSpPr/>
          <p:nvPr/>
        </p:nvSpPr>
        <p:spPr>
          <a:xfrm>
            <a:off x="6929933" y="4299845"/>
            <a:ext cx="4329422" cy="112031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171450" indent="-171450" rtl="0">
              <a:spcBef>
                <a:spcPts val="1200"/>
              </a:spcBef>
              <a:buClr>
                <a:schemeClr val="tx2"/>
              </a:buClr>
              <a:buFont typeface="Segoe UI Light" panose="020B0502040204020203" pitchFamily="34" charset="0"/>
              <a:buChar char="›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样本数量、红移范围等没有一般观测多。</a:t>
            </a:r>
            <a:endParaRPr lang="en-US" altLang="zh-CN" sz="2000" dirty="0" smtClean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Segoe UI" panose="020B0502040204020203" pitchFamily="34" charset="0"/>
            </a:endParaRPr>
          </a:p>
          <a:p>
            <a:pPr marL="171450" indent="-171450" rtl="0">
              <a:spcBef>
                <a:spcPts val="1200"/>
              </a:spcBef>
              <a:buClr>
                <a:schemeClr val="tx2"/>
              </a:buClr>
              <a:buFont typeface="Segoe UI Light" panose="020B0502040204020203" pitchFamily="34" charset="0"/>
              <a:buChar char="›"/>
            </a:pPr>
            <a:r>
              <a:rPr lang="zh-CN" alt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  <a:cs typeface="Segoe UI" panose="020B0502040204020203" pitchFamily="34" charset="0"/>
              </a:rPr>
              <a:t>找不到特别多的极端贫金属星系。</a:t>
            </a:r>
            <a:endParaRPr lang="en-US" altLang="zh-CN" sz="20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  <a:cs typeface="Segoe UI" panose="020B0502040204020203" pitchFamily="34" charset="0"/>
            </a:endParaRPr>
          </a:p>
        </p:txBody>
      </p:sp>
      <p:sp>
        <p:nvSpPr>
          <p:cNvPr id="3" name="灯片编号占位符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en-US" altLang="zh-CN" noProof="0" smtClean="0"/>
              <a:t>5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2378758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/>
      <p:bldP spid="40" grpId="0"/>
      <p:bldP spid="41" grpId="0"/>
      <p:bldP spid="4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云形 2"/>
          <p:cNvSpPr/>
          <p:nvPr/>
        </p:nvSpPr>
        <p:spPr>
          <a:xfrm>
            <a:off x="1441335" y="1145152"/>
            <a:ext cx="9083411" cy="4978846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3600" dirty="0" smtClean="0">
                <a:solidFill>
                  <a:schemeClr val="tx1"/>
                </a:solidFill>
              </a:rPr>
              <a:t>分子云 </a:t>
            </a:r>
            <a:r>
              <a:rPr lang="en-US" altLang="zh-CN" sz="3600" dirty="0" smtClean="0">
                <a:solidFill>
                  <a:schemeClr val="tx1"/>
                </a:solidFill>
              </a:rPr>
              <a:t>H</a:t>
            </a:r>
            <a:r>
              <a:rPr lang="en-US" altLang="zh-CN" sz="3600" baseline="-25000" dirty="0" smtClean="0">
                <a:solidFill>
                  <a:schemeClr val="tx1"/>
                </a:solidFill>
              </a:rPr>
              <a:t>2</a:t>
            </a:r>
            <a:endParaRPr lang="zh-CN" altLang="en-US" sz="3600" baseline="-25000" dirty="0">
              <a:solidFill>
                <a:schemeClr val="tx1"/>
              </a:solidFill>
            </a:endParaRPr>
          </a:p>
        </p:txBody>
      </p:sp>
      <p:cxnSp>
        <p:nvCxnSpPr>
          <p:cNvPr id="8" name="直接连接符​​(S) 7">
            <a:extLst>
              <a:ext uri="{FF2B5EF4-FFF2-40B4-BE49-F238E27FC236}">
                <a16:creationId xmlns:a16="http://schemas.microsoft.com/office/drawing/2014/main" xmlns="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理论模型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——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斯特龙根球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xmlns="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 hidden="1">
            <a:extLst>
              <a:ext uri="{FF2B5EF4-FFF2-40B4-BE49-F238E27FC236}">
                <a16:creationId xmlns:a16="http://schemas.microsoft.com/office/drawing/2014/main" xmlns="" id="{09C05F0C-382F-476A-A0D2-932E111A7F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项目分析幻灯片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29" name="椭圆 28"/>
          <p:cNvSpPr/>
          <p:nvPr/>
        </p:nvSpPr>
        <p:spPr>
          <a:xfrm>
            <a:off x="4899269" y="1480481"/>
            <a:ext cx="4452905" cy="4452905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  <a:p>
            <a:pPr algn="ctr"/>
            <a:endParaRPr lang="zh-CN" altLang="en-US" dirty="0"/>
          </a:p>
        </p:txBody>
      </p:sp>
      <p:sp>
        <p:nvSpPr>
          <p:cNvPr id="6" name="太阳形 5"/>
          <p:cNvSpPr/>
          <p:nvPr/>
        </p:nvSpPr>
        <p:spPr>
          <a:xfrm>
            <a:off x="6145670" y="2726882"/>
            <a:ext cx="1960105" cy="1960105"/>
          </a:xfrm>
          <a:prstGeom prst="sun">
            <a:avLst/>
          </a:prstGeom>
          <a:solidFill>
            <a:schemeClr val="accent5">
              <a:lumMod val="20000"/>
              <a:lumOff val="80000"/>
            </a:schemeClr>
          </a:solidFill>
          <a:effectLst>
            <a:glow rad="635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3" name="太阳形 12"/>
          <p:cNvSpPr/>
          <p:nvPr/>
        </p:nvSpPr>
        <p:spPr>
          <a:xfrm>
            <a:off x="4428338" y="3327062"/>
            <a:ext cx="861214" cy="861214"/>
          </a:xfrm>
          <a:prstGeom prst="sun">
            <a:avLst/>
          </a:prstGeom>
          <a:solidFill>
            <a:schemeClr val="accent4">
              <a:lumMod val="60000"/>
              <a:lumOff val="40000"/>
            </a:schemeClr>
          </a:solidFill>
          <a:effectLst>
            <a:glow rad="63500">
              <a:schemeClr val="accent4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文本框 6"/>
          <p:cNvSpPr txBox="1"/>
          <p:nvPr/>
        </p:nvSpPr>
        <p:spPr>
          <a:xfrm>
            <a:off x="4044796" y="4362102"/>
            <a:ext cx="180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中、小质量恒星</a:t>
            </a:r>
            <a:endParaRPr lang="zh-CN" altLang="en-US" dirty="0"/>
          </a:p>
        </p:txBody>
      </p:sp>
      <p:sp>
        <p:nvSpPr>
          <p:cNvPr id="17" name="文本框 16"/>
          <p:cNvSpPr txBox="1"/>
          <p:nvPr/>
        </p:nvSpPr>
        <p:spPr>
          <a:xfrm>
            <a:off x="6456308" y="4843473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大</a:t>
            </a:r>
            <a:r>
              <a:rPr lang="zh-CN" altLang="en-US" dirty="0" smtClean="0"/>
              <a:t>质量恒星</a:t>
            </a:r>
            <a:endParaRPr lang="zh-CN" altLang="en-US" dirty="0"/>
          </a:p>
        </p:txBody>
      </p:sp>
      <p:sp>
        <p:nvSpPr>
          <p:cNvPr id="24" name="椭圆 23"/>
          <p:cNvSpPr/>
          <p:nvPr/>
        </p:nvSpPr>
        <p:spPr>
          <a:xfrm>
            <a:off x="3988928" y="621733"/>
            <a:ext cx="6273588" cy="6273588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/>
          </a:p>
        </p:txBody>
      </p:sp>
      <p:cxnSp>
        <p:nvCxnSpPr>
          <p:cNvPr id="26" name="直接箭头连接符 25"/>
          <p:cNvCxnSpPr/>
          <p:nvPr/>
        </p:nvCxnSpPr>
        <p:spPr>
          <a:xfrm flipV="1">
            <a:off x="7514589" y="3210977"/>
            <a:ext cx="522387" cy="23217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7" name="文本框 26"/>
          <p:cNvSpPr txBox="1"/>
          <p:nvPr/>
        </p:nvSpPr>
        <p:spPr>
          <a:xfrm>
            <a:off x="8022708" y="3004594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紫外光子</a:t>
            </a:r>
            <a:endParaRPr lang="zh-CN" altLang="en-US" dirty="0"/>
          </a:p>
        </p:txBody>
      </p:sp>
      <p:sp>
        <p:nvSpPr>
          <p:cNvPr id="28" name="文本框 27"/>
          <p:cNvSpPr txBox="1"/>
          <p:nvPr/>
        </p:nvSpPr>
        <p:spPr>
          <a:xfrm>
            <a:off x="6550081" y="827722"/>
            <a:ext cx="11512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分子云</a:t>
            </a:r>
            <a:r>
              <a:rPr lang="en-US" altLang="zh-CN" dirty="0" smtClean="0"/>
              <a:t>H</a:t>
            </a:r>
            <a:r>
              <a:rPr lang="en-US" altLang="zh-CN" baseline="-25000" dirty="0" smtClean="0"/>
              <a:t>2</a:t>
            </a:r>
            <a:endParaRPr lang="zh-CN" altLang="en-US" baseline="-25000" dirty="0"/>
          </a:p>
        </p:txBody>
      </p:sp>
      <p:sp>
        <p:nvSpPr>
          <p:cNvPr id="30" name="文本框 29"/>
          <p:cNvSpPr txBox="1"/>
          <p:nvPr/>
        </p:nvSpPr>
        <p:spPr>
          <a:xfrm>
            <a:off x="6281367" y="3573003"/>
            <a:ext cx="18149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电离：</a:t>
            </a:r>
            <a:r>
              <a:rPr lang="en-US" altLang="zh-CN" dirty="0" smtClean="0"/>
              <a:t>H</a:t>
            </a:r>
            <a:r>
              <a:rPr lang="zh-CN" altLang="en-US" dirty="0" smtClean="0"/>
              <a:t>→</a:t>
            </a:r>
            <a:r>
              <a:rPr lang="en-US" altLang="zh-CN" dirty="0" smtClean="0"/>
              <a:t>H</a:t>
            </a:r>
            <a:r>
              <a:rPr lang="en-US" altLang="zh-CN" baseline="30000" dirty="0" smtClean="0"/>
              <a:t>+</a:t>
            </a:r>
            <a:r>
              <a:rPr lang="en-US" altLang="zh-CN" dirty="0" smtClean="0"/>
              <a:t>+e</a:t>
            </a:r>
            <a:r>
              <a:rPr lang="en-US" altLang="zh-CN" baseline="30000" dirty="0" smtClean="0"/>
              <a:t>-</a:t>
            </a:r>
            <a:endParaRPr lang="zh-CN" altLang="en-US" baseline="30000" dirty="0"/>
          </a:p>
        </p:txBody>
      </p:sp>
      <p:sp>
        <p:nvSpPr>
          <p:cNvPr id="31" name="文本框 30"/>
          <p:cNvSpPr txBox="1"/>
          <p:nvPr/>
        </p:nvSpPr>
        <p:spPr>
          <a:xfrm>
            <a:off x="3996444" y="4839301"/>
            <a:ext cx="226215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电离和复合达到平衡</a:t>
            </a:r>
            <a:endParaRPr lang="zh-CN" altLang="en-US" dirty="0"/>
          </a:p>
        </p:txBody>
      </p:sp>
      <p:sp>
        <p:nvSpPr>
          <p:cNvPr id="32" name="文本框 31"/>
          <p:cNvSpPr txBox="1"/>
          <p:nvPr/>
        </p:nvSpPr>
        <p:spPr>
          <a:xfrm>
            <a:off x="6465808" y="2142007"/>
            <a:ext cx="130997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dirty="0" smtClean="0"/>
              <a:t>H II</a:t>
            </a:r>
            <a:r>
              <a:rPr lang="zh-CN" altLang="en-US" dirty="0" smtClean="0"/>
              <a:t>区</a:t>
            </a:r>
            <a:endParaRPr lang="en-US" altLang="zh-CN" dirty="0" smtClean="0"/>
          </a:p>
          <a:p>
            <a:pPr algn="ctr"/>
            <a:r>
              <a:rPr lang="zh-CN" altLang="en-US" dirty="0" smtClean="0"/>
              <a:t>含有</a:t>
            </a:r>
            <a:r>
              <a:rPr lang="en-US" altLang="zh-CN" dirty="0" smtClean="0"/>
              <a:t>H</a:t>
            </a:r>
            <a:r>
              <a:rPr lang="en-US" altLang="zh-CN" baseline="30000" dirty="0" smtClean="0"/>
              <a:t>+</a:t>
            </a:r>
            <a:r>
              <a:rPr lang="zh-CN" altLang="en-US" dirty="0" smtClean="0"/>
              <a:t>和</a:t>
            </a:r>
            <a:r>
              <a:rPr lang="en-US" altLang="zh-CN" dirty="0" smtClean="0"/>
              <a:t>e</a:t>
            </a:r>
            <a:r>
              <a:rPr lang="en-US" altLang="zh-CN" baseline="30000" dirty="0" smtClean="0"/>
              <a:t>-</a:t>
            </a:r>
            <a:endParaRPr lang="zh-CN" altLang="en-US" baseline="30000" dirty="0"/>
          </a:p>
        </p:txBody>
      </p:sp>
      <p:sp>
        <p:nvSpPr>
          <p:cNvPr id="34" name="文本框 33"/>
          <p:cNvSpPr txBox="1"/>
          <p:nvPr/>
        </p:nvSpPr>
        <p:spPr>
          <a:xfrm>
            <a:off x="6456308" y="5967694"/>
            <a:ext cx="133882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斯特龙根球</a:t>
            </a:r>
            <a:endParaRPr lang="zh-CN" altLang="en-US" dirty="0"/>
          </a:p>
        </p:txBody>
      </p:sp>
      <p:cxnSp>
        <p:nvCxnSpPr>
          <p:cNvPr id="36" name="直接连接符 35"/>
          <p:cNvCxnSpPr>
            <a:endCxn id="29" idx="5"/>
          </p:cNvCxnSpPr>
          <p:nvPr/>
        </p:nvCxnSpPr>
        <p:spPr>
          <a:xfrm>
            <a:off x="7125718" y="3706933"/>
            <a:ext cx="1574343" cy="157434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7" name="文本框 36"/>
          <p:cNvSpPr txBox="1"/>
          <p:nvPr/>
        </p:nvSpPr>
        <p:spPr>
          <a:xfrm>
            <a:off x="8071738" y="4284324"/>
            <a:ext cx="18758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R</a:t>
            </a:r>
            <a:r>
              <a:rPr lang="en-US" altLang="zh-CN" baseline="-25000" dirty="0" smtClean="0"/>
              <a:t>S</a:t>
            </a:r>
            <a:r>
              <a:rPr lang="en-US" altLang="zh-CN" dirty="0" smtClean="0"/>
              <a:t> </a:t>
            </a:r>
            <a:r>
              <a:rPr lang="zh-CN" altLang="en-US" dirty="0" smtClean="0"/>
              <a:t>斯特龙根半径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8" name="文本框 37"/>
              <p:cNvSpPr txBox="1"/>
              <p:nvPr/>
            </p:nvSpPr>
            <p:spPr>
              <a:xfrm>
                <a:off x="762828" y="1225716"/>
                <a:ext cx="2708177" cy="693844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bPr>
                        <m:e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S</m:t>
                          </m:r>
                        </m:sub>
                      </m:sSub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Q</m:t>
                                  </m:r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sSup>
                                        <m:sSupPr>
                                          <m:ctrlPr>
                                            <a:rPr lang="en-US" altLang="zh-CN" b="0" i="1" smtClean="0">
                                              <a:latin typeface="Cambria Math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b="0" i="0" smtClean="0">
                                              <a:latin typeface="Cambria Math" panose="02040503050406030204" pitchFamily="18" charset="0"/>
                                            </a:rPr>
                                            <m:t>H</m:t>
                                          </m:r>
                                        </m:e>
                                        <m:sup>
                                          <m:r>
                                            <a:rPr lang="en-US" altLang="zh-CN" b="0" i="1" smtClean="0">
                                              <a:latin typeface="Cambria Math" panose="02040503050406030204" pitchFamily="18" charset="0"/>
                                            </a:rPr>
                                            <m:t>0</m:t>
                                          </m:r>
                                        </m:sup>
                                      </m:sSup>
                                    </m:e>
                                  </m:d>
                                </m:num>
                                <m:den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4</m:t>
                                  </m:r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𝜋𝜀</m:t>
                                  </m:r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p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  <m:sSub>
                                    <m:sSubPr>
                                      <m:ctrlPr>
                                        <a:rPr lang="en-US" altLang="zh-CN" b="0" i="1" smtClean="0">
                                          <a:latin typeface="Cambria Math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zh-CN" altLang="en-US" b="0" i="1" smtClean="0">
                                          <a:latin typeface="Cambria Math" panose="02040503050406030204" pitchFamily="18" charset="0"/>
                                        </a:rPr>
                                        <m:t>𝛼</m:t>
                                      </m:r>
                                    </m:e>
                                    <m:sub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b="0" i="0" smtClean="0">
                                          <a:latin typeface="Cambria Math" panose="02040503050406030204" pitchFamily="18" charset="0"/>
                                        </a:rPr>
                                        <m:t>B</m:t>
                                      </m:r>
                                    </m:sub>
                                  </m:sSub>
                                  <m:d>
                                    <m:dPr>
                                      <m:ctrlPr>
                                        <a:rPr lang="en-US" altLang="zh-CN" b="0" i="1" smtClean="0">
                                          <a:latin typeface="Cambria Math" charset="0"/>
                                        </a:rPr>
                                      </m:ctrlPr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b="0" i="0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  <m:r>
                                        <a:rPr lang="en-US" altLang="zh-CN" b="0" i="1" smtClean="0">
                                          <a:latin typeface="Cambria Math" panose="02040503050406030204" pitchFamily="18" charset="0"/>
                                        </a:rPr>
                                        <m:t>,</m:t>
                                      </m:r>
                                      <m:sSub>
                                        <m:sSubPr>
                                          <m:ctrlPr>
                                            <a:rPr lang="en-US" altLang="zh-CN" b="0" i="1" smtClean="0">
                                              <a:latin typeface="Cambria Math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b="0" i="0" smtClean="0">
                                              <a:latin typeface="Cambria Math" panose="02040503050406030204" pitchFamily="18" charset="0"/>
                                            </a:rPr>
                                            <m:t>T</m:t>
                                          </m:r>
                                        </m:e>
                                        <m:sub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b="0" i="0" smtClean="0">
                                              <a:latin typeface="Cambria Math" panose="02040503050406030204" pitchFamily="18" charset="0"/>
                                            </a:rPr>
                                            <m:t>e</m:t>
                                          </m:r>
                                        </m:sub>
                                      </m:sSub>
                                    </m:e>
                                  </m:d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8" name="文本框 3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28" y="1225716"/>
                <a:ext cx="2708177" cy="69384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9" name="文本框 38"/>
          <p:cNvSpPr txBox="1"/>
          <p:nvPr/>
        </p:nvSpPr>
        <p:spPr>
          <a:xfrm>
            <a:off x="5653454" y="2998177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0" name="矩形 39"/>
              <p:cNvSpPr/>
              <p:nvPr/>
            </p:nvSpPr>
            <p:spPr>
              <a:xfrm>
                <a:off x="762828" y="2452172"/>
                <a:ext cx="3223447" cy="648191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Q</m:t>
                          </m:r>
                          <m:d>
                            <m:d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H</m:t>
                                  </m:r>
                                </m:e>
                                <m:sup>
                                  <m: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p>
                              </m:sSup>
                            </m:e>
                          </m:d>
                        </m:num>
                        <m:den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sSupPr>
                            <m:e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p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𝑛𝑐</m:t>
                          </m:r>
                        </m:den>
                      </m:f>
                      <m:r>
                        <a:rPr lang="en-US" altLang="zh-CN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∝</m:t>
                      </m:r>
                      <m:sSup>
                        <m:sSup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sSupPr>
                        <m:e>
                          <m:d>
                            <m:dPr>
                              <m:begChr m:val="["/>
                              <m:endChr m:val="]"/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dPr>
                            <m:e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Q</m:t>
                              </m:r>
                              <m:d>
                                <m:d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sSup>
                                    <m:sSupPr>
                                      <m:ctrlPr>
                                        <a:rPr lang="en-US" altLang="zh-CN" b="0" i="1" smtClean="0">
                                          <a:latin typeface="Cambria Math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b="0" i="0" smtClean="0">
                                          <a:latin typeface="Cambria Math" panose="02040503050406030204" pitchFamily="18" charset="0"/>
                                        </a:rPr>
                                        <m:t>H</m:t>
                                      </m:r>
                                    </m:e>
                                    <m:sup>
                                      <m:r>
                                        <a:rPr lang="en-US" altLang="zh-CN" b="0" i="0" smtClean="0">
                                          <a:latin typeface="Cambria Math" panose="02040503050406030204" pitchFamily="18" charset="0"/>
                                        </a:rPr>
                                        <m:t>0</m:t>
                                      </m:r>
                                    </m:sup>
                                  </m:sSup>
                                </m:e>
                              </m:d>
                              <m:r>
                                <a:rPr lang="en-US" altLang="zh-CN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sSup>
                                <m:sSup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sSupPr>
                                <m:e>
                                  <m:r>
                                    <a:rPr lang="zh-CN" altLang="en-US" b="0" i="1" smtClean="0">
                                      <a:latin typeface="Cambria Math" panose="02040503050406030204" pitchFamily="18" charset="0"/>
                                    </a:rPr>
                                    <m:t>𝜀</m:t>
                                  </m:r>
                                </m:e>
                                <m:sup>
                                  <m:r>
                                    <a:rPr lang="en-US" altLang="zh-CN" b="0" i="1" smtClean="0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sup>
                              </m:sSup>
                            </m:e>
                          </m:d>
                        </m:e>
                        <m:sup>
                          <m: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  <m:t>1/3</m:t>
                          </m:r>
                        </m:sup>
                      </m:sSup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0" name="矩形 3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62828" y="2452172"/>
                <a:ext cx="3223447" cy="64819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" name="文本框 40"/>
          <p:cNvSpPr txBox="1"/>
          <p:nvPr/>
        </p:nvSpPr>
        <p:spPr>
          <a:xfrm>
            <a:off x="9130704" y="6078544"/>
            <a:ext cx="295465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实际上中间还有一层</a:t>
            </a:r>
            <a:r>
              <a:rPr lang="en-US" altLang="zh-CN" dirty="0" smtClean="0"/>
              <a:t>H I</a:t>
            </a:r>
            <a:r>
              <a:rPr lang="zh-CN" altLang="en-US" dirty="0" smtClean="0"/>
              <a:t>区</a:t>
            </a:r>
            <a:endParaRPr lang="en-US" altLang="zh-CN" dirty="0" smtClean="0"/>
          </a:p>
          <a:p>
            <a:r>
              <a:rPr lang="zh-CN" altLang="en-US" dirty="0" smtClean="0"/>
              <a:t>这里为了画图简单就省略了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文本框 41"/>
              <p:cNvSpPr txBox="1"/>
              <p:nvPr/>
            </p:nvSpPr>
            <p:spPr>
              <a:xfrm>
                <a:off x="322098" y="3735493"/>
                <a:ext cx="5550687" cy="524118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r>
                  <a:rPr lang="zh-CN" altLang="en-US" dirty="0" smtClean="0"/>
                  <a:t>金属丰度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Z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=12+</m:t>
                    </m:r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log</m:t>
                    </m:r>
                    <m:d>
                      <m:d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dPr>
                      <m: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O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/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H</m:t>
                        </m:r>
                      </m:e>
                    </m:d>
                    <m:r>
                      <a:rPr lang="en-US" altLang="zh-CN" b="0" i="0" smtClean="0">
                        <a:latin typeface="Cambria Math" panose="02040503050406030204" pitchFamily="18" charset="0"/>
                      </a:rPr>
                      <m:t>=12+</m:t>
                    </m:r>
                    <m:func>
                      <m:funcPr>
                        <m:ctrlPr>
                          <a:rPr lang="en-US" altLang="zh-CN" b="0" i="1" smtClean="0">
                            <a:latin typeface="Cambria Math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log</m:t>
                        </m:r>
                      </m:fName>
                      <m:e>
                        <m:f>
                          <m:fPr>
                            <m:ctrlPr>
                              <a:rPr lang="en-US" altLang="zh-CN" b="0" i="1" smtClean="0">
                                <a:latin typeface="Cambria Math" charset="0"/>
                              </a:rPr>
                            </m:ctrlPr>
                          </m:fPr>
                          <m:num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O</m:t>
                            </m:r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e>
                              <m:sup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O</m:t>
                                </m:r>
                              </m:e>
                              <m:sup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2+</m:t>
                                </m:r>
                              </m:sup>
                            </m:sSup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+…</m:t>
                            </m:r>
                          </m:num>
                          <m:den>
                            <m:r>
                              <m:rPr>
                                <m:sty m:val="p"/>
                              </m:rP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H</m:t>
                            </m:r>
                            <m:r>
                              <a:rPr lang="en-US" altLang="zh-CN" b="0" i="0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sSup>
                              <m:sSupPr>
                                <m:ctrlPr>
                                  <a:rPr lang="en-US" altLang="zh-CN" b="0" i="1" smtClean="0">
                                    <a:latin typeface="Cambria Math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sty m:val="p"/>
                                  </m:rP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H</m:t>
                                </m:r>
                              </m:e>
                              <m:sup>
                                <m:r>
                                  <a:rPr lang="en-US" altLang="zh-CN" b="0" i="0" smtClean="0">
                                    <a:latin typeface="Cambria Math" panose="02040503050406030204" pitchFamily="18" charset="0"/>
                                  </a:rPr>
                                  <m:t>+</m:t>
                                </m:r>
                              </m:sup>
                            </m:sSup>
                          </m:den>
                        </m:f>
                      </m:e>
                    </m:func>
                  </m:oMath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42" name="文本框 4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2098" y="3735493"/>
                <a:ext cx="5550687" cy="524118"/>
              </a:xfrm>
              <a:prstGeom prst="rect">
                <a:avLst/>
              </a:prstGeom>
              <a:blipFill rotWithShape="0">
                <a:blip r:embed="rId5"/>
                <a:stretch>
                  <a:fillRect l="-988" b="-459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3" name="文本框 42"/>
          <p:cNvSpPr txBox="1"/>
          <p:nvPr/>
        </p:nvSpPr>
        <p:spPr>
          <a:xfrm>
            <a:off x="322098" y="4686987"/>
            <a:ext cx="6878806" cy="1200329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dirty="0" smtClean="0"/>
              <a:t>同一元素的存在形式和电离参数有关，</a:t>
            </a:r>
            <a:endParaRPr lang="en-US" altLang="zh-CN" dirty="0" smtClean="0"/>
          </a:p>
          <a:p>
            <a:r>
              <a:rPr lang="zh-CN" altLang="en-US" dirty="0" smtClean="0"/>
              <a:t>电离参数越高，电离场强度也就越强，高价态离子比例则会越高。</a:t>
            </a:r>
            <a:endParaRPr lang="en-US" altLang="zh-CN" dirty="0" smtClean="0"/>
          </a:p>
          <a:p>
            <a:r>
              <a:rPr lang="zh-CN" altLang="en-US" dirty="0" smtClean="0"/>
              <a:t>在</a:t>
            </a:r>
            <a:r>
              <a:rPr lang="en-US" altLang="zh-CN" dirty="0" smtClean="0"/>
              <a:t>H II</a:t>
            </a:r>
            <a:r>
              <a:rPr lang="zh-CN" altLang="en-US" dirty="0" smtClean="0"/>
              <a:t>区通常的电离参数</a:t>
            </a:r>
            <a:r>
              <a:rPr lang="en-US" altLang="zh-CN" dirty="0" smtClean="0"/>
              <a:t>log U=-3 ~ -1</a:t>
            </a:r>
            <a:r>
              <a:rPr lang="zh-CN" altLang="en-US" dirty="0" smtClean="0"/>
              <a:t>下，</a:t>
            </a:r>
            <a:endParaRPr lang="en-US" altLang="zh-CN" dirty="0" smtClean="0"/>
          </a:p>
          <a:p>
            <a:r>
              <a:rPr lang="zh-CN" altLang="en-US" dirty="0" smtClean="0"/>
              <a:t>氧元素主要存在形式是</a:t>
            </a:r>
            <a:r>
              <a:rPr lang="en-US" altLang="zh-CN" dirty="0" smtClean="0"/>
              <a:t>O</a:t>
            </a:r>
            <a:r>
              <a:rPr lang="en-US" altLang="zh-CN" baseline="30000" dirty="0" smtClean="0"/>
              <a:t>+</a:t>
            </a:r>
            <a:r>
              <a:rPr lang="zh-CN" altLang="en-US" dirty="0" smtClean="0"/>
              <a:t>和</a:t>
            </a:r>
            <a:r>
              <a:rPr lang="en-US" altLang="zh-CN" dirty="0" smtClean="0"/>
              <a:t>O</a:t>
            </a:r>
            <a:r>
              <a:rPr lang="en-US" altLang="zh-CN" baseline="30000" dirty="0" smtClean="0"/>
              <a:t>2+</a:t>
            </a:r>
            <a:r>
              <a:rPr lang="zh-CN" altLang="en-US" dirty="0" smtClean="0"/>
              <a:t>，氢元素主要存在形式是</a:t>
            </a:r>
            <a:r>
              <a:rPr lang="en-US" altLang="zh-CN" dirty="0" smtClean="0"/>
              <a:t>H</a:t>
            </a:r>
            <a:r>
              <a:rPr lang="en-US" altLang="zh-CN" baseline="30000" dirty="0" smtClean="0"/>
              <a:t>+</a:t>
            </a:r>
            <a:endParaRPr lang="zh-CN" altLang="en-US" baseline="30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en-US" altLang="zh-CN" noProof="0" smtClean="0"/>
              <a:t>6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797827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xit" presetSubtype="8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7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5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2000"/>
                            </p:stCondLst>
                            <p:childTnLst>
                              <p:par>
                                <p:cTn id="53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500"/>
                            </p:stCondLst>
                            <p:childTnLst>
                              <p:par>
                                <p:cTn id="6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2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3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56" presetClass="path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33333E-6 L -0.17044 0.19189 " pathEditMode="relative" rAng="0" ptsTypes="AA">
                                      <p:cBhvr>
                                        <p:cTn id="84" dur="5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529" y="958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5000"/>
                            </p:stCondLst>
                            <p:childTnLst>
                              <p:par>
                                <p:cTn id="86" presetID="1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0"/>
                            </p:stCondLst>
                            <p:childTnLst>
                              <p:par>
                                <p:cTn id="8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5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9" grpId="0" animBg="1"/>
      <p:bldP spid="6" grpId="0" animBg="1"/>
      <p:bldP spid="6" grpId="1" animBg="1"/>
      <p:bldP spid="13" grpId="0" animBg="1"/>
      <p:bldP spid="13" grpId="1" animBg="1"/>
      <p:bldP spid="7" grpId="0"/>
      <p:bldP spid="7" grpId="1"/>
      <p:bldP spid="17" grpId="0"/>
      <p:bldP spid="17" grpId="1"/>
      <p:bldP spid="24" grpId="0" animBg="1"/>
      <p:bldP spid="27" grpId="0"/>
      <p:bldP spid="28" grpId="0"/>
      <p:bldP spid="30" grpId="0"/>
      <p:bldP spid="30" grpId="1"/>
      <p:bldP spid="30" grpId="2"/>
      <p:bldP spid="31" grpId="0"/>
      <p:bldP spid="32" grpId="0"/>
      <p:bldP spid="34" grpId="0"/>
      <p:bldP spid="37" grpId="0"/>
      <p:bldP spid="38" grpId="0" animBg="1"/>
      <p:bldP spid="40" grpId="0" animBg="1"/>
      <p:bldP spid="41" grpId="0"/>
      <p:bldP spid="42" grpId="0" animBg="1"/>
      <p:bldP spid="4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​​(S) 7">
            <a:extLst>
              <a:ext uri="{FF2B5EF4-FFF2-40B4-BE49-F238E27FC236}">
                <a16:creationId xmlns:a16="http://schemas.microsoft.com/office/drawing/2014/main" xmlns="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理论模型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——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金属丰度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xmlns="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 hidden="1">
            <a:extLst>
              <a:ext uri="{FF2B5EF4-FFF2-40B4-BE49-F238E27FC236}">
                <a16:creationId xmlns:a16="http://schemas.microsoft.com/office/drawing/2014/main" xmlns="" id="{09C05F0C-382F-476A-A0D2-932E111A7F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项目分析幻灯片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2647725" y="137381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对于低质量的星系</a:t>
            </a:r>
            <a:endParaRPr lang="zh-CN" altLang="en-US" dirty="0"/>
          </a:p>
        </p:txBody>
      </p:sp>
      <p:sp>
        <p:nvSpPr>
          <p:cNvPr id="10" name="文本框 9"/>
          <p:cNvSpPr txBox="1"/>
          <p:nvPr/>
        </p:nvSpPr>
        <p:spPr>
          <a:xfrm>
            <a:off x="5489103" y="4291387"/>
            <a:ext cx="12137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II</a:t>
            </a:r>
            <a:r>
              <a:rPr lang="zh-CN" altLang="en-US" dirty="0" smtClean="0"/>
              <a:t>型超新星</a:t>
            </a:r>
            <a:endParaRPr lang="zh-CN" altLang="en-US" dirty="0"/>
          </a:p>
        </p:txBody>
      </p:sp>
      <p:sp>
        <p:nvSpPr>
          <p:cNvPr id="9" name="太阳形 8"/>
          <p:cNvSpPr/>
          <p:nvPr/>
        </p:nvSpPr>
        <p:spPr>
          <a:xfrm>
            <a:off x="5455656" y="2774425"/>
            <a:ext cx="1247241" cy="1247241"/>
          </a:xfrm>
          <a:prstGeom prst="sun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cxnSp>
        <p:nvCxnSpPr>
          <p:cNvPr id="12" name="直接箭头连接符 11"/>
          <p:cNvCxnSpPr/>
          <p:nvPr/>
        </p:nvCxnSpPr>
        <p:spPr>
          <a:xfrm flipH="1" flipV="1">
            <a:off x="5489103" y="2980267"/>
            <a:ext cx="420630" cy="4177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直接箭头连接符 14"/>
          <p:cNvCxnSpPr/>
          <p:nvPr/>
        </p:nvCxnSpPr>
        <p:spPr>
          <a:xfrm flipV="1">
            <a:off x="6265333" y="2980267"/>
            <a:ext cx="437564" cy="417778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直接箭头连接符 16"/>
          <p:cNvCxnSpPr/>
          <p:nvPr/>
        </p:nvCxnSpPr>
        <p:spPr>
          <a:xfrm flipH="1">
            <a:off x="5489103" y="3398045"/>
            <a:ext cx="420630" cy="4047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直接箭头连接符 18"/>
          <p:cNvCxnSpPr/>
          <p:nvPr/>
        </p:nvCxnSpPr>
        <p:spPr>
          <a:xfrm>
            <a:off x="6265333" y="3398045"/>
            <a:ext cx="437564" cy="404735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直接箭头连接符 20"/>
          <p:cNvCxnSpPr/>
          <p:nvPr/>
        </p:nvCxnSpPr>
        <p:spPr>
          <a:xfrm flipV="1">
            <a:off x="6079276" y="2506133"/>
            <a:ext cx="0" cy="891912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>
            <a:off x="6079276" y="3398045"/>
            <a:ext cx="0" cy="868801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8" name="文本框 27"/>
          <p:cNvSpPr txBox="1"/>
          <p:nvPr/>
        </p:nvSpPr>
        <p:spPr>
          <a:xfrm>
            <a:off x="6484115" y="2455613"/>
            <a:ext cx="22829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</a:t>
            </a:r>
            <a:r>
              <a:rPr lang="zh-CN" altLang="en-US" dirty="0" smtClean="0"/>
              <a:t>、</a:t>
            </a:r>
            <a:r>
              <a:rPr lang="en-US" altLang="zh-CN" dirty="0" smtClean="0"/>
              <a:t>N</a:t>
            </a:r>
            <a:r>
              <a:rPr lang="zh-CN" altLang="en-US" dirty="0" smtClean="0"/>
              <a:t>、</a:t>
            </a:r>
            <a:r>
              <a:rPr lang="en-US" altLang="zh-CN" dirty="0" smtClean="0"/>
              <a:t>O</a:t>
            </a:r>
            <a:r>
              <a:rPr lang="zh-CN" altLang="en-US" dirty="0" smtClean="0"/>
              <a:t>等金属元素</a:t>
            </a:r>
            <a:endParaRPr lang="zh-CN" altLang="en-US" dirty="0"/>
          </a:p>
        </p:txBody>
      </p:sp>
      <p:sp>
        <p:nvSpPr>
          <p:cNvPr id="29" name="云形 28"/>
          <p:cNvSpPr/>
          <p:nvPr/>
        </p:nvSpPr>
        <p:spPr>
          <a:xfrm>
            <a:off x="2701076" y="1540933"/>
            <a:ext cx="6756400" cy="3955180"/>
          </a:xfrm>
          <a:prstGeom prst="cloud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30" name="文本框 29"/>
          <p:cNvSpPr txBox="1"/>
          <p:nvPr/>
        </p:nvSpPr>
        <p:spPr>
          <a:xfrm>
            <a:off x="7551777" y="5068297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星际介质</a:t>
            </a:r>
            <a:endParaRPr lang="zh-CN" altLang="en-US" dirty="0"/>
          </a:p>
        </p:txBody>
      </p:sp>
      <p:sp>
        <p:nvSpPr>
          <p:cNvPr id="31" name="文本框 30"/>
          <p:cNvSpPr txBox="1"/>
          <p:nvPr/>
        </p:nvSpPr>
        <p:spPr>
          <a:xfrm>
            <a:off x="3878408" y="2480696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金属增丰后的气体</a:t>
            </a:r>
            <a:endParaRPr lang="zh-CN" altLang="en-US" dirty="0"/>
          </a:p>
        </p:txBody>
      </p:sp>
      <p:cxnSp>
        <p:nvCxnSpPr>
          <p:cNvPr id="34" name="直接箭头连接符 33"/>
          <p:cNvCxnSpPr/>
          <p:nvPr/>
        </p:nvCxnSpPr>
        <p:spPr>
          <a:xfrm flipH="1" flipV="1">
            <a:off x="4818889" y="1124712"/>
            <a:ext cx="670214" cy="121820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5" name="直接箭头连接符 34"/>
          <p:cNvCxnSpPr/>
          <p:nvPr/>
        </p:nvCxnSpPr>
        <p:spPr>
          <a:xfrm flipH="1" flipV="1">
            <a:off x="6079275" y="1008234"/>
            <a:ext cx="1" cy="128487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37" name="直接箭头连接符 36"/>
          <p:cNvCxnSpPr/>
          <p:nvPr/>
        </p:nvCxnSpPr>
        <p:spPr>
          <a:xfrm flipV="1">
            <a:off x="6702897" y="1085011"/>
            <a:ext cx="594800" cy="1213911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9" name="上弧形箭头 48"/>
          <p:cNvSpPr/>
          <p:nvPr/>
        </p:nvSpPr>
        <p:spPr>
          <a:xfrm flipH="1">
            <a:off x="5311912" y="1238859"/>
            <a:ext cx="1496335" cy="1008965"/>
          </a:xfrm>
          <a:prstGeom prst="curvedDownArrow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50" name="文本框 49"/>
          <p:cNvSpPr txBox="1"/>
          <p:nvPr/>
        </p:nvSpPr>
        <p:spPr>
          <a:xfrm>
            <a:off x="2643398" y="96498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对于高质量的星系</a:t>
            </a:r>
            <a:endParaRPr lang="zh-CN" altLang="en-US" dirty="0"/>
          </a:p>
        </p:txBody>
      </p:sp>
      <p:sp>
        <p:nvSpPr>
          <p:cNvPr id="51" name="乘号 50"/>
          <p:cNvSpPr/>
          <p:nvPr/>
        </p:nvSpPr>
        <p:spPr>
          <a:xfrm>
            <a:off x="5475940" y="789348"/>
            <a:ext cx="1218732" cy="1218732"/>
          </a:xfrm>
          <a:prstGeom prst="mathMultiply">
            <a:avLst>
              <a:gd name="adj1" fmla="val 868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2" name="上箭头 51"/>
          <p:cNvSpPr/>
          <p:nvPr/>
        </p:nvSpPr>
        <p:spPr>
          <a:xfrm>
            <a:off x="5455656" y="578298"/>
            <a:ext cx="243762" cy="795518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3" name="上箭头 52"/>
          <p:cNvSpPr/>
          <p:nvPr/>
        </p:nvSpPr>
        <p:spPr>
          <a:xfrm>
            <a:off x="6512436" y="565554"/>
            <a:ext cx="243762" cy="795518"/>
          </a:xfrm>
          <a:prstGeom prst="upArrow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4" name="文本框 53"/>
          <p:cNvSpPr txBox="1"/>
          <p:nvPr/>
        </p:nvSpPr>
        <p:spPr>
          <a:xfrm>
            <a:off x="4851012" y="2144370"/>
            <a:ext cx="2489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恒星和</a:t>
            </a:r>
            <a:r>
              <a:rPr lang="en-US" altLang="zh-CN" dirty="0" smtClean="0"/>
              <a:t>AGN</a:t>
            </a:r>
            <a:r>
              <a:rPr lang="zh-CN" altLang="en-US" dirty="0" smtClean="0"/>
              <a:t>导致的外流</a:t>
            </a:r>
            <a:endParaRPr lang="zh-CN" altLang="en-US" dirty="0"/>
          </a:p>
        </p:txBody>
      </p:sp>
      <p:sp>
        <p:nvSpPr>
          <p:cNvPr id="55" name="文本框 54"/>
          <p:cNvSpPr txBox="1"/>
          <p:nvPr/>
        </p:nvSpPr>
        <p:spPr>
          <a:xfrm>
            <a:off x="6875150" y="640307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 smtClean="0"/>
              <a:t>金属增丰效果微弱</a:t>
            </a:r>
            <a:endParaRPr lang="zh-CN" altLang="en-US" dirty="0"/>
          </a:p>
        </p:txBody>
      </p:sp>
      <p:sp>
        <p:nvSpPr>
          <p:cNvPr id="58" name="文本框 57"/>
          <p:cNvSpPr txBox="1"/>
          <p:nvPr/>
        </p:nvSpPr>
        <p:spPr>
          <a:xfrm>
            <a:off x="1658874" y="5728985"/>
            <a:ext cx="8802410" cy="83099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zh-CN" altLang="en-US" sz="2400" dirty="0" smtClean="0">
                <a:solidFill>
                  <a:schemeClr val="tx1"/>
                </a:solidFill>
              </a:rPr>
              <a:t>所以</a:t>
            </a:r>
            <a:r>
              <a:rPr lang="zh-CN" altLang="en-US" sz="2400" b="1" dirty="0" smtClean="0">
                <a:solidFill>
                  <a:schemeClr val="accent1"/>
                </a:solidFill>
              </a:rPr>
              <a:t>年老的、颜色偏红的、大质量的早型星系金属丰度会很高，</a:t>
            </a:r>
            <a:endParaRPr lang="en-US" altLang="zh-CN" sz="2400" b="1" dirty="0" smtClean="0">
              <a:solidFill>
                <a:schemeClr val="accent1"/>
              </a:solidFill>
            </a:endParaRPr>
          </a:p>
          <a:p>
            <a:r>
              <a:rPr lang="zh-CN" altLang="en-US" sz="2400" dirty="0" smtClean="0"/>
              <a:t>而</a:t>
            </a:r>
            <a:r>
              <a:rPr lang="zh-CN" altLang="en-US" sz="2400" b="1" dirty="0" smtClean="0">
                <a:solidFill>
                  <a:schemeClr val="accent5">
                    <a:lumMod val="75000"/>
                  </a:schemeClr>
                </a:solidFill>
              </a:rPr>
              <a:t>年轻的、颜色偏蓝的、小质量的晚型星系金属丰度则会很低。</a:t>
            </a:r>
            <a:endParaRPr lang="zh-CN" altLang="en-US" sz="2400" b="1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13" name="矩形 12"/>
          <p:cNvSpPr/>
          <p:nvPr/>
        </p:nvSpPr>
        <p:spPr>
          <a:xfrm>
            <a:off x="5390665" y="3255156"/>
            <a:ext cx="133882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CN" altLang="en-US" dirty="0"/>
              <a:t>超新星遗迹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en-US" altLang="zh-CN" noProof="0" smtClean="0"/>
              <a:t>7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3309711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  <p:par>
                                <p:cTn id="10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53" presetClass="entr" presetSubtype="52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53" presetClass="entr" presetSubtype="52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1500"/>
                            </p:stCondLst>
                            <p:childTnLst>
                              <p:par>
                                <p:cTn id="7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1000"/>
                            </p:stCondLst>
                            <p:childTnLst>
                              <p:par>
                                <p:cTn id="86" presetID="1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1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500"/>
                            </p:stCondLst>
                            <p:childTnLst>
                              <p:par>
                                <p:cTn id="110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500"/>
                            </p:stCondLst>
                            <p:childTnLst>
                              <p:par>
                                <p:cTn id="119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000"/>
                            </p:stCondLst>
                            <p:childTnLst>
                              <p:par>
                                <p:cTn id="12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1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000"/>
                            </p:stCondLst>
                            <p:childTnLst>
                              <p:par>
                                <p:cTn id="1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1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0" grpId="0"/>
      <p:bldP spid="10" grpId="1"/>
      <p:bldP spid="9" grpId="0" animBg="1"/>
      <p:bldP spid="9" grpId="1" animBg="1"/>
      <p:bldP spid="28" grpId="0"/>
      <p:bldP spid="31" grpId="0"/>
      <p:bldP spid="49" grpId="0" animBg="1"/>
      <p:bldP spid="50" grpId="0"/>
      <p:bldP spid="51" grpId="0" animBg="1"/>
      <p:bldP spid="52" grpId="0" animBg="1"/>
      <p:bldP spid="53" grpId="0" animBg="1"/>
      <p:bldP spid="54" grpId="0"/>
      <p:bldP spid="55" grpId="0"/>
      <p:bldP spid="58" grpId="0" animBg="1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直接连接符​​(S) 7">
            <a:extLst>
              <a:ext uri="{FF2B5EF4-FFF2-40B4-BE49-F238E27FC236}">
                <a16:creationId xmlns:a16="http://schemas.microsoft.com/office/drawing/2014/main" xmlns="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387798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[O III]</a:t>
            </a:r>
            <a:r>
              <a:rPr lang="el-GR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λ</a:t>
            </a:r>
            <a:r>
              <a:rPr lang="en-US" altLang="zh-CN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4363</a:t>
            </a:r>
            <a:r>
              <a:rPr lang="zh-CN" altLang="en-US" sz="28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发射线</a:t>
            </a:r>
            <a:endParaRPr lang="zh-CN" altLang="en-US" sz="28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xmlns="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 hidden="1">
            <a:extLst>
              <a:ext uri="{FF2B5EF4-FFF2-40B4-BE49-F238E27FC236}">
                <a16:creationId xmlns:a16="http://schemas.microsoft.com/office/drawing/2014/main" xmlns="" id="{09C05F0C-382F-476A-A0D2-932E111A7F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项目分析幻灯片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592667" y="910696"/>
            <a:ext cx="1137073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金属丰度低的</a:t>
            </a:r>
            <a:r>
              <a:rPr lang="en-US" altLang="zh-CN" dirty="0" smtClean="0"/>
              <a:t>H II</a:t>
            </a:r>
            <a:r>
              <a:rPr lang="zh-CN" altLang="en-US" dirty="0" smtClean="0"/>
              <a:t>区，冷却较慢，电子温度较高。电子温度较高时，会出现</a:t>
            </a:r>
            <a:r>
              <a:rPr lang="en-US" altLang="zh-CN" dirty="0"/>
              <a:t>[O III]</a:t>
            </a:r>
            <a:r>
              <a:rPr lang="el-GR" altLang="zh-CN" dirty="0"/>
              <a:t>λ4363</a:t>
            </a:r>
            <a:r>
              <a:rPr lang="zh-CN" altLang="en-US" dirty="0"/>
              <a:t>发射</a:t>
            </a:r>
            <a:r>
              <a:rPr lang="zh-CN" altLang="en-US" dirty="0" smtClean="0"/>
              <a:t>线，根据这个特点可以计算出金属丰度，这个方法叫做电子温度法：</a:t>
            </a:r>
            <a:endParaRPr lang="zh-CN" altLang="en-US" dirty="0"/>
          </a:p>
        </p:txBody>
      </p:sp>
      <p:graphicFrame>
        <p:nvGraphicFramePr>
          <p:cNvPr id="6" name="图示 5"/>
          <p:cNvGraphicFramePr/>
          <p:nvPr>
            <p:extLst>
              <p:ext uri="{D42A27DB-BD31-4B8C-83A1-F6EECF244321}">
                <p14:modId xmlns:p14="http://schemas.microsoft.com/office/powerpoint/2010/main" val="1654911698"/>
              </p:ext>
            </p:extLst>
          </p:nvPr>
        </p:nvGraphicFramePr>
        <p:xfrm>
          <a:off x="6445004" y="1600601"/>
          <a:ext cx="5554050" cy="45536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7" name="图示 6"/>
          <p:cNvGraphicFramePr/>
          <p:nvPr>
            <p:extLst>
              <p:ext uri="{D42A27DB-BD31-4B8C-83A1-F6EECF244321}">
                <p14:modId xmlns:p14="http://schemas.microsoft.com/office/powerpoint/2010/main" val="3176583100"/>
              </p:ext>
            </p:extLst>
          </p:nvPr>
        </p:nvGraphicFramePr>
        <p:xfrm>
          <a:off x="364067" y="1642636"/>
          <a:ext cx="5975187" cy="237034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5" name="图示 14"/>
          <p:cNvGraphicFramePr/>
          <p:nvPr>
            <p:extLst>
              <p:ext uri="{D42A27DB-BD31-4B8C-83A1-F6EECF244321}">
                <p14:modId xmlns:p14="http://schemas.microsoft.com/office/powerpoint/2010/main" val="1818456346"/>
              </p:ext>
            </p:extLst>
          </p:nvPr>
        </p:nvGraphicFramePr>
        <p:xfrm>
          <a:off x="364067" y="4489206"/>
          <a:ext cx="5975187" cy="2368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pSp>
        <p:nvGrpSpPr>
          <p:cNvPr id="16" name="组合 15"/>
          <p:cNvGrpSpPr/>
          <p:nvPr/>
        </p:nvGrpSpPr>
        <p:grpSpPr>
          <a:xfrm rot="5400000">
            <a:off x="1027131" y="3951284"/>
            <a:ext cx="677013" cy="528746"/>
            <a:chOff x="1762232" y="53672"/>
            <a:chExt cx="491302" cy="380603"/>
          </a:xfrm>
        </p:grpSpPr>
        <p:sp>
          <p:nvSpPr>
            <p:cNvPr id="17" name="右箭头 16"/>
            <p:cNvSpPr/>
            <p:nvPr/>
          </p:nvSpPr>
          <p:spPr>
            <a:xfrm>
              <a:off x="1762232" y="53672"/>
              <a:ext cx="491302" cy="380603"/>
            </a:xfrm>
            <a:prstGeom prst="rightArrow">
              <a:avLst>
                <a:gd name="adj1" fmla="val 60000"/>
                <a:gd name="adj2" fmla="val 50000"/>
              </a:avLst>
            </a:prstGeom>
          </p:spPr>
          <p:style>
            <a:lnRef idx="0">
              <a:schemeClr val="accent1">
                <a:tint val="60000"/>
                <a:hueOff val="0"/>
                <a:satOff val="0"/>
                <a:lumOff val="0"/>
                <a:alphaOff val="0"/>
              </a:schemeClr>
            </a:lnRef>
            <a:fillRef idx="2">
              <a:schemeClr val="accent1">
                <a:tint val="60000"/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/>
            </a:fontRef>
          </p:style>
        </p:sp>
        <p:sp>
          <p:nvSpPr>
            <p:cNvPr id="18" name="右箭头 4"/>
            <p:cNvSpPr txBox="1"/>
            <p:nvPr/>
          </p:nvSpPr>
          <p:spPr>
            <a:xfrm>
              <a:off x="1762232" y="129793"/>
              <a:ext cx="377121" cy="22836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/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zh-CN" altLang="en-US" sz="900" kern="1200"/>
            </a:p>
          </p:txBody>
        </p:sp>
      </p:grpSp>
      <p:sp>
        <p:nvSpPr>
          <p:cNvPr id="9" name="矩形 8"/>
          <p:cNvSpPr/>
          <p:nvPr/>
        </p:nvSpPr>
        <p:spPr>
          <a:xfrm>
            <a:off x="9222029" y="5784507"/>
            <a:ext cx="2492990" cy="369332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zh-CN" altLang="en-US" dirty="0" smtClean="0"/>
              <a:t>误差估计：随机抽样法</a:t>
            </a:r>
            <a:endParaRPr lang="zh-CN" altLang="en-US" dirty="0"/>
          </a:p>
        </p:txBody>
      </p:sp>
      <p:sp>
        <p:nvSpPr>
          <p:cNvPr id="10" name="灯片编号占位符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en-US" altLang="zh-CN" noProof="0" smtClean="0"/>
              <a:t>8</a:t>
            </a:fld>
            <a:endParaRPr lang="zh-CN" altLang="en-US" noProof="0" dirty="0"/>
          </a:p>
        </p:txBody>
      </p:sp>
    </p:spTree>
    <p:extLst>
      <p:ext uri="{BB962C8B-B14F-4D97-AF65-F5344CB8AC3E}">
        <p14:creationId xmlns:p14="http://schemas.microsoft.com/office/powerpoint/2010/main" val="42577279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E789C73-CA29-4F94-BC45-1453457EC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graphicEl>
                                              <a:dgm id="{2E789C73-CA29-4F94-BC45-1453457EC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graphicEl>
                                              <a:dgm id="{2E789C73-CA29-4F94-BC45-1453457ECB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1B1293F6-2829-41CA-A7D4-D6B1AF17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graphicEl>
                                              <a:dgm id="{1B1293F6-2829-41CA-A7D4-D6B1AF17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graphicEl>
                                              <a:dgm id="{1B1293F6-2829-41CA-A7D4-D6B1AF174D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26522F99-34D0-4051-BEE7-311203A31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graphicEl>
                                              <a:dgm id="{26522F99-34D0-4051-BEE7-311203A31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graphicEl>
                                              <a:dgm id="{26522F99-34D0-4051-BEE7-311203A31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>
                                            <p:graphicEl>
                                              <a:dgm id="{26522F99-34D0-4051-BEE7-311203A31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>
                                            <p:graphicEl>
                                              <a:dgm id="{26522F99-34D0-4051-BEE7-311203A311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5CFFA22C-70E2-46F6-880B-1B42B87AE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>
                                            <p:graphicEl>
                                              <a:dgm id="{5CFFA22C-70E2-46F6-880B-1B42B87AE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>
                                            <p:graphicEl>
                                              <a:dgm id="{5CFFA22C-70E2-46F6-880B-1B42B87AEB0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graphicEl>
                                              <a:dgm id="{C7D34D4F-82E0-4766-A762-56E1BDF4A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>
                                            <p:graphicEl>
                                              <a:dgm id="{C7D34D4F-82E0-4766-A762-56E1BDF4A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7">
                                            <p:graphicEl>
                                              <a:dgm id="{C7D34D4F-82E0-4766-A762-56E1BDF4AAC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F571567F-1271-46E4-A1BF-D5871FCEE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>
                                            <p:graphicEl>
                                              <a:dgm id="{F571567F-1271-46E4-A1BF-D5871FCEE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6">
                                            <p:graphicEl>
                                              <a:dgm id="{F571567F-1271-46E4-A1BF-D5871FCEEE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">
                                            <p:graphicEl>
                                              <a:dgm id="{F571567F-1271-46E4-A1BF-D5871FCEEE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E8828701-E14E-4988-A961-FDED2D735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>
                                            <p:graphicEl>
                                              <a:dgm id="{E8828701-E14E-4988-A961-FDED2D735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5">
                                            <p:graphicEl>
                                              <a:dgm id="{E8828701-E14E-4988-A961-FDED2D735C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0CC9921-01EE-4B5B-BC2C-B325CB87D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>
                                            <p:graphicEl>
                                              <a:dgm id="{10CC9921-01EE-4B5B-BC2C-B325CB87D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>
                                            <p:graphicEl>
                                              <a:dgm id="{10CC9921-01EE-4B5B-BC2C-B325CB87DA1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1D72E916-5A2B-4EDA-921D-6EE767393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5">
                                            <p:graphicEl>
                                              <a:dgm id="{1D72E916-5A2B-4EDA-921D-6EE767393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5">
                                            <p:graphicEl>
                                              <a:dgm id="{1D72E916-5A2B-4EDA-921D-6EE767393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5">
                                            <p:graphicEl>
                                              <a:dgm id="{1D72E916-5A2B-4EDA-921D-6EE767393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5">
                                            <p:graphicEl>
                                              <a:dgm id="{1D72E916-5A2B-4EDA-921D-6EE7673936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00"/>
                            </p:stCondLst>
                            <p:childTnLst>
                              <p:par>
                                <p:cTn id="6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C558A202-105D-4C2C-9747-A9D53E005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5">
                                            <p:graphicEl>
                                              <a:dgm id="{C558A202-105D-4C2C-9747-A9D53E005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>
                                            <p:graphicEl>
                                              <a:dgm id="{C558A202-105D-4C2C-9747-A9D53E005CA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graphicEl>
                                              <a:dgm id="{3BC4BA02-2496-4AB4-A361-6DFD8D4E2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5">
                                            <p:graphicEl>
                                              <a:dgm id="{3BC4BA02-2496-4AB4-A361-6DFD8D4E2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5">
                                            <p:graphicEl>
                                              <a:dgm id="{3BC4BA02-2496-4AB4-A361-6DFD8D4E2360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D267584-237E-4C71-AED4-70389A148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6">
                                            <p:graphicEl>
                                              <a:dgm id="{2D267584-237E-4C71-AED4-70389A148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6">
                                            <p:graphicEl>
                                              <a:dgm id="{2D267584-237E-4C71-AED4-70389A14898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6">
                                            <p:graphicEl>
                                              <a:dgm id="{2D267584-237E-4C71-AED4-70389A14898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1C293542-6EC8-48EE-870C-1B77102E3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6">
                                            <p:graphicEl>
                                              <a:dgm id="{1C293542-6EC8-48EE-870C-1B77102E3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6">
                                            <p:graphicEl>
                                              <a:dgm id="{1C293542-6EC8-48EE-870C-1B77102E3C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6">
                                            <p:graphicEl>
                                              <a:dgm id="{1C293542-6EC8-48EE-870C-1B77102E3C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5CF45071-1C31-49C5-8876-F2904BCBE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6">
                                            <p:graphicEl>
                                              <a:dgm id="{5CF45071-1C31-49C5-8876-F2904BCBE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6">
                                            <p:graphicEl>
                                              <a:dgm id="{5CF45071-1C31-49C5-8876-F2904BCBE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6">
                                            <p:graphicEl>
                                              <a:dgm id="{5CF45071-1C31-49C5-8876-F2904BCBE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6">
                                            <p:graphicEl>
                                              <a:dgm id="{5CF45071-1C31-49C5-8876-F2904BCBE7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780F89DA-6B87-40D9-BD97-421F1DF53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500" fill="hold"/>
                                        <p:tgtEl>
                                          <p:spTgt spid="6">
                                            <p:graphicEl>
                                              <a:dgm id="{780F89DA-6B87-40D9-BD97-421F1DF53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6">
                                            <p:graphicEl>
                                              <a:dgm id="{780F89DA-6B87-40D9-BD97-421F1DF53E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6">
                                            <p:graphicEl>
                                              <a:dgm id="{780F89DA-6B87-40D9-BD97-421F1DF53E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 uiExpand="1">
        <p:bldSub>
          <a:bldDgm bld="one"/>
        </p:bldSub>
      </p:bldGraphic>
      <p:bldGraphic spid="7" grpId="0" uiExpand="1">
        <p:bldSub>
          <a:bldDgm bld="one"/>
        </p:bldSub>
      </p:bldGraphic>
      <p:bldGraphic spid="15" grpId="0" uiExpand="1">
        <p:bldSub>
          <a:bldDgm bld="one"/>
        </p:bldSub>
      </p:bldGraphic>
      <p:bldP spid="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465190" y="614390"/>
            <a:ext cx="3007045" cy="3008498"/>
            <a:chOff x="648070" y="2415758"/>
            <a:chExt cx="3007045" cy="3008498"/>
          </a:xfrm>
        </p:grpSpPr>
        <p:sp>
          <p:nvSpPr>
            <p:cNvPr id="5" name="六边形 4"/>
            <p:cNvSpPr/>
            <p:nvPr/>
          </p:nvSpPr>
          <p:spPr>
            <a:xfrm>
              <a:off x="648070" y="2831976"/>
              <a:ext cx="3007045" cy="2592280"/>
            </a:xfrm>
            <a:prstGeom prst="hexagon">
              <a:avLst/>
            </a:prstGeom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 dirty="0"/>
            </a:p>
          </p:txBody>
        </p:sp>
        <p:sp>
          <p:nvSpPr>
            <p:cNvPr id="6" name="椭圆 5"/>
            <p:cNvSpPr/>
            <p:nvPr/>
          </p:nvSpPr>
          <p:spPr>
            <a:xfrm rot="2546531">
              <a:off x="1658881" y="3214510"/>
              <a:ext cx="985421" cy="1827210"/>
            </a:xfrm>
            <a:prstGeom prst="ellipse">
              <a:avLst/>
            </a:prstGeom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菱形 9"/>
            <p:cNvSpPr/>
            <p:nvPr/>
          </p:nvSpPr>
          <p:spPr>
            <a:xfrm>
              <a:off x="1741271" y="4311126"/>
              <a:ext cx="301841" cy="301841"/>
            </a:xfrm>
            <a:prstGeom prst="diamon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菱形 15"/>
            <p:cNvSpPr/>
            <p:nvPr/>
          </p:nvSpPr>
          <p:spPr>
            <a:xfrm>
              <a:off x="2000670" y="3690678"/>
              <a:ext cx="301841" cy="301841"/>
            </a:xfrm>
            <a:prstGeom prst="diamon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7" name="菱形 16"/>
            <p:cNvSpPr/>
            <p:nvPr/>
          </p:nvSpPr>
          <p:spPr>
            <a:xfrm>
              <a:off x="2184955" y="4038536"/>
              <a:ext cx="301841" cy="301841"/>
            </a:xfrm>
            <a:prstGeom prst="diamond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2" name="文本框 11"/>
            <p:cNvSpPr txBox="1"/>
            <p:nvPr/>
          </p:nvSpPr>
          <p:spPr>
            <a:xfrm>
              <a:off x="1417254" y="2415758"/>
              <a:ext cx="146867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altLang="zh-CN" b="1" dirty="0" err="1" smtClean="0">
                  <a:latin typeface="+mj-lt"/>
                </a:rPr>
                <a:t>MaNGA</a:t>
              </a:r>
              <a:r>
                <a:rPr lang="en-US" altLang="zh-CN" b="1" dirty="0" smtClean="0">
                  <a:latin typeface="+mj-lt"/>
                </a:rPr>
                <a:t> IFU</a:t>
              </a:r>
              <a:endParaRPr lang="zh-CN" altLang="en-US" b="1" dirty="0">
                <a:latin typeface="+mj-lt"/>
              </a:endParaRPr>
            </a:p>
          </p:txBody>
        </p:sp>
        <p:sp>
          <p:nvSpPr>
            <p:cNvPr id="31" name="文本框 30"/>
            <p:cNvSpPr txBox="1"/>
            <p:nvPr/>
          </p:nvSpPr>
          <p:spPr>
            <a:xfrm>
              <a:off x="1366760" y="4893267"/>
              <a:ext cx="156966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CN" altLang="en-US" dirty="0" smtClean="0"/>
                <a:t>观测到的星系</a:t>
              </a:r>
              <a:endParaRPr lang="zh-CN" altLang="en-US" dirty="0"/>
            </a:p>
          </p:txBody>
        </p:sp>
      </p:grpSp>
      <p:cxnSp>
        <p:nvCxnSpPr>
          <p:cNvPr id="8" name="直接连接符​​(S) 7">
            <a:extLst>
              <a:ext uri="{FF2B5EF4-FFF2-40B4-BE49-F238E27FC236}">
                <a16:creationId xmlns:a16="http://schemas.microsoft.com/office/drawing/2014/main" xmlns="" id="{D0986099-F5F2-4E8B-BE17-81194861A00C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8105775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head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标题 1">
            <a:extLst>
              <a:ext uri="{FF2B5EF4-FFF2-40B4-BE49-F238E27FC236}">
                <a16:creationId xmlns:a16="http://schemas.microsoft.com/office/drawing/2014/main" xmlns="" id="{4E3F5479-058B-4FA8-92E9-18CAB8CDC5C5}"/>
              </a:ext>
            </a:extLst>
          </p:cNvPr>
          <p:cNvSpPr txBox="1">
            <a:spLocks/>
          </p:cNvSpPr>
          <p:nvPr/>
        </p:nvSpPr>
        <p:spPr>
          <a:xfrm>
            <a:off x="228600" y="190500"/>
            <a:ext cx="11734800" cy="332399"/>
          </a:xfrm>
          <a:prstGeom prst="rect">
            <a:avLst/>
          </a:prstGeom>
        </p:spPr>
        <p:txBody>
          <a:bodyPr vert="horz" wrap="square" lIns="0" tIns="0" rIns="0" bIns="0" rtlCol="0" anchor="t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 rtl="0"/>
            <a:r>
              <a:rPr lang="zh-CN" altLang="en-US" sz="24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Microsoft YaHei UI" panose="020B0503020204020204" pitchFamily="34" charset="-122"/>
                <a:ea typeface="Microsoft YaHei UI" panose="020B0503020204020204" pitchFamily="34" charset="-122"/>
              </a:rPr>
              <a:t>比例选择法</a:t>
            </a:r>
            <a:endParaRPr lang="zh-CN" altLang="en-US" sz="2400" dirty="0">
              <a:solidFill>
                <a:schemeClr val="tx1">
                  <a:lumMod val="75000"/>
                  <a:lumOff val="25000"/>
                </a:schemeClr>
              </a:solidFill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cxnSp>
        <p:nvCxnSpPr>
          <p:cNvPr id="14" name="直接连接符​​(S) 13">
            <a:extLst>
              <a:ext uri="{FF2B5EF4-FFF2-40B4-BE49-F238E27FC236}">
                <a16:creationId xmlns:a16="http://schemas.microsoft.com/office/drawing/2014/main" xmlns="" id="{83E690F4-843A-47A5-8620-4FB01C0D8E6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CxnSpPr>
            <a:cxnSpLocks/>
          </p:cNvCxnSpPr>
          <p:nvPr/>
        </p:nvCxnSpPr>
        <p:spPr>
          <a:xfrm>
            <a:off x="0" y="522898"/>
            <a:ext cx="4086225" cy="0"/>
          </a:xfrm>
          <a:prstGeom prst="line">
            <a:avLst/>
          </a:prstGeom>
          <a:ln>
            <a:solidFill>
              <a:schemeClr val="accent3">
                <a:lumMod val="50000"/>
              </a:schemeClr>
            </a:solidFill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标题 1" hidden="1">
            <a:extLst>
              <a:ext uri="{FF2B5EF4-FFF2-40B4-BE49-F238E27FC236}">
                <a16:creationId xmlns:a16="http://schemas.microsoft.com/office/drawing/2014/main" xmlns="" id="{09C05F0C-382F-476A-A0D2-932E111A7F9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65125"/>
            <a:ext cx="10515600" cy="1325563"/>
          </a:xfrm>
        </p:spPr>
        <p:txBody>
          <a:bodyPr rtlCol="0"/>
          <a:lstStyle/>
          <a:p>
            <a:r>
              <a:rPr lang="zh-CN" altLang="en-US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项目分析幻灯片 </a:t>
            </a:r>
            <a:r>
              <a:rPr lang="en-US" altLang="zh-CN" dirty="0">
                <a:latin typeface="Microsoft YaHei UI" panose="020B0503020204020204" pitchFamily="34" charset="-122"/>
                <a:ea typeface="Microsoft YaHei UI" panose="020B0503020204020204" pitchFamily="34" charset="-122"/>
              </a:rPr>
              <a:t>11</a:t>
            </a:r>
            <a:endParaRPr lang="zh-CN" altLang="en-US" dirty="0">
              <a:latin typeface="Microsoft YaHei UI" panose="020B0503020204020204" pitchFamily="34" charset="-122"/>
              <a:ea typeface="Microsoft YaHei UI" panose="020B0503020204020204" pitchFamily="34" charset="-122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3634518" y="745952"/>
            <a:ext cx="825899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dirty="0"/>
              <a:t>星系本体所占像素点：：</a:t>
            </a:r>
            <a:r>
              <a:rPr lang="en-US" altLang="zh-CN" dirty="0" smtClean="0"/>
              <a:t>SNR(Hα)&gt;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 smtClean="0"/>
              <a:t>SNR(Hβ)&gt;</a:t>
            </a:r>
            <a:r>
              <a:rPr lang="en-US" altLang="zh-CN" dirty="0"/>
              <a:t>0</a:t>
            </a:r>
            <a:r>
              <a:rPr lang="zh-CN" altLang="en-US" dirty="0"/>
              <a:t>、</a:t>
            </a:r>
            <a:r>
              <a:rPr lang="en-US" altLang="zh-CN" dirty="0"/>
              <a:t>SNR([O III]</a:t>
            </a:r>
            <a:r>
              <a:rPr lang="el-GR" altLang="zh-CN" dirty="0"/>
              <a:t>λ5007)&gt;0</a:t>
            </a:r>
            <a:r>
              <a:rPr lang="zh-CN" altLang="el-GR" dirty="0"/>
              <a:t>、</a:t>
            </a:r>
            <a:r>
              <a:rPr lang="en-US" altLang="zh-CN" dirty="0"/>
              <a:t>SNR([O</a:t>
            </a:r>
          </a:p>
          <a:p>
            <a:r>
              <a:rPr lang="en-US" altLang="zh-CN" dirty="0"/>
              <a:t>II]</a:t>
            </a:r>
            <a:r>
              <a:rPr lang="el-GR" altLang="zh-CN" dirty="0"/>
              <a:t>λ3727)&gt;0</a:t>
            </a:r>
            <a:r>
              <a:rPr lang="zh-CN" altLang="el-GR" dirty="0"/>
              <a:t>、</a:t>
            </a:r>
            <a:r>
              <a:rPr lang="en-US" altLang="zh-CN" dirty="0"/>
              <a:t>SNR([N II]</a:t>
            </a:r>
            <a:r>
              <a:rPr lang="el-GR" altLang="zh-CN" dirty="0"/>
              <a:t>λ6583)&gt;0</a:t>
            </a:r>
            <a:endParaRPr lang="zh-CN" altLang="en-US" dirty="0"/>
          </a:p>
        </p:txBody>
      </p:sp>
      <p:sp>
        <p:nvSpPr>
          <p:cNvPr id="20" name="文本框 19"/>
          <p:cNvSpPr txBox="1"/>
          <p:nvPr/>
        </p:nvSpPr>
        <p:spPr>
          <a:xfrm>
            <a:off x="3913534" y="1839493"/>
            <a:ext cx="797997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有</a:t>
            </a:r>
            <a:r>
              <a:rPr lang="en-US" altLang="zh-CN" dirty="0" smtClean="0"/>
              <a:t>[O III]λ4363</a:t>
            </a:r>
            <a:r>
              <a:rPr lang="zh-CN" altLang="en-US" dirty="0"/>
              <a:t>发射线的像素点</a:t>
            </a:r>
            <a:r>
              <a:rPr lang="zh-CN" altLang="en-US" dirty="0" smtClean="0"/>
              <a:t>：</a:t>
            </a:r>
            <a:r>
              <a:rPr lang="en-US" altLang="zh-CN" dirty="0" smtClean="0"/>
              <a:t>SNR(Hα)&gt;</a:t>
            </a: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 smtClean="0"/>
              <a:t>SNR(H</a:t>
            </a:r>
            <a:r>
              <a:rPr lang="en-US" altLang="zh-CN" dirty="0"/>
              <a:t>β</a:t>
            </a:r>
            <a:r>
              <a:rPr lang="en-US" altLang="zh-CN" dirty="0" smtClean="0"/>
              <a:t>)&gt;</a:t>
            </a:r>
            <a:r>
              <a:rPr lang="en-US" altLang="zh-CN" dirty="0"/>
              <a:t>5</a:t>
            </a:r>
            <a:r>
              <a:rPr lang="zh-CN" altLang="en-US" dirty="0"/>
              <a:t>、</a:t>
            </a:r>
            <a:r>
              <a:rPr lang="en-US" altLang="zh-CN" dirty="0"/>
              <a:t>SNR([O III]</a:t>
            </a:r>
            <a:r>
              <a:rPr lang="el-GR" altLang="zh-CN" dirty="0"/>
              <a:t>λ5007)&gt;5</a:t>
            </a:r>
            <a:r>
              <a:rPr lang="zh-CN" altLang="el-GR" dirty="0"/>
              <a:t>、</a:t>
            </a:r>
          </a:p>
          <a:p>
            <a:r>
              <a:rPr lang="en-US" altLang="zh-CN" dirty="0"/>
              <a:t>SNR([O II]</a:t>
            </a:r>
            <a:r>
              <a:rPr lang="el-GR" altLang="zh-CN" dirty="0"/>
              <a:t>λ3727)&gt;5</a:t>
            </a:r>
            <a:r>
              <a:rPr lang="zh-CN" altLang="el-GR" dirty="0"/>
              <a:t>、</a:t>
            </a:r>
            <a:r>
              <a:rPr lang="en-US" altLang="zh-CN" dirty="0"/>
              <a:t>SNR([N II]</a:t>
            </a:r>
            <a:r>
              <a:rPr lang="el-GR" altLang="zh-CN" dirty="0"/>
              <a:t>λ6583)&gt;3</a:t>
            </a:r>
            <a:r>
              <a:rPr lang="zh-CN" altLang="el-GR" dirty="0"/>
              <a:t>、</a:t>
            </a:r>
            <a:r>
              <a:rPr lang="en-US" altLang="zh-CN" dirty="0"/>
              <a:t>SNR([O III]</a:t>
            </a:r>
            <a:r>
              <a:rPr lang="el-GR" altLang="zh-CN" dirty="0"/>
              <a:t>λ4363)&gt;3</a:t>
            </a:r>
            <a:endParaRPr lang="zh-CN" altLang="en-US" dirty="0"/>
          </a:p>
        </p:txBody>
      </p:sp>
      <p:cxnSp>
        <p:nvCxnSpPr>
          <p:cNvPr id="21" name="直接箭头连接符 20"/>
          <p:cNvCxnSpPr/>
          <p:nvPr/>
        </p:nvCxnSpPr>
        <p:spPr>
          <a:xfrm flipV="1">
            <a:off x="2409400" y="1191396"/>
            <a:ext cx="1225118" cy="697914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直接箭头连接符 22"/>
          <p:cNvCxnSpPr/>
          <p:nvPr/>
        </p:nvCxnSpPr>
        <p:spPr>
          <a:xfrm>
            <a:off x="1968710" y="2040230"/>
            <a:ext cx="1934635" cy="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直接箭头连接符 24"/>
          <p:cNvCxnSpPr/>
          <p:nvPr/>
        </p:nvCxnSpPr>
        <p:spPr>
          <a:xfrm flipV="1">
            <a:off x="2152995" y="2191151"/>
            <a:ext cx="1750350" cy="196937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直接箭头连接符 26"/>
          <p:cNvCxnSpPr/>
          <p:nvPr/>
        </p:nvCxnSpPr>
        <p:spPr>
          <a:xfrm flipV="1">
            <a:off x="1709311" y="2301158"/>
            <a:ext cx="2227398" cy="359520"/>
          </a:xfrm>
          <a:prstGeom prst="straightConnector1">
            <a:avLst/>
          </a:prstGeom>
          <a:ln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2" name="文本框 31"/>
              <p:cNvSpPr txBox="1"/>
              <p:nvPr/>
            </p:nvSpPr>
            <p:spPr>
              <a:xfrm>
                <a:off x="5180612" y="2772182"/>
                <a:ext cx="5166804" cy="599075"/>
              </a:xfrm>
              <a:prstGeom prst="rect">
                <a:avLst/>
              </a:prstGeom>
            </p:spPr>
            <p:style>
              <a:lnRef idx="1">
                <a:schemeClr val="accent3"/>
              </a:lnRef>
              <a:fillRef idx="2">
                <a:schemeClr val="accent3"/>
              </a:fillRef>
              <a:effectRef idx="1">
                <a:schemeClr val="accent3"/>
              </a:effectRef>
              <a:fontRef idx="minor">
                <a:schemeClr val="dk1"/>
              </a:fontRef>
            </p:style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zh-CN" altLang="en-US" i="1" smtClean="0">
                          <a:latin typeface="Cambria Math" panose="02040503050406030204" pitchFamily="18" charset="0"/>
                        </a:rPr>
                        <m:t>比例</m:t>
                      </m:r>
                      <m:r>
                        <a:rPr lang="en-US" altLang="zh-CN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altLang="zh-CN" i="1" smtClean="0">
                              <a:latin typeface="Cambria Math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有</m:t>
                          </m:r>
                          <m:r>
                            <a:rPr lang="en-US" altLang="zh-CN" i="0">
                              <a:latin typeface="Cambria Math" panose="02040503050406030204" pitchFamily="18" charset="0"/>
                            </a:rPr>
                            <m:t>[</m:t>
                          </m:r>
                          <m:r>
                            <m:rPr>
                              <m:sty m:val="p"/>
                            </m:rPr>
                            <a:rPr lang="en-US" altLang="zh-CN" i="0">
                              <a:latin typeface="Cambria Math" panose="02040503050406030204" pitchFamily="18" charset="0"/>
                            </a:rPr>
                            <m:t>O</m:t>
                          </m:r>
                          <m:r>
                            <a:rPr lang="en-US" altLang="zh-CN" i="0">
                              <a:latin typeface="Cambria Math" panose="02040503050406030204" pitchFamily="18" charset="0"/>
                            </a:rPr>
                            <m:t> </m:t>
                          </m:r>
                          <m:r>
                            <m:rPr>
                              <m:sty m:val="p"/>
                            </m:rPr>
                            <a:rPr lang="en-US" altLang="zh-CN" i="0">
                              <a:latin typeface="Cambria Math" panose="02040503050406030204" pitchFamily="18" charset="0"/>
                            </a:rPr>
                            <m:t>III</m:t>
                          </m:r>
                          <m:r>
                            <a:rPr lang="en-US" altLang="zh-CN" i="0">
                              <a:latin typeface="Cambria Math" panose="02040503050406030204" pitchFamily="18" charset="0"/>
                            </a:rPr>
                            <m:t>]</m:t>
                          </m:r>
                          <m:r>
                            <m:rPr>
                              <m:sty m:val="p"/>
                            </m:rPr>
                            <a:rPr lang="el-GR" altLang="zh-CN" i="0">
                              <a:latin typeface="Cambria Math" panose="02040503050406030204" pitchFamily="18" charset="0"/>
                            </a:rPr>
                            <m:t>λ</m:t>
                          </m:r>
                          <m:r>
                            <a:rPr lang="el-GR" altLang="zh-CN" i="1">
                              <a:latin typeface="Cambria Math" panose="02040503050406030204" pitchFamily="18" charset="0"/>
                            </a:rPr>
                            <m:t>4363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的像素点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数量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星系本体所占像素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点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数量</m:t>
                          </m:r>
                        </m:den>
                      </m:f>
                      <m:r>
                        <a:rPr lang="en-US" altLang="zh-CN" b="0" i="1" smtClean="0">
                          <a:latin typeface="Cambria Math" panose="02040503050406030204" pitchFamily="18" charset="0"/>
                        </a:rPr>
                        <m:t>&gt;10%</m:t>
                      </m:r>
                    </m:oMath>
                  </m:oMathPara>
                </a14:m>
                <a:endParaRPr lang="zh-CN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32" name="文本框 3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80612" y="2772182"/>
                <a:ext cx="5166804" cy="5990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0" name="文本框 29"/>
          <p:cNvSpPr txBox="1"/>
          <p:nvPr/>
        </p:nvSpPr>
        <p:spPr>
          <a:xfrm>
            <a:off x="465190" y="3713054"/>
            <a:ext cx="1122998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实际上上面的分子会偏大，这是因为</a:t>
            </a:r>
            <a:r>
              <a:rPr lang="en-US" altLang="zh-CN" dirty="0" smtClean="0"/>
              <a:t>AGN</a:t>
            </a:r>
            <a:r>
              <a:rPr lang="zh-CN" altLang="en-US" dirty="0" smtClean="0"/>
              <a:t>同样可以发出</a:t>
            </a:r>
            <a:r>
              <a:rPr lang="en-US" altLang="zh-CN" dirty="0" smtClean="0"/>
              <a:t>[O III]λ4363</a:t>
            </a:r>
            <a:r>
              <a:rPr lang="zh-CN" altLang="en-US" dirty="0" smtClean="0"/>
              <a:t>发射线却不能说明低金属丰度。因此需要排除这种影响。这里使用</a:t>
            </a:r>
            <a:r>
              <a:rPr lang="en-US" altLang="zh-CN" dirty="0" smtClean="0"/>
              <a:t>BPT</a:t>
            </a:r>
            <a:r>
              <a:rPr lang="zh-CN" altLang="en-US" dirty="0"/>
              <a:t>图</a:t>
            </a:r>
            <a:r>
              <a:rPr lang="zh-CN" altLang="en-US" dirty="0" smtClean="0"/>
              <a:t>以及</a:t>
            </a:r>
            <a:r>
              <a:rPr lang="en-US" altLang="zh-CN" dirty="0" smtClean="0"/>
              <a:t>Kauffmann </a:t>
            </a:r>
            <a:r>
              <a:rPr lang="en-US" altLang="zh-CN" dirty="0"/>
              <a:t>et al</a:t>
            </a:r>
            <a:r>
              <a:rPr lang="en-US" altLang="zh-CN" dirty="0" smtClean="0"/>
              <a:t>. (</a:t>
            </a:r>
            <a:r>
              <a:rPr lang="en-US" altLang="zh-CN" dirty="0"/>
              <a:t>2003)</a:t>
            </a:r>
            <a:r>
              <a:rPr lang="zh-CN" altLang="en-US" dirty="0" smtClean="0"/>
              <a:t>提出的</a:t>
            </a:r>
            <a:r>
              <a:rPr lang="en-US" altLang="zh-CN" dirty="0" smtClean="0"/>
              <a:t>SF</a:t>
            </a:r>
            <a:r>
              <a:rPr lang="zh-CN" altLang="en-US" dirty="0" smtClean="0"/>
              <a:t>和</a:t>
            </a:r>
            <a:r>
              <a:rPr lang="en-US" altLang="zh-CN" dirty="0" smtClean="0"/>
              <a:t>AGN</a:t>
            </a:r>
            <a:r>
              <a:rPr lang="zh-CN" altLang="en-US" dirty="0" smtClean="0"/>
              <a:t>的分界线来排除。</a:t>
            </a:r>
            <a:endParaRPr lang="en-US" altLang="zh-CN" dirty="0" smtClean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文本框 32"/>
              <p:cNvSpPr txBox="1"/>
              <p:nvPr/>
            </p:nvSpPr>
            <p:spPr>
              <a:xfrm>
                <a:off x="6015490" y="4486465"/>
                <a:ext cx="4967898" cy="779316"/>
              </a:xfrm>
              <a:prstGeom prst="rect">
                <a:avLst/>
              </a:prstGeom>
            </p:spPr>
            <p:style>
              <a:lnRef idx="1">
                <a:schemeClr val="accent2"/>
              </a:lnRef>
              <a:fillRef idx="2">
                <a:schemeClr val="accent2"/>
              </a:fillRef>
              <a:effectRef idx="1">
                <a:schemeClr val="accent2"/>
              </a:effectRef>
              <a:fontRef idx="minor">
                <a:schemeClr val="dk1"/>
              </a:fontRef>
            </p:style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log</m:t>
                          </m:r>
                        </m:fName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d>
                                <m:dPr>
                                  <m:begChr m:val="["/>
                                  <m:endChr m:val="]"/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dPr>
                                <m: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O</m:t>
                                  </m:r>
                                  <m: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III</m:t>
                                  </m:r>
                                </m:e>
                              </m:d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λ</m:t>
                              </m:r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5007</m:t>
                              </m:r>
                            </m:num>
                            <m:den>
                              <m:r>
                                <m:rPr>
                                  <m:sty m:val="p"/>
                                </m:rP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Hβ</m:t>
                              </m:r>
                            </m:den>
                          </m:f>
                        </m:e>
                      </m:func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en-US" altLang="zh-CN" b="0" i="1" smtClean="0">
                              <a:latin typeface="Cambria Math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altLang="zh-CN" b="0" i="1" smtClean="0">
                                  <a:latin typeface="Cambria Math" charset="0"/>
                                </a:rPr>
                              </m:ctrlPr>
                            </m:fPr>
                            <m:num>
                              <m:r>
                                <a:rPr lang="en-US" altLang="zh-CN" b="0" i="0" smtClean="0">
                                  <a:latin typeface="Cambria Math" panose="02040503050406030204" pitchFamily="18" charset="0"/>
                                </a:rPr>
                                <m:t>0.61</m:t>
                              </m:r>
                            </m:num>
                            <m:den>
                              <m:func>
                                <m:funcPr>
                                  <m:ctrlPr>
                                    <a:rPr lang="en-US" altLang="zh-CN" b="0" i="1" smtClean="0">
                                      <a:latin typeface="Cambria Math" charset="0"/>
                                    </a:rPr>
                                  </m:ctrlPr>
                                </m:funcPr>
                                <m:fName>
                                  <m:r>
                                    <m:rPr>
                                      <m:sty m:val="p"/>
                                    </m:rPr>
                                    <a:rPr lang="en-US" altLang="zh-CN" b="0" i="0" smtClean="0">
                                      <a:latin typeface="Cambria Math" panose="02040503050406030204" pitchFamily="18" charset="0"/>
                                    </a:rPr>
                                    <m:t>log</m:t>
                                  </m:r>
                                </m:fName>
                                <m:e>
                                  <m:f>
                                    <m:fPr>
                                      <m:ctrlPr>
                                        <a:rPr lang="en-US" altLang="zh-CN" b="0" i="1" smtClean="0">
                                          <a:latin typeface="Cambria Math" charset="0"/>
                                        </a:rPr>
                                      </m:ctrlPr>
                                    </m:fPr>
                                    <m:num>
                                      <m:d>
                                        <m:dPr>
                                          <m:begChr m:val="["/>
                                          <m:endChr m:val="]"/>
                                          <m:ctrlPr>
                                            <a:rPr lang="en-US" altLang="zh-CN" b="0" i="1" smtClean="0">
                                              <a:latin typeface="Cambria Math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b="0" i="0" smtClean="0">
                                              <a:latin typeface="Cambria Math" panose="02040503050406030204" pitchFamily="18" charset="0"/>
                                            </a:rPr>
                                            <m:t>N</m:t>
                                          </m:r>
                                          <m:r>
                                            <a:rPr lang="en-US" altLang="zh-CN" b="0" i="0" smtClean="0">
                                              <a:latin typeface="Cambria Math" panose="02040503050406030204" pitchFamily="18" charset="0"/>
                                            </a:rPr>
                                            <m:t> </m:t>
                                          </m:r>
                                          <m:r>
                                            <m:rPr>
                                              <m:sty m:val="p"/>
                                            </m:rPr>
                                            <a:rPr lang="en-US" altLang="zh-CN" b="0" i="0" smtClean="0">
                                              <a:latin typeface="Cambria Math" panose="02040503050406030204" pitchFamily="18" charset="0"/>
                                            </a:rPr>
                                            <m:t>II</m:t>
                                          </m:r>
                                        </m:e>
                                      </m:d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b="0" i="0" smtClean="0">
                                          <a:latin typeface="Cambria Math" panose="02040503050406030204" pitchFamily="18" charset="0"/>
                                        </a:rPr>
                                        <m:t>λ</m:t>
                                      </m:r>
                                      <m:r>
                                        <a:rPr lang="en-US" altLang="zh-CN" b="0" i="0" smtClean="0">
                                          <a:latin typeface="Cambria Math" panose="02040503050406030204" pitchFamily="18" charset="0"/>
                                        </a:rPr>
                                        <m:t>6583</m:t>
                                      </m:r>
                                    </m:num>
                                    <m:den>
                                      <m:r>
                                        <m:rPr>
                                          <m:sty m:val="p"/>
                                        </m:rPr>
                                        <a:rPr lang="en-US" altLang="zh-CN" b="0" i="0" smtClean="0">
                                          <a:latin typeface="Cambria Math" panose="02040503050406030204" pitchFamily="18" charset="0"/>
                                        </a:rPr>
                                        <m:t>Hα</m:t>
                                      </m:r>
                                    </m:den>
                                  </m:f>
                                </m:e>
                              </m:func>
                            </m:den>
                          </m:f>
                          <m:r>
                            <a:rPr lang="en-US" altLang="zh-CN" b="0" i="0" smtClean="0">
                              <a:latin typeface="Cambria Math" panose="02040503050406030204" pitchFamily="18" charset="0"/>
                            </a:rPr>
                            <m:t>−0.05</m:t>
                          </m:r>
                        </m:e>
                      </m:d>
                      <m:r>
                        <a:rPr lang="en-US" altLang="zh-CN" b="0" i="0" smtClean="0">
                          <a:latin typeface="Cambria Math" panose="02040503050406030204" pitchFamily="18" charset="0"/>
                        </a:rPr>
                        <m:t>+1.3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33" name="文本框 3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15490" y="4486465"/>
                <a:ext cx="4967898" cy="779316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rtl="0"/>
            <a:fld id="{06FEDF93-2BFD-41CA-ABC7-B039102F3792}" type="slidenum">
              <a:rPr lang="en-US" altLang="zh-CN" noProof="0" smtClean="0"/>
              <a:t>9</a:t>
            </a:fld>
            <a:endParaRPr lang="zh-CN" altLang="en-US" noProof="0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342" y="4408735"/>
            <a:ext cx="3621035" cy="2449265"/>
          </a:xfrm>
          <a:prstGeom prst="rect">
            <a:avLst/>
          </a:prstGeom>
        </p:spPr>
      </p:pic>
      <p:sp>
        <p:nvSpPr>
          <p:cNvPr id="9" name="文本框 8"/>
          <p:cNvSpPr txBox="1"/>
          <p:nvPr/>
        </p:nvSpPr>
        <p:spPr>
          <a:xfrm>
            <a:off x="1379733" y="5470773"/>
            <a:ext cx="6591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SFG</a:t>
            </a:r>
            <a:endParaRPr lang="zh-CN" altLang="en-US" dirty="0">
              <a:latin typeface="+mj-ea"/>
              <a:ea typeface="+mj-ea"/>
            </a:endParaRPr>
          </a:p>
        </p:txBody>
      </p:sp>
      <p:sp>
        <p:nvSpPr>
          <p:cNvPr id="13" name="文本框 12"/>
          <p:cNvSpPr txBox="1"/>
          <p:nvPr/>
        </p:nvSpPr>
        <p:spPr>
          <a:xfrm>
            <a:off x="2703046" y="4820575"/>
            <a:ext cx="68480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>
                <a:latin typeface="+mj-ea"/>
                <a:ea typeface="+mj-ea"/>
              </a:rPr>
              <a:t>AGN</a:t>
            </a:r>
            <a:endParaRPr lang="zh-CN" altLang="en-US" dirty="0">
              <a:latin typeface="+mj-ea"/>
              <a:ea typeface="+mj-ea"/>
            </a:endParaRPr>
          </a:p>
        </p:txBody>
      </p:sp>
      <p:cxnSp>
        <p:nvCxnSpPr>
          <p:cNvPr id="19" name="直接箭头连接符 18"/>
          <p:cNvCxnSpPr>
            <a:endCxn id="33" idx="1"/>
          </p:cNvCxnSpPr>
          <p:nvPr/>
        </p:nvCxnSpPr>
        <p:spPr>
          <a:xfrm flipV="1">
            <a:off x="2152995" y="4876123"/>
            <a:ext cx="3862495" cy="356967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4" name="文本框 33"/>
          <p:cNvSpPr txBox="1"/>
          <p:nvPr/>
        </p:nvSpPr>
        <p:spPr>
          <a:xfrm>
            <a:off x="5027425" y="5655439"/>
            <a:ext cx="575219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另外：使用</a:t>
            </a:r>
            <a:r>
              <a:rPr lang="en-US" altLang="zh-CN" dirty="0"/>
              <a:t>BPT</a:t>
            </a:r>
            <a:r>
              <a:rPr lang="zh-CN" altLang="en-US" dirty="0"/>
              <a:t>图进行排除</a:t>
            </a:r>
            <a:r>
              <a:rPr lang="en-US" altLang="zh-CN" dirty="0"/>
              <a:t>AGN</a:t>
            </a:r>
            <a:r>
              <a:rPr lang="zh-CN" altLang="en-US" dirty="0"/>
              <a:t>之前还需要进行本征消光改正，这里使用的</a:t>
            </a:r>
            <a:r>
              <a:rPr lang="zh-CN" altLang="en-US" dirty="0" smtClean="0"/>
              <a:t>是常规的巴尔末</a:t>
            </a:r>
            <a:r>
              <a:rPr lang="zh-CN" altLang="en-US" dirty="0"/>
              <a:t>减量法进行改正</a:t>
            </a:r>
            <a:r>
              <a:rPr lang="zh-CN" altLang="en-US" dirty="0" smtClean="0"/>
              <a:t>。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402094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500"/>
                            </p:stCondLst>
                            <p:childTnLst>
                              <p:par>
                                <p:cTn id="16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1500"/>
                            </p:stCondLst>
                            <p:childTnLst>
                              <p:par>
                                <p:cTn id="58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1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7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3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32" grpId="0" animBg="1"/>
      <p:bldP spid="30" grpId="0"/>
      <p:bldP spid="33" grpId="0" animBg="1"/>
      <p:bldP spid="9" grpId="0"/>
      <p:bldP spid="13" grpId="0"/>
    </p:bldLst>
  </p:timing>
</p:sld>
</file>

<file path=ppt/theme/theme1.xml><?xml version="1.0" encoding="utf-8"?>
<a:theme xmlns:a="http://schemas.openxmlformats.org/drawingml/2006/main" name="Office 主题">
  <a:themeElements>
    <a:clrScheme name="Custom 73">
      <a:dk1>
        <a:srgbClr val="000000"/>
      </a:dk1>
      <a:lt1>
        <a:sysClr val="window" lastClr="FFFFFF"/>
      </a:lt1>
      <a:dk2>
        <a:srgbClr val="585858"/>
      </a:dk2>
      <a:lt2>
        <a:srgbClr val="E3E3E3"/>
      </a:lt2>
      <a:accent1>
        <a:srgbClr val="E20613"/>
      </a:accent1>
      <a:accent2>
        <a:srgbClr val="A9C038"/>
      </a:accent2>
      <a:accent3>
        <a:srgbClr val="11AEC7"/>
      </a:accent3>
      <a:accent4>
        <a:srgbClr val="F59F26"/>
      </a:accent4>
      <a:accent5>
        <a:srgbClr val="0062A9"/>
      </a:accent5>
      <a:accent6>
        <a:srgbClr val="EB6047"/>
      </a:accent6>
      <a:hlink>
        <a:srgbClr val="8ED9F6"/>
      </a:hlink>
      <a:folHlink>
        <a:srgbClr val="C00000"/>
      </a:folHlink>
    </a:clrScheme>
    <a:fontScheme name="Modern 01">
      <a:majorFont>
        <a:latin typeface="Century Gothic"/>
        <a:ea typeface=""/>
        <a:cs typeface=""/>
      </a:majorFont>
      <a:minorFont>
        <a:latin typeface="Segoe U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30740286_TF78455520" id="{4AE470DB-D5C1-4C65-BA40-518832E5445B}" vid="{07FF6017-F241-4564-8821-811B6AC40C82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项目分析，来自 24Slides</Template>
  <TotalTime>0</TotalTime>
  <Words>2403</Words>
  <Application>Microsoft Macintosh PowerPoint</Application>
  <PresentationFormat>宽屏</PresentationFormat>
  <Paragraphs>374</Paragraphs>
  <Slides>20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20</vt:i4>
      </vt:variant>
    </vt:vector>
  </HeadingPairs>
  <TitlesOfParts>
    <vt:vector size="27" baseType="lpstr">
      <vt:lpstr>Arial</vt:lpstr>
      <vt:lpstr>Cambria Math</vt:lpstr>
      <vt:lpstr>Century Gothic</vt:lpstr>
      <vt:lpstr>Microsoft YaHei UI</vt:lpstr>
      <vt:lpstr>Segoe UI</vt:lpstr>
      <vt:lpstr>Segoe UI Light</vt:lpstr>
      <vt:lpstr>Office 主题</vt:lpstr>
      <vt:lpstr>基于IFU数据的极贫金属星系研究</vt:lpstr>
      <vt:lpstr>项目分析幻灯片 2</vt:lpstr>
      <vt:lpstr>项目分析幻灯片 3</vt:lpstr>
      <vt:lpstr>项目分析幻灯片 11</vt:lpstr>
      <vt:lpstr>项目分析幻灯片 8</vt:lpstr>
      <vt:lpstr>项目分析幻灯片 11</vt:lpstr>
      <vt:lpstr>项目分析幻灯片 11</vt:lpstr>
      <vt:lpstr>项目分析幻灯片 11</vt:lpstr>
      <vt:lpstr>项目分析幻灯片 11</vt:lpstr>
      <vt:lpstr>PowerPoint 演示文稿</vt:lpstr>
      <vt:lpstr>项目分析幻灯片 11</vt:lpstr>
      <vt:lpstr>项目分析幻灯片 11</vt:lpstr>
      <vt:lpstr>PowerPoint 演示文稿</vt:lpstr>
      <vt:lpstr>项目分析幻灯片 11</vt:lpstr>
      <vt:lpstr>项目分析幻灯片 11</vt:lpstr>
      <vt:lpstr>项目分析幻灯片 11</vt:lpstr>
      <vt:lpstr>项目分析幻灯片 11</vt:lpstr>
      <vt:lpstr>项目分析幻灯片 11</vt:lpstr>
      <vt:lpstr>项目分析幻灯片 11</vt:lpstr>
      <vt:lpstr>谢谢</vt:lpstr>
    </vt:vector>
  </TitlesOfParts>
  <Manager/>
  <Company/>
  <LinksUpToDate>false</LinksUpToDate>
  <SharedDoc>false</SharedDoc>
  <HyperlinksChanged>false</HyperlinksChanged>
  <AppVersion>15.0037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2019-05-25T05:40:05Z</dcterms:created>
  <dcterms:modified xsi:type="dcterms:W3CDTF">2019-05-31T12:33:57Z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f42aa342-8706-4288-bd11-ebb85995028c_Enabled">
    <vt:lpwstr>True</vt:lpwstr>
  </property>
  <property fmtid="{D5CDD505-2E9C-101B-9397-08002B2CF9AE}" pid="3" name="MSIP_Label_f42aa342-8706-4288-bd11-ebb85995028c_SiteId">
    <vt:lpwstr>72f988bf-86f1-41af-91ab-2d7cd011db47</vt:lpwstr>
  </property>
  <property fmtid="{D5CDD505-2E9C-101B-9397-08002B2CF9AE}" pid="4" name="MSIP_Label_f42aa342-8706-4288-bd11-ebb85995028c_Owner">
    <vt:lpwstr>v-abdarl@microsoft.com</vt:lpwstr>
  </property>
  <property fmtid="{D5CDD505-2E9C-101B-9397-08002B2CF9AE}" pid="5" name="MSIP_Label_f42aa342-8706-4288-bd11-ebb85995028c_SetDate">
    <vt:lpwstr>2018-11-21T00:44:46.2256006Z</vt:lpwstr>
  </property>
  <property fmtid="{D5CDD505-2E9C-101B-9397-08002B2CF9AE}" pid="6" name="MSIP_Label_f42aa342-8706-4288-bd11-ebb85995028c_Name">
    <vt:lpwstr>General</vt:lpwstr>
  </property>
  <property fmtid="{D5CDD505-2E9C-101B-9397-08002B2CF9AE}" pid="7" name="MSIP_Label_f42aa342-8706-4288-bd11-ebb85995028c_Application">
    <vt:lpwstr>Microsoft Azure Information Protection</vt:lpwstr>
  </property>
  <property fmtid="{D5CDD505-2E9C-101B-9397-08002B2CF9AE}" pid="8" name="MSIP_Label_f42aa342-8706-4288-bd11-ebb85995028c_Extended_MSFT_Method">
    <vt:lpwstr>Automatic</vt:lpwstr>
  </property>
  <property fmtid="{D5CDD505-2E9C-101B-9397-08002B2CF9AE}" pid="9" name="Sensitivity">
    <vt:lpwstr>General</vt:lpwstr>
  </property>
</Properties>
</file>