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4" r:id="rId5"/>
    <p:sldId id="263" r:id="rId6"/>
    <p:sldId id="278" r:id="rId7"/>
    <p:sldId id="277" r:id="rId8"/>
    <p:sldId id="284" r:id="rId9"/>
    <p:sldId id="275" r:id="rId10"/>
    <p:sldId id="274" r:id="rId11"/>
    <p:sldId id="276" r:id="rId12"/>
    <p:sldId id="285" r:id="rId13"/>
    <p:sldId id="260" r:id="rId14"/>
    <p:sldId id="266" r:id="rId15"/>
    <p:sldId id="265" r:id="rId16"/>
    <p:sldId id="261" r:id="rId17"/>
    <p:sldId id="262" r:id="rId18"/>
    <p:sldId id="271" r:id="rId19"/>
    <p:sldId id="270" r:id="rId20"/>
    <p:sldId id="281" r:id="rId21"/>
    <p:sldId id="267" r:id="rId22"/>
    <p:sldId id="269" r:id="rId23"/>
    <p:sldId id="272" r:id="rId24"/>
    <p:sldId id="286" r:id="rId25"/>
    <p:sldId id="279" r:id="rId26"/>
    <p:sldId id="280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48934-3CE9-48C0-8AD7-67953706031C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DB944-B887-4C1A-A9D5-59DC689A1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6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Mixed</a:t>
            </a:r>
            <a:r>
              <a:rPr lang="zh-CN" altLang="en-US" dirty="0" smtClean="0"/>
              <a:t>数量极少。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16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左侧为</a:t>
            </a:r>
            <a:r>
              <a:rPr lang="en-US" altLang="zh-CN" dirty="0" smtClean="0"/>
              <a:t>7957-12705</a:t>
            </a:r>
            <a:r>
              <a:rPr lang="zh-CN" altLang="en-US" dirty="0" smtClean="0"/>
              <a:t>，右侧为其半径</a:t>
            </a:r>
            <a:r>
              <a:rPr lang="en-US" altLang="zh-CN" dirty="0" smtClean="0"/>
              <a:t>10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13pixel</a:t>
            </a:r>
            <a:r>
              <a:rPr lang="zh-CN" altLang="en-US" dirty="0" smtClean="0"/>
              <a:t>的椭圆环。这个星系共分为了</a:t>
            </a:r>
            <a:r>
              <a:rPr lang="en-US" altLang="zh-CN" dirty="0" smtClean="0"/>
              <a:t>11</a:t>
            </a:r>
            <a:r>
              <a:rPr lang="zh-CN" altLang="en-US" dirty="0" smtClean="0"/>
              <a:t>个环。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04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7962-12702-3</a:t>
            </a:r>
            <a:r>
              <a:rPr lang="zh-CN" altLang="en-US" dirty="0" smtClean="0"/>
              <a:t>，信噪比</a:t>
            </a:r>
            <a:r>
              <a:rPr lang="en-US" altLang="zh-CN" dirty="0" smtClean="0"/>
              <a:t>218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17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Manga</a:t>
            </a:r>
            <a:r>
              <a:rPr lang="zh-CN" altLang="en-US" dirty="0" smtClean="0"/>
              <a:t>里面天光的扣除是个很严重的问题。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04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图为</a:t>
            </a:r>
            <a:r>
              <a:rPr lang="en-US" altLang="zh-CN" dirty="0" err="1" smtClean="0"/>
              <a:t>Hγ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Hδ</a:t>
            </a:r>
            <a:r>
              <a:rPr lang="zh-CN" altLang="en-US" dirty="0" smtClean="0"/>
              <a:t>指数的测量，宽的是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，窄的是</a:t>
            </a:r>
            <a:r>
              <a:rPr lang="en-US" altLang="zh-CN" dirty="0" smtClean="0"/>
              <a:t>F</a:t>
            </a:r>
            <a:r>
              <a:rPr lang="zh-CN" altLang="en-US" dirty="0" smtClean="0"/>
              <a:t>。</a:t>
            </a:r>
            <a:r>
              <a:rPr lang="en-US" altLang="zh-CN" dirty="0" smtClean="0"/>
              <a:t>FI</a:t>
            </a:r>
            <a:r>
              <a:rPr lang="zh-CN" altLang="en-US" dirty="0" smtClean="0"/>
              <a:t>是原谱</a:t>
            </a:r>
            <a:r>
              <a:rPr lang="en-US" altLang="zh-CN" dirty="0" smtClean="0"/>
              <a:t>flux</a:t>
            </a:r>
            <a:r>
              <a:rPr lang="zh-CN" altLang="en-US" dirty="0" smtClean="0"/>
              <a:t>，</a:t>
            </a:r>
            <a:r>
              <a:rPr lang="en-US" altLang="zh-CN" dirty="0" smtClean="0"/>
              <a:t>FC</a:t>
            </a:r>
            <a:r>
              <a:rPr lang="zh-CN" altLang="en-US" dirty="0" smtClean="0"/>
              <a:t>是直线上的</a:t>
            </a:r>
            <a:r>
              <a:rPr lang="en-US" altLang="zh-CN" dirty="0" smtClean="0"/>
              <a:t>flux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05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例子，</a:t>
            </a:r>
            <a:r>
              <a:rPr lang="en-US" altLang="zh-CN" dirty="0" smtClean="0"/>
              <a:t>SFH</a:t>
            </a:r>
            <a:r>
              <a:rPr lang="zh-CN" altLang="en-US" dirty="0" smtClean="0"/>
              <a:t>的误差不知道怎么搞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77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Down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lick index</a:t>
            </a:r>
            <a:r>
              <a:rPr lang="zh-CN" altLang="en-US" dirty="0" smtClean="0"/>
              <a:t>斜率差和面亮度</a:t>
            </a:r>
            <a:r>
              <a:rPr lang="en-US" altLang="zh-CN" dirty="0" smtClean="0"/>
              <a:t>profile</a:t>
            </a:r>
            <a:r>
              <a:rPr lang="zh-CN" altLang="en-US" dirty="0" smtClean="0"/>
              <a:t>斜率差，没啥关系。</a:t>
            </a:r>
            <a:r>
              <a:rPr lang="en-US" altLang="zh-CN" dirty="0" smtClean="0"/>
              <a:t>Ca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6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Hβ</a:t>
            </a:r>
            <a:r>
              <a:rPr lang="zh-CN" altLang="en-US" dirty="0" smtClean="0"/>
              <a:t>？</a:t>
            </a:r>
            <a:r>
              <a:rPr lang="en-US" altLang="zh-CN" dirty="0" err="1" smtClean="0"/>
              <a:t>Hδ</a:t>
            </a:r>
            <a:r>
              <a:rPr lang="zh-CN" altLang="en-US" dirty="0" smtClean="0"/>
              <a:t>和</a:t>
            </a:r>
            <a:r>
              <a:rPr lang="en-US" altLang="zh-CN" dirty="0" smtClean="0"/>
              <a:t>D4000</a:t>
            </a:r>
            <a:r>
              <a:rPr lang="zh-CN" altLang="en-US" dirty="0" smtClean="0"/>
              <a:t>有很好的趋势。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71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气体用的</a:t>
            </a:r>
            <a:r>
              <a:rPr lang="en-US" altLang="zh-CN" dirty="0" smtClean="0"/>
              <a:t>N2</a:t>
            </a:r>
            <a:r>
              <a:rPr lang="zh-CN" altLang="en-US" dirty="0" smtClean="0"/>
              <a:t>方法，金属的</a:t>
            </a:r>
            <a:r>
              <a:rPr lang="en-US" altLang="zh-CN" dirty="0" err="1" smtClean="0"/>
              <a:t>ppxf</a:t>
            </a:r>
            <a:r>
              <a:rPr lang="zh-CN" altLang="en-US" dirty="0" smtClean="0"/>
              <a:t>不知道误差怎么弄。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6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分类是基于形态学和可能的物理机制。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2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颜色：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为</a:t>
            </a:r>
            <a:r>
              <a:rPr lang="en-US" altLang="zh-CN" dirty="0" smtClean="0"/>
              <a:t>U</a:t>
            </a:r>
            <a:r>
              <a:rPr lang="zh-CN" altLang="en-US" dirty="0" smtClean="0"/>
              <a:t>型，</a:t>
            </a:r>
            <a:r>
              <a:rPr lang="en-US" altLang="zh-CN" dirty="0" smtClean="0"/>
              <a:t>3</a:t>
            </a:r>
            <a:r>
              <a:rPr lang="zh-CN" altLang="en-US" dirty="0" smtClean="0"/>
              <a:t>变平坦甚至有变蓝趋势</a:t>
            </a:r>
            <a:endParaRPr lang="en-US" altLang="zh-CN" dirty="0" smtClean="0"/>
          </a:p>
          <a:p>
            <a:r>
              <a:rPr lang="zh-CN" altLang="en-US" dirty="0" smtClean="0"/>
              <a:t>质量面密度：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有微弱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甚至没有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</a:t>
            </a:r>
            <a:r>
              <a:rPr lang="zh-CN" altLang="en-US" dirty="0" smtClean="0"/>
              <a:t>仍存在比较明显的</a:t>
            </a:r>
            <a:r>
              <a:rPr lang="en-US" altLang="zh-CN" dirty="0" smtClean="0"/>
              <a:t>break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97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处颜色与绝对星等相关性很好。</a:t>
            </a:r>
            <a:endParaRPr lang="en-US" altLang="zh-CN" dirty="0" smtClean="0"/>
          </a:p>
          <a:p>
            <a:r>
              <a:rPr lang="zh-CN" altLang="en-US" dirty="0" smtClean="0"/>
              <a:t>中：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处面亮度，取中值。</a:t>
            </a:r>
            <a:endParaRPr lang="en-US" altLang="zh-CN" dirty="0" smtClean="0"/>
          </a:p>
          <a:p>
            <a:r>
              <a:rPr lang="zh-CN" altLang="en-US" dirty="0" smtClean="0"/>
              <a:t>右：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外占外盘质量的比例，取中值。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02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Break</a:t>
            </a:r>
            <a:r>
              <a:rPr lang="zh-CN" altLang="en-US" dirty="0" smtClean="0"/>
              <a:t>多在</a:t>
            </a:r>
            <a:r>
              <a:rPr lang="en-US" altLang="zh-CN" dirty="0" smtClean="0"/>
              <a:t>1.5Re</a:t>
            </a:r>
            <a:r>
              <a:rPr lang="zh-CN" altLang="en-US" dirty="0" smtClean="0"/>
              <a:t>的位置。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17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这两个工作似乎有矛盾。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3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迁移和削弱的同时作用也可导致</a:t>
            </a:r>
            <a:r>
              <a:rPr lang="en-US" altLang="zh-CN" dirty="0" smtClean="0"/>
              <a:t>Mixed</a:t>
            </a:r>
            <a:r>
              <a:rPr lang="zh-CN" altLang="en-US" dirty="0" smtClean="0"/>
              <a:t>型的形成，内</a:t>
            </a:r>
            <a:r>
              <a:rPr lang="en-US" altLang="zh-CN" dirty="0" smtClean="0"/>
              <a:t>2</a:t>
            </a:r>
            <a:r>
              <a:rPr lang="zh-CN" altLang="en-US" dirty="0" smtClean="0"/>
              <a:t>外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63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分析样本预计是</a:t>
            </a:r>
            <a:r>
              <a:rPr lang="en-US" altLang="zh-CN" dirty="0" smtClean="0"/>
              <a:t>CALIFA</a:t>
            </a:r>
            <a:r>
              <a:rPr lang="zh-CN" altLang="en-US" dirty="0" smtClean="0"/>
              <a:t>工作的</a:t>
            </a:r>
            <a:r>
              <a:rPr lang="en-US" altLang="zh-CN" dirty="0" smtClean="0"/>
              <a:t>3</a:t>
            </a:r>
            <a:r>
              <a:rPr lang="zh-CN" altLang="en-US" dirty="0" smtClean="0"/>
              <a:t>倍以上。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86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MaNGA</a:t>
            </a:r>
            <a:r>
              <a:rPr lang="zh-CN" altLang="en-US" dirty="0" smtClean="0"/>
              <a:t>的分辨率中值为</a:t>
            </a:r>
            <a:r>
              <a:rPr lang="en-US" altLang="zh-CN" dirty="0" smtClean="0"/>
              <a:t>2.54arcsec</a:t>
            </a:r>
            <a:r>
              <a:rPr lang="zh-CN" altLang="en-US" dirty="0" smtClean="0"/>
              <a:t>。一个</a:t>
            </a:r>
            <a:r>
              <a:rPr lang="en-US" altLang="zh-CN" dirty="0" err="1" smtClean="0"/>
              <a:t>IFUsize</a:t>
            </a:r>
            <a:r>
              <a:rPr lang="en-US" altLang="zh-CN" dirty="0" smtClean="0"/>
              <a:t>=127</a:t>
            </a:r>
            <a:r>
              <a:rPr lang="zh-CN" altLang="en-US" dirty="0" smtClean="0"/>
              <a:t>的典型</a:t>
            </a:r>
            <a:r>
              <a:rPr lang="en-US" altLang="zh-CN" dirty="0" smtClean="0"/>
              <a:t>IFU</a:t>
            </a:r>
            <a:r>
              <a:rPr lang="zh-CN" altLang="en-US" dirty="0" smtClean="0"/>
              <a:t>为</a:t>
            </a:r>
            <a:r>
              <a:rPr lang="en-US" altLang="zh-CN" dirty="0" smtClean="0"/>
              <a:t>74</a:t>
            </a:r>
            <a:r>
              <a:rPr lang="zh-CN" altLang="en-US" dirty="0" smtClean="0"/>
              <a:t>*</a:t>
            </a:r>
            <a:r>
              <a:rPr lang="en-US" altLang="zh-CN" dirty="0" smtClean="0"/>
              <a:t>74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pixel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B944-B887-4C1A-A9D5-59DC689A1D6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7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31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71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51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90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43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8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0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16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5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3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3D8B-140B-4FA5-8D5A-E595AA77FD0F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81B1-6FFC-41FB-A342-FAD6AA5DC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88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The </a:t>
            </a:r>
            <a:r>
              <a:rPr lang="en-US" altLang="zh-CN" sz="4000" dirty="0" smtClean="0"/>
              <a:t>origin </a:t>
            </a:r>
            <a:r>
              <a:rPr lang="en-US" altLang="zh-CN" sz="4000" dirty="0"/>
              <a:t>of </a:t>
            </a:r>
            <a:r>
              <a:rPr lang="en-US" altLang="zh-CN" sz="4000" dirty="0" smtClean="0"/>
              <a:t>surface brightness break </a:t>
            </a:r>
            <a:r>
              <a:rPr lang="en-US" altLang="zh-CN" sz="4000" dirty="0"/>
              <a:t>of spiral galaxies based on </a:t>
            </a:r>
            <a:r>
              <a:rPr lang="en-US" altLang="zh-CN" sz="4000" dirty="0" err="1"/>
              <a:t>MaNGA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data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94398"/>
            <a:ext cx="9144000" cy="1655762"/>
          </a:xfrm>
        </p:spPr>
        <p:txBody>
          <a:bodyPr/>
          <a:lstStyle/>
          <a:p>
            <a:r>
              <a:rPr lang="zh-CN" altLang="en-US" dirty="0" smtClean="0"/>
              <a:t>唐毅萌  陈千惠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0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7" y="554614"/>
            <a:ext cx="10001250" cy="3476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7432" y="4571999"/>
            <a:ext cx="9526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CALIFA</a:t>
            </a:r>
            <a:r>
              <a:rPr lang="zh-CN" altLang="en-US" sz="2400" dirty="0" smtClean="0"/>
              <a:t>的样本总数</a:t>
            </a:r>
            <a:r>
              <a:rPr lang="en-US" altLang="zh-CN" sz="2400" dirty="0" smtClean="0"/>
              <a:t>324</a:t>
            </a:r>
            <a:r>
              <a:rPr lang="zh-CN" altLang="en-US" sz="2400" dirty="0" smtClean="0"/>
              <a:t>个，在这篇工作中，最终能够使用的仅</a:t>
            </a:r>
            <a:r>
              <a:rPr lang="en-US" altLang="zh-CN" sz="2400" dirty="0" smtClean="0"/>
              <a:t>131</a:t>
            </a:r>
            <a:r>
              <a:rPr lang="zh-CN" altLang="en-US" sz="2400" dirty="0" smtClean="0"/>
              <a:t>个，使用</a:t>
            </a:r>
            <a:r>
              <a:rPr lang="en-US" altLang="zh-CN" sz="2400" dirty="0" err="1" smtClean="0"/>
              <a:t>MaNGA</a:t>
            </a:r>
            <a:r>
              <a:rPr lang="zh-CN" altLang="en-US" sz="2400" dirty="0" smtClean="0"/>
              <a:t>可以拥有数倍于</a:t>
            </a:r>
            <a:r>
              <a:rPr lang="en-US" altLang="zh-CN" sz="2400" dirty="0" smtClean="0"/>
              <a:t>CALIFA</a:t>
            </a:r>
            <a:r>
              <a:rPr lang="zh-CN" altLang="en-US" sz="2400" dirty="0" smtClean="0"/>
              <a:t>的样本，更有利于进一步分析。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47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00726" y="757381"/>
            <a:ext cx="9762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Marino</a:t>
            </a:r>
            <a:r>
              <a:rPr lang="zh-CN" altLang="en-US" sz="2400" dirty="0" smtClean="0"/>
              <a:t>工作的结论是：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TII</a:t>
            </a:r>
            <a:r>
              <a:rPr lang="zh-CN" altLang="en-US" sz="2400" dirty="0" smtClean="0"/>
              <a:t>星系中，颜色</a:t>
            </a:r>
            <a:r>
              <a:rPr lang="en-US" altLang="zh-CN" sz="2400" dirty="0" smtClean="0"/>
              <a:t>(g-r)</a:t>
            </a:r>
            <a:r>
              <a:rPr lang="zh-CN" altLang="en-US" sz="2400" dirty="0" smtClean="0"/>
              <a:t>随半径变化呈现</a:t>
            </a:r>
            <a:r>
              <a:rPr lang="en-US" altLang="zh-CN" sz="2400" dirty="0" smtClean="0"/>
              <a:t>U</a:t>
            </a:r>
            <a:r>
              <a:rPr lang="zh-CN" altLang="en-US" sz="2400" dirty="0" smtClean="0"/>
              <a:t>型，气体金属丰度曲线是平的。</a:t>
            </a:r>
            <a:endParaRPr lang="en-US" altLang="zh-CN" sz="2400" dirty="0" smtClean="0"/>
          </a:p>
          <a:p>
            <a:r>
              <a:rPr lang="zh-CN" altLang="en-US" sz="2400" dirty="0" smtClean="0"/>
              <a:t>解释</a:t>
            </a:r>
            <a:r>
              <a:rPr lang="zh-CN" altLang="en-US" sz="2400" dirty="0" smtClean="0">
                <a:sym typeface="Wingdings" panose="05000000000000000000" pitchFamily="2" charset="2"/>
              </a:rPr>
              <a:t>：</a:t>
            </a:r>
            <a:r>
              <a:rPr lang="en-US" altLang="zh-CN" sz="2400" dirty="0" smtClean="0">
                <a:sym typeface="Wingdings" panose="05000000000000000000" pitchFamily="2" charset="2"/>
              </a:rPr>
              <a:t>(1)</a:t>
            </a:r>
            <a:r>
              <a:rPr lang="zh-CN" altLang="en-US" sz="2400" dirty="0" smtClean="0">
                <a:sym typeface="Wingdings" panose="05000000000000000000" pitchFamily="2" charset="2"/>
              </a:rPr>
              <a:t>恒星径向迁移。</a:t>
            </a:r>
            <a:r>
              <a:rPr lang="en-US" altLang="zh-CN" sz="2400" dirty="0" smtClean="0">
                <a:sym typeface="Wingdings" panose="05000000000000000000" pitchFamily="2" charset="2"/>
              </a:rPr>
              <a:t>   (2)</a:t>
            </a:r>
            <a:r>
              <a:rPr lang="zh-CN" altLang="en-US" sz="2400" dirty="0" smtClean="0">
                <a:sym typeface="Wingdings" panose="05000000000000000000" pitchFamily="2" charset="2"/>
              </a:rPr>
              <a:t>外盘恒星形成延长，导致氧增丰。</a:t>
            </a:r>
            <a:endParaRPr lang="en-US" altLang="zh-CN" sz="2400" dirty="0" smtClean="0">
              <a:sym typeface="Wingdings" panose="05000000000000000000" pitchFamily="2" charset="2"/>
            </a:endParaRP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TIII</a:t>
            </a:r>
            <a:r>
              <a:rPr lang="zh-CN" altLang="en-US" sz="2400" dirty="0" smtClean="0"/>
              <a:t>星系中，颜色</a:t>
            </a:r>
            <a:r>
              <a:rPr lang="en-US" altLang="zh-CN" sz="2400" dirty="0" smtClean="0"/>
              <a:t>(g-r)</a:t>
            </a:r>
            <a:r>
              <a:rPr lang="zh-CN" altLang="en-US" sz="2400" dirty="0" smtClean="0"/>
              <a:t>随半径变化时仅轻微变红，甚至变蓝，气体金属丰度与颜色变化呈正相关，呈负梯度。</a:t>
            </a:r>
            <a:endParaRPr lang="en-US" altLang="zh-CN" sz="2400" dirty="0" smtClean="0"/>
          </a:p>
          <a:p>
            <a:r>
              <a:rPr lang="zh-CN" altLang="en-US" sz="2400" dirty="0" smtClean="0"/>
              <a:t>解释：</a:t>
            </a:r>
            <a:r>
              <a:rPr lang="en-US" altLang="zh-CN" sz="2400" dirty="0" smtClean="0"/>
              <a:t>inside-out</a:t>
            </a:r>
            <a:r>
              <a:rPr lang="zh-CN" altLang="en-US" sz="2400" dirty="0" smtClean="0"/>
              <a:t>导致的外盘蓝化。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1200726" y="4553526"/>
            <a:ext cx="9014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Pilyugin</a:t>
            </a:r>
            <a:r>
              <a:rPr lang="en-US" altLang="zh-CN" sz="2400" dirty="0" smtClean="0"/>
              <a:t> et al. 2017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CALIFA</a:t>
            </a:r>
            <a:r>
              <a:rPr lang="zh-CN" altLang="en-US" sz="2400" dirty="0" smtClean="0"/>
              <a:t>）中对</a:t>
            </a:r>
            <a:r>
              <a:rPr lang="en-US" altLang="zh-CN" sz="2400" dirty="0" smtClean="0"/>
              <a:t>134</a:t>
            </a:r>
            <a:r>
              <a:rPr lang="zh-CN" altLang="en-US" sz="2400" dirty="0" smtClean="0"/>
              <a:t>个盘星系分析得到的结论：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surface brightness break</a:t>
            </a:r>
            <a:r>
              <a:rPr lang="zh-CN" altLang="en-US" sz="2400" dirty="0" smtClean="0"/>
              <a:t>与</a:t>
            </a:r>
            <a:r>
              <a:rPr lang="en-US" altLang="zh-CN" sz="2400" dirty="0"/>
              <a:t>a</a:t>
            </a:r>
            <a:r>
              <a:rPr lang="en-US" altLang="zh-CN" sz="2400" dirty="0" smtClean="0"/>
              <a:t>bundance gradient break</a:t>
            </a:r>
            <a:r>
              <a:rPr lang="zh-CN" altLang="en-US" sz="2400" dirty="0" smtClean="0"/>
              <a:t>无关。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22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Table 1"/>
          <p:cNvGraphicFramePr/>
          <p:nvPr>
            <p:extLst>
              <p:ext uri="{D42A27DB-BD31-4B8C-83A1-F6EECF244321}">
                <p14:modId xmlns:p14="http://schemas.microsoft.com/office/powerpoint/2010/main" val="3984828139"/>
              </p:ext>
            </p:extLst>
          </p:nvPr>
        </p:nvGraphicFramePr>
        <p:xfrm>
          <a:off x="556705" y="1348509"/>
          <a:ext cx="11095200" cy="3639127"/>
        </p:xfrm>
        <a:graphic>
          <a:graphicData uri="http://schemas.openxmlformats.org/drawingml/2006/table">
            <a:tbl>
              <a:tblPr/>
              <a:tblGrid>
                <a:gridCol w="269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093"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Type II</a:t>
                      </a: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Type III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199">
                <a:tc>
                  <a:txBody>
                    <a:bodyPr/>
                    <a:lstStyle/>
                    <a:p>
                      <a:r>
                        <a:rPr lang="zh-CN" altLang="en-US" sz="2000" b="0" strike="noStrike" spc="-1" dirty="0" smtClean="0">
                          <a:latin typeface="Arial"/>
                        </a:rPr>
                        <a:t>形成原因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0" strike="noStrike" spc="-1" dirty="0" smtClean="0">
                          <a:latin typeface="Arial"/>
                        </a:rPr>
                        <a:t>径向向外迁移</a:t>
                      </a:r>
                      <a:r>
                        <a:rPr lang="en-US" sz="2000" b="0" strike="noStrike" spc="-1" dirty="0" smtClean="0">
                          <a:latin typeface="Arial"/>
                        </a:rPr>
                        <a:t>: </a:t>
                      </a:r>
                      <a:r>
                        <a:rPr lang="zh-CN" altLang="en-US" sz="2000" b="0" strike="noStrike" spc="-1" dirty="0" smtClean="0">
                          <a:latin typeface="Arial"/>
                        </a:rPr>
                        <a:t>加强</a:t>
                      </a:r>
                      <a:endParaRPr lang="en-US" altLang="zh-CN" sz="2000" b="0" strike="noStrike" spc="-1" dirty="0" smtClean="0">
                        <a:latin typeface="Arial"/>
                      </a:endParaRPr>
                    </a:p>
                    <a:p>
                      <a:r>
                        <a:rPr lang="zh-CN" altLang="en-US" sz="2000" b="0" strike="noStrike" spc="-1" dirty="0" smtClean="0">
                          <a:latin typeface="Arial"/>
                        </a:rPr>
                        <a:t>从卫星星系吸积</a:t>
                      </a:r>
                      <a:r>
                        <a:rPr lang="en-US" sz="2000" b="0" strike="noStrike" spc="-1" dirty="0" smtClean="0">
                          <a:latin typeface="Arial"/>
                        </a:rPr>
                        <a:t>: </a:t>
                      </a:r>
                      <a:r>
                        <a:rPr lang="zh-CN" altLang="en-US" sz="2000" b="0" strike="noStrike" spc="-1" dirty="0" smtClean="0">
                          <a:latin typeface="Arial"/>
                        </a:rPr>
                        <a:t>削弱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0" strike="noStrike" spc="-1" dirty="0" smtClean="0">
                          <a:latin typeface="Arial"/>
                        </a:rPr>
                        <a:t>径向再分布，物质在外围聚集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83">
                <a:tc>
                  <a:txBody>
                    <a:bodyPr/>
                    <a:lstStyle/>
                    <a:p>
                      <a:r>
                        <a:rPr lang="zh-CN" altLang="en-US" sz="2000" b="0" strike="noStrike" spc="-1" dirty="0" smtClean="0">
                          <a:latin typeface="Arial"/>
                        </a:rPr>
                        <a:t>速度弥散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0" strike="noStrike" spc="-1" dirty="0" smtClean="0">
                          <a:latin typeface="Arial"/>
                        </a:rPr>
                        <a:t>在</a:t>
                      </a:r>
                      <a:r>
                        <a:rPr lang="en-US" altLang="zh-CN" sz="2000" b="0" strike="noStrike" spc="-1" dirty="0" smtClean="0">
                          <a:latin typeface="Arial"/>
                        </a:rPr>
                        <a:t>break</a:t>
                      </a:r>
                      <a:r>
                        <a:rPr lang="zh-CN" altLang="en-US" sz="2000" b="0" strike="noStrike" spc="-1" dirty="0" smtClean="0">
                          <a:latin typeface="Arial"/>
                        </a:rPr>
                        <a:t>处变平</a:t>
                      </a:r>
                      <a:r>
                        <a:rPr lang="en-US" altLang="zh-CN" sz="2000" b="0" strike="noStrike" spc="-1" dirty="0" smtClean="0">
                          <a:latin typeface="Arial"/>
                        </a:rPr>
                        <a:t>/</a:t>
                      </a:r>
                      <a:r>
                        <a:rPr lang="zh-CN" altLang="en-US" sz="2000" b="0" strike="noStrike" spc="-1" dirty="0" smtClean="0">
                          <a:latin typeface="Arial"/>
                        </a:rPr>
                        <a:t>增大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752">
                <a:tc>
                  <a:txBody>
                    <a:bodyPr/>
                    <a:lstStyle/>
                    <a:p>
                      <a:r>
                        <a:rPr lang="en-US" sz="2000" b="0" strike="noStrike" spc="-1" dirty="0">
                          <a:latin typeface="Arial"/>
                        </a:rPr>
                        <a:t>Age &amp; Metallicity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0" strike="noStrike" spc="-1" dirty="0" smtClean="0">
                          <a:latin typeface="Arial"/>
                        </a:rPr>
                        <a:t>取决于</a:t>
                      </a:r>
                      <a:r>
                        <a:rPr lang="en-US" altLang="zh-CN" sz="2000" b="0" strike="noStrike" spc="-1" dirty="0" smtClean="0">
                          <a:latin typeface="Arial"/>
                        </a:rPr>
                        <a:t>profile</a:t>
                      </a:r>
                      <a:r>
                        <a:rPr lang="zh-CN" altLang="en-US" sz="2000" b="0" strike="noStrike" spc="-1" dirty="0" smtClean="0">
                          <a:latin typeface="Arial"/>
                        </a:rPr>
                        <a:t>，</a:t>
                      </a:r>
                      <a:r>
                        <a:rPr lang="en-US" altLang="zh-CN" sz="2000" b="0" strike="noStrike" spc="-1" dirty="0" smtClean="0">
                          <a:latin typeface="Arial"/>
                        </a:rPr>
                        <a:t>Type II</a:t>
                      </a:r>
                      <a:r>
                        <a:rPr lang="zh-CN" altLang="en-US" sz="2000" b="0" strike="noStrike" spc="-1" dirty="0" smtClean="0">
                          <a:latin typeface="Arial"/>
                        </a:rPr>
                        <a:t>更陡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" name="TextShape 2"/>
          <p:cNvSpPr txBox="1"/>
          <p:nvPr/>
        </p:nvSpPr>
        <p:spPr>
          <a:xfrm>
            <a:off x="4578692" y="5447134"/>
            <a:ext cx="6696000" cy="73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 smtClean="0"/>
              <a:t>Ruiz-Lara et al, 2018</a:t>
            </a:r>
            <a:endParaRPr lang="en-US" sz="2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1394262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844061" y="1116625"/>
            <a:ext cx="10568353" cy="507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主要使用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MaNGA</a:t>
            </a:r>
            <a:r>
              <a:rPr lang="en-US" altLang="zh-CN" sz="2400" dirty="0" smtClean="0">
                <a:ea typeface="黑体" panose="02010609060101010101" pitchFamily="49" charset="-122"/>
              </a:rPr>
              <a:t> Secondary Samples (IFU</a:t>
            </a:r>
            <a:r>
              <a:rPr lang="zh-CN" altLang="en-US" sz="2400" dirty="0" smtClean="0">
                <a:ea typeface="黑体" panose="02010609060101010101" pitchFamily="49" charset="-122"/>
              </a:rPr>
              <a:t>最大探测到</a:t>
            </a:r>
            <a:r>
              <a:rPr lang="en-US" altLang="zh-CN" sz="2400" dirty="0" smtClean="0">
                <a:ea typeface="黑体" panose="02010609060101010101" pitchFamily="49" charset="-122"/>
              </a:rPr>
              <a:t>2.5Re)</a:t>
            </a:r>
          </a:p>
          <a:p>
            <a:pPr marL="0" indent="0">
              <a:buNone/>
            </a:pP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选源判据：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ea typeface="黑体" panose="02010609060101010101" pitchFamily="49" charset="-122"/>
              </a:rPr>
              <a:t>1.</a:t>
            </a:r>
            <a:r>
              <a:rPr lang="zh-CN" altLang="en-US" sz="2400" dirty="0" smtClean="0">
                <a:ea typeface="黑体" panose="02010609060101010101" pitchFamily="49" charset="-122"/>
              </a:rPr>
              <a:t>利用形态学分类：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TType</a:t>
            </a:r>
            <a:r>
              <a:rPr lang="en-US" altLang="zh-CN" sz="2400" dirty="0" smtClean="0">
                <a:ea typeface="黑体" panose="02010609060101010101" pitchFamily="49" charset="-122"/>
              </a:rPr>
              <a:t>&gt;0</a:t>
            </a:r>
            <a:r>
              <a:rPr lang="zh-CN" altLang="en-US" sz="2400" dirty="0" smtClean="0">
                <a:ea typeface="黑体" panose="02010609060101010101" pitchFamily="49" charset="-122"/>
              </a:rPr>
              <a:t>，或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TType</a:t>
            </a:r>
            <a:r>
              <a:rPr lang="zh-CN" altLang="en-US" sz="2400" dirty="0" smtClean="0">
                <a:ea typeface="黑体" panose="02010609060101010101" pitchFamily="49" charset="-122"/>
              </a:rPr>
              <a:t>≤</a:t>
            </a:r>
            <a:r>
              <a:rPr lang="en-US" altLang="zh-CN" sz="2400" dirty="0" smtClean="0">
                <a:ea typeface="黑体" panose="02010609060101010101" pitchFamily="49" charset="-122"/>
              </a:rPr>
              <a:t>0</a:t>
            </a:r>
            <a:r>
              <a:rPr lang="zh-CN" altLang="en-US" sz="2400" dirty="0" smtClean="0">
                <a:ea typeface="黑体" panose="02010609060101010101" pitchFamily="49" charset="-122"/>
              </a:rPr>
              <a:t>但是为</a:t>
            </a:r>
            <a:r>
              <a:rPr lang="en-US" altLang="zh-CN" sz="2400" dirty="0" smtClean="0">
                <a:ea typeface="黑体" panose="02010609060101010101" pitchFamily="49" charset="-122"/>
              </a:rPr>
              <a:t>S0</a:t>
            </a:r>
            <a:r>
              <a:rPr lang="zh-CN" altLang="en-US" sz="2400" dirty="0" smtClean="0">
                <a:ea typeface="黑体" panose="02010609060101010101" pitchFamily="49" charset="-122"/>
              </a:rPr>
              <a:t>的概率大于</a:t>
            </a:r>
            <a:r>
              <a:rPr lang="en-US" altLang="zh-CN" sz="2400" dirty="0" smtClean="0">
                <a:ea typeface="黑体" panose="02010609060101010101" pitchFamily="49" charset="-122"/>
              </a:rPr>
              <a:t>90%</a:t>
            </a:r>
            <a:r>
              <a:rPr lang="zh-CN" altLang="en-US" sz="2400" dirty="0" smtClean="0">
                <a:ea typeface="黑体" panose="02010609060101010101" pitchFamily="49" charset="-122"/>
              </a:rPr>
              <a:t>的星系</a:t>
            </a:r>
            <a:r>
              <a:rPr lang="zh-CN" altLang="en-US" sz="2400" dirty="0">
                <a:ea typeface="黑体" panose="02010609060101010101" pitchFamily="49" charset="-122"/>
              </a:rPr>
              <a:t>，</a:t>
            </a:r>
            <a:r>
              <a:rPr lang="zh-CN" altLang="en-US" sz="2400" dirty="0" smtClean="0">
                <a:ea typeface="黑体" panose="02010609060101010101" pitchFamily="49" charset="-122"/>
              </a:rPr>
              <a:t>肉眼除去</a:t>
            </a:r>
            <a:r>
              <a:rPr lang="en-US" altLang="zh-CN" sz="2400" dirty="0" smtClean="0">
                <a:ea typeface="黑体" panose="02010609060101010101" pitchFamily="49" charset="-122"/>
              </a:rPr>
              <a:t>IFU</a:t>
            </a:r>
            <a:r>
              <a:rPr lang="zh-CN" altLang="en-US" sz="2400" dirty="0" smtClean="0">
                <a:ea typeface="黑体" panose="02010609060101010101" pitchFamily="49" charset="-122"/>
              </a:rPr>
              <a:t>中同时存在多个星系的情况</a:t>
            </a:r>
            <a:r>
              <a:rPr lang="en-US" altLang="zh-CN" sz="2400" dirty="0" smtClean="0">
                <a:ea typeface="黑体" panose="02010609060101010101" pitchFamily="49" charset="-122"/>
              </a:rPr>
              <a:t>(</a:t>
            </a:r>
            <a:r>
              <a:rPr lang="zh-CN" altLang="en-US" sz="2400" dirty="0" smtClean="0">
                <a:ea typeface="黑体" panose="02010609060101010101" pitchFamily="49" charset="-122"/>
              </a:rPr>
              <a:t>并合、观测目标不符合要求等</a:t>
            </a:r>
            <a:r>
              <a:rPr lang="en-US" altLang="zh-CN" sz="2400" dirty="0" smtClean="0">
                <a:ea typeface="黑体" panose="02010609060101010101" pitchFamily="49" charset="-122"/>
              </a:rPr>
              <a:t>)</a:t>
            </a:r>
            <a:r>
              <a:rPr lang="zh-CN" altLang="en-US" sz="2400" dirty="0" smtClean="0"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ea typeface="黑体" panose="02010609060101010101" pitchFamily="49" charset="-122"/>
              </a:rPr>
              <a:t>2.Re</a:t>
            </a:r>
            <a:r>
              <a:rPr lang="zh-CN" altLang="en-US" sz="2400" dirty="0" smtClean="0">
                <a:ea typeface="黑体" panose="02010609060101010101" pitchFamily="49" charset="-122"/>
              </a:rPr>
              <a:t>处轴比</a:t>
            </a:r>
            <a:r>
              <a:rPr lang="en-US" altLang="zh-CN" sz="2400" dirty="0" smtClean="0">
                <a:ea typeface="黑体" panose="02010609060101010101" pitchFamily="49" charset="-122"/>
              </a:rPr>
              <a:t>b/a&gt;0.5</a:t>
            </a:r>
          </a:p>
          <a:p>
            <a:pPr marL="0" indent="0">
              <a:buNone/>
            </a:pPr>
            <a:r>
              <a:rPr lang="en-US" altLang="zh-CN" sz="2400" dirty="0" smtClean="0">
                <a:ea typeface="黑体" panose="02010609060101010101" pitchFamily="49" charset="-122"/>
              </a:rPr>
              <a:t>3.</a:t>
            </a:r>
            <a:r>
              <a:rPr lang="zh-CN" altLang="en-US" sz="2400" dirty="0" smtClean="0">
                <a:ea typeface="黑体" panose="02010609060101010101" pitchFamily="49" charset="-122"/>
              </a:rPr>
              <a:t>受前景星污染影响较小。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总共有</a:t>
            </a:r>
            <a:r>
              <a:rPr lang="en-US" altLang="zh-CN" sz="2400" dirty="0" smtClean="0">
                <a:ea typeface="黑体" panose="02010609060101010101" pitchFamily="49" charset="-122"/>
              </a:rPr>
              <a:t>739</a:t>
            </a:r>
            <a:r>
              <a:rPr lang="zh-CN" altLang="en-US" sz="2400" dirty="0" smtClean="0">
                <a:ea typeface="黑体" panose="02010609060101010101" pitchFamily="49" charset="-122"/>
              </a:rPr>
              <a:t>个星系符合标准</a:t>
            </a:r>
            <a:r>
              <a:rPr lang="zh-CN" altLang="en-US" sz="2400" dirty="0"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根据目前的随机样本检测，有</a:t>
            </a:r>
            <a:r>
              <a:rPr lang="en-US" altLang="zh-CN" sz="2400" dirty="0" smtClean="0">
                <a:ea typeface="黑体" panose="02010609060101010101" pitchFamily="49" charset="-122"/>
              </a:rPr>
              <a:t>break</a:t>
            </a:r>
            <a:r>
              <a:rPr lang="zh-CN" altLang="en-US" sz="2400" dirty="0" smtClean="0">
                <a:ea typeface="黑体" panose="02010609060101010101" pitchFamily="49" charset="-122"/>
              </a:rPr>
              <a:t>的样本大约有</a:t>
            </a:r>
            <a:r>
              <a:rPr lang="en-US" altLang="zh-CN" sz="2400" dirty="0" smtClean="0">
                <a:ea typeface="黑体" panose="02010609060101010101" pitchFamily="49" charset="-122"/>
              </a:rPr>
              <a:t>75%</a:t>
            </a:r>
            <a:r>
              <a:rPr lang="zh-CN" altLang="en-US" sz="2400" dirty="0" smtClean="0">
                <a:ea typeface="黑体" panose="02010609060101010101" pitchFamily="49" charset="-122"/>
              </a:rPr>
              <a:t>的</a:t>
            </a:r>
            <a:r>
              <a:rPr lang="en-US" altLang="zh-CN" sz="2400" dirty="0" smtClean="0">
                <a:ea typeface="黑体" panose="02010609060101010101" pitchFamily="49" charset="-122"/>
              </a:rPr>
              <a:t>break</a:t>
            </a:r>
            <a:r>
              <a:rPr lang="zh-CN" altLang="en-US" sz="2400" dirty="0" smtClean="0">
                <a:ea typeface="黑体" panose="02010609060101010101" pitchFamily="49" charset="-122"/>
              </a:rPr>
              <a:t>位置在</a:t>
            </a:r>
            <a:r>
              <a:rPr lang="en-US" altLang="zh-CN" sz="2400" dirty="0" smtClean="0">
                <a:ea typeface="黑体" panose="02010609060101010101" pitchFamily="49" charset="-122"/>
              </a:rPr>
              <a:t>2.5Re</a:t>
            </a:r>
            <a:r>
              <a:rPr lang="zh-CN" altLang="en-US" sz="2400" dirty="0" smtClean="0">
                <a:ea typeface="黑体" panose="02010609060101010101" pitchFamily="49" charset="-122"/>
              </a:rPr>
              <a:t>以内。</a:t>
            </a:r>
            <a:endParaRPr lang="zh-CN" altLang="zh-CN" sz="24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74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85" y="942541"/>
            <a:ext cx="9629775" cy="22574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8255" y="3657601"/>
            <a:ext cx="443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T&lt;0</a:t>
            </a:r>
            <a:r>
              <a:rPr lang="zh-CN" altLang="en-US" sz="2400" dirty="0"/>
              <a:t>早</a:t>
            </a:r>
            <a:r>
              <a:rPr lang="zh-CN" altLang="en-US" sz="2400" dirty="0" smtClean="0"/>
              <a:t>型，</a:t>
            </a:r>
            <a:r>
              <a:rPr lang="en-US" altLang="zh-CN" sz="2400" dirty="0" smtClean="0"/>
              <a:t>T&gt;0</a:t>
            </a:r>
            <a:r>
              <a:rPr lang="zh-CN" altLang="en-US" sz="2400" dirty="0" smtClean="0"/>
              <a:t>晚型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97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04" y="1318486"/>
            <a:ext cx="4572009" cy="45720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43199" y="942109"/>
            <a:ext cx="240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红移分布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9" y="1318486"/>
            <a:ext cx="4572009" cy="45720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97280" y="942109"/>
            <a:ext cx="156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轴比分布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10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703385"/>
            <a:ext cx="10515600" cy="547357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叠加方式：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利用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MaNGA</a:t>
            </a:r>
            <a:r>
              <a:rPr lang="zh-CN" altLang="en-US" sz="2400" dirty="0" smtClean="0">
                <a:ea typeface="黑体" panose="02010609060101010101" pitchFamily="49" charset="-122"/>
              </a:rPr>
              <a:t>释放数据中的椭率和倾角 </a:t>
            </a:r>
            <a:r>
              <a:rPr lang="en-US" altLang="zh-CN" sz="2400" dirty="0" smtClean="0">
                <a:ea typeface="黑体" panose="02010609060101010101" pitchFamily="49" charset="-122"/>
              </a:rPr>
              <a:t>(Re</a:t>
            </a:r>
            <a:r>
              <a:rPr lang="zh-CN" altLang="en-US" sz="2400" dirty="0" smtClean="0">
                <a:ea typeface="黑体" panose="02010609060101010101" pitchFamily="49" charset="-122"/>
              </a:rPr>
              <a:t>处的</a:t>
            </a:r>
            <a:r>
              <a:rPr lang="en-US" altLang="zh-CN" sz="2400" dirty="0" smtClean="0">
                <a:ea typeface="黑体" panose="02010609060101010101" pitchFamily="49" charset="-122"/>
              </a:rPr>
              <a:t>) </a:t>
            </a:r>
            <a:r>
              <a:rPr lang="zh-CN" altLang="en-US" sz="2400" dirty="0" smtClean="0">
                <a:ea typeface="黑体" panose="02010609060101010101" pitchFamily="49" charset="-122"/>
              </a:rPr>
              <a:t>，沿半径从内向外选取椭圆环，叠加椭圆环内的光谱。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以最小分辨率的一半作为椭圆环宽度的下限 </a:t>
            </a:r>
            <a:r>
              <a:rPr lang="en-US" altLang="zh-CN" sz="2400" dirty="0" smtClean="0">
                <a:ea typeface="黑体" panose="02010609060101010101" pitchFamily="49" charset="-122"/>
              </a:rPr>
              <a:t>(~1.25arcsec</a:t>
            </a:r>
            <a:r>
              <a:rPr lang="zh-CN" altLang="en-US" sz="2400" dirty="0" smtClean="0">
                <a:ea typeface="黑体" panose="02010609060101010101" pitchFamily="49" charset="-122"/>
              </a:rPr>
              <a:t>，</a:t>
            </a:r>
            <a:r>
              <a:rPr lang="en-US" altLang="zh-CN" sz="2400" dirty="0" smtClean="0">
                <a:ea typeface="黑体" panose="02010609060101010101" pitchFamily="49" charset="-122"/>
              </a:rPr>
              <a:t>IFU</a:t>
            </a:r>
            <a:r>
              <a:rPr lang="zh-CN" altLang="en-US" sz="2400" dirty="0" smtClean="0">
                <a:ea typeface="黑体" panose="02010609060101010101" pitchFamily="49" charset="-122"/>
              </a:rPr>
              <a:t>上</a:t>
            </a:r>
            <a:r>
              <a:rPr lang="en-US" altLang="zh-CN" sz="2400" dirty="0" smtClean="0">
                <a:ea typeface="黑体" panose="02010609060101010101" pitchFamily="49" charset="-122"/>
              </a:rPr>
              <a:t>ΔR~3pixel) </a:t>
            </a:r>
            <a:r>
              <a:rPr lang="zh-CN" altLang="en-US" sz="2400" dirty="0" smtClean="0">
                <a:ea typeface="黑体" panose="02010609060101010101" pitchFamily="49" charset="-122"/>
              </a:rPr>
              <a:t>，并保证</a:t>
            </a:r>
            <a:r>
              <a:rPr lang="en-US" altLang="zh-CN" sz="2400" dirty="0" smtClean="0">
                <a:ea typeface="黑体" panose="02010609060101010101" pitchFamily="49" charset="-122"/>
              </a:rPr>
              <a:t>S/N&gt;50</a:t>
            </a:r>
            <a:r>
              <a:rPr lang="zh-CN" altLang="en-US" sz="2400" dirty="0" smtClean="0"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每个波长处，取环内归一化流量的中值作为叠加后的流量，对于每个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spaxel</a:t>
            </a:r>
            <a:r>
              <a:rPr lang="zh-CN" altLang="en-US" sz="2400" dirty="0" smtClean="0">
                <a:ea typeface="黑体" panose="02010609060101010101" pitchFamily="49" charset="-122"/>
              </a:rPr>
              <a:t>，以</a:t>
            </a:r>
            <a:r>
              <a:rPr lang="en-US" altLang="zh-CN" sz="2400" dirty="0" smtClean="0">
                <a:ea typeface="黑体" panose="02010609060101010101" pitchFamily="49" charset="-122"/>
              </a:rPr>
              <a:t>4800-5200Å</a:t>
            </a:r>
            <a:r>
              <a:rPr lang="zh-CN" altLang="en-US" sz="2400" dirty="0">
                <a:ea typeface="黑体" panose="02010609060101010101" pitchFamily="49" charset="-122"/>
              </a:rPr>
              <a:t>这一段</a:t>
            </a:r>
            <a:r>
              <a:rPr lang="zh-CN" altLang="en-US" sz="2400" dirty="0" smtClean="0">
                <a:ea typeface="黑体" panose="02010609060101010101" pitchFamily="49" charset="-122"/>
              </a:rPr>
              <a:t>上无明显谱线特征的区域的流量中值作为归一化系数。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ea typeface="黑体" panose="02010609060101010101" pitchFamily="49" charset="-122"/>
              </a:rPr>
              <a:t>星族谱和气体谱是分开叠加的，因为它们的视向速度不一样。</a:t>
            </a:r>
            <a:endParaRPr lang="en-US" altLang="zh-CN" sz="2400" dirty="0" smtClean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0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2" y="480463"/>
            <a:ext cx="5429250" cy="5972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10114" r="8967" b="7013"/>
          <a:stretch/>
        </p:blipFill>
        <p:spPr>
          <a:xfrm>
            <a:off x="5893776" y="410125"/>
            <a:ext cx="584688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165" y="1265382"/>
            <a:ext cx="10390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受大气</a:t>
            </a:r>
            <a:r>
              <a:rPr lang="zh-CN" altLang="en-US" sz="2400" dirty="0"/>
              <a:t>发射</a:t>
            </a:r>
            <a:r>
              <a:rPr lang="zh-CN" altLang="en-US" sz="2400" dirty="0" smtClean="0"/>
              <a:t>线 </a:t>
            </a:r>
            <a:r>
              <a:rPr lang="en-US" altLang="zh-CN" sz="2400" dirty="0" smtClean="0"/>
              <a:t>OI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5577Å</a:t>
            </a:r>
            <a:r>
              <a:rPr lang="zh-CN" altLang="en-US" sz="2400" dirty="0" smtClean="0"/>
              <a:t>）的</a:t>
            </a:r>
            <a:r>
              <a:rPr lang="zh-CN" altLang="en-US" sz="2400" dirty="0"/>
              <a:t>影响</a:t>
            </a:r>
            <a:r>
              <a:rPr lang="zh-CN" altLang="en-US" sz="2400" dirty="0" smtClean="0"/>
              <a:t>，会有谱线特征被污染，影响宽度</a:t>
            </a:r>
            <a:r>
              <a:rPr lang="en-US" altLang="zh-CN" sz="2400" dirty="0" smtClean="0"/>
              <a:t>10Å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0.040&lt;z&lt;0.051</a:t>
            </a:r>
            <a:r>
              <a:rPr lang="zh-CN" altLang="en-US" sz="2400" dirty="0" smtClean="0"/>
              <a:t>时，</a:t>
            </a:r>
            <a:r>
              <a:rPr lang="en-US" altLang="zh-CN" sz="2400" dirty="0" smtClean="0"/>
              <a:t>Fe5335</a:t>
            </a:r>
            <a:r>
              <a:rPr lang="zh-CN" altLang="en-US" sz="2400" dirty="0" smtClean="0"/>
              <a:t>线被污染（</a:t>
            </a:r>
            <a:r>
              <a:rPr lang="en-US" altLang="zh-CN" sz="2400" dirty="0" smtClean="0"/>
              <a:t>36.5%</a:t>
            </a:r>
            <a:r>
              <a:rPr lang="zh-CN" altLang="en-US" sz="2400" dirty="0" smtClean="0"/>
              <a:t>）。</a:t>
            </a:r>
            <a:endParaRPr lang="en-US" altLang="zh-CN" sz="2400" dirty="0" smtClean="0"/>
          </a:p>
          <a:p>
            <a:r>
              <a:rPr lang="en-US" altLang="zh-CN" sz="2400" dirty="0" smtClean="0"/>
              <a:t>0.049&lt;z&lt;0.066</a:t>
            </a:r>
            <a:r>
              <a:rPr lang="zh-CN" altLang="en-US" sz="2400" dirty="0" smtClean="0"/>
              <a:t>时，</a:t>
            </a:r>
            <a:r>
              <a:rPr lang="en-US" altLang="zh-CN" sz="2400" dirty="0" smtClean="0"/>
              <a:t>Fe5270</a:t>
            </a:r>
            <a:r>
              <a:rPr lang="zh-CN" altLang="en-US" sz="2400" dirty="0" smtClean="0"/>
              <a:t>线被污染（</a:t>
            </a:r>
            <a:r>
              <a:rPr lang="en-US" altLang="zh-CN" sz="2400" dirty="0" smtClean="0"/>
              <a:t>24.7%</a:t>
            </a:r>
            <a:r>
              <a:rPr lang="zh-CN" altLang="en-US" sz="2400" dirty="0" smtClean="0"/>
              <a:t>）。</a:t>
            </a:r>
            <a:endParaRPr lang="en-US" altLang="zh-CN" sz="2400" dirty="0" smtClean="0"/>
          </a:p>
          <a:p>
            <a:r>
              <a:rPr lang="en-US" altLang="zh-CN" sz="2400" dirty="0" smtClean="0"/>
              <a:t>0.071&lt;z&lt;0.084</a:t>
            </a:r>
            <a:r>
              <a:rPr lang="zh-CN" altLang="en-US" sz="2400" dirty="0" smtClean="0"/>
              <a:t>时，</a:t>
            </a:r>
            <a:r>
              <a:rPr lang="en-US" altLang="zh-CN" sz="2400" dirty="0" err="1" smtClean="0"/>
              <a:t>Mgb</a:t>
            </a:r>
            <a:r>
              <a:rPr lang="zh-CN" altLang="en-US" sz="2400" dirty="0" smtClean="0"/>
              <a:t>线被污染（</a:t>
            </a:r>
            <a:r>
              <a:rPr lang="en-US" altLang="zh-CN" sz="2400" dirty="0" smtClean="0"/>
              <a:t>6.6%</a:t>
            </a:r>
            <a:r>
              <a:rPr lang="zh-CN" altLang="en-US" sz="2400" dirty="0" smtClean="0"/>
              <a:t>）。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解决方案：弃用</a:t>
            </a:r>
            <a:r>
              <a:rPr lang="en-US" altLang="zh-CN" sz="2400" dirty="0" smtClean="0"/>
              <a:t>Fe5335</a:t>
            </a:r>
            <a:r>
              <a:rPr lang="zh-CN" altLang="en-US" sz="2400" dirty="0" smtClean="0"/>
              <a:t>，改用</a:t>
            </a:r>
            <a:r>
              <a:rPr lang="en-US" altLang="zh-CN" sz="2400" dirty="0" smtClean="0"/>
              <a:t>Fe4383</a:t>
            </a:r>
            <a:r>
              <a:rPr lang="zh-CN" altLang="en-US" sz="2400" dirty="0" smtClean="0"/>
              <a:t>，而</a:t>
            </a:r>
            <a:r>
              <a:rPr lang="en-US" altLang="zh-CN" sz="2400" dirty="0" smtClean="0"/>
              <a:t>Fe5270</a:t>
            </a:r>
            <a:r>
              <a:rPr lang="zh-CN" altLang="en-US" sz="2400" dirty="0" smtClean="0"/>
              <a:t>和</a:t>
            </a:r>
            <a:r>
              <a:rPr lang="en-US" altLang="zh-CN" sz="2400" dirty="0" err="1" smtClean="0"/>
              <a:t>Mgb</a:t>
            </a:r>
            <a:r>
              <a:rPr lang="zh-CN" altLang="en-US" sz="2400" dirty="0" smtClean="0"/>
              <a:t>线用其它相关性强的谱线推出。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14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090246"/>
            <a:ext cx="10515600" cy="508671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z="2400" dirty="0" smtClean="0">
                <a:ea typeface="黑体" panose="02010609060101010101" pitchFamily="49" charset="-122"/>
              </a:rPr>
              <a:t>我们研究的</a:t>
            </a:r>
            <a:r>
              <a:rPr lang="zh-CN" altLang="en-US" sz="2400" dirty="0" smtClean="0">
                <a:ea typeface="黑体" panose="02010609060101010101" pitchFamily="49" charset="-122"/>
              </a:rPr>
              <a:t>是</a:t>
            </a:r>
            <a:r>
              <a:rPr lang="zh-CN" altLang="zh-CN" sz="2400" dirty="0" smtClean="0">
                <a:ea typeface="黑体" panose="02010609060101010101" pitchFamily="49" charset="-122"/>
              </a:rPr>
              <a:t>星系盘表面光度拐折</a:t>
            </a:r>
            <a:r>
              <a:rPr lang="en-US" altLang="zh-CN" sz="2400" dirty="0" smtClean="0">
                <a:ea typeface="黑体" panose="02010609060101010101" pitchFamily="49" charset="-122"/>
              </a:rPr>
              <a:t>(surface brightness break)</a:t>
            </a:r>
            <a:r>
              <a:rPr lang="zh-CN" altLang="en-US" sz="2400" dirty="0" smtClean="0"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eaLnBrk="1" hangingPunct="1"/>
            <a:endParaRPr lang="en-US" altLang="zh-CN" sz="2400" dirty="0" smtClean="0"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zh-CN" sz="2400" dirty="0" smtClean="0">
                <a:ea typeface="黑体" panose="02010609060101010101" pitchFamily="49" charset="-122"/>
              </a:rPr>
              <a:t>基于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MaNGA</a:t>
            </a:r>
            <a:r>
              <a:rPr lang="zh-CN" altLang="zh-CN" sz="2400" dirty="0" smtClean="0">
                <a:ea typeface="黑体" panose="02010609060101010101" pitchFamily="49" charset="-122"/>
              </a:rPr>
              <a:t>的观测数据，通过光谱的叠加，得到关于</a:t>
            </a:r>
            <a:r>
              <a:rPr lang="en-US" altLang="zh-CN" sz="2400" dirty="0" smtClean="0">
                <a:ea typeface="黑体" panose="02010609060101010101" pitchFamily="49" charset="-122"/>
              </a:rPr>
              <a:t>break</a:t>
            </a:r>
            <a:r>
              <a:rPr lang="zh-CN" altLang="zh-CN" sz="2400" dirty="0" smtClean="0">
                <a:ea typeface="黑体" panose="02010609060101010101" pitchFamily="49" charset="-122"/>
              </a:rPr>
              <a:t>的信息，并由此为基础研究星系的金属丰度、</a:t>
            </a:r>
            <a:r>
              <a:rPr lang="zh-CN" altLang="en-US" sz="2400" dirty="0" smtClean="0">
                <a:ea typeface="黑体" panose="02010609060101010101" pitchFamily="49" charset="-122"/>
              </a:rPr>
              <a:t>化学组成、</a:t>
            </a:r>
            <a:r>
              <a:rPr lang="zh-CN" altLang="zh-CN" sz="2400" dirty="0" smtClean="0">
                <a:ea typeface="黑体" panose="02010609060101010101" pitchFamily="49" charset="-122"/>
              </a:rPr>
              <a:t>年龄等信息。分析这些因素对于</a:t>
            </a:r>
            <a:r>
              <a:rPr lang="en-US" altLang="zh-CN" sz="2400" dirty="0" smtClean="0">
                <a:ea typeface="黑体" panose="02010609060101010101" pitchFamily="49" charset="-122"/>
              </a:rPr>
              <a:t>break</a:t>
            </a:r>
            <a:r>
              <a:rPr lang="zh-CN" altLang="zh-CN" sz="2400" dirty="0" smtClean="0">
                <a:ea typeface="黑体" panose="02010609060101010101" pitchFamily="49" charset="-122"/>
              </a:rPr>
              <a:t>星系的形成和演化是否有一定的作用。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eaLnBrk="1" hangingPunct="1"/>
            <a:endParaRPr lang="zh-CN" altLang="zh-CN" sz="2400" dirty="0" smtClean="0"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zh-CN" sz="2400" dirty="0" smtClean="0">
                <a:ea typeface="黑体" panose="02010609060101010101" pitchFamily="49" charset="-122"/>
              </a:rPr>
              <a:t>我们拟解决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MaNGA</a:t>
            </a:r>
            <a:r>
              <a:rPr lang="zh-CN" altLang="zh-CN" sz="2400" dirty="0" smtClean="0">
                <a:ea typeface="黑体" panose="02010609060101010101" pitchFamily="49" charset="-122"/>
              </a:rPr>
              <a:t>数据中</a:t>
            </a:r>
            <a:r>
              <a:rPr lang="en-US" altLang="zh-CN" sz="2400" dirty="0" smtClean="0">
                <a:ea typeface="黑体" panose="02010609060101010101" pitchFamily="49" charset="-122"/>
              </a:rPr>
              <a:t>break</a:t>
            </a:r>
            <a:r>
              <a:rPr lang="zh-CN" altLang="zh-CN" sz="2400" dirty="0" smtClean="0">
                <a:ea typeface="黑体" panose="02010609060101010101" pitchFamily="49" charset="-122"/>
              </a:rPr>
              <a:t>星系的提取、分类，获得一批</a:t>
            </a:r>
            <a:r>
              <a:rPr lang="en-US" altLang="zh-CN" sz="2400" dirty="0" smtClean="0">
                <a:ea typeface="黑体" panose="02010609060101010101" pitchFamily="49" charset="-122"/>
              </a:rPr>
              <a:t> I </a:t>
            </a:r>
            <a:r>
              <a:rPr lang="zh-CN" altLang="en-US" sz="2400" dirty="0" smtClean="0">
                <a:ea typeface="黑体" panose="02010609060101010101" pitchFamily="49" charset="-122"/>
              </a:rPr>
              <a:t>和</a:t>
            </a:r>
            <a:r>
              <a:rPr lang="zh-CN" altLang="zh-CN" sz="2400" dirty="0" smtClean="0">
                <a:ea typeface="黑体" panose="02010609060101010101" pitchFamily="49" charset="-122"/>
              </a:rPr>
              <a:t>Ⅱ型</a:t>
            </a:r>
            <a:r>
              <a:rPr lang="en-US" altLang="zh-CN" sz="2400" dirty="0" smtClean="0">
                <a:ea typeface="黑体" panose="02010609060101010101" pitchFamily="49" charset="-122"/>
              </a:rPr>
              <a:t>break</a:t>
            </a:r>
            <a:r>
              <a:rPr lang="zh-CN" altLang="zh-CN" sz="2400" dirty="0" smtClean="0">
                <a:ea typeface="黑体" panose="02010609060101010101" pitchFamily="49" charset="-122"/>
              </a:rPr>
              <a:t>星系和少量Ⅲ型</a:t>
            </a:r>
            <a:r>
              <a:rPr lang="en-US" altLang="zh-CN" sz="2400" dirty="0" smtClean="0">
                <a:ea typeface="黑体" panose="02010609060101010101" pitchFamily="49" charset="-122"/>
              </a:rPr>
              <a:t>break</a:t>
            </a:r>
            <a:r>
              <a:rPr lang="zh-CN" altLang="zh-CN" sz="2400" dirty="0" smtClean="0">
                <a:ea typeface="黑体" panose="02010609060101010101" pitchFamily="49" charset="-122"/>
              </a:rPr>
              <a:t>星系，从中尽可能提取多的星族和金属丰度等信息，以便更全面理解</a:t>
            </a:r>
            <a:r>
              <a:rPr lang="en-US" altLang="zh-CN" sz="2400" dirty="0" smtClean="0">
                <a:ea typeface="黑体" panose="02010609060101010101" pitchFamily="49" charset="-122"/>
              </a:rPr>
              <a:t>break</a:t>
            </a:r>
            <a:r>
              <a:rPr lang="zh-CN" altLang="zh-CN" sz="2400" dirty="0" smtClean="0">
                <a:ea typeface="黑体" panose="02010609060101010101" pitchFamily="49" charset="-122"/>
              </a:rPr>
              <a:t>星系的形成和演化机制。</a:t>
            </a:r>
          </a:p>
        </p:txBody>
      </p:sp>
    </p:spTree>
    <p:extLst>
      <p:ext uri="{BB962C8B-B14F-4D97-AF65-F5344CB8AC3E}">
        <p14:creationId xmlns:p14="http://schemas.microsoft.com/office/powerpoint/2010/main" val="18155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4" y="884141"/>
            <a:ext cx="7244126" cy="5091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78" y="2909664"/>
            <a:ext cx="2962013" cy="10037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007214" y="1946767"/>
            <a:ext cx="27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Lick </a:t>
            </a:r>
            <a:r>
              <a:rPr lang="en-US" altLang="zh-CN" sz="2400" dirty="0" err="1" smtClean="0"/>
              <a:t>Indice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24" y="3912127"/>
            <a:ext cx="3958522" cy="8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6" y="750448"/>
            <a:ext cx="5486411" cy="54864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87" y="750448"/>
            <a:ext cx="5486411" cy="5486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90619" y="519615"/>
            <a:ext cx="80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Fe5270</a:t>
            </a:r>
            <a:r>
              <a:rPr lang="zh-CN" altLang="en-US" sz="2400" dirty="0" smtClean="0"/>
              <a:t>受污染时，使用</a:t>
            </a:r>
            <a:r>
              <a:rPr lang="en-US" altLang="zh-CN" sz="2400" dirty="0" smtClean="0"/>
              <a:t>Fe4383</a:t>
            </a:r>
            <a:r>
              <a:rPr lang="zh-CN" altLang="en-US" sz="2400" dirty="0" smtClean="0"/>
              <a:t>推出</a:t>
            </a:r>
            <a:r>
              <a:rPr lang="en-US" altLang="zh-CN" sz="2400" dirty="0" smtClean="0"/>
              <a:t>Fe5270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index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err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81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1" y="519615"/>
            <a:ext cx="80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Mgb</a:t>
            </a:r>
            <a:r>
              <a:rPr lang="zh-CN" altLang="en-US" sz="2400" dirty="0" smtClean="0"/>
              <a:t>受污染时，使用</a:t>
            </a:r>
            <a:r>
              <a:rPr lang="en-US" altLang="zh-CN" sz="2400" dirty="0" smtClean="0"/>
              <a:t>Mg1</a:t>
            </a:r>
            <a:r>
              <a:rPr lang="zh-CN" altLang="en-US" sz="2400" dirty="0" smtClean="0"/>
              <a:t>推出</a:t>
            </a:r>
            <a:r>
              <a:rPr lang="en-US" altLang="zh-CN" sz="2400" dirty="0" err="1" smtClean="0"/>
              <a:t>Mgb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index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err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0" y="981280"/>
            <a:ext cx="5486411" cy="54864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51" y="981279"/>
            <a:ext cx="5486411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6511" y="581258"/>
            <a:ext cx="92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使用</a:t>
            </a:r>
            <a:r>
              <a:rPr lang="en-US" altLang="zh-CN" sz="2400" dirty="0" err="1"/>
              <a:t>pPXF</a:t>
            </a:r>
            <a:r>
              <a:rPr lang="zh-CN" altLang="en-US" sz="2400" dirty="0"/>
              <a:t>拟合光谱可以获得星族金属丰度、恒星形成历史</a:t>
            </a:r>
            <a:r>
              <a:rPr lang="en-US" altLang="zh-CN" sz="2400" dirty="0"/>
              <a:t>(SFH)</a:t>
            </a:r>
            <a:r>
              <a:rPr lang="zh-CN" altLang="en-US" sz="2400" dirty="0"/>
              <a:t>信息，也可以得到纯发射线谱，用于计算气体金属丰度。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626" r="7597" b="3861"/>
          <a:stretch/>
        </p:blipFill>
        <p:spPr>
          <a:xfrm>
            <a:off x="2225963" y="1412255"/>
            <a:ext cx="7647709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5" y="4100617"/>
            <a:ext cx="10575533" cy="21666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1" y="267856"/>
            <a:ext cx="5749143" cy="38327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0" y="267857"/>
            <a:ext cx="5749142" cy="38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49" y="3392053"/>
            <a:ext cx="3084953" cy="30849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46" y="307099"/>
            <a:ext cx="3084954" cy="30849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3392052"/>
            <a:ext cx="3084949" cy="30849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45" y="3392047"/>
            <a:ext cx="3084948" cy="30849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46" y="307093"/>
            <a:ext cx="3084956" cy="30849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3" y="307099"/>
            <a:ext cx="3084946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60" y="249382"/>
            <a:ext cx="3128818" cy="31288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1" y="249382"/>
            <a:ext cx="3128818" cy="31288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48" y="3378199"/>
            <a:ext cx="3133425" cy="3133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58" y="3378198"/>
            <a:ext cx="3133426" cy="31334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43" y="251691"/>
            <a:ext cx="3126510" cy="31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3" y="270154"/>
            <a:ext cx="3128821" cy="3128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13" y="270156"/>
            <a:ext cx="3128819" cy="31288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12" y="3398975"/>
            <a:ext cx="3128822" cy="31288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1" y="3398975"/>
            <a:ext cx="3128819" cy="31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7" y="463062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92" y="471000"/>
            <a:ext cx="427196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7" y="3414225"/>
            <a:ext cx="41163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6459415" y="3804138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aseline="0" dirty="0" err="1">
                <a:latin typeface="+mn-lt"/>
              </a:rPr>
              <a:t>M.Pohlen</a:t>
            </a:r>
            <a:r>
              <a:rPr lang="en-US" altLang="zh-CN" sz="2000" baseline="0" dirty="0">
                <a:latin typeface="+mn-lt"/>
              </a:rPr>
              <a:t> et al. 2006</a:t>
            </a:r>
            <a:endParaRPr lang="zh-CN" altLang="en-US" sz="2000" dirty="0">
              <a:latin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59415" y="4554415"/>
            <a:ext cx="4311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Type I</a:t>
            </a:r>
            <a:r>
              <a:rPr lang="zh-CN" altLang="en-US" sz="2000" dirty="0" smtClean="0"/>
              <a:t>：纯指数盘</a:t>
            </a:r>
            <a:r>
              <a:rPr lang="en-US" altLang="zh-CN" sz="2000" dirty="0" smtClean="0"/>
              <a:t>(Pure/Single)</a:t>
            </a:r>
          </a:p>
          <a:p>
            <a:r>
              <a:rPr lang="en-US" altLang="zh-CN" sz="2000" dirty="0" smtClean="0"/>
              <a:t>Type II</a:t>
            </a:r>
            <a:r>
              <a:rPr lang="zh-CN" altLang="en-US" sz="2000" dirty="0" smtClean="0"/>
              <a:t>：向下拐折</a:t>
            </a:r>
            <a:r>
              <a:rPr lang="en-US" altLang="zh-CN" sz="2000" dirty="0" smtClean="0"/>
              <a:t>(Down-bending)</a:t>
            </a:r>
          </a:p>
          <a:p>
            <a:r>
              <a:rPr lang="en-US" altLang="zh-CN" sz="2000" dirty="0" smtClean="0"/>
              <a:t>Type III</a:t>
            </a:r>
            <a:r>
              <a:rPr lang="zh-CN" altLang="en-US" sz="2000" dirty="0" smtClean="0"/>
              <a:t>：向上拐折</a:t>
            </a:r>
            <a:r>
              <a:rPr lang="en-US" altLang="zh-CN" sz="2000" dirty="0" smtClean="0"/>
              <a:t>(Up-bending)</a:t>
            </a:r>
          </a:p>
          <a:p>
            <a:r>
              <a:rPr lang="en-US" altLang="zh-CN" sz="2000" dirty="0" smtClean="0"/>
              <a:t>Mixed</a:t>
            </a:r>
            <a:r>
              <a:rPr lang="zh-CN" altLang="en-US" sz="2000" dirty="0" smtClean="0"/>
              <a:t>：多</a:t>
            </a:r>
            <a:r>
              <a:rPr lang="en-US" altLang="zh-CN" sz="2000" dirty="0" smtClean="0"/>
              <a:t>break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875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9727" y="720436"/>
            <a:ext cx="10515600" cy="5373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/>
              <a:t>Type II </a:t>
            </a:r>
            <a:r>
              <a:rPr lang="zh-CN" altLang="en-US" sz="2400" dirty="0" smtClean="0"/>
              <a:t>的细分类</a:t>
            </a:r>
            <a:r>
              <a:rPr lang="en-US" altLang="zh-CN" sz="2400" dirty="0" smtClean="0"/>
              <a:t>(Erwin et al. 2006)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err="1" smtClean="0"/>
              <a:t>II.o</a:t>
            </a:r>
            <a:r>
              <a:rPr lang="en-US" altLang="zh-CN" sz="2400" dirty="0" smtClean="0"/>
              <a:t>(out)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break</a:t>
            </a:r>
            <a:r>
              <a:rPr lang="zh-CN" altLang="en-US" sz="2400" dirty="0" smtClean="0"/>
              <a:t>在</a:t>
            </a:r>
            <a:r>
              <a:rPr lang="en-US" altLang="zh-CN" sz="2400" dirty="0" smtClean="0"/>
              <a:t>bar</a:t>
            </a:r>
            <a:r>
              <a:rPr lang="zh-CN" altLang="en-US" sz="2400" dirty="0" smtClean="0"/>
              <a:t>外</a:t>
            </a:r>
            <a:r>
              <a:rPr lang="zh-CN" altLang="en-US" sz="2400" dirty="0"/>
              <a:t>，</a:t>
            </a:r>
            <a:r>
              <a:rPr lang="en-US" altLang="zh-CN" sz="2400" dirty="0" err="1" smtClean="0"/>
              <a:t>II.i</a:t>
            </a:r>
            <a:r>
              <a:rPr lang="en-US" altLang="zh-CN" sz="2400" dirty="0" smtClean="0"/>
              <a:t>(in)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break</a:t>
            </a:r>
            <a:r>
              <a:rPr lang="zh-CN" altLang="en-US" sz="2400" dirty="0" smtClean="0"/>
              <a:t>在</a:t>
            </a:r>
            <a:r>
              <a:rPr lang="en-US" altLang="zh-CN" sz="2400" dirty="0" smtClean="0"/>
              <a:t>bar</a:t>
            </a:r>
            <a:r>
              <a:rPr lang="zh-CN" altLang="en-US" sz="2400" dirty="0" smtClean="0"/>
              <a:t>内。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II-AB(</a:t>
            </a:r>
            <a:r>
              <a:rPr lang="zh-CN" altLang="zh-CN" sz="2400" spc="-1" dirty="0">
                <a:solidFill>
                  <a:srgbClr val="000000"/>
                </a:solidFill>
              </a:rPr>
              <a:t>Asymmetric </a:t>
            </a:r>
            <a:r>
              <a:rPr lang="zh-CN" altLang="zh-CN" sz="2400" spc="-1" dirty="0" smtClean="0">
                <a:solidFill>
                  <a:srgbClr val="000000"/>
                </a:solidFill>
              </a:rPr>
              <a:t>break</a:t>
            </a:r>
            <a:r>
              <a:rPr lang="en-US" altLang="zh-CN" sz="2400" spc="-1" dirty="0" smtClean="0">
                <a:solidFill>
                  <a:srgbClr val="000000"/>
                </a:solidFill>
              </a:rPr>
              <a:t>)</a:t>
            </a:r>
            <a:r>
              <a:rPr lang="zh-CN" altLang="en-US" sz="2400" dirty="0" smtClean="0"/>
              <a:t>的星系盘结构不对称，</a:t>
            </a:r>
            <a:r>
              <a:rPr lang="en-US" altLang="zh-CN" sz="2400" dirty="0" smtClean="0"/>
              <a:t>II-OLR</a:t>
            </a:r>
            <a:r>
              <a:rPr lang="en-US" altLang="zh-CN" sz="2400" dirty="0"/>
              <a:t>(</a:t>
            </a:r>
            <a:r>
              <a:rPr lang="zh-CN" altLang="zh-CN" sz="2400" dirty="0" smtClean="0"/>
              <a:t>Outer </a:t>
            </a:r>
            <a:r>
              <a:rPr lang="zh-CN" altLang="zh-CN" sz="2400" dirty="0"/>
              <a:t>Lindblad Resonance)</a:t>
            </a:r>
            <a:r>
              <a:rPr lang="zh-CN" altLang="en-US" sz="2400" dirty="0"/>
              <a:t>的</a:t>
            </a:r>
            <a:r>
              <a:rPr lang="en-US" altLang="zh-CN" sz="2400" dirty="0" smtClean="0"/>
              <a:t>break</a:t>
            </a:r>
            <a:r>
              <a:rPr lang="zh-CN" altLang="en-US" sz="2400" dirty="0" smtClean="0"/>
              <a:t>在盘上的</a:t>
            </a:r>
            <a:r>
              <a:rPr lang="en-US" altLang="zh-CN" sz="2400" dirty="0" err="1" smtClean="0"/>
              <a:t>Lindblad</a:t>
            </a:r>
            <a:r>
              <a:rPr lang="zh-CN" altLang="en-US" sz="2400" dirty="0" smtClean="0"/>
              <a:t>共振区。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剩余被分为</a:t>
            </a:r>
            <a:r>
              <a:rPr lang="en-US" altLang="zh-CN" sz="2400" dirty="0" smtClean="0"/>
              <a:t>II-CT(</a:t>
            </a:r>
            <a:r>
              <a:rPr lang="zh-CN" altLang="en-US" sz="2400" dirty="0" smtClean="0"/>
              <a:t>经典</a:t>
            </a:r>
            <a:r>
              <a:rPr lang="zh-CN" altLang="en-US" sz="2400" dirty="0"/>
              <a:t>截断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Type III </a:t>
            </a:r>
            <a:r>
              <a:rPr lang="zh-CN" altLang="en-US" sz="2400" dirty="0" smtClean="0"/>
              <a:t>的细分类</a:t>
            </a:r>
            <a:r>
              <a:rPr lang="en-US" altLang="zh-CN" sz="2400" dirty="0" smtClean="0"/>
              <a:t>(Erwin et al. 2005a)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III-d</a:t>
            </a:r>
            <a:r>
              <a:rPr lang="zh-CN" altLang="en-US" sz="2400" dirty="0"/>
              <a:t>在</a:t>
            </a:r>
            <a:r>
              <a:rPr lang="zh-CN" altLang="en-US" sz="2400" dirty="0" smtClean="0"/>
              <a:t>星系盘上有清晰旋臂结构，外部比内部年轻。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III-s</a:t>
            </a:r>
            <a:r>
              <a:rPr lang="zh-CN" altLang="en-US" sz="2400" dirty="0" smtClean="0"/>
              <a:t>的星系盘没有清晰的旋臂结构，盘上有</a:t>
            </a:r>
            <a:r>
              <a:rPr lang="en-US" altLang="zh-CN" sz="2400" dirty="0" smtClean="0"/>
              <a:t>halo</a:t>
            </a:r>
            <a:r>
              <a:rPr lang="zh-CN" altLang="en-US" sz="2400" dirty="0" smtClean="0"/>
              <a:t>成分或是</a:t>
            </a:r>
            <a:r>
              <a:rPr lang="en-US" altLang="zh-CN" sz="2400" dirty="0" smtClean="0"/>
              <a:t>extended bulge</a:t>
            </a:r>
            <a:r>
              <a:rPr lang="zh-CN" altLang="en-US" sz="2400" dirty="0" smtClean="0"/>
              <a:t>，内部有</a:t>
            </a:r>
            <a:r>
              <a:rPr lang="en-US" altLang="zh-CN" sz="2400" dirty="0" smtClean="0"/>
              <a:t>star-formation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8506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8981" y="609601"/>
            <a:ext cx="991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Type II AB</a:t>
            </a:r>
            <a:r>
              <a:rPr lang="zh-CN" altLang="en-US" sz="2400" dirty="0" smtClean="0"/>
              <a:t>：本身盘结构不对称导致的</a:t>
            </a:r>
            <a:r>
              <a:rPr lang="en-US" altLang="zh-CN" sz="2400" dirty="0" smtClean="0"/>
              <a:t>break(</a:t>
            </a:r>
            <a:r>
              <a:rPr lang="zh-CN" altLang="en-US" sz="2400" dirty="0" smtClean="0"/>
              <a:t>基本只存在于</a:t>
            </a:r>
            <a:r>
              <a:rPr lang="en-US" altLang="zh-CN" sz="2400" dirty="0" err="1" smtClean="0"/>
              <a:t>Sc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Sd</a:t>
            </a:r>
            <a:r>
              <a:rPr lang="zh-CN" altLang="en-US" sz="2400" dirty="0" smtClean="0"/>
              <a:t>中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" y="1510722"/>
            <a:ext cx="5155273" cy="39756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16" y="1642989"/>
            <a:ext cx="5080606" cy="37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30401" y="461819"/>
            <a:ext cx="829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在</a:t>
            </a:r>
            <a:r>
              <a:rPr lang="en-US" altLang="zh-CN" sz="2400" dirty="0" err="1" smtClean="0"/>
              <a:t>Pohlen</a:t>
            </a:r>
            <a:r>
              <a:rPr lang="zh-CN" altLang="en-US" sz="2400" dirty="0" smtClean="0"/>
              <a:t>的工作中，总样本</a:t>
            </a:r>
            <a:r>
              <a:rPr lang="en-US" altLang="zh-CN" sz="2400" dirty="0" smtClean="0"/>
              <a:t>655</a:t>
            </a:r>
            <a:r>
              <a:rPr lang="zh-CN" altLang="en-US" sz="2400" dirty="0" smtClean="0"/>
              <a:t>个星系，其中</a:t>
            </a:r>
            <a:r>
              <a:rPr lang="en-US" altLang="zh-CN" sz="2400" dirty="0" smtClean="0"/>
              <a:t>90%</a:t>
            </a:r>
            <a:r>
              <a:rPr lang="zh-CN" altLang="en-US" sz="2400" dirty="0" smtClean="0"/>
              <a:t>的样本能被分类为</a:t>
            </a:r>
            <a:r>
              <a:rPr lang="en-US" altLang="zh-CN" sz="2400" dirty="0" smtClean="0"/>
              <a:t>TI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TII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TIII</a:t>
            </a:r>
            <a:r>
              <a:rPr lang="zh-CN" altLang="en-US" sz="2400" dirty="0" smtClean="0"/>
              <a:t>，剩下</a:t>
            </a:r>
            <a:r>
              <a:rPr lang="en-US" altLang="zh-CN" sz="2400" dirty="0" smtClean="0"/>
              <a:t>10%</a:t>
            </a:r>
            <a:r>
              <a:rPr lang="zh-CN" altLang="en-US" sz="2400" dirty="0" smtClean="0"/>
              <a:t>的样本有多个</a:t>
            </a:r>
            <a:r>
              <a:rPr lang="en-US" altLang="zh-CN" sz="2400" dirty="0" smtClean="0"/>
              <a:t>break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r>
              <a:rPr lang="zh-CN" altLang="en-US" sz="2400" dirty="0" smtClean="0"/>
              <a:t>仅约</a:t>
            </a:r>
            <a:r>
              <a:rPr lang="en-US" altLang="zh-CN" sz="2400" dirty="0" smtClean="0"/>
              <a:t>15%</a:t>
            </a:r>
            <a:r>
              <a:rPr lang="zh-CN" altLang="en-US" sz="2400" dirty="0" smtClean="0"/>
              <a:t>为</a:t>
            </a:r>
            <a:r>
              <a:rPr lang="en-US" altLang="zh-CN" sz="2400" dirty="0" smtClean="0"/>
              <a:t>TI</a:t>
            </a:r>
            <a:r>
              <a:rPr lang="zh-CN" altLang="en-US" sz="2400" dirty="0" smtClean="0"/>
              <a:t>，大部分都带有</a:t>
            </a:r>
            <a:r>
              <a:rPr lang="en-US" altLang="zh-CN" sz="2400" dirty="0" smtClean="0"/>
              <a:t>break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7" y="1743771"/>
            <a:ext cx="6776749" cy="49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7" y="150236"/>
            <a:ext cx="7383172" cy="59411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93673" y="6216073"/>
            <a:ext cx="329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Bako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et al. 2008</a:t>
            </a:r>
          </a:p>
        </p:txBody>
      </p:sp>
    </p:spTree>
    <p:extLst>
      <p:ext uri="{BB962C8B-B14F-4D97-AF65-F5344CB8AC3E}">
        <p14:creationId xmlns:p14="http://schemas.microsoft.com/office/powerpoint/2010/main" val="42460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7" y="479700"/>
            <a:ext cx="8578252" cy="58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39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40" y="447699"/>
            <a:ext cx="9028833" cy="57406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98492" y="6022110"/>
            <a:ext cx="381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Marino et al. 2016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CALIFA)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35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1224</Words>
  <Application>Microsoft Office PowerPoint</Application>
  <PresentationFormat>宽屏</PresentationFormat>
  <Paragraphs>117</Paragraphs>
  <Slides>27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黑体</vt:lpstr>
      <vt:lpstr>宋体</vt:lpstr>
      <vt:lpstr>Arial</vt:lpstr>
      <vt:lpstr>Wingdings</vt:lpstr>
      <vt:lpstr>Office 主题​​</vt:lpstr>
      <vt:lpstr>The origin of surface brightness break of spiral galaxies based on MaNGA data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 of surface brightness break of spiral galaxies based on MaNGA data</dc:title>
  <dc:creator>Tang Yimeng</dc:creator>
  <cp:lastModifiedBy>Tang Yimeng</cp:lastModifiedBy>
  <cp:revision>147</cp:revision>
  <dcterms:created xsi:type="dcterms:W3CDTF">2019-04-24T11:14:53Z</dcterms:created>
  <dcterms:modified xsi:type="dcterms:W3CDTF">2019-05-15T11:32:57Z</dcterms:modified>
</cp:coreProperties>
</file>